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283" r:id="rId3"/>
    <p:sldId id="276" r:id="rId4"/>
    <p:sldId id="257" r:id="rId5"/>
    <p:sldId id="273" r:id="rId6"/>
    <p:sldId id="264" r:id="rId7"/>
    <p:sldId id="265" r:id="rId8"/>
    <p:sldId id="266" r:id="rId9"/>
    <p:sldId id="267" r:id="rId10"/>
    <p:sldId id="268" r:id="rId11"/>
    <p:sldId id="269" r:id="rId12"/>
    <p:sldId id="270" r:id="rId13"/>
    <p:sldId id="263" r:id="rId14"/>
    <p:sldId id="271" r:id="rId15"/>
    <p:sldId id="259" r:id="rId16"/>
    <p:sldId id="261" r:id="rId17"/>
    <p:sldId id="262" r:id="rId18"/>
    <p:sldId id="275" r:id="rId19"/>
    <p:sldId id="274"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41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BEC547-5866-43C0-9381-E643AD35E3A8}"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28956141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EC547-5866-43C0-9381-E643AD35E3A8}"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8029502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EC547-5866-43C0-9381-E643AD35E3A8}"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687103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CBEC547-5866-43C0-9381-E643AD35E3A8}"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794923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CBEC547-5866-43C0-9381-E643AD35E3A8}" type="datetimeFigureOut">
              <a:rPr lang="en-US" smtClean="0"/>
              <a:t>4/27/2023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3144307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CBEC547-5866-43C0-9381-E643AD35E3A8}"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1168163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CBEC547-5866-43C0-9381-E643AD35E3A8}" type="datetimeFigureOut">
              <a:rPr lang="en-US" smtClean="0"/>
              <a:t>4/27/2023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5938813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CBEC547-5866-43C0-9381-E643AD35E3A8}" type="datetimeFigureOut">
              <a:rPr lang="en-US" smtClean="0"/>
              <a:t>4/27/2023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17286865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BEC547-5866-43C0-9381-E643AD35E3A8}" type="datetimeFigureOut">
              <a:rPr lang="en-US" smtClean="0"/>
              <a:t>4/27/2023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341722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BEC547-5866-43C0-9381-E643AD35E3A8}"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75325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CBEC547-5866-43C0-9381-E643AD35E3A8}" type="datetimeFigureOut">
              <a:rPr lang="en-US" smtClean="0"/>
              <a:t>4/27/2023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45A9A9-652F-4E1D-AB36-7FB755B9A8A9}" type="slidenum">
              <a:rPr lang="en-US" smtClean="0"/>
              <a:t>‹#›</a:t>
            </a:fld>
            <a:endParaRPr lang="en-US"/>
          </a:p>
        </p:txBody>
      </p:sp>
    </p:spTree>
    <p:extLst>
      <p:ext uri="{BB962C8B-B14F-4D97-AF65-F5344CB8AC3E}">
        <p14:creationId xmlns:p14="http://schemas.microsoft.com/office/powerpoint/2010/main" val="1236780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BEC547-5866-43C0-9381-E643AD35E3A8}" type="datetimeFigureOut">
              <a:rPr lang="en-US" smtClean="0"/>
              <a:t>4/27/2023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45A9A9-652F-4E1D-AB36-7FB755B9A8A9}" type="slidenum">
              <a:rPr lang="en-US" smtClean="0"/>
              <a:t>‹#›</a:t>
            </a:fld>
            <a:endParaRPr lang="en-US"/>
          </a:p>
        </p:txBody>
      </p:sp>
    </p:spTree>
    <p:extLst>
      <p:ext uri="{BB962C8B-B14F-4D97-AF65-F5344CB8AC3E}">
        <p14:creationId xmlns:p14="http://schemas.microsoft.com/office/powerpoint/2010/main" val="3735946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mtClean="0">
                <a:solidFill>
                  <a:srgbClr val="FF0000"/>
                </a:solidFill>
                <a:latin typeface="Arial Black" panose="020B0A04020102020204" pitchFamily="34" charset="0"/>
              </a:rPr>
              <a:t>Brainstorming </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marL="514350" indent="-514350">
              <a:buFont typeface="+mj-lt"/>
              <a:buAutoNum type="arabicPeriod"/>
            </a:pPr>
            <a:r>
              <a:rPr lang="en-US" dirty="0">
                <a:latin typeface="Arial Black" panose="020B0A04020102020204" pitchFamily="34" charset="0"/>
              </a:rPr>
              <a:t>Why is Pakistan legging behind from other nations of the world</a:t>
            </a:r>
            <a:r>
              <a:rPr lang="en-US" dirty="0" smtClean="0">
                <a:latin typeface="Arial Black" panose="020B0A04020102020204" pitchFamily="34" charset="0"/>
              </a:rPr>
              <a:t>?</a:t>
            </a:r>
          </a:p>
          <a:p>
            <a:pPr marL="514350" indent="-514350">
              <a:buFont typeface="+mj-lt"/>
              <a:buAutoNum type="arabicPeriod"/>
            </a:pPr>
            <a:r>
              <a:rPr lang="en-US" dirty="0">
                <a:latin typeface="Arial Black" panose="020B0A04020102020204" pitchFamily="34" charset="0"/>
              </a:rPr>
              <a:t>What types of qualities be present in the leaders?</a:t>
            </a:r>
            <a:br>
              <a:rPr lang="en-US" dirty="0">
                <a:latin typeface="Arial Black" panose="020B0A04020102020204" pitchFamily="34" charset="0"/>
              </a:rPr>
            </a:br>
            <a:endParaRPr lang="en-US" dirty="0"/>
          </a:p>
          <a:p>
            <a:pPr marL="514350" indent="-514350">
              <a:buFont typeface="+mj-lt"/>
              <a:buAutoNum type="arabicPeriod"/>
            </a:pPr>
            <a:r>
              <a:rPr lang="en-US" dirty="0" smtClean="0">
                <a:latin typeface="Arial Black" panose="020B0A04020102020204" pitchFamily="34" charset="0"/>
              </a:rPr>
              <a:t>How can we inculcate the required qualities in the future leadership? </a:t>
            </a:r>
            <a:r>
              <a:rPr lang="en-US" dirty="0">
                <a:latin typeface="Arial Black" panose="020B0A04020102020204" pitchFamily="34" charset="0"/>
              </a:rPr>
              <a:t/>
            </a:r>
            <a:br>
              <a:rPr lang="en-US" dirty="0">
                <a:latin typeface="Arial Black" panose="020B0A04020102020204" pitchFamily="34" charset="0"/>
              </a:rPr>
            </a:br>
            <a:endParaRPr lang="en-US" dirty="0"/>
          </a:p>
        </p:txBody>
      </p:sp>
    </p:spTree>
    <p:extLst>
      <p:ext uri="{BB962C8B-B14F-4D97-AF65-F5344CB8AC3E}">
        <p14:creationId xmlns:p14="http://schemas.microsoft.com/office/powerpoint/2010/main" val="136948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Leadership</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solidFill>
                  <a:schemeClr val="tx1">
                    <a:lumMod val="95000"/>
                    <a:lumOff val="5000"/>
                  </a:schemeClr>
                </a:solidFill>
                <a:latin typeface="Arial Black" panose="020B0A04020102020204" pitchFamily="34" charset="0"/>
              </a:rPr>
              <a:t>Why are some individuals more effective than others at influencing people? Effectiveness in leadership has been attributed to </a:t>
            </a:r>
            <a:endParaRPr lang="en-US" dirty="0" smtClean="0">
              <a:solidFill>
                <a:schemeClr val="tx1">
                  <a:lumMod val="95000"/>
                  <a:lumOff val="5000"/>
                </a:schemeClr>
              </a:solidFill>
              <a:latin typeface="Arial Black" panose="020B0A04020102020204" pitchFamily="34" charset="0"/>
            </a:endParaRPr>
          </a:p>
          <a:p>
            <a:pPr lvl="1" algn="just">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Encouragement </a:t>
            </a:r>
            <a:r>
              <a:rPr lang="en-US" dirty="0">
                <a:solidFill>
                  <a:schemeClr val="tx1">
                    <a:lumMod val="95000"/>
                    <a:lumOff val="5000"/>
                  </a:schemeClr>
                </a:solidFill>
                <a:latin typeface="Arial Black" panose="020B0A04020102020204" pitchFamily="34" charset="0"/>
              </a:rPr>
              <a:t>skills, </a:t>
            </a:r>
            <a:endParaRPr lang="en-US" dirty="0" smtClean="0">
              <a:solidFill>
                <a:schemeClr val="tx1">
                  <a:lumMod val="95000"/>
                  <a:lumOff val="5000"/>
                </a:schemeClr>
              </a:solidFill>
              <a:latin typeface="Arial Black" panose="020B0A04020102020204" pitchFamily="34" charset="0"/>
            </a:endParaRPr>
          </a:p>
          <a:p>
            <a:pPr lvl="1" algn="just">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Leadership </a:t>
            </a:r>
            <a:r>
              <a:rPr lang="en-US" dirty="0">
                <a:solidFill>
                  <a:schemeClr val="tx1">
                    <a:lumMod val="95000"/>
                    <a:lumOff val="5000"/>
                  </a:schemeClr>
                </a:solidFill>
                <a:latin typeface="Arial Black" panose="020B0A04020102020204" pitchFamily="34" charset="0"/>
              </a:rPr>
              <a:t>styles and </a:t>
            </a:r>
            <a:endParaRPr lang="en-US" dirty="0" smtClean="0">
              <a:solidFill>
                <a:schemeClr val="tx1">
                  <a:lumMod val="95000"/>
                  <a:lumOff val="5000"/>
                </a:schemeClr>
              </a:solidFill>
              <a:latin typeface="Arial Black" panose="020B0A04020102020204" pitchFamily="34" charset="0"/>
            </a:endParaRPr>
          </a:p>
          <a:p>
            <a:pPr lvl="1" algn="just">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Personal </a:t>
            </a:r>
            <a:r>
              <a:rPr lang="en-US" dirty="0">
                <a:solidFill>
                  <a:schemeClr val="tx1">
                    <a:lumMod val="95000"/>
                    <a:lumOff val="5000"/>
                  </a:schemeClr>
                </a:solidFill>
                <a:latin typeface="Arial Black" panose="020B0A04020102020204" pitchFamily="34" charset="0"/>
              </a:rPr>
              <a:t>attributes of the leader.</a:t>
            </a:r>
          </a:p>
        </p:txBody>
      </p:sp>
    </p:spTree>
    <p:extLst>
      <p:ext uri="{BB962C8B-B14F-4D97-AF65-F5344CB8AC3E}">
        <p14:creationId xmlns:p14="http://schemas.microsoft.com/office/powerpoint/2010/main" val="1504992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PEOPLE</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smtClean="0">
                <a:latin typeface="Arial Black" panose="020B0A04020102020204" pitchFamily="34" charset="0"/>
              </a:rPr>
              <a:t>To </a:t>
            </a:r>
            <a:r>
              <a:rPr lang="en-US" dirty="0">
                <a:latin typeface="Arial Black" panose="020B0A04020102020204" pitchFamily="34" charset="0"/>
              </a:rPr>
              <a:t>be a leader, one must have followers.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To </a:t>
            </a:r>
            <a:r>
              <a:rPr lang="en-US" dirty="0">
                <a:latin typeface="Arial Black" panose="020B0A04020102020204" pitchFamily="34" charset="0"/>
              </a:rPr>
              <a:t>have followers, one must have their trust. How do you win their trust?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Why </a:t>
            </a:r>
            <a:r>
              <a:rPr lang="en-US" dirty="0">
                <a:latin typeface="Arial Black" panose="020B0A04020102020204" pitchFamily="34" charset="0"/>
              </a:rPr>
              <a:t>would others trust you?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Most </a:t>
            </a:r>
            <a:r>
              <a:rPr lang="en-US" dirty="0">
                <a:latin typeface="Arial Black" panose="020B0A04020102020204" pitchFamily="34" charset="0"/>
              </a:rPr>
              <a:t>important, are you worthy of their trust?</a:t>
            </a:r>
          </a:p>
        </p:txBody>
      </p:sp>
    </p:spTree>
    <p:extLst>
      <p:ext uri="{BB962C8B-B14F-4D97-AF65-F5344CB8AC3E}">
        <p14:creationId xmlns:p14="http://schemas.microsoft.com/office/powerpoint/2010/main" val="241479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 WHAT IS LEADERSHIP?</a:t>
            </a: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smtClean="0">
                <a:latin typeface="Arial Black" panose="020B0A04020102020204" pitchFamily="34" charset="0"/>
              </a:rPr>
              <a:t>leadership </a:t>
            </a:r>
            <a:r>
              <a:rPr lang="en-US" dirty="0">
                <a:latin typeface="Arial Black" panose="020B0A04020102020204" pitchFamily="34" charset="0"/>
              </a:rPr>
              <a:t>is a process by which a person influences others to accomplish an objective and directs the organization in a way that makes it more </a:t>
            </a:r>
            <a:r>
              <a:rPr lang="en-US" dirty="0" smtClean="0">
                <a:latin typeface="Arial Black" panose="020B0A04020102020204" pitchFamily="34" charset="0"/>
              </a:rPr>
              <a:t>consistent </a:t>
            </a:r>
            <a:r>
              <a:rPr lang="en-US" dirty="0">
                <a:latin typeface="Arial Black" panose="020B0A04020102020204" pitchFamily="34" charset="0"/>
              </a:rPr>
              <a:t>and </a:t>
            </a:r>
            <a:r>
              <a:rPr lang="en-US" dirty="0" smtClean="0">
                <a:latin typeface="Arial Black" panose="020B0A04020102020204" pitchFamily="34" charset="0"/>
              </a:rPr>
              <a:t>clear.</a:t>
            </a:r>
          </a:p>
          <a:p>
            <a:pPr algn="just">
              <a:buFont typeface="Wingdings" panose="05000000000000000000" pitchFamily="2" charset="2"/>
              <a:buChar char="Ø"/>
            </a:pPr>
            <a:r>
              <a:rPr lang="en-US" dirty="0">
                <a:latin typeface="Arial Black" panose="020B0A04020102020204" pitchFamily="34" charset="0"/>
              </a:rPr>
              <a:t>Leaders carry out this process by applying their leadership knowledge and skills. This is called Process Leadership We know that we have traits that can influence our actions. This is called Trait Leadership</a:t>
            </a:r>
          </a:p>
        </p:txBody>
      </p:sp>
    </p:spTree>
    <p:extLst>
      <p:ext uri="{BB962C8B-B14F-4D97-AF65-F5344CB8AC3E}">
        <p14:creationId xmlns:p14="http://schemas.microsoft.com/office/powerpoint/2010/main" val="335347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The 7 Secrets of Inspiring Leaders</a:t>
            </a:r>
          </a:p>
        </p:txBody>
      </p:sp>
      <p:sp>
        <p:nvSpPr>
          <p:cNvPr id="3" name="Content Placeholder 2"/>
          <p:cNvSpPr>
            <a:spLocks noGrp="1"/>
          </p:cNvSpPr>
          <p:nvPr>
            <p:ph idx="1"/>
          </p:nvPr>
        </p:nvSpPr>
        <p:spPr/>
        <p:txBody>
          <a:bodyPr>
            <a:normAutofit fontScale="92500" lnSpcReduction="10000"/>
          </a:bodyPr>
          <a:lstStyle/>
          <a:p>
            <a:pPr marL="514350" indent="-514350" algn="just">
              <a:buFont typeface="+mj-lt"/>
              <a:buAutoNum type="arabicPeriod"/>
            </a:pPr>
            <a:r>
              <a:rPr lang="en-US" u="sng" dirty="0" smtClean="0">
                <a:latin typeface="Arial Black" panose="020B0A04020102020204" pitchFamily="34" charset="0"/>
              </a:rPr>
              <a:t>Ignite </a:t>
            </a:r>
            <a:r>
              <a:rPr lang="en-US" u="sng" dirty="0">
                <a:latin typeface="Arial Black" panose="020B0A04020102020204" pitchFamily="34" charset="0"/>
              </a:rPr>
              <a:t>Your Enthusiasm</a:t>
            </a:r>
            <a:r>
              <a:rPr lang="en-US" dirty="0">
                <a:latin typeface="Arial Black" panose="020B0A04020102020204" pitchFamily="34" charset="0"/>
              </a:rPr>
              <a:t>. “You cannot inspire, unless you’re inspired </a:t>
            </a:r>
            <a:r>
              <a:rPr lang="en-US" dirty="0" smtClean="0">
                <a:latin typeface="Arial Black" panose="020B0A04020102020204" pitchFamily="34" charset="0"/>
              </a:rPr>
              <a:t>by yourself</a:t>
            </a:r>
            <a:r>
              <a:rPr lang="en-US" dirty="0">
                <a:latin typeface="Arial Black" panose="020B0A04020102020204" pitchFamily="34" charset="0"/>
              </a:rPr>
              <a:t>. ” The famous financial guru, Suze </a:t>
            </a:r>
            <a:r>
              <a:rPr lang="en-US" dirty="0" err="1">
                <a:latin typeface="Arial Black" panose="020B0A04020102020204" pitchFamily="34" charset="0"/>
              </a:rPr>
              <a:t>Orman</a:t>
            </a:r>
            <a:r>
              <a:rPr lang="en-US" dirty="0">
                <a:latin typeface="Arial Black" panose="020B0A04020102020204" pitchFamily="34" charset="0"/>
              </a:rPr>
              <a:t>,</a:t>
            </a:r>
          </a:p>
          <a:p>
            <a:pPr marL="514350" indent="-514350" algn="just">
              <a:buFont typeface="+mj-lt"/>
              <a:buAutoNum type="arabicPeriod"/>
            </a:pPr>
            <a:r>
              <a:rPr lang="en-US" u="sng" dirty="0" smtClean="0">
                <a:latin typeface="Arial Black" panose="020B0A04020102020204" pitchFamily="34" charset="0"/>
              </a:rPr>
              <a:t>Navigate </a:t>
            </a:r>
            <a:r>
              <a:rPr lang="en-US" u="sng" dirty="0">
                <a:latin typeface="Arial Black" panose="020B0A04020102020204" pitchFamily="34" charset="0"/>
              </a:rPr>
              <a:t>a course of action</a:t>
            </a:r>
            <a:r>
              <a:rPr lang="en-US" dirty="0">
                <a:latin typeface="Arial Black" panose="020B0A04020102020204" pitchFamily="34" charset="0"/>
              </a:rPr>
              <a:t>. Nothing extraordinary ever happened without a leader articulating a vision, a course of action</a:t>
            </a:r>
            <a:r>
              <a:rPr lang="en-US" dirty="0" smtClean="0">
                <a:latin typeface="Arial Black" panose="020B0A04020102020204" pitchFamily="34" charset="0"/>
              </a:rPr>
              <a:t>.</a:t>
            </a:r>
          </a:p>
          <a:p>
            <a:pPr marL="514350" indent="-514350" algn="just">
              <a:buFont typeface="+mj-lt"/>
              <a:buAutoNum type="arabicPeriod"/>
            </a:pPr>
            <a:r>
              <a:rPr lang="en-US" u="sng" dirty="0">
                <a:latin typeface="Arial Black" panose="020B0A04020102020204" pitchFamily="34" charset="0"/>
              </a:rPr>
              <a:t>SELL THE </a:t>
            </a:r>
            <a:r>
              <a:rPr lang="en-US" u="sng" dirty="0" smtClean="0">
                <a:latin typeface="Arial Black" panose="020B0A04020102020204" pitchFamily="34" charset="0"/>
              </a:rPr>
              <a:t>BENEFITS</a:t>
            </a:r>
          </a:p>
          <a:p>
            <a:pPr marL="514350" indent="-514350" algn="just">
              <a:buFont typeface="+mj-lt"/>
              <a:buAutoNum type="arabicPeriod"/>
            </a:pPr>
            <a:r>
              <a:rPr lang="en-US" u="sng" dirty="0">
                <a:latin typeface="Arial Black" panose="020B0A04020102020204" pitchFamily="34" charset="0"/>
              </a:rPr>
              <a:t>PAINT A PICTURE </a:t>
            </a:r>
            <a:r>
              <a:rPr lang="en-US" dirty="0">
                <a:latin typeface="Arial Black" panose="020B0A04020102020204" pitchFamily="34" charset="0"/>
              </a:rPr>
              <a:t>Our brains are programmed more for stories than for abstract ideas. Stories can also include personal anecdotes, helping to establish a closer connection between leaders and teams.</a:t>
            </a:r>
          </a:p>
          <a:p>
            <a:pPr marL="514350" indent="-514350" algn="just">
              <a:buFont typeface="+mj-lt"/>
              <a:buAutoNum type="arabicPeriod"/>
            </a:pPr>
            <a:endParaRPr lang="en-US" dirty="0">
              <a:latin typeface="Arial Black" panose="020B0A04020102020204" pitchFamily="34" charset="0"/>
            </a:endParaRPr>
          </a:p>
        </p:txBody>
      </p:sp>
    </p:spTree>
    <p:extLst>
      <p:ext uri="{BB962C8B-B14F-4D97-AF65-F5344CB8AC3E}">
        <p14:creationId xmlns:p14="http://schemas.microsoft.com/office/powerpoint/2010/main" val="2222715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The 7 Secrets of Inspiring Leaders</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marL="514350" indent="-514350" algn="just">
              <a:buAutoNum type="arabicPeriod" startAt="5"/>
            </a:pPr>
            <a:r>
              <a:rPr lang="en-US" u="sng" dirty="0" smtClean="0">
                <a:latin typeface="Arial Black" panose="020B0A04020102020204" pitchFamily="34" charset="0"/>
              </a:rPr>
              <a:t>INVITE </a:t>
            </a:r>
            <a:r>
              <a:rPr lang="en-US" u="sng" dirty="0">
                <a:latin typeface="Arial Black" panose="020B0A04020102020204" pitchFamily="34" charset="0"/>
              </a:rPr>
              <a:t>PARTICIPATION</a:t>
            </a:r>
            <a:r>
              <a:rPr lang="en-US" dirty="0">
                <a:latin typeface="Arial Black" panose="020B0A04020102020204" pitchFamily="34" charset="0"/>
              </a:rPr>
              <a:t> Google Vice President Marissa Mayer once told me that </a:t>
            </a:r>
            <a:r>
              <a:rPr lang="en-US" dirty="0" smtClean="0">
                <a:latin typeface="Arial Black" panose="020B0A04020102020204" pitchFamily="34" charset="0"/>
              </a:rPr>
              <a:t>everyday she gives </a:t>
            </a:r>
            <a:r>
              <a:rPr lang="en-US" dirty="0">
                <a:latin typeface="Arial Black" panose="020B0A04020102020204" pitchFamily="34" charset="0"/>
              </a:rPr>
              <a:t>team members </a:t>
            </a:r>
            <a:r>
              <a:rPr lang="en-US" u="sng" dirty="0">
                <a:solidFill>
                  <a:srgbClr val="FF0000"/>
                </a:solidFill>
                <a:latin typeface="Arial Black" panose="020B0A04020102020204" pitchFamily="34" charset="0"/>
              </a:rPr>
              <a:t>15 minutes to voice their opinions or pitch new ideas</a:t>
            </a:r>
            <a:r>
              <a:rPr lang="en-US" dirty="0">
                <a:latin typeface="Arial Black" panose="020B0A04020102020204" pitchFamily="34" charset="0"/>
              </a:rPr>
              <a:t>. People want more than a paycheck. They want to create meaning. Invite them in</a:t>
            </a:r>
            <a:r>
              <a:rPr lang="en-US" dirty="0" smtClean="0">
                <a:latin typeface="Arial Black" panose="020B0A04020102020204" pitchFamily="34" charset="0"/>
              </a:rPr>
              <a:t>.</a:t>
            </a:r>
          </a:p>
          <a:p>
            <a:pPr marL="0" indent="0" algn="just">
              <a:buNone/>
            </a:pPr>
            <a:r>
              <a:rPr lang="en-US" dirty="0" smtClean="0">
                <a:latin typeface="Arial Black" panose="020B0A04020102020204" pitchFamily="34" charset="0"/>
              </a:rPr>
              <a:t>6. </a:t>
            </a:r>
            <a:r>
              <a:rPr lang="en-US" u="sng" dirty="0" smtClean="0">
                <a:latin typeface="Arial Black" panose="020B0A04020102020204" pitchFamily="34" charset="0"/>
              </a:rPr>
              <a:t>RENIFORCE OPTIMISM </a:t>
            </a:r>
            <a:r>
              <a:rPr lang="en-US" dirty="0" smtClean="0">
                <a:latin typeface="Arial Black" panose="020B0A04020102020204" pitchFamily="34" charset="0"/>
              </a:rPr>
              <a:t>“Optimism is </a:t>
            </a:r>
            <a:r>
              <a:rPr lang="en-US" dirty="0">
                <a:latin typeface="Arial Black" panose="020B0A04020102020204" pitchFamily="34" charset="0"/>
              </a:rPr>
              <a:t>a force </a:t>
            </a:r>
            <a:r>
              <a:rPr lang="en-US" dirty="0" smtClean="0">
                <a:latin typeface="Arial Black" panose="020B0A04020102020204" pitchFamily="34" charset="0"/>
              </a:rPr>
              <a:t>	multiplier</a:t>
            </a:r>
            <a:r>
              <a:rPr lang="en-US" dirty="0">
                <a:latin typeface="Arial Black" panose="020B0A04020102020204" pitchFamily="34" charset="0"/>
              </a:rPr>
              <a:t>.” Former </a:t>
            </a:r>
            <a:r>
              <a:rPr lang="en-US" dirty="0" smtClean="0">
                <a:latin typeface="Arial Black" panose="020B0A04020102020204" pitchFamily="34" charset="0"/>
              </a:rPr>
              <a:t>Secretary </a:t>
            </a:r>
            <a:r>
              <a:rPr lang="en-US" dirty="0">
                <a:latin typeface="Arial Black" panose="020B0A04020102020204" pitchFamily="34" charset="0"/>
              </a:rPr>
              <a:t>of State Colin </a:t>
            </a:r>
            <a:r>
              <a:rPr lang="en-US" dirty="0" smtClean="0">
                <a:latin typeface="Arial Black" panose="020B0A04020102020204" pitchFamily="34" charset="0"/>
              </a:rPr>
              <a:t>	Powell</a:t>
            </a:r>
            <a:endParaRPr lang="en-US" dirty="0">
              <a:latin typeface="Arial Black" panose="020B0A04020102020204" pitchFamily="34" charset="0"/>
            </a:endParaRPr>
          </a:p>
          <a:p>
            <a:pPr marL="0" indent="0" algn="just">
              <a:buNone/>
            </a:pPr>
            <a:r>
              <a:rPr lang="en-US" dirty="0" smtClean="0">
                <a:latin typeface="Arial Black" panose="020B0A04020102020204" pitchFamily="34" charset="0"/>
              </a:rPr>
              <a:t>7. </a:t>
            </a:r>
            <a:r>
              <a:rPr lang="en-US" u="sng" dirty="0" smtClean="0">
                <a:latin typeface="Arial Black" panose="020B0A04020102020204" pitchFamily="34" charset="0"/>
              </a:rPr>
              <a:t>ENCOURAGE </a:t>
            </a:r>
            <a:r>
              <a:rPr lang="en-US" u="sng" dirty="0">
                <a:latin typeface="Arial Black" panose="020B0A04020102020204" pitchFamily="34" charset="0"/>
              </a:rPr>
              <a:t>POTENTIAL</a:t>
            </a:r>
          </a:p>
          <a:p>
            <a:pPr marL="514350" indent="-514350" algn="just">
              <a:buAutoNum type="arabicPeriod" startAt="5"/>
            </a:pPr>
            <a:endParaRPr lang="en-US" dirty="0">
              <a:latin typeface="Arial Black" panose="020B0A04020102020204" pitchFamily="34" charset="0"/>
            </a:endParaRPr>
          </a:p>
        </p:txBody>
      </p:sp>
    </p:spTree>
    <p:extLst>
      <p:ext uri="{BB962C8B-B14F-4D97-AF65-F5344CB8AC3E}">
        <p14:creationId xmlns:p14="http://schemas.microsoft.com/office/powerpoint/2010/main" val="2667974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CHARACTERS OF LEADERSHIP</a:t>
            </a:r>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a:latin typeface="Arial Black" panose="020B0A04020102020204" pitchFamily="34" charset="0"/>
              </a:rPr>
              <a:t>Empathy </a:t>
            </a:r>
            <a:endParaRPr lang="en-US" dirty="0" smtClean="0">
              <a:latin typeface="Arial Black" panose="020B0A04020102020204" pitchFamily="34" charset="0"/>
            </a:endParaRPr>
          </a:p>
          <a:p>
            <a:pPr>
              <a:buFont typeface="Wingdings" panose="05000000000000000000" pitchFamily="2" charset="2"/>
              <a:buChar char="Ø"/>
            </a:pPr>
            <a:r>
              <a:rPr lang="en-US" dirty="0" smtClean="0">
                <a:latin typeface="Arial Black" panose="020B0A04020102020204" pitchFamily="34" charset="0"/>
              </a:rPr>
              <a:t>Consistency </a:t>
            </a:r>
          </a:p>
          <a:p>
            <a:pPr>
              <a:buFont typeface="Wingdings" panose="05000000000000000000" pitchFamily="2" charset="2"/>
              <a:buChar char="Ø"/>
            </a:pPr>
            <a:r>
              <a:rPr lang="en-US" dirty="0" smtClean="0">
                <a:latin typeface="Arial Black" panose="020B0A04020102020204" pitchFamily="34" charset="0"/>
              </a:rPr>
              <a:t>Honesty </a:t>
            </a:r>
          </a:p>
          <a:p>
            <a:pPr>
              <a:buFont typeface="Wingdings" panose="05000000000000000000" pitchFamily="2" charset="2"/>
              <a:buChar char="Ø"/>
            </a:pPr>
            <a:r>
              <a:rPr lang="en-US" dirty="0" smtClean="0">
                <a:latin typeface="Arial Black" panose="020B0A04020102020204" pitchFamily="34" charset="0"/>
              </a:rPr>
              <a:t>Direction </a:t>
            </a:r>
          </a:p>
          <a:p>
            <a:pPr>
              <a:buFont typeface="Wingdings" panose="05000000000000000000" pitchFamily="2" charset="2"/>
              <a:buChar char="Ø"/>
            </a:pPr>
            <a:r>
              <a:rPr lang="en-US" dirty="0" smtClean="0">
                <a:latin typeface="Arial Black" panose="020B0A04020102020204" pitchFamily="34" charset="0"/>
              </a:rPr>
              <a:t>Communication </a:t>
            </a:r>
          </a:p>
          <a:p>
            <a:pPr>
              <a:buFont typeface="Wingdings" panose="05000000000000000000" pitchFamily="2" charset="2"/>
              <a:buChar char="Ø"/>
            </a:pPr>
            <a:r>
              <a:rPr lang="en-US" dirty="0" smtClean="0">
                <a:latin typeface="Arial Black" panose="020B0A04020102020204" pitchFamily="34" charset="0"/>
              </a:rPr>
              <a:t>Needs </a:t>
            </a:r>
            <a:r>
              <a:rPr lang="en-US" dirty="0">
                <a:latin typeface="Arial Black" panose="020B0A04020102020204" pitchFamily="34" charset="0"/>
              </a:rPr>
              <a:t>support from all </a:t>
            </a:r>
            <a:endParaRPr lang="en-US" dirty="0" smtClean="0">
              <a:latin typeface="Arial Black" panose="020B0A04020102020204" pitchFamily="34" charset="0"/>
            </a:endParaRPr>
          </a:p>
          <a:p>
            <a:pPr>
              <a:buFont typeface="Wingdings" panose="05000000000000000000" pitchFamily="2" charset="2"/>
              <a:buChar char="Ø"/>
            </a:pPr>
            <a:r>
              <a:rPr lang="en-US" dirty="0" smtClean="0">
                <a:latin typeface="Arial Black" panose="020B0A04020102020204" pitchFamily="34" charset="0"/>
              </a:rPr>
              <a:t> </a:t>
            </a:r>
            <a:r>
              <a:rPr lang="en-US" dirty="0">
                <a:latin typeface="Arial Black" panose="020B0A04020102020204" pitchFamily="34" charset="0"/>
              </a:rPr>
              <a:t>Assume </a:t>
            </a:r>
            <a:r>
              <a:rPr lang="en-US" dirty="0" smtClean="0">
                <a:latin typeface="Arial Black" panose="020B0A04020102020204" pitchFamily="34" charset="0"/>
              </a:rPr>
              <a:t>obligation</a:t>
            </a:r>
          </a:p>
          <a:p>
            <a:pPr>
              <a:buFont typeface="Wingdings" panose="05000000000000000000" pitchFamily="2" charset="2"/>
              <a:buChar char="Ø"/>
            </a:pPr>
            <a:r>
              <a:rPr lang="en-US" dirty="0">
                <a:latin typeface="Arial Black" panose="020B0A04020102020204" pitchFamily="34" charset="0"/>
              </a:rPr>
              <a:t>RENIFORCE OPTIMISM “Optimism is a force </a:t>
            </a:r>
            <a:r>
              <a:rPr lang="en-US" dirty="0">
                <a:solidFill>
                  <a:srgbClr val="FF0000"/>
                </a:solidFill>
                <a:latin typeface="Arial Black" panose="020B0A04020102020204" pitchFamily="34" charset="0"/>
              </a:rPr>
              <a:t>multiplier</a:t>
            </a:r>
            <a:r>
              <a:rPr lang="en-US" dirty="0" smtClean="0">
                <a:latin typeface="Arial Black" panose="020B0A04020102020204" pitchFamily="34" charset="0"/>
              </a:rPr>
              <a:t>.”</a:t>
            </a:r>
            <a:endParaRPr lang="en-US" dirty="0">
              <a:latin typeface="Arial Black" panose="020B0A04020102020204" pitchFamily="34" charset="0"/>
            </a:endParaRPr>
          </a:p>
        </p:txBody>
      </p:sp>
    </p:spTree>
    <p:extLst>
      <p:ext uri="{BB962C8B-B14F-4D97-AF65-F5344CB8AC3E}">
        <p14:creationId xmlns:p14="http://schemas.microsoft.com/office/powerpoint/2010/main" val="103870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grpId="0"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580">
                                          <p:stCondLst>
                                            <p:cond delay="0"/>
                                          </p:stCondLst>
                                        </p:cTn>
                                        <p:tgtEl>
                                          <p:spTgt spid="3">
                                            <p:txEl>
                                              <p:pRg st="7" end="7"/>
                                            </p:txEl>
                                          </p:spTgt>
                                        </p:tgtEl>
                                      </p:cBhvr>
                                    </p:animEffect>
                                    <p:anim calcmode="lin" valueType="num">
                                      <p:cBhvr>
                                        <p:cTn id="134" dur="1822"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664"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664" tmFilter="0, 0; 0.125,0.2665; 0.25,0.4; 0.375,0.465; 0.5,0.5;  0.625,0.535; 0.75,0.6; 0.875,0.7335; 1,1">
                                          <p:stCondLst>
                                            <p:cond delay="664"/>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332" tmFilter="0, 0; 0.125,0.2665; 0.25,0.4; 0.375,0.465; 0.5,0.5;  0.625,0.535; 0.75,0.6; 0.875,0.7335; 1,1">
                                          <p:stCondLst>
                                            <p:cond delay="1324"/>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164" tmFilter="0, 0; 0.125,0.2665; 0.25,0.4; 0.375,0.465; 0.5,0.5;  0.625,0.535; 0.75,0.6; 0.875,0.7335; 1,1">
                                          <p:stCondLst>
                                            <p:cond delay="1656"/>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26">
                                          <p:stCondLst>
                                            <p:cond delay="650"/>
                                          </p:stCondLst>
                                        </p:cTn>
                                        <p:tgtEl>
                                          <p:spTgt spid="3">
                                            <p:txEl>
                                              <p:pRg st="7" end="7"/>
                                            </p:txEl>
                                          </p:spTgt>
                                        </p:tgtEl>
                                      </p:cBhvr>
                                      <p:to x="100000" y="60000"/>
                                    </p:animScale>
                                    <p:animScale>
                                      <p:cBhvr>
                                        <p:cTn id="140" dur="166" decel="50000">
                                          <p:stCondLst>
                                            <p:cond delay="676"/>
                                          </p:stCondLst>
                                        </p:cTn>
                                        <p:tgtEl>
                                          <p:spTgt spid="3">
                                            <p:txEl>
                                              <p:pRg st="7" end="7"/>
                                            </p:txEl>
                                          </p:spTgt>
                                        </p:tgtEl>
                                      </p:cBhvr>
                                      <p:to x="100000" y="100000"/>
                                    </p:animScale>
                                    <p:animScale>
                                      <p:cBhvr>
                                        <p:cTn id="141" dur="26">
                                          <p:stCondLst>
                                            <p:cond delay="1312"/>
                                          </p:stCondLst>
                                        </p:cTn>
                                        <p:tgtEl>
                                          <p:spTgt spid="3">
                                            <p:txEl>
                                              <p:pRg st="7" end="7"/>
                                            </p:txEl>
                                          </p:spTgt>
                                        </p:tgtEl>
                                      </p:cBhvr>
                                      <p:to x="100000" y="80000"/>
                                    </p:animScale>
                                    <p:animScale>
                                      <p:cBhvr>
                                        <p:cTn id="142" dur="166" decel="50000">
                                          <p:stCondLst>
                                            <p:cond delay="1338"/>
                                          </p:stCondLst>
                                        </p:cTn>
                                        <p:tgtEl>
                                          <p:spTgt spid="3">
                                            <p:txEl>
                                              <p:pRg st="7" end="7"/>
                                            </p:txEl>
                                          </p:spTgt>
                                        </p:tgtEl>
                                      </p:cBhvr>
                                      <p:to x="100000" y="100000"/>
                                    </p:animScale>
                                    <p:animScale>
                                      <p:cBhvr>
                                        <p:cTn id="143" dur="26">
                                          <p:stCondLst>
                                            <p:cond delay="1642"/>
                                          </p:stCondLst>
                                        </p:cTn>
                                        <p:tgtEl>
                                          <p:spTgt spid="3">
                                            <p:txEl>
                                              <p:pRg st="7" end="7"/>
                                            </p:txEl>
                                          </p:spTgt>
                                        </p:tgtEl>
                                      </p:cBhvr>
                                      <p:to x="100000" y="90000"/>
                                    </p:animScale>
                                    <p:animScale>
                                      <p:cBhvr>
                                        <p:cTn id="144" dur="166" decel="50000">
                                          <p:stCondLst>
                                            <p:cond delay="1668"/>
                                          </p:stCondLst>
                                        </p:cTn>
                                        <p:tgtEl>
                                          <p:spTgt spid="3">
                                            <p:txEl>
                                              <p:pRg st="7" end="7"/>
                                            </p:txEl>
                                          </p:spTgt>
                                        </p:tgtEl>
                                      </p:cBhvr>
                                      <p:to x="100000" y="100000"/>
                                    </p:animScale>
                                    <p:animScale>
                                      <p:cBhvr>
                                        <p:cTn id="145" dur="26">
                                          <p:stCondLst>
                                            <p:cond delay="1808"/>
                                          </p:stCondLst>
                                        </p:cTn>
                                        <p:tgtEl>
                                          <p:spTgt spid="3">
                                            <p:txEl>
                                              <p:pRg st="7" end="7"/>
                                            </p:txEl>
                                          </p:spTgt>
                                        </p:tgtEl>
                                      </p:cBhvr>
                                      <p:to x="100000" y="95000"/>
                                    </p:animScale>
                                    <p:animScale>
                                      <p:cBhvr>
                                        <p:cTn id="146" dur="166" decel="50000">
                                          <p:stCondLst>
                                            <p:cond delay="1834"/>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IMPORTANCE OF LEADERSHIP</a:t>
            </a: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latin typeface="Arial Black" panose="020B0A04020102020204" pitchFamily="34" charset="0"/>
              </a:rPr>
              <a:t>Initiates action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Motivation </a:t>
            </a:r>
          </a:p>
          <a:p>
            <a:pPr algn="just">
              <a:buFont typeface="Wingdings" panose="05000000000000000000" pitchFamily="2" charset="2"/>
              <a:buChar char="Ø"/>
            </a:pPr>
            <a:r>
              <a:rPr lang="en-US" dirty="0" smtClean="0">
                <a:latin typeface="Arial Black" panose="020B0A04020102020204" pitchFamily="34" charset="0"/>
              </a:rPr>
              <a:t>Providing </a:t>
            </a:r>
            <a:r>
              <a:rPr lang="en-US" dirty="0">
                <a:latin typeface="Arial Black" panose="020B0A04020102020204" pitchFamily="34" charset="0"/>
              </a:rPr>
              <a:t>guidance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Creating </a:t>
            </a:r>
            <a:r>
              <a:rPr lang="en-US" dirty="0">
                <a:latin typeface="Arial Black" panose="020B0A04020102020204" pitchFamily="34" charset="0"/>
              </a:rPr>
              <a:t>confidence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Co-ordination </a:t>
            </a:r>
          </a:p>
          <a:p>
            <a:pPr algn="just">
              <a:buFont typeface="Wingdings" panose="05000000000000000000" pitchFamily="2" charset="2"/>
              <a:buChar char="Ø"/>
            </a:pPr>
            <a:r>
              <a:rPr lang="en-US" dirty="0" smtClean="0">
                <a:latin typeface="Arial Black" panose="020B0A04020102020204" pitchFamily="34" charset="0"/>
              </a:rPr>
              <a:t>Effective </a:t>
            </a:r>
            <a:r>
              <a:rPr lang="en-US" dirty="0">
                <a:latin typeface="Arial Black" panose="020B0A04020102020204" pitchFamily="34" charset="0"/>
              </a:rPr>
              <a:t>planning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Inspiration </a:t>
            </a:r>
            <a:r>
              <a:rPr lang="en-US" dirty="0">
                <a:latin typeface="Arial Black" panose="020B0A04020102020204" pitchFamily="34" charset="0"/>
              </a:rPr>
              <a:t>&amp; motivation</a:t>
            </a:r>
          </a:p>
        </p:txBody>
      </p:sp>
    </p:spTree>
    <p:extLst>
      <p:ext uri="{BB962C8B-B14F-4D97-AF65-F5344CB8AC3E}">
        <p14:creationId xmlns:p14="http://schemas.microsoft.com/office/powerpoint/2010/main" val="4160044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grpId="0"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580">
                                          <p:stCondLst>
                                            <p:cond delay="0"/>
                                          </p:stCondLst>
                                        </p:cTn>
                                        <p:tgtEl>
                                          <p:spTgt spid="3">
                                            <p:txEl>
                                              <p:pRg st="6" end="6"/>
                                            </p:txEl>
                                          </p:spTgt>
                                        </p:tgtEl>
                                      </p:cBhvr>
                                    </p:animEffect>
                                    <p:anim calcmode="lin" valueType="num">
                                      <p:cBhvr>
                                        <p:cTn id="116" dur="1822"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664"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664" tmFilter="0, 0; 0.125,0.2665; 0.25,0.4; 0.375,0.465; 0.5,0.5;  0.625,0.535; 0.75,0.6; 0.875,0.7335; 1,1">
                                          <p:stCondLst>
                                            <p:cond delay="664"/>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332" tmFilter="0, 0; 0.125,0.2665; 0.25,0.4; 0.375,0.465; 0.5,0.5;  0.625,0.535; 0.75,0.6; 0.875,0.7335; 1,1">
                                          <p:stCondLst>
                                            <p:cond delay="1324"/>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164" tmFilter="0, 0; 0.125,0.2665; 0.25,0.4; 0.375,0.465; 0.5,0.5;  0.625,0.535; 0.75,0.6; 0.875,0.7335; 1,1">
                                          <p:stCondLst>
                                            <p:cond delay="1656"/>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26">
                                          <p:stCondLst>
                                            <p:cond delay="650"/>
                                          </p:stCondLst>
                                        </p:cTn>
                                        <p:tgtEl>
                                          <p:spTgt spid="3">
                                            <p:txEl>
                                              <p:pRg st="6" end="6"/>
                                            </p:txEl>
                                          </p:spTgt>
                                        </p:tgtEl>
                                      </p:cBhvr>
                                      <p:to x="100000" y="60000"/>
                                    </p:animScale>
                                    <p:animScale>
                                      <p:cBhvr>
                                        <p:cTn id="122" dur="166" decel="50000">
                                          <p:stCondLst>
                                            <p:cond delay="676"/>
                                          </p:stCondLst>
                                        </p:cTn>
                                        <p:tgtEl>
                                          <p:spTgt spid="3">
                                            <p:txEl>
                                              <p:pRg st="6" end="6"/>
                                            </p:txEl>
                                          </p:spTgt>
                                        </p:tgtEl>
                                      </p:cBhvr>
                                      <p:to x="100000" y="100000"/>
                                    </p:animScale>
                                    <p:animScale>
                                      <p:cBhvr>
                                        <p:cTn id="123" dur="26">
                                          <p:stCondLst>
                                            <p:cond delay="1312"/>
                                          </p:stCondLst>
                                        </p:cTn>
                                        <p:tgtEl>
                                          <p:spTgt spid="3">
                                            <p:txEl>
                                              <p:pRg st="6" end="6"/>
                                            </p:txEl>
                                          </p:spTgt>
                                        </p:tgtEl>
                                      </p:cBhvr>
                                      <p:to x="100000" y="80000"/>
                                    </p:animScale>
                                    <p:animScale>
                                      <p:cBhvr>
                                        <p:cTn id="124" dur="166" decel="50000">
                                          <p:stCondLst>
                                            <p:cond delay="1338"/>
                                          </p:stCondLst>
                                        </p:cTn>
                                        <p:tgtEl>
                                          <p:spTgt spid="3">
                                            <p:txEl>
                                              <p:pRg st="6" end="6"/>
                                            </p:txEl>
                                          </p:spTgt>
                                        </p:tgtEl>
                                      </p:cBhvr>
                                      <p:to x="100000" y="100000"/>
                                    </p:animScale>
                                    <p:animScale>
                                      <p:cBhvr>
                                        <p:cTn id="125" dur="26">
                                          <p:stCondLst>
                                            <p:cond delay="1642"/>
                                          </p:stCondLst>
                                        </p:cTn>
                                        <p:tgtEl>
                                          <p:spTgt spid="3">
                                            <p:txEl>
                                              <p:pRg st="6" end="6"/>
                                            </p:txEl>
                                          </p:spTgt>
                                        </p:tgtEl>
                                      </p:cBhvr>
                                      <p:to x="100000" y="90000"/>
                                    </p:animScale>
                                    <p:animScale>
                                      <p:cBhvr>
                                        <p:cTn id="126" dur="166" decel="50000">
                                          <p:stCondLst>
                                            <p:cond delay="1668"/>
                                          </p:stCondLst>
                                        </p:cTn>
                                        <p:tgtEl>
                                          <p:spTgt spid="3">
                                            <p:txEl>
                                              <p:pRg st="6" end="6"/>
                                            </p:txEl>
                                          </p:spTgt>
                                        </p:tgtEl>
                                      </p:cBhvr>
                                      <p:to x="100000" y="100000"/>
                                    </p:animScale>
                                    <p:animScale>
                                      <p:cBhvr>
                                        <p:cTn id="127" dur="26">
                                          <p:stCondLst>
                                            <p:cond delay="1808"/>
                                          </p:stCondLst>
                                        </p:cTn>
                                        <p:tgtEl>
                                          <p:spTgt spid="3">
                                            <p:txEl>
                                              <p:pRg st="6" end="6"/>
                                            </p:txEl>
                                          </p:spTgt>
                                        </p:tgtEl>
                                      </p:cBhvr>
                                      <p:to x="100000" y="95000"/>
                                    </p:animScale>
                                    <p:animScale>
                                      <p:cBhvr>
                                        <p:cTn id="128" dur="166" decel="50000">
                                          <p:stCondLst>
                                            <p:cond delay="1834"/>
                                          </p:stCondLst>
                                        </p:cTn>
                                        <p:tgtEl>
                                          <p:spTgt spid="3">
                                            <p:txEl>
                                              <p:pRg st="6" end="6"/>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ROLE OF A LEADER </a:t>
            </a:r>
          </a:p>
        </p:txBody>
      </p:sp>
      <p:sp>
        <p:nvSpPr>
          <p:cNvPr id="3" name="Content Placeholder 2"/>
          <p:cNvSpPr>
            <a:spLocks noGrp="1"/>
          </p:cNvSpPr>
          <p:nvPr>
            <p:ph idx="1"/>
          </p:nvPr>
        </p:nvSpPr>
        <p:spPr/>
        <p:txBody>
          <a:bodyPr>
            <a:normAutofit/>
          </a:bodyPr>
          <a:lstStyle/>
          <a:p>
            <a:pPr marL="0" indent="0" algn="just">
              <a:buNone/>
            </a:pPr>
            <a:r>
              <a:rPr lang="en-US" dirty="0">
                <a:latin typeface="Arial Black" panose="020B0A04020102020204" pitchFamily="34" charset="0"/>
              </a:rPr>
              <a:t>A Leader’s role is always to ensure his/her team achieves the task in hand</a:t>
            </a:r>
            <a:r>
              <a:rPr lang="en-US" dirty="0" smtClean="0">
                <a:latin typeface="Arial Black" panose="020B0A04020102020204" pitchFamily="34" charset="0"/>
              </a:rPr>
              <a:t>, but </a:t>
            </a:r>
            <a:r>
              <a:rPr lang="en-US" dirty="0">
                <a:latin typeface="Arial Black" panose="020B0A04020102020204" pitchFamily="34" charset="0"/>
              </a:rPr>
              <a:t>an effective leader will also ensure they meet more subtle </a:t>
            </a:r>
            <a:r>
              <a:rPr lang="en-US" dirty="0" smtClean="0">
                <a:latin typeface="Arial Black" panose="020B0A04020102020204" pitchFamily="34" charset="0"/>
              </a:rPr>
              <a:t>requirements like:</a:t>
            </a:r>
          </a:p>
          <a:p>
            <a:pPr algn="just">
              <a:buFont typeface="Wingdings" panose="05000000000000000000" pitchFamily="2" charset="2"/>
              <a:buChar char="Ø"/>
            </a:pPr>
            <a:r>
              <a:rPr lang="en-US" dirty="0" smtClean="0">
                <a:latin typeface="Arial Black" panose="020B0A04020102020204" pitchFamily="34" charset="0"/>
              </a:rPr>
              <a:t>Strong focus </a:t>
            </a:r>
          </a:p>
          <a:p>
            <a:pPr algn="just">
              <a:buFont typeface="Wingdings" panose="05000000000000000000" pitchFamily="2" charset="2"/>
              <a:buChar char="Ø"/>
            </a:pPr>
            <a:r>
              <a:rPr lang="en-US" dirty="0" smtClean="0">
                <a:latin typeface="Arial Black" panose="020B0A04020102020204" pitchFamily="34" charset="0"/>
              </a:rPr>
              <a:t>Integrity </a:t>
            </a:r>
          </a:p>
          <a:p>
            <a:pPr algn="just">
              <a:buFont typeface="Wingdings" panose="05000000000000000000" pitchFamily="2" charset="2"/>
              <a:buChar char="Ø"/>
            </a:pPr>
            <a:r>
              <a:rPr lang="en-US" dirty="0" smtClean="0">
                <a:latin typeface="Arial Black" panose="020B0A04020102020204" pitchFamily="34" charset="0"/>
              </a:rPr>
              <a:t>Good engagement with others </a:t>
            </a:r>
          </a:p>
          <a:p>
            <a:pPr algn="just">
              <a:buFont typeface="Wingdings" panose="05000000000000000000" pitchFamily="2" charset="2"/>
              <a:buChar char="Ø"/>
            </a:pPr>
            <a:r>
              <a:rPr lang="en-US" dirty="0" smtClean="0">
                <a:latin typeface="Arial Black" panose="020B0A04020102020204" pitchFamily="34" charset="0"/>
              </a:rPr>
              <a:t>Looking at the bigger picture </a:t>
            </a:r>
          </a:p>
          <a:p>
            <a:pPr algn="just">
              <a:buFont typeface="Wingdings" panose="05000000000000000000" pitchFamily="2" charset="2"/>
              <a:buChar char="Ø"/>
            </a:pPr>
            <a:r>
              <a:rPr lang="en-US" dirty="0" smtClean="0">
                <a:latin typeface="Arial Black" panose="020B0A04020102020204" pitchFamily="34" charset="0"/>
              </a:rPr>
              <a:t>Resourcefulness </a:t>
            </a:r>
          </a:p>
        </p:txBody>
      </p:sp>
    </p:spTree>
    <p:extLst>
      <p:ext uri="{BB962C8B-B14F-4D97-AF65-F5344CB8AC3E}">
        <p14:creationId xmlns:p14="http://schemas.microsoft.com/office/powerpoint/2010/main" val="1969162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ROLE OF A LEADER </a:t>
            </a: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Ø"/>
            </a:pPr>
            <a:r>
              <a:rPr lang="en-US" dirty="0" smtClean="0">
                <a:latin typeface="Arial Black" panose="020B0A04020102020204" pitchFamily="34" charset="0"/>
              </a:rPr>
              <a:t>Organizational Influence </a:t>
            </a:r>
          </a:p>
          <a:p>
            <a:pPr algn="just">
              <a:buFont typeface="Wingdings" panose="05000000000000000000" pitchFamily="2" charset="2"/>
              <a:buChar char="Ø"/>
            </a:pPr>
            <a:r>
              <a:rPr lang="en-US" dirty="0" smtClean="0">
                <a:latin typeface="Arial Black" panose="020B0A04020102020204" pitchFamily="34" charset="0"/>
              </a:rPr>
              <a:t>Effective communication. </a:t>
            </a:r>
          </a:p>
          <a:p>
            <a:pPr marL="0" indent="0" algn="just">
              <a:buNone/>
            </a:pPr>
            <a:r>
              <a:rPr lang="en-US" dirty="0" smtClean="0">
                <a:latin typeface="Arial Black" panose="020B0A04020102020204" pitchFamily="34" charset="0"/>
              </a:rPr>
              <a:t>Managerial Leadership influences the organization in the following ways: </a:t>
            </a:r>
          </a:p>
          <a:p>
            <a:pPr algn="just">
              <a:buFont typeface="Wingdings" panose="05000000000000000000" pitchFamily="2" charset="2"/>
              <a:buChar char="Ø"/>
            </a:pPr>
            <a:r>
              <a:rPr lang="en-US" dirty="0" smtClean="0">
                <a:latin typeface="Arial Black" panose="020B0A04020102020204" pitchFamily="34" charset="0"/>
              </a:rPr>
              <a:t>Leading affects Morale </a:t>
            </a:r>
          </a:p>
          <a:p>
            <a:pPr algn="just">
              <a:buFont typeface="Wingdings" panose="05000000000000000000" pitchFamily="2" charset="2"/>
              <a:buChar char="Ø"/>
            </a:pPr>
            <a:r>
              <a:rPr lang="en-US" dirty="0" smtClean="0">
                <a:latin typeface="Arial Black" panose="020B0A04020102020204" pitchFamily="34" charset="0"/>
              </a:rPr>
              <a:t>Leading is key to effective Communication </a:t>
            </a:r>
          </a:p>
          <a:p>
            <a:pPr algn="just">
              <a:buFont typeface="Wingdings" panose="05000000000000000000" pitchFamily="2" charset="2"/>
              <a:buChar char="Ø"/>
            </a:pPr>
            <a:r>
              <a:rPr lang="en-US" dirty="0" smtClean="0">
                <a:latin typeface="Arial Black" panose="020B0A04020102020204" pitchFamily="34" charset="0"/>
              </a:rPr>
              <a:t>Leading effectively contributes more to the bottom line</a:t>
            </a:r>
            <a:endParaRPr lang="en-US" dirty="0">
              <a:latin typeface="Arial Black" panose="020B0A04020102020204" pitchFamily="34" charset="0"/>
            </a:endParaRPr>
          </a:p>
        </p:txBody>
      </p:sp>
    </p:spTree>
    <p:extLst>
      <p:ext uri="{BB962C8B-B14F-4D97-AF65-F5344CB8AC3E}">
        <p14:creationId xmlns:p14="http://schemas.microsoft.com/office/powerpoint/2010/main" val="1581716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grpId="0"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580">
                                          <p:stCondLst>
                                            <p:cond delay="0"/>
                                          </p:stCondLst>
                                        </p:cTn>
                                        <p:tgtEl>
                                          <p:spTgt spid="3">
                                            <p:txEl>
                                              <p:pRg st="4" end="4"/>
                                            </p:txEl>
                                          </p:spTgt>
                                        </p:tgtEl>
                                      </p:cBhvr>
                                    </p:animEffect>
                                    <p:anim calcmode="lin" valueType="num">
                                      <p:cBhvr>
                                        <p:cTn id="80"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26">
                                          <p:stCondLst>
                                            <p:cond delay="650"/>
                                          </p:stCondLst>
                                        </p:cTn>
                                        <p:tgtEl>
                                          <p:spTgt spid="3">
                                            <p:txEl>
                                              <p:pRg st="4" end="4"/>
                                            </p:txEl>
                                          </p:spTgt>
                                        </p:tgtEl>
                                      </p:cBhvr>
                                      <p:to x="100000" y="60000"/>
                                    </p:animScale>
                                    <p:animScale>
                                      <p:cBhvr>
                                        <p:cTn id="86" dur="166" decel="50000">
                                          <p:stCondLst>
                                            <p:cond delay="676"/>
                                          </p:stCondLst>
                                        </p:cTn>
                                        <p:tgtEl>
                                          <p:spTgt spid="3">
                                            <p:txEl>
                                              <p:pRg st="4" end="4"/>
                                            </p:txEl>
                                          </p:spTgt>
                                        </p:tgtEl>
                                      </p:cBhvr>
                                      <p:to x="100000" y="100000"/>
                                    </p:animScale>
                                    <p:animScale>
                                      <p:cBhvr>
                                        <p:cTn id="87" dur="26">
                                          <p:stCondLst>
                                            <p:cond delay="1312"/>
                                          </p:stCondLst>
                                        </p:cTn>
                                        <p:tgtEl>
                                          <p:spTgt spid="3">
                                            <p:txEl>
                                              <p:pRg st="4" end="4"/>
                                            </p:txEl>
                                          </p:spTgt>
                                        </p:tgtEl>
                                      </p:cBhvr>
                                      <p:to x="100000" y="80000"/>
                                    </p:animScale>
                                    <p:animScale>
                                      <p:cBhvr>
                                        <p:cTn id="88" dur="166" decel="50000">
                                          <p:stCondLst>
                                            <p:cond delay="1338"/>
                                          </p:stCondLst>
                                        </p:cTn>
                                        <p:tgtEl>
                                          <p:spTgt spid="3">
                                            <p:txEl>
                                              <p:pRg st="4" end="4"/>
                                            </p:txEl>
                                          </p:spTgt>
                                        </p:tgtEl>
                                      </p:cBhvr>
                                      <p:to x="100000" y="100000"/>
                                    </p:animScale>
                                    <p:animScale>
                                      <p:cBhvr>
                                        <p:cTn id="89" dur="26">
                                          <p:stCondLst>
                                            <p:cond delay="1642"/>
                                          </p:stCondLst>
                                        </p:cTn>
                                        <p:tgtEl>
                                          <p:spTgt spid="3">
                                            <p:txEl>
                                              <p:pRg st="4" end="4"/>
                                            </p:txEl>
                                          </p:spTgt>
                                        </p:tgtEl>
                                      </p:cBhvr>
                                      <p:to x="100000" y="90000"/>
                                    </p:animScale>
                                    <p:animScale>
                                      <p:cBhvr>
                                        <p:cTn id="90" dur="166" decel="50000">
                                          <p:stCondLst>
                                            <p:cond delay="1668"/>
                                          </p:stCondLst>
                                        </p:cTn>
                                        <p:tgtEl>
                                          <p:spTgt spid="3">
                                            <p:txEl>
                                              <p:pRg st="4" end="4"/>
                                            </p:txEl>
                                          </p:spTgt>
                                        </p:tgtEl>
                                      </p:cBhvr>
                                      <p:to x="100000" y="100000"/>
                                    </p:animScale>
                                    <p:animScale>
                                      <p:cBhvr>
                                        <p:cTn id="91" dur="26">
                                          <p:stCondLst>
                                            <p:cond delay="1808"/>
                                          </p:stCondLst>
                                        </p:cTn>
                                        <p:tgtEl>
                                          <p:spTgt spid="3">
                                            <p:txEl>
                                              <p:pRg st="4" end="4"/>
                                            </p:txEl>
                                          </p:spTgt>
                                        </p:tgtEl>
                                      </p:cBhvr>
                                      <p:to x="100000" y="95000"/>
                                    </p:animScale>
                                    <p:animScale>
                                      <p:cBhvr>
                                        <p:cTn id="92" dur="166" decel="50000">
                                          <p:stCondLst>
                                            <p:cond delay="1834"/>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grpId="0"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580">
                                          <p:stCondLst>
                                            <p:cond delay="0"/>
                                          </p:stCondLst>
                                        </p:cTn>
                                        <p:tgtEl>
                                          <p:spTgt spid="3">
                                            <p:txEl>
                                              <p:pRg st="5" end="5"/>
                                            </p:txEl>
                                          </p:spTgt>
                                        </p:tgtEl>
                                      </p:cBhvr>
                                    </p:animEffect>
                                    <p:anim calcmode="lin" valueType="num">
                                      <p:cBhvr>
                                        <p:cTn id="98"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26">
                                          <p:stCondLst>
                                            <p:cond delay="650"/>
                                          </p:stCondLst>
                                        </p:cTn>
                                        <p:tgtEl>
                                          <p:spTgt spid="3">
                                            <p:txEl>
                                              <p:pRg st="5" end="5"/>
                                            </p:txEl>
                                          </p:spTgt>
                                        </p:tgtEl>
                                      </p:cBhvr>
                                      <p:to x="100000" y="60000"/>
                                    </p:animScale>
                                    <p:animScale>
                                      <p:cBhvr>
                                        <p:cTn id="104" dur="166" decel="50000">
                                          <p:stCondLst>
                                            <p:cond delay="676"/>
                                          </p:stCondLst>
                                        </p:cTn>
                                        <p:tgtEl>
                                          <p:spTgt spid="3">
                                            <p:txEl>
                                              <p:pRg st="5" end="5"/>
                                            </p:txEl>
                                          </p:spTgt>
                                        </p:tgtEl>
                                      </p:cBhvr>
                                      <p:to x="100000" y="100000"/>
                                    </p:animScale>
                                    <p:animScale>
                                      <p:cBhvr>
                                        <p:cTn id="105" dur="26">
                                          <p:stCondLst>
                                            <p:cond delay="1312"/>
                                          </p:stCondLst>
                                        </p:cTn>
                                        <p:tgtEl>
                                          <p:spTgt spid="3">
                                            <p:txEl>
                                              <p:pRg st="5" end="5"/>
                                            </p:txEl>
                                          </p:spTgt>
                                        </p:tgtEl>
                                      </p:cBhvr>
                                      <p:to x="100000" y="80000"/>
                                    </p:animScale>
                                    <p:animScale>
                                      <p:cBhvr>
                                        <p:cTn id="106" dur="166" decel="50000">
                                          <p:stCondLst>
                                            <p:cond delay="1338"/>
                                          </p:stCondLst>
                                        </p:cTn>
                                        <p:tgtEl>
                                          <p:spTgt spid="3">
                                            <p:txEl>
                                              <p:pRg st="5" end="5"/>
                                            </p:txEl>
                                          </p:spTgt>
                                        </p:tgtEl>
                                      </p:cBhvr>
                                      <p:to x="100000" y="100000"/>
                                    </p:animScale>
                                    <p:animScale>
                                      <p:cBhvr>
                                        <p:cTn id="107" dur="26">
                                          <p:stCondLst>
                                            <p:cond delay="1642"/>
                                          </p:stCondLst>
                                        </p:cTn>
                                        <p:tgtEl>
                                          <p:spTgt spid="3">
                                            <p:txEl>
                                              <p:pRg st="5" end="5"/>
                                            </p:txEl>
                                          </p:spTgt>
                                        </p:tgtEl>
                                      </p:cBhvr>
                                      <p:to x="100000" y="90000"/>
                                    </p:animScale>
                                    <p:animScale>
                                      <p:cBhvr>
                                        <p:cTn id="108" dur="166" decel="50000">
                                          <p:stCondLst>
                                            <p:cond delay="1668"/>
                                          </p:stCondLst>
                                        </p:cTn>
                                        <p:tgtEl>
                                          <p:spTgt spid="3">
                                            <p:txEl>
                                              <p:pRg st="5" end="5"/>
                                            </p:txEl>
                                          </p:spTgt>
                                        </p:tgtEl>
                                      </p:cBhvr>
                                      <p:to x="100000" y="100000"/>
                                    </p:animScale>
                                    <p:animScale>
                                      <p:cBhvr>
                                        <p:cTn id="109" dur="26">
                                          <p:stCondLst>
                                            <p:cond delay="1808"/>
                                          </p:stCondLst>
                                        </p:cTn>
                                        <p:tgtEl>
                                          <p:spTgt spid="3">
                                            <p:txEl>
                                              <p:pRg st="5" end="5"/>
                                            </p:txEl>
                                          </p:spTgt>
                                        </p:tgtEl>
                                      </p:cBhvr>
                                      <p:to x="100000" y="95000"/>
                                    </p:animScale>
                                    <p:animScale>
                                      <p:cBhvr>
                                        <p:cTn id="110" dur="166" decel="50000">
                                          <p:stCondLst>
                                            <p:cond delay="1834"/>
                                          </p:stCondLst>
                                        </p:cTn>
                                        <p:tgtEl>
                                          <p:spTgt spid="3">
                                            <p:txEl>
                                              <p:pRg st="5" end="5"/>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Good leaders are made not born.</a:t>
            </a:r>
          </a:p>
        </p:txBody>
      </p:sp>
      <p:sp>
        <p:nvSpPr>
          <p:cNvPr id="3" name="Content Placeholder 2"/>
          <p:cNvSpPr>
            <a:spLocks noGrp="1"/>
          </p:cNvSpPr>
          <p:nvPr>
            <p:ph idx="1"/>
          </p:nvPr>
        </p:nvSpPr>
        <p:spPr/>
        <p:txBody>
          <a:bodyPr/>
          <a:lstStyle/>
          <a:p>
            <a:pPr marL="0" indent="0" algn="just">
              <a:buNone/>
            </a:pPr>
            <a:r>
              <a:rPr lang="en-US" dirty="0" smtClean="0">
                <a:latin typeface="Arial Black" panose="020B0A04020102020204" pitchFamily="34" charset="0"/>
              </a:rPr>
              <a:t>If you </a:t>
            </a:r>
            <a:r>
              <a:rPr lang="en-US" dirty="0">
                <a:latin typeface="Arial Black" panose="020B0A04020102020204" pitchFamily="34" charset="0"/>
              </a:rPr>
              <a:t>have the desire and willpower, you can become an effective leader. Good leaders develop through a never ending process of self- study, education, training, and experience.</a:t>
            </a:r>
          </a:p>
        </p:txBody>
      </p:sp>
    </p:spTree>
    <p:extLst>
      <p:ext uri="{BB962C8B-B14F-4D97-AF65-F5344CB8AC3E}">
        <p14:creationId xmlns:p14="http://schemas.microsoft.com/office/powerpoint/2010/main" val="496954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latin typeface="Arial Black" panose="020B0A04020102020204" pitchFamily="34" charset="0"/>
              </a:rPr>
              <a:t>Leadership</a:t>
            </a:r>
            <a:endParaRPr lang="en-US" dirty="0">
              <a:solidFill>
                <a:srgbClr val="FF0000"/>
              </a:solidFill>
              <a:latin typeface="Arial Black" panose="020B0A04020102020204" pitchFamily="34"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9947975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rial Black" panose="020B0A04020102020204" pitchFamily="34" charset="0"/>
              </a:rPr>
              <a:t>Theories of Leadership</a:t>
            </a:r>
            <a:endParaRPr lang="en-US" b="1"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solidFill>
                  <a:srgbClr val="FF0000"/>
                </a:solidFill>
                <a:latin typeface="Arial Black" panose="020B0A04020102020204" pitchFamily="34" charset="0"/>
              </a:rPr>
              <a:t>TRAIT THEORY/GREAT MAN THEORY- </a:t>
            </a:r>
            <a:r>
              <a:rPr lang="en-US" dirty="0">
                <a:latin typeface="Arial Black" panose="020B0A04020102020204" pitchFamily="34" charset="0"/>
              </a:rPr>
              <a:t>This theory suggests that leaders have some inborn traits. They have certain set of characteristics that are crucial for inspiring others towards a common goal.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A </a:t>
            </a:r>
            <a:r>
              <a:rPr lang="en-US" dirty="0">
                <a:latin typeface="Arial Black" panose="020B0A04020102020204" pitchFamily="34" charset="0"/>
              </a:rPr>
              <a:t>successful leader is supposed to have the following traits- good personality, tirelessness, capacity to read other‘s mind, ability to make quick decision, courage, persuasion, intelligence, reliability, imagination</a:t>
            </a:r>
          </a:p>
        </p:txBody>
      </p:sp>
    </p:spTree>
    <p:extLst>
      <p:ext uri="{BB962C8B-B14F-4D97-AF65-F5344CB8AC3E}">
        <p14:creationId xmlns:p14="http://schemas.microsoft.com/office/powerpoint/2010/main" val="1853162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rial Black" panose="020B0A04020102020204" pitchFamily="34" charset="0"/>
              </a:rPr>
              <a:t>Theories of Leadership</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solidFill>
                  <a:srgbClr val="FF0000"/>
                </a:solidFill>
                <a:latin typeface="Arial Black" panose="020B0A04020102020204" pitchFamily="34" charset="0"/>
              </a:rPr>
              <a:t>STYLE THEORY- </a:t>
            </a:r>
            <a:r>
              <a:rPr lang="en-US" dirty="0">
                <a:latin typeface="Arial Black" panose="020B0A04020102020204" pitchFamily="34" charset="0"/>
              </a:rPr>
              <a:t>This focuses on what leaders do </a:t>
            </a:r>
            <a:r>
              <a:rPr lang="en-US">
                <a:latin typeface="Arial Black" panose="020B0A04020102020204" pitchFamily="34" charset="0"/>
              </a:rPr>
              <a:t>in </a:t>
            </a:r>
            <a:r>
              <a:rPr lang="en-US" smtClean="0">
                <a:latin typeface="Arial Black" panose="020B0A04020102020204" pitchFamily="34" charset="0"/>
              </a:rPr>
              <a:t>social </a:t>
            </a:r>
            <a:r>
              <a:rPr lang="en-US">
                <a:latin typeface="Arial Black" panose="020B0A04020102020204" pitchFamily="34" charset="0"/>
              </a:rPr>
              <a:t>and </a:t>
            </a:r>
            <a:r>
              <a:rPr lang="en-US" smtClean="0">
                <a:latin typeface="Arial Black" panose="020B0A04020102020204" pitchFamily="34" charset="0"/>
              </a:rPr>
              <a:t>circumstantial </a:t>
            </a:r>
            <a:r>
              <a:rPr lang="en-US" dirty="0">
                <a:latin typeface="Arial Black" panose="020B0A04020102020204" pitchFamily="34" charset="0"/>
              </a:rPr>
              <a:t>terms.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The </a:t>
            </a:r>
            <a:r>
              <a:rPr lang="en-US" dirty="0">
                <a:latin typeface="Arial Black" panose="020B0A04020102020204" pitchFamily="34" charset="0"/>
              </a:rPr>
              <a:t>achievement of satisfactory performance measures requires supervisors to pursue effective relationships with their subordinates, while comprehending the factors in the work environment that influence outcomes.</a:t>
            </a:r>
          </a:p>
        </p:txBody>
      </p:sp>
    </p:spTree>
    <p:extLst>
      <p:ext uri="{BB962C8B-B14F-4D97-AF65-F5344CB8AC3E}">
        <p14:creationId xmlns:p14="http://schemas.microsoft.com/office/powerpoint/2010/main" val="3312148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rial Black" panose="020B0A04020102020204" pitchFamily="34" charset="0"/>
              </a:rPr>
              <a:t>Theories of Leadership</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solidFill>
                  <a:srgbClr val="FF0000"/>
                </a:solidFill>
                <a:latin typeface="Arial Black" panose="020B0A04020102020204" pitchFamily="34" charset="0"/>
              </a:rPr>
              <a:t>TRANSACTIONAL/TRANSFORMATIONAL THEORY </a:t>
            </a:r>
            <a:r>
              <a:rPr lang="en-US" dirty="0">
                <a:latin typeface="Arial Black" panose="020B0A04020102020204" pitchFamily="34" charset="0"/>
              </a:rPr>
              <a:t>This theory describes the relationship between leaders and followers. New concepts such as empowerment, inspiration motivation and social learning are present. This refers to a process whereby the leader attends to the needs and motives of followers so that interaction raises to high levels of motivation and morality.</a:t>
            </a:r>
          </a:p>
        </p:txBody>
      </p:sp>
    </p:spTree>
    <p:extLst>
      <p:ext uri="{BB962C8B-B14F-4D97-AF65-F5344CB8AC3E}">
        <p14:creationId xmlns:p14="http://schemas.microsoft.com/office/powerpoint/2010/main" val="314567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solidFill>
                  <a:srgbClr val="FF0000"/>
                </a:solidFill>
                <a:latin typeface="Arial Black" panose="020B0A04020102020204" pitchFamily="34" charset="0"/>
              </a:rPr>
              <a:t>Theories of Leadership</a:t>
            </a:r>
            <a:endParaRPr lang="en-US" dirty="0"/>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solidFill>
                  <a:srgbClr val="FF0000"/>
                </a:solidFill>
                <a:latin typeface="Arial Black" panose="020B0A04020102020204" pitchFamily="34" charset="0"/>
              </a:rPr>
              <a:t>SITUATIONAL THEORY</a:t>
            </a:r>
            <a:r>
              <a:rPr lang="en-US" dirty="0">
                <a:latin typeface="Arial Black" panose="020B0A04020102020204" pitchFamily="34" charset="0"/>
              </a:rPr>
              <a:t> This theory believes that leadership effectiveness depended on the relationship among the leaders task at hand, their interpersonal skills and the favorableness the work situation</a:t>
            </a:r>
            <a:r>
              <a:rPr lang="en-US" dirty="0" smtClean="0">
                <a:latin typeface="Arial Black" panose="020B0A04020102020204" pitchFamily="34" charset="0"/>
              </a:rPr>
              <a:t>.</a:t>
            </a:r>
          </a:p>
          <a:p>
            <a:pPr algn="just">
              <a:buFont typeface="Wingdings" panose="05000000000000000000" pitchFamily="2" charset="2"/>
              <a:buChar char="Ø"/>
            </a:pPr>
            <a:r>
              <a:rPr lang="en-US" dirty="0" smtClean="0">
                <a:latin typeface="Arial Black" panose="020B0A04020102020204" pitchFamily="34" charset="0"/>
              </a:rPr>
              <a:t>This </a:t>
            </a:r>
            <a:r>
              <a:rPr lang="en-US" dirty="0">
                <a:latin typeface="Arial Black" panose="020B0A04020102020204" pitchFamily="34" charset="0"/>
              </a:rPr>
              <a:t>theory considers the challenge of situation and encourages an adaptive leadership style to complement the issue being faced.</a:t>
            </a:r>
          </a:p>
        </p:txBody>
      </p:sp>
    </p:spTree>
    <p:extLst>
      <p:ext uri="{BB962C8B-B14F-4D97-AF65-F5344CB8AC3E}">
        <p14:creationId xmlns:p14="http://schemas.microsoft.com/office/powerpoint/2010/main" val="425380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Leadership</a:t>
            </a:r>
            <a:endParaRPr lang="en-US" dirty="0"/>
          </a:p>
        </p:txBody>
      </p:sp>
      <p:sp>
        <p:nvSpPr>
          <p:cNvPr id="3" name="Content Placeholder 2"/>
          <p:cNvSpPr>
            <a:spLocks noGrp="1"/>
          </p:cNvSpPr>
          <p:nvPr>
            <p:ph idx="1"/>
          </p:nvPr>
        </p:nvSpPr>
        <p:spPr/>
        <p:txBody>
          <a:bodyPr>
            <a:normAutofit lnSpcReduction="10000"/>
          </a:bodyPr>
          <a:lstStyle/>
          <a:p>
            <a:pPr algn="just">
              <a:buFont typeface="Wingdings" panose="05000000000000000000" pitchFamily="2" charset="2"/>
              <a:buChar char="Ø"/>
            </a:pPr>
            <a:r>
              <a:rPr lang="en-US" dirty="0"/>
              <a:t>The word “leadership” </a:t>
            </a:r>
            <a:r>
              <a:rPr lang="en-US" b="1" dirty="0"/>
              <a:t>comes from the Old English word </a:t>
            </a:r>
            <a:r>
              <a:rPr lang="en-US" b="1" dirty="0" err="1"/>
              <a:t>lithan</a:t>
            </a:r>
            <a:r>
              <a:rPr lang="en-US" b="1" dirty="0"/>
              <a:t> (one of the rare English words that has an English origin), which literally means, “to go”; and also means “to guide” </a:t>
            </a:r>
            <a:r>
              <a:rPr lang="en-US" b="1" dirty="0" smtClean="0"/>
              <a:t>(Old Dutch</a:t>
            </a:r>
            <a:r>
              <a:rPr lang="en-US" dirty="0" smtClean="0"/>
              <a:t>).</a:t>
            </a:r>
          </a:p>
          <a:p>
            <a:pPr algn="just">
              <a:buFont typeface="Wingdings" panose="05000000000000000000" pitchFamily="2" charset="2"/>
              <a:buChar char="Ø"/>
            </a:pPr>
            <a:r>
              <a:rPr lang="en-US" dirty="0" smtClean="0">
                <a:latin typeface="Arial Black" panose="020B0A04020102020204" pitchFamily="34" charset="0"/>
              </a:rPr>
              <a:t>This </a:t>
            </a:r>
            <a:r>
              <a:rPr lang="en-US" dirty="0">
                <a:latin typeface="Arial Black" panose="020B0A04020102020204" pitchFamily="34" charset="0"/>
              </a:rPr>
              <a:t>use of the word “leadership” is associated with the idea of going somewhere together with others</a:t>
            </a:r>
            <a:r>
              <a:rPr lang="en-US" dirty="0" smtClean="0">
                <a:latin typeface="Arial Black" panose="020B0A04020102020204" pitchFamily="34" charset="0"/>
              </a:rPr>
              <a:t>.</a:t>
            </a:r>
          </a:p>
          <a:p>
            <a:pPr algn="just">
              <a:buFont typeface="Wingdings" panose="05000000000000000000" pitchFamily="2" charset="2"/>
              <a:buChar char="Ø"/>
            </a:pPr>
            <a:r>
              <a:rPr lang="en-US" dirty="0">
                <a:solidFill>
                  <a:srgbClr val="FF0000"/>
                </a:solidFill>
                <a:latin typeface="Arial Black" panose="020B0A04020102020204" pitchFamily="34" charset="0"/>
              </a:rPr>
              <a:t>Warren Bennis </a:t>
            </a:r>
            <a:r>
              <a:rPr lang="en-US" dirty="0">
                <a:latin typeface="Arial Black" panose="020B0A04020102020204" pitchFamily="34" charset="0"/>
              </a:rPr>
              <a:t>was the world's most important thinker on the subject that business leaders care about more than any </a:t>
            </a:r>
            <a:r>
              <a:rPr lang="en-US" dirty="0" smtClean="0">
                <a:latin typeface="Arial Black" panose="020B0A04020102020204" pitchFamily="34" charset="0"/>
              </a:rPr>
              <a:t>other. </a:t>
            </a:r>
            <a:r>
              <a:rPr lang="en-US" dirty="0">
                <a:latin typeface="Arial Black" panose="020B0A04020102020204" pitchFamily="34" charset="0"/>
              </a:rPr>
              <a:t>When he started writing about leadership in the 1950s the subject was a back road.</a:t>
            </a:r>
          </a:p>
        </p:txBody>
      </p:sp>
    </p:spTree>
    <p:extLst>
      <p:ext uri="{BB962C8B-B14F-4D97-AF65-F5344CB8AC3E}">
        <p14:creationId xmlns:p14="http://schemas.microsoft.com/office/powerpoint/2010/main" val="2338397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Leadership</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a:latin typeface="Arial Black" panose="020B0A04020102020204" pitchFamily="34" charset="0"/>
              </a:rPr>
              <a:t>Leadership is the one of the most important function of management.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Leading </a:t>
            </a:r>
            <a:r>
              <a:rPr lang="en-US" dirty="0">
                <a:latin typeface="Arial Black" panose="020B0A04020102020204" pitchFamily="34" charset="0"/>
              </a:rPr>
              <a:t>involves directing, influencing &amp; motivating employees to </a:t>
            </a:r>
            <a:r>
              <a:rPr lang="en-US" dirty="0" smtClean="0">
                <a:latin typeface="Arial Black" panose="020B0A04020102020204" pitchFamily="34" charset="0"/>
              </a:rPr>
              <a:t>perform</a:t>
            </a:r>
          </a:p>
          <a:p>
            <a:pPr algn="just">
              <a:buFont typeface="Wingdings" panose="05000000000000000000" pitchFamily="2" charset="2"/>
              <a:buChar char="Ø"/>
            </a:pPr>
            <a:r>
              <a:rPr lang="en-US" dirty="0">
                <a:latin typeface="Arial Black" panose="020B0A04020102020204" pitchFamily="34" charset="0"/>
              </a:rPr>
              <a:t>According to Peter </a:t>
            </a:r>
            <a:r>
              <a:rPr lang="en-US" dirty="0" smtClean="0">
                <a:latin typeface="Arial Black" panose="020B0A04020102020204" pitchFamily="34" charset="0"/>
              </a:rPr>
              <a:t>Drucker (1985), </a:t>
            </a:r>
          </a:p>
          <a:p>
            <a:pPr marL="0" indent="0" algn="ctr">
              <a:buNone/>
            </a:pPr>
            <a:r>
              <a:rPr lang="en-US" i="1" dirty="0" smtClean="0">
                <a:latin typeface="Arial Black" panose="020B0A04020102020204" pitchFamily="34" charset="0"/>
              </a:rPr>
              <a:t>“ </a:t>
            </a:r>
            <a:r>
              <a:rPr lang="en-US" i="1" dirty="0">
                <a:latin typeface="Arial Black" panose="020B0A04020102020204" pitchFamily="34" charset="0"/>
              </a:rPr>
              <a:t>Leadership is shifting of </a:t>
            </a:r>
            <a:r>
              <a:rPr lang="en-US" i="1" dirty="0">
                <a:solidFill>
                  <a:srgbClr val="00B050"/>
                </a:solidFill>
                <a:latin typeface="Arial Black" panose="020B0A04020102020204" pitchFamily="34" charset="0"/>
              </a:rPr>
              <a:t>own vision </a:t>
            </a:r>
            <a:r>
              <a:rPr lang="en-US" i="1" dirty="0">
                <a:latin typeface="Arial Black" panose="020B0A04020102020204" pitchFamily="34" charset="0"/>
              </a:rPr>
              <a:t>to higher sights</a:t>
            </a:r>
            <a:r>
              <a:rPr lang="en-US" i="1" dirty="0" smtClean="0">
                <a:latin typeface="Arial Black" panose="020B0A04020102020204" pitchFamily="34" charset="0"/>
              </a:rPr>
              <a:t>, the </a:t>
            </a:r>
            <a:r>
              <a:rPr lang="en-US" i="1" dirty="0">
                <a:solidFill>
                  <a:srgbClr val="7030A0"/>
                </a:solidFill>
                <a:latin typeface="Arial Black" panose="020B0A04020102020204" pitchFamily="34" charset="0"/>
              </a:rPr>
              <a:t>raising of man’s performance </a:t>
            </a:r>
            <a:r>
              <a:rPr lang="en-US" i="1" dirty="0">
                <a:latin typeface="Arial Black" panose="020B0A04020102020204" pitchFamily="34" charset="0"/>
              </a:rPr>
              <a:t>to higher standards</a:t>
            </a:r>
            <a:r>
              <a:rPr lang="en-US" i="1" dirty="0" smtClean="0">
                <a:latin typeface="Arial Black" panose="020B0A04020102020204" pitchFamily="34" charset="0"/>
              </a:rPr>
              <a:t>, the </a:t>
            </a:r>
            <a:r>
              <a:rPr lang="en-US" i="1" dirty="0">
                <a:solidFill>
                  <a:srgbClr val="FFC000"/>
                </a:solidFill>
                <a:latin typeface="Arial Black" panose="020B0A04020102020204" pitchFamily="34" charset="0"/>
              </a:rPr>
              <a:t>building of man’s personality </a:t>
            </a:r>
            <a:r>
              <a:rPr lang="en-US" i="1" dirty="0">
                <a:latin typeface="Arial Black" panose="020B0A04020102020204" pitchFamily="34" charset="0"/>
              </a:rPr>
              <a:t>beyond its normal limitations.”</a:t>
            </a:r>
          </a:p>
        </p:txBody>
      </p:sp>
    </p:spTree>
    <p:extLst>
      <p:ext uri="{BB962C8B-B14F-4D97-AF65-F5344CB8AC3E}">
        <p14:creationId xmlns:p14="http://schemas.microsoft.com/office/powerpoint/2010/main" val="959837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solidFill>
                  <a:srgbClr val="FF0000"/>
                </a:solidFill>
                <a:latin typeface="Arial Black" panose="020B0A04020102020204" pitchFamily="34" charset="0"/>
              </a:rPr>
              <a:t>WHO IS A LEADER......?</a:t>
            </a:r>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One </a:t>
            </a:r>
            <a:r>
              <a:rPr lang="en-US" dirty="0">
                <a:solidFill>
                  <a:schemeClr val="tx1">
                    <a:lumMod val="95000"/>
                    <a:lumOff val="5000"/>
                  </a:schemeClr>
                </a:solidFill>
                <a:latin typeface="Arial Black" panose="020B0A04020102020204" pitchFamily="34" charset="0"/>
              </a:rPr>
              <a:t>that leads or guides. </a:t>
            </a:r>
            <a:endParaRPr lang="en-US" dirty="0" smtClean="0">
              <a:solidFill>
                <a:schemeClr val="tx1">
                  <a:lumMod val="95000"/>
                  <a:lumOff val="5000"/>
                </a:schemeClr>
              </a:solidFill>
              <a:latin typeface="Arial Black" panose="020B0A04020102020204" pitchFamily="34" charset="0"/>
            </a:endParaRPr>
          </a:p>
          <a:p>
            <a:pPr>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One </a:t>
            </a:r>
            <a:r>
              <a:rPr lang="en-US" dirty="0">
                <a:solidFill>
                  <a:schemeClr val="tx1">
                    <a:lumMod val="95000"/>
                    <a:lumOff val="5000"/>
                  </a:schemeClr>
                </a:solidFill>
                <a:latin typeface="Arial Black" panose="020B0A04020102020204" pitchFamily="34" charset="0"/>
              </a:rPr>
              <a:t>who is </a:t>
            </a:r>
            <a:r>
              <a:rPr lang="en-US" dirty="0" smtClean="0">
                <a:solidFill>
                  <a:schemeClr val="tx1">
                    <a:lumMod val="95000"/>
                    <a:lumOff val="5000"/>
                  </a:schemeClr>
                </a:solidFill>
                <a:latin typeface="Arial Black" panose="020B0A04020102020204" pitchFamily="34" charset="0"/>
              </a:rPr>
              <a:t>in-charge </a:t>
            </a:r>
            <a:r>
              <a:rPr lang="en-US" dirty="0">
                <a:solidFill>
                  <a:schemeClr val="tx1">
                    <a:lumMod val="95000"/>
                    <a:lumOff val="5000"/>
                  </a:schemeClr>
                </a:solidFill>
                <a:latin typeface="Arial Black" panose="020B0A04020102020204" pitchFamily="34" charset="0"/>
              </a:rPr>
              <a:t>or in command of others. </a:t>
            </a:r>
            <a:endParaRPr lang="en-US" dirty="0" smtClean="0">
              <a:solidFill>
                <a:schemeClr val="tx1">
                  <a:lumMod val="95000"/>
                  <a:lumOff val="5000"/>
                </a:schemeClr>
              </a:solidFill>
              <a:latin typeface="Arial Black" panose="020B0A04020102020204" pitchFamily="34" charset="0"/>
            </a:endParaRPr>
          </a:p>
          <a:p>
            <a:pPr>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One </a:t>
            </a:r>
            <a:r>
              <a:rPr lang="en-US" dirty="0">
                <a:solidFill>
                  <a:schemeClr val="tx1">
                    <a:lumMod val="95000"/>
                    <a:lumOff val="5000"/>
                  </a:schemeClr>
                </a:solidFill>
                <a:latin typeface="Arial Black" panose="020B0A04020102020204" pitchFamily="34" charset="0"/>
              </a:rPr>
              <a:t>who heads a political party or organization. </a:t>
            </a:r>
            <a:endParaRPr lang="en-US" dirty="0" smtClean="0">
              <a:solidFill>
                <a:schemeClr val="tx1">
                  <a:lumMod val="95000"/>
                  <a:lumOff val="5000"/>
                </a:schemeClr>
              </a:solidFill>
              <a:latin typeface="Arial Black" panose="020B0A04020102020204" pitchFamily="34" charset="0"/>
            </a:endParaRPr>
          </a:p>
          <a:p>
            <a:pPr>
              <a:buFont typeface="Wingdings" panose="05000000000000000000" pitchFamily="2" charset="2"/>
              <a:buChar char="Ø"/>
            </a:pPr>
            <a:r>
              <a:rPr lang="en-US" dirty="0" smtClean="0">
                <a:solidFill>
                  <a:schemeClr val="tx1">
                    <a:lumMod val="95000"/>
                    <a:lumOff val="5000"/>
                  </a:schemeClr>
                </a:solidFill>
                <a:latin typeface="Arial Black" panose="020B0A04020102020204" pitchFamily="34" charset="0"/>
              </a:rPr>
              <a:t>One </a:t>
            </a:r>
            <a:r>
              <a:rPr lang="en-US" dirty="0">
                <a:solidFill>
                  <a:schemeClr val="tx1">
                    <a:lumMod val="95000"/>
                    <a:lumOff val="5000"/>
                  </a:schemeClr>
                </a:solidFill>
                <a:latin typeface="Arial Black" panose="020B0A04020102020204" pitchFamily="34" charset="0"/>
              </a:rPr>
              <a:t>who has influence or power, especially of a political nature.</a:t>
            </a:r>
          </a:p>
        </p:txBody>
      </p:sp>
    </p:spTree>
    <p:extLst>
      <p:ext uri="{BB962C8B-B14F-4D97-AF65-F5344CB8AC3E}">
        <p14:creationId xmlns:p14="http://schemas.microsoft.com/office/powerpoint/2010/main" val="41820979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33046"/>
          </a:xfrm>
        </p:spPr>
        <p:txBody>
          <a:bodyPr/>
          <a:lstStyle/>
          <a:p>
            <a:pPr algn="ctr"/>
            <a:r>
              <a:rPr lang="en-US" dirty="0">
                <a:solidFill>
                  <a:srgbClr val="FF0000"/>
                </a:solidFill>
                <a:latin typeface="Arial Black" panose="020B0A04020102020204" pitchFamily="34" charset="0"/>
              </a:rPr>
              <a:t>WHO IS A LEADER ?</a:t>
            </a: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smtClean="0">
                <a:latin typeface="Arial Black" panose="020B0A04020102020204" pitchFamily="34" charset="0"/>
              </a:rPr>
              <a:t>“A </a:t>
            </a:r>
            <a:r>
              <a:rPr lang="en-US" dirty="0">
                <a:latin typeface="Arial Black" panose="020B0A04020102020204" pitchFamily="34" charset="0"/>
              </a:rPr>
              <a:t>person who influences a group of people towards the achievement of a goal</a:t>
            </a:r>
            <a:r>
              <a:rPr lang="en-US" dirty="0" smtClean="0">
                <a:latin typeface="Arial Black" panose="020B0A04020102020204" pitchFamily="34" charset="0"/>
              </a:rPr>
              <a:t>".</a:t>
            </a:r>
          </a:p>
          <a:p>
            <a:pPr algn="just">
              <a:buFont typeface="Wingdings" panose="05000000000000000000" pitchFamily="2" charset="2"/>
              <a:buChar char="Ø"/>
            </a:pPr>
            <a:r>
              <a:rPr lang="en-US" dirty="0">
                <a:latin typeface="Arial Black" panose="020B0A04020102020204" pitchFamily="34" charset="0"/>
              </a:rPr>
              <a:t>A </a:t>
            </a:r>
            <a:r>
              <a:rPr lang="en-US" dirty="0" smtClean="0">
                <a:latin typeface="Arial Black" panose="020B0A04020102020204" pitchFamily="34" charset="0"/>
              </a:rPr>
              <a:t>leadership </a:t>
            </a:r>
            <a:r>
              <a:rPr lang="en-US" dirty="0">
                <a:latin typeface="Arial Black" panose="020B0A04020102020204" pitchFamily="34" charset="0"/>
              </a:rPr>
              <a:t>would </a:t>
            </a:r>
            <a:r>
              <a:rPr lang="en-US" dirty="0" smtClean="0">
                <a:latin typeface="Arial Black" panose="020B0A04020102020204" pitchFamily="34" charset="0"/>
              </a:rPr>
              <a:t>be defined in  </a:t>
            </a:r>
            <a:r>
              <a:rPr lang="en-US" dirty="0">
                <a:latin typeface="Arial Black" panose="020B0A04020102020204" pitchFamily="34" charset="0"/>
              </a:rPr>
              <a:t>3P's - Person, People and Purpose</a:t>
            </a:r>
          </a:p>
        </p:txBody>
      </p:sp>
    </p:spTree>
    <p:extLst>
      <p:ext uri="{BB962C8B-B14F-4D97-AF65-F5344CB8AC3E}">
        <p14:creationId xmlns:p14="http://schemas.microsoft.com/office/powerpoint/2010/main" val="31520479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PERSON</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marL="0" indent="0" algn="just">
              <a:buNone/>
            </a:pPr>
            <a:r>
              <a:rPr lang="en-US" dirty="0">
                <a:latin typeface="Arial Black" panose="020B0A04020102020204" pitchFamily="34" charset="0"/>
              </a:rPr>
              <a:t>PERSON </a:t>
            </a:r>
            <a:r>
              <a:rPr lang="en-US" dirty="0" smtClean="0">
                <a:latin typeface="Arial Black" panose="020B0A04020102020204" pitchFamily="34" charset="0"/>
              </a:rPr>
              <a:t>is </a:t>
            </a:r>
            <a:r>
              <a:rPr lang="en-US" dirty="0">
                <a:latin typeface="Arial Black" panose="020B0A04020102020204" pitchFamily="34" charset="0"/>
              </a:rPr>
              <a:t>leadership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“a </a:t>
            </a:r>
            <a:r>
              <a:rPr lang="en-US" dirty="0">
                <a:latin typeface="Arial Black" panose="020B0A04020102020204" pitchFamily="34" charset="0"/>
              </a:rPr>
              <a:t>position of office or authority? </a:t>
            </a:r>
            <a:endParaRPr lang="en-US" dirty="0" smtClean="0">
              <a:latin typeface="Arial Black" panose="020B0A04020102020204" pitchFamily="34" charset="0"/>
            </a:endParaRPr>
          </a:p>
          <a:p>
            <a:pPr marL="0" indent="0" algn="just">
              <a:buNone/>
            </a:pPr>
            <a:r>
              <a:rPr lang="en-US" dirty="0" smtClean="0">
                <a:latin typeface="Arial Black" panose="020B0A04020102020204" pitchFamily="34" charset="0"/>
              </a:rPr>
              <a:t> </a:t>
            </a:r>
          </a:p>
          <a:p>
            <a:pPr algn="just">
              <a:buFont typeface="Wingdings" panose="05000000000000000000" pitchFamily="2" charset="2"/>
              <a:buChar char="Ø"/>
            </a:pPr>
            <a:r>
              <a:rPr lang="en-US" dirty="0" smtClean="0">
                <a:latin typeface="Arial Black" panose="020B0A04020102020204" pitchFamily="34" charset="0"/>
              </a:rPr>
              <a:t>“an </a:t>
            </a:r>
            <a:r>
              <a:rPr lang="en-US" dirty="0">
                <a:latin typeface="Arial Black" panose="020B0A04020102020204" pitchFamily="34" charset="0"/>
              </a:rPr>
              <a:t>ability in the sense that he is a leader because he leads</a:t>
            </a:r>
            <a:r>
              <a:rPr lang="en-US" dirty="0" smtClean="0">
                <a:latin typeface="Arial Black" panose="020B0A04020102020204" pitchFamily="34" charset="0"/>
              </a:rPr>
              <a:t>?”</a:t>
            </a:r>
            <a:endParaRPr lang="en-US" dirty="0">
              <a:latin typeface="Arial Black" panose="020B0A04020102020204" pitchFamily="34" charset="0"/>
            </a:endParaRPr>
          </a:p>
        </p:txBody>
      </p:sp>
    </p:spTree>
    <p:extLst>
      <p:ext uri="{BB962C8B-B14F-4D97-AF65-F5344CB8AC3E}">
        <p14:creationId xmlns:p14="http://schemas.microsoft.com/office/powerpoint/2010/main" val="29388449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NO…..</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smtClean="0">
                <a:latin typeface="Arial Black" panose="020B0A04020102020204" pitchFamily="34" charset="0"/>
              </a:rPr>
              <a:t>A </a:t>
            </a:r>
            <a:r>
              <a:rPr lang="en-US" dirty="0">
                <a:latin typeface="Arial Black" panose="020B0A04020102020204" pitchFamily="34" charset="0"/>
              </a:rPr>
              <a:t>leader by its meaning is one who goes first and leads by example, so that others are motivated to follow him.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To </a:t>
            </a:r>
            <a:r>
              <a:rPr lang="en-US" dirty="0">
                <a:latin typeface="Arial Black" panose="020B0A04020102020204" pitchFamily="34" charset="0"/>
              </a:rPr>
              <a:t>be a leader, a person must have a deep- rooted commitment to the goal that he will strive to achieve it even if nobody follows him!</a:t>
            </a:r>
          </a:p>
        </p:txBody>
      </p:sp>
    </p:spTree>
    <p:extLst>
      <p:ext uri="{BB962C8B-B14F-4D97-AF65-F5344CB8AC3E}">
        <p14:creationId xmlns:p14="http://schemas.microsoft.com/office/powerpoint/2010/main" val="1387434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rgbClr val="FF0000"/>
                </a:solidFill>
                <a:latin typeface="Arial Black" panose="020B0A04020102020204" pitchFamily="34" charset="0"/>
              </a:rPr>
              <a:t>PURPOSE</a:t>
            </a:r>
            <a:endParaRPr lang="en-US" dirty="0">
              <a:solidFill>
                <a:srgbClr val="FF0000"/>
              </a:solidFill>
              <a:latin typeface="Arial Black" panose="020B0A04020102020204" pitchFamily="34"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Ø"/>
            </a:pPr>
            <a:r>
              <a:rPr lang="en-US" dirty="0" smtClean="0">
                <a:latin typeface="Arial Black" panose="020B0A04020102020204" pitchFamily="34" charset="0"/>
              </a:rPr>
              <a:t>A </a:t>
            </a:r>
            <a:r>
              <a:rPr lang="en-US" dirty="0">
                <a:latin typeface="Arial Black" panose="020B0A04020102020204" pitchFamily="34" charset="0"/>
              </a:rPr>
              <a:t>requirement for leadership is personal vision - the ability to visualize your goal as an accomplished fact; a thing already achieved.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a:t>
            </a:r>
            <a:r>
              <a:rPr lang="en-US" dirty="0">
                <a:latin typeface="Arial Black" panose="020B0A04020102020204" pitchFamily="34" charset="0"/>
              </a:rPr>
              <a:t>The very essence of leadership is that you have to have vision. </a:t>
            </a:r>
            <a:endParaRPr lang="en-US" dirty="0" smtClean="0">
              <a:latin typeface="Arial Black" panose="020B0A04020102020204" pitchFamily="34" charset="0"/>
            </a:endParaRPr>
          </a:p>
          <a:p>
            <a:pPr algn="just">
              <a:buFont typeface="Wingdings" panose="05000000000000000000" pitchFamily="2" charset="2"/>
              <a:buChar char="Ø"/>
            </a:pPr>
            <a:r>
              <a:rPr lang="en-US" dirty="0" smtClean="0">
                <a:latin typeface="Arial Black" panose="020B0A04020102020204" pitchFamily="34" charset="0"/>
              </a:rPr>
              <a:t>You </a:t>
            </a:r>
            <a:r>
              <a:rPr lang="en-US" dirty="0">
                <a:latin typeface="Arial Black" panose="020B0A04020102020204" pitchFamily="34" charset="0"/>
              </a:rPr>
              <a:t>can't blow an uncertain trumpet.” </a:t>
            </a:r>
            <a:r>
              <a:rPr lang="en-US" dirty="0" smtClean="0">
                <a:latin typeface="Arial Black" panose="020B0A04020102020204" pitchFamily="34" charset="0"/>
              </a:rPr>
              <a:t>According to M</a:t>
            </a:r>
            <a:r>
              <a:rPr lang="en-US" dirty="0">
                <a:latin typeface="Arial Black" panose="020B0A04020102020204" pitchFamily="34" charset="0"/>
              </a:rPr>
              <a:t>. Hesburgh </a:t>
            </a:r>
            <a:endParaRPr lang="en-US" dirty="0" smtClean="0">
              <a:latin typeface="Arial Black" panose="020B0A04020102020204" pitchFamily="34" charset="0"/>
            </a:endParaRPr>
          </a:p>
          <a:p>
            <a:pPr marL="0" indent="0" algn="ctr">
              <a:buNone/>
            </a:pPr>
            <a:r>
              <a:rPr lang="en-US" i="1" dirty="0" smtClean="0">
                <a:latin typeface="Arial Black" panose="020B0A04020102020204" pitchFamily="34" charset="0"/>
              </a:rPr>
              <a:t>“</a:t>
            </a:r>
            <a:r>
              <a:rPr lang="en-US" i="1" dirty="0">
                <a:latin typeface="Arial Black" panose="020B0A04020102020204" pitchFamily="34" charset="0"/>
              </a:rPr>
              <a:t>The leader has to be practical and a realist, yet must talk the language of the visionary and the idealist</a:t>
            </a:r>
            <a:r>
              <a:rPr lang="en-US" i="1" dirty="0" smtClean="0">
                <a:latin typeface="Arial Black" panose="020B0A04020102020204" pitchFamily="34" charset="0"/>
              </a:rPr>
              <a:t>.”</a:t>
            </a:r>
            <a:endParaRPr lang="en-US" dirty="0">
              <a:latin typeface="Arial Black" panose="020B0A04020102020204" pitchFamily="34" charset="0"/>
            </a:endParaRPr>
          </a:p>
        </p:txBody>
      </p:sp>
    </p:spTree>
    <p:extLst>
      <p:ext uri="{BB962C8B-B14F-4D97-AF65-F5344CB8AC3E}">
        <p14:creationId xmlns:p14="http://schemas.microsoft.com/office/powerpoint/2010/main" val="4086655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580">
                                          <p:stCondLst>
                                            <p:cond delay="0"/>
                                          </p:stCondLst>
                                        </p:cTn>
                                        <p:tgtEl>
                                          <p:spTgt spid="3">
                                            <p:txEl>
                                              <p:pRg st="1" end="1"/>
                                            </p:txEl>
                                          </p:spTgt>
                                        </p:tgtEl>
                                      </p:cBhvr>
                                    </p:animEffect>
                                    <p:anim calcmode="lin" valueType="num">
                                      <p:cBhvr>
                                        <p:cTn id="26"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1" end="1"/>
                                            </p:txEl>
                                          </p:spTgt>
                                        </p:tgtEl>
                                      </p:cBhvr>
                                      <p:to x="100000" y="60000"/>
                                    </p:animScale>
                                    <p:animScale>
                                      <p:cBhvr>
                                        <p:cTn id="32" dur="166" decel="50000">
                                          <p:stCondLst>
                                            <p:cond delay="676"/>
                                          </p:stCondLst>
                                        </p:cTn>
                                        <p:tgtEl>
                                          <p:spTgt spid="3">
                                            <p:txEl>
                                              <p:pRg st="1" end="1"/>
                                            </p:txEl>
                                          </p:spTgt>
                                        </p:tgtEl>
                                      </p:cBhvr>
                                      <p:to x="100000" y="100000"/>
                                    </p:animScale>
                                    <p:animScale>
                                      <p:cBhvr>
                                        <p:cTn id="33" dur="26">
                                          <p:stCondLst>
                                            <p:cond delay="1312"/>
                                          </p:stCondLst>
                                        </p:cTn>
                                        <p:tgtEl>
                                          <p:spTgt spid="3">
                                            <p:txEl>
                                              <p:pRg st="1" end="1"/>
                                            </p:txEl>
                                          </p:spTgt>
                                        </p:tgtEl>
                                      </p:cBhvr>
                                      <p:to x="100000" y="80000"/>
                                    </p:animScale>
                                    <p:animScale>
                                      <p:cBhvr>
                                        <p:cTn id="34" dur="166" decel="50000">
                                          <p:stCondLst>
                                            <p:cond delay="1338"/>
                                          </p:stCondLst>
                                        </p:cTn>
                                        <p:tgtEl>
                                          <p:spTgt spid="3">
                                            <p:txEl>
                                              <p:pRg st="1" end="1"/>
                                            </p:txEl>
                                          </p:spTgt>
                                        </p:tgtEl>
                                      </p:cBhvr>
                                      <p:to x="100000" y="100000"/>
                                    </p:animScale>
                                    <p:animScale>
                                      <p:cBhvr>
                                        <p:cTn id="35" dur="26">
                                          <p:stCondLst>
                                            <p:cond delay="1642"/>
                                          </p:stCondLst>
                                        </p:cTn>
                                        <p:tgtEl>
                                          <p:spTgt spid="3">
                                            <p:txEl>
                                              <p:pRg st="1" end="1"/>
                                            </p:txEl>
                                          </p:spTgt>
                                        </p:tgtEl>
                                      </p:cBhvr>
                                      <p:to x="100000" y="90000"/>
                                    </p:animScale>
                                    <p:animScale>
                                      <p:cBhvr>
                                        <p:cTn id="36" dur="166" decel="50000">
                                          <p:stCondLst>
                                            <p:cond delay="1668"/>
                                          </p:stCondLst>
                                        </p:cTn>
                                        <p:tgtEl>
                                          <p:spTgt spid="3">
                                            <p:txEl>
                                              <p:pRg st="1" end="1"/>
                                            </p:txEl>
                                          </p:spTgt>
                                        </p:tgtEl>
                                      </p:cBhvr>
                                      <p:to x="100000" y="100000"/>
                                    </p:animScale>
                                    <p:animScale>
                                      <p:cBhvr>
                                        <p:cTn id="37" dur="26">
                                          <p:stCondLst>
                                            <p:cond delay="1808"/>
                                          </p:stCondLst>
                                        </p:cTn>
                                        <p:tgtEl>
                                          <p:spTgt spid="3">
                                            <p:txEl>
                                              <p:pRg st="1" end="1"/>
                                            </p:txEl>
                                          </p:spTgt>
                                        </p:tgtEl>
                                      </p:cBhvr>
                                      <p:to x="100000" y="95000"/>
                                    </p:animScale>
                                    <p:animScale>
                                      <p:cBhvr>
                                        <p:cTn id="38" dur="166" decel="50000">
                                          <p:stCondLst>
                                            <p:cond delay="1834"/>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580">
                                          <p:stCondLst>
                                            <p:cond delay="0"/>
                                          </p:stCondLst>
                                        </p:cTn>
                                        <p:tgtEl>
                                          <p:spTgt spid="3">
                                            <p:txEl>
                                              <p:pRg st="2" end="2"/>
                                            </p:txEl>
                                          </p:spTgt>
                                        </p:tgtEl>
                                      </p:cBhvr>
                                    </p:animEffect>
                                    <p:anim calcmode="lin" valueType="num">
                                      <p:cBhvr>
                                        <p:cTn id="44"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2" end="2"/>
                                            </p:txEl>
                                          </p:spTgt>
                                        </p:tgtEl>
                                      </p:cBhvr>
                                      <p:to x="100000" y="60000"/>
                                    </p:animScale>
                                    <p:animScale>
                                      <p:cBhvr>
                                        <p:cTn id="50" dur="166" decel="50000">
                                          <p:stCondLst>
                                            <p:cond delay="676"/>
                                          </p:stCondLst>
                                        </p:cTn>
                                        <p:tgtEl>
                                          <p:spTgt spid="3">
                                            <p:txEl>
                                              <p:pRg st="2" end="2"/>
                                            </p:txEl>
                                          </p:spTgt>
                                        </p:tgtEl>
                                      </p:cBhvr>
                                      <p:to x="100000" y="100000"/>
                                    </p:animScale>
                                    <p:animScale>
                                      <p:cBhvr>
                                        <p:cTn id="51" dur="26">
                                          <p:stCondLst>
                                            <p:cond delay="1312"/>
                                          </p:stCondLst>
                                        </p:cTn>
                                        <p:tgtEl>
                                          <p:spTgt spid="3">
                                            <p:txEl>
                                              <p:pRg st="2" end="2"/>
                                            </p:txEl>
                                          </p:spTgt>
                                        </p:tgtEl>
                                      </p:cBhvr>
                                      <p:to x="100000" y="80000"/>
                                    </p:animScale>
                                    <p:animScale>
                                      <p:cBhvr>
                                        <p:cTn id="52" dur="166" decel="50000">
                                          <p:stCondLst>
                                            <p:cond delay="1338"/>
                                          </p:stCondLst>
                                        </p:cTn>
                                        <p:tgtEl>
                                          <p:spTgt spid="3">
                                            <p:txEl>
                                              <p:pRg st="2" end="2"/>
                                            </p:txEl>
                                          </p:spTgt>
                                        </p:tgtEl>
                                      </p:cBhvr>
                                      <p:to x="100000" y="100000"/>
                                    </p:animScale>
                                    <p:animScale>
                                      <p:cBhvr>
                                        <p:cTn id="53" dur="26">
                                          <p:stCondLst>
                                            <p:cond delay="1642"/>
                                          </p:stCondLst>
                                        </p:cTn>
                                        <p:tgtEl>
                                          <p:spTgt spid="3">
                                            <p:txEl>
                                              <p:pRg st="2" end="2"/>
                                            </p:txEl>
                                          </p:spTgt>
                                        </p:tgtEl>
                                      </p:cBhvr>
                                      <p:to x="100000" y="90000"/>
                                    </p:animScale>
                                    <p:animScale>
                                      <p:cBhvr>
                                        <p:cTn id="54" dur="166" decel="50000">
                                          <p:stCondLst>
                                            <p:cond delay="1668"/>
                                          </p:stCondLst>
                                        </p:cTn>
                                        <p:tgtEl>
                                          <p:spTgt spid="3">
                                            <p:txEl>
                                              <p:pRg st="2" end="2"/>
                                            </p:txEl>
                                          </p:spTgt>
                                        </p:tgtEl>
                                      </p:cBhvr>
                                      <p:to x="100000" y="100000"/>
                                    </p:animScale>
                                    <p:animScale>
                                      <p:cBhvr>
                                        <p:cTn id="55" dur="26">
                                          <p:stCondLst>
                                            <p:cond delay="1808"/>
                                          </p:stCondLst>
                                        </p:cTn>
                                        <p:tgtEl>
                                          <p:spTgt spid="3">
                                            <p:txEl>
                                              <p:pRg st="2" end="2"/>
                                            </p:txEl>
                                          </p:spTgt>
                                        </p:tgtEl>
                                      </p:cBhvr>
                                      <p:to x="100000" y="95000"/>
                                    </p:animScale>
                                    <p:animScale>
                                      <p:cBhvr>
                                        <p:cTn id="56" dur="166" decel="50000">
                                          <p:stCondLst>
                                            <p:cond delay="1834"/>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580">
                                          <p:stCondLst>
                                            <p:cond delay="0"/>
                                          </p:stCondLst>
                                        </p:cTn>
                                        <p:tgtEl>
                                          <p:spTgt spid="3">
                                            <p:txEl>
                                              <p:pRg st="3" end="3"/>
                                            </p:txEl>
                                          </p:spTgt>
                                        </p:tgtEl>
                                      </p:cBhvr>
                                    </p:animEffect>
                                    <p:anim calcmode="lin" valueType="num">
                                      <p:cBhvr>
                                        <p:cTn id="62"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26">
                                          <p:stCondLst>
                                            <p:cond delay="650"/>
                                          </p:stCondLst>
                                        </p:cTn>
                                        <p:tgtEl>
                                          <p:spTgt spid="3">
                                            <p:txEl>
                                              <p:pRg st="3" end="3"/>
                                            </p:txEl>
                                          </p:spTgt>
                                        </p:tgtEl>
                                      </p:cBhvr>
                                      <p:to x="100000" y="60000"/>
                                    </p:animScale>
                                    <p:animScale>
                                      <p:cBhvr>
                                        <p:cTn id="68" dur="166" decel="50000">
                                          <p:stCondLst>
                                            <p:cond delay="676"/>
                                          </p:stCondLst>
                                        </p:cTn>
                                        <p:tgtEl>
                                          <p:spTgt spid="3">
                                            <p:txEl>
                                              <p:pRg st="3" end="3"/>
                                            </p:txEl>
                                          </p:spTgt>
                                        </p:tgtEl>
                                      </p:cBhvr>
                                      <p:to x="100000" y="100000"/>
                                    </p:animScale>
                                    <p:animScale>
                                      <p:cBhvr>
                                        <p:cTn id="69" dur="26">
                                          <p:stCondLst>
                                            <p:cond delay="1312"/>
                                          </p:stCondLst>
                                        </p:cTn>
                                        <p:tgtEl>
                                          <p:spTgt spid="3">
                                            <p:txEl>
                                              <p:pRg st="3" end="3"/>
                                            </p:txEl>
                                          </p:spTgt>
                                        </p:tgtEl>
                                      </p:cBhvr>
                                      <p:to x="100000" y="80000"/>
                                    </p:animScale>
                                    <p:animScale>
                                      <p:cBhvr>
                                        <p:cTn id="70" dur="166" decel="50000">
                                          <p:stCondLst>
                                            <p:cond delay="1338"/>
                                          </p:stCondLst>
                                        </p:cTn>
                                        <p:tgtEl>
                                          <p:spTgt spid="3">
                                            <p:txEl>
                                              <p:pRg st="3" end="3"/>
                                            </p:txEl>
                                          </p:spTgt>
                                        </p:tgtEl>
                                      </p:cBhvr>
                                      <p:to x="100000" y="100000"/>
                                    </p:animScale>
                                    <p:animScale>
                                      <p:cBhvr>
                                        <p:cTn id="71" dur="26">
                                          <p:stCondLst>
                                            <p:cond delay="1642"/>
                                          </p:stCondLst>
                                        </p:cTn>
                                        <p:tgtEl>
                                          <p:spTgt spid="3">
                                            <p:txEl>
                                              <p:pRg st="3" end="3"/>
                                            </p:txEl>
                                          </p:spTgt>
                                        </p:tgtEl>
                                      </p:cBhvr>
                                      <p:to x="100000" y="90000"/>
                                    </p:animScale>
                                    <p:animScale>
                                      <p:cBhvr>
                                        <p:cTn id="72" dur="166" decel="50000">
                                          <p:stCondLst>
                                            <p:cond delay="1668"/>
                                          </p:stCondLst>
                                        </p:cTn>
                                        <p:tgtEl>
                                          <p:spTgt spid="3">
                                            <p:txEl>
                                              <p:pRg st="3" end="3"/>
                                            </p:txEl>
                                          </p:spTgt>
                                        </p:tgtEl>
                                      </p:cBhvr>
                                      <p:to x="100000" y="100000"/>
                                    </p:animScale>
                                    <p:animScale>
                                      <p:cBhvr>
                                        <p:cTn id="73" dur="26">
                                          <p:stCondLst>
                                            <p:cond delay="1808"/>
                                          </p:stCondLst>
                                        </p:cTn>
                                        <p:tgtEl>
                                          <p:spTgt spid="3">
                                            <p:txEl>
                                              <p:pRg st="3" end="3"/>
                                            </p:txEl>
                                          </p:spTgt>
                                        </p:tgtEl>
                                      </p:cBhvr>
                                      <p:to x="100000" y="95000"/>
                                    </p:animScale>
                                    <p:animScale>
                                      <p:cBhvr>
                                        <p:cTn id="74" dur="166" decel="50000">
                                          <p:stCondLst>
                                            <p:cond delay="1834"/>
                                          </p:stCondLst>
                                        </p:cTn>
                                        <p:tgtEl>
                                          <p:spTgt spid="3">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2012</TotalTime>
  <Words>998</Words>
  <Application>Microsoft Office PowerPoint</Application>
  <PresentationFormat>Widescreen</PresentationFormat>
  <Paragraphs>101</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Arial Black</vt:lpstr>
      <vt:lpstr>Calibri</vt:lpstr>
      <vt:lpstr>Calibri Light</vt:lpstr>
      <vt:lpstr>Wingdings</vt:lpstr>
      <vt:lpstr>Office Theme</vt:lpstr>
      <vt:lpstr>Brainstorming </vt:lpstr>
      <vt:lpstr>Leadership</vt:lpstr>
      <vt:lpstr>Leadership</vt:lpstr>
      <vt:lpstr>Leadership</vt:lpstr>
      <vt:lpstr>WHO IS A LEADER......?</vt:lpstr>
      <vt:lpstr>WHO IS A LEADER ?</vt:lpstr>
      <vt:lpstr>PERSON</vt:lpstr>
      <vt:lpstr>NO…..</vt:lpstr>
      <vt:lpstr>PURPOSE</vt:lpstr>
      <vt:lpstr>Leadership</vt:lpstr>
      <vt:lpstr>PEOPLE</vt:lpstr>
      <vt:lpstr> WHAT IS LEADERSHIP?</vt:lpstr>
      <vt:lpstr>The 7 Secrets of Inspiring Leaders</vt:lpstr>
      <vt:lpstr>The 7 Secrets of Inspiring Leaders</vt:lpstr>
      <vt:lpstr>CHARACTERS OF LEADERSHIP</vt:lpstr>
      <vt:lpstr>IMPORTANCE OF LEADERSHIP</vt:lpstr>
      <vt:lpstr>ROLE OF A LEADER </vt:lpstr>
      <vt:lpstr>ROLE OF A LEADER </vt:lpstr>
      <vt:lpstr>Good leaders are made not born.</vt:lpstr>
      <vt:lpstr>Theories of Leadership</vt:lpstr>
      <vt:lpstr>Theories of Leadership</vt:lpstr>
      <vt:lpstr>Theories of Leadership</vt:lpstr>
      <vt:lpstr>Theories of Leadership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Leadership</dc:title>
  <dc:creator>Dr. Stephen John</dc:creator>
  <cp:lastModifiedBy>Dr. Stephen John</cp:lastModifiedBy>
  <cp:revision>43</cp:revision>
  <dcterms:created xsi:type="dcterms:W3CDTF">2023-02-24T07:05:36Z</dcterms:created>
  <dcterms:modified xsi:type="dcterms:W3CDTF">2023-04-27T04:36:24Z</dcterms:modified>
</cp:coreProperties>
</file>