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  <p:sldMasterId id="2147483660" r:id="rId2"/>
  </p:sldMasterIdLst>
  <p:notesMasterIdLst>
    <p:notesMasterId r:id="rId17"/>
  </p:notesMasterIdLst>
  <p:handoutMasterIdLst>
    <p:handoutMasterId r:id="rId18"/>
  </p:handoutMasterIdLst>
  <p:sldIdLst>
    <p:sldId id="256" r:id="rId3"/>
    <p:sldId id="364" r:id="rId4"/>
    <p:sldId id="290" r:id="rId5"/>
    <p:sldId id="353" r:id="rId6"/>
    <p:sldId id="322" r:id="rId7"/>
    <p:sldId id="363" r:id="rId8"/>
    <p:sldId id="323" r:id="rId9"/>
    <p:sldId id="315" r:id="rId10"/>
    <p:sldId id="317" r:id="rId11"/>
    <p:sldId id="316" r:id="rId12"/>
    <p:sldId id="303" r:id="rId13"/>
    <p:sldId id="281" r:id="rId14"/>
    <p:sldId id="297" r:id="rId15"/>
    <p:sldId id="320" r:id="rId16"/>
  </p:sldIdLst>
  <p:sldSz cx="9144000" cy="6858000" type="screen4x3"/>
  <p:notesSz cx="6797675" cy="98742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48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 horzBarState="maximized">
    <p:restoredLeft sz="15620"/>
    <p:restoredTop sz="94660"/>
  </p:normalViewPr>
  <p:slideViewPr>
    <p:cSldViewPr snapToGrid="0" snapToObjects="1">
      <p:cViewPr varScale="1">
        <p:scale>
          <a:sx n="116" d="100"/>
          <a:sy n="116" d="100"/>
        </p:scale>
        <p:origin x="2178" y="108"/>
      </p:cViewPr>
      <p:guideLst>
        <p:guide orient="horz" pos="2148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943482-9924-4AA3-8597-DEF292D60415}" type="datetimeFigureOut">
              <a:rPr lang="en-ZA" smtClean="0"/>
              <a:t>2020/06/01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61CD55-0C53-4FC7-B0F4-44C3467255F6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0802831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3058A1-0438-4A92-A955-C4CC0AB216B7}" type="datetimeFigureOut">
              <a:rPr lang="en-ZA" smtClean="0"/>
              <a:t>2020/06/01</a:t>
            </a:fld>
            <a:endParaRPr lang="en-Z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41363"/>
            <a:ext cx="4933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Z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691063"/>
            <a:ext cx="5438775" cy="44434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CA6CBC-2932-4859-A827-4780526B1DE6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3077912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Text Placeholder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39956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Text Placeholder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45569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Text Placeholder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66725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F5D84-D6EA-C246-8793-83D67DDE01EB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lebele &amp; ntlotlang 02 06 2020 Virtual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FF25E-5B7A-E14D-BD62-7B65079A728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F5D84-D6EA-C246-8793-83D67DDE01EB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lebele &amp; ntlotlang 02 06 2020 Virtual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FF25E-5B7A-E14D-BD62-7B65079A728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F5D84-D6EA-C246-8793-83D67DDE01EB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lebele &amp; ntlotlang 02 06 2020 Virtual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FF25E-5B7A-E14D-BD62-7B65079A728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F5D84-D6EA-C246-8793-83D67DDE01EB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lebele &amp; ntlotlang 02 06 2020 Virtual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FF25E-5B7A-E14D-BD62-7B65079A728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F5D84-D6EA-C246-8793-83D67DDE01EB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lebele &amp; ntlotlang 02 06 2020 Virtual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FF25E-5B7A-E14D-BD62-7B65079A728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F5D84-D6EA-C246-8793-83D67DDE01EB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lebele &amp; ntlotlang 02 06 2020 Virtual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FF25E-5B7A-E14D-BD62-7B65079A728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F5D84-D6EA-C246-8793-83D67DDE01EB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lebele &amp; ntlotlang 02 06 2020 Virtual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FF25E-5B7A-E14D-BD62-7B65079A728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F5D84-D6EA-C246-8793-83D67DDE01EB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lebele &amp; ntlotlang 02 06 2020 Virtual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FF25E-5B7A-E14D-BD62-7B65079A728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F5D84-D6EA-C246-8793-83D67DDE01EB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lebele &amp; ntlotlang 02 06 2020 Virtual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FF25E-5B7A-E14D-BD62-7B65079A728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F5D84-D6EA-C246-8793-83D67DDE01EB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lebele &amp; ntlotlang 02 06 2020 Virtual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FF25E-5B7A-E14D-BD62-7B65079A728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F5D84-D6EA-C246-8793-83D67DDE01EB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lebele &amp; ntlotlang 02 06 2020 Virtual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FF25E-5B7A-E14D-BD62-7B65079A728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F5D84-D6EA-C246-8793-83D67DDE01EB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lebele &amp; ntlotlang 02 06 2020 Virtual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FF25E-5B7A-E14D-BD62-7B65079A728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 dt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F5D84-D6EA-C246-8793-83D67DDE01EB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lebele &amp; ntlotlang 02 06 2020 Virtual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FF25E-5B7A-E14D-BD62-7B65079A728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 dt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F5D84-D6EA-C246-8793-83D67DDE01EB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lebele &amp; ntlotlang 02 06 2020 Virtual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FF25E-5B7A-E14D-BD62-7B65079A728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 dt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F5D84-D6EA-C246-8793-83D67DDE01EB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lebele &amp; ntlotlang 02 06 2020 Virtual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FF25E-5B7A-E14D-BD62-7B65079A728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F5D84-D6EA-C246-8793-83D67DDE01EB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lebele &amp; ntlotlang 02 06 2020 Virtual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FF25E-5B7A-E14D-BD62-7B65079A728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F5D84-D6EA-C246-8793-83D67DDE01EB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lebele &amp; ntlotlang 02 06 2020 Virtual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FF25E-5B7A-E14D-BD62-7B65079A728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F5D84-D6EA-C246-8793-83D67DDE01EB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lebele &amp; ntlotlang 02 06 2020 Virtual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FF25E-5B7A-E14D-BD62-7B65079A728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F5D84-D6EA-C246-8793-83D67DDE01EB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lebele &amp; ntlotlang 02 06 2020 Virtual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FF25E-5B7A-E14D-BD62-7B65079A728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F5D84-D6EA-C246-8793-83D67DDE01EB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lebele &amp; ntlotlang 02 06 2020 Virtual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FF25E-5B7A-E14D-BD62-7B65079A728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F5D84-D6EA-C246-8793-83D67DDE01EB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lebele &amp; ntlotlang 02 06 2020 Virtual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FF25E-5B7A-E14D-BD62-7B65079A728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F5D84-D6EA-C246-8793-83D67DDE01EB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lebele &amp; ntlotlang 02 06 2020 Virtual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FF25E-5B7A-E14D-BD62-7B65079A728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2F5D84-D6EA-C246-8793-83D67DDE01EB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lebele &amp; ntlotlang 02 06 2020 Virtual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7FF25E-5B7A-E14D-BD62-7B65079A728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 panose="020B0604020202020204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 panose="020B0604020202020204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 panose="020B0604020202020204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 panose="020B0604020202020204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 panose="020B0604020202020204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 panose="020B0604020202020204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 panose="020B0604020202020204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 panose="020B0604020202020204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 panose="020B0604020202020204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2F5D84-D6EA-C246-8793-83D67DDE01EB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lebele &amp; ntlotlang 02 06 2020 Virtual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7FF25E-5B7A-E14D-BD62-7B65079A728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 panose="020B0604020202020204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 panose="020B0604020202020204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 panose="020B0604020202020204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 panose="020B0604020202020204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 panose="020B0604020202020204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 panose="020B0604020202020204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 panose="020B0604020202020204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 panose="020B0604020202020204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 panose="020B0604020202020204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1.emf"/><Relationship Id="rId4" Type="http://schemas.openxmlformats.org/officeDocument/2006/relationships/hyperlink" Target="mailto:lebelea@biust.ac.bw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1.emf"/><Relationship Id="rId4" Type="http://schemas.openxmlformats.org/officeDocument/2006/relationships/hyperlink" Target="mailto:ntlotlangt@biust.ac.bw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repository.biust.ac.bw/" TargetMode="External"/><Relationship Id="rId4" Type="http://schemas.openxmlformats.org/officeDocument/2006/relationships/image" Target="../media/image1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405" y="43346"/>
            <a:ext cx="2612183" cy="1254394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952" y="6436311"/>
            <a:ext cx="8964117" cy="373482"/>
          </a:xfrm>
          <a:prstGeom prst="rect">
            <a:avLst/>
          </a:prstGeom>
        </p:spPr>
      </p:pic>
      <p:pic>
        <p:nvPicPr>
          <p:cNvPr id="12" name="Picture 11" descr="Screen Shot 2016-05-14 at 4.10.05 AM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6014" y="6096473"/>
            <a:ext cx="1740386" cy="704442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405" y="1406891"/>
            <a:ext cx="8763210" cy="340508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</p:pic>
      <p:sp>
        <p:nvSpPr>
          <p:cNvPr id="9" name="Title 1"/>
          <p:cNvSpPr txBox="1"/>
          <p:nvPr/>
        </p:nvSpPr>
        <p:spPr>
          <a:xfrm>
            <a:off x="-27305" y="4946015"/>
            <a:ext cx="9170670" cy="1551940"/>
          </a:xfrm>
          <a:prstGeom prst="rect">
            <a:avLst/>
          </a:prstGeom>
          <a:solidFill>
            <a:srgbClr val="00B0F0"/>
          </a:solidFill>
          <a:ln>
            <a:solidFill>
              <a:schemeClr val="accent5">
                <a:lumMod val="75000"/>
              </a:schemeClr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5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400" b="1" dirty="0">
                <a:solidFill>
                  <a:schemeClr val="bg1"/>
                </a:solidFill>
                <a:latin typeface="Trebuchet MS" panose="020B0603020202020204" pitchFamily="34" charset="0"/>
                <a:cs typeface="Trebuchet MS" panose="020B0603020202020204"/>
              </a:rPr>
              <a:t>Working towards knowledge accessibility and visibility through collaboration efforts: the case of Botswana International University of Science and Technology (BIUST) library</a:t>
            </a:r>
          </a:p>
          <a:p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SG" alt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pen 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SG" alt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epositories -OR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2020 </a:t>
            </a:r>
          </a:p>
        </p:txBody>
      </p:sp>
      <p:sp>
        <p:nvSpPr>
          <p:cNvPr id="7" name="Text Box 6"/>
          <p:cNvSpPr txBox="1"/>
          <p:nvPr/>
        </p:nvSpPr>
        <p:spPr>
          <a:xfrm>
            <a:off x="3098165" y="103505"/>
            <a:ext cx="5686425" cy="13836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SG" altLang="en-GB" dirty="0">
              <a:latin typeface="Trebuchet MS" panose="020B0603020202020204" pitchFamily="34" charset="0"/>
              <a:ea typeface="Calibri" panose="020F0502020204030204"/>
              <a:cs typeface="Times New Roman" panose="02020603050405020304"/>
              <a:sym typeface="+mn-ea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SG" altLang="en-GB" dirty="0">
              <a:latin typeface="Trebuchet MS" panose="020B0603020202020204" pitchFamily="34" charset="0"/>
              <a:ea typeface="Calibri" panose="020F0502020204030204"/>
              <a:cs typeface="Times New Roman" panose="02020603050405020304"/>
              <a:sym typeface="+mn-ea"/>
            </a:endParaRPr>
          </a:p>
          <a:p>
            <a:pPr indent="0">
              <a:buFont typeface="Arial" panose="020B0604020202020204" pitchFamily="34" charset="0"/>
              <a:buNone/>
            </a:pPr>
            <a:r>
              <a:rPr lang="en-SG" altLang="en-GB" sz="240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Trebuchet MS" panose="020B0603020202020204" pitchFamily="34" charset="0"/>
                <a:ea typeface="Calibri" panose="020F0502020204030204"/>
                <a:cs typeface="Times New Roman" panose="02020603050405020304"/>
                <a:sym typeface="+mn-ea"/>
              </a:rPr>
              <a:t>Dr Ayanda Lebele  &amp; Ms Tuelo Ntlotlang </a:t>
            </a:r>
          </a:p>
          <a:p>
            <a:pPr indent="0">
              <a:buFont typeface="Arial" panose="020B0604020202020204" pitchFamily="34" charset="0"/>
              <a:buNone/>
            </a:pPr>
            <a:r>
              <a:rPr lang="en-SG" altLang="en-GB" sz="240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Trebuchet MS" panose="020B0603020202020204" pitchFamily="34" charset="0"/>
                <a:ea typeface="Calibri" panose="020F0502020204030204"/>
                <a:cs typeface="Times New Roman" panose="02020603050405020304"/>
                <a:sym typeface="+mn-ea"/>
              </a:rPr>
              <a:t>                Library Services</a:t>
            </a:r>
            <a:r>
              <a:rPr lang="en-GB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rebuchet MS" panose="020B0603020202020204" pitchFamily="34" charset="0"/>
                <a:ea typeface="Calibri" panose="020F0502020204030204"/>
                <a:cs typeface="Times New Roman" panose="02020603050405020304"/>
                <a:sym typeface="+mn-ea"/>
              </a:rPr>
              <a:t> </a:t>
            </a:r>
          </a:p>
        </p:txBody>
      </p:sp>
    </p:spTree>
  </p:cSld>
  <p:clrMapOvr>
    <a:masterClrMapping/>
  </p:clrMapOvr>
  <p:transition advTm="22041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/>
          <p:nvPr/>
        </p:nvSpPr>
        <p:spPr>
          <a:xfrm>
            <a:off x="112426" y="227497"/>
            <a:ext cx="6232955" cy="580664"/>
          </a:xfrm>
          <a:prstGeom prst="rect">
            <a:avLst/>
          </a:prstGeom>
          <a:solidFill>
            <a:srgbClr val="00B0F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77500" lnSpcReduction="1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400" b="1" dirty="0">
                <a:latin typeface="Trebuchet MS" panose="020B0603020202020204" pitchFamily="34" charset="0"/>
                <a:ea typeface="Calibri" panose="020F0502020204030204"/>
                <a:cs typeface="Times New Roman" panose="02020603050405020304"/>
                <a:sym typeface="+mn-ea"/>
              </a:rPr>
              <a:t>Benefits of </a:t>
            </a:r>
            <a:r>
              <a:rPr lang="en-SG" altLang="en-GB" sz="2400" b="1" dirty="0">
                <a:latin typeface="Trebuchet MS" panose="020B0603020202020204" pitchFamily="34" charset="0"/>
                <a:ea typeface="Calibri" panose="020F0502020204030204"/>
                <a:cs typeface="Times New Roman" panose="02020603050405020304"/>
                <a:sym typeface="+mn-ea"/>
              </a:rPr>
              <a:t>Internal </a:t>
            </a:r>
            <a:r>
              <a:rPr lang="en-GB" sz="2400" b="1" dirty="0">
                <a:latin typeface="Trebuchet MS" panose="020B0603020202020204" pitchFamily="34" charset="0"/>
                <a:ea typeface="Calibri" panose="020F0502020204030204"/>
                <a:cs typeface="Times New Roman" panose="02020603050405020304"/>
                <a:sym typeface="+mn-ea"/>
              </a:rPr>
              <a:t>Stakeholder Engagement Activities</a:t>
            </a:r>
            <a:endParaRPr lang="en-GB" sz="2400" b="1" dirty="0">
              <a:solidFill>
                <a:prstClr val="white"/>
              </a:solidFill>
              <a:latin typeface="Trebuchet MS" panose="020B0603020202020204" pitchFamily="34" charset="0"/>
              <a:ea typeface="Calibri" panose="020F0502020204030204"/>
              <a:cs typeface="Times New Roman" panose="02020603050405020304"/>
              <a:sym typeface="+mn-ea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546023"/>
            <a:ext cx="9144000" cy="254891"/>
          </a:xfrm>
          <a:prstGeom prst="rect">
            <a:avLst/>
          </a:prstGeom>
        </p:spPr>
      </p:pic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6623709" y="0"/>
            <a:ext cx="2048000" cy="905143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12426" y="1102712"/>
            <a:ext cx="8920738" cy="61391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Clr>
                <a:srgbClr val="00B0F0"/>
              </a:buClr>
              <a:buFont typeface="Arial" panose="020B0604020202020204" pitchFamily="34" charset="0"/>
              <a:buChar char="•"/>
            </a:pPr>
            <a:r>
              <a:rPr lang="en-SG" altLang="en-GB" sz="2400" dirty="0">
                <a:latin typeface="Trebuchet MS" panose="020B0603020202020204" pitchFamily="34" charset="0"/>
                <a:ea typeface="Calibri" panose="020F0502020204030204"/>
                <a:cs typeface="Times New Roman" panose="02020603050405020304"/>
              </a:rPr>
              <a:t>I</a:t>
            </a:r>
            <a:r>
              <a:rPr lang="en-GB" sz="2400" dirty="0">
                <a:latin typeface="Trebuchet MS" panose="020B0603020202020204" pitchFamily="34" charset="0"/>
                <a:ea typeface="Calibri" panose="020F0502020204030204"/>
                <a:cs typeface="Times New Roman" panose="02020603050405020304"/>
              </a:rPr>
              <a:t>ncreased visibility of the platform. 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SG" altLang="en-GB" sz="2400" dirty="0">
                <a:latin typeface="Trebuchet MS" panose="020B0603020202020204" pitchFamily="34" charset="0"/>
                <a:ea typeface="Calibri" panose="020F0502020204030204"/>
                <a:cs typeface="Times New Roman" panose="02020603050405020304"/>
                <a:sym typeface="+mn-ea"/>
              </a:rPr>
              <a:t>It instilled a sense of ownership</a:t>
            </a:r>
            <a:r>
              <a:rPr lang="en-GB" sz="2400" dirty="0">
                <a:latin typeface="Trebuchet MS" panose="020B0603020202020204" pitchFamily="34" charset="0"/>
                <a:ea typeface="Calibri" panose="020F0502020204030204"/>
                <a:cs typeface="Times New Roman" panose="02020603050405020304"/>
              </a:rPr>
              <a:t> </a:t>
            </a:r>
            <a:r>
              <a:rPr lang="en-SG" altLang="en-GB" sz="2400" dirty="0">
                <a:latin typeface="Trebuchet MS" panose="020B0603020202020204" pitchFamily="34" charset="0"/>
                <a:ea typeface="Calibri" panose="020F0502020204030204"/>
                <a:cs typeface="Times New Roman" panose="02020603050405020304"/>
              </a:rPr>
              <a:t>&amp;</a:t>
            </a:r>
            <a:r>
              <a:rPr lang="en-GB" sz="2400" dirty="0">
                <a:latin typeface="Trebuchet MS" panose="020B0603020202020204" pitchFamily="34" charset="0"/>
                <a:ea typeface="Calibri" panose="020F0502020204030204"/>
                <a:cs typeface="Times New Roman" panose="02020603050405020304"/>
              </a:rPr>
              <a:t>  </a:t>
            </a:r>
            <a:r>
              <a:rPr lang="en-GB" sz="2400" dirty="0">
                <a:latin typeface="Trebuchet MS" panose="020B0603020202020204" pitchFamily="34" charset="0"/>
                <a:ea typeface="Calibri" panose="020F0502020204030204"/>
                <a:cs typeface="Times New Roman" panose="02020603050405020304"/>
                <a:sym typeface="+mn-ea"/>
              </a:rPr>
              <a:t>appreciation</a:t>
            </a:r>
            <a:r>
              <a:rPr lang="en-GB" sz="2400" dirty="0">
                <a:latin typeface="Trebuchet MS" panose="020B0603020202020204" pitchFamily="34" charset="0"/>
                <a:ea typeface="Calibri" panose="020F0502020204030204"/>
                <a:cs typeface="Times New Roman" panose="02020603050405020304"/>
              </a:rPr>
              <a:t>of the service 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SG" altLang="en-GB" sz="2400" dirty="0">
                <a:latin typeface="Trebuchet MS" panose="020B0603020202020204" pitchFamily="34" charset="0"/>
                <a:ea typeface="Calibri" panose="020F0502020204030204"/>
                <a:cs typeface="Times New Roman" panose="02020603050405020304"/>
                <a:sym typeface="+mn-ea"/>
              </a:rPr>
              <a:t>Informed </a:t>
            </a:r>
            <a:r>
              <a:rPr lang="en-GB" sz="2400" dirty="0">
                <a:latin typeface="Trebuchet MS" panose="020B0603020202020204" pitchFamily="34" charset="0"/>
                <a:ea typeface="Calibri" panose="020F0502020204030204"/>
                <a:cs typeface="Times New Roman" panose="02020603050405020304"/>
                <a:sym typeface="+mn-ea"/>
              </a:rPr>
              <a:t>development of institutional governance processes.</a:t>
            </a:r>
            <a:endParaRPr lang="en-GB" sz="2400" dirty="0">
              <a:latin typeface="Trebuchet MS" panose="020B0603020202020204" pitchFamily="34" charset="0"/>
              <a:ea typeface="Calibri" panose="020F0502020204030204"/>
              <a:cs typeface="Times New Roman" panose="02020603050405020304"/>
            </a:endParaRP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400" dirty="0">
                <a:latin typeface="Trebuchet MS" panose="020B0603020202020204" pitchFamily="34" charset="0"/>
                <a:ea typeface="Calibri" panose="020F0502020204030204"/>
                <a:cs typeface="Times New Roman" panose="02020603050405020304"/>
                <a:sym typeface="+mn-ea"/>
              </a:rPr>
              <a:t>Helped to sharpen advocacy and negotiation skills for the library team members</a:t>
            </a: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SG" altLang="en-GB" sz="2400" dirty="0">
                <a:latin typeface="Trebuchet MS" panose="020B0603020202020204" pitchFamily="34" charset="0"/>
                <a:ea typeface="Calibri" panose="020F0502020204030204"/>
                <a:cs typeface="Times New Roman" panose="02020603050405020304"/>
                <a:sym typeface="+mn-ea"/>
              </a:rPr>
              <a:t>T</a:t>
            </a:r>
            <a:r>
              <a:rPr lang="en-GB" sz="2400" dirty="0">
                <a:latin typeface="Trebuchet MS" panose="020B0603020202020204" pitchFamily="34" charset="0"/>
                <a:ea typeface="Calibri" panose="020F0502020204030204"/>
                <a:cs typeface="Times New Roman" panose="02020603050405020304"/>
                <a:sym typeface="+mn-ea"/>
              </a:rPr>
              <a:t>he engagement extended to revisiting the publishers’ contracts.</a:t>
            </a: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SG" altLang="en-ZA" sz="2400" dirty="0">
                <a:latin typeface="Trebuchet MS" panose="020B0603020202020204" pitchFamily="34" charset="0"/>
                <a:ea typeface="Calibri" panose="020F0502020204030204"/>
                <a:cs typeface="Times New Roman" panose="02020603050405020304"/>
                <a:sym typeface="+mn-ea"/>
              </a:rPr>
              <a:t>Financial  &amp; time saving as t</a:t>
            </a:r>
            <a:r>
              <a:rPr lang="en-GB" sz="2400" dirty="0">
                <a:latin typeface="Trebuchet MS" panose="020B0603020202020204" pitchFamily="34" charset="0"/>
                <a:ea typeface="Calibri" panose="020F0502020204030204"/>
                <a:cs typeface="Times New Roman" panose="02020603050405020304"/>
                <a:sym typeface="+mn-ea"/>
              </a:rPr>
              <a:t>he library did not pay for both manpower and the needed technologies for the initiative. </a:t>
            </a: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SG" altLang="en-GB" sz="2400" dirty="0">
                <a:latin typeface="Trebuchet MS" panose="020B0603020202020204" pitchFamily="34" charset="0"/>
                <a:ea typeface="Calibri" panose="020F0502020204030204"/>
                <a:cs typeface="Times New Roman" panose="02020603050405020304"/>
                <a:sym typeface="+mn-ea"/>
              </a:rPr>
              <a:t>bonding and social capital for with other directorates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ZA" dirty="0">
              <a:latin typeface="Trebuchet MS" panose="020B0603020202020204" pitchFamily="34" charset="0"/>
              <a:ea typeface="Calibri" panose="020F0502020204030204"/>
              <a:cs typeface="Times New Roman" panose="02020603050405020304"/>
            </a:endParaRP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ZA" dirty="0">
              <a:latin typeface="Trebuchet MS" panose="020B0603020202020204" pitchFamily="34" charset="0"/>
              <a:ea typeface="Calibri" panose="020F0502020204030204"/>
              <a:cs typeface="Times New Roman" panose="02020603050405020304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FF25E-5B7A-E14D-BD62-7B65079A728A}" type="slidenum">
              <a:rPr lang="en-US" smtClean="0"/>
              <a:t>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lebele &amp; ntlotlang 02 06 2020 Virtual</a:t>
            </a:r>
          </a:p>
        </p:txBody>
      </p:sp>
    </p:spTree>
  </p:cSld>
  <p:clrMapOvr>
    <a:masterClrMapping/>
  </p:clrMapOvr>
  <p:transition advTm="48860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/>
          <p:nvPr/>
        </p:nvSpPr>
        <p:spPr>
          <a:xfrm>
            <a:off x="112426" y="227497"/>
            <a:ext cx="6232955" cy="757254"/>
          </a:xfrm>
          <a:prstGeom prst="rect">
            <a:avLst/>
          </a:prstGeom>
          <a:solidFill>
            <a:srgbClr val="00B0F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ZA" sz="1800" b="1" dirty="0">
                <a:solidFill>
                  <a:prstClr val="white"/>
                </a:solidFill>
                <a:latin typeface="Trebuchet MS" panose="020B0603020202020204" pitchFamily="34" charset="0"/>
                <a:cs typeface="Trebuchet MS" panose="020B0603020202020204"/>
              </a:rPr>
              <a:t>External Collaboration in developing Institutional Repository</a:t>
            </a:r>
            <a:endParaRPr lang="en-ZA" sz="2000" b="1" dirty="0">
              <a:solidFill>
                <a:prstClr val="white"/>
              </a:solidFill>
              <a:latin typeface="Trebuchet MS" panose="020B0603020202020204" pitchFamily="34" charset="0"/>
              <a:cs typeface="Trebuchet MS" panose="020B0603020202020204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546023"/>
            <a:ext cx="9144000" cy="254891"/>
          </a:xfrm>
          <a:prstGeom prst="rect">
            <a:avLst/>
          </a:prstGeom>
        </p:spPr>
      </p:pic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4"/>
          <a:stretch>
            <a:fillRect/>
          </a:stretch>
        </p:blipFill>
        <p:spPr>
          <a:xfrm>
            <a:off x="6623709" y="0"/>
            <a:ext cx="2048000" cy="905143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12426" y="1102712"/>
            <a:ext cx="8920738" cy="6185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 indent="-342900">
              <a:buFont typeface="Arial" panose="020B0604020202020204" pitchFamily="34" charset="0"/>
              <a:buChar char="•"/>
            </a:pPr>
            <a:r>
              <a:rPr lang="en-SG" altLang="en-GB" sz="2000" dirty="0">
                <a:latin typeface="Trebuchet MS" panose="020B0603020202020204" pitchFamily="34" charset="0"/>
                <a:ea typeface="Calibri" panose="020F0502020204030204"/>
                <a:cs typeface="Times New Roman" panose="02020603050405020304"/>
                <a:sym typeface="+mn-ea"/>
              </a:rPr>
              <a:t>external visibility enhanced library team's confidence &amp; morale</a:t>
            </a:r>
            <a:endParaRPr lang="en-GB" sz="2000" dirty="0">
              <a:solidFill>
                <a:prstClr val="black"/>
              </a:solidFill>
              <a:latin typeface="Trebuchet MS" panose="020B0603020202020204" pitchFamily="34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n-ZA" sz="2000" b="1" dirty="0">
              <a:solidFill>
                <a:prstClr val="black"/>
              </a:solidFill>
              <a:latin typeface="Trebuchet MS" panose="020B0603020202020204" pitchFamily="34" charset="0"/>
            </a:endParaRPr>
          </a:p>
          <a:p>
            <a:pPr marL="342900" lvl="0" indent="-342900">
              <a:buFont typeface="Wingdings" panose="05000000000000000000" pitchFamily="2" charset="2"/>
              <a:buChar char="q"/>
            </a:pPr>
            <a:r>
              <a:rPr lang="en-SG" sz="2000" b="1" dirty="0">
                <a:solidFill>
                  <a:prstClr val="black"/>
                </a:solidFill>
                <a:latin typeface="Trebuchet MS" panose="020B0603020202020204" pitchFamily="34" charset="0"/>
              </a:rPr>
              <a:t>broadened networks &amp; professional affiliations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dirty="0">
                <a:solidFill>
                  <a:prstClr val="black"/>
                </a:solidFill>
                <a:latin typeface="Trebuchet MS" panose="020B0603020202020204" pitchFamily="34" charset="0"/>
              </a:rPr>
              <a:t>Botswana Open Data Open Science (ODOS) National Committee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dirty="0">
                <a:solidFill>
                  <a:prstClr val="black"/>
                </a:solidFill>
                <a:latin typeface="Trebuchet MS" panose="020B0603020202020204" pitchFamily="34" charset="0"/>
              </a:rPr>
              <a:t>Botswana library Association (BLA) </a:t>
            </a:r>
            <a:r>
              <a:rPr lang="en-SG" altLang="en-GB" dirty="0">
                <a:solidFill>
                  <a:prstClr val="black"/>
                </a:solidFill>
                <a:latin typeface="Trebuchet MS" panose="020B0603020202020204" pitchFamily="34" charset="0"/>
              </a:rPr>
              <a:t>&amp; </a:t>
            </a:r>
            <a:r>
              <a:rPr lang="en-GB" dirty="0">
                <a:solidFill>
                  <a:prstClr val="black"/>
                </a:solidFill>
                <a:latin typeface="Trebuchet MS" panose="020B0603020202020204" pitchFamily="34" charset="0"/>
              </a:rPr>
              <a:t>Botswana Library Consortium (BLC)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SG" altLang="en-GB" sz="1750" dirty="0">
                <a:latin typeface="Trebuchet MS" panose="020B0603020202020204" pitchFamily="34" charset="0"/>
                <a:ea typeface="Calibri" panose="020F0502020204030204"/>
                <a:cs typeface="Times New Roman" panose="02020603050405020304"/>
                <a:sym typeface="+mn-ea"/>
              </a:rPr>
              <a:t>IFLA; AfLIA help to broaden the team experiences through participation in </a:t>
            </a:r>
            <a:r>
              <a:rPr lang="en-GB" sz="1750" dirty="0">
                <a:latin typeface="Trebuchet MS" panose="020B0603020202020204" pitchFamily="34" charset="0"/>
                <a:ea typeface="Calibri" panose="020F0502020204030204"/>
                <a:cs typeface="Times New Roman" panose="02020603050405020304"/>
                <a:sym typeface="+mn-ea"/>
              </a:rPr>
              <a:t>a series of webinars and conferences </a:t>
            </a:r>
            <a:endParaRPr lang="en-GB" dirty="0">
              <a:solidFill>
                <a:prstClr val="black"/>
              </a:solidFill>
              <a:latin typeface="Trebuchet MS" panose="020B0603020202020204" pitchFamily="34" charset="0"/>
            </a:endParaRPr>
          </a:p>
          <a:p>
            <a:pPr marL="342900" lvl="0" indent="-342900">
              <a:buFont typeface="Wingdings" panose="05000000000000000000" charset="0"/>
              <a:buChar char="o"/>
            </a:pPr>
            <a:r>
              <a:rPr lang="en-SG" sz="2000" b="1" dirty="0">
                <a:solidFill>
                  <a:prstClr val="black"/>
                </a:solidFill>
                <a:latin typeface="Trebuchet MS" panose="020B0603020202020204" pitchFamily="34" charset="0"/>
                <a:sym typeface="+mn-ea"/>
              </a:rPr>
              <a:t>International </a:t>
            </a:r>
            <a:r>
              <a:rPr lang="en-SG" sz="2000" b="1" dirty="0" smtClean="0">
                <a:solidFill>
                  <a:prstClr val="black"/>
                </a:solidFill>
                <a:latin typeface="Trebuchet MS" panose="020B0603020202020204" pitchFamily="34" charset="0"/>
                <a:sym typeface="+mn-ea"/>
              </a:rPr>
              <a:t>stakeholders ( AAU &amp;  E-resource Vendors) </a:t>
            </a:r>
            <a:endParaRPr lang="en-GB" sz="1750" b="1" dirty="0">
              <a:latin typeface="Trebuchet MS" panose="020B0603020202020204" pitchFamily="34" charset="0"/>
              <a:ea typeface="Calibri" panose="020F0502020204030204"/>
              <a:cs typeface="Times New Roman" panose="02020603050405020304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750" dirty="0">
                <a:latin typeface="Trebuchet MS" panose="020B0603020202020204" pitchFamily="34" charset="0"/>
                <a:ea typeface="Calibri" panose="020F0502020204030204"/>
                <a:cs typeface="Times New Roman" panose="02020603050405020304"/>
                <a:sym typeface="+mn-ea"/>
              </a:rPr>
              <a:t> Association of African Universities (AAU)</a:t>
            </a:r>
            <a:r>
              <a:rPr lang="en-SG" altLang="en-GB" sz="1750" dirty="0">
                <a:latin typeface="Trebuchet MS" panose="020B0603020202020204" pitchFamily="34" charset="0"/>
                <a:ea typeface="Calibri" panose="020F0502020204030204"/>
                <a:cs typeface="Times New Roman" panose="02020603050405020304"/>
                <a:sym typeface="+mn-ea"/>
              </a:rPr>
              <a:t> support for </a:t>
            </a:r>
            <a:r>
              <a:rPr lang="en-GB" sz="1750" dirty="0">
                <a:latin typeface="Trebuchet MS" panose="020B0603020202020204" pitchFamily="34" charset="0"/>
                <a:ea typeface="Calibri" panose="020F0502020204030204"/>
                <a:cs typeface="Times New Roman" panose="02020603050405020304"/>
                <a:sym typeface="+mn-ea"/>
              </a:rPr>
              <a:t> long-term digital preservation  </a:t>
            </a:r>
            <a:r>
              <a:rPr lang="en-SG" altLang="en-GB" sz="1750" dirty="0">
                <a:latin typeface="Trebuchet MS" panose="020B0603020202020204" pitchFamily="34" charset="0"/>
                <a:ea typeface="Calibri" panose="020F0502020204030204"/>
                <a:cs typeface="Times New Roman" panose="02020603050405020304"/>
                <a:sym typeface="+mn-ea"/>
              </a:rPr>
              <a:t>of Africa's research out put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SG" altLang="en-GB" sz="1750" dirty="0">
                <a:latin typeface="Trebuchet MS" panose="020B0603020202020204" pitchFamily="34" charset="0"/>
                <a:ea typeface="Calibri" panose="020F0502020204030204"/>
                <a:cs typeface="Times New Roman" panose="02020603050405020304"/>
                <a:sym typeface="+mn-ea"/>
              </a:rPr>
              <a:t> hosted </a:t>
            </a:r>
            <a:r>
              <a:rPr lang="en-GB" sz="1750" dirty="0">
                <a:latin typeface="Trebuchet MS" panose="020B0603020202020204" pitchFamily="34" charset="0"/>
                <a:ea typeface="Calibri" panose="020F0502020204030204"/>
                <a:cs typeface="Times New Roman" panose="02020603050405020304"/>
                <a:sym typeface="+mn-ea"/>
              </a:rPr>
              <a:t> the Database of African Theses and Dissertations including Research (DATAD-R)  training workshop for librarians; information technology experts and researchers in </a:t>
            </a:r>
            <a:r>
              <a:rPr lang="en-SG" altLang="en-GB" sz="1750" dirty="0">
                <a:latin typeface="Trebuchet MS" panose="020B0603020202020204" pitchFamily="34" charset="0"/>
                <a:ea typeface="Calibri" panose="020F0502020204030204"/>
                <a:cs typeface="Times New Roman" panose="02020603050405020304"/>
                <a:sym typeface="+mn-ea"/>
              </a:rPr>
              <a:t>Botswana in collaboration with BIUST</a:t>
            </a:r>
            <a:r>
              <a:rPr lang="en-GB" sz="1750" dirty="0">
                <a:latin typeface="Trebuchet MS" panose="020B0603020202020204" pitchFamily="34" charset="0"/>
                <a:ea typeface="Calibri" panose="020F0502020204030204"/>
                <a:cs typeface="Times New Roman" panose="02020603050405020304"/>
                <a:sym typeface="+mn-ea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SG" altLang="en-GB" sz="1750" b="1" dirty="0">
                <a:latin typeface="Trebuchet MS" panose="020B0603020202020204" pitchFamily="34" charset="0"/>
                <a:ea typeface="Calibri" panose="020F0502020204030204"/>
                <a:cs typeface="Times New Roman" panose="02020603050405020304"/>
                <a:sym typeface="+mn-ea"/>
              </a:rPr>
              <a:t>Electronic resource  vendors &amp;service provider</a:t>
            </a:r>
            <a:r>
              <a:rPr lang="en-SG" altLang="en-GB" sz="1750" dirty="0">
                <a:latin typeface="Trebuchet MS" panose="020B0603020202020204" pitchFamily="34" charset="0"/>
                <a:ea typeface="Calibri" panose="020F0502020204030204"/>
                <a:cs typeface="Times New Roman" panose="02020603050405020304"/>
                <a:sym typeface="+mn-ea"/>
              </a:rPr>
              <a:t>s as link to publisher; facilitated authorship workshops; training on research management tools for library team &amp; users</a:t>
            </a:r>
            <a:endParaRPr lang="en-GB" sz="1750" dirty="0">
              <a:latin typeface="Trebuchet MS" panose="020B0603020202020204" pitchFamily="34" charset="0"/>
              <a:ea typeface="Calibri" panose="020F0502020204030204"/>
              <a:cs typeface="Times New Roman" panose="02020603050405020304"/>
              <a:sym typeface="+mn-ea"/>
            </a:endParaRPr>
          </a:p>
          <a:p>
            <a:pPr indent="0">
              <a:buFont typeface="Arial" panose="020B0604020202020204" pitchFamily="34" charset="0"/>
              <a:buNone/>
            </a:pPr>
            <a:endParaRPr lang="en-GB" sz="1750" dirty="0">
              <a:latin typeface="Trebuchet MS" panose="020B0603020202020204" pitchFamily="34" charset="0"/>
              <a:ea typeface="Calibri" panose="020F0502020204030204"/>
              <a:cs typeface="Times New Roman" panose="02020603050405020304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750" dirty="0">
              <a:latin typeface="Trebuchet MS" panose="020B0603020202020204" pitchFamily="34" charset="0"/>
              <a:ea typeface="Calibri" panose="020F0502020204030204"/>
              <a:cs typeface="Times New Roman" panose="02020603050405020304"/>
              <a:sym typeface="+mn-ea"/>
            </a:endParaRPr>
          </a:p>
          <a:p>
            <a:pPr indent="0">
              <a:buFont typeface="Arial" panose="020B0604020202020204" pitchFamily="34" charset="0"/>
              <a:buNone/>
            </a:pPr>
            <a:endParaRPr lang="en-GB" sz="1750" dirty="0">
              <a:latin typeface="Trebuchet MS" panose="020B0603020202020204" pitchFamily="34" charset="0"/>
              <a:ea typeface="Calibri" panose="020F0502020204030204"/>
              <a:cs typeface="Times New Roman" panose="02020603050405020304"/>
              <a:sym typeface="+mn-ea"/>
            </a:endParaRPr>
          </a:p>
          <a:p>
            <a:pPr indent="0">
              <a:buFont typeface="Arial" panose="020B0604020202020204" pitchFamily="34" charset="0"/>
              <a:buNone/>
            </a:pPr>
            <a:endParaRPr lang="en-GB" sz="1750" dirty="0">
              <a:latin typeface="Trebuchet MS" panose="020B0603020202020204" pitchFamily="34" charset="0"/>
              <a:ea typeface="Calibri" panose="020F0502020204030204"/>
              <a:cs typeface="Times New Roman" panose="02020603050405020304"/>
            </a:endParaRPr>
          </a:p>
          <a:p>
            <a:endParaRPr lang="en-GB" sz="1750" dirty="0">
              <a:latin typeface="Trebuchet MS" panose="020B0603020202020204" pitchFamily="34" charset="0"/>
              <a:ea typeface="Calibri" panose="020F0502020204030204"/>
              <a:cs typeface="Times New Roman" panose="02020603050405020304"/>
            </a:endParaRPr>
          </a:p>
          <a:p>
            <a:endParaRPr lang="en-SG" altLang="en-GB" sz="1750" b="1" dirty="0">
              <a:solidFill>
                <a:prstClr val="black"/>
              </a:solidFill>
              <a:latin typeface="Trebuchet MS" panose="020B0603020202020204" pitchFamily="34" charset="0"/>
              <a:ea typeface="Calibri" panose="020F0502020204030204"/>
              <a:cs typeface="Times New Roman" panose="02020603050405020304"/>
              <a:sym typeface="+mn-ea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FF25E-5B7A-E14D-BD62-7B65079A728A}" type="slidenum">
              <a:rPr lang="en-US" smtClean="0"/>
              <a:t>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lebele &amp; ntlotlang 02 06 2020 Virtual</a:t>
            </a:r>
          </a:p>
        </p:txBody>
      </p:sp>
    </p:spTree>
  </p:cSld>
  <p:clrMapOvr>
    <a:masterClrMapping/>
  </p:clrMapOvr>
  <p:transition advTm="72903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426" y="6516210"/>
            <a:ext cx="8960553" cy="24764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solidFill>
                  <a:schemeClr val="bg1"/>
                </a:solidFill>
                <a:latin typeface="Trebuchet MS" panose="020B0603020202020204" pitchFamily="34" charset="0"/>
              </a:rPr>
              <a:t>Conclusion</a:t>
            </a:r>
            <a:endParaRPr lang="en-US" dirty="0">
              <a:solidFill>
                <a:schemeClr val="bg1"/>
              </a:solidFill>
              <a:latin typeface="Trebuchet MS" panose="020B0603020202020204" pitchFamily="34" charset="0"/>
              <a:cs typeface="Trebuchet MS" panose="020B0603020202020204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42875" y="1172845"/>
            <a:ext cx="8543925" cy="41088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SG" altLang="en-ZA" sz="2400" dirty="0">
                <a:solidFill>
                  <a:prstClr val="black"/>
                </a:solidFill>
                <a:latin typeface="Trebuchet MS" panose="020B0603020202020204" pitchFamily="34" charset="0"/>
              </a:rPr>
              <a:t>Development of IR has </a:t>
            </a:r>
            <a:r>
              <a:rPr lang="en-SG" altLang="en-ZA" sz="2400" dirty="0" smtClean="0">
                <a:solidFill>
                  <a:prstClr val="black"/>
                </a:solidFill>
                <a:latin typeface="Trebuchet MS" panose="020B0603020202020204" pitchFamily="34" charset="0"/>
              </a:rPr>
              <a:t>enhanced </a:t>
            </a:r>
            <a:r>
              <a:rPr lang="en-SG" altLang="en-ZA" sz="2400" dirty="0">
                <a:solidFill>
                  <a:prstClr val="black"/>
                </a:solidFill>
                <a:latin typeface="Trebuchet MS" panose="020B0603020202020204" pitchFamily="34" charset="0"/>
              </a:rPr>
              <a:t>visibility of other library services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SG" altLang="en-ZA" sz="2400" dirty="0" smtClean="0">
                <a:solidFill>
                  <a:prstClr val="black"/>
                </a:solidFill>
                <a:latin typeface="Trebuchet MS" panose="020B0603020202020204" pitchFamily="34" charset="0"/>
              </a:rPr>
              <a:t>low</a:t>
            </a:r>
            <a:r>
              <a:rPr lang="en-SG" altLang="en-ZA" sz="2400" dirty="0">
                <a:solidFill>
                  <a:prstClr val="black"/>
                </a:solidFill>
                <a:latin typeface="Trebuchet MS" panose="020B0603020202020204" pitchFamily="34" charset="0"/>
              </a:rPr>
              <a:t>/ poor uptake of OA movement negatively impacts support for </a:t>
            </a:r>
            <a:r>
              <a:rPr lang="en-SG" altLang="en-ZA" sz="2400" dirty="0" smtClean="0">
                <a:solidFill>
                  <a:prstClr val="black"/>
                </a:solidFill>
                <a:latin typeface="Trebuchet MS" panose="020B0603020202020204" pitchFamily="34" charset="0"/>
              </a:rPr>
              <a:t>IR – need more education &amp; campaign</a:t>
            </a:r>
            <a:endParaRPr lang="en-SG" altLang="en-ZA" sz="2400" dirty="0">
              <a:solidFill>
                <a:prstClr val="black"/>
              </a:solidFill>
              <a:latin typeface="Trebuchet MS" panose="020B0603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SG" altLang="en-ZA" sz="2400" dirty="0">
                <a:solidFill>
                  <a:prstClr val="black"/>
                </a:solidFill>
                <a:latin typeface="Trebuchet MS" panose="020B0603020202020204" pitchFamily="34" charset="0"/>
              </a:rPr>
              <a:t>A successful partnership with one entity invites more interelated partners &amp; Visibility of other services.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SG" altLang="en-ZA" sz="2400" dirty="0">
                <a:solidFill>
                  <a:prstClr val="black"/>
                </a:solidFill>
                <a:latin typeface="Trebuchet MS" panose="020B0603020202020204" pitchFamily="34" charset="0"/>
              </a:rPr>
              <a:t>Partnership has to be managed : engagement; communication strategy &amp; defined goals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SG" altLang="en-ZA" sz="2400" dirty="0" smtClean="0">
                <a:solidFill>
                  <a:prstClr val="black"/>
                </a:solidFill>
                <a:latin typeface="Trebuchet MS" panose="020B0603020202020204" pitchFamily="34" charset="0"/>
              </a:rPr>
              <a:t>There </a:t>
            </a:r>
            <a:r>
              <a:rPr lang="en-SG" altLang="en-ZA" sz="2400" dirty="0">
                <a:solidFill>
                  <a:prstClr val="black"/>
                </a:solidFill>
                <a:latin typeface="Trebuchet MS" panose="020B0603020202020204" pitchFamily="34" charset="0"/>
              </a:rPr>
              <a:t>is need to strengthen engagement with students and teaching faculty as key internal stakeholders</a:t>
            </a:r>
            <a:endParaRPr lang="en-ZA" sz="2400" dirty="0">
              <a:solidFill>
                <a:prstClr val="black"/>
              </a:solidFill>
              <a:latin typeface="Trebuchet MS" panose="020B0603020202020204" pitchFamily="34" charset="0"/>
            </a:endParaRPr>
          </a:p>
          <a:p>
            <a:pPr>
              <a:buClr>
                <a:srgbClr val="00B0F0"/>
              </a:buClr>
            </a:pPr>
            <a:endParaRPr lang="en-ZA" sz="2100" dirty="0">
              <a:solidFill>
                <a:prstClr val="black"/>
              </a:solidFill>
              <a:latin typeface="Trebuchet MS" panose="020B0603020202020204" pitchFamily="34" charset="0"/>
            </a:endParaRPr>
          </a:p>
        </p:txBody>
      </p:sp>
      <p:sp>
        <p:nvSpPr>
          <p:cNvPr id="17" name="Title 1"/>
          <p:cNvSpPr txBox="1"/>
          <p:nvPr/>
        </p:nvSpPr>
        <p:spPr>
          <a:xfrm>
            <a:off x="112426" y="227497"/>
            <a:ext cx="6232955" cy="580664"/>
          </a:xfrm>
          <a:prstGeom prst="rect">
            <a:avLst/>
          </a:prstGeom>
          <a:solidFill>
            <a:srgbClr val="00B0F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1" dirty="0">
                <a:solidFill>
                  <a:prstClr val="white"/>
                </a:solidFill>
                <a:latin typeface="Trebuchet MS" panose="020B0603020202020204" pitchFamily="34" charset="0"/>
                <a:cs typeface="Trebuchet MS" panose="020B0603020202020204"/>
              </a:rPr>
              <a:t>Conclusion</a:t>
            </a:r>
          </a:p>
        </p:txBody>
      </p:sp>
      <p:pic>
        <p:nvPicPr>
          <p:cNvPr id="18" name="Content Placeholder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23709" y="0"/>
            <a:ext cx="2048000" cy="905143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FF25E-5B7A-E14D-BD62-7B65079A728A}" type="slidenum">
              <a:rPr lang="en-US" smtClean="0"/>
              <a:t>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lebele &amp; ntlotlang 02 06 2020 Virtual</a:t>
            </a:r>
          </a:p>
        </p:txBody>
      </p:sp>
    </p:spTree>
  </p:cSld>
  <p:clrMapOvr>
    <a:masterClrMapping/>
  </p:clrMapOvr>
  <p:transition advTm="1263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431435"/>
            <a:ext cx="9144000" cy="360601"/>
          </a:xfrm>
          <a:prstGeom prst="rect">
            <a:avLst/>
          </a:prstGeom>
        </p:spPr>
      </p:pic>
      <p:pic>
        <p:nvPicPr>
          <p:cNvPr id="8" name="Picture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74675" y="142043"/>
            <a:ext cx="8904770" cy="57936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1577229" y="1305341"/>
            <a:ext cx="5821696" cy="60170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000" b="1" dirty="0">
                <a:solidFill>
                  <a:prstClr val="black"/>
                </a:solidFill>
                <a:latin typeface="Trebuchet MS" panose="020B0603020202020204" pitchFamily="34" charset="0"/>
              </a:rPr>
              <a:t>   </a:t>
            </a:r>
            <a:r>
              <a:rPr lang="en-ZA" sz="2400" b="1" dirty="0">
                <a:solidFill>
                  <a:prstClr val="black"/>
                </a:solidFill>
                <a:latin typeface="Trebuchet MS" panose="020B0603020202020204" pitchFamily="34" charset="0"/>
              </a:rPr>
              <a:t>For more information contact:</a:t>
            </a:r>
          </a:p>
          <a:p>
            <a:r>
              <a:rPr lang="en-ZA" sz="2000" b="1" dirty="0">
                <a:solidFill>
                  <a:prstClr val="black"/>
                </a:solidFill>
                <a:latin typeface="Trebuchet MS" panose="020B0603020202020204" pitchFamily="34" charset="0"/>
              </a:rPr>
              <a:t>     </a:t>
            </a:r>
          </a:p>
          <a:p>
            <a:pPr algn="ctr"/>
            <a:r>
              <a:rPr lang="en-ZA" sz="2300" b="1" dirty="0">
                <a:solidFill>
                  <a:prstClr val="black"/>
                </a:solidFill>
                <a:latin typeface="Trebuchet MS" panose="020B0603020202020204" pitchFamily="34" charset="0"/>
              </a:rPr>
              <a:t>Dr Ayanda </a:t>
            </a:r>
            <a:r>
              <a:rPr lang="en-ZA" sz="2300" b="1" dirty="0" err="1">
                <a:solidFill>
                  <a:prstClr val="black"/>
                </a:solidFill>
                <a:latin typeface="Trebuchet MS" panose="020B0603020202020204" pitchFamily="34" charset="0"/>
              </a:rPr>
              <a:t>Lebele</a:t>
            </a:r>
            <a:endParaRPr lang="en-ZA" sz="2300" b="1" dirty="0">
              <a:solidFill>
                <a:prstClr val="black"/>
              </a:solidFill>
              <a:latin typeface="Trebuchet MS" panose="020B0603020202020204" pitchFamily="34" charset="0"/>
            </a:endParaRPr>
          </a:p>
          <a:p>
            <a:pPr algn="ctr"/>
            <a:r>
              <a:rPr lang="en-ZA" sz="2300" b="1" dirty="0">
                <a:solidFill>
                  <a:prstClr val="black"/>
                </a:solidFill>
                <a:latin typeface="Trebuchet MS" panose="020B0603020202020204" pitchFamily="34" charset="0"/>
              </a:rPr>
              <a:t>Director</a:t>
            </a:r>
          </a:p>
          <a:p>
            <a:pPr algn="ctr"/>
            <a:r>
              <a:rPr lang="en-ZA" sz="2000" b="1" dirty="0">
                <a:solidFill>
                  <a:prstClr val="black"/>
                </a:solidFill>
                <a:latin typeface="Trebuchet MS" panose="020B0603020202020204" pitchFamily="34" charset="0"/>
              </a:rPr>
              <a:t>   </a:t>
            </a:r>
            <a:r>
              <a:rPr lang="en-ZA" sz="2300" dirty="0">
                <a:solidFill>
                  <a:prstClr val="black"/>
                </a:solidFill>
                <a:latin typeface="Trebuchet MS" panose="020B0603020202020204" pitchFamily="34" charset="0"/>
              </a:rPr>
              <a:t>Directorate of Library Services</a:t>
            </a:r>
          </a:p>
          <a:p>
            <a:pPr algn="ctr"/>
            <a:r>
              <a:rPr lang="en-ZA" sz="2300" b="1" dirty="0">
                <a:solidFill>
                  <a:prstClr val="black"/>
                </a:solidFill>
                <a:latin typeface="Trebuchet MS" panose="020B0603020202020204" pitchFamily="34" charset="0"/>
              </a:rPr>
              <a:t>Tel: </a:t>
            </a:r>
            <a:r>
              <a:rPr lang="en-ZA" sz="2300" dirty="0">
                <a:solidFill>
                  <a:prstClr val="black"/>
                </a:solidFill>
                <a:latin typeface="Trebuchet MS" panose="020B0603020202020204" pitchFamily="34" charset="0"/>
              </a:rPr>
              <a:t>(+267) 4931386/71256542</a:t>
            </a:r>
          </a:p>
          <a:p>
            <a:pPr algn="ctr"/>
            <a:r>
              <a:rPr lang="en-ZA" sz="2300" dirty="0">
                <a:solidFill>
                  <a:prstClr val="black"/>
                </a:solidFill>
                <a:latin typeface="Trebuchet MS" panose="020B0603020202020204" pitchFamily="34" charset="0"/>
              </a:rPr>
              <a:t>   </a:t>
            </a:r>
            <a:r>
              <a:rPr lang="en-ZA" sz="2300" b="1" dirty="0">
                <a:solidFill>
                  <a:prstClr val="black"/>
                </a:solidFill>
                <a:latin typeface="Trebuchet MS" panose="020B0603020202020204" pitchFamily="34" charset="0"/>
              </a:rPr>
              <a:t>E-mail: </a:t>
            </a:r>
            <a:r>
              <a:rPr lang="en-ZA" sz="2300" dirty="0">
                <a:solidFill>
                  <a:prstClr val="black"/>
                </a:solidFill>
                <a:latin typeface="Trebuchet MS" panose="020B0603020202020204" pitchFamily="34" charset="0"/>
                <a:hlinkClick r:id="rId4"/>
              </a:rPr>
              <a:t>lebelea@biust.ac.bw</a:t>
            </a:r>
            <a:endParaRPr lang="en-ZA" sz="2300" dirty="0">
              <a:solidFill>
                <a:prstClr val="black"/>
              </a:solidFill>
              <a:latin typeface="Trebuchet MS" panose="020B0603020202020204" pitchFamily="34" charset="0"/>
            </a:endParaRPr>
          </a:p>
          <a:p>
            <a:pPr algn="ctr"/>
            <a:endParaRPr lang="en-ZA" sz="2300" dirty="0">
              <a:solidFill>
                <a:prstClr val="black"/>
              </a:solidFill>
              <a:latin typeface="Trebuchet MS" panose="020B0603020202020204" pitchFamily="34" charset="0"/>
            </a:endParaRPr>
          </a:p>
          <a:p>
            <a:pPr algn="ctr"/>
            <a:endParaRPr lang="en-ZA" sz="2300" dirty="0">
              <a:solidFill>
                <a:prstClr val="black"/>
              </a:solidFill>
              <a:latin typeface="Trebuchet MS" panose="020B0603020202020204" pitchFamily="34" charset="0"/>
            </a:endParaRPr>
          </a:p>
          <a:p>
            <a:pPr algn="ctr"/>
            <a:endParaRPr lang="en-ZA" sz="2300" dirty="0">
              <a:solidFill>
                <a:prstClr val="black"/>
              </a:solidFill>
              <a:latin typeface="Trebuchet MS" panose="020B0603020202020204" pitchFamily="34" charset="0"/>
            </a:endParaRPr>
          </a:p>
          <a:p>
            <a:pPr algn="ctr"/>
            <a:endParaRPr lang="en-ZA" sz="2300" dirty="0">
              <a:solidFill>
                <a:prstClr val="black"/>
              </a:solidFill>
              <a:latin typeface="Trebuchet MS" panose="020B0603020202020204" pitchFamily="34" charset="0"/>
            </a:endParaRPr>
          </a:p>
          <a:p>
            <a:pPr algn="ctr"/>
            <a:r>
              <a:rPr lang="en-ZA" sz="2300" dirty="0">
                <a:solidFill>
                  <a:prstClr val="black"/>
                </a:solidFill>
                <a:latin typeface="Trebuchet MS" panose="020B0603020202020204" pitchFamily="34" charset="0"/>
              </a:rPr>
              <a:t>   </a:t>
            </a:r>
          </a:p>
          <a:p>
            <a:pPr algn="ctr"/>
            <a:r>
              <a:rPr lang="en-ZA" sz="2300" dirty="0">
                <a:solidFill>
                  <a:prstClr val="black"/>
                </a:solidFill>
                <a:latin typeface="Trebuchet MS" panose="020B0603020202020204" pitchFamily="34" charset="0"/>
              </a:rPr>
              <a:t>   </a:t>
            </a:r>
          </a:p>
          <a:p>
            <a:endParaRPr lang="en-ZA" sz="2000" dirty="0">
              <a:solidFill>
                <a:prstClr val="black"/>
              </a:solidFill>
              <a:latin typeface="Trebuchet MS" panose="020B0603020202020204" pitchFamily="34" charset="0"/>
            </a:endParaRPr>
          </a:p>
          <a:p>
            <a:endParaRPr lang="en-ZA" sz="2000" dirty="0">
              <a:solidFill>
                <a:prstClr val="black"/>
              </a:solidFill>
              <a:latin typeface="Trebuchet MS" panose="020B0603020202020204" pitchFamily="34" charset="0"/>
            </a:endParaRPr>
          </a:p>
          <a:p>
            <a:endParaRPr lang="en-ZA" sz="2400" dirty="0">
              <a:solidFill>
                <a:prstClr val="black"/>
              </a:solidFill>
              <a:latin typeface="Trebuchet MS" panose="020B0603020202020204" pitchFamily="34" charset="0"/>
            </a:endParaRPr>
          </a:p>
          <a:p>
            <a:endParaRPr lang="en-ZA" sz="2400" dirty="0">
              <a:solidFill>
                <a:prstClr val="black"/>
              </a:solidFill>
              <a:latin typeface="Trebuchet MS" panose="020B060302020202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686857" y="5217202"/>
            <a:ext cx="2164180" cy="1081283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756086" y="6164791"/>
            <a:ext cx="1694803" cy="687366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FF25E-5B7A-E14D-BD62-7B65079A728A}" type="slidenum">
              <a:rPr lang="en-US" smtClean="0"/>
              <a:t>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lebele &amp; ntlotlang 02 06 2020 Virtual</a:t>
            </a:r>
          </a:p>
        </p:txBody>
      </p:sp>
    </p:spTree>
  </p:cSld>
  <p:clrMapOvr>
    <a:masterClrMapping/>
  </p:clrMapOvr>
  <p:transition advTm="2104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431435"/>
            <a:ext cx="9144000" cy="360601"/>
          </a:xfrm>
          <a:prstGeom prst="rect">
            <a:avLst/>
          </a:prstGeom>
        </p:spPr>
      </p:pic>
      <p:pic>
        <p:nvPicPr>
          <p:cNvPr id="8" name="Picture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74675" y="142043"/>
            <a:ext cx="8904770" cy="57936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1577229" y="1305341"/>
            <a:ext cx="5821696" cy="5663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000" b="1" dirty="0">
                <a:solidFill>
                  <a:prstClr val="black"/>
                </a:solidFill>
                <a:latin typeface="Trebuchet MS" panose="020B0603020202020204" pitchFamily="34" charset="0"/>
              </a:rPr>
              <a:t>   </a:t>
            </a:r>
            <a:r>
              <a:rPr lang="en-ZA" sz="2400" b="1" dirty="0">
                <a:solidFill>
                  <a:prstClr val="black"/>
                </a:solidFill>
                <a:latin typeface="Trebuchet MS" panose="020B0603020202020204" pitchFamily="34" charset="0"/>
              </a:rPr>
              <a:t>For more information contact:</a:t>
            </a:r>
          </a:p>
          <a:p>
            <a:r>
              <a:rPr lang="en-ZA" sz="2000" b="1" dirty="0">
                <a:solidFill>
                  <a:prstClr val="black"/>
                </a:solidFill>
                <a:latin typeface="Trebuchet MS" panose="020B0603020202020204" pitchFamily="34" charset="0"/>
              </a:rPr>
              <a:t>     </a:t>
            </a:r>
          </a:p>
          <a:p>
            <a:pPr algn="ctr"/>
            <a:r>
              <a:rPr lang="en-ZA" sz="2300" b="1" dirty="0">
                <a:solidFill>
                  <a:prstClr val="black"/>
                </a:solidFill>
                <a:latin typeface="Trebuchet MS" panose="020B0603020202020204" pitchFamily="34" charset="0"/>
              </a:rPr>
              <a:t>Ms. Tuelo Ntlotlang</a:t>
            </a:r>
          </a:p>
          <a:p>
            <a:pPr algn="ctr"/>
            <a:r>
              <a:rPr lang="en-ZA" sz="2300" b="1" dirty="0">
                <a:solidFill>
                  <a:prstClr val="black"/>
                </a:solidFill>
                <a:latin typeface="Trebuchet MS" panose="020B0603020202020204" pitchFamily="34" charset="0"/>
              </a:rPr>
              <a:t>Subject Librarian</a:t>
            </a:r>
          </a:p>
          <a:p>
            <a:pPr algn="ctr"/>
            <a:r>
              <a:rPr lang="en-ZA" sz="2000" b="1" dirty="0">
                <a:solidFill>
                  <a:prstClr val="black"/>
                </a:solidFill>
                <a:latin typeface="Trebuchet MS" panose="020B0603020202020204" pitchFamily="34" charset="0"/>
              </a:rPr>
              <a:t>   </a:t>
            </a:r>
            <a:r>
              <a:rPr lang="en-ZA" sz="2300" dirty="0">
                <a:solidFill>
                  <a:prstClr val="black"/>
                </a:solidFill>
                <a:latin typeface="Trebuchet MS" panose="020B0603020202020204" pitchFamily="34" charset="0"/>
              </a:rPr>
              <a:t>Directorate of Library Services</a:t>
            </a:r>
          </a:p>
          <a:p>
            <a:pPr algn="ctr"/>
            <a:r>
              <a:rPr lang="en-ZA" sz="2300" b="1" dirty="0">
                <a:solidFill>
                  <a:prstClr val="black"/>
                </a:solidFill>
                <a:latin typeface="Trebuchet MS" panose="020B0603020202020204" pitchFamily="34" charset="0"/>
              </a:rPr>
              <a:t>Tel: </a:t>
            </a:r>
            <a:r>
              <a:rPr lang="en-ZA" sz="2300" dirty="0">
                <a:solidFill>
                  <a:prstClr val="black"/>
                </a:solidFill>
                <a:latin typeface="Trebuchet MS" panose="020B0603020202020204" pitchFamily="34" charset="0"/>
              </a:rPr>
              <a:t>(+267) 4931386/71256542</a:t>
            </a:r>
          </a:p>
          <a:p>
            <a:pPr algn="ctr"/>
            <a:r>
              <a:rPr lang="en-ZA" sz="2300" dirty="0">
                <a:solidFill>
                  <a:prstClr val="black"/>
                </a:solidFill>
                <a:latin typeface="Trebuchet MS" panose="020B0603020202020204" pitchFamily="34" charset="0"/>
              </a:rPr>
              <a:t>   </a:t>
            </a:r>
            <a:r>
              <a:rPr lang="en-ZA" sz="2300" b="1" dirty="0">
                <a:solidFill>
                  <a:prstClr val="black"/>
                </a:solidFill>
                <a:latin typeface="Trebuchet MS" panose="020B0603020202020204" pitchFamily="34" charset="0"/>
              </a:rPr>
              <a:t>E-mail: </a:t>
            </a:r>
            <a:r>
              <a:rPr lang="en-ZA" sz="2300" dirty="0">
                <a:solidFill>
                  <a:prstClr val="black"/>
                </a:solidFill>
                <a:latin typeface="Trebuchet MS" panose="020B0603020202020204" pitchFamily="34" charset="0"/>
                <a:hlinkClick r:id="rId4"/>
              </a:rPr>
              <a:t>ntlotlangt@biust.ac.bw</a:t>
            </a:r>
            <a:endParaRPr lang="en-ZA" sz="2300" dirty="0">
              <a:solidFill>
                <a:prstClr val="black"/>
              </a:solidFill>
              <a:latin typeface="Trebuchet MS" panose="020B0603020202020204" pitchFamily="34" charset="0"/>
            </a:endParaRPr>
          </a:p>
          <a:p>
            <a:pPr algn="ctr"/>
            <a:endParaRPr lang="en-ZA" sz="2300" dirty="0">
              <a:solidFill>
                <a:prstClr val="black"/>
              </a:solidFill>
              <a:latin typeface="Trebuchet MS" panose="020B0603020202020204" pitchFamily="34" charset="0"/>
            </a:endParaRPr>
          </a:p>
          <a:p>
            <a:pPr algn="ctr"/>
            <a:endParaRPr lang="en-ZA" sz="2300" dirty="0">
              <a:solidFill>
                <a:prstClr val="black"/>
              </a:solidFill>
              <a:latin typeface="Trebuchet MS" panose="020B0603020202020204" pitchFamily="34" charset="0"/>
            </a:endParaRPr>
          </a:p>
          <a:p>
            <a:pPr algn="ctr"/>
            <a:endParaRPr lang="en-ZA" sz="2300" dirty="0">
              <a:solidFill>
                <a:prstClr val="black"/>
              </a:solidFill>
              <a:latin typeface="Trebuchet MS" panose="020B0603020202020204" pitchFamily="34" charset="0"/>
            </a:endParaRPr>
          </a:p>
          <a:p>
            <a:pPr algn="ctr"/>
            <a:r>
              <a:rPr lang="en-ZA" sz="2300" dirty="0">
                <a:solidFill>
                  <a:prstClr val="black"/>
                </a:solidFill>
                <a:latin typeface="Trebuchet MS" panose="020B0603020202020204" pitchFamily="34" charset="0"/>
              </a:rPr>
              <a:t>   </a:t>
            </a:r>
          </a:p>
          <a:p>
            <a:pPr algn="ctr"/>
            <a:r>
              <a:rPr lang="en-ZA" sz="2300" dirty="0">
                <a:solidFill>
                  <a:prstClr val="black"/>
                </a:solidFill>
                <a:latin typeface="Trebuchet MS" panose="020B0603020202020204" pitchFamily="34" charset="0"/>
              </a:rPr>
              <a:t>   </a:t>
            </a:r>
          </a:p>
          <a:p>
            <a:endParaRPr lang="en-ZA" sz="2000" dirty="0">
              <a:solidFill>
                <a:prstClr val="black"/>
              </a:solidFill>
              <a:latin typeface="Trebuchet MS" panose="020B0603020202020204" pitchFamily="34" charset="0"/>
            </a:endParaRPr>
          </a:p>
          <a:p>
            <a:endParaRPr lang="en-ZA" sz="2000" dirty="0">
              <a:solidFill>
                <a:prstClr val="black"/>
              </a:solidFill>
              <a:latin typeface="Trebuchet MS" panose="020B0603020202020204" pitchFamily="34" charset="0"/>
            </a:endParaRPr>
          </a:p>
          <a:p>
            <a:endParaRPr lang="en-ZA" sz="2400" dirty="0">
              <a:solidFill>
                <a:prstClr val="black"/>
              </a:solidFill>
              <a:latin typeface="Trebuchet MS" panose="020B0603020202020204" pitchFamily="34" charset="0"/>
            </a:endParaRPr>
          </a:p>
          <a:p>
            <a:endParaRPr lang="en-ZA" sz="2400" dirty="0">
              <a:solidFill>
                <a:prstClr val="black"/>
              </a:solidFill>
              <a:latin typeface="Trebuchet MS" panose="020B060302020202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686857" y="5217202"/>
            <a:ext cx="2164180" cy="1081283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756086" y="6164791"/>
            <a:ext cx="1694803" cy="687366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FF25E-5B7A-E14D-BD62-7B65079A728A}" type="slidenum">
              <a:rPr lang="en-US" smtClean="0"/>
              <a:t>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lebele &amp; ntlotlang 02 06 2020 Virtual</a:t>
            </a:r>
          </a:p>
        </p:txBody>
      </p:sp>
    </p:spTree>
  </p:cSld>
  <p:clrMapOvr>
    <a:masterClrMapping/>
  </p:clrMapOvr>
  <p:transition advTm="913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/>
          <p:nvPr/>
        </p:nvSpPr>
        <p:spPr>
          <a:xfrm>
            <a:off x="112426" y="227497"/>
            <a:ext cx="6232955" cy="580664"/>
          </a:xfrm>
          <a:prstGeom prst="rect">
            <a:avLst/>
          </a:prstGeom>
          <a:solidFill>
            <a:srgbClr val="00B0F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SG" altLang="en-US" sz="3200" b="1" dirty="0" smtClean="0">
                <a:solidFill>
                  <a:prstClr val="white"/>
                </a:solidFill>
                <a:latin typeface="Trebuchet MS" panose="020B0603020202020204" pitchFamily="34" charset="0"/>
                <a:cs typeface="Trebuchet MS" panose="020B0603020202020204"/>
              </a:rPr>
              <a:t>Presentation Outline</a:t>
            </a:r>
            <a:endParaRPr lang="en-SG" altLang="en-US" sz="3200" b="1" dirty="0">
              <a:solidFill>
                <a:prstClr val="white"/>
              </a:solidFill>
              <a:latin typeface="Trebuchet MS" panose="020B0603020202020204" pitchFamily="34" charset="0"/>
              <a:cs typeface="Trebuchet MS" panose="020B0603020202020204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546023"/>
            <a:ext cx="9144000" cy="254891"/>
          </a:xfrm>
          <a:prstGeom prst="rect">
            <a:avLst/>
          </a:prstGeom>
        </p:spPr>
      </p:pic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4"/>
          <a:stretch>
            <a:fillRect/>
          </a:stretch>
        </p:blipFill>
        <p:spPr>
          <a:xfrm>
            <a:off x="6623709" y="0"/>
            <a:ext cx="2048000" cy="905143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11631" y="1102712"/>
            <a:ext cx="8920738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endParaRPr lang="en-SG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SG" sz="3200" dirty="0" smtClean="0">
                <a:sym typeface="+mn-ea"/>
              </a:rPr>
              <a:t>Purpose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SG" altLang="en-ZA" sz="3200" dirty="0">
                <a:solidFill>
                  <a:prstClr val="black"/>
                </a:solidFill>
                <a:sym typeface="+mn-ea"/>
              </a:rPr>
              <a:t>BIUST as </a:t>
            </a:r>
            <a:r>
              <a:rPr lang="en-SG" altLang="en-ZA" sz="3200" dirty="0" smtClean="0">
                <a:solidFill>
                  <a:prstClr val="black"/>
                </a:solidFill>
                <a:sym typeface="+mn-ea"/>
              </a:rPr>
              <a:t>national economic </a:t>
            </a:r>
            <a:r>
              <a:rPr lang="en-SG" altLang="en-ZA" sz="3200" dirty="0">
                <a:solidFill>
                  <a:prstClr val="black"/>
                </a:solidFill>
                <a:sym typeface="+mn-ea"/>
              </a:rPr>
              <a:t>diversification strategy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SG" altLang="en-ZA" sz="3200" dirty="0">
                <a:solidFill>
                  <a:prstClr val="black"/>
                </a:solidFill>
                <a:sym typeface="+mn-ea"/>
              </a:rPr>
              <a:t>BIUST Library Services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SG" sz="3200" dirty="0">
                <a:solidFill>
                  <a:prstClr val="black"/>
                </a:solidFill>
                <a:cs typeface="+mn-lt"/>
                <a:sym typeface="+mn-ea"/>
              </a:rPr>
              <a:t>Some initiatives related to</a:t>
            </a:r>
            <a:r>
              <a:rPr lang="en-SG" altLang="en-US" sz="3200" dirty="0">
                <a:solidFill>
                  <a:prstClr val="black"/>
                </a:solidFill>
                <a:cs typeface="+mn-lt"/>
                <a:sym typeface="+mn-ea"/>
              </a:rPr>
              <a:t> research </a:t>
            </a:r>
            <a:r>
              <a:rPr lang="en-SG" altLang="en-US" sz="3200" dirty="0" smtClean="0">
                <a:solidFill>
                  <a:prstClr val="black"/>
                </a:solidFill>
                <a:cs typeface="+mn-lt"/>
                <a:sym typeface="+mn-ea"/>
              </a:rPr>
              <a:t>visibility</a:t>
            </a:r>
            <a:endParaRPr lang="en-SG" altLang="en-ZA" sz="3200" dirty="0">
              <a:solidFill>
                <a:prstClr val="black"/>
              </a:solidFill>
              <a:sym typeface="+mn-ea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SG" altLang="en-US" sz="3200" dirty="0">
                <a:solidFill>
                  <a:prstClr val="black"/>
                </a:solidFill>
                <a:cs typeface="+mn-lt"/>
                <a:sym typeface="+mn-ea"/>
              </a:rPr>
              <a:t>Library stakeholders ( general)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SG" sz="3200" dirty="0">
                <a:solidFill>
                  <a:prstClr val="black"/>
                </a:solidFill>
                <a:ea typeface="Calibri" panose="020F0502020204030204"/>
                <a:cs typeface="+mn-lt"/>
                <a:sym typeface="+mn-ea"/>
              </a:rPr>
              <a:t>Library stakeholders ( IR initiative) 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SG" sz="3200" dirty="0">
                <a:solidFill>
                  <a:srgbClr val="FF0000"/>
                </a:solidFill>
                <a:ea typeface="Calibri" panose="020F0502020204030204"/>
                <a:cs typeface="+mn-lt"/>
                <a:sym typeface="+mn-ea"/>
              </a:rPr>
              <a:t>Internal</a:t>
            </a:r>
            <a:r>
              <a:rPr lang="en-SG" sz="3200" dirty="0">
                <a:solidFill>
                  <a:prstClr val="black"/>
                </a:solidFill>
                <a:ea typeface="Calibri" panose="020F0502020204030204"/>
                <a:cs typeface="+mn-lt"/>
                <a:sym typeface="+mn-ea"/>
              </a:rPr>
              <a:t> &amp; their contribution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SG" sz="3200" dirty="0">
                <a:solidFill>
                  <a:srgbClr val="FF0000"/>
                </a:solidFill>
                <a:ea typeface="Calibri" panose="020F0502020204030204"/>
                <a:cs typeface="+mn-lt"/>
                <a:sym typeface="+mn-ea"/>
              </a:rPr>
              <a:t>External</a:t>
            </a:r>
            <a:r>
              <a:rPr lang="en-SG" sz="3200" dirty="0">
                <a:solidFill>
                  <a:prstClr val="black"/>
                </a:solidFill>
                <a:ea typeface="Calibri" panose="020F0502020204030204"/>
                <a:cs typeface="+mn-lt"/>
                <a:sym typeface="+mn-ea"/>
              </a:rPr>
              <a:t> &amp; their contribution</a:t>
            </a:r>
            <a:endParaRPr lang="en-US" sz="3200" dirty="0">
              <a:solidFill>
                <a:prstClr val="black"/>
              </a:solidFill>
              <a:ea typeface="Calibri" panose="020F0502020204030204"/>
              <a:cs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SG" sz="3200" dirty="0" smtClean="0">
                <a:sym typeface="+mn-ea"/>
              </a:rPr>
              <a:t>Conclusions &amp; Recommendation</a:t>
            </a:r>
            <a:endParaRPr lang="en-SG" sz="3200" dirty="0" smtClean="0">
              <a:sym typeface="+mn-ea"/>
            </a:endParaRPr>
          </a:p>
          <a:p>
            <a:endParaRPr lang="en-SG" altLang="en-US" sz="3200" b="1" dirty="0">
              <a:solidFill>
                <a:prstClr val="white"/>
              </a:solidFill>
              <a:latin typeface="Trebuchet MS" panose="020B0603020202020204" pitchFamily="34" charset="0"/>
              <a:cs typeface="Trebuchet MS" panose="020B0603020202020204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SG" sz="3200" dirty="0" smtClean="0">
              <a:sym typeface="+mn-ea"/>
            </a:endParaRPr>
          </a:p>
          <a:p>
            <a:endParaRPr lang="en-ZA" sz="2400" dirty="0" smtClean="0">
              <a:solidFill>
                <a:prstClr val="black"/>
              </a:solidFill>
              <a:latin typeface="Trebuchet MS" panose="020B0603020202020204" pitchFamily="34" charset="0"/>
            </a:endParaRPr>
          </a:p>
          <a:p>
            <a:endParaRPr lang="en-ZA" sz="2000" dirty="0">
              <a:latin typeface="Trebuchet MS" panose="020B0603020202020204" pitchFamily="34" charset="0"/>
              <a:ea typeface="Calibri" panose="020F0502020204030204"/>
              <a:cs typeface="Times New Roman" panose="02020603050405020304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FF25E-5B7A-E14D-BD62-7B65079A728A}" type="slidenum">
              <a:rPr lang="en-US" smtClean="0"/>
              <a:t>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lebele &amp; ntlotlang 02 06 2020 Virtual</a:t>
            </a:r>
          </a:p>
        </p:txBody>
      </p:sp>
    </p:spTree>
    <p:extLst>
      <p:ext uri="{BB962C8B-B14F-4D97-AF65-F5344CB8AC3E}">
        <p14:creationId xmlns:p14="http://schemas.microsoft.com/office/powerpoint/2010/main" val="529791733"/>
      </p:ext>
    </p:extLst>
  </p:cSld>
  <p:clrMapOvr>
    <a:masterClrMapping/>
  </p:clrMapOvr>
  <p:transition advTm="22834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/>
          <p:nvPr/>
        </p:nvSpPr>
        <p:spPr>
          <a:xfrm>
            <a:off x="112426" y="227497"/>
            <a:ext cx="6232955" cy="580664"/>
          </a:xfrm>
          <a:prstGeom prst="rect">
            <a:avLst/>
          </a:prstGeom>
          <a:solidFill>
            <a:srgbClr val="00B0F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SG" altLang="en-US" sz="3200" b="1" dirty="0">
                <a:solidFill>
                  <a:prstClr val="white"/>
                </a:solidFill>
                <a:latin typeface="Trebuchet MS" panose="020B0603020202020204" pitchFamily="34" charset="0"/>
                <a:cs typeface="Trebuchet MS" panose="020B0603020202020204"/>
              </a:rPr>
              <a:t>Purpose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546023"/>
            <a:ext cx="9144000" cy="254891"/>
          </a:xfrm>
          <a:prstGeom prst="rect">
            <a:avLst/>
          </a:prstGeom>
        </p:spPr>
      </p:pic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4"/>
          <a:stretch>
            <a:fillRect/>
          </a:stretch>
        </p:blipFill>
        <p:spPr>
          <a:xfrm>
            <a:off x="6623709" y="0"/>
            <a:ext cx="2048000" cy="905143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11791" y="1102712"/>
            <a:ext cx="8920738" cy="63087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endParaRPr lang="en-SG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SG" sz="3200" dirty="0">
                <a:sym typeface="+mn-ea"/>
              </a:rPr>
              <a:t>To share BIUST library experiences in stakeholder engagement  so as to </a:t>
            </a:r>
            <a:r>
              <a:rPr lang="en-SG" sz="3200" dirty="0" smtClean="0">
                <a:sym typeface="+mn-ea"/>
              </a:rPr>
              <a:t> </a:t>
            </a:r>
            <a:r>
              <a:rPr lang="en-SG" sz="3200" dirty="0" smtClean="0">
                <a:sym typeface="+mn-ea"/>
              </a:rPr>
              <a:t>demonstrate </a:t>
            </a:r>
            <a:r>
              <a:rPr lang="en-SG" sz="3200" dirty="0">
                <a:sym typeface="+mn-ea"/>
              </a:rPr>
              <a:t>the importance of </a:t>
            </a:r>
            <a:r>
              <a:rPr lang="en-SG" sz="3200" dirty="0" smtClean="0">
                <a:sym typeface="+mn-ea"/>
              </a:rPr>
              <a:t>collaboration in </a:t>
            </a:r>
            <a:r>
              <a:rPr lang="en-SG" sz="3200" dirty="0">
                <a:sym typeface="+mn-ea"/>
              </a:rPr>
              <a:t>creating accessibility and visibility of knowldge</a:t>
            </a:r>
          </a:p>
          <a:p>
            <a:pPr indent="0">
              <a:buFont typeface="Arial" panose="020B0604020202020204" pitchFamily="34" charset="0"/>
              <a:buNone/>
            </a:pPr>
            <a:endParaRPr lang="en-SG" sz="3200" dirty="0" smtClean="0">
              <a:sym typeface="+mn-ea"/>
            </a:endParaRPr>
          </a:p>
          <a:p>
            <a:pPr marL="1371600" lvl="2" indent="-457200">
              <a:buFont typeface="Wingdings" panose="05000000000000000000" charset="0"/>
              <a:buChar char="v"/>
            </a:pPr>
            <a:r>
              <a:rPr lang="en-SG" sz="3200" dirty="0" smtClean="0">
                <a:sym typeface="+mn-ea"/>
              </a:rPr>
              <a:t>Discussion zeros in on the experiences in the development of  Institutional Repository</a:t>
            </a:r>
          </a:p>
          <a:p>
            <a:pPr lvl="2" indent="0">
              <a:buFont typeface="Wingdings" panose="05000000000000000000" charset="0"/>
              <a:buNone/>
            </a:pPr>
            <a:r>
              <a:rPr lang="en-GB" sz="3200" dirty="0">
                <a:latin typeface="Trebuchet MS" panose="020B0603020202020204" pitchFamily="34" charset="0"/>
                <a:ea typeface="Calibri" panose="020F0502020204030204"/>
                <a:cs typeface="Times New Roman" panose="02020603050405020304"/>
                <a:sym typeface="+mn-ea"/>
                <a:hlinkClick r:id="rId5"/>
              </a:rPr>
              <a:t>http://repository.biust.ac.bw/</a:t>
            </a:r>
            <a:r>
              <a:rPr lang="en-GB" sz="3200" dirty="0">
                <a:latin typeface="Trebuchet MS" panose="020B0603020202020204" pitchFamily="34" charset="0"/>
                <a:ea typeface="Calibri" panose="020F0502020204030204"/>
                <a:cs typeface="Times New Roman" panose="02020603050405020304"/>
                <a:sym typeface="+mn-ea"/>
              </a:rPr>
              <a:t>.</a:t>
            </a:r>
            <a:endParaRPr lang="en-SG" sz="3200" dirty="0" smtClean="0">
              <a:sym typeface="+mn-ea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SG" sz="3200" dirty="0"/>
          </a:p>
          <a:p>
            <a:pPr marL="342900" indent="-342900">
              <a:buFont typeface="Wingdings" panose="05000000000000000000" pitchFamily="2" charset="2"/>
              <a:buChar char="q"/>
            </a:pPr>
            <a:endParaRPr lang="en-ZA" sz="2400" dirty="0">
              <a:latin typeface="Trebuchet MS" panose="020B0603020202020204" pitchFamily="34" charset="0"/>
              <a:ea typeface="Calibri" panose="020F0502020204030204"/>
              <a:cs typeface="Times New Roman" panose="02020603050405020304"/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en-US" sz="2400" dirty="0"/>
          </a:p>
          <a:p>
            <a:r>
              <a:rPr lang="en-SG" sz="2400" dirty="0" smtClean="0"/>
              <a:t>T</a:t>
            </a:r>
            <a:endParaRPr lang="en-ZA" sz="2400" dirty="0">
              <a:solidFill>
                <a:prstClr val="black"/>
              </a:solidFill>
              <a:latin typeface="Trebuchet MS" panose="020B0603020202020204" pitchFamily="34" charset="0"/>
            </a:endParaRPr>
          </a:p>
          <a:p>
            <a:endParaRPr lang="en-ZA" sz="2000" dirty="0">
              <a:latin typeface="Trebuchet MS" panose="020B0603020202020204" pitchFamily="34" charset="0"/>
              <a:ea typeface="Calibri" panose="020F0502020204030204"/>
              <a:cs typeface="Times New Roman" panose="02020603050405020304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FF25E-5B7A-E14D-BD62-7B65079A728A}" type="slidenum">
              <a:rPr lang="en-US" smtClean="0"/>
              <a:t>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lebele &amp; ntlotlang 02 06 2020 Virtual</a:t>
            </a:r>
          </a:p>
        </p:txBody>
      </p:sp>
    </p:spTree>
  </p:cSld>
  <p:clrMapOvr>
    <a:masterClrMapping/>
  </p:clrMapOvr>
  <p:transition advTm="22834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/>
          <p:nvPr/>
        </p:nvSpPr>
        <p:spPr>
          <a:xfrm>
            <a:off x="112426" y="227497"/>
            <a:ext cx="6232955" cy="580664"/>
          </a:xfrm>
          <a:prstGeom prst="rect">
            <a:avLst/>
          </a:prstGeom>
          <a:solidFill>
            <a:srgbClr val="00B0F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SG" altLang="en-ZA" sz="2400" dirty="0" smtClean="0">
                <a:solidFill>
                  <a:prstClr val="black"/>
                </a:solidFill>
                <a:latin typeface="Trebuchet MS" panose="020B0603020202020204" pitchFamily="34" charset="0"/>
                <a:sym typeface="+mn-ea"/>
              </a:rPr>
              <a:t>BIUST as economic diversification </a:t>
            </a:r>
            <a:r>
              <a:rPr lang="en-SG" altLang="en-ZA" sz="2400" dirty="0" smtClean="0">
                <a:solidFill>
                  <a:prstClr val="black"/>
                </a:solidFill>
                <a:latin typeface="Trebuchet MS" panose="020B0603020202020204" pitchFamily="34" charset="0"/>
                <a:sym typeface="+mn-ea"/>
              </a:rPr>
              <a:t>strategy</a:t>
            </a:r>
            <a:endParaRPr lang="en-SG" altLang="en-US" sz="2400" b="1" dirty="0">
              <a:solidFill>
                <a:prstClr val="white"/>
              </a:solidFill>
              <a:latin typeface="Trebuchet MS" panose="020B0603020202020204" pitchFamily="34" charset="0"/>
              <a:cs typeface="Trebuchet MS" panose="020B0603020202020204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546023"/>
            <a:ext cx="9144000" cy="254891"/>
          </a:xfrm>
          <a:prstGeom prst="rect">
            <a:avLst/>
          </a:prstGeom>
        </p:spPr>
      </p:pic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6623709" y="0"/>
            <a:ext cx="2048000" cy="905143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12426" y="1102712"/>
            <a:ext cx="8920738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en-SG" sz="2400" b="1" dirty="0"/>
              <a:t>Botswana’s Economic diversification</a:t>
            </a:r>
            <a:endParaRPr lang="en-US" sz="2400" dirty="0"/>
          </a:p>
          <a:p>
            <a:pPr marL="342900" indent="-342900">
              <a:buFont typeface="Wingdings" panose="05000000000000000000" charset="0"/>
              <a:buChar char="v"/>
            </a:pPr>
            <a:r>
              <a:rPr lang="en-SG" sz="2400" dirty="0" smtClean="0"/>
              <a:t>The country’s economy is heavily dependent on the now threatened Mining industry</a:t>
            </a:r>
          </a:p>
          <a:p>
            <a:pPr marL="342900" indent="-342900">
              <a:buFont typeface="Wingdings" panose="05000000000000000000" charset="0"/>
              <a:buChar char="v"/>
            </a:pPr>
            <a:r>
              <a:rPr lang="en-SG" sz="2400" dirty="0" smtClean="0"/>
              <a:t>Ineffectual efforts to support  the struggling </a:t>
            </a:r>
            <a:r>
              <a:rPr lang="en-SG" sz="2400" dirty="0" smtClean="0"/>
              <a:t> </a:t>
            </a:r>
            <a:r>
              <a:rPr lang="en-SG" sz="2400" dirty="0" err="1" smtClean="0"/>
              <a:t>agric</a:t>
            </a:r>
            <a:r>
              <a:rPr lang="en-SG" sz="2400" dirty="0" smtClean="0"/>
              <a:t> &amp;  Manufacturing </a:t>
            </a:r>
            <a:r>
              <a:rPr lang="en-SG" sz="2400" dirty="0" smtClean="0"/>
              <a:t>Industry </a:t>
            </a:r>
          </a:p>
          <a:p>
            <a:pPr marL="342900" indent="-342900">
              <a:buFont typeface="Wingdings" panose="05000000000000000000" charset="0"/>
              <a:buChar char="v"/>
            </a:pPr>
            <a:r>
              <a:rPr lang="en-SG" sz="2400" dirty="0" smtClean="0">
                <a:sym typeface="+mn-ea"/>
              </a:rPr>
              <a:t>Institutions &amp; strategies have been set up for innovation, research and development for a diversified economy</a:t>
            </a:r>
            <a:endParaRPr lang="en-SG" sz="2400" dirty="0" smtClean="0"/>
          </a:p>
          <a:p>
            <a:pPr indent="0">
              <a:buFont typeface="Wingdings" panose="05000000000000000000" charset="0"/>
              <a:buNone/>
            </a:pPr>
            <a:endParaRPr lang="en-SG" sz="2400" dirty="0" smtClean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SG" sz="2400" b="1" dirty="0" smtClean="0"/>
              <a:t>BIUST  as  part of Economic </a:t>
            </a:r>
            <a:r>
              <a:rPr lang="en-SG" sz="2400" b="1" dirty="0"/>
              <a:t>Diversification Strategy</a:t>
            </a:r>
            <a:endParaRPr lang="en-US" sz="2400" dirty="0"/>
          </a:p>
          <a:p>
            <a:pPr marL="342900" indent="-342900">
              <a:buFont typeface="Wingdings" panose="05000000000000000000" charset="0"/>
              <a:buChar char="v"/>
            </a:pPr>
            <a:r>
              <a:rPr lang="en-SG" sz="2400" b="1" dirty="0" smtClean="0"/>
              <a:t>2014 </a:t>
            </a:r>
            <a:r>
              <a:rPr lang="en-SG" sz="2400" dirty="0"/>
              <a:t>with a mandate </a:t>
            </a:r>
            <a:r>
              <a:rPr lang="en-SG" sz="2400" dirty="0" smtClean="0"/>
              <a:t>to lead </a:t>
            </a:r>
            <a:r>
              <a:rPr lang="en-US" altLang="zh-CN" sz="2400" dirty="0" smtClean="0"/>
              <a:t>through </a:t>
            </a:r>
            <a:r>
              <a:rPr lang="en-US" altLang="zh-CN" sz="2400" dirty="0"/>
              <a:t>quality intensive research in the areas of engineering, science and technology. </a:t>
            </a:r>
            <a:endParaRPr lang="en-US" altLang="zh-CN" sz="2400" dirty="0" smtClean="0"/>
          </a:p>
          <a:p>
            <a:pPr marL="342900" indent="-342900">
              <a:buFont typeface="Wingdings" panose="05000000000000000000" charset="0"/>
              <a:buChar char="v"/>
            </a:pPr>
            <a:r>
              <a:rPr lang="en-US" sz="2400" b="1" dirty="0" smtClean="0"/>
              <a:t>2 </a:t>
            </a:r>
            <a:r>
              <a:rPr lang="en-US" sz="2400" b="1" dirty="0" smtClean="0"/>
              <a:t>F</a:t>
            </a:r>
            <a:r>
              <a:rPr lang="en-GB" sz="2400" b="1" dirty="0" err="1" smtClean="0"/>
              <a:t>aculties</a:t>
            </a:r>
            <a:r>
              <a:rPr lang="en-GB" sz="2400" b="1" dirty="0" smtClean="0"/>
              <a:t> </a:t>
            </a:r>
            <a:r>
              <a:rPr lang="en-GB" sz="2400" dirty="0" smtClean="0"/>
              <a:t>: FOS </a:t>
            </a:r>
            <a:r>
              <a:rPr lang="en-SG" altLang="en-GB" sz="2400" dirty="0" smtClean="0"/>
              <a:t>; </a:t>
            </a:r>
            <a:r>
              <a:rPr lang="en-GB" sz="2400" dirty="0" smtClean="0"/>
              <a:t> FET</a:t>
            </a:r>
            <a:r>
              <a:rPr lang="en-GB" sz="2400" dirty="0"/>
              <a:t>  </a:t>
            </a:r>
            <a:r>
              <a:rPr lang="en-SG" altLang="en-GB" sz="2400" dirty="0"/>
              <a:t>&amp; </a:t>
            </a:r>
            <a:r>
              <a:rPr lang="en-GB" sz="2400" b="1" dirty="0" smtClean="0">
                <a:sym typeface="+mn-ea"/>
              </a:rPr>
              <a:t>supportive centre </a:t>
            </a:r>
            <a:r>
              <a:rPr lang="en-GB" sz="2400" dirty="0">
                <a:sym typeface="+mn-ea"/>
              </a:rPr>
              <a:t>for business management, entrepreneurship and general education </a:t>
            </a:r>
            <a:r>
              <a:rPr lang="en-GB" sz="2400" dirty="0" smtClean="0"/>
              <a:t>– </a:t>
            </a:r>
          </a:p>
          <a:p>
            <a:pPr marL="342900" indent="-342900">
              <a:buFont typeface="Wingdings" panose="05000000000000000000" charset="0"/>
              <a:buChar char="v"/>
            </a:pPr>
            <a:r>
              <a:rPr lang="en-GB" sz="2400" dirty="0" smtClean="0"/>
              <a:t>Full Time Enrolment of 1881 </a:t>
            </a:r>
            <a:r>
              <a:rPr lang="en-GB" sz="2400" dirty="0"/>
              <a:t>students  </a:t>
            </a:r>
            <a:r>
              <a:rPr lang="en-SG" altLang="en-GB" sz="2400" dirty="0"/>
              <a:t>( Degree &amp; post grad)</a:t>
            </a:r>
            <a:endParaRPr lang="en-GB" sz="2400" dirty="0" smtClean="0"/>
          </a:p>
          <a:p>
            <a:pPr marL="342900" indent="-342900">
              <a:buFont typeface="Wingdings" panose="05000000000000000000" charset="0"/>
              <a:buChar char="v"/>
            </a:pPr>
            <a:endParaRPr lang="en-ZA" sz="2400" dirty="0">
              <a:solidFill>
                <a:prstClr val="black"/>
              </a:solidFill>
              <a:latin typeface="Trebuchet MS" panose="020B0603020202020204" pitchFamily="34" charset="0"/>
            </a:endParaRPr>
          </a:p>
          <a:p>
            <a:pPr marL="342900" indent="-342900">
              <a:buNone/>
            </a:pPr>
            <a:endParaRPr lang="en-ZA" sz="2000" dirty="0">
              <a:latin typeface="Trebuchet MS" panose="020B0603020202020204" pitchFamily="34" charset="0"/>
              <a:ea typeface="Calibri" panose="020F0502020204030204"/>
              <a:cs typeface="Times New Roman" panose="02020603050405020304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FF25E-5B7A-E14D-BD62-7B65079A728A}" type="slidenum">
              <a:rPr lang="en-US" smtClean="0"/>
              <a:t>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lebele &amp; ntlotlang 02 06 2020 Virtual</a:t>
            </a:r>
          </a:p>
        </p:txBody>
      </p:sp>
    </p:spTree>
  </p:cSld>
  <p:clrMapOvr>
    <a:masterClrMapping/>
  </p:clrMapOvr>
  <p:transition advTm="78499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/>
          <p:nvPr/>
        </p:nvSpPr>
        <p:spPr>
          <a:xfrm>
            <a:off x="112426" y="202783"/>
            <a:ext cx="6232955" cy="580664"/>
          </a:xfrm>
          <a:prstGeom prst="rect">
            <a:avLst/>
          </a:prstGeom>
          <a:solidFill>
            <a:srgbClr val="00B0F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1" dirty="0">
                <a:solidFill>
                  <a:prstClr val="white"/>
                </a:solidFill>
                <a:latin typeface="Trebuchet MS" panose="020B0603020202020204" pitchFamily="34" charset="0"/>
                <a:cs typeface="Trebuchet MS" panose="020B0603020202020204"/>
              </a:rPr>
              <a:t>BIUST Library </a:t>
            </a:r>
            <a:r>
              <a:rPr lang="en-US" sz="2400" b="1" dirty="0" smtClean="0">
                <a:solidFill>
                  <a:prstClr val="white"/>
                </a:solidFill>
                <a:latin typeface="Trebuchet MS" panose="020B0603020202020204" pitchFamily="34" charset="0"/>
                <a:cs typeface="Trebuchet MS" panose="020B0603020202020204"/>
              </a:rPr>
              <a:t>Services</a:t>
            </a:r>
            <a:endParaRPr lang="en-US" sz="2400" b="1" dirty="0">
              <a:solidFill>
                <a:prstClr val="white"/>
              </a:solidFill>
              <a:latin typeface="Trebuchet MS" panose="020B0603020202020204" pitchFamily="34" charset="0"/>
              <a:cs typeface="Trebuchet MS" panose="020B0603020202020204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546023"/>
            <a:ext cx="9144000" cy="254891"/>
          </a:xfrm>
          <a:prstGeom prst="rect">
            <a:avLst/>
          </a:prstGeom>
        </p:spPr>
      </p:pic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6623709" y="0"/>
            <a:ext cx="2048000" cy="905143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12426" y="905143"/>
            <a:ext cx="8920738" cy="5077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>
              <a:buFont typeface="Wingdings" panose="05000000000000000000" charset="0"/>
              <a:buNone/>
            </a:pPr>
            <a:r>
              <a:rPr lang="en-SG" altLang="en-GB" sz="3600" b="1" dirty="0">
                <a:solidFill>
                  <a:prstClr val="black"/>
                </a:solidFill>
                <a:cs typeface="+mn-lt"/>
              </a:rPr>
              <a:t>Broader goal of f</a:t>
            </a:r>
            <a:r>
              <a:rPr lang="en-GB" sz="3600" b="1" dirty="0">
                <a:solidFill>
                  <a:prstClr val="black"/>
                </a:solidFill>
                <a:cs typeface="+mn-lt"/>
              </a:rPr>
              <a:t>acilitat</a:t>
            </a:r>
            <a:r>
              <a:rPr lang="en-SG" altLang="en-GB" sz="3600" b="1" dirty="0">
                <a:solidFill>
                  <a:prstClr val="black"/>
                </a:solidFill>
                <a:cs typeface="+mn-lt"/>
              </a:rPr>
              <a:t>ing </a:t>
            </a:r>
            <a:r>
              <a:rPr lang="en-GB" sz="3600" b="1" dirty="0">
                <a:solidFill>
                  <a:prstClr val="black"/>
                </a:solidFill>
                <a:cs typeface="+mn-lt"/>
              </a:rPr>
              <a:t> access to </a:t>
            </a:r>
            <a:r>
              <a:rPr lang="en-SG" altLang="en-GB" sz="3600" b="1" dirty="0">
                <a:solidFill>
                  <a:prstClr val="black"/>
                </a:solidFill>
                <a:cs typeface="+mn-lt"/>
              </a:rPr>
              <a:t>flexible </a:t>
            </a:r>
            <a:r>
              <a:rPr lang="en-GB" sz="3600" b="1" dirty="0">
                <a:solidFill>
                  <a:prstClr val="black"/>
                </a:solidFill>
                <a:cs typeface="+mn-lt"/>
              </a:rPr>
              <a:t>information resources and services</a:t>
            </a:r>
          </a:p>
          <a:p>
            <a:pPr marL="1028700" lvl="1" indent="-571500">
              <a:buFont typeface="Wingdings" panose="05000000000000000000" charset="0"/>
              <a:buChar char="v"/>
            </a:pPr>
            <a:r>
              <a:rPr lang="en-SG" altLang="en-GB" sz="3600" dirty="0">
                <a:solidFill>
                  <a:prstClr val="black"/>
                </a:solidFill>
                <a:cs typeface="+mn-lt"/>
              </a:rPr>
              <a:t>Service innitiatives a</a:t>
            </a:r>
            <a:r>
              <a:rPr lang="en-GB" sz="3600" dirty="0">
                <a:solidFill>
                  <a:prstClr val="black"/>
                </a:solidFill>
                <a:cs typeface="+mn-lt"/>
              </a:rPr>
              <a:t>ligned to the university’s strategic goals</a:t>
            </a:r>
            <a:endParaRPr lang="en-GB" sz="3600" dirty="0" smtClean="0">
              <a:solidFill>
                <a:prstClr val="black"/>
              </a:solidFill>
              <a:cs typeface="+mn-lt"/>
            </a:endParaRPr>
          </a:p>
          <a:p>
            <a:pPr marL="1028700" lvl="1" indent="-571500">
              <a:buFont typeface="Wingdings" panose="05000000000000000000" charset="0"/>
              <a:buChar char="v"/>
            </a:pPr>
            <a:r>
              <a:rPr lang="en-SG" altLang="en-GB" sz="3600" dirty="0" smtClean="0">
                <a:solidFill>
                  <a:prstClr val="black"/>
                </a:solidFill>
                <a:cs typeface="+mn-lt"/>
              </a:rPr>
              <a:t>To promote research &amp; manage research output for individual &amp; national development</a:t>
            </a:r>
            <a:endParaRPr lang="en-GB" sz="3600" dirty="0" smtClean="0">
              <a:solidFill>
                <a:prstClr val="black"/>
              </a:solidFill>
              <a:cs typeface="+mn-lt"/>
            </a:endParaRPr>
          </a:p>
          <a:p>
            <a:pPr marL="1028700" lvl="1" indent="-571500">
              <a:buFont typeface="Wingdings" panose="05000000000000000000" charset="0"/>
              <a:buChar char="v"/>
            </a:pPr>
            <a:r>
              <a:rPr lang="en-SG" sz="3600" dirty="0" smtClean="0">
                <a:solidFill>
                  <a:prstClr val="black"/>
                </a:solidFill>
                <a:cs typeface="+mn-lt"/>
              </a:rPr>
              <a:t>To promote</a:t>
            </a:r>
            <a:r>
              <a:rPr lang="en-SG" altLang="en-GB" sz="3600" dirty="0" smtClean="0">
                <a:solidFill>
                  <a:prstClr val="black"/>
                </a:solidFill>
                <a:cs typeface="+mn-lt"/>
              </a:rPr>
              <a:t> ethical access </a:t>
            </a:r>
            <a:r>
              <a:rPr lang="en-SG" sz="3600" dirty="0" smtClean="0">
                <a:solidFill>
                  <a:prstClr val="black"/>
                </a:solidFill>
                <a:cs typeface="+mn-lt"/>
              </a:rPr>
              <a:t>&amp; usage of </a:t>
            </a:r>
            <a:r>
              <a:rPr lang="en-SG" sz="3600" dirty="0" err="1" smtClean="0">
                <a:solidFill>
                  <a:prstClr val="black"/>
                </a:solidFill>
                <a:cs typeface="+mn-lt"/>
              </a:rPr>
              <a:t>knowedge</a:t>
            </a:r>
            <a:r>
              <a:rPr lang="en-SG" sz="3600" dirty="0" smtClean="0">
                <a:solidFill>
                  <a:prstClr val="black"/>
                </a:solidFill>
                <a:cs typeface="+mn-lt"/>
              </a:rPr>
              <a:t> </a:t>
            </a:r>
            <a:r>
              <a:rPr lang="en-SG" sz="3600" dirty="0" smtClean="0">
                <a:solidFill>
                  <a:prstClr val="black"/>
                </a:solidFill>
                <a:cs typeface="+mn-lt"/>
              </a:rPr>
              <a:t>for development </a:t>
            </a:r>
            <a:endParaRPr lang="en-SG" sz="2400" dirty="0">
              <a:ea typeface="Calibri" panose="020F0502020204030204"/>
              <a:cs typeface="+mn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FF25E-5B7A-E14D-BD62-7B65079A728A}" type="slidenum">
              <a:rPr lang="en-US" smtClean="0"/>
              <a:t>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lebele &amp; ntlotlang 02 06 2020 Virtual</a:t>
            </a:r>
          </a:p>
        </p:txBody>
      </p:sp>
    </p:spTree>
  </p:cSld>
  <p:clrMapOvr>
    <a:masterClrMapping/>
  </p:clrMapOvr>
  <p:transition advTm="4246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SG" altLang="en-US" b="1" dirty="0">
                <a:solidFill>
                  <a:prstClr val="white"/>
                </a:solidFill>
                <a:latin typeface="Trebuchet MS" panose="020B0603020202020204" pitchFamily="34" charset="0"/>
                <a:cs typeface="Trebuchet MS" panose="020B0603020202020204"/>
                <a:sym typeface="+mn-ea"/>
              </a:rPr>
              <a:t>L</a:t>
            </a:r>
            <a:r>
              <a:rPr lang="en-US" b="1" dirty="0">
                <a:solidFill>
                  <a:prstClr val="white"/>
                </a:solidFill>
                <a:latin typeface="Trebuchet MS" panose="020B0603020202020204" pitchFamily="34" charset="0"/>
                <a:cs typeface="Trebuchet MS" panose="020B0603020202020204"/>
                <a:sym typeface="+mn-ea"/>
              </a:rPr>
              <a:t>ST Library </a:t>
            </a:r>
            <a:r>
              <a:rPr lang="en-US" b="1" dirty="0" smtClean="0">
                <a:solidFill>
                  <a:prstClr val="white"/>
                </a:solidFill>
                <a:latin typeface="Trebuchet MS" panose="020B0603020202020204" pitchFamily="34" charset="0"/>
                <a:cs typeface="Trebuchet MS" panose="020B0603020202020204"/>
                <a:sym typeface="+mn-ea"/>
              </a:rPr>
              <a:t>Services </a:t>
            </a:r>
            <a:r>
              <a:rPr lang="en-SG" altLang="en-US" b="1" dirty="0" smtClean="0">
                <a:solidFill>
                  <a:prstClr val="white"/>
                </a:solidFill>
                <a:latin typeface="Trebuchet MS" panose="020B0603020202020204" pitchFamily="34" charset="0"/>
                <a:cs typeface="Trebuchet MS" panose="020B0603020202020204"/>
                <a:sym typeface="+mn-ea"/>
              </a:rPr>
              <a:t>( cont)</a:t>
            </a:r>
            <a:r>
              <a:rPr lang="en-SG" altLang="en-US" b="1" dirty="0" smtClean="0">
                <a:solidFill>
                  <a:prstClr val="white"/>
                </a:solidFill>
                <a:latin typeface="Trebuchet MS" panose="020B0603020202020204" pitchFamily="34" charset="0"/>
                <a:cs typeface="Trebuchet MS" panose="020B0603020202020204"/>
              </a:rPr>
              <a:t/>
            </a:r>
            <a:br>
              <a:rPr lang="en-SG" altLang="en-US" b="1" dirty="0" smtClean="0">
                <a:solidFill>
                  <a:prstClr val="white"/>
                </a:solidFill>
                <a:latin typeface="Trebuchet MS" panose="020B0603020202020204" pitchFamily="34" charset="0"/>
                <a:cs typeface="Trebuchet MS" panose="020B0603020202020204"/>
              </a:rPr>
            </a:b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4648200" y="2216785"/>
            <a:ext cx="3847465" cy="3909695"/>
          </a:xfrm>
        </p:spPr>
        <p:txBody>
          <a:bodyPr>
            <a:normAutofit fontScale="92500"/>
          </a:bodyPr>
          <a:lstStyle/>
          <a:p>
            <a:pPr lvl="1">
              <a:buFont typeface="Wingdings" panose="05000000000000000000" charset="0"/>
              <a:buChar char="v"/>
            </a:pPr>
            <a:r>
              <a:rPr lang="en-SG" altLang="en-GB" sz="2800" dirty="0">
                <a:solidFill>
                  <a:prstClr val="black"/>
                </a:solidFill>
                <a:cs typeface="+mn-lt"/>
                <a:sym typeface="+mn-ea"/>
              </a:rPr>
              <a:t>social media /</a:t>
            </a:r>
            <a:r>
              <a:rPr lang="en-GB" sz="2800" dirty="0">
                <a:solidFill>
                  <a:prstClr val="black"/>
                </a:solidFill>
                <a:cs typeface="+mn-lt"/>
                <a:sym typeface="+mn-ea"/>
              </a:rPr>
              <a:t>online </a:t>
            </a:r>
            <a:r>
              <a:rPr lang="en-SG" altLang="en-GB" sz="2800" dirty="0">
                <a:solidFill>
                  <a:prstClr val="black"/>
                </a:solidFill>
                <a:cs typeface="+mn-lt"/>
                <a:sym typeface="+mn-ea"/>
              </a:rPr>
              <a:t>consultation</a:t>
            </a:r>
          </a:p>
          <a:p>
            <a:pPr lvl="1">
              <a:buFont typeface="Wingdings" panose="05000000000000000000" charset="0"/>
              <a:buChar char="v"/>
            </a:pPr>
            <a:r>
              <a:rPr lang="en-SG" altLang="en-GB" sz="2800" dirty="0">
                <a:solidFill>
                  <a:prstClr val="black"/>
                </a:solidFill>
                <a:cs typeface="+mn-lt"/>
                <a:sym typeface="+mn-ea"/>
              </a:rPr>
              <a:t>membership in BIUST research clusters</a:t>
            </a:r>
            <a:endParaRPr lang="en-GB" sz="2800" dirty="0">
              <a:solidFill>
                <a:prstClr val="black"/>
              </a:solidFill>
              <a:cs typeface="+mn-lt"/>
            </a:endParaRPr>
          </a:p>
          <a:p>
            <a:pPr lvl="1">
              <a:buFont typeface="Wingdings" panose="05000000000000000000" charset="0"/>
              <a:buChar char="v"/>
            </a:pPr>
            <a:r>
              <a:rPr lang="en-GB" sz="2800" dirty="0">
                <a:solidFill>
                  <a:prstClr val="black"/>
                </a:solidFill>
                <a:cs typeface="+mn-lt"/>
                <a:sym typeface="+mn-ea"/>
              </a:rPr>
              <a:t>Mentoring &amp; support for institutions that have </a:t>
            </a:r>
            <a:r>
              <a:rPr lang="en-SG" altLang="en-GB" sz="2800" dirty="0">
                <a:solidFill>
                  <a:prstClr val="black"/>
                </a:solidFill>
                <a:cs typeface="+mn-lt"/>
                <a:sym typeface="+mn-ea"/>
              </a:rPr>
              <a:t>BIUST </a:t>
            </a:r>
            <a:r>
              <a:rPr lang="en-GB" sz="2800" dirty="0">
                <a:solidFill>
                  <a:prstClr val="black"/>
                </a:solidFill>
                <a:cs typeface="+mn-lt"/>
                <a:sym typeface="+mn-ea"/>
              </a:rPr>
              <a:t>MOUs/MOAs</a:t>
            </a:r>
            <a:endParaRPr lang="en-US" sz="2800"/>
          </a:p>
          <a:p>
            <a:pPr>
              <a:buFont typeface="Wingdings" panose="05000000000000000000" charset="0"/>
              <a:buChar char="v"/>
            </a:pPr>
            <a:endParaRPr lang="en-US" sz="2800" dirty="0">
              <a:solidFill>
                <a:prstClr val="black"/>
              </a:solidFill>
              <a:cs typeface="+mn-lt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546023"/>
            <a:ext cx="9144000" cy="254891"/>
          </a:xfrm>
          <a:prstGeom prst="rect">
            <a:avLst/>
          </a:prstGeom>
        </p:spPr>
      </p:pic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3"/>
          <a:stretch>
            <a:fillRect/>
          </a:stretch>
        </p:blipFill>
        <p:spPr>
          <a:xfrm>
            <a:off x="6446520" y="202565"/>
            <a:ext cx="2048510" cy="90551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0" y="86360"/>
            <a:ext cx="6280150" cy="1383665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pPr lvl="0"/>
            <a:endParaRPr lang="en-GB" sz="2000" dirty="0">
              <a:solidFill>
                <a:prstClr val="black"/>
              </a:solidFill>
              <a:latin typeface="Trebuchet MS" panose="020B0603020202020204" pitchFamily="34" charset="0"/>
            </a:endParaRPr>
          </a:p>
          <a:p>
            <a:r>
              <a:rPr lang="en-SG" sz="3200" b="1" dirty="0" smtClean="0">
                <a:solidFill>
                  <a:prstClr val="black"/>
                </a:solidFill>
                <a:cs typeface="+mn-lt"/>
                <a:sym typeface="+mn-ea"/>
              </a:rPr>
              <a:t>Some initiatives related to</a:t>
            </a:r>
            <a:r>
              <a:rPr lang="en-SG" altLang="en-US" sz="3200" b="1" dirty="0" smtClean="0">
                <a:solidFill>
                  <a:prstClr val="black"/>
                </a:solidFill>
                <a:cs typeface="+mn-lt"/>
                <a:sym typeface="+mn-ea"/>
              </a:rPr>
              <a:t> research visibility</a:t>
            </a:r>
            <a:endParaRPr lang="en-US" sz="3200" b="1" dirty="0">
              <a:solidFill>
                <a:prstClr val="black"/>
              </a:solidFill>
              <a:ea typeface="Calibri" panose="020F0502020204030204"/>
              <a:cs typeface="+mn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FF25E-5B7A-E14D-BD62-7B65079A728A}" type="slidenum">
              <a:rPr lang="en-US" smtClean="0"/>
              <a:t>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lebele &amp; ntlotlang 02 06 2020 Virtual</a:t>
            </a:r>
          </a:p>
        </p:txBody>
      </p:sp>
      <p:sp>
        <p:nvSpPr>
          <p:cNvPr id="12" name="Text Box 11"/>
          <p:cNvSpPr txBox="1"/>
          <p:nvPr/>
        </p:nvSpPr>
        <p:spPr>
          <a:xfrm>
            <a:off x="629920" y="1941830"/>
            <a:ext cx="3953510" cy="42462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>
              <a:buClr>
                <a:srgbClr val="00B0F0"/>
              </a:buClr>
            </a:pPr>
            <a:endParaRPr lang="en-US" b="1" dirty="0">
              <a:solidFill>
                <a:prstClr val="black"/>
              </a:solidFill>
              <a:cs typeface="+mn-lt"/>
            </a:endParaRPr>
          </a:p>
          <a:p>
            <a:pPr marL="914400" lvl="1" indent="-457200">
              <a:buFont typeface="Wingdings" panose="05000000000000000000" charset="0"/>
              <a:buChar char="v"/>
            </a:pPr>
            <a:r>
              <a:rPr lang="en-SG" altLang="en-GB" sz="2800" dirty="0">
                <a:solidFill>
                  <a:prstClr val="black"/>
                </a:solidFill>
                <a:cs typeface="+mn-lt"/>
                <a:sym typeface="+mn-ea"/>
              </a:rPr>
              <a:t>Institutional Repository</a:t>
            </a:r>
            <a:endParaRPr lang="en-GB" sz="2800" dirty="0">
              <a:solidFill>
                <a:prstClr val="black"/>
              </a:solidFill>
              <a:cs typeface="+mn-lt"/>
            </a:endParaRPr>
          </a:p>
          <a:p>
            <a:pPr marL="914400" lvl="1" indent="-457200">
              <a:buFont typeface="Wingdings" panose="05000000000000000000" charset="0"/>
              <a:buChar char="v"/>
            </a:pPr>
            <a:r>
              <a:rPr lang="en-GB" sz="2800" dirty="0">
                <a:solidFill>
                  <a:prstClr val="black"/>
                </a:solidFill>
                <a:cs typeface="+mn-lt"/>
                <a:sym typeface="+mn-ea"/>
              </a:rPr>
              <a:t>ILS teaching </a:t>
            </a:r>
            <a:endParaRPr lang="en-GB" sz="2800" dirty="0">
              <a:solidFill>
                <a:prstClr val="black"/>
              </a:solidFill>
              <a:cs typeface="+mn-lt"/>
            </a:endParaRPr>
          </a:p>
          <a:p>
            <a:pPr marL="914400" lvl="1" indent="-457200">
              <a:buFont typeface="Wingdings" panose="05000000000000000000" charset="0"/>
              <a:buChar char="v"/>
            </a:pPr>
            <a:r>
              <a:rPr lang="en-SG" altLang="en-GB" sz="2800" dirty="0">
                <a:solidFill>
                  <a:prstClr val="black"/>
                </a:solidFill>
                <a:cs typeface="+mn-lt"/>
                <a:sym typeface="+mn-ea"/>
              </a:rPr>
              <a:t>Authorship workshops</a:t>
            </a:r>
            <a:endParaRPr lang="en-SG" altLang="en-GB" sz="2800" dirty="0">
              <a:solidFill>
                <a:prstClr val="black"/>
              </a:solidFill>
              <a:cs typeface="+mn-lt"/>
            </a:endParaRPr>
          </a:p>
          <a:p>
            <a:pPr marL="914400" lvl="1" indent="-457200">
              <a:buFont typeface="Wingdings" panose="05000000000000000000" charset="0"/>
              <a:buChar char="v"/>
            </a:pPr>
            <a:r>
              <a:rPr lang="en-GB" sz="2800" dirty="0">
                <a:solidFill>
                  <a:prstClr val="black"/>
                </a:solidFill>
                <a:cs typeface="+mn-lt"/>
                <a:sym typeface="+mn-ea"/>
              </a:rPr>
              <a:t> targeted reference services </a:t>
            </a:r>
            <a:endParaRPr lang="en-GB" sz="2800" dirty="0">
              <a:solidFill>
                <a:prstClr val="black"/>
              </a:solidFill>
              <a:cs typeface="+mn-lt"/>
            </a:endParaRPr>
          </a:p>
          <a:p>
            <a:pPr lvl="1"/>
            <a:r>
              <a:rPr lang="en-GB" sz="2800" dirty="0">
                <a:solidFill>
                  <a:prstClr val="black"/>
                </a:solidFill>
                <a:cs typeface="+mn-lt"/>
                <a:sym typeface="+mn-ea"/>
              </a:rPr>
              <a:t> </a:t>
            </a:r>
            <a:endParaRPr lang="en-GB" sz="2800" dirty="0">
              <a:solidFill>
                <a:prstClr val="black"/>
              </a:solidFill>
              <a:cs typeface="+mn-lt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800" dirty="0"/>
          </a:p>
        </p:txBody>
      </p:sp>
    </p:spTree>
  </p:cSld>
  <p:clrMapOvr>
    <a:masterClrMapping/>
  </p:clrMapOvr>
  <p:transition advTm="2661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/>
          <p:nvPr/>
        </p:nvSpPr>
        <p:spPr>
          <a:xfrm>
            <a:off x="112426" y="202783"/>
            <a:ext cx="6232955" cy="580664"/>
          </a:xfrm>
          <a:prstGeom prst="rect">
            <a:avLst/>
          </a:prstGeom>
          <a:solidFill>
            <a:srgbClr val="00B0F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1" dirty="0" smtClean="0">
                <a:solidFill>
                  <a:prstClr val="white"/>
                </a:solidFill>
                <a:latin typeface="Trebuchet MS" panose="020B0603020202020204" pitchFamily="34" charset="0"/>
                <a:cs typeface="Trebuchet MS" panose="020B0603020202020204"/>
              </a:rPr>
              <a:t>Library Services Stakeholders </a:t>
            </a:r>
            <a:r>
              <a:rPr lang="en-US" sz="2400" b="1" dirty="0" smtClean="0">
                <a:solidFill>
                  <a:prstClr val="white"/>
                </a:solidFill>
                <a:latin typeface="Trebuchet MS" panose="020B0603020202020204" pitchFamily="34" charset="0"/>
                <a:cs typeface="Trebuchet MS" panose="020B0603020202020204"/>
              </a:rPr>
              <a:t>  </a:t>
            </a:r>
            <a:endParaRPr lang="en-US" sz="2400" b="1" dirty="0">
              <a:solidFill>
                <a:prstClr val="white"/>
              </a:solidFill>
              <a:latin typeface="Trebuchet MS" panose="020B0603020202020204" pitchFamily="34" charset="0"/>
              <a:cs typeface="Trebuchet MS" panose="020B0603020202020204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546023"/>
            <a:ext cx="9144000" cy="254891"/>
          </a:xfrm>
          <a:prstGeom prst="rect">
            <a:avLst/>
          </a:prstGeom>
        </p:spPr>
      </p:pic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6623709" y="0"/>
            <a:ext cx="2048000" cy="905143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12426" y="905143"/>
            <a:ext cx="8920738" cy="66787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charset="0"/>
              <a:buChar char="q"/>
            </a:pPr>
            <a:r>
              <a:rPr lang="en-SG" sz="3200" dirty="0" smtClean="0"/>
              <a:t>Stakeholders defined: </a:t>
            </a:r>
          </a:p>
          <a:p>
            <a:pPr lvl="1"/>
            <a:r>
              <a:rPr lang="en-SG" sz="3200" dirty="0" smtClean="0"/>
              <a:t>supportive </a:t>
            </a:r>
            <a:r>
              <a:rPr lang="en-SG" sz="3200" dirty="0"/>
              <a:t>entities with </a:t>
            </a:r>
            <a:r>
              <a:rPr lang="en-SG" sz="3200" dirty="0" smtClean="0"/>
              <a:t>interest or rights </a:t>
            </a:r>
            <a:r>
              <a:rPr lang="en-SG" sz="3200" dirty="0"/>
              <a:t>(legal or moral); ownership and contribution  towards the activity of the </a:t>
            </a:r>
            <a:r>
              <a:rPr lang="en-SG" sz="3200" dirty="0" smtClean="0"/>
              <a:t>library.</a:t>
            </a:r>
            <a:endParaRPr lang="en-SG" sz="3200" dirty="0"/>
          </a:p>
          <a:p>
            <a:pPr marL="457200" indent="-457200">
              <a:buFont typeface="Wingdings" panose="05000000000000000000" charset="0"/>
              <a:buChar char="q"/>
            </a:pPr>
            <a:r>
              <a:rPr lang="en-SG" sz="3200" dirty="0"/>
              <a:t>categorization is  </a:t>
            </a:r>
            <a:r>
              <a:rPr lang="en-SG" sz="3200" dirty="0">
                <a:sym typeface="+mn-ea"/>
              </a:rPr>
              <a:t>broad &amp;  multi-layered </a:t>
            </a:r>
            <a:endParaRPr lang="en-SG" sz="3200" dirty="0"/>
          </a:p>
          <a:p>
            <a:pPr marL="914400" lvl="1" indent="-457200">
              <a:buFont typeface="Wingdings" panose="05000000000000000000" charset="0"/>
              <a:buChar char="v"/>
            </a:pPr>
            <a:r>
              <a:rPr lang="en-SG" sz="3200" dirty="0">
                <a:solidFill>
                  <a:srgbClr val="C00000"/>
                </a:solidFill>
              </a:rPr>
              <a:t> </a:t>
            </a:r>
            <a:r>
              <a:rPr lang="en-SG" sz="3200" b="1" dirty="0">
                <a:solidFill>
                  <a:srgbClr val="C00000"/>
                </a:solidFill>
              </a:rPr>
              <a:t>Internal &amp; External </a:t>
            </a:r>
          </a:p>
          <a:p>
            <a:pPr marL="914400" lvl="1" indent="-457200">
              <a:buFont typeface="Wingdings" panose="05000000000000000000" charset="0"/>
              <a:buChar char="v"/>
            </a:pPr>
            <a:r>
              <a:rPr lang="en-SG" sz="3200" b="1" dirty="0">
                <a:solidFill>
                  <a:srgbClr val="C00000"/>
                </a:solidFill>
              </a:rPr>
              <a:t>Functional </a:t>
            </a:r>
            <a:r>
              <a:rPr lang="en-SG" sz="3200" b="1" dirty="0" smtClean="0">
                <a:solidFill>
                  <a:srgbClr val="C00000"/>
                </a:solidFill>
              </a:rPr>
              <a:t>Role</a:t>
            </a:r>
            <a:endParaRPr lang="en-SG" sz="3200" b="1" dirty="0"/>
          </a:p>
          <a:p>
            <a:pPr marL="914400" lvl="1" indent="-457200">
              <a:buFont typeface="Wingdings" panose="05000000000000000000" charset="0"/>
              <a:buChar char="Ø"/>
            </a:pPr>
            <a:r>
              <a:rPr lang="en-SG" sz="3200" b="1" dirty="0"/>
              <a:t>S</a:t>
            </a:r>
            <a:r>
              <a:rPr lang="en-SG" sz="3200" dirty="0"/>
              <a:t>upportive </a:t>
            </a:r>
            <a:r>
              <a:rPr lang="en-SG" sz="3200" dirty="0" smtClean="0">
                <a:sym typeface="+mn-ea"/>
              </a:rPr>
              <a:t>partners ( eg Directorate of ICT  &amp; Research ) </a:t>
            </a:r>
            <a:endParaRPr lang="en-SG" sz="3200" dirty="0" smtClean="0"/>
          </a:p>
          <a:p>
            <a:pPr marL="914400" lvl="1" indent="-457200">
              <a:buFont typeface="Wingdings" panose="05000000000000000000" charset="0"/>
              <a:buChar char="Ø"/>
            </a:pPr>
            <a:r>
              <a:rPr lang="en-SG" sz="3200" dirty="0" smtClean="0">
                <a:sym typeface="+mn-ea"/>
              </a:rPr>
              <a:t>Sponsorship </a:t>
            </a:r>
            <a:r>
              <a:rPr lang="en-SG" sz="3200" dirty="0">
                <a:sym typeface="+mn-ea"/>
              </a:rPr>
              <a:t>partners </a:t>
            </a:r>
            <a:r>
              <a:rPr lang="en-SG" sz="3200" dirty="0" smtClean="0">
                <a:sym typeface="+mn-ea"/>
              </a:rPr>
              <a:t>: ( eg Executive Mgt.)  </a:t>
            </a:r>
            <a:endParaRPr lang="en-SG" sz="3200" dirty="0" smtClean="0"/>
          </a:p>
          <a:p>
            <a:pPr marL="914400" lvl="1" indent="-457200">
              <a:buFont typeface="Wingdings" panose="05000000000000000000" charset="0"/>
              <a:buChar char="Ø"/>
            </a:pPr>
            <a:r>
              <a:rPr lang="en-SG" sz="3200" dirty="0" smtClean="0">
                <a:sym typeface="+mn-ea"/>
              </a:rPr>
              <a:t>community partners:  (eg. users &amp; afilaited bodies )</a:t>
            </a:r>
            <a:endParaRPr lang="en-SG" sz="32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SG" sz="2400" dirty="0" smtClean="0"/>
          </a:p>
          <a:p>
            <a:endParaRPr lang="en-ZA" sz="2000" dirty="0">
              <a:latin typeface="Trebuchet MS" panose="020B0603020202020204" pitchFamily="34" charset="0"/>
              <a:ea typeface="Calibri" panose="020F0502020204030204"/>
              <a:cs typeface="Times New Roman" panose="02020603050405020304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FF25E-5B7A-E14D-BD62-7B65079A728A}" type="slidenum">
              <a:rPr lang="en-US" smtClean="0"/>
              <a:t>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lebele &amp; ntlotlang 02 06 2020 Virtual</a:t>
            </a:r>
          </a:p>
        </p:txBody>
      </p:sp>
    </p:spTree>
  </p:cSld>
  <p:clrMapOvr>
    <a:masterClrMapping/>
  </p:clrMapOvr>
  <p:transition advTm="46315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/>
          <p:nvPr/>
        </p:nvSpPr>
        <p:spPr>
          <a:xfrm>
            <a:off x="112426" y="227497"/>
            <a:ext cx="6232955" cy="580664"/>
          </a:xfrm>
          <a:prstGeom prst="rect">
            <a:avLst/>
          </a:prstGeom>
          <a:solidFill>
            <a:srgbClr val="00B0F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850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ZA" sz="2400" b="1" dirty="0">
                <a:solidFill>
                  <a:prstClr val="white"/>
                </a:solidFill>
                <a:latin typeface="Trebuchet MS" panose="020B0603020202020204" pitchFamily="34" charset="0"/>
                <a:cs typeface="Trebuchet MS" panose="020B0603020202020204"/>
              </a:rPr>
              <a:t>Internal Collaboration in developing Institutional Repository </a:t>
            </a:r>
            <a:r>
              <a:rPr lang="en-ZA" sz="2400" b="1" dirty="0" err="1">
                <a:solidFill>
                  <a:prstClr val="white"/>
                </a:solidFill>
                <a:latin typeface="Trebuchet MS" panose="020B0603020202020204" pitchFamily="34" charset="0"/>
                <a:cs typeface="Trebuchet MS" panose="020B0603020202020204"/>
              </a:rPr>
              <a:t>cont</a:t>
            </a:r>
            <a:r>
              <a:rPr lang="en-ZA" sz="2400" b="1" dirty="0">
                <a:solidFill>
                  <a:prstClr val="white"/>
                </a:solidFill>
                <a:latin typeface="Trebuchet MS" panose="020B0603020202020204" pitchFamily="34" charset="0"/>
                <a:cs typeface="Trebuchet MS" panose="020B0603020202020204"/>
              </a:rPr>
              <a:t>…..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546023"/>
            <a:ext cx="9144000" cy="254891"/>
          </a:xfrm>
          <a:prstGeom prst="rect">
            <a:avLst/>
          </a:prstGeom>
        </p:spPr>
      </p:pic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6623709" y="0"/>
            <a:ext cx="2048000" cy="905143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82880" y="904875"/>
            <a:ext cx="8961120" cy="6432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Clr>
                <a:srgbClr val="00B0F0"/>
              </a:buClr>
            </a:pPr>
            <a:r>
              <a:rPr lang="en-GB" sz="2800" b="1" dirty="0" smtClean="0">
                <a:solidFill>
                  <a:srgbClr val="FF0000"/>
                </a:solidFill>
                <a:latin typeface="Trebuchet MS" panose="020B0603020202020204" pitchFamily="34" charset="0"/>
              </a:rPr>
              <a:t>1.Directorate </a:t>
            </a:r>
            <a:r>
              <a:rPr lang="en-GB" sz="2800" b="1" dirty="0">
                <a:solidFill>
                  <a:srgbClr val="FF0000"/>
                </a:solidFill>
                <a:latin typeface="Trebuchet MS" panose="020B0603020202020204" pitchFamily="34" charset="0"/>
              </a:rPr>
              <a:t>of Research and </a:t>
            </a:r>
            <a:r>
              <a:rPr lang="en-GB" sz="2800" b="1" dirty="0" smtClean="0">
                <a:solidFill>
                  <a:srgbClr val="FF0000"/>
                </a:solidFill>
                <a:latin typeface="Trebuchet MS" panose="020B0603020202020204" pitchFamily="34" charset="0"/>
              </a:rPr>
              <a:t>Development</a:t>
            </a:r>
          </a:p>
          <a:p>
            <a:pPr lvl="0">
              <a:buClr>
                <a:srgbClr val="00B0F0"/>
              </a:buClr>
            </a:pPr>
            <a:endParaRPr lang="en-GB" sz="2800" b="1" dirty="0" smtClean="0">
              <a:solidFill>
                <a:prstClr val="black"/>
              </a:solidFill>
              <a:latin typeface="Trebuchet MS" panose="020B0603020202020204" pitchFamily="34" charset="0"/>
            </a:endParaRPr>
          </a:p>
          <a:p>
            <a:pPr lvl="0">
              <a:buClr>
                <a:srgbClr val="00B0F0"/>
              </a:buClr>
            </a:pPr>
            <a:r>
              <a:rPr lang="en-GB" sz="2800" b="1" dirty="0" smtClean="0">
                <a:solidFill>
                  <a:srgbClr val="FF0000"/>
                </a:solidFill>
                <a:latin typeface="Trebuchet MS" panose="020B0603020202020204" pitchFamily="34" charset="0"/>
              </a:rPr>
              <a:t>2.BIUST </a:t>
            </a:r>
            <a:r>
              <a:rPr lang="en-GB" sz="2800" b="1" dirty="0">
                <a:solidFill>
                  <a:srgbClr val="FF0000"/>
                </a:solidFill>
                <a:latin typeface="Trebuchet MS" panose="020B0603020202020204" pitchFamily="34" charset="0"/>
              </a:rPr>
              <a:t>Institutional, Technology, Transfer and Incubation Park (BITRIP) </a:t>
            </a:r>
          </a:p>
          <a:p>
            <a:pPr marL="457200" lvl="0" indent="-457200">
              <a:buClr>
                <a:srgbClr val="00B0F0"/>
              </a:buClr>
              <a:buFont typeface="Wingdings" panose="05000000000000000000" charset="0"/>
              <a:buChar char="q"/>
            </a:pPr>
            <a:r>
              <a:rPr lang="en-GB" sz="2800" dirty="0">
                <a:solidFill>
                  <a:prstClr val="black"/>
                </a:solidFill>
                <a:latin typeface="Trebuchet MS" panose="020B0603020202020204" pitchFamily="34" charset="0"/>
              </a:rPr>
              <a:t>instrumental in guiding </a:t>
            </a:r>
            <a:r>
              <a:rPr lang="en-SG" altLang="en-GB" sz="2800" dirty="0">
                <a:solidFill>
                  <a:prstClr val="black"/>
                </a:solidFill>
                <a:latin typeface="Trebuchet MS" panose="020B0603020202020204" pitchFamily="34" charset="0"/>
              </a:rPr>
              <a:t>IR policies &amp; processes </a:t>
            </a:r>
          </a:p>
          <a:p>
            <a:pPr marL="457200" lvl="0" indent="-457200">
              <a:buClr>
                <a:srgbClr val="00B0F0"/>
              </a:buClr>
              <a:buFont typeface="Wingdings" panose="05000000000000000000" charset="0"/>
              <a:buChar char="q"/>
            </a:pPr>
            <a:r>
              <a:rPr lang="en-SG" altLang="en-GB" sz="2800" dirty="0">
                <a:solidFill>
                  <a:prstClr val="black"/>
                </a:solidFill>
                <a:latin typeface="Trebuchet MS" panose="020B0603020202020204" pitchFamily="34" charset="0"/>
              </a:rPr>
              <a:t>Incorporated IR policy  into Institutional Research Policy</a:t>
            </a:r>
            <a:endParaRPr lang="en-GB" sz="2800" dirty="0">
              <a:solidFill>
                <a:prstClr val="black"/>
              </a:solidFill>
              <a:latin typeface="Trebuchet MS" panose="020B0603020202020204" pitchFamily="34" charset="0"/>
              <a:sym typeface="+mn-ea"/>
            </a:endParaRPr>
          </a:p>
          <a:p>
            <a:pPr lvl="0" indent="0">
              <a:buClr>
                <a:srgbClr val="00B0F0"/>
              </a:buClr>
              <a:buFont typeface="Wingdings" panose="05000000000000000000" charset="0"/>
              <a:buNone/>
            </a:pPr>
            <a:r>
              <a:rPr lang="en-SG" sz="2800" b="1" dirty="0" smtClean="0">
                <a:solidFill>
                  <a:srgbClr val="FF0000"/>
                </a:solidFill>
                <a:latin typeface="Trebuchet MS" panose="020B0603020202020204" pitchFamily="34" charset="0"/>
                <a:sym typeface="+mn-ea"/>
              </a:rPr>
              <a:t>3.Directorate </a:t>
            </a:r>
            <a:r>
              <a:rPr lang="en-SG" sz="2800" b="1" dirty="0">
                <a:solidFill>
                  <a:srgbClr val="FF0000"/>
                </a:solidFill>
                <a:latin typeface="Trebuchet MS" panose="020B0603020202020204" pitchFamily="34" charset="0"/>
                <a:sym typeface="+mn-ea"/>
              </a:rPr>
              <a:t>of ICT </a:t>
            </a:r>
            <a:r>
              <a:rPr lang="en-GB" sz="2800" b="1" dirty="0">
                <a:solidFill>
                  <a:srgbClr val="FF0000"/>
                </a:solidFill>
                <a:latin typeface="Trebuchet MS" panose="020B0603020202020204" pitchFamily="34" charset="0"/>
                <a:sym typeface="+mn-ea"/>
              </a:rPr>
              <a:t> </a:t>
            </a:r>
            <a:r>
              <a:rPr lang="en-SG" altLang="en-GB" sz="2800" b="1" dirty="0">
                <a:solidFill>
                  <a:prstClr val="black"/>
                </a:solidFill>
                <a:latin typeface="Trebuchet MS" panose="020B0603020202020204" pitchFamily="34" charset="0"/>
                <a:sym typeface="+mn-ea"/>
              </a:rPr>
              <a:t>:  both partner &amp; enabler</a:t>
            </a:r>
            <a:endParaRPr lang="en-GB" sz="2800" dirty="0">
              <a:solidFill>
                <a:prstClr val="black"/>
              </a:solidFill>
              <a:latin typeface="Trebuchet MS" panose="020B0603020202020204" pitchFamily="34" charset="0"/>
              <a:sym typeface="+mn-ea"/>
            </a:endParaRPr>
          </a:p>
          <a:p>
            <a:pPr marL="457200" lvl="0" indent="-457200">
              <a:buClr>
                <a:srgbClr val="00B0F0"/>
              </a:buClr>
              <a:buFont typeface="Wingdings" panose="05000000000000000000" charset="0"/>
              <a:buChar char="q"/>
            </a:pPr>
            <a:r>
              <a:rPr lang="en-SG" sz="2800" dirty="0">
                <a:solidFill>
                  <a:prstClr val="black"/>
                </a:solidFill>
                <a:latin typeface="Trebuchet MS" panose="020B0603020202020204" pitchFamily="34" charset="0"/>
                <a:sym typeface="+mn-ea"/>
              </a:rPr>
              <a:t>guided &amp; facilitated the technical infrastructure &amp; skill</a:t>
            </a:r>
            <a:endParaRPr lang="en-GB" sz="2800" dirty="0">
              <a:solidFill>
                <a:prstClr val="black"/>
              </a:solidFill>
              <a:latin typeface="Trebuchet MS" panose="020B0603020202020204" pitchFamily="34" charset="0"/>
              <a:sym typeface="+mn-ea"/>
            </a:endParaRPr>
          </a:p>
          <a:p>
            <a:pPr marL="457200" lvl="0" indent="-457200">
              <a:buClr>
                <a:srgbClr val="00B0F0"/>
              </a:buClr>
              <a:buFont typeface="Wingdings" panose="05000000000000000000" charset="0"/>
              <a:buChar char="q"/>
            </a:pPr>
            <a:r>
              <a:rPr lang="en-SG" altLang="en-GB" sz="2800" dirty="0">
                <a:solidFill>
                  <a:prstClr val="black"/>
                </a:solidFill>
                <a:latin typeface="Trebuchet MS" panose="020B0603020202020204" pitchFamily="34" charset="0"/>
                <a:sym typeface="+mn-ea"/>
              </a:rPr>
              <a:t>D</a:t>
            </a:r>
            <a:r>
              <a:rPr lang="en-GB" sz="2800" dirty="0">
                <a:solidFill>
                  <a:prstClr val="black"/>
                </a:solidFill>
                <a:latin typeface="Trebuchet MS" panose="020B0603020202020204" pitchFamily="34" charset="0"/>
                <a:sym typeface="+mn-ea"/>
              </a:rPr>
              <a:t>edicated IT expert for the </a:t>
            </a:r>
            <a:r>
              <a:rPr lang="en-SG" altLang="en-GB" sz="2800" dirty="0">
                <a:solidFill>
                  <a:prstClr val="black"/>
                </a:solidFill>
                <a:latin typeface="Trebuchet MS" panose="020B0603020202020204" pitchFamily="34" charset="0"/>
                <a:sym typeface="+mn-ea"/>
              </a:rPr>
              <a:t>IR</a:t>
            </a:r>
            <a:r>
              <a:rPr lang="en-GB" sz="2800" dirty="0">
                <a:solidFill>
                  <a:prstClr val="black"/>
                </a:solidFill>
                <a:latin typeface="Trebuchet MS" panose="020B0603020202020204" pitchFamily="34" charset="0"/>
                <a:sym typeface="+mn-ea"/>
              </a:rPr>
              <a:t> project</a:t>
            </a:r>
          </a:p>
          <a:p>
            <a:pPr marL="457200" lvl="0" indent="-457200">
              <a:buClr>
                <a:srgbClr val="00B0F0"/>
              </a:buClr>
              <a:buFont typeface="Wingdings" panose="05000000000000000000" charset="0"/>
              <a:buChar char="q"/>
            </a:pPr>
            <a:r>
              <a:rPr lang="en-GB" sz="2800" dirty="0">
                <a:solidFill>
                  <a:prstClr val="black"/>
                </a:solidFill>
                <a:latin typeface="Trebuchet MS" panose="020B0603020202020204" pitchFamily="34" charset="0"/>
                <a:sym typeface="+mn-ea"/>
              </a:rPr>
              <a:t> </a:t>
            </a:r>
            <a:r>
              <a:rPr lang="en-SG" altLang="en-GB" sz="2800" dirty="0">
                <a:solidFill>
                  <a:prstClr val="black"/>
                </a:solidFill>
                <a:latin typeface="Trebuchet MS" panose="020B0603020202020204" pitchFamily="34" charset="0"/>
                <a:sym typeface="+mn-ea"/>
              </a:rPr>
              <a:t>Adopeted initiative in Annual Performance Plan</a:t>
            </a:r>
          </a:p>
          <a:p>
            <a:pPr marL="457200" lvl="0" indent="-457200">
              <a:buClr>
                <a:srgbClr val="00B0F0"/>
              </a:buClr>
              <a:buFont typeface="Wingdings" panose="05000000000000000000" charset="0"/>
              <a:buChar char="q"/>
            </a:pPr>
            <a:endParaRPr lang="en-SG" altLang="en-GB" sz="2800" dirty="0">
              <a:solidFill>
                <a:prstClr val="black"/>
              </a:solidFill>
              <a:latin typeface="Trebuchet MS" panose="020B0603020202020204" pitchFamily="34" charset="0"/>
            </a:endParaRPr>
          </a:p>
          <a:p>
            <a:pPr marL="457200" lvl="0" indent="-457200">
              <a:buClr>
                <a:srgbClr val="00B0F0"/>
              </a:buClr>
              <a:buFont typeface="Wingdings" panose="05000000000000000000" charset="0"/>
              <a:buChar char="q"/>
            </a:pPr>
            <a:endParaRPr lang="en-GB" sz="2800" dirty="0">
              <a:solidFill>
                <a:prstClr val="black"/>
              </a:solidFill>
              <a:latin typeface="Trebuchet MS" panose="020B0603020202020204" pitchFamily="34" charset="0"/>
            </a:endParaRPr>
          </a:p>
          <a:p>
            <a:endParaRPr lang="en-ZA" sz="2000" b="1" dirty="0">
              <a:latin typeface="Trebuchet MS" panose="020B0603020202020204" pitchFamily="34" charset="0"/>
              <a:ea typeface="Calibri" panose="020F0502020204030204"/>
              <a:cs typeface="Times New Roman" panose="02020603050405020304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FF25E-5B7A-E14D-BD62-7B65079A728A}" type="slidenum">
              <a:rPr lang="en-US" smtClean="0"/>
              <a:t>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lebele &amp; ntlotlang 02 06 2020 Virtual</a:t>
            </a:r>
          </a:p>
        </p:txBody>
      </p:sp>
    </p:spTree>
  </p:cSld>
  <p:clrMapOvr>
    <a:masterClrMapping/>
  </p:clrMapOvr>
  <p:transition advTm="53719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/>
          <p:nvPr/>
        </p:nvSpPr>
        <p:spPr>
          <a:xfrm>
            <a:off x="112426" y="227497"/>
            <a:ext cx="6232955" cy="580664"/>
          </a:xfrm>
          <a:prstGeom prst="rect">
            <a:avLst/>
          </a:prstGeom>
          <a:solidFill>
            <a:srgbClr val="00B0F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850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ZA" sz="2400" b="1" dirty="0">
                <a:solidFill>
                  <a:prstClr val="white"/>
                </a:solidFill>
                <a:latin typeface="Trebuchet MS" panose="020B0603020202020204" pitchFamily="34" charset="0"/>
                <a:cs typeface="Trebuchet MS" panose="020B0603020202020204"/>
              </a:rPr>
              <a:t>Internal Collaboration in developing Institutional Repository </a:t>
            </a:r>
            <a:r>
              <a:rPr lang="en-ZA" sz="2400" b="1" dirty="0" err="1">
                <a:solidFill>
                  <a:prstClr val="white"/>
                </a:solidFill>
                <a:latin typeface="Trebuchet MS" panose="020B0603020202020204" pitchFamily="34" charset="0"/>
                <a:cs typeface="Trebuchet MS" panose="020B0603020202020204"/>
              </a:rPr>
              <a:t>cont</a:t>
            </a:r>
            <a:r>
              <a:rPr lang="en-ZA" sz="2400" b="1" dirty="0">
                <a:solidFill>
                  <a:prstClr val="white"/>
                </a:solidFill>
                <a:latin typeface="Trebuchet MS" panose="020B0603020202020204" pitchFamily="34" charset="0"/>
                <a:cs typeface="Trebuchet MS" panose="020B0603020202020204"/>
              </a:rPr>
              <a:t>…..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546023"/>
            <a:ext cx="9144000" cy="254891"/>
          </a:xfrm>
          <a:prstGeom prst="rect">
            <a:avLst/>
          </a:prstGeom>
        </p:spPr>
      </p:pic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6623709" y="0"/>
            <a:ext cx="2048000" cy="905143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12426" y="1102712"/>
            <a:ext cx="8920738" cy="59391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50000"/>
              </a:lnSpc>
              <a:buClr>
                <a:srgbClr val="00B0F0"/>
              </a:buClr>
            </a:pPr>
            <a:r>
              <a:rPr lang="en-SG" altLang="en-GB" sz="2400" b="1" dirty="0" smtClean="0">
                <a:solidFill>
                  <a:srgbClr val="FF0000"/>
                </a:solidFill>
                <a:latin typeface="Trebuchet MS" panose="020B0603020202020204" pitchFamily="34" charset="0"/>
              </a:rPr>
              <a:t>4. Learning</a:t>
            </a:r>
            <a:r>
              <a:rPr lang="en-SG" altLang="en-GB" sz="2400" b="1" dirty="0">
                <a:solidFill>
                  <a:srgbClr val="FF0000"/>
                </a:solidFill>
                <a:latin typeface="Trebuchet MS" panose="020B0603020202020204" pitchFamily="34" charset="0"/>
              </a:rPr>
              <a:t>, teaching &amp; researchers</a:t>
            </a:r>
            <a:endParaRPr lang="en-SG" altLang="en-GB" sz="2400" dirty="0" smtClean="0">
              <a:solidFill>
                <a:srgbClr val="FF0000"/>
              </a:solidFill>
              <a:latin typeface="Trebuchet MS" panose="020B0603020202020204" pitchFamily="34" charset="0"/>
            </a:endParaRP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SG" altLang="en-GB" sz="2400" dirty="0">
                <a:solidFill>
                  <a:prstClr val="black"/>
                </a:solidFill>
                <a:latin typeface="Trebuchet MS" panose="020B0603020202020204" pitchFamily="34" charset="0"/>
                <a:sym typeface="+mn-ea"/>
              </a:rPr>
              <a:t>engaged </a:t>
            </a:r>
            <a:r>
              <a:rPr lang="en-GB" sz="2400" dirty="0" smtClean="0">
                <a:solidFill>
                  <a:prstClr val="black"/>
                </a:solidFill>
                <a:latin typeface="Trebuchet MS" panose="020B0603020202020204" pitchFamily="34" charset="0"/>
                <a:sym typeface="+mn-ea"/>
              </a:rPr>
              <a:t>sequentially  </a:t>
            </a:r>
            <a:r>
              <a:rPr lang="en-SG" altLang="en-GB" sz="2400" dirty="0" smtClean="0">
                <a:solidFill>
                  <a:prstClr val="black"/>
                </a:solidFill>
                <a:latin typeface="Trebuchet MS" panose="020B0603020202020204" pitchFamily="34" charset="0"/>
                <a:sym typeface="+mn-ea"/>
              </a:rPr>
              <a:t>from planning to operationalizatio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SG" altLang="en-GB" sz="2400" dirty="0" smtClean="0">
                <a:solidFill>
                  <a:prstClr val="black"/>
                </a:solidFill>
                <a:latin typeface="Trebuchet MS" panose="020B0603020202020204" pitchFamily="34" charset="0"/>
              </a:rPr>
              <a:t>startegies used included advocacy &amp; lobbying; informational/ educational; makerting, etc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SG" altLang="en-GB" sz="2400" dirty="0" smtClean="0">
                <a:solidFill>
                  <a:prstClr val="black"/>
                </a:solidFill>
                <a:latin typeface="Trebuchet MS" panose="020B0603020202020204" pitchFamily="34" charset="0"/>
                <a:sym typeface="+mn-ea"/>
              </a:rPr>
              <a:t>all phases were coupled with advocacy &amp; education on OA Movement ; ILL &amp; ethical access &amp; usage of information</a:t>
            </a:r>
            <a:endParaRPr lang="en-GB" sz="2400" dirty="0">
              <a:solidFill>
                <a:prstClr val="black"/>
              </a:solidFill>
              <a:latin typeface="Trebuchet MS" panose="020B0603020202020204" pitchFamily="34" charset="0"/>
            </a:endParaRP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SG" altLang="en-GB" sz="2400" dirty="0">
                <a:solidFill>
                  <a:prstClr val="black"/>
                </a:solidFill>
                <a:latin typeface="Trebuchet MS" panose="020B0603020202020204" pitchFamily="34" charset="0"/>
              </a:rPr>
              <a:t>diffrent library team members had </a:t>
            </a:r>
            <a:r>
              <a:rPr lang="en-GB" sz="2400" dirty="0">
                <a:solidFill>
                  <a:prstClr val="black"/>
                </a:solidFill>
                <a:latin typeface="Trebuchet MS" panose="020B0603020202020204" pitchFamily="34" charset="0"/>
              </a:rPr>
              <a:t> </a:t>
            </a:r>
            <a:r>
              <a:rPr lang="en-SG" altLang="en-GB" sz="2400" dirty="0">
                <a:solidFill>
                  <a:prstClr val="black"/>
                </a:solidFill>
                <a:latin typeface="Trebuchet MS" panose="020B0603020202020204" pitchFamily="34" charset="0"/>
              </a:rPr>
              <a:t>diffrent enagement roles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SG" altLang="en-GB" sz="2400" dirty="0">
              <a:solidFill>
                <a:prstClr val="black"/>
              </a:solidFill>
              <a:latin typeface="Trebuchet MS" panose="020B0603020202020204" pitchFamily="34" charset="0"/>
            </a:endParaRPr>
          </a:p>
          <a:p>
            <a:pPr marL="1657350" lvl="3" indent="-285750">
              <a:buFont typeface="Arial" panose="020B0604020202020204" pitchFamily="34" charset="0"/>
              <a:buChar char="•"/>
            </a:pPr>
            <a:endParaRPr lang="en-GB" dirty="0">
              <a:solidFill>
                <a:prstClr val="black"/>
              </a:solidFill>
              <a:latin typeface="Trebuchet MS" panose="020B0603020202020204" pitchFamily="34" charset="0"/>
            </a:endParaRPr>
          </a:p>
          <a:p>
            <a:endParaRPr lang="en-ZA" sz="2000" b="1" dirty="0">
              <a:latin typeface="Trebuchet MS" panose="020B0603020202020204" pitchFamily="34" charset="0"/>
              <a:ea typeface="Calibri" panose="020F0502020204030204"/>
              <a:cs typeface="Times New Roman" panose="02020603050405020304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ZA" dirty="0">
              <a:latin typeface="Trebuchet MS" panose="020B0603020202020204" pitchFamily="34" charset="0"/>
              <a:ea typeface="Calibri" panose="020F0502020204030204"/>
              <a:cs typeface="Times New Roman" panose="02020603050405020304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FF25E-5B7A-E14D-BD62-7B65079A728A}" type="slidenum">
              <a:rPr lang="en-US" smtClean="0"/>
              <a:t>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lebele &amp; ntlotlang 02 06 2020 Virtual</a:t>
            </a:r>
          </a:p>
        </p:txBody>
      </p:sp>
    </p:spTree>
  </p:cSld>
  <p:clrMapOvr>
    <a:masterClrMapping/>
  </p:clrMapOvr>
  <p:transition advTm="6285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978</Words>
  <Application>Microsoft Office PowerPoint</Application>
  <PresentationFormat>On-screen Show (4:3)</PresentationFormat>
  <Paragraphs>169</Paragraphs>
  <Slides>14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22" baseType="lpstr">
      <vt:lpstr>宋体</vt:lpstr>
      <vt:lpstr>Arial</vt:lpstr>
      <vt:lpstr>Calibri</vt:lpstr>
      <vt:lpstr>Times New Roman</vt:lpstr>
      <vt:lpstr>Trebuchet MS</vt:lpstr>
      <vt:lpstr>Wingdings</vt:lpstr>
      <vt:lpstr>Office Theme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LST Library Services ( cont)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Conclusion</vt:lpstr>
      <vt:lpstr>PowerPoint Presentation</vt:lpstr>
      <vt:lpstr>PowerPoint Presentation</vt:lpstr>
    </vt:vector>
  </TitlesOfParts>
  <Company>Botswana International University of Science &amp; Technology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BIUST CPA</dc:creator>
  <cp:lastModifiedBy>Ayanda Lebele</cp:lastModifiedBy>
  <cp:revision>202</cp:revision>
  <cp:lastPrinted>2020-06-01T12:38:43Z</cp:lastPrinted>
  <dcterms:created xsi:type="dcterms:W3CDTF">2016-05-14T01:56:00Z</dcterms:created>
  <dcterms:modified xsi:type="dcterms:W3CDTF">2020-06-01T12:38:49Z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0x010100E67E1F52663B334CB7F900E81012CB40</vt:lpwstr>
  </property>
  <property fmtid="{D5CDD505-2E9C-101B-9397-08002B2CF9AE}" pid="3" name="KSOProductBuildVer">
    <vt:lpwstr>1033-11.2.0.9363</vt:lpwstr>
  </property>
</Properties>
</file>