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9"/>
  </p:notesMasterIdLst>
  <p:sldIdLst>
    <p:sldId id="256" r:id="rId2"/>
    <p:sldId id="294" r:id="rId3"/>
    <p:sldId id="257" r:id="rId4"/>
    <p:sldId id="258" r:id="rId5"/>
    <p:sldId id="259" r:id="rId6"/>
    <p:sldId id="260" r:id="rId7"/>
    <p:sldId id="283" r:id="rId8"/>
    <p:sldId id="261" r:id="rId9"/>
    <p:sldId id="263" r:id="rId10"/>
    <p:sldId id="273" r:id="rId11"/>
    <p:sldId id="279" r:id="rId12"/>
    <p:sldId id="289" r:id="rId13"/>
    <p:sldId id="290" r:id="rId14"/>
    <p:sldId id="276" r:id="rId15"/>
    <p:sldId id="277" r:id="rId16"/>
    <p:sldId id="281" r:id="rId17"/>
    <p:sldId id="271" r:id="rId18"/>
    <p:sldId id="297" r:id="rId19"/>
    <p:sldId id="306" r:id="rId20"/>
    <p:sldId id="302" r:id="rId21"/>
    <p:sldId id="304" r:id="rId22"/>
    <p:sldId id="307" r:id="rId23"/>
    <p:sldId id="287" r:id="rId24"/>
    <p:sldId id="308" r:id="rId25"/>
    <p:sldId id="292" r:id="rId26"/>
    <p:sldId id="296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/>
    <p:restoredTop sz="94712"/>
  </p:normalViewPr>
  <p:slideViewPr>
    <p:cSldViewPr snapToGrid="0" snapToObjects="1">
      <p:cViewPr>
        <p:scale>
          <a:sx n="76" d="100"/>
          <a:sy n="76" d="100"/>
        </p:scale>
        <p:origin x="1312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E8E0E-B28D-4A42-9FAF-385758CF96F7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124D7E-99A5-425D-942D-29DCD9B87D4C}">
      <dgm:prSet custT="1"/>
      <dgm:spPr/>
      <dgm:t>
        <a:bodyPr/>
        <a:lstStyle/>
        <a:p>
          <a:r>
            <a:rPr lang="en-US" sz="3200" dirty="0"/>
            <a:t>Well, fortunately…</a:t>
          </a:r>
        </a:p>
      </dgm:t>
    </dgm:pt>
    <dgm:pt modelId="{102F2774-0D8A-45E8-B9F0-4D30CBF4DE77}" type="parTrans" cxnId="{0406ABFB-589B-41F4-9BD0-CCC2B53933CC}">
      <dgm:prSet/>
      <dgm:spPr/>
      <dgm:t>
        <a:bodyPr/>
        <a:lstStyle/>
        <a:p>
          <a:endParaRPr lang="en-US"/>
        </a:p>
      </dgm:t>
    </dgm:pt>
    <dgm:pt modelId="{0B1C412E-B30F-4426-B050-DFA5410233D3}" type="sibTrans" cxnId="{0406ABFB-589B-41F4-9BD0-CCC2B53933CC}">
      <dgm:prSet/>
      <dgm:spPr/>
      <dgm:t>
        <a:bodyPr/>
        <a:lstStyle/>
        <a:p>
          <a:endParaRPr lang="en-US"/>
        </a:p>
      </dgm:t>
    </dgm:pt>
    <dgm:pt modelId="{93F747D7-CACA-44C0-9998-A1317B372FCE}">
      <dgm:prSet custT="1"/>
      <dgm:spPr/>
      <dgm:t>
        <a:bodyPr/>
        <a:lstStyle/>
        <a:p>
          <a:r>
            <a:rPr lang="en-US" sz="3200" dirty="0"/>
            <a:t>DQM (Data Quality Monitoring) exists, and we can provide you with the GOOD data!</a:t>
          </a:r>
        </a:p>
      </dgm:t>
    </dgm:pt>
    <dgm:pt modelId="{3E181E2B-0C5D-4D74-BCD6-DCE7560F2CC0}" type="parTrans" cxnId="{5C7CA317-C469-4AE0-8816-0A12C90BBF76}">
      <dgm:prSet/>
      <dgm:spPr/>
      <dgm:t>
        <a:bodyPr/>
        <a:lstStyle/>
        <a:p>
          <a:endParaRPr lang="en-US"/>
        </a:p>
      </dgm:t>
    </dgm:pt>
    <dgm:pt modelId="{6ABAB0A2-CABF-4712-87F0-94CEB2179AAB}" type="sibTrans" cxnId="{5C7CA317-C469-4AE0-8816-0A12C90BBF76}">
      <dgm:prSet/>
      <dgm:spPr/>
      <dgm:t>
        <a:bodyPr/>
        <a:lstStyle/>
        <a:p>
          <a:endParaRPr lang="en-US"/>
        </a:p>
      </dgm:t>
    </dgm:pt>
    <dgm:pt modelId="{0486A324-ED0B-4F48-8C9D-6125055D04E5}" type="pres">
      <dgm:prSet presAssocID="{D7AE8E0E-B28D-4A42-9FAF-385758CF96F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0E35A92-2F36-B34C-B2D0-58E858AD7C7F}" type="pres">
      <dgm:prSet presAssocID="{10124D7E-99A5-425D-942D-29DCD9B87D4C}" presName="thickLine" presStyleLbl="alignNode1" presStyleIdx="0" presStyleCnt="2"/>
      <dgm:spPr/>
    </dgm:pt>
    <dgm:pt modelId="{31E224D2-013C-8B4B-9BFD-3EBEDEFD36B1}" type="pres">
      <dgm:prSet presAssocID="{10124D7E-99A5-425D-942D-29DCD9B87D4C}" presName="horz1" presStyleCnt="0"/>
      <dgm:spPr/>
    </dgm:pt>
    <dgm:pt modelId="{CCA7CE73-4B47-674D-ABAD-D6C08BA8328E}" type="pres">
      <dgm:prSet presAssocID="{10124D7E-99A5-425D-942D-29DCD9B87D4C}" presName="tx1" presStyleLbl="revTx" presStyleIdx="0" presStyleCnt="2"/>
      <dgm:spPr/>
      <dgm:t>
        <a:bodyPr/>
        <a:lstStyle/>
        <a:p>
          <a:endParaRPr lang="en-US"/>
        </a:p>
      </dgm:t>
    </dgm:pt>
    <dgm:pt modelId="{57EB14F2-3D28-F740-A06B-652FDAFAABCE}" type="pres">
      <dgm:prSet presAssocID="{10124D7E-99A5-425D-942D-29DCD9B87D4C}" presName="vert1" presStyleCnt="0"/>
      <dgm:spPr/>
    </dgm:pt>
    <dgm:pt modelId="{7D468072-E4FC-6A47-859B-C5137A1323D1}" type="pres">
      <dgm:prSet presAssocID="{93F747D7-CACA-44C0-9998-A1317B372FCE}" presName="thickLine" presStyleLbl="alignNode1" presStyleIdx="1" presStyleCnt="2"/>
      <dgm:spPr/>
    </dgm:pt>
    <dgm:pt modelId="{D00BE54C-12C1-A24E-AD66-C9B90CC10F84}" type="pres">
      <dgm:prSet presAssocID="{93F747D7-CACA-44C0-9998-A1317B372FCE}" presName="horz1" presStyleCnt="0"/>
      <dgm:spPr/>
    </dgm:pt>
    <dgm:pt modelId="{4488F67D-8370-4F44-BC55-7572C22D6FCF}" type="pres">
      <dgm:prSet presAssocID="{93F747D7-CACA-44C0-9998-A1317B372FCE}" presName="tx1" presStyleLbl="revTx" presStyleIdx="1" presStyleCnt="2"/>
      <dgm:spPr/>
      <dgm:t>
        <a:bodyPr/>
        <a:lstStyle/>
        <a:p>
          <a:endParaRPr lang="en-US"/>
        </a:p>
      </dgm:t>
    </dgm:pt>
    <dgm:pt modelId="{C5FAB3EC-9FD1-7B46-81D4-FDE0723A7954}" type="pres">
      <dgm:prSet presAssocID="{93F747D7-CACA-44C0-9998-A1317B372FCE}" presName="vert1" presStyleCnt="0"/>
      <dgm:spPr/>
    </dgm:pt>
  </dgm:ptLst>
  <dgm:cxnLst>
    <dgm:cxn modelId="{5C7CA317-C469-4AE0-8816-0A12C90BBF76}" srcId="{D7AE8E0E-B28D-4A42-9FAF-385758CF96F7}" destId="{93F747D7-CACA-44C0-9998-A1317B372FCE}" srcOrd="1" destOrd="0" parTransId="{3E181E2B-0C5D-4D74-BCD6-DCE7560F2CC0}" sibTransId="{6ABAB0A2-CABF-4712-87F0-94CEB2179AAB}"/>
    <dgm:cxn modelId="{0406ABFB-589B-41F4-9BD0-CCC2B53933CC}" srcId="{D7AE8E0E-B28D-4A42-9FAF-385758CF96F7}" destId="{10124D7E-99A5-425D-942D-29DCD9B87D4C}" srcOrd="0" destOrd="0" parTransId="{102F2774-0D8A-45E8-B9F0-4D30CBF4DE77}" sibTransId="{0B1C412E-B30F-4426-B050-DFA5410233D3}"/>
    <dgm:cxn modelId="{FA16535A-7395-4C4B-9663-36BA5CAA6A47}" type="presOf" srcId="{D7AE8E0E-B28D-4A42-9FAF-385758CF96F7}" destId="{0486A324-ED0B-4F48-8C9D-6125055D04E5}" srcOrd="0" destOrd="0" presId="urn:microsoft.com/office/officeart/2008/layout/LinedList"/>
    <dgm:cxn modelId="{DA4C6A86-8120-604D-B2D8-D217E3C0C26F}" type="presOf" srcId="{10124D7E-99A5-425D-942D-29DCD9B87D4C}" destId="{CCA7CE73-4B47-674D-ABAD-D6C08BA8328E}" srcOrd="0" destOrd="0" presId="urn:microsoft.com/office/officeart/2008/layout/LinedList"/>
    <dgm:cxn modelId="{AAE97238-E300-C640-B6F9-6504D58022C8}" type="presOf" srcId="{93F747D7-CACA-44C0-9998-A1317B372FCE}" destId="{4488F67D-8370-4F44-BC55-7572C22D6FCF}" srcOrd="0" destOrd="0" presId="urn:microsoft.com/office/officeart/2008/layout/LinedList"/>
    <dgm:cxn modelId="{E3C20AE8-7E96-1C4E-A997-B7A5EE368B0A}" type="presParOf" srcId="{0486A324-ED0B-4F48-8C9D-6125055D04E5}" destId="{00E35A92-2F36-B34C-B2D0-58E858AD7C7F}" srcOrd="0" destOrd="0" presId="urn:microsoft.com/office/officeart/2008/layout/LinedList"/>
    <dgm:cxn modelId="{3EA48654-7250-A84F-9DAE-2E4F27B48642}" type="presParOf" srcId="{0486A324-ED0B-4F48-8C9D-6125055D04E5}" destId="{31E224D2-013C-8B4B-9BFD-3EBEDEFD36B1}" srcOrd="1" destOrd="0" presId="urn:microsoft.com/office/officeart/2008/layout/LinedList"/>
    <dgm:cxn modelId="{29A1EA1F-6412-834A-B6A8-7ED3176D1425}" type="presParOf" srcId="{31E224D2-013C-8B4B-9BFD-3EBEDEFD36B1}" destId="{CCA7CE73-4B47-674D-ABAD-D6C08BA8328E}" srcOrd="0" destOrd="0" presId="urn:microsoft.com/office/officeart/2008/layout/LinedList"/>
    <dgm:cxn modelId="{3FA40F8C-6041-DC48-A1DC-86A3139186DE}" type="presParOf" srcId="{31E224D2-013C-8B4B-9BFD-3EBEDEFD36B1}" destId="{57EB14F2-3D28-F740-A06B-652FDAFAABCE}" srcOrd="1" destOrd="0" presId="urn:microsoft.com/office/officeart/2008/layout/LinedList"/>
    <dgm:cxn modelId="{E30ADED7-866C-914A-A531-42740DF114C1}" type="presParOf" srcId="{0486A324-ED0B-4F48-8C9D-6125055D04E5}" destId="{7D468072-E4FC-6A47-859B-C5137A1323D1}" srcOrd="2" destOrd="0" presId="urn:microsoft.com/office/officeart/2008/layout/LinedList"/>
    <dgm:cxn modelId="{5B96CBDE-0A37-D842-B302-53186BF77DF7}" type="presParOf" srcId="{0486A324-ED0B-4F48-8C9D-6125055D04E5}" destId="{D00BE54C-12C1-A24E-AD66-C9B90CC10F84}" srcOrd="3" destOrd="0" presId="urn:microsoft.com/office/officeart/2008/layout/LinedList"/>
    <dgm:cxn modelId="{F755F6D3-88C4-FF49-9AFA-0DFA5E02B79A}" type="presParOf" srcId="{D00BE54C-12C1-A24E-AD66-C9B90CC10F84}" destId="{4488F67D-8370-4F44-BC55-7572C22D6FCF}" srcOrd="0" destOrd="0" presId="urn:microsoft.com/office/officeart/2008/layout/LinedList"/>
    <dgm:cxn modelId="{12222487-D15C-0C43-B2F9-8E68687336CC}" type="presParOf" srcId="{D00BE54C-12C1-A24E-AD66-C9B90CC10F84}" destId="{C5FAB3EC-9FD1-7B46-81D4-FDE0723A79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35A92-2F36-B34C-B2D0-58E858AD7C7F}">
      <dsp:nvSpPr>
        <dsp:cNvPr id="0" name=""/>
        <dsp:cNvSpPr/>
      </dsp:nvSpPr>
      <dsp:spPr>
        <a:xfrm>
          <a:off x="0" y="0"/>
          <a:ext cx="96012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7CE73-4B47-674D-ABAD-D6C08BA8328E}">
      <dsp:nvSpPr>
        <dsp:cNvPr id="0" name=""/>
        <dsp:cNvSpPr/>
      </dsp:nvSpPr>
      <dsp:spPr>
        <a:xfrm>
          <a:off x="0" y="0"/>
          <a:ext cx="9601200" cy="2571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Well, fortunately…</a:t>
          </a:r>
        </a:p>
      </dsp:txBody>
      <dsp:txXfrm>
        <a:off x="0" y="0"/>
        <a:ext cx="9601200" cy="2571502"/>
      </dsp:txXfrm>
    </dsp:sp>
    <dsp:sp modelId="{7D468072-E4FC-6A47-859B-C5137A1323D1}">
      <dsp:nvSpPr>
        <dsp:cNvPr id="0" name=""/>
        <dsp:cNvSpPr/>
      </dsp:nvSpPr>
      <dsp:spPr>
        <a:xfrm>
          <a:off x="0" y="2571502"/>
          <a:ext cx="9601200" cy="0"/>
        </a:xfrm>
        <a:prstGeom prst="line">
          <a:avLst/>
        </a:prstGeom>
        <a:solidFill>
          <a:schemeClr val="accent5">
            <a:hueOff val="8832357"/>
            <a:satOff val="28758"/>
            <a:lumOff val="10000"/>
            <a:alphaOff val="0"/>
          </a:schemeClr>
        </a:solidFill>
        <a:ln w="34925" cap="flat" cmpd="sng" algn="in">
          <a:solidFill>
            <a:schemeClr val="accent5">
              <a:hueOff val="8832357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8F67D-8370-4F44-BC55-7572C22D6FCF}">
      <dsp:nvSpPr>
        <dsp:cNvPr id="0" name=""/>
        <dsp:cNvSpPr/>
      </dsp:nvSpPr>
      <dsp:spPr>
        <a:xfrm>
          <a:off x="0" y="2571502"/>
          <a:ext cx="9601200" cy="2571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DQM (Data Quality Monitoring) exists, and we can provide you with the GOOD data!</a:t>
          </a:r>
        </a:p>
      </dsp:txBody>
      <dsp:txXfrm>
        <a:off x="0" y="2571502"/>
        <a:ext cx="9601200" cy="2571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6593A-AA1F-154F-A6ED-821A5C6B8E1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5539E-D693-284C-B6B9-4C55DBE52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5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know not all data</a:t>
            </a:r>
            <a:r>
              <a:rPr lang="en-US" baseline="0" dirty="0"/>
              <a:t> from CMS is good, sometimes one detector is turned off, sometimes there is a problem for a specific subdetector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539E-D693-284C-B6B9-4C55DBE529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0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539E-D693-284C-B6B9-4C55DBE529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4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Online is used</a:t>
            </a:r>
            <a:r>
              <a:rPr lang="en-US" baseline="0" dirty="0" smtClean="0"/>
              <a:t> by the P5 SHIFTER who is then responsible of entering data in an urgent fashion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539E-D693-284C-B6B9-4C55DBE529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07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all the component’s being good -&gt; golden </a:t>
            </a:r>
            <a:r>
              <a:rPr lang="en-US" dirty="0" err="1" smtClean="0"/>
              <a:t>json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539E-D693-284C-B6B9-4C55DBE529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539E-D693-284C-B6B9-4C55DBE529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12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the font size</a:t>
            </a:r>
            <a:r>
              <a:rPr lang="en-US" baseline="0" dirty="0" smtClean="0"/>
              <a:t> to make it readable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539E-D693-284C-B6B9-4C55DBE529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28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C1C68-943E-4A4F-9B0B-4A79437D39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2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34B0C2-9509-D045-9FC1-FC4F150676CA}" type="datetime1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E948-CB52-3A4F-8B6B-3CA96ADA895E}" type="datetime1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3A88-D87B-2B4F-BCB0-71FBCDA10152}" type="datetime1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3AF2A-6762-6F47-88BF-AF0F56704719}" type="datetime1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040527-E684-C649-87B0-03052FB7E65E}" type="datetime1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A734-C25D-0D4B-86E2-351070B7087A}" type="datetime1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7FFA-7FBA-394C-B790-C02BDDDB9249}" type="datetime1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DDA0-34F1-BA4C-88E8-159A2115CBC9}" type="datetime1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2E2D-1300-1A45-8071-DC14CA52E427}" type="datetime1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6DF3D9-B025-7B40-A193-B3E3B1AA6E6C}" type="datetime1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9F5775-AB37-3E41-94D2-A27563079581}" type="datetime1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79EA882-9827-A04A-ABB0-79B353946A6B}" type="datetime1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388D402-CB48-164B-A5A1-55FAAE3130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385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563" y="528365"/>
            <a:ext cx="10276357" cy="2098226"/>
          </a:xfrm>
        </p:spPr>
        <p:txBody>
          <a:bodyPr/>
          <a:lstStyle/>
          <a:p>
            <a:r>
              <a:rPr lang="en-US" sz="6000" dirty="0" smtClean="0"/>
              <a:t>CMS DQM RUN REGISTRY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912" y="3390802"/>
            <a:ext cx="9461634" cy="10862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Fabio Espinosa </a:t>
            </a:r>
            <a:r>
              <a:rPr lang="en-US" dirty="0" smtClean="0"/>
              <a:t>(</a:t>
            </a:r>
            <a:r>
              <a:rPr lang="en-US" dirty="0" err="1" smtClean="0"/>
              <a:t>f.e@cern.ch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On behalf of the DQM team in the CMS collaboration</a:t>
            </a:r>
          </a:p>
          <a:p>
            <a:r>
              <a:rPr lang="en-US" dirty="0"/>
              <a:t>CHEP </a:t>
            </a:r>
            <a:r>
              <a:rPr lang="en-US" dirty="0" smtClean="0"/>
              <a:t>Adelaide, Nov</a:t>
            </a:r>
            <a:r>
              <a:rPr lang="en-US" dirty="0"/>
              <a:t>. 2019 Offline Computing</a:t>
            </a:r>
          </a:p>
          <a:p>
            <a:endParaRPr lang="en-US" dirty="0"/>
          </a:p>
        </p:txBody>
      </p:sp>
      <p:pic>
        <p:nvPicPr>
          <p:cNvPr id="1026" name="Picture 2" descr="https://indico.cern.ch/static/plugins/themes_cern/cm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74" y="5277361"/>
            <a:ext cx="848291" cy="8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mit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04"/>
          <a:stretch/>
        </p:blipFill>
        <p:spPr bwMode="auto">
          <a:xfrm>
            <a:off x="3926262" y="5313472"/>
            <a:ext cx="1548987" cy="81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cer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99" y="5277361"/>
            <a:ext cx="846878" cy="84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86"/>
            <a:ext cx="12192000" cy="609600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36"/>
            <a:ext cx="12192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043" y="23404"/>
            <a:ext cx="603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application is divided between Online and Offline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292787" y="304676"/>
            <a:ext cx="1318161" cy="6293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92000" cy="6193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326" y="0"/>
            <a:ext cx="39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we switch to offline we see datasets: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53486" y="6453386"/>
            <a:ext cx="1596292" cy="404614"/>
          </a:xfrm>
        </p:spPr>
        <p:txBody>
          <a:bodyPr/>
          <a:lstStyle/>
          <a:p>
            <a:fld id="{3388D402-CB48-164B-A5A1-55FAAE3130B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77"/>
            <a:ext cx="12192000" cy="61934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1164704"/>
            <a:ext cx="1466146" cy="53946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8097" y="-3455"/>
            <a:ext cx="603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subsystem has its own workspace.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7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27"/>
            <a:ext cx="12205671" cy="5739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0887" y="132595"/>
            <a:ext cx="858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run/dataset can have GOOD and BAD </a:t>
            </a:r>
            <a:r>
              <a:rPr lang="en-US" dirty="0" err="1" smtClean="0"/>
              <a:t>lumisections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7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876"/>
            <a:ext cx="12192000" cy="595615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633"/>
            <a:ext cx="12192000" cy="6271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37" y="14413"/>
            <a:ext cx="714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History: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72736" y="6655692"/>
            <a:ext cx="1596292" cy="202307"/>
          </a:xfrm>
        </p:spPr>
        <p:txBody>
          <a:bodyPr/>
          <a:lstStyle/>
          <a:p>
            <a:fld id="{3388D402-CB48-164B-A5A1-55FAAE3130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343" y="108284"/>
            <a:ext cx="10273173" cy="1485900"/>
          </a:xfrm>
        </p:spPr>
        <p:txBody>
          <a:bodyPr/>
          <a:lstStyle/>
          <a:p>
            <a:r>
              <a:rPr lang="en-US" dirty="0" smtClean="0"/>
              <a:t>Useful for Machine Learning in the future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240"/>
            <a:ext cx="12227492" cy="62588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804033" y="3646620"/>
            <a:ext cx="1607420" cy="594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233131" y="6386009"/>
            <a:ext cx="1596292" cy="404614"/>
          </a:xfrm>
        </p:spPr>
        <p:txBody>
          <a:bodyPr/>
          <a:lstStyle/>
          <a:p>
            <a:fld id="{3388D402-CB48-164B-A5A1-55FAAE3130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261"/>
            <a:ext cx="12192000" cy="5773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503" y="0"/>
            <a:ext cx="380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Every event is logged in the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6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in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883"/>
            <a:ext cx="12111896" cy="29061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34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 rot="16200000">
            <a:off x="-2834320" y="3413910"/>
            <a:ext cx="6280830" cy="404614"/>
          </a:xfrm>
        </p:spPr>
        <p:txBody>
          <a:bodyPr/>
          <a:lstStyle/>
          <a:p>
            <a:r>
              <a:rPr lang="en-US" smtClean="0"/>
              <a:t>CHEP 2019 - Fabio Espinosa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0358" y="18132"/>
            <a:ext cx="5740399" cy="662980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en-US" sz="3200" dirty="0" smtClean="0"/>
              <a:t>The CMS Experiment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68900" y="5405313"/>
            <a:ext cx="1010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large general-purpose particle physics detector built on </a:t>
            </a:r>
            <a:r>
              <a:rPr lang="en-US" smtClean="0"/>
              <a:t>the French side of the </a:t>
            </a:r>
            <a:r>
              <a:rPr lang="en-US" dirty="0" smtClean="0"/>
              <a:t>LHC (Large Hadron Collider), CERN. </a:t>
            </a:r>
          </a:p>
          <a:p>
            <a:endParaRPr lang="en-US" dirty="0"/>
          </a:p>
          <a:p>
            <a:r>
              <a:rPr lang="en-US" dirty="0" smtClean="0"/>
              <a:t>CMS is a collaboration of several subsystems, among them: Tracker, ECAL, HCAL, RPC, HLT and CSC.</a:t>
            </a:r>
            <a:endParaRPr lang="en-US" dirty="0"/>
          </a:p>
        </p:txBody>
      </p:sp>
      <p:pic>
        <p:nvPicPr>
          <p:cNvPr id="8" name="Picture 2" descr="mage result for compact muon solen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69" y="1005495"/>
            <a:ext cx="5708488" cy="38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may contain: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02" y="681112"/>
            <a:ext cx="8286909" cy="4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sourcing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20</a:t>
            </a:fld>
            <a:endParaRPr lang="en-US"/>
          </a:p>
        </p:txBody>
      </p:sp>
      <p:pic>
        <p:nvPicPr>
          <p:cNvPr id="2058" name="Picture 10" descr="mage result for stairs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78" y="2001900"/>
            <a:ext cx="5373082" cy="4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7270" y="2697480"/>
            <a:ext cx="30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Stairs: Every step is an event.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0" y="1987034"/>
            <a:ext cx="147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41528" y="4931835"/>
            <a:ext cx="400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(id=2): </a:t>
            </a:r>
            <a:r>
              <a:rPr lang="en-US" dirty="0" err="1" smtClean="0"/>
              <a:t>Lumisection</a:t>
            </a:r>
            <a:r>
              <a:rPr lang="en-US" dirty="0" smtClean="0"/>
              <a:t> 10 — 100 from Run 323000 in component CSC: Status BAD.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72150" y="5149005"/>
            <a:ext cx="105156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4987638" cy="1485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Reconstruction at an arbitrary point in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21</a:t>
            </a:fld>
            <a:endParaRPr lang="en-US"/>
          </a:p>
        </p:txBody>
      </p:sp>
      <p:pic>
        <p:nvPicPr>
          <p:cNvPr id="2058" name="Picture 10" descr="mage result for stairs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278" y="2001900"/>
            <a:ext cx="5373082" cy="44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7270" y="2697480"/>
            <a:ext cx="30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Stairs: Every step is an event.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95360" y="1987034"/>
            <a:ext cx="147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State</a:t>
            </a:r>
            <a:endParaRPr lang="en-US" dirty="0"/>
          </a:p>
        </p:txBody>
      </p:sp>
      <p:pic>
        <p:nvPicPr>
          <p:cNvPr id="10" name="Picture 2" descr="nter image description he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27340" b="4405"/>
          <a:stretch/>
        </p:blipFill>
        <p:spPr bwMode="auto">
          <a:xfrm>
            <a:off x="8057074" y="4975320"/>
            <a:ext cx="4134926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6080" y="3929003"/>
            <a:ext cx="4960620" cy="281178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95360" y="3218017"/>
            <a:ext cx="292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Golden </a:t>
            </a:r>
            <a:r>
              <a:rPr lang="en-US" smtClean="0"/>
              <a:t>JSON produced here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40830" y="3402683"/>
            <a:ext cx="1954530" cy="526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76211" y="3587349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Reconstruction until Event 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95360" y="4637196"/>
            <a:ext cx="333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or less like this </a:t>
            </a:r>
            <a:r>
              <a:rPr lang="en-US" dirty="0" err="1" smtClean="0"/>
              <a:t>Git</a:t>
            </a:r>
            <a:r>
              <a:rPr lang="en-US" dirty="0" smtClean="0"/>
              <a:t> feature: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4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 Postgres database using JSONB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0683"/>
              </p:ext>
            </p:extLst>
          </p:nvPr>
        </p:nvGraphicFramePr>
        <p:xfrm>
          <a:off x="220191" y="1535551"/>
          <a:ext cx="6983040" cy="24053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6826"/>
                <a:gridCol w="1287780"/>
                <a:gridCol w="1094936"/>
                <a:gridCol w="3833498"/>
              </a:tblGrid>
              <a:tr h="415691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event_id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run_number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lumisection_number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flags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56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323414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{“</a:t>
                      </a:r>
                      <a:r>
                        <a:rPr lang="en-US" sz="1600" dirty="0" err="1" smtClean="0"/>
                        <a:t>csc</a:t>
                      </a:r>
                      <a:r>
                        <a:rPr lang="en-US" sz="1600" dirty="0" smtClean="0"/>
                        <a:t>”: {”status”: </a:t>
                      </a:r>
                      <a:r>
                        <a:rPr lang="en-US" sz="1600" dirty="0" smtClean="0"/>
                        <a:t>“GOOD”}, “</a:t>
                      </a:r>
                      <a:r>
                        <a:rPr lang="en-US" sz="1600" dirty="0" err="1" smtClean="0"/>
                        <a:t>dt</a:t>
                      </a:r>
                      <a:r>
                        <a:rPr lang="en-US" sz="1600" dirty="0" smtClean="0"/>
                        <a:t>”: {”status”: “BAD”}}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56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323414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{“</a:t>
                      </a:r>
                      <a:r>
                        <a:rPr lang="en-US" sz="1600" dirty="0" err="1" smtClean="0"/>
                        <a:t>dt</a:t>
                      </a:r>
                      <a:r>
                        <a:rPr lang="en-US" sz="1600" dirty="0" smtClean="0"/>
                        <a:t>”: {”status”: </a:t>
                      </a:r>
                      <a:r>
                        <a:rPr lang="en-US" sz="1600" dirty="0" smtClean="0"/>
                        <a:t>“GOOD”}}</a:t>
                      </a:r>
                      <a:endParaRPr lang="en-US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56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323414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{“</a:t>
                      </a:r>
                      <a:r>
                        <a:rPr lang="en-US" sz="1600" dirty="0" err="1" smtClean="0"/>
                        <a:t>csc</a:t>
                      </a:r>
                      <a:r>
                        <a:rPr lang="en-US" sz="1600" dirty="0" smtClean="0"/>
                        <a:t>”: </a:t>
                      </a:r>
                      <a:r>
                        <a:rPr lang="en-US" sz="1600" dirty="0" smtClean="0"/>
                        <a:t>{”status”: “BAD”}}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56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323414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{“</a:t>
                      </a:r>
                      <a:r>
                        <a:rPr lang="en-US" sz="1600" dirty="0" err="1" smtClean="0"/>
                        <a:t>subsystem_x</a:t>
                      </a:r>
                      <a:r>
                        <a:rPr lang="en-US" sz="1600" dirty="0" smtClean="0"/>
                        <a:t>”: </a:t>
                      </a:r>
                      <a:r>
                        <a:rPr lang="en-US" sz="1600" dirty="0" smtClean="0"/>
                        <a:t>{”status”: </a:t>
                      </a:r>
                      <a:r>
                        <a:rPr lang="en-US" sz="1600" dirty="0" smtClean="0"/>
                        <a:t>“GOOD”}}</a:t>
                      </a:r>
                      <a:endParaRPr lang="en-US" sz="16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185908"/>
              </p:ext>
            </p:extLst>
          </p:nvPr>
        </p:nvGraphicFramePr>
        <p:xfrm>
          <a:off x="307617" y="5443467"/>
          <a:ext cx="10394250" cy="9948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0675"/>
                <a:gridCol w="1940161"/>
                <a:gridCol w="6503414"/>
              </a:tblGrid>
              <a:tr h="415691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run_number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lumisection_number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aggregate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41569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323414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{“</a:t>
                      </a:r>
                      <a:r>
                        <a:rPr lang="en-US" sz="1600" dirty="0" err="1" smtClean="0"/>
                        <a:t>csc</a:t>
                      </a:r>
                      <a:r>
                        <a:rPr lang="en-US" sz="1600" dirty="0" smtClean="0"/>
                        <a:t>”: {”status”: </a:t>
                      </a:r>
                      <a:r>
                        <a:rPr lang="en-US" sz="1600" dirty="0" smtClean="0"/>
                        <a:t>“BAD”}, “</a:t>
                      </a:r>
                      <a:r>
                        <a:rPr lang="en-US" sz="1600" dirty="0" err="1" smtClean="0"/>
                        <a:t>dt</a:t>
                      </a:r>
                      <a:r>
                        <a:rPr lang="en-US" sz="1600" dirty="0" smtClean="0"/>
                        <a:t>”: {”status”: “GOOD”}, “</a:t>
                      </a:r>
                      <a:r>
                        <a:rPr lang="en-US" sz="1600" dirty="0" err="1" smtClean="0"/>
                        <a:t>subsystem_x</a:t>
                      </a:r>
                      <a:r>
                        <a:rPr lang="en-US" sz="1600" dirty="0" smtClean="0"/>
                        <a:t>”: {“status”: “GOOD”}}</a:t>
                      </a:r>
                      <a:endParaRPr lang="en-US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7200" y="4030133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 </a:t>
            </a:r>
            <a:r>
              <a:rPr lang="en-US" dirty="0" err="1" smtClean="0"/>
              <a:t>run_number</a:t>
            </a:r>
            <a:r>
              <a:rPr lang="en-US" dirty="0" smtClean="0"/>
              <a:t>, </a:t>
            </a:r>
            <a:r>
              <a:rPr lang="en-US" dirty="0" err="1" smtClean="0"/>
              <a:t>lumisection_number</a:t>
            </a:r>
            <a:r>
              <a:rPr lang="en-US" dirty="0" smtClean="0"/>
              <a:t>, </a:t>
            </a:r>
            <a:r>
              <a:rPr lang="en-US" b="1" u="sng" dirty="0" err="1" smtClean="0"/>
              <a:t>mergejsonb</a:t>
            </a:r>
            <a:r>
              <a:rPr lang="en-US" b="1" u="sng" dirty="0" smtClean="0"/>
              <a:t>(flags ORDER BY </a:t>
            </a:r>
            <a:r>
              <a:rPr lang="en-US" b="1" u="sng" dirty="0" err="1" smtClean="0"/>
              <a:t>event_id</a:t>
            </a:r>
            <a:r>
              <a:rPr lang="en-US" dirty="0" smtClean="0"/>
              <a:t>) as “aggregate”</a:t>
            </a:r>
          </a:p>
          <a:p>
            <a:r>
              <a:rPr lang="en-US" dirty="0" smtClean="0"/>
              <a:t>FROM Events</a:t>
            </a:r>
          </a:p>
          <a:p>
            <a:r>
              <a:rPr lang="en-US" dirty="0" smtClean="0"/>
              <a:t>GROUP BY </a:t>
            </a:r>
            <a:r>
              <a:rPr lang="en-US" dirty="0" err="1" smtClean="0"/>
              <a:t>run_number</a:t>
            </a:r>
            <a:r>
              <a:rPr lang="en-US" dirty="0" smtClean="0"/>
              <a:t>, </a:t>
            </a:r>
            <a:r>
              <a:rPr lang="en-US" dirty="0" err="1" smtClean="0"/>
              <a:t>lumisection_number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7617" y="6453386"/>
            <a:ext cx="751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</a:t>
            </a:r>
            <a:r>
              <a:rPr lang="en-US" i="1" dirty="0" err="1" smtClean="0"/>
              <a:t>Mergejsonb</a:t>
            </a:r>
            <a:r>
              <a:rPr lang="en-US" i="1" dirty="0" smtClean="0"/>
              <a:t> is a custom aggregate we defined in the database previously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24034" y="1653047"/>
            <a:ext cx="4046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we introduce </a:t>
            </a:r>
            <a:r>
              <a:rPr lang="en-US" dirty="0" err="1" smtClean="0"/>
              <a:t>subsystem_x</a:t>
            </a:r>
            <a:r>
              <a:rPr lang="en-US" dirty="0" smtClean="0"/>
              <a:t> out of nowhere.</a:t>
            </a:r>
          </a:p>
          <a:p>
            <a:r>
              <a:rPr lang="en-US" dirty="0" smtClean="0"/>
              <a:t>Meaning, in the future, if new subsystems come along,</a:t>
            </a:r>
            <a:r>
              <a:rPr lang="en-US" dirty="0"/>
              <a:t> </a:t>
            </a:r>
            <a:r>
              <a:rPr lang="en-US" dirty="0" smtClean="0"/>
              <a:t>there is no need to perform </a:t>
            </a:r>
            <a:r>
              <a:rPr lang="en-US" dirty="0" err="1" smtClean="0"/>
              <a:t>db</a:t>
            </a:r>
            <a:r>
              <a:rPr lang="en-US" dirty="0" smtClean="0"/>
              <a:t> migrations, we benefit from </a:t>
            </a:r>
            <a:r>
              <a:rPr lang="en-US" dirty="0" err="1" smtClean="0"/>
              <a:t>schemaless</a:t>
            </a:r>
            <a:r>
              <a:rPr lang="en-US" dirty="0" smtClean="0"/>
              <a:t> JSONB fields.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268800" y="1998134"/>
            <a:ext cx="555234" cy="1676169"/>
          </a:xfrm>
          <a:prstGeom prst="straightConnector1">
            <a:avLst/>
          </a:prstGeom>
          <a:ln w="3492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8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362DFFC-4DCC-48EE-B781-94D04B95F1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>
                <a:solidFill>
                  <a:schemeClr val="bg2"/>
                </a:solidFill>
              </a:rPr>
              <a:t>The problem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8B8B265-E68C-4B64-9238-781F0102C5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n-US" sz="1800" dirty="0" smtClean="0"/>
              <a:t>We have to label </a:t>
            </a:r>
            <a:r>
              <a:rPr lang="is-IS" sz="1800" dirty="0" smtClean="0"/>
              <a:t>32,703,648 </a:t>
            </a:r>
            <a:r>
              <a:rPr lang="is-IS" sz="1800" dirty="0"/>
              <a:t>Intervals (lumisections) only from past data. </a:t>
            </a:r>
            <a:r>
              <a:rPr lang="en-US" sz="1800" dirty="0" smtClean="0"/>
              <a:t>So expect this value to increase with time. </a:t>
            </a:r>
            <a:r>
              <a:rPr lang="en-US" sz="1800" dirty="0" smtClean="0"/>
              <a:t>We need to save it in a 20 GB db.</a:t>
            </a:r>
            <a:endParaRPr lang="en-US" sz="1800" dirty="0"/>
          </a:p>
          <a:p>
            <a:r>
              <a:rPr lang="is-IS" sz="1800" dirty="0" smtClean="0"/>
              <a:t>We have to be able to search for them in a matter of miliseconds.</a:t>
            </a:r>
          </a:p>
          <a:p>
            <a:r>
              <a:rPr lang="is-IS" sz="1800" dirty="0" smtClean="0"/>
              <a:t>We have to be able to produce a golden JSON in a reasonable amount of time (we made it to under 1 second). </a:t>
            </a:r>
            <a:endParaRPr lang="is-IS" sz="1800" dirty="0"/>
          </a:p>
          <a:p>
            <a:r>
              <a:rPr lang="is-IS" sz="1800" dirty="0"/>
              <a:t>We already had a RR before, </a:t>
            </a:r>
            <a:r>
              <a:rPr lang="is-IS" sz="1800" dirty="0" smtClean="0"/>
              <a:t>it was built with the best technology of 2009. We want to have all the useful functionality we had before plus more.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sz="1200" smtClean="0"/>
              <a:pPr>
                <a:spcAft>
                  <a:spcPts val="600"/>
                </a:spcAft>
              </a:pPr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83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45733"/>
            <a:ext cx="6908800" cy="4021667"/>
          </a:xfrm>
        </p:spPr>
        <p:txBody>
          <a:bodyPr>
            <a:noAutofit/>
          </a:bodyPr>
          <a:lstStyle/>
          <a:p>
            <a:r>
              <a:rPr lang="en-US" sz="2400" dirty="0" smtClean="0"/>
              <a:t>Imagine querying for all runs which had </a:t>
            </a:r>
            <a:r>
              <a:rPr lang="en-US" sz="2400" dirty="0" err="1" smtClean="0"/>
              <a:t>lumisections</a:t>
            </a:r>
            <a:r>
              <a:rPr lang="en-US" sz="2400" dirty="0" smtClean="0"/>
              <a:t> labeled as GOOD for subsystem DT.</a:t>
            </a:r>
          </a:p>
          <a:p>
            <a:r>
              <a:rPr lang="en-US" sz="2400" dirty="0" smtClean="0"/>
              <a:t>Searching it in the Event table is not efficient.</a:t>
            </a:r>
          </a:p>
          <a:p>
            <a:r>
              <a:rPr lang="en-US" sz="2400" dirty="0" smtClean="0"/>
              <a:t>We need a table that shows the current state for all runs/datasets.</a:t>
            </a:r>
          </a:p>
          <a:p>
            <a:r>
              <a:rPr lang="en-US" sz="2400" dirty="0" smtClean="0"/>
              <a:t>Every time we update the event table, we also update the “cache” table using transactions. Therefore the cache is never out of date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354364"/>
            <a:ext cx="1905000" cy="45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of Event sourcing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Handling event sourcing is possible in a normal SQL database (in our case Postgres worked fine).</a:t>
            </a:r>
          </a:p>
          <a:p>
            <a:r>
              <a:rPr lang="en-US" dirty="0" smtClean="0"/>
              <a:t>Using event sourcing, you get a log of what happens in the whole application for free.</a:t>
            </a:r>
          </a:p>
          <a:p>
            <a:r>
              <a:rPr lang="en-US" dirty="0" smtClean="0"/>
              <a:t>Using caching enables us to make queries extremely fast, in the order of ~1 second.</a:t>
            </a:r>
          </a:p>
          <a:p>
            <a:r>
              <a:rPr lang="en-US" dirty="0" smtClean="0"/>
              <a:t>Using caching is easy with event sourcing since we know exactly when to invalidate the cache.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11"/>
          </p:nvPr>
        </p:nvSpPr>
        <p:spPr>
          <a:xfrm rot="16200000">
            <a:off x="-2834320" y="3413910"/>
            <a:ext cx="6280830" cy="404614"/>
          </a:xfrm>
        </p:spPr>
        <p:txBody>
          <a:bodyPr/>
          <a:lstStyle/>
          <a:p>
            <a:r>
              <a:rPr lang="en-US" smtClean="0"/>
              <a:t>CHEP 2019 - Fabio Espinosa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on the new Run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new </a:t>
            </a:r>
            <a:r>
              <a:rPr lang="en-US" sz="2800" dirty="0"/>
              <a:t>RR has already been used in </a:t>
            </a:r>
            <a:r>
              <a:rPr lang="en-US" sz="2800" dirty="0" smtClean="0"/>
              <a:t>production, during </a:t>
            </a:r>
            <a:r>
              <a:rPr lang="en-US" sz="2800" dirty="0"/>
              <a:t>data taking </a:t>
            </a:r>
            <a:r>
              <a:rPr lang="en-US" sz="2800" dirty="0" smtClean="0"/>
              <a:t>in the last half of 2018, 644 </a:t>
            </a:r>
            <a:r>
              <a:rPr lang="en-US" sz="2800" dirty="0"/>
              <a:t>runs were signed off. </a:t>
            </a:r>
            <a:endParaRPr lang="en-US" sz="2800" dirty="0" smtClean="0"/>
          </a:p>
          <a:p>
            <a:r>
              <a:rPr lang="en-US" sz="2800" dirty="0" smtClean="0"/>
              <a:t>We are now starting to use it for production in Offline.</a:t>
            </a:r>
          </a:p>
          <a:p>
            <a:r>
              <a:rPr lang="en-US" sz="2800" dirty="0" smtClean="0"/>
              <a:t>The event sourcing schema proved to be extremely useful for debugging the results of certification.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62DFFC-4DCC-48EE-B781-94D04B95F1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 smtClean="0">
                <a:solidFill>
                  <a:schemeClr val="bg2"/>
                </a:solidFill>
              </a:rPr>
              <a:t>The stack and architecture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8B8B265-E68C-4B64-9238-781F0102C5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n-US" sz="1800" dirty="0" err="1" smtClean="0"/>
              <a:t>Fullstack</a:t>
            </a:r>
            <a:r>
              <a:rPr lang="en-US" sz="1800" dirty="0" smtClean="0"/>
              <a:t> </a:t>
            </a:r>
            <a:r>
              <a:rPr lang="en-US" sz="1800" dirty="0" err="1" smtClean="0"/>
              <a:t>Javascript</a:t>
            </a:r>
            <a:r>
              <a:rPr lang="en-US" sz="1800" dirty="0" smtClean="0"/>
              <a:t> application.</a:t>
            </a:r>
          </a:p>
          <a:p>
            <a:r>
              <a:rPr lang="en-US" sz="1800" dirty="0" smtClean="0"/>
              <a:t>Front end uses </a:t>
            </a:r>
            <a:r>
              <a:rPr lang="en-US" sz="1800" dirty="0" err="1" smtClean="0"/>
              <a:t>Next.js</a:t>
            </a:r>
            <a:r>
              <a:rPr lang="en-US" sz="1800" dirty="0" smtClean="0"/>
              <a:t> and </a:t>
            </a:r>
            <a:r>
              <a:rPr lang="en-US" sz="1800" dirty="0" err="1" smtClean="0"/>
              <a:t>React.js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Backend programming language: </a:t>
            </a:r>
            <a:r>
              <a:rPr lang="en-US" sz="1800" dirty="0" err="1" smtClean="0"/>
              <a:t>Javascript</a:t>
            </a:r>
            <a:r>
              <a:rPr lang="en-US" sz="1800" dirty="0" smtClean="0"/>
              <a:t> (</a:t>
            </a:r>
            <a:r>
              <a:rPr lang="en-US" sz="1800" dirty="0" err="1" smtClean="0"/>
              <a:t>Node.js</a:t>
            </a:r>
            <a:r>
              <a:rPr lang="en-US" sz="1800" dirty="0" smtClean="0"/>
              <a:t> with an express web server).</a:t>
            </a:r>
          </a:p>
          <a:p>
            <a:r>
              <a:rPr lang="en-US" sz="1800" dirty="0" smtClean="0"/>
              <a:t>PostgreSQL database (20 GB).</a:t>
            </a:r>
          </a:p>
          <a:p>
            <a:r>
              <a:rPr lang="en-US" sz="1800" dirty="0" smtClean="0"/>
              <a:t>API client is distributed as a Python package.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88D402-CB48-164B-A5A1-55FAAE3130BC}" type="slidenum">
              <a:rPr lang="en-US" sz="1200" smtClean="0"/>
              <a:pPr>
                <a:spcAft>
                  <a:spcPts val="600"/>
                </a:spcAft>
              </a:pPr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210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49BC34D-9C23-4D6D-8213-1F471AF85B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A0F5D6C-5025-4D7E-82DD-C2C6FDA1E7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="" xmlns:a16="http://schemas.microsoft.com/office/drawing/2014/main" id="{E2AF2C17-4AB4-4402-B84B-129EF95D1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CB73C468-D875-4A8E-A540-E43BF8232D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B4734F2F-19FC-4D35-9BDE-5CEAD57D9B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D97A8A26-FD96-4968-A34A-727382AC7E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0" r="-1" b="22936"/>
          <a:stretch/>
        </p:blipFill>
        <p:spPr>
          <a:xfrm>
            <a:off x="1546448" y="1333221"/>
            <a:ext cx="3857578" cy="4391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79574" y="634028"/>
            <a:ext cx="40851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Imagine you’re a </a:t>
            </a:r>
            <a:r>
              <a:rPr lang="en-US" sz="3200" dirty="0" smtClean="0"/>
              <a:t>CMS physicist doing </a:t>
            </a:r>
            <a:r>
              <a:rPr lang="en-US" sz="3200" dirty="0"/>
              <a:t>analysis</a:t>
            </a:r>
            <a:r>
              <a:rPr lang="en-US" sz="3200" dirty="0" smtClean="0"/>
              <a:t>…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And of </a:t>
            </a:r>
            <a:r>
              <a:rPr lang="en-US" sz="3200" dirty="0" smtClean="0"/>
              <a:t>course, </a:t>
            </a:r>
            <a:r>
              <a:rPr lang="en-US" sz="3200" dirty="0"/>
              <a:t>you need data.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52416" y="6596390"/>
            <a:ext cx="211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*Cartoon courtesy </a:t>
            </a:r>
            <a:r>
              <a:rPr lang="en-US" sz="1100" dirty="0" smtClean="0"/>
              <a:t>of </a:t>
            </a:r>
            <a:r>
              <a:rPr lang="en-US" sz="1100" dirty="0" err="1" smtClean="0"/>
              <a:t>pngfly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440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449BC34D-9C23-4D6D-8213-1F471AF85B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9" name="Freeform 6">
              <a:extLst>
                <a:ext uri="{FF2B5EF4-FFF2-40B4-BE49-F238E27FC236}">
                  <a16:creationId xmlns="" xmlns:a16="http://schemas.microsoft.com/office/drawing/2014/main" id="{FA0F5D6C-5025-4D7E-82DD-C2C6FDA1E7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50" name="Freeform 6">
              <a:extLst>
                <a:ext uri="{FF2B5EF4-FFF2-40B4-BE49-F238E27FC236}">
                  <a16:creationId xmlns="" xmlns:a16="http://schemas.microsoft.com/office/drawing/2014/main" id="{E2AF2C17-4AB4-4402-B84B-129EF95D1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52" name="Rectangle 51">
            <a:extLst>
              <a:ext uri="{FF2B5EF4-FFF2-40B4-BE49-F238E27FC236}">
                <a16:creationId xmlns="" xmlns:a16="http://schemas.microsoft.com/office/drawing/2014/main" id="{1F9A0C1C-8ABC-401B-8FE9-AC9327C4C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2712" y="1218008"/>
            <a:ext cx="3355942" cy="516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But you </a:t>
            </a:r>
            <a:r>
              <a:rPr lang="en-US" sz="3200" dirty="0" smtClean="0"/>
              <a:t>know </a:t>
            </a:r>
            <a:r>
              <a:rPr lang="en-US" sz="3200" dirty="0"/>
              <a:t>data from </a:t>
            </a:r>
            <a:r>
              <a:rPr lang="en-US" sz="3200" dirty="0" smtClean="0"/>
              <a:t>CMS must be evaluated carefully</a:t>
            </a:r>
            <a:r>
              <a:rPr lang="mr-IN" sz="3200" dirty="0" smtClean="0"/>
              <a:t>…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Where would you </a:t>
            </a:r>
            <a:r>
              <a:rPr lang="en-US" sz="3200" dirty="0" smtClean="0"/>
              <a:t>find data deemed GOOD.</a:t>
            </a:r>
            <a:endParaRPr lang="en-US" sz="3200" dirty="0"/>
          </a:p>
        </p:txBody>
      </p:sp>
      <p:sp>
        <p:nvSpPr>
          <p:cNvPr id="54" name="Freeform 6">
            <a:extLst>
              <a:ext uri="{FF2B5EF4-FFF2-40B4-BE49-F238E27FC236}">
                <a16:creationId xmlns="" xmlns:a16="http://schemas.microsoft.com/office/drawing/2014/main" id="{BA5783C3-2F96-40A7-A24F-30CB07AA3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6" name="Freeform 6">
            <a:extLst>
              <a:ext uri="{FF2B5EF4-FFF2-40B4-BE49-F238E27FC236}">
                <a16:creationId xmlns="" xmlns:a16="http://schemas.microsoft.com/office/drawing/2014/main" id="{A9D08DBA-0326-4C4E-ACFB-576F3ABDD2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388D402-CB48-164B-A5A1-55FAAE3130BC}" type="slidenum">
              <a:rPr lang="en-US" sz="12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mage result for compact muon solen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80" y="1464272"/>
            <a:ext cx="5708488" cy="38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BA75F4A0-FEAF-4F1B-9C48-7688BF9D41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F1EC79F3-0DE6-47BA-9C5C-039C54F4AC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C86C2B07-2A41-4CB1-9C51-F037AF4176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1123486"/>
            <a:ext cx="9639868" cy="3516753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Y</a:t>
            </a:r>
            <a:r>
              <a:rPr lang="en-US" sz="3200" dirty="0" smtClean="0"/>
              <a:t>ou </a:t>
            </a:r>
            <a:r>
              <a:rPr lang="en-US" sz="3200" dirty="0"/>
              <a:t>would have to go to </a:t>
            </a:r>
            <a:r>
              <a:rPr lang="en-US" sz="3200" dirty="0" smtClean="0"/>
              <a:t>every subdetector </a:t>
            </a:r>
            <a:r>
              <a:rPr lang="en-US" sz="3200" dirty="0"/>
              <a:t>group and ask </a:t>
            </a:r>
            <a:r>
              <a:rPr lang="en-US" sz="3200" dirty="0" smtClean="0"/>
              <a:t>them each </a:t>
            </a:r>
            <a:r>
              <a:rPr lang="en-US" sz="3200" dirty="0"/>
              <a:t>for their GOOD </a:t>
            </a:r>
            <a:r>
              <a:rPr lang="en-US" sz="3200" dirty="0" smtClean="0"/>
              <a:t>data.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3F67AAC-C977-4759-A5C8-6BC998F963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9D364927-0254-4A79-AABD-1C0F132108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370181"/>
              </p:ext>
            </p:extLst>
          </p:nvPr>
        </p:nvGraphicFramePr>
        <p:xfrm>
          <a:off x="1371600" y="724395"/>
          <a:ext cx="9601200" cy="514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>
          <a:xfrm rot="16200000">
            <a:off x="-2834320" y="3413910"/>
            <a:ext cx="6280830" cy="404614"/>
          </a:xfrm>
        </p:spPr>
        <p:txBody>
          <a:bodyPr/>
          <a:lstStyle/>
          <a:p>
            <a:r>
              <a:rPr lang="en-US" smtClean="0"/>
              <a:t>CHEP 2019 - Fabio Espinosa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150" y="1322607"/>
            <a:ext cx="3282694" cy="3581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Good data is referenced from what we call a </a:t>
            </a:r>
            <a:r>
              <a:rPr lang="en-US" sz="2400" b="1" dirty="0" smtClean="0"/>
              <a:t>GOLDEN JSON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A golden JSON is a format of intervals. Which refer to the Data that was GOOD for ALL subdetectors.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22" y="645106"/>
            <a:ext cx="6438954" cy="52477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0296" y="5998464"/>
            <a:ext cx="47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Fragment of golden JSON. </a:t>
            </a:r>
            <a:endParaRPr lang="en-US" i="1" dirty="0"/>
          </a:p>
        </p:txBody>
      </p:sp>
      <p:sp>
        <p:nvSpPr>
          <p:cNvPr id="10" name="Bent Arrow 9"/>
          <p:cNvSpPr/>
          <p:nvPr/>
        </p:nvSpPr>
        <p:spPr>
          <a:xfrm>
            <a:off x="6254496" y="932688"/>
            <a:ext cx="1060704" cy="905256"/>
          </a:xfrm>
          <a:prstGeom prst="bentArrow">
            <a:avLst>
              <a:gd name="adj1" fmla="val 9848"/>
              <a:gd name="adj2" fmla="val 19444"/>
              <a:gd name="adj3" fmla="val 32071"/>
              <a:gd name="adj4" fmla="val 43750"/>
            </a:avLst>
          </a:prstGeom>
          <a:solidFill>
            <a:srgbClr val="FFFF00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932688"/>
            <a:ext cx="153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>
            <a:off x="7441811" y="1317344"/>
            <a:ext cx="652386" cy="544515"/>
          </a:xfrm>
          <a:prstGeom prst="bentArrow">
            <a:avLst>
              <a:gd name="adj1" fmla="val 9848"/>
              <a:gd name="adj2" fmla="val 19444"/>
              <a:gd name="adj3" fmla="val 32071"/>
              <a:gd name="adj4" fmla="val 43750"/>
            </a:avLst>
          </a:prstGeom>
          <a:solidFill>
            <a:srgbClr val="FFFF00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6406" y="1239438"/>
            <a:ext cx="257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Ranges (</a:t>
            </a:r>
            <a:r>
              <a:rPr lang="en-US" dirty="0" err="1" smtClean="0"/>
              <a:t>lumisections</a:t>
            </a:r>
            <a:r>
              <a:rPr lang="en-US" dirty="0" smtClean="0"/>
              <a:t>*)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8020" y="6367796"/>
            <a:ext cx="10351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*In CMS every interval goes by the name of </a:t>
            </a:r>
            <a:r>
              <a:rPr lang="en-US" sz="1200" i="1" dirty="0" err="1" smtClean="0"/>
              <a:t>Lumisection</a:t>
            </a:r>
            <a:r>
              <a:rPr lang="en-US" sz="1200" i="1" dirty="0" smtClean="0"/>
              <a:t>. A </a:t>
            </a:r>
            <a:r>
              <a:rPr lang="en-US" sz="1200" i="1" dirty="0" err="1" smtClean="0"/>
              <a:t>Lumisection</a:t>
            </a:r>
            <a:r>
              <a:rPr lang="en-US" sz="1200" i="1" dirty="0" smtClean="0"/>
              <a:t> is approximately a 23 second interval. A run contains an arbitrary number of LS.</a:t>
            </a:r>
            <a:endParaRPr lang="en-US" sz="12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7</a:t>
            </a:fld>
            <a:endParaRPr lang="en-US"/>
          </a:p>
        </p:txBody>
      </p:sp>
      <p:sp>
        <p:nvSpPr>
          <p:cNvPr id="15" name="Footer Placeholder 11"/>
          <p:cNvSpPr>
            <a:spLocks noGrp="1"/>
          </p:cNvSpPr>
          <p:nvPr>
            <p:ph type="ftr" sz="quarter" idx="11"/>
          </p:nvPr>
        </p:nvSpPr>
        <p:spPr>
          <a:xfrm rot="16200000">
            <a:off x="-2834320" y="3413910"/>
            <a:ext cx="6280830" cy="404614"/>
          </a:xfrm>
        </p:spPr>
        <p:txBody>
          <a:bodyPr/>
          <a:lstStyle/>
          <a:p>
            <a:r>
              <a:rPr lang="en-US" smtClean="0"/>
              <a:t>CHEP 2019 - Fabio Espinosa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62DFFC-4DCC-48EE-B781-94D04B95F1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791570"/>
            <a:ext cx="43205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 smtClean="0">
                <a:solidFill>
                  <a:schemeClr val="bg2"/>
                </a:solidFill>
              </a:rPr>
              <a:t>How do we arrive to the </a:t>
            </a:r>
            <a:r>
              <a:rPr lang="en-US" sz="5400" smtClean="0">
                <a:solidFill>
                  <a:schemeClr val="bg2"/>
                </a:solidFill>
              </a:rPr>
              <a:t>golden JSON?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8B8B265-E68C-4B64-9238-781F0102C5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rmAutofit/>
          </a:bodyPr>
          <a:lstStyle/>
          <a:p>
            <a:r>
              <a:rPr lang="en-US" sz="3200" dirty="0" smtClean="0"/>
              <a:t>We ask every subsystem to certify physics data.</a:t>
            </a:r>
          </a:p>
          <a:p>
            <a:endParaRPr lang="en-US" sz="3200" dirty="0"/>
          </a:p>
          <a:p>
            <a:r>
              <a:rPr lang="en-US" sz="3200" dirty="0" smtClean="0"/>
              <a:t>But where will they enter their certification result?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62DFFC-4DCC-48EE-B781-94D04B95F1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791570"/>
            <a:ext cx="4018839" cy="5262390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>
                <a:solidFill>
                  <a:schemeClr val="bg2"/>
                </a:solidFill>
              </a:rPr>
              <a:t>Introducing</a:t>
            </a:r>
            <a:r>
              <a:rPr lang="mr-IN" sz="5400" dirty="0">
                <a:solidFill>
                  <a:schemeClr val="bg2"/>
                </a:solidFill>
              </a:rPr>
              <a:t>…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8B8B265-E68C-4B64-9238-781F0102C5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6720" y="791570"/>
            <a:ext cx="4892308" cy="5262390"/>
          </a:xfrm>
        </p:spPr>
        <p:txBody>
          <a:bodyPr anchor="ctr">
            <a:noAutofit/>
          </a:bodyPr>
          <a:lstStyle/>
          <a:p>
            <a:r>
              <a:rPr lang="en-US" sz="3200" dirty="0" smtClean="0"/>
              <a:t>The new </a:t>
            </a:r>
            <a:r>
              <a:rPr lang="en-US" sz="3200" b="1" u="sng" dirty="0" smtClean="0"/>
              <a:t>Run </a:t>
            </a:r>
            <a:r>
              <a:rPr lang="en-US" sz="3200" b="1" u="sng" dirty="0"/>
              <a:t>Registry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A Web-based tool </a:t>
            </a:r>
            <a:r>
              <a:rPr lang="en-US" sz="3200" dirty="0" smtClean="0"/>
              <a:t>to bookkeep </a:t>
            </a:r>
            <a:r>
              <a:rPr lang="en-US" sz="3200" dirty="0"/>
              <a:t>results </a:t>
            </a:r>
            <a:endParaRPr lang="en-US" sz="3200" dirty="0" smtClean="0"/>
          </a:p>
          <a:p>
            <a:r>
              <a:rPr lang="en-US" sz="3200" dirty="0" smtClean="0"/>
              <a:t>Responsible for aggregating the GOOD data.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D402-CB48-164B-A5A1-55FAAE3130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14734</TotalTime>
  <Words>1005</Words>
  <Application>Microsoft Macintosh PowerPoint</Application>
  <PresentationFormat>Widescreen</PresentationFormat>
  <Paragraphs>156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Franklin Gothic Book</vt:lpstr>
      <vt:lpstr>Arial</vt:lpstr>
      <vt:lpstr>Crop</vt:lpstr>
      <vt:lpstr>CMS DQM RUN REGISTRY</vt:lpstr>
      <vt:lpstr>PowerPoint Presentation</vt:lpstr>
      <vt:lpstr>PowerPoint Presentation</vt:lpstr>
      <vt:lpstr>But you know data from CMS must be evaluated carefully…     Where would you find data deemed GOOD.</vt:lpstr>
      <vt:lpstr>PowerPoint Presentation</vt:lpstr>
      <vt:lpstr>PowerPoint Presentation</vt:lpstr>
      <vt:lpstr>PowerPoint Presentation</vt:lpstr>
      <vt:lpstr>How do we arrive to the golden JSON?</vt:lpstr>
      <vt:lpstr>Introducing…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for Machine Learning in the future</vt:lpstr>
      <vt:lpstr>PowerPoint Presentation</vt:lpstr>
      <vt:lpstr>Event in detail</vt:lpstr>
      <vt:lpstr>Event sourcing</vt:lpstr>
      <vt:lpstr>Reconstruction at an arbitrary point in time</vt:lpstr>
      <vt:lpstr>In a Postgres database using JSONB</vt:lpstr>
      <vt:lpstr>The problem </vt:lpstr>
      <vt:lpstr>Caching</vt:lpstr>
      <vt:lpstr>Conclusions of Event sourcing architecture</vt:lpstr>
      <vt:lpstr>Status on the new Run Registry</vt:lpstr>
      <vt:lpstr>The stack and architecture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DQM RUN REGISTRY</dc:title>
  <dc:creator>Microsoft Office User</dc:creator>
  <cp:lastModifiedBy>Microsoft Office User</cp:lastModifiedBy>
  <cp:revision>70</cp:revision>
  <dcterms:created xsi:type="dcterms:W3CDTF">2019-10-21T10:45:01Z</dcterms:created>
  <dcterms:modified xsi:type="dcterms:W3CDTF">2019-11-07T00:15:53Z</dcterms:modified>
</cp:coreProperties>
</file>