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</p:sldIdLst>
  <p:sldSz cx="37439600" cy="208803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5F5"/>
    <a:srgbClr val="2B2B6A"/>
    <a:srgbClr val="BD0026"/>
    <a:srgbClr val="F03B20"/>
    <a:srgbClr val="FD8D3C"/>
    <a:srgbClr val="FECC5C"/>
    <a:srgbClr val="FFFF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30" d="100"/>
          <a:sy n="30" d="100"/>
        </p:scale>
        <p:origin x="-18" y="-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586928470376075E-3"/>
          <c:y val="2.2386076411271992E-4"/>
          <c:w val="0.93888888888888888"/>
          <c:h val="0.926482873851294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Data presence</c:v>
                </c:pt>
              </c:strCache>
            </c:strRef>
          </c:tx>
          <c:spPr>
            <a:solidFill>
              <a:schemeClr val="bg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val>
            <c:numRef>
              <c:f>Sheet1!$A$2:$A$13</c:f>
              <c:numCache>
                <c:formatCode>General</c:formatCode>
                <c:ptCount val="12"/>
                <c:pt idx="0">
                  <c:v>50</c:v>
                </c:pt>
                <c:pt idx="1">
                  <c:v>150</c:v>
                </c:pt>
                <c:pt idx="2">
                  <c:v>160</c:v>
                </c:pt>
                <c:pt idx="3">
                  <c:v>130</c:v>
                </c:pt>
                <c:pt idx="4">
                  <c:v>145</c:v>
                </c:pt>
                <c:pt idx="5">
                  <c:v>200</c:v>
                </c:pt>
                <c:pt idx="6">
                  <c:v>430</c:v>
                </c:pt>
                <c:pt idx="7">
                  <c:v>680</c:v>
                </c:pt>
                <c:pt idx="8">
                  <c:v>690</c:v>
                </c:pt>
                <c:pt idx="9">
                  <c:v>380</c:v>
                </c:pt>
                <c:pt idx="10">
                  <c:v>180</c:v>
                </c:pt>
                <c:pt idx="1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3C-44D8-9BB7-D2FBB73B7D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336455040"/>
        <c:axId val="336450120"/>
      </c:barChart>
      <c:catAx>
        <c:axId val="336455040"/>
        <c:scaling>
          <c:orientation val="minMax"/>
        </c:scaling>
        <c:delete val="1"/>
        <c:axPos val="b"/>
        <c:majorTickMark val="none"/>
        <c:minorTickMark val="none"/>
        <c:tickLblPos val="nextTo"/>
        <c:crossAx val="336450120"/>
        <c:crosses val="autoZero"/>
        <c:auto val="1"/>
        <c:lblAlgn val="ctr"/>
        <c:lblOffset val="100"/>
        <c:noMultiLvlLbl val="0"/>
      </c:catAx>
      <c:valAx>
        <c:axId val="3364501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36455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9950" y="3417232"/>
            <a:ext cx="28079700" cy="7269468"/>
          </a:xfrm>
        </p:spPr>
        <p:txBody>
          <a:bodyPr anchor="b"/>
          <a:lstStyle>
            <a:lvl1pPr algn="ctr">
              <a:defRPr sz="1826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9950" y="10967039"/>
            <a:ext cx="28079700" cy="5041259"/>
          </a:xfrm>
        </p:spPr>
        <p:txBody>
          <a:bodyPr/>
          <a:lstStyle>
            <a:lvl1pPr marL="0" indent="0" algn="ctr">
              <a:buNone/>
              <a:defRPr sz="7307"/>
            </a:lvl1pPr>
            <a:lvl2pPr marL="1392037" indent="0" algn="ctr">
              <a:buNone/>
              <a:defRPr sz="6089"/>
            </a:lvl2pPr>
            <a:lvl3pPr marL="2784074" indent="0" algn="ctr">
              <a:buNone/>
              <a:defRPr sz="5480"/>
            </a:lvl3pPr>
            <a:lvl4pPr marL="4176111" indent="0" algn="ctr">
              <a:buNone/>
              <a:defRPr sz="4872"/>
            </a:lvl4pPr>
            <a:lvl5pPr marL="5568147" indent="0" algn="ctr">
              <a:buNone/>
              <a:defRPr sz="4872"/>
            </a:lvl5pPr>
            <a:lvl6pPr marL="6960184" indent="0" algn="ctr">
              <a:buNone/>
              <a:defRPr sz="4872"/>
            </a:lvl6pPr>
            <a:lvl7pPr marL="8352221" indent="0" algn="ctr">
              <a:buNone/>
              <a:defRPr sz="4872"/>
            </a:lvl7pPr>
            <a:lvl8pPr marL="9744258" indent="0" algn="ctr">
              <a:buNone/>
              <a:defRPr sz="4872"/>
            </a:lvl8pPr>
            <a:lvl9pPr marL="11136295" indent="0" algn="ctr">
              <a:buNone/>
              <a:defRPr sz="4872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5E3EC-4DEB-4D70-828C-0E49ABA61794}" type="datetimeFigureOut">
              <a:rPr lang="en-GB" smtClean="0"/>
              <a:t>12/09/2019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BE74D-FA98-4A3D-BE69-C46866CF26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52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5E3EC-4DEB-4D70-828C-0E49ABA61794}" type="datetimeFigureOut">
              <a:rPr lang="en-GB" smtClean="0"/>
              <a:t>12/09/2019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BE74D-FA98-4A3D-BE69-C46866CF26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825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792714" y="1111687"/>
            <a:ext cx="8072914" cy="1769516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3973" y="1111687"/>
            <a:ext cx="23750746" cy="1769516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5E3EC-4DEB-4D70-828C-0E49ABA61794}" type="datetimeFigureOut">
              <a:rPr lang="en-GB" smtClean="0"/>
              <a:t>12/09/2019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BE74D-FA98-4A3D-BE69-C46866CF26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432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5E3EC-4DEB-4D70-828C-0E49ABA61794}" type="datetimeFigureOut">
              <a:rPr lang="en-GB" smtClean="0"/>
              <a:t>12/09/2019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BE74D-FA98-4A3D-BE69-C46866CF26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881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4473" y="5205600"/>
            <a:ext cx="32291655" cy="8685660"/>
          </a:xfrm>
        </p:spPr>
        <p:txBody>
          <a:bodyPr anchor="b"/>
          <a:lstStyle>
            <a:lvl1pPr>
              <a:defRPr sz="1826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54473" y="13973430"/>
            <a:ext cx="32291655" cy="4567583"/>
          </a:xfrm>
        </p:spPr>
        <p:txBody>
          <a:bodyPr/>
          <a:lstStyle>
            <a:lvl1pPr marL="0" indent="0">
              <a:buNone/>
              <a:defRPr sz="7307">
                <a:solidFill>
                  <a:schemeClr val="tx1">
                    <a:tint val="75000"/>
                  </a:schemeClr>
                </a:solidFill>
              </a:defRPr>
            </a:lvl1pPr>
            <a:lvl2pPr marL="1392037" indent="0">
              <a:buNone/>
              <a:defRPr sz="6089">
                <a:solidFill>
                  <a:schemeClr val="tx1">
                    <a:tint val="75000"/>
                  </a:schemeClr>
                </a:solidFill>
              </a:defRPr>
            </a:lvl2pPr>
            <a:lvl3pPr marL="2784074" indent="0">
              <a:buNone/>
              <a:defRPr sz="5480">
                <a:solidFill>
                  <a:schemeClr val="tx1">
                    <a:tint val="75000"/>
                  </a:schemeClr>
                </a:solidFill>
              </a:defRPr>
            </a:lvl3pPr>
            <a:lvl4pPr marL="4176111" indent="0">
              <a:buNone/>
              <a:defRPr sz="4872">
                <a:solidFill>
                  <a:schemeClr val="tx1">
                    <a:tint val="75000"/>
                  </a:schemeClr>
                </a:solidFill>
              </a:defRPr>
            </a:lvl4pPr>
            <a:lvl5pPr marL="5568147" indent="0">
              <a:buNone/>
              <a:defRPr sz="4872">
                <a:solidFill>
                  <a:schemeClr val="tx1">
                    <a:tint val="75000"/>
                  </a:schemeClr>
                </a:solidFill>
              </a:defRPr>
            </a:lvl5pPr>
            <a:lvl6pPr marL="6960184" indent="0">
              <a:buNone/>
              <a:defRPr sz="4872">
                <a:solidFill>
                  <a:schemeClr val="tx1">
                    <a:tint val="75000"/>
                  </a:schemeClr>
                </a:solidFill>
              </a:defRPr>
            </a:lvl6pPr>
            <a:lvl7pPr marL="8352221" indent="0">
              <a:buNone/>
              <a:defRPr sz="4872">
                <a:solidFill>
                  <a:schemeClr val="tx1">
                    <a:tint val="75000"/>
                  </a:schemeClr>
                </a:solidFill>
              </a:defRPr>
            </a:lvl7pPr>
            <a:lvl8pPr marL="9744258" indent="0">
              <a:buNone/>
              <a:defRPr sz="4872">
                <a:solidFill>
                  <a:schemeClr val="tx1">
                    <a:tint val="75000"/>
                  </a:schemeClr>
                </a:solidFill>
              </a:defRPr>
            </a:lvl8pPr>
            <a:lvl9pPr marL="11136295" indent="0">
              <a:buNone/>
              <a:defRPr sz="48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5E3EC-4DEB-4D70-828C-0E49ABA61794}" type="datetimeFigureOut">
              <a:rPr lang="en-GB" smtClean="0"/>
              <a:t>12/09/2019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BE74D-FA98-4A3D-BE69-C46866CF26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711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3973" y="5558437"/>
            <a:ext cx="15911830" cy="132484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953798" y="5558437"/>
            <a:ext cx="15911830" cy="132484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5E3EC-4DEB-4D70-828C-0E49ABA61794}" type="datetimeFigureOut">
              <a:rPr lang="en-GB" smtClean="0"/>
              <a:t>12/09/2019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BE74D-FA98-4A3D-BE69-C46866CF26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283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849" y="1111689"/>
            <a:ext cx="32291655" cy="403591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851" y="5118597"/>
            <a:ext cx="15838704" cy="2508545"/>
          </a:xfrm>
        </p:spPr>
        <p:txBody>
          <a:bodyPr anchor="b"/>
          <a:lstStyle>
            <a:lvl1pPr marL="0" indent="0">
              <a:buNone/>
              <a:defRPr sz="7307" b="1"/>
            </a:lvl1pPr>
            <a:lvl2pPr marL="1392037" indent="0">
              <a:buNone/>
              <a:defRPr sz="6089" b="1"/>
            </a:lvl2pPr>
            <a:lvl3pPr marL="2784074" indent="0">
              <a:buNone/>
              <a:defRPr sz="5480" b="1"/>
            </a:lvl3pPr>
            <a:lvl4pPr marL="4176111" indent="0">
              <a:buNone/>
              <a:defRPr sz="4872" b="1"/>
            </a:lvl4pPr>
            <a:lvl5pPr marL="5568147" indent="0">
              <a:buNone/>
              <a:defRPr sz="4872" b="1"/>
            </a:lvl5pPr>
            <a:lvl6pPr marL="6960184" indent="0">
              <a:buNone/>
              <a:defRPr sz="4872" b="1"/>
            </a:lvl6pPr>
            <a:lvl7pPr marL="8352221" indent="0">
              <a:buNone/>
              <a:defRPr sz="4872" b="1"/>
            </a:lvl7pPr>
            <a:lvl8pPr marL="9744258" indent="0">
              <a:buNone/>
              <a:defRPr sz="4872" b="1"/>
            </a:lvl8pPr>
            <a:lvl9pPr marL="11136295" indent="0">
              <a:buNone/>
              <a:defRPr sz="4872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78851" y="7627142"/>
            <a:ext cx="15838704" cy="1121837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953798" y="5118597"/>
            <a:ext cx="15916706" cy="2508545"/>
          </a:xfrm>
        </p:spPr>
        <p:txBody>
          <a:bodyPr anchor="b"/>
          <a:lstStyle>
            <a:lvl1pPr marL="0" indent="0">
              <a:buNone/>
              <a:defRPr sz="7307" b="1"/>
            </a:lvl1pPr>
            <a:lvl2pPr marL="1392037" indent="0">
              <a:buNone/>
              <a:defRPr sz="6089" b="1"/>
            </a:lvl2pPr>
            <a:lvl3pPr marL="2784074" indent="0">
              <a:buNone/>
              <a:defRPr sz="5480" b="1"/>
            </a:lvl3pPr>
            <a:lvl4pPr marL="4176111" indent="0">
              <a:buNone/>
              <a:defRPr sz="4872" b="1"/>
            </a:lvl4pPr>
            <a:lvl5pPr marL="5568147" indent="0">
              <a:buNone/>
              <a:defRPr sz="4872" b="1"/>
            </a:lvl5pPr>
            <a:lvl6pPr marL="6960184" indent="0">
              <a:buNone/>
              <a:defRPr sz="4872" b="1"/>
            </a:lvl6pPr>
            <a:lvl7pPr marL="8352221" indent="0">
              <a:buNone/>
              <a:defRPr sz="4872" b="1"/>
            </a:lvl7pPr>
            <a:lvl8pPr marL="9744258" indent="0">
              <a:buNone/>
              <a:defRPr sz="4872" b="1"/>
            </a:lvl8pPr>
            <a:lvl9pPr marL="11136295" indent="0">
              <a:buNone/>
              <a:defRPr sz="4872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953798" y="7627142"/>
            <a:ext cx="15916706" cy="1121837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5E3EC-4DEB-4D70-828C-0E49ABA61794}" type="datetimeFigureOut">
              <a:rPr lang="en-GB" smtClean="0"/>
              <a:t>12/09/2019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BE74D-FA98-4A3D-BE69-C46866CF26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203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5E3EC-4DEB-4D70-828C-0E49ABA61794}" type="datetimeFigureOut">
              <a:rPr lang="en-GB" smtClean="0"/>
              <a:t>12/09/2019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BE74D-FA98-4A3D-BE69-C46866CF26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034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5E3EC-4DEB-4D70-828C-0E49ABA61794}" type="datetimeFigureOut">
              <a:rPr lang="en-GB" smtClean="0"/>
              <a:t>12/09/2019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BE74D-FA98-4A3D-BE69-C46866CF26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2753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851" y="1392026"/>
            <a:ext cx="12075244" cy="4872091"/>
          </a:xfrm>
        </p:spPr>
        <p:txBody>
          <a:bodyPr anchor="b"/>
          <a:lstStyle>
            <a:lvl1pPr>
              <a:defRPr sz="974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16706" y="3006391"/>
            <a:ext cx="18953798" cy="14838609"/>
          </a:xfrm>
        </p:spPr>
        <p:txBody>
          <a:bodyPr/>
          <a:lstStyle>
            <a:lvl1pPr>
              <a:defRPr sz="9743"/>
            </a:lvl1pPr>
            <a:lvl2pPr>
              <a:defRPr sz="8525"/>
            </a:lvl2pPr>
            <a:lvl3pPr>
              <a:defRPr sz="7307"/>
            </a:lvl3pPr>
            <a:lvl4pPr>
              <a:defRPr sz="6089"/>
            </a:lvl4pPr>
            <a:lvl5pPr>
              <a:defRPr sz="6089"/>
            </a:lvl5pPr>
            <a:lvl6pPr>
              <a:defRPr sz="6089"/>
            </a:lvl6pPr>
            <a:lvl7pPr>
              <a:defRPr sz="6089"/>
            </a:lvl7pPr>
            <a:lvl8pPr>
              <a:defRPr sz="6089"/>
            </a:lvl8pPr>
            <a:lvl9pPr>
              <a:defRPr sz="608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78851" y="6264116"/>
            <a:ext cx="12075244" cy="11605051"/>
          </a:xfrm>
        </p:spPr>
        <p:txBody>
          <a:bodyPr/>
          <a:lstStyle>
            <a:lvl1pPr marL="0" indent="0">
              <a:buNone/>
              <a:defRPr sz="4872"/>
            </a:lvl1pPr>
            <a:lvl2pPr marL="1392037" indent="0">
              <a:buNone/>
              <a:defRPr sz="4263"/>
            </a:lvl2pPr>
            <a:lvl3pPr marL="2784074" indent="0">
              <a:buNone/>
              <a:defRPr sz="3654"/>
            </a:lvl3pPr>
            <a:lvl4pPr marL="4176111" indent="0">
              <a:buNone/>
              <a:defRPr sz="3045"/>
            </a:lvl4pPr>
            <a:lvl5pPr marL="5568147" indent="0">
              <a:buNone/>
              <a:defRPr sz="3045"/>
            </a:lvl5pPr>
            <a:lvl6pPr marL="6960184" indent="0">
              <a:buNone/>
              <a:defRPr sz="3045"/>
            </a:lvl6pPr>
            <a:lvl7pPr marL="8352221" indent="0">
              <a:buNone/>
              <a:defRPr sz="3045"/>
            </a:lvl7pPr>
            <a:lvl8pPr marL="9744258" indent="0">
              <a:buNone/>
              <a:defRPr sz="3045"/>
            </a:lvl8pPr>
            <a:lvl9pPr marL="11136295" indent="0">
              <a:buNone/>
              <a:defRPr sz="304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5E3EC-4DEB-4D70-828C-0E49ABA61794}" type="datetimeFigureOut">
              <a:rPr lang="en-GB" smtClean="0"/>
              <a:t>12/09/2019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BE74D-FA98-4A3D-BE69-C46866CF26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947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851" y="1392026"/>
            <a:ext cx="12075244" cy="4872091"/>
          </a:xfrm>
        </p:spPr>
        <p:txBody>
          <a:bodyPr anchor="b"/>
          <a:lstStyle>
            <a:lvl1pPr>
              <a:defRPr sz="974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916706" y="3006391"/>
            <a:ext cx="18953798" cy="14838609"/>
          </a:xfrm>
        </p:spPr>
        <p:txBody>
          <a:bodyPr anchor="t"/>
          <a:lstStyle>
            <a:lvl1pPr marL="0" indent="0">
              <a:buNone/>
              <a:defRPr sz="9743"/>
            </a:lvl1pPr>
            <a:lvl2pPr marL="1392037" indent="0">
              <a:buNone/>
              <a:defRPr sz="8525"/>
            </a:lvl2pPr>
            <a:lvl3pPr marL="2784074" indent="0">
              <a:buNone/>
              <a:defRPr sz="7307"/>
            </a:lvl3pPr>
            <a:lvl4pPr marL="4176111" indent="0">
              <a:buNone/>
              <a:defRPr sz="6089"/>
            </a:lvl4pPr>
            <a:lvl5pPr marL="5568147" indent="0">
              <a:buNone/>
              <a:defRPr sz="6089"/>
            </a:lvl5pPr>
            <a:lvl6pPr marL="6960184" indent="0">
              <a:buNone/>
              <a:defRPr sz="6089"/>
            </a:lvl6pPr>
            <a:lvl7pPr marL="8352221" indent="0">
              <a:buNone/>
              <a:defRPr sz="6089"/>
            </a:lvl7pPr>
            <a:lvl8pPr marL="9744258" indent="0">
              <a:buNone/>
              <a:defRPr sz="6089"/>
            </a:lvl8pPr>
            <a:lvl9pPr marL="11136295" indent="0">
              <a:buNone/>
              <a:defRPr sz="6089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78851" y="6264116"/>
            <a:ext cx="12075244" cy="11605051"/>
          </a:xfrm>
        </p:spPr>
        <p:txBody>
          <a:bodyPr/>
          <a:lstStyle>
            <a:lvl1pPr marL="0" indent="0">
              <a:buNone/>
              <a:defRPr sz="4872"/>
            </a:lvl1pPr>
            <a:lvl2pPr marL="1392037" indent="0">
              <a:buNone/>
              <a:defRPr sz="4263"/>
            </a:lvl2pPr>
            <a:lvl3pPr marL="2784074" indent="0">
              <a:buNone/>
              <a:defRPr sz="3654"/>
            </a:lvl3pPr>
            <a:lvl4pPr marL="4176111" indent="0">
              <a:buNone/>
              <a:defRPr sz="3045"/>
            </a:lvl4pPr>
            <a:lvl5pPr marL="5568147" indent="0">
              <a:buNone/>
              <a:defRPr sz="3045"/>
            </a:lvl5pPr>
            <a:lvl6pPr marL="6960184" indent="0">
              <a:buNone/>
              <a:defRPr sz="3045"/>
            </a:lvl6pPr>
            <a:lvl7pPr marL="8352221" indent="0">
              <a:buNone/>
              <a:defRPr sz="3045"/>
            </a:lvl7pPr>
            <a:lvl8pPr marL="9744258" indent="0">
              <a:buNone/>
              <a:defRPr sz="3045"/>
            </a:lvl8pPr>
            <a:lvl9pPr marL="11136295" indent="0">
              <a:buNone/>
              <a:defRPr sz="304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5E3EC-4DEB-4D70-828C-0E49ABA61794}" type="datetimeFigureOut">
              <a:rPr lang="en-GB" smtClean="0"/>
              <a:t>12/09/2019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BE74D-FA98-4A3D-BE69-C46866CF26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632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73973" y="1111689"/>
            <a:ext cx="32291655" cy="4035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3973" y="5558437"/>
            <a:ext cx="32291655" cy="132484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73973" y="19353028"/>
            <a:ext cx="8423910" cy="1111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5E3EC-4DEB-4D70-828C-0E49ABA61794}" type="datetimeFigureOut">
              <a:rPr lang="en-GB" smtClean="0"/>
              <a:t>12/09/2019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401868" y="19353028"/>
            <a:ext cx="12635865" cy="1111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6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441718" y="19353028"/>
            <a:ext cx="8423910" cy="1111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BE74D-FA98-4A3D-BE69-C46866CF26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643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784074" rtl="0" eaLnBrk="1" latinLnBrk="0" hangingPunct="1">
        <a:lnSpc>
          <a:spcPct val="90000"/>
        </a:lnSpc>
        <a:spcBef>
          <a:spcPct val="0"/>
        </a:spcBef>
        <a:buNone/>
        <a:defRPr sz="1339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96018" indent="-696018" algn="l" defTabSz="2784074" rtl="0" eaLnBrk="1" latinLnBrk="0" hangingPunct="1">
        <a:lnSpc>
          <a:spcPct val="90000"/>
        </a:lnSpc>
        <a:spcBef>
          <a:spcPts val="3045"/>
        </a:spcBef>
        <a:buFont typeface="Arial" panose="020B0604020202020204" pitchFamily="34" charset="0"/>
        <a:buChar char="•"/>
        <a:defRPr sz="8525" kern="1200">
          <a:solidFill>
            <a:schemeClr val="tx1"/>
          </a:solidFill>
          <a:latin typeface="+mn-lt"/>
          <a:ea typeface="+mn-ea"/>
          <a:cs typeface="+mn-cs"/>
        </a:defRPr>
      </a:lvl1pPr>
      <a:lvl2pPr marL="2088055" indent="-696018" algn="l" defTabSz="2784074" rtl="0" eaLnBrk="1" latinLnBrk="0" hangingPunct="1">
        <a:lnSpc>
          <a:spcPct val="90000"/>
        </a:lnSpc>
        <a:spcBef>
          <a:spcPts val="1522"/>
        </a:spcBef>
        <a:buFont typeface="Arial" panose="020B0604020202020204" pitchFamily="34" charset="0"/>
        <a:buChar char="•"/>
        <a:defRPr sz="7307" kern="1200">
          <a:solidFill>
            <a:schemeClr val="tx1"/>
          </a:solidFill>
          <a:latin typeface="+mn-lt"/>
          <a:ea typeface="+mn-ea"/>
          <a:cs typeface="+mn-cs"/>
        </a:defRPr>
      </a:lvl2pPr>
      <a:lvl3pPr marL="3480092" indent="-696018" algn="l" defTabSz="2784074" rtl="0" eaLnBrk="1" latinLnBrk="0" hangingPunct="1">
        <a:lnSpc>
          <a:spcPct val="90000"/>
        </a:lnSpc>
        <a:spcBef>
          <a:spcPts val="1522"/>
        </a:spcBef>
        <a:buFont typeface="Arial" panose="020B0604020202020204" pitchFamily="34" charset="0"/>
        <a:buChar char="•"/>
        <a:defRPr sz="6089" kern="1200">
          <a:solidFill>
            <a:schemeClr val="tx1"/>
          </a:solidFill>
          <a:latin typeface="+mn-lt"/>
          <a:ea typeface="+mn-ea"/>
          <a:cs typeface="+mn-cs"/>
        </a:defRPr>
      </a:lvl3pPr>
      <a:lvl4pPr marL="4872129" indent="-696018" algn="l" defTabSz="2784074" rtl="0" eaLnBrk="1" latinLnBrk="0" hangingPunct="1">
        <a:lnSpc>
          <a:spcPct val="90000"/>
        </a:lnSpc>
        <a:spcBef>
          <a:spcPts val="1522"/>
        </a:spcBef>
        <a:buFont typeface="Arial" panose="020B0604020202020204" pitchFamily="34" charset="0"/>
        <a:buChar char="•"/>
        <a:defRPr sz="5480" kern="1200">
          <a:solidFill>
            <a:schemeClr val="tx1"/>
          </a:solidFill>
          <a:latin typeface="+mn-lt"/>
          <a:ea typeface="+mn-ea"/>
          <a:cs typeface="+mn-cs"/>
        </a:defRPr>
      </a:lvl4pPr>
      <a:lvl5pPr marL="6264166" indent="-696018" algn="l" defTabSz="2784074" rtl="0" eaLnBrk="1" latinLnBrk="0" hangingPunct="1">
        <a:lnSpc>
          <a:spcPct val="90000"/>
        </a:lnSpc>
        <a:spcBef>
          <a:spcPts val="1522"/>
        </a:spcBef>
        <a:buFont typeface="Arial" panose="020B0604020202020204" pitchFamily="34" charset="0"/>
        <a:buChar char="•"/>
        <a:defRPr sz="5480" kern="1200">
          <a:solidFill>
            <a:schemeClr val="tx1"/>
          </a:solidFill>
          <a:latin typeface="+mn-lt"/>
          <a:ea typeface="+mn-ea"/>
          <a:cs typeface="+mn-cs"/>
        </a:defRPr>
      </a:lvl5pPr>
      <a:lvl6pPr marL="7656203" indent="-696018" algn="l" defTabSz="2784074" rtl="0" eaLnBrk="1" latinLnBrk="0" hangingPunct="1">
        <a:lnSpc>
          <a:spcPct val="90000"/>
        </a:lnSpc>
        <a:spcBef>
          <a:spcPts val="1522"/>
        </a:spcBef>
        <a:buFont typeface="Arial" panose="020B0604020202020204" pitchFamily="34" charset="0"/>
        <a:buChar char="•"/>
        <a:defRPr sz="5480" kern="1200">
          <a:solidFill>
            <a:schemeClr val="tx1"/>
          </a:solidFill>
          <a:latin typeface="+mn-lt"/>
          <a:ea typeface="+mn-ea"/>
          <a:cs typeface="+mn-cs"/>
        </a:defRPr>
      </a:lvl6pPr>
      <a:lvl7pPr marL="9048239" indent="-696018" algn="l" defTabSz="2784074" rtl="0" eaLnBrk="1" latinLnBrk="0" hangingPunct="1">
        <a:lnSpc>
          <a:spcPct val="90000"/>
        </a:lnSpc>
        <a:spcBef>
          <a:spcPts val="1522"/>
        </a:spcBef>
        <a:buFont typeface="Arial" panose="020B0604020202020204" pitchFamily="34" charset="0"/>
        <a:buChar char="•"/>
        <a:defRPr sz="5480" kern="1200">
          <a:solidFill>
            <a:schemeClr val="tx1"/>
          </a:solidFill>
          <a:latin typeface="+mn-lt"/>
          <a:ea typeface="+mn-ea"/>
          <a:cs typeface="+mn-cs"/>
        </a:defRPr>
      </a:lvl7pPr>
      <a:lvl8pPr marL="10440276" indent="-696018" algn="l" defTabSz="2784074" rtl="0" eaLnBrk="1" latinLnBrk="0" hangingPunct="1">
        <a:lnSpc>
          <a:spcPct val="90000"/>
        </a:lnSpc>
        <a:spcBef>
          <a:spcPts val="1522"/>
        </a:spcBef>
        <a:buFont typeface="Arial" panose="020B0604020202020204" pitchFamily="34" charset="0"/>
        <a:buChar char="•"/>
        <a:defRPr sz="5480" kern="1200">
          <a:solidFill>
            <a:schemeClr val="tx1"/>
          </a:solidFill>
          <a:latin typeface="+mn-lt"/>
          <a:ea typeface="+mn-ea"/>
          <a:cs typeface="+mn-cs"/>
        </a:defRPr>
      </a:lvl8pPr>
      <a:lvl9pPr marL="11832313" indent="-696018" algn="l" defTabSz="2784074" rtl="0" eaLnBrk="1" latinLnBrk="0" hangingPunct="1">
        <a:lnSpc>
          <a:spcPct val="90000"/>
        </a:lnSpc>
        <a:spcBef>
          <a:spcPts val="1522"/>
        </a:spcBef>
        <a:buFont typeface="Arial" panose="020B0604020202020204" pitchFamily="34" charset="0"/>
        <a:buChar char="•"/>
        <a:defRPr sz="54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84074" rtl="0" eaLnBrk="1" latinLnBrk="0" hangingPunct="1">
        <a:defRPr sz="5480" kern="1200">
          <a:solidFill>
            <a:schemeClr val="tx1"/>
          </a:solidFill>
          <a:latin typeface="+mn-lt"/>
          <a:ea typeface="+mn-ea"/>
          <a:cs typeface="+mn-cs"/>
        </a:defRPr>
      </a:lvl1pPr>
      <a:lvl2pPr marL="1392037" algn="l" defTabSz="2784074" rtl="0" eaLnBrk="1" latinLnBrk="0" hangingPunct="1">
        <a:defRPr sz="5480" kern="1200">
          <a:solidFill>
            <a:schemeClr val="tx1"/>
          </a:solidFill>
          <a:latin typeface="+mn-lt"/>
          <a:ea typeface="+mn-ea"/>
          <a:cs typeface="+mn-cs"/>
        </a:defRPr>
      </a:lvl2pPr>
      <a:lvl3pPr marL="2784074" algn="l" defTabSz="2784074" rtl="0" eaLnBrk="1" latinLnBrk="0" hangingPunct="1">
        <a:defRPr sz="5480" kern="1200">
          <a:solidFill>
            <a:schemeClr val="tx1"/>
          </a:solidFill>
          <a:latin typeface="+mn-lt"/>
          <a:ea typeface="+mn-ea"/>
          <a:cs typeface="+mn-cs"/>
        </a:defRPr>
      </a:lvl3pPr>
      <a:lvl4pPr marL="4176111" algn="l" defTabSz="2784074" rtl="0" eaLnBrk="1" latinLnBrk="0" hangingPunct="1">
        <a:defRPr sz="5480" kern="1200">
          <a:solidFill>
            <a:schemeClr val="tx1"/>
          </a:solidFill>
          <a:latin typeface="+mn-lt"/>
          <a:ea typeface="+mn-ea"/>
          <a:cs typeface="+mn-cs"/>
        </a:defRPr>
      </a:lvl4pPr>
      <a:lvl5pPr marL="5568147" algn="l" defTabSz="2784074" rtl="0" eaLnBrk="1" latinLnBrk="0" hangingPunct="1">
        <a:defRPr sz="5480" kern="1200">
          <a:solidFill>
            <a:schemeClr val="tx1"/>
          </a:solidFill>
          <a:latin typeface="+mn-lt"/>
          <a:ea typeface="+mn-ea"/>
          <a:cs typeface="+mn-cs"/>
        </a:defRPr>
      </a:lvl5pPr>
      <a:lvl6pPr marL="6960184" algn="l" defTabSz="2784074" rtl="0" eaLnBrk="1" latinLnBrk="0" hangingPunct="1">
        <a:defRPr sz="5480" kern="1200">
          <a:solidFill>
            <a:schemeClr val="tx1"/>
          </a:solidFill>
          <a:latin typeface="+mn-lt"/>
          <a:ea typeface="+mn-ea"/>
          <a:cs typeface="+mn-cs"/>
        </a:defRPr>
      </a:lvl6pPr>
      <a:lvl7pPr marL="8352221" algn="l" defTabSz="2784074" rtl="0" eaLnBrk="1" latinLnBrk="0" hangingPunct="1">
        <a:defRPr sz="5480" kern="1200">
          <a:solidFill>
            <a:schemeClr val="tx1"/>
          </a:solidFill>
          <a:latin typeface="+mn-lt"/>
          <a:ea typeface="+mn-ea"/>
          <a:cs typeface="+mn-cs"/>
        </a:defRPr>
      </a:lvl7pPr>
      <a:lvl8pPr marL="9744258" algn="l" defTabSz="2784074" rtl="0" eaLnBrk="1" latinLnBrk="0" hangingPunct="1">
        <a:defRPr sz="5480" kern="1200">
          <a:solidFill>
            <a:schemeClr val="tx1"/>
          </a:solidFill>
          <a:latin typeface="+mn-lt"/>
          <a:ea typeface="+mn-ea"/>
          <a:cs typeface="+mn-cs"/>
        </a:defRPr>
      </a:lvl8pPr>
      <a:lvl9pPr marL="11136295" algn="l" defTabSz="2784074" rtl="0" eaLnBrk="1" latinLnBrk="0" hangingPunct="1">
        <a:defRPr sz="54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microsoft.com/office/2007/relationships/hdphoto" Target="../media/hdphoto2.wdp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477732" y="1017202"/>
            <a:ext cx="10820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800" b="1" i="1" dirty="0" smtClean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Hannah Grist</a:t>
            </a:r>
            <a:r>
              <a:rPr lang="en-GB" sz="2800" i="1" dirty="0" smtClean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, SRSL, Oban, UK* 	*hannah.grist@srsl.com</a:t>
            </a:r>
          </a:p>
          <a:p>
            <a:pPr algn="r"/>
            <a:r>
              <a:rPr lang="en-GB" sz="2800" b="1" dirty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Mark R. Payne</a:t>
            </a:r>
            <a:r>
              <a:rPr lang="en-GB" sz="2800" dirty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, Technical University of </a:t>
            </a:r>
            <a:r>
              <a:rPr lang="en-GB" sz="2800" dirty="0" smtClean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Denmark, Copenhagen, Denmark</a:t>
            </a:r>
            <a:endParaRPr lang="en-GB" sz="2800" dirty="0">
              <a:solidFill>
                <a:schemeClr val="bg1"/>
              </a:solidFill>
              <a:latin typeface="Josefin Sans" pitchFamily="2" charset="0"/>
              <a:ea typeface="Times" panose="02020603050405020304" pitchFamily="18" charset="0"/>
            </a:endParaRPr>
          </a:p>
          <a:p>
            <a:pPr algn="r"/>
            <a:r>
              <a:rPr lang="en-GB" sz="2800" b="1" dirty="0" smtClean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Steffen </a:t>
            </a:r>
            <a:r>
              <a:rPr lang="en-GB" sz="2800" b="1" dirty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Olsen</a:t>
            </a:r>
            <a:r>
              <a:rPr lang="en-GB" sz="2800" dirty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, Danish </a:t>
            </a:r>
            <a:r>
              <a:rPr lang="en-GB" sz="2800" dirty="0" smtClean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Meteorological Institute, Copenhagen, Denmark</a:t>
            </a:r>
          </a:p>
          <a:p>
            <a:pPr algn="r"/>
            <a:endParaRPr lang="en-GB" sz="2800" dirty="0">
              <a:solidFill>
                <a:schemeClr val="bg1"/>
              </a:solidFill>
              <a:latin typeface="Josefin Sans" pitchFamily="2" charset="0"/>
              <a:ea typeface="Times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2348" y="4099328"/>
            <a:ext cx="183515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7200" b="1" dirty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Understanding the impact of a changing Arctic </a:t>
            </a:r>
            <a:endParaRPr lang="en-GB" sz="7200" b="1" dirty="0" smtClean="0">
              <a:solidFill>
                <a:schemeClr val="bg1"/>
              </a:solidFill>
              <a:latin typeface="Josefin Sans" pitchFamily="2" charset="0"/>
              <a:ea typeface="Times" panose="02020603050405020304" pitchFamily="18" charset="0"/>
            </a:endParaRPr>
          </a:p>
          <a:p>
            <a:pPr algn="just"/>
            <a:r>
              <a:rPr lang="en-GB" sz="7200" b="1" dirty="0" smtClean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on </a:t>
            </a:r>
            <a:r>
              <a:rPr lang="en-GB" sz="7200" b="1" dirty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Northern Hemisphere weather and climate</a:t>
            </a:r>
            <a:endParaRPr lang="en-GB" sz="7200" dirty="0">
              <a:solidFill>
                <a:schemeClr val="bg1"/>
              </a:solidFill>
              <a:latin typeface="Josefin Sans" pitchFamily="2" charset="0"/>
              <a:ea typeface="Times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6942" y="9896705"/>
            <a:ext cx="10490753" cy="4037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487"/>
              </a:spcAft>
            </a:pPr>
            <a:r>
              <a:rPr lang="en-GB" sz="4400" dirty="0">
                <a:solidFill>
                  <a:schemeClr val="bg1"/>
                </a:solidFill>
                <a:latin typeface="Josefi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Blue-Action is a collaborative research project that is looking at the drivers of warming in the Arctic and the subsequent impact on global climate. </a:t>
            </a:r>
            <a:endParaRPr lang="en-GB" sz="4400" dirty="0" smtClean="0">
              <a:solidFill>
                <a:schemeClr val="bg1"/>
              </a:solidFill>
              <a:latin typeface="Josefin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487"/>
              </a:spcAft>
            </a:pPr>
            <a:endParaRPr lang="en-GB" sz="3600" b="1" dirty="0">
              <a:solidFill>
                <a:schemeClr val="bg1"/>
              </a:solidFill>
              <a:latin typeface="Josefin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487"/>
              </a:spcAft>
            </a:pPr>
            <a:endParaRPr lang="en-GB" sz="3600" b="1" dirty="0">
              <a:solidFill>
                <a:schemeClr val="bg1"/>
              </a:solidFill>
              <a:latin typeface="Josefin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549251" y="9975993"/>
            <a:ext cx="1049075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487"/>
              </a:spcAft>
            </a:pPr>
            <a:r>
              <a:rPr lang="en-GB" sz="4400" dirty="0">
                <a:solidFill>
                  <a:schemeClr val="bg1"/>
                </a:solidFill>
                <a:latin typeface="Josefi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We are developing and using advanced modelling techniques to improve the accuracy of forecasting, across timescales from a few weeks to decades.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791560" y="9975993"/>
            <a:ext cx="1050657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400" dirty="0">
                <a:solidFill>
                  <a:schemeClr val="bg1"/>
                </a:solidFill>
                <a:latin typeface="Josefi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Our aim is to improve the safety and wellbeing of people </a:t>
            </a:r>
            <a:r>
              <a:rPr lang="en-GB" sz="4400" dirty="0" smtClean="0">
                <a:solidFill>
                  <a:schemeClr val="bg1"/>
                </a:solidFill>
                <a:latin typeface="Josefi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across the Northern Hemisphere, </a:t>
            </a:r>
            <a:r>
              <a:rPr lang="en-GB" sz="4400" dirty="0">
                <a:solidFill>
                  <a:schemeClr val="bg1"/>
                </a:solidFill>
                <a:latin typeface="Josefi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by </a:t>
            </a:r>
            <a:r>
              <a:rPr lang="en-GB" sz="4400" dirty="0" smtClean="0">
                <a:solidFill>
                  <a:schemeClr val="bg1"/>
                </a:solidFill>
                <a:latin typeface="Josefi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supporting </a:t>
            </a:r>
            <a:r>
              <a:rPr lang="en-GB" sz="4400" dirty="0">
                <a:solidFill>
                  <a:schemeClr val="bg1"/>
                </a:solidFill>
                <a:latin typeface="Josefi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evidence-based decision-making by policymakers worldwide.</a:t>
            </a:r>
            <a:endParaRPr lang="en-GB" sz="4400" dirty="0">
              <a:solidFill>
                <a:schemeClr val="bg1"/>
              </a:solidFill>
              <a:latin typeface="Josefin Sans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91560" y="14218301"/>
            <a:ext cx="10506572" cy="6662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942" y="14218300"/>
            <a:ext cx="10490753" cy="66801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32" b="92827" l="885" r="99431">
                        <a14:foregroundMark x1="10809" y1="48523" x2="10809" y2="48523"/>
                        <a14:foregroundMark x1="19090" y1="50633" x2="19090" y2="50633"/>
                        <a14:foregroundMark x1="29646" y1="46414" x2="29646" y2="46414"/>
                        <a14:foregroundMark x1="44753" y1="45992" x2="44753" y2="45992"/>
                        <a14:foregroundMark x1="48293" y1="57806" x2="48293" y2="57806"/>
                        <a14:foregroundMark x1="46018" y1="59916" x2="46018" y2="59916"/>
                        <a14:foregroundMark x1="53034" y1="30802" x2="53034" y2="30802"/>
                        <a14:foregroundMark x1="54046" y1="24895" x2="54046" y2="24895"/>
                        <a14:foregroundMark x1="55436" y1="18987" x2="55436" y2="18987"/>
                        <a14:foregroundMark x1="52276" y1="49367" x2="52276" y2="49367"/>
                        <a14:foregroundMark x1="53224" y1="68354" x2="53224" y2="68354"/>
                        <a14:foregroundMark x1="55499" y1="74262" x2="55499" y2="74262"/>
                        <a14:foregroundMark x1="64728" y1="65823" x2="64728" y2="65823"/>
                        <a14:foregroundMark x1="72124" y1="45992" x2="72124" y2="45992"/>
                        <a14:foregroundMark x1="79772" y1="39241" x2="79772" y2="39241"/>
                        <a14:foregroundMark x1="76612" y1="22363" x2="76612" y2="22363"/>
                        <a14:foregroundMark x1="76043" y1="33333" x2="76043" y2="33333"/>
                        <a14:foregroundMark x1="78003" y1="49367" x2="78003" y2="49367"/>
                        <a14:foregroundMark x1="79772" y1="54008" x2="79772" y2="54008"/>
                        <a14:foregroundMark x1="83755" y1="55696" x2="83755" y2="55696"/>
                        <a14:foregroundMark x1="81985" y1="43882" x2="81985" y2="43882"/>
                        <a14:foregroundMark x1="85272" y1="48945" x2="85272" y2="48945"/>
                        <a14:foregroundMark x1="85714" y1="51055" x2="85714" y2="51055"/>
                        <a14:foregroundMark x1="85714" y1="46414" x2="85714" y2="46414"/>
                        <a14:foregroundMark x1="85525" y1="59072" x2="85525" y2="59072"/>
                        <a14:foregroundMark x1="85335" y1="63713" x2="85335" y2="63713"/>
                        <a14:foregroundMark x1="84387" y1="72996" x2="84387" y2="72996"/>
                        <a14:foregroundMark x1="80657" y1="86498" x2="80657" y2="86498"/>
                        <a14:foregroundMark x1="74652" y1="33755" x2="74652" y2="33755"/>
                        <a14:foregroundMark x1="74210" y1="43038" x2="74210" y2="43038"/>
                        <a14:foregroundMark x1="75537" y1="23629" x2="75537" y2="23629"/>
                        <a14:foregroundMark x1="76928" y1="15612" x2="76928" y2="15612"/>
                        <a14:foregroundMark x1="78255" y1="11392" x2="78255" y2="11392"/>
                        <a14:foregroundMark x1="79772" y1="9705" x2="79772" y2="9705"/>
                        <a14:foregroundMark x1="88369" y1="54852" x2="88369" y2="54852"/>
                        <a14:foregroundMark x1="89507" y1="37553" x2="89507" y2="37553"/>
                        <a14:foregroundMark x1="95638" y1="57384" x2="95638" y2="57384"/>
                        <a14:foregroundMark x1="95638" y1="56540" x2="95638" y2="56540"/>
                        <a14:foregroundMark x1="95828" y1="58228" x2="95828" y2="58228"/>
                        <a14:foregroundMark x1="95638" y1="58650" x2="95638" y2="58650"/>
                        <a14:foregroundMark x1="89697" y1="37975" x2="89697" y2="37975"/>
                        <a14:foregroundMark x1="89823" y1="38819" x2="89823" y2="38819"/>
                        <a14:foregroundMark x1="90898" y1="44304" x2="90898" y2="44304"/>
                        <a14:foregroundMark x1="22187" y1="84388" x2="22187" y2="84388"/>
                        <a14:foregroundMark x1="25853" y1="50633" x2="25853" y2="50633"/>
                        <a14:foregroundMark x1="4741" y1="48523" x2="4741" y2="48523"/>
                        <a14:backgroundMark x1="15929" y1="40084" x2="15929" y2="40084"/>
                        <a14:backgroundMark x1="23325" y1="35443" x2="23325" y2="35443"/>
                        <a14:backgroundMark x1="28003" y1="28692" x2="28003" y2="28692"/>
                        <a14:backgroundMark x1="35209" y1="29958" x2="35209" y2="29958"/>
                        <a14:backgroundMark x1="37737" y1="18987" x2="37737" y2="18987"/>
                        <a14:backgroundMark x1="37484" y1="49789" x2="37484" y2="49789"/>
                        <a14:backgroundMark x1="37231" y1="68776" x2="37231" y2="68776"/>
                        <a14:backgroundMark x1="27813" y1="83966" x2="27813" y2="83966"/>
                        <a14:backgroundMark x1="22946" y1="57806" x2="22946" y2="57806"/>
                        <a14:backgroundMark x1="4488" y1="66245" x2="4488" y2="66245"/>
                        <a14:backgroundMark x1="4488" y1="66245" x2="4488" y2="66245"/>
                        <a14:backgroundMark x1="4298" y1="76371" x2="4298" y2="76371"/>
                        <a14:backgroundMark x1="4804" y1="29536" x2="4804" y2="29536"/>
                        <a14:backgroundMark x1="4488" y1="39241" x2="4488" y2="39241"/>
                        <a14:backgroundMark x1="15740" y1="28692" x2="15740" y2="28692"/>
                        <a14:backgroundMark x1="8217" y1="36287" x2="8217" y2="36287"/>
                        <a14:backgroundMark x1="8597" y1="48101" x2="8597" y2="48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919" y="530987"/>
            <a:ext cx="16578769" cy="248258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8018563" y="3819215"/>
            <a:ext cx="827956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b="1" dirty="0" smtClean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Johanna </a:t>
            </a:r>
            <a:r>
              <a:rPr lang="en-GB" b="1" dirty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Baehr</a:t>
            </a:r>
            <a:r>
              <a:rPr lang="en-GB" dirty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, University of </a:t>
            </a:r>
            <a:r>
              <a:rPr lang="en-GB" dirty="0" smtClean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Hamburg; </a:t>
            </a:r>
            <a:r>
              <a:rPr lang="en-GB" b="1" dirty="0" smtClean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Jens </a:t>
            </a:r>
            <a:r>
              <a:rPr lang="en-GB" b="1" dirty="0" err="1" smtClean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Hesselberg</a:t>
            </a:r>
            <a:r>
              <a:rPr lang="en-GB" b="1" dirty="0" smtClean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 Christensen</a:t>
            </a:r>
            <a:r>
              <a:rPr lang="en-GB" dirty="0" smtClean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, NORCE; </a:t>
            </a:r>
            <a:r>
              <a:rPr lang="en-GB" b="1" dirty="0" smtClean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Karin </a:t>
            </a:r>
            <a:r>
              <a:rPr lang="en-GB" b="1" dirty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M. H. Larsen</a:t>
            </a:r>
            <a:r>
              <a:rPr lang="en-GB" dirty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, Faroe Marine Research </a:t>
            </a:r>
            <a:r>
              <a:rPr lang="en-GB" dirty="0" smtClean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Institute; </a:t>
            </a:r>
            <a:r>
              <a:rPr lang="en-GB" b="1" dirty="0" smtClean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Gerard McCarthy</a:t>
            </a:r>
            <a:r>
              <a:rPr lang="en-GB" dirty="0" smtClean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, National University of Ireland; </a:t>
            </a:r>
            <a:r>
              <a:rPr lang="en-GB" b="1" dirty="0" err="1" smtClean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Yongqi</a:t>
            </a:r>
            <a:r>
              <a:rPr lang="en-GB" b="1" dirty="0" smtClean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 </a:t>
            </a:r>
            <a:r>
              <a:rPr lang="en-GB" b="1" dirty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Gao</a:t>
            </a:r>
            <a:r>
              <a:rPr lang="en-GB" dirty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, Nansen Environmental and Remote Sensing </a:t>
            </a:r>
            <a:r>
              <a:rPr lang="en-GB" dirty="0" err="1" smtClean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Center</a:t>
            </a:r>
            <a:r>
              <a:rPr lang="en-GB" dirty="0" smtClean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; </a:t>
            </a:r>
            <a:r>
              <a:rPr lang="en-GB" b="1" dirty="0" smtClean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Guillaume Gastineau</a:t>
            </a:r>
            <a:r>
              <a:rPr lang="en-GB" dirty="0" smtClean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, Centre </a:t>
            </a:r>
            <a:r>
              <a:rPr lang="en-GB" dirty="0" err="1" smtClean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Nationale</a:t>
            </a:r>
            <a:r>
              <a:rPr lang="en-GB" dirty="0" smtClean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 de la </a:t>
            </a:r>
            <a:r>
              <a:rPr lang="en-GB" dirty="0" err="1" smtClean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Recherche</a:t>
            </a:r>
            <a:r>
              <a:rPr lang="en-GB" dirty="0" smtClean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Scientifique</a:t>
            </a:r>
            <a:r>
              <a:rPr lang="en-GB" dirty="0" smtClean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; </a:t>
            </a:r>
            <a:r>
              <a:rPr lang="en-GB" b="1" dirty="0" smtClean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Chiara Bearzotti</a:t>
            </a:r>
            <a:r>
              <a:rPr lang="en-GB" dirty="0" smtClean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, Danish Meteorological Institute; </a:t>
            </a:r>
            <a:r>
              <a:rPr lang="en-GB" b="1" dirty="0" smtClean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Daniela </a:t>
            </a:r>
            <a:r>
              <a:rPr lang="en-GB" b="1" dirty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Matei</a:t>
            </a:r>
            <a:r>
              <a:rPr lang="en-GB" dirty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, Max Plank Institute for </a:t>
            </a:r>
            <a:r>
              <a:rPr lang="en-GB" dirty="0" smtClean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Meteorology; </a:t>
            </a:r>
            <a:r>
              <a:rPr lang="en-GB" b="1" dirty="0" smtClean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Noel Keenleyside</a:t>
            </a:r>
            <a:r>
              <a:rPr lang="en-GB" dirty="0" smtClean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, University of Bergen; </a:t>
            </a:r>
            <a:r>
              <a:rPr lang="en-GB" b="1" dirty="0" smtClean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Kathrin Stephen</a:t>
            </a:r>
            <a:r>
              <a:rPr lang="en-GB" dirty="0" smtClean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, Institute for Advanced Sustainability Studies; </a:t>
            </a:r>
            <a:r>
              <a:rPr lang="en-GB" b="1" dirty="0" smtClean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Pernille </a:t>
            </a:r>
            <a:r>
              <a:rPr lang="en-GB" b="1" dirty="0" err="1" smtClean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Matiny</a:t>
            </a:r>
            <a:r>
              <a:rPr lang="en-GB" b="1" dirty="0" smtClean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 Modvig</a:t>
            </a:r>
            <a:r>
              <a:rPr lang="en-GB" dirty="0" smtClean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, Climate-KIC.</a:t>
            </a:r>
          </a:p>
          <a:p>
            <a:pPr algn="r"/>
            <a:endParaRPr lang="en-GB" dirty="0">
              <a:solidFill>
                <a:schemeClr val="bg1"/>
              </a:solidFill>
              <a:latin typeface="Josefin Sans" pitchFamily="2" charset="0"/>
              <a:ea typeface="Times" panose="02020603050405020304" pitchFamily="18" charset="0"/>
            </a:endParaRPr>
          </a:p>
          <a:p>
            <a:pPr algn="r"/>
            <a:r>
              <a:rPr lang="en-GB" dirty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For a full list of Blue-Action authors, please see </a:t>
            </a:r>
            <a:r>
              <a:rPr lang="en-GB" dirty="0" smtClean="0">
                <a:solidFill>
                  <a:schemeClr val="bg1"/>
                </a:solidFill>
                <a:latin typeface="Josefin Sans" pitchFamily="2" charset="0"/>
                <a:ea typeface="Times" panose="02020603050405020304" pitchFamily="18" charset="0"/>
              </a:rPr>
              <a:t>www.blue-action.eu/teams</a:t>
            </a:r>
            <a:endParaRPr lang="en-GB" dirty="0">
              <a:solidFill>
                <a:schemeClr val="bg1"/>
              </a:solidFill>
              <a:latin typeface="Josefin Sans" pitchFamily="2" charset="0"/>
              <a:ea typeface="Times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9250" y="14016622"/>
            <a:ext cx="10578147" cy="686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4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5000"/>
    </mc:Choice>
    <mc:Fallback xmlns="">
      <p:transition advClick="0" advTm="4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7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3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442674" y="700961"/>
            <a:ext cx="374396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8600" b="1" dirty="0" smtClean="0">
                <a:solidFill>
                  <a:schemeClr val="bg1"/>
                </a:solidFill>
                <a:latin typeface="Josefin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Climate services: </a:t>
            </a:r>
          </a:p>
          <a:p>
            <a:pPr algn="ctr">
              <a:spcAft>
                <a:spcPts val="0"/>
              </a:spcAft>
            </a:pPr>
            <a:r>
              <a:rPr lang="en-US" sz="8600" b="1" dirty="0" smtClean="0">
                <a:solidFill>
                  <a:schemeClr val="bg1"/>
                </a:solidFill>
                <a:latin typeface="Josefin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Climate models can forecast fish distributions</a:t>
            </a:r>
            <a:endParaRPr lang="en-GB" sz="8600" dirty="0">
              <a:solidFill>
                <a:schemeClr val="bg1"/>
              </a:solidFill>
              <a:effectLst/>
              <a:latin typeface="Josefin Sans" pitchFamily="2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28" b="89689" l="846" r="98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28951">
            <a:off x="9168234" y="2680097"/>
            <a:ext cx="2547433" cy="100721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5252" y="708030"/>
            <a:ext cx="110294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5400" dirty="0" smtClean="0">
                <a:solidFill>
                  <a:schemeClr val="bg1"/>
                </a:solidFill>
                <a:latin typeface="Josefin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Blue whiting (</a:t>
            </a:r>
            <a:r>
              <a:rPr lang="en-GB" sz="5400" i="1" dirty="0" err="1">
                <a:solidFill>
                  <a:schemeClr val="bg1"/>
                </a:solidFill>
                <a:latin typeface="Josefin Sans" pitchFamily="2" charset="0"/>
              </a:rPr>
              <a:t>Micromesistius</a:t>
            </a:r>
            <a:r>
              <a:rPr lang="en-GB" sz="5400" i="1" dirty="0">
                <a:solidFill>
                  <a:schemeClr val="bg1"/>
                </a:solidFill>
                <a:latin typeface="Josefin Sans" pitchFamily="2" charset="0"/>
              </a:rPr>
              <a:t> </a:t>
            </a:r>
            <a:r>
              <a:rPr lang="en-GB" sz="5400" i="1" dirty="0" err="1" smtClean="0">
                <a:solidFill>
                  <a:schemeClr val="bg1"/>
                </a:solidFill>
                <a:latin typeface="Josefin Sans" pitchFamily="2" charset="0"/>
              </a:rPr>
              <a:t>poutassou</a:t>
            </a:r>
            <a:r>
              <a:rPr lang="en-GB" sz="5400" i="1" dirty="0" smtClean="0">
                <a:solidFill>
                  <a:schemeClr val="bg1"/>
                </a:solidFill>
                <a:latin typeface="Josefin Sans" pitchFamily="2" charset="0"/>
              </a:rPr>
              <a:t>)</a:t>
            </a:r>
            <a:r>
              <a:rPr lang="en-GB" sz="5400" i="1" dirty="0" smtClean="0">
                <a:latin typeface="Josefin Sans" pitchFamily="2" charset="0"/>
              </a:rPr>
              <a:t>)</a:t>
            </a:r>
            <a:endParaRPr lang="en-GB" sz="5400" dirty="0">
              <a:solidFill>
                <a:schemeClr val="bg1"/>
              </a:solidFill>
              <a:effectLst/>
              <a:latin typeface="Josefin Sans" pitchFamily="2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02905" y="10051349"/>
            <a:ext cx="4572300" cy="72193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28" b="89689" l="846" r="98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24646">
            <a:off x="9350391" y="3380937"/>
            <a:ext cx="2547433" cy="100721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28" b="89689" l="846" r="98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84350">
            <a:off x="9576339" y="2412582"/>
            <a:ext cx="2161709" cy="854706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055252" y="2275215"/>
            <a:ext cx="802016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sz="3200" dirty="0" smtClean="0">
                <a:solidFill>
                  <a:schemeClr val="bg1"/>
                </a:solidFill>
                <a:latin typeface="Josefin Sans" pitchFamily="2" charset="0"/>
                <a:ea typeface="Times New Roman" panose="02020603050405020304" pitchFamily="18" charset="0"/>
              </a:rPr>
              <a:t>Blue whiting is an economically important p</a:t>
            </a:r>
            <a:r>
              <a:rPr lang="en-GB" sz="3200" dirty="0" smtClean="0">
                <a:solidFill>
                  <a:schemeClr val="bg1"/>
                </a:solidFill>
                <a:effectLst/>
                <a:latin typeface="Josefin Sans" pitchFamily="2" charset="0"/>
                <a:ea typeface="Times New Roman" panose="02020603050405020304" pitchFamily="18" charset="0"/>
              </a:rPr>
              <a:t>elagic species. The North Atlantic population</a:t>
            </a:r>
            <a:r>
              <a:rPr lang="en-GB" sz="3200" dirty="0" smtClean="0">
                <a:solidFill>
                  <a:schemeClr val="bg1"/>
                </a:solidFill>
                <a:latin typeface="Josefin Sans" pitchFamily="2" charset="0"/>
                <a:ea typeface="Times New Roman" panose="02020603050405020304" pitchFamily="18" charset="0"/>
              </a:rPr>
              <a:t> overwinters in Norwegian seas and m</a:t>
            </a:r>
            <a:r>
              <a:rPr lang="en-GB" sz="3200" dirty="0" smtClean="0">
                <a:solidFill>
                  <a:schemeClr val="bg1"/>
                </a:solidFill>
                <a:effectLst/>
                <a:latin typeface="Josefin Sans" pitchFamily="2" charset="0"/>
                <a:ea typeface="Times New Roman" panose="02020603050405020304" pitchFamily="18" charset="0"/>
              </a:rPr>
              <a:t>igrates to Rockall trough to spawn. The </a:t>
            </a:r>
            <a:r>
              <a:rPr lang="en-GB" sz="3200" dirty="0" smtClean="0">
                <a:solidFill>
                  <a:schemeClr val="bg1"/>
                </a:solidFill>
                <a:latin typeface="Josefin Sans" pitchFamily="2" charset="0"/>
                <a:ea typeface="Times New Roman" panose="02020603050405020304" pitchFamily="18" charset="0"/>
              </a:rPr>
              <a:t>spawning distribution varies widely between years, making it difficult to predict for fisheries or scientific surveys.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63682" y="10051350"/>
            <a:ext cx="4590741" cy="7219309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7997652" y="8808271"/>
            <a:ext cx="1322799" cy="990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GB" sz="4400" b="1" dirty="0" smtClean="0">
                <a:solidFill>
                  <a:schemeClr val="bg1"/>
                </a:solidFill>
                <a:effectLst/>
                <a:latin typeface="Josefin Sans" pitchFamily="2" charset="0"/>
                <a:ea typeface="Times New Roman" panose="02020603050405020304" pitchFamily="18" charset="0"/>
              </a:rPr>
              <a:t>2018</a:t>
            </a:r>
            <a:endParaRPr lang="en-GB" sz="4400" b="1" dirty="0">
              <a:solidFill>
                <a:schemeClr val="bg1"/>
              </a:solidFill>
              <a:effectLst/>
              <a:latin typeface="Josefin Sans" pitchFamily="2" charset="0"/>
              <a:ea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3423647" y="8808271"/>
            <a:ext cx="1330814" cy="9966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GB" sz="4400" b="1" dirty="0" smtClean="0">
                <a:solidFill>
                  <a:schemeClr val="bg1"/>
                </a:solidFill>
                <a:effectLst/>
                <a:latin typeface="Josefin Sans" pitchFamily="2" charset="0"/>
                <a:ea typeface="Times New Roman" panose="02020603050405020304" pitchFamily="18" charset="0"/>
              </a:rPr>
              <a:t>2019</a:t>
            </a:r>
            <a:endParaRPr lang="en-GB" sz="4400" b="1" dirty="0">
              <a:solidFill>
                <a:schemeClr val="bg1"/>
              </a:solidFill>
              <a:effectLst/>
              <a:latin typeface="Josefin Sans" pitchFamily="2" charset="0"/>
              <a:ea typeface="Times New Roman" panose="02020603050405020304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32110864" y="17961652"/>
            <a:ext cx="3774623" cy="2129118"/>
            <a:chOff x="26962820" y="16866268"/>
            <a:chExt cx="3774623" cy="2129118"/>
          </a:xfrm>
        </p:grpSpPr>
        <p:grpSp>
          <p:nvGrpSpPr>
            <p:cNvPr id="18" name="Group 17"/>
            <p:cNvGrpSpPr/>
            <p:nvPr/>
          </p:nvGrpSpPr>
          <p:grpSpPr>
            <a:xfrm>
              <a:off x="27432000" y="17601193"/>
              <a:ext cx="2844667" cy="702599"/>
              <a:chOff x="25739100" y="4845123"/>
              <a:chExt cx="3169423" cy="1057685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25739100" y="4845123"/>
                <a:ext cx="962527" cy="1057685"/>
              </a:xfrm>
              <a:prstGeom prst="ellipse">
                <a:avLst/>
              </a:prstGeom>
              <a:solidFill>
                <a:srgbClr val="FFFF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26316936" y="4845123"/>
                <a:ext cx="962527" cy="1057685"/>
              </a:xfrm>
              <a:prstGeom prst="ellipse">
                <a:avLst/>
              </a:prstGeom>
              <a:solidFill>
                <a:srgbClr val="FECC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26842548" y="4845123"/>
                <a:ext cx="962527" cy="1057685"/>
              </a:xfrm>
              <a:prstGeom prst="ellipse">
                <a:avLst/>
              </a:prstGeom>
              <a:solidFill>
                <a:srgbClr val="FD8D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27420384" y="4845123"/>
                <a:ext cx="962527" cy="1057685"/>
              </a:xfrm>
              <a:prstGeom prst="ellipse">
                <a:avLst/>
              </a:prstGeom>
              <a:solidFill>
                <a:srgbClr val="F03B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27945996" y="4845123"/>
                <a:ext cx="962527" cy="1057685"/>
              </a:xfrm>
              <a:prstGeom prst="ellipse">
                <a:avLst/>
              </a:prstGeom>
              <a:solidFill>
                <a:srgbClr val="BD00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4" name="Rectangle 43"/>
            <p:cNvSpPr/>
            <p:nvPr/>
          </p:nvSpPr>
          <p:spPr>
            <a:xfrm>
              <a:off x="26962820" y="18249476"/>
              <a:ext cx="3774623" cy="7459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en-GB" sz="3200" dirty="0" smtClean="0">
                  <a:solidFill>
                    <a:schemeClr val="bg1"/>
                  </a:solidFill>
                  <a:effectLst/>
                  <a:latin typeface="Josefin Sans" pitchFamily="2" charset="0"/>
                  <a:ea typeface="Times New Roman" panose="02020603050405020304" pitchFamily="18" charset="0"/>
                </a:rPr>
                <a:t>Probability distribution</a:t>
              </a:r>
              <a:endParaRPr lang="en-GB" sz="3200" dirty="0">
                <a:solidFill>
                  <a:schemeClr val="bg1"/>
                </a:solidFill>
                <a:effectLst/>
                <a:latin typeface="Josefin Sans" pitchFamily="2" charset="0"/>
                <a:ea typeface="Times New Roman" panose="02020603050405020304" pitchFamily="18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7432000" y="16866268"/>
              <a:ext cx="386644" cy="5825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en-GB" sz="2400" i="1" dirty="0" smtClean="0">
                  <a:solidFill>
                    <a:schemeClr val="bg1"/>
                  </a:solidFill>
                  <a:latin typeface="Josefin Sans" pitchFamily="2" charset="0"/>
                  <a:ea typeface="Times New Roman" panose="02020603050405020304" pitchFamily="18" charset="0"/>
                </a:rPr>
                <a:t>0</a:t>
              </a:r>
              <a:endParaRPr lang="en-GB" sz="2400" i="1" dirty="0">
                <a:solidFill>
                  <a:schemeClr val="bg1"/>
                </a:solidFill>
                <a:latin typeface="Josefin Sans" pitchFamily="2" charset="0"/>
                <a:ea typeface="Times New Roman" panose="02020603050405020304" pitchFamily="18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9518190" y="16866268"/>
              <a:ext cx="758477" cy="5825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en-GB" sz="2400" i="1" dirty="0" smtClean="0">
                  <a:solidFill>
                    <a:schemeClr val="bg1"/>
                  </a:solidFill>
                  <a:latin typeface="Josefin Sans" pitchFamily="2" charset="0"/>
                  <a:ea typeface="Times New Roman" panose="02020603050405020304" pitchFamily="18" charset="0"/>
                </a:rPr>
                <a:t>&gt;0.5</a:t>
              </a:r>
              <a:endParaRPr lang="en-GB" sz="2400" i="1" dirty="0">
                <a:solidFill>
                  <a:schemeClr val="bg1"/>
                </a:solidFill>
                <a:latin typeface="Josefin Sans" pitchFamily="2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6994120" y="17923783"/>
            <a:ext cx="3148106" cy="2166987"/>
            <a:chOff x="32930901" y="16866268"/>
            <a:chExt cx="3148106" cy="2166987"/>
          </a:xfrm>
        </p:grpSpPr>
        <p:grpSp>
          <p:nvGrpSpPr>
            <p:cNvPr id="43" name="Group 42"/>
            <p:cNvGrpSpPr/>
            <p:nvPr/>
          </p:nvGrpSpPr>
          <p:grpSpPr>
            <a:xfrm>
              <a:off x="33207399" y="17485644"/>
              <a:ext cx="2356183" cy="900000"/>
              <a:chOff x="33207399" y="17485644"/>
              <a:chExt cx="2356183" cy="900000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33446326" y="17485644"/>
                <a:ext cx="2117256" cy="900000"/>
                <a:chOff x="33446326" y="17485644"/>
                <a:chExt cx="2117256" cy="900000"/>
              </a:xfrm>
            </p:grpSpPr>
            <p:sp>
              <p:nvSpPr>
                <p:cNvPr id="33" name="Oval 32"/>
                <p:cNvSpPr/>
                <p:nvPr/>
              </p:nvSpPr>
              <p:spPr>
                <a:xfrm>
                  <a:off x="34663582" y="17485644"/>
                  <a:ext cx="900000" cy="900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34144954" y="17575644"/>
                  <a:ext cx="720000" cy="720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33728176" y="17682492"/>
                  <a:ext cx="540000" cy="540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33446326" y="17772492"/>
                  <a:ext cx="360000" cy="360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42" name="TextBox 41"/>
              <p:cNvSpPr txBox="1"/>
              <p:nvPr/>
            </p:nvSpPr>
            <p:spPr>
              <a:xfrm>
                <a:off x="33207399" y="17752437"/>
                <a:ext cx="45216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 smtClean="0">
                    <a:solidFill>
                      <a:schemeClr val="bg1"/>
                    </a:solidFill>
                  </a:rPr>
                  <a:t>X</a:t>
                </a:r>
                <a:endParaRPr lang="en-GB" sz="2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5" name="Rectangle 44"/>
            <p:cNvSpPr/>
            <p:nvPr/>
          </p:nvSpPr>
          <p:spPr>
            <a:xfrm>
              <a:off x="32930901" y="18287345"/>
              <a:ext cx="3148106" cy="7459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en-GB" sz="3200" dirty="0" smtClean="0">
                  <a:solidFill>
                    <a:schemeClr val="bg1"/>
                  </a:solidFill>
                  <a:effectLst/>
                  <a:latin typeface="Josefin Sans" pitchFamily="2" charset="0"/>
                  <a:ea typeface="Times New Roman" panose="02020603050405020304" pitchFamily="18" charset="0"/>
                </a:rPr>
                <a:t>Surveyed numbers</a:t>
              </a:r>
              <a:endParaRPr lang="en-GB" sz="3200" dirty="0">
                <a:solidFill>
                  <a:schemeClr val="bg1"/>
                </a:solidFill>
                <a:effectLst/>
                <a:latin typeface="Josefin Sans" pitchFamily="2" charset="0"/>
                <a:ea typeface="Times New Roman" panose="02020603050405020304" pitchFamily="18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3154950" y="16866268"/>
              <a:ext cx="386644" cy="5825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en-GB" sz="2400" i="1" dirty="0" smtClean="0">
                  <a:solidFill>
                    <a:schemeClr val="bg1"/>
                  </a:solidFill>
                  <a:latin typeface="Josefin Sans" pitchFamily="2" charset="0"/>
                  <a:ea typeface="Times New Roman" panose="02020603050405020304" pitchFamily="18" charset="0"/>
                </a:rPr>
                <a:t>0</a:t>
              </a:r>
              <a:endParaRPr lang="en-GB" sz="2400" i="1" dirty="0">
                <a:solidFill>
                  <a:schemeClr val="bg1"/>
                </a:solidFill>
                <a:latin typeface="Josefin Sans" pitchFamily="2" charset="0"/>
                <a:ea typeface="Times New Roman" panose="02020603050405020304" pitchFamily="18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4663582" y="16888107"/>
              <a:ext cx="952504" cy="5825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en-GB" sz="2400" i="1" dirty="0" smtClean="0">
                  <a:solidFill>
                    <a:schemeClr val="bg1"/>
                  </a:solidFill>
                  <a:latin typeface="Josefin Sans" pitchFamily="2" charset="0"/>
                  <a:ea typeface="Times New Roman" panose="02020603050405020304" pitchFamily="18" charset="0"/>
                </a:rPr>
                <a:t>2000</a:t>
              </a:r>
              <a:endParaRPr lang="en-GB" sz="2400" i="1" dirty="0">
                <a:solidFill>
                  <a:schemeClr val="bg1"/>
                </a:solidFill>
                <a:latin typeface="Josefin Sans" pitchFamily="2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52" name="Rectangle 51"/>
          <p:cNvSpPr/>
          <p:nvPr/>
        </p:nvSpPr>
        <p:spPr>
          <a:xfrm>
            <a:off x="26363682" y="6298664"/>
            <a:ext cx="100115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sz="3600" dirty="0" smtClean="0">
                <a:solidFill>
                  <a:schemeClr val="bg1"/>
                </a:solidFill>
                <a:latin typeface="Josefin Sans" pitchFamily="2" charset="0"/>
                <a:ea typeface="Times New Roman" panose="02020603050405020304" pitchFamily="18" charset="0"/>
              </a:rPr>
              <a:t>Later s</a:t>
            </a:r>
            <a:r>
              <a:rPr lang="en-GB" sz="3600" dirty="0" smtClean="0">
                <a:solidFill>
                  <a:schemeClr val="bg1"/>
                </a:solidFill>
                <a:effectLst/>
                <a:latin typeface="Josefin Sans" pitchFamily="2" charset="0"/>
                <a:ea typeface="Times New Roman" panose="02020603050405020304" pitchFamily="18" charset="0"/>
              </a:rPr>
              <a:t>urveys for blue whiting show a good match with the predicted distribution from the models. </a:t>
            </a:r>
            <a:r>
              <a:rPr lang="en-GB" sz="3600" dirty="0" smtClean="0">
                <a:solidFill>
                  <a:schemeClr val="bg1"/>
                </a:solidFill>
                <a:effectLst/>
                <a:latin typeface="Josefin Sans" pitchFamily="2" charset="0"/>
                <a:ea typeface="Times New Roman" panose="02020603050405020304" pitchFamily="18" charset="0"/>
              </a:rPr>
              <a:t>Future scientific </a:t>
            </a:r>
            <a:r>
              <a:rPr lang="en-GB" sz="3600" dirty="0" smtClean="0">
                <a:solidFill>
                  <a:schemeClr val="bg1"/>
                </a:solidFill>
                <a:effectLst/>
                <a:latin typeface="Josefin Sans" pitchFamily="2" charset="0"/>
                <a:ea typeface="Times New Roman" panose="02020603050405020304" pitchFamily="18" charset="0"/>
              </a:rPr>
              <a:t>surveys </a:t>
            </a:r>
            <a:r>
              <a:rPr lang="en-GB" sz="3600" dirty="0" smtClean="0">
                <a:solidFill>
                  <a:schemeClr val="bg1"/>
                </a:solidFill>
                <a:effectLst/>
                <a:latin typeface="Josefin Sans" pitchFamily="2" charset="0"/>
                <a:ea typeface="Times New Roman" panose="02020603050405020304" pitchFamily="18" charset="0"/>
              </a:rPr>
              <a:t>can be </a:t>
            </a:r>
            <a:r>
              <a:rPr lang="en-GB" sz="3600" dirty="0" smtClean="0">
                <a:solidFill>
                  <a:schemeClr val="bg1"/>
                </a:solidFill>
                <a:effectLst/>
                <a:latin typeface="Josefin Sans" pitchFamily="2" charset="0"/>
                <a:ea typeface="Times New Roman" panose="02020603050405020304" pitchFamily="18" charset="0"/>
              </a:rPr>
              <a:t>targeted for efficiency and accuracy of sampling.</a:t>
            </a:r>
            <a:endParaRPr lang="en-GB" sz="3600" dirty="0">
              <a:solidFill>
                <a:schemeClr val="bg1"/>
              </a:solidFill>
              <a:effectLst/>
              <a:latin typeface="Josefin Sans" pitchFamily="2" charset="0"/>
              <a:ea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096869" y="5813761"/>
            <a:ext cx="11122067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bg1"/>
                </a:solidFill>
              </a:rPr>
              <a:t>Bailey, R. S. </a:t>
            </a:r>
            <a:r>
              <a:rPr lang="en-GB" sz="2000" dirty="0" smtClean="0">
                <a:solidFill>
                  <a:schemeClr val="bg1"/>
                </a:solidFill>
              </a:rPr>
              <a:t>(</a:t>
            </a:r>
            <a:r>
              <a:rPr lang="en-GB" sz="2000" dirty="0">
                <a:solidFill>
                  <a:schemeClr val="bg1"/>
                </a:solidFill>
              </a:rPr>
              <a:t>1982 </a:t>
            </a:r>
            <a:r>
              <a:rPr lang="en-GB" sz="2000" dirty="0" smtClean="0">
                <a:solidFill>
                  <a:schemeClr val="bg1"/>
                </a:solidFill>
              </a:rPr>
              <a:t>) Advances </a:t>
            </a:r>
            <a:r>
              <a:rPr lang="en-GB" sz="2000" dirty="0">
                <a:solidFill>
                  <a:schemeClr val="bg1"/>
                </a:solidFill>
              </a:rPr>
              <a:t>in Marine </a:t>
            </a:r>
            <a:r>
              <a:rPr lang="en-GB" sz="2000" dirty="0" smtClean="0">
                <a:solidFill>
                  <a:schemeClr val="bg1"/>
                </a:solidFill>
              </a:rPr>
              <a:t>Biology, </a:t>
            </a:r>
            <a:r>
              <a:rPr lang="en-GB" sz="2000" dirty="0">
                <a:solidFill>
                  <a:schemeClr val="bg1"/>
                </a:solidFill>
              </a:rPr>
              <a:t>257-355</a:t>
            </a:r>
            <a:r>
              <a:rPr lang="en-GB" sz="2000" i="1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GB" dirty="0">
              <a:solidFill>
                <a:schemeClr val="bg1"/>
              </a:solidFill>
              <a:latin typeface="Josefin Sans" pitchFamily="2" charset="0"/>
              <a:ea typeface="Times New Roman" panose="02020603050405020304" pitchFamily="18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2416" y="6744245"/>
            <a:ext cx="4643064" cy="1041805"/>
          </a:xfrm>
          <a:prstGeom prst="rect">
            <a:avLst/>
          </a:prstGeom>
        </p:spPr>
      </p:pic>
      <p:grpSp>
        <p:nvGrpSpPr>
          <p:cNvPr id="82" name="Group 81"/>
          <p:cNvGrpSpPr/>
          <p:nvPr/>
        </p:nvGrpSpPr>
        <p:grpSpPr>
          <a:xfrm>
            <a:off x="1058477" y="13687240"/>
            <a:ext cx="8261790" cy="6403530"/>
            <a:chOff x="472258" y="13687240"/>
            <a:chExt cx="8261790" cy="6403530"/>
          </a:xfrm>
        </p:grpSpPr>
        <p:graphicFrame>
          <p:nvGraphicFramePr>
            <p:cNvPr id="60" name="Chart 5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09132396"/>
                </p:ext>
              </p:extLst>
            </p:nvPr>
          </p:nvGraphicFramePr>
          <p:xfrm>
            <a:off x="1753082" y="14126545"/>
            <a:ext cx="6689592" cy="508351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69" name="Freeform 68"/>
            <p:cNvSpPr/>
            <p:nvPr/>
          </p:nvSpPr>
          <p:spPr>
            <a:xfrm>
              <a:off x="1828800" y="13799020"/>
              <a:ext cx="6210300" cy="4641380"/>
            </a:xfrm>
            <a:custGeom>
              <a:avLst/>
              <a:gdLst>
                <a:gd name="connsiteX0" fmla="*/ 0 w 6210300"/>
                <a:gd name="connsiteY0" fmla="*/ 4641380 h 4641380"/>
                <a:gd name="connsiteX1" fmla="*/ 1543050 w 6210300"/>
                <a:gd name="connsiteY1" fmla="*/ 4088930 h 4641380"/>
                <a:gd name="connsiteX2" fmla="*/ 2857500 w 6210300"/>
                <a:gd name="connsiteY2" fmla="*/ 2488730 h 4641380"/>
                <a:gd name="connsiteX3" fmla="*/ 3619500 w 6210300"/>
                <a:gd name="connsiteY3" fmla="*/ 126530 h 4641380"/>
                <a:gd name="connsiteX4" fmla="*/ 4152900 w 6210300"/>
                <a:gd name="connsiteY4" fmla="*/ 317030 h 4641380"/>
                <a:gd name="connsiteX5" fmla="*/ 4667250 w 6210300"/>
                <a:gd name="connsiteY5" fmla="*/ 278930 h 4641380"/>
                <a:gd name="connsiteX6" fmla="*/ 5715000 w 6210300"/>
                <a:gd name="connsiteY6" fmla="*/ 2793530 h 4641380"/>
                <a:gd name="connsiteX7" fmla="*/ 6210300 w 6210300"/>
                <a:gd name="connsiteY7" fmla="*/ 3517430 h 4641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10300" h="4641380">
                  <a:moveTo>
                    <a:pt x="0" y="4641380"/>
                  </a:moveTo>
                  <a:cubicBezTo>
                    <a:pt x="533400" y="4544542"/>
                    <a:pt x="1066800" y="4447705"/>
                    <a:pt x="1543050" y="4088930"/>
                  </a:cubicBezTo>
                  <a:cubicBezTo>
                    <a:pt x="2019300" y="3730155"/>
                    <a:pt x="2511425" y="3149130"/>
                    <a:pt x="2857500" y="2488730"/>
                  </a:cubicBezTo>
                  <a:cubicBezTo>
                    <a:pt x="3203575" y="1828330"/>
                    <a:pt x="3403600" y="488480"/>
                    <a:pt x="3619500" y="126530"/>
                  </a:cubicBezTo>
                  <a:cubicBezTo>
                    <a:pt x="3835400" y="-235420"/>
                    <a:pt x="3978275" y="291630"/>
                    <a:pt x="4152900" y="317030"/>
                  </a:cubicBezTo>
                  <a:cubicBezTo>
                    <a:pt x="4327525" y="342430"/>
                    <a:pt x="4406900" y="-133820"/>
                    <a:pt x="4667250" y="278930"/>
                  </a:cubicBezTo>
                  <a:cubicBezTo>
                    <a:pt x="4927600" y="691680"/>
                    <a:pt x="5457825" y="2253780"/>
                    <a:pt x="5715000" y="2793530"/>
                  </a:cubicBezTo>
                  <a:cubicBezTo>
                    <a:pt x="5972175" y="3333280"/>
                    <a:pt x="6091237" y="3425355"/>
                    <a:pt x="6210300" y="3517430"/>
                  </a:cubicBezTo>
                </a:path>
              </a:pathLst>
            </a:custGeom>
            <a:noFill/>
            <a:ln w="57150">
              <a:solidFill>
                <a:srgbClr val="4BC5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357676" y="18963840"/>
              <a:ext cx="93345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00" dirty="0" smtClean="0">
                  <a:solidFill>
                    <a:schemeClr val="bg1"/>
                  </a:solidFill>
                  <a:latin typeface="Josefin Sans" pitchFamily="2" charset="0"/>
                </a:rPr>
                <a:t>35.0</a:t>
              </a:r>
              <a:endParaRPr lang="en-GB" sz="2600" dirty="0">
                <a:solidFill>
                  <a:schemeClr val="bg1"/>
                </a:solidFill>
                <a:latin typeface="Josefin Sans" pitchFamily="2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05179" y="18963840"/>
              <a:ext cx="93345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00" dirty="0" smtClean="0">
                  <a:solidFill>
                    <a:schemeClr val="bg1"/>
                  </a:solidFill>
                  <a:latin typeface="Josefin Sans" pitchFamily="2" charset="0"/>
                </a:rPr>
                <a:t>35.2</a:t>
              </a:r>
              <a:endParaRPr lang="en-GB" sz="2600" dirty="0">
                <a:solidFill>
                  <a:schemeClr val="bg1"/>
                </a:solidFill>
                <a:latin typeface="Josefin Sans" pitchFamily="2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652682" y="18963840"/>
              <a:ext cx="93345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00" dirty="0" smtClean="0">
                  <a:solidFill>
                    <a:schemeClr val="bg1"/>
                  </a:solidFill>
                  <a:latin typeface="Josefin Sans" pitchFamily="2" charset="0"/>
                </a:rPr>
                <a:t>35.4</a:t>
              </a:r>
              <a:endParaRPr lang="en-GB" sz="2600" dirty="0">
                <a:solidFill>
                  <a:schemeClr val="bg1"/>
                </a:solidFill>
                <a:latin typeface="Josefin Sans" pitchFamily="2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800598" y="18963839"/>
              <a:ext cx="93345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00" dirty="0" smtClean="0">
                  <a:solidFill>
                    <a:schemeClr val="bg1"/>
                  </a:solidFill>
                  <a:latin typeface="Josefin Sans" pitchFamily="2" charset="0"/>
                </a:rPr>
                <a:t>35.6</a:t>
              </a:r>
              <a:endParaRPr lang="en-GB" sz="2600" dirty="0">
                <a:solidFill>
                  <a:schemeClr val="bg1"/>
                </a:solidFill>
                <a:latin typeface="Josefin Sans" pitchFamily="2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037009" y="18563730"/>
              <a:ext cx="93345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00" dirty="0" smtClean="0">
                  <a:solidFill>
                    <a:schemeClr val="bg1"/>
                  </a:solidFill>
                  <a:latin typeface="Josefin Sans" pitchFamily="2" charset="0"/>
                </a:rPr>
                <a:t>0</a:t>
              </a:r>
              <a:endParaRPr lang="en-GB" sz="2600" dirty="0">
                <a:solidFill>
                  <a:schemeClr val="bg1"/>
                </a:solidFill>
                <a:latin typeface="Josefin Sans" pitchFamily="2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033337" y="16422081"/>
              <a:ext cx="93345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00" dirty="0">
                  <a:solidFill>
                    <a:schemeClr val="bg1"/>
                  </a:solidFill>
                  <a:latin typeface="Josefin Sans" pitchFamily="2" charset="0"/>
                </a:rPr>
                <a:t>4</a:t>
              </a:r>
              <a:r>
                <a:rPr lang="en-GB" sz="2600" dirty="0" smtClean="0">
                  <a:solidFill>
                    <a:schemeClr val="bg1"/>
                  </a:solidFill>
                  <a:latin typeface="Josefin Sans" pitchFamily="2" charset="0"/>
                </a:rPr>
                <a:t>00</a:t>
              </a:r>
              <a:endParaRPr lang="en-GB" sz="2600" dirty="0">
                <a:solidFill>
                  <a:schemeClr val="bg1"/>
                </a:solidFill>
                <a:latin typeface="Josefin Sans" pitchFamily="2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033337" y="14280432"/>
              <a:ext cx="93345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00" dirty="0" smtClean="0">
                  <a:solidFill>
                    <a:schemeClr val="bg1"/>
                  </a:solidFill>
                  <a:latin typeface="Josefin Sans" pitchFamily="2" charset="0"/>
                </a:rPr>
                <a:t>800</a:t>
              </a:r>
              <a:endParaRPr lang="en-GB" sz="2600" dirty="0">
                <a:solidFill>
                  <a:schemeClr val="bg1"/>
                </a:solidFill>
                <a:latin typeface="Josefin Sans" pitchFamily="2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398277" y="19567550"/>
              <a:ext cx="1399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i="1" dirty="0" smtClean="0">
                  <a:solidFill>
                    <a:schemeClr val="bg1"/>
                  </a:solidFill>
                  <a:latin typeface="Josefin Sans" pitchFamily="2" charset="0"/>
                </a:rPr>
                <a:t>Salinity</a:t>
              </a:r>
              <a:endParaRPr lang="en-GB" sz="2800" i="1" dirty="0">
                <a:solidFill>
                  <a:schemeClr val="bg1"/>
                </a:solidFill>
                <a:latin typeface="Josefin Sans" pitchFamily="2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 rot="16200000">
              <a:off x="-817860" y="16362353"/>
              <a:ext cx="31034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i="1" dirty="0" smtClean="0">
                  <a:solidFill>
                    <a:schemeClr val="bg1"/>
                  </a:solidFill>
                  <a:latin typeface="Josefin Sans" pitchFamily="2" charset="0"/>
                </a:rPr>
                <a:t>Presence frequency</a:t>
              </a:r>
              <a:endParaRPr lang="en-GB" sz="2800" i="1" dirty="0">
                <a:solidFill>
                  <a:schemeClr val="bg1"/>
                </a:solidFill>
                <a:latin typeface="Josefin Sans" pitchFamily="2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7150060" y="13687240"/>
              <a:ext cx="139920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i="1" dirty="0" smtClean="0">
                  <a:solidFill>
                    <a:srgbClr val="4BC5F5"/>
                  </a:solidFill>
                  <a:latin typeface="Josefin Sans" pitchFamily="2" charset="0"/>
                </a:rPr>
                <a:t>Model salinity smooth</a:t>
              </a:r>
              <a:endParaRPr lang="en-GB" sz="2800" i="1" dirty="0">
                <a:solidFill>
                  <a:srgbClr val="4BC5F5"/>
                </a:solidFill>
                <a:latin typeface="Josefin Sans" pitchFamily="2" charset="0"/>
              </a:endParaRPr>
            </a:p>
          </p:txBody>
        </p:sp>
      </p:grpSp>
      <p:sp>
        <p:nvSpPr>
          <p:cNvPr id="83" name="Rectangle 82"/>
          <p:cNvSpPr/>
          <p:nvPr/>
        </p:nvSpPr>
        <p:spPr>
          <a:xfrm>
            <a:off x="1097421" y="10297698"/>
            <a:ext cx="90496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sz="3200" dirty="0">
                <a:solidFill>
                  <a:schemeClr val="bg1"/>
                </a:solidFill>
                <a:latin typeface="Josefin Sans" pitchFamily="2" charset="0"/>
              </a:rPr>
              <a:t>Shifts in the spawning distribution of blue whiting have been linked to oceanographic conditions in </a:t>
            </a:r>
            <a:r>
              <a:rPr lang="en-GB" sz="3200" dirty="0" smtClean="0">
                <a:solidFill>
                  <a:schemeClr val="bg1"/>
                </a:solidFill>
                <a:latin typeface="Josefin Sans" pitchFamily="2" charset="0"/>
              </a:rPr>
              <a:t>the North Atlantic, and </a:t>
            </a:r>
            <a:r>
              <a:rPr lang="en-GB" sz="3200" dirty="0">
                <a:solidFill>
                  <a:schemeClr val="bg1"/>
                </a:solidFill>
                <a:latin typeface="Josefin Sans" pitchFamily="2" charset="0"/>
              </a:rPr>
              <a:t>in </a:t>
            </a:r>
            <a:r>
              <a:rPr lang="en-GB" sz="3200" dirty="0" smtClean="0">
                <a:solidFill>
                  <a:schemeClr val="bg1"/>
                </a:solidFill>
                <a:latin typeface="Josefin Sans" pitchFamily="2" charset="0"/>
              </a:rPr>
              <a:t>particular </a:t>
            </a:r>
            <a:r>
              <a:rPr lang="en-GB" sz="3200" dirty="0">
                <a:solidFill>
                  <a:schemeClr val="bg1"/>
                </a:solidFill>
                <a:latin typeface="Josefin Sans" pitchFamily="2" charset="0"/>
              </a:rPr>
              <a:t>to </a:t>
            </a:r>
            <a:r>
              <a:rPr lang="en-GB" sz="3200" dirty="0" smtClean="0">
                <a:solidFill>
                  <a:schemeClr val="bg1"/>
                </a:solidFill>
                <a:latin typeface="Josefin Sans" pitchFamily="2" charset="0"/>
              </a:rPr>
              <a:t>salinity.</a:t>
            </a:r>
            <a:endParaRPr lang="en-GB" sz="3200" dirty="0">
              <a:solidFill>
                <a:schemeClr val="bg1"/>
              </a:solidFill>
              <a:effectLst/>
              <a:latin typeface="Josefin Sans" pitchFamily="2" charset="0"/>
              <a:ea typeface="Times New Roman" panose="02020603050405020304" pitchFamily="18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097421" y="8642769"/>
            <a:ext cx="72266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5400" dirty="0" smtClean="0">
                <a:solidFill>
                  <a:schemeClr val="bg1"/>
                </a:solidFill>
                <a:latin typeface="Josefin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Species distribution model</a:t>
            </a:r>
            <a:endParaRPr lang="en-GB" sz="5400" dirty="0">
              <a:solidFill>
                <a:schemeClr val="bg1"/>
              </a:solidFill>
              <a:effectLst/>
              <a:latin typeface="Josefin Sans" pitchFamily="2" charset="0"/>
              <a:ea typeface="Times New Roman" panose="02020603050405020304" pitchFamily="18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055252" y="12248800"/>
            <a:ext cx="11122067" cy="921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 err="1">
                <a:solidFill>
                  <a:schemeClr val="bg1"/>
                </a:solidFill>
              </a:rPr>
              <a:t>Miesner</a:t>
            </a:r>
            <a:r>
              <a:rPr lang="en-GB" sz="2000" dirty="0">
                <a:solidFill>
                  <a:schemeClr val="bg1"/>
                </a:solidFill>
              </a:rPr>
              <a:t>, A.K., and Payne, M.R. (2018</a:t>
            </a:r>
            <a:r>
              <a:rPr lang="en-GB" sz="2000" dirty="0" smtClean="0">
                <a:solidFill>
                  <a:schemeClr val="bg1"/>
                </a:solidFill>
              </a:rPr>
              <a:t>).  Fisheries </a:t>
            </a:r>
            <a:r>
              <a:rPr lang="en-GB" sz="2000" dirty="0">
                <a:solidFill>
                  <a:schemeClr val="bg1"/>
                </a:solidFill>
              </a:rPr>
              <a:t>Oceanography, </a:t>
            </a:r>
            <a:r>
              <a:rPr lang="en-GB" sz="2000" dirty="0" smtClean="0">
                <a:solidFill>
                  <a:schemeClr val="bg1"/>
                </a:solidFill>
              </a:rPr>
              <a:t>27, </a:t>
            </a:r>
            <a:r>
              <a:rPr lang="en-GB" sz="2000" dirty="0">
                <a:solidFill>
                  <a:schemeClr val="bg1"/>
                </a:solidFill>
              </a:rPr>
              <a:t>623–638</a:t>
            </a:r>
            <a:r>
              <a:rPr lang="en-GB" sz="2000" dirty="0" smtClean="0">
                <a:solidFill>
                  <a:schemeClr val="bg1"/>
                </a:solidFill>
              </a:rPr>
              <a:t>.</a:t>
            </a:r>
            <a:endParaRPr lang="en-GB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GB" dirty="0">
              <a:solidFill>
                <a:schemeClr val="bg1"/>
              </a:solidFill>
              <a:latin typeface="Josefin Sans" pitchFamily="2" charset="0"/>
              <a:ea typeface="Times New Roman" panose="02020603050405020304" pitchFamily="18" charset="0"/>
            </a:endParaRP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882121" y="13825868"/>
            <a:ext cx="4643064" cy="1041805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1887926" y="12990535"/>
            <a:ext cx="4643064" cy="1041805"/>
          </a:xfrm>
          <a:prstGeom prst="rect">
            <a:avLst/>
          </a:prstGeom>
        </p:spPr>
      </p:pic>
      <p:sp>
        <p:nvSpPr>
          <p:cNvPr id="88" name="Rectangle 87"/>
          <p:cNvSpPr/>
          <p:nvPr/>
        </p:nvSpPr>
        <p:spPr>
          <a:xfrm>
            <a:off x="26303477" y="4724816"/>
            <a:ext cx="67516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5400" dirty="0" smtClean="0">
                <a:solidFill>
                  <a:schemeClr val="bg1"/>
                </a:solidFill>
                <a:latin typeface="Josefin Sans" pitchFamily="2" charset="0"/>
                <a:ea typeface="Times New Roman" panose="02020603050405020304" pitchFamily="18" charset="0"/>
              </a:rPr>
              <a:t>Forecast vs. survey data </a:t>
            </a:r>
            <a:endParaRPr lang="en-GB" sz="5400" dirty="0">
              <a:solidFill>
                <a:schemeClr val="bg1"/>
              </a:solidFill>
              <a:effectLst/>
              <a:latin typeface="Josefin Sans" pitchFamily="2" charset="0"/>
              <a:ea typeface="Times New Roman" panose="02020603050405020304" pitchFamily="18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3186602" y="14561365"/>
            <a:ext cx="837292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dirty="0">
                <a:solidFill>
                  <a:schemeClr val="bg1"/>
                </a:solidFill>
                <a:latin typeface="Josefin Sans" pitchFamily="2" charset="0"/>
              </a:rPr>
              <a:t>Salinity in this region is strongly </a:t>
            </a:r>
            <a:r>
              <a:rPr lang="en-GB" sz="3200" dirty="0" smtClean="0">
                <a:solidFill>
                  <a:schemeClr val="bg1"/>
                </a:solidFill>
                <a:latin typeface="Josefin Sans" pitchFamily="2" charset="0"/>
              </a:rPr>
              <a:t>driven by </a:t>
            </a:r>
            <a:r>
              <a:rPr lang="en-GB" sz="3200" dirty="0">
                <a:solidFill>
                  <a:schemeClr val="bg1"/>
                </a:solidFill>
                <a:latin typeface="Josefin Sans" pitchFamily="2" charset="0"/>
              </a:rPr>
              <a:t>the dynamics of the North Atlantic Sub-polar </a:t>
            </a:r>
            <a:r>
              <a:rPr lang="en-GB" sz="3200" dirty="0" smtClean="0">
                <a:solidFill>
                  <a:schemeClr val="bg1"/>
                </a:solidFill>
                <a:latin typeface="Josefin Sans" pitchFamily="2" charset="0"/>
              </a:rPr>
              <a:t>Gyre. </a:t>
            </a:r>
            <a:r>
              <a:rPr lang="en-GB" sz="3200" dirty="0">
                <a:solidFill>
                  <a:schemeClr val="bg1"/>
                </a:solidFill>
                <a:latin typeface="Josefin Sans" pitchFamily="2" charset="0"/>
              </a:rPr>
              <a:t>The slow dynamics of oceanographic properties can be used to provide reliable estimates of future distributions of water masses and thereby spawning habitat for blue whiting</a:t>
            </a:r>
            <a:r>
              <a:rPr lang="en-GB" sz="3200" dirty="0" smtClean="0">
                <a:solidFill>
                  <a:schemeClr val="bg1"/>
                </a:solidFill>
                <a:latin typeface="Josefin Sans" pitchFamily="2" charset="0"/>
              </a:rPr>
              <a:t>. Distributions can be forecast up to ten years into the future, allowing long-term planning by industries and policymakers. </a:t>
            </a:r>
            <a:endParaRPr lang="en-GB" sz="3200" dirty="0">
              <a:solidFill>
                <a:schemeClr val="bg1"/>
              </a:solidFill>
              <a:latin typeface="Josefin Sans" pitchFamily="2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13383518" y="13049773"/>
            <a:ext cx="74719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5400" dirty="0" smtClean="0">
                <a:solidFill>
                  <a:schemeClr val="bg1"/>
                </a:solidFill>
                <a:latin typeface="Josefin Sans" pitchFamily="2" charset="0"/>
                <a:ea typeface="Times New Roman" panose="02020603050405020304" pitchFamily="18" charset="0"/>
              </a:rPr>
              <a:t>Oceanographic modelling </a:t>
            </a:r>
            <a:endParaRPr lang="en-GB" sz="5400" dirty="0">
              <a:solidFill>
                <a:schemeClr val="bg1"/>
              </a:solidFill>
              <a:effectLst/>
              <a:latin typeface="Josefin Sans" pitchFamily="2" charset="0"/>
              <a:ea typeface="Times New Roman" panose="02020603050405020304" pitchFamily="18" charset="0"/>
            </a:endParaRPr>
          </a:p>
        </p:txBody>
      </p:sp>
      <p:grpSp>
        <p:nvGrpSpPr>
          <p:cNvPr id="103" name="Group 102"/>
          <p:cNvGrpSpPr/>
          <p:nvPr/>
        </p:nvGrpSpPr>
        <p:grpSpPr>
          <a:xfrm>
            <a:off x="11758915" y="5085238"/>
            <a:ext cx="12574528" cy="6439493"/>
            <a:chOff x="12510051" y="7255107"/>
            <a:chExt cx="13415129" cy="6439493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510051" y="7255107"/>
              <a:ext cx="12444197" cy="6439493"/>
            </a:xfrm>
            <a:prstGeom prst="rect">
              <a:avLst/>
            </a:prstGeom>
          </p:spPr>
        </p:pic>
        <p:sp>
          <p:nvSpPr>
            <p:cNvPr id="102" name="Oval 101"/>
            <p:cNvSpPr/>
            <p:nvPr/>
          </p:nvSpPr>
          <p:spPr>
            <a:xfrm>
              <a:off x="22532700" y="8640367"/>
              <a:ext cx="3392480" cy="308099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4" name="Rectangle 103"/>
          <p:cNvSpPr/>
          <p:nvPr/>
        </p:nvSpPr>
        <p:spPr>
          <a:xfrm>
            <a:off x="13294915" y="19382884"/>
            <a:ext cx="83676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err="1">
                <a:solidFill>
                  <a:schemeClr val="bg1"/>
                </a:solidFill>
                <a:latin typeface="Josefin Sans" pitchFamily="2" charset="0"/>
              </a:rPr>
              <a:t>Hátún</a:t>
            </a:r>
            <a:r>
              <a:rPr lang="en-GB" sz="2000" dirty="0">
                <a:solidFill>
                  <a:schemeClr val="bg1"/>
                </a:solidFill>
                <a:latin typeface="Josefin Sans" pitchFamily="2" charset="0"/>
              </a:rPr>
              <a:t> H., Payne, M.R., and Jacobsen, J.A. (2009</a:t>
            </a:r>
            <a:r>
              <a:rPr lang="en-GB" sz="2000" dirty="0" smtClean="0">
                <a:solidFill>
                  <a:schemeClr val="bg1"/>
                </a:solidFill>
                <a:latin typeface="Josefin Sans" pitchFamily="2" charset="0"/>
              </a:rPr>
              <a:t>). Canadian </a:t>
            </a:r>
            <a:r>
              <a:rPr lang="en-GB" sz="2000" dirty="0">
                <a:solidFill>
                  <a:schemeClr val="bg1"/>
                </a:solidFill>
                <a:latin typeface="Josefin Sans" pitchFamily="2" charset="0"/>
              </a:rPr>
              <a:t>Journal of Fisheries and Aquatic Sciences 66: 759–770</a:t>
            </a:r>
            <a:r>
              <a:rPr lang="en-GB" sz="2000" i="1" dirty="0" smtClean="0">
                <a:solidFill>
                  <a:schemeClr val="bg1"/>
                </a:solidFill>
                <a:latin typeface="Josefin Sans" pitchFamily="2" charset="0"/>
              </a:rPr>
              <a:t>.</a:t>
            </a:r>
            <a:endParaRPr lang="en-GB" sz="2000" i="1" dirty="0">
              <a:solidFill>
                <a:schemeClr val="bg1"/>
              </a:solidFill>
              <a:latin typeface="Josefin Sans" pitchFamily="2" charset="0"/>
            </a:endParaRPr>
          </a:p>
        </p:txBody>
      </p:sp>
      <p:sp>
        <p:nvSpPr>
          <p:cNvPr id="105" name="Isosceles Triangle 104"/>
          <p:cNvSpPr/>
          <p:nvPr/>
        </p:nvSpPr>
        <p:spPr>
          <a:xfrm rot="5400000" flipH="1">
            <a:off x="15165508" y="6749260"/>
            <a:ext cx="272955" cy="3682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Isosceles Triangle 107"/>
          <p:cNvSpPr/>
          <p:nvPr/>
        </p:nvSpPr>
        <p:spPr>
          <a:xfrm rot="2745970" flipV="1">
            <a:off x="15981879" y="5990364"/>
            <a:ext cx="186240" cy="28443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Isosceles Triangle 108"/>
          <p:cNvSpPr/>
          <p:nvPr/>
        </p:nvSpPr>
        <p:spPr>
          <a:xfrm rot="5400000" flipH="1" flipV="1">
            <a:off x="16425426" y="9244586"/>
            <a:ext cx="307619" cy="42596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28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5000">
        <p:fade/>
      </p:transition>
    </mc:Choice>
    <mc:Fallback xmlns="">
      <p:transition spd="med" advClick="0" advTm="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635E-6 -1.36091E-7 C -0.01433 -1.36091E-7 -0.0259 0.01163 -0.0259 0.02623 C -0.0259 0.04068 -0.01433 0.05254 -3.6635E-6 0.05254 C 0.01434 0.05254 0.02591 0.04068 0.02591 0.02623 C 0.02591 0.01163 0.01434 -1.36091E-7 -3.6635E-6 -1.36091E-7 Z " pathEditMode="relative" rAng="0" ptsTypes="AAAAA">
                                      <p:cBhvr>
                                        <p:cTn id="45" dur="3000" spd="-10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2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3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1927E-6 -3.56649E-6 C 0.0059 -0.00524 0.01294 -0.00357 0.01459 0.00419 C 0.01675 0.01194 0.01374 0.02258 0.0081 0.02798 C 0.00217 0.03346 -0.00436 0.03118 -0.00657 0.02357 C -0.00873 0.01597 -0.00589 0.0054 -3.41927E-6 -3.56649E-6 Z " pathEditMode="relative" rAng="19980000" ptsTypes="AAAAA">
                                      <p:cBhvr>
                                        <p:cTn id="49" dur="3000" spd="-100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" y="139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1" dur="3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1 0.00053 C 0.01175 -0.00198 0.02527 0.0127 0.0257 0.03246 C 0.02663 0.05231 0.01578 0.07147 0.00191 0.07489 C -0.01276 0.0777 -0.02506 0.06242 -0.02629 0.04212 C -0.02743 0.02197 -0.01725 0.00327 -0.00271 0.00053 Z " pathEditMode="relative" rAng="21240000" ptsTypes="AAAAA">
                                      <p:cBhvr>
                                        <p:cTn id="53" dur="3000" spd="-10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" y="3718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5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90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3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9" grpId="0"/>
      <p:bldP spid="31" grpId="0"/>
      <p:bldP spid="32" grpId="0"/>
      <p:bldP spid="52" grpId="0"/>
      <p:bldP spid="55" grpId="0"/>
      <p:bldP spid="83" grpId="0"/>
      <p:bldP spid="84" grpId="0"/>
      <p:bldP spid="85" grpId="0"/>
      <p:bldP spid="88" grpId="0"/>
      <p:bldP spid="89" grpId="0"/>
      <p:bldP spid="101" grpId="0"/>
      <p:bldP spid="104" grpId="0"/>
      <p:bldP spid="105" grpId="0" animBg="1"/>
      <p:bldP spid="105" grpId="1" animBg="1"/>
      <p:bldP spid="105" grpId="2" animBg="1"/>
      <p:bldP spid="108" grpId="0" animBg="1"/>
      <p:bldP spid="108" grpId="1" animBg="1"/>
      <p:bldP spid="108" grpId="2" animBg="1"/>
      <p:bldP spid="109" grpId="0" animBg="1"/>
      <p:bldP spid="109" grpId="1" animBg="1"/>
      <p:bldP spid="109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943935" y="11815731"/>
            <a:ext cx="10702631" cy="769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5400" b="1" dirty="0" smtClean="0">
                <a:solidFill>
                  <a:schemeClr val="bg1"/>
                </a:solidFill>
                <a:latin typeface="Josefin Sans" pitchFamily="2" charset="0"/>
              </a:rPr>
              <a:t>Take home messages</a:t>
            </a:r>
          </a:p>
          <a:p>
            <a:pPr algn="ctr">
              <a:spcAft>
                <a:spcPts val="0"/>
              </a:spcAft>
            </a:pPr>
            <a:endParaRPr lang="en-GB" sz="4000" dirty="0">
              <a:solidFill>
                <a:schemeClr val="bg1"/>
              </a:solidFill>
              <a:latin typeface="Josefin Sans" pitchFamily="2" charset="0"/>
            </a:endParaRPr>
          </a:p>
          <a:p>
            <a:pPr algn="ctr">
              <a:spcAft>
                <a:spcPts val="0"/>
              </a:spcAft>
            </a:pPr>
            <a:r>
              <a:rPr lang="en-GB" sz="4000" dirty="0" smtClean="0">
                <a:solidFill>
                  <a:schemeClr val="bg1"/>
                </a:solidFill>
                <a:latin typeface="Josefin Sans" pitchFamily="2" charset="0"/>
              </a:rPr>
              <a:t>We can use oceanographic models and species’ environmental responses to skilfully forecast certain fish distributions.</a:t>
            </a:r>
          </a:p>
          <a:p>
            <a:pPr algn="ctr">
              <a:spcAft>
                <a:spcPts val="0"/>
              </a:spcAft>
            </a:pPr>
            <a:endParaRPr lang="en-GB" sz="4000" dirty="0" smtClean="0">
              <a:solidFill>
                <a:schemeClr val="bg1"/>
              </a:solidFill>
              <a:latin typeface="Josefin Sans" pitchFamily="2" charset="0"/>
            </a:endParaRPr>
          </a:p>
          <a:p>
            <a:pPr algn="ctr">
              <a:spcAft>
                <a:spcPts val="0"/>
              </a:spcAft>
            </a:pPr>
            <a:r>
              <a:rPr lang="en-GB" sz="4000" dirty="0" smtClean="0">
                <a:solidFill>
                  <a:schemeClr val="bg1"/>
                </a:solidFill>
                <a:latin typeface="Josefin Sans" pitchFamily="2" charset="0"/>
              </a:rPr>
              <a:t>In the north Atlantic, these forecasts can be made up to a decade into the future.</a:t>
            </a:r>
          </a:p>
          <a:p>
            <a:pPr algn="ctr">
              <a:spcAft>
                <a:spcPts val="0"/>
              </a:spcAft>
            </a:pPr>
            <a:endParaRPr lang="en-GB" sz="4000" dirty="0">
              <a:solidFill>
                <a:schemeClr val="bg1"/>
              </a:solidFill>
              <a:effectLst/>
              <a:latin typeface="Josefin Sans" pitchFamily="2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GB" sz="4000" dirty="0" smtClean="0">
                <a:solidFill>
                  <a:schemeClr val="bg1"/>
                </a:solidFill>
                <a:latin typeface="Josefin Sans" pitchFamily="2" charset="0"/>
                <a:ea typeface="Times New Roman" panose="02020603050405020304" pitchFamily="18" charset="0"/>
              </a:rPr>
              <a:t>We are looking to work with stakeholders to create further climate services that are relevant and useful to industries</a:t>
            </a:r>
            <a:r>
              <a:rPr lang="en-GB" sz="4000" dirty="0">
                <a:solidFill>
                  <a:schemeClr val="bg1"/>
                </a:solidFill>
                <a:latin typeface="Josefin Sans" pitchFamily="2" charset="0"/>
                <a:ea typeface="Times New Roman" panose="02020603050405020304" pitchFamily="18" charset="0"/>
              </a:rPr>
              <a:t> </a:t>
            </a:r>
            <a:r>
              <a:rPr lang="en-GB" sz="4000" dirty="0" smtClean="0">
                <a:solidFill>
                  <a:schemeClr val="bg1"/>
                </a:solidFill>
                <a:latin typeface="Josefin Sans" pitchFamily="2" charset="0"/>
                <a:ea typeface="Times New Roman" panose="02020603050405020304" pitchFamily="18" charset="0"/>
              </a:rPr>
              <a:t>and policymakers.</a:t>
            </a:r>
            <a:endParaRPr lang="en-GB" sz="4000" dirty="0">
              <a:solidFill>
                <a:schemeClr val="bg1"/>
              </a:solidFill>
              <a:effectLst/>
              <a:latin typeface="Josefin Sans" pitchFamily="2" charset="0"/>
              <a:ea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459092" y="4895564"/>
            <a:ext cx="26480720" cy="8494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6600" b="1" dirty="0" smtClean="0">
                <a:solidFill>
                  <a:schemeClr val="bg1"/>
                </a:solidFill>
                <a:latin typeface="Josefin Sans" pitchFamily="2" charset="0"/>
              </a:rPr>
              <a:t>To find out more</a:t>
            </a:r>
          </a:p>
          <a:p>
            <a:pPr algn="ctr">
              <a:spcAft>
                <a:spcPts val="0"/>
              </a:spcAft>
            </a:pPr>
            <a:endParaRPr lang="en-GB" sz="4000" dirty="0">
              <a:solidFill>
                <a:schemeClr val="bg1"/>
              </a:solidFill>
              <a:latin typeface="Josefin Sans" pitchFamily="2" charset="0"/>
            </a:endParaRPr>
          </a:p>
          <a:p>
            <a:pPr algn="ctr">
              <a:spcAft>
                <a:spcPts val="0"/>
              </a:spcAft>
            </a:pPr>
            <a:r>
              <a:rPr lang="en-GB" sz="4800" dirty="0" smtClean="0">
                <a:solidFill>
                  <a:schemeClr val="bg1"/>
                </a:solidFill>
                <a:latin typeface="Josefin Sans" pitchFamily="2" charset="0"/>
              </a:rPr>
              <a:t>www.blue-action.eu</a:t>
            </a:r>
          </a:p>
          <a:p>
            <a:pPr algn="ctr">
              <a:spcAft>
                <a:spcPts val="0"/>
              </a:spcAft>
            </a:pPr>
            <a:endParaRPr lang="en-GB" sz="4800" dirty="0" smtClean="0">
              <a:solidFill>
                <a:schemeClr val="bg1"/>
              </a:solidFill>
              <a:latin typeface="Josefin Sans" pitchFamily="2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GB" sz="4800" dirty="0" smtClean="0">
                <a:solidFill>
                  <a:schemeClr val="bg1"/>
                </a:solidFill>
                <a:latin typeface="Josefin Sans" pitchFamily="2" charset="0"/>
                <a:ea typeface="Times New Roman" panose="02020603050405020304" pitchFamily="18" charset="0"/>
              </a:rPr>
              <a:t>www.fishforecasts.dtu.dk</a:t>
            </a:r>
          </a:p>
          <a:p>
            <a:pPr algn="ctr">
              <a:spcAft>
                <a:spcPts val="0"/>
              </a:spcAft>
            </a:pPr>
            <a:endParaRPr lang="en-GB" sz="4800" dirty="0" smtClean="0">
              <a:solidFill>
                <a:schemeClr val="bg1"/>
              </a:solidFill>
              <a:latin typeface="Josefin Sans" pitchFamily="2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GB" sz="4800" dirty="0" smtClean="0">
                <a:solidFill>
                  <a:schemeClr val="bg1"/>
                </a:solidFill>
                <a:latin typeface="Josefin Sans" pitchFamily="2" charset="0"/>
                <a:ea typeface="Times New Roman" panose="02020603050405020304" pitchFamily="18" charset="0"/>
              </a:rPr>
              <a:t>@BG10Blueaction</a:t>
            </a:r>
          </a:p>
          <a:p>
            <a:pPr algn="ctr">
              <a:spcAft>
                <a:spcPts val="0"/>
              </a:spcAft>
            </a:pPr>
            <a:endParaRPr lang="en-GB" sz="4000" dirty="0" smtClean="0">
              <a:solidFill>
                <a:schemeClr val="bg1"/>
              </a:solidFill>
              <a:latin typeface="Josefin Sans" pitchFamily="2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en-GB" sz="4000" dirty="0">
              <a:solidFill>
                <a:schemeClr val="bg1"/>
              </a:solidFill>
              <a:latin typeface="Josefin Sans" pitchFamily="2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en-GB" sz="4000" dirty="0" smtClean="0">
              <a:solidFill>
                <a:schemeClr val="bg1"/>
              </a:solidFill>
              <a:latin typeface="Josefin Sans" pitchFamily="2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en-GB" sz="4000" dirty="0">
              <a:solidFill>
                <a:schemeClr val="bg1"/>
              </a:solidFill>
              <a:effectLst/>
              <a:latin typeface="Josefin Sans" pitchFamily="2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en-GB" sz="4000" dirty="0">
              <a:solidFill>
                <a:schemeClr val="bg1"/>
              </a:solidFill>
              <a:effectLst/>
              <a:latin typeface="Josefin Sans" pitchFamily="2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3" t="3281" r="3563" b="3229"/>
          <a:stretch/>
        </p:blipFill>
        <p:spPr>
          <a:xfrm>
            <a:off x="16564960" y="12501070"/>
            <a:ext cx="4438650" cy="446756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1816136" y="12778621"/>
            <a:ext cx="14278601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sz="4800" b="1" i="1" dirty="0" smtClean="0">
                <a:solidFill>
                  <a:schemeClr val="bg1"/>
                </a:solidFill>
                <a:latin typeface="Josefin Sans" pitchFamily="2" charset="0"/>
              </a:rPr>
              <a:t>Invitation: Blue-Action briefing</a:t>
            </a:r>
          </a:p>
          <a:p>
            <a:pPr algn="just">
              <a:spcAft>
                <a:spcPts val="0"/>
              </a:spcAft>
            </a:pPr>
            <a:endParaRPr lang="en-GB" sz="4000" dirty="0">
              <a:solidFill>
                <a:schemeClr val="bg1"/>
              </a:solidFill>
              <a:latin typeface="Josefin Sans" pitchFamily="2" charset="0"/>
            </a:endParaRPr>
          </a:p>
          <a:p>
            <a:pPr algn="just">
              <a:spcAft>
                <a:spcPts val="0"/>
              </a:spcAft>
            </a:pPr>
            <a:r>
              <a:rPr lang="en-GB" sz="3600" dirty="0" smtClean="0">
                <a:solidFill>
                  <a:schemeClr val="bg1"/>
                </a:solidFill>
                <a:latin typeface="Josefin Sans" pitchFamily="2" charset="0"/>
              </a:rPr>
              <a:t>Blue-Action are holding a short briefing in </a:t>
            </a:r>
            <a:r>
              <a:rPr lang="en-GB" sz="3600" dirty="0" smtClean="0">
                <a:solidFill>
                  <a:schemeClr val="bg1"/>
                </a:solidFill>
                <a:latin typeface="Josefin Sans" pitchFamily="2" charset="0"/>
              </a:rPr>
              <a:t>central Edinburgh </a:t>
            </a:r>
            <a:r>
              <a:rPr lang="en-GB" sz="3600" dirty="0" smtClean="0">
                <a:solidFill>
                  <a:schemeClr val="bg1"/>
                </a:solidFill>
                <a:latin typeface="Josefin Sans" pitchFamily="2" charset="0"/>
              </a:rPr>
              <a:t>on 16</a:t>
            </a:r>
            <a:r>
              <a:rPr lang="en-GB" sz="3600" baseline="30000" dirty="0" smtClean="0">
                <a:solidFill>
                  <a:schemeClr val="bg1"/>
                </a:solidFill>
                <a:latin typeface="Josefin Sans" pitchFamily="2" charset="0"/>
              </a:rPr>
              <a:t>th</a:t>
            </a:r>
            <a:r>
              <a:rPr lang="en-GB" sz="3600" dirty="0" smtClean="0">
                <a:solidFill>
                  <a:schemeClr val="bg1"/>
                </a:solidFill>
                <a:latin typeface="Josefin Sans" pitchFamily="2" charset="0"/>
              </a:rPr>
              <a:t> October </a:t>
            </a:r>
            <a:r>
              <a:rPr lang="en-GB" sz="3600" dirty="0" smtClean="0">
                <a:solidFill>
                  <a:schemeClr val="bg1"/>
                </a:solidFill>
                <a:latin typeface="Josefin Sans" pitchFamily="2" charset="0"/>
              </a:rPr>
              <a:t>2019 from </a:t>
            </a:r>
            <a:r>
              <a:rPr lang="en-GB" sz="3600" dirty="0" smtClean="0">
                <a:solidFill>
                  <a:schemeClr val="bg1"/>
                </a:solidFill>
                <a:latin typeface="Josefin Sans" pitchFamily="2" charset="0"/>
              </a:rPr>
              <a:t>9:00am.</a:t>
            </a:r>
          </a:p>
          <a:p>
            <a:pPr algn="just">
              <a:spcAft>
                <a:spcPts val="0"/>
              </a:spcAft>
            </a:pPr>
            <a:r>
              <a:rPr lang="en-GB" sz="3600" dirty="0" smtClean="0">
                <a:solidFill>
                  <a:schemeClr val="bg1"/>
                </a:solidFill>
                <a:latin typeface="Josefin Sans" pitchFamily="2" charset="0"/>
                <a:ea typeface="Times New Roman" panose="02020603050405020304" pitchFamily="18" charset="0"/>
              </a:rPr>
              <a:t>Climate scientists from across Europe will share current work and host a discussion on observations, modelling and climate services relevant to Scotland.</a:t>
            </a:r>
          </a:p>
          <a:p>
            <a:pPr algn="just">
              <a:spcAft>
                <a:spcPts val="0"/>
              </a:spcAft>
            </a:pPr>
            <a:r>
              <a:rPr lang="en-GB" sz="3600" dirty="0" smtClean="0">
                <a:solidFill>
                  <a:schemeClr val="bg1"/>
                </a:solidFill>
                <a:latin typeface="Josefin Sans" pitchFamily="2" charset="0"/>
                <a:ea typeface="Times New Roman" panose="02020603050405020304" pitchFamily="18" charset="0"/>
              </a:rPr>
              <a:t>If you are interested in attending, please email hannah.grist@srsl.com.</a:t>
            </a:r>
          </a:p>
          <a:p>
            <a:pPr algn="ctr">
              <a:spcAft>
                <a:spcPts val="0"/>
              </a:spcAft>
            </a:pPr>
            <a:endParaRPr lang="en-GB" sz="4000" dirty="0">
              <a:solidFill>
                <a:schemeClr val="bg1"/>
              </a:solidFill>
              <a:latin typeface="Josefin Sans" pitchFamily="2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en-GB" sz="4000" dirty="0" smtClean="0">
              <a:solidFill>
                <a:schemeClr val="bg1"/>
              </a:solidFill>
              <a:latin typeface="Josefin Sans" pitchFamily="2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en-GB" sz="4000" dirty="0">
              <a:solidFill>
                <a:schemeClr val="bg1"/>
              </a:solidFill>
              <a:effectLst/>
              <a:latin typeface="Josefin Sans" pitchFamily="2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en-GB" sz="4000" dirty="0">
              <a:solidFill>
                <a:schemeClr val="bg1"/>
              </a:solidFill>
              <a:effectLst/>
              <a:latin typeface="Josefin Sans" pitchFamily="2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29736" y="6170604"/>
            <a:ext cx="1252251" cy="12184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97741" y="9332189"/>
            <a:ext cx="1184246" cy="96278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3610" y="7623364"/>
            <a:ext cx="1252251" cy="121840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6931525" y="811697"/>
            <a:ext cx="374396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8600" b="1" dirty="0" smtClean="0">
                <a:solidFill>
                  <a:schemeClr val="bg1"/>
                </a:solidFill>
                <a:latin typeface="Josefin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Climate services: </a:t>
            </a:r>
          </a:p>
          <a:p>
            <a:pPr algn="ctr">
              <a:spcAft>
                <a:spcPts val="0"/>
              </a:spcAft>
            </a:pPr>
            <a:r>
              <a:rPr lang="en-US" sz="8600" b="1" dirty="0" smtClean="0">
                <a:solidFill>
                  <a:schemeClr val="bg1"/>
                </a:solidFill>
                <a:latin typeface="Josefin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Climate models can forecast fish distributions</a:t>
            </a:r>
            <a:endParaRPr lang="en-GB" sz="8600" dirty="0">
              <a:solidFill>
                <a:schemeClr val="bg1"/>
              </a:solidFill>
              <a:effectLst/>
              <a:latin typeface="Josefin Sans" pitchFamily="2" charset="0"/>
              <a:ea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9500450" y="18779808"/>
            <a:ext cx="165942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Josefin Sans" pitchFamily="2" charset="0"/>
              </a:rPr>
              <a:t>The Blue-Action project received </a:t>
            </a:r>
            <a:r>
              <a:rPr lang="en-US" sz="2800" dirty="0">
                <a:solidFill>
                  <a:schemeClr val="bg1"/>
                </a:solidFill>
                <a:latin typeface="Josefin Sans" pitchFamily="2" charset="0"/>
              </a:rPr>
              <a:t>funding from the European Union’s Horizon 2020 research and innovation </a:t>
            </a:r>
            <a:r>
              <a:rPr lang="en-US" sz="2800" dirty="0" err="1" smtClean="0">
                <a:solidFill>
                  <a:schemeClr val="bg1"/>
                </a:solidFill>
                <a:latin typeface="Josefin Sans" pitchFamily="2" charset="0"/>
              </a:rPr>
              <a:t>programme</a:t>
            </a:r>
            <a:r>
              <a:rPr lang="en-US" sz="2800" dirty="0" smtClean="0">
                <a:solidFill>
                  <a:schemeClr val="bg1"/>
                </a:solidFill>
                <a:latin typeface="Josefin Sans" pitchFamily="2" charset="0"/>
              </a:rPr>
              <a:t>, under grant </a:t>
            </a:r>
            <a:r>
              <a:rPr lang="en-US" sz="2800" dirty="0">
                <a:solidFill>
                  <a:schemeClr val="bg1"/>
                </a:solidFill>
                <a:latin typeface="Josefin Sans" pitchFamily="2" charset="0"/>
              </a:rPr>
              <a:t>agreement </a:t>
            </a:r>
            <a:r>
              <a:rPr lang="en-US" sz="2800" dirty="0" smtClean="0">
                <a:solidFill>
                  <a:schemeClr val="bg1"/>
                </a:solidFill>
                <a:latin typeface="Josefin Sans" pitchFamily="2" charset="0"/>
              </a:rPr>
              <a:t>number. </a:t>
            </a:r>
            <a:r>
              <a:rPr lang="de-DE" sz="2800" dirty="0">
                <a:solidFill>
                  <a:schemeClr val="bg1"/>
                </a:solidFill>
                <a:latin typeface="Josefin Sans" pitchFamily="2" charset="0"/>
              </a:rPr>
              <a:t>727852.</a:t>
            </a:r>
          </a:p>
        </p:txBody>
      </p:sp>
      <p:pic>
        <p:nvPicPr>
          <p:cNvPr id="33" name="Picture 6" descr="EU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64960" y="18805890"/>
            <a:ext cx="1915545" cy="129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921" y="1145531"/>
            <a:ext cx="8186658" cy="818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0">
        <p:fade/>
      </p:transition>
    </mc:Choice>
    <mc:Fallback xmlns="">
      <p:transition spd="med" advClick="0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85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35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0"/>
                            </p:stCondLst>
                            <p:childTnLst>
                              <p:par>
                                <p:cTn id="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17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37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2742</TotalTime>
  <Words>626</Words>
  <Application>Microsoft Office PowerPoint</Application>
  <PresentationFormat>Custom</PresentationFormat>
  <Paragraphs>70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Arial</vt:lpstr>
      <vt:lpstr>Calibri</vt:lpstr>
      <vt:lpstr>Calibri Light</vt:lpstr>
      <vt:lpstr>Josefin Sans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>SAMS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Grist</dc:creator>
  <cp:lastModifiedBy>Hannah Grist</cp:lastModifiedBy>
  <cp:revision>69</cp:revision>
  <dcterms:created xsi:type="dcterms:W3CDTF">2019-09-09T09:34:54Z</dcterms:created>
  <dcterms:modified xsi:type="dcterms:W3CDTF">2019-09-12T15:19:57Z</dcterms:modified>
</cp:coreProperties>
</file>