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9"/>
  </p:notesMasterIdLst>
  <p:handoutMasterIdLst>
    <p:handoutMasterId r:id="rId20"/>
  </p:handoutMasterIdLst>
  <p:sldIdLst>
    <p:sldId id="805" r:id="rId5"/>
    <p:sldId id="811" r:id="rId6"/>
    <p:sldId id="864" r:id="rId7"/>
    <p:sldId id="881" r:id="rId8"/>
    <p:sldId id="865" r:id="rId9"/>
    <p:sldId id="866" r:id="rId10"/>
    <p:sldId id="867" r:id="rId11"/>
    <p:sldId id="868" r:id="rId12"/>
    <p:sldId id="873" r:id="rId13"/>
    <p:sldId id="878" r:id="rId14"/>
    <p:sldId id="879" r:id="rId15"/>
    <p:sldId id="880" r:id="rId16"/>
    <p:sldId id="876" r:id="rId17"/>
    <p:sldId id="8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E9C"/>
    <a:srgbClr val="939EA7"/>
    <a:srgbClr val="0A5092"/>
    <a:srgbClr val="BE2828"/>
    <a:srgbClr val="51882C"/>
    <a:srgbClr val="FFFFFF"/>
    <a:srgbClr val="FF6699"/>
    <a:srgbClr val="27272D"/>
    <a:srgbClr val="364857"/>
    <a:srgbClr val="604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5" autoAdjust="0"/>
    <p:restoredTop sz="91654" autoAdjust="0"/>
  </p:normalViewPr>
  <p:slideViewPr>
    <p:cSldViewPr snapToGrid="0" snapToObjects="1" showGuides="1">
      <p:cViewPr varScale="1">
        <p:scale>
          <a:sx n="90" d="100"/>
          <a:sy n="90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2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74920C2-9D10-4CB3-81CA-EB0DFE94D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87CCAD-92F3-4F05-BB8A-EC3E49189B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671A3-D633-443D-988C-5AFAFCAB6F6A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F9F9D1-3BA2-4712-AB05-479E5D9C37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E56197-9207-4A71-A058-16ED1D4634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59530-9366-4C3B-94FD-F856DE7CB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5C973-6EB6-43BB-96F3-B7C82B45EF1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EC5E-6EC3-4516-BA44-5D1DB552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9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6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0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3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7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1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5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1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8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4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4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E011A-69A2-1D4E-B3EE-C7DE7E7E5E4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6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4FE6922-AB9E-477B-BDE0-058A7879B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rapezoid 10">
            <a:extLst>
              <a:ext uri="{FF2B5EF4-FFF2-40B4-BE49-F238E27FC236}">
                <a16:creationId xmlns:a16="http://schemas.microsoft.com/office/drawing/2014/main" xmlns="" id="{AD24F31F-6D9A-4A47-9E99-FD4D226606BA}"/>
              </a:ext>
            </a:extLst>
          </p:cNvPr>
          <p:cNvSpPr/>
          <p:nvPr userDrawn="1"/>
        </p:nvSpPr>
        <p:spPr>
          <a:xfrm>
            <a:off x="2949325" y="16205"/>
            <a:ext cx="9242720" cy="6858000"/>
          </a:xfrm>
          <a:custGeom>
            <a:avLst/>
            <a:gdLst>
              <a:gd name="connsiteX0" fmla="*/ 0 w 11490971"/>
              <a:gd name="connsiteY0" fmla="*/ 7277608 h 7277608"/>
              <a:gd name="connsiteX1" fmla="*/ 3898324 w 11490971"/>
              <a:gd name="connsiteY1" fmla="*/ 0 h 7277608"/>
              <a:gd name="connsiteX2" fmla="*/ 7592647 w 11490971"/>
              <a:gd name="connsiteY2" fmla="*/ 0 h 7277608"/>
              <a:gd name="connsiteX3" fmla="*/ 11490971 w 11490971"/>
              <a:gd name="connsiteY3" fmla="*/ 7277608 h 7277608"/>
              <a:gd name="connsiteX4" fmla="*/ 0 w 11490971"/>
              <a:gd name="connsiteY4" fmla="*/ 7277608 h 7277608"/>
              <a:gd name="connsiteX0" fmla="*/ 0 w 11490971"/>
              <a:gd name="connsiteY0" fmla="*/ 7277608 h 7277608"/>
              <a:gd name="connsiteX1" fmla="*/ 3898324 w 11490971"/>
              <a:gd name="connsiteY1" fmla="*/ 0 h 7277608"/>
              <a:gd name="connsiteX2" fmla="*/ 9218247 w 11490971"/>
              <a:gd name="connsiteY2" fmla="*/ 464457 h 7277608"/>
              <a:gd name="connsiteX3" fmla="*/ 11490971 w 11490971"/>
              <a:gd name="connsiteY3" fmla="*/ 7277608 h 7277608"/>
              <a:gd name="connsiteX4" fmla="*/ 0 w 11490971"/>
              <a:gd name="connsiteY4" fmla="*/ 7277608 h 7277608"/>
              <a:gd name="connsiteX0" fmla="*/ 0 w 11490971"/>
              <a:gd name="connsiteY0" fmla="*/ 6813151 h 6813151"/>
              <a:gd name="connsiteX1" fmla="*/ 6815695 w 11490971"/>
              <a:gd name="connsiteY1" fmla="*/ 1407886 h 6813151"/>
              <a:gd name="connsiteX2" fmla="*/ 9218247 w 11490971"/>
              <a:gd name="connsiteY2" fmla="*/ 0 h 6813151"/>
              <a:gd name="connsiteX3" fmla="*/ 11490971 w 11490971"/>
              <a:gd name="connsiteY3" fmla="*/ 6813151 h 6813151"/>
              <a:gd name="connsiteX4" fmla="*/ 0 w 11490971"/>
              <a:gd name="connsiteY4" fmla="*/ 6813151 h 6813151"/>
              <a:gd name="connsiteX0" fmla="*/ 0 w 11490971"/>
              <a:gd name="connsiteY0" fmla="*/ 6813151 h 6813151"/>
              <a:gd name="connsiteX1" fmla="*/ 6830209 w 11490971"/>
              <a:gd name="connsiteY1" fmla="*/ 0 h 6813151"/>
              <a:gd name="connsiteX2" fmla="*/ 9218247 w 11490971"/>
              <a:gd name="connsiteY2" fmla="*/ 0 h 6813151"/>
              <a:gd name="connsiteX3" fmla="*/ 11490971 w 11490971"/>
              <a:gd name="connsiteY3" fmla="*/ 6813151 h 6813151"/>
              <a:gd name="connsiteX4" fmla="*/ 0 w 11490971"/>
              <a:gd name="connsiteY4" fmla="*/ 6813151 h 6813151"/>
              <a:gd name="connsiteX0" fmla="*/ 0 w 9218247"/>
              <a:gd name="connsiteY0" fmla="*/ 6813151 h 6813151"/>
              <a:gd name="connsiteX1" fmla="*/ 6830209 w 9218247"/>
              <a:gd name="connsiteY1" fmla="*/ 0 h 6813151"/>
              <a:gd name="connsiteX2" fmla="*/ 9218247 w 9218247"/>
              <a:gd name="connsiteY2" fmla="*/ 0 h 6813151"/>
              <a:gd name="connsiteX3" fmla="*/ 7064114 w 9218247"/>
              <a:gd name="connsiteY3" fmla="*/ 6813151 h 6813151"/>
              <a:gd name="connsiteX4" fmla="*/ 0 w 9218247"/>
              <a:gd name="connsiteY4" fmla="*/ 6813151 h 6813151"/>
              <a:gd name="connsiteX0" fmla="*/ 0 w 9241257"/>
              <a:gd name="connsiteY0" fmla="*/ 6813151 h 6856694"/>
              <a:gd name="connsiteX1" fmla="*/ 6830209 w 9241257"/>
              <a:gd name="connsiteY1" fmla="*/ 0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838530 w 9241257"/>
              <a:gd name="connsiteY1" fmla="*/ 22172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867060 w 9241257"/>
              <a:gd name="connsiteY1" fmla="*/ 78185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906289 w 9241257"/>
              <a:gd name="connsiteY1" fmla="*/ 114360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864683 w 9241257"/>
              <a:gd name="connsiteY1" fmla="*/ 26839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786312 h 6829855"/>
              <a:gd name="connsiteX1" fmla="*/ 6864683 w 9241257"/>
              <a:gd name="connsiteY1" fmla="*/ 0 h 6829855"/>
              <a:gd name="connsiteX2" fmla="*/ 9183773 w 9241257"/>
              <a:gd name="connsiteY2" fmla="*/ 65349 h 6829855"/>
              <a:gd name="connsiteX3" fmla="*/ 9241257 w 9241257"/>
              <a:gd name="connsiteY3" fmla="*/ 6829855 h 6829855"/>
              <a:gd name="connsiteX4" fmla="*/ 0 w 9241257"/>
              <a:gd name="connsiteY4" fmla="*/ 6786312 h 6829855"/>
              <a:gd name="connsiteX0" fmla="*/ 0 w 9242023"/>
              <a:gd name="connsiteY0" fmla="*/ 6794480 h 6838023"/>
              <a:gd name="connsiteX1" fmla="*/ 6864683 w 9242023"/>
              <a:gd name="connsiteY1" fmla="*/ 8168 h 6838023"/>
              <a:gd name="connsiteX2" fmla="*/ 9242023 w 9242023"/>
              <a:gd name="connsiteY2" fmla="*/ 0 h 6838023"/>
              <a:gd name="connsiteX3" fmla="*/ 9241257 w 9242023"/>
              <a:gd name="connsiteY3" fmla="*/ 6838023 h 6838023"/>
              <a:gd name="connsiteX4" fmla="*/ 0 w 9242023"/>
              <a:gd name="connsiteY4" fmla="*/ 6794480 h 6838023"/>
              <a:gd name="connsiteX0" fmla="*/ 0 w 9242023"/>
              <a:gd name="connsiteY0" fmla="*/ 6786312 h 6829855"/>
              <a:gd name="connsiteX1" fmla="*/ 6864683 w 9242023"/>
              <a:gd name="connsiteY1" fmla="*/ 0 h 6829855"/>
              <a:gd name="connsiteX2" fmla="*/ 9242023 w 9242023"/>
              <a:gd name="connsiteY2" fmla="*/ 53680 h 6829855"/>
              <a:gd name="connsiteX3" fmla="*/ 9241257 w 9242023"/>
              <a:gd name="connsiteY3" fmla="*/ 6829855 h 6829855"/>
              <a:gd name="connsiteX4" fmla="*/ 0 w 9242023"/>
              <a:gd name="connsiteY4" fmla="*/ 6786312 h 6829855"/>
              <a:gd name="connsiteX0" fmla="*/ 0 w 9243212"/>
              <a:gd name="connsiteY0" fmla="*/ 6786312 h 6829855"/>
              <a:gd name="connsiteX1" fmla="*/ 6864683 w 9243212"/>
              <a:gd name="connsiteY1" fmla="*/ 0 h 6829855"/>
              <a:gd name="connsiteX2" fmla="*/ 9243212 w 9243212"/>
              <a:gd name="connsiteY2" fmla="*/ 2336 h 6829855"/>
              <a:gd name="connsiteX3" fmla="*/ 9241257 w 9243212"/>
              <a:gd name="connsiteY3" fmla="*/ 6829855 h 6829855"/>
              <a:gd name="connsiteX4" fmla="*/ 0 w 9243212"/>
              <a:gd name="connsiteY4" fmla="*/ 6786312 h 6829855"/>
              <a:gd name="connsiteX0" fmla="*/ 0 w 9241301"/>
              <a:gd name="connsiteY0" fmla="*/ 6786312 h 6829855"/>
              <a:gd name="connsiteX1" fmla="*/ 6864683 w 9241301"/>
              <a:gd name="connsiteY1" fmla="*/ 0 h 6829855"/>
              <a:gd name="connsiteX2" fmla="*/ 9240835 w 9241301"/>
              <a:gd name="connsiteY2" fmla="*/ 37344 h 6829855"/>
              <a:gd name="connsiteX3" fmla="*/ 9241257 w 9241301"/>
              <a:gd name="connsiteY3" fmla="*/ 6829855 h 6829855"/>
              <a:gd name="connsiteX4" fmla="*/ 0 w 9241301"/>
              <a:gd name="connsiteY4" fmla="*/ 6786312 h 6829855"/>
              <a:gd name="connsiteX0" fmla="*/ 0 w 9241301"/>
              <a:gd name="connsiteY0" fmla="*/ 6786312 h 6829855"/>
              <a:gd name="connsiteX1" fmla="*/ 6864683 w 9241301"/>
              <a:gd name="connsiteY1" fmla="*/ 0 h 6829855"/>
              <a:gd name="connsiteX2" fmla="*/ 9240835 w 9241301"/>
              <a:gd name="connsiteY2" fmla="*/ 1168 h 6829855"/>
              <a:gd name="connsiteX3" fmla="*/ 9241257 w 9241301"/>
              <a:gd name="connsiteY3" fmla="*/ 6829855 h 6829855"/>
              <a:gd name="connsiteX4" fmla="*/ 0 w 9241301"/>
              <a:gd name="connsiteY4" fmla="*/ 6786312 h 6829855"/>
              <a:gd name="connsiteX0" fmla="*/ 0 w 9240835"/>
              <a:gd name="connsiteY0" fmla="*/ 6786312 h 6796013"/>
              <a:gd name="connsiteX1" fmla="*/ 6864683 w 9240835"/>
              <a:gd name="connsiteY1" fmla="*/ 0 h 6796013"/>
              <a:gd name="connsiteX2" fmla="*/ 9240835 w 9240835"/>
              <a:gd name="connsiteY2" fmla="*/ 1168 h 6796013"/>
              <a:gd name="connsiteX3" fmla="*/ 9105739 w 9240835"/>
              <a:gd name="connsiteY3" fmla="*/ 6796013 h 6796013"/>
              <a:gd name="connsiteX4" fmla="*/ 0 w 9240835"/>
              <a:gd name="connsiteY4" fmla="*/ 6786312 h 6796013"/>
              <a:gd name="connsiteX0" fmla="*/ 0 w 9241302"/>
              <a:gd name="connsiteY0" fmla="*/ 6786312 h 6786312"/>
              <a:gd name="connsiteX1" fmla="*/ 6864683 w 9241302"/>
              <a:gd name="connsiteY1" fmla="*/ 0 h 6786312"/>
              <a:gd name="connsiteX2" fmla="*/ 9240835 w 9241302"/>
              <a:gd name="connsiteY2" fmla="*/ 1168 h 6786312"/>
              <a:gd name="connsiteX3" fmla="*/ 9241258 w 9241302"/>
              <a:gd name="connsiteY3" fmla="*/ 6724830 h 6786312"/>
              <a:gd name="connsiteX4" fmla="*/ 0 w 9241302"/>
              <a:gd name="connsiteY4" fmla="*/ 6786312 h 6786312"/>
              <a:gd name="connsiteX0" fmla="*/ 0 w 9129559"/>
              <a:gd name="connsiteY0" fmla="*/ 6803817 h 6803817"/>
              <a:gd name="connsiteX1" fmla="*/ 6752940 w 9129559"/>
              <a:gd name="connsiteY1" fmla="*/ 0 h 6803817"/>
              <a:gd name="connsiteX2" fmla="*/ 9129092 w 9129559"/>
              <a:gd name="connsiteY2" fmla="*/ 1168 h 6803817"/>
              <a:gd name="connsiteX3" fmla="*/ 9129515 w 9129559"/>
              <a:gd name="connsiteY3" fmla="*/ 6724830 h 6803817"/>
              <a:gd name="connsiteX4" fmla="*/ 0 w 9129559"/>
              <a:gd name="connsiteY4" fmla="*/ 6803817 h 6803817"/>
              <a:gd name="connsiteX0" fmla="*/ 0 w 8997607"/>
              <a:gd name="connsiteY0" fmla="*/ 6782812 h 6782812"/>
              <a:gd name="connsiteX1" fmla="*/ 6620988 w 8997607"/>
              <a:gd name="connsiteY1" fmla="*/ 0 h 6782812"/>
              <a:gd name="connsiteX2" fmla="*/ 8997140 w 8997607"/>
              <a:gd name="connsiteY2" fmla="*/ 1168 h 6782812"/>
              <a:gd name="connsiteX3" fmla="*/ 8997563 w 8997607"/>
              <a:gd name="connsiteY3" fmla="*/ 6724830 h 6782812"/>
              <a:gd name="connsiteX4" fmla="*/ 0 w 8997607"/>
              <a:gd name="connsiteY4" fmla="*/ 6782812 h 6782812"/>
              <a:gd name="connsiteX0" fmla="*/ 0 w 9206828"/>
              <a:gd name="connsiteY0" fmla="*/ 6723298 h 6724830"/>
              <a:gd name="connsiteX1" fmla="*/ 6830209 w 9206828"/>
              <a:gd name="connsiteY1" fmla="*/ 0 h 6724830"/>
              <a:gd name="connsiteX2" fmla="*/ 9206361 w 9206828"/>
              <a:gd name="connsiteY2" fmla="*/ 1168 h 6724830"/>
              <a:gd name="connsiteX3" fmla="*/ 9206784 w 9206828"/>
              <a:gd name="connsiteY3" fmla="*/ 6724830 h 6724830"/>
              <a:gd name="connsiteX4" fmla="*/ 0 w 9206828"/>
              <a:gd name="connsiteY4" fmla="*/ 6723298 h 6724830"/>
              <a:gd name="connsiteX0" fmla="*/ 0 w 9228225"/>
              <a:gd name="connsiteY0" fmla="*/ 6722131 h 6724830"/>
              <a:gd name="connsiteX1" fmla="*/ 6851606 w 9228225"/>
              <a:gd name="connsiteY1" fmla="*/ 0 h 6724830"/>
              <a:gd name="connsiteX2" fmla="*/ 9227758 w 9228225"/>
              <a:gd name="connsiteY2" fmla="*/ 1168 h 6724830"/>
              <a:gd name="connsiteX3" fmla="*/ 9228181 w 9228225"/>
              <a:gd name="connsiteY3" fmla="*/ 6724830 h 6724830"/>
              <a:gd name="connsiteX4" fmla="*/ 0 w 9228225"/>
              <a:gd name="connsiteY4" fmla="*/ 6722131 h 6724830"/>
              <a:gd name="connsiteX0" fmla="*/ 0 w 9227758"/>
              <a:gd name="connsiteY0" fmla="*/ 6722131 h 6722131"/>
              <a:gd name="connsiteX1" fmla="*/ 6851606 w 9227758"/>
              <a:gd name="connsiteY1" fmla="*/ 0 h 6722131"/>
              <a:gd name="connsiteX2" fmla="*/ 9227758 w 9227758"/>
              <a:gd name="connsiteY2" fmla="*/ 1168 h 6722131"/>
              <a:gd name="connsiteX3" fmla="*/ 9143779 w 9227758"/>
              <a:gd name="connsiteY3" fmla="*/ 6702658 h 6722131"/>
              <a:gd name="connsiteX4" fmla="*/ 0 w 9227758"/>
              <a:gd name="connsiteY4" fmla="*/ 6722131 h 6722131"/>
              <a:gd name="connsiteX0" fmla="*/ 0 w 9228225"/>
              <a:gd name="connsiteY0" fmla="*/ 6722131 h 6724830"/>
              <a:gd name="connsiteX1" fmla="*/ 6851606 w 9228225"/>
              <a:gd name="connsiteY1" fmla="*/ 0 h 6724830"/>
              <a:gd name="connsiteX2" fmla="*/ 9227758 w 9228225"/>
              <a:gd name="connsiteY2" fmla="*/ 1168 h 6724830"/>
              <a:gd name="connsiteX3" fmla="*/ 9228181 w 9228225"/>
              <a:gd name="connsiteY3" fmla="*/ 6724830 h 6724830"/>
              <a:gd name="connsiteX4" fmla="*/ 0 w 9228225"/>
              <a:gd name="connsiteY4" fmla="*/ 6722131 h 672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8225" h="6724830">
                <a:moveTo>
                  <a:pt x="0" y="6722131"/>
                </a:moveTo>
                <a:lnTo>
                  <a:pt x="6851606" y="0"/>
                </a:lnTo>
                <a:lnTo>
                  <a:pt x="9227758" y="1168"/>
                </a:lnTo>
                <a:cubicBezTo>
                  <a:pt x="9227503" y="2280509"/>
                  <a:pt x="9228436" y="4445489"/>
                  <a:pt x="9228181" y="6724830"/>
                </a:cubicBezTo>
                <a:lnTo>
                  <a:pt x="0" y="6722131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r"/>
          </a:blipFill>
          <a:ln>
            <a:noFill/>
          </a:ln>
          <a:effectLst>
            <a:outerShdw blurRad="317500" dist="152400" dir="10800000" algn="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2179E3A2-DFB3-47D9-9B8B-73F7759F7E0B}"/>
              </a:ext>
            </a:extLst>
          </p:cNvPr>
          <p:cNvSpPr/>
          <p:nvPr userDrawn="1"/>
        </p:nvSpPr>
        <p:spPr>
          <a:xfrm rot="10800000">
            <a:off x="6000750" y="0"/>
            <a:ext cx="3822700" cy="1903632"/>
          </a:xfrm>
          <a:prstGeom prst="triangl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xmlns="" id="{05D7CCEA-89D5-42AD-A4F9-7274332A18E4}"/>
              </a:ext>
            </a:extLst>
          </p:cNvPr>
          <p:cNvSpPr/>
          <p:nvPr userDrawn="1"/>
        </p:nvSpPr>
        <p:spPr>
          <a:xfrm>
            <a:off x="2952780" y="0"/>
            <a:ext cx="7202639" cy="6858000"/>
          </a:xfrm>
          <a:prstGeom prst="parallelogram">
            <a:avLst>
              <a:gd name="adj" fmla="val 100286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908C2-AF0D-4C81-8942-68BD4A6BD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013" y="1600200"/>
            <a:ext cx="6380005" cy="2387600"/>
          </a:xfrm>
        </p:spPr>
        <p:txBody>
          <a:bodyPr wrap="square" anchor="b"/>
          <a:lstStyle>
            <a:lvl1pPr algn="l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0FE38B-096F-49B5-B5CB-78E2B96FB6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014" y="4777740"/>
            <a:ext cx="4785396" cy="96012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dirty="0"/>
              <a:t>Speaker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6E97037-8484-44FE-92BD-B65A217E46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8014" y="911225"/>
            <a:ext cx="1737254" cy="357093"/>
            <a:chOff x="-31" y="1365"/>
            <a:chExt cx="7711" cy="15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E47933E-60FF-47DB-A7AF-DAE3026E8F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3" y="1890"/>
              <a:ext cx="210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F115707E-2AAA-46EB-9D37-7B60CE98B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4" y="1877"/>
              <a:ext cx="835" cy="1061"/>
            </a:xfrm>
            <a:custGeom>
              <a:avLst/>
              <a:gdLst>
                <a:gd name="T0" fmla="*/ 0 w 1815"/>
                <a:gd name="T1" fmla="*/ 27 h 2299"/>
                <a:gd name="T2" fmla="*/ 458 w 1815"/>
                <a:gd name="T3" fmla="*/ 27 h 2299"/>
                <a:gd name="T4" fmla="*/ 458 w 1815"/>
                <a:gd name="T5" fmla="*/ 269 h 2299"/>
                <a:gd name="T6" fmla="*/ 467 w 1815"/>
                <a:gd name="T7" fmla="*/ 269 h 2299"/>
                <a:gd name="T8" fmla="*/ 1058 w 1815"/>
                <a:gd name="T9" fmla="*/ 0 h 2299"/>
                <a:gd name="T10" fmla="*/ 1815 w 1815"/>
                <a:gd name="T11" fmla="*/ 789 h 2299"/>
                <a:gd name="T12" fmla="*/ 1815 w 1815"/>
                <a:gd name="T13" fmla="*/ 2299 h 2299"/>
                <a:gd name="T14" fmla="*/ 1358 w 1815"/>
                <a:gd name="T15" fmla="*/ 2299 h 2299"/>
                <a:gd name="T16" fmla="*/ 1358 w 1815"/>
                <a:gd name="T17" fmla="*/ 945 h 2299"/>
                <a:gd name="T18" fmla="*/ 910 w 1815"/>
                <a:gd name="T19" fmla="*/ 457 h 2299"/>
                <a:gd name="T20" fmla="*/ 458 w 1815"/>
                <a:gd name="T21" fmla="*/ 945 h 2299"/>
                <a:gd name="T22" fmla="*/ 458 w 1815"/>
                <a:gd name="T23" fmla="*/ 2299 h 2299"/>
                <a:gd name="T24" fmla="*/ 0 w 1815"/>
                <a:gd name="T25" fmla="*/ 2299 h 2299"/>
                <a:gd name="T26" fmla="*/ 0 w 1815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8" y="0"/>
                  </a:cubicBezTo>
                  <a:cubicBezTo>
                    <a:pt x="1412" y="0"/>
                    <a:pt x="1815" y="273"/>
                    <a:pt x="1815" y="789"/>
                  </a:cubicBezTo>
                  <a:cubicBezTo>
                    <a:pt x="1815" y="2299"/>
                    <a:pt x="1815" y="2299"/>
                    <a:pt x="1815" y="2299"/>
                  </a:cubicBezTo>
                  <a:cubicBezTo>
                    <a:pt x="1358" y="2299"/>
                    <a:pt x="1358" y="2299"/>
                    <a:pt x="1358" y="2299"/>
                  </a:cubicBezTo>
                  <a:cubicBezTo>
                    <a:pt x="1358" y="945"/>
                    <a:pt x="1358" y="945"/>
                    <a:pt x="1358" y="945"/>
                  </a:cubicBezTo>
                  <a:cubicBezTo>
                    <a:pt x="1358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FBC74A16-24C5-45E9-892B-02EAEED7E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1466"/>
              <a:ext cx="526" cy="1472"/>
            </a:xfrm>
            <a:custGeom>
              <a:avLst/>
              <a:gdLst>
                <a:gd name="T0" fmla="*/ 229 w 1143"/>
                <a:gd name="T1" fmla="*/ 1268 h 3191"/>
                <a:gd name="T2" fmla="*/ 0 w 1143"/>
                <a:gd name="T3" fmla="*/ 1268 h 3191"/>
                <a:gd name="T4" fmla="*/ 0 w 1143"/>
                <a:gd name="T5" fmla="*/ 919 h 3191"/>
                <a:gd name="T6" fmla="*/ 229 w 1143"/>
                <a:gd name="T7" fmla="*/ 919 h 3191"/>
                <a:gd name="T8" fmla="*/ 229 w 1143"/>
                <a:gd name="T9" fmla="*/ 619 h 3191"/>
                <a:gd name="T10" fmla="*/ 848 w 1143"/>
                <a:gd name="T11" fmla="*/ 0 h 3191"/>
                <a:gd name="T12" fmla="*/ 1143 w 1143"/>
                <a:gd name="T13" fmla="*/ 0 h 3191"/>
                <a:gd name="T14" fmla="*/ 1143 w 1143"/>
                <a:gd name="T15" fmla="*/ 431 h 3191"/>
                <a:gd name="T16" fmla="*/ 883 w 1143"/>
                <a:gd name="T17" fmla="*/ 431 h 3191"/>
                <a:gd name="T18" fmla="*/ 686 w 1143"/>
                <a:gd name="T19" fmla="*/ 619 h 3191"/>
                <a:gd name="T20" fmla="*/ 686 w 1143"/>
                <a:gd name="T21" fmla="*/ 919 h 3191"/>
                <a:gd name="T22" fmla="*/ 1143 w 1143"/>
                <a:gd name="T23" fmla="*/ 919 h 3191"/>
                <a:gd name="T24" fmla="*/ 1143 w 1143"/>
                <a:gd name="T25" fmla="*/ 1268 h 3191"/>
                <a:gd name="T26" fmla="*/ 686 w 1143"/>
                <a:gd name="T27" fmla="*/ 1268 h 3191"/>
                <a:gd name="T28" fmla="*/ 686 w 1143"/>
                <a:gd name="T29" fmla="*/ 3191 h 3191"/>
                <a:gd name="T30" fmla="*/ 229 w 1143"/>
                <a:gd name="T31" fmla="*/ 3191 h 3191"/>
                <a:gd name="T32" fmla="*/ 229 w 1143"/>
                <a:gd name="T33" fmla="*/ 1268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3" h="3191">
                  <a:moveTo>
                    <a:pt x="229" y="1268"/>
                  </a:moveTo>
                  <a:cubicBezTo>
                    <a:pt x="0" y="1268"/>
                    <a:pt x="0" y="1268"/>
                    <a:pt x="0" y="126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229" y="919"/>
                    <a:pt x="229" y="919"/>
                    <a:pt x="229" y="919"/>
                  </a:cubicBezTo>
                  <a:cubicBezTo>
                    <a:pt x="229" y="619"/>
                    <a:pt x="229" y="619"/>
                    <a:pt x="229" y="619"/>
                  </a:cubicBezTo>
                  <a:cubicBezTo>
                    <a:pt x="229" y="193"/>
                    <a:pt x="493" y="0"/>
                    <a:pt x="848" y="0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3" y="431"/>
                    <a:pt x="1143" y="431"/>
                    <a:pt x="1143" y="431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735" y="431"/>
                    <a:pt x="686" y="480"/>
                    <a:pt x="686" y="619"/>
                  </a:cubicBezTo>
                  <a:cubicBezTo>
                    <a:pt x="686" y="919"/>
                    <a:pt x="686" y="919"/>
                    <a:pt x="686" y="919"/>
                  </a:cubicBezTo>
                  <a:cubicBezTo>
                    <a:pt x="1143" y="919"/>
                    <a:pt x="1143" y="919"/>
                    <a:pt x="1143" y="919"/>
                  </a:cubicBezTo>
                  <a:cubicBezTo>
                    <a:pt x="1143" y="1268"/>
                    <a:pt x="1143" y="1268"/>
                    <a:pt x="1143" y="1268"/>
                  </a:cubicBezTo>
                  <a:cubicBezTo>
                    <a:pt x="686" y="1268"/>
                    <a:pt x="686" y="1268"/>
                    <a:pt x="686" y="1268"/>
                  </a:cubicBezTo>
                  <a:cubicBezTo>
                    <a:pt x="686" y="3191"/>
                    <a:pt x="686" y="3191"/>
                    <a:pt x="686" y="3191"/>
                  </a:cubicBezTo>
                  <a:cubicBezTo>
                    <a:pt x="229" y="3191"/>
                    <a:pt x="229" y="3191"/>
                    <a:pt x="229" y="3191"/>
                  </a:cubicBezTo>
                  <a:lnTo>
                    <a:pt x="229" y="1268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B1443EF-AA40-4DBF-A7C5-04E8625113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4" y="1890"/>
              <a:ext cx="211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3B7333CE-FAD1-4E4B-B722-185748104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8" y="1877"/>
              <a:ext cx="836" cy="1061"/>
            </a:xfrm>
            <a:custGeom>
              <a:avLst/>
              <a:gdLst>
                <a:gd name="T0" fmla="*/ 0 w 1816"/>
                <a:gd name="T1" fmla="*/ 27 h 2299"/>
                <a:gd name="T2" fmla="*/ 458 w 1816"/>
                <a:gd name="T3" fmla="*/ 27 h 2299"/>
                <a:gd name="T4" fmla="*/ 458 w 1816"/>
                <a:gd name="T5" fmla="*/ 269 h 2299"/>
                <a:gd name="T6" fmla="*/ 467 w 1816"/>
                <a:gd name="T7" fmla="*/ 269 h 2299"/>
                <a:gd name="T8" fmla="*/ 1059 w 1816"/>
                <a:gd name="T9" fmla="*/ 0 h 2299"/>
                <a:gd name="T10" fmla="*/ 1816 w 1816"/>
                <a:gd name="T11" fmla="*/ 789 h 2299"/>
                <a:gd name="T12" fmla="*/ 1816 w 1816"/>
                <a:gd name="T13" fmla="*/ 2299 h 2299"/>
                <a:gd name="T14" fmla="*/ 1359 w 1816"/>
                <a:gd name="T15" fmla="*/ 2299 h 2299"/>
                <a:gd name="T16" fmla="*/ 1359 w 1816"/>
                <a:gd name="T17" fmla="*/ 945 h 2299"/>
                <a:gd name="T18" fmla="*/ 910 w 1816"/>
                <a:gd name="T19" fmla="*/ 457 h 2299"/>
                <a:gd name="T20" fmla="*/ 458 w 1816"/>
                <a:gd name="T21" fmla="*/ 945 h 2299"/>
                <a:gd name="T22" fmla="*/ 458 w 1816"/>
                <a:gd name="T23" fmla="*/ 2299 h 2299"/>
                <a:gd name="T24" fmla="*/ 0 w 1816"/>
                <a:gd name="T25" fmla="*/ 2299 h 2299"/>
                <a:gd name="T26" fmla="*/ 0 w 1816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6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9" y="0"/>
                  </a:cubicBezTo>
                  <a:cubicBezTo>
                    <a:pt x="1412" y="0"/>
                    <a:pt x="1816" y="273"/>
                    <a:pt x="1816" y="789"/>
                  </a:cubicBezTo>
                  <a:cubicBezTo>
                    <a:pt x="1816" y="2299"/>
                    <a:pt x="1816" y="2299"/>
                    <a:pt x="1816" y="2299"/>
                  </a:cubicBezTo>
                  <a:cubicBezTo>
                    <a:pt x="1359" y="2299"/>
                    <a:pt x="1359" y="2299"/>
                    <a:pt x="1359" y="2299"/>
                  </a:cubicBezTo>
                  <a:cubicBezTo>
                    <a:pt x="1359" y="945"/>
                    <a:pt x="1359" y="945"/>
                    <a:pt x="1359" y="945"/>
                  </a:cubicBezTo>
                  <a:cubicBezTo>
                    <a:pt x="1359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33404FAA-9646-49A7-82B8-3EEEED7C90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82" y="1877"/>
              <a:ext cx="862" cy="1073"/>
            </a:xfrm>
            <a:custGeom>
              <a:avLst/>
              <a:gdLst>
                <a:gd name="T0" fmla="*/ 457 w 1873"/>
                <a:gd name="T1" fmla="*/ 959 h 2326"/>
                <a:gd name="T2" fmla="*/ 936 w 1873"/>
                <a:gd name="T3" fmla="*/ 430 h 2326"/>
                <a:gd name="T4" fmla="*/ 1416 w 1873"/>
                <a:gd name="T5" fmla="*/ 959 h 2326"/>
                <a:gd name="T6" fmla="*/ 457 w 1873"/>
                <a:gd name="T7" fmla="*/ 959 h 2326"/>
                <a:gd name="T8" fmla="*/ 1873 w 1873"/>
                <a:gd name="T9" fmla="*/ 1335 h 2326"/>
                <a:gd name="T10" fmla="*/ 1873 w 1873"/>
                <a:gd name="T11" fmla="*/ 959 h 2326"/>
                <a:gd name="T12" fmla="*/ 936 w 1873"/>
                <a:gd name="T13" fmla="*/ 0 h 2326"/>
                <a:gd name="T14" fmla="*/ 0 w 1873"/>
                <a:gd name="T15" fmla="*/ 1170 h 2326"/>
                <a:gd name="T16" fmla="*/ 1008 w 1873"/>
                <a:gd name="T17" fmla="*/ 2326 h 2326"/>
                <a:gd name="T18" fmla="*/ 1828 w 1873"/>
                <a:gd name="T19" fmla="*/ 1958 h 2326"/>
                <a:gd name="T20" fmla="*/ 1496 w 1873"/>
                <a:gd name="T21" fmla="*/ 1676 h 2326"/>
                <a:gd name="T22" fmla="*/ 999 w 1873"/>
                <a:gd name="T23" fmla="*/ 1896 h 2326"/>
                <a:gd name="T24" fmla="*/ 457 w 1873"/>
                <a:gd name="T25" fmla="*/ 1335 h 2326"/>
                <a:gd name="T26" fmla="*/ 1873 w 1873"/>
                <a:gd name="T27" fmla="*/ 1335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3" h="2326">
                  <a:moveTo>
                    <a:pt x="457" y="959"/>
                  </a:moveTo>
                  <a:cubicBezTo>
                    <a:pt x="466" y="614"/>
                    <a:pt x="667" y="430"/>
                    <a:pt x="936" y="430"/>
                  </a:cubicBezTo>
                  <a:cubicBezTo>
                    <a:pt x="1205" y="430"/>
                    <a:pt x="1402" y="614"/>
                    <a:pt x="1416" y="959"/>
                  </a:cubicBezTo>
                  <a:lnTo>
                    <a:pt x="457" y="959"/>
                  </a:lnTo>
                  <a:close/>
                  <a:moveTo>
                    <a:pt x="1873" y="1335"/>
                  </a:moveTo>
                  <a:cubicBezTo>
                    <a:pt x="1873" y="959"/>
                    <a:pt x="1873" y="959"/>
                    <a:pt x="1873" y="959"/>
                  </a:cubicBezTo>
                  <a:cubicBezTo>
                    <a:pt x="1873" y="372"/>
                    <a:pt x="1438" y="0"/>
                    <a:pt x="936" y="0"/>
                  </a:cubicBezTo>
                  <a:cubicBezTo>
                    <a:pt x="497" y="0"/>
                    <a:pt x="0" y="287"/>
                    <a:pt x="0" y="1170"/>
                  </a:cubicBezTo>
                  <a:cubicBezTo>
                    <a:pt x="0" y="2102"/>
                    <a:pt x="542" y="2326"/>
                    <a:pt x="1008" y="2326"/>
                  </a:cubicBezTo>
                  <a:cubicBezTo>
                    <a:pt x="1313" y="2326"/>
                    <a:pt x="1604" y="2218"/>
                    <a:pt x="1828" y="1958"/>
                  </a:cubicBezTo>
                  <a:cubicBezTo>
                    <a:pt x="1496" y="1676"/>
                    <a:pt x="1496" y="1676"/>
                    <a:pt x="1496" y="1676"/>
                  </a:cubicBezTo>
                  <a:cubicBezTo>
                    <a:pt x="1362" y="1815"/>
                    <a:pt x="1174" y="1896"/>
                    <a:pt x="999" y="1896"/>
                  </a:cubicBezTo>
                  <a:cubicBezTo>
                    <a:pt x="685" y="1896"/>
                    <a:pt x="457" y="1707"/>
                    <a:pt x="457" y="1335"/>
                  </a:cubicBezTo>
                  <a:lnTo>
                    <a:pt x="1873" y="1335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124CB949-E8F5-4CD9-AA8D-D2E68082D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1877"/>
              <a:ext cx="705" cy="1061"/>
            </a:xfrm>
            <a:custGeom>
              <a:avLst/>
              <a:gdLst>
                <a:gd name="T0" fmla="*/ 0 w 1533"/>
                <a:gd name="T1" fmla="*/ 27 h 2299"/>
                <a:gd name="T2" fmla="*/ 457 w 1533"/>
                <a:gd name="T3" fmla="*/ 27 h 2299"/>
                <a:gd name="T4" fmla="*/ 457 w 1533"/>
                <a:gd name="T5" fmla="*/ 269 h 2299"/>
                <a:gd name="T6" fmla="*/ 466 w 1533"/>
                <a:gd name="T7" fmla="*/ 269 h 2299"/>
                <a:gd name="T8" fmla="*/ 1058 w 1533"/>
                <a:gd name="T9" fmla="*/ 0 h 2299"/>
                <a:gd name="T10" fmla="*/ 1533 w 1533"/>
                <a:gd name="T11" fmla="*/ 175 h 2299"/>
                <a:gd name="T12" fmla="*/ 1201 w 1533"/>
                <a:gd name="T13" fmla="*/ 569 h 2299"/>
                <a:gd name="T14" fmla="*/ 901 w 1533"/>
                <a:gd name="T15" fmla="*/ 457 h 2299"/>
                <a:gd name="T16" fmla="*/ 457 w 1533"/>
                <a:gd name="T17" fmla="*/ 932 h 2299"/>
                <a:gd name="T18" fmla="*/ 457 w 1533"/>
                <a:gd name="T19" fmla="*/ 2299 h 2299"/>
                <a:gd name="T20" fmla="*/ 0 w 1533"/>
                <a:gd name="T21" fmla="*/ 2299 h 2299"/>
                <a:gd name="T22" fmla="*/ 0 w 1533"/>
                <a:gd name="T23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3" h="2299">
                  <a:moveTo>
                    <a:pt x="0" y="27"/>
                  </a:moveTo>
                  <a:cubicBezTo>
                    <a:pt x="457" y="27"/>
                    <a:pt x="457" y="27"/>
                    <a:pt x="457" y="27"/>
                  </a:cubicBezTo>
                  <a:cubicBezTo>
                    <a:pt x="457" y="269"/>
                    <a:pt x="457" y="269"/>
                    <a:pt x="457" y="269"/>
                  </a:cubicBezTo>
                  <a:cubicBezTo>
                    <a:pt x="466" y="269"/>
                    <a:pt x="466" y="269"/>
                    <a:pt x="466" y="269"/>
                  </a:cubicBezTo>
                  <a:cubicBezTo>
                    <a:pt x="609" y="90"/>
                    <a:pt x="816" y="0"/>
                    <a:pt x="1058" y="0"/>
                  </a:cubicBezTo>
                  <a:cubicBezTo>
                    <a:pt x="1241" y="0"/>
                    <a:pt x="1394" y="67"/>
                    <a:pt x="1533" y="175"/>
                  </a:cubicBezTo>
                  <a:cubicBezTo>
                    <a:pt x="1201" y="569"/>
                    <a:pt x="1201" y="569"/>
                    <a:pt x="1201" y="569"/>
                  </a:cubicBezTo>
                  <a:cubicBezTo>
                    <a:pt x="1093" y="488"/>
                    <a:pt x="1017" y="457"/>
                    <a:pt x="901" y="457"/>
                  </a:cubicBezTo>
                  <a:cubicBezTo>
                    <a:pt x="677" y="457"/>
                    <a:pt x="457" y="601"/>
                    <a:pt x="457" y="932"/>
                  </a:cubicBezTo>
                  <a:cubicBezTo>
                    <a:pt x="457" y="2299"/>
                    <a:pt x="457" y="2299"/>
                    <a:pt x="457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2030A9A7-0002-4680-A9C3-0964115AD7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73" y="1877"/>
              <a:ext cx="842" cy="1073"/>
            </a:xfrm>
            <a:custGeom>
              <a:avLst/>
              <a:gdLst>
                <a:gd name="T0" fmla="*/ 1371 w 1828"/>
                <a:gd name="T1" fmla="*/ 1501 h 2326"/>
                <a:gd name="T2" fmla="*/ 860 w 1828"/>
                <a:gd name="T3" fmla="*/ 1896 h 2326"/>
                <a:gd name="T4" fmla="*/ 430 w 1828"/>
                <a:gd name="T5" fmla="*/ 1609 h 2326"/>
                <a:gd name="T6" fmla="*/ 824 w 1828"/>
                <a:gd name="T7" fmla="*/ 1335 h 2326"/>
                <a:gd name="T8" fmla="*/ 1371 w 1828"/>
                <a:gd name="T9" fmla="*/ 1335 h 2326"/>
                <a:gd name="T10" fmla="*/ 1371 w 1828"/>
                <a:gd name="T11" fmla="*/ 1501 h 2326"/>
                <a:gd name="T12" fmla="*/ 1371 w 1828"/>
                <a:gd name="T13" fmla="*/ 2299 h 2326"/>
                <a:gd name="T14" fmla="*/ 1828 w 1828"/>
                <a:gd name="T15" fmla="*/ 2299 h 2326"/>
                <a:gd name="T16" fmla="*/ 1828 w 1828"/>
                <a:gd name="T17" fmla="*/ 748 h 2326"/>
                <a:gd name="T18" fmla="*/ 882 w 1828"/>
                <a:gd name="T19" fmla="*/ 0 h 2326"/>
                <a:gd name="T20" fmla="*/ 116 w 1828"/>
                <a:gd name="T21" fmla="*/ 332 h 2326"/>
                <a:gd name="T22" fmla="*/ 475 w 1828"/>
                <a:gd name="T23" fmla="*/ 605 h 2326"/>
                <a:gd name="T24" fmla="*/ 905 w 1828"/>
                <a:gd name="T25" fmla="*/ 430 h 2326"/>
                <a:gd name="T26" fmla="*/ 1371 w 1828"/>
                <a:gd name="T27" fmla="*/ 721 h 2326"/>
                <a:gd name="T28" fmla="*/ 1371 w 1828"/>
                <a:gd name="T29" fmla="*/ 959 h 2326"/>
                <a:gd name="T30" fmla="*/ 739 w 1828"/>
                <a:gd name="T31" fmla="*/ 959 h 2326"/>
                <a:gd name="T32" fmla="*/ 0 w 1828"/>
                <a:gd name="T33" fmla="*/ 1631 h 2326"/>
                <a:gd name="T34" fmla="*/ 802 w 1828"/>
                <a:gd name="T35" fmla="*/ 2326 h 2326"/>
                <a:gd name="T36" fmla="*/ 1362 w 1828"/>
                <a:gd name="T37" fmla="*/ 2097 h 2326"/>
                <a:gd name="T38" fmla="*/ 1371 w 1828"/>
                <a:gd name="T39" fmla="*/ 2097 h 2326"/>
                <a:gd name="T40" fmla="*/ 1371 w 1828"/>
                <a:gd name="T41" fmla="*/ 2299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8" h="2326">
                  <a:moveTo>
                    <a:pt x="1371" y="1501"/>
                  </a:moveTo>
                  <a:cubicBezTo>
                    <a:pt x="1371" y="1855"/>
                    <a:pt x="1241" y="1896"/>
                    <a:pt x="860" y="1896"/>
                  </a:cubicBezTo>
                  <a:cubicBezTo>
                    <a:pt x="551" y="1896"/>
                    <a:pt x="430" y="1761"/>
                    <a:pt x="430" y="1609"/>
                  </a:cubicBezTo>
                  <a:cubicBezTo>
                    <a:pt x="430" y="1443"/>
                    <a:pt x="555" y="1335"/>
                    <a:pt x="824" y="1335"/>
                  </a:cubicBezTo>
                  <a:cubicBezTo>
                    <a:pt x="1371" y="1335"/>
                    <a:pt x="1371" y="1335"/>
                    <a:pt x="1371" y="1335"/>
                  </a:cubicBezTo>
                  <a:lnTo>
                    <a:pt x="1371" y="1501"/>
                  </a:lnTo>
                  <a:close/>
                  <a:moveTo>
                    <a:pt x="1371" y="2299"/>
                  </a:moveTo>
                  <a:cubicBezTo>
                    <a:pt x="1828" y="2299"/>
                    <a:pt x="1828" y="2299"/>
                    <a:pt x="1828" y="2299"/>
                  </a:cubicBezTo>
                  <a:cubicBezTo>
                    <a:pt x="1828" y="748"/>
                    <a:pt x="1828" y="748"/>
                    <a:pt x="1828" y="748"/>
                  </a:cubicBezTo>
                  <a:cubicBezTo>
                    <a:pt x="1828" y="188"/>
                    <a:pt x="1443" y="0"/>
                    <a:pt x="882" y="0"/>
                  </a:cubicBezTo>
                  <a:cubicBezTo>
                    <a:pt x="542" y="0"/>
                    <a:pt x="291" y="90"/>
                    <a:pt x="116" y="332"/>
                  </a:cubicBezTo>
                  <a:cubicBezTo>
                    <a:pt x="475" y="605"/>
                    <a:pt x="475" y="605"/>
                    <a:pt x="475" y="605"/>
                  </a:cubicBezTo>
                  <a:cubicBezTo>
                    <a:pt x="555" y="475"/>
                    <a:pt x="667" y="430"/>
                    <a:pt x="905" y="430"/>
                  </a:cubicBezTo>
                  <a:cubicBezTo>
                    <a:pt x="1232" y="430"/>
                    <a:pt x="1371" y="506"/>
                    <a:pt x="1371" y="721"/>
                  </a:cubicBezTo>
                  <a:cubicBezTo>
                    <a:pt x="1371" y="959"/>
                    <a:pt x="1371" y="959"/>
                    <a:pt x="1371" y="959"/>
                  </a:cubicBezTo>
                  <a:cubicBezTo>
                    <a:pt x="739" y="959"/>
                    <a:pt x="739" y="959"/>
                    <a:pt x="739" y="959"/>
                  </a:cubicBezTo>
                  <a:cubicBezTo>
                    <a:pt x="251" y="959"/>
                    <a:pt x="0" y="1268"/>
                    <a:pt x="0" y="1631"/>
                  </a:cubicBezTo>
                  <a:cubicBezTo>
                    <a:pt x="0" y="2026"/>
                    <a:pt x="295" y="2326"/>
                    <a:pt x="802" y="2326"/>
                  </a:cubicBezTo>
                  <a:cubicBezTo>
                    <a:pt x="1111" y="2326"/>
                    <a:pt x="1268" y="2254"/>
                    <a:pt x="1362" y="2097"/>
                  </a:cubicBezTo>
                  <a:cubicBezTo>
                    <a:pt x="1371" y="2097"/>
                    <a:pt x="1371" y="2097"/>
                    <a:pt x="1371" y="2097"/>
                  </a:cubicBezTo>
                  <a:lnTo>
                    <a:pt x="1371" y="2299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FE75A6E-2C81-4D5F-A14B-E9CAE09200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2" y="1444"/>
              <a:ext cx="214" cy="214"/>
            </a:xfrm>
            <a:prstGeom prst="ellipse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4291C74-C285-48F7-89EE-17E557054B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5" y="1685"/>
              <a:ext cx="285" cy="286"/>
            </a:xfrm>
            <a:custGeom>
              <a:avLst/>
              <a:gdLst>
                <a:gd name="T0" fmla="*/ 310 w 621"/>
                <a:gd name="T1" fmla="*/ 0 h 621"/>
                <a:gd name="T2" fmla="*/ 463 w 621"/>
                <a:gd name="T3" fmla="*/ 40 h 621"/>
                <a:gd name="T4" fmla="*/ 579 w 621"/>
                <a:gd name="T5" fmla="*/ 154 h 621"/>
                <a:gd name="T6" fmla="*/ 621 w 621"/>
                <a:gd name="T7" fmla="*/ 310 h 621"/>
                <a:gd name="T8" fmla="*/ 580 w 621"/>
                <a:gd name="T9" fmla="*/ 465 h 621"/>
                <a:gd name="T10" fmla="*/ 465 w 621"/>
                <a:gd name="T11" fmla="*/ 580 h 621"/>
                <a:gd name="T12" fmla="*/ 310 w 621"/>
                <a:gd name="T13" fmla="*/ 621 h 621"/>
                <a:gd name="T14" fmla="*/ 156 w 621"/>
                <a:gd name="T15" fmla="*/ 580 h 621"/>
                <a:gd name="T16" fmla="*/ 41 w 621"/>
                <a:gd name="T17" fmla="*/ 465 h 621"/>
                <a:gd name="T18" fmla="*/ 0 w 621"/>
                <a:gd name="T19" fmla="*/ 310 h 621"/>
                <a:gd name="T20" fmla="*/ 42 w 621"/>
                <a:gd name="T21" fmla="*/ 154 h 621"/>
                <a:gd name="T22" fmla="*/ 158 w 621"/>
                <a:gd name="T23" fmla="*/ 40 h 621"/>
                <a:gd name="T24" fmla="*/ 310 w 621"/>
                <a:gd name="T25" fmla="*/ 0 h 621"/>
                <a:gd name="T26" fmla="*/ 310 w 621"/>
                <a:gd name="T27" fmla="*/ 51 h 621"/>
                <a:gd name="T28" fmla="*/ 183 w 621"/>
                <a:gd name="T29" fmla="*/ 84 h 621"/>
                <a:gd name="T30" fmla="*/ 86 w 621"/>
                <a:gd name="T31" fmla="*/ 180 h 621"/>
                <a:gd name="T32" fmla="*/ 51 w 621"/>
                <a:gd name="T33" fmla="*/ 310 h 621"/>
                <a:gd name="T34" fmla="*/ 86 w 621"/>
                <a:gd name="T35" fmla="*/ 439 h 621"/>
                <a:gd name="T36" fmla="*/ 181 w 621"/>
                <a:gd name="T37" fmla="*/ 535 h 621"/>
                <a:gd name="T38" fmla="*/ 310 w 621"/>
                <a:gd name="T39" fmla="*/ 569 h 621"/>
                <a:gd name="T40" fmla="*/ 439 w 621"/>
                <a:gd name="T41" fmla="*/ 535 h 621"/>
                <a:gd name="T42" fmla="*/ 535 w 621"/>
                <a:gd name="T43" fmla="*/ 439 h 621"/>
                <a:gd name="T44" fmla="*/ 569 w 621"/>
                <a:gd name="T45" fmla="*/ 310 h 621"/>
                <a:gd name="T46" fmla="*/ 534 w 621"/>
                <a:gd name="T47" fmla="*/ 180 h 621"/>
                <a:gd name="T48" fmla="*/ 438 w 621"/>
                <a:gd name="T49" fmla="*/ 84 h 621"/>
                <a:gd name="T50" fmla="*/ 310 w 621"/>
                <a:gd name="T51" fmla="*/ 51 h 621"/>
                <a:gd name="T52" fmla="*/ 174 w 621"/>
                <a:gd name="T53" fmla="*/ 482 h 621"/>
                <a:gd name="T54" fmla="*/ 174 w 621"/>
                <a:gd name="T55" fmla="*/ 147 h 621"/>
                <a:gd name="T56" fmla="*/ 289 w 621"/>
                <a:gd name="T57" fmla="*/ 147 h 621"/>
                <a:gd name="T58" fmla="*/ 375 w 621"/>
                <a:gd name="T59" fmla="*/ 157 h 621"/>
                <a:gd name="T60" fmla="*/ 417 w 621"/>
                <a:gd name="T61" fmla="*/ 189 h 621"/>
                <a:gd name="T62" fmla="*/ 432 w 621"/>
                <a:gd name="T63" fmla="*/ 238 h 621"/>
                <a:gd name="T64" fmla="*/ 406 w 621"/>
                <a:gd name="T65" fmla="*/ 302 h 621"/>
                <a:gd name="T66" fmla="*/ 336 w 621"/>
                <a:gd name="T67" fmla="*/ 333 h 621"/>
                <a:gd name="T68" fmla="*/ 364 w 621"/>
                <a:gd name="T69" fmla="*/ 350 h 621"/>
                <a:gd name="T70" fmla="*/ 414 w 621"/>
                <a:gd name="T71" fmla="*/ 417 h 621"/>
                <a:gd name="T72" fmla="*/ 455 w 621"/>
                <a:gd name="T73" fmla="*/ 482 h 621"/>
                <a:gd name="T74" fmla="*/ 389 w 621"/>
                <a:gd name="T75" fmla="*/ 482 h 621"/>
                <a:gd name="T76" fmla="*/ 360 w 621"/>
                <a:gd name="T77" fmla="*/ 430 h 621"/>
                <a:gd name="T78" fmla="*/ 303 w 621"/>
                <a:gd name="T79" fmla="*/ 352 h 621"/>
                <a:gd name="T80" fmla="*/ 260 w 621"/>
                <a:gd name="T81" fmla="*/ 340 h 621"/>
                <a:gd name="T82" fmla="*/ 228 w 621"/>
                <a:gd name="T83" fmla="*/ 340 h 621"/>
                <a:gd name="T84" fmla="*/ 228 w 621"/>
                <a:gd name="T85" fmla="*/ 482 h 621"/>
                <a:gd name="T86" fmla="*/ 174 w 621"/>
                <a:gd name="T87" fmla="*/ 482 h 621"/>
                <a:gd name="T88" fmla="*/ 228 w 621"/>
                <a:gd name="T89" fmla="*/ 294 h 621"/>
                <a:gd name="T90" fmla="*/ 294 w 621"/>
                <a:gd name="T91" fmla="*/ 294 h 621"/>
                <a:gd name="T92" fmla="*/ 359 w 621"/>
                <a:gd name="T93" fmla="*/ 280 h 621"/>
                <a:gd name="T94" fmla="*/ 377 w 621"/>
                <a:gd name="T95" fmla="*/ 243 h 621"/>
                <a:gd name="T96" fmla="*/ 368 w 621"/>
                <a:gd name="T97" fmla="*/ 216 h 621"/>
                <a:gd name="T98" fmla="*/ 345 w 621"/>
                <a:gd name="T99" fmla="*/ 198 h 621"/>
                <a:gd name="T100" fmla="*/ 290 w 621"/>
                <a:gd name="T101" fmla="*/ 192 h 621"/>
                <a:gd name="T102" fmla="*/ 228 w 621"/>
                <a:gd name="T103" fmla="*/ 192 h 621"/>
                <a:gd name="T104" fmla="*/ 228 w 621"/>
                <a:gd name="T105" fmla="*/ 29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cubicBezTo>
                    <a:pt x="362" y="0"/>
                    <a:pt x="413" y="13"/>
                    <a:pt x="463" y="40"/>
                  </a:cubicBezTo>
                  <a:cubicBezTo>
                    <a:pt x="513" y="66"/>
                    <a:pt x="551" y="105"/>
                    <a:pt x="579" y="154"/>
                  </a:cubicBezTo>
                  <a:cubicBezTo>
                    <a:pt x="607" y="204"/>
                    <a:pt x="621" y="256"/>
                    <a:pt x="621" y="310"/>
                  </a:cubicBezTo>
                  <a:cubicBezTo>
                    <a:pt x="621" y="364"/>
                    <a:pt x="607" y="415"/>
                    <a:pt x="580" y="465"/>
                  </a:cubicBezTo>
                  <a:cubicBezTo>
                    <a:pt x="552" y="514"/>
                    <a:pt x="514" y="552"/>
                    <a:pt x="465" y="580"/>
                  </a:cubicBezTo>
                  <a:cubicBezTo>
                    <a:pt x="416" y="607"/>
                    <a:pt x="364" y="621"/>
                    <a:pt x="310" y="621"/>
                  </a:cubicBezTo>
                  <a:cubicBezTo>
                    <a:pt x="257" y="621"/>
                    <a:pt x="205" y="607"/>
                    <a:pt x="156" y="580"/>
                  </a:cubicBezTo>
                  <a:cubicBezTo>
                    <a:pt x="107" y="552"/>
                    <a:pt x="68" y="514"/>
                    <a:pt x="41" y="465"/>
                  </a:cubicBezTo>
                  <a:cubicBezTo>
                    <a:pt x="14" y="415"/>
                    <a:pt x="0" y="364"/>
                    <a:pt x="0" y="310"/>
                  </a:cubicBezTo>
                  <a:cubicBezTo>
                    <a:pt x="0" y="256"/>
                    <a:pt x="14" y="204"/>
                    <a:pt x="42" y="154"/>
                  </a:cubicBezTo>
                  <a:cubicBezTo>
                    <a:pt x="69" y="105"/>
                    <a:pt x="108" y="66"/>
                    <a:pt x="158" y="40"/>
                  </a:cubicBezTo>
                  <a:cubicBezTo>
                    <a:pt x="207" y="13"/>
                    <a:pt x="258" y="0"/>
                    <a:pt x="310" y="0"/>
                  </a:cubicBezTo>
                  <a:moveTo>
                    <a:pt x="310" y="51"/>
                  </a:moveTo>
                  <a:cubicBezTo>
                    <a:pt x="267" y="51"/>
                    <a:pt x="224" y="62"/>
                    <a:pt x="183" y="84"/>
                  </a:cubicBezTo>
                  <a:cubicBezTo>
                    <a:pt x="142" y="107"/>
                    <a:pt x="110" y="139"/>
                    <a:pt x="86" y="180"/>
                  </a:cubicBezTo>
                  <a:cubicBezTo>
                    <a:pt x="63" y="222"/>
                    <a:pt x="51" y="265"/>
                    <a:pt x="51" y="310"/>
                  </a:cubicBezTo>
                  <a:cubicBezTo>
                    <a:pt x="51" y="355"/>
                    <a:pt x="62" y="398"/>
                    <a:pt x="86" y="439"/>
                  </a:cubicBezTo>
                  <a:cubicBezTo>
                    <a:pt x="109" y="480"/>
                    <a:pt x="140" y="512"/>
                    <a:pt x="181" y="535"/>
                  </a:cubicBezTo>
                  <a:cubicBezTo>
                    <a:pt x="223" y="558"/>
                    <a:pt x="266" y="569"/>
                    <a:pt x="310" y="569"/>
                  </a:cubicBezTo>
                  <a:cubicBezTo>
                    <a:pt x="355" y="569"/>
                    <a:pt x="398" y="558"/>
                    <a:pt x="439" y="535"/>
                  </a:cubicBezTo>
                  <a:cubicBezTo>
                    <a:pt x="481" y="512"/>
                    <a:pt x="512" y="480"/>
                    <a:pt x="535" y="439"/>
                  </a:cubicBezTo>
                  <a:cubicBezTo>
                    <a:pt x="558" y="398"/>
                    <a:pt x="569" y="355"/>
                    <a:pt x="569" y="310"/>
                  </a:cubicBezTo>
                  <a:cubicBezTo>
                    <a:pt x="569" y="265"/>
                    <a:pt x="558" y="222"/>
                    <a:pt x="534" y="180"/>
                  </a:cubicBezTo>
                  <a:cubicBezTo>
                    <a:pt x="511" y="139"/>
                    <a:pt x="479" y="107"/>
                    <a:pt x="438" y="84"/>
                  </a:cubicBezTo>
                  <a:cubicBezTo>
                    <a:pt x="396" y="62"/>
                    <a:pt x="354" y="51"/>
                    <a:pt x="310" y="51"/>
                  </a:cubicBezTo>
                  <a:moveTo>
                    <a:pt x="174" y="482"/>
                  </a:moveTo>
                  <a:cubicBezTo>
                    <a:pt x="174" y="147"/>
                    <a:pt x="174" y="147"/>
                    <a:pt x="174" y="147"/>
                  </a:cubicBezTo>
                  <a:cubicBezTo>
                    <a:pt x="289" y="147"/>
                    <a:pt x="289" y="147"/>
                    <a:pt x="289" y="147"/>
                  </a:cubicBezTo>
                  <a:cubicBezTo>
                    <a:pt x="328" y="147"/>
                    <a:pt x="357" y="150"/>
                    <a:pt x="375" y="157"/>
                  </a:cubicBezTo>
                  <a:cubicBezTo>
                    <a:pt x="392" y="163"/>
                    <a:pt x="406" y="174"/>
                    <a:pt x="417" y="189"/>
                  </a:cubicBezTo>
                  <a:cubicBezTo>
                    <a:pt x="427" y="204"/>
                    <a:pt x="432" y="221"/>
                    <a:pt x="432" y="238"/>
                  </a:cubicBezTo>
                  <a:cubicBezTo>
                    <a:pt x="432" y="263"/>
                    <a:pt x="423" y="284"/>
                    <a:pt x="406" y="302"/>
                  </a:cubicBezTo>
                  <a:cubicBezTo>
                    <a:pt x="388" y="320"/>
                    <a:pt x="365" y="330"/>
                    <a:pt x="336" y="333"/>
                  </a:cubicBezTo>
                  <a:cubicBezTo>
                    <a:pt x="348" y="337"/>
                    <a:pt x="357" y="343"/>
                    <a:pt x="364" y="350"/>
                  </a:cubicBezTo>
                  <a:cubicBezTo>
                    <a:pt x="378" y="364"/>
                    <a:pt x="394" y="386"/>
                    <a:pt x="414" y="417"/>
                  </a:cubicBezTo>
                  <a:cubicBezTo>
                    <a:pt x="455" y="482"/>
                    <a:pt x="455" y="482"/>
                    <a:pt x="455" y="482"/>
                  </a:cubicBezTo>
                  <a:cubicBezTo>
                    <a:pt x="389" y="482"/>
                    <a:pt x="389" y="482"/>
                    <a:pt x="389" y="482"/>
                  </a:cubicBezTo>
                  <a:cubicBezTo>
                    <a:pt x="360" y="430"/>
                    <a:pt x="360" y="430"/>
                    <a:pt x="360" y="430"/>
                  </a:cubicBezTo>
                  <a:cubicBezTo>
                    <a:pt x="336" y="388"/>
                    <a:pt x="317" y="362"/>
                    <a:pt x="303" y="352"/>
                  </a:cubicBezTo>
                  <a:cubicBezTo>
                    <a:pt x="293" y="344"/>
                    <a:pt x="279" y="340"/>
                    <a:pt x="260" y="340"/>
                  </a:cubicBezTo>
                  <a:cubicBezTo>
                    <a:pt x="228" y="340"/>
                    <a:pt x="228" y="340"/>
                    <a:pt x="228" y="340"/>
                  </a:cubicBezTo>
                  <a:cubicBezTo>
                    <a:pt x="228" y="482"/>
                    <a:pt x="228" y="482"/>
                    <a:pt x="228" y="482"/>
                  </a:cubicBezTo>
                  <a:lnTo>
                    <a:pt x="174" y="482"/>
                  </a:lnTo>
                  <a:close/>
                  <a:moveTo>
                    <a:pt x="228" y="294"/>
                  </a:moveTo>
                  <a:cubicBezTo>
                    <a:pt x="294" y="294"/>
                    <a:pt x="294" y="294"/>
                    <a:pt x="294" y="294"/>
                  </a:cubicBezTo>
                  <a:cubicBezTo>
                    <a:pt x="326" y="294"/>
                    <a:pt x="348" y="289"/>
                    <a:pt x="359" y="280"/>
                  </a:cubicBezTo>
                  <a:cubicBezTo>
                    <a:pt x="371" y="270"/>
                    <a:pt x="377" y="258"/>
                    <a:pt x="377" y="243"/>
                  </a:cubicBezTo>
                  <a:cubicBezTo>
                    <a:pt x="377" y="233"/>
                    <a:pt x="374" y="224"/>
                    <a:pt x="368" y="216"/>
                  </a:cubicBezTo>
                  <a:cubicBezTo>
                    <a:pt x="363" y="208"/>
                    <a:pt x="355" y="202"/>
                    <a:pt x="345" y="198"/>
                  </a:cubicBezTo>
                  <a:cubicBezTo>
                    <a:pt x="335" y="194"/>
                    <a:pt x="317" y="192"/>
                    <a:pt x="290" y="192"/>
                  </a:cubicBezTo>
                  <a:cubicBezTo>
                    <a:pt x="228" y="192"/>
                    <a:pt x="228" y="192"/>
                    <a:pt x="228" y="192"/>
                  </a:cubicBezTo>
                  <a:lnTo>
                    <a:pt x="228" y="294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7E53EB6-23A6-45F4-B266-6C573EA9D6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" y="1365"/>
              <a:ext cx="1348" cy="1283"/>
            </a:xfrm>
            <a:custGeom>
              <a:avLst/>
              <a:gdLst>
                <a:gd name="T0" fmla="*/ 2766 w 2928"/>
                <a:gd name="T1" fmla="*/ 194 h 2782"/>
                <a:gd name="T2" fmla="*/ 2401 w 2928"/>
                <a:gd name="T3" fmla="*/ 24 h 2782"/>
                <a:gd name="T4" fmla="*/ 2078 w 2928"/>
                <a:gd name="T5" fmla="*/ 504 h 2782"/>
                <a:gd name="T6" fmla="*/ 1179 w 2928"/>
                <a:gd name="T7" fmla="*/ 423 h 2782"/>
                <a:gd name="T8" fmla="*/ 300 w 2928"/>
                <a:gd name="T9" fmla="*/ 574 h 2782"/>
                <a:gd name="T10" fmla="*/ 103 w 2928"/>
                <a:gd name="T11" fmla="*/ 1753 h 2782"/>
                <a:gd name="T12" fmla="*/ 688 w 2928"/>
                <a:gd name="T13" fmla="*/ 2714 h 2782"/>
                <a:gd name="T14" fmla="*/ 1594 w 2928"/>
                <a:gd name="T15" fmla="*/ 2069 h 2782"/>
                <a:gd name="T16" fmla="*/ 2144 w 2928"/>
                <a:gd name="T17" fmla="*/ 783 h 2782"/>
                <a:gd name="T18" fmla="*/ 2817 w 2928"/>
                <a:gd name="T19" fmla="*/ 586 h 2782"/>
                <a:gd name="T20" fmla="*/ 2766 w 2928"/>
                <a:gd name="T21" fmla="*/ 194 h 2782"/>
                <a:gd name="T22" fmla="*/ 1374 w 2928"/>
                <a:gd name="T23" fmla="*/ 1870 h 2782"/>
                <a:gd name="T24" fmla="*/ 539 w 2928"/>
                <a:gd name="T25" fmla="*/ 2175 h 2782"/>
                <a:gd name="T26" fmla="*/ 205 w 2928"/>
                <a:gd name="T27" fmla="*/ 1061 h 2782"/>
                <a:gd name="T28" fmla="*/ 455 w 2928"/>
                <a:gd name="T29" fmla="*/ 672 h 2782"/>
                <a:gd name="T30" fmla="*/ 1060 w 2928"/>
                <a:gd name="T31" fmla="*/ 672 h 2782"/>
                <a:gd name="T32" fmla="*/ 1954 w 2928"/>
                <a:gd name="T33" fmla="*/ 769 h 2782"/>
                <a:gd name="T34" fmla="*/ 1374 w 2928"/>
                <a:gd name="T35" fmla="*/ 1870 h 2782"/>
                <a:gd name="T36" fmla="*/ 2690 w 2928"/>
                <a:gd name="T37" fmla="*/ 542 h 2782"/>
                <a:gd name="T38" fmla="*/ 2235 w 2928"/>
                <a:gd name="T39" fmla="*/ 530 h 2782"/>
                <a:gd name="T40" fmla="*/ 2405 w 2928"/>
                <a:gd name="T41" fmla="*/ 154 h 2782"/>
                <a:gd name="T42" fmla="*/ 2702 w 2928"/>
                <a:gd name="T43" fmla="*/ 289 h 2782"/>
                <a:gd name="T44" fmla="*/ 2690 w 2928"/>
                <a:gd name="T45" fmla="*/ 542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28" h="2782">
                  <a:moveTo>
                    <a:pt x="2766" y="194"/>
                  </a:moveTo>
                  <a:cubicBezTo>
                    <a:pt x="2638" y="1"/>
                    <a:pt x="2495" y="0"/>
                    <a:pt x="2401" y="24"/>
                  </a:cubicBezTo>
                  <a:cubicBezTo>
                    <a:pt x="2263" y="59"/>
                    <a:pt x="2078" y="504"/>
                    <a:pt x="2078" y="504"/>
                  </a:cubicBezTo>
                  <a:cubicBezTo>
                    <a:pt x="2078" y="504"/>
                    <a:pt x="1594" y="447"/>
                    <a:pt x="1179" y="423"/>
                  </a:cubicBezTo>
                  <a:cubicBezTo>
                    <a:pt x="763" y="400"/>
                    <a:pt x="463" y="471"/>
                    <a:pt x="300" y="574"/>
                  </a:cubicBezTo>
                  <a:cubicBezTo>
                    <a:pt x="138" y="676"/>
                    <a:pt x="0" y="1096"/>
                    <a:pt x="103" y="1753"/>
                  </a:cubicBezTo>
                  <a:cubicBezTo>
                    <a:pt x="205" y="2410"/>
                    <a:pt x="494" y="2647"/>
                    <a:pt x="688" y="2714"/>
                  </a:cubicBezTo>
                  <a:cubicBezTo>
                    <a:pt x="882" y="2782"/>
                    <a:pt x="1254" y="2679"/>
                    <a:pt x="1594" y="2069"/>
                  </a:cubicBezTo>
                  <a:cubicBezTo>
                    <a:pt x="1934" y="1460"/>
                    <a:pt x="2144" y="783"/>
                    <a:pt x="2144" y="783"/>
                  </a:cubicBezTo>
                  <a:cubicBezTo>
                    <a:pt x="2596" y="798"/>
                    <a:pt x="2706" y="688"/>
                    <a:pt x="2817" y="586"/>
                  </a:cubicBezTo>
                  <a:cubicBezTo>
                    <a:pt x="2928" y="483"/>
                    <a:pt x="2873" y="356"/>
                    <a:pt x="2766" y="194"/>
                  </a:cubicBezTo>
                  <a:moveTo>
                    <a:pt x="1374" y="1870"/>
                  </a:moveTo>
                  <a:cubicBezTo>
                    <a:pt x="899" y="2543"/>
                    <a:pt x="743" y="2357"/>
                    <a:pt x="539" y="2175"/>
                  </a:cubicBezTo>
                  <a:cubicBezTo>
                    <a:pt x="336" y="1993"/>
                    <a:pt x="201" y="1404"/>
                    <a:pt x="205" y="1061"/>
                  </a:cubicBezTo>
                  <a:cubicBezTo>
                    <a:pt x="209" y="718"/>
                    <a:pt x="353" y="693"/>
                    <a:pt x="455" y="672"/>
                  </a:cubicBezTo>
                  <a:cubicBezTo>
                    <a:pt x="556" y="650"/>
                    <a:pt x="772" y="633"/>
                    <a:pt x="1060" y="672"/>
                  </a:cubicBezTo>
                  <a:cubicBezTo>
                    <a:pt x="1348" y="710"/>
                    <a:pt x="1954" y="769"/>
                    <a:pt x="1954" y="769"/>
                  </a:cubicBezTo>
                  <a:cubicBezTo>
                    <a:pt x="1954" y="769"/>
                    <a:pt x="1848" y="1197"/>
                    <a:pt x="1374" y="1870"/>
                  </a:cubicBezTo>
                  <a:moveTo>
                    <a:pt x="2690" y="542"/>
                  </a:moveTo>
                  <a:cubicBezTo>
                    <a:pt x="2623" y="570"/>
                    <a:pt x="2235" y="530"/>
                    <a:pt x="2235" y="530"/>
                  </a:cubicBezTo>
                  <a:cubicBezTo>
                    <a:pt x="2235" y="530"/>
                    <a:pt x="2324" y="196"/>
                    <a:pt x="2405" y="154"/>
                  </a:cubicBezTo>
                  <a:cubicBezTo>
                    <a:pt x="2496" y="107"/>
                    <a:pt x="2564" y="119"/>
                    <a:pt x="2702" y="289"/>
                  </a:cubicBezTo>
                  <a:cubicBezTo>
                    <a:pt x="2841" y="459"/>
                    <a:pt x="2723" y="528"/>
                    <a:pt x="2690" y="542"/>
                  </a:cubicBezTo>
                </a:path>
              </a:pathLst>
            </a:custGeom>
            <a:solidFill>
              <a:srgbClr val="DA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02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ynamic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460DEEA-0331-45ED-8943-6F9E748840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8171" y="1655064"/>
            <a:ext cx="7315042" cy="451713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Add graphic or image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2A934A-AC6B-460C-9C93-B13CF6B6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9535E6B-116F-45FE-8112-E7097CD25DC8}"/>
              </a:ext>
            </a:extLst>
          </p:cNvPr>
          <p:cNvCxnSpPr>
            <a:cxnSpLocks/>
          </p:cNvCxnSpPr>
          <p:nvPr/>
        </p:nvCxnSpPr>
        <p:spPr>
          <a:xfrm>
            <a:off x="8382596" y="1371600"/>
            <a:ext cx="38094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9863DA14-80CB-49EC-ACE2-AF2D643176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596" y="1371599"/>
            <a:ext cx="3809404" cy="4800599"/>
          </a:xfrm>
        </p:spPr>
        <p:txBody>
          <a:bodyPr tIns="228600" rIns="594360" bIns="4572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5B676D6-4F31-4F57-B947-E0935ACB793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D185A7-5A4F-4AC6-B205-74439FF2919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474FCB2-DC19-47B9-B78B-7992773EC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0488A0-35C8-4FFD-A2DF-999A9FA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iamond 43">
            <a:extLst>
              <a:ext uri="{FF2B5EF4-FFF2-40B4-BE49-F238E27FC236}">
                <a16:creationId xmlns:a16="http://schemas.microsoft.com/office/drawing/2014/main" xmlns="" id="{3AB7D8FA-2DB6-4FDB-B78D-43A11801E5DB}"/>
              </a:ext>
            </a:extLst>
          </p:cNvPr>
          <p:cNvSpPr/>
          <p:nvPr userDrawn="1"/>
        </p:nvSpPr>
        <p:spPr>
          <a:xfrm>
            <a:off x="8816522" y="2177353"/>
            <a:ext cx="2999048" cy="2999048"/>
          </a:xfrm>
          <a:prstGeom prst="diamond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xmlns="" id="{670409C2-354C-4591-9BE8-52AE09B7593C}"/>
              </a:ext>
            </a:extLst>
          </p:cNvPr>
          <p:cNvSpPr/>
          <p:nvPr userDrawn="1"/>
        </p:nvSpPr>
        <p:spPr>
          <a:xfrm>
            <a:off x="9041995" y="2402826"/>
            <a:ext cx="2548104" cy="2548102"/>
          </a:xfrm>
          <a:prstGeom prst="diamond">
            <a:avLst/>
          </a:prstGeom>
          <a:solidFill>
            <a:schemeClr val="tx2"/>
          </a:solidFill>
          <a:ln>
            <a:noFill/>
          </a:ln>
          <a:effectLst>
            <a:outerShdw blurRad="190500" dist="127000" dir="408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xmlns="" id="{5DCF3716-D7D9-443F-AA01-69DF771961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61699" y="2961260"/>
            <a:ext cx="1708696" cy="1431232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600"/>
              </a:spcBef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xmlns="" id="{703E4E44-5EF8-4797-8510-E03FD130E7DE}"/>
              </a:ext>
            </a:extLst>
          </p:cNvPr>
          <p:cNvSpPr/>
          <p:nvPr userDrawn="1"/>
        </p:nvSpPr>
        <p:spPr>
          <a:xfrm>
            <a:off x="378736" y="2177353"/>
            <a:ext cx="2999048" cy="2999048"/>
          </a:xfrm>
          <a:prstGeom prst="diamond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EA12DA36-48A0-43DA-A8CC-AA058D94B3B3}"/>
              </a:ext>
            </a:extLst>
          </p:cNvPr>
          <p:cNvSpPr/>
          <p:nvPr userDrawn="1"/>
        </p:nvSpPr>
        <p:spPr>
          <a:xfrm>
            <a:off x="3183948" y="2177353"/>
            <a:ext cx="2999048" cy="2999048"/>
          </a:xfrm>
          <a:prstGeom prst="diamond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xmlns="" id="{9BAA0571-8FC1-4CE4-A430-338F6B208769}"/>
              </a:ext>
            </a:extLst>
          </p:cNvPr>
          <p:cNvSpPr/>
          <p:nvPr userDrawn="1"/>
        </p:nvSpPr>
        <p:spPr>
          <a:xfrm>
            <a:off x="6029484" y="2177353"/>
            <a:ext cx="2999048" cy="2999048"/>
          </a:xfrm>
          <a:prstGeom prst="diamond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xmlns="" id="{FF725116-6BA6-4089-BE88-9E51B9373D90}"/>
              </a:ext>
            </a:extLst>
          </p:cNvPr>
          <p:cNvSpPr/>
          <p:nvPr userDrawn="1"/>
        </p:nvSpPr>
        <p:spPr>
          <a:xfrm>
            <a:off x="604208" y="2402826"/>
            <a:ext cx="2548104" cy="2548102"/>
          </a:xfrm>
          <a:prstGeom prst="diamond">
            <a:avLst/>
          </a:prstGeom>
          <a:solidFill>
            <a:schemeClr val="accent1"/>
          </a:solidFill>
          <a:ln>
            <a:noFill/>
          </a:ln>
          <a:effectLst>
            <a:outerShdw blurRad="190500" dist="127000" dir="408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xmlns="" id="{6CC867C6-6621-4A3F-A095-DE717D312990}"/>
              </a:ext>
            </a:extLst>
          </p:cNvPr>
          <p:cNvSpPr/>
          <p:nvPr userDrawn="1"/>
        </p:nvSpPr>
        <p:spPr>
          <a:xfrm>
            <a:off x="3409420" y="2402826"/>
            <a:ext cx="2548104" cy="2548102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190500" dist="127000" dir="408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xmlns="" id="{014201F0-49ED-42ED-8609-D80139F1A75C}"/>
              </a:ext>
            </a:extLst>
          </p:cNvPr>
          <p:cNvSpPr/>
          <p:nvPr userDrawn="1"/>
        </p:nvSpPr>
        <p:spPr>
          <a:xfrm>
            <a:off x="6254957" y="2402826"/>
            <a:ext cx="2548104" cy="2548102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190500" dist="127000" dir="408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4C5A99F-0678-4DC4-A266-1AD031E9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CC9B40-9AF4-4EF7-8384-2ACE79EA95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3912" y="2961260"/>
            <a:ext cx="1708696" cy="1431232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600"/>
              </a:spcBef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D69CA39A-E967-4A68-A944-35C345A456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29124" y="2961260"/>
            <a:ext cx="1708696" cy="1431232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600"/>
              </a:spcBef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1A16A22-350B-4B24-A3CD-4D5DE470DE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74661" y="2961260"/>
            <a:ext cx="1708696" cy="1431232"/>
          </a:xfrm>
        </p:spPr>
        <p:txBody>
          <a:bodyPr anchor="ctr"/>
          <a:lstStyle>
            <a:lvl1pPr algn="ctr">
              <a:lnSpc>
                <a:spcPct val="100000"/>
              </a:lnSpc>
              <a:spcBef>
                <a:spcPts val="600"/>
              </a:spcBef>
              <a:defRPr sz="18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 typeface="Open Sans" panose="020B0606030504020204" pitchFamily="34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BB02C-1874-47C6-9C03-E39AD090BCF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7641E7D-03AC-4D6F-9697-C229E174FB5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584E25-D06F-4C8D-A610-886CE27B6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rapezoid 10">
            <a:extLst>
              <a:ext uri="{FF2B5EF4-FFF2-40B4-BE49-F238E27FC236}">
                <a16:creationId xmlns:a16="http://schemas.microsoft.com/office/drawing/2014/main" xmlns="" id="{DA419EAC-C14D-465F-979A-AED7B6E816A4}"/>
              </a:ext>
            </a:extLst>
          </p:cNvPr>
          <p:cNvSpPr/>
          <p:nvPr userDrawn="1"/>
        </p:nvSpPr>
        <p:spPr>
          <a:xfrm>
            <a:off x="2949325" y="-1646"/>
            <a:ext cx="9242720" cy="6861338"/>
          </a:xfrm>
          <a:custGeom>
            <a:avLst/>
            <a:gdLst>
              <a:gd name="connsiteX0" fmla="*/ 0 w 11490971"/>
              <a:gd name="connsiteY0" fmla="*/ 7277608 h 7277608"/>
              <a:gd name="connsiteX1" fmla="*/ 3898324 w 11490971"/>
              <a:gd name="connsiteY1" fmla="*/ 0 h 7277608"/>
              <a:gd name="connsiteX2" fmla="*/ 7592647 w 11490971"/>
              <a:gd name="connsiteY2" fmla="*/ 0 h 7277608"/>
              <a:gd name="connsiteX3" fmla="*/ 11490971 w 11490971"/>
              <a:gd name="connsiteY3" fmla="*/ 7277608 h 7277608"/>
              <a:gd name="connsiteX4" fmla="*/ 0 w 11490971"/>
              <a:gd name="connsiteY4" fmla="*/ 7277608 h 7277608"/>
              <a:gd name="connsiteX0" fmla="*/ 0 w 11490971"/>
              <a:gd name="connsiteY0" fmla="*/ 7277608 h 7277608"/>
              <a:gd name="connsiteX1" fmla="*/ 3898324 w 11490971"/>
              <a:gd name="connsiteY1" fmla="*/ 0 h 7277608"/>
              <a:gd name="connsiteX2" fmla="*/ 9218247 w 11490971"/>
              <a:gd name="connsiteY2" fmla="*/ 464457 h 7277608"/>
              <a:gd name="connsiteX3" fmla="*/ 11490971 w 11490971"/>
              <a:gd name="connsiteY3" fmla="*/ 7277608 h 7277608"/>
              <a:gd name="connsiteX4" fmla="*/ 0 w 11490971"/>
              <a:gd name="connsiteY4" fmla="*/ 7277608 h 7277608"/>
              <a:gd name="connsiteX0" fmla="*/ 0 w 11490971"/>
              <a:gd name="connsiteY0" fmla="*/ 6813151 h 6813151"/>
              <a:gd name="connsiteX1" fmla="*/ 6815695 w 11490971"/>
              <a:gd name="connsiteY1" fmla="*/ 1407886 h 6813151"/>
              <a:gd name="connsiteX2" fmla="*/ 9218247 w 11490971"/>
              <a:gd name="connsiteY2" fmla="*/ 0 h 6813151"/>
              <a:gd name="connsiteX3" fmla="*/ 11490971 w 11490971"/>
              <a:gd name="connsiteY3" fmla="*/ 6813151 h 6813151"/>
              <a:gd name="connsiteX4" fmla="*/ 0 w 11490971"/>
              <a:gd name="connsiteY4" fmla="*/ 6813151 h 6813151"/>
              <a:gd name="connsiteX0" fmla="*/ 0 w 11490971"/>
              <a:gd name="connsiteY0" fmla="*/ 6813151 h 6813151"/>
              <a:gd name="connsiteX1" fmla="*/ 6830209 w 11490971"/>
              <a:gd name="connsiteY1" fmla="*/ 0 h 6813151"/>
              <a:gd name="connsiteX2" fmla="*/ 9218247 w 11490971"/>
              <a:gd name="connsiteY2" fmla="*/ 0 h 6813151"/>
              <a:gd name="connsiteX3" fmla="*/ 11490971 w 11490971"/>
              <a:gd name="connsiteY3" fmla="*/ 6813151 h 6813151"/>
              <a:gd name="connsiteX4" fmla="*/ 0 w 11490971"/>
              <a:gd name="connsiteY4" fmla="*/ 6813151 h 6813151"/>
              <a:gd name="connsiteX0" fmla="*/ 0 w 9218247"/>
              <a:gd name="connsiteY0" fmla="*/ 6813151 h 6813151"/>
              <a:gd name="connsiteX1" fmla="*/ 6830209 w 9218247"/>
              <a:gd name="connsiteY1" fmla="*/ 0 h 6813151"/>
              <a:gd name="connsiteX2" fmla="*/ 9218247 w 9218247"/>
              <a:gd name="connsiteY2" fmla="*/ 0 h 6813151"/>
              <a:gd name="connsiteX3" fmla="*/ 7064114 w 9218247"/>
              <a:gd name="connsiteY3" fmla="*/ 6813151 h 6813151"/>
              <a:gd name="connsiteX4" fmla="*/ 0 w 9218247"/>
              <a:gd name="connsiteY4" fmla="*/ 6813151 h 6813151"/>
              <a:gd name="connsiteX0" fmla="*/ 0 w 9241257"/>
              <a:gd name="connsiteY0" fmla="*/ 6813151 h 6856694"/>
              <a:gd name="connsiteX1" fmla="*/ 6830209 w 9241257"/>
              <a:gd name="connsiteY1" fmla="*/ 0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838530 w 9241257"/>
              <a:gd name="connsiteY1" fmla="*/ 22172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867060 w 9241257"/>
              <a:gd name="connsiteY1" fmla="*/ 78185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906289 w 9241257"/>
              <a:gd name="connsiteY1" fmla="*/ 114360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813151 h 6856694"/>
              <a:gd name="connsiteX1" fmla="*/ 6864683 w 9241257"/>
              <a:gd name="connsiteY1" fmla="*/ 26839 h 6856694"/>
              <a:gd name="connsiteX2" fmla="*/ 9218247 w 9241257"/>
              <a:gd name="connsiteY2" fmla="*/ 0 h 6856694"/>
              <a:gd name="connsiteX3" fmla="*/ 9241257 w 9241257"/>
              <a:gd name="connsiteY3" fmla="*/ 6856694 h 6856694"/>
              <a:gd name="connsiteX4" fmla="*/ 0 w 9241257"/>
              <a:gd name="connsiteY4" fmla="*/ 6813151 h 6856694"/>
              <a:gd name="connsiteX0" fmla="*/ 0 w 9241257"/>
              <a:gd name="connsiteY0" fmla="*/ 6786312 h 6829855"/>
              <a:gd name="connsiteX1" fmla="*/ 6864683 w 9241257"/>
              <a:gd name="connsiteY1" fmla="*/ 0 h 6829855"/>
              <a:gd name="connsiteX2" fmla="*/ 9183773 w 9241257"/>
              <a:gd name="connsiteY2" fmla="*/ 65349 h 6829855"/>
              <a:gd name="connsiteX3" fmla="*/ 9241257 w 9241257"/>
              <a:gd name="connsiteY3" fmla="*/ 6829855 h 6829855"/>
              <a:gd name="connsiteX4" fmla="*/ 0 w 9241257"/>
              <a:gd name="connsiteY4" fmla="*/ 6786312 h 6829855"/>
              <a:gd name="connsiteX0" fmla="*/ 0 w 9242023"/>
              <a:gd name="connsiteY0" fmla="*/ 6794480 h 6838023"/>
              <a:gd name="connsiteX1" fmla="*/ 6864683 w 9242023"/>
              <a:gd name="connsiteY1" fmla="*/ 8168 h 6838023"/>
              <a:gd name="connsiteX2" fmla="*/ 9242023 w 9242023"/>
              <a:gd name="connsiteY2" fmla="*/ 0 h 6838023"/>
              <a:gd name="connsiteX3" fmla="*/ 9241257 w 9242023"/>
              <a:gd name="connsiteY3" fmla="*/ 6838023 h 6838023"/>
              <a:gd name="connsiteX4" fmla="*/ 0 w 9242023"/>
              <a:gd name="connsiteY4" fmla="*/ 6794480 h 6838023"/>
              <a:gd name="connsiteX0" fmla="*/ 0 w 9242023"/>
              <a:gd name="connsiteY0" fmla="*/ 6786312 h 6829855"/>
              <a:gd name="connsiteX1" fmla="*/ 6864683 w 9242023"/>
              <a:gd name="connsiteY1" fmla="*/ 0 h 6829855"/>
              <a:gd name="connsiteX2" fmla="*/ 9242023 w 9242023"/>
              <a:gd name="connsiteY2" fmla="*/ 53680 h 6829855"/>
              <a:gd name="connsiteX3" fmla="*/ 9241257 w 9242023"/>
              <a:gd name="connsiteY3" fmla="*/ 6829855 h 6829855"/>
              <a:gd name="connsiteX4" fmla="*/ 0 w 9242023"/>
              <a:gd name="connsiteY4" fmla="*/ 6786312 h 6829855"/>
              <a:gd name="connsiteX0" fmla="*/ 0 w 9243212"/>
              <a:gd name="connsiteY0" fmla="*/ 6786312 h 6829855"/>
              <a:gd name="connsiteX1" fmla="*/ 6864683 w 9243212"/>
              <a:gd name="connsiteY1" fmla="*/ 0 h 6829855"/>
              <a:gd name="connsiteX2" fmla="*/ 9243212 w 9243212"/>
              <a:gd name="connsiteY2" fmla="*/ 2336 h 6829855"/>
              <a:gd name="connsiteX3" fmla="*/ 9241257 w 9243212"/>
              <a:gd name="connsiteY3" fmla="*/ 6829855 h 6829855"/>
              <a:gd name="connsiteX4" fmla="*/ 0 w 9243212"/>
              <a:gd name="connsiteY4" fmla="*/ 6786312 h 6829855"/>
              <a:gd name="connsiteX0" fmla="*/ 0 w 9241301"/>
              <a:gd name="connsiteY0" fmla="*/ 6786312 h 6829855"/>
              <a:gd name="connsiteX1" fmla="*/ 6864683 w 9241301"/>
              <a:gd name="connsiteY1" fmla="*/ 0 h 6829855"/>
              <a:gd name="connsiteX2" fmla="*/ 9240835 w 9241301"/>
              <a:gd name="connsiteY2" fmla="*/ 37344 h 6829855"/>
              <a:gd name="connsiteX3" fmla="*/ 9241257 w 9241301"/>
              <a:gd name="connsiteY3" fmla="*/ 6829855 h 6829855"/>
              <a:gd name="connsiteX4" fmla="*/ 0 w 9241301"/>
              <a:gd name="connsiteY4" fmla="*/ 6786312 h 6829855"/>
              <a:gd name="connsiteX0" fmla="*/ 0 w 9241301"/>
              <a:gd name="connsiteY0" fmla="*/ 6786312 h 6829855"/>
              <a:gd name="connsiteX1" fmla="*/ 6864683 w 9241301"/>
              <a:gd name="connsiteY1" fmla="*/ 0 h 6829855"/>
              <a:gd name="connsiteX2" fmla="*/ 9240835 w 9241301"/>
              <a:gd name="connsiteY2" fmla="*/ 1168 h 6829855"/>
              <a:gd name="connsiteX3" fmla="*/ 9241257 w 9241301"/>
              <a:gd name="connsiteY3" fmla="*/ 6829855 h 6829855"/>
              <a:gd name="connsiteX4" fmla="*/ 0 w 9241301"/>
              <a:gd name="connsiteY4" fmla="*/ 6786312 h 6829855"/>
              <a:gd name="connsiteX0" fmla="*/ 0 w 9240835"/>
              <a:gd name="connsiteY0" fmla="*/ 6786312 h 6796013"/>
              <a:gd name="connsiteX1" fmla="*/ 6864683 w 9240835"/>
              <a:gd name="connsiteY1" fmla="*/ 0 h 6796013"/>
              <a:gd name="connsiteX2" fmla="*/ 9240835 w 9240835"/>
              <a:gd name="connsiteY2" fmla="*/ 1168 h 6796013"/>
              <a:gd name="connsiteX3" fmla="*/ 9105739 w 9240835"/>
              <a:gd name="connsiteY3" fmla="*/ 6796013 h 6796013"/>
              <a:gd name="connsiteX4" fmla="*/ 0 w 9240835"/>
              <a:gd name="connsiteY4" fmla="*/ 6786312 h 6796013"/>
              <a:gd name="connsiteX0" fmla="*/ 0 w 9241302"/>
              <a:gd name="connsiteY0" fmla="*/ 6786312 h 6786312"/>
              <a:gd name="connsiteX1" fmla="*/ 6864683 w 9241302"/>
              <a:gd name="connsiteY1" fmla="*/ 0 h 6786312"/>
              <a:gd name="connsiteX2" fmla="*/ 9240835 w 9241302"/>
              <a:gd name="connsiteY2" fmla="*/ 1168 h 6786312"/>
              <a:gd name="connsiteX3" fmla="*/ 9241258 w 9241302"/>
              <a:gd name="connsiteY3" fmla="*/ 6724830 h 6786312"/>
              <a:gd name="connsiteX4" fmla="*/ 0 w 9241302"/>
              <a:gd name="connsiteY4" fmla="*/ 6786312 h 6786312"/>
              <a:gd name="connsiteX0" fmla="*/ 0 w 9129559"/>
              <a:gd name="connsiteY0" fmla="*/ 6803817 h 6803817"/>
              <a:gd name="connsiteX1" fmla="*/ 6752940 w 9129559"/>
              <a:gd name="connsiteY1" fmla="*/ 0 h 6803817"/>
              <a:gd name="connsiteX2" fmla="*/ 9129092 w 9129559"/>
              <a:gd name="connsiteY2" fmla="*/ 1168 h 6803817"/>
              <a:gd name="connsiteX3" fmla="*/ 9129515 w 9129559"/>
              <a:gd name="connsiteY3" fmla="*/ 6724830 h 6803817"/>
              <a:gd name="connsiteX4" fmla="*/ 0 w 9129559"/>
              <a:gd name="connsiteY4" fmla="*/ 6803817 h 6803817"/>
              <a:gd name="connsiteX0" fmla="*/ 0 w 8997607"/>
              <a:gd name="connsiteY0" fmla="*/ 6782812 h 6782812"/>
              <a:gd name="connsiteX1" fmla="*/ 6620988 w 8997607"/>
              <a:gd name="connsiteY1" fmla="*/ 0 h 6782812"/>
              <a:gd name="connsiteX2" fmla="*/ 8997140 w 8997607"/>
              <a:gd name="connsiteY2" fmla="*/ 1168 h 6782812"/>
              <a:gd name="connsiteX3" fmla="*/ 8997563 w 8997607"/>
              <a:gd name="connsiteY3" fmla="*/ 6724830 h 6782812"/>
              <a:gd name="connsiteX4" fmla="*/ 0 w 8997607"/>
              <a:gd name="connsiteY4" fmla="*/ 6782812 h 6782812"/>
              <a:gd name="connsiteX0" fmla="*/ 0 w 9206828"/>
              <a:gd name="connsiteY0" fmla="*/ 6723298 h 6724830"/>
              <a:gd name="connsiteX1" fmla="*/ 6830209 w 9206828"/>
              <a:gd name="connsiteY1" fmla="*/ 0 h 6724830"/>
              <a:gd name="connsiteX2" fmla="*/ 9206361 w 9206828"/>
              <a:gd name="connsiteY2" fmla="*/ 1168 h 6724830"/>
              <a:gd name="connsiteX3" fmla="*/ 9206784 w 9206828"/>
              <a:gd name="connsiteY3" fmla="*/ 6724830 h 6724830"/>
              <a:gd name="connsiteX4" fmla="*/ 0 w 9206828"/>
              <a:gd name="connsiteY4" fmla="*/ 6723298 h 6724830"/>
              <a:gd name="connsiteX0" fmla="*/ 0 w 9228225"/>
              <a:gd name="connsiteY0" fmla="*/ 6722131 h 6724830"/>
              <a:gd name="connsiteX1" fmla="*/ 6851606 w 9228225"/>
              <a:gd name="connsiteY1" fmla="*/ 0 h 6724830"/>
              <a:gd name="connsiteX2" fmla="*/ 9227758 w 9228225"/>
              <a:gd name="connsiteY2" fmla="*/ 1168 h 6724830"/>
              <a:gd name="connsiteX3" fmla="*/ 9228181 w 9228225"/>
              <a:gd name="connsiteY3" fmla="*/ 6724830 h 6724830"/>
              <a:gd name="connsiteX4" fmla="*/ 0 w 9228225"/>
              <a:gd name="connsiteY4" fmla="*/ 6722131 h 6724830"/>
              <a:gd name="connsiteX0" fmla="*/ 0 w 9227758"/>
              <a:gd name="connsiteY0" fmla="*/ 6722131 h 6722131"/>
              <a:gd name="connsiteX1" fmla="*/ 6851606 w 9227758"/>
              <a:gd name="connsiteY1" fmla="*/ 0 h 6722131"/>
              <a:gd name="connsiteX2" fmla="*/ 9227758 w 9227758"/>
              <a:gd name="connsiteY2" fmla="*/ 1168 h 6722131"/>
              <a:gd name="connsiteX3" fmla="*/ 9143779 w 9227758"/>
              <a:gd name="connsiteY3" fmla="*/ 6702658 h 6722131"/>
              <a:gd name="connsiteX4" fmla="*/ 0 w 9227758"/>
              <a:gd name="connsiteY4" fmla="*/ 6722131 h 6722131"/>
              <a:gd name="connsiteX0" fmla="*/ 0 w 9228225"/>
              <a:gd name="connsiteY0" fmla="*/ 6722131 h 6724830"/>
              <a:gd name="connsiteX1" fmla="*/ 6851606 w 9228225"/>
              <a:gd name="connsiteY1" fmla="*/ 0 h 6724830"/>
              <a:gd name="connsiteX2" fmla="*/ 9227758 w 9228225"/>
              <a:gd name="connsiteY2" fmla="*/ 1168 h 6724830"/>
              <a:gd name="connsiteX3" fmla="*/ 9228181 w 9228225"/>
              <a:gd name="connsiteY3" fmla="*/ 6724830 h 6724830"/>
              <a:gd name="connsiteX4" fmla="*/ 0 w 9228225"/>
              <a:gd name="connsiteY4" fmla="*/ 6722131 h 672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8225" h="6724830">
                <a:moveTo>
                  <a:pt x="0" y="6722131"/>
                </a:moveTo>
                <a:lnTo>
                  <a:pt x="6851606" y="0"/>
                </a:lnTo>
                <a:lnTo>
                  <a:pt x="9227758" y="1168"/>
                </a:lnTo>
                <a:cubicBezTo>
                  <a:pt x="9227503" y="2280509"/>
                  <a:pt x="9228436" y="4445489"/>
                  <a:pt x="9228181" y="6724830"/>
                </a:cubicBezTo>
                <a:lnTo>
                  <a:pt x="0" y="6722131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r"/>
          </a:blipFill>
          <a:ln>
            <a:noFill/>
          </a:ln>
          <a:effectLst>
            <a:outerShdw blurRad="317500" dist="152400" dir="10800000" algn="r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26A808C8-CA87-43E9-964A-56B5C55BA4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79" y="4025388"/>
            <a:ext cx="4084638" cy="7874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>
              <a:spcAft>
                <a:spcPts val="600"/>
              </a:spcAft>
            </a:pPr>
            <a:r>
              <a:rPr lang="en-US" dirty="0"/>
              <a:t>Attributer Name</a:t>
            </a:r>
            <a:br>
              <a:rPr lang="en-US" dirty="0"/>
            </a:br>
            <a:r>
              <a:rPr lang="en-US" dirty="0"/>
              <a:t>Attributer Title</a:t>
            </a:r>
            <a:br>
              <a:rPr lang="en-US" dirty="0"/>
            </a:br>
            <a:r>
              <a:rPr lang="en-US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B1CDA71-E129-45F9-98FB-A1AF416482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625" y="1018345"/>
            <a:ext cx="6369050" cy="21812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schemeClr val="tx2"/>
                </a:solidFill>
              </a:rPr>
              <a:t>The body of the quote goes here the body of the quote goes here the body of the quote goes here the body of the quote.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474FCB2-DC19-47B9-B78B-7992773EC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9B09C9E2-5B5B-4746-B894-2751ABC39278}"/>
              </a:ext>
            </a:extLst>
          </p:cNvPr>
          <p:cNvSpPr/>
          <p:nvPr userDrawn="1"/>
        </p:nvSpPr>
        <p:spPr>
          <a:xfrm rot="10800000">
            <a:off x="6000750" y="0"/>
            <a:ext cx="3822700" cy="1903632"/>
          </a:xfrm>
          <a:prstGeom prst="triangl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7F463633-A4B4-403E-A614-1556F5028D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8013" y="6474557"/>
            <a:ext cx="809628" cy="166420"/>
            <a:chOff x="-31" y="1365"/>
            <a:chExt cx="7711" cy="15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5EC1DED-5DE0-47CE-AC3D-787E4789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890"/>
              <a:ext cx="210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A2954F94-0E5F-4D21-893B-C89AC87F8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877"/>
              <a:ext cx="835" cy="1061"/>
            </a:xfrm>
            <a:custGeom>
              <a:avLst/>
              <a:gdLst>
                <a:gd name="T0" fmla="*/ 0 w 1815"/>
                <a:gd name="T1" fmla="*/ 27 h 2299"/>
                <a:gd name="T2" fmla="*/ 458 w 1815"/>
                <a:gd name="T3" fmla="*/ 27 h 2299"/>
                <a:gd name="T4" fmla="*/ 458 w 1815"/>
                <a:gd name="T5" fmla="*/ 269 h 2299"/>
                <a:gd name="T6" fmla="*/ 467 w 1815"/>
                <a:gd name="T7" fmla="*/ 269 h 2299"/>
                <a:gd name="T8" fmla="*/ 1058 w 1815"/>
                <a:gd name="T9" fmla="*/ 0 h 2299"/>
                <a:gd name="T10" fmla="*/ 1815 w 1815"/>
                <a:gd name="T11" fmla="*/ 789 h 2299"/>
                <a:gd name="T12" fmla="*/ 1815 w 1815"/>
                <a:gd name="T13" fmla="*/ 2299 h 2299"/>
                <a:gd name="T14" fmla="*/ 1358 w 1815"/>
                <a:gd name="T15" fmla="*/ 2299 h 2299"/>
                <a:gd name="T16" fmla="*/ 1358 w 1815"/>
                <a:gd name="T17" fmla="*/ 945 h 2299"/>
                <a:gd name="T18" fmla="*/ 910 w 1815"/>
                <a:gd name="T19" fmla="*/ 457 h 2299"/>
                <a:gd name="T20" fmla="*/ 458 w 1815"/>
                <a:gd name="T21" fmla="*/ 945 h 2299"/>
                <a:gd name="T22" fmla="*/ 458 w 1815"/>
                <a:gd name="T23" fmla="*/ 2299 h 2299"/>
                <a:gd name="T24" fmla="*/ 0 w 1815"/>
                <a:gd name="T25" fmla="*/ 2299 h 2299"/>
                <a:gd name="T26" fmla="*/ 0 w 1815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8" y="0"/>
                  </a:cubicBezTo>
                  <a:cubicBezTo>
                    <a:pt x="1412" y="0"/>
                    <a:pt x="1815" y="273"/>
                    <a:pt x="1815" y="789"/>
                  </a:cubicBezTo>
                  <a:cubicBezTo>
                    <a:pt x="1815" y="2299"/>
                    <a:pt x="1815" y="2299"/>
                    <a:pt x="1815" y="2299"/>
                  </a:cubicBezTo>
                  <a:cubicBezTo>
                    <a:pt x="1358" y="2299"/>
                    <a:pt x="1358" y="2299"/>
                    <a:pt x="1358" y="2299"/>
                  </a:cubicBezTo>
                  <a:cubicBezTo>
                    <a:pt x="1358" y="945"/>
                    <a:pt x="1358" y="945"/>
                    <a:pt x="1358" y="945"/>
                  </a:cubicBezTo>
                  <a:cubicBezTo>
                    <a:pt x="1358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65FFCA9A-6191-4DFB-96B7-B3E4A7B79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466"/>
              <a:ext cx="526" cy="1472"/>
            </a:xfrm>
            <a:custGeom>
              <a:avLst/>
              <a:gdLst>
                <a:gd name="T0" fmla="*/ 229 w 1143"/>
                <a:gd name="T1" fmla="*/ 1268 h 3191"/>
                <a:gd name="T2" fmla="*/ 0 w 1143"/>
                <a:gd name="T3" fmla="*/ 1268 h 3191"/>
                <a:gd name="T4" fmla="*/ 0 w 1143"/>
                <a:gd name="T5" fmla="*/ 919 h 3191"/>
                <a:gd name="T6" fmla="*/ 229 w 1143"/>
                <a:gd name="T7" fmla="*/ 919 h 3191"/>
                <a:gd name="T8" fmla="*/ 229 w 1143"/>
                <a:gd name="T9" fmla="*/ 619 h 3191"/>
                <a:gd name="T10" fmla="*/ 848 w 1143"/>
                <a:gd name="T11" fmla="*/ 0 h 3191"/>
                <a:gd name="T12" fmla="*/ 1143 w 1143"/>
                <a:gd name="T13" fmla="*/ 0 h 3191"/>
                <a:gd name="T14" fmla="*/ 1143 w 1143"/>
                <a:gd name="T15" fmla="*/ 431 h 3191"/>
                <a:gd name="T16" fmla="*/ 883 w 1143"/>
                <a:gd name="T17" fmla="*/ 431 h 3191"/>
                <a:gd name="T18" fmla="*/ 686 w 1143"/>
                <a:gd name="T19" fmla="*/ 619 h 3191"/>
                <a:gd name="T20" fmla="*/ 686 w 1143"/>
                <a:gd name="T21" fmla="*/ 919 h 3191"/>
                <a:gd name="T22" fmla="*/ 1143 w 1143"/>
                <a:gd name="T23" fmla="*/ 919 h 3191"/>
                <a:gd name="T24" fmla="*/ 1143 w 1143"/>
                <a:gd name="T25" fmla="*/ 1268 h 3191"/>
                <a:gd name="T26" fmla="*/ 686 w 1143"/>
                <a:gd name="T27" fmla="*/ 1268 h 3191"/>
                <a:gd name="T28" fmla="*/ 686 w 1143"/>
                <a:gd name="T29" fmla="*/ 3191 h 3191"/>
                <a:gd name="T30" fmla="*/ 229 w 1143"/>
                <a:gd name="T31" fmla="*/ 3191 h 3191"/>
                <a:gd name="T32" fmla="*/ 229 w 1143"/>
                <a:gd name="T33" fmla="*/ 1268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3" h="3191">
                  <a:moveTo>
                    <a:pt x="229" y="1268"/>
                  </a:moveTo>
                  <a:cubicBezTo>
                    <a:pt x="0" y="1268"/>
                    <a:pt x="0" y="1268"/>
                    <a:pt x="0" y="126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229" y="919"/>
                    <a:pt x="229" y="919"/>
                    <a:pt x="229" y="919"/>
                  </a:cubicBezTo>
                  <a:cubicBezTo>
                    <a:pt x="229" y="619"/>
                    <a:pt x="229" y="619"/>
                    <a:pt x="229" y="619"/>
                  </a:cubicBezTo>
                  <a:cubicBezTo>
                    <a:pt x="229" y="193"/>
                    <a:pt x="493" y="0"/>
                    <a:pt x="848" y="0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3" y="431"/>
                    <a:pt x="1143" y="431"/>
                    <a:pt x="1143" y="431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735" y="431"/>
                    <a:pt x="686" y="480"/>
                    <a:pt x="686" y="619"/>
                  </a:cubicBezTo>
                  <a:cubicBezTo>
                    <a:pt x="686" y="919"/>
                    <a:pt x="686" y="919"/>
                    <a:pt x="686" y="919"/>
                  </a:cubicBezTo>
                  <a:cubicBezTo>
                    <a:pt x="1143" y="919"/>
                    <a:pt x="1143" y="919"/>
                    <a:pt x="1143" y="919"/>
                  </a:cubicBezTo>
                  <a:cubicBezTo>
                    <a:pt x="1143" y="1268"/>
                    <a:pt x="1143" y="1268"/>
                    <a:pt x="1143" y="1268"/>
                  </a:cubicBezTo>
                  <a:cubicBezTo>
                    <a:pt x="686" y="1268"/>
                    <a:pt x="686" y="1268"/>
                    <a:pt x="686" y="1268"/>
                  </a:cubicBezTo>
                  <a:cubicBezTo>
                    <a:pt x="686" y="3191"/>
                    <a:pt x="686" y="3191"/>
                    <a:pt x="686" y="3191"/>
                  </a:cubicBezTo>
                  <a:cubicBezTo>
                    <a:pt x="229" y="3191"/>
                    <a:pt x="229" y="3191"/>
                    <a:pt x="229" y="3191"/>
                  </a:cubicBezTo>
                  <a:lnTo>
                    <a:pt x="229" y="1268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B17EBD8-6AE7-423B-A476-46B6BE8B6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890"/>
              <a:ext cx="211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C7E7EAEF-1838-48C5-9004-1C3B9B3F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877"/>
              <a:ext cx="836" cy="1061"/>
            </a:xfrm>
            <a:custGeom>
              <a:avLst/>
              <a:gdLst>
                <a:gd name="T0" fmla="*/ 0 w 1816"/>
                <a:gd name="T1" fmla="*/ 27 h 2299"/>
                <a:gd name="T2" fmla="*/ 458 w 1816"/>
                <a:gd name="T3" fmla="*/ 27 h 2299"/>
                <a:gd name="T4" fmla="*/ 458 w 1816"/>
                <a:gd name="T5" fmla="*/ 269 h 2299"/>
                <a:gd name="T6" fmla="*/ 467 w 1816"/>
                <a:gd name="T7" fmla="*/ 269 h 2299"/>
                <a:gd name="T8" fmla="*/ 1059 w 1816"/>
                <a:gd name="T9" fmla="*/ 0 h 2299"/>
                <a:gd name="T10" fmla="*/ 1816 w 1816"/>
                <a:gd name="T11" fmla="*/ 789 h 2299"/>
                <a:gd name="T12" fmla="*/ 1816 w 1816"/>
                <a:gd name="T13" fmla="*/ 2299 h 2299"/>
                <a:gd name="T14" fmla="*/ 1359 w 1816"/>
                <a:gd name="T15" fmla="*/ 2299 h 2299"/>
                <a:gd name="T16" fmla="*/ 1359 w 1816"/>
                <a:gd name="T17" fmla="*/ 945 h 2299"/>
                <a:gd name="T18" fmla="*/ 910 w 1816"/>
                <a:gd name="T19" fmla="*/ 457 h 2299"/>
                <a:gd name="T20" fmla="*/ 458 w 1816"/>
                <a:gd name="T21" fmla="*/ 945 h 2299"/>
                <a:gd name="T22" fmla="*/ 458 w 1816"/>
                <a:gd name="T23" fmla="*/ 2299 h 2299"/>
                <a:gd name="T24" fmla="*/ 0 w 1816"/>
                <a:gd name="T25" fmla="*/ 2299 h 2299"/>
                <a:gd name="T26" fmla="*/ 0 w 1816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6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9" y="0"/>
                  </a:cubicBezTo>
                  <a:cubicBezTo>
                    <a:pt x="1412" y="0"/>
                    <a:pt x="1816" y="273"/>
                    <a:pt x="1816" y="789"/>
                  </a:cubicBezTo>
                  <a:cubicBezTo>
                    <a:pt x="1816" y="2299"/>
                    <a:pt x="1816" y="2299"/>
                    <a:pt x="1816" y="2299"/>
                  </a:cubicBezTo>
                  <a:cubicBezTo>
                    <a:pt x="1359" y="2299"/>
                    <a:pt x="1359" y="2299"/>
                    <a:pt x="1359" y="2299"/>
                  </a:cubicBezTo>
                  <a:cubicBezTo>
                    <a:pt x="1359" y="945"/>
                    <a:pt x="1359" y="945"/>
                    <a:pt x="1359" y="945"/>
                  </a:cubicBezTo>
                  <a:cubicBezTo>
                    <a:pt x="1359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046775DD-4E27-413F-A82E-A74DF4D2D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877"/>
              <a:ext cx="862" cy="1073"/>
            </a:xfrm>
            <a:custGeom>
              <a:avLst/>
              <a:gdLst>
                <a:gd name="T0" fmla="*/ 457 w 1873"/>
                <a:gd name="T1" fmla="*/ 959 h 2326"/>
                <a:gd name="T2" fmla="*/ 936 w 1873"/>
                <a:gd name="T3" fmla="*/ 430 h 2326"/>
                <a:gd name="T4" fmla="*/ 1416 w 1873"/>
                <a:gd name="T5" fmla="*/ 959 h 2326"/>
                <a:gd name="T6" fmla="*/ 457 w 1873"/>
                <a:gd name="T7" fmla="*/ 959 h 2326"/>
                <a:gd name="T8" fmla="*/ 1873 w 1873"/>
                <a:gd name="T9" fmla="*/ 1335 h 2326"/>
                <a:gd name="T10" fmla="*/ 1873 w 1873"/>
                <a:gd name="T11" fmla="*/ 959 h 2326"/>
                <a:gd name="T12" fmla="*/ 936 w 1873"/>
                <a:gd name="T13" fmla="*/ 0 h 2326"/>
                <a:gd name="T14" fmla="*/ 0 w 1873"/>
                <a:gd name="T15" fmla="*/ 1170 h 2326"/>
                <a:gd name="T16" fmla="*/ 1008 w 1873"/>
                <a:gd name="T17" fmla="*/ 2326 h 2326"/>
                <a:gd name="T18" fmla="*/ 1828 w 1873"/>
                <a:gd name="T19" fmla="*/ 1958 h 2326"/>
                <a:gd name="T20" fmla="*/ 1496 w 1873"/>
                <a:gd name="T21" fmla="*/ 1676 h 2326"/>
                <a:gd name="T22" fmla="*/ 999 w 1873"/>
                <a:gd name="T23" fmla="*/ 1896 h 2326"/>
                <a:gd name="T24" fmla="*/ 457 w 1873"/>
                <a:gd name="T25" fmla="*/ 1335 h 2326"/>
                <a:gd name="T26" fmla="*/ 1873 w 1873"/>
                <a:gd name="T27" fmla="*/ 1335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3" h="2326">
                  <a:moveTo>
                    <a:pt x="457" y="959"/>
                  </a:moveTo>
                  <a:cubicBezTo>
                    <a:pt x="466" y="614"/>
                    <a:pt x="667" y="430"/>
                    <a:pt x="936" y="430"/>
                  </a:cubicBezTo>
                  <a:cubicBezTo>
                    <a:pt x="1205" y="430"/>
                    <a:pt x="1402" y="614"/>
                    <a:pt x="1416" y="959"/>
                  </a:cubicBezTo>
                  <a:lnTo>
                    <a:pt x="457" y="959"/>
                  </a:lnTo>
                  <a:close/>
                  <a:moveTo>
                    <a:pt x="1873" y="1335"/>
                  </a:moveTo>
                  <a:cubicBezTo>
                    <a:pt x="1873" y="959"/>
                    <a:pt x="1873" y="959"/>
                    <a:pt x="1873" y="959"/>
                  </a:cubicBezTo>
                  <a:cubicBezTo>
                    <a:pt x="1873" y="372"/>
                    <a:pt x="1438" y="0"/>
                    <a:pt x="936" y="0"/>
                  </a:cubicBezTo>
                  <a:cubicBezTo>
                    <a:pt x="497" y="0"/>
                    <a:pt x="0" y="287"/>
                    <a:pt x="0" y="1170"/>
                  </a:cubicBezTo>
                  <a:cubicBezTo>
                    <a:pt x="0" y="2102"/>
                    <a:pt x="542" y="2326"/>
                    <a:pt x="1008" y="2326"/>
                  </a:cubicBezTo>
                  <a:cubicBezTo>
                    <a:pt x="1313" y="2326"/>
                    <a:pt x="1604" y="2218"/>
                    <a:pt x="1828" y="1958"/>
                  </a:cubicBezTo>
                  <a:cubicBezTo>
                    <a:pt x="1496" y="1676"/>
                    <a:pt x="1496" y="1676"/>
                    <a:pt x="1496" y="1676"/>
                  </a:cubicBezTo>
                  <a:cubicBezTo>
                    <a:pt x="1362" y="1815"/>
                    <a:pt x="1174" y="1896"/>
                    <a:pt x="999" y="1896"/>
                  </a:cubicBezTo>
                  <a:cubicBezTo>
                    <a:pt x="685" y="1896"/>
                    <a:pt x="457" y="1707"/>
                    <a:pt x="457" y="1335"/>
                  </a:cubicBezTo>
                  <a:lnTo>
                    <a:pt x="1873" y="1335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FBF61334-6B90-4E3E-BD93-F35F727F2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" y="1877"/>
              <a:ext cx="705" cy="1061"/>
            </a:xfrm>
            <a:custGeom>
              <a:avLst/>
              <a:gdLst>
                <a:gd name="T0" fmla="*/ 0 w 1533"/>
                <a:gd name="T1" fmla="*/ 27 h 2299"/>
                <a:gd name="T2" fmla="*/ 457 w 1533"/>
                <a:gd name="T3" fmla="*/ 27 h 2299"/>
                <a:gd name="T4" fmla="*/ 457 w 1533"/>
                <a:gd name="T5" fmla="*/ 269 h 2299"/>
                <a:gd name="T6" fmla="*/ 466 w 1533"/>
                <a:gd name="T7" fmla="*/ 269 h 2299"/>
                <a:gd name="T8" fmla="*/ 1058 w 1533"/>
                <a:gd name="T9" fmla="*/ 0 h 2299"/>
                <a:gd name="T10" fmla="*/ 1533 w 1533"/>
                <a:gd name="T11" fmla="*/ 175 h 2299"/>
                <a:gd name="T12" fmla="*/ 1201 w 1533"/>
                <a:gd name="T13" fmla="*/ 569 h 2299"/>
                <a:gd name="T14" fmla="*/ 901 w 1533"/>
                <a:gd name="T15" fmla="*/ 457 h 2299"/>
                <a:gd name="T16" fmla="*/ 457 w 1533"/>
                <a:gd name="T17" fmla="*/ 932 h 2299"/>
                <a:gd name="T18" fmla="*/ 457 w 1533"/>
                <a:gd name="T19" fmla="*/ 2299 h 2299"/>
                <a:gd name="T20" fmla="*/ 0 w 1533"/>
                <a:gd name="T21" fmla="*/ 2299 h 2299"/>
                <a:gd name="T22" fmla="*/ 0 w 1533"/>
                <a:gd name="T23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3" h="2299">
                  <a:moveTo>
                    <a:pt x="0" y="27"/>
                  </a:moveTo>
                  <a:cubicBezTo>
                    <a:pt x="457" y="27"/>
                    <a:pt x="457" y="27"/>
                    <a:pt x="457" y="27"/>
                  </a:cubicBezTo>
                  <a:cubicBezTo>
                    <a:pt x="457" y="269"/>
                    <a:pt x="457" y="269"/>
                    <a:pt x="457" y="269"/>
                  </a:cubicBezTo>
                  <a:cubicBezTo>
                    <a:pt x="466" y="269"/>
                    <a:pt x="466" y="269"/>
                    <a:pt x="466" y="269"/>
                  </a:cubicBezTo>
                  <a:cubicBezTo>
                    <a:pt x="609" y="90"/>
                    <a:pt x="816" y="0"/>
                    <a:pt x="1058" y="0"/>
                  </a:cubicBezTo>
                  <a:cubicBezTo>
                    <a:pt x="1241" y="0"/>
                    <a:pt x="1394" y="67"/>
                    <a:pt x="1533" y="175"/>
                  </a:cubicBezTo>
                  <a:cubicBezTo>
                    <a:pt x="1201" y="569"/>
                    <a:pt x="1201" y="569"/>
                    <a:pt x="1201" y="569"/>
                  </a:cubicBezTo>
                  <a:cubicBezTo>
                    <a:pt x="1093" y="488"/>
                    <a:pt x="1017" y="457"/>
                    <a:pt x="901" y="457"/>
                  </a:cubicBezTo>
                  <a:cubicBezTo>
                    <a:pt x="677" y="457"/>
                    <a:pt x="457" y="601"/>
                    <a:pt x="457" y="932"/>
                  </a:cubicBezTo>
                  <a:cubicBezTo>
                    <a:pt x="457" y="2299"/>
                    <a:pt x="457" y="2299"/>
                    <a:pt x="457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899CA1FA-0FD4-4D26-8B7C-DB4D2E7B0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" y="1877"/>
              <a:ext cx="842" cy="1073"/>
            </a:xfrm>
            <a:custGeom>
              <a:avLst/>
              <a:gdLst>
                <a:gd name="T0" fmla="*/ 1371 w 1828"/>
                <a:gd name="T1" fmla="*/ 1501 h 2326"/>
                <a:gd name="T2" fmla="*/ 860 w 1828"/>
                <a:gd name="T3" fmla="*/ 1896 h 2326"/>
                <a:gd name="T4" fmla="*/ 430 w 1828"/>
                <a:gd name="T5" fmla="*/ 1609 h 2326"/>
                <a:gd name="T6" fmla="*/ 824 w 1828"/>
                <a:gd name="T7" fmla="*/ 1335 h 2326"/>
                <a:gd name="T8" fmla="*/ 1371 w 1828"/>
                <a:gd name="T9" fmla="*/ 1335 h 2326"/>
                <a:gd name="T10" fmla="*/ 1371 w 1828"/>
                <a:gd name="T11" fmla="*/ 1501 h 2326"/>
                <a:gd name="T12" fmla="*/ 1371 w 1828"/>
                <a:gd name="T13" fmla="*/ 2299 h 2326"/>
                <a:gd name="T14" fmla="*/ 1828 w 1828"/>
                <a:gd name="T15" fmla="*/ 2299 h 2326"/>
                <a:gd name="T16" fmla="*/ 1828 w 1828"/>
                <a:gd name="T17" fmla="*/ 748 h 2326"/>
                <a:gd name="T18" fmla="*/ 882 w 1828"/>
                <a:gd name="T19" fmla="*/ 0 h 2326"/>
                <a:gd name="T20" fmla="*/ 116 w 1828"/>
                <a:gd name="T21" fmla="*/ 332 h 2326"/>
                <a:gd name="T22" fmla="*/ 475 w 1828"/>
                <a:gd name="T23" fmla="*/ 605 h 2326"/>
                <a:gd name="T24" fmla="*/ 905 w 1828"/>
                <a:gd name="T25" fmla="*/ 430 h 2326"/>
                <a:gd name="T26" fmla="*/ 1371 w 1828"/>
                <a:gd name="T27" fmla="*/ 721 h 2326"/>
                <a:gd name="T28" fmla="*/ 1371 w 1828"/>
                <a:gd name="T29" fmla="*/ 959 h 2326"/>
                <a:gd name="T30" fmla="*/ 739 w 1828"/>
                <a:gd name="T31" fmla="*/ 959 h 2326"/>
                <a:gd name="T32" fmla="*/ 0 w 1828"/>
                <a:gd name="T33" fmla="*/ 1631 h 2326"/>
                <a:gd name="T34" fmla="*/ 802 w 1828"/>
                <a:gd name="T35" fmla="*/ 2326 h 2326"/>
                <a:gd name="T36" fmla="*/ 1362 w 1828"/>
                <a:gd name="T37" fmla="*/ 2097 h 2326"/>
                <a:gd name="T38" fmla="*/ 1371 w 1828"/>
                <a:gd name="T39" fmla="*/ 2097 h 2326"/>
                <a:gd name="T40" fmla="*/ 1371 w 1828"/>
                <a:gd name="T41" fmla="*/ 2299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8" h="2326">
                  <a:moveTo>
                    <a:pt x="1371" y="1501"/>
                  </a:moveTo>
                  <a:cubicBezTo>
                    <a:pt x="1371" y="1855"/>
                    <a:pt x="1241" y="1896"/>
                    <a:pt x="860" y="1896"/>
                  </a:cubicBezTo>
                  <a:cubicBezTo>
                    <a:pt x="551" y="1896"/>
                    <a:pt x="430" y="1761"/>
                    <a:pt x="430" y="1609"/>
                  </a:cubicBezTo>
                  <a:cubicBezTo>
                    <a:pt x="430" y="1443"/>
                    <a:pt x="555" y="1335"/>
                    <a:pt x="824" y="1335"/>
                  </a:cubicBezTo>
                  <a:cubicBezTo>
                    <a:pt x="1371" y="1335"/>
                    <a:pt x="1371" y="1335"/>
                    <a:pt x="1371" y="1335"/>
                  </a:cubicBezTo>
                  <a:lnTo>
                    <a:pt x="1371" y="1501"/>
                  </a:lnTo>
                  <a:close/>
                  <a:moveTo>
                    <a:pt x="1371" y="2299"/>
                  </a:moveTo>
                  <a:cubicBezTo>
                    <a:pt x="1828" y="2299"/>
                    <a:pt x="1828" y="2299"/>
                    <a:pt x="1828" y="2299"/>
                  </a:cubicBezTo>
                  <a:cubicBezTo>
                    <a:pt x="1828" y="748"/>
                    <a:pt x="1828" y="748"/>
                    <a:pt x="1828" y="748"/>
                  </a:cubicBezTo>
                  <a:cubicBezTo>
                    <a:pt x="1828" y="188"/>
                    <a:pt x="1443" y="0"/>
                    <a:pt x="882" y="0"/>
                  </a:cubicBezTo>
                  <a:cubicBezTo>
                    <a:pt x="542" y="0"/>
                    <a:pt x="291" y="90"/>
                    <a:pt x="116" y="332"/>
                  </a:cubicBezTo>
                  <a:cubicBezTo>
                    <a:pt x="475" y="605"/>
                    <a:pt x="475" y="605"/>
                    <a:pt x="475" y="605"/>
                  </a:cubicBezTo>
                  <a:cubicBezTo>
                    <a:pt x="555" y="475"/>
                    <a:pt x="667" y="430"/>
                    <a:pt x="905" y="430"/>
                  </a:cubicBezTo>
                  <a:cubicBezTo>
                    <a:pt x="1232" y="430"/>
                    <a:pt x="1371" y="506"/>
                    <a:pt x="1371" y="721"/>
                  </a:cubicBezTo>
                  <a:cubicBezTo>
                    <a:pt x="1371" y="959"/>
                    <a:pt x="1371" y="959"/>
                    <a:pt x="1371" y="959"/>
                  </a:cubicBezTo>
                  <a:cubicBezTo>
                    <a:pt x="739" y="959"/>
                    <a:pt x="739" y="959"/>
                    <a:pt x="739" y="959"/>
                  </a:cubicBezTo>
                  <a:cubicBezTo>
                    <a:pt x="251" y="959"/>
                    <a:pt x="0" y="1268"/>
                    <a:pt x="0" y="1631"/>
                  </a:cubicBezTo>
                  <a:cubicBezTo>
                    <a:pt x="0" y="2026"/>
                    <a:pt x="295" y="2326"/>
                    <a:pt x="802" y="2326"/>
                  </a:cubicBezTo>
                  <a:cubicBezTo>
                    <a:pt x="1111" y="2326"/>
                    <a:pt x="1268" y="2254"/>
                    <a:pt x="1362" y="2097"/>
                  </a:cubicBezTo>
                  <a:cubicBezTo>
                    <a:pt x="1371" y="2097"/>
                    <a:pt x="1371" y="2097"/>
                    <a:pt x="1371" y="2097"/>
                  </a:cubicBezTo>
                  <a:lnTo>
                    <a:pt x="1371" y="2299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4EC7035-620D-4244-B9B2-FDBE5DC8A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444"/>
              <a:ext cx="214" cy="214"/>
            </a:xfrm>
            <a:prstGeom prst="ellipse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5177EBFC-001E-41FC-9BA8-0B1264D2C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" y="1685"/>
              <a:ext cx="285" cy="286"/>
            </a:xfrm>
            <a:custGeom>
              <a:avLst/>
              <a:gdLst>
                <a:gd name="T0" fmla="*/ 310 w 621"/>
                <a:gd name="T1" fmla="*/ 0 h 621"/>
                <a:gd name="T2" fmla="*/ 463 w 621"/>
                <a:gd name="T3" fmla="*/ 40 h 621"/>
                <a:gd name="T4" fmla="*/ 579 w 621"/>
                <a:gd name="T5" fmla="*/ 154 h 621"/>
                <a:gd name="T6" fmla="*/ 621 w 621"/>
                <a:gd name="T7" fmla="*/ 310 h 621"/>
                <a:gd name="T8" fmla="*/ 580 w 621"/>
                <a:gd name="T9" fmla="*/ 465 h 621"/>
                <a:gd name="T10" fmla="*/ 465 w 621"/>
                <a:gd name="T11" fmla="*/ 580 h 621"/>
                <a:gd name="T12" fmla="*/ 310 w 621"/>
                <a:gd name="T13" fmla="*/ 621 h 621"/>
                <a:gd name="T14" fmla="*/ 156 w 621"/>
                <a:gd name="T15" fmla="*/ 580 h 621"/>
                <a:gd name="T16" fmla="*/ 41 w 621"/>
                <a:gd name="T17" fmla="*/ 465 h 621"/>
                <a:gd name="T18" fmla="*/ 0 w 621"/>
                <a:gd name="T19" fmla="*/ 310 h 621"/>
                <a:gd name="T20" fmla="*/ 42 w 621"/>
                <a:gd name="T21" fmla="*/ 154 h 621"/>
                <a:gd name="T22" fmla="*/ 158 w 621"/>
                <a:gd name="T23" fmla="*/ 40 h 621"/>
                <a:gd name="T24" fmla="*/ 310 w 621"/>
                <a:gd name="T25" fmla="*/ 0 h 621"/>
                <a:gd name="T26" fmla="*/ 310 w 621"/>
                <a:gd name="T27" fmla="*/ 51 h 621"/>
                <a:gd name="T28" fmla="*/ 183 w 621"/>
                <a:gd name="T29" fmla="*/ 84 h 621"/>
                <a:gd name="T30" fmla="*/ 86 w 621"/>
                <a:gd name="T31" fmla="*/ 180 h 621"/>
                <a:gd name="T32" fmla="*/ 51 w 621"/>
                <a:gd name="T33" fmla="*/ 310 h 621"/>
                <a:gd name="T34" fmla="*/ 86 w 621"/>
                <a:gd name="T35" fmla="*/ 439 h 621"/>
                <a:gd name="T36" fmla="*/ 181 w 621"/>
                <a:gd name="T37" fmla="*/ 535 h 621"/>
                <a:gd name="T38" fmla="*/ 310 w 621"/>
                <a:gd name="T39" fmla="*/ 569 h 621"/>
                <a:gd name="T40" fmla="*/ 439 w 621"/>
                <a:gd name="T41" fmla="*/ 535 h 621"/>
                <a:gd name="T42" fmla="*/ 535 w 621"/>
                <a:gd name="T43" fmla="*/ 439 h 621"/>
                <a:gd name="T44" fmla="*/ 569 w 621"/>
                <a:gd name="T45" fmla="*/ 310 h 621"/>
                <a:gd name="T46" fmla="*/ 534 w 621"/>
                <a:gd name="T47" fmla="*/ 180 h 621"/>
                <a:gd name="T48" fmla="*/ 438 w 621"/>
                <a:gd name="T49" fmla="*/ 84 h 621"/>
                <a:gd name="T50" fmla="*/ 310 w 621"/>
                <a:gd name="T51" fmla="*/ 51 h 621"/>
                <a:gd name="T52" fmla="*/ 174 w 621"/>
                <a:gd name="T53" fmla="*/ 482 h 621"/>
                <a:gd name="T54" fmla="*/ 174 w 621"/>
                <a:gd name="T55" fmla="*/ 147 h 621"/>
                <a:gd name="T56" fmla="*/ 289 w 621"/>
                <a:gd name="T57" fmla="*/ 147 h 621"/>
                <a:gd name="T58" fmla="*/ 375 w 621"/>
                <a:gd name="T59" fmla="*/ 157 h 621"/>
                <a:gd name="T60" fmla="*/ 417 w 621"/>
                <a:gd name="T61" fmla="*/ 189 h 621"/>
                <a:gd name="T62" fmla="*/ 432 w 621"/>
                <a:gd name="T63" fmla="*/ 238 h 621"/>
                <a:gd name="T64" fmla="*/ 406 w 621"/>
                <a:gd name="T65" fmla="*/ 302 h 621"/>
                <a:gd name="T66" fmla="*/ 336 w 621"/>
                <a:gd name="T67" fmla="*/ 333 h 621"/>
                <a:gd name="T68" fmla="*/ 364 w 621"/>
                <a:gd name="T69" fmla="*/ 350 h 621"/>
                <a:gd name="T70" fmla="*/ 414 w 621"/>
                <a:gd name="T71" fmla="*/ 417 h 621"/>
                <a:gd name="T72" fmla="*/ 455 w 621"/>
                <a:gd name="T73" fmla="*/ 482 h 621"/>
                <a:gd name="T74" fmla="*/ 389 w 621"/>
                <a:gd name="T75" fmla="*/ 482 h 621"/>
                <a:gd name="T76" fmla="*/ 360 w 621"/>
                <a:gd name="T77" fmla="*/ 430 h 621"/>
                <a:gd name="T78" fmla="*/ 303 w 621"/>
                <a:gd name="T79" fmla="*/ 352 h 621"/>
                <a:gd name="T80" fmla="*/ 260 w 621"/>
                <a:gd name="T81" fmla="*/ 340 h 621"/>
                <a:gd name="T82" fmla="*/ 228 w 621"/>
                <a:gd name="T83" fmla="*/ 340 h 621"/>
                <a:gd name="T84" fmla="*/ 228 w 621"/>
                <a:gd name="T85" fmla="*/ 482 h 621"/>
                <a:gd name="T86" fmla="*/ 174 w 621"/>
                <a:gd name="T87" fmla="*/ 482 h 621"/>
                <a:gd name="T88" fmla="*/ 228 w 621"/>
                <a:gd name="T89" fmla="*/ 294 h 621"/>
                <a:gd name="T90" fmla="*/ 294 w 621"/>
                <a:gd name="T91" fmla="*/ 294 h 621"/>
                <a:gd name="T92" fmla="*/ 359 w 621"/>
                <a:gd name="T93" fmla="*/ 280 h 621"/>
                <a:gd name="T94" fmla="*/ 377 w 621"/>
                <a:gd name="T95" fmla="*/ 243 h 621"/>
                <a:gd name="T96" fmla="*/ 368 w 621"/>
                <a:gd name="T97" fmla="*/ 216 h 621"/>
                <a:gd name="T98" fmla="*/ 345 w 621"/>
                <a:gd name="T99" fmla="*/ 198 h 621"/>
                <a:gd name="T100" fmla="*/ 290 w 621"/>
                <a:gd name="T101" fmla="*/ 192 h 621"/>
                <a:gd name="T102" fmla="*/ 228 w 621"/>
                <a:gd name="T103" fmla="*/ 192 h 621"/>
                <a:gd name="T104" fmla="*/ 228 w 621"/>
                <a:gd name="T105" fmla="*/ 29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cubicBezTo>
                    <a:pt x="362" y="0"/>
                    <a:pt x="413" y="13"/>
                    <a:pt x="463" y="40"/>
                  </a:cubicBezTo>
                  <a:cubicBezTo>
                    <a:pt x="513" y="66"/>
                    <a:pt x="551" y="105"/>
                    <a:pt x="579" y="154"/>
                  </a:cubicBezTo>
                  <a:cubicBezTo>
                    <a:pt x="607" y="204"/>
                    <a:pt x="621" y="256"/>
                    <a:pt x="621" y="310"/>
                  </a:cubicBezTo>
                  <a:cubicBezTo>
                    <a:pt x="621" y="364"/>
                    <a:pt x="607" y="415"/>
                    <a:pt x="580" y="465"/>
                  </a:cubicBezTo>
                  <a:cubicBezTo>
                    <a:pt x="552" y="514"/>
                    <a:pt x="514" y="552"/>
                    <a:pt x="465" y="580"/>
                  </a:cubicBezTo>
                  <a:cubicBezTo>
                    <a:pt x="416" y="607"/>
                    <a:pt x="364" y="621"/>
                    <a:pt x="310" y="621"/>
                  </a:cubicBezTo>
                  <a:cubicBezTo>
                    <a:pt x="257" y="621"/>
                    <a:pt x="205" y="607"/>
                    <a:pt x="156" y="580"/>
                  </a:cubicBezTo>
                  <a:cubicBezTo>
                    <a:pt x="107" y="552"/>
                    <a:pt x="68" y="514"/>
                    <a:pt x="41" y="465"/>
                  </a:cubicBezTo>
                  <a:cubicBezTo>
                    <a:pt x="14" y="415"/>
                    <a:pt x="0" y="364"/>
                    <a:pt x="0" y="310"/>
                  </a:cubicBezTo>
                  <a:cubicBezTo>
                    <a:pt x="0" y="256"/>
                    <a:pt x="14" y="204"/>
                    <a:pt x="42" y="154"/>
                  </a:cubicBezTo>
                  <a:cubicBezTo>
                    <a:pt x="69" y="105"/>
                    <a:pt x="108" y="66"/>
                    <a:pt x="158" y="40"/>
                  </a:cubicBezTo>
                  <a:cubicBezTo>
                    <a:pt x="207" y="13"/>
                    <a:pt x="258" y="0"/>
                    <a:pt x="310" y="0"/>
                  </a:cubicBezTo>
                  <a:moveTo>
                    <a:pt x="310" y="51"/>
                  </a:moveTo>
                  <a:cubicBezTo>
                    <a:pt x="267" y="51"/>
                    <a:pt x="224" y="62"/>
                    <a:pt x="183" y="84"/>
                  </a:cubicBezTo>
                  <a:cubicBezTo>
                    <a:pt x="142" y="107"/>
                    <a:pt x="110" y="139"/>
                    <a:pt x="86" y="180"/>
                  </a:cubicBezTo>
                  <a:cubicBezTo>
                    <a:pt x="63" y="222"/>
                    <a:pt x="51" y="265"/>
                    <a:pt x="51" y="310"/>
                  </a:cubicBezTo>
                  <a:cubicBezTo>
                    <a:pt x="51" y="355"/>
                    <a:pt x="62" y="398"/>
                    <a:pt x="86" y="439"/>
                  </a:cubicBezTo>
                  <a:cubicBezTo>
                    <a:pt x="109" y="480"/>
                    <a:pt x="140" y="512"/>
                    <a:pt x="181" y="535"/>
                  </a:cubicBezTo>
                  <a:cubicBezTo>
                    <a:pt x="223" y="558"/>
                    <a:pt x="266" y="569"/>
                    <a:pt x="310" y="569"/>
                  </a:cubicBezTo>
                  <a:cubicBezTo>
                    <a:pt x="355" y="569"/>
                    <a:pt x="398" y="558"/>
                    <a:pt x="439" y="535"/>
                  </a:cubicBezTo>
                  <a:cubicBezTo>
                    <a:pt x="481" y="512"/>
                    <a:pt x="512" y="480"/>
                    <a:pt x="535" y="439"/>
                  </a:cubicBezTo>
                  <a:cubicBezTo>
                    <a:pt x="558" y="398"/>
                    <a:pt x="569" y="355"/>
                    <a:pt x="569" y="310"/>
                  </a:cubicBezTo>
                  <a:cubicBezTo>
                    <a:pt x="569" y="265"/>
                    <a:pt x="558" y="222"/>
                    <a:pt x="534" y="180"/>
                  </a:cubicBezTo>
                  <a:cubicBezTo>
                    <a:pt x="511" y="139"/>
                    <a:pt x="479" y="107"/>
                    <a:pt x="438" y="84"/>
                  </a:cubicBezTo>
                  <a:cubicBezTo>
                    <a:pt x="396" y="62"/>
                    <a:pt x="354" y="51"/>
                    <a:pt x="310" y="51"/>
                  </a:cubicBezTo>
                  <a:moveTo>
                    <a:pt x="174" y="482"/>
                  </a:moveTo>
                  <a:cubicBezTo>
                    <a:pt x="174" y="147"/>
                    <a:pt x="174" y="147"/>
                    <a:pt x="174" y="147"/>
                  </a:cubicBezTo>
                  <a:cubicBezTo>
                    <a:pt x="289" y="147"/>
                    <a:pt x="289" y="147"/>
                    <a:pt x="289" y="147"/>
                  </a:cubicBezTo>
                  <a:cubicBezTo>
                    <a:pt x="328" y="147"/>
                    <a:pt x="357" y="150"/>
                    <a:pt x="375" y="157"/>
                  </a:cubicBezTo>
                  <a:cubicBezTo>
                    <a:pt x="392" y="163"/>
                    <a:pt x="406" y="174"/>
                    <a:pt x="417" y="189"/>
                  </a:cubicBezTo>
                  <a:cubicBezTo>
                    <a:pt x="427" y="204"/>
                    <a:pt x="432" y="221"/>
                    <a:pt x="432" y="238"/>
                  </a:cubicBezTo>
                  <a:cubicBezTo>
                    <a:pt x="432" y="263"/>
                    <a:pt x="423" y="284"/>
                    <a:pt x="406" y="302"/>
                  </a:cubicBezTo>
                  <a:cubicBezTo>
                    <a:pt x="388" y="320"/>
                    <a:pt x="365" y="330"/>
                    <a:pt x="336" y="333"/>
                  </a:cubicBezTo>
                  <a:cubicBezTo>
                    <a:pt x="348" y="337"/>
                    <a:pt x="357" y="343"/>
                    <a:pt x="364" y="350"/>
                  </a:cubicBezTo>
                  <a:cubicBezTo>
                    <a:pt x="378" y="364"/>
                    <a:pt x="394" y="386"/>
                    <a:pt x="414" y="417"/>
                  </a:cubicBezTo>
                  <a:cubicBezTo>
                    <a:pt x="455" y="482"/>
                    <a:pt x="455" y="482"/>
                    <a:pt x="455" y="482"/>
                  </a:cubicBezTo>
                  <a:cubicBezTo>
                    <a:pt x="389" y="482"/>
                    <a:pt x="389" y="482"/>
                    <a:pt x="389" y="482"/>
                  </a:cubicBezTo>
                  <a:cubicBezTo>
                    <a:pt x="360" y="430"/>
                    <a:pt x="360" y="430"/>
                    <a:pt x="360" y="430"/>
                  </a:cubicBezTo>
                  <a:cubicBezTo>
                    <a:pt x="336" y="388"/>
                    <a:pt x="317" y="362"/>
                    <a:pt x="303" y="352"/>
                  </a:cubicBezTo>
                  <a:cubicBezTo>
                    <a:pt x="293" y="344"/>
                    <a:pt x="279" y="340"/>
                    <a:pt x="260" y="340"/>
                  </a:cubicBezTo>
                  <a:cubicBezTo>
                    <a:pt x="228" y="340"/>
                    <a:pt x="228" y="340"/>
                    <a:pt x="228" y="340"/>
                  </a:cubicBezTo>
                  <a:cubicBezTo>
                    <a:pt x="228" y="482"/>
                    <a:pt x="228" y="482"/>
                    <a:pt x="228" y="482"/>
                  </a:cubicBezTo>
                  <a:lnTo>
                    <a:pt x="174" y="482"/>
                  </a:lnTo>
                  <a:close/>
                  <a:moveTo>
                    <a:pt x="228" y="294"/>
                  </a:moveTo>
                  <a:cubicBezTo>
                    <a:pt x="294" y="294"/>
                    <a:pt x="294" y="294"/>
                    <a:pt x="294" y="294"/>
                  </a:cubicBezTo>
                  <a:cubicBezTo>
                    <a:pt x="326" y="294"/>
                    <a:pt x="348" y="289"/>
                    <a:pt x="359" y="280"/>
                  </a:cubicBezTo>
                  <a:cubicBezTo>
                    <a:pt x="371" y="270"/>
                    <a:pt x="377" y="258"/>
                    <a:pt x="377" y="243"/>
                  </a:cubicBezTo>
                  <a:cubicBezTo>
                    <a:pt x="377" y="233"/>
                    <a:pt x="374" y="224"/>
                    <a:pt x="368" y="216"/>
                  </a:cubicBezTo>
                  <a:cubicBezTo>
                    <a:pt x="363" y="208"/>
                    <a:pt x="355" y="202"/>
                    <a:pt x="345" y="198"/>
                  </a:cubicBezTo>
                  <a:cubicBezTo>
                    <a:pt x="335" y="194"/>
                    <a:pt x="317" y="192"/>
                    <a:pt x="290" y="192"/>
                  </a:cubicBezTo>
                  <a:cubicBezTo>
                    <a:pt x="228" y="192"/>
                    <a:pt x="228" y="192"/>
                    <a:pt x="228" y="192"/>
                  </a:cubicBezTo>
                  <a:lnTo>
                    <a:pt x="228" y="294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4F4541B4-D054-4BC5-9D91-4749F12BD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" y="1365"/>
              <a:ext cx="1348" cy="1283"/>
            </a:xfrm>
            <a:custGeom>
              <a:avLst/>
              <a:gdLst>
                <a:gd name="T0" fmla="*/ 2766 w 2928"/>
                <a:gd name="T1" fmla="*/ 194 h 2782"/>
                <a:gd name="T2" fmla="*/ 2401 w 2928"/>
                <a:gd name="T3" fmla="*/ 24 h 2782"/>
                <a:gd name="T4" fmla="*/ 2078 w 2928"/>
                <a:gd name="T5" fmla="*/ 504 h 2782"/>
                <a:gd name="T6" fmla="*/ 1179 w 2928"/>
                <a:gd name="T7" fmla="*/ 423 h 2782"/>
                <a:gd name="T8" fmla="*/ 300 w 2928"/>
                <a:gd name="T9" fmla="*/ 574 h 2782"/>
                <a:gd name="T10" fmla="*/ 103 w 2928"/>
                <a:gd name="T11" fmla="*/ 1753 h 2782"/>
                <a:gd name="T12" fmla="*/ 688 w 2928"/>
                <a:gd name="T13" fmla="*/ 2714 h 2782"/>
                <a:gd name="T14" fmla="*/ 1594 w 2928"/>
                <a:gd name="T15" fmla="*/ 2069 h 2782"/>
                <a:gd name="T16" fmla="*/ 2144 w 2928"/>
                <a:gd name="T17" fmla="*/ 783 h 2782"/>
                <a:gd name="T18" fmla="*/ 2817 w 2928"/>
                <a:gd name="T19" fmla="*/ 586 h 2782"/>
                <a:gd name="T20" fmla="*/ 2766 w 2928"/>
                <a:gd name="T21" fmla="*/ 194 h 2782"/>
                <a:gd name="T22" fmla="*/ 1374 w 2928"/>
                <a:gd name="T23" fmla="*/ 1870 h 2782"/>
                <a:gd name="T24" fmla="*/ 539 w 2928"/>
                <a:gd name="T25" fmla="*/ 2175 h 2782"/>
                <a:gd name="T26" fmla="*/ 205 w 2928"/>
                <a:gd name="T27" fmla="*/ 1061 h 2782"/>
                <a:gd name="T28" fmla="*/ 455 w 2928"/>
                <a:gd name="T29" fmla="*/ 672 h 2782"/>
                <a:gd name="T30" fmla="*/ 1060 w 2928"/>
                <a:gd name="T31" fmla="*/ 672 h 2782"/>
                <a:gd name="T32" fmla="*/ 1954 w 2928"/>
                <a:gd name="T33" fmla="*/ 769 h 2782"/>
                <a:gd name="T34" fmla="*/ 1374 w 2928"/>
                <a:gd name="T35" fmla="*/ 1870 h 2782"/>
                <a:gd name="T36" fmla="*/ 2690 w 2928"/>
                <a:gd name="T37" fmla="*/ 542 h 2782"/>
                <a:gd name="T38" fmla="*/ 2235 w 2928"/>
                <a:gd name="T39" fmla="*/ 530 h 2782"/>
                <a:gd name="T40" fmla="*/ 2405 w 2928"/>
                <a:gd name="T41" fmla="*/ 154 h 2782"/>
                <a:gd name="T42" fmla="*/ 2702 w 2928"/>
                <a:gd name="T43" fmla="*/ 289 h 2782"/>
                <a:gd name="T44" fmla="*/ 2690 w 2928"/>
                <a:gd name="T45" fmla="*/ 542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28" h="2782">
                  <a:moveTo>
                    <a:pt x="2766" y="194"/>
                  </a:moveTo>
                  <a:cubicBezTo>
                    <a:pt x="2638" y="1"/>
                    <a:pt x="2495" y="0"/>
                    <a:pt x="2401" y="24"/>
                  </a:cubicBezTo>
                  <a:cubicBezTo>
                    <a:pt x="2263" y="59"/>
                    <a:pt x="2078" y="504"/>
                    <a:pt x="2078" y="504"/>
                  </a:cubicBezTo>
                  <a:cubicBezTo>
                    <a:pt x="2078" y="504"/>
                    <a:pt x="1594" y="447"/>
                    <a:pt x="1179" y="423"/>
                  </a:cubicBezTo>
                  <a:cubicBezTo>
                    <a:pt x="763" y="400"/>
                    <a:pt x="463" y="471"/>
                    <a:pt x="300" y="574"/>
                  </a:cubicBezTo>
                  <a:cubicBezTo>
                    <a:pt x="138" y="676"/>
                    <a:pt x="0" y="1096"/>
                    <a:pt x="103" y="1753"/>
                  </a:cubicBezTo>
                  <a:cubicBezTo>
                    <a:pt x="205" y="2410"/>
                    <a:pt x="494" y="2647"/>
                    <a:pt x="688" y="2714"/>
                  </a:cubicBezTo>
                  <a:cubicBezTo>
                    <a:pt x="882" y="2782"/>
                    <a:pt x="1254" y="2679"/>
                    <a:pt x="1594" y="2069"/>
                  </a:cubicBezTo>
                  <a:cubicBezTo>
                    <a:pt x="1934" y="1460"/>
                    <a:pt x="2144" y="783"/>
                    <a:pt x="2144" y="783"/>
                  </a:cubicBezTo>
                  <a:cubicBezTo>
                    <a:pt x="2596" y="798"/>
                    <a:pt x="2706" y="688"/>
                    <a:pt x="2817" y="586"/>
                  </a:cubicBezTo>
                  <a:cubicBezTo>
                    <a:pt x="2928" y="483"/>
                    <a:pt x="2873" y="356"/>
                    <a:pt x="2766" y="194"/>
                  </a:cubicBezTo>
                  <a:moveTo>
                    <a:pt x="1374" y="1870"/>
                  </a:moveTo>
                  <a:cubicBezTo>
                    <a:pt x="899" y="2543"/>
                    <a:pt x="743" y="2357"/>
                    <a:pt x="539" y="2175"/>
                  </a:cubicBezTo>
                  <a:cubicBezTo>
                    <a:pt x="336" y="1993"/>
                    <a:pt x="201" y="1404"/>
                    <a:pt x="205" y="1061"/>
                  </a:cubicBezTo>
                  <a:cubicBezTo>
                    <a:pt x="209" y="718"/>
                    <a:pt x="353" y="693"/>
                    <a:pt x="455" y="672"/>
                  </a:cubicBezTo>
                  <a:cubicBezTo>
                    <a:pt x="556" y="650"/>
                    <a:pt x="772" y="633"/>
                    <a:pt x="1060" y="672"/>
                  </a:cubicBezTo>
                  <a:cubicBezTo>
                    <a:pt x="1348" y="710"/>
                    <a:pt x="1954" y="769"/>
                    <a:pt x="1954" y="769"/>
                  </a:cubicBezTo>
                  <a:cubicBezTo>
                    <a:pt x="1954" y="769"/>
                    <a:pt x="1848" y="1197"/>
                    <a:pt x="1374" y="1870"/>
                  </a:cubicBezTo>
                  <a:moveTo>
                    <a:pt x="2690" y="542"/>
                  </a:moveTo>
                  <a:cubicBezTo>
                    <a:pt x="2623" y="570"/>
                    <a:pt x="2235" y="530"/>
                    <a:pt x="2235" y="530"/>
                  </a:cubicBezTo>
                  <a:cubicBezTo>
                    <a:pt x="2235" y="530"/>
                    <a:pt x="2324" y="196"/>
                    <a:pt x="2405" y="154"/>
                  </a:cubicBezTo>
                  <a:cubicBezTo>
                    <a:pt x="2496" y="107"/>
                    <a:pt x="2564" y="119"/>
                    <a:pt x="2702" y="289"/>
                  </a:cubicBezTo>
                  <a:cubicBezTo>
                    <a:pt x="2841" y="459"/>
                    <a:pt x="2723" y="528"/>
                    <a:pt x="2690" y="54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42CAEB5-2E1D-4E74-ADA8-5023C9CF44C8}"/>
              </a:ext>
            </a:extLst>
          </p:cNvPr>
          <p:cNvSpPr/>
          <p:nvPr userDrawn="1"/>
        </p:nvSpPr>
        <p:spPr>
          <a:xfrm>
            <a:off x="214660" y="245983"/>
            <a:ext cx="905697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0" spc="-40" dirty="0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503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C9874FC4-AC3E-436F-BD82-90331507AF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65613" y="2971800"/>
            <a:ext cx="3660774" cy="752474"/>
            <a:chOff x="-31" y="1365"/>
            <a:chExt cx="7711" cy="15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1AFCCE8-D98E-49F4-92C9-1F25FF274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890"/>
              <a:ext cx="210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3EE13B82-471B-47DE-BFC8-4C69D7F08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877"/>
              <a:ext cx="835" cy="1061"/>
            </a:xfrm>
            <a:custGeom>
              <a:avLst/>
              <a:gdLst>
                <a:gd name="T0" fmla="*/ 0 w 1815"/>
                <a:gd name="T1" fmla="*/ 27 h 2299"/>
                <a:gd name="T2" fmla="*/ 458 w 1815"/>
                <a:gd name="T3" fmla="*/ 27 h 2299"/>
                <a:gd name="T4" fmla="*/ 458 w 1815"/>
                <a:gd name="T5" fmla="*/ 269 h 2299"/>
                <a:gd name="T6" fmla="*/ 467 w 1815"/>
                <a:gd name="T7" fmla="*/ 269 h 2299"/>
                <a:gd name="T8" fmla="*/ 1058 w 1815"/>
                <a:gd name="T9" fmla="*/ 0 h 2299"/>
                <a:gd name="T10" fmla="*/ 1815 w 1815"/>
                <a:gd name="T11" fmla="*/ 789 h 2299"/>
                <a:gd name="T12" fmla="*/ 1815 w 1815"/>
                <a:gd name="T13" fmla="*/ 2299 h 2299"/>
                <a:gd name="T14" fmla="*/ 1358 w 1815"/>
                <a:gd name="T15" fmla="*/ 2299 h 2299"/>
                <a:gd name="T16" fmla="*/ 1358 w 1815"/>
                <a:gd name="T17" fmla="*/ 945 h 2299"/>
                <a:gd name="T18" fmla="*/ 910 w 1815"/>
                <a:gd name="T19" fmla="*/ 457 h 2299"/>
                <a:gd name="T20" fmla="*/ 458 w 1815"/>
                <a:gd name="T21" fmla="*/ 945 h 2299"/>
                <a:gd name="T22" fmla="*/ 458 w 1815"/>
                <a:gd name="T23" fmla="*/ 2299 h 2299"/>
                <a:gd name="T24" fmla="*/ 0 w 1815"/>
                <a:gd name="T25" fmla="*/ 2299 h 2299"/>
                <a:gd name="T26" fmla="*/ 0 w 1815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8" y="0"/>
                  </a:cubicBezTo>
                  <a:cubicBezTo>
                    <a:pt x="1412" y="0"/>
                    <a:pt x="1815" y="273"/>
                    <a:pt x="1815" y="789"/>
                  </a:cubicBezTo>
                  <a:cubicBezTo>
                    <a:pt x="1815" y="2299"/>
                    <a:pt x="1815" y="2299"/>
                    <a:pt x="1815" y="2299"/>
                  </a:cubicBezTo>
                  <a:cubicBezTo>
                    <a:pt x="1358" y="2299"/>
                    <a:pt x="1358" y="2299"/>
                    <a:pt x="1358" y="2299"/>
                  </a:cubicBezTo>
                  <a:cubicBezTo>
                    <a:pt x="1358" y="945"/>
                    <a:pt x="1358" y="945"/>
                    <a:pt x="1358" y="945"/>
                  </a:cubicBezTo>
                  <a:cubicBezTo>
                    <a:pt x="1358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667F0E07-CA55-4C46-951B-2E49C5420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466"/>
              <a:ext cx="526" cy="1472"/>
            </a:xfrm>
            <a:custGeom>
              <a:avLst/>
              <a:gdLst>
                <a:gd name="T0" fmla="*/ 229 w 1143"/>
                <a:gd name="T1" fmla="*/ 1268 h 3191"/>
                <a:gd name="T2" fmla="*/ 0 w 1143"/>
                <a:gd name="T3" fmla="*/ 1268 h 3191"/>
                <a:gd name="T4" fmla="*/ 0 w 1143"/>
                <a:gd name="T5" fmla="*/ 919 h 3191"/>
                <a:gd name="T6" fmla="*/ 229 w 1143"/>
                <a:gd name="T7" fmla="*/ 919 h 3191"/>
                <a:gd name="T8" fmla="*/ 229 w 1143"/>
                <a:gd name="T9" fmla="*/ 619 h 3191"/>
                <a:gd name="T10" fmla="*/ 848 w 1143"/>
                <a:gd name="T11" fmla="*/ 0 h 3191"/>
                <a:gd name="T12" fmla="*/ 1143 w 1143"/>
                <a:gd name="T13" fmla="*/ 0 h 3191"/>
                <a:gd name="T14" fmla="*/ 1143 w 1143"/>
                <a:gd name="T15" fmla="*/ 431 h 3191"/>
                <a:gd name="T16" fmla="*/ 883 w 1143"/>
                <a:gd name="T17" fmla="*/ 431 h 3191"/>
                <a:gd name="T18" fmla="*/ 686 w 1143"/>
                <a:gd name="T19" fmla="*/ 619 h 3191"/>
                <a:gd name="T20" fmla="*/ 686 w 1143"/>
                <a:gd name="T21" fmla="*/ 919 h 3191"/>
                <a:gd name="T22" fmla="*/ 1143 w 1143"/>
                <a:gd name="T23" fmla="*/ 919 h 3191"/>
                <a:gd name="T24" fmla="*/ 1143 w 1143"/>
                <a:gd name="T25" fmla="*/ 1268 h 3191"/>
                <a:gd name="T26" fmla="*/ 686 w 1143"/>
                <a:gd name="T27" fmla="*/ 1268 h 3191"/>
                <a:gd name="T28" fmla="*/ 686 w 1143"/>
                <a:gd name="T29" fmla="*/ 3191 h 3191"/>
                <a:gd name="T30" fmla="*/ 229 w 1143"/>
                <a:gd name="T31" fmla="*/ 3191 h 3191"/>
                <a:gd name="T32" fmla="*/ 229 w 1143"/>
                <a:gd name="T33" fmla="*/ 1268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3" h="3191">
                  <a:moveTo>
                    <a:pt x="229" y="1268"/>
                  </a:moveTo>
                  <a:cubicBezTo>
                    <a:pt x="0" y="1268"/>
                    <a:pt x="0" y="1268"/>
                    <a:pt x="0" y="126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229" y="919"/>
                    <a:pt x="229" y="919"/>
                    <a:pt x="229" y="919"/>
                  </a:cubicBezTo>
                  <a:cubicBezTo>
                    <a:pt x="229" y="619"/>
                    <a:pt x="229" y="619"/>
                    <a:pt x="229" y="619"/>
                  </a:cubicBezTo>
                  <a:cubicBezTo>
                    <a:pt x="229" y="193"/>
                    <a:pt x="493" y="0"/>
                    <a:pt x="848" y="0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3" y="431"/>
                    <a:pt x="1143" y="431"/>
                    <a:pt x="1143" y="431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735" y="431"/>
                    <a:pt x="686" y="480"/>
                    <a:pt x="686" y="619"/>
                  </a:cubicBezTo>
                  <a:cubicBezTo>
                    <a:pt x="686" y="919"/>
                    <a:pt x="686" y="919"/>
                    <a:pt x="686" y="919"/>
                  </a:cubicBezTo>
                  <a:cubicBezTo>
                    <a:pt x="1143" y="919"/>
                    <a:pt x="1143" y="919"/>
                    <a:pt x="1143" y="919"/>
                  </a:cubicBezTo>
                  <a:cubicBezTo>
                    <a:pt x="1143" y="1268"/>
                    <a:pt x="1143" y="1268"/>
                    <a:pt x="1143" y="1268"/>
                  </a:cubicBezTo>
                  <a:cubicBezTo>
                    <a:pt x="686" y="1268"/>
                    <a:pt x="686" y="1268"/>
                    <a:pt x="686" y="1268"/>
                  </a:cubicBezTo>
                  <a:cubicBezTo>
                    <a:pt x="686" y="3191"/>
                    <a:pt x="686" y="3191"/>
                    <a:pt x="686" y="3191"/>
                  </a:cubicBezTo>
                  <a:cubicBezTo>
                    <a:pt x="229" y="3191"/>
                    <a:pt x="229" y="3191"/>
                    <a:pt x="229" y="3191"/>
                  </a:cubicBezTo>
                  <a:lnTo>
                    <a:pt x="229" y="1268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D41A92B5-3039-4218-B86C-7DDC31F8E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890"/>
              <a:ext cx="211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894A8CFE-8EB6-40CC-8261-065DF4AD4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877"/>
              <a:ext cx="836" cy="1061"/>
            </a:xfrm>
            <a:custGeom>
              <a:avLst/>
              <a:gdLst>
                <a:gd name="T0" fmla="*/ 0 w 1816"/>
                <a:gd name="T1" fmla="*/ 27 h 2299"/>
                <a:gd name="T2" fmla="*/ 458 w 1816"/>
                <a:gd name="T3" fmla="*/ 27 h 2299"/>
                <a:gd name="T4" fmla="*/ 458 w 1816"/>
                <a:gd name="T5" fmla="*/ 269 h 2299"/>
                <a:gd name="T6" fmla="*/ 467 w 1816"/>
                <a:gd name="T7" fmla="*/ 269 h 2299"/>
                <a:gd name="T8" fmla="*/ 1059 w 1816"/>
                <a:gd name="T9" fmla="*/ 0 h 2299"/>
                <a:gd name="T10" fmla="*/ 1816 w 1816"/>
                <a:gd name="T11" fmla="*/ 789 h 2299"/>
                <a:gd name="T12" fmla="*/ 1816 w 1816"/>
                <a:gd name="T13" fmla="*/ 2299 h 2299"/>
                <a:gd name="T14" fmla="*/ 1359 w 1816"/>
                <a:gd name="T15" fmla="*/ 2299 h 2299"/>
                <a:gd name="T16" fmla="*/ 1359 w 1816"/>
                <a:gd name="T17" fmla="*/ 945 h 2299"/>
                <a:gd name="T18" fmla="*/ 910 w 1816"/>
                <a:gd name="T19" fmla="*/ 457 h 2299"/>
                <a:gd name="T20" fmla="*/ 458 w 1816"/>
                <a:gd name="T21" fmla="*/ 945 h 2299"/>
                <a:gd name="T22" fmla="*/ 458 w 1816"/>
                <a:gd name="T23" fmla="*/ 2299 h 2299"/>
                <a:gd name="T24" fmla="*/ 0 w 1816"/>
                <a:gd name="T25" fmla="*/ 2299 h 2299"/>
                <a:gd name="T26" fmla="*/ 0 w 1816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6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9" y="0"/>
                  </a:cubicBezTo>
                  <a:cubicBezTo>
                    <a:pt x="1412" y="0"/>
                    <a:pt x="1816" y="273"/>
                    <a:pt x="1816" y="789"/>
                  </a:cubicBezTo>
                  <a:cubicBezTo>
                    <a:pt x="1816" y="2299"/>
                    <a:pt x="1816" y="2299"/>
                    <a:pt x="1816" y="2299"/>
                  </a:cubicBezTo>
                  <a:cubicBezTo>
                    <a:pt x="1359" y="2299"/>
                    <a:pt x="1359" y="2299"/>
                    <a:pt x="1359" y="2299"/>
                  </a:cubicBezTo>
                  <a:cubicBezTo>
                    <a:pt x="1359" y="945"/>
                    <a:pt x="1359" y="945"/>
                    <a:pt x="1359" y="945"/>
                  </a:cubicBezTo>
                  <a:cubicBezTo>
                    <a:pt x="1359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9E0F5ABC-A15C-481B-897C-1BBC078BF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877"/>
              <a:ext cx="862" cy="1073"/>
            </a:xfrm>
            <a:custGeom>
              <a:avLst/>
              <a:gdLst>
                <a:gd name="T0" fmla="*/ 457 w 1873"/>
                <a:gd name="T1" fmla="*/ 959 h 2326"/>
                <a:gd name="T2" fmla="*/ 936 w 1873"/>
                <a:gd name="T3" fmla="*/ 430 h 2326"/>
                <a:gd name="T4" fmla="*/ 1416 w 1873"/>
                <a:gd name="T5" fmla="*/ 959 h 2326"/>
                <a:gd name="T6" fmla="*/ 457 w 1873"/>
                <a:gd name="T7" fmla="*/ 959 h 2326"/>
                <a:gd name="T8" fmla="*/ 1873 w 1873"/>
                <a:gd name="T9" fmla="*/ 1335 h 2326"/>
                <a:gd name="T10" fmla="*/ 1873 w 1873"/>
                <a:gd name="T11" fmla="*/ 959 h 2326"/>
                <a:gd name="T12" fmla="*/ 936 w 1873"/>
                <a:gd name="T13" fmla="*/ 0 h 2326"/>
                <a:gd name="T14" fmla="*/ 0 w 1873"/>
                <a:gd name="T15" fmla="*/ 1170 h 2326"/>
                <a:gd name="T16" fmla="*/ 1008 w 1873"/>
                <a:gd name="T17" fmla="*/ 2326 h 2326"/>
                <a:gd name="T18" fmla="*/ 1828 w 1873"/>
                <a:gd name="T19" fmla="*/ 1958 h 2326"/>
                <a:gd name="T20" fmla="*/ 1496 w 1873"/>
                <a:gd name="T21" fmla="*/ 1676 h 2326"/>
                <a:gd name="T22" fmla="*/ 999 w 1873"/>
                <a:gd name="T23" fmla="*/ 1896 h 2326"/>
                <a:gd name="T24" fmla="*/ 457 w 1873"/>
                <a:gd name="T25" fmla="*/ 1335 h 2326"/>
                <a:gd name="T26" fmla="*/ 1873 w 1873"/>
                <a:gd name="T27" fmla="*/ 1335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3" h="2326">
                  <a:moveTo>
                    <a:pt x="457" y="959"/>
                  </a:moveTo>
                  <a:cubicBezTo>
                    <a:pt x="466" y="614"/>
                    <a:pt x="667" y="430"/>
                    <a:pt x="936" y="430"/>
                  </a:cubicBezTo>
                  <a:cubicBezTo>
                    <a:pt x="1205" y="430"/>
                    <a:pt x="1402" y="614"/>
                    <a:pt x="1416" y="959"/>
                  </a:cubicBezTo>
                  <a:lnTo>
                    <a:pt x="457" y="959"/>
                  </a:lnTo>
                  <a:close/>
                  <a:moveTo>
                    <a:pt x="1873" y="1335"/>
                  </a:moveTo>
                  <a:cubicBezTo>
                    <a:pt x="1873" y="959"/>
                    <a:pt x="1873" y="959"/>
                    <a:pt x="1873" y="959"/>
                  </a:cubicBezTo>
                  <a:cubicBezTo>
                    <a:pt x="1873" y="372"/>
                    <a:pt x="1438" y="0"/>
                    <a:pt x="936" y="0"/>
                  </a:cubicBezTo>
                  <a:cubicBezTo>
                    <a:pt x="497" y="0"/>
                    <a:pt x="0" y="287"/>
                    <a:pt x="0" y="1170"/>
                  </a:cubicBezTo>
                  <a:cubicBezTo>
                    <a:pt x="0" y="2102"/>
                    <a:pt x="542" y="2326"/>
                    <a:pt x="1008" y="2326"/>
                  </a:cubicBezTo>
                  <a:cubicBezTo>
                    <a:pt x="1313" y="2326"/>
                    <a:pt x="1604" y="2218"/>
                    <a:pt x="1828" y="1958"/>
                  </a:cubicBezTo>
                  <a:cubicBezTo>
                    <a:pt x="1496" y="1676"/>
                    <a:pt x="1496" y="1676"/>
                    <a:pt x="1496" y="1676"/>
                  </a:cubicBezTo>
                  <a:cubicBezTo>
                    <a:pt x="1362" y="1815"/>
                    <a:pt x="1174" y="1896"/>
                    <a:pt x="999" y="1896"/>
                  </a:cubicBezTo>
                  <a:cubicBezTo>
                    <a:pt x="685" y="1896"/>
                    <a:pt x="457" y="1707"/>
                    <a:pt x="457" y="1335"/>
                  </a:cubicBezTo>
                  <a:lnTo>
                    <a:pt x="1873" y="1335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02F8D7BC-290A-4094-AE05-58734F602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" y="1877"/>
              <a:ext cx="705" cy="1061"/>
            </a:xfrm>
            <a:custGeom>
              <a:avLst/>
              <a:gdLst>
                <a:gd name="T0" fmla="*/ 0 w 1533"/>
                <a:gd name="T1" fmla="*/ 27 h 2299"/>
                <a:gd name="T2" fmla="*/ 457 w 1533"/>
                <a:gd name="T3" fmla="*/ 27 h 2299"/>
                <a:gd name="T4" fmla="*/ 457 w 1533"/>
                <a:gd name="T5" fmla="*/ 269 h 2299"/>
                <a:gd name="T6" fmla="*/ 466 w 1533"/>
                <a:gd name="T7" fmla="*/ 269 h 2299"/>
                <a:gd name="T8" fmla="*/ 1058 w 1533"/>
                <a:gd name="T9" fmla="*/ 0 h 2299"/>
                <a:gd name="T10" fmla="*/ 1533 w 1533"/>
                <a:gd name="T11" fmla="*/ 175 h 2299"/>
                <a:gd name="T12" fmla="*/ 1201 w 1533"/>
                <a:gd name="T13" fmla="*/ 569 h 2299"/>
                <a:gd name="T14" fmla="*/ 901 w 1533"/>
                <a:gd name="T15" fmla="*/ 457 h 2299"/>
                <a:gd name="T16" fmla="*/ 457 w 1533"/>
                <a:gd name="T17" fmla="*/ 932 h 2299"/>
                <a:gd name="T18" fmla="*/ 457 w 1533"/>
                <a:gd name="T19" fmla="*/ 2299 h 2299"/>
                <a:gd name="T20" fmla="*/ 0 w 1533"/>
                <a:gd name="T21" fmla="*/ 2299 h 2299"/>
                <a:gd name="T22" fmla="*/ 0 w 1533"/>
                <a:gd name="T23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3" h="2299">
                  <a:moveTo>
                    <a:pt x="0" y="27"/>
                  </a:moveTo>
                  <a:cubicBezTo>
                    <a:pt x="457" y="27"/>
                    <a:pt x="457" y="27"/>
                    <a:pt x="457" y="27"/>
                  </a:cubicBezTo>
                  <a:cubicBezTo>
                    <a:pt x="457" y="269"/>
                    <a:pt x="457" y="269"/>
                    <a:pt x="457" y="269"/>
                  </a:cubicBezTo>
                  <a:cubicBezTo>
                    <a:pt x="466" y="269"/>
                    <a:pt x="466" y="269"/>
                    <a:pt x="466" y="269"/>
                  </a:cubicBezTo>
                  <a:cubicBezTo>
                    <a:pt x="609" y="90"/>
                    <a:pt x="816" y="0"/>
                    <a:pt x="1058" y="0"/>
                  </a:cubicBezTo>
                  <a:cubicBezTo>
                    <a:pt x="1241" y="0"/>
                    <a:pt x="1394" y="67"/>
                    <a:pt x="1533" y="175"/>
                  </a:cubicBezTo>
                  <a:cubicBezTo>
                    <a:pt x="1201" y="569"/>
                    <a:pt x="1201" y="569"/>
                    <a:pt x="1201" y="569"/>
                  </a:cubicBezTo>
                  <a:cubicBezTo>
                    <a:pt x="1093" y="488"/>
                    <a:pt x="1017" y="457"/>
                    <a:pt x="901" y="457"/>
                  </a:cubicBezTo>
                  <a:cubicBezTo>
                    <a:pt x="677" y="457"/>
                    <a:pt x="457" y="601"/>
                    <a:pt x="457" y="932"/>
                  </a:cubicBezTo>
                  <a:cubicBezTo>
                    <a:pt x="457" y="2299"/>
                    <a:pt x="457" y="2299"/>
                    <a:pt x="457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8D0579B6-B9D0-47EA-BE93-34B6678216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" y="1877"/>
              <a:ext cx="842" cy="1073"/>
            </a:xfrm>
            <a:custGeom>
              <a:avLst/>
              <a:gdLst>
                <a:gd name="T0" fmla="*/ 1371 w 1828"/>
                <a:gd name="T1" fmla="*/ 1501 h 2326"/>
                <a:gd name="T2" fmla="*/ 860 w 1828"/>
                <a:gd name="T3" fmla="*/ 1896 h 2326"/>
                <a:gd name="T4" fmla="*/ 430 w 1828"/>
                <a:gd name="T5" fmla="*/ 1609 h 2326"/>
                <a:gd name="T6" fmla="*/ 824 w 1828"/>
                <a:gd name="T7" fmla="*/ 1335 h 2326"/>
                <a:gd name="T8" fmla="*/ 1371 w 1828"/>
                <a:gd name="T9" fmla="*/ 1335 h 2326"/>
                <a:gd name="T10" fmla="*/ 1371 w 1828"/>
                <a:gd name="T11" fmla="*/ 1501 h 2326"/>
                <a:gd name="T12" fmla="*/ 1371 w 1828"/>
                <a:gd name="T13" fmla="*/ 2299 h 2326"/>
                <a:gd name="T14" fmla="*/ 1828 w 1828"/>
                <a:gd name="T15" fmla="*/ 2299 h 2326"/>
                <a:gd name="T16" fmla="*/ 1828 w 1828"/>
                <a:gd name="T17" fmla="*/ 748 h 2326"/>
                <a:gd name="T18" fmla="*/ 882 w 1828"/>
                <a:gd name="T19" fmla="*/ 0 h 2326"/>
                <a:gd name="T20" fmla="*/ 116 w 1828"/>
                <a:gd name="T21" fmla="*/ 332 h 2326"/>
                <a:gd name="T22" fmla="*/ 475 w 1828"/>
                <a:gd name="T23" fmla="*/ 605 h 2326"/>
                <a:gd name="T24" fmla="*/ 905 w 1828"/>
                <a:gd name="T25" fmla="*/ 430 h 2326"/>
                <a:gd name="T26" fmla="*/ 1371 w 1828"/>
                <a:gd name="T27" fmla="*/ 721 h 2326"/>
                <a:gd name="T28" fmla="*/ 1371 w 1828"/>
                <a:gd name="T29" fmla="*/ 959 h 2326"/>
                <a:gd name="T30" fmla="*/ 739 w 1828"/>
                <a:gd name="T31" fmla="*/ 959 h 2326"/>
                <a:gd name="T32" fmla="*/ 0 w 1828"/>
                <a:gd name="T33" fmla="*/ 1631 h 2326"/>
                <a:gd name="T34" fmla="*/ 802 w 1828"/>
                <a:gd name="T35" fmla="*/ 2326 h 2326"/>
                <a:gd name="T36" fmla="*/ 1362 w 1828"/>
                <a:gd name="T37" fmla="*/ 2097 h 2326"/>
                <a:gd name="T38" fmla="*/ 1371 w 1828"/>
                <a:gd name="T39" fmla="*/ 2097 h 2326"/>
                <a:gd name="T40" fmla="*/ 1371 w 1828"/>
                <a:gd name="T41" fmla="*/ 2299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8" h="2326">
                  <a:moveTo>
                    <a:pt x="1371" y="1501"/>
                  </a:moveTo>
                  <a:cubicBezTo>
                    <a:pt x="1371" y="1855"/>
                    <a:pt x="1241" y="1896"/>
                    <a:pt x="860" y="1896"/>
                  </a:cubicBezTo>
                  <a:cubicBezTo>
                    <a:pt x="551" y="1896"/>
                    <a:pt x="430" y="1761"/>
                    <a:pt x="430" y="1609"/>
                  </a:cubicBezTo>
                  <a:cubicBezTo>
                    <a:pt x="430" y="1443"/>
                    <a:pt x="555" y="1335"/>
                    <a:pt x="824" y="1335"/>
                  </a:cubicBezTo>
                  <a:cubicBezTo>
                    <a:pt x="1371" y="1335"/>
                    <a:pt x="1371" y="1335"/>
                    <a:pt x="1371" y="1335"/>
                  </a:cubicBezTo>
                  <a:lnTo>
                    <a:pt x="1371" y="1501"/>
                  </a:lnTo>
                  <a:close/>
                  <a:moveTo>
                    <a:pt x="1371" y="2299"/>
                  </a:moveTo>
                  <a:cubicBezTo>
                    <a:pt x="1828" y="2299"/>
                    <a:pt x="1828" y="2299"/>
                    <a:pt x="1828" y="2299"/>
                  </a:cubicBezTo>
                  <a:cubicBezTo>
                    <a:pt x="1828" y="748"/>
                    <a:pt x="1828" y="748"/>
                    <a:pt x="1828" y="748"/>
                  </a:cubicBezTo>
                  <a:cubicBezTo>
                    <a:pt x="1828" y="188"/>
                    <a:pt x="1443" y="0"/>
                    <a:pt x="882" y="0"/>
                  </a:cubicBezTo>
                  <a:cubicBezTo>
                    <a:pt x="542" y="0"/>
                    <a:pt x="291" y="90"/>
                    <a:pt x="116" y="332"/>
                  </a:cubicBezTo>
                  <a:cubicBezTo>
                    <a:pt x="475" y="605"/>
                    <a:pt x="475" y="605"/>
                    <a:pt x="475" y="605"/>
                  </a:cubicBezTo>
                  <a:cubicBezTo>
                    <a:pt x="555" y="475"/>
                    <a:pt x="667" y="430"/>
                    <a:pt x="905" y="430"/>
                  </a:cubicBezTo>
                  <a:cubicBezTo>
                    <a:pt x="1232" y="430"/>
                    <a:pt x="1371" y="506"/>
                    <a:pt x="1371" y="721"/>
                  </a:cubicBezTo>
                  <a:cubicBezTo>
                    <a:pt x="1371" y="959"/>
                    <a:pt x="1371" y="959"/>
                    <a:pt x="1371" y="959"/>
                  </a:cubicBezTo>
                  <a:cubicBezTo>
                    <a:pt x="739" y="959"/>
                    <a:pt x="739" y="959"/>
                    <a:pt x="739" y="959"/>
                  </a:cubicBezTo>
                  <a:cubicBezTo>
                    <a:pt x="251" y="959"/>
                    <a:pt x="0" y="1268"/>
                    <a:pt x="0" y="1631"/>
                  </a:cubicBezTo>
                  <a:cubicBezTo>
                    <a:pt x="0" y="2026"/>
                    <a:pt x="295" y="2326"/>
                    <a:pt x="802" y="2326"/>
                  </a:cubicBezTo>
                  <a:cubicBezTo>
                    <a:pt x="1111" y="2326"/>
                    <a:pt x="1268" y="2254"/>
                    <a:pt x="1362" y="2097"/>
                  </a:cubicBezTo>
                  <a:cubicBezTo>
                    <a:pt x="1371" y="2097"/>
                    <a:pt x="1371" y="2097"/>
                    <a:pt x="1371" y="2097"/>
                  </a:cubicBezTo>
                  <a:lnTo>
                    <a:pt x="1371" y="2299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EF01728-E5F2-4CE7-BD29-9979AD62B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444"/>
              <a:ext cx="214" cy="214"/>
            </a:xfrm>
            <a:prstGeom prst="ellipse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C68A544D-9671-4B3E-9165-3A33DFD65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" y="1685"/>
              <a:ext cx="285" cy="286"/>
            </a:xfrm>
            <a:custGeom>
              <a:avLst/>
              <a:gdLst>
                <a:gd name="T0" fmla="*/ 310 w 621"/>
                <a:gd name="T1" fmla="*/ 0 h 621"/>
                <a:gd name="T2" fmla="*/ 463 w 621"/>
                <a:gd name="T3" fmla="*/ 40 h 621"/>
                <a:gd name="T4" fmla="*/ 579 w 621"/>
                <a:gd name="T5" fmla="*/ 154 h 621"/>
                <a:gd name="T6" fmla="*/ 621 w 621"/>
                <a:gd name="T7" fmla="*/ 310 h 621"/>
                <a:gd name="T8" fmla="*/ 580 w 621"/>
                <a:gd name="T9" fmla="*/ 465 h 621"/>
                <a:gd name="T10" fmla="*/ 465 w 621"/>
                <a:gd name="T11" fmla="*/ 580 h 621"/>
                <a:gd name="T12" fmla="*/ 310 w 621"/>
                <a:gd name="T13" fmla="*/ 621 h 621"/>
                <a:gd name="T14" fmla="*/ 156 w 621"/>
                <a:gd name="T15" fmla="*/ 580 h 621"/>
                <a:gd name="T16" fmla="*/ 41 w 621"/>
                <a:gd name="T17" fmla="*/ 465 h 621"/>
                <a:gd name="T18" fmla="*/ 0 w 621"/>
                <a:gd name="T19" fmla="*/ 310 h 621"/>
                <a:gd name="T20" fmla="*/ 42 w 621"/>
                <a:gd name="T21" fmla="*/ 154 h 621"/>
                <a:gd name="T22" fmla="*/ 158 w 621"/>
                <a:gd name="T23" fmla="*/ 40 h 621"/>
                <a:gd name="T24" fmla="*/ 310 w 621"/>
                <a:gd name="T25" fmla="*/ 0 h 621"/>
                <a:gd name="T26" fmla="*/ 310 w 621"/>
                <a:gd name="T27" fmla="*/ 51 h 621"/>
                <a:gd name="T28" fmla="*/ 183 w 621"/>
                <a:gd name="T29" fmla="*/ 84 h 621"/>
                <a:gd name="T30" fmla="*/ 86 w 621"/>
                <a:gd name="T31" fmla="*/ 180 h 621"/>
                <a:gd name="T32" fmla="*/ 51 w 621"/>
                <a:gd name="T33" fmla="*/ 310 h 621"/>
                <a:gd name="T34" fmla="*/ 86 w 621"/>
                <a:gd name="T35" fmla="*/ 439 h 621"/>
                <a:gd name="T36" fmla="*/ 181 w 621"/>
                <a:gd name="T37" fmla="*/ 535 h 621"/>
                <a:gd name="T38" fmla="*/ 310 w 621"/>
                <a:gd name="T39" fmla="*/ 569 h 621"/>
                <a:gd name="T40" fmla="*/ 439 w 621"/>
                <a:gd name="T41" fmla="*/ 535 h 621"/>
                <a:gd name="T42" fmla="*/ 535 w 621"/>
                <a:gd name="T43" fmla="*/ 439 h 621"/>
                <a:gd name="T44" fmla="*/ 569 w 621"/>
                <a:gd name="T45" fmla="*/ 310 h 621"/>
                <a:gd name="T46" fmla="*/ 534 w 621"/>
                <a:gd name="T47" fmla="*/ 180 h 621"/>
                <a:gd name="T48" fmla="*/ 438 w 621"/>
                <a:gd name="T49" fmla="*/ 84 h 621"/>
                <a:gd name="T50" fmla="*/ 310 w 621"/>
                <a:gd name="T51" fmla="*/ 51 h 621"/>
                <a:gd name="T52" fmla="*/ 174 w 621"/>
                <a:gd name="T53" fmla="*/ 482 h 621"/>
                <a:gd name="T54" fmla="*/ 174 w 621"/>
                <a:gd name="T55" fmla="*/ 147 h 621"/>
                <a:gd name="T56" fmla="*/ 289 w 621"/>
                <a:gd name="T57" fmla="*/ 147 h 621"/>
                <a:gd name="T58" fmla="*/ 375 w 621"/>
                <a:gd name="T59" fmla="*/ 157 h 621"/>
                <a:gd name="T60" fmla="*/ 417 w 621"/>
                <a:gd name="T61" fmla="*/ 189 h 621"/>
                <a:gd name="T62" fmla="*/ 432 w 621"/>
                <a:gd name="T63" fmla="*/ 238 h 621"/>
                <a:gd name="T64" fmla="*/ 406 w 621"/>
                <a:gd name="T65" fmla="*/ 302 h 621"/>
                <a:gd name="T66" fmla="*/ 336 w 621"/>
                <a:gd name="T67" fmla="*/ 333 h 621"/>
                <a:gd name="T68" fmla="*/ 364 w 621"/>
                <a:gd name="T69" fmla="*/ 350 h 621"/>
                <a:gd name="T70" fmla="*/ 414 w 621"/>
                <a:gd name="T71" fmla="*/ 417 h 621"/>
                <a:gd name="T72" fmla="*/ 455 w 621"/>
                <a:gd name="T73" fmla="*/ 482 h 621"/>
                <a:gd name="T74" fmla="*/ 389 w 621"/>
                <a:gd name="T75" fmla="*/ 482 h 621"/>
                <a:gd name="T76" fmla="*/ 360 w 621"/>
                <a:gd name="T77" fmla="*/ 430 h 621"/>
                <a:gd name="T78" fmla="*/ 303 w 621"/>
                <a:gd name="T79" fmla="*/ 352 h 621"/>
                <a:gd name="T80" fmla="*/ 260 w 621"/>
                <a:gd name="T81" fmla="*/ 340 h 621"/>
                <a:gd name="T82" fmla="*/ 228 w 621"/>
                <a:gd name="T83" fmla="*/ 340 h 621"/>
                <a:gd name="T84" fmla="*/ 228 w 621"/>
                <a:gd name="T85" fmla="*/ 482 h 621"/>
                <a:gd name="T86" fmla="*/ 174 w 621"/>
                <a:gd name="T87" fmla="*/ 482 h 621"/>
                <a:gd name="T88" fmla="*/ 228 w 621"/>
                <a:gd name="T89" fmla="*/ 294 h 621"/>
                <a:gd name="T90" fmla="*/ 294 w 621"/>
                <a:gd name="T91" fmla="*/ 294 h 621"/>
                <a:gd name="T92" fmla="*/ 359 w 621"/>
                <a:gd name="T93" fmla="*/ 280 h 621"/>
                <a:gd name="T94" fmla="*/ 377 w 621"/>
                <a:gd name="T95" fmla="*/ 243 h 621"/>
                <a:gd name="T96" fmla="*/ 368 w 621"/>
                <a:gd name="T97" fmla="*/ 216 h 621"/>
                <a:gd name="T98" fmla="*/ 345 w 621"/>
                <a:gd name="T99" fmla="*/ 198 h 621"/>
                <a:gd name="T100" fmla="*/ 290 w 621"/>
                <a:gd name="T101" fmla="*/ 192 h 621"/>
                <a:gd name="T102" fmla="*/ 228 w 621"/>
                <a:gd name="T103" fmla="*/ 192 h 621"/>
                <a:gd name="T104" fmla="*/ 228 w 621"/>
                <a:gd name="T105" fmla="*/ 29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cubicBezTo>
                    <a:pt x="362" y="0"/>
                    <a:pt x="413" y="13"/>
                    <a:pt x="463" y="40"/>
                  </a:cubicBezTo>
                  <a:cubicBezTo>
                    <a:pt x="513" y="66"/>
                    <a:pt x="551" y="105"/>
                    <a:pt x="579" y="154"/>
                  </a:cubicBezTo>
                  <a:cubicBezTo>
                    <a:pt x="607" y="204"/>
                    <a:pt x="621" y="256"/>
                    <a:pt x="621" y="310"/>
                  </a:cubicBezTo>
                  <a:cubicBezTo>
                    <a:pt x="621" y="364"/>
                    <a:pt x="607" y="415"/>
                    <a:pt x="580" y="465"/>
                  </a:cubicBezTo>
                  <a:cubicBezTo>
                    <a:pt x="552" y="514"/>
                    <a:pt x="514" y="552"/>
                    <a:pt x="465" y="580"/>
                  </a:cubicBezTo>
                  <a:cubicBezTo>
                    <a:pt x="416" y="607"/>
                    <a:pt x="364" y="621"/>
                    <a:pt x="310" y="621"/>
                  </a:cubicBezTo>
                  <a:cubicBezTo>
                    <a:pt x="257" y="621"/>
                    <a:pt x="205" y="607"/>
                    <a:pt x="156" y="580"/>
                  </a:cubicBezTo>
                  <a:cubicBezTo>
                    <a:pt x="107" y="552"/>
                    <a:pt x="68" y="514"/>
                    <a:pt x="41" y="465"/>
                  </a:cubicBezTo>
                  <a:cubicBezTo>
                    <a:pt x="14" y="415"/>
                    <a:pt x="0" y="364"/>
                    <a:pt x="0" y="310"/>
                  </a:cubicBezTo>
                  <a:cubicBezTo>
                    <a:pt x="0" y="256"/>
                    <a:pt x="14" y="204"/>
                    <a:pt x="42" y="154"/>
                  </a:cubicBezTo>
                  <a:cubicBezTo>
                    <a:pt x="69" y="105"/>
                    <a:pt x="108" y="66"/>
                    <a:pt x="158" y="40"/>
                  </a:cubicBezTo>
                  <a:cubicBezTo>
                    <a:pt x="207" y="13"/>
                    <a:pt x="258" y="0"/>
                    <a:pt x="310" y="0"/>
                  </a:cubicBezTo>
                  <a:moveTo>
                    <a:pt x="310" y="51"/>
                  </a:moveTo>
                  <a:cubicBezTo>
                    <a:pt x="267" y="51"/>
                    <a:pt x="224" y="62"/>
                    <a:pt x="183" y="84"/>
                  </a:cubicBezTo>
                  <a:cubicBezTo>
                    <a:pt x="142" y="107"/>
                    <a:pt x="110" y="139"/>
                    <a:pt x="86" y="180"/>
                  </a:cubicBezTo>
                  <a:cubicBezTo>
                    <a:pt x="63" y="222"/>
                    <a:pt x="51" y="265"/>
                    <a:pt x="51" y="310"/>
                  </a:cubicBezTo>
                  <a:cubicBezTo>
                    <a:pt x="51" y="355"/>
                    <a:pt x="62" y="398"/>
                    <a:pt x="86" y="439"/>
                  </a:cubicBezTo>
                  <a:cubicBezTo>
                    <a:pt x="109" y="480"/>
                    <a:pt x="140" y="512"/>
                    <a:pt x="181" y="535"/>
                  </a:cubicBezTo>
                  <a:cubicBezTo>
                    <a:pt x="223" y="558"/>
                    <a:pt x="266" y="569"/>
                    <a:pt x="310" y="569"/>
                  </a:cubicBezTo>
                  <a:cubicBezTo>
                    <a:pt x="355" y="569"/>
                    <a:pt x="398" y="558"/>
                    <a:pt x="439" y="535"/>
                  </a:cubicBezTo>
                  <a:cubicBezTo>
                    <a:pt x="481" y="512"/>
                    <a:pt x="512" y="480"/>
                    <a:pt x="535" y="439"/>
                  </a:cubicBezTo>
                  <a:cubicBezTo>
                    <a:pt x="558" y="398"/>
                    <a:pt x="569" y="355"/>
                    <a:pt x="569" y="310"/>
                  </a:cubicBezTo>
                  <a:cubicBezTo>
                    <a:pt x="569" y="265"/>
                    <a:pt x="558" y="222"/>
                    <a:pt x="534" y="180"/>
                  </a:cubicBezTo>
                  <a:cubicBezTo>
                    <a:pt x="511" y="139"/>
                    <a:pt x="479" y="107"/>
                    <a:pt x="438" y="84"/>
                  </a:cubicBezTo>
                  <a:cubicBezTo>
                    <a:pt x="396" y="62"/>
                    <a:pt x="354" y="51"/>
                    <a:pt x="310" y="51"/>
                  </a:cubicBezTo>
                  <a:moveTo>
                    <a:pt x="174" y="482"/>
                  </a:moveTo>
                  <a:cubicBezTo>
                    <a:pt x="174" y="147"/>
                    <a:pt x="174" y="147"/>
                    <a:pt x="174" y="147"/>
                  </a:cubicBezTo>
                  <a:cubicBezTo>
                    <a:pt x="289" y="147"/>
                    <a:pt x="289" y="147"/>
                    <a:pt x="289" y="147"/>
                  </a:cubicBezTo>
                  <a:cubicBezTo>
                    <a:pt x="328" y="147"/>
                    <a:pt x="357" y="150"/>
                    <a:pt x="375" y="157"/>
                  </a:cubicBezTo>
                  <a:cubicBezTo>
                    <a:pt x="392" y="163"/>
                    <a:pt x="406" y="174"/>
                    <a:pt x="417" y="189"/>
                  </a:cubicBezTo>
                  <a:cubicBezTo>
                    <a:pt x="427" y="204"/>
                    <a:pt x="432" y="221"/>
                    <a:pt x="432" y="238"/>
                  </a:cubicBezTo>
                  <a:cubicBezTo>
                    <a:pt x="432" y="263"/>
                    <a:pt x="423" y="284"/>
                    <a:pt x="406" y="302"/>
                  </a:cubicBezTo>
                  <a:cubicBezTo>
                    <a:pt x="388" y="320"/>
                    <a:pt x="365" y="330"/>
                    <a:pt x="336" y="333"/>
                  </a:cubicBezTo>
                  <a:cubicBezTo>
                    <a:pt x="348" y="337"/>
                    <a:pt x="357" y="343"/>
                    <a:pt x="364" y="350"/>
                  </a:cubicBezTo>
                  <a:cubicBezTo>
                    <a:pt x="378" y="364"/>
                    <a:pt x="394" y="386"/>
                    <a:pt x="414" y="417"/>
                  </a:cubicBezTo>
                  <a:cubicBezTo>
                    <a:pt x="455" y="482"/>
                    <a:pt x="455" y="482"/>
                    <a:pt x="455" y="482"/>
                  </a:cubicBezTo>
                  <a:cubicBezTo>
                    <a:pt x="389" y="482"/>
                    <a:pt x="389" y="482"/>
                    <a:pt x="389" y="482"/>
                  </a:cubicBezTo>
                  <a:cubicBezTo>
                    <a:pt x="360" y="430"/>
                    <a:pt x="360" y="430"/>
                    <a:pt x="360" y="430"/>
                  </a:cubicBezTo>
                  <a:cubicBezTo>
                    <a:pt x="336" y="388"/>
                    <a:pt x="317" y="362"/>
                    <a:pt x="303" y="352"/>
                  </a:cubicBezTo>
                  <a:cubicBezTo>
                    <a:pt x="293" y="344"/>
                    <a:pt x="279" y="340"/>
                    <a:pt x="260" y="340"/>
                  </a:cubicBezTo>
                  <a:cubicBezTo>
                    <a:pt x="228" y="340"/>
                    <a:pt x="228" y="340"/>
                    <a:pt x="228" y="340"/>
                  </a:cubicBezTo>
                  <a:cubicBezTo>
                    <a:pt x="228" y="482"/>
                    <a:pt x="228" y="482"/>
                    <a:pt x="228" y="482"/>
                  </a:cubicBezTo>
                  <a:lnTo>
                    <a:pt x="174" y="482"/>
                  </a:lnTo>
                  <a:close/>
                  <a:moveTo>
                    <a:pt x="228" y="294"/>
                  </a:moveTo>
                  <a:cubicBezTo>
                    <a:pt x="294" y="294"/>
                    <a:pt x="294" y="294"/>
                    <a:pt x="294" y="294"/>
                  </a:cubicBezTo>
                  <a:cubicBezTo>
                    <a:pt x="326" y="294"/>
                    <a:pt x="348" y="289"/>
                    <a:pt x="359" y="280"/>
                  </a:cubicBezTo>
                  <a:cubicBezTo>
                    <a:pt x="371" y="270"/>
                    <a:pt x="377" y="258"/>
                    <a:pt x="377" y="243"/>
                  </a:cubicBezTo>
                  <a:cubicBezTo>
                    <a:pt x="377" y="233"/>
                    <a:pt x="374" y="224"/>
                    <a:pt x="368" y="216"/>
                  </a:cubicBezTo>
                  <a:cubicBezTo>
                    <a:pt x="363" y="208"/>
                    <a:pt x="355" y="202"/>
                    <a:pt x="345" y="198"/>
                  </a:cubicBezTo>
                  <a:cubicBezTo>
                    <a:pt x="335" y="194"/>
                    <a:pt x="317" y="192"/>
                    <a:pt x="290" y="192"/>
                  </a:cubicBezTo>
                  <a:cubicBezTo>
                    <a:pt x="228" y="192"/>
                    <a:pt x="228" y="192"/>
                    <a:pt x="228" y="192"/>
                  </a:cubicBezTo>
                  <a:lnTo>
                    <a:pt x="228" y="294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566C0BB8-DE35-4A8A-953A-8F5B4ACD80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" y="1365"/>
              <a:ext cx="1348" cy="1283"/>
            </a:xfrm>
            <a:custGeom>
              <a:avLst/>
              <a:gdLst>
                <a:gd name="T0" fmla="*/ 2766 w 2928"/>
                <a:gd name="T1" fmla="*/ 194 h 2782"/>
                <a:gd name="T2" fmla="*/ 2401 w 2928"/>
                <a:gd name="T3" fmla="*/ 24 h 2782"/>
                <a:gd name="T4" fmla="*/ 2078 w 2928"/>
                <a:gd name="T5" fmla="*/ 504 h 2782"/>
                <a:gd name="T6" fmla="*/ 1179 w 2928"/>
                <a:gd name="T7" fmla="*/ 423 h 2782"/>
                <a:gd name="T8" fmla="*/ 300 w 2928"/>
                <a:gd name="T9" fmla="*/ 574 h 2782"/>
                <a:gd name="T10" fmla="*/ 103 w 2928"/>
                <a:gd name="T11" fmla="*/ 1753 h 2782"/>
                <a:gd name="T12" fmla="*/ 688 w 2928"/>
                <a:gd name="T13" fmla="*/ 2714 h 2782"/>
                <a:gd name="T14" fmla="*/ 1594 w 2928"/>
                <a:gd name="T15" fmla="*/ 2069 h 2782"/>
                <a:gd name="T16" fmla="*/ 2144 w 2928"/>
                <a:gd name="T17" fmla="*/ 783 h 2782"/>
                <a:gd name="T18" fmla="*/ 2817 w 2928"/>
                <a:gd name="T19" fmla="*/ 586 h 2782"/>
                <a:gd name="T20" fmla="*/ 2766 w 2928"/>
                <a:gd name="T21" fmla="*/ 194 h 2782"/>
                <a:gd name="T22" fmla="*/ 1374 w 2928"/>
                <a:gd name="T23" fmla="*/ 1870 h 2782"/>
                <a:gd name="T24" fmla="*/ 539 w 2928"/>
                <a:gd name="T25" fmla="*/ 2175 h 2782"/>
                <a:gd name="T26" fmla="*/ 205 w 2928"/>
                <a:gd name="T27" fmla="*/ 1061 h 2782"/>
                <a:gd name="T28" fmla="*/ 455 w 2928"/>
                <a:gd name="T29" fmla="*/ 672 h 2782"/>
                <a:gd name="T30" fmla="*/ 1060 w 2928"/>
                <a:gd name="T31" fmla="*/ 672 h 2782"/>
                <a:gd name="T32" fmla="*/ 1954 w 2928"/>
                <a:gd name="T33" fmla="*/ 769 h 2782"/>
                <a:gd name="T34" fmla="*/ 1374 w 2928"/>
                <a:gd name="T35" fmla="*/ 1870 h 2782"/>
                <a:gd name="T36" fmla="*/ 2690 w 2928"/>
                <a:gd name="T37" fmla="*/ 542 h 2782"/>
                <a:gd name="T38" fmla="*/ 2235 w 2928"/>
                <a:gd name="T39" fmla="*/ 530 h 2782"/>
                <a:gd name="T40" fmla="*/ 2405 w 2928"/>
                <a:gd name="T41" fmla="*/ 154 h 2782"/>
                <a:gd name="T42" fmla="*/ 2702 w 2928"/>
                <a:gd name="T43" fmla="*/ 289 h 2782"/>
                <a:gd name="T44" fmla="*/ 2690 w 2928"/>
                <a:gd name="T45" fmla="*/ 542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28" h="2782">
                  <a:moveTo>
                    <a:pt x="2766" y="194"/>
                  </a:moveTo>
                  <a:cubicBezTo>
                    <a:pt x="2638" y="1"/>
                    <a:pt x="2495" y="0"/>
                    <a:pt x="2401" y="24"/>
                  </a:cubicBezTo>
                  <a:cubicBezTo>
                    <a:pt x="2263" y="59"/>
                    <a:pt x="2078" y="504"/>
                    <a:pt x="2078" y="504"/>
                  </a:cubicBezTo>
                  <a:cubicBezTo>
                    <a:pt x="2078" y="504"/>
                    <a:pt x="1594" y="447"/>
                    <a:pt x="1179" y="423"/>
                  </a:cubicBezTo>
                  <a:cubicBezTo>
                    <a:pt x="763" y="400"/>
                    <a:pt x="463" y="471"/>
                    <a:pt x="300" y="574"/>
                  </a:cubicBezTo>
                  <a:cubicBezTo>
                    <a:pt x="138" y="676"/>
                    <a:pt x="0" y="1096"/>
                    <a:pt x="103" y="1753"/>
                  </a:cubicBezTo>
                  <a:cubicBezTo>
                    <a:pt x="205" y="2410"/>
                    <a:pt x="494" y="2647"/>
                    <a:pt x="688" y="2714"/>
                  </a:cubicBezTo>
                  <a:cubicBezTo>
                    <a:pt x="882" y="2782"/>
                    <a:pt x="1254" y="2679"/>
                    <a:pt x="1594" y="2069"/>
                  </a:cubicBezTo>
                  <a:cubicBezTo>
                    <a:pt x="1934" y="1460"/>
                    <a:pt x="2144" y="783"/>
                    <a:pt x="2144" y="783"/>
                  </a:cubicBezTo>
                  <a:cubicBezTo>
                    <a:pt x="2596" y="798"/>
                    <a:pt x="2706" y="688"/>
                    <a:pt x="2817" y="586"/>
                  </a:cubicBezTo>
                  <a:cubicBezTo>
                    <a:pt x="2928" y="483"/>
                    <a:pt x="2873" y="356"/>
                    <a:pt x="2766" y="194"/>
                  </a:cubicBezTo>
                  <a:moveTo>
                    <a:pt x="1374" y="1870"/>
                  </a:moveTo>
                  <a:cubicBezTo>
                    <a:pt x="899" y="2543"/>
                    <a:pt x="743" y="2357"/>
                    <a:pt x="539" y="2175"/>
                  </a:cubicBezTo>
                  <a:cubicBezTo>
                    <a:pt x="336" y="1993"/>
                    <a:pt x="201" y="1404"/>
                    <a:pt x="205" y="1061"/>
                  </a:cubicBezTo>
                  <a:cubicBezTo>
                    <a:pt x="209" y="718"/>
                    <a:pt x="353" y="693"/>
                    <a:pt x="455" y="672"/>
                  </a:cubicBezTo>
                  <a:cubicBezTo>
                    <a:pt x="556" y="650"/>
                    <a:pt x="772" y="633"/>
                    <a:pt x="1060" y="672"/>
                  </a:cubicBezTo>
                  <a:cubicBezTo>
                    <a:pt x="1348" y="710"/>
                    <a:pt x="1954" y="769"/>
                    <a:pt x="1954" y="769"/>
                  </a:cubicBezTo>
                  <a:cubicBezTo>
                    <a:pt x="1954" y="769"/>
                    <a:pt x="1848" y="1197"/>
                    <a:pt x="1374" y="1870"/>
                  </a:cubicBezTo>
                  <a:moveTo>
                    <a:pt x="2690" y="542"/>
                  </a:moveTo>
                  <a:cubicBezTo>
                    <a:pt x="2623" y="570"/>
                    <a:pt x="2235" y="530"/>
                    <a:pt x="2235" y="530"/>
                  </a:cubicBezTo>
                  <a:cubicBezTo>
                    <a:pt x="2235" y="530"/>
                    <a:pt x="2324" y="196"/>
                    <a:pt x="2405" y="154"/>
                  </a:cubicBezTo>
                  <a:cubicBezTo>
                    <a:pt x="2496" y="107"/>
                    <a:pt x="2564" y="119"/>
                    <a:pt x="2702" y="289"/>
                  </a:cubicBezTo>
                  <a:cubicBezTo>
                    <a:pt x="2841" y="459"/>
                    <a:pt x="2723" y="528"/>
                    <a:pt x="2690" y="542"/>
                  </a:cubicBezTo>
                </a:path>
              </a:pathLst>
            </a:custGeom>
            <a:solidFill>
              <a:srgbClr val="DA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043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7A63AE3-75A9-4842-9822-C453C1FB9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lowchart: Manual Operation 23">
            <a:extLst>
              <a:ext uri="{FF2B5EF4-FFF2-40B4-BE49-F238E27FC236}">
                <a16:creationId xmlns:a16="http://schemas.microsoft.com/office/drawing/2014/main" xmlns="" id="{0CDD8E52-BC41-41DC-9F05-727AEF9960BA}"/>
              </a:ext>
            </a:extLst>
          </p:cNvPr>
          <p:cNvSpPr/>
          <p:nvPr userDrawn="1"/>
        </p:nvSpPr>
        <p:spPr>
          <a:xfrm>
            <a:off x="-5987" y="0"/>
            <a:ext cx="11107844" cy="685995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11"/>
              <a:gd name="connsiteX1" fmla="*/ 10000 w 10000"/>
              <a:gd name="connsiteY1" fmla="*/ 0 h 10011"/>
              <a:gd name="connsiteX2" fmla="*/ 8000 w 10000"/>
              <a:gd name="connsiteY2" fmla="*/ 10000 h 10011"/>
              <a:gd name="connsiteX3" fmla="*/ 1 w 10000"/>
              <a:gd name="connsiteY3" fmla="*/ 10011 h 10011"/>
              <a:gd name="connsiteX4" fmla="*/ 0 w 10000"/>
              <a:gd name="connsiteY4" fmla="*/ 0 h 10011"/>
              <a:gd name="connsiteX0" fmla="*/ 0 w 10000"/>
              <a:gd name="connsiteY0" fmla="*/ 0 h 10011"/>
              <a:gd name="connsiteX1" fmla="*/ 10000 w 10000"/>
              <a:gd name="connsiteY1" fmla="*/ 0 h 10011"/>
              <a:gd name="connsiteX2" fmla="*/ 2156 w 10000"/>
              <a:gd name="connsiteY2" fmla="*/ 9917 h 10011"/>
              <a:gd name="connsiteX3" fmla="*/ 1 w 10000"/>
              <a:gd name="connsiteY3" fmla="*/ 10011 h 10011"/>
              <a:gd name="connsiteX4" fmla="*/ 0 w 10000"/>
              <a:gd name="connsiteY4" fmla="*/ 0 h 10011"/>
              <a:gd name="connsiteX0" fmla="*/ 0 w 8753"/>
              <a:gd name="connsiteY0" fmla="*/ 28 h 10039"/>
              <a:gd name="connsiteX1" fmla="*/ 8753 w 8753"/>
              <a:gd name="connsiteY1" fmla="*/ 0 h 10039"/>
              <a:gd name="connsiteX2" fmla="*/ 2156 w 8753"/>
              <a:gd name="connsiteY2" fmla="*/ 9945 h 10039"/>
              <a:gd name="connsiteX3" fmla="*/ 1 w 8753"/>
              <a:gd name="connsiteY3" fmla="*/ 10039 h 10039"/>
              <a:gd name="connsiteX4" fmla="*/ 0 w 8753"/>
              <a:gd name="connsiteY4" fmla="*/ 28 h 10039"/>
              <a:gd name="connsiteX0" fmla="*/ 0 w 10000"/>
              <a:gd name="connsiteY0" fmla="*/ 28 h 10000"/>
              <a:gd name="connsiteX1" fmla="*/ 10000 w 10000"/>
              <a:gd name="connsiteY1" fmla="*/ 0 h 10000"/>
              <a:gd name="connsiteX2" fmla="*/ 2351 w 10000"/>
              <a:gd name="connsiteY2" fmla="*/ 9961 h 10000"/>
              <a:gd name="connsiteX3" fmla="*/ 1 w 10000"/>
              <a:gd name="connsiteY3" fmla="*/ 10000 h 10000"/>
              <a:gd name="connsiteX4" fmla="*/ 0 w 10000"/>
              <a:gd name="connsiteY4" fmla="*/ 28 h 10000"/>
              <a:gd name="connsiteX0" fmla="*/ 0 w 10000"/>
              <a:gd name="connsiteY0" fmla="*/ 28 h 9961"/>
              <a:gd name="connsiteX1" fmla="*/ 10000 w 10000"/>
              <a:gd name="connsiteY1" fmla="*/ 0 h 9961"/>
              <a:gd name="connsiteX2" fmla="*/ 2351 w 10000"/>
              <a:gd name="connsiteY2" fmla="*/ 9961 h 9961"/>
              <a:gd name="connsiteX3" fmla="*/ 1 w 10000"/>
              <a:gd name="connsiteY3" fmla="*/ 9813 h 9961"/>
              <a:gd name="connsiteX4" fmla="*/ 0 w 10000"/>
              <a:gd name="connsiteY4" fmla="*/ 28 h 9961"/>
              <a:gd name="connsiteX0" fmla="*/ 10 w 10010"/>
              <a:gd name="connsiteY0" fmla="*/ 28 h 10000"/>
              <a:gd name="connsiteX1" fmla="*/ 10010 w 10010"/>
              <a:gd name="connsiteY1" fmla="*/ 0 h 10000"/>
              <a:gd name="connsiteX2" fmla="*/ 2361 w 10010"/>
              <a:gd name="connsiteY2" fmla="*/ 10000 h 10000"/>
              <a:gd name="connsiteX3" fmla="*/ 0 w 10010"/>
              <a:gd name="connsiteY3" fmla="*/ 9997 h 10000"/>
              <a:gd name="connsiteX4" fmla="*/ 10 w 10010"/>
              <a:gd name="connsiteY4" fmla="*/ 28 h 10000"/>
              <a:gd name="connsiteX0" fmla="*/ 10 w 9882"/>
              <a:gd name="connsiteY0" fmla="*/ 28 h 10000"/>
              <a:gd name="connsiteX1" fmla="*/ 9882 w 9882"/>
              <a:gd name="connsiteY1" fmla="*/ 0 h 10000"/>
              <a:gd name="connsiteX2" fmla="*/ 2361 w 9882"/>
              <a:gd name="connsiteY2" fmla="*/ 10000 h 10000"/>
              <a:gd name="connsiteX3" fmla="*/ 0 w 9882"/>
              <a:gd name="connsiteY3" fmla="*/ 9997 h 10000"/>
              <a:gd name="connsiteX4" fmla="*/ 10 w 9882"/>
              <a:gd name="connsiteY4" fmla="*/ 28 h 10000"/>
              <a:gd name="connsiteX0" fmla="*/ 10 w 10118"/>
              <a:gd name="connsiteY0" fmla="*/ 28 h 10000"/>
              <a:gd name="connsiteX1" fmla="*/ 10118 w 10118"/>
              <a:gd name="connsiteY1" fmla="*/ 0 h 10000"/>
              <a:gd name="connsiteX2" fmla="*/ 2389 w 10118"/>
              <a:gd name="connsiteY2" fmla="*/ 10000 h 10000"/>
              <a:gd name="connsiteX3" fmla="*/ 0 w 10118"/>
              <a:gd name="connsiteY3" fmla="*/ 9997 h 10000"/>
              <a:gd name="connsiteX4" fmla="*/ 10 w 10118"/>
              <a:gd name="connsiteY4" fmla="*/ 28 h 10000"/>
              <a:gd name="connsiteX0" fmla="*/ 112 w 10118"/>
              <a:gd name="connsiteY0" fmla="*/ 209 h 10000"/>
              <a:gd name="connsiteX1" fmla="*/ 10118 w 10118"/>
              <a:gd name="connsiteY1" fmla="*/ 0 h 10000"/>
              <a:gd name="connsiteX2" fmla="*/ 2389 w 10118"/>
              <a:gd name="connsiteY2" fmla="*/ 10000 h 10000"/>
              <a:gd name="connsiteX3" fmla="*/ 0 w 10118"/>
              <a:gd name="connsiteY3" fmla="*/ 9997 h 10000"/>
              <a:gd name="connsiteX4" fmla="*/ 112 w 10118"/>
              <a:gd name="connsiteY4" fmla="*/ 209 h 10000"/>
              <a:gd name="connsiteX0" fmla="*/ 10 w 10118"/>
              <a:gd name="connsiteY0" fmla="*/ 8 h 10000"/>
              <a:gd name="connsiteX1" fmla="*/ 10118 w 10118"/>
              <a:gd name="connsiteY1" fmla="*/ 0 h 10000"/>
              <a:gd name="connsiteX2" fmla="*/ 2389 w 10118"/>
              <a:gd name="connsiteY2" fmla="*/ 10000 h 10000"/>
              <a:gd name="connsiteX3" fmla="*/ 0 w 10118"/>
              <a:gd name="connsiteY3" fmla="*/ 9997 h 10000"/>
              <a:gd name="connsiteX4" fmla="*/ 10 w 10118"/>
              <a:gd name="connsiteY4" fmla="*/ 8 h 10000"/>
              <a:gd name="connsiteX0" fmla="*/ 2480 w 12588"/>
              <a:gd name="connsiteY0" fmla="*/ 8 h 10000"/>
              <a:gd name="connsiteX1" fmla="*/ 12588 w 12588"/>
              <a:gd name="connsiteY1" fmla="*/ 0 h 10000"/>
              <a:gd name="connsiteX2" fmla="*/ 4859 w 12588"/>
              <a:gd name="connsiteY2" fmla="*/ 10000 h 10000"/>
              <a:gd name="connsiteX3" fmla="*/ 0 w 12588"/>
              <a:gd name="connsiteY3" fmla="*/ 9943 h 10000"/>
              <a:gd name="connsiteX4" fmla="*/ 2480 w 12588"/>
              <a:gd name="connsiteY4" fmla="*/ 8 h 10000"/>
              <a:gd name="connsiteX0" fmla="*/ 2019 w 12127"/>
              <a:gd name="connsiteY0" fmla="*/ 8 h 10000"/>
              <a:gd name="connsiteX1" fmla="*/ 12127 w 12127"/>
              <a:gd name="connsiteY1" fmla="*/ 0 h 10000"/>
              <a:gd name="connsiteX2" fmla="*/ 4398 w 12127"/>
              <a:gd name="connsiteY2" fmla="*/ 10000 h 10000"/>
              <a:gd name="connsiteX3" fmla="*/ 0 w 12127"/>
              <a:gd name="connsiteY3" fmla="*/ 9763 h 10000"/>
              <a:gd name="connsiteX4" fmla="*/ 2019 w 12127"/>
              <a:gd name="connsiteY4" fmla="*/ 8 h 10000"/>
              <a:gd name="connsiteX0" fmla="*/ 2382 w 12490"/>
              <a:gd name="connsiteY0" fmla="*/ 8 h 10000"/>
              <a:gd name="connsiteX1" fmla="*/ 12490 w 12490"/>
              <a:gd name="connsiteY1" fmla="*/ 0 h 10000"/>
              <a:gd name="connsiteX2" fmla="*/ 4761 w 12490"/>
              <a:gd name="connsiteY2" fmla="*/ 10000 h 10000"/>
              <a:gd name="connsiteX3" fmla="*/ 0 w 12490"/>
              <a:gd name="connsiteY3" fmla="*/ 9997 h 10000"/>
              <a:gd name="connsiteX4" fmla="*/ 2382 w 12490"/>
              <a:gd name="connsiteY4" fmla="*/ 8 h 10000"/>
              <a:gd name="connsiteX0" fmla="*/ 0 w 12536"/>
              <a:gd name="connsiteY0" fmla="*/ 44 h 10000"/>
              <a:gd name="connsiteX1" fmla="*/ 12536 w 12536"/>
              <a:gd name="connsiteY1" fmla="*/ 0 h 10000"/>
              <a:gd name="connsiteX2" fmla="*/ 4807 w 12536"/>
              <a:gd name="connsiteY2" fmla="*/ 10000 h 10000"/>
              <a:gd name="connsiteX3" fmla="*/ 46 w 12536"/>
              <a:gd name="connsiteY3" fmla="*/ 9997 h 10000"/>
              <a:gd name="connsiteX4" fmla="*/ 0 w 12536"/>
              <a:gd name="connsiteY4" fmla="*/ 44 h 10000"/>
              <a:gd name="connsiteX0" fmla="*/ 0 w 12536"/>
              <a:gd name="connsiteY0" fmla="*/ 44 h 10000"/>
              <a:gd name="connsiteX1" fmla="*/ 12536 w 12536"/>
              <a:gd name="connsiteY1" fmla="*/ 0 h 10000"/>
              <a:gd name="connsiteX2" fmla="*/ 4807 w 12536"/>
              <a:gd name="connsiteY2" fmla="*/ 10000 h 10000"/>
              <a:gd name="connsiteX3" fmla="*/ 0 w 12536"/>
              <a:gd name="connsiteY3" fmla="*/ 9990 h 10000"/>
              <a:gd name="connsiteX4" fmla="*/ 0 w 12536"/>
              <a:gd name="connsiteY4" fmla="*/ 44 h 10000"/>
              <a:gd name="connsiteX0" fmla="*/ 0 w 12536"/>
              <a:gd name="connsiteY0" fmla="*/ 44 h 10000"/>
              <a:gd name="connsiteX1" fmla="*/ 12536 w 12536"/>
              <a:gd name="connsiteY1" fmla="*/ 0 h 10000"/>
              <a:gd name="connsiteX2" fmla="*/ 4807 w 12536"/>
              <a:gd name="connsiteY2" fmla="*/ 10000 h 10000"/>
              <a:gd name="connsiteX3" fmla="*/ 51 w 12536"/>
              <a:gd name="connsiteY3" fmla="*/ 10000 h 10000"/>
              <a:gd name="connsiteX4" fmla="*/ 0 w 12536"/>
              <a:gd name="connsiteY4" fmla="*/ 44 h 10000"/>
              <a:gd name="connsiteX0" fmla="*/ 9 w 12545"/>
              <a:gd name="connsiteY0" fmla="*/ 44 h 10003"/>
              <a:gd name="connsiteX1" fmla="*/ 12545 w 12545"/>
              <a:gd name="connsiteY1" fmla="*/ 0 h 10003"/>
              <a:gd name="connsiteX2" fmla="*/ 4816 w 12545"/>
              <a:gd name="connsiteY2" fmla="*/ 10000 h 10003"/>
              <a:gd name="connsiteX3" fmla="*/ 4 w 12545"/>
              <a:gd name="connsiteY3" fmla="*/ 10003 h 10003"/>
              <a:gd name="connsiteX4" fmla="*/ 9 w 12545"/>
              <a:gd name="connsiteY4" fmla="*/ 44 h 10003"/>
              <a:gd name="connsiteX0" fmla="*/ 38 w 12544"/>
              <a:gd name="connsiteY0" fmla="*/ 9 h 10003"/>
              <a:gd name="connsiteX1" fmla="*/ 12544 w 12544"/>
              <a:gd name="connsiteY1" fmla="*/ 0 h 10003"/>
              <a:gd name="connsiteX2" fmla="*/ 4815 w 12544"/>
              <a:gd name="connsiteY2" fmla="*/ 10000 h 10003"/>
              <a:gd name="connsiteX3" fmla="*/ 3 w 12544"/>
              <a:gd name="connsiteY3" fmla="*/ 10003 h 10003"/>
              <a:gd name="connsiteX4" fmla="*/ 38 w 12544"/>
              <a:gd name="connsiteY4" fmla="*/ 9 h 10003"/>
              <a:gd name="connsiteX0" fmla="*/ 2 w 12546"/>
              <a:gd name="connsiteY0" fmla="*/ 6 h 10003"/>
              <a:gd name="connsiteX1" fmla="*/ 12546 w 12546"/>
              <a:gd name="connsiteY1" fmla="*/ 0 h 10003"/>
              <a:gd name="connsiteX2" fmla="*/ 4817 w 12546"/>
              <a:gd name="connsiteY2" fmla="*/ 10000 h 10003"/>
              <a:gd name="connsiteX3" fmla="*/ 5 w 12546"/>
              <a:gd name="connsiteY3" fmla="*/ 10003 h 10003"/>
              <a:gd name="connsiteX4" fmla="*/ 2 w 12546"/>
              <a:gd name="connsiteY4" fmla="*/ 6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6" h="10003">
                <a:moveTo>
                  <a:pt x="2" y="6"/>
                </a:moveTo>
                <a:lnTo>
                  <a:pt x="12546" y="0"/>
                </a:lnTo>
                <a:lnTo>
                  <a:pt x="4817" y="10000"/>
                </a:lnTo>
                <a:lnTo>
                  <a:pt x="5" y="10003"/>
                </a:lnTo>
                <a:cubicBezTo>
                  <a:pt x="-12" y="6684"/>
                  <a:pt x="19" y="3325"/>
                  <a:pt x="2" y="6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20000"/>
                  <a:lumOff val="80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xmlns="" id="{05D7CCEA-89D5-42AD-A4F9-7274332A18E4}"/>
              </a:ext>
            </a:extLst>
          </p:cNvPr>
          <p:cNvSpPr/>
          <p:nvPr userDrawn="1"/>
        </p:nvSpPr>
        <p:spPr>
          <a:xfrm>
            <a:off x="4263792" y="0"/>
            <a:ext cx="7202639" cy="6858000"/>
          </a:xfrm>
          <a:prstGeom prst="parallelogram">
            <a:avLst>
              <a:gd name="adj" fmla="val 99409"/>
            </a:avLst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908C2-AF0D-4C81-8942-68BD4A6BD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013" y="1600200"/>
            <a:ext cx="6380005" cy="2387600"/>
          </a:xfrm>
        </p:spPr>
        <p:txBody>
          <a:bodyPr wrap="square" anchor="b"/>
          <a:lstStyle>
            <a:lvl1pPr algn="l">
              <a:defRPr sz="48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0FE38B-096F-49B5-B5CB-78E2B96FB6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014" y="4777740"/>
            <a:ext cx="4785396" cy="96012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contact info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6E97037-8484-44FE-92BD-B65A217E46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8014" y="911225"/>
            <a:ext cx="1737254" cy="357093"/>
            <a:chOff x="-31" y="1365"/>
            <a:chExt cx="7711" cy="15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E47933E-60FF-47DB-A7AF-DAE3026E8F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3" y="1890"/>
              <a:ext cx="210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F115707E-2AAA-46EB-9D37-7B60CE98B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4" y="1877"/>
              <a:ext cx="835" cy="1061"/>
            </a:xfrm>
            <a:custGeom>
              <a:avLst/>
              <a:gdLst>
                <a:gd name="T0" fmla="*/ 0 w 1815"/>
                <a:gd name="T1" fmla="*/ 27 h 2299"/>
                <a:gd name="T2" fmla="*/ 458 w 1815"/>
                <a:gd name="T3" fmla="*/ 27 h 2299"/>
                <a:gd name="T4" fmla="*/ 458 w 1815"/>
                <a:gd name="T5" fmla="*/ 269 h 2299"/>
                <a:gd name="T6" fmla="*/ 467 w 1815"/>
                <a:gd name="T7" fmla="*/ 269 h 2299"/>
                <a:gd name="T8" fmla="*/ 1058 w 1815"/>
                <a:gd name="T9" fmla="*/ 0 h 2299"/>
                <a:gd name="T10" fmla="*/ 1815 w 1815"/>
                <a:gd name="T11" fmla="*/ 789 h 2299"/>
                <a:gd name="T12" fmla="*/ 1815 w 1815"/>
                <a:gd name="T13" fmla="*/ 2299 h 2299"/>
                <a:gd name="T14" fmla="*/ 1358 w 1815"/>
                <a:gd name="T15" fmla="*/ 2299 h 2299"/>
                <a:gd name="T16" fmla="*/ 1358 w 1815"/>
                <a:gd name="T17" fmla="*/ 945 h 2299"/>
                <a:gd name="T18" fmla="*/ 910 w 1815"/>
                <a:gd name="T19" fmla="*/ 457 h 2299"/>
                <a:gd name="T20" fmla="*/ 458 w 1815"/>
                <a:gd name="T21" fmla="*/ 945 h 2299"/>
                <a:gd name="T22" fmla="*/ 458 w 1815"/>
                <a:gd name="T23" fmla="*/ 2299 h 2299"/>
                <a:gd name="T24" fmla="*/ 0 w 1815"/>
                <a:gd name="T25" fmla="*/ 2299 h 2299"/>
                <a:gd name="T26" fmla="*/ 0 w 1815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8" y="0"/>
                  </a:cubicBezTo>
                  <a:cubicBezTo>
                    <a:pt x="1412" y="0"/>
                    <a:pt x="1815" y="273"/>
                    <a:pt x="1815" y="789"/>
                  </a:cubicBezTo>
                  <a:cubicBezTo>
                    <a:pt x="1815" y="2299"/>
                    <a:pt x="1815" y="2299"/>
                    <a:pt x="1815" y="2299"/>
                  </a:cubicBezTo>
                  <a:cubicBezTo>
                    <a:pt x="1358" y="2299"/>
                    <a:pt x="1358" y="2299"/>
                    <a:pt x="1358" y="2299"/>
                  </a:cubicBezTo>
                  <a:cubicBezTo>
                    <a:pt x="1358" y="945"/>
                    <a:pt x="1358" y="945"/>
                    <a:pt x="1358" y="945"/>
                  </a:cubicBezTo>
                  <a:cubicBezTo>
                    <a:pt x="1358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FBC74A16-24C5-45E9-892B-02EAEED7E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1" y="1466"/>
              <a:ext cx="526" cy="1472"/>
            </a:xfrm>
            <a:custGeom>
              <a:avLst/>
              <a:gdLst>
                <a:gd name="T0" fmla="*/ 229 w 1143"/>
                <a:gd name="T1" fmla="*/ 1268 h 3191"/>
                <a:gd name="T2" fmla="*/ 0 w 1143"/>
                <a:gd name="T3" fmla="*/ 1268 h 3191"/>
                <a:gd name="T4" fmla="*/ 0 w 1143"/>
                <a:gd name="T5" fmla="*/ 919 h 3191"/>
                <a:gd name="T6" fmla="*/ 229 w 1143"/>
                <a:gd name="T7" fmla="*/ 919 h 3191"/>
                <a:gd name="T8" fmla="*/ 229 w 1143"/>
                <a:gd name="T9" fmla="*/ 619 h 3191"/>
                <a:gd name="T10" fmla="*/ 848 w 1143"/>
                <a:gd name="T11" fmla="*/ 0 h 3191"/>
                <a:gd name="T12" fmla="*/ 1143 w 1143"/>
                <a:gd name="T13" fmla="*/ 0 h 3191"/>
                <a:gd name="T14" fmla="*/ 1143 w 1143"/>
                <a:gd name="T15" fmla="*/ 431 h 3191"/>
                <a:gd name="T16" fmla="*/ 883 w 1143"/>
                <a:gd name="T17" fmla="*/ 431 h 3191"/>
                <a:gd name="T18" fmla="*/ 686 w 1143"/>
                <a:gd name="T19" fmla="*/ 619 h 3191"/>
                <a:gd name="T20" fmla="*/ 686 w 1143"/>
                <a:gd name="T21" fmla="*/ 919 h 3191"/>
                <a:gd name="T22" fmla="*/ 1143 w 1143"/>
                <a:gd name="T23" fmla="*/ 919 h 3191"/>
                <a:gd name="T24" fmla="*/ 1143 w 1143"/>
                <a:gd name="T25" fmla="*/ 1268 h 3191"/>
                <a:gd name="T26" fmla="*/ 686 w 1143"/>
                <a:gd name="T27" fmla="*/ 1268 h 3191"/>
                <a:gd name="T28" fmla="*/ 686 w 1143"/>
                <a:gd name="T29" fmla="*/ 3191 h 3191"/>
                <a:gd name="T30" fmla="*/ 229 w 1143"/>
                <a:gd name="T31" fmla="*/ 3191 h 3191"/>
                <a:gd name="T32" fmla="*/ 229 w 1143"/>
                <a:gd name="T33" fmla="*/ 1268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3" h="3191">
                  <a:moveTo>
                    <a:pt x="229" y="1268"/>
                  </a:moveTo>
                  <a:cubicBezTo>
                    <a:pt x="0" y="1268"/>
                    <a:pt x="0" y="1268"/>
                    <a:pt x="0" y="126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229" y="919"/>
                    <a:pt x="229" y="919"/>
                    <a:pt x="229" y="919"/>
                  </a:cubicBezTo>
                  <a:cubicBezTo>
                    <a:pt x="229" y="619"/>
                    <a:pt x="229" y="619"/>
                    <a:pt x="229" y="619"/>
                  </a:cubicBezTo>
                  <a:cubicBezTo>
                    <a:pt x="229" y="193"/>
                    <a:pt x="493" y="0"/>
                    <a:pt x="848" y="0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3" y="431"/>
                    <a:pt x="1143" y="431"/>
                    <a:pt x="1143" y="431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735" y="431"/>
                    <a:pt x="686" y="480"/>
                    <a:pt x="686" y="619"/>
                  </a:cubicBezTo>
                  <a:cubicBezTo>
                    <a:pt x="686" y="919"/>
                    <a:pt x="686" y="919"/>
                    <a:pt x="686" y="919"/>
                  </a:cubicBezTo>
                  <a:cubicBezTo>
                    <a:pt x="1143" y="919"/>
                    <a:pt x="1143" y="919"/>
                    <a:pt x="1143" y="919"/>
                  </a:cubicBezTo>
                  <a:cubicBezTo>
                    <a:pt x="1143" y="1268"/>
                    <a:pt x="1143" y="1268"/>
                    <a:pt x="1143" y="1268"/>
                  </a:cubicBezTo>
                  <a:cubicBezTo>
                    <a:pt x="686" y="1268"/>
                    <a:pt x="686" y="1268"/>
                    <a:pt x="686" y="1268"/>
                  </a:cubicBezTo>
                  <a:cubicBezTo>
                    <a:pt x="686" y="3191"/>
                    <a:pt x="686" y="3191"/>
                    <a:pt x="686" y="3191"/>
                  </a:cubicBezTo>
                  <a:cubicBezTo>
                    <a:pt x="229" y="3191"/>
                    <a:pt x="229" y="3191"/>
                    <a:pt x="229" y="3191"/>
                  </a:cubicBezTo>
                  <a:lnTo>
                    <a:pt x="229" y="1268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9B1443EF-AA40-4DBF-A7C5-04E8625113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4" y="1890"/>
              <a:ext cx="211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3B7333CE-FAD1-4E4B-B722-185748104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8" y="1877"/>
              <a:ext cx="836" cy="1061"/>
            </a:xfrm>
            <a:custGeom>
              <a:avLst/>
              <a:gdLst>
                <a:gd name="T0" fmla="*/ 0 w 1816"/>
                <a:gd name="T1" fmla="*/ 27 h 2299"/>
                <a:gd name="T2" fmla="*/ 458 w 1816"/>
                <a:gd name="T3" fmla="*/ 27 h 2299"/>
                <a:gd name="T4" fmla="*/ 458 w 1816"/>
                <a:gd name="T5" fmla="*/ 269 h 2299"/>
                <a:gd name="T6" fmla="*/ 467 w 1816"/>
                <a:gd name="T7" fmla="*/ 269 h 2299"/>
                <a:gd name="T8" fmla="*/ 1059 w 1816"/>
                <a:gd name="T9" fmla="*/ 0 h 2299"/>
                <a:gd name="T10" fmla="*/ 1816 w 1816"/>
                <a:gd name="T11" fmla="*/ 789 h 2299"/>
                <a:gd name="T12" fmla="*/ 1816 w 1816"/>
                <a:gd name="T13" fmla="*/ 2299 h 2299"/>
                <a:gd name="T14" fmla="*/ 1359 w 1816"/>
                <a:gd name="T15" fmla="*/ 2299 h 2299"/>
                <a:gd name="T16" fmla="*/ 1359 w 1816"/>
                <a:gd name="T17" fmla="*/ 945 h 2299"/>
                <a:gd name="T18" fmla="*/ 910 w 1816"/>
                <a:gd name="T19" fmla="*/ 457 h 2299"/>
                <a:gd name="T20" fmla="*/ 458 w 1816"/>
                <a:gd name="T21" fmla="*/ 945 h 2299"/>
                <a:gd name="T22" fmla="*/ 458 w 1816"/>
                <a:gd name="T23" fmla="*/ 2299 h 2299"/>
                <a:gd name="T24" fmla="*/ 0 w 1816"/>
                <a:gd name="T25" fmla="*/ 2299 h 2299"/>
                <a:gd name="T26" fmla="*/ 0 w 1816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6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9" y="0"/>
                  </a:cubicBezTo>
                  <a:cubicBezTo>
                    <a:pt x="1412" y="0"/>
                    <a:pt x="1816" y="273"/>
                    <a:pt x="1816" y="789"/>
                  </a:cubicBezTo>
                  <a:cubicBezTo>
                    <a:pt x="1816" y="2299"/>
                    <a:pt x="1816" y="2299"/>
                    <a:pt x="1816" y="2299"/>
                  </a:cubicBezTo>
                  <a:cubicBezTo>
                    <a:pt x="1359" y="2299"/>
                    <a:pt x="1359" y="2299"/>
                    <a:pt x="1359" y="2299"/>
                  </a:cubicBezTo>
                  <a:cubicBezTo>
                    <a:pt x="1359" y="945"/>
                    <a:pt x="1359" y="945"/>
                    <a:pt x="1359" y="945"/>
                  </a:cubicBezTo>
                  <a:cubicBezTo>
                    <a:pt x="1359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33404FAA-9646-49A7-82B8-3EEEED7C90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82" y="1877"/>
              <a:ext cx="862" cy="1073"/>
            </a:xfrm>
            <a:custGeom>
              <a:avLst/>
              <a:gdLst>
                <a:gd name="T0" fmla="*/ 457 w 1873"/>
                <a:gd name="T1" fmla="*/ 959 h 2326"/>
                <a:gd name="T2" fmla="*/ 936 w 1873"/>
                <a:gd name="T3" fmla="*/ 430 h 2326"/>
                <a:gd name="T4" fmla="*/ 1416 w 1873"/>
                <a:gd name="T5" fmla="*/ 959 h 2326"/>
                <a:gd name="T6" fmla="*/ 457 w 1873"/>
                <a:gd name="T7" fmla="*/ 959 h 2326"/>
                <a:gd name="T8" fmla="*/ 1873 w 1873"/>
                <a:gd name="T9" fmla="*/ 1335 h 2326"/>
                <a:gd name="T10" fmla="*/ 1873 w 1873"/>
                <a:gd name="T11" fmla="*/ 959 h 2326"/>
                <a:gd name="T12" fmla="*/ 936 w 1873"/>
                <a:gd name="T13" fmla="*/ 0 h 2326"/>
                <a:gd name="T14" fmla="*/ 0 w 1873"/>
                <a:gd name="T15" fmla="*/ 1170 h 2326"/>
                <a:gd name="T16" fmla="*/ 1008 w 1873"/>
                <a:gd name="T17" fmla="*/ 2326 h 2326"/>
                <a:gd name="T18" fmla="*/ 1828 w 1873"/>
                <a:gd name="T19" fmla="*/ 1958 h 2326"/>
                <a:gd name="T20" fmla="*/ 1496 w 1873"/>
                <a:gd name="T21" fmla="*/ 1676 h 2326"/>
                <a:gd name="T22" fmla="*/ 999 w 1873"/>
                <a:gd name="T23" fmla="*/ 1896 h 2326"/>
                <a:gd name="T24" fmla="*/ 457 w 1873"/>
                <a:gd name="T25" fmla="*/ 1335 h 2326"/>
                <a:gd name="T26" fmla="*/ 1873 w 1873"/>
                <a:gd name="T27" fmla="*/ 1335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3" h="2326">
                  <a:moveTo>
                    <a:pt x="457" y="959"/>
                  </a:moveTo>
                  <a:cubicBezTo>
                    <a:pt x="466" y="614"/>
                    <a:pt x="667" y="430"/>
                    <a:pt x="936" y="430"/>
                  </a:cubicBezTo>
                  <a:cubicBezTo>
                    <a:pt x="1205" y="430"/>
                    <a:pt x="1402" y="614"/>
                    <a:pt x="1416" y="959"/>
                  </a:cubicBezTo>
                  <a:lnTo>
                    <a:pt x="457" y="959"/>
                  </a:lnTo>
                  <a:close/>
                  <a:moveTo>
                    <a:pt x="1873" y="1335"/>
                  </a:moveTo>
                  <a:cubicBezTo>
                    <a:pt x="1873" y="959"/>
                    <a:pt x="1873" y="959"/>
                    <a:pt x="1873" y="959"/>
                  </a:cubicBezTo>
                  <a:cubicBezTo>
                    <a:pt x="1873" y="372"/>
                    <a:pt x="1438" y="0"/>
                    <a:pt x="936" y="0"/>
                  </a:cubicBezTo>
                  <a:cubicBezTo>
                    <a:pt x="497" y="0"/>
                    <a:pt x="0" y="287"/>
                    <a:pt x="0" y="1170"/>
                  </a:cubicBezTo>
                  <a:cubicBezTo>
                    <a:pt x="0" y="2102"/>
                    <a:pt x="542" y="2326"/>
                    <a:pt x="1008" y="2326"/>
                  </a:cubicBezTo>
                  <a:cubicBezTo>
                    <a:pt x="1313" y="2326"/>
                    <a:pt x="1604" y="2218"/>
                    <a:pt x="1828" y="1958"/>
                  </a:cubicBezTo>
                  <a:cubicBezTo>
                    <a:pt x="1496" y="1676"/>
                    <a:pt x="1496" y="1676"/>
                    <a:pt x="1496" y="1676"/>
                  </a:cubicBezTo>
                  <a:cubicBezTo>
                    <a:pt x="1362" y="1815"/>
                    <a:pt x="1174" y="1896"/>
                    <a:pt x="999" y="1896"/>
                  </a:cubicBezTo>
                  <a:cubicBezTo>
                    <a:pt x="685" y="1896"/>
                    <a:pt x="457" y="1707"/>
                    <a:pt x="457" y="1335"/>
                  </a:cubicBezTo>
                  <a:lnTo>
                    <a:pt x="1873" y="1335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124CB949-E8F5-4CD9-AA8D-D2E68082D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1877"/>
              <a:ext cx="705" cy="1061"/>
            </a:xfrm>
            <a:custGeom>
              <a:avLst/>
              <a:gdLst>
                <a:gd name="T0" fmla="*/ 0 w 1533"/>
                <a:gd name="T1" fmla="*/ 27 h 2299"/>
                <a:gd name="T2" fmla="*/ 457 w 1533"/>
                <a:gd name="T3" fmla="*/ 27 h 2299"/>
                <a:gd name="T4" fmla="*/ 457 w 1533"/>
                <a:gd name="T5" fmla="*/ 269 h 2299"/>
                <a:gd name="T6" fmla="*/ 466 w 1533"/>
                <a:gd name="T7" fmla="*/ 269 h 2299"/>
                <a:gd name="T8" fmla="*/ 1058 w 1533"/>
                <a:gd name="T9" fmla="*/ 0 h 2299"/>
                <a:gd name="T10" fmla="*/ 1533 w 1533"/>
                <a:gd name="T11" fmla="*/ 175 h 2299"/>
                <a:gd name="T12" fmla="*/ 1201 w 1533"/>
                <a:gd name="T13" fmla="*/ 569 h 2299"/>
                <a:gd name="T14" fmla="*/ 901 w 1533"/>
                <a:gd name="T15" fmla="*/ 457 h 2299"/>
                <a:gd name="T16" fmla="*/ 457 w 1533"/>
                <a:gd name="T17" fmla="*/ 932 h 2299"/>
                <a:gd name="T18" fmla="*/ 457 w 1533"/>
                <a:gd name="T19" fmla="*/ 2299 h 2299"/>
                <a:gd name="T20" fmla="*/ 0 w 1533"/>
                <a:gd name="T21" fmla="*/ 2299 h 2299"/>
                <a:gd name="T22" fmla="*/ 0 w 1533"/>
                <a:gd name="T23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3" h="2299">
                  <a:moveTo>
                    <a:pt x="0" y="27"/>
                  </a:moveTo>
                  <a:cubicBezTo>
                    <a:pt x="457" y="27"/>
                    <a:pt x="457" y="27"/>
                    <a:pt x="457" y="27"/>
                  </a:cubicBezTo>
                  <a:cubicBezTo>
                    <a:pt x="457" y="269"/>
                    <a:pt x="457" y="269"/>
                    <a:pt x="457" y="269"/>
                  </a:cubicBezTo>
                  <a:cubicBezTo>
                    <a:pt x="466" y="269"/>
                    <a:pt x="466" y="269"/>
                    <a:pt x="466" y="269"/>
                  </a:cubicBezTo>
                  <a:cubicBezTo>
                    <a:pt x="609" y="90"/>
                    <a:pt x="816" y="0"/>
                    <a:pt x="1058" y="0"/>
                  </a:cubicBezTo>
                  <a:cubicBezTo>
                    <a:pt x="1241" y="0"/>
                    <a:pt x="1394" y="67"/>
                    <a:pt x="1533" y="175"/>
                  </a:cubicBezTo>
                  <a:cubicBezTo>
                    <a:pt x="1201" y="569"/>
                    <a:pt x="1201" y="569"/>
                    <a:pt x="1201" y="569"/>
                  </a:cubicBezTo>
                  <a:cubicBezTo>
                    <a:pt x="1093" y="488"/>
                    <a:pt x="1017" y="457"/>
                    <a:pt x="901" y="457"/>
                  </a:cubicBezTo>
                  <a:cubicBezTo>
                    <a:pt x="677" y="457"/>
                    <a:pt x="457" y="601"/>
                    <a:pt x="457" y="932"/>
                  </a:cubicBezTo>
                  <a:cubicBezTo>
                    <a:pt x="457" y="2299"/>
                    <a:pt x="457" y="2299"/>
                    <a:pt x="457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2030A9A7-0002-4680-A9C3-0964115AD7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73" y="1877"/>
              <a:ext cx="842" cy="1073"/>
            </a:xfrm>
            <a:custGeom>
              <a:avLst/>
              <a:gdLst>
                <a:gd name="T0" fmla="*/ 1371 w 1828"/>
                <a:gd name="T1" fmla="*/ 1501 h 2326"/>
                <a:gd name="T2" fmla="*/ 860 w 1828"/>
                <a:gd name="T3" fmla="*/ 1896 h 2326"/>
                <a:gd name="T4" fmla="*/ 430 w 1828"/>
                <a:gd name="T5" fmla="*/ 1609 h 2326"/>
                <a:gd name="T6" fmla="*/ 824 w 1828"/>
                <a:gd name="T7" fmla="*/ 1335 h 2326"/>
                <a:gd name="T8" fmla="*/ 1371 w 1828"/>
                <a:gd name="T9" fmla="*/ 1335 h 2326"/>
                <a:gd name="T10" fmla="*/ 1371 w 1828"/>
                <a:gd name="T11" fmla="*/ 1501 h 2326"/>
                <a:gd name="T12" fmla="*/ 1371 w 1828"/>
                <a:gd name="T13" fmla="*/ 2299 h 2326"/>
                <a:gd name="T14" fmla="*/ 1828 w 1828"/>
                <a:gd name="T15" fmla="*/ 2299 h 2326"/>
                <a:gd name="T16" fmla="*/ 1828 w 1828"/>
                <a:gd name="T17" fmla="*/ 748 h 2326"/>
                <a:gd name="T18" fmla="*/ 882 w 1828"/>
                <a:gd name="T19" fmla="*/ 0 h 2326"/>
                <a:gd name="T20" fmla="*/ 116 w 1828"/>
                <a:gd name="T21" fmla="*/ 332 h 2326"/>
                <a:gd name="T22" fmla="*/ 475 w 1828"/>
                <a:gd name="T23" fmla="*/ 605 h 2326"/>
                <a:gd name="T24" fmla="*/ 905 w 1828"/>
                <a:gd name="T25" fmla="*/ 430 h 2326"/>
                <a:gd name="T26" fmla="*/ 1371 w 1828"/>
                <a:gd name="T27" fmla="*/ 721 h 2326"/>
                <a:gd name="T28" fmla="*/ 1371 w 1828"/>
                <a:gd name="T29" fmla="*/ 959 h 2326"/>
                <a:gd name="T30" fmla="*/ 739 w 1828"/>
                <a:gd name="T31" fmla="*/ 959 h 2326"/>
                <a:gd name="T32" fmla="*/ 0 w 1828"/>
                <a:gd name="T33" fmla="*/ 1631 h 2326"/>
                <a:gd name="T34" fmla="*/ 802 w 1828"/>
                <a:gd name="T35" fmla="*/ 2326 h 2326"/>
                <a:gd name="T36" fmla="*/ 1362 w 1828"/>
                <a:gd name="T37" fmla="*/ 2097 h 2326"/>
                <a:gd name="T38" fmla="*/ 1371 w 1828"/>
                <a:gd name="T39" fmla="*/ 2097 h 2326"/>
                <a:gd name="T40" fmla="*/ 1371 w 1828"/>
                <a:gd name="T41" fmla="*/ 2299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8" h="2326">
                  <a:moveTo>
                    <a:pt x="1371" y="1501"/>
                  </a:moveTo>
                  <a:cubicBezTo>
                    <a:pt x="1371" y="1855"/>
                    <a:pt x="1241" y="1896"/>
                    <a:pt x="860" y="1896"/>
                  </a:cubicBezTo>
                  <a:cubicBezTo>
                    <a:pt x="551" y="1896"/>
                    <a:pt x="430" y="1761"/>
                    <a:pt x="430" y="1609"/>
                  </a:cubicBezTo>
                  <a:cubicBezTo>
                    <a:pt x="430" y="1443"/>
                    <a:pt x="555" y="1335"/>
                    <a:pt x="824" y="1335"/>
                  </a:cubicBezTo>
                  <a:cubicBezTo>
                    <a:pt x="1371" y="1335"/>
                    <a:pt x="1371" y="1335"/>
                    <a:pt x="1371" y="1335"/>
                  </a:cubicBezTo>
                  <a:lnTo>
                    <a:pt x="1371" y="1501"/>
                  </a:lnTo>
                  <a:close/>
                  <a:moveTo>
                    <a:pt x="1371" y="2299"/>
                  </a:moveTo>
                  <a:cubicBezTo>
                    <a:pt x="1828" y="2299"/>
                    <a:pt x="1828" y="2299"/>
                    <a:pt x="1828" y="2299"/>
                  </a:cubicBezTo>
                  <a:cubicBezTo>
                    <a:pt x="1828" y="748"/>
                    <a:pt x="1828" y="748"/>
                    <a:pt x="1828" y="748"/>
                  </a:cubicBezTo>
                  <a:cubicBezTo>
                    <a:pt x="1828" y="188"/>
                    <a:pt x="1443" y="0"/>
                    <a:pt x="882" y="0"/>
                  </a:cubicBezTo>
                  <a:cubicBezTo>
                    <a:pt x="542" y="0"/>
                    <a:pt x="291" y="90"/>
                    <a:pt x="116" y="332"/>
                  </a:cubicBezTo>
                  <a:cubicBezTo>
                    <a:pt x="475" y="605"/>
                    <a:pt x="475" y="605"/>
                    <a:pt x="475" y="605"/>
                  </a:cubicBezTo>
                  <a:cubicBezTo>
                    <a:pt x="555" y="475"/>
                    <a:pt x="667" y="430"/>
                    <a:pt x="905" y="430"/>
                  </a:cubicBezTo>
                  <a:cubicBezTo>
                    <a:pt x="1232" y="430"/>
                    <a:pt x="1371" y="506"/>
                    <a:pt x="1371" y="721"/>
                  </a:cubicBezTo>
                  <a:cubicBezTo>
                    <a:pt x="1371" y="959"/>
                    <a:pt x="1371" y="959"/>
                    <a:pt x="1371" y="959"/>
                  </a:cubicBezTo>
                  <a:cubicBezTo>
                    <a:pt x="739" y="959"/>
                    <a:pt x="739" y="959"/>
                    <a:pt x="739" y="959"/>
                  </a:cubicBezTo>
                  <a:cubicBezTo>
                    <a:pt x="251" y="959"/>
                    <a:pt x="0" y="1268"/>
                    <a:pt x="0" y="1631"/>
                  </a:cubicBezTo>
                  <a:cubicBezTo>
                    <a:pt x="0" y="2026"/>
                    <a:pt x="295" y="2326"/>
                    <a:pt x="802" y="2326"/>
                  </a:cubicBezTo>
                  <a:cubicBezTo>
                    <a:pt x="1111" y="2326"/>
                    <a:pt x="1268" y="2254"/>
                    <a:pt x="1362" y="2097"/>
                  </a:cubicBezTo>
                  <a:cubicBezTo>
                    <a:pt x="1371" y="2097"/>
                    <a:pt x="1371" y="2097"/>
                    <a:pt x="1371" y="2097"/>
                  </a:cubicBezTo>
                  <a:lnTo>
                    <a:pt x="1371" y="2299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FE75A6E-2C81-4D5F-A14B-E9CAE09200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72" y="1444"/>
              <a:ext cx="214" cy="214"/>
            </a:xfrm>
            <a:prstGeom prst="ellipse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F4291C74-C285-48F7-89EE-17E557054B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5" y="1685"/>
              <a:ext cx="285" cy="286"/>
            </a:xfrm>
            <a:custGeom>
              <a:avLst/>
              <a:gdLst>
                <a:gd name="T0" fmla="*/ 310 w 621"/>
                <a:gd name="T1" fmla="*/ 0 h 621"/>
                <a:gd name="T2" fmla="*/ 463 w 621"/>
                <a:gd name="T3" fmla="*/ 40 h 621"/>
                <a:gd name="T4" fmla="*/ 579 w 621"/>
                <a:gd name="T5" fmla="*/ 154 h 621"/>
                <a:gd name="T6" fmla="*/ 621 w 621"/>
                <a:gd name="T7" fmla="*/ 310 h 621"/>
                <a:gd name="T8" fmla="*/ 580 w 621"/>
                <a:gd name="T9" fmla="*/ 465 h 621"/>
                <a:gd name="T10" fmla="*/ 465 w 621"/>
                <a:gd name="T11" fmla="*/ 580 h 621"/>
                <a:gd name="T12" fmla="*/ 310 w 621"/>
                <a:gd name="T13" fmla="*/ 621 h 621"/>
                <a:gd name="T14" fmla="*/ 156 w 621"/>
                <a:gd name="T15" fmla="*/ 580 h 621"/>
                <a:gd name="T16" fmla="*/ 41 w 621"/>
                <a:gd name="T17" fmla="*/ 465 h 621"/>
                <a:gd name="T18" fmla="*/ 0 w 621"/>
                <a:gd name="T19" fmla="*/ 310 h 621"/>
                <a:gd name="T20" fmla="*/ 42 w 621"/>
                <a:gd name="T21" fmla="*/ 154 h 621"/>
                <a:gd name="T22" fmla="*/ 158 w 621"/>
                <a:gd name="T23" fmla="*/ 40 h 621"/>
                <a:gd name="T24" fmla="*/ 310 w 621"/>
                <a:gd name="T25" fmla="*/ 0 h 621"/>
                <a:gd name="T26" fmla="*/ 310 w 621"/>
                <a:gd name="T27" fmla="*/ 51 h 621"/>
                <a:gd name="T28" fmla="*/ 183 w 621"/>
                <a:gd name="T29" fmla="*/ 84 h 621"/>
                <a:gd name="T30" fmla="*/ 86 w 621"/>
                <a:gd name="T31" fmla="*/ 180 h 621"/>
                <a:gd name="T32" fmla="*/ 51 w 621"/>
                <a:gd name="T33" fmla="*/ 310 h 621"/>
                <a:gd name="T34" fmla="*/ 86 w 621"/>
                <a:gd name="T35" fmla="*/ 439 h 621"/>
                <a:gd name="T36" fmla="*/ 181 w 621"/>
                <a:gd name="T37" fmla="*/ 535 h 621"/>
                <a:gd name="T38" fmla="*/ 310 w 621"/>
                <a:gd name="T39" fmla="*/ 569 h 621"/>
                <a:gd name="T40" fmla="*/ 439 w 621"/>
                <a:gd name="T41" fmla="*/ 535 h 621"/>
                <a:gd name="T42" fmla="*/ 535 w 621"/>
                <a:gd name="T43" fmla="*/ 439 h 621"/>
                <a:gd name="T44" fmla="*/ 569 w 621"/>
                <a:gd name="T45" fmla="*/ 310 h 621"/>
                <a:gd name="T46" fmla="*/ 534 w 621"/>
                <a:gd name="T47" fmla="*/ 180 h 621"/>
                <a:gd name="T48" fmla="*/ 438 w 621"/>
                <a:gd name="T49" fmla="*/ 84 h 621"/>
                <a:gd name="T50" fmla="*/ 310 w 621"/>
                <a:gd name="T51" fmla="*/ 51 h 621"/>
                <a:gd name="T52" fmla="*/ 174 w 621"/>
                <a:gd name="T53" fmla="*/ 482 h 621"/>
                <a:gd name="T54" fmla="*/ 174 w 621"/>
                <a:gd name="T55" fmla="*/ 147 h 621"/>
                <a:gd name="T56" fmla="*/ 289 w 621"/>
                <a:gd name="T57" fmla="*/ 147 h 621"/>
                <a:gd name="T58" fmla="*/ 375 w 621"/>
                <a:gd name="T59" fmla="*/ 157 h 621"/>
                <a:gd name="T60" fmla="*/ 417 w 621"/>
                <a:gd name="T61" fmla="*/ 189 h 621"/>
                <a:gd name="T62" fmla="*/ 432 w 621"/>
                <a:gd name="T63" fmla="*/ 238 h 621"/>
                <a:gd name="T64" fmla="*/ 406 w 621"/>
                <a:gd name="T65" fmla="*/ 302 h 621"/>
                <a:gd name="T66" fmla="*/ 336 w 621"/>
                <a:gd name="T67" fmla="*/ 333 h 621"/>
                <a:gd name="T68" fmla="*/ 364 w 621"/>
                <a:gd name="T69" fmla="*/ 350 h 621"/>
                <a:gd name="T70" fmla="*/ 414 w 621"/>
                <a:gd name="T71" fmla="*/ 417 h 621"/>
                <a:gd name="T72" fmla="*/ 455 w 621"/>
                <a:gd name="T73" fmla="*/ 482 h 621"/>
                <a:gd name="T74" fmla="*/ 389 w 621"/>
                <a:gd name="T75" fmla="*/ 482 h 621"/>
                <a:gd name="T76" fmla="*/ 360 w 621"/>
                <a:gd name="T77" fmla="*/ 430 h 621"/>
                <a:gd name="T78" fmla="*/ 303 w 621"/>
                <a:gd name="T79" fmla="*/ 352 h 621"/>
                <a:gd name="T80" fmla="*/ 260 w 621"/>
                <a:gd name="T81" fmla="*/ 340 h 621"/>
                <a:gd name="T82" fmla="*/ 228 w 621"/>
                <a:gd name="T83" fmla="*/ 340 h 621"/>
                <a:gd name="T84" fmla="*/ 228 w 621"/>
                <a:gd name="T85" fmla="*/ 482 h 621"/>
                <a:gd name="T86" fmla="*/ 174 w 621"/>
                <a:gd name="T87" fmla="*/ 482 h 621"/>
                <a:gd name="T88" fmla="*/ 228 w 621"/>
                <a:gd name="T89" fmla="*/ 294 h 621"/>
                <a:gd name="T90" fmla="*/ 294 w 621"/>
                <a:gd name="T91" fmla="*/ 294 h 621"/>
                <a:gd name="T92" fmla="*/ 359 w 621"/>
                <a:gd name="T93" fmla="*/ 280 h 621"/>
                <a:gd name="T94" fmla="*/ 377 w 621"/>
                <a:gd name="T95" fmla="*/ 243 h 621"/>
                <a:gd name="T96" fmla="*/ 368 w 621"/>
                <a:gd name="T97" fmla="*/ 216 h 621"/>
                <a:gd name="T98" fmla="*/ 345 w 621"/>
                <a:gd name="T99" fmla="*/ 198 h 621"/>
                <a:gd name="T100" fmla="*/ 290 w 621"/>
                <a:gd name="T101" fmla="*/ 192 h 621"/>
                <a:gd name="T102" fmla="*/ 228 w 621"/>
                <a:gd name="T103" fmla="*/ 192 h 621"/>
                <a:gd name="T104" fmla="*/ 228 w 621"/>
                <a:gd name="T105" fmla="*/ 29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cubicBezTo>
                    <a:pt x="362" y="0"/>
                    <a:pt x="413" y="13"/>
                    <a:pt x="463" y="40"/>
                  </a:cubicBezTo>
                  <a:cubicBezTo>
                    <a:pt x="513" y="66"/>
                    <a:pt x="551" y="105"/>
                    <a:pt x="579" y="154"/>
                  </a:cubicBezTo>
                  <a:cubicBezTo>
                    <a:pt x="607" y="204"/>
                    <a:pt x="621" y="256"/>
                    <a:pt x="621" y="310"/>
                  </a:cubicBezTo>
                  <a:cubicBezTo>
                    <a:pt x="621" y="364"/>
                    <a:pt x="607" y="415"/>
                    <a:pt x="580" y="465"/>
                  </a:cubicBezTo>
                  <a:cubicBezTo>
                    <a:pt x="552" y="514"/>
                    <a:pt x="514" y="552"/>
                    <a:pt x="465" y="580"/>
                  </a:cubicBezTo>
                  <a:cubicBezTo>
                    <a:pt x="416" y="607"/>
                    <a:pt x="364" y="621"/>
                    <a:pt x="310" y="621"/>
                  </a:cubicBezTo>
                  <a:cubicBezTo>
                    <a:pt x="257" y="621"/>
                    <a:pt x="205" y="607"/>
                    <a:pt x="156" y="580"/>
                  </a:cubicBezTo>
                  <a:cubicBezTo>
                    <a:pt x="107" y="552"/>
                    <a:pt x="68" y="514"/>
                    <a:pt x="41" y="465"/>
                  </a:cubicBezTo>
                  <a:cubicBezTo>
                    <a:pt x="14" y="415"/>
                    <a:pt x="0" y="364"/>
                    <a:pt x="0" y="310"/>
                  </a:cubicBezTo>
                  <a:cubicBezTo>
                    <a:pt x="0" y="256"/>
                    <a:pt x="14" y="204"/>
                    <a:pt x="42" y="154"/>
                  </a:cubicBezTo>
                  <a:cubicBezTo>
                    <a:pt x="69" y="105"/>
                    <a:pt x="108" y="66"/>
                    <a:pt x="158" y="40"/>
                  </a:cubicBezTo>
                  <a:cubicBezTo>
                    <a:pt x="207" y="13"/>
                    <a:pt x="258" y="0"/>
                    <a:pt x="310" y="0"/>
                  </a:cubicBezTo>
                  <a:moveTo>
                    <a:pt x="310" y="51"/>
                  </a:moveTo>
                  <a:cubicBezTo>
                    <a:pt x="267" y="51"/>
                    <a:pt x="224" y="62"/>
                    <a:pt x="183" y="84"/>
                  </a:cubicBezTo>
                  <a:cubicBezTo>
                    <a:pt x="142" y="107"/>
                    <a:pt x="110" y="139"/>
                    <a:pt x="86" y="180"/>
                  </a:cubicBezTo>
                  <a:cubicBezTo>
                    <a:pt x="63" y="222"/>
                    <a:pt x="51" y="265"/>
                    <a:pt x="51" y="310"/>
                  </a:cubicBezTo>
                  <a:cubicBezTo>
                    <a:pt x="51" y="355"/>
                    <a:pt x="62" y="398"/>
                    <a:pt x="86" y="439"/>
                  </a:cubicBezTo>
                  <a:cubicBezTo>
                    <a:pt x="109" y="480"/>
                    <a:pt x="140" y="512"/>
                    <a:pt x="181" y="535"/>
                  </a:cubicBezTo>
                  <a:cubicBezTo>
                    <a:pt x="223" y="558"/>
                    <a:pt x="266" y="569"/>
                    <a:pt x="310" y="569"/>
                  </a:cubicBezTo>
                  <a:cubicBezTo>
                    <a:pt x="355" y="569"/>
                    <a:pt x="398" y="558"/>
                    <a:pt x="439" y="535"/>
                  </a:cubicBezTo>
                  <a:cubicBezTo>
                    <a:pt x="481" y="512"/>
                    <a:pt x="512" y="480"/>
                    <a:pt x="535" y="439"/>
                  </a:cubicBezTo>
                  <a:cubicBezTo>
                    <a:pt x="558" y="398"/>
                    <a:pt x="569" y="355"/>
                    <a:pt x="569" y="310"/>
                  </a:cubicBezTo>
                  <a:cubicBezTo>
                    <a:pt x="569" y="265"/>
                    <a:pt x="558" y="222"/>
                    <a:pt x="534" y="180"/>
                  </a:cubicBezTo>
                  <a:cubicBezTo>
                    <a:pt x="511" y="139"/>
                    <a:pt x="479" y="107"/>
                    <a:pt x="438" y="84"/>
                  </a:cubicBezTo>
                  <a:cubicBezTo>
                    <a:pt x="396" y="62"/>
                    <a:pt x="354" y="51"/>
                    <a:pt x="310" y="51"/>
                  </a:cubicBezTo>
                  <a:moveTo>
                    <a:pt x="174" y="482"/>
                  </a:moveTo>
                  <a:cubicBezTo>
                    <a:pt x="174" y="147"/>
                    <a:pt x="174" y="147"/>
                    <a:pt x="174" y="147"/>
                  </a:cubicBezTo>
                  <a:cubicBezTo>
                    <a:pt x="289" y="147"/>
                    <a:pt x="289" y="147"/>
                    <a:pt x="289" y="147"/>
                  </a:cubicBezTo>
                  <a:cubicBezTo>
                    <a:pt x="328" y="147"/>
                    <a:pt x="357" y="150"/>
                    <a:pt x="375" y="157"/>
                  </a:cubicBezTo>
                  <a:cubicBezTo>
                    <a:pt x="392" y="163"/>
                    <a:pt x="406" y="174"/>
                    <a:pt x="417" y="189"/>
                  </a:cubicBezTo>
                  <a:cubicBezTo>
                    <a:pt x="427" y="204"/>
                    <a:pt x="432" y="221"/>
                    <a:pt x="432" y="238"/>
                  </a:cubicBezTo>
                  <a:cubicBezTo>
                    <a:pt x="432" y="263"/>
                    <a:pt x="423" y="284"/>
                    <a:pt x="406" y="302"/>
                  </a:cubicBezTo>
                  <a:cubicBezTo>
                    <a:pt x="388" y="320"/>
                    <a:pt x="365" y="330"/>
                    <a:pt x="336" y="333"/>
                  </a:cubicBezTo>
                  <a:cubicBezTo>
                    <a:pt x="348" y="337"/>
                    <a:pt x="357" y="343"/>
                    <a:pt x="364" y="350"/>
                  </a:cubicBezTo>
                  <a:cubicBezTo>
                    <a:pt x="378" y="364"/>
                    <a:pt x="394" y="386"/>
                    <a:pt x="414" y="417"/>
                  </a:cubicBezTo>
                  <a:cubicBezTo>
                    <a:pt x="455" y="482"/>
                    <a:pt x="455" y="482"/>
                    <a:pt x="455" y="482"/>
                  </a:cubicBezTo>
                  <a:cubicBezTo>
                    <a:pt x="389" y="482"/>
                    <a:pt x="389" y="482"/>
                    <a:pt x="389" y="482"/>
                  </a:cubicBezTo>
                  <a:cubicBezTo>
                    <a:pt x="360" y="430"/>
                    <a:pt x="360" y="430"/>
                    <a:pt x="360" y="430"/>
                  </a:cubicBezTo>
                  <a:cubicBezTo>
                    <a:pt x="336" y="388"/>
                    <a:pt x="317" y="362"/>
                    <a:pt x="303" y="352"/>
                  </a:cubicBezTo>
                  <a:cubicBezTo>
                    <a:pt x="293" y="344"/>
                    <a:pt x="279" y="340"/>
                    <a:pt x="260" y="340"/>
                  </a:cubicBezTo>
                  <a:cubicBezTo>
                    <a:pt x="228" y="340"/>
                    <a:pt x="228" y="340"/>
                    <a:pt x="228" y="340"/>
                  </a:cubicBezTo>
                  <a:cubicBezTo>
                    <a:pt x="228" y="482"/>
                    <a:pt x="228" y="482"/>
                    <a:pt x="228" y="482"/>
                  </a:cubicBezTo>
                  <a:lnTo>
                    <a:pt x="174" y="482"/>
                  </a:lnTo>
                  <a:close/>
                  <a:moveTo>
                    <a:pt x="228" y="294"/>
                  </a:moveTo>
                  <a:cubicBezTo>
                    <a:pt x="294" y="294"/>
                    <a:pt x="294" y="294"/>
                    <a:pt x="294" y="294"/>
                  </a:cubicBezTo>
                  <a:cubicBezTo>
                    <a:pt x="326" y="294"/>
                    <a:pt x="348" y="289"/>
                    <a:pt x="359" y="280"/>
                  </a:cubicBezTo>
                  <a:cubicBezTo>
                    <a:pt x="371" y="270"/>
                    <a:pt x="377" y="258"/>
                    <a:pt x="377" y="243"/>
                  </a:cubicBezTo>
                  <a:cubicBezTo>
                    <a:pt x="377" y="233"/>
                    <a:pt x="374" y="224"/>
                    <a:pt x="368" y="216"/>
                  </a:cubicBezTo>
                  <a:cubicBezTo>
                    <a:pt x="363" y="208"/>
                    <a:pt x="355" y="202"/>
                    <a:pt x="345" y="198"/>
                  </a:cubicBezTo>
                  <a:cubicBezTo>
                    <a:pt x="335" y="194"/>
                    <a:pt x="317" y="192"/>
                    <a:pt x="290" y="192"/>
                  </a:cubicBezTo>
                  <a:cubicBezTo>
                    <a:pt x="228" y="192"/>
                    <a:pt x="228" y="192"/>
                    <a:pt x="228" y="192"/>
                  </a:cubicBezTo>
                  <a:lnTo>
                    <a:pt x="228" y="294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47E53EB6-23A6-45F4-B266-6C573EA9D6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" y="1365"/>
              <a:ext cx="1348" cy="1283"/>
            </a:xfrm>
            <a:custGeom>
              <a:avLst/>
              <a:gdLst>
                <a:gd name="T0" fmla="*/ 2766 w 2928"/>
                <a:gd name="T1" fmla="*/ 194 h 2782"/>
                <a:gd name="T2" fmla="*/ 2401 w 2928"/>
                <a:gd name="T3" fmla="*/ 24 h 2782"/>
                <a:gd name="T4" fmla="*/ 2078 w 2928"/>
                <a:gd name="T5" fmla="*/ 504 h 2782"/>
                <a:gd name="T6" fmla="*/ 1179 w 2928"/>
                <a:gd name="T7" fmla="*/ 423 h 2782"/>
                <a:gd name="T8" fmla="*/ 300 w 2928"/>
                <a:gd name="T9" fmla="*/ 574 h 2782"/>
                <a:gd name="T10" fmla="*/ 103 w 2928"/>
                <a:gd name="T11" fmla="*/ 1753 h 2782"/>
                <a:gd name="T12" fmla="*/ 688 w 2928"/>
                <a:gd name="T13" fmla="*/ 2714 h 2782"/>
                <a:gd name="T14" fmla="*/ 1594 w 2928"/>
                <a:gd name="T15" fmla="*/ 2069 h 2782"/>
                <a:gd name="T16" fmla="*/ 2144 w 2928"/>
                <a:gd name="T17" fmla="*/ 783 h 2782"/>
                <a:gd name="T18" fmla="*/ 2817 w 2928"/>
                <a:gd name="T19" fmla="*/ 586 h 2782"/>
                <a:gd name="T20" fmla="*/ 2766 w 2928"/>
                <a:gd name="T21" fmla="*/ 194 h 2782"/>
                <a:gd name="T22" fmla="*/ 1374 w 2928"/>
                <a:gd name="T23" fmla="*/ 1870 h 2782"/>
                <a:gd name="T24" fmla="*/ 539 w 2928"/>
                <a:gd name="T25" fmla="*/ 2175 h 2782"/>
                <a:gd name="T26" fmla="*/ 205 w 2928"/>
                <a:gd name="T27" fmla="*/ 1061 h 2782"/>
                <a:gd name="T28" fmla="*/ 455 w 2928"/>
                <a:gd name="T29" fmla="*/ 672 h 2782"/>
                <a:gd name="T30" fmla="*/ 1060 w 2928"/>
                <a:gd name="T31" fmla="*/ 672 h 2782"/>
                <a:gd name="T32" fmla="*/ 1954 w 2928"/>
                <a:gd name="T33" fmla="*/ 769 h 2782"/>
                <a:gd name="T34" fmla="*/ 1374 w 2928"/>
                <a:gd name="T35" fmla="*/ 1870 h 2782"/>
                <a:gd name="T36" fmla="*/ 2690 w 2928"/>
                <a:gd name="T37" fmla="*/ 542 h 2782"/>
                <a:gd name="T38" fmla="*/ 2235 w 2928"/>
                <a:gd name="T39" fmla="*/ 530 h 2782"/>
                <a:gd name="T40" fmla="*/ 2405 w 2928"/>
                <a:gd name="T41" fmla="*/ 154 h 2782"/>
                <a:gd name="T42" fmla="*/ 2702 w 2928"/>
                <a:gd name="T43" fmla="*/ 289 h 2782"/>
                <a:gd name="T44" fmla="*/ 2690 w 2928"/>
                <a:gd name="T45" fmla="*/ 542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28" h="2782">
                  <a:moveTo>
                    <a:pt x="2766" y="194"/>
                  </a:moveTo>
                  <a:cubicBezTo>
                    <a:pt x="2638" y="1"/>
                    <a:pt x="2495" y="0"/>
                    <a:pt x="2401" y="24"/>
                  </a:cubicBezTo>
                  <a:cubicBezTo>
                    <a:pt x="2263" y="59"/>
                    <a:pt x="2078" y="504"/>
                    <a:pt x="2078" y="504"/>
                  </a:cubicBezTo>
                  <a:cubicBezTo>
                    <a:pt x="2078" y="504"/>
                    <a:pt x="1594" y="447"/>
                    <a:pt x="1179" y="423"/>
                  </a:cubicBezTo>
                  <a:cubicBezTo>
                    <a:pt x="763" y="400"/>
                    <a:pt x="463" y="471"/>
                    <a:pt x="300" y="574"/>
                  </a:cubicBezTo>
                  <a:cubicBezTo>
                    <a:pt x="138" y="676"/>
                    <a:pt x="0" y="1096"/>
                    <a:pt x="103" y="1753"/>
                  </a:cubicBezTo>
                  <a:cubicBezTo>
                    <a:pt x="205" y="2410"/>
                    <a:pt x="494" y="2647"/>
                    <a:pt x="688" y="2714"/>
                  </a:cubicBezTo>
                  <a:cubicBezTo>
                    <a:pt x="882" y="2782"/>
                    <a:pt x="1254" y="2679"/>
                    <a:pt x="1594" y="2069"/>
                  </a:cubicBezTo>
                  <a:cubicBezTo>
                    <a:pt x="1934" y="1460"/>
                    <a:pt x="2144" y="783"/>
                    <a:pt x="2144" y="783"/>
                  </a:cubicBezTo>
                  <a:cubicBezTo>
                    <a:pt x="2596" y="798"/>
                    <a:pt x="2706" y="688"/>
                    <a:pt x="2817" y="586"/>
                  </a:cubicBezTo>
                  <a:cubicBezTo>
                    <a:pt x="2928" y="483"/>
                    <a:pt x="2873" y="356"/>
                    <a:pt x="2766" y="194"/>
                  </a:cubicBezTo>
                  <a:moveTo>
                    <a:pt x="1374" y="1870"/>
                  </a:moveTo>
                  <a:cubicBezTo>
                    <a:pt x="899" y="2543"/>
                    <a:pt x="743" y="2357"/>
                    <a:pt x="539" y="2175"/>
                  </a:cubicBezTo>
                  <a:cubicBezTo>
                    <a:pt x="336" y="1993"/>
                    <a:pt x="201" y="1404"/>
                    <a:pt x="205" y="1061"/>
                  </a:cubicBezTo>
                  <a:cubicBezTo>
                    <a:pt x="209" y="718"/>
                    <a:pt x="353" y="693"/>
                    <a:pt x="455" y="672"/>
                  </a:cubicBezTo>
                  <a:cubicBezTo>
                    <a:pt x="556" y="650"/>
                    <a:pt x="772" y="633"/>
                    <a:pt x="1060" y="672"/>
                  </a:cubicBezTo>
                  <a:cubicBezTo>
                    <a:pt x="1348" y="710"/>
                    <a:pt x="1954" y="769"/>
                    <a:pt x="1954" y="769"/>
                  </a:cubicBezTo>
                  <a:cubicBezTo>
                    <a:pt x="1954" y="769"/>
                    <a:pt x="1848" y="1197"/>
                    <a:pt x="1374" y="1870"/>
                  </a:cubicBezTo>
                  <a:moveTo>
                    <a:pt x="2690" y="542"/>
                  </a:moveTo>
                  <a:cubicBezTo>
                    <a:pt x="2623" y="570"/>
                    <a:pt x="2235" y="530"/>
                    <a:pt x="2235" y="530"/>
                  </a:cubicBezTo>
                  <a:cubicBezTo>
                    <a:pt x="2235" y="530"/>
                    <a:pt x="2324" y="196"/>
                    <a:pt x="2405" y="154"/>
                  </a:cubicBezTo>
                  <a:cubicBezTo>
                    <a:pt x="2496" y="107"/>
                    <a:pt x="2564" y="119"/>
                    <a:pt x="2702" y="289"/>
                  </a:cubicBezTo>
                  <a:cubicBezTo>
                    <a:pt x="2841" y="459"/>
                    <a:pt x="2723" y="528"/>
                    <a:pt x="2690" y="542"/>
                  </a:cubicBezTo>
                </a:path>
              </a:pathLst>
            </a:custGeom>
            <a:solidFill>
              <a:srgbClr val="DAA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90080DCA-49EB-4952-BA42-E9751F5CA689}"/>
              </a:ext>
            </a:extLst>
          </p:cNvPr>
          <p:cNvSpPr/>
          <p:nvPr userDrawn="1"/>
        </p:nvSpPr>
        <p:spPr>
          <a:xfrm rot="10800000">
            <a:off x="7281410" y="0"/>
            <a:ext cx="3822700" cy="1903632"/>
          </a:xfrm>
          <a:prstGeom prst="triangl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C92EC3-DE7A-4B6E-9B0C-E41DC182F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10BFF826-BE90-4D80-B850-8D0FCCDE4703}"/>
              </a:ext>
            </a:extLst>
          </p:cNvPr>
          <p:cNvSpPr/>
          <p:nvPr userDrawn="1"/>
        </p:nvSpPr>
        <p:spPr>
          <a:xfrm flipV="1">
            <a:off x="0" y="41798"/>
            <a:ext cx="6858001" cy="6858001"/>
          </a:xfrm>
          <a:prstGeom prst="rtTriangl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outerShdw blurRad="381000" dist="1270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908C2-AF0D-4C81-8942-68BD4A6BDD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wrap="square" anchor="b"/>
          <a:lstStyle>
            <a:lvl1pPr algn="ctr">
              <a:defRPr sz="6000"/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0FE38B-096F-49B5-B5CB-78E2B96FB6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D7FAAF-EEB0-4784-8F4E-6269BF9B7BB7}"/>
              </a:ext>
            </a:extLst>
          </p:cNvPr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66" y="1371600"/>
            <a:ext cx="10975658" cy="48006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300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DCA3C-EF15-4BC8-8643-C5022210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76E8DF-6CDD-4DE9-A37F-31E60C272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59ECC9-5703-4110-A8C2-D1107F0B31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2018 Infinera. Privileged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9859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D034FA3F-D529-4D8B-B6EC-A8341FCAF67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666" y="1371600"/>
            <a:ext cx="10975658" cy="4800600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>
              <a:spcBef>
                <a:spcPts val="300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DCA3C-EF15-4BC8-8643-C5022210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76E8DF-6CDD-4DE9-A37F-31E60C272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E3909D-F5C0-43B7-BE38-4101371D06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980070"/>
            <a:ext cx="10983912" cy="363537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2D3C9DB-0E42-4EBE-B6C4-34110321614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E333358-58C9-4949-98D5-BC5D4A3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2958887-8827-4E79-94E5-FE596EC67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955D47-24A8-4429-A29E-CB56354D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4E42F7-C5D3-4781-A382-B73EFFCCA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AC704A99-9A84-4E7B-A610-27EB83E69B3B}"/>
              </a:ext>
            </a:extLst>
          </p:cNvPr>
          <p:cNvSpPr/>
          <p:nvPr userDrawn="1"/>
        </p:nvSpPr>
        <p:spPr>
          <a:xfrm flipV="1">
            <a:off x="0" y="41798"/>
            <a:ext cx="6858001" cy="6858001"/>
          </a:xfrm>
          <a:prstGeom prst="rtTriangle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>
            <a:outerShdw blurRad="381000" dist="1270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E333358-58C9-4949-98D5-BC5D4A3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2958887-8827-4E79-94E5-FE596EC67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BA4627C1-B623-4D79-970D-D68EB3B785A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8013" y="6474557"/>
            <a:ext cx="809628" cy="166420"/>
            <a:chOff x="-31" y="1365"/>
            <a:chExt cx="7711" cy="15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4411126-CBD5-4FF1-9308-48824C4F1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890"/>
              <a:ext cx="210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6775D0D-EA39-49ED-A79F-2AF40AFC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877"/>
              <a:ext cx="835" cy="1061"/>
            </a:xfrm>
            <a:custGeom>
              <a:avLst/>
              <a:gdLst>
                <a:gd name="T0" fmla="*/ 0 w 1815"/>
                <a:gd name="T1" fmla="*/ 27 h 2299"/>
                <a:gd name="T2" fmla="*/ 458 w 1815"/>
                <a:gd name="T3" fmla="*/ 27 h 2299"/>
                <a:gd name="T4" fmla="*/ 458 w 1815"/>
                <a:gd name="T5" fmla="*/ 269 h 2299"/>
                <a:gd name="T6" fmla="*/ 467 w 1815"/>
                <a:gd name="T7" fmla="*/ 269 h 2299"/>
                <a:gd name="T8" fmla="*/ 1058 w 1815"/>
                <a:gd name="T9" fmla="*/ 0 h 2299"/>
                <a:gd name="T10" fmla="*/ 1815 w 1815"/>
                <a:gd name="T11" fmla="*/ 789 h 2299"/>
                <a:gd name="T12" fmla="*/ 1815 w 1815"/>
                <a:gd name="T13" fmla="*/ 2299 h 2299"/>
                <a:gd name="T14" fmla="*/ 1358 w 1815"/>
                <a:gd name="T15" fmla="*/ 2299 h 2299"/>
                <a:gd name="T16" fmla="*/ 1358 w 1815"/>
                <a:gd name="T17" fmla="*/ 945 h 2299"/>
                <a:gd name="T18" fmla="*/ 910 w 1815"/>
                <a:gd name="T19" fmla="*/ 457 h 2299"/>
                <a:gd name="T20" fmla="*/ 458 w 1815"/>
                <a:gd name="T21" fmla="*/ 945 h 2299"/>
                <a:gd name="T22" fmla="*/ 458 w 1815"/>
                <a:gd name="T23" fmla="*/ 2299 h 2299"/>
                <a:gd name="T24" fmla="*/ 0 w 1815"/>
                <a:gd name="T25" fmla="*/ 2299 h 2299"/>
                <a:gd name="T26" fmla="*/ 0 w 1815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8" y="0"/>
                  </a:cubicBezTo>
                  <a:cubicBezTo>
                    <a:pt x="1412" y="0"/>
                    <a:pt x="1815" y="273"/>
                    <a:pt x="1815" y="789"/>
                  </a:cubicBezTo>
                  <a:cubicBezTo>
                    <a:pt x="1815" y="2299"/>
                    <a:pt x="1815" y="2299"/>
                    <a:pt x="1815" y="2299"/>
                  </a:cubicBezTo>
                  <a:cubicBezTo>
                    <a:pt x="1358" y="2299"/>
                    <a:pt x="1358" y="2299"/>
                    <a:pt x="1358" y="2299"/>
                  </a:cubicBezTo>
                  <a:cubicBezTo>
                    <a:pt x="1358" y="945"/>
                    <a:pt x="1358" y="945"/>
                    <a:pt x="1358" y="945"/>
                  </a:cubicBezTo>
                  <a:cubicBezTo>
                    <a:pt x="1358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7EA3BF45-9A8A-4071-BA16-E0D377B35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466"/>
              <a:ext cx="526" cy="1472"/>
            </a:xfrm>
            <a:custGeom>
              <a:avLst/>
              <a:gdLst>
                <a:gd name="T0" fmla="*/ 229 w 1143"/>
                <a:gd name="T1" fmla="*/ 1268 h 3191"/>
                <a:gd name="T2" fmla="*/ 0 w 1143"/>
                <a:gd name="T3" fmla="*/ 1268 h 3191"/>
                <a:gd name="T4" fmla="*/ 0 w 1143"/>
                <a:gd name="T5" fmla="*/ 919 h 3191"/>
                <a:gd name="T6" fmla="*/ 229 w 1143"/>
                <a:gd name="T7" fmla="*/ 919 h 3191"/>
                <a:gd name="T8" fmla="*/ 229 w 1143"/>
                <a:gd name="T9" fmla="*/ 619 h 3191"/>
                <a:gd name="T10" fmla="*/ 848 w 1143"/>
                <a:gd name="T11" fmla="*/ 0 h 3191"/>
                <a:gd name="T12" fmla="*/ 1143 w 1143"/>
                <a:gd name="T13" fmla="*/ 0 h 3191"/>
                <a:gd name="T14" fmla="*/ 1143 w 1143"/>
                <a:gd name="T15" fmla="*/ 431 h 3191"/>
                <a:gd name="T16" fmla="*/ 883 w 1143"/>
                <a:gd name="T17" fmla="*/ 431 h 3191"/>
                <a:gd name="T18" fmla="*/ 686 w 1143"/>
                <a:gd name="T19" fmla="*/ 619 h 3191"/>
                <a:gd name="T20" fmla="*/ 686 w 1143"/>
                <a:gd name="T21" fmla="*/ 919 h 3191"/>
                <a:gd name="T22" fmla="*/ 1143 w 1143"/>
                <a:gd name="T23" fmla="*/ 919 h 3191"/>
                <a:gd name="T24" fmla="*/ 1143 w 1143"/>
                <a:gd name="T25" fmla="*/ 1268 h 3191"/>
                <a:gd name="T26" fmla="*/ 686 w 1143"/>
                <a:gd name="T27" fmla="*/ 1268 h 3191"/>
                <a:gd name="T28" fmla="*/ 686 w 1143"/>
                <a:gd name="T29" fmla="*/ 3191 h 3191"/>
                <a:gd name="T30" fmla="*/ 229 w 1143"/>
                <a:gd name="T31" fmla="*/ 3191 h 3191"/>
                <a:gd name="T32" fmla="*/ 229 w 1143"/>
                <a:gd name="T33" fmla="*/ 1268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3" h="3191">
                  <a:moveTo>
                    <a:pt x="229" y="1268"/>
                  </a:moveTo>
                  <a:cubicBezTo>
                    <a:pt x="0" y="1268"/>
                    <a:pt x="0" y="1268"/>
                    <a:pt x="0" y="126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229" y="919"/>
                    <a:pt x="229" y="919"/>
                    <a:pt x="229" y="919"/>
                  </a:cubicBezTo>
                  <a:cubicBezTo>
                    <a:pt x="229" y="619"/>
                    <a:pt x="229" y="619"/>
                    <a:pt x="229" y="619"/>
                  </a:cubicBezTo>
                  <a:cubicBezTo>
                    <a:pt x="229" y="193"/>
                    <a:pt x="493" y="0"/>
                    <a:pt x="848" y="0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3" y="431"/>
                    <a:pt x="1143" y="431"/>
                    <a:pt x="1143" y="431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735" y="431"/>
                    <a:pt x="686" y="480"/>
                    <a:pt x="686" y="619"/>
                  </a:cubicBezTo>
                  <a:cubicBezTo>
                    <a:pt x="686" y="919"/>
                    <a:pt x="686" y="919"/>
                    <a:pt x="686" y="919"/>
                  </a:cubicBezTo>
                  <a:cubicBezTo>
                    <a:pt x="1143" y="919"/>
                    <a:pt x="1143" y="919"/>
                    <a:pt x="1143" y="919"/>
                  </a:cubicBezTo>
                  <a:cubicBezTo>
                    <a:pt x="1143" y="1268"/>
                    <a:pt x="1143" y="1268"/>
                    <a:pt x="1143" y="1268"/>
                  </a:cubicBezTo>
                  <a:cubicBezTo>
                    <a:pt x="686" y="1268"/>
                    <a:pt x="686" y="1268"/>
                    <a:pt x="686" y="1268"/>
                  </a:cubicBezTo>
                  <a:cubicBezTo>
                    <a:pt x="686" y="3191"/>
                    <a:pt x="686" y="3191"/>
                    <a:pt x="686" y="3191"/>
                  </a:cubicBezTo>
                  <a:cubicBezTo>
                    <a:pt x="229" y="3191"/>
                    <a:pt x="229" y="3191"/>
                    <a:pt x="229" y="3191"/>
                  </a:cubicBezTo>
                  <a:lnTo>
                    <a:pt x="229" y="1268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6C0D879-D926-4D6D-9979-C473603F5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890"/>
              <a:ext cx="211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D8F69638-FD22-418C-BDBD-1FCA129E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877"/>
              <a:ext cx="836" cy="1061"/>
            </a:xfrm>
            <a:custGeom>
              <a:avLst/>
              <a:gdLst>
                <a:gd name="T0" fmla="*/ 0 w 1816"/>
                <a:gd name="T1" fmla="*/ 27 h 2299"/>
                <a:gd name="T2" fmla="*/ 458 w 1816"/>
                <a:gd name="T3" fmla="*/ 27 h 2299"/>
                <a:gd name="T4" fmla="*/ 458 w 1816"/>
                <a:gd name="T5" fmla="*/ 269 h 2299"/>
                <a:gd name="T6" fmla="*/ 467 w 1816"/>
                <a:gd name="T7" fmla="*/ 269 h 2299"/>
                <a:gd name="T8" fmla="*/ 1059 w 1816"/>
                <a:gd name="T9" fmla="*/ 0 h 2299"/>
                <a:gd name="T10" fmla="*/ 1816 w 1816"/>
                <a:gd name="T11" fmla="*/ 789 h 2299"/>
                <a:gd name="T12" fmla="*/ 1816 w 1816"/>
                <a:gd name="T13" fmla="*/ 2299 h 2299"/>
                <a:gd name="T14" fmla="*/ 1359 w 1816"/>
                <a:gd name="T15" fmla="*/ 2299 h 2299"/>
                <a:gd name="T16" fmla="*/ 1359 w 1816"/>
                <a:gd name="T17" fmla="*/ 945 h 2299"/>
                <a:gd name="T18" fmla="*/ 910 w 1816"/>
                <a:gd name="T19" fmla="*/ 457 h 2299"/>
                <a:gd name="T20" fmla="*/ 458 w 1816"/>
                <a:gd name="T21" fmla="*/ 945 h 2299"/>
                <a:gd name="T22" fmla="*/ 458 w 1816"/>
                <a:gd name="T23" fmla="*/ 2299 h 2299"/>
                <a:gd name="T24" fmla="*/ 0 w 1816"/>
                <a:gd name="T25" fmla="*/ 2299 h 2299"/>
                <a:gd name="T26" fmla="*/ 0 w 1816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6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9" y="0"/>
                  </a:cubicBezTo>
                  <a:cubicBezTo>
                    <a:pt x="1412" y="0"/>
                    <a:pt x="1816" y="273"/>
                    <a:pt x="1816" y="789"/>
                  </a:cubicBezTo>
                  <a:cubicBezTo>
                    <a:pt x="1816" y="2299"/>
                    <a:pt x="1816" y="2299"/>
                    <a:pt x="1816" y="2299"/>
                  </a:cubicBezTo>
                  <a:cubicBezTo>
                    <a:pt x="1359" y="2299"/>
                    <a:pt x="1359" y="2299"/>
                    <a:pt x="1359" y="2299"/>
                  </a:cubicBezTo>
                  <a:cubicBezTo>
                    <a:pt x="1359" y="945"/>
                    <a:pt x="1359" y="945"/>
                    <a:pt x="1359" y="945"/>
                  </a:cubicBezTo>
                  <a:cubicBezTo>
                    <a:pt x="1359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26A99EC0-AAAB-4AFE-810A-C3E550603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877"/>
              <a:ext cx="862" cy="1073"/>
            </a:xfrm>
            <a:custGeom>
              <a:avLst/>
              <a:gdLst>
                <a:gd name="T0" fmla="*/ 457 w 1873"/>
                <a:gd name="T1" fmla="*/ 959 h 2326"/>
                <a:gd name="T2" fmla="*/ 936 w 1873"/>
                <a:gd name="T3" fmla="*/ 430 h 2326"/>
                <a:gd name="T4" fmla="*/ 1416 w 1873"/>
                <a:gd name="T5" fmla="*/ 959 h 2326"/>
                <a:gd name="T6" fmla="*/ 457 w 1873"/>
                <a:gd name="T7" fmla="*/ 959 h 2326"/>
                <a:gd name="T8" fmla="*/ 1873 w 1873"/>
                <a:gd name="T9" fmla="*/ 1335 h 2326"/>
                <a:gd name="T10" fmla="*/ 1873 w 1873"/>
                <a:gd name="T11" fmla="*/ 959 h 2326"/>
                <a:gd name="T12" fmla="*/ 936 w 1873"/>
                <a:gd name="T13" fmla="*/ 0 h 2326"/>
                <a:gd name="T14" fmla="*/ 0 w 1873"/>
                <a:gd name="T15" fmla="*/ 1170 h 2326"/>
                <a:gd name="T16" fmla="*/ 1008 w 1873"/>
                <a:gd name="T17" fmla="*/ 2326 h 2326"/>
                <a:gd name="T18" fmla="*/ 1828 w 1873"/>
                <a:gd name="T19" fmla="*/ 1958 h 2326"/>
                <a:gd name="T20" fmla="*/ 1496 w 1873"/>
                <a:gd name="T21" fmla="*/ 1676 h 2326"/>
                <a:gd name="T22" fmla="*/ 999 w 1873"/>
                <a:gd name="T23" fmla="*/ 1896 h 2326"/>
                <a:gd name="T24" fmla="*/ 457 w 1873"/>
                <a:gd name="T25" fmla="*/ 1335 h 2326"/>
                <a:gd name="T26" fmla="*/ 1873 w 1873"/>
                <a:gd name="T27" fmla="*/ 1335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3" h="2326">
                  <a:moveTo>
                    <a:pt x="457" y="959"/>
                  </a:moveTo>
                  <a:cubicBezTo>
                    <a:pt x="466" y="614"/>
                    <a:pt x="667" y="430"/>
                    <a:pt x="936" y="430"/>
                  </a:cubicBezTo>
                  <a:cubicBezTo>
                    <a:pt x="1205" y="430"/>
                    <a:pt x="1402" y="614"/>
                    <a:pt x="1416" y="959"/>
                  </a:cubicBezTo>
                  <a:lnTo>
                    <a:pt x="457" y="959"/>
                  </a:lnTo>
                  <a:close/>
                  <a:moveTo>
                    <a:pt x="1873" y="1335"/>
                  </a:moveTo>
                  <a:cubicBezTo>
                    <a:pt x="1873" y="959"/>
                    <a:pt x="1873" y="959"/>
                    <a:pt x="1873" y="959"/>
                  </a:cubicBezTo>
                  <a:cubicBezTo>
                    <a:pt x="1873" y="372"/>
                    <a:pt x="1438" y="0"/>
                    <a:pt x="936" y="0"/>
                  </a:cubicBezTo>
                  <a:cubicBezTo>
                    <a:pt x="497" y="0"/>
                    <a:pt x="0" y="287"/>
                    <a:pt x="0" y="1170"/>
                  </a:cubicBezTo>
                  <a:cubicBezTo>
                    <a:pt x="0" y="2102"/>
                    <a:pt x="542" y="2326"/>
                    <a:pt x="1008" y="2326"/>
                  </a:cubicBezTo>
                  <a:cubicBezTo>
                    <a:pt x="1313" y="2326"/>
                    <a:pt x="1604" y="2218"/>
                    <a:pt x="1828" y="1958"/>
                  </a:cubicBezTo>
                  <a:cubicBezTo>
                    <a:pt x="1496" y="1676"/>
                    <a:pt x="1496" y="1676"/>
                    <a:pt x="1496" y="1676"/>
                  </a:cubicBezTo>
                  <a:cubicBezTo>
                    <a:pt x="1362" y="1815"/>
                    <a:pt x="1174" y="1896"/>
                    <a:pt x="999" y="1896"/>
                  </a:cubicBezTo>
                  <a:cubicBezTo>
                    <a:pt x="685" y="1896"/>
                    <a:pt x="457" y="1707"/>
                    <a:pt x="457" y="1335"/>
                  </a:cubicBezTo>
                  <a:lnTo>
                    <a:pt x="1873" y="1335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20345D72-282A-4909-B9D7-93A2705F9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" y="1877"/>
              <a:ext cx="705" cy="1061"/>
            </a:xfrm>
            <a:custGeom>
              <a:avLst/>
              <a:gdLst>
                <a:gd name="T0" fmla="*/ 0 w 1533"/>
                <a:gd name="T1" fmla="*/ 27 h 2299"/>
                <a:gd name="T2" fmla="*/ 457 w 1533"/>
                <a:gd name="T3" fmla="*/ 27 h 2299"/>
                <a:gd name="T4" fmla="*/ 457 w 1533"/>
                <a:gd name="T5" fmla="*/ 269 h 2299"/>
                <a:gd name="T6" fmla="*/ 466 w 1533"/>
                <a:gd name="T7" fmla="*/ 269 h 2299"/>
                <a:gd name="T8" fmla="*/ 1058 w 1533"/>
                <a:gd name="T9" fmla="*/ 0 h 2299"/>
                <a:gd name="T10" fmla="*/ 1533 w 1533"/>
                <a:gd name="T11" fmla="*/ 175 h 2299"/>
                <a:gd name="T12" fmla="*/ 1201 w 1533"/>
                <a:gd name="T13" fmla="*/ 569 h 2299"/>
                <a:gd name="T14" fmla="*/ 901 w 1533"/>
                <a:gd name="T15" fmla="*/ 457 h 2299"/>
                <a:gd name="T16" fmla="*/ 457 w 1533"/>
                <a:gd name="T17" fmla="*/ 932 h 2299"/>
                <a:gd name="T18" fmla="*/ 457 w 1533"/>
                <a:gd name="T19" fmla="*/ 2299 h 2299"/>
                <a:gd name="T20" fmla="*/ 0 w 1533"/>
                <a:gd name="T21" fmla="*/ 2299 h 2299"/>
                <a:gd name="T22" fmla="*/ 0 w 1533"/>
                <a:gd name="T23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3" h="2299">
                  <a:moveTo>
                    <a:pt x="0" y="27"/>
                  </a:moveTo>
                  <a:cubicBezTo>
                    <a:pt x="457" y="27"/>
                    <a:pt x="457" y="27"/>
                    <a:pt x="457" y="27"/>
                  </a:cubicBezTo>
                  <a:cubicBezTo>
                    <a:pt x="457" y="269"/>
                    <a:pt x="457" y="269"/>
                    <a:pt x="457" y="269"/>
                  </a:cubicBezTo>
                  <a:cubicBezTo>
                    <a:pt x="466" y="269"/>
                    <a:pt x="466" y="269"/>
                    <a:pt x="466" y="269"/>
                  </a:cubicBezTo>
                  <a:cubicBezTo>
                    <a:pt x="609" y="90"/>
                    <a:pt x="816" y="0"/>
                    <a:pt x="1058" y="0"/>
                  </a:cubicBezTo>
                  <a:cubicBezTo>
                    <a:pt x="1241" y="0"/>
                    <a:pt x="1394" y="67"/>
                    <a:pt x="1533" y="175"/>
                  </a:cubicBezTo>
                  <a:cubicBezTo>
                    <a:pt x="1201" y="569"/>
                    <a:pt x="1201" y="569"/>
                    <a:pt x="1201" y="569"/>
                  </a:cubicBezTo>
                  <a:cubicBezTo>
                    <a:pt x="1093" y="488"/>
                    <a:pt x="1017" y="457"/>
                    <a:pt x="901" y="457"/>
                  </a:cubicBezTo>
                  <a:cubicBezTo>
                    <a:pt x="677" y="457"/>
                    <a:pt x="457" y="601"/>
                    <a:pt x="457" y="932"/>
                  </a:cubicBezTo>
                  <a:cubicBezTo>
                    <a:pt x="457" y="2299"/>
                    <a:pt x="457" y="2299"/>
                    <a:pt x="457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538996FF-1DFC-4D9D-AA52-42A114B48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" y="1877"/>
              <a:ext cx="842" cy="1073"/>
            </a:xfrm>
            <a:custGeom>
              <a:avLst/>
              <a:gdLst>
                <a:gd name="T0" fmla="*/ 1371 w 1828"/>
                <a:gd name="T1" fmla="*/ 1501 h 2326"/>
                <a:gd name="T2" fmla="*/ 860 w 1828"/>
                <a:gd name="T3" fmla="*/ 1896 h 2326"/>
                <a:gd name="T4" fmla="*/ 430 w 1828"/>
                <a:gd name="T5" fmla="*/ 1609 h 2326"/>
                <a:gd name="T6" fmla="*/ 824 w 1828"/>
                <a:gd name="T7" fmla="*/ 1335 h 2326"/>
                <a:gd name="T8" fmla="*/ 1371 w 1828"/>
                <a:gd name="T9" fmla="*/ 1335 h 2326"/>
                <a:gd name="T10" fmla="*/ 1371 w 1828"/>
                <a:gd name="T11" fmla="*/ 1501 h 2326"/>
                <a:gd name="T12" fmla="*/ 1371 w 1828"/>
                <a:gd name="T13" fmla="*/ 2299 h 2326"/>
                <a:gd name="T14" fmla="*/ 1828 w 1828"/>
                <a:gd name="T15" fmla="*/ 2299 h 2326"/>
                <a:gd name="T16" fmla="*/ 1828 w 1828"/>
                <a:gd name="T17" fmla="*/ 748 h 2326"/>
                <a:gd name="T18" fmla="*/ 882 w 1828"/>
                <a:gd name="T19" fmla="*/ 0 h 2326"/>
                <a:gd name="T20" fmla="*/ 116 w 1828"/>
                <a:gd name="T21" fmla="*/ 332 h 2326"/>
                <a:gd name="T22" fmla="*/ 475 w 1828"/>
                <a:gd name="T23" fmla="*/ 605 h 2326"/>
                <a:gd name="T24" fmla="*/ 905 w 1828"/>
                <a:gd name="T25" fmla="*/ 430 h 2326"/>
                <a:gd name="T26" fmla="*/ 1371 w 1828"/>
                <a:gd name="T27" fmla="*/ 721 h 2326"/>
                <a:gd name="T28" fmla="*/ 1371 w 1828"/>
                <a:gd name="T29" fmla="*/ 959 h 2326"/>
                <a:gd name="T30" fmla="*/ 739 w 1828"/>
                <a:gd name="T31" fmla="*/ 959 h 2326"/>
                <a:gd name="T32" fmla="*/ 0 w 1828"/>
                <a:gd name="T33" fmla="*/ 1631 h 2326"/>
                <a:gd name="T34" fmla="*/ 802 w 1828"/>
                <a:gd name="T35" fmla="*/ 2326 h 2326"/>
                <a:gd name="T36" fmla="*/ 1362 w 1828"/>
                <a:gd name="T37" fmla="*/ 2097 h 2326"/>
                <a:gd name="T38" fmla="*/ 1371 w 1828"/>
                <a:gd name="T39" fmla="*/ 2097 h 2326"/>
                <a:gd name="T40" fmla="*/ 1371 w 1828"/>
                <a:gd name="T41" fmla="*/ 2299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8" h="2326">
                  <a:moveTo>
                    <a:pt x="1371" y="1501"/>
                  </a:moveTo>
                  <a:cubicBezTo>
                    <a:pt x="1371" y="1855"/>
                    <a:pt x="1241" y="1896"/>
                    <a:pt x="860" y="1896"/>
                  </a:cubicBezTo>
                  <a:cubicBezTo>
                    <a:pt x="551" y="1896"/>
                    <a:pt x="430" y="1761"/>
                    <a:pt x="430" y="1609"/>
                  </a:cubicBezTo>
                  <a:cubicBezTo>
                    <a:pt x="430" y="1443"/>
                    <a:pt x="555" y="1335"/>
                    <a:pt x="824" y="1335"/>
                  </a:cubicBezTo>
                  <a:cubicBezTo>
                    <a:pt x="1371" y="1335"/>
                    <a:pt x="1371" y="1335"/>
                    <a:pt x="1371" y="1335"/>
                  </a:cubicBezTo>
                  <a:lnTo>
                    <a:pt x="1371" y="1501"/>
                  </a:lnTo>
                  <a:close/>
                  <a:moveTo>
                    <a:pt x="1371" y="2299"/>
                  </a:moveTo>
                  <a:cubicBezTo>
                    <a:pt x="1828" y="2299"/>
                    <a:pt x="1828" y="2299"/>
                    <a:pt x="1828" y="2299"/>
                  </a:cubicBezTo>
                  <a:cubicBezTo>
                    <a:pt x="1828" y="748"/>
                    <a:pt x="1828" y="748"/>
                    <a:pt x="1828" y="748"/>
                  </a:cubicBezTo>
                  <a:cubicBezTo>
                    <a:pt x="1828" y="188"/>
                    <a:pt x="1443" y="0"/>
                    <a:pt x="882" y="0"/>
                  </a:cubicBezTo>
                  <a:cubicBezTo>
                    <a:pt x="542" y="0"/>
                    <a:pt x="291" y="90"/>
                    <a:pt x="116" y="332"/>
                  </a:cubicBezTo>
                  <a:cubicBezTo>
                    <a:pt x="475" y="605"/>
                    <a:pt x="475" y="605"/>
                    <a:pt x="475" y="605"/>
                  </a:cubicBezTo>
                  <a:cubicBezTo>
                    <a:pt x="555" y="475"/>
                    <a:pt x="667" y="430"/>
                    <a:pt x="905" y="430"/>
                  </a:cubicBezTo>
                  <a:cubicBezTo>
                    <a:pt x="1232" y="430"/>
                    <a:pt x="1371" y="506"/>
                    <a:pt x="1371" y="721"/>
                  </a:cubicBezTo>
                  <a:cubicBezTo>
                    <a:pt x="1371" y="959"/>
                    <a:pt x="1371" y="959"/>
                    <a:pt x="1371" y="959"/>
                  </a:cubicBezTo>
                  <a:cubicBezTo>
                    <a:pt x="739" y="959"/>
                    <a:pt x="739" y="959"/>
                    <a:pt x="739" y="959"/>
                  </a:cubicBezTo>
                  <a:cubicBezTo>
                    <a:pt x="251" y="959"/>
                    <a:pt x="0" y="1268"/>
                    <a:pt x="0" y="1631"/>
                  </a:cubicBezTo>
                  <a:cubicBezTo>
                    <a:pt x="0" y="2026"/>
                    <a:pt x="295" y="2326"/>
                    <a:pt x="802" y="2326"/>
                  </a:cubicBezTo>
                  <a:cubicBezTo>
                    <a:pt x="1111" y="2326"/>
                    <a:pt x="1268" y="2254"/>
                    <a:pt x="1362" y="2097"/>
                  </a:cubicBezTo>
                  <a:cubicBezTo>
                    <a:pt x="1371" y="2097"/>
                    <a:pt x="1371" y="2097"/>
                    <a:pt x="1371" y="2097"/>
                  </a:cubicBezTo>
                  <a:lnTo>
                    <a:pt x="1371" y="2299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056A639-97D7-4FE6-9C1D-EF7301C91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444"/>
              <a:ext cx="214" cy="214"/>
            </a:xfrm>
            <a:prstGeom prst="ellipse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E77A9C8D-DA52-45A0-9F92-C35F3BE78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" y="1685"/>
              <a:ext cx="285" cy="286"/>
            </a:xfrm>
            <a:custGeom>
              <a:avLst/>
              <a:gdLst>
                <a:gd name="T0" fmla="*/ 310 w 621"/>
                <a:gd name="T1" fmla="*/ 0 h 621"/>
                <a:gd name="T2" fmla="*/ 463 w 621"/>
                <a:gd name="T3" fmla="*/ 40 h 621"/>
                <a:gd name="T4" fmla="*/ 579 w 621"/>
                <a:gd name="T5" fmla="*/ 154 h 621"/>
                <a:gd name="T6" fmla="*/ 621 w 621"/>
                <a:gd name="T7" fmla="*/ 310 h 621"/>
                <a:gd name="T8" fmla="*/ 580 w 621"/>
                <a:gd name="T9" fmla="*/ 465 h 621"/>
                <a:gd name="T10" fmla="*/ 465 w 621"/>
                <a:gd name="T11" fmla="*/ 580 h 621"/>
                <a:gd name="T12" fmla="*/ 310 w 621"/>
                <a:gd name="T13" fmla="*/ 621 h 621"/>
                <a:gd name="T14" fmla="*/ 156 w 621"/>
                <a:gd name="T15" fmla="*/ 580 h 621"/>
                <a:gd name="T16" fmla="*/ 41 w 621"/>
                <a:gd name="T17" fmla="*/ 465 h 621"/>
                <a:gd name="T18" fmla="*/ 0 w 621"/>
                <a:gd name="T19" fmla="*/ 310 h 621"/>
                <a:gd name="T20" fmla="*/ 42 w 621"/>
                <a:gd name="T21" fmla="*/ 154 h 621"/>
                <a:gd name="T22" fmla="*/ 158 w 621"/>
                <a:gd name="T23" fmla="*/ 40 h 621"/>
                <a:gd name="T24" fmla="*/ 310 w 621"/>
                <a:gd name="T25" fmla="*/ 0 h 621"/>
                <a:gd name="T26" fmla="*/ 310 w 621"/>
                <a:gd name="T27" fmla="*/ 51 h 621"/>
                <a:gd name="T28" fmla="*/ 183 w 621"/>
                <a:gd name="T29" fmla="*/ 84 h 621"/>
                <a:gd name="T30" fmla="*/ 86 w 621"/>
                <a:gd name="T31" fmla="*/ 180 h 621"/>
                <a:gd name="T32" fmla="*/ 51 w 621"/>
                <a:gd name="T33" fmla="*/ 310 h 621"/>
                <a:gd name="T34" fmla="*/ 86 w 621"/>
                <a:gd name="T35" fmla="*/ 439 h 621"/>
                <a:gd name="T36" fmla="*/ 181 w 621"/>
                <a:gd name="T37" fmla="*/ 535 h 621"/>
                <a:gd name="T38" fmla="*/ 310 w 621"/>
                <a:gd name="T39" fmla="*/ 569 h 621"/>
                <a:gd name="T40" fmla="*/ 439 w 621"/>
                <a:gd name="T41" fmla="*/ 535 h 621"/>
                <a:gd name="T42" fmla="*/ 535 w 621"/>
                <a:gd name="T43" fmla="*/ 439 h 621"/>
                <a:gd name="T44" fmla="*/ 569 w 621"/>
                <a:gd name="T45" fmla="*/ 310 h 621"/>
                <a:gd name="T46" fmla="*/ 534 w 621"/>
                <a:gd name="T47" fmla="*/ 180 h 621"/>
                <a:gd name="T48" fmla="*/ 438 w 621"/>
                <a:gd name="T49" fmla="*/ 84 h 621"/>
                <a:gd name="T50" fmla="*/ 310 w 621"/>
                <a:gd name="T51" fmla="*/ 51 h 621"/>
                <a:gd name="T52" fmla="*/ 174 w 621"/>
                <a:gd name="T53" fmla="*/ 482 h 621"/>
                <a:gd name="T54" fmla="*/ 174 w 621"/>
                <a:gd name="T55" fmla="*/ 147 h 621"/>
                <a:gd name="T56" fmla="*/ 289 w 621"/>
                <a:gd name="T57" fmla="*/ 147 h 621"/>
                <a:gd name="T58" fmla="*/ 375 w 621"/>
                <a:gd name="T59" fmla="*/ 157 h 621"/>
                <a:gd name="T60" fmla="*/ 417 w 621"/>
                <a:gd name="T61" fmla="*/ 189 h 621"/>
                <a:gd name="T62" fmla="*/ 432 w 621"/>
                <a:gd name="T63" fmla="*/ 238 h 621"/>
                <a:gd name="T64" fmla="*/ 406 w 621"/>
                <a:gd name="T65" fmla="*/ 302 h 621"/>
                <a:gd name="T66" fmla="*/ 336 w 621"/>
                <a:gd name="T67" fmla="*/ 333 h 621"/>
                <a:gd name="T68" fmla="*/ 364 w 621"/>
                <a:gd name="T69" fmla="*/ 350 h 621"/>
                <a:gd name="T70" fmla="*/ 414 w 621"/>
                <a:gd name="T71" fmla="*/ 417 h 621"/>
                <a:gd name="T72" fmla="*/ 455 w 621"/>
                <a:gd name="T73" fmla="*/ 482 h 621"/>
                <a:gd name="T74" fmla="*/ 389 w 621"/>
                <a:gd name="T75" fmla="*/ 482 h 621"/>
                <a:gd name="T76" fmla="*/ 360 w 621"/>
                <a:gd name="T77" fmla="*/ 430 h 621"/>
                <a:gd name="T78" fmla="*/ 303 w 621"/>
                <a:gd name="T79" fmla="*/ 352 h 621"/>
                <a:gd name="T80" fmla="*/ 260 w 621"/>
                <a:gd name="T81" fmla="*/ 340 h 621"/>
                <a:gd name="T82" fmla="*/ 228 w 621"/>
                <a:gd name="T83" fmla="*/ 340 h 621"/>
                <a:gd name="T84" fmla="*/ 228 w 621"/>
                <a:gd name="T85" fmla="*/ 482 h 621"/>
                <a:gd name="T86" fmla="*/ 174 w 621"/>
                <a:gd name="T87" fmla="*/ 482 h 621"/>
                <a:gd name="T88" fmla="*/ 228 w 621"/>
                <a:gd name="T89" fmla="*/ 294 h 621"/>
                <a:gd name="T90" fmla="*/ 294 w 621"/>
                <a:gd name="T91" fmla="*/ 294 h 621"/>
                <a:gd name="T92" fmla="*/ 359 w 621"/>
                <a:gd name="T93" fmla="*/ 280 h 621"/>
                <a:gd name="T94" fmla="*/ 377 w 621"/>
                <a:gd name="T95" fmla="*/ 243 h 621"/>
                <a:gd name="T96" fmla="*/ 368 w 621"/>
                <a:gd name="T97" fmla="*/ 216 h 621"/>
                <a:gd name="T98" fmla="*/ 345 w 621"/>
                <a:gd name="T99" fmla="*/ 198 h 621"/>
                <a:gd name="T100" fmla="*/ 290 w 621"/>
                <a:gd name="T101" fmla="*/ 192 h 621"/>
                <a:gd name="T102" fmla="*/ 228 w 621"/>
                <a:gd name="T103" fmla="*/ 192 h 621"/>
                <a:gd name="T104" fmla="*/ 228 w 621"/>
                <a:gd name="T105" fmla="*/ 29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cubicBezTo>
                    <a:pt x="362" y="0"/>
                    <a:pt x="413" y="13"/>
                    <a:pt x="463" y="40"/>
                  </a:cubicBezTo>
                  <a:cubicBezTo>
                    <a:pt x="513" y="66"/>
                    <a:pt x="551" y="105"/>
                    <a:pt x="579" y="154"/>
                  </a:cubicBezTo>
                  <a:cubicBezTo>
                    <a:pt x="607" y="204"/>
                    <a:pt x="621" y="256"/>
                    <a:pt x="621" y="310"/>
                  </a:cubicBezTo>
                  <a:cubicBezTo>
                    <a:pt x="621" y="364"/>
                    <a:pt x="607" y="415"/>
                    <a:pt x="580" y="465"/>
                  </a:cubicBezTo>
                  <a:cubicBezTo>
                    <a:pt x="552" y="514"/>
                    <a:pt x="514" y="552"/>
                    <a:pt x="465" y="580"/>
                  </a:cubicBezTo>
                  <a:cubicBezTo>
                    <a:pt x="416" y="607"/>
                    <a:pt x="364" y="621"/>
                    <a:pt x="310" y="621"/>
                  </a:cubicBezTo>
                  <a:cubicBezTo>
                    <a:pt x="257" y="621"/>
                    <a:pt x="205" y="607"/>
                    <a:pt x="156" y="580"/>
                  </a:cubicBezTo>
                  <a:cubicBezTo>
                    <a:pt x="107" y="552"/>
                    <a:pt x="68" y="514"/>
                    <a:pt x="41" y="465"/>
                  </a:cubicBezTo>
                  <a:cubicBezTo>
                    <a:pt x="14" y="415"/>
                    <a:pt x="0" y="364"/>
                    <a:pt x="0" y="310"/>
                  </a:cubicBezTo>
                  <a:cubicBezTo>
                    <a:pt x="0" y="256"/>
                    <a:pt x="14" y="204"/>
                    <a:pt x="42" y="154"/>
                  </a:cubicBezTo>
                  <a:cubicBezTo>
                    <a:pt x="69" y="105"/>
                    <a:pt x="108" y="66"/>
                    <a:pt x="158" y="40"/>
                  </a:cubicBezTo>
                  <a:cubicBezTo>
                    <a:pt x="207" y="13"/>
                    <a:pt x="258" y="0"/>
                    <a:pt x="310" y="0"/>
                  </a:cubicBezTo>
                  <a:moveTo>
                    <a:pt x="310" y="51"/>
                  </a:moveTo>
                  <a:cubicBezTo>
                    <a:pt x="267" y="51"/>
                    <a:pt x="224" y="62"/>
                    <a:pt x="183" y="84"/>
                  </a:cubicBezTo>
                  <a:cubicBezTo>
                    <a:pt x="142" y="107"/>
                    <a:pt x="110" y="139"/>
                    <a:pt x="86" y="180"/>
                  </a:cubicBezTo>
                  <a:cubicBezTo>
                    <a:pt x="63" y="222"/>
                    <a:pt x="51" y="265"/>
                    <a:pt x="51" y="310"/>
                  </a:cubicBezTo>
                  <a:cubicBezTo>
                    <a:pt x="51" y="355"/>
                    <a:pt x="62" y="398"/>
                    <a:pt x="86" y="439"/>
                  </a:cubicBezTo>
                  <a:cubicBezTo>
                    <a:pt x="109" y="480"/>
                    <a:pt x="140" y="512"/>
                    <a:pt x="181" y="535"/>
                  </a:cubicBezTo>
                  <a:cubicBezTo>
                    <a:pt x="223" y="558"/>
                    <a:pt x="266" y="569"/>
                    <a:pt x="310" y="569"/>
                  </a:cubicBezTo>
                  <a:cubicBezTo>
                    <a:pt x="355" y="569"/>
                    <a:pt x="398" y="558"/>
                    <a:pt x="439" y="535"/>
                  </a:cubicBezTo>
                  <a:cubicBezTo>
                    <a:pt x="481" y="512"/>
                    <a:pt x="512" y="480"/>
                    <a:pt x="535" y="439"/>
                  </a:cubicBezTo>
                  <a:cubicBezTo>
                    <a:pt x="558" y="398"/>
                    <a:pt x="569" y="355"/>
                    <a:pt x="569" y="310"/>
                  </a:cubicBezTo>
                  <a:cubicBezTo>
                    <a:pt x="569" y="265"/>
                    <a:pt x="558" y="222"/>
                    <a:pt x="534" y="180"/>
                  </a:cubicBezTo>
                  <a:cubicBezTo>
                    <a:pt x="511" y="139"/>
                    <a:pt x="479" y="107"/>
                    <a:pt x="438" y="84"/>
                  </a:cubicBezTo>
                  <a:cubicBezTo>
                    <a:pt x="396" y="62"/>
                    <a:pt x="354" y="51"/>
                    <a:pt x="310" y="51"/>
                  </a:cubicBezTo>
                  <a:moveTo>
                    <a:pt x="174" y="482"/>
                  </a:moveTo>
                  <a:cubicBezTo>
                    <a:pt x="174" y="147"/>
                    <a:pt x="174" y="147"/>
                    <a:pt x="174" y="147"/>
                  </a:cubicBezTo>
                  <a:cubicBezTo>
                    <a:pt x="289" y="147"/>
                    <a:pt x="289" y="147"/>
                    <a:pt x="289" y="147"/>
                  </a:cubicBezTo>
                  <a:cubicBezTo>
                    <a:pt x="328" y="147"/>
                    <a:pt x="357" y="150"/>
                    <a:pt x="375" y="157"/>
                  </a:cubicBezTo>
                  <a:cubicBezTo>
                    <a:pt x="392" y="163"/>
                    <a:pt x="406" y="174"/>
                    <a:pt x="417" y="189"/>
                  </a:cubicBezTo>
                  <a:cubicBezTo>
                    <a:pt x="427" y="204"/>
                    <a:pt x="432" y="221"/>
                    <a:pt x="432" y="238"/>
                  </a:cubicBezTo>
                  <a:cubicBezTo>
                    <a:pt x="432" y="263"/>
                    <a:pt x="423" y="284"/>
                    <a:pt x="406" y="302"/>
                  </a:cubicBezTo>
                  <a:cubicBezTo>
                    <a:pt x="388" y="320"/>
                    <a:pt x="365" y="330"/>
                    <a:pt x="336" y="333"/>
                  </a:cubicBezTo>
                  <a:cubicBezTo>
                    <a:pt x="348" y="337"/>
                    <a:pt x="357" y="343"/>
                    <a:pt x="364" y="350"/>
                  </a:cubicBezTo>
                  <a:cubicBezTo>
                    <a:pt x="378" y="364"/>
                    <a:pt x="394" y="386"/>
                    <a:pt x="414" y="417"/>
                  </a:cubicBezTo>
                  <a:cubicBezTo>
                    <a:pt x="455" y="482"/>
                    <a:pt x="455" y="482"/>
                    <a:pt x="455" y="482"/>
                  </a:cubicBezTo>
                  <a:cubicBezTo>
                    <a:pt x="389" y="482"/>
                    <a:pt x="389" y="482"/>
                    <a:pt x="389" y="482"/>
                  </a:cubicBezTo>
                  <a:cubicBezTo>
                    <a:pt x="360" y="430"/>
                    <a:pt x="360" y="430"/>
                    <a:pt x="360" y="430"/>
                  </a:cubicBezTo>
                  <a:cubicBezTo>
                    <a:pt x="336" y="388"/>
                    <a:pt x="317" y="362"/>
                    <a:pt x="303" y="352"/>
                  </a:cubicBezTo>
                  <a:cubicBezTo>
                    <a:pt x="293" y="344"/>
                    <a:pt x="279" y="340"/>
                    <a:pt x="260" y="340"/>
                  </a:cubicBezTo>
                  <a:cubicBezTo>
                    <a:pt x="228" y="340"/>
                    <a:pt x="228" y="340"/>
                    <a:pt x="228" y="340"/>
                  </a:cubicBezTo>
                  <a:cubicBezTo>
                    <a:pt x="228" y="482"/>
                    <a:pt x="228" y="482"/>
                    <a:pt x="228" y="482"/>
                  </a:cubicBezTo>
                  <a:lnTo>
                    <a:pt x="174" y="482"/>
                  </a:lnTo>
                  <a:close/>
                  <a:moveTo>
                    <a:pt x="228" y="294"/>
                  </a:moveTo>
                  <a:cubicBezTo>
                    <a:pt x="294" y="294"/>
                    <a:pt x="294" y="294"/>
                    <a:pt x="294" y="294"/>
                  </a:cubicBezTo>
                  <a:cubicBezTo>
                    <a:pt x="326" y="294"/>
                    <a:pt x="348" y="289"/>
                    <a:pt x="359" y="280"/>
                  </a:cubicBezTo>
                  <a:cubicBezTo>
                    <a:pt x="371" y="270"/>
                    <a:pt x="377" y="258"/>
                    <a:pt x="377" y="243"/>
                  </a:cubicBezTo>
                  <a:cubicBezTo>
                    <a:pt x="377" y="233"/>
                    <a:pt x="374" y="224"/>
                    <a:pt x="368" y="216"/>
                  </a:cubicBezTo>
                  <a:cubicBezTo>
                    <a:pt x="363" y="208"/>
                    <a:pt x="355" y="202"/>
                    <a:pt x="345" y="198"/>
                  </a:cubicBezTo>
                  <a:cubicBezTo>
                    <a:pt x="335" y="194"/>
                    <a:pt x="317" y="192"/>
                    <a:pt x="290" y="192"/>
                  </a:cubicBezTo>
                  <a:cubicBezTo>
                    <a:pt x="228" y="192"/>
                    <a:pt x="228" y="192"/>
                    <a:pt x="228" y="192"/>
                  </a:cubicBezTo>
                  <a:lnTo>
                    <a:pt x="228" y="294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CB344C8B-B7B4-42A6-96C6-15321AEA5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" y="1365"/>
              <a:ext cx="1348" cy="1283"/>
            </a:xfrm>
            <a:custGeom>
              <a:avLst/>
              <a:gdLst>
                <a:gd name="T0" fmla="*/ 2766 w 2928"/>
                <a:gd name="T1" fmla="*/ 194 h 2782"/>
                <a:gd name="T2" fmla="*/ 2401 w 2928"/>
                <a:gd name="T3" fmla="*/ 24 h 2782"/>
                <a:gd name="T4" fmla="*/ 2078 w 2928"/>
                <a:gd name="T5" fmla="*/ 504 h 2782"/>
                <a:gd name="T6" fmla="*/ 1179 w 2928"/>
                <a:gd name="T7" fmla="*/ 423 h 2782"/>
                <a:gd name="T8" fmla="*/ 300 w 2928"/>
                <a:gd name="T9" fmla="*/ 574 h 2782"/>
                <a:gd name="T10" fmla="*/ 103 w 2928"/>
                <a:gd name="T11" fmla="*/ 1753 h 2782"/>
                <a:gd name="T12" fmla="*/ 688 w 2928"/>
                <a:gd name="T13" fmla="*/ 2714 h 2782"/>
                <a:gd name="T14" fmla="*/ 1594 w 2928"/>
                <a:gd name="T15" fmla="*/ 2069 h 2782"/>
                <a:gd name="T16" fmla="*/ 2144 w 2928"/>
                <a:gd name="T17" fmla="*/ 783 h 2782"/>
                <a:gd name="T18" fmla="*/ 2817 w 2928"/>
                <a:gd name="T19" fmla="*/ 586 h 2782"/>
                <a:gd name="T20" fmla="*/ 2766 w 2928"/>
                <a:gd name="T21" fmla="*/ 194 h 2782"/>
                <a:gd name="T22" fmla="*/ 1374 w 2928"/>
                <a:gd name="T23" fmla="*/ 1870 h 2782"/>
                <a:gd name="T24" fmla="*/ 539 w 2928"/>
                <a:gd name="T25" fmla="*/ 2175 h 2782"/>
                <a:gd name="T26" fmla="*/ 205 w 2928"/>
                <a:gd name="T27" fmla="*/ 1061 h 2782"/>
                <a:gd name="T28" fmla="*/ 455 w 2928"/>
                <a:gd name="T29" fmla="*/ 672 h 2782"/>
                <a:gd name="T30" fmla="*/ 1060 w 2928"/>
                <a:gd name="T31" fmla="*/ 672 h 2782"/>
                <a:gd name="T32" fmla="*/ 1954 w 2928"/>
                <a:gd name="T33" fmla="*/ 769 h 2782"/>
                <a:gd name="T34" fmla="*/ 1374 w 2928"/>
                <a:gd name="T35" fmla="*/ 1870 h 2782"/>
                <a:gd name="T36" fmla="*/ 2690 w 2928"/>
                <a:gd name="T37" fmla="*/ 542 h 2782"/>
                <a:gd name="T38" fmla="*/ 2235 w 2928"/>
                <a:gd name="T39" fmla="*/ 530 h 2782"/>
                <a:gd name="T40" fmla="*/ 2405 w 2928"/>
                <a:gd name="T41" fmla="*/ 154 h 2782"/>
                <a:gd name="T42" fmla="*/ 2702 w 2928"/>
                <a:gd name="T43" fmla="*/ 289 h 2782"/>
                <a:gd name="T44" fmla="*/ 2690 w 2928"/>
                <a:gd name="T45" fmla="*/ 542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28" h="2782">
                  <a:moveTo>
                    <a:pt x="2766" y="194"/>
                  </a:moveTo>
                  <a:cubicBezTo>
                    <a:pt x="2638" y="1"/>
                    <a:pt x="2495" y="0"/>
                    <a:pt x="2401" y="24"/>
                  </a:cubicBezTo>
                  <a:cubicBezTo>
                    <a:pt x="2263" y="59"/>
                    <a:pt x="2078" y="504"/>
                    <a:pt x="2078" y="504"/>
                  </a:cubicBezTo>
                  <a:cubicBezTo>
                    <a:pt x="2078" y="504"/>
                    <a:pt x="1594" y="447"/>
                    <a:pt x="1179" y="423"/>
                  </a:cubicBezTo>
                  <a:cubicBezTo>
                    <a:pt x="763" y="400"/>
                    <a:pt x="463" y="471"/>
                    <a:pt x="300" y="574"/>
                  </a:cubicBezTo>
                  <a:cubicBezTo>
                    <a:pt x="138" y="676"/>
                    <a:pt x="0" y="1096"/>
                    <a:pt x="103" y="1753"/>
                  </a:cubicBezTo>
                  <a:cubicBezTo>
                    <a:pt x="205" y="2410"/>
                    <a:pt x="494" y="2647"/>
                    <a:pt x="688" y="2714"/>
                  </a:cubicBezTo>
                  <a:cubicBezTo>
                    <a:pt x="882" y="2782"/>
                    <a:pt x="1254" y="2679"/>
                    <a:pt x="1594" y="2069"/>
                  </a:cubicBezTo>
                  <a:cubicBezTo>
                    <a:pt x="1934" y="1460"/>
                    <a:pt x="2144" y="783"/>
                    <a:pt x="2144" y="783"/>
                  </a:cubicBezTo>
                  <a:cubicBezTo>
                    <a:pt x="2596" y="798"/>
                    <a:pt x="2706" y="688"/>
                    <a:pt x="2817" y="586"/>
                  </a:cubicBezTo>
                  <a:cubicBezTo>
                    <a:pt x="2928" y="483"/>
                    <a:pt x="2873" y="356"/>
                    <a:pt x="2766" y="194"/>
                  </a:cubicBezTo>
                  <a:moveTo>
                    <a:pt x="1374" y="1870"/>
                  </a:moveTo>
                  <a:cubicBezTo>
                    <a:pt x="899" y="2543"/>
                    <a:pt x="743" y="2357"/>
                    <a:pt x="539" y="2175"/>
                  </a:cubicBezTo>
                  <a:cubicBezTo>
                    <a:pt x="336" y="1993"/>
                    <a:pt x="201" y="1404"/>
                    <a:pt x="205" y="1061"/>
                  </a:cubicBezTo>
                  <a:cubicBezTo>
                    <a:pt x="209" y="718"/>
                    <a:pt x="353" y="693"/>
                    <a:pt x="455" y="672"/>
                  </a:cubicBezTo>
                  <a:cubicBezTo>
                    <a:pt x="556" y="650"/>
                    <a:pt x="772" y="633"/>
                    <a:pt x="1060" y="672"/>
                  </a:cubicBezTo>
                  <a:cubicBezTo>
                    <a:pt x="1348" y="710"/>
                    <a:pt x="1954" y="769"/>
                    <a:pt x="1954" y="769"/>
                  </a:cubicBezTo>
                  <a:cubicBezTo>
                    <a:pt x="1954" y="769"/>
                    <a:pt x="1848" y="1197"/>
                    <a:pt x="1374" y="1870"/>
                  </a:cubicBezTo>
                  <a:moveTo>
                    <a:pt x="2690" y="542"/>
                  </a:moveTo>
                  <a:cubicBezTo>
                    <a:pt x="2623" y="570"/>
                    <a:pt x="2235" y="530"/>
                    <a:pt x="2235" y="530"/>
                  </a:cubicBezTo>
                  <a:cubicBezTo>
                    <a:pt x="2235" y="530"/>
                    <a:pt x="2324" y="196"/>
                    <a:pt x="2405" y="154"/>
                  </a:cubicBezTo>
                  <a:cubicBezTo>
                    <a:pt x="2496" y="107"/>
                    <a:pt x="2564" y="119"/>
                    <a:pt x="2702" y="289"/>
                  </a:cubicBezTo>
                  <a:cubicBezTo>
                    <a:pt x="2841" y="459"/>
                    <a:pt x="2723" y="528"/>
                    <a:pt x="2690" y="54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xmlns="" id="{AEF76FFC-A453-4D20-95B6-DF84E52A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Bal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00E4C6-16B5-49A9-898A-3B53C5AB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AF420A-ED2C-4AD1-A28B-EB26178557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371600"/>
            <a:ext cx="5895128" cy="4800600"/>
          </a:xfrm>
        </p:spPr>
        <p:txBody>
          <a:bodyPr lIns="59436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0" indent="0">
              <a:buNone/>
              <a:defRPr sz="3200"/>
            </a:lvl6pPr>
            <a:lvl7pPr>
              <a:defRPr sz="1800"/>
            </a:lvl7pPr>
            <a:lvl8pPr>
              <a:defRPr sz="16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CD860A49-A98C-4F0E-AB34-4E13B89D5E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2934" y="1371600"/>
            <a:ext cx="5869066" cy="4800600"/>
          </a:xfrm>
        </p:spPr>
        <p:txBody>
          <a:bodyPr lIns="0" rIns="59436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1800"/>
            </a:lvl7pPr>
            <a:lvl8pPr>
              <a:defRPr sz="16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21DFD3C-7807-4762-808E-5CA4AABEE65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ED91EC6-C18B-4886-9A78-D5452EE8AC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Dynamic –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77AE2CA-1B34-4F04-BD7F-F624F20E94F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65613" y="1636776"/>
            <a:ext cx="7318216" cy="4535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graphic or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4EAFF-38A2-4FC3-B252-AFE032F1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479F516-33B0-44B4-B48B-7F62555C98D2}"/>
              </a:ext>
            </a:extLst>
          </p:cNvPr>
          <p:cNvCxnSpPr>
            <a:cxnSpLocks/>
          </p:cNvCxnSpPr>
          <p:nvPr/>
        </p:nvCxnSpPr>
        <p:spPr>
          <a:xfrm>
            <a:off x="-992" y="1371600"/>
            <a:ext cx="3809404" cy="0"/>
          </a:xfrm>
          <a:prstGeom prst="line">
            <a:avLst/>
          </a:prstGeom>
          <a:ln w="25400">
            <a:solidFill>
              <a:schemeClr val="accent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3C76C6C5-5D92-48E8-A817-304B0231B1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992" y="1371600"/>
            <a:ext cx="3809404" cy="4800600"/>
          </a:xfrm>
        </p:spPr>
        <p:txBody>
          <a:bodyPr lIns="594360" tIns="228600" rIns="594360" bIns="4572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400"/>
            </a:lvl7pPr>
            <a:lvl8pPr>
              <a:defRPr sz="12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E9BE755-4BFD-4B67-B611-C5A63DB1C95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35D1C-A374-4BE9-BC0B-EE34409D9A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© 2018 Infinera. Privileged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9900"/>
            <a:ext cx="10974230" cy="4508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1" cy="4809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64FAB419-485E-44EB-B918-E528DAD76A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8013" y="6474557"/>
            <a:ext cx="809628" cy="166420"/>
            <a:chOff x="-31" y="1365"/>
            <a:chExt cx="7711" cy="15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653F5BD-FC29-4AA7-BDAD-DAD9484D5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890"/>
              <a:ext cx="210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59B18AEB-03B6-4140-AC8C-F0E3B26A5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877"/>
              <a:ext cx="835" cy="1061"/>
            </a:xfrm>
            <a:custGeom>
              <a:avLst/>
              <a:gdLst>
                <a:gd name="T0" fmla="*/ 0 w 1815"/>
                <a:gd name="T1" fmla="*/ 27 h 2299"/>
                <a:gd name="T2" fmla="*/ 458 w 1815"/>
                <a:gd name="T3" fmla="*/ 27 h 2299"/>
                <a:gd name="T4" fmla="*/ 458 w 1815"/>
                <a:gd name="T5" fmla="*/ 269 h 2299"/>
                <a:gd name="T6" fmla="*/ 467 w 1815"/>
                <a:gd name="T7" fmla="*/ 269 h 2299"/>
                <a:gd name="T8" fmla="*/ 1058 w 1815"/>
                <a:gd name="T9" fmla="*/ 0 h 2299"/>
                <a:gd name="T10" fmla="*/ 1815 w 1815"/>
                <a:gd name="T11" fmla="*/ 789 h 2299"/>
                <a:gd name="T12" fmla="*/ 1815 w 1815"/>
                <a:gd name="T13" fmla="*/ 2299 h 2299"/>
                <a:gd name="T14" fmla="*/ 1358 w 1815"/>
                <a:gd name="T15" fmla="*/ 2299 h 2299"/>
                <a:gd name="T16" fmla="*/ 1358 w 1815"/>
                <a:gd name="T17" fmla="*/ 945 h 2299"/>
                <a:gd name="T18" fmla="*/ 910 w 1815"/>
                <a:gd name="T19" fmla="*/ 457 h 2299"/>
                <a:gd name="T20" fmla="*/ 458 w 1815"/>
                <a:gd name="T21" fmla="*/ 945 h 2299"/>
                <a:gd name="T22" fmla="*/ 458 w 1815"/>
                <a:gd name="T23" fmla="*/ 2299 h 2299"/>
                <a:gd name="T24" fmla="*/ 0 w 1815"/>
                <a:gd name="T25" fmla="*/ 2299 h 2299"/>
                <a:gd name="T26" fmla="*/ 0 w 1815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5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8" y="0"/>
                  </a:cubicBezTo>
                  <a:cubicBezTo>
                    <a:pt x="1412" y="0"/>
                    <a:pt x="1815" y="273"/>
                    <a:pt x="1815" y="789"/>
                  </a:cubicBezTo>
                  <a:cubicBezTo>
                    <a:pt x="1815" y="2299"/>
                    <a:pt x="1815" y="2299"/>
                    <a:pt x="1815" y="2299"/>
                  </a:cubicBezTo>
                  <a:cubicBezTo>
                    <a:pt x="1358" y="2299"/>
                    <a:pt x="1358" y="2299"/>
                    <a:pt x="1358" y="2299"/>
                  </a:cubicBezTo>
                  <a:cubicBezTo>
                    <a:pt x="1358" y="945"/>
                    <a:pt x="1358" y="945"/>
                    <a:pt x="1358" y="945"/>
                  </a:cubicBezTo>
                  <a:cubicBezTo>
                    <a:pt x="1358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1757D400-62A9-42FE-B455-2F5CD8BB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466"/>
              <a:ext cx="526" cy="1472"/>
            </a:xfrm>
            <a:custGeom>
              <a:avLst/>
              <a:gdLst>
                <a:gd name="T0" fmla="*/ 229 w 1143"/>
                <a:gd name="T1" fmla="*/ 1268 h 3191"/>
                <a:gd name="T2" fmla="*/ 0 w 1143"/>
                <a:gd name="T3" fmla="*/ 1268 h 3191"/>
                <a:gd name="T4" fmla="*/ 0 w 1143"/>
                <a:gd name="T5" fmla="*/ 919 h 3191"/>
                <a:gd name="T6" fmla="*/ 229 w 1143"/>
                <a:gd name="T7" fmla="*/ 919 h 3191"/>
                <a:gd name="T8" fmla="*/ 229 w 1143"/>
                <a:gd name="T9" fmla="*/ 619 h 3191"/>
                <a:gd name="T10" fmla="*/ 848 w 1143"/>
                <a:gd name="T11" fmla="*/ 0 h 3191"/>
                <a:gd name="T12" fmla="*/ 1143 w 1143"/>
                <a:gd name="T13" fmla="*/ 0 h 3191"/>
                <a:gd name="T14" fmla="*/ 1143 w 1143"/>
                <a:gd name="T15" fmla="*/ 431 h 3191"/>
                <a:gd name="T16" fmla="*/ 883 w 1143"/>
                <a:gd name="T17" fmla="*/ 431 h 3191"/>
                <a:gd name="T18" fmla="*/ 686 w 1143"/>
                <a:gd name="T19" fmla="*/ 619 h 3191"/>
                <a:gd name="T20" fmla="*/ 686 w 1143"/>
                <a:gd name="T21" fmla="*/ 919 h 3191"/>
                <a:gd name="T22" fmla="*/ 1143 w 1143"/>
                <a:gd name="T23" fmla="*/ 919 h 3191"/>
                <a:gd name="T24" fmla="*/ 1143 w 1143"/>
                <a:gd name="T25" fmla="*/ 1268 h 3191"/>
                <a:gd name="T26" fmla="*/ 686 w 1143"/>
                <a:gd name="T27" fmla="*/ 1268 h 3191"/>
                <a:gd name="T28" fmla="*/ 686 w 1143"/>
                <a:gd name="T29" fmla="*/ 3191 h 3191"/>
                <a:gd name="T30" fmla="*/ 229 w 1143"/>
                <a:gd name="T31" fmla="*/ 3191 h 3191"/>
                <a:gd name="T32" fmla="*/ 229 w 1143"/>
                <a:gd name="T33" fmla="*/ 1268 h 3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3" h="3191">
                  <a:moveTo>
                    <a:pt x="229" y="1268"/>
                  </a:moveTo>
                  <a:cubicBezTo>
                    <a:pt x="0" y="1268"/>
                    <a:pt x="0" y="1268"/>
                    <a:pt x="0" y="126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229" y="919"/>
                    <a:pt x="229" y="919"/>
                    <a:pt x="229" y="919"/>
                  </a:cubicBezTo>
                  <a:cubicBezTo>
                    <a:pt x="229" y="619"/>
                    <a:pt x="229" y="619"/>
                    <a:pt x="229" y="619"/>
                  </a:cubicBezTo>
                  <a:cubicBezTo>
                    <a:pt x="229" y="193"/>
                    <a:pt x="493" y="0"/>
                    <a:pt x="848" y="0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3" y="431"/>
                    <a:pt x="1143" y="431"/>
                    <a:pt x="1143" y="431"/>
                  </a:cubicBezTo>
                  <a:cubicBezTo>
                    <a:pt x="883" y="431"/>
                    <a:pt x="883" y="431"/>
                    <a:pt x="883" y="431"/>
                  </a:cubicBezTo>
                  <a:cubicBezTo>
                    <a:pt x="735" y="431"/>
                    <a:pt x="686" y="480"/>
                    <a:pt x="686" y="619"/>
                  </a:cubicBezTo>
                  <a:cubicBezTo>
                    <a:pt x="686" y="919"/>
                    <a:pt x="686" y="919"/>
                    <a:pt x="686" y="919"/>
                  </a:cubicBezTo>
                  <a:cubicBezTo>
                    <a:pt x="1143" y="919"/>
                    <a:pt x="1143" y="919"/>
                    <a:pt x="1143" y="919"/>
                  </a:cubicBezTo>
                  <a:cubicBezTo>
                    <a:pt x="1143" y="1268"/>
                    <a:pt x="1143" y="1268"/>
                    <a:pt x="1143" y="1268"/>
                  </a:cubicBezTo>
                  <a:cubicBezTo>
                    <a:pt x="686" y="1268"/>
                    <a:pt x="686" y="1268"/>
                    <a:pt x="686" y="1268"/>
                  </a:cubicBezTo>
                  <a:cubicBezTo>
                    <a:pt x="686" y="3191"/>
                    <a:pt x="686" y="3191"/>
                    <a:pt x="686" y="3191"/>
                  </a:cubicBezTo>
                  <a:cubicBezTo>
                    <a:pt x="229" y="3191"/>
                    <a:pt x="229" y="3191"/>
                    <a:pt x="229" y="3191"/>
                  </a:cubicBezTo>
                  <a:lnTo>
                    <a:pt x="229" y="1268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5327721-C806-4C3E-B53B-414236832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890"/>
              <a:ext cx="211" cy="1048"/>
            </a:xfrm>
            <a:prstGeom prst="rect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205BFE5A-31BA-46E6-BF4C-27A11A8C9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1877"/>
              <a:ext cx="836" cy="1061"/>
            </a:xfrm>
            <a:custGeom>
              <a:avLst/>
              <a:gdLst>
                <a:gd name="T0" fmla="*/ 0 w 1816"/>
                <a:gd name="T1" fmla="*/ 27 h 2299"/>
                <a:gd name="T2" fmla="*/ 458 w 1816"/>
                <a:gd name="T3" fmla="*/ 27 h 2299"/>
                <a:gd name="T4" fmla="*/ 458 w 1816"/>
                <a:gd name="T5" fmla="*/ 269 h 2299"/>
                <a:gd name="T6" fmla="*/ 467 w 1816"/>
                <a:gd name="T7" fmla="*/ 269 h 2299"/>
                <a:gd name="T8" fmla="*/ 1059 w 1816"/>
                <a:gd name="T9" fmla="*/ 0 h 2299"/>
                <a:gd name="T10" fmla="*/ 1816 w 1816"/>
                <a:gd name="T11" fmla="*/ 789 h 2299"/>
                <a:gd name="T12" fmla="*/ 1816 w 1816"/>
                <a:gd name="T13" fmla="*/ 2299 h 2299"/>
                <a:gd name="T14" fmla="*/ 1359 w 1816"/>
                <a:gd name="T15" fmla="*/ 2299 h 2299"/>
                <a:gd name="T16" fmla="*/ 1359 w 1816"/>
                <a:gd name="T17" fmla="*/ 945 h 2299"/>
                <a:gd name="T18" fmla="*/ 910 w 1816"/>
                <a:gd name="T19" fmla="*/ 457 h 2299"/>
                <a:gd name="T20" fmla="*/ 458 w 1816"/>
                <a:gd name="T21" fmla="*/ 945 h 2299"/>
                <a:gd name="T22" fmla="*/ 458 w 1816"/>
                <a:gd name="T23" fmla="*/ 2299 h 2299"/>
                <a:gd name="T24" fmla="*/ 0 w 1816"/>
                <a:gd name="T25" fmla="*/ 2299 h 2299"/>
                <a:gd name="T26" fmla="*/ 0 w 1816"/>
                <a:gd name="T27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6" h="2299">
                  <a:moveTo>
                    <a:pt x="0" y="27"/>
                  </a:moveTo>
                  <a:cubicBezTo>
                    <a:pt x="458" y="27"/>
                    <a:pt x="458" y="27"/>
                    <a:pt x="458" y="27"/>
                  </a:cubicBezTo>
                  <a:cubicBezTo>
                    <a:pt x="458" y="269"/>
                    <a:pt x="458" y="269"/>
                    <a:pt x="458" y="269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610" y="90"/>
                    <a:pt x="816" y="0"/>
                    <a:pt x="1059" y="0"/>
                  </a:cubicBezTo>
                  <a:cubicBezTo>
                    <a:pt x="1412" y="0"/>
                    <a:pt x="1816" y="273"/>
                    <a:pt x="1816" y="789"/>
                  </a:cubicBezTo>
                  <a:cubicBezTo>
                    <a:pt x="1816" y="2299"/>
                    <a:pt x="1816" y="2299"/>
                    <a:pt x="1816" y="2299"/>
                  </a:cubicBezTo>
                  <a:cubicBezTo>
                    <a:pt x="1359" y="2299"/>
                    <a:pt x="1359" y="2299"/>
                    <a:pt x="1359" y="2299"/>
                  </a:cubicBezTo>
                  <a:cubicBezTo>
                    <a:pt x="1359" y="945"/>
                    <a:pt x="1359" y="945"/>
                    <a:pt x="1359" y="945"/>
                  </a:cubicBezTo>
                  <a:cubicBezTo>
                    <a:pt x="1359" y="636"/>
                    <a:pt x="1166" y="457"/>
                    <a:pt x="910" y="457"/>
                  </a:cubicBezTo>
                  <a:cubicBezTo>
                    <a:pt x="650" y="457"/>
                    <a:pt x="458" y="636"/>
                    <a:pt x="458" y="945"/>
                  </a:cubicBezTo>
                  <a:cubicBezTo>
                    <a:pt x="458" y="2299"/>
                    <a:pt x="458" y="2299"/>
                    <a:pt x="458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B165461A-D8C5-45C2-88E4-25FC8E3A5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1877"/>
              <a:ext cx="862" cy="1073"/>
            </a:xfrm>
            <a:custGeom>
              <a:avLst/>
              <a:gdLst>
                <a:gd name="T0" fmla="*/ 457 w 1873"/>
                <a:gd name="T1" fmla="*/ 959 h 2326"/>
                <a:gd name="T2" fmla="*/ 936 w 1873"/>
                <a:gd name="T3" fmla="*/ 430 h 2326"/>
                <a:gd name="T4" fmla="*/ 1416 w 1873"/>
                <a:gd name="T5" fmla="*/ 959 h 2326"/>
                <a:gd name="T6" fmla="*/ 457 w 1873"/>
                <a:gd name="T7" fmla="*/ 959 h 2326"/>
                <a:gd name="T8" fmla="*/ 1873 w 1873"/>
                <a:gd name="T9" fmla="*/ 1335 h 2326"/>
                <a:gd name="T10" fmla="*/ 1873 w 1873"/>
                <a:gd name="T11" fmla="*/ 959 h 2326"/>
                <a:gd name="T12" fmla="*/ 936 w 1873"/>
                <a:gd name="T13" fmla="*/ 0 h 2326"/>
                <a:gd name="T14" fmla="*/ 0 w 1873"/>
                <a:gd name="T15" fmla="*/ 1170 h 2326"/>
                <a:gd name="T16" fmla="*/ 1008 w 1873"/>
                <a:gd name="T17" fmla="*/ 2326 h 2326"/>
                <a:gd name="T18" fmla="*/ 1828 w 1873"/>
                <a:gd name="T19" fmla="*/ 1958 h 2326"/>
                <a:gd name="T20" fmla="*/ 1496 w 1873"/>
                <a:gd name="T21" fmla="*/ 1676 h 2326"/>
                <a:gd name="T22" fmla="*/ 999 w 1873"/>
                <a:gd name="T23" fmla="*/ 1896 h 2326"/>
                <a:gd name="T24" fmla="*/ 457 w 1873"/>
                <a:gd name="T25" fmla="*/ 1335 h 2326"/>
                <a:gd name="T26" fmla="*/ 1873 w 1873"/>
                <a:gd name="T27" fmla="*/ 1335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3" h="2326">
                  <a:moveTo>
                    <a:pt x="457" y="959"/>
                  </a:moveTo>
                  <a:cubicBezTo>
                    <a:pt x="466" y="614"/>
                    <a:pt x="667" y="430"/>
                    <a:pt x="936" y="430"/>
                  </a:cubicBezTo>
                  <a:cubicBezTo>
                    <a:pt x="1205" y="430"/>
                    <a:pt x="1402" y="614"/>
                    <a:pt x="1416" y="959"/>
                  </a:cubicBezTo>
                  <a:lnTo>
                    <a:pt x="457" y="959"/>
                  </a:lnTo>
                  <a:close/>
                  <a:moveTo>
                    <a:pt x="1873" y="1335"/>
                  </a:moveTo>
                  <a:cubicBezTo>
                    <a:pt x="1873" y="959"/>
                    <a:pt x="1873" y="959"/>
                    <a:pt x="1873" y="959"/>
                  </a:cubicBezTo>
                  <a:cubicBezTo>
                    <a:pt x="1873" y="372"/>
                    <a:pt x="1438" y="0"/>
                    <a:pt x="936" y="0"/>
                  </a:cubicBezTo>
                  <a:cubicBezTo>
                    <a:pt x="497" y="0"/>
                    <a:pt x="0" y="287"/>
                    <a:pt x="0" y="1170"/>
                  </a:cubicBezTo>
                  <a:cubicBezTo>
                    <a:pt x="0" y="2102"/>
                    <a:pt x="542" y="2326"/>
                    <a:pt x="1008" y="2326"/>
                  </a:cubicBezTo>
                  <a:cubicBezTo>
                    <a:pt x="1313" y="2326"/>
                    <a:pt x="1604" y="2218"/>
                    <a:pt x="1828" y="1958"/>
                  </a:cubicBezTo>
                  <a:cubicBezTo>
                    <a:pt x="1496" y="1676"/>
                    <a:pt x="1496" y="1676"/>
                    <a:pt x="1496" y="1676"/>
                  </a:cubicBezTo>
                  <a:cubicBezTo>
                    <a:pt x="1362" y="1815"/>
                    <a:pt x="1174" y="1896"/>
                    <a:pt x="999" y="1896"/>
                  </a:cubicBezTo>
                  <a:cubicBezTo>
                    <a:pt x="685" y="1896"/>
                    <a:pt x="457" y="1707"/>
                    <a:pt x="457" y="1335"/>
                  </a:cubicBezTo>
                  <a:lnTo>
                    <a:pt x="1873" y="1335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B08D5509-7B2D-48A9-99EF-C5D482DB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" y="1877"/>
              <a:ext cx="705" cy="1061"/>
            </a:xfrm>
            <a:custGeom>
              <a:avLst/>
              <a:gdLst>
                <a:gd name="T0" fmla="*/ 0 w 1533"/>
                <a:gd name="T1" fmla="*/ 27 h 2299"/>
                <a:gd name="T2" fmla="*/ 457 w 1533"/>
                <a:gd name="T3" fmla="*/ 27 h 2299"/>
                <a:gd name="T4" fmla="*/ 457 w 1533"/>
                <a:gd name="T5" fmla="*/ 269 h 2299"/>
                <a:gd name="T6" fmla="*/ 466 w 1533"/>
                <a:gd name="T7" fmla="*/ 269 h 2299"/>
                <a:gd name="T8" fmla="*/ 1058 w 1533"/>
                <a:gd name="T9" fmla="*/ 0 h 2299"/>
                <a:gd name="T10" fmla="*/ 1533 w 1533"/>
                <a:gd name="T11" fmla="*/ 175 h 2299"/>
                <a:gd name="T12" fmla="*/ 1201 w 1533"/>
                <a:gd name="T13" fmla="*/ 569 h 2299"/>
                <a:gd name="T14" fmla="*/ 901 w 1533"/>
                <a:gd name="T15" fmla="*/ 457 h 2299"/>
                <a:gd name="T16" fmla="*/ 457 w 1533"/>
                <a:gd name="T17" fmla="*/ 932 h 2299"/>
                <a:gd name="T18" fmla="*/ 457 w 1533"/>
                <a:gd name="T19" fmla="*/ 2299 h 2299"/>
                <a:gd name="T20" fmla="*/ 0 w 1533"/>
                <a:gd name="T21" fmla="*/ 2299 h 2299"/>
                <a:gd name="T22" fmla="*/ 0 w 1533"/>
                <a:gd name="T23" fmla="*/ 27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3" h="2299">
                  <a:moveTo>
                    <a:pt x="0" y="27"/>
                  </a:moveTo>
                  <a:cubicBezTo>
                    <a:pt x="457" y="27"/>
                    <a:pt x="457" y="27"/>
                    <a:pt x="457" y="27"/>
                  </a:cubicBezTo>
                  <a:cubicBezTo>
                    <a:pt x="457" y="269"/>
                    <a:pt x="457" y="269"/>
                    <a:pt x="457" y="269"/>
                  </a:cubicBezTo>
                  <a:cubicBezTo>
                    <a:pt x="466" y="269"/>
                    <a:pt x="466" y="269"/>
                    <a:pt x="466" y="269"/>
                  </a:cubicBezTo>
                  <a:cubicBezTo>
                    <a:pt x="609" y="90"/>
                    <a:pt x="816" y="0"/>
                    <a:pt x="1058" y="0"/>
                  </a:cubicBezTo>
                  <a:cubicBezTo>
                    <a:pt x="1241" y="0"/>
                    <a:pt x="1394" y="67"/>
                    <a:pt x="1533" y="175"/>
                  </a:cubicBezTo>
                  <a:cubicBezTo>
                    <a:pt x="1201" y="569"/>
                    <a:pt x="1201" y="569"/>
                    <a:pt x="1201" y="569"/>
                  </a:cubicBezTo>
                  <a:cubicBezTo>
                    <a:pt x="1093" y="488"/>
                    <a:pt x="1017" y="457"/>
                    <a:pt x="901" y="457"/>
                  </a:cubicBezTo>
                  <a:cubicBezTo>
                    <a:pt x="677" y="457"/>
                    <a:pt x="457" y="601"/>
                    <a:pt x="457" y="932"/>
                  </a:cubicBezTo>
                  <a:cubicBezTo>
                    <a:pt x="457" y="2299"/>
                    <a:pt x="457" y="2299"/>
                    <a:pt x="457" y="2299"/>
                  </a:cubicBezTo>
                  <a:cubicBezTo>
                    <a:pt x="0" y="2299"/>
                    <a:pt x="0" y="2299"/>
                    <a:pt x="0" y="2299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C6EA9078-73E2-4F49-A60F-2CAAAA55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3" y="1877"/>
              <a:ext cx="842" cy="1073"/>
            </a:xfrm>
            <a:custGeom>
              <a:avLst/>
              <a:gdLst>
                <a:gd name="T0" fmla="*/ 1371 w 1828"/>
                <a:gd name="T1" fmla="*/ 1501 h 2326"/>
                <a:gd name="T2" fmla="*/ 860 w 1828"/>
                <a:gd name="T3" fmla="*/ 1896 h 2326"/>
                <a:gd name="T4" fmla="*/ 430 w 1828"/>
                <a:gd name="T5" fmla="*/ 1609 h 2326"/>
                <a:gd name="T6" fmla="*/ 824 w 1828"/>
                <a:gd name="T7" fmla="*/ 1335 h 2326"/>
                <a:gd name="T8" fmla="*/ 1371 w 1828"/>
                <a:gd name="T9" fmla="*/ 1335 h 2326"/>
                <a:gd name="T10" fmla="*/ 1371 w 1828"/>
                <a:gd name="T11" fmla="*/ 1501 h 2326"/>
                <a:gd name="T12" fmla="*/ 1371 w 1828"/>
                <a:gd name="T13" fmla="*/ 2299 h 2326"/>
                <a:gd name="T14" fmla="*/ 1828 w 1828"/>
                <a:gd name="T15" fmla="*/ 2299 h 2326"/>
                <a:gd name="T16" fmla="*/ 1828 w 1828"/>
                <a:gd name="T17" fmla="*/ 748 h 2326"/>
                <a:gd name="T18" fmla="*/ 882 w 1828"/>
                <a:gd name="T19" fmla="*/ 0 h 2326"/>
                <a:gd name="T20" fmla="*/ 116 w 1828"/>
                <a:gd name="T21" fmla="*/ 332 h 2326"/>
                <a:gd name="T22" fmla="*/ 475 w 1828"/>
                <a:gd name="T23" fmla="*/ 605 h 2326"/>
                <a:gd name="T24" fmla="*/ 905 w 1828"/>
                <a:gd name="T25" fmla="*/ 430 h 2326"/>
                <a:gd name="T26" fmla="*/ 1371 w 1828"/>
                <a:gd name="T27" fmla="*/ 721 h 2326"/>
                <a:gd name="T28" fmla="*/ 1371 w 1828"/>
                <a:gd name="T29" fmla="*/ 959 h 2326"/>
                <a:gd name="T30" fmla="*/ 739 w 1828"/>
                <a:gd name="T31" fmla="*/ 959 h 2326"/>
                <a:gd name="T32" fmla="*/ 0 w 1828"/>
                <a:gd name="T33" fmla="*/ 1631 h 2326"/>
                <a:gd name="T34" fmla="*/ 802 w 1828"/>
                <a:gd name="T35" fmla="*/ 2326 h 2326"/>
                <a:gd name="T36" fmla="*/ 1362 w 1828"/>
                <a:gd name="T37" fmla="*/ 2097 h 2326"/>
                <a:gd name="T38" fmla="*/ 1371 w 1828"/>
                <a:gd name="T39" fmla="*/ 2097 h 2326"/>
                <a:gd name="T40" fmla="*/ 1371 w 1828"/>
                <a:gd name="T41" fmla="*/ 2299 h 2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8" h="2326">
                  <a:moveTo>
                    <a:pt x="1371" y="1501"/>
                  </a:moveTo>
                  <a:cubicBezTo>
                    <a:pt x="1371" y="1855"/>
                    <a:pt x="1241" y="1896"/>
                    <a:pt x="860" y="1896"/>
                  </a:cubicBezTo>
                  <a:cubicBezTo>
                    <a:pt x="551" y="1896"/>
                    <a:pt x="430" y="1761"/>
                    <a:pt x="430" y="1609"/>
                  </a:cubicBezTo>
                  <a:cubicBezTo>
                    <a:pt x="430" y="1443"/>
                    <a:pt x="555" y="1335"/>
                    <a:pt x="824" y="1335"/>
                  </a:cubicBezTo>
                  <a:cubicBezTo>
                    <a:pt x="1371" y="1335"/>
                    <a:pt x="1371" y="1335"/>
                    <a:pt x="1371" y="1335"/>
                  </a:cubicBezTo>
                  <a:lnTo>
                    <a:pt x="1371" y="1501"/>
                  </a:lnTo>
                  <a:close/>
                  <a:moveTo>
                    <a:pt x="1371" y="2299"/>
                  </a:moveTo>
                  <a:cubicBezTo>
                    <a:pt x="1828" y="2299"/>
                    <a:pt x="1828" y="2299"/>
                    <a:pt x="1828" y="2299"/>
                  </a:cubicBezTo>
                  <a:cubicBezTo>
                    <a:pt x="1828" y="748"/>
                    <a:pt x="1828" y="748"/>
                    <a:pt x="1828" y="748"/>
                  </a:cubicBezTo>
                  <a:cubicBezTo>
                    <a:pt x="1828" y="188"/>
                    <a:pt x="1443" y="0"/>
                    <a:pt x="882" y="0"/>
                  </a:cubicBezTo>
                  <a:cubicBezTo>
                    <a:pt x="542" y="0"/>
                    <a:pt x="291" y="90"/>
                    <a:pt x="116" y="332"/>
                  </a:cubicBezTo>
                  <a:cubicBezTo>
                    <a:pt x="475" y="605"/>
                    <a:pt x="475" y="605"/>
                    <a:pt x="475" y="605"/>
                  </a:cubicBezTo>
                  <a:cubicBezTo>
                    <a:pt x="555" y="475"/>
                    <a:pt x="667" y="430"/>
                    <a:pt x="905" y="430"/>
                  </a:cubicBezTo>
                  <a:cubicBezTo>
                    <a:pt x="1232" y="430"/>
                    <a:pt x="1371" y="506"/>
                    <a:pt x="1371" y="721"/>
                  </a:cubicBezTo>
                  <a:cubicBezTo>
                    <a:pt x="1371" y="959"/>
                    <a:pt x="1371" y="959"/>
                    <a:pt x="1371" y="959"/>
                  </a:cubicBezTo>
                  <a:cubicBezTo>
                    <a:pt x="739" y="959"/>
                    <a:pt x="739" y="959"/>
                    <a:pt x="739" y="959"/>
                  </a:cubicBezTo>
                  <a:cubicBezTo>
                    <a:pt x="251" y="959"/>
                    <a:pt x="0" y="1268"/>
                    <a:pt x="0" y="1631"/>
                  </a:cubicBezTo>
                  <a:cubicBezTo>
                    <a:pt x="0" y="2026"/>
                    <a:pt x="295" y="2326"/>
                    <a:pt x="802" y="2326"/>
                  </a:cubicBezTo>
                  <a:cubicBezTo>
                    <a:pt x="1111" y="2326"/>
                    <a:pt x="1268" y="2254"/>
                    <a:pt x="1362" y="2097"/>
                  </a:cubicBezTo>
                  <a:cubicBezTo>
                    <a:pt x="1371" y="2097"/>
                    <a:pt x="1371" y="2097"/>
                    <a:pt x="1371" y="2097"/>
                  </a:cubicBezTo>
                  <a:lnTo>
                    <a:pt x="1371" y="2299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48404EB-33F5-45A1-AB92-C0DC1B231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1444"/>
              <a:ext cx="214" cy="214"/>
            </a:xfrm>
            <a:prstGeom prst="ellipse">
              <a:avLst/>
            </a:pr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BD54630B-8C18-4A0E-9A93-8CAB8422D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" y="1685"/>
              <a:ext cx="285" cy="286"/>
            </a:xfrm>
            <a:custGeom>
              <a:avLst/>
              <a:gdLst>
                <a:gd name="T0" fmla="*/ 310 w 621"/>
                <a:gd name="T1" fmla="*/ 0 h 621"/>
                <a:gd name="T2" fmla="*/ 463 w 621"/>
                <a:gd name="T3" fmla="*/ 40 h 621"/>
                <a:gd name="T4" fmla="*/ 579 w 621"/>
                <a:gd name="T5" fmla="*/ 154 h 621"/>
                <a:gd name="T6" fmla="*/ 621 w 621"/>
                <a:gd name="T7" fmla="*/ 310 h 621"/>
                <a:gd name="T8" fmla="*/ 580 w 621"/>
                <a:gd name="T9" fmla="*/ 465 h 621"/>
                <a:gd name="T10" fmla="*/ 465 w 621"/>
                <a:gd name="T11" fmla="*/ 580 h 621"/>
                <a:gd name="T12" fmla="*/ 310 w 621"/>
                <a:gd name="T13" fmla="*/ 621 h 621"/>
                <a:gd name="T14" fmla="*/ 156 w 621"/>
                <a:gd name="T15" fmla="*/ 580 h 621"/>
                <a:gd name="T16" fmla="*/ 41 w 621"/>
                <a:gd name="T17" fmla="*/ 465 h 621"/>
                <a:gd name="T18" fmla="*/ 0 w 621"/>
                <a:gd name="T19" fmla="*/ 310 h 621"/>
                <a:gd name="T20" fmla="*/ 42 w 621"/>
                <a:gd name="T21" fmla="*/ 154 h 621"/>
                <a:gd name="T22" fmla="*/ 158 w 621"/>
                <a:gd name="T23" fmla="*/ 40 h 621"/>
                <a:gd name="T24" fmla="*/ 310 w 621"/>
                <a:gd name="T25" fmla="*/ 0 h 621"/>
                <a:gd name="T26" fmla="*/ 310 w 621"/>
                <a:gd name="T27" fmla="*/ 51 h 621"/>
                <a:gd name="T28" fmla="*/ 183 w 621"/>
                <a:gd name="T29" fmla="*/ 84 h 621"/>
                <a:gd name="T30" fmla="*/ 86 w 621"/>
                <a:gd name="T31" fmla="*/ 180 h 621"/>
                <a:gd name="T32" fmla="*/ 51 w 621"/>
                <a:gd name="T33" fmla="*/ 310 h 621"/>
                <a:gd name="T34" fmla="*/ 86 w 621"/>
                <a:gd name="T35" fmla="*/ 439 h 621"/>
                <a:gd name="T36" fmla="*/ 181 w 621"/>
                <a:gd name="T37" fmla="*/ 535 h 621"/>
                <a:gd name="T38" fmla="*/ 310 w 621"/>
                <a:gd name="T39" fmla="*/ 569 h 621"/>
                <a:gd name="T40" fmla="*/ 439 w 621"/>
                <a:gd name="T41" fmla="*/ 535 h 621"/>
                <a:gd name="T42" fmla="*/ 535 w 621"/>
                <a:gd name="T43" fmla="*/ 439 h 621"/>
                <a:gd name="T44" fmla="*/ 569 w 621"/>
                <a:gd name="T45" fmla="*/ 310 h 621"/>
                <a:gd name="T46" fmla="*/ 534 w 621"/>
                <a:gd name="T47" fmla="*/ 180 h 621"/>
                <a:gd name="T48" fmla="*/ 438 w 621"/>
                <a:gd name="T49" fmla="*/ 84 h 621"/>
                <a:gd name="T50" fmla="*/ 310 w 621"/>
                <a:gd name="T51" fmla="*/ 51 h 621"/>
                <a:gd name="T52" fmla="*/ 174 w 621"/>
                <a:gd name="T53" fmla="*/ 482 h 621"/>
                <a:gd name="T54" fmla="*/ 174 w 621"/>
                <a:gd name="T55" fmla="*/ 147 h 621"/>
                <a:gd name="T56" fmla="*/ 289 w 621"/>
                <a:gd name="T57" fmla="*/ 147 h 621"/>
                <a:gd name="T58" fmla="*/ 375 w 621"/>
                <a:gd name="T59" fmla="*/ 157 h 621"/>
                <a:gd name="T60" fmla="*/ 417 w 621"/>
                <a:gd name="T61" fmla="*/ 189 h 621"/>
                <a:gd name="T62" fmla="*/ 432 w 621"/>
                <a:gd name="T63" fmla="*/ 238 h 621"/>
                <a:gd name="T64" fmla="*/ 406 w 621"/>
                <a:gd name="T65" fmla="*/ 302 h 621"/>
                <a:gd name="T66" fmla="*/ 336 w 621"/>
                <a:gd name="T67" fmla="*/ 333 h 621"/>
                <a:gd name="T68" fmla="*/ 364 w 621"/>
                <a:gd name="T69" fmla="*/ 350 h 621"/>
                <a:gd name="T70" fmla="*/ 414 w 621"/>
                <a:gd name="T71" fmla="*/ 417 h 621"/>
                <a:gd name="T72" fmla="*/ 455 w 621"/>
                <a:gd name="T73" fmla="*/ 482 h 621"/>
                <a:gd name="T74" fmla="*/ 389 w 621"/>
                <a:gd name="T75" fmla="*/ 482 h 621"/>
                <a:gd name="T76" fmla="*/ 360 w 621"/>
                <a:gd name="T77" fmla="*/ 430 h 621"/>
                <a:gd name="T78" fmla="*/ 303 w 621"/>
                <a:gd name="T79" fmla="*/ 352 h 621"/>
                <a:gd name="T80" fmla="*/ 260 w 621"/>
                <a:gd name="T81" fmla="*/ 340 h 621"/>
                <a:gd name="T82" fmla="*/ 228 w 621"/>
                <a:gd name="T83" fmla="*/ 340 h 621"/>
                <a:gd name="T84" fmla="*/ 228 w 621"/>
                <a:gd name="T85" fmla="*/ 482 h 621"/>
                <a:gd name="T86" fmla="*/ 174 w 621"/>
                <a:gd name="T87" fmla="*/ 482 h 621"/>
                <a:gd name="T88" fmla="*/ 228 w 621"/>
                <a:gd name="T89" fmla="*/ 294 h 621"/>
                <a:gd name="T90" fmla="*/ 294 w 621"/>
                <a:gd name="T91" fmla="*/ 294 h 621"/>
                <a:gd name="T92" fmla="*/ 359 w 621"/>
                <a:gd name="T93" fmla="*/ 280 h 621"/>
                <a:gd name="T94" fmla="*/ 377 w 621"/>
                <a:gd name="T95" fmla="*/ 243 h 621"/>
                <a:gd name="T96" fmla="*/ 368 w 621"/>
                <a:gd name="T97" fmla="*/ 216 h 621"/>
                <a:gd name="T98" fmla="*/ 345 w 621"/>
                <a:gd name="T99" fmla="*/ 198 h 621"/>
                <a:gd name="T100" fmla="*/ 290 w 621"/>
                <a:gd name="T101" fmla="*/ 192 h 621"/>
                <a:gd name="T102" fmla="*/ 228 w 621"/>
                <a:gd name="T103" fmla="*/ 192 h 621"/>
                <a:gd name="T104" fmla="*/ 228 w 621"/>
                <a:gd name="T105" fmla="*/ 29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1" h="621">
                  <a:moveTo>
                    <a:pt x="310" y="0"/>
                  </a:moveTo>
                  <a:cubicBezTo>
                    <a:pt x="362" y="0"/>
                    <a:pt x="413" y="13"/>
                    <a:pt x="463" y="40"/>
                  </a:cubicBezTo>
                  <a:cubicBezTo>
                    <a:pt x="513" y="66"/>
                    <a:pt x="551" y="105"/>
                    <a:pt x="579" y="154"/>
                  </a:cubicBezTo>
                  <a:cubicBezTo>
                    <a:pt x="607" y="204"/>
                    <a:pt x="621" y="256"/>
                    <a:pt x="621" y="310"/>
                  </a:cubicBezTo>
                  <a:cubicBezTo>
                    <a:pt x="621" y="364"/>
                    <a:pt x="607" y="415"/>
                    <a:pt x="580" y="465"/>
                  </a:cubicBezTo>
                  <a:cubicBezTo>
                    <a:pt x="552" y="514"/>
                    <a:pt x="514" y="552"/>
                    <a:pt x="465" y="580"/>
                  </a:cubicBezTo>
                  <a:cubicBezTo>
                    <a:pt x="416" y="607"/>
                    <a:pt x="364" y="621"/>
                    <a:pt x="310" y="621"/>
                  </a:cubicBezTo>
                  <a:cubicBezTo>
                    <a:pt x="257" y="621"/>
                    <a:pt x="205" y="607"/>
                    <a:pt x="156" y="580"/>
                  </a:cubicBezTo>
                  <a:cubicBezTo>
                    <a:pt x="107" y="552"/>
                    <a:pt x="68" y="514"/>
                    <a:pt x="41" y="465"/>
                  </a:cubicBezTo>
                  <a:cubicBezTo>
                    <a:pt x="14" y="415"/>
                    <a:pt x="0" y="364"/>
                    <a:pt x="0" y="310"/>
                  </a:cubicBezTo>
                  <a:cubicBezTo>
                    <a:pt x="0" y="256"/>
                    <a:pt x="14" y="204"/>
                    <a:pt x="42" y="154"/>
                  </a:cubicBezTo>
                  <a:cubicBezTo>
                    <a:pt x="69" y="105"/>
                    <a:pt x="108" y="66"/>
                    <a:pt x="158" y="40"/>
                  </a:cubicBezTo>
                  <a:cubicBezTo>
                    <a:pt x="207" y="13"/>
                    <a:pt x="258" y="0"/>
                    <a:pt x="310" y="0"/>
                  </a:cubicBezTo>
                  <a:moveTo>
                    <a:pt x="310" y="51"/>
                  </a:moveTo>
                  <a:cubicBezTo>
                    <a:pt x="267" y="51"/>
                    <a:pt x="224" y="62"/>
                    <a:pt x="183" y="84"/>
                  </a:cubicBezTo>
                  <a:cubicBezTo>
                    <a:pt x="142" y="107"/>
                    <a:pt x="110" y="139"/>
                    <a:pt x="86" y="180"/>
                  </a:cubicBezTo>
                  <a:cubicBezTo>
                    <a:pt x="63" y="222"/>
                    <a:pt x="51" y="265"/>
                    <a:pt x="51" y="310"/>
                  </a:cubicBezTo>
                  <a:cubicBezTo>
                    <a:pt x="51" y="355"/>
                    <a:pt x="62" y="398"/>
                    <a:pt x="86" y="439"/>
                  </a:cubicBezTo>
                  <a:cubicBezTo>
                    <a:pt x="109" y="480"/>
                    <a:pt x="140" y="512"/>
                    <a:pt x="181" y="535"/>
                  </a:cubicBezTo>
                  <a:cubicBezTo>
                    <a:pt x="223" y="558"/>
                    <a:pt x="266" y="569"/>
                    <a:pt x="310" y="569"/>
                  </a:cubicBezTo>
                  <a:cubicBezTo>
                    <a:pt x="355" y="569"/>
                    <a:pt x="398" y="558"/>
                    <a:pt x="439" y="535"/>
                  </a:cubicBezTo>
                  <a:cubicBezTo>
                    <a:pt x="481" y="512"/>
                    <a:pt x="512" y="480"/>
                    <a:pt x="535" y="439"/>
                  </a:cubicBezTo>
                  <a:cubicBezTo>
                    <a:pt x="558" y="398"/>
                    <a:pt x="569" y="355"/>
                    <a:pt x="569" y="310"/>
                  </a:cubicBezTo>
                  <a:cubicBezTo>
                    <a:pt x="569" y="265"/>
                    <a:pt x="558" y="222"/>
                    <a:pt x="534" y="180"/>
                  </a:cubicBezTo>
                  <a:cubicBezTo>
                    <a:pt x="511" y="139"/>
                    <a:pt x="479" y="107"/>
                    <a:pt x="438" y="84"/>
                  </a:cubicBezTo>
                  <a:cubicBezTo>
                    <a:pt x="396" y="62"/>
                    <a:pt x="354" y="51"/>
                    <a:pt x="310" y="51"/>
                  </a:cubicBezTo>
                  <a:moveTo>
                    <a:pt x="174" y="482"/>
                  </a:moveTo>
                  <a:cubicBezTo>
                    <a:pt x="174" y="147"/>
                    <a:pt x="174" y="147"/>
                    <a:pt x="174" y="147"/>
                  </a:cubicBezTo>
                  <a:cubicBezTo>
                    <a:pt x="289" y="147"/>
                    <a:pt x="289" y="147"/>
                    <a:pt x="289" y="147"/>
                  </a:cubicBezTo>
                  <a:cubicBezTo>
                    <a:pt x="328" y="147"/>
                    <a:pt x="357" y="150"/>
                    <a:pt x="375" y="157"/>
                  </a:cubicBezTo>
                  <a:cubicBezTo>
                    <a:pt x="392" y="163"/>
                    <a:pt x="406" y="174"/>
                    <a:pt x="417" y="189"/>
                  </a:cubicBezTo>
                  <a:cubicBezTo>
                    <a:pt x="427" y="204"/>
                    <a:pt x="432" y="221"/>
                    <a:pt x="432" y="238"/>
                  </a:cubicBezTo>
                  <a:cubicBezTo>
                    <a:pt x="432" y="263"/>
                    <a:pt x="423" y="284"/>
                    <a:pt x="406" y="302"/>
                  </a:cubicBezTo>
                  <a:cubicBezTo>
                    <a:pt x="388" y="320"/>
                    <a:pt x="365" y="330"/>
                    <a:pt x="336" y="333"/>
                  </a:cubicBezTo>
                  <a:cubicBezTo>
                    <a:pt x="348" y="337"/>
                    <a:pt x="357" y="343"/>
                    <a:pt x="364" y="350"/>
                  </a:cubicBezTo>
                  <a:cubicBezTo>
                    <a:pt x="378" y="364"/>
                    <a:pt x="394" y="386"/>
                    <a:pt x="414" y="417"/>
                  </a:cubicBezTo>
                  <a:cubicBezTo>
                    <a:pt x="455" y="482"/>
                    <a:pt x="455" y="482"/>
                    <a:pt x="455" y="482"/>
                  </a:cubicBezTo>
                  <a:cubicBezTo>
                    <a:pt x="389" y="482"/>
                    <a:pt x="389" y="482"/>
                    <a:pt x="389" y="482"/>
                  </a:cubicBezTo>
                  <a:cubicBezTo>
                    <a:pt x="360" y="430"/>
                    <a:pt x="360" y="430"/>
                    <a:pt x="360" y="430"/>
                  </a:cubicBezTo>
                  <a:cubicBezTo>
                    <a:pt x="336" y="388"/>
                    <a:pt x="317" y="362"/>
                    <a:pt x="303" y="352"/>
                  </a:cubicBezTo>
                  <a:cubicBezTo>
                    <a:pt x="293" y="344"/>
                    <a:pt x="279" y="340"/>
                    <a:pt x="260" y="340"/>
                  </a:cubicBezTo>
                  <a:cubicBezTo>
                    <a:pt x="228" y="340"/>
                    <a:pt x="228" y="340"/>
                    <a:pt x="228" y="340"/>
                  </a:cubicBezTo>
                  <a:cubicBezTo>
                    <a:pt x="228" y="482"/>
                    <a:pt x="228" y="482"/>
                    <a:pt x="228" y="482"/>
                  </a:cubicBezTo>
                  <a:lnTo>
                    <a:pt x="174" y="482"/>
                  </a:lnTo>
                  <a:close/>
                  <a:moveTo>
                    <a:pt x="228" y="294"/>
                  </a:moveTo>
                  <a:cubicBezTo>
                    <a:pt x="294" y="294"/>
                    <a:pt x="294" y="294"/>
                    <a:pt x="294" y="294"/>
                  </a:cubicBezTo>
                  <a:cubicBezTo>
                    <a:pt x="326" y="294"/>
                    <a:pt x="348" y="289"/>
                    <a:pt x="359" y="280"/>
                  </a:cubicBezTo>
                  <a:cubicBezTo>
                    <a:pt x="371" y="270"/>
                    <a:pt x="377" y="258"/>
                    <a:pt x="377" y="243"/>
                  </a:cubicBezTo>
                  <a:cubicBezTo>
                    <a:pt x="377" y="233"/>
                    <a:pt x="374" y="224"/>
                    <a:pt x="368" y="216"/>
                  </a:cubicBezTo>
                  <a:cubicBezTo>
                    <a:pt x="363" y="208"/>
                    <a:pt x="355" y="202"/>
                    <a:pt x="345" y="198"/>
                  </a:cubicBezTo>
                  <a:cubicBezTo>
                    <a:pt x="335" y="194"/>
                    <a:pt x="317" y="192"/>
                    <a:pt x="290" y="192"/>
                  </a:cubicBezTo>
                  <a:cubicBezTo>
                    <a:pt x="228" y="192"/>
                    <a:pt x="228" y="192"/>
                    <a:pt x="228" y="192"/>
                  </a:cubicBezTo>
                  <a:lnTo>
                    <a:pt x="228" y="294"/>
                  </a:lnTo>
                  <a:close/>
                </a:path>
              </a:pathLst>
            </a:custGeom>
            <a:solidFill>
              <a:srgbClr val="364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FA1C60C-3207-40E7-8927-5A50F1D1F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" y="1365"/>
              <a:ext cx="1348" cy="1283"/>
            </a:xfrm>
            <a:custGeom>
              <a:avLst/>
              <a:gdLst>
                <a:gd name="T0" fmla="*/ 2766 w 2928"/>
                <a:gd name="T1" fmla="*/ 194 h 2782"/>
                <a:gd name="T2" fmla="*/ 2401 w 2928"/>
                <a:gd name="T3" fmla="*/ 24 h 2782"/>
                <a:gd name="T4" fmla="*/ 2078 w 2928"/>
                <a:gd name="T5" fmla="*/ 504 h 2782"/>
                <a:gd name="T6" fmla="*/ 1179 w 2928"/>
                <a:gd name="T7" fmla="*/ 423 h 2782"/>
                <a:gd name="T8" fmla="*/ 300 w 2928"/>
                <a:gd name="T9" fmla="*/ 574 h 2782"/>
                <a:gd name="T10" fmla="*/ 103 w 2928"/>
                <a:gd name="T11" fmla="*/ 1753 h 2782"/>
                <a:gd name="T12" fmla="*/ 688 w 2928"/>
                <a:gd name="T13" fmla="*/ 2714 h 2782"/>
                <a:gd name="T14" fmla="*/ 1594 w 2928"/>
                <a:gd name="T15" fmla="*/ 2069 h 2782"/>
                <a:gd name="T16" fmla="*/ 2144 w 2928"/>
                <a:gd name="T17" fmla="*/ 783 h 2782"/>
                <a:gd name="T18" fmla="*/ 2817 w 2928"/>
                <a:gd name="T19" fmla="*/ 586 h 2782"/>
                <a:gd name="T20" fmla="*/ 2766 w 2928"/>
                <a:gd name="T21" fmla="*/ 194 h 2782"/>
                <a:gd name="T22" fmla="*/ 1374 w 2928"/>
                <a:gd name="T23" fmla="*/ 1870 h 2782"/>
                <a:gd name="T24" fmla="*/ 539 w 2928"/>
                <a:gd name="T25" fmla="*/ 2175 h 2782"/>
                <a:gd name="T26" fmla="*/ 205 w 2928"/>
                <a:gd name="T27" fmla="*/ 1061 h 2782"/>
                <a:gd name="T28" fmla="*/ 455 w 2928"/>
                <a:gd name="T29" fmla="*/ 672 h 2782"/>
                <a:gd name="T30" fmla="*/ 1060 w 2928"/>
                <a:gd name="T31" fmla="*/ 672 h 2782"/>
                <a:gd name="T32" fmla="*/ 1954 w 2928"/>
                <a:gd name="T33" fmla="*/ 769 h 2782"/>
                <a:gd name="T34" fmla="*/ 1374 w 2928"/>
                <a:gd name="T35" fmla="*/ 1870 h 2782"/>
                <a:gd name="T36" fmla="*/ 2690 w 2928"/>
                <a:gd name="T37" fmla="*/ 542 h 2782"/>
                <a:gd name="T38" fmla="*/ 2235 w 2928"/>
                <a:gd name="T39" fmla="*/ 530 h 2782"/>
                <a:gd name="T40" fmla="*/ 2405 w 2928"/>
                <a:gd name="T41" fmla="*/ 154 h 2782"/>
                <a:gd name="T42" fmla="*/ 2702 w 2928"/>
                <a:gd name="T43" fmla="*/ 289 h 2782"/>
                <a:gd name="T44" fmla="*/ 2690 w 2928"/>
                <a:gd name="T45" fmla="*/ 542 h 2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28" h="2782">
                  <a:moveTo>
                    <a:pt x="2766" y="194"/>
                  </a:moveTo>
                  <a:cubicBezTo>
                    <a:pt x="2638" y="1"/>
                    <a:pt x="2495" y="0"/>
                    <a:pt x="2401" y="24"/>
                  </a:cubicBezTo>
                  <a:cubicBezTo>
                    <a:pt x="2263" y="59"/>
                    <a:pt x="2078" y="504"/>
                    <a:pt x="2078" y="504"/>
                  </a:cubicBezTo>
                  <a:cubicBezTo>
                    <a:pt x="2078" y="504"/>
                    <a:pt x="1594" y="447"/>
                    <a:pt x="1179" y="423"/>
                  </a:cubicBezTo>
                  <a:cubicBezTo>
                    <a:pt x="763" y="400"/>
                    <a:pt x="463" y="471"/>
                    <a:pt x="300" y="574"/>
                  </a:cubicBezTo>
                  <a:cubicBezTo>
                    <a:pt x="138" y="676"/>
                    <a:pt x="0" y="1096"/>
                    <a:pt x="103" y="1753"/>
                  </a:cubicBezTo>
                  <a:cubicBezTo>
                    <a:pt x="205" y="2410"/>
                    <a:pt x="494" y="2647"/>
                    <a:pt x="688" y="2714"/>
                  </a:cubicBezTo>
                  <a:cubicBezTo>
                    <a:pt x="882" y="2782"/>
                    <a:pt x="1254" y="2679"/>
                    <a:pt x="1594" y="2069"/>
                  </a:cubicBezTo>
                  <a:cubicBezTo>
                    <a:pt x="1934" y="1460"/>
                    <a:pt x="2144" y="783"/>
                    <a:pt x="2144" y="783"/>
                  </a:cubicBezTo>
                  <a:cubicBezTo>
                    <a:pt x="2596" y="798"/>
                    <a:pt x="2706" y="688"/>
                    <a:pt x="2817" y="586"/>
                  </a:cubicBezTo>
                  <a:cubicBezTo>
                    <a:pt x="2928" y="483"/>
                    <a:pt x="2873" y="356"/>
                    <a:pt x="2766" y="194"/>
                  </a:cubicBezTo>
                  <a:moveTo>
                    <a:pt x="1374" y="1870"/>
                  </a:moveTo>
                  <a:cubicBezTo>
                    <a:pt x="899" y="2543"/>
                    <a:pt x="743" y="2357"/>
                    <a:pt x="539" y="2175"/>
                  </a:cubicBezTo>
                  <a:cubicBezTo>
                    <a:pt x="336" y="1993"/>
                    <a:pt x="201" y="1404"/>
                    <a:pt x="205" y="1061"/>
                  </a:cubicBezTo>
                  <a:cubicBezTo>
                    <a:pt x="209" y="718"/>
                    <a:pt x="353" y="693"/>
                    <a:pt x="455" y="672"/>
                  </a:cubicBezTo>
                  <a:cubicBezTo>
                    <a:pt x="556" y="650"/>
                    <a:pt x="772" y="633"/>
                    <a:pt x="1060" y="672"/>
                  </a:cubicBezTo>
                  <a:cubicBezTo>
                    <a:pt x="1348" y="710"/>
                    <a:pt x="1954" y="769"/>
                    <a:pt x="1954" y="769"/>
                  </a:cubicBezTo>
                  <a:cubicBezTo>
                    <a:pt x="1954" y="769"/>
                    <a:pt x="1848" y="1197"/>
                    <a:pt x="1374" y="1870"/>
                  </a:cubicBezTo>
                  <a:moveTo>
                    <a:pt x="2690" y="542"/>
                  </a:moveTo>
                  <a:cubicBezTo>
                    <a:pt x="2623" y="570"/>
                    <a:pt x="2235" y="530"/>
                    <a:pt x="2235" y="530"/>
                  </a:cubicBezTo>
                  <a:cubicBezTo>
                    <a:pt x="2235" y="530"/>
                    <a:pt x="2324" y="196"/>
                    <a:pt x="2405" y="154"/>
                  </a:cubicBezTo>
                  <a:cubicBezTo>
                    <a:pt x="2496" y="107"/>
                    <a:pt x="2564" y="119"/>
                    <a:pt x="2702" y="289"/>
                  </a:cubicBezTo>
                  <a:cubicBezTo>
                    <a:pt x="2841" y="459"/>
                    <a:pt x="2723" y="528"/>
                    <a:pt x="2690" y="54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F5CDFC5C-D66C-4C1D-AA3E-F0585EC91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6544" y="6406251"/>
            <a:ext cx="463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4191D68-9513-4E28-90E9-FEFEC98923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4CD21290-B7B7-4DCB-8400-C6E3588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1445" y="6403082"/>
            <a:ext cx="22891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altLang="en-US" sz="800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2018 Infinera. Privileged &amp;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6161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5" r:id="rId2"/>
    <p:sldLayoutId id="2147483689" r:id="rId3"/>
    <p:sldLayoutId id="2147483678" r:id="rId4"/>
    <p:sldLayoutId id="2147483691" r:id="rId5"/>
    <p:sldLayoutId id="2147483679" r:id="rId6"/>
    <p:sldLayoutId id="2147483697" r:id="rId7"/>
    <p:sldLayoutId id="2147483680" r:id="rId8"/>
    <p:sldLayoutId id="2147483681" r:id="rId9"/>
    <p:sldLayoutId id="2147483682" r:id="rId10"/>
    <p:sldLayoutId id="2147483685" r:id="rId11"/>
    <p:sldLayoutId id="2147483699" r:id="rId12"/>
    <p:sldLayoutId id="2147483690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​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1841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69963" indent="-166688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138113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rabicPeriod"/>
        <a:defRPr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512763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+mj-lt"/>
        <a:buAutoNum type="alphaL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741363" indent="-1666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+mj-lt"/>
        <a:buAutoNum type="romanLcPeriod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84163" indent="-284163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lphaUcPeriod"/>
        <a:defRPr sz="2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7" orient="horz" pos="864">
          <p15:clr>
            <a:srgbClr val="F26B43"/>
          </p15:clr>
        </p15:guide>
        <p15:guide id="8" orient="horz" pos="576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29" pos="383">
          <p15:clr>
            <a:srgbClr val="F26B43"/>
          </p15:clr>
        </p15:guide>
        <p15:guide id="39" pos="7296" userDrawn="1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JPedro@Infiner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jp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014" y="858416"/>
            <a:ext cx="7398302" cy="2387600"/>
          </a:xfrm>
        </p:spPr>
        <p:txBody>
          <a:bodyPr/>
          <a:lstStyle/>
          <a:p>
            <a:r>
              <a:rPr lang="en-US" sz="3000" dirty="0"/>
              <a:t>On the Scalability of Cost-Effective</a:t>
            </a:r>
            <a:br>
              <a:rPr lang="en-US" sz="3000" dirty="0"/>
            </a:br>
            <a:r>
              <a:rPr lang="en-US" sz="3000" dirty="0"/>
              <a:t>Metropolitan Network A</a:t>
            </a:r>
            <a:r>
              <a:rPr lang="en-US" sz="3000" dirty="0" smtClean="0"/>
              <a:t>rchitectures </a:t>
            </a:r>
            <a:r>
              <a:rPr lang="en-US" sz="3000" dirty="0"/>
              <a:t>for </a:t>
            </a:r>
            <a:r>
              <a:rPr lang="en-US" sz="3000" dirty="0" smtClean="0"/>
              <a:t>the 5G-Era Using Flexible </a:t>
            </a:r>
            <a:r>
              <a:rPr lang="en-US" sz="3000" dirty="0"/>
              <a:t>Coherent Interfaces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00" b="1" u="sng" dirty="0" smtClean="0"/>
              <a:t>Nelson Costa, </a:t>
            </a:r>
            <a:r>
              <a:rPr lang="en-US" sz="2200" b="1" dirty="0" err="1"/>
              <a:t>António</a:t>
            </a:r>
            <a:r>
              <a:rPr lang="en-US" sz="2200" b="1" dirty="0"/>
              <a:t> Eira, </a:t>
            </a:r>
            <a:r>
              <a:rPr lang="en-US" sz="2200" b="1" dirty="0" err="1"/>
              <a:t>António</a:t>
            </a:r>
            <a:r>
              <a:rPr lang="en-US" sz="2200" b="1" dirty="0"/>
              <a:t> </a:t>
            </a:r>
            <a:r>
              <a:rPr lang="en-US" sz="2200" b="1" dirty="0" smtClean="0"/>
              <a:t>Napoli, </a:t>
            </a:r>
            <a:r>
              <a:rPr lang="en-US" sz="2200" b="1" u="sng" dirty="0" smtClean="0"/>
              <a:t>João Pedro</a:t>
            </a:r>
            <a:endParaRPr lang="en-US" sz="2200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28 June 2019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03" y="71562"/>
            <a:ext cx="2757294" cy="7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Best channel formats – amplifiers in all nodes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1" y="1284287"/>
            <a:ext cx="5851676" cy="4388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64" y="1284287"/>
            <a:ext cx="5851676" cy="43887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013" y="5725116"/>
            <a:ext cx="10694396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68E9C"/>
                </a:solidFill>
              </a:rPr>
              <a:t>64 </a:t>
            </a:r>
            <a:r>
              <a:rPr lang="en-US" sz="1600" b="1" dirty="0" err="1">
                <a:solidFill>
                  <a:srgbClr val="068E9C"/>
                </a:solidFill>
              </a:rPr>
              <a:t>GBd</a:t>
            </a:r>
            <a:r>
              <a:rPr lang="en-US" sz="1600" b="1" dirty="0">
                <a:solidFill>
                  <a:srgbClr val="068E9C"/>
                </a:solidFill>
              </a:rPr>
              <a:t> </a:t>
            </a:r>
            <a:r>
              <a:rPr lang="en-US" sz="1600" dirty="0"/>
              <a:t>combined with </a:t>
            </a:r>
            <a:r>
              <a:rPr lang="en-US" sz="1600" b="1" dirty="0">
                <a:solidFill>
                  <a:srgbClr val="068E9C"/>
                </a:solidFill>
              </a:rPr>
              <a:t>32QAM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068E9C"/>
                </a:solidFill>
              </a:rPr>
              <a:t>64QAM</a:t>
            </a:r>
            <a:r>
              <a:rPr lang="en-US" sz="1600" dirty="0"/>
              <a:t> modulation formats can be deployed in a wide range of </a:t>
            </a:r>
            <a:r>
              <a:rPr lang="en-US" sz="1600" dirty="0" smtClean="0"/>
              <a:t>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Potentially replaces </a:t>
            </a:r>
            <a:r>
              <a:rPr lang="en-US" sz="1600" dirty="0"/>
              <a:t>up to 60x10 </a:t>
            </a:r>
            <a:r>
              <a:rPr lang="en-US" sz="1600" dirty="0" err="1"/>
              <a:t>Gbit</a:t>
            </a:r>
            <a:r>
              <a:rPr lang="en-US" sz="1600" dirty="0"/>
              <a:t>/s </a:t>
            </a:r>
            <a:r>
              <a:rPr lang="en-US" sz="1600" dirty="0" smtClean="0"/>
              <a:t>interfaces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ignificantly </a:t>
            </a:r>
            <a:r>
              <a:rPr lang="en-US" sz="1600" dirty="0"/>
              <a:t>extends the capacity limits of current ring-based metro aggregation networks, future-proofing them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27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Best channel formats – amplifiers in selected nodes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8013" y="5778281"/>
            <a:ext cx="1069439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Removing amplifiers </a:t>
            </a:r>
            <a:r>
              <a:rPr lang="en-US" b="1" dirty="0"/>
              <a:t>from selected nodes maximizes cost-savings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However, the </a:t>
            </a:r>
            <a:r>
              <a:rPr lang="en-US" dirty="0"/>
              <a:t>increased impairments preclude the use of the most aggressive </a:t>
            </a:r>
            <a:r>
              <a:rPr lang="en-US" dirty="0" smtClean="0"/>
              <a:t>formats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7" y="1284287"/>
            <a:ext cx="5851676" cy="4388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91" y="1284287"/>
            <a:ext cx="5851676" cy="43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927673"/>
            <a:ext cx="11437088" cy="363537"/>
          </a:xfrm>
        </p:spPr>
        <p:txBody>
          <a:bodyPr/>
          <a:lstStyle/>
          <a:p>
            <a:r>
              <a:rPr lang="en-US" sz="1800" dirty="0" smtClean="0"/>
              <a:t>Maximum capacity(</a:t>
            </a:r>
            <a:r>
              <a:rPr lang="en-US" sz="1800" dirty="0" err="1" smtClean="0"/>
              <a:t>Tbit</a:t>
            </a:r>
            <a:r>
              <a:rPr lang="en-US" sz="1800" dirty="0" smtClean="0"/>
              <a:t>/s) in C-band and number of interfaces (between parenthesis) in a horseshoe topology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599" y="5530699"/>
            <a:ext cx="11266967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same </a:t>
            </a:r>
            <a:r>
              <a:rPr lang="en-US" dirty="0"/>
              <a:t>capacity is exchanged between all aggregation nodes and a single hub </a:t>
            </a:r>
            <a:r>
              <a:rPr lang="en-US" dirty="0" smtClean="0"/>
              <a:t>node </a:t>
            </a:r>
            <a:r>
              <a:rPr lang="en-US" dirty="0"/>
              <a:t>interfacing with the core </a:t>
            </a:r>
            <a:r>
              <a:rPr lang="en-US" dirty="0" smtClean="0"/>
              <a:t>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frequency reuse advantage of the B&amp;S architecture with respect to the D&amp;W one is not explored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24773601"/>
              </p:ext>
            </p:extLst>
          </p:nvPr>
        </p:nvGraphicFramePr>
        <p:xfrm>
          <a:off x="6368901" y="1767635"/>
          <a:ext cx="5635255" cy="344232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588907"/>
                <a:gridCol w="1011587"/>
                <a:gridCol w="1011587"/>
                <a:gridCol w="1011587"/>
                <a:gridCol w="1011587"/>
              </a:tblGrid>
              <a:tr h="8141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Network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configuration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B&amp;S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100 GHz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B&amp;S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50 GHz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B&amp;S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Flexi-grid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D&amp;W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“</a:t>
                      </a:r>
                      <a:r>
                        <a:rPr lang="en-US" sz="1300" dirty="0" err="1">
                          <a:effectLst/>
                        </a:rPr>
                        <a:t>gridless</a:t>
                      </a:r>
                      <a:r>
                        <a:rPr lang="en-US" sz="1300" dirty="0">
                          <a:effectLst/>
                        </a:rPr>
                        <a:t>”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5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 spans of 20km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24.0 (96)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26.3 (192)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30.0 (118)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30.0 (118)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5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 spans of 5km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20.0 (88)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24.0 (192)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28.0 (122)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28.0 (122)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56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 spans of 10km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20.0 (90)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22.5 (192)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25.0 (120)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28.0 (124)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5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 spans of 15km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20.0 (94)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22.0 (190)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25.0 (124)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25.0 (124)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5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 spans of 10km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18.0 (92)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18.8 (186)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18.0 (92)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22.5 (118)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85246016"/>
              </p:ext>
            </p:extLst>
          </p:nvPr>
        </p:nvGraphicFramePr>
        <p:xfrm>
          <a:off x="609600" y="1767637"/>
          <a:ext cx="5635255" cy="344232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588907"/>
                <a:gridCol w="1011587"/>
                <a:gridCol w="1011587"/>
                <a:gridCol w="1011587"/>
                <a:gridCol w="1011587"/>
              </a:tblGrid>
              <a:tr h="802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Network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configuration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B&amp;S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 GHz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B&amp;S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50 GHz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B&amp;S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Flexi-grid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D&amp;W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“gridless”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 spans of 20km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27.0 (90)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28.5 (190)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36.0 (120)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36.0 (120)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 spans of 5km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24.0 (80)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27.0 (180)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36.0 (120)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36.0 (120)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78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 spans of 10km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24.0 (80)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27.0 (180)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35.0 (124)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36.0 (124)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 spans of 15km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24.0 (88)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27.0 (188)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30.0 (108)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35.0 (128)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527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15 spans of 10km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22.5 (90)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26.3 (188)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30.0 (120)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30.0 (120)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 txBox="1">
            <a:spLocks/>
          </p:cNvSpPr>
          <p:nvPr/>
        </p:nvSpPr>
        <p:spPr>
          <a:xfrm>
            <a:off x="2085752" y="1443351"/>
            <a:ext cx="2682949" cy="363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12763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41363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4163" indent="-2841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lphaU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68E9C"/>
                </a:solidFill>
              </a:rPr>
              <a:t>Amplifiers in all nodes</a:t>
            </a:r>
            <a:endParaRPr lang="en-US" dirty="0">
              <a:solidFill>
                <a:srgbClr val="068E9C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 txBox="1">
            <a:spLocks/>
          </p:cNvSpPr>
          <p:nvPr/>
        </p:nvSpPr>
        <p:spPr>
          <a:xfrm>
            <a:off x="7252075" y="1446893"/>
            <a:ext cx="3868906" cy="363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60000"/>
                  <a:lumOff val="40000"/>
                </a:schemeClr>
              </a:buClr>
              <a:buSzPct val="90000"/>
              <a:buFont typeface="Arial" panose="020B0604020202020204" pitchFamily="34" charset="0"/>
              <a:buChar char="​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-1841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4538" indent="-16986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69963" indent="-1666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138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512763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AutoNum type="alphaLcPeriod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41363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4163" indent="-2841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lphaU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68E9C"/>
                </a:solidFill>
              </a:rPr>
              <a:t>Amplifiers in selected nodes only</a:t>
            </a:r>
            <a:endParaRPr lang="en-US" dirty="0">
              <a:solidFill>
                <a:srgbClr val="068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4"/>
          </p:nvPr>
        </p:nvSpPr>
        <p:spPr>
          <a:xfrm>
            <a:off x="616666" y="732088"/>
            <a:ext cx="10975658" cy="2138703"/>
          </a:xfrm>
        </p:spPr>
        <p:txBody>
          <a:bodyPr/>
          <a:lstStyle/>
          <a:p>
            <a:pPr>
              <a:buNone/>
            </a:pPr>
            <a:endParaRPr lang="en-US" sz="2000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State-of-the-art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</a:rPr>
              <a:t>channel format are able to safeguard the current infrastructure for future capacity </a:t>
            </a:r>
            <a:r>
              <a:rPr lang="en-US" sz="2000" dirty="0" smtClean="0"/>
              <a:t>requirements</a:t>
            </a:r>
            <a:endParaRPr lang="en-US" sz="2000" kern="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Evaluate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capacity </a:t>
            </a: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3 possible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</a:rPr>
              <a:t>Metro </a:t>
            </a: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optical transport architectures for supporting 5G </a:t>
            </a: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</a:rPr>
              <a:t>services </a:t>
            </a:r>
            <a:endParaRPr lang="en-US" sz="2000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216544" y="5651338"/>
            <a:ext cx="463210" cy="365125"/>
          </a:xfrm>
        </p:spPr>
        <p:txBody>
          <a:bodyPr/>
          <a:lstStyle/>
          <a:p>
            <a:fld id="{74191D68-9513-4E28-90E9-FEFEC98923D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FD0B8A8-4C91-43CD-A36B-37D2C7400917}"/>
              </a:ext>
            </a:extLst>
          </p:cNvPr>
          <p:cNvGrpSpPr/>
          <p:nvPr/>
        </p:nvGrpSpPr>
        <p:grpSpPr>
          <a:xfrm>
            <a:off x="609600" y="3930410"/>
            <a:ext cx="1863083" cy="593111"/>
            <a:chOff x="8375178" y="1128813"/>
            <a:chExt cx="1863083" cy="593111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xmlns="" id="{6CC54F07-89EF-4879-88F5-099FF4FB3ED1}"/>
                </a:ext>
              </a:extLst>
            </p:cNvPr>
            <p:cNvSpPr/>
            <p:nvPr/>
          </p:nvSpPr>
          <p:spPr>
            <a:xfrm>
              <a:off x="8375178" y="1128813"/>
              <a:ext cx="1863083" cy="593111"/>
            </a:xfrm>
            <a:prstGeom prst="parallelogram">
              <a:avLst>
                <a:gd name="adj" fmla="val 10016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4934A9-8920-424E-9577-6AB15981A58A}"/>
                </a:ext>
              </a:extLst>
            </p:cNvPr>
            <p:cNvSpPr txBox="1"/>
            <p:nvPr/>
          </p:nvSpPr>
          <p:spPr>
            <a:xfrm>
              <a:off x="8919594" y="1302257"/>
              <a:ext cx="774251" cy="246221"/>
            </a:xfrm>
            <a:prstGeom prst="rect">
              <a:avLst/>
            </a:prstGeom>
          </p:spPr>
          <p:txBody>
            <a:bodyPr wrap="none" lIns="0" tIns="0" rIns="0" bIns="0" rtlCol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ROADM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479748" y="2989332"/>
            <a:ext cx="89502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BE2828"/>
                </a:solidFill>
              </a:rPr>
              <a:t>Deployment “sweet spot”: </a:t>
            </a:r>
            <a:r>
              <a:rPr lang="en-US" sz="1900" dirty="0">
                <a:solidFill>
                  <a:srgbClr val="BE2828"/>
                </a:solidFill>
              </a:rPr>
              <a:t>small node count, highly dominant hub traffic (ill-suited </a:t>
            </a:r>
            <a:r>
              <a:rPr lang="en-US" sz="1900" dirty="0" smtClean="0">
                <a:solidFill>
                  <a:srgbClr val="BE2828"/>
                </a:solidFill>
              </a:rPr>
              <a:t>when increasing the amount of IT resource sharing within the Metro network)</a:t>
            </a:r>
            <a:endParaRPr lang="en-US" sz="1900" dirty="0">
              <a:solidFill>
                <a:srgbClr val="BE2828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FD0B8A8-4C91-43CD-A36B-37D2C7400917}"/>
              </a:ext>
            </a:extLst>
          </p:cNvPr>
          <p:cNvGrpSpPr/>
          <p:nvPr/>
        </p:nvGrpSpPr>
        <p:grpSpPr>
          <a:xfrm>
            <a:off x="616666" y="4798092"/>
            <a:ext cx="1863083" cy="593111"/>
            <a:chOff x="8375178" y="1128813"/>
            <a:chExt cx="1863083" cy="593111"/>
          </a:xfrm>
          <a:solidFill>
            <a:srgbClr val="939EA7"/>
          </a:solidFill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xmlns="" id="{6CC54F07-89EF-4879-88F5-099FF4FB3ED1}"/>
                </a:ext>
              </a:extLst>
            </p:cNvPr>
            <p:cNvSpPr/>
            <p:nvPr/>
          </p:nvSpPr>
          <p:spPr>
            <a:xfrm>
              <a:off x="8375178" y="1128813"/>
              <a:ext cx="1863083" cy="593111"/>
            </a:xfrm>
            <a:prstGeom prst="parallelogram">
              <a:avLst>
                <a:gd name="adj" fmla="val 10016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04934A9-8920-424E-9577-6AB15981A58A}"/>
                </a:ext>
              </a:extLst>
            </p:cNvPr>
            <p:cNvSpPr txBox="1"/>
            <p:nvPr/>
          </p:nvSpPr>
          <p:spPr>
            <a:xfrm>
              <a:off x="8919594" y="1302257"/>
              <a:ext cx="774251" cy="246221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FOADM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FD0B8A8-4C91-43CD-A36B-37D2C7400917}"/>
              </a:ext>
            </a:extLst>
          </p:cNvPr>
          <p:cNvGrpSpPr/>
          <p:nvPr/>
        </p:nvGrpSpPr>
        <p:grpSpPr>
          <a:xfrm>
            <a:off x="616666" y="3042552"/>
            <a:ext cx="1863083" cy="593111"/>
            <a:chOff x="8375178" y="1128813"/>
            <a:chExt cx="1863083" cy="593111"/>
          </a:xfrm>
          <a:solidFill>
            <a:srgbClr val="BE2828"/>
          </a:solidFill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xmlns="" id="{6CC54F07-89EF-4879-88F5-099FF4FB3ED1}"/>
                </a:ext>
              </a:extLst>
            </p:cNvPr>
            <p:cNvSpPr/>
            <p:nvPr/>
          </p:nvSpPr>
          <p:spPr>
            <a:xfrm>
              <a:off x="8375178" y="1128813"/>
              <a:ext cx="1863083" cy="593111"/>
            </a:xfrm>
            <a:prstGeom prst="parallelogram">
              <a:avLst>
                <a:gd name="adj" fmla="val 10016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04934A9-8920-424E-9577-6AB15981A58A}"/>
                </a:ext>
              </a:extLst>
            </p:cNvPr>
            <p:cNvSpPr txBox="1"/>
            <p:nvPr/>
          </p:nvSpPr>
          <p:spPr>
            <a:xfrm>
              <a:off x="8919594" y="1302257"/>
              <a:ext cx="902491" cy="246221"/>
            </a:xfrm>
            <a:prstGeom prst="rect">
              <a:avLst/>
            </a:prstGeom>
            <a:grp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 err="1" smtClean="0">
                  <a:solidFill>
                    <a:schemeClr val="bg1"/>
                  </a:solidFill>
                </a:rPr>
                <a:t>Filterless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97898" y="3869197"/>
            <a:ext cx="89502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A5092"/>
                </a:solidFill>
              </a:rPr>
              <a:t>Most robust and scalable architecture: any </a:t>
            </a:r>
            <a:r>
              <a:rPr lang="en-US" sz="1900" dirty="0">
                <a:solidFill>
                  <a:srgbClr val="0A5092"/>
                </a:solidFill>
              </a:rPr>
              <a:t>network size, any traffic pattern, with possible upgrade of nodal </a:t>
            </a:r>
            <a:r>
              <a:rPr lang="en-US" sz="1900" dirty="0" smtClean="0">
                <a:solidFill>
                  <a:srgbClr val="0A5092"/>
                </a:solidFill>
              </a:rPr>
              <a:t>degree (WSS still implies a premium)</a:t>
            </a:r>
            <a:endParaRPr lang="en-US" sz="1900" dirty="0">
              <a:solidFill>
                <a:srgbClr val="0A509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97898" y="4771480"/>
            <a:ext cx="89502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939EA7"/>
                </a:solidFill>
              </a:rPr>
              <a:t>Reasonably scalable but with substantial trade-offs: increase of transponder count and worst-case latency</a:t>
            </a:r>
            <a:r>
              <a:rPr lang="en-US" sz="1900" dirty="0">
                <a:solidFill>
                  <a:srgbClr val="939EA7"/>
                </a:solidFill>
              </a:rPr>
              <a:t> </a:t>
            </a:r>
            <a:r>
              <a:rPr lang="en-US" sz="1900" dirty="0" smtClean="0">
                <a:solidFill>
                  <a:srgbClr val="939EA7"/>
                </a:solidFill>
              </a:rPr>
              <a:t>and demanding careful fixed frequency allocation</a:t>
            </a:r>
            <a:endParaRPr lang="en-US" sz="1900" dirty="0">
              <a:solidFill>
                <a:srgbClr val="939E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8014" y="4777739"/>
            <a:ext cx="4785396" cy="1708785"/>
          </a:xfrm>
        </p:spPr>
        <p:txBody>
          <a:bodyPr/>
          <a:lstStyle/>
          <a:p>
            <a:r>
              <a:rPr lang="pt-PT" dirty="0" smtClean="0">
                <a:hlinkClick r:id="rId2"/>
              </a:rPr>
              <a:t>NCosta</a:t>
            </a:r>
            <a:r>
              <a:rPr lang="pt-PT" dirty="0" smtClean="0">
                <a:hlinkClick r:id="rId2"/>
              </a:rPr>
              <a:t>@Infinera.com</a:t>
            </a:r>
            <a:endParaRPr lang="pt-PT" dirty="0" smtClean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xmlns="" id="{05AF0475-CC81-4363-A1DF-E67B535DC6DC}"/>
              </a:ext>
            </a:extLst>
          </p:cNvPr>
          <p:cNvSpPr txBox="1">
            <a:spLocks/>
          </p:cNvSpPr>
          <p:nvPr/>
        </p:nvSpPr>
        <p:spPr>
          <a:xfrm>
            <a:off x="4952307" y="6400912"/>
            <a:ext cx="22891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80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© 2018 Infinera Confidential &amp; Proprietary</a:t>
            </a:r>
          </a:p>
        </p:txBody>
      </p:sp>
      <p:pic>
        <p:nvPicPr>
          <p:cNvPr id="7" name="Picture 6" descr="P:\METRO-HAUL_114600\Templates\LogoMetroHau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88" y="589066"/>
            <a:ext cx="1866914" cy="905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7CB60FC0-0F97-44FD-8F03-919691409D2B}"/>
              </a:ext>
            </a:extLst>
          </p:cNvPr>
          <p:cNvSpPr/>
          <p:nvPr/>
        </p:nvSpPr>
        <p:spPr>
          <a:xfrm>
            <a:off x="2915919" y="-20320"/>
            <a:ext cx="9272906" cy="6918960"/>
          </a:xfrm>
          <a:custGeom>
            <a:avLst/>
            <a:gdLst>
              <a:gd name="connsiteX0" fmla="*/ 0 w 7167646"/>
              <a:gd name="connsiteY0" fmla="*/ 0 h 6858000"/>
              <a:gd name="connsiteX1" fmla="*/ 7167646 w 7167646"/>
              <a:gd name="connsiteY1" fmla="*/ 0 h 6858000"/>
              <a:gd name="connsiteX2" fmla="*/ 7167646 w 7167646"/>
              <a:gd name="connsiteY2" fmla="*/ 6858000 h 6858000"/>
              <a:gd name="connsiteX3" fmla="*/ 0 w 7167646"/>
              <a:gd name="connsiteY3" fmla="*/ 6858000 h 6858000"/>
              <a:gd name="connsiteX4" fmla="*/ 0 w 7167646"/>
              <a:gd name="connsiteY4" fmla="*/ 0 h 6858000"/>
              <a:gd name="connsiteX0" fmla="*/ 0 w 7167646"/>
              <a:gd name="connsiteY0" fmla="*/ 6858000 h 6858000"/>
              <a:gd name="connsiteX1" fmla="*/ 7167646 w 7167646"/>
              <a:gd name="connsiteY1" fmla="*/ 0 h 6858000"/>
              <a:gd name="connsiteX2" fmla="*/ 7167646 w 7167646"/>
              <a:gd name="connsiteY2" fmla="*/ 6858000 h 6858000"/>
              <a:gd name="connsiteX3" fmla="*/ 0 w 7167646"/>
              <a:gd name="connsiteY3" fmla="*/ 6858000 h 6858000"/>
              <a:gd name="connsiteX0" fmla="*/ 0 w 7167646"/>
              <a:gd name="connsiteY0" fmla="*/ 6858000 h 6858000"/>
              <a:gd name="connsiteX1" fmla="*/ 5785627 w 7167646"/>
              <a:gd name="connsiteY1" fmla="*/ 1300480 h 6858000"/>
              <a:gd name="connsiteX2" fmla="*/ 7167646 w 7167646"/>
              <a:gd name="connsiteY2" fmla="*/ 0 h 6858000"/>
              <a:gd name="connsiteX3" fmla="*/ 7167646 w 7167646"/>
              <a:gd name="connsiteY3" fmla="*/ 6858000 h 6858000"/>
              <a:gd name="connsiteX4" fmla="*/ 0 w 7167646"/>
              <a:gd name="connsiteY4" fmla="*/ 6858000 h 6858000"/>
              <a:gd name="connsiteX0" fmla="*/ 0 w 7167646"/>
              <a:gd name="connsiteY0" fmla="*/ 6868160 h 6868160"/>
              <a:gd name="connsiteX1" fmla="*/ 5266404 w 7167646"/>
              <a:gd name="connsiteY1" fmla="*/ 0 h 6868160"/>
              <a:gd name="connsiteX2" fmla="*/ 7167646 w 7167646"/>
              <a:gd name="connsiteY2" fmla="*/ 10160 h 6868160"/>
              <a:gd name="connsiteX3" fmla="*/ 7167646 w 7167646"/>
              <a:gd name="connsiteY3" fmla="*/ 6868160 h 6868160"/>
              <a:gd name="connsiteX4" fmla="*/ 0 w 7167646"/>
              <a:gd name="connsiteY4" fmla="*/ 6868160 h 6868160"/>
              <a:gd name="connsiteX0" fmla="*/ 0 w 7489070"/>
              <a:gd name="connsiteY0" fmla="*/ 6878320 h 6878320"/>
              <a:gd name="connsiteX1" fmla="*/ 5587828 w 7489070"/>
              <a:gd name="connsiteY1" fmla="*/ 0 h 6878320"/>
              <a:gd name="connsiteX2" fmla="*/ 7489070 w 7489070"/>
              <a:gd name="connsiteY2" fmla="*/ 10160 h 6878320"/>
              <a:gd name="connsiteX3" fmla="*/ 7489070 w 7489070"/>
              <a:gd name="connsiteY3" fmla="*/ 6868160 h 6878320"/>
              <a:gd name="connsiteX4" fmla="*/ 0 w 7489070"/>
              <a:gd name="connsiteY4" fmla="*/ 6878320 h 6878320"/>
              <a:gd name="connsiteX0" fmla="*/ 0 w 7522037"/>
              <a:gd name="connsiteY0" fmla="*/ 6868234 h 6868234"/>
              <a:gd name="connsiteX1" fmla="*/ 5620795 w 7522037"/>
              <a:gd name="connsiteY1" fmla="*/ 0 h 6868234"/>
              <a:gd name="connsiteX2" fmla="*/ 7522037 w 7522037"/>
              <a:gd name="connsiteY2" fmla="*/ 10160 h 6868234"/>
              <a:gd name="connsiteX3" fmla="*/ 7522037 w 7522037"/>
              <a:gd name="connsiteY3" fmla="*/ 6868160 h 6868234"/>
              <a:gd name="connsiteX4" fmla="*/ 0 w 7522037"/>
              <a:gd name="connsiteY4" fmla="*/ 6868234 h 68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2037" h="6868234">
                <a:moveTo>
                  <a:pt x="0" y="6868234"/>
                </a:moveTo>
                <a:lnTo>
                  <a:pt x="5620795" y="0"/>
                </a:lnTo>
                <a:lnTo>
                  <a:pt x="7522037" y="10160"/>
                </a:lnTo>
                <a:lnTo>
                  <a:pt x="7522037" y="6868160"/>
                </a:lnTo>
                <a:lnTo>
                  <a:pt x="0" y="6868234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933A814-325F-447C-A2CD-A34A5590B1C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  <a:endParaRPr lang="en-US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Metro Transport Architectures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Broadcast-and-Select (B&amp;S)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Drop-and-Waste (D&amp;S)</a:t>
            </a:r>
          </a:p>
          <a:p>
            <a:pPr marL="800100" lvl="1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Fixed Filters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Simulation </a:t>
            </a:r>
            <a:r>
              <a:rPr lang="en-US" dirty="0" smtClean="0"/>
              <a:t>Results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2B717F-A5DA-4FEB-8629-43820402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34E7D5-1992-4F8B-9CFE-3E29CFF688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4"/>
          </p:nvPr>
        </p:nvSpPr>
        <p:spPr>
          <a:xfrm>
            <a:off x="609601" y="1346419"/>
            <a:ext cx="4157763" cy="4695825"/>
          </a:xfrm>
        </p:spPr>
        <p:txBody>
          <a:bodyPr/>
          <a:lstStyle/>
          <a:p>
            <a:pPr marL="342900" lvl="0" indent="-342900">
              <a:lnSpc>
                <a:spcPct val="98000"/>
              </a:lnSpc>
              <a:spcBef>
                <a:spcPts val="0"/>
              </a:spcBef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200" dirty="0">
                <a:solidFill>
                  <a:srgbClr val="595C59"/>
                </a:solidFill>
              </a:rPr>
              <a:t>Growth of services and applications lead to an increase in demand</a:t>
            </a:r>
            <a:endParaRPr lang="en-US" sz="2200" dirty="0"/>
          </a:p>
          <a:p>
            <a:pPr marL="342900" lvl="0" indent="-342900">
              <a:lnSpc>
                <a:spcPct val="98000"/>
              </a:lnSpc>
              <a:spcBef>
                <a:spcPts val="1400"/>
              </a:spcBef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200" dirty="0">
                <a:solidFill>
                  <a:srgbClr val="595C59"/>
                </a:solidFill>
              </a:rPr>
              <a:t>Technology breakthroughs help meeting the demand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85379" y="908171"/>
            <a:ext cx="7153200" cy="5318038"/>
            <a:chOff x="4978939" y="1023839"/>
            <a:chExt cx="7153200" cy="5318038"/>
          </a:xfrm>
        </p:grpSpPr>
        <p:grpSp>
          <p:nvGrpSpPr>
            <p:cNvPr id="17" name="Google Shape;145;p3"/>
            <p:cNvGrpSpPr/>
            <p:nvPr/>
          </p:nvGrpSpPr>
          <p:grpSpPr>
            <a:xfrm>
              <a:off x="4978939" y="1023839"/>
              <a:ext cx="7153200" cy="5318038"/>
              <a:chOff x="4947145" y="1411687"/>
              <a:chExt cx="7153200" cy="5317506"/>
            </a:xfrm>
          </p:grpSpPr>
          <p:pic>
            <p:nvPicPr>
              <p:cNvPr id="44" name="Google Shape;146;p3"/>
              <p:cNvPicPr preferRelativeResize="0"/>
              <p:nvPr/>
            </p:nvPicPr>
            <p:blipFill rotWithShape="1">
              <a:blip r:embed="rId3">
                <a:alphaModFix/>
              </a:blip>
              <a:srcRect l="4206" r="6098"/>
              <a:stretch/>
            </p:blipFill>
            <p:spPr>
              <a:xfrm>
                <a:off x="4947145" y="1411687"/>
                <a:ext cx="7153200" cy="53175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Google Shape;147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174546" y="5749782"/>
                <a:ext cx="576064" cy="3225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Google Shape;148;p3"/>
              <p:cNvSpPr txBox="1"/>
              <p:nvPr/>
            </p:nvSpPr>
            <p:spPr>
              <a:xfrm>
                <a:off x="10045738" y="5758832"/>
                <a:ext cx="1128808" cy="349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rPr lang="en-US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from</a:t>
                </a:r>
                <a:endParaRPr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" name="Google Shape;150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07412" y="2179637"/>
              <a:ext cx="490537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5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53262" y="3260725"/>
              <a:ext cx="29210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53;p3"/>
            <p:cNvPicPr preferRelativeResize="0"/>
            <p:nvPr/>
          </p:nvPicPr>
          <p:blipFill rotWithShape="1">
            <a:blip r:embed="rId7">
              <a:alphaModFix/>
            </a:blip>
            <a:srcRect r="50000"/>
            <a:stretch/>
          </p:blipFill>
          <p:spPr>
            <a:xfrm>
              <a:off x="7386637" y="2984500"/>
              <a:ext cx="311150" cy="295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54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01025" y="2368550"/>
              <a:ext cx="277812" cy="277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155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385425" y="1535112"/>
              <a:ext cx="330200" cy="29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56;p3" descr="Resultado de imagem para instagram logo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77337" y="1916112"/>
              <a:ext cx="288925" cy="287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57;p3" descr="Resultado de imagem para xbox live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64462" y="2513012"/>
              <a:ext cx="673100" cy="379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58;p3" descr="Resultado de imagem para youtube logo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7686675" y="2876550"/>
              <a:ext cx="309562" cy="215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159;p3"/>
            <p:cNvCxnSpPr/>
            <p:nvPr/>
          </p:nvCxnSpPr>
          <p:spPr>
            <a:xfrm>
              <a:off x="8786812" y="2763837"/>
              <a:ext cx="287400" cy="493800"/>
            </a:xfrm>
            <a:prstGeom prst="straightConnector1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7" name="Google Shape;160;p3"/>
            <p:cNvSpPr txBox="1"/>
            <p:nvPr/>
          </p:nvSpPr>
          <p:spPr>
            <a:xfrm>
              <a:off x="8355012" y="3306762"/>
              <a:ext cx="2659200" cy="578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Verdana"/>
                <a:buNone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Coherent </a:t>
              </a:r>
              <a:r>
                <a:rPr lang="en-US" b="0" i="0" u="none" strike="noStrike" cap="none" dirty="0" smtClean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Detection</a:t>
              </a:r>
              <a:r>
                <a:rPr lang="en-US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/>
              </a:r>
              <a:br>
                <a:rPr lang="en-US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-US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High-order Mod. Formats</a:t>
              </a:r>
              <a:endParaRPr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oogle Shape;161;p3"/>
            <p:cNvCxnSpPr>
              <a:endCxn id="29" idx="1"/>
            </p:cNvCxnSpPr>
            <p:nvPr/>
          </p:nvCxnSpPr>
          <p:spPr>
            <a:xfrm flipV="1">
              <a:off x="5969587" y="5121656"/>
              <a:ext cx="819300" cy="420306"/>
            </a:xfrm>
            <a:prstGeom prst="straightConnector1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9" name="Google Shape;162;p3"/>
            <p:cNvSpPr txBox="1"/>
            <p:nvPr/>
          </p:nvSpPr>
          <p:spPr>
            <a:xfrm>
              <a:off x="6788887" y="4840506"/>
              <a:ext cx="1005000" cy="5622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Verdana"/>
                <a:buNone/>
              </a:pP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WDM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EDFA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" name="Google Shape;163;p3"/>
            <p:cNvCxnSpPr/>
            <p:nvPr/>
          </p:nvCxnSpPr>
          <p:spPr>
            <a:xfrm>
              <a:off x="11344275" y="1862137"/>
              <a:ext cx="0" cy="431700"/>
            </a:xfrm>
            <a:prstGeom prst="straightConnector1">
              <a:avLst/>
            </a:prstGeom>
            <a:solidFill>
              <a:schemeClr val="accent1"/>
            </a:solidFill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1" name="Google Shape;164;p3"/>
            <p:cNvSpPr txBox="1"/>
            <p:nvPr/>
          </p:nvSpPr>
          <p:spPr>
            <a:xfrm>
              <a:off x="10942637" y="2368550"/>
              <a:ext cx="803400" cy="523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Verdana"/>
                <a:buNone/>
              </a:pPr>
              <a:r>
                <a:rPr lang="en-US" sz="1600" b="0" i="0" u="none" strike="noStrike" cap="none" dirty="0">
                  <a:latin typeface="Verdana"/>
                  <a:ea typeface="Verdana"/>
                  <a:cs typeface="Verdana"/>
                  <a:sym typeface="Verdana"/>
                </a:rPr>
                <a:t>What’s</a:t>
              </a:r>
              <a:br>
                <a:rPr lang="en-US" sz="1600" b="0" i="0" u="none" strike="noStrike" cap="none" dirty="0">
                  <a:latin typeface="Verdana"/>
                  <a:ea typeface="Verdana"/>
                  <a:cs typeface="Verdana"/>
                  <a:sym typeface="Verdana"/>
                </a:rPr>
              </a:br>
              <a:r>
                <a:rPr lang="en-US" sz="1600" b="0" i="0" u="none" strike="noStrike" cap="none" dirty="0">
                  <a:latin typeface="Verdana"/>
                  <a:ea typeface="Verdana"/>
                  <a:cs typeface="Verdana"/>
                  <a:sym typeface="Verdana"/>
                </a:rPr>
                <a:t>next?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Google Shape;165;p3" descr="Resultado de imagem para twitch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840787" y="1857375"/>
              <a:ext cx="300037" cy="298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66;p3" descr="Resultado de imagem para playstation now"/>
            <p:cNvPicPr preferRelativeResize="0"/>
            <p:nvPr/>
          </p:nvPicPr>
          <p:blipFill rotWithShape="1">
            <a:blip r:embed="rId14">
              <a:alphaModFix/>
            </a:blip>
            <a:srcRect r="79649"/>
            <a:stretch/>
          </p:blipFill>
          <p:spPr>
            <a:xfrm>
              <a:off x="9513887" y="1798637"/>
              <a:ext cx="322262" cy="33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67;p3" descr="Resultado de imagem para drop box"/>
            <p:cNvPicPr preferRelativeResize="0"/>
            <p:nvPr/>
          </p:nvPicPr>
          <p:blipFill rotWithShape="1">
            <a:blip r:embed="rId15">
              <a:alphaModFix/>
            </a:blip>
            <a:srcRect l="13600" r="14506"/>
            <a:stretch/>
          </p:blipFill>
          <p:spPr>
            <a:xfrm>
              <a:off x="7450137" y="2462212"/>
              <a:ext cx="363537" cy="3794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68;p3" descr="New Logo Gmail.sv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005637" y="2913062"/>
              <a:ext cx="285750" cy="21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69;p3" descr="https://upload.wikimedia.org/wikipedia/commons/thumb/d/da/Google_Drive_logo.png/250px-Google_Drive_logo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093200" y="1577975"/>
              <a:ext cx="288925" cy="28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70;p3" descr="Resultado de imagem para mirc logo"/>
            <p:cNvPicPr preferRelativeResize="0"/>
            <p:nvPr/>
          </p:nvPicPr>
          <p:blipFill rotWithShape="1">
            <a:blip r:embed="rId18">
              <a:alphaModFix/>
            </a:blip>
            <a:srcRect l="22160" r="21722"/>
            <a:stretch/>
          </p:blipFill>
          <p:spPr>
            <a:xfrm>
              <a:off x="5800725" y="4932362"/>
              <a:ext cx="287337" cy="27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71;p3" descr="Resultado de imagem para icq logo"/>
            <p:cNvPicPr preferRelativeResize="0"/>
            <p:nvPr/>
          </p:nvPicPr>
          <p:blipFill rotWithShape="1">
            <a:blip r:embed="rId19">
              <a:alphaModFix/>
            </a:blip>
            <a:srcRect l="13672" r="12617"/>
            <a:stretch/>
          </p:blipFill>
          <p:spPr>
            <a:xfrm>
              <a:off x="6081712" y="4683125"/>
              <a:ext cx="222250" cy="22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72;p3" descr="Resultado de imagem para google"/>
            <p:cNvPicPr preferRelativeResize="0"/>
            <p:nvPr/>
          </p:nvPicPr>
          <p:blipFill rotWithShape="1">
            <a:blip r:embed="rId20">
              <a:alphaModFix/>
            </a:blip>
            <a:srcRect l="14300" t="4227" r="16103" b="5044"/>
            <a:stretch/>
          </p:blipFill>
          <p:spPr>
            <a:xfrm>
              <a:off x="6303962" y="4344987"/>
              <a:ext cx="273050" cy="26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73;p3" descr="Logo Windows Live Messenger-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519862" y="3963987"/>
              <a:ext cx="336550" cy="26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74;p3" descr="Resultado de imagem para fotolog logo"/>
            <p:cNvPicPr preferRelativeResize="0"/>
            <p:nvPr/>
          </p:nvPicPr>
          <p:blipFill rotWithShape="1">
            <a:blip r:embed="rId22">
              <a:alphaModFix/>
            </a:blip>
            <a:srcRect t="29747" r="76524" b="26267"/>
            <a:stretch/>
          </p:blipFill>
          <p:spPr>
            <a:xfrm>
              <a:off x="6878637" y="3552825"/>
              <a:ext cx="255587" cy="26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75;p3" descr="Amazon Alexa logo.svg"/>
            <p:cNvPicPr preferRelativeResize="0"/>
            <p:nvPr/>
          </p:nvPicPr>
          <p:blipFill rotWithShape="1">
            <a:blip r:embed="rId23">
              <a:alphaModFix/>
            </a:blip>
            <a:srcRect r="80237" b="842"/>
            <a:stretch/>
          </p:blipFill>
          <p:spPr>
            <a:xfrm>
              <a:off x="9386887" y="1462087"/>
              <a:ext cx="396875" cy="28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76;p3" descr="Resultado de imagem para steam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7134225" y="2570162"/>
              <a:ext cx="293687" cy="29368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89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4"/>
          </p:nvPr>
        </p:nvSpPr>
        <p:spPr>
          <a:xfrm>
            <a:off x="616666" y="1263715"/>
            <a:ext cx="10975658" cy="46958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accent3">
                    <a:lumMod val="50000"/>
                  </a:schemeClr>
                </a:solidFill>
              </a:rPr>
              <a:t>Traffic</a:t>
            </a:r>
            <a:r>
              <a:rPr lang="en-US" sz="2200" kern="0" dirty="0"/>
              <a:t> is growing w/ increasingly diverse service requirements</a:t>
            </a:r>
            <a:endParaRPr lang="en-US" sz="2200" dirty="0"/>
          </a:p>
          <a:p>
            <a:pPr marL="712788" lvl="1" indent="-349250">
              <a:buFont typeface="Wingdings" panose="05000000000000000000" pitchFamily="2" charset="2"/>
              <a:buChar char="§"/>
            </a:pPr>
            <a:r>
              <a:rPr lang="en-US" sz="1800" dirty="0"/>
              <a:t>High-bandwidth</a:t>
            </a:r>
          </a:p>
          <a:p>
            <a:pPr marL="712788" lvl="1" indent="-349250">
              <a:buFont typeface="Wingdings" panose="05000000000000000000" pitchFamily="2" charset="2"/>
              <a:buChar char="§"/>
            </a:pPr>
            <a:r>
              <a:rPr lang="en-US" sz="1800" dirty="0"/>
              <a:t>High-availability</a:t>
            </a:r>
          </a:p>
          <a:p>
            <a:pPr marL="712788" lvl="1" indent="-349250">
              <a:buFont typeface="Wingdings" panose="05000000000000000000" pitchFamily="2" charset="2"/>
              <a:buChar char="§"/>
            </a:pPr>
            <a:r>
              <a:rPr lang="en-US" sz="1800" dirty="0"/>
              <a:t>Latency-critical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accent3">
                    <a:lumMod val="50000"/>
                  </a:schemeClr>
                </a:solidFill>
              </a:rPr>
              <a:t>Data </a:t>
            </a:r>
            <a:r>
              <a:rPr lang="en-US" sz="2200" kern="0" dirty="0" smtClean="0">
                <a:solidFill>
                  <a:schemeClr val="accent3">
                    <a:lumMod val="50000"/>
                  </a:schemeClr>
                </a:solidFill>
              </a:rPr>
              <a:t>processing offloaded towards the center of the network</a:t>
            </a:r>
            <a:endParaRPr lang="en-US" sz="2200" dirty="0" smtClean="0"/>
          </a:p>
          <a:p>
            <a:pPr marL="712788" lvl="1" indent="-349250">
              <a:buFont typeface="Wingdings" panose="05000000000000000000" pitchFamily="2" charset="2"/>
              <a:buChar char="§"/>
            </a:pPr>
            <a:r>
              <a:rPr lang="en-US" sz="1800" dirty="0" smtClean="0"/>
              <a:t>Leveraging </a:t>
            </a:r>
            <a:r>
              <a:rPr lang="en-US" sz="1800" b="1" dirty="0" smtClean="0">
                <a:solidFill>
                  <a:srgbClr val="0A5092"/>
                </a:solidFill>
              </a:rPr>
              <a:t>processing </a:t>
            </a:r>
            <a:r>
              <a:rPr lang="en-US" sz="1800" b="1" dirty="0">
                <a:solidFill>
                  <a:srgbClr val="0A5092"/>
                </a:solidFill>
              </a:rPr>
              <a:t>scale in data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accent3">
                    <a:lumMod val="50000"/>
                  </a:schemeClr>
                </a:solidFill>
              </a:rPr>
              <a:t>…but cloud computing paradigm more distributed</a:t>
            </a:r>
            <a:endParaRPr lang="en-US" sz="2200" dirty="0" smtClean="0"/>
          </a:p>
          <a:p>
            <a:pPr marL="712788" lvl="1" indent="-349250">
              <a:buFont typeface="Wingdings" panose="05000000000000000000" pitchFamily="2" charset="2"/>
              <a:buChar char="§"/>
            </a:pPr>
            <a:r>
              <a:rPr lang="en-US" sz="1800" dirty="0" smtClean="0"/>
              <a:t>Emergence of </a:t>
            </a:r>
            <a:r>
              <a:rPr lang="en-US" sz="1800" b="1" dirty="0" smtClean="0">
                <a:solidFill>
                  <a:srgbClr val="BE2828"/>
                </a:solidFill>
              </a:rPr>
              <a:t>highly latency-sensitive </a:t>
            </a:r>
            <a:r>
              <a:rPr lang="en-US" sz="1800" dirty="0" smtClean="0"/>
              <a:t>applications</a:t>
            </a:r>
          </a:p>
          <a:p>
            <a:pPr marL="712788" lvl="1" indent="-349250">
              <a:buFont typeface="Wingdings" panose="05000000000000000000" pitchFamily="2" charset="2"/>
              <a:buChar char="§"/>
            </a:pPr>
            <a:r>
              <a:rPr lang="en-US" sz="1800" dirty="0" smtClean="0"/>
              <a:t>Traditional carriers </a:t>
            </a:r>
            <a:r>
              <a:rPr lang="en-US" sz="1800" b="1" dirty="0" smtClean="0">
                <a:solidFill>
                  <a:srgbClr val="51882C"/>
                </a:solidFill>
              </a:rPr>
              <a:t>re-purposing central offices as data centers</a:t>
            </a:r>
            <a:endParaRPr lang="en-US" sz="1800" b="1" dirty="0">
              <a:solidFill>
                <a:srgbClr val="51882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kern="0" dirty="0">
                <a:solidFill>
                  <a:schemeClr val="accent3">
                    <a:lumMod val="50000"/>
                  </a:schemeClr>
                </a:solidFill>
              </a:rPr>
              <a:t>Metro optical transport networks</a:t>
            </a:r>
            <a:r>
              <a:rPr lang="en-US" sz="2200" kern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200" kern="0" dirty="0" smtClean="0">
                <a:solidFill>
                  <a:schemeClr val="accent3">
                    <a:lumMod val="50000"/>
                  </a:schemeClr>
                </a:solidFill>
              </a:rPr>
              <a:t>placed at a critical junction</a:t>
            </a:r>
            <a:endParaRPr lang="en-US" sz="2200" dirty="0" smtClean="0"/>
          </a:p>
          <a:p>
            <a:pPr marL="712788" lvl="1" indent="-349250">
              <a:buFont typeface="Wingdings" panose="05000000000000000000" pitchFamily="2" charset="2"/>
              <a:buChar char="§"/>
            </a:pPr>
            <a:r>
              <a:rPr lang="en-US" sz="1800" dirty="0" smtClean="0"/>
              <a:t>Compromise between all IT resources in centralized cloud vs. local processing at every node</a:t>
            </a:r>
          </a:p>
          <a:p>
            <a:pPr marL="342900" lvl="0" indent="-342900">
              <a:buClr>
                <a:srgbClr val="27272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rgbClr val="51882C">
                    <a:lumMod val="50000"/>
                  </a:srgbClr>
                </a:solidFill>
              </a:rPr>
              <a:t>How to </a:t>
            </a:r>
            <a:r>
              <a:rPr lang="en-US" sz="2200" kern="0" dirty="0" smtClean="0">
                <a:solidFill>
                  <a:srgbClr val="0A5092"/>
                </a:solidFill>
              </a:rPr>
              <a:t>cost-effectively design networks </a:t>
            </a:r>
            <a:r>
              <a:rPr lang="en-US" sz="2200" kern="0" dirty="0" smtClean="0">
                <a:solidFill>
                  <a:srgbClr val="51882C">
                    <a:lumMod val="50000"/>
                  </a:srgbClr>
                </a:solidFill>
              </a:rPr>
              <a:t>to ensure </a:t>
            </a:r>
            <a:r>
              <a:rPr lang="en-US" sz="2200" kern="0" dirty="0" smtClean="0">
                <a:solidFill>
                  <a:srgbClr val="51882C">
                    <a:lumMod val="50000"/>
                  </a:srgbClr>
                </a:solidFill>
              </a:rPr>
              <a:t>requirements</a:t>
            </a:r>
            <a:r>
              <a:rPr lang="en-US" sz="2200" kern="0" dirty="0" smtClean="0">
                <a:solidFill>
                  <a:srgbClr val="BE2828"/>
                </a:solidFill>
              </a:rPr>
              <a:t> </a:t>
            </a:r>
            <a:r>
              <a:rPr lang="en-US" sz="2200" kern="0" dirty="0" smtClean="0">
                <a:solidFill>
                  <a:srgbClr val="BE2828"/>
                </a:solidFill>
              </a:rPr>
              <a:t>of critical 5G services</a:t>
            </a:r>
            <a:r>
              <a:rPr lang="en-US" sz="2200" kern="0" dirty="0" smtClean="0">
                <a:solidFill>
                  <a:srgbClr val="51882C">
                    <a:lumMod val="50000"/>
                  </a:srgbClr>
                </a:solidFill>
              </a:rPr>
              <a:t>?</a:t>
            </a:r>
            <a:endParaRPr lang="en-US" sz="2200" dirty="0" smtClean="0">
              <a:solidFill>
                <a:srgbClr val="36485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503252" y="3968115"/>
            <a:ext cx="14763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b="1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Source: H2020 </a:t>
            </a:r>
            <a:r>
              <a:rPr lang="en-US" sz="800" b="1" dirty="0" smtClean="0">
                <a:solidFill>
                  <a:srgbClr val="2929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Metro-Haul</a:t>
            </a:r>
            <a:endParaRPr lang="en-US" sz="1000" dirty="0">
              <a:solidFill>
                <a:srgbClr val="29292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Immagine 4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52" y="1476375"/>
            <a:ext cx="3267075" cy="2701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4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10" y="1622633"/>
            <a:ext cx="4886570" cy="42340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sz="quarter" idx="14"/>
          </p:nvPr>
        </p:nvSpPr>
        <p:spPr>
          <a:xfrm>
            <a:off x="616666" y="1476375"/>
            <a:ext cx="10975658" cy="46958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accent3">
                    <a:lumMod val="50000"/>
                  </a:schemeClr>
                </a:solidFill>
              </a:rPr>
              <a:t>Rational re-use of the existing fiber layout</a:t>
            </a:r>
            <a:endParaRPr lang="en-US" sz="2200" dirty="0" smtClean="0"/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Often </a:t>
            </a:r>
            <a:r>
              <a:rPr lang="en-US" sz="1800" u="sng" dirty="0" smtClean="0"/>
              <a:t>ring topologies</a:t>
            </a:r>
            <a:r>
              <a:rPr lang="en-US" sz="1800" dirty="0" smtClean="0"/>
              <a:t> interconnecting aggregation sites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One node interfaces with the core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accent3">
                    <a:lumMod val="50000"/>
                  </a:schemeClr>
                </a:solidFill>
              </a:rPr>
              <a:t>Basic requirements</a:t>
            </a:r>
            <a:endParaRPr lang="en-US" sz="2200" dirty="0" smtClean="0"/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A5092"/>
                </a:solidFill>
              </a:rPr>
              <a:t>Capacity</a:t>
            </a:r>
            <a:r>
              <a:rPr lang="en-US" sz="1800" dirty="0" smtClean="0"/>
              <a:t>: support very high BW towards the core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068E9C"/>
                </a:solidFill>
              </a:rPr>
              <a:t>Flexibility</a:t>
            </a:r>
            <a:r>
              <a:rPr lang="en-US" sz="1800" dirty="0" smtClean="0"/>
              <a:t>: support reconfiguration of existing services</a:t>
            </a:r>
            <a:br>
              <a:rPr lang="en-US" sz="1800" dirty="0" smtClean="0"/>
            </a:br>
            <a:r>
              <a:rPr lang="en-US" sz="1800" dirty="0" smtClean="0"/>
              <a:t>in response to traffic dynamics and VNF re-optimization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BE2828"/>
                </a:solidFill>
              </a:rPr>
              <a:t>Cost</a:t>
            </a:r>
            <a:r>
              <a:rPr lang="pt-PT" sz="1800" kern="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1800" kern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transponder count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and use relatively</a:t>
            </a:r>
            <a:b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kern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node architectures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chemeClr val="accent3">
                    <a:lumMod val="50000"/>
                  </a:schemeClr>
                </a:solidFill>
              </a:rPr>
              <a:t>Evaluate optical node architectures for Metro rings</a:t>
            </a:r>
            <a:endParaRPr lang="en-US" sz="2200" dirty="0" smtClean="0"/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Broadcast-and-Select (B&amp;S), i.e., </a:t>
            </a:r>
            <a:r>
              <a:rPr lang="en-US" sz="1800" b="1" dirty="0" smtClean="0">
                <a:solidFill>
                  <a:srgbClr val="068E9C"/>
                </a:solidFill>
              </a:rPr>
              <a:t>ROADM</a:t>
            </a:r>
            <a:r>
              <a:rPr lang="en-US" sz="1800" dirty="0" smtClean="0">
                <a:solidFill>
                  <a:srgbClr val="068E9C"/>
                </a:solidFill>
              </a:rPr>
              <a:t> </a:t>
            </a:r>
            <a:r>
              <a:rPr lang="en-US" sz="1800" dirty="0" smtClean="0"/>
              <a:t>node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Drop-and-Waste (D&amp;W) , i.e., </a:t>
            </a:r>
            <a:r>
              <a:rPr lang="en-US" sz="1800" b="1" dirty="0" err="1" smtClean="0">
                <a:solidFill>
                  <a:srgbClr val="BE2828"/>
                </a:solidFill>
              </a:rPr>
              <a:t>Filterless</a:t>
            </a:r>
            <a:r>
              <a:rPr lang="en-US" sz="1800" dirty="0" smtClean="0">
                <a:solidFill>
                  <a:srgbClr val="BE2828"/>
                </a:solidFill>
              </a:rPr>
              <a:t> </a:t>
            </a:r>
            <a:r>
              <a:rPr lang="en-US" sz="1800" dirty="0" smtClean="0"/>
              <a:t>node 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800" dirty="0" smtClean="0"/>
              <a:t>Fixed Filter, i.e. </a:t>
            </a:r>
            <a:r>
              <a:rPr lang="en-US" sz="1800" b="1" dirty="0" smtClean="0">
                <a:solidFill>
                  <a:srgbClr val="939EA7"/>
                </a:solidFill>
              </a:rPr>
              <a:t>FOADM</a:t>
            </a:r>
            <a:r>
              <a:rPr lang="en-US" sz="1800" dirty="0" smtClean="0"/>
              <a:t> node</a:t>
            </a:r>
            <a:endParaRPr lang="en-US" sz="1800" b="1" dirty="0">
              <a:solidFill>
                <a:srgbClr val="51882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P:\METRO-HAUL_114600\Templates\LogoMetroHau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970" y="1622633"/>
            <a:ext cx="1339148" cy="64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3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Transport Architectures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ROADM Node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66" y="1568708"/>
            <a:ext cx="4496127" cy="2311400"/>
          </a:xfrm>
          <a:prstGeom prst="rect">
            <a:avLst/>
          </a:prstGeom>
        </p:spPr>
      </p:pic>
      <p:sp>
        <p:nvSpPr>
          <p:cNvPr id="12" name="Text Placeholder 1"/>
          <p:cNvSpPr>
            <a:spLocks noGrp="1"/>
          </p:cNvSpPr>
          <p:nvPr>
            <p:ph sz="quarter" idx="14"/>
          </p:nvPr>
        </p:nvSpPr>
        <p:spPr>
          <a:xfrm>
            <a:off x="616666" y="3954448"/>
            <a:ext cx="10975658" cy="2407136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Flexible use/re-use of frequencies between different node pairs</a:t>
            </a:r>
          </a:p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Noise bandwidth filtered at each node</a:t>
            </a:r>
          </a:p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Easier upgrade to higher nodal degrees (i.e., from ring/chain to mesh)</a:t>
            </a:r>
          </a:p>
          <a:p>
            <a:pPr marL="342900" indent="-342900">
              <a:spcBef>
                <a:spcPts val="1200"/>
              </a:spcBef>
              <a:buClr>
                <a:srgbClr val="BE2828"/>
              </a:buClr>
              <a:buSzPct val="110000"/>
              <a:buFont typeface="Wingdings" panose="05000000000000000000" pitchFamily="2" charset="2"/>
              <a:buChar char="û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WSS at the add stage increases cost</a:t>
            </a:r>
          </a:p>
          <a:p>
            <a:pPr marL="342900" indent="-342900">
              <a:spcBef>
                <a:spcPts val="1200"/>
              </a:spcBef>
              <a:buClr>
                <a:srgbClr val="BE2828"/>
              </a:buClr>
              <a:buSzPct val="110000"/>
              <a:buFont typeface="Wingdings" panose="05000000000000000000" pitchFamily="2" charset="2"/>
              <a:buChar char="û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Susceptible to cascaded filtering penalties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8448" y="1903317"/>
            <a:ext cx="5488096" cy="1081930"/>
          </a:xfrm>
          <a:prstGeom prst="rect">
            <a:avLst/>
          </a:prstGeom>
          <a:solidFill>
            <a:srgbClr val="0A5092"/>
          </a:solidFill>
          <a:ln w="12700">
            <a:solidFill>
              <a:srgbClr val="0A50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Drop stage: power splitter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Add stage: low-port count pluggable WSS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1" y="1725534"/>
            <a:ext cx="4496127" cy="21513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Transport Architectures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Filterless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 Placeholder 1"/>
          <p:cNvSpPr>
            <a:spLocks noGrp="1"/>
          </p:cNvSpPr>
          <p:nvPr>
            <p:ph sz="quarter" idx="14"/>
          </p:nvPr>
        </p:nvSpPr>
        <p:spPr>
          <a:xfrm>
            <a:off x="616666" y="3953377"/>
            <a:ext cx="10975658" cy="241247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Lowest cost realization of add and drop stages</a:t>
            </a:r>
          </a:p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Not susceptible to cascaded filtering penalties (natively </a:t>
            </a:r>
            <a:r>
              <a:rPr lang="en-US" sz="2000" kern="0" dirty="0" err="1" smtClean="0">
                <a:solidFill>
                  <a:schemeClr val="accent3">
                    <a:lumMod val="50000"/>
                  </a:schemeClr>
                </a:solidFill>
              </a:rPr>
              <a:t>gridless</a:t>
            </a: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</a:rPr>
              <a:t>Any frequency can be used between any node pair…</a:t>
            </a:r>
          </a:p>
          <a:p>
            <a:pPr marL="342900" indent="-342900">
              <a:spcBef>
                <a:spcPts val="1200"/>
              </a:spcBef>
              <a:buClr>
                <a:srgbClr val="BE2828"/>
              </a:buClr>
              <a:buSzPct val="110000"/>
              <a:buFont typeface="Wingdings" panose="05000000000000000000" pitchFamily="2" charset="2"/>
              <a:buChar char="û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…but frequency re-use is not possible (each frequency used for a single node pair)</a:t>
            </a:r>
            <a:endParaRPr lang="en-US" sz="2000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BE2828"/>
              </a:buClr>
              <a:buSzPct val="110000"/>
              <a:buFont typeface="Wingdings" panose="05000000000000000000" pitchFamily="2" charset="2"/>
              <a:buChar char="û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Core facing node still requires a WSS to avoid lasing loop</a:t>
            </a:r>
            <a:endParaRPr lang="en-US" sz="2000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8448" y="1903317"/>
            <a:ext cx="5488096" cy="1081930"/>
          </a:xfrm>
          <a:prstGeom prst="rect">
            <a:avLst/>
          </a:prstGeom>
          <a:solidFill>
            <a:srgbClr val="BE2828"/>
          </a:solidFill>
          <a:ln w="12700">
            <a:solidFill>
              <a:srgbClr val="BE28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Drop stage: power splitter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Add stage: power combiner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66" y="1653393"/>
            <a:ext cx="4584983" cy="15824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Transport Architectures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FOADM </a:t>
            </a:r>
            <a:r>
              <a:rPr lang="en-US" dirty="0"/>
              <a:t>N</a:t>
            </a:r>
            <a:r>
              <a:rPr lang="en-US" dirty="0" smtClean="0"/>
              <a:t>ode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28448" y="1903317"/>
            <a:ext cx="5488096" cy="1081930"/>
          </a:xfrm>
          <a:prstGeom prst="rect">
            <a:avLst/>
          </a:prstGeom>
          <a:solidFill>
            <a:srgbClr val="939EA7"/>
          </a:solidFill>
          <a:ln w="12700">
            <a:solidFill>
              <a:srgbClr val="939E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Drop stage: fixed filter</a:t>
            </a:r>
          </a:p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Add stage: fixed filter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 Placeholder 1"/>
          <p:cNvSpPr>
            <a:spLocks noGrp="1"/>
          </p:cNvSpPr>
          <p:nvPr>
            <p:ph sz="quarter" idx="14"/>
          </p:nvPr>
        </p:nvSpPr>
        <p:spPr>
          <a:xfrm>
            <a:off x="616666" y="3952307"/>
            <a:ext cx="10975658" cy="241247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Low cost fixed filters at the add and drop stages</a:t>
            </a:r>
          </a:p>
          <a:p>
            <a:pPr marL="342900" indent="-342900">
              <a:spcBef>
                <a:spcPts val="1200"/>
              </a:spcBef>
              <a:buClr>
                <a:srgbClr val="51882C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Frequency re-use by different node pairs is possible…</a:t>
            </a:r>
            <a:endParaRPr lang="en-US" sz="2000" kern="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Clr>
                <a:srgbClr val="BE2828"/>
              </a:buClr>
              <a:buSzPct val="110000"/>
              <a:buFont typeface="Wingdings" panose="05000000000000000000" pitchFamily="2" charset="2"/>
              <a:buChar char="û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…but only according to the installed filter configurations</a:t>
            </a:r>
          </a:p>
          <a:p>
            <a:pPr marL="342900" indent="-342900">
              <a:spcBef>
                <a:spcPts val="1200"/>
              </a:spcBef>
              <a:buClr>
                <a:srgbClr val="BE2828"/>
              </a:buClr>
              <a:buSzPct val="110000"/>
              <a:buFont typeface="Wingdings" panose="05000000000000000000" pitchFamily="2" charset="2"/>
              <a:buChar char="û"/>
            </a:pP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Colored ports further limit dynamic resource allocation</a:t>
            </a:r>
          </a:p>
          <a:p>
            <a:pPr marL="342900" indent="-342900">
              <a:spcBef>
                <a:spcPts val="1200"/>
              </a:spcBef>
              <a:buClr>
                <a:srgbClr val="BE2828"/>
              </a:buClr>
              <a:buSzPct val="110000"/>
              <a:buFont typeface="Wingdings" panose="05000000000000000000" pitchFamily="2" charset="2"/>
              <a:buChar char="û"/>
            </a:pPr>
            <a:r>
              <a:rPr lang="en-US" sz="2000" kern="0" dirty="0">
                <a:solidFill>
                  <a:schemeClr val="accent3">
                    <a:lumMod val="50000"/>
                  </a:schemeClr>
                </a:solidFill>
              </a:rPr>
              <a:t>Requires reserving spectrum bands for hub-tributary and single-hop </a:t>
            </a:r>
            <a:r>
              <a:rPr lang="en-US" sz="2000" kern="0" dirty="0" smtClean="0">
                <a:solidFill>
                  <a:schemeClr val="accent3">
                    <a:lumMod val="50000"/>
                  </a:schemeClr>
                </a:solidFill>
              </a:rPr>
              <a:t>connections</a:t>
            </a:r>
            <a:endParaRPr lang="en-US" sz="2000" kern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FAB891-F3DC-483D-BE68-2C63DD2D0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Transmission System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22226-54AE-4437-B8EE-34AC075863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191D68-9513-4E28-90E9-FEFEC98923D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8013" y="1792532"/>
            <a:ext cx="5685211" cy="32316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Channel formats and optical design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kern="0" dirty="0" smtClean="0"/>
              <a:t>Interfaces </a:t>
            </a:r>
            <a:r>
              <a:rPr lang="en-US" kern="0" dirty="0"/>
              <a:t>with line rates between </a:t>
            </a:r>
            <a:r>
              <a:rPr lang="en-US" b="1" kern="0" dirty="0">
                <a:solidFill>
                  <a:srgbClr val="BE2828"/>
                </a:solidFill>
              </a:rPr>
              <a:t>100-600 Gb/s</a:t>
            </a:r>
          </a:p>
          <a:p>
            <a:pPr marL="1000126" lvl="2" indent="-3492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/>
              <a:t>Symbol rates </a:t>
            </a:r>
            <a:r>
              <a:rPr lang="en-US" sz="1600" kern="0" dirty="0" smtClean="0"/>
              <a:t>of 32 or 64 </a:t>
            </a:r>
            <a:r>
              <a:rPr lang="en-US" sz="1600" kern="0" dirty="0" err="1"/>
              <a:t>Gbaud</a:t>
            </a:r>
            <a:endParaRPr lang="en-US" sz="1600" kern="0" dirty="0"/>
          </a:p>
          <a:p>
            <a:pPr marL="1000126" lvl="2" indent="-3492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kern="0" dirty="0"/>
              <a:t>Modulation formats between QPSK and 64-QAM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A5092"/>
                </a:solidFill>
              </a:rPr>
              <a:t>Flexible </a:t>
            </a:r>
            <a:r>
              <a:rPr lang="en-US" b="1" dirty="0">
                <a:solidFill>
                  <a:srgbClr val="0A5092"/>
                </a:solidFill>
              </a:rPr>
              <a:t>grid </a:t>
            </a:r>
            <a:r>
              <a:rPr lang="en-US" dirty="0"/>
              <a:t>(12.5 GHz granularity)</a:t>
            </a:r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A5092"/>
                </a:solidFill>
              </a:rPr>
              <a:t>Pre-amplifiers</a:t>
            </a:r>
            <a:r>
              <a:rPr lang="en-US" dirty="0"/>
              <a:t> </a:t>
            </a:r>
            <a:r>
              <a:rPr lang="en-US" dirty="0" smtClean="0"/>
              <a:t>deployed in </a:t>
            </a:r>
            <a:r>
              <a:rPr lang="en-US" b="1" dirty="0">
                <a:solidFill>
                  <a:srgbClr val="0A5092"/>
                </a:solidFill>
              </a:rPr>
              <a:t>all nodes </a:t>
            </a:r>
            <a:r>
              <a:rPr lang="en-US" dirty="0" smtClean="0"/>
              <a:t>or only when </a:t>
            </a:r>
            <a:r>
              <a:rPr lang="en-US" b="1" dirty="0">
                <a:solidFill>
                  <a:srgbClr val="0A5092"/>
                </a:solidFill>
              </a:rPr>
              <a:t>attenuation exceeds 20dB</a:t>
            </a:r>
            <a:endParaRPr lang="en-US" dirty="0"/>
          </a:p>
          <a:p>
            <a:pPr marL="712788" lvl="1" indent="-3492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Reach estimation model for the different architectures accounts for </a:t>
            </a:r>
            <a:r>
              <a:rPr lang="en-US" b="1" dirty="0">
                <a:solidFill>
                  <a:srgbClr val="068E9C"/>
                </a:solidFill>
              </a:rPr>
              <a:t>filtering penalties</a:t>
            </a:r>
            <a:r>
              <a:rPr lang="en-US" dirty="0"/>
              <a:t>, </a:t>
            </a:r>
            <a:r>
              <a:rPr lang="en-US" b="1" dirty="0">
                <a:solidFill>
                  <a:srgbClr val="068E9C"/>
                </a:solidFill>
              </a:rPr>
              <a:t>crosstalk levels</a:t>
            </a:r>
            <a:r>
              <a:rPr lang="en-US" dirty="0"/>
              <a:t> and </a:t>
            </a:r>
            <a:r>
              <a:rPr lang="en-US" b="1" dirty="0">
                <a:solidFill>
                  <a:srgbClr val="068E9C"/>
                </a:solidFill>
              </a:rPr>
              <a:t>express losses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86069"/>
              </p:ext>
            </p:extLst>
          </p:nvPr>
        </p:nvGraphicFramePr>
        <p:xfrm>
          <a:off x="6293224" y="1109272"/>
          <a:ext cx="5601681" cy="486878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037348"/>
                <a:gridCol w="726144"/>
                <a:gridCol w="726144"/>
                <a:gridCol w="1141083"/>
                <a:gridCol w="1037348"/>
                <a:gridCol w="933614"/>
              </a:tblGrid>
              <a:tr h="1142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Modulation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format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Symbol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rate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[</a:t>
                      </a:r>
                      <a:r>
                        <a:rPr lang="en-US" sz="1400" dirty="0" err="1">
                          <a:effectLst/>
                        </a:rPr>
                        <a:t>GBd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rate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[</a:t>
                      </a:r>
                      <a:r>
                        <a:rPr lang="en-US" sz="1400" dirty="0" err="1">
                          <a:effectLst/>
                        </a:rPr>
                        <a:t>Gbit</a:t>
                      </a:r>
                      <a:r>
                        <a:rPr lang="en-US" sz="1400" dirty="0">
                          <a:effectLst/>
                        </a:rPr>
                        <a:t>/s]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Channel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spacing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[GHz]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ROSNR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B2B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[dB]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Spectral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efficiency [bit/s/Hz]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37.5/50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14.5/14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2.7/2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8QAM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37.5/50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18.5/18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4/3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37.5/50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20.5/20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5.3/4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37.5/50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23.5/23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6.7/5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37.5/50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26.5/26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8/6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75/87.5/100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18.3/18/18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2.7/2.3/2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75/87.5/100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22.3/22/22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4/3.4/3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75/87.5/100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24.3/24/24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5.3/4.6/4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32QAM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75/87.5/100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27.3/27/27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6.7/5.7/5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72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64QAM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75/87.5/100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30/30/30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8/6.9/6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inera 2018">
  <a:themeElements>
    <a:clrScheme name="Infinera 2018">
      <a:dk1>
        <a:srgbClr val="27272D"/>
      </a:dk1>
      <a:lt1>
        <a:srgbClr val="FFFFFF"/>
      </a:lt1>
      <a:dk2>
        <a:srgbClr val="364857"/>
      </a:dk2>
      <a:lt2>
        <a:srgbClr val="939EA7"/>
      </a:lt2>
      <a:accent1>
        <a:srgbClr val="0A5092"/>
      </a:accent1>
      <a:accent2>
        <a:srgbClr val="068E9C"/>
      </a:accent2>
      <a:accent3>
        <a:srgbClr val="51882C"/>
      </a:accent3>
      <a:accent4>
        <a:srgbClr val="939EA7"/>
      </a:accent4>
      <a:accent5>
        <a:srgbClr val="BE2828"/>
      </a:accent5>
      <a:accent6>
        <a:srgbClr val="604F8B"/>
      </a:accent6>
      <a:hlink>
        <a:srgbClr val="0A5092"/>
      </a:hlink>
      <a:folHlink>
        <a:srgbClr val="0A5092"/>
      </a:folHlink>
    </a:clrScheme>
    <a:fontScheme name="Infine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2400"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19050">
          <a:solidFill>
            <a:schemeClr val="accent1"/>
          </a:solidFill>
          <a:miter lim="800000"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 algn="l">
          <a:spcAft>
            <a:spcPts val="600"/>
          </a:spcAft>
          <a:defRPr sz="1200" smtClean="0"/>
        </a:defPPr>
      </a:lstStyle>
    </a:txDef>
  </a:objectDefaults>
  <a:extraClrSchemeLst/>
  <a:custClrLst>
    <a:custClr name="Orange">
      <a:srgbClr val="F8981D"/>
    </a:custClr>
    <a:custClr name="Red">
      <a:srgbClr val="820024"/>
    </a:custClr>
    <a:custClr name="Baby Blue">
      <a:srgbClr val="89CBDF"/>
    </a:custClr>
  </a:custClrLst>
  <a:extLst>
    <a:ext uri="{05A4C25C-085E-4340-85A3-A5531E510DB2}">
      <thm15:themeFamily xmlns:thm15="http://schemas.microsoft.com/office/thememl/2012/main" name="Infinera 2" id="{CB2B13E7-1977-4EB5-ADCB-3CE37DBB9C17}" vid="{C2028F9C-A3EF-42FC-8A0E-9D360A72E8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6BF46EB9A8C848918CDCC8B4769311" ma:contentTypeVersion="8" ma:contentTypeDescription="Create a new document." ma:contentTypeScope="" ma:versionID="991b6b4839afef8cac073c18a9f388a5">
  <xsd:schema xmlns:xsd="http://www.w3.org/2001/XMLSchema" xmlns:xs="http://www.w3.org/2001/XMLSchema" xmlns:p="http://schemas.microsoft.com/office/2006/metadata/properties" xmlns:ns2="74e42d38-4df9-4c36-8747-7491c904f6b3" xmlns:ns3="2c723d09-dd91-4e5c-8753-3df00b2d8ce5" targetNamespace="http://schemas.microsoft.com/office/2006/metadata/properties" ma:root="true" ma:fieldsID="c168ff12f5e7d3cf459a5028abfe7399" ns2:_="" ns3:_="">
    <xsd:import namespace="74e42d38-4df9-4c36-8747-7491c904f6b3"/>
    <xsd:import namespace="2c723d09-dd91-4e5c-8753-3df00b2d8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2d38-4df9-4c36-8747-7491c904f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23d09-dd91-4e5c-8753-3df00b2d8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1076E-B4F9-42A9-8C08-1BFD3DB51DF3}">
  <ds:schemaRefs>
    <ds:schemaRef ds:uri="2c723d09-dd91-4e5c-8753-3df00b2d8ce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74e42d38-4df9-4c36-8747-7491c904f6b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169348-1315-4AFC-AFA5-7BB26CAE5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33B6E7-BE1C-42A2-8930-57042CAC9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2d38-4df9-4c36-8747-7491c904f6b3"/>
    <ds:schemaRef ds:uri="2c723d09-dd91-4e5c-8753-3df00b2d8c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Infinera 2</Template>
  <TotalTime>0</TotalTime>
  <Words>971</Words>
  <Application>Microsoft Office PowerPoint</Application>
  <PresentationFormat>Widescreen</PresentationFormat>
  <Paragraphs>265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Open Sans</vt:lpstr>
      <vt:lpstr>SimSun</vt:lpstr>
      <vt:lpstr>Arial</vt:lpstr>
      <vt:lpstr>Calibri</vt:lpstr>
      <vt:lpstr>Times New Roman</vt:lpstr>
      <vt:lpstr>Verdana</vt:lpstr>
      <vt:lpstr>Wingdings</vt:lpstr>
      <vt:lpstr>Infinera 2018</vt:lpstr>
      <vt:lpstr>On the Scalability of Cost-Effective Metropolitan Network Architectures for the 5G-Era Using Flexible Coherent Interfaces</vt:lpstr>
      <vt:lpstr>Agenda</vt:lpstr>
      <vt:lpstr>Motivation</vt:lpstr>
      <vt:lpstr>Motivation</vt:lpstr>
      <vt:lpstr>Motivation</vt:lpstr>
      <vt:lpstr>Metro Transport Architectures</vt:lpstr>
      <vt:lpstr>Metro Transport Architectures</vt:lpstr>
      <vt:lpstr>Metro Transport Architectures</vt:lpstr>
      <vt:lpstr>Simulation Results</vt:lpstr>
      <vt:lpstr>Simulation Results</vt:lpstr>
      <vt:lpstr>Simulation Results</vt:lpstr>
      <vt:lpstr>Simulation Results</vt:lpstr>
      <vt:lpstr>Conclusions</vt:lpstr>
      <vt:lpstr>Thank You!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Infinera Corporate Template</dc:title>
  <dc:subject/>
  <dc:creator>JPedro@infinera.com</dc:creator>
  <cp:keywords/>
  <dc:description/>
  <cp:lastModifiedBy>Costa, Nelson (Coriant - PT/Amadora)</cp:lastModifiedBy>
  <cp:revision>325</cp:revision>
  <dcterms:created xsi:type="dcterms:W3CDTF">2018-07-24T00:43:45Z</dcterms:created>
  <dcterms:modified xsi:type="dcterms:W3CDTF">2019-06-26T14:52:29Z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0x0101003E6BF46EB9A8C848918CDCC8B4769311</vt:lpwstr>
  </property>
</Properties>
</file>