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22" Type="http://schemas.openxmlformats.org/officeDocument/2006/relationships/slide" Target="slides/slide16.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2.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2e8387ff75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2e8387ff75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2e8387ff75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2e8387ff75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2e8387ff75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2e8387ff75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0a2f32fed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0a2f32fed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3e2d50f9ba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3e2d50f9ba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2e8387ff75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2e8387ff75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0a2f32fed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0a2f32fed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2e8387ff75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2e8387ff75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2e8387ff75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2e8387ff75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2e8387ff75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2e8387ff75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3c30d8347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3c30d8347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2e8387ff75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2e8387ff75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3c30d8347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3c30d8347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3e2d50f9b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3e2d50f9b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3c30d8347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3c30d8347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3e2d50f9ba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3e2d50f9b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uckland museum"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5200"/>
              <a:buNone/>
              <a:defRPr sz="5200">
                <a:solidFill>
                  <a:srgbClr val="FFFFFF"/>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2800">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5" name="Shape 95"/>
        <p:cNvGrpSpPr/>
        <p:nvPr/>
      </p:nvGrpSpPr>
      <p:grpSpPr>
        <a:xfrm>
          <a:off x="0" y="0"/>
          <a:ext cx="0" cy="0"/>
          <a:chOff x="0" y="0"/>
          <a:chExt cx="0" cy="0"/>
        </a:xfrm>
      </p:grpSpPr>
      <p:sp>
        <p:nvSpPr>
          <p:cNvPr id="96" name="Google Shape;96;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7" name="Google Shape;97;p2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98" name="Google Shape;98;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9" name="Google Shape;99;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0" name="Google Shape;100;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1.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A86E8"/>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0" Type="http://schemas.openxmlformats.org/officeDocument/2006/relationships/hyperlink" Target="https://creativecommons.org/licenses/by-sa/3.0" TargetMode="External"/><Relationship Id="rId1" Type="http://schemas.openxmlformats.org/officeDocument/2006/relationships/slideLayout" Target="../slideLayouts/slideLayout22.xml"/><Relationship Id="rId2" Type="http://schemas.openxmlformats.org/officeDocument/2006/relationships/notesSlide" Target="../notesSlides/notesSlide1.xml"/><Relationship Id="rId3" Type="http://schemas.openxmlformats.org/officeDocument/2006/relationships/image" Target="../media/image27.png"/><Relationship Id="rId4" Type="http://schemas.openxmlformats.org/officeDocument/2006/relationships/hyperlink" Target="https://en.wikipedia.org/wiki/User:Ambrosia10" TargetMode="External"/><Relationship Id="rId9" Type="http://schemas.openxmlformats.org/officeDocument/2006/relationships/hyperlink" Target="https://commons.wikimedia.org/wiki/File:Naturalis_Biodiversity_Center_-_Museum_-_Collection_tower_03_-_Drawer_with_large_butterflies_and_color_images,_including_Papilio_Dardanus_Brown_and_Papilio_Agamemnon.jpg" TargetMode="External"/><Relationship Id="rId5" Type="http://schemas.openxmlformats.org/officeDocument/2006/relationships/hyperlink" Target="https://orcid.org/0000-0002-5398-7721" TargetMode="External"/><Relationship Id="rId6" Type="http://schemas.openxmlformats.org/officeDocument/2006/relationships/hyperlink" Target="https://twitter.com/SiobhanLeachman" TargetMode="External"/><Relationship Id="rId7" Type="http://schemas.openxmlformats.org/officeDocument/2006/relationships/hyperlink" Target="https://bit.ly/ReuseInWikiSPNHC2023" TargetMode="External"/><Relationship Id="rId8" Type="http://schemas.openxmlformats.org/officeDocument/2006/relationships/hyperlink" Target="https://commons.wikimedia.org/wiki/File:Naturalis_Biodiversity_Center_-_Museum_-_Collection_tower_03_-_Drawer_with_large_butterflies_and_color_images,_including_Papilio_Dardanus_Brown_and_Papilio_Agamemnon.jpg" TargetMode="External"/></Relationships>
</file>

<file path=ppt/slides/_rels/slide10.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4.png"/><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hyperlink" Target="https://creativecommons.org/publicdomain/zero/1.0/" TargetMode="External"/><Relationship Id="rId4" Type="http://schemas.openxmlformats.org/officeDocument/2006/relationships/hyperlink" Target="https://creativecommons.org/licenses/by/4.0/" TargetMode="External"/><Relationship Id="rId9" Type="http://schemas.openxmlformats.org/officeDocument/2006/relationships/hyperlink" Target="https://creativecommons.org/licenses/by-sa/3.0/" TargetMode="External"/><Relationship Id="rId5" Type="http://schemas.openxmlformats.org/officeDocument/2006/relationships/hyperlink" Target="https://creativecommons.org/licenses/by-sa/4.0/" TargetMode="External"/><Relationship Id="rId6" Type="http://schemas.openxmlformats.org/officeDocument/2006/relationships/hyperlink" Target="https://doi.org/10.15468/lrgzz9" TargetMode="External"/><Relationship Id="rId7" Type="http://schemas.openxmlformats.org/officeDocument/2006/relationships/hyperlink" Target="https://doi.org/10.15468/lrgzz9" TargetMode="External"/><Relationship Id="rId8" Type="http://schemas.openxmlformats.org/officeDocument/2006/relationships/hyperlink" Target="https://commons.wikimedia.org/w/index.php?title=Category:Landcare_Research&amp;filefrom=Cicadaegg.jpg#mw-category-media"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hyperlink" Target="https://www.landcareresearch.co.nz/" TargetMode="External"/><Relationship Id="rId5" Type="http://schemas.openxmlformats.org/officeDocument/2006/relationships/hyperlink" Target="https://commons.wikimedia.org/wiki/File:Meterana_meyricci_female.jpg" TargetMode="External"/><Relationship Id="rId6" Type="http://schemas.openxmlformats.org/officeDocument/2006/relationships/hyperlink" Target="https://creativecommons.org/licenses/by/4.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image" Target="../media/image26.jpg"/><Relationship Id="rId4" Type="http://schemas.openxmlformats.org/officeDocument/2006/relationships/hyperlink" Target="https://commons.wikimedia.org/wiki/File:Participants_at_NZspecies.jpg" TargetMode="External"/><Relationship Id="rId5" Type="http://schemas.openxmlformats.org/officeDocument/2006/relationships/hyperlink" Target="https://creativecommons.org/publicdomain/zero/1.0/deed.e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hyperlink" Target="https://commons.wikimedia.org/wiki/File:Thank_you!_(Unsplash).jpg" TargetMode="External"/><Relationship Id="rId5" Type="http://schemas.openxmlformats.org/officeDocument/2006/relationships/hyperlink" Target="https://creativecommons.org/publicdomain/zero/1.0/deed.e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hyperlink" Target="https://creativecommons.org/publicdomain/zero/1.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hyperlink" Target="https://en.wikipedia.org/wiki/Main_Page" TargetMode="External"/><Relationship Id="rId4" Type="http://schemas.openxmlformats.org/officeDocument/2006/relationships/hyperlink" Target="https://commons.wikimedia.org/wiki/Main_Page" TargetMode="External"/><Relationship Id="rId9" Type="http://schemas.openxmlformats.org/officeDocument/2006/relationships/hyperlink" Target="https://creativecommons.org/licenses/by-sa/4.0" TargetMode="External"/><Relationship Id="rId5" Type="http://schemas.openxmlformats.org/officeDocument/2006/relationships/hyperlink" Target="https://www.wikidata.org/wiki/Wikidata:Main_Page" TargetMode="External"/><Relationship Id="rId6" Type="http://schemas.openxmlformats.org/officeDocument/2006/relationships/hyperlink" Target="https://bionomia.net/" TargetMode="External"/><Relationship Id="rId7" Type="http://schemas.openxmlformats.org/officeDocument/2006/relationships/image" Target="../media/image25.jpg"/><Relationship Id="rId8" Type="http://schemas.openxmlformats.org/officeDocument/2006/relationships/hyperlink" Target="https://commons.wikimedia.org/wiki/File:English-English_dictionaries_and_thesaurus_books.JP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hyperlink" Target="https://en.wikipedia.org/wiki/Wikipedia:GLAM/Museum_of_New_Zealand_Te_Papa_Tongarewa" TargetMode="External"/><Relationship Id="rId4" Type="http://schemas.openxmlformats.org/officeDocument/2006/relationships/hyperlink" Target="https://www.wikidata.org/wiki/Wikidata:WikiProject_Collectors_affiliated_with_the_MfN_Berlin" TargetMode="External"/><Relationship Id="rId9" Type="http://schemas.openxmlformats.org/officeDocument/2006/relationships/image" Target="../media/image1.png"/><Relationship Id="rId5" Type="http://schemas.openxmlformats.org/officeDocument/2006/relationships/hyperlink" Target="https://en.wikipedia.org/wiki/Wikipedia:GLAM/Royal_Botanic_Gardens_Victoria" TargetMode="External"/><Relationship Id="rId6" Type="http://schemas.openxmlformats.org/officeDocument/2006/relationships/hyperlink" Target="https://creativecommons.org/licenses/by-sa/3.0/" TargetMode="External"/><Relationship Id="rId7" Type="http://schemas.openxmlformats.org/officeDocument/2006/relationships/image" Target="../media/image7.png"/><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hyperlink" Target="https://creativecommons.org/licenses/by-sa/3.0/" TargetMode="External"/><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hyperlink" Target="https://en.wikipedia.org/wiki/User:Stitchbird2#Myosotis_project" TargetMode="External"/><Relationship Id="rId4" Type="http://schemas.openxmlformats.org/officeDocument/2006/relationships/hyperlink" Target="https://blog.tepapa.govt.nz/2022/09/16/planting-our-forget-me-nots-in-wikipedia/" TargetMode="External"/><Relationship Id="rId9" Type="http://schemas.openxmlformats.org/officeDocument/2006/relationships/hyperlink" Target="https://en.wikipedia.org/wiki/User:Avocadobabygirl" TargetMode="External"/><Relationship Id="rId5" Type="http://schemas.openxmlformats.org/officeDocument/2006/relationships/hyperlink" Target="https://blog.tepapa.govt.nz/2022/09/16/planting-our-forget-me-nots-in-wikipedia/" TargetMode="External"/><Relationship Id="rId6" Type="http://schemas.openxmlformats.org/officeDocument/2006/relationships/hyperlink" Target="https://blog.tepapa.govt.nz/2022/09/16/planting-our-forget-me-nots-in-wikipedia/" TargetMode="External"/><Relationship Id="rId7" Type="http://schemas.openxmlformats.org/officeDocument/2006/relationships/image" Target="../media/image3.png"/><Relationship Id="rId8" Type="http://schemas.openxmlformats.org/officeDocument/2006/relationships/hyperlink" Target="https://en.wikipedia.org/wiki/User:Stitchbird2" TargetMode="External"/></Relationships>
</file>

<file path=ppt/slides/_rels/slide5.xml.rels><?xml version="1.0" encoding="UTF-8" standalone="yes"?><Relationships xmlns="http://schemas.openxmlformats.org/package/2006/relationships"><Relationship Id="rId11" Type="http://schemas.openxmlformats.org/officeDocument/2006/relationships/hyperlink" Target="https://www.inaturalist.org/taxa/404005-Myosotis-cheesemanii" TargetMode="External"/><Relationship Id="rId10" Type="http://schemas.openxmlformats.org/officeDocument/2006/relationships/image" Target="../media/image15.png"/><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hyperlink" Target="https://en.wikipedia.org/wiki/Myosotis_cheesemanii" TargetMode="External"/><Relationship Id="rId4" Type="http://schemas.openxmlformats.org/officeDocument/2006/relationships/hyperlink" Target="https://commons.wikimedia.org/wiki/Category:Myosotis_cheesemanii" TargetMode="External"/><Relationship Id="rId9" Type="http://schemas.openxmlformats.org/officeDocument/2006/relationships/image" Target="../media/image14.png"/><Relationship Id="rId5" Type="http://schemas.openxmlformats.org/officeDocument/2006/relationships/hyperlink" Target="https://creativecommons.org/licenses/by-sa/3.0/" TargetMode="External"/><Relationship Id="rId6" Type="http://schemas.openxmlformats.org/officeDocument/2006/relationships/hyperlink" Target="https://www.inaturalist.org/taxa/404005-Myosotis-cheesemanii" TargetMode="External"/><Relationship Id="rId7" Type="http://schemas.openxmlformats.org/officeDocument/2006/relationships/hyperlink" Target="https://www.legislation.govt.nz/act/public/1994/0143/latest/DLM345961.html" TargetMode="External"/><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hyperlink" Target="https://www.museumfuernaturkunde.berlin/en/science/collector-edit-a-thons-museum-fur-naturkunde-developing-innovative-formats-participatory" TargetMode="External"/><Relationship Id="rId4" Type="http://schemas.openxmlformats.org/officeDocument/2006/relationships/hyperlink" Target="https://www.wikidata.org/wiki/Q103473" TargetMode="External"/><Relationship Id="rId5" Type="http://schemas.openxmlformats.org/officeDocument/2006/relationships/hyperlink" Target="https://creativecommons.org/licenses/by-sa/3.0/" TargetMode="External"/><Relationship Id="rId6" Type="http://schemas.openxmlformats.org/officeDocument/2006/relationships/image" Target="../media/image2.png"/><Relationship Id="rId7" Type="http://schemas.openxmlformats.org/officeDocument/2006/relationships/image" Target="../media/image21.png"/><Relationship Id="rId8"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hyperlink" Target="https://query.wikidata.org/querybuilder/?uselang=en" TargetMode="External"/><Relationship Id="rId4" Type="http://schemas.openxmlformats.org/officeDocument/2006/relationships/hyperlink" Target="https://bionomia.net/Q67314" TargetMode="External"/><Relationship Id="rId9" Type="http://schemas.openxmlformats.org/officeDocument/2006/relationships/image" Target="../media/image11.png"/><Relationship Id="rId5" Type="http://schemas.openxmlformats.org/officeDocument/2006/relationships/hyperlink" Target="https://query.wikidata.org/querybuilder/?uselang=en" TargetMode="External"/><Relationship Id="rId6" Type="http://schemas.openxmlformats.org/officeDocument/2006/relationships/hyperlink" Target="https://creativecommons.org/licenses/by-sa/3.0/" TargetMode="External"/><Relationship Id="rId7" Type="http://schemas.openxmlformats.org/officeDocument/2006/relationships/hyperlink" Target="https://bionomia.net/Q103473" TargetMode="External"/><Relationship Id="rId8"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hyperlink" Target="https://en.wikipedia.org/wiki/Wikipedia:GLAM/Royal_Botanic_Gardens_Victoria" TargetMode="External"/><Relationship Id="rId4" Type="http://schemas.openxmlformats.org/officeDocument/2006/relationships/image" Target="../media/image10.png"/><Relationship Id="rId5" Type="http://schemas.openxmlformats.org/officeDocument/2006/relationships/hyperlink" Target="https://en.wikipedia.org/wiki/User:Drechmeria-RBGV" TargetMode="External"/><Relationship Id="rId6"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hyperlink" Target="https://en.wikipedia.org/wiki/Anna_Mary_Winifred_Brotherton" TargetMode="External"/><Relationship Id="rId4" Type="http://schemas.openxmlformats.org/officeDocument/2006/relationships/hyperlink" Target="https://creativecommons.org/licenses/by-sa/3.0/" TargetMode="External"/><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26"/>
          <p:cNvPicPr preferRelativeResize="0"/>
          <p:nvPr/>
        </p:nvPicPr>
        <p:blipFill>
          <a:blip r:embed="rId3">
            <a:alphaModFix amt="20000"/>
          </a:blip>
          <a:stretch>
            <a:fillRect/>
          </a:stretch>
        </p:blipFill>
        <p:spPr>
          <a:xfrm>
            <a:off x="707771" y="0"/>
            <a:ext cx="7728456" cy="5143499"/>
          </a:xfrm>
          <a:prstGeom prst="rect">
            <a:avLst/>
          </a:prstGeom>
          <a:noFill/>
          <a:ln>
            <a:noFill/>
          </a:ln>
        </p:spPr>
      </p:pic>
      <p:sp>
        <p:nvSpPr>
          <p:cNvPr id="106" name="Google Shape;106;p26"/>
          <p:cNvSpPr txBox="1"/>
          <p:nvPr/>
        </p:nvSpPr>
        <p:spPr>
          <a:xfrm>
            <a:off x="0" y="0"/>
            <a:ext cx="9144000" cy="3777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3300">
                <a:solidFill>
                  <a:schemeClr val="lt1"/>
                </a:solidFill>
              </a:rPr>
              <a:t>Reuse in the Wiki World </a:t>
            </a:r>
            <a:endParaRPr b="1" sz="3300">
              <a:solidFill>
                <a:schemeClr val="lt1"/>
              </a:solidFill>
            </a:endParaRPr>
          </a:p>
          <a:p>
            <a:pPr indent="0" lvl="0" marL="0" rtl="0" algn="ctr">
              <a:lnSpc>
                <a:spcPct val="115000"/>
              </a:lnSpc>
              <a:spcBef>
                <a:spcPts val="1200"/>
              </a:spcBef>
              <a:spcAft>
                <a:spcPts val="0"/>
              </a:spcAft>
              <a:buClr>
                <a:schemeClr val="dk1"/>
              </a:buClr>
              <a:buSzPts val="1100"/>
              <a:buFont typeface="Arial"/>
              <a:buNone/>
            </a:pPr>
            <a:r>
              <a:rPr b="1" lang="en-GB" sz="3300">
                <a:solidFill>
                  <a:schemeClr val="lt1"/>
                </a:solidFill>
              </a:rPr>
              <a:t>empowers engagement </a:t>
            </a:r>
            <a:endParaRPr b="1" sz="3300">
              <a:solidFill>
                <a:schemeClr val="lt1"/>
              </a:solidFill>
            </a:endParaRPr>
          </a:p>
          <a:p>
            <a:pPr indent="0" lvl="0" marL="0" rtl="0" algn="ctr">
              <a:lnSpc>
                <a:spcPct val="115000"/>
              </a:lnSpc>
              <a:spcBef>
                <a:spcPts val="1200"/>
              </a:spcBef>
              <a:spcAft>
                <a:spcPts val="1200"/>
              </a:spcAft>
              <a:buClr>
                <a:schemeClr val="dk1"/>
              </a:buClr>
              <a:buSzPts val="1100"/>
              <a:buFont typeface="Arial"/>
              <a:buNone/>
            </a:pPr>
            <a:r>
              <a:rPr b="1" lang="en-GB" sz="3300">
                <a:solidFill>
                  <a:schemeClr val="lt1"/>
                </a:solidFill>
              </a:rPr>
              <a:t>with Natural History Collections</a:t>
            </a:r>
            <a:endParaRPr sz="3300">
              <a:solidFill>
                <a:schemeClr val="lt1"/>
              </a:solidFill>
            </a:endParaRPr>
          </a:p>
        </p:txBody>
      </p:sp>
      <p:sp>
        <p:nvSpPr>
          <p:cNvPr id="107" name="Google Shape;107;p26"/>
          <p:cNvSpPr txBox="1"/>
          <p:nvPr/>
        </p:nvSpPr>
        <p:spPr>
          <a:xfrm>
            <a:off x="0" y="3681675"/>
            <a:ext cx="9144000" cy="1461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GB" sz="1800">
                <a:solidFill>
                  <a:srgbClr val="FFFFFF"/>
                </a:solidFill>
              </a:rPr>
              <a:t>Siobhan Leachman</a:t>
            </a:r>
            <a:endParaRPr sz="1800">
              <a:solidFill>
                <a:srgbClr val="FFFFFF"/>
              </a:solidFill>
            </a:endParaRPr>
          </a:p>
          <a:p>
            <a:pPr indent="0" lvl="0" marL="0" rtl="0" algn="l">
              <a:spcBef>
                <a:spcPts val="0"/>
              </a:spcBef>
              <a:spcAft>
                <a:spcPts val="0"/>
              </a:spcAft>
              <a:buNone/>
            </a:pPr>
            <a:r>
              <a:rPr lang="en-GB" sz="1800">
                <a:solidFill>
                  <a:srgbClr val="FFFFFF"/>
                </a:solidFill>
              </a:rPr>
              <a:t>Wikipedia: </a:t>
            </a:r>
            <a:r>
              <a:rPr lang="en-GB" sz="1800" u="sng">
                <a:solidFill>
                  <a:srgbClr val="FFFFFF"/>
                </a:solidFill>
                <a:hlinkClick r:id="rId4">
                  <a:extLst>
                    <a:ext uri="{A12FA001-AC4F-418D-AE19-62706E023703}">
                      <ahyp:hlinkClr val="tx"/>
                    </a:ext>
                  </a:extLst>
                </a:hlinkClick>
              </a:rPr>
              <a:t>User:Ambrosia10</a:t>
            </a:r>
            <a:endParaRPr sz="1800">
              <a:solidFill>
                <a:srgbClr val="FFFFFF"/>
              </a:solidFill>
            </a:endParaRPr>
          </a:p>
          <a:p>
            <a:pPr indent="0" lvl="0" marL="0" rtl="0" algn="l">
              <a:spcBef>
                <a:spcPts val="0"/>
              </a:spcBef>
              <a:spcAft>
                <a:spcPts val="0"/>
              </a:spcAft>
              <a:buNone/>
            </a:pPr>
            <a:r>
              <a:rPr lang="en-GB" sz="1800">
                <a:solidFill>
                  <a:srgbClr val="FFFFFF"/>
                </a:solidFill>
              </a:rPr>
              <a:t>ORCID: </a:t>
            </a:r>
            <a:r>
              <a:rPr lang="en-GB" sz="1800" u="sng">
                <a:solidFill>
                  <a:srgbClr val="FFFFFF"/>
                </a:solidFill>
                <a:hlinkClick r:id="rId5">
                  <a:extLst>
                    <a:ext uri="{A12FA001-AC4F-418D-AE19-62706E023703}">
                      <ahyp:hlinkClr val="tx"/>
                    </a:ext>
                  </a:extLst>
                </a:hlinkClick>
              </a:rPr>
              <a:t>0000-0002-5398-7721</a:t>
            </a:r>
            <a:endParaRPr sz="1200">
              <a:solidFill>
                <a:srgbClr val="FFFFFF"/>
              </a:solidFill>
            </a:endParaRPr>
          </a:p>
          <a:p>
            <a:pPr indent="0" lvl="0" marL="0" rtl="0" algn="l">
              <a:spcBef>
                <a:spcPts val="0"/>
              </a:spcBef>
              <a:spcAft>
                <a:spcPts val="0"/>
              </a:spcAft>
              <a:buClr>
                <a:schemeClr val="dk1"/>
              </a:buClr>
              <a:buSzPts val="1100"/>
              <a:buFont typeface="Arial"/>
              <a:buNone/>
            </a:pPr>
            <a:r>
              <a:rPr lang="en-GB" sz="1800">
                <a:solidFill>
                  <a:schemeClr val="lt1"/>
                </a:solidFill>
              </a:rPr>
              <a:t>Twitter: </a:t>
            </a:r>
            <a:r>
              <a:rPr lang="en-GB" sz="1800" u="sng">
                <a:solidFill>
                  <a:schemeClr val="lt1"/>
                </a:solidFill>
                <a:hlinkClick r:id="rId6">
                  <a:extLst>
                    <a:ext uri="{A12FA001-AC4F-418D-AE19-62706E023703}">
                      <ahyp:hlinkClr val="tx"/>
                    </a:ext>
                  </a:extLst>
                </a:hlinkClick>
              </a:rPr>
              <a:t>@SiobhanLeachman</a:t>
            </a:r>
            <a:endParaRPr sz="1200">
              <a:solidFill>
                <a:srgbClr val="FFFFFF"/>
              </a:solidFill>
            </a:endParaRPr>
          </a:p>
          <a:p>
            <a:pPr indent="0" lvl="0" marL="0" rtl="0" algn="l">
              <a:spcBef>
                <a:spcPts val="0"/>
              </a:spcBef>
              <a:spcAft>
                <a:spcPts val="0"/>
              </a:spcAft>
              <a:buNone/>
            </a:pPr>
            <a:r>
              <a:rPr lang="en-GB" sz="1800">
                <a:solidFill>
                  <a:schemeClr val="lt1"/>
                </a:solidFill>
              </a:rPr>
              <a:t>Slides: </a:t>
            </a:r>
            <a:r>
              <a:rPr lang="en-GB" sz="1800" u="sng">
                <a:solidFill>
                  <a:schemeClr val="lt1"/>
                </a:solidFill>
                <a:hlinkClick r:id="rId7">
                  <a:extLst>
                    <a:ext uri="{A12FA001-AC4F-418D-AE19-62706E023703}">
                      <ahyp:hlinkClr val="tx"/>
                    </a:ext>
                  </a:extLst>
                </a:hlinkClick>
              </a:rPr>
              <a:t>bit.ly/ReuseInWikiSPNHC2023</a:t>
            </a:r>
            <a:endParaRPr sz="1800">
              <a:solidFill>
                <a:schemeClr val="lt1"/>
              </a:solidFill>
            </a:endParaRPr>
          </a:p>
        </p:txBody>
      </p:sp>
      <p:sp>
        <p:nvSpPr>
          <p:cNvPr id="108" name="Google Shape;108;p26"/>
          <p:cNvSpPr txBox="1"/>
          <p:nvPr/>
        </p:nvSpPr>
        <p:spPr>
          <a:xfrm>
            <a:off x="3522300" y="4818500"/>
            <a:ext cx="5621700" cy="324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900" u="sng">
                <a:solidFill>
                  <a:schemeClr val="lt1"/>
                </a:solidFill>
                <a:hlinkClick r:id="rId8">
                  <a:extLst>
                    <a:ext uri="{A12FA001-AC4F-418D-AE19-62706E023703}">
                      <ahyp:hlinkClr val="tx"/>
                    </a:ext>
                  </a:extLst>
                </a:hlinkClick>
              </a:rPr>
              <a:t>I</a:t>
            </a:r>
            <a:r>
              <a:rPr lang="en-GB" sz="900" u="sng">
                <a:solidFill>
                  <a:schemeClr val="lt1"/>
                </a:solidFill>
                <a:hlinkClick r:id="rId9">
                  <a:extLst>
                    <a:ext uri="{A12FA001-AC4F-418D-AE19-62706E023703}">
                      <ahyp:hlinkClr val="tx"/>
                    </a:ext>
                  </a:extLst>
                </a:hlinkClick>
              </a:rPr>
              <a:t>mage</a:t>
            </a:r>
            <a:r>
              <a:rPr lang="en-GB" sz="900">
                <a:solidFill>
                  <a:schemeClr val="lt1"/>
                </a:solidFill>
              </a:rPr>
              <a:t> by Henk Caspers Naturalis Biodiversity Center, </a:t>
            </a:r>
            <a:r>
              <a:rPr lang="en-GB" sz="900" u="sng">
                <a:solidFill>
                  <a:schemeClr val="lt1"/>
                </a:solidFill>
                <a:hlinkClick r:id="rId10">
                  <a:extLst>
                    <a:ext uri="{A12FA001-AC4F-418D-AE19-62706E023703}">
                      <ahyp:hlinkClr val="tx"/>
                    </a:ext>
                  </a:extLst>
                </a:hlinkClick>
              </a:rPr>
              <a:t>CC BY-SA 3.0</a:t>
            </a:r>
            <a:r>
              <a:rPr lang="en-GB" sz="900">
                <a:solidFill>
                  <a:schemeClr val="lt1"/>
                </a:solidFill>
              </a:rPr>
              <a:t>, via Wikimedia Commons </a:t>
            </a:r>
            <a:r>
              <a:rPr lang="en-GB"/>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5"/>
          <p:cNvSpPr txBox="1"/>
          <p:nvPr/>
        </p:nvSpPr>
        <p:spPr>
          <a:xfrm>
            <a:off x="4219575" y="0"/>
            <a:ext cx="49245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 </a:t>
            </a:r>
            <a:r>
              <a:rPr lang="en-GB" sz="3600">
                <a:solidFill>
                  <a:schemeClr val="lt1"/>
                </a:solidFill>
              </a:rPr>
              <a:t>Passive engagement</a:t>
            </a:r>
            <a:endParaRPr sz="3600">
              <a:solidFill>
                <a:schemeClr val="lt1"/>
              </a:solidFill>
            </a:endParaRPr>
          </a:p>
          <a:p>
            <a:pPr indent="0" lvl="0" marL="0" rtl="0" algn="ctr">
              <a:spcBef>
                <a:spcPts val="0"/>
              </a:spcBef>
              <a:spcAft>
                <a:spcPts val="0"/>
              </a:spcAft>
              <a:buClr>
                <a:schemeClr val="dk1"/>
              </a:buClr>
              <a:buSzPts val="1100"/>
              <a:buFont typeface="Arial"/>
              <a:buNone/>
            </a:pPr>
            <a:r>
              <a:rPr lang="en-GB">
                <a:solidFill>
                  <a:schemeClr val="lt1"/>
                </a:solidFill>
              </a:rPr>
              <a:t> </a:t>
            </a:r>
            <a:r>
              <a:rPr lang="en-GB">
                <a:solidFill>
                  <a:schemeClr val="lt1"/>
                </a:solidFill>
              </a:rPr>
              <a:t>Openly licensing images and data.</a:t>
            </a:r>
            <a:endParaRPr>
              <a:solidFill>
                <a:schemeClr val="lt1"/>
              </a:solidFill>
            </a:endParaRPr>
          </a:p>
          <a:p>
            <a:pPr indent="0" lvl="0" marL="0" rtl="0" algn="ctr">
              <a:spcBef>
                <a:spcPts val="0"/>
              </a:spcBef>
              <a:spcAft>
                <a:spcPts val="0"/>
              </a:spcAft>
              <a:buClr>
                <a:schemeClr val="dk1"/>
              </a:buClr>
              <a:buSzPts val="1100"/>
              <a:buFont typeface="Arial"/>
              <a:buNone/>
            </a:pPr>
            <a:r>
              <a:t/>
            </a:r>
            <a:endParaRPr>
              <a:solidFill>
                <a:schemeClr val="lt1"/>
              </a:solidFill>
            </a:endParaRPr>
          </a:p>
          <a:p>
            <a:pPr indent="0" lvl="0" marL="0" rtl="0" algn="ctr">
              <a:spcBef>
                <a:spcPts val="0"/>
              </a:spcBef>
              <a:spcAft>
                <a:spcPts val="0"/>
              </a:spcAft>
              <a:buClr>
                <a:schemeClr val="dk1"/>
              </a:buClr>
              <a:buSzPts val="1100"/>
              <a:buFont typeface="Arial"/>
              <a:buNone/>
            </a:pPr>
            <a:r>
              <a:t/>
            </a:r>
            <a:endParaRPr>
              <a:solidFill>
                <a:schemeClr val="lt1"/>
              </a:solidFill>
            </a:endParaRPr>
          </a:p>
          <a:p>
            <a:pPr indent="0" lvl="0" marL="0" rtl="0" algn="ctr">
              <a:spcBef>
                <a:spcPts val="0"/>
              </a:spcBef>
              <a:spcAft>
                <a:spcPts val="0"/>
              </a:spcAft>
              <a:buClr>
                <a:schemeClr val="dk1"/>
              </a:buClr>
              <a:buSzPts val="1100"/>
              <a:buFont typeface="Arial"/>
              <a:buNone/>
            </a:pPr>
            <a:r>
              <a:rPr lang="en-GB" sz="2400">
                <a:solidFill>
                  <a:schemeClr val="lt1"/>
                </a:solidFill>
              </a:rPr>
              <a:t>Openly licence images</a:t>
            </a:r>
            <a:endParaRPr sz="2400">
              <a:solidFill>
                <a:schemeClr val="lt1"/>
              </a:solidFill>
            </a:endParaRPr>
          </a:p>
          <a:p>
            <a:pPr indent="0" lvl="0" marL="0" rtl="0" algn="ctr">
              <a:spcBef>
                <a:spcPts val="0"/>
              </a:spcBef>
              <a:spcAft>
                <a:spcPts val="0"/>
              </a:spcAft>
              <a:buClr>
                <a:schemeClr val="dk1"/>
              </a:buClr>
              <a:buSzPts val="1100"/>
              <a:buFont typeface="Arial"/>
              <a:buNone/>
            </a:pPr>
            <a:r>
              <a:rPr lang="en-GB" sz="2400">
                <a:solidFill>
                  <a:schemeClr val="lt1"/>
                </a:solidFill>
              </a:rPr>
              <a:t>Openly licence data</a:t>
            </a:r>
            <a:endParaRPr sz="2400">
              <a:solidFill>
                <a:schemeClr val="lt1"/>
              </a:solidFill>
            </a:endParaRPr>
          </a:p>
          <a:p>
            <a:pPr indent="0" lvl="0" marL="0" rtl="0" algn="ctr">
              <a:spcBef>
                <a:spcPts val="0"/>
              </a:spcBef>
              <a:spcAft>
                <a:spcPts val="0"/>
              </a:spcAft>
              <a:buClr>
                <a:schemeClr val="dk1"/>
              </a:buClr>
              <a:buSzPts val="1100"/>
              <a:buFont typeface="Arial"/>
              <a:buNone/>
            </a:pPr>
            <a:r>
              <a:t/>
            </a:r>
            <a:endParaRPr sz="2400">
              <a:solidFill>
                <a:schemeClr val="lt1"/>
              </a:solidFill>
            </a:endParaRPr>
          </a:p>
          <a:p>
            <a:pPr indent="0" lvl="0" marL="0" rtl="0" algn="ctr">
              <a:spcBef>
                <a:spcPts val="0"/>
              </a:spcBef>
              <a:spcAft>
                <a:spcPts val="0"/>
              </a:spcAft>
              <a:buClr>
                <a:schemeClr val="dk1"/>
              </a:buClr>
              <a:buSzPts val="1100"/>
              <a:buFont typeface="Arial"/>
              <a:buNone/>
            </a:pPr>
            <a:r>
              <a:rPr lang="en-GB" sz="2400" u="sng">
                <a:solidFill>
                  <a:schemeClr val="lt1"/>
                </a:solidFill>
                <a:hlinkClick r:id="rId3">
                  <a:extLst>
                    <a:ext uri="{A12FA001-AC4F-418D-AE19-62706E023703}">
                      <ahyp:hlinkClr val="tx"/>
                    </a:ext>
                  </a:extLst>
                </a:hlinkClick>
              </a:rPr>
              <a:t>CC0</a:t>
            </a:r>
            <a:endParaRPr sz="2400">
              <a:solidFill>
                <a:schemeClr val="lt1"/>
              </a:solidFill>
            </a:endParaRPr>
          </a:p>
          <a:p>
            <a:pPr indent="0" lvl="0" marL="0" rtl="0" algn="ctr">
              <a:spcBef>
                <a:spcPts val="0"/>
              </a:spcBef>
              <a:spcAft>
                <a:spcPts val="0"/>
              </a:spcAft>
              <a:buClr>
                <a:schemeClr val="dk1"/>
              </a:buClr>
              <a:buSzPts val="1100"/>
              <a:buFont typeface="Arial"/>
              <a:buNone/>
            </a:pPr>
            <a:r>
              <a:rPr lang="en-GB" sz="2400" u="sng">
                <a:solidFill>
                  <a:schemeClr val="lt1"/>
                </a:solidFill>
                <a:hlinkClick r:id="rId4">
                  <a:extLst>
                    <a:ext uri="{A12FA001-AC4F-418D-AE19-62706E023703}">
                      <ahyp:hlinkClr val="tx"/>
                    </a:ext>
                  </a:extLst>
                </a:hlinkClick>
              </a:rPr>
              <a:t>CC BY</a:t>
            </a:r>
            <a:endParaRPr sz="2400">
              <a:solidFill>
                <a:schemeClr val="lt1"/>
              </a:solidFill>
            </a:endParaRPr>
          </a:p>
          <a:p>
            <a:pPr indent="0" lvl="0" marL="0" rtl="0" algn="ctr">
              <a:spcBef>
                <a:spcPts val="0"/>
              </a:spcBef>
              <a:spcAft>
                <a:spcPts val="0"/>
              </a:spcAft>
              <a:buClr>
                <a:schemeClr val="dk1"/>
              </a:buClr>
              <a:buSzPts val="1100"/>
              <a:buFont typeface="Arial"/>
              <a:buNone/>
            </a:pPr>
            <a:r>
              <a:rPr lang="en-GB" sz="2400" u="sng">
                <a:solidFill>
                  <a:schemeClr val="lt1"/>
                </a:solidFill>
                <a:hlinkClick r:id="rId5">
                  <a:extLst>
                    <a:ext uri="{A12FA001-AC4F-418D-AE19-62706E023703}">
                      <ahyp:hlinkClr val="tx"/>
                    </a:ext>
                  </a:extLst>
                </a:hlinkClick>
              </a:rPr>
              <a:t>CC BY SA</a:t>
            </a:r>
            <a:endParaRPr sz="2400">
              <a:solidFill>
                <a:schemeClr val="lt1"/>
              </a:solidFill>
            </a:endParaRPr>
          </a:p>
          <a:p>
            <a:pPr indent="0" lvl="0" marL="0" rtl="0" algn="l">
              <a:spcBef>
                <a:spcPts val="0"/>
              </a:spcBef>
              <a:spcAft>
                <a:spcPts val="0"/>
              </a:spcAft>
              <a:buClr>
                <a:schemeClr val="dk1"/>
              </a:buClr>
              <a:buSzPts val="1100"/>
              <a:buFont typeface="Arial"/>
              <a:buNone/>
            </a:pPr>
            <a:r>
              <a:t/>
            </a:r>
            <a:endParaRPr>
              <a:solidFill>
                <a:schemeClr val="lt1"/>
              </a:solidFill>
            </a:endParaRPr>
          </a:p>
          <a:p>
            <a:pPr indent="0" lvl="0" marL="0" rtl="0" algn="l">
              <a:spcBef>
                <a:spcPts val="0"/>
              </a:spcBef>
              <a:spcAft>
                <a:spcPts val="0"/>
              </a:spcAft>
              <a:buClr>
                <a:schemeClr val="dk1"/>
              </a:buClr>
              <a:buSzPts val="1100"/>
              <a:buFont typeface="Arial"/>
              <a:buNone/>
            </a:pPr>
            <a:r>
              <a:t/>
            </a:r>
            <a:endParaRPr>
              <a:solidFill>
                <a:schemeClr val="lt1"/>
              </a:solidFill>
            </a:endParaRPr>
          </a:p>
          <a:p>
            <a:pPr indent="0" lvl="0" marL="0" rtl="0" algn="l">
              <a:spcBef>
                <a:spcPts val="0"/>
              </a:spcBef>
              <a:spcAft>
                <a:spcPts val="0"/>
              </a:spcAft>
              <a:buClr>
                <a:schemeClr val="dk1"/>
              </a:buClr>
              <a:buSzPts val="1100"/>
              <a:buFont typeface="Arial"/>
              <a:buNone/>
            </a:pPr>
            <a:r>
              <a:t/>
            </a:r>
            <a:endParaRPr>
              <a:solidFill>
                <a:schemeClr val="lt1"/>
              </a:solidFill>
            </a:endParaRPr>
          </a:p>
          <a:p>
            <a:pPr indent="0" lvl="0" marL="0" rtl="0" algn="l">
              <a:spcBef>
                <a:spcPts val="0"/>
              </a:spcBef>
              <a:spcAft>
                <a:spcPts val="0"/>
              </a:spcAft>
              <a:buClr>
                <a:schemeClr val="dk1"/>
              </a:buClr>
              <a:buSzPts val="1100"/>
              <a:buFont typeface="Arial"/>
              <a:buNone/>
            </a:pPr>
            <a:r>
              <a:t/>
            </a:r>
            <a:endParaRPr>
              <a:solidFill>
                <a:schemeClr val="lt1"/>
              </a:solidFill>
            </a:endParaRPr>
          </a:p>
        </p:txBody>
      </p:sp>
      <p:sp>
        <p:nvSpPr>
          <p:cNvPr id="183" name="Google Shape;183;p35"/>
          <p:cNvSpPr txBox="1"/>
          <p:nvPr/>
        </p:nvSpPr>
        <p:spPr>
          <a:xfrm>
            <a:off x="11850" y="4848225"/>
            <a:ext cx="9120300" cy="2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a:t>
            </a:r>
            <a:r>
              <a:rPr lang="en-GB" sz="900" u="sng">
                <a:solidFill>
                  <a:schemeClr val="lt1"/>
                </a:solidFill>
                <a:hlinkClick r:id="rId6">
                  <a:extLst>
                    <a:ext uri="{A12FA001-AC4F-418D-AE19-62706E023703}">
                      <ahyp:hlinkClr val="tx"/>
                    </a:ext>
                  </a:extLst>
                </a:hlinkClick>
              </a:rPr>
              <a:t>New Zealand Arthropod Collection o</a:t>
            </a:r>
            <a:r>
              <a:rPr lang="en-GB" sz="900" u="sng">
                <a:solidFill>
                  <a:schemeClr val="lt1"/>
                </a:solidFill>
                <a:hlinkClick r:id="rId7">
                  <a:extLst>
                    <a:ext uri="{A12FA001-AC4F-418D-AE19-62706E023703}">
                      <ahyp:hlinkClr val="tx"/>
                    </a:ext>
                  </a:extLst>
                </a:hlinkClick>
              </a:rPr>
              <a:t>ccurrence dataset</a:t>
            </a:r>
            <a:r>
              <a:rPr lang="en-GB" sz="900">
                <a:solidFill>
                  <a:schemeClr val="lt1"/>
                </a:solidFill>
              </a:rPr>
              <a:t> </a:t>
            </a:r>
            <a:r>
              <a:rPr lang="en-GB" sz="900">
                <a:solidFill>
                  <a:schemeClr val="lt1"/>
                </a:solidFill>
              </a:rPr>
              <a:t>in GBIF CC BY 4.0. Screenshot of </a:t>
            </a:r>
            <a:r>
              <a:rPr lang="en-GB" sz="900" u="sng">
                <a:solidFill>
                  <a:schemeClr val="lt1"/>
                </a:solidFill>
                <a:hlinkClick r:id="rId8">
                  <a:extLst>
                    <a:ext uri="{A12FA001-AC4F-418D-AE19-62706E023703}">
                      <ahyp:hlinkClr val="tx"/>
                    </a:ext>
                  </a:extLst>
                </a:hlinkClick>
              </a:rPr>
              <a:t>Wikicommons Category:Landcare Research</a:t>
            </a:r>
            <a:r>
              <a:rPr lang="en-GB" sz="900">
                <a:solidFill>
                  <a:schemeClr val="lt1"/>
                </a:solidFill>
              </a:rPr>
              <a:t> </a:t>
            </a:r>
            <a:r>
              <a:rPr lang="en-GB" sz="900" u="sng">
                <a:solidFill>
                  <a:schemeClr val="lt1"/>
                </a:solidFill>
                <a:hlinkClick r:id="rId9">
                  <a:extLst>
                    <a:ext uri="{A12FA001-AC4F-418D-AE19-62706E023703}">
                      <ahyp:hlinkClr val="tx"/>
                    </a:ext>
                  </a:extLst>
                </a:hlinkClick>
              </a:rPr>
              <a:t>CC BY-SA 3.0</a:t>
            </a:r>
            <a:endParaRPr sz="900">
              <a:solidFill>
                <a:schemeClr val="lt1"/>
              </a:solidFill>
            </a:endParaRPr>
          </a:p>
        </p:txBody>
      </p:sp>
      <p:pic>
        <p:nvPicPr>
          <p:cNvPr id="184" name="Google Shape;184;p35"/>
          <p:cNvPicPr preferRelativeResize="0"/>
          <p:nvPr/>
        </p:nvPicPr>
        <p:blipFill>
          <a:blip r:embed="rId10">
            <a:alphaModFix/>
          </a:blip>
          <a:stretch>
            <a:fillRect/>
          </a:stretch>
        </p:blipFill>
        <p:spPr>
          <a:xfrm>
            <a:off x="114300" y="133350"/>
            <a:ext cx="4347105" cy="2192625"/>
          </a:xfrm>
          <a:prstGeom prst="rect">
            <a:avLst/>
          </a:prstGeom>
          <a:noFill/>
          <a:ln>
            <a:noFill/>
          </a:ln>
        </p:spPr>
      </p:pic>
      <p:pic>
        <p:nvPicPr>
          <p:cNvPr id="185" name="Google Shape;185;p35"/>
          <p:cNvPicPr preferRelativeResize="0"/>
          <p:nvPr/>
        </p:nvPicPr>
        <p:blipFill>
          <a:blip r:embed="rId11">
            <a:alphaModFix/>
          </a:blip>
          <a:stretch>
            <a:fillRect/>
          </a:stretch>
        </p:blipFill>
        <p:spPr>
          <a:xfrm>
            <a:off x="114300" y="2531800"/>
            <a:ext cx="4347100" cy="22244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36"/>
          <p:cNvPicPr preferRelativeResize="0"/>
          <p:nvPr/>
        </p:nvPicPr>
        <p:blipFill>
          <a:blip r:embed="rId3">
            <a:alphaModFix amt="15000"/>
          </a:blip>
          <a:stretch>
            <a:fillRect/>
          </a:stretch>
        </p:blipFill>
        <p:spPr>
          <a:xfrm>
            <a:off x="0" y="99150"/>
            <a:ext cx="9144000" cy="4754882"/>
          </a:xfrm>
          <a:prstGeom prst="rect">
            <a:avLst/>
          </a:prstGeom>
          <a:noFill/>
          <a:ln>
            <a:noFill/>
          </a:ln>
        </p:spPr>
      </p:pic>
      <p:sp>
        <p:nvSpPr>
          <p:cNvPr id="191" name="Google Shape;191;p36"/>
          <p:cNvSpPr txBox="1"/>
          <p:nvPr/>
        </p:nvSpPr>
        <p:spPr>
          <a:xfrm>
            <a:off x="0" y="99150"/>
            <a:ext cx="9144000" cy="504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3600" u="sng">
                <a:solidFill>
                  <a:schemeClr val="lt1"/>
                </a:solidFill>
                <a:hlinkClick r:id="rId4">
                  <a:extLst>
                    <a:ext uri="{A12FA001-AC4F-418D-AE19-62706E023703}">
                      <ahyp:hlinkClr val="tx"/>
                    </a:ext>
                  </a:extLst>
                </a:hlinkClick>
              </a:rPr>
              <a:t>Manaaki Whenua Landcare Research</a:t>
            </a:r>
            <a:endParaRPr sz="3600">
              <a:solidFill>
                <a:schemeClr val="lt1"/>
              </a:solidFill>
            </a:endParaRPr>
          </a:p>
          <a:p>
            <a:pPr indent="0" lvl="0" marL="0" rtl="0" algn="l">
              <a:spcBef>
                <a:spcPts val="0"/>
              </a:spcBef>
              <a:spcAft>
                <a:spcPts val="0"/>
              </a:spcAft>
              <a:buClr>
                <a:schemeClr val="dk1"/>
              </a:buClr>
              <a:buSzPts val="1100"/>
              <a:buFont typeface="Arial"/>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2286000" rtl="0" algn="l">
              <a:spcBef>
                <a:spcPts val="0"/>
              </a:spcBef>
              <a:spcAft>
                <a:spcPts val="0"/>
              </a:spcAft>
              <a:buNone/>
            </a:pPr>
            <a:r>
              <a:rPr lang="en-GB" sz="2000">
                <a:solidFill>
                  <a:schemeClr val="lt1"/>
                </a:solidFill>
              </a:rPr>
              <a:t>Uploads to Wikicommons</a:t>
            </a:r>
            <a:endParaRPr sz="2000">
              <a:solidFill>
                <a:schemeClr val="lt1"/>
              </a:solidFill>
            </a:endParaRPr>
          </a:p>
          <a:p>
            <a:pPr indent="0" lvl="0" marL="2286000" rtl="0" algn="l">
              <a:spcBef>
                <a:spcPts val="0"/>
              </a:spcBef>
              <a:spcAft>
                <a:spcPts val="0"/>
              </a:spcAft>
              <a:buClr>
                <a:schemeClr val="dk1"/>
              </a:buClr>
              <a:buSzPts val="1100"/>
              <a:buFont typeface="Arial"/>
              <a:buNone/>
            </a:pPr>
            <a:r>
              <a:rPr lang="en-GB" sz="2000">
                <a:solidFill>
                  <a:schemeClr val="lt1"/>
                </a:solidFill>
              </a:rPr>
              <a:t>Writing Wikipedia species articles</a:t>
            </a:r>
            <a:endParaRPr sz="2000">
              <a:solidFill>
                <a:schemeClr val="lt1"/>
              </a:solidFill>
            </a:endParaRPr>
          </a:p>
          <a:p>
            <a:pPr indent="0" lvl="0" marL="2286000" rtl="0" algn="l">
              <a:spcBef>
                <a:spcPts val="0"/>
              </a:spcBef>
              <a:spcAft>
                <a:spcPts val="0"/>
              </a:spcAft>
              <a:buNone/>
            </a:pPr>
            <a:r>
              <a:rPr lang="en-GB" sz="2000">
                <a:solidFill>
                  <a:schemeClr val="lt1"/>
                </a:solidFill>
              </a:rPr>
              <a:t>Creating Wikidata species items</a:t>
            </a:r>
            <a:endParaRPr sz="2000">
              <a:solidFill>
                <a:schemeClr val="lt1"/>
              </a:solidFill>
            </a:endParaRPr>
          </a:p>
          <a:p>
            <a:pPr indent="0" lvl="0" marL="2286000" rtl="0" algn="l">
              <a:spcBef>
                <a:spcPts val="0"/>
              </a:spcBef>
              <a:spcAft>
                <a:spcPts val="0"/>
              </a:spcAft>
              <a:buClr>
                <a:schemeClr val="dk1"/>
              </a:buClr>
              <a:buSzPts val="1100"/>
              <a:buFont typeface="Arial"/>
              <a:buNone/>
            </a:pPr>
            <a:r>
              <a:rPr lang="en-GB" sz="2000">
                <a:solidFill>
                  <a:schemeClr val="lt1"/>
                </a:solidFill>
              </a:rPr>
              <a:t>Linking to publications of species descriptions</a:t>
            </a:r>
            <a:endParaRPr sz="2000">
              <a:solidFill>
                <a:schemeClr val="lt1"/>
              </a:solidFill>
            </a:endParaRPr>
          </a:p>
          <a:p>
            <a:pPr indent="0" lvl="0" marL="2286000" rtl="0" algn="l">
              <a:spcBef>
                <a:spcPts val="0"/>
              </a:spcBef>
              <a:spcAft>
                <a:spcPts val="0"/>
              </a:spcAft>
              <a:buNone/>
            </a:pPr>
            <a:r>
              <a:rPr lang="en-GB" sz="2000">
                <a:solidFill>
                  <a:schemeClr val="lt1"/>
                </a:solidFill>
              </a:rPr>
              <a:t>Reusing images in iNaturalist</a:t>
            </a:r>
            <a:endParaRPr sz="2000">
              <a:solidFill>
                <a:schemeClr val="lt1"/>
              </a:solidFill>
            </a:endParaRPr>
          </a:p>
          <a:p>
            <a:pPr indent="0" lvl="0" marL="2286000" rtl="0" algn="l">
              <a:spcBef>
                <a:spcPts val="0"/>
              </a:spcBef>
              <a:spcAft>
                <a:spcPts val="0"/>
              </a:spcAft>
              <a:buNone/>
            </a:pPr>
            <a:r>
              <a:rPr lang="en-GB" sz="2000">
                <a:solidFill>
                  <a:schemeClr val="lt1"/>
                </a:solidFill>
              </a:rPr>
              <a:t>Adding collectors to Wikidata</a:t>
            </a:r>
            <a:endParaRPr sz="2000">
              <a:solidFill>
                <a:schemeClr val="lt1"/>
              </a:solidFill>
            </a:endParaRPr>
          </a:p>
          <a:p>
            <a:pPr indent="0" lvl="0" marL="2286000" rtl="0" algn="l">
              <a:spcBef>
                <a:spcPts val="0"/>
              </a:spcBef>
              <a:spcAft>
                <a:spcPts val="0"/>
              </a:spcAft>
              <a:buClr>
                <a:schemeClr val="dk1"/>
              </a:buClr>
              <a:buSzPts val="1100"/>
              <a:buFont typeface="Arial"/>
              <a:buNone/>
            </a:pPr>
            <a:r>
              <a:rPr lang="en-GB" sz="2000">
                <a:solidFill>
                  <a:schemeClr val="lt1"/>
                </a:solidFill>
              </a:rPr>
              <a:t>Adding &amp; attributing collectors in Bionomia</a:t>
            </a:r>
            <a:endParaRPr sz="2000">
              <a:solidFill>
                <a:schemeClr val="lt1"/>
              </a:solidFill>
            </a:endParaRPr>
          </a:p>
          <a:p>
            <a:pPr indent="0" lvl="0" marL="2286000" rtl="0" algn="l">
              <a:spcBef>
                <a:spcPts val="0"/>
              </a:spcBef>
              <a:spcAft>
                <a:spcPts val="0"/>
              </a:spcAft>
              <a:buNone/>
            </a:pPr>
            <a:r>
              <a:rPr lang="en-GB" sz="2000">
                <a:solidFill>
                  <a:schemeClr val="lt1"/>
                </a:solidFill>
              </a:rPr>
              <a:t>Correcting online metadata</a:t>
            </a:r>
            <a:endParaRPr sz="2000">
              <a:solidFill>
                <a:schemeClr val="lt1"/>
              </a:solidFill>
            </a:endParaRPr>
          </a:p>
          <a:p>
            <a:pPr indent="0" lvl="0" marL="2743200" rtl="0" algn="l">
              <a:spcBef>
                <a:spcPts val="0"/>
              </a:spcBef>
              <a:spcAft>
                <a:spcPts val="0"/>
              </a:spcAft>
              <a:buClr>
                <a:schemeClr val="dk1"/>
              </a:buClr>
              <a:buSzPts val="1100"/>
              <a:buFont typeface="Arial"/>
              <a:buNone/>
            </a:pPr>
            <a:r>
              <a:rPr lang="en-GB" sz="2000">
                <a:solidFill>
                  <a:schemeClr val="lt1"/>
                </a:solidFill>
              </a:rPr>
              <a:t>Emailing institutions re dataset &amp; database issues</a:t>
            </a:r>
            <a:endParaRPr sz="2000">
              <a:solidFill>
                <a:schemeClr val="lt1"/>
              </a:solidFill>
            </a:endParaRPr>
          </a:p>
          <a:p>
            <a:pPr indent="0" lvl="0" marL="2743200" rtl="0" algn="l">
              <a:spcBef>
                <a:spcPts val="0"/>
              </a:spcBef>
              <a:spcAft>
                <a:spcPts val="0"/>
              </a:spcAft>
              <a:buNone/>
            </a:pPr>
            <a:r>
              <a:rPr lang="en-GB" sz="2000">
                <a:solidFill>
                  <a:schemeClr val="lt1"/>
                </a:solidFill>
              </a:rPr>
              <a:t>Raising issues in Catalogue of Life Github repository</a:t>
            </a:r>
            <a:endParaRPr>
              <a:solidFill>
                <a:schemeClr val="lt1"/>
              </a:solidFill>
            </a:endParaRPr>
          </a:p>
          <a:p>
            <a:pPr indent="0" lvl="0" marL="91440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Clr>
                <a:schemeClr val="dk1"/>
              </a:buClr>
              <a:buSzPts val="1100"/>
              <a:buFont typeface="Arial"/>
              <a:buNone/>
            </a:pPr>
            <a:r>
              <a:t/>
            </a:r>
            <a:endParaRPr>
              <a:solidFill>
                <a:schemeClr val="lt1"/>
              </a:solidFill>
            </a:endParaRPr>
          </a:p>
          <a:p>
            <a:pPr indent="0" lvl="0" marL="0" rtl="0" algn="l">
              <a:spcBef>
                <a:spcPts val="0"/>
              </a:spcBef>
              <a:spcAft>
                <a:spcPts val="0"/>
              </a:spcAft>
              <a:buNone/>
            </a:pPr>
            <a:r>
              <a:rPr lang="en-GB">
                <a:solidFill>
                  <a:schemeClr val="lt1"/>
                </a:solidFill>
              </a:rPr>
              <a:t> </a:t>
            </a:r>
            <a:endParaRPr>
              <a:solidFill>
                <a:schemeClr val="lt1"/>
              </a:solidFill>
            </a:endParaRPr>
          </a:p>
          <a:p>
            <a:pPr indent="0" lvl="0" marL="0" rtl="0" algn="l">
              <a:spcBef>
                <a:spcPts val="0"/>
              </a:spcBef>
              <a:spcAft>
                <a:spcPts val="0"/>
              </a:spcAft>
              <a:buNone/>
            </a:pPr>
            <a:r>
              <a:t/>
            </a:r>
            <a:endParaRPr/>
          </a:p>
        </p:txBody>
      </p:sp>
      <p:sp>
        <p:nvSpPr>
          <p:cNvPr id="192" name="Google Shape;192;p36"/>
          <p:cNvSpPr txBox="1"/>
          <p:nvPr/>
        </p:nvSpPr>
        <p:spPr>
          <a:xfrm>
            <a:off x="0" y="4854025"/>
            <a:ext cx="9144000" cy="289500"/>
          </a:xfrm>
          <a:prstGeom prst="rect">
            <a:avLst/>
          </a:prstGeom>
          <a:noFill/>
          <a:ln>
            <a:noFill/>
          </a:ln>
        </p:spPr>
        <p:txBody>
          <a:bodyPr anchorCtr="0" anchor="t" bIns="91425" lIns="91425" spcFirstLastPara="1" rIns="91425" wrap="square" tIns="91425">
            <a:noAutofit/>
          </a:bodyPr>
          <a:lstStyle/>
          <a:p>
            <a:pPr indent="0" lvl="0" marL="0" rtl="0" algn="l">
              <a:lnSpc>
                <a:spcPct val="137500"/>
              </a:lnSpc>
              <a:spcBef>
                <a:spcPts val="0"/>
              </a:spcBef>
              <a:spcAft>
                <a:spcPts val="600"/>
              </a:spcAft>
              <a:buNone/>
            </a:pPr>
            <a:r>
              <a:rPr i="1" lang="en-GB" sz="900" u="sng">
                <a:solidFill>
                  <a:schemeClr val="lt1"/>
                </a:solidFill>
                <a:hlinkClick r:id="rId5">
                  <a:extLst>
                    <a:ext uri="{A12FA001-AC4F-418D-AE19-62706E023703}">
                      <ahyp:hlinkClr val="tx"/>
                    </a:ext>
                  </a:extLst>
                </a:hlinkClick>
              </a:rPr>
              <a:t>Meterana meyricci</a:t>
            </a:r>
            <a:r>
              <a:rPr lang="en-GB" sz="900">
                <a:solidFill>
                  <a:schemeClr val="lt1"/>
                </a:solidFill>
              </a:rPr>
              <a:t> female by Birgit E. Rhode, Landcare Research New Zealand Ltd., </a:t>
            </a:r>
            <a:r>
              <a:rPr lang="en-GB" sz="900" u="sng">
                <a:solidFill>
                  <a:schemeClr val="lt1"/>
                </a:solidFill>
                <a:hlinkClick r:id="rId6">
                  <a:extLst>
                    <a:ext uri="{A12FA001-AC4F-418D-AE19-62706E023703}">
                      <ahyp:hlinkClr val="tx"/>
                    </a:ext>
                  </a:extLst>
                </a:hlinkClick>
              </a:rPr>
              <a:t>CC BY 4.0 </a:t>
            </a:r>
            <a:r>
              <a:rPr lang="en-GB" sz="900">
                <a:solidFill>
                  <a:schemeClr val="lt1"/>
                </a:solidFill>
              </a:rPr>
              <a:t>, via Wikimedia Commons</a:t>
            </a:r>
            <a:endParaRPr sz="9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7"/>
          <p:cNvSpPr txBox="1"/>
          <p:nvPr/>
        </p:nvSpPr>
        <p:spPr>
          <a:xfrm>
            <a:off x="22750" y="7575"/>
            <a:ext cx="9144000" cy="78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Direct Benefit to Institution</a:t>
            </a:r>
            <a:r>
              <a:rPr lang="en-GB" sz="3600">
                <a:solidFill>
                  <a:schemeClr val="lt1"/>
                </a:solidFill>
              </a:rPr>
              <a:t> </a:t>
            </a:r>
            <a:endParaRPr sz="3600">
              <a:solidFill>
                <a:schemeClr val="lt1"/>
              </a:solidFill>
            </a:endParaRPr>
          </a:p>
        </p:txBody>
      </p:sp>
      <p:pic>
        <p:nvPicPr>
          <p:cNvPr id="198" name="Google Shape;198;p37"/>
          <p:cNvPicPr preferRelativeResize="0"/>
          <p:nvPr/>
        </p:nvPicPr>
        <p:blipFill>
          <a:blip r:embed="rId3">
            <a:alphaModFix/>
          </a:blip>
          <a:stretch>
            <a:fillRect/>
          </a:stretch>
        </p:blipFill>
        <p:spPr>
          <a:xfrm>
            <a:off x="872800" y="664076"/>
            <a:ext cx="7792225" cy="2925876"/>
          </a:xfrm>
          <a:prstGeom prst="rect">
            <a:avLst/>
          </a:prstGeom>
          <a:noFill/>
          <a:ln>
            <a:noFill/>
          </a:ln>
        </p:spPr>
      </p:pic>
      <p:pic>
        <p:nvPicPr>
          <p:cNvPr id="199" name="Google Shape;199;p37"/>
          <p:cNvPicPr preferRelativeResize="0"/>
          <p:nvPr/>
        </p:nvPicPr>
        <p:blipFill>
          <a:blip r:embed="rId4">
            <a:alphaModFix/>
          </a:blip>
          <a:stretch>
            <a:fillRect/>
          </a:stretch>
        </p:blipFill>
        <p:spPr>
          <a:xfrm>
            <a:off x="5622450" y="1896264"/>
            <a:ext cx="3197700" cy="3170960"/>
          </a:xfrm>
          <a:prstGeom prst="rect">
            <a:avLst/>
          </a:prstGeom>
          <a:noFill/>
          <a:ln>
            <a:noFill/>
          </a:ln>
        </p:spPr>
      </p:pic>
      <p:sp>
        <p:nvSpPr>
          <p:cNvPr id="200" name="Google Shape;200;p37"/>
          <p:cNvSpPr txBox="1"/>
          <p:nvPr/>
        </p:nvSpPr>
        <p:spPr>
          <a:xfrm>
            <a:off x="7655700" y="1397800"/>
            <a:ext cx="981300" cy="547500"/>
          </a:xfrm>
          <a:prstGeom prst="rect">
            <a:avLst/>
          </a:prstGeom>
          <a:noFill/>
          <a:ln cap="flat" cmpd="sng" w="2857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7"/>
          <p:cNvSpPr txBox="1"/>
          <p:nvPr/>
        </p:nvSpPr>
        <p:spPr>
          <a:xfrm>
            <a:off x="5622450" y="3121100"/>
            <a:ext cx="3197700" cy="357900"/>
          </a:xfrm>
          <a:prstGeom prst="rect">
            <a:avLst/>
          </a:prstGeom>
          <a:noFill/>
          <a:ln cap="flat" cmpd="sng" w="2857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7"/>
          <p:cNvSpPr txBox="1"/>
          <p:nvPr/>
        </p:nvSpPr>
        <p:spPr>
          <a:xfrm>
            <a:off x="0" y="4814600"/>
            <a:ext cx="43386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Screenshots of Bionomia. Reused with permission.</a:t>
            </a:r>
            <a:endParaRPr sz="9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8"/>
          <p:cNvPicPr preferRelativeResize="0"/>
          <p:nvPr/>
        </p:nvPicPr>
        <p:blipFill>
          <a:blip r:embed="rId3">
            <a:alphaModFix/>
          </a:blip>
          <a:stretch>
            <a:fillRect/>
          </a:stretch>
        </p:blipFill>
        <p:spPr>
          <a:xfrm>
            <a:off x="152400" y="560175"/>
            <a:ext cx="5301176" cy="2547050"/>
          </a:xfrm>
          <a:prstGeom prst="rect">
            <a:avLst/>
          </a:prstGeom>
          <a:noFill/>
          <a:ln>
            <a:noFill/>
          </a:ln>
        </p:spPr>
      </p:pic>
      <p:sp>
        <p:nvSpPr>
          <p:cNvPr id="208" name="Google Shape;208;p38"/>
          <p:cNvSpPr txBox="1"/>
          <p:nvPr/>
        </p:nvSpPr>
        <p:spPr>
          <a:xfrm>
            <a:off x="4950" y="0"/>
            <a:ext cx="9134100" cy="56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chemeClr val="lt1"/>
                </a:solidFill>
              </a:rPr>
              <a:t>Frictionless data - Problem collector dates</a:t>
            </a:r>
            <a:endParaRPr sz="3000">
              <a:solidFill>
                <a:schemeClr val="lt1"/>
              </a:solidFill>
            </a:endParaRPr>
          </a:p>
        </p:txBody>
      </p:sp>
      <p:pic>
        <p:nvPicPr>
          <p:cNvPr id="209" name="Google Shape;209;p38"/>
          <p:cNvPicPr preferRelativeResize="0"/>
          <p:nvPr/>
        </p:nvPicPr>
        <p:blipFill>
          <a:blip r:embed="rId4">
            <a:alphaModFix/>
          </a:blip>
          <a:stretch>
            <a:fillRect/>
          </a:stretch>
        </p:blipFill>
        <p:spPr>
          <a:xfrm>
            <a:off x="1569450" y="1320775"/>
            <a:ext cx="7525248" cy="3619326"/>
          </a:xfrm>
          <a:prstGeom prst="rect">
            <a:avLst/>
          </a:prstGeom>
          <a:noFill/>
          <a:ln>
            <a:noFill/>
          </a:ln>
        </p:spPr>
      </p:pic>
      <p:sp>
        <p:nvSpPr>
          <p:cNvPr id="210" name="Google Shape;210;p38"/>
          <p:cNvSpPr txBox="1"/>
          <p:nvPr/>
        </p:nvSpPr>
        <p:spPr>
          <a:xfrm>
            <a:off x="341900" y="676775"/>
            <a:ext cx="5111700" cy="298500"/>
          </a:xfrm>
          <a:prstGeom prst="rect">
            <a:avLst/>
          </a:prstGeom>
          <a:noFill/>
          <a:ln cap="flat" cmpd="sng" w="2857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8"/>
          <p:cNvSpPr txBox="1"/>
          <p:nvPr/>
        </p:nvSpPr>
        <p:spPr>
          <a:xfrm>
            <a:off x="4660825" y="1605600"/>
            <a:ext cx="1342500" cy="400200"/>
          </a:xfrm>
          <a:prstGeom prst="rect">
            <a:avLst/>
          </a:prstGeom>
          <a:no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12" name="Google Shape;212;p38"/>
          <p:cNvSpPr txBox="1"/>
          <p:nvPr/>
        </p:nvSpPr>
        <p:spPr>
          <a:xfrm>
            <a:off x="3901625" y="3946875"/>
            <a:ext cx="703800" cy="400200"/>
          </a:xfrm>
          <a:prstGeom prst="rect">
            <a:avLst/>
          </a:prstGeom>
          <a:no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13" name="Google Shape;213;p38"/>
          <p:cNvSpPr txBox="1"/>
          <p:nvPr/>
        </p:nvSpPr>
        <p:spPr>
          <a:xfrm>
            <a:off x="28000" y="4853200"/>
            <a:ext cx="46605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Screenshots of Bionomia. Reused with permission.</a:t>
            </a:r>
            <a:endParaRPr sz="9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9"/>
          <p:cNvSpPr txBox="1"/>
          <p:nvPr/>
        </p:nvSpPr>
        <p:spPr>
          <a:xfrm>
            <a:off x="4572000" y="11850"/>
            <a:ext cx="4562100" cy="511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89999" rtl="0" algn="l">
              <a:spcBef>
                <a:spcPts val="0"/>
              </a:spcBef>
              <a:spcAft>
                <a:spcPts val="0"/>
              </a:spcAft>
              <a:buNone/>
            </a:pPr>
            <a:r>
              <a:rPr lang="en-GB" sz="2000">
                <a:solidFill>
                  <a:schemeClr val="lt1"/>
                </a:solidFill>
              </a:rPr>
              <a:t>Self directed engagement</a:t>
            </a:r>
            <a:endParaRPr sz="2000">
              <a:solidFill>
                <a:schemeClr val="lt1"/>
              </a:solidFill>
            </a:endParaRPr>
          </a:p>
          <a:p>
            <a:pPr indent="0" lvl="0" marL="89999" rtl="0" algn="l">
              <a:spcBef>
                <a:spcPts val="0"/>
              </a:spcBef>
              <a:spcAft>
                <a:spcPts val="0"/>
              </a:spcAft>
              <a:buNone/>
            </a:pPr>
            <a:r>
              <a:rPr lang="en-GB" sz="2000">
                <a:solidFill>
                  <a:schemeClr val="lt1"/>
                </a:solidFill>
              </a:rPr>
              <a:t>Staff pilot project</a:t>
            </a:r>
            <a:endParaRPr sz="2000">
              <a:solidFill>
                <a:schemeClr val="lt1"/>
              </a:solidFill>
            </a:endParaRPr>
          </a:p>
          <a:p>
            <a:pPr indent="0" lvl="0" marL="89999" rtl="0" algn="l">
              <a:spcBef>
                <a:spcPts val="0"/>
              </a:spcBef>
              <a:spcAft>
                <a:spcPts val="0"/>
              </a:spcAft>
              <a:buNone/>
            </a:pPr>
            <a:r>
              <a:rPr lang="en-GB" sz="2000">
                <a:solidFill>
                  <a:schemeClr val="lt1"/>
                </a:solidFill>
              </a:rPr>
              <a:t>Institution wide engagement</a:t>
            </a:r>
            <a:endParaRPr sz="2000">
              <a:solidFill>
                <a:schemeClr val="lt1"/>
              </a:solidFill>
            </a:endParaRPr>
          </a:p>
          <a:p>
            <a:pPr indent="0" lvl="0" marL="89999" rtl="0" algn="l">
              <a:spcBef>
                <a:spcPts val="0"/>
              </a:spcBef>
              <a:spcAft>
                <a:spcPts val="0"/>
              </a:spcAft>
              <a:buNone/>
            </a:pPr>
            <a:r>
              <a:t/>
            </a:r>
            <a:endParaRPr sz="2000">
              <a:solidFill>
                <a:schemeClr val="lt1"/>
              </a:solidFill>
            </a:endParaRPr>
          </a:p>
          <a:p>
            <a:pPr indent="0" lvl="0" marL="89999" rtl="0" algn="l">
              <a:spcBef>
                <a:spcPts val="0"/>
              </a:spcBef>
              <a:spcAft>
                <a:spcPts val="0"/>
              </a:spcAft>
              <a:buNone/>
            </a:pPr>
            <a:r>
              <a:rPr lang="en-GB" sz="2000">
                <a:solidFill>
                  <a:schemeClr val="lt1"/>
                </a:solidFill>
              </a:rPr>
              <a:t>Reach out to local wiki folk</a:t>
            </a:r>
            <a:endParaRPr sz="2000">
              <a:solidFill>
                <a:schemeClr val="lt1"/>
              </a:solidFill>
            </a:endParaRPr>
          </a:p>
          <a:p>
            <a:pPr indent="0" lvl="0" marL="89999" rtl="0" algn="l">
              <a:spcBef>
                <a:spcPts val="0"/>
              </a:spcBef>
              <a:spcAft>
                <a:spcPts val="0"/>
              </a:spcAft>
              <a:buNone/>
            </a:pPr>
            <a:r>
              <a:rPr lang="en-GB" sz="2000">
                <a:solidFill>
                  <a:schemeClr val="lt1"/>
                </a:solidFill>
              </a:rPr>
              <a:t>Reach out to </a:t>
            </a:r>
            <a:r>
              <a:rPr lang="en-GB" sz="2000">
                <a:solidFill>
                  <a:schemeClr val="lt1"/>
                </a:solidFill>
              </a:rPr>
              <a:t>colleagues</a:t>
            </a:r>
            <a:endParaRPr sz="2000">
              <a:solidFill>
                <a:schemeClr val="lt1"/>
              </a:solidFill>
            </a:endParaRPr>
          </a:p>
          <a:p>
            <a:pPr indent="0" lvl="0" marL="89999" rtl="0" algn="l">
              <a:spcBef>
                <a:spcPts val="0"/>
              </a:spcBef>
              <a:spcAft>
                <a:spcPts val="0"/>
              </a:spcAft>
              <a:buNone/>
            </a:pPr>
            <a:r>
              <a:rPr lang="en-GB" sz="2000">
                <a:solidFill>
                  <a:schemeClr val="lt1"/>
                </a:solidFill>
              </a:rPr>
              <a:t>C</a:t>
            </a:r>
            <a:r>
              <a:rPr lang="en-GB" sz="2000">
                <a:solidFill>
                  <a:schemeClr val="lt1"/>
                </a:solidFill>
              </a:rPr>
              <a:t>onsider a Wikipedian in Residence</a:t>
            </a:r>
            <a:endParaRPr sz="2000">
              <a:solidFill>
                <a:schemeClr val="lt1"/>
              </a:solidFill>
            </a:endParaRPr>
          </a:p>
          <a:p>
            <a:pPr indent="0" lvl="0" marL="89999" rtl="0" algn="l">
              <a:spcBef>
                <a:spcPts val="0"/>
              </a:spcBef>
              <a:spcAft>
                <a:spcPts val="0"/>
              </a:spcAft>
              <a:buNone/>
            </a:pPr>
            <a:r>
              <a:t/>
            </a:r>
            <a:endParaRPr sz="2000">
              <a:solidFill>
                <a:schemeClr val="lt1"/>
              </a:solidFill>
            </a:endParaRPr>
          </a:p>
        </p:txBody>
      </p:sp>
      <p:sp>
        <p:nvSpPr>
          <p:cNvPr id="219" name="Google Shape;219;p39"/>
          <p:cNvSpPr txBox="1"/>
          <p:nvPr/>
        </p:nvSpPr>
        <p:spPr>
          <a:xfrm>
            <a:off x="10050" y="0"/>
            <a:ext cx="9123900" cy="68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3000">
                <a:solidFill>
                  <a:schemeClr val="lt1"/>
                </a:solidFill>
              </a:rPr>
              <a:t>Options if YOU want to engage with the Wiki World</a:t>
            </a:r>
            <a:endParaRPr sz="3000">
              <a:solidFill>
                <a:schemeClr val="lt1"/>
              </a:solidFill>
            </a:endParaRPr>
          </a:p>
        </p:txBody>
      </p:sp>
      <p:pic>
        <p:nvPicPr>
          <p:cNvPr id="220" name="Google Shape;220;p39"/>
          <p:cNvPicPr preferRelativeResize="0"/>
          <p:nvPr/>
        </p:nvPicPr>
        <p:blipFill>
          <a:blip r:embed="rId3">
            <a:alphaModFix/>
          </a:blip>
          <a:stretch>
            <a:fillRect/>
          </a:stretch>
        </p:blipFill>
        <p:spPr>
          <a:xfrm>
            <a:off x="150825" y="1299750"/>
            <a:ext cx="4394952" cy="2472149"/>
          </a:xfrm>
          <a:prstGeom prst="rect">
            <a:avLst/>
          </a:prstGeom>
          <a:noFill/>
          <a:ln>
            <a:noFill/>
          </a:ln>
        </p:spPr>
      </p:pic>
      <p:sp>
        <p:nvSpPr>
          <p:cNvPr id="221" name="Google Shape;221;p39"/>
          <p:cNvSpPr txBox="1"/>
          <p:nvPr/>
        </p:nvSpPr>
        <p:spPr>
          <a:xfrm>
            <a:off x="17550" y="4836800"/>
            <a:ext cx="9108900" cy="2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4">
                  <a:extLst>
                    <a:ext uri="{A12FA001-AC4F-418D-AE19-62706E023703}">
                      <ahyp:hlinkClr val="tx"/>
                    </a:ext>
                  </a:extLst>
                </a:hlinkClick>
              </a:rPr>
              <a:t>Participants at the #NZspecies Edit-a-thon 2016</a:t>
            </a:r>
            <a:r>
              <a:rPr lang="en-GB" sz="900">
                <a:solidFill>
                  <a:schemeClr val="lt1"/>
                </a:solidFill>
              </a:rPr>
              <a:t> at Te Papa by Siobhan Leachman </a:t>
            </a:r>
            <a:r>
              <a:rPr lang="en-GB" sz="900" u="sng">
                <a:solidFill>
                  <a:schemeClr val="lt1"/>
                </a:solidFill>
                <a:hlinkClick r:id="rId5">
                  <a:extLst>
                    <a:ext uri="{A12FA001-AC4F-418D-AE19-62706E023703}">
                      <ahyp:hlinkClr val="tx"/>
                    </a:ext>
                  </a:extLst>
                </a:hlinkClick>
              </a:rPr>
              <a:t>CC0</a:t>
            </a:r>
            <a:endParaRPr sz="9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40"/>
          <p:cNvPicPr preferRelativeResize="0"/>
          <p:nvPr/>
        </p:nvPicPr>
        <p:blipFill>
          <a:blip r:embed="rId3">
            <a:alphaModFix amt="21000"/>
          </a:blip>
          <a:stretch>
            <a:fillRect/>
          </a:stretch>
        </p:blipFill>
        <p:spPr>
          <a:xfrm>
            <a:off x="1143000" y="0"/>
            <a:ext cx="6857999" cy="5143500"/>
          </a:xfrm>
          <a:prstGeom prst="rect">
            <a:avLst/>
          </a:prstGeom>
          <a:noFill/>
          <a:ln>
            <a:noFill/>
          </a:ln>
        </p:spPr>
      </p:pic>
      <p:sp>
        <p:nvSpPr>
          <p:cNvPr id="227" name="Google Shape;227;p40"/>
          <p:cNvSpPr txBox="1"/>
          <p:nvPr/>
        </p:nvSpPr>
        <p:spPr>
          <a:xfrm>
            <a:off x="0" y="794325"/>
            <a:ext cx="9144000" cy="4349100"/>
          </a:xfrm>
          <a:prstGeom prst="rect">
            <a:avLst/>
          </a:prstGeom>
          <a:noFill/>
          <a:ln>
            <a:noFill/>
          </a:ln>
        </p:spPr>
        <p:txBody>
          <a:bodyPr anchorCtr="0" anchor="ctr" bIns="91425" lIns="91425" spcFirstLastPara="1" rIns="91425" wrap="square" tIns="91425">
            <a:noAutofit/>
          </a:bodyPr>
          <a:lstStyle/>
          <a:p>
            <a:pPr indent="0" lvl="0" marL="1439999" rtl="0" algn="l">
              <a:lnSpc>
                <a:spcPct val="115000"/>
              </a:lnSpc>
              <a:spcBef>
                <a:spcPts val="0"/>
              </a:spcBef>
              <a:spcAft>
                <a:spcPts val="0"/>
              </a:spcAft>
              <a:buNone/>
            </a:pPr>
            <a:r>
              <a:rPr lang="en-GB" sz="2000">
                <a:solidFill>
                  <a:schemeClr val="lt1"/>
                </a:solidFill>
              </a:rPr>
              <a:t>Wikimedia Foundation for funding my attendance</a:t>
            </a:r>
            <a:endParaRPr sz="2000">
              <a:solidFill>
                <a:schemeClr val="lt1"/>
              </a:solidFill>
            </a:endParaRPr>
          </a:p>
          <a:p>
            <a:pPr indent="0" lvl="0" marL="1439999" rtl="0" algn="l">
              <a:lnSpc>
                <a:spcPct val="115000"/>
              </a:lnSpc>
              <a:spcBef>
                <a:spcPts val="1000"/>
              </a:spcBef>
              <a:spcAft>
                <a:spcPts val="0"/>
              </a:spcAft>
              <a:buNone/>
            </a:pPr>
            <a:r>
              <a:rPr lang="en-GB" sz="2000">
                <a:solidFill>
                  <a:schemeClr val="lt1"/>
                </a:solidFill>
              </a:rPr>
              <a:t>Te Papa and staff including </a:t>
            </a:r>
            <a:endParaRPr sz="2000">
              <a:solidFill>
                <a:schemeClr val="lt1"/>
              </a:solidFill>
            </a:endParaRPr>
          </a:p>
          <a:p>
            <a:pPr indent="0" lvl="0" marL="1800000" rtl="0" algn="l">
              <a:lnSpc>
                <a:spcPct val="115000"/>
              </a:lnSpc>
              <a:spcBef>
                <a:spcPts val="0"/>
              </a:spcBef>
              <a:spcAft>
                <a:spcPts val="0"/>
              </a:spcAft>
              <a:buNone/>
            </a:pPr>
            <a:r>
              <a:rPr lang="en-GB" sz="2000">
                <a:solidFill>
                  <a:schemeClr val="lt1"/>
                </a:solidFill>
              </a:rPr>
              <a:t>Dr. Heidi Meudt, Lucy Schrader &amp; Victoria Leachman</a:t>
            </a:r>
            <a:endParaRPr sz="2000">
              <a:solidFill>
                <a:schemeClr val="lt1"/>
              </a:solidFill>
            </a:endParaRPr>
          </a:p>
          <a:p>
            <a:pPr indent="0" lvl="0" marL="1439999" rtl="0" algn="l">
              <a:lnSpc>
                <a:spcPct val="115000"/>
              </a:lnSpc>
              <a:spcBef>
                <a:spcPts val="1000"/>
              </a:spcBef>
              <a:spcAft>
                <a:spcPts val="0"/>
              </a:spcAft>
              <a:buNone/>
            </a:pPr>
            <a:r>
              <a:rPr lang="en-GB" sz="2000">
                <a:solidFill>
                  <a:schemeClr val="lt1"/>
                </a:solidFill>
              </a:rPr>
              <a:t>Museum </a:t>
            </a:r>
            <a:r>
              <a:rPr lang="en-GB" sz="2000">
                <a:solidFill>
                  <a:schemeClr val="lt1"/>
                </a:solidFill>
              </a:rPr>
              <a:t>für Naturkunde, Berlin and staff including</a:t>
            </a:r>
            <a:endParaRPr sz="2000">
              <a:solidFill>
                <a:schemeClr val="lt1"/>
              </a:solidFill>
            </a:endParaRPr>
          </a:p>
          <a:p>
            <a:pPr indent="0" lvl="0" marL="1800000" rtl="0" algn="l">
              <a:lnSpc>
                <a:spcPct val="115000"/>
              </a:lnSpc>
              <a:spcBef>
                <a:spcPts val="0"/>
              </a:spcBef>
              <a:spcAft>
                <a:spcPts val="0"/>
              </a:spcAft>
              <a:buNone/>
            </a:pPr>
            <a:r>
              <a:rPr lang="en-GB" sz="2000">
                <a:solidFill>
                  <a:schemeClr val="lt1"/>
                </a:solidFill>
              </a:rPr>
              <a:t>Dr. Sabine von Mering and Erik Stolze</a:t>
            </a:r>
            <a:endParaRPr sz="2000">
              <a:solidFill>
                <a:schemeClr val="lt1"/>
              </a:solidFill>
            </a:endParaRPr>
          </a:p>
          <a:p>
            <a:pPr indent="0" lvl="0" marL="1439999" rtl="0" algn="l">
              <a:lnSpc>
                <a:spcPct val="115000"/>
              </a:lnSpc>
              <a:spcBef>
                <a:spcPts val="1000"/>
              </a:spcBef>
              <a:spcAft>
                <a:spcPts val="0"/>
              </a:spcAft>
              <a:buNone/>
            </a:pPr>
            <a:r>
              <a:rPr lang="en-GB" sz="2000">
                <a:solidFill>
                  <a:schemeClr val="lt1"/>
                </a:solidFill>
              </a:rPr>
              <a:t>Royal Botanic Gardens Victoria and staff </a:t>
            </a:r>
            <a:endParaRPr sz="2000">
              <a:solidFill>
                <a:schemeClr val="lt1"/>
              </a:solidFill>
            </a:endParaRPr>
          </a:p>
          <a:p>
            <a:pPr indent="0" lvl="0" marL="1439999" rtl="0" algn="l">
              <a:lnSpc>
                <a:spcPct val="115000"/>
              </a:lnSpc>
              <a:spcBef>
                <a:spcPts val="1000"/>
              </a:spcBef>
              <a:spcAft>
                <a:spcPts val="0"/>
              </a:spcAft>
              <a:buNone/>
            </a:pPr>
            <a:r>
              <a:rPr lang="en-GB" sz="2000">
                <a:solidFill>
                  <a:schemeClr val="lt1"/>
                </a:solidFill>
              </a:rPr>
              <a:t>David Shorthouse of Bionomia.net</a:t>
            </a:r>
            <a:endParaRPr sz="2000">
              <a:solidFill>
                <a:schemeClr val="lt1"/>
              </a:solidFill>
            </a:endParaRPr>
          </a:p>
          <a:p>
            <a:pPr indent="719999" lvl="0" marL="0" rtl="0" algn="l">
              <a:spcBef>
                <a:spcPts val="100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228" name="Google Shape;228;p40"/>
          <p:cNvSpPr txBox="1"/>
          <p:nvPr/>
        </p:nvSpPr>
        <p:spPr>
          <a:xfrm>
            <a:off x="15150" y="25125"/>
            <a:ext cx="9113700" cy="769200"/>
          </a:xfrm>
          <a:prstGeom prst="rect">
            <a:avLst/>
          </a:prstGeom>
          <a:noFill/>
          <a:ln>
            <a:noFill/>
          </a:ln>
        </p:spPr>
        <p:txBody>
          <a:bodyPr anchorCtr="0" anchor="t" bIns="91425" lIns="91425" spcFirstLastPara="1" rIns="91425" wrap="square" tIns="91425">
            <a:noAutofit/>
          </a:bodyPr>
          <a:lstStyle/>
          <a:p>
            <a:pPr indent="0" lvl="0" marL="1371600" rtl="0" algn="l">
              <a:spcBef>
                <a:spcPts val="0"/>
              </a:spcBef>
              <a:spcAft>
                <a:spcPts val="0"/>
              </a:spcAft>
              <a:buNone/>
            </a:pPr>
            <a:r>
              <a:rPr lang="en-GB" sz="3600">
                <a:solidFill>
                  <a:schemeClr val="lt1"/>
                </a:solidFill>
              </a:rPr>
              <a:t>Thanks to ….</a:t>
            </a:r>
            <a:endParaRPr sz="3600">
              <a:solidFill>
                <a:schemeClr val="lt1"/>
              </a:solidFill>
            </a:endParaRPr>
          </a:p>
        </p:txBody>
      </p:sp>
      <p:sp>
        <p:nvSpPr>
          <p:cNvPr id="229" name="Google Shape;229;p40"/>
          <p:cNvSpPr txBox="1"/>
          <p:nvPr/>
        </p:nvSpPr>
        <p:spPr>
          <a:xfrm>
            <a:off x="15150" y="4831775"/>
            <a:ext cx="9113700" cy="3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4">
                  <a:extLst>
                    <a:ext uri="{A12FA001-AC4F-418D-AE19-62706E023703}">
                      <ahyp:hlinkClr val="tx"/>
                    </a:ext>
                  </a:extLst>
                </a:hlinkClick>
              </a:rPr>
              <a:t>Thank you</a:t>
            </a:r>
            <a:r>
              <a:rPr lang="en-GB" sz="900">
                <a:solidFill>
                  <a:schemeClr val="lt1"/>
                </a:solidFill>
              </a:rPr>
              <a:t> by Aaron Burden, </a:t>
            </a:r>
            <a:r>
              <a:rPr lang="en-GB" sz="900" u="sng">
                <a:solidFill>
                  <a:schemeClr val="lt1"/>
                </a:solidFill>
                <a:hlinkClick r:id="rId5">
                  <a:extLst>
                    <a:ext uri="{A12FA001-AC4F-418D-AE19-62706E023703}">
                      <ahyp:hlinkClr val="tx"/>
                    </a:ext>
                  </a:extLst>
                </a:hlinkClick>
              </a:rPr>
              <a:t>CC0</a:t>
            </a:r>
            <a:r>
              <a:rPr lang="en-GB" sz="900">
                <a:solidFill>
                  <a:schemeClr val="lt1"/>
                </a:solidFill>
              </a:rPr>
              <a:t>, via Wikimedia Commons</a:t>
            </a:r>
            <a:endParaRPr sz="9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1"/>
          <p:cNvSpPr txBox="1"/>
          <p:nvPr/>
        </p:nvSpPr>
        <p:spPr>
          <a:xfrm>
            <a:off x="0" y="0"/>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chemeClr val="lt1"/>
                </a:solidFill>
              </a:rPr>
              <a:t>© Siobhan Leachman, 2023. Unless indicated otherwise for specific images, this slide deck is licensed for re-use under the </a:t>
            </a:r>
            <a:r>
              <a:rPr lang="en-GB" sz="2400" u="sng">
                <a:solidFill>
                  <a:schemeClr val="lt1"/>
                </a:solidFill>
                <a:hlinkClick r:id="rId3">
                  <a:extLst>
                    <a:ext uri="{A12FA001-AC4F-418D-AE19-62706E023703}">
                      <ahyp:hlinkClr val="tx"/>
                    </a:ext>
                  </a:extLst>
                </a:hlinkClick>
              </a:rPr>
              <a:t>Creative Commons Zero 1.0</a:t>
            </a:r>
            <a:r>
              <a:rPr lang="en-GB" sz="2400">
                <a:solidFill>
                  <a:schemeClr val="lt1"/>
                </a:solidFill>
              </a:rPr>
              <a:t> International licence</a:t>
            </a:r>
            <a:r>
              <a:rPr lang="en-GB" sz="2400">
                <a:solidFill>
                  <a:schemeClr val="lt1"/>
                </a:solidFill>
              </a:rPr>
              <a:t> . Please note that this licence does not apply to any images. Those specific items may be re-used as indicated in the image rights statement within each slide. In essence, you are free to copy, distribute and adapt this slide deck, as long as you abide by the other licence terms.</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7"/>
          <p:cNvSpPr txBox="1"/>
          <p:nvPr/>
        </p:nvSpPr>
        <p:spPr>
          <a:xfrm>
            <a:off x="4093725" y="0"/>
            <a:ext cx="50502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Definitions</a:t>
            </a:r>
            <a:endParaRPr sz="4800">
              <a:solidFill>
                <a:schemeClr val="lt1"/>
              </a:solidFill>
            </a:endParaRPr>
          </a:p>
          <a:p>
            <a:pPr indent="0" lvl="0" marL="0" rtl="0" algn="l">
              <a:spcBef>
                <a:spcPts val="0"/>
              </a:spcBef>
              <a:spcAft>
                <a:spcPts val="0"/>
              </a:spcAft>
              <a:buNone/>
            </a:pPr>
            <a:r>
              <a:t/>
            </a:r>
            <a:endParaRPr sz="3600">
              <a:solidFill>
                <a:schemeClr val="lt1"/>
              </a:solidFill>
            </a:endParaRPr>
          </a:p>
          <a:p>
            <a:pPr indent="0" lvl="0" marL="1371600" rtl="0" algn="l">
              <a:spcBef>
                <a:spcPts val="0"/>
              </a:spcBef>
              <a:spcAft>
                <a:spcPts val="0"/>
              </a:spcAft>
              <a:buNone/>
            </a:pPr>
            <a:r>
              <a:rPr lang="en-GB" sz="3600" u="sng">
                <a:solidFill>
                  <a:schemeClr val="lt1"/>
                </a:solidFill>
                <a:hlinkClick r:id="rId3">
                  <a:extLst>
                    <a:ext uri="{A12FA001-AC4F-418D-AE19-62706E023703}">
                      <ahyp:hlinkClr val="tx"/>
                    </a:ext>
                  </a:extLst>
                </a:hlinkClick>
              </a:rPr>
              <a:t>Wikipedia</a:t>
            </a:r>
            <a:endParaRPr sz="3600">
              <a:solidFill>
                <a:schemeClr val="lt1"/>
              </a:solidFill>
            </a:endParaRPr>
          </a:p>
          <a:p>
            <a:pPr indent="0" lvl="0" marL="1371600" rtl="0" algn="l">
              <a:spcBef>
                <a:spcPts val="0"/>
              </a:spcBef>
              <a:spcAft>
                <a:spcPts val="0"/>
              </a:spcAft>
              <a:buNone/>
            </a:pPr>
            <a:r>
              <a:rPr lang="en-GB" sz="3600" u="sng">
                <a:solidFill>
                  <a:schemeClr val="lt1"/>
                </a:solidFill>
                <a:hlinkClick r:id="rId4">
                  <a:extLst>
                    <a:ext uri="{A12FA001-AC4F-418D-AE19-62706E023703}">
                      <ahyp:hlinkClr val="tx"/>
                    </a:ext>
                  </a:extLst>
                </a:hlinkClick>
              </a:rPr>
              <a:t>Wikicommons</a:t>
            </a:r>
            <a:endParaRPr sz="3600">
              <a:solidFill>
                <a:schemeClr val="lt1"/>
              </a:solidFill>
            </a:endParaRPr>
          </a:p>
          <a:p>
            <a:pPr indent="0" lvl="0" marL="1371600" rtl="0" algn="l">
              <a:spcBef>
                <a:spcPts val="0"/>
              </a:spcBef>
              <a:spcAft>
                <a:spcPts val="0"/>
              </a:spcAft>
              <a:buNone/>
            </a:pPr>
            <a:r>
              <a:rPr lang="en-GB" sz="3600" u="sng">
                <a:solidFill>
                  <a:schemeClr val="lt1"/>
                </a:solidFill>
                <a:hlinkClick r:id="rId5">
                  <a:extLst>
                    <a:ext uri="{A12FA001-AC4F-418D-AE19-62706E023703}">
                      <ahyp:hlinkClr val="tx"/>
                    </a:ext>
                  </a:extLst>
                </a:hlinkClick>
              </a:rPr>
              <a:t>Wikidata</a:t>
            </a:r>
            <a:endParaRPr sz="3600">
              <a:solidFill>
                <a:schemeClr val="lt1"/>
              </a:solidFill>
            </a:endParaRPr>
          </a:p>
          <a:p>
            <a:pPr indent="0" lvl="0" marL="1371600" rtl="0" algn="l">
              <a:spcBef>
                <a:spcPts val="0"/>
              </a:spcBef>
              <a:spcAft>
                <a:spcPts val="0"/>
              </a:spcAft>
              <a:buNone/>
            </a:pPr>
            <a:r>
              <a:rPr lang="en-GB" sz="3600" u="sng">
                <a:solidFill>
                  <a:schemeClr val="lt1"/>
                </a:solidFill>
                <a:hlinkClick r:id="rId6">
                  <a:extLst>
                    <a:ext uri="{A12FA001-AC4F-418D-AE19-62706E023703}">
                      <ahyp:hlinkClr val="tx"/>
                    </a:ext>
                  </a:extLst>
                </a:hlinkClick>
              </a:rPr>
              <a:t>Bionomia</a:t>
            </a:r>
            <a:endParaRPr sz="3600">
              <a:solidFill>
                <a:schemeClr val="lt1"/>
              </a:solidFill>
            </a:endParaRPr>
          </a:p>
        </p:txBody>
      </p:sp>
      <p:pic>
        <p:nvPicPr>
          <p:cNvPr id="114" name="Google Shape;114;p27"/>
          <p:cNvPicPr preferRelativeResize="0"/>
          <p:nvPr/>
        </p:nvPicPr>
        <p:blipFill>
          <a:blip r:embed="rId7">
            <a:alphaModFix/>
          </a:blip>
          <a:stretch>
            <a:fillRect/>
          </a:stretch>
        </p:blipFill>
        <p:spPr>
          <a:xfrm>
            <a:off x="0" y="0"/>
            <a:ext cx="4093721" cy="5143501"/>
          </a:xfrm>
          <a:prstGeom prst="rect">
            <a:avLst/>
          </a:prstGeom>
          <a:noFill/>
          <a:ln>
            <a:noFill/>
          </a:ln>
        </p:spPr>
      </p:pic>
      <p:sp>
        <p:nvSpPr>
          <p:cNvPr id="115" name="Google Shape;115;p27"/>
          <p:cNvSpPr txBox="1"/>
          <p:nvPr/>
        </p:nvSpPr>
        <p:spPr>
          <a:xfrm>
            <a:off x="4145925" y="4857750"/>
            <a:ext cx="49458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8">
                  <a:extLst>
                    <a:ext uri="{A12FA001-AC4F-418D-AE19-62706E023703}">
                      <ahyp:hlinkClr val="tx"/>
                    </a:ext>
                  </a:extLst>
                </a:hlinkClick>
              </a:rPr>
              <a:t>English-English dictionaries and thesaurus books</a:t>
            </a:r>
            <a:r>
              <a:rPr lang="en-GB" sz="900">
                <a:solidFill>
                  <a:schemeClr val="lt1"/>
                </a:solidFill>
              </a:rPr>
              <a:t> by Alborzagros, </a:t>
            </a:r>
            <a:r>
              <a:rPr lang="en-GB" sz="900" u="sng">
                <a:solidFill>
                  <a:schemeClr val="lt1"/>
                </a:solidFill>
                <a:hlinkClick r:id="rId9">
                  <a:extLst>
                    <a:ext uri="{A12FA001-AC4F-418D-AE19-62706E023703}">
                      <ahyp:hlinkClr val="tx"/>
                    </a:ext>
                  </a:extLst>
                </a:hlinkClick>
              </a:rPr>
              <a:t>CC BY-SA 4.0</a:t>
            </a:r>
            <a:r>
              <a:rPr lang="en-GB" sz="900">
                <a:solidFill>
                  <a:schemeClr val="lt1"/>
                </a:solidFill>
              </a:rPr>
              <a:t>,</a:t>
            </a:r>
            <a:endParaRPr sz="9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8"/>
          <p:cNvSpPr txBox="1"/>
          <p:nvPr/>
        </p:nvSpPr>
        <p:spPr>
          <a:xfrm>
            <a:off x="4190325" y="0"/>
            <a:ext cx="49539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Active engagement</a:t>
            </a:r>
            <a:endParaRPr sz="3600">
              <a:solidFill>
                <a:schemeClr val="lt1"/>
              </a:solidFill>
            </a:endParaRPr>
          </a:p>
          <a:p>
            <a:pPr indent="0" lvl="0" marL="0" rtl="0" algn="l">
              <a:spcBef>
                <a:spcPts val="0"/>
              </a:spcBef>
              <a:spcAft>
                <a:spcPts val="0"/>
              </a:spcAft>
              <a:buNone/>
            </a:pPr>
            <a:r>
              <a:t/>
            </a:r>
            <a:endParaRPr>
              <a:solidFill>
                <a:schemeClr val="lt1"/>
              </a:solidFill>
            </a:endParaRPr>
          </a:p>
          <a:p>
            <a:pPr indent="0" lvl="0" marL="457200" rtl="0" algn="l">
              <a:spcBef>
                <a:spcPts val="0"/>
              </a:spcBef>
              <a:spcAft>
                <a:spcPts val="0"/>
              </a:spcAft>
              <a:buNone/>
            </a:pPr>
            <a:r>
              <a:rPr lang="en-GB" sz="2400">
                <a:solidFill>
                  <a:schemeClr val="lt1"/>
                </a:solidFill>
              </a:rPr>
              <a:t>Te Papa</a:t>
            </a:r>
            <a:endParaRPr sz="2400">
              <a:solidFill>
                <a:schemeClr val="lt1"/>
              </a:solidFill>
            </a:endParaRPr>
          </a:p>
          <a:p>
            <a:pPr indent="0" lvl="0" marL="457200" rtl="0" algn="l">
              <a:spcBef>
                <a:spcPts val="0"/>
              </a:spcBef>
              <a:spcAft>
                <a:spcPts val="0"/>
              </a:spcAft>
              <a:buNone/>
            </a:pPr>
            <a:r>
              <a:rPr lang="en-GB">
                <a:solidFill>
                  <a:schemeClr val="lt1"/>
                </a:solidFill>
              </a:rPr>
              <a:t>Forget-me-not project </a:t>
            </a:r>
            <a:endParaRPr>
              <a:solidFill>
                <a:schemeClr val="lt1"/>
              </a:solidFill>
            </a:endParaRPr>
          </a:p>
          <a:p>
            <a:pPr indent="0" lvl="0" marL="457200" rtl="0" algn="l">
              <a:lnSpc>
                <a:spcPct val="100000"/>
              </a:lnSpc>
              <a:spcBef>
                <a:spcPts val="1000"/>
              </a:spcBef>
              <a:spcAft>
                <a:spcPts val="0"/>
              </a:spcAft>
              <a:buNone/>
            </a:pPr>
            <a:r>
              <a:rPr lang="en-GB" sz="2400">
                <a:solidFill>
                  <a:schemeClr val="lt1"/>
                </a:solidFill>
              </a:rPr>
              <a:t>Museum für Naturkunde, Berlin</a:t>
            </a:r>
            <a:endParaRPr>
              <a:solidFill>
                <a:schemeClr val="lt1"/>
              </a:solidFill>
            </a:endParaRPr>
          </a:p>
          <a:p>
            <a:pPr indent="0" lvl="0" marL="457200" rtl="0" algn="l">
              <a:lnSpc>
                <a:spcPct val="100000"/>
              </a:lnSpc>
              <a:spcBef>
                <a:spcPts val="0"/>
              </a:spcBef>
              <a:spcAft>
                <a:spcPts val="0"/>
              </a:spcAft>
              <a:buNone/>
            </a:pPr>
            <a:r>
              <a:rPr lang="en-GB">
                <a:solidFill>
                  <a:schemeClr val="lt1"/>
                </a:solidFill>
              </a:rPr>
              <a:t>Affiliated </a:t>
            </a:r>
            <a:r>
              <a:rPr lang="en-GB" sz="1200">
                <a:solidFill>
                  <a:schemeClr val="lt1"/>
                </a:solidFill>
              </a:rPr>
              <a:t>c</a:t>
            </a:r>
            <a:r>
              <a:rPr lang="en-GB" sz="1200">
                <a:solidFill>
                  <a:schemeClr val="lt1"/>
                </a:solidFill>
              </a:rPr>
              <a:t>ollectors project </a:t>
            </a:r>
            <a:endParaRPr sz="1200">
              <a:solidFill>
                <a:schemeClr val="lt1"/>
              </a:solidFill>
            </a:endParaRPr>
          </a:p>
          <a:p>
            <a:pPr indent="0" lvl="0" marL="457200" rtl="0" algn="l">
              <a:spcBef>
                <a:spcPts val="1000"/>
              </a:spcBef>
              <a:spcAft>
                <a:spcPts val="0"/>
              </a:spcAft>
              <a:buNone/>
            </a:pPr>
            <a:r>
              <a:rPr lang="en-GB" sz="2400">
                <a:solidFill>
                  <a:schemeClr val="lt1"/>
                </a:solidFill>
              </a:rPr>
              <a:t>Royal Botanic Gardens Victoria</a:t>
            </a:r>
            <a:endParaRPr sz="2400">
              <a:solidFill>
                <a:schemeClr val="lt1"/>
              </a:solidFill>
            </a:endParaRPr>
          </a:p>
          <a:p>
            <a:pPr indent="0" lvl="0" marL="457200" rtl="0" algn="l">
              <a:spcBef>
                <a:spcPts val="0"/>
              </a:spcBef>
              <a:spcAft>
                <a:spcPts val="0"/>
              </a:spcAft>
              <a:buNone/>
            </a:pPr>
            <a:r>
              <a:rPr lang="en-GB">
                <a:solidFill>
                  <a:schemeClr val="lt1"/>
                </a:solidFill>
              </a:rPr>
              <a:t>Women collectors project</a:t>
            </a:r>
            <a:endParaRPr>
              <a:solidFill>
                <a:schemeClr val="lt1"/>
              </a:solidFill>
            </a:endParaRPr>
          </a:p>
        </p:txBody>
      </p:sp>
      <p:sp>
        <p:nvSpPr>
          <p:cNvPr id="121" name="Google Shape;121;p28"/>
          <p:cNvSpPr txBox="1"/>
          <p:nvPr/>
        </p:nvSpPr>
        <p:spPr>
          <a:xfrm>
            <a:off x="0" y="4836525"/>
            <a:ext cx="9016800" cy="3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3">
                  <a:extLst>
                    <a:ext uri="{A12FA001-AC4F-418D-AE19-62706E023703}">
                      <ahyp:hlinkClr val="tx"/>
                    </a:ext>
                  </a:extLst>
                </a:hlinkClick>
              </a:rPr>
              <a:t>Te Papa WikiProject page</a:t>
            </a:r>
            <a:r>
              <a:rPr lang="en-GB" sz="900">
                <a:solidFill>
                  <a:schemeClr val="lt1"/>
                </a:solidFill>
              </a:rPr>
              <a:t>, </a:t>
            </a:r>
            <a:r>
              <a:rPr lang="en-GB" sz="900" u="sng">
                <a:solidFill>
                  <a:schemeClr val="lt1"/>
                </a:solidFill>
                <a:hlinkClick r:id="rId4">
                  <a:extLst>
                    <a:ext uri="{A12FA001-AC4F-418D-AE19-62706E023703}">
                      <ahyp:hlinkClr val="tx"/>
                    </a:ext>
                  </a:extLst>
                </a:hlinkClick>
              </a:rPr>
              <a:t>MfN Berlin WikiProject page</a:t>
            </a:r>
            <a:r>
              <a:rPr lang="en-GB" sz="900">
                <a:solidFill>
                  <a:schemeClr val="lt1"/>
                </a:solidFill>
              </a:rPr>
              <a:t>, </a:t>
            </a:r>
            <a:r>
              <a:rPr lang="en-GB" sz="900" u="sng">
                <a:solidFill>
                  <a:schemeClr val="lt1"/>
                </a:solidFill>
                <a:hlinkClick r:id="rId5">
                  <a:extLst>
                    <a:ext uri="{A12FA001-AC4F-418D-AE19-62706E023703}">
                      <ahyp:hlinkClr val="tx"/>
                    </a:ext>
                  </a:extLst>
                </a:hlinkClick>
              </a:rPr>
              <a:t>Royal Botanic Gardens Victoria WikiProject Page</a:t>
            </a:r>
            <a:r>
              <a:rPr lang="en-GB" sz="900">
                <a:solidFill>
                  <a:schemeClr val="lt1"/>
                </a:solidFill>
              </a:rPr>
              <a:t>. </a:t>
            </a:r>
            <a:r>
              <a:rPr i="1" lang="en-GB" sz="900">
                <a:solidFill>
                  <a:schemeClr val="lt1"/>
                </a:solidFill>
              </a:rPr>
              <a:t> </a:t>
            </a:r>
            <a:r>
              <a:rPr lang="en-GB" sz="900" u="sng">
                <a:solidFill>
                  <a:schemeClr val="lt1"/>
                </a:solidFill>
                <a:hlinkClick r:id="rId6">
                  <a:extLst>
                    <a:ext uri="{A12FA001-AC4F-418D-AE19-62706E023703}">
                      <ahyp:hlinkClr val="tx"/>
                    </a:ext>
                  </a:extLst>
                </a:hlinkClick>
              </a:rPr>
              <a:t>CC BY-SA 3.0</a:t>
            </a:r>
            <a:r>
              <a:rPr lang="en-GB" sz="900">
                <a:solidFill>
                  <a:schemeClr val="lt1"/>
                </a:solidFill>
              </a:rPr>
              <a:t> </a:t>
            </a:r>
            <a:endParaRPr sz="900">
              <a:solidFill>
                <a:schemeClr val="lt1"/>
              </a:solidFill>
            </a:endParaRPr>
          </a:p>
        </p:txBody>
      </p:sp>
      <p:sp>
        <p:nvSpPr>
          <p:cNvPr id="122" name="Google Shape;122;p28"/>
          <p:cNvSpPr txBox="1"/>
          <p:nvPr/>
        </p:nvSpPr>
        <p:spPr>
          <a:xfrm>
            <a:off x="291825" y="3367100"/>
            <a:ext cx="3676800" cy="83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3" name="Google Shape;123;p28"/>
          <p:cNvPicPr preferRelativeResize="0"/>
          <p:nvPr/>
        </p:nvPicPr>
        <p:blipFill>
          <a:blip r:embed="rId7">
            <a:alphaModFix/>
          </a:blip>
          <a:stretch>
            <a:fillRect/>
          </a:stretch>
        </p:blipFill>
        <p:spPr>
          <a:xfrm>
            <a:off x="77500" y="71450"/>
            <a:ext cx="3444500" cy="2650655"/>
          </a:xfrm>
          <a:prstGeom prst="rect">
            <a:avLst/>
          </a:prstGeom>
          <a:noFill/>
          <a:ln>
            <a:noFill/>
          </a:ln>
        </p:spPr>
      </p:pic>
      <p:pic>
        <p:nvPicPr>
          <p:cNvPr id="124" name="Google Shape;124;p28"/>
          <p:cNvPicPr preferRelativeResize="0"/>
          <p:nvPr/>
        </p:nvPicPr>
        <p:blipFill>
          <a:blip r:embed="rId8">
            <a:alphaModFix/>
          </a:blip>
          <a:stretch>
            <a:fillRect/>
          </a:stretch>
        </p:blipFill>
        <p:spPr>
          <a:xfrm>
            <a:off x="337050" y="1361525"/>
            <a:ext cx="3972352" cy="1635100"/>
          </a:xfrm>
          <a:prstGeom prst="rect">
            <a:avLst/>
          </a:prstGeom>
          <a:noFill/>
          <a:ln>
            <a:noFill/>
          </a:ln>
        </p:spPr>
      </p:pic>
      <p:pic>
        <p:nvPicPr>
          <p:cNvPr id="125" name="Google Shape;125;p28"/>
          <p:cNvPicPr preferRelativeResize="0"/>
          <p:nvPr/>
        </p:nvPicPr>
        <p:blipFill>
          <a:blip r:embed="rId9">
            <a:alphaModFix/>
          </a:blip>
          <a:stretch>
            <a:fillRect/>
          </a:stretch>
        </p:blipFill>
        <p:spPr>
          <a:xfrm>
            <a:off x="637550" y="2936375"/>
            <a:ext cx="3817677" cy="1953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9"/>
          <p:cNvSpPr txBox="1"/>
          <p:nvPr/>
        </p:nvSpPr>
        <p:spPr>
          <a:xfrm>
            <a:off x="3724275" y="0"/>
            <a:ext cx="54195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u="sng">
                <a:solidFill>
                  <a:schemeClr val="lt1"/>
                </a:solidFill>
                <a:hlinkClick r:id="rId3">
                  <a:extLst>
                    <a:ext uri="{A12FA001-AC4F-418D-AE19-62706E023703}">
                      <ahyp:hlinkClr val="tx"/>
                    </a:ext>
                  </a:extLst>
                </a:hlinkClick>
              </a:rPr>
              <a:t>Te Papa</a:t>
            </a:r>
            <a:endParaRPr sz="4800">
              <a:solidFill>
                <a:schemeClr val="lt1"/>
              </a:solidFill>
            </a:endParaRPr>
          </a:p>
          <a:p>
            <a:pPr indent="0" lvl="0" marL="0" rtl="0" algn="ctr">
              <a:spcBef>
                <a:spcPts val="0"/>
              </a:spcBef>
              <a:spcAft>
                <a:spcPts val="0"/>
              </a:spcAft>
              <a:buClr>
                <a:schemeClr val="dk1"/>
              </a:buClr>
              <a:buSzPts val="1100"/>
              <a:buFont typeface="Arial"/>
              <a:buNone/>
            </a:pPr>
            <a:r>
              <a:rPr lang="en-GB" sz="1800">
                <a:solidFill>
                  <a:schemeClr val="lt1"/>
                </a:solidFill>
              </a:rPr>
              <a:t>Forget-me-not project</a:t>
            </a:r>
            <a:endParaRPr sz="1800">
              <a:solidFill>
                <a:schemeClr val="lt1"/>
              </a:solidFill>
            </a:endParaRPr>
          </a:p>
          <a:p>
            <a:pPr indent="0" lvl="0" marL="0" rtl="0" algn="l">
              <a:spcBef>
                <a:spcPts val="0"/>
              </a:spcBef>
              <a:spcAft>
                <a:spcPts val="0"/>
              </a:spcAft>
              <a:buNone/>
            </a:pPr>
            <a:r>
              <a:t/>
            </a:r>
            <a:endParaRPr>
              <a:solidFill>
                <a:schemeClr val="lt1"/>
              </a:solidFill>
            </a:endParaRPr>
          </a:p>
          <a:p>
            <a:pPr indent="0" lvl="0" marL="457200" rtl="0" algn="l">
              <a:lnSpc>
                <a:spcPct val="115000"/>
              </a:lnSpc>
              <a:spcBef>
                <a:spcPts val="0"/>
              </a:spcBef>
              <a:spcAft>
                <a:spcPts val="0"/>
              </a:spcAft>
              <a:buNone/>
            </a:pPr>
            <a:r>
              <a:rPr lang="en-GB" sz="2400">
                <a:solidFill>
                  <a:schemeClr val="lt1"/>
                </a:solidFill>
              </a:rPr>
              <a:t>Pilot project </a:t>
            </a:r>
            <a:endParaRPr sz="2400">
              <a:solidFill>
                <a:schemeClr val="lt1"/>
              </a:solidFill>
            </a:endParaRPr>
          </a:p>
          <a:p>
            <a:pPr indent="0" lvl="0" marL="457200" rtl="0" algn="l">
              <a:lnSpc>
                <a:spcPct val="115000"/>
              </a:lnSpc>
              <a:spcBef>
                <a:spcPts val="0"/>
              </a:spcBef>
              <a:spcAft>
                <a:spcPts val="0"/>
              </a:spcAft>
              <a:buNone/>
            </a:pPr>
            <a:r>
              <a:rPr lang="en-GB" sz="2400">
                <a:solidFill>
                  <a:schemeClr val="lt1"/>
                </a:solidFill>
              </a:rPr>
              <a:t>Aims</a:t>
            </a:r>
            <a:endParaRPr sz="2400">
              <a:solidFill>
                <a:schemeClr val="lt1"/>
              </a:solidFill>
            </a:endParaRPr>
          </a:p>
          <a:p>
            <a:pPr indent="0" lvl="0" marL="637199" rtl="0" algn="l">
              <a:lnSpc>
                <a:spcPct val="115000"/>
              </a:lnSpc>
              <a:spcBef>
                <a:spcPts val="0"/>
              </a:spcBef>
              <a:spcAft>
                <a:spcPts val="0"/>
              </a:spcAft>
              <a:buNone/>
            </a:pPr>
            <a:r>
              <a:rPr lang="en-GB" sz="2000">
                <a:solidFill>
                  <a:schemeClr val="lt1"/>
                </a:solidFill>
              </a:rPr>
              <a:t>Add expert knowledge to Wikipedia</a:t>
            </a:r>
            <a:endParaRPr sz="2000">
              <a:solidFill>
                <a:schemeClr val="lt1"/>
              </a:solidFill>
            </a:endParaRPr>
          </a:p>
          <a:p>
            <a:pPr indent="0" lvl="0" marL="637199" rtl="0" algn="l">
              <a:lnSpc>
                <a:spcPct val="115000"/>
              </a:lnSpc>
              <a:spcBef>
                <a:spcPts val="0"/>
              </a:spcBef>
              <a:spcAft>
                <a:spcPts val="0"/>
              </a:spcAft>
              <a:buNone/>
            </a:pPr>
            <a:r>
              <a:rPr lang="en-GB" sz="2000">
                <a:solidFill>
                  <a:schemeClr val="lt1"/>
                </a:solidFill>
              </a:rPr>
              <a:t>Add images &amp; data to Wikicommons</a:t>
            </a:r>
            <a:endParaRPr sz="2000">
              <a:solidFill>
                <a:schemeClr val="lt1"/>
              </a:solidFill>
            </a:endParaRPr>
          </a:p>
          <a:p>
            <a:pPr indent="0" lvl="0" marL="637199" rtl="0" algn="l">
              <a:lnSpc>
                <a:spcPct val="115000"/>
              </a:lnSpc>
              <a:spcBef>
                <a:spcPts val="0"/>
              </a:spcBef>
              <a:spcAft>
                <a:spcPts val="0"/>
              </a:spcAft>
              <a:buNone/>
            </a:pPr>
            <a:r>
              <a:rPr lang="en-GB" sz="2000">
                <a:solidFill>
                  <a:schemeClr val="lt1"/>
                </a:solidFill>
              </a:rPr>
              <a:t>Add data to Wikidata</a:t>
            </a:r>
            <a:endParaRPr sz="2000">
              <a:solidFill>
                <a:schemeClr val="lt1"/>
              </a:solidFill>
            </a:endParaRPr>
          </a:p>
          <a:p>
            <a:pPr indent="0" lvl="0" marL="637199" rtl="0" algn="l">
              <a:lnSpc>
                <a:spcPct val="115000"/>
              </a:lnSpc>
              <a:spcBef>
                <a:spcPts val="0"/>
              </a:spcBef>
              <a:spcAft>
                <a:spcPts val="0"/>
              </a:spcAft>
              <a:buNone/>
            </a:pPr>
            <a:r>
              <a:rPr lang="en-GB" sz="2000">
                <a:solidFill>
                  <a:schemeClr val="lt1"/>
                </a:solidFill>
              </a:rPr>
              <a:t>Encourage collection access &amp; reuse</a:t>
            </a:r>
            <a:endParaRPr sz="2400">
              <a:solidFill>
                <a:schemeClr val="lt1"/>
              </a:solidFill>
            </a:endParaRPr>
          </a:p>
          <a:p>
            <a:pPr indent="0" lvl="0" marL="457200" rtl="0" algn="l">
              <a:lnSpc>
                <a:spcPct val="115000"/>
              </a:lnSpc>
              <a:spcBef>
                <a:spcPts val="0"/>
              </a:spcBef>
              <a:spcAft>
                <a:spcPts val="0"/>
              </a:spcAft>
              <a:buNone/>
            </a:pPr>
            <a:r>
              <a:rPr lang="en-GB" sz="2400" u="sng">
                <a:solidFill>
                  <a:schemeClr val="lt1"/>
                </a:solidFill>
                <a:hlinkClick r:id="rId4">
                  <a:extLst>
                    <a:ext uri="{A12FA001-AC4F-418D-AE19-62706E023703}">
                      <ahyp:hlinkClr val="tx"/>
                    </a:ext>
                  </a:extLst>
                </a:hlinkClick>
              </a:rPr>
              <a:t>Blog </a:t>
            </a:r>
            <a:r>
              <a:rPr lang="en-GB" sz="2400" u="sng">
                <a:solidFill>
                  <a:schemeClr val="lt1"/>
                </a:solidFill>
                <a:hlinkClick r:id="rId5">
                  <a:extLst>
                    <a:ext uri="{A12FA001-AC4F-418D-AE19-62706E023703}">
                      <ahyp:hlinkClr val="tx"/>
                    </a:ext>
                  </a:extLst>
                </a:hlinkClick>
              </a:rPr>
              <a:t>publicising</a:t>
            </a:r>
            <a:r>
              <a:rPr lang="en-GB" sz="2400" u="sng">
                <a:solidFill>
                  <a:schemeClr val="lt1"/>
                </a:solidFill>
                <a:hlinkClick r:id="rId6">
                  <a:extLst>
                    <a:ext uri="{A12FA001-AC4F-418D-AE19-62706E023703}">
                      <ahyp:hlinkClr val="tx"/>
                    </a:ext>
                  </a:extLst>
                </a:hlinkClick>
              </a:rPr>
              <a:t> work</a:t>
            </a:r>
            <a:endParaRPr sz="2400">
              <a:solidFill>
                <a:schemeClr val="lt1"/>
              </a:solidFill>
            </a:endParaRPr>
          </a:p>
        </p:txBody>
      </p:sp>
      <p:pic>
        <p:nvPicPr>
          <p:cNvPr id="131" name="Google Shape;131;p29"/>
          <p:cNvPicPr preferRelativeResize="0"/>
          <p:nvPr/>
        </p:nvPicPr>
        <p:blipFill>
          <a:blip r:embed="rId7">
            <a:alphaModFix/>
          </a:blip>
          <a:stretch>
            <a:fillRect/>
          </a:stretch>
        </p:blipFill>
        <p:spPr>
          <a:xfrm>
            <a:off x="395300" y="2755050"/>
            <a:ext cx="2947973" cy="2127511"/>
          </a:xfrm>
          <a:prstGeom prst="rect">
            <a:avLst/>
          </a:prstGeom>
          <a:noFill/>
          <a:ln>
            <a:noFill/>
          </a:ln>
        </p:spPr>
      </p:pic>
      <p:sp>
        <p:nvSpPr>
          <p:cNvPr id="132" name="Google Shape;132;p29"/>
          <p:cNvSpPr txBox="1"/>
          <p:nvPr/>
        </p:nvSpPr>
        <p:spPr>
          <a:xfrm flipH="1">
            <a:off x="9450" y="4882550"/>
            <a:ext cx="9125100" cy="26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Wikipedia user page for </a:t>
            </a:r>
            <a:r>
              <a:rPr lang="en-GB" sz="900" u="sng">
                <a:solidFill>
                  <a:schemeClr val="lt1"/>
                </a:solidFill>
                <a:hlinkClick r:id="rId8">
                  <a:extLst>
                    <a:ext uri="{A12FA001-AC4F-418D-AE19-62706E023703}">
                      <ahyp:hlinkClr val="tx"/>
                    </a:ext>
                  </a:extLst>
                </a:hlinkClick>
              </a:rPr>
              <a:t>Heidi Meudt</a:t>
            </a:r>
            <a:r>
              <a:rPr lang="en-GB" sz="900">
                <a:solidFill>
                  <a:schemeClr val="lt1"/>
                </a:solidFill>
              </a:rPr>
              <a:t> and </a:t>
            </a:r>
            <a:r>
              <a:rPr lang="en-GB" sz="900" u="sng">
                <a:solidFill>
                  <a:schemeClr val="lt1"/>
                </a:solidFill>
                <a:hlinkClick r:id="rId9">
                  <a:extLst>
                    <a:ext uri="{A12FA001-AC4F-418D-AE19-62706E023703}">
                      <ahyp:hlinkClr val="tx"/>
                    </a:ext>
                  </a:extLst>
                </a:hlinkClick>
              </a:rPr>
              <a:t>Lucy Schrader</a:t>
            </a:r>
            <a:r>
              <a:rPr lang="en-GB" sz="900">
                <a:solidFill>
                  <a:schemeClr val="lt1"/>
                </a:solidFill>
              </a:rPr>
              <a:t> </a:t>
            </a:r>
            <a:r>
              <a:rPr lang="en-GB" sz="900" u="sng">
                <a:solidFill>
                  <a:schemeClr val="lt1"/>
                </a:solidFill>
                <a:hlinkClick r:id="rId10">
                  <a:extLst>
                    <a:ext uri="{A12FA001-AC4F-418D-AE19-62706E023703}">
                      <ahyp:hlinkClr val="tx"/>
                    </a:ext>
                  </a:extLst>
                </a:hlinkClick>
              </a:rPr>
              <a:t>CC BY-SA 3.0</a:t>
            </a:r>
            <a:endParaRPr sz="900">
              <a:solidFill>
                <a:schemeClr val="lt1"/>
              </a:solidFill>
            </a:endParaRPr>
          </a:p>
        </p:txBody>
      </p:sp>
      <p:pic>
        <p:nvPicPr>
          <p:cNvPr id="133" name="Google Shape;133;p29"/>
          <p:cNvPicPr preferRelativeResize="0"/>
          <p:nvPr/>
        </p:nvPicPr>
        <p:blipFill>
          <a:blip r:embed="rId11">
            <a:alphaModFix/>
          </a:blip>
          <a:stretch>
            <a:fillRect/>
          </a:stretch>
        </p:blipFill>
        <p:spPr>
          <a:xfrm>
            <a:off x="395300" y="95250"/>
            <a:ext cx="2947973" cy="25694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30"/>
          <p:cNvSpPr txBox="1"/>
          <p:nvPr/>
        </p:nvSpPr>
        <p:spPr>
          <a:xfrm>
            <a:off x="9525" y="4853100"/>
            <a:ext cx="9144000" cy="29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Screenshots of Myosotis cheesemanii </a:t>
            </a:r>
            <a:r>
              <a:rPr lang="en-GB" sz="900" u="sng">
                <a:solidFill>
                  <a:schemeClr val="lt1"/>
                </a:solidFill>
                <a:hlinkClick r:id="rId3">
                  <a:extLst>
                    <a:ext uri="{A12FA001-AC4F-418D-AE19-62706E023703}">
                      <ahyp:hlinkClr val="tx"/>
                    </a:ext>
                  </a:extLst>
                </a:hlinkClick>
              </a:rPr>
              <a:t>Wikipedia page</a:t>
            </a:r>
            <a:r>
              <a:rPr lang="en-GB" sz="900">
                <a:solidFill>
                  <a:schemeClr val="lt1"/>
                </a:solidFill>
              </a:rPr>
              <a:t> </a:t>
            </a:r>
            <a:r>
              <a:rPr lang="en-GB" sz="900">
                <a:solidFill>
                  <a:schemeClr val="lt1"/>
                </a:solidFill>
              </a:rPr>
              <a:t>and </a:t>
            </a:r>
            <a:r>
              <a:rPr lang="en-GB" sz="900" u="sng">
                <a:solidFill>
                  <a:schemeClr val="lt1"/>
                </a:solidFill>
                <a:hlinkClick r:id="rId4">
                  <a:extLst>
                    <a:ext uri="{A12FA001-AC4F-418D-AE19-62706E023703}">
                      <ahyp:hlinkClr val="tx"/>
                    </a:ext>
                  </a:extLst>
                </a:hlinkClick>
              </a:rPr>
              <a:t>Wikicommons category</a:t>
            </a:r>
            <a:r>
              <a:rPr lang="en-GB" sz="900">
                <a:solidFill>
                  <a:schemeClr val="lt1"/>
                </a:solidFill>
              </a:rPr>
              <a:t>. </a:t>
            </a:r>
            <a:r>
              <a:rPr lang="en-GB" sz="900" u="sng">
                <a:solidFill>
                  <a:schemeClr val="lt1"/>
                </a:solidFill>
                <a:hlinkClick r:id="rId5">
                  <a:extLst>
                    <a:ext uri="{A12FA001-AC4F-418D-AE19-62706E023703}">
                      <ahyp:hlinkClr val="tx"/>
                    </a:ext>
                  </a:extLst>
                </a:hlinkClick>
              </a:rPr>
              <a:t>CC BY-SA 3.0</a:t>
            </a:r>
            <a:r>
              <a:rPr lang="en-GB" sz="900">
                <a:solidFill>
                  <a:schemeClr val="lt1"/>
                </a:solidFill>
              </a:rPr>
              <a:t> Screenshot of </a:t>
            </a:r>
            <a:r>
              <a:rPr lang="en-GB" sz="900" u="sng">
                <a:solidFill>
                  <a:schemeClr val="lt1"/>
                </a:solidFill>
                <a:hlinkClick r:id="rId6">
                  <a:extLst>
                    <a:ext uri="{A12FA001-AC4F-418D-AE19-62706E023703}">
                      <ahyp:hlinkClr val="tx"/>
                    </a:ext>
                  </a:extLst>
                </a:hlinkClick>
              </a:rPr>
              <a:t>iNaturalist</a:t>
            </a:r>
            <a:r>
              <a:rPr lang="en-GB" sz="900">
                <a:solidFill>
                  <a:schemeClr val="lt1"/>
                </a:solidFill>
              </a:rPr>
              <a:t> species page. Reused under </a:t>
            </a:r>
            <a:r>
              <a:rPr lang="en-GB" sz="900" u="sng">
                <a:solidFill>
                  <a:schemeClr val="lt1"/>
                </a:solidFill>
                <a:hlinkClick r:id="rId7">
                  <a:extLst>
                    <a:ext uri="{A12FA001-AC4F-418D-AE19-62706E023703}">
                      <ahyp:hlinkClr val="tx"/>
                    </a:ext>
                  </a:extLst>
                </a:hlinkClick>
              </a:rPr>
              <a:t>section 42 </a:t>
            </a:r>
            <a:r>
              <a:rPr lang="en-GB" sz="900">
                <a:solidFill>
                  <a:schemeClr val="lt1"/>
                </a:solidFill>
              </a:rPr>
              <a:t>of the New Zealand Copyright Act 1994 </a:t>
            </a:r>
            <a:endParaRPr sz="900">
              <a:solidFill>
                <a:schemeClr val="lt1"/>
              </a:solidFill>
            </a:endParaRPr>
          </a:p>
        </p:txBody>
      </p:sp>
      <p:pic>
        <p:nvPicPr>
          <p:cNvPr id="139" name="Google Shape;139;p30"/>
          <p:cNvPicPr preferRelativeResize="0"/>
          <p:nvPr/>
        </p:nvPicPr>
        <p:blipFill>
          <a:blip r:embed="rId8">
            <a:alphaModFix/>
          </a:blip>
          <a:stretch>
            <a:fillRect/>
          </a:stretch>
        </p:blipFill>
        <p:spPr>
          <a:xfrm>
            <a:off x="5357825" y="590550"/>
            <a:ext cx="3509949" cy="2286249"/>
          </a:xfrm>
          <a:prstGeom prst="rect">
            <a:avLst/>
          </a:prstGeom>
          <a:noFill/>
          <a:ln>
            <a:noFill/>
          </a:ln>
        </p:spPr>
      </p:pic>
      <p:pic>
        <p:nvPicPr>
          <p:cNvPr id="140" name="Google Shape;140;p30"/>
          <p:cNvPicPr preferRelativeResize="0"/>
          <p:nvPr/>
        </p:nvPicPr>
        <p:blipFill>
          <a:blip r:embed="rId9">
            <a:alphaModFix/>
          </a:blip>
          <a:stretch>
            <a:fillRect/>
          </a:stretch>
        </p:blipFill>
        <p:spPr>
          <a:xfrm>
            <a:off x="157150" y="590550"/>
            <a:ext cx="3598198" cy="3030722"/>
          </a:xfrm>
          <a:prstGeom prst="rect">
            <a:avLst/>
          </a:prstGeom>
          <a:noFill/>
          <a:ln>
            <a:noFill/>
          </a:ln>
        </p:spPr>
      </p:pic>
      <p:pic>
        <p:nvPicPr>
          <p:cNvPr id="141" name="Google Shape;141;p30"/>
          <p:cNvPicPr preferRelativeResize="0"/>
          <p:nvPr/>
        </p:nvPicPr>
        <p:blipFill>
          <a:blip r:embed="rId10">
            <a:alphaModFix/>
          </a:blip>
          <a:stretch>
            <a:fillRect/>
          </a:stretch>
        </p:blipFill>
        <p:spPr>
          <a:xfrm>
            <a:off x="2388450" y="2095463"/>
            <a:ext cx="3864899" cy="2732600"/>
          </a:xfrm>
          <a:prstGeom prst="rect">
            <a:avLst/>
          </a:prstGeom>
          <a:noFill/>
          <a:ln>
            <a:noFill/>
          </a:ln>
        </p:spPr>
      </p:pic>
      <p:sp>
        <p:nvSpPr>
          <p:cNvPr id="142" name="Google Shape;142;p30"/>
          <p:cNvSpPr txBox="1"/>
          <p:nvPr/>
        </p:nvSpPr>
        <p:spPr>
          <a:xfrm>
            <a:off x="9525" y="0"/>
            <a:ext cx="9144000" cy="50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11">
                  <a:extLst>
                    <a:ext uri="{A12FA001-AC4F-418D-AE19-62706E023703}">
                      <ahyp:hlinkClr val="tx"/>
                    </a:ext>
                  </a:extLst>
                </a:hlinkClick>
              </a:rPr>
              <a:t>Example of Reuse : iNaturalist</a:t>
            </a:r>
            <a:endParaRPr sz="3600">
              <a:solidFill>
                <a:schemeClr val="lt1"/>
              </a:solidFill>
            </a:endParaRPr>
          </a:p>
        </p:txBody>
      </p:sp>
      <p:sp>
        <p:nvSpPr>
          <p:cNvPr id="143" name="Google Shape;143;p30"/>
          <p:cNvSpPr txBox="1"/>
          <p:nvPr/>
        </p:nvSpPr>
        <p:spPr>
          <a:xfrm>
            <a:off x="6491300" y="2366975"/>
            <a:ext cx="1562100" cy="485700"/>
          </a:xfrm>
          <a:prstGeom prst="rect">
            <a:avLst/>
          </a:prstGeom>
          <a:noFill/>
          <a:ln cap="flat" cmpd="sng" w="2857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44" name="Google Shape;144;p30"/>
          <p:cNvSpPr txBox="1"/>
          <p:nvPr/>
        </p:nvSpPr>
        <p:spPr>
          <a:xfrm>
            <a:off x="6486525" y="1109675"/>
            <a:ext cx="1181100" cy="985800"/>
          </a:xfrm>
          <a:prstGeom prst="rect">
            <a:avLst/>
          </a:prstGeom>
          <a:noFill/>
          <a:ln cap="flat" cmpd="sng" w="2857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31"/>
          <p:cNvSpPr txBox="1"/>
          <p:nvPr/>
        </p:nvSpPr>
        <p:spPr>
          <a:xfrm>
            <a:off x="3657600" y="0"/>
            <a:ext cx="5447100" cy="5143500"/>
          </a:xfrm>
          <a:prstGeom prst="rect">
            <a:avLst/>
          </a:prstGeom>
          <a:noFill/>
          <a:ln>
            <a:noFill/>
          </a:ln>
        </p:spPr>
        <p:txBody>
          <a:bodyPr anchorCtr="0" anchor="ctr" bIns="91425" lIns="91425" spcFirstLastPara="1" rIns="91425" wrap="square" tIns="91425">
            <a:noAutofit/>
          </a:bodyPr>
          <a:lstStyle/>
          <a:p>
            <a:pPr indent="0" lvl="0" marL="0" rtl="0" algn="ctr">
              <a:spcBef>
                <a:spcPts val="1000"/>
              </a:spcBef>
              <a:spcAft>
                <a:spcPts val="0"/>
              </a:spcAft>
              <a:buClr>
                <a:schemeClr val="dk1"/>
              </a:buClr>
              <a:buSzPts val="1100"/>
              <a:buFont typeface="Arial"/>
              <a:buNone/>
            </a:pPr>
            <a:r>
              <a:rPr lang="en-GB" sz="3000" u="sng">
                <a:solidFill>
                  <a:schemeClr val="lt1"/>
                </a:solidFill>
                <a:hlinkClick r:id="rId3">
                  <a:extLst>
                    <a:ext uri="{A12FA001-AC4F-418D-AE19-62706E023703}">
                      <ahyp:hlinkClr val="tx"/>
                    </a:ext>
                  </a:extLst>
                </a:hlinkClick>
              </a:rPr>
              <a:t>Natural History Museum, Berlin</a:t>
            </a:r>
            <a:endParaRPr sz="3000">
              <a:solidFill>
                <a:schemeClr val="lt1"/>
              </a:solidFill>
            </a:endParaRPr>
          </a:p>
          <a:p>
            <a:pPr indent="0" lvl="0" marL="0" rtl="0" algn="ctr">
              <a:spcBef>
                <a:spcPts val="0"/>
              </a:spcBef>
              <a:spcAft>
                <a:spcPts val="0"/>
              </a:spcAft>
              <a:buClr>
                <a:schemeClr val="dk1"/>
              </a:buClr>
              <a:buSzPts val="1100"/>
              <a:buFont typeface="Arial"/>
              <a:buNone/>
            </a:pPr>
            <a:r>
              <a:rPr lang="en-GB" sz="1800">
                <a:solidFill>
                  <a:schemeClr val="lt1"/>
                </a:solidFill>
              </a:rPr>
              <a:t>Affiliated Collectors Project</a:t>
            </a:r>
            <a:r>
              <a:rPr lang="en-GB">
                <a:solidFill>
                  <a:schemeClr val="lt1"/>
                </a:solidFill>
              </a:rPr>
              <a:t> </a:t>
            </a:r>
            <a:endParaRPr sz="1200">
              <a:solidFill>
                <a:schemeClr val="lt1"/>
              </a:solidFill>
            </a:endParaRPr>
          </a:p>
          <a:p>
            <a:pPr indent="0" lvl="0" marL="457200" rtl="0" algn="l">
              <a:lnSpc>
                <a:spcPct val="100000"/>
              </a:lnSpc>
              <a:spcBef>
                <a:spcPts val="1000"/>
              </a:spcBef>
              <a:spcAft>
                <a:spcPts val="0"/>
              </a:spcAft>
              <a:buClr>
                <a:schemeClr val="dk1"/>
              </a:buClr>
              <a:buSzPts val="1100"/>
              <a:buFont typeface="Arial"/>
              <a:buNone/>
            </a:pPr>
            <a:r>
              <a:rPr lang="en-GB" sz="2400">
                <a:solidFill>
                  <a:schemeClr val="lt1"/>
                </a:solidFill>
              </a:rPr>
              <a:t>Pilot project </a:t>
            </a:r>
            <a:endParaRPr sz="2400">
              <a:solidFill>
                <a:schemeClr val="lt1"/>
              </a:solidFill>
            </a:endParaRPr>
          </a:p>
          <a:p>
            <a:pPr indent="0" lvl="0" marL="457200" rtl="0" algn="l">
              <a:lnSpc>
                <a:spcPct val="100000"/>
              </a:lnSpc>
              <a:spcBef>
                <a:spcPts val="1000"/>
              </a:spcBef>
              <a:spcAft>
                <a:spcPts val="0"/>
              </a:spcAft>
              <a:buClr>
                <a:schemeClr val="dk1"/>
              </a:buClr>
              <a:buSzPts val="1100"/>
              <a:buFont typeface="Arial"/>
              <a:buNone/>
            </a:pPr>
            <a:r>
              <a:rPr lang="en-GB" sz="2400">
                <a:solidFill>
                  <a:schemeClr val="lt1"/>
                </a:solidFill>
              </a:rPr>
              <a:t>Aims</a:t>
            </a:r>
            <a:endParaRPr sz="2400">
              <a:solidFill>
                <a:schemeClr val="lt1"/>
              </a:solidFill>
            </a:endParaRPr>
          </a:p>
          <a:p>
            <a:pPr indent="0" lvl="0" marL="637199" rtl="0" algn="l">
              <a:spcBef>
                <a:spcPts val="0"/>
              </a:spcBef>
              <a:spcAft>
                <a:spcPts val="0"/>
              </a:spcAft>
              <a:buClr>
                <a:schemeClr val="dk1"/>
              </a:buClr>
              <a:buSzPts val="1100"/>
              <a:buFont typeface="Arial"/>
              <a:buNone/>
            </a:pPr>
            <a:r>
              <a:rPr lang="en-GB" sz="2000">
                <a:solidFill>
                  <a:schemeClr val="lt1"/>
                </a:solidFill>
              </a:rPr>
              <a:t>Add collector data to Wikidata</a:t>
            </a:r>
            <a:endParaRPr sz="2000">
              <a:solidFill>
                <a:schemeClr val="lt1"/>
              </a:solidFill>
            </a:endParaRPr>
          </a:p>
          <a:p>
            <a:pPr indent="0" lvl="0" marL="637199" rtl="0" algn="l">
              <a:spcBef>
                <a:spcPts val="0"/>
              </a:spcBef>
              <a:spcAft>
                <a:spcPts val="0"/>
              </a:spcAft>
              <a:buClr>
                <a:schemeClr val="dk1"/>
              </a:buClr>
              <a:buSzPts val="1100"/>
              <a:buFont typeface="Arial"/>
              <a:buNone/>
            </a:pPr>
            <a:r>
              <a:rPr lang="en-GB" sz="2000">
                <a:solidFill>
                  <a:schemeClr val="lt1"/>
                </a:solidFill>
              </a:rPr>
              <a:t>Link museum archives </a:t>
            </a:r>
            <a:endParaRPr sz="2000">
              <a:solidFill>
                <a:schemeClr val="lt1"/>
              </a:solidFill>
            </a:endParaRPr>
          </a:p>
          <a:p>
            <a:pPr indent="0" lvl="0" marL="630000" rtl="0" algn="l">
              <a:spcBef>
                <a:spcPts val="0"/>
              </a:spcBef>
              <a:spcAft>
                <a:spcPts val="0"/>
              </a:spcAft>
              <a:buClr>
                <a:schemeClr val="dk1"/>
              </a:buClr>
              <a:buSzPts val="1100"/>
              <a:buFont typeface="Arial"/>
              <a:buNone/>
            </a:pPr>
            <a:r>
              <a:rPr lang="en-GB" sz="2000">
                <a:solidFill>
                  <a:schemeClr val="lt1"/>
                </a:solidFill>
              </a:rPr>
              <a:t>Access &amp; reuse for regions of origin</a:t>
            </a:r>
            <a:endParaRPr sz="2000">
              <a:solidFill>
                <a:schemeClr val="lt1"/>
              </a:solidFill>
            </a:endParaRPr>
          </a:p>
          <a:p>
            <a:pPr indent="0" lvl="0" marL="630000" rtl="0" algn="l">
              <a:spcBef>
                <a:spcPts val="0"/>
              </a:spcBef>
              <a:spcAft>
                <a:spcPts val="0"/>
              </a:spcAft>
              <a:buClr>
                <a:schemeClr val="dk1"/>
              </a:buClr>
              <a:buSzPts val="1100"/>
              <a:buFont typeface="Arial"/>
              <a:buNone/>
            </a:pPr>
            <a:r>
              <a:rPr lang="en-GB" sz="2000">
                <a:solidFill>
                  <a:schemeClr val="lt1"/>
                </a:solidFill>
              </a:rPr>
              <a:t>Inhouse training &amp; public engagement</a:t>
            </a:r>
            <a:endParaRPr sz="2000">
              <a:solidFill>
                <a:schemeClr val="lt1"/>
              </a:solidFill>
            </a:endParaRPr>
          </a:p>
          <a:p>
            <a:pPr indent="0" lvl="0" marL="457200" rtl="0" algn="l">
              <a:lnSpc>
                <a:spcPct val="115000"/>
              </a:lnSpc>
              <a:spcBef>
                <a:spcPts val="1000"/>
              </a:spcBef>
              <a:spcAft>
                <a:spcPts val="0"/>
              </a:spcAft>
              <a:buClr>
                <a:schemeClr val="dk1"/>
              </a:buClr>
              <a:buSzPts val="1100"/>
              <a:buFont typeface="Arial"/>
              <a:buNone/>
            </a:pPr>
            <a:r>
              <a:rPr lang="en-GB" sz="2400">
                <a:solidFill>
                  <a:schemeClr val="lt1"/>
                </a:solidFill>
              </a:rPr>
              <a:t>Publication forthcoming</a:t>
            </a:r>
            <a:endParaRPr sz="1200">
              <a:solidFill>
                <a:schemeClr val="lt1"/>
              </a:solidFill>
            </a:endParaRPr>
          </a:p>
          <a:p>
            <a:pPr indent="0" lvl="0" marL="457200" rtl="0" algn="l">
              <a:spcBef>
                <a:spcPts val="0"/>
              </a:spcBef>
              <a:spcAft>
                <a:spcPts val="1000"/>
              </a:spcAft>
              <a:buClr>
                <a:schemeClr val="dk1"/>
              </a:buClr>
              <a:buSzPts val="1100"/>
              <a:buFont typeface="Arial"/>
              <a:buNone/>
            </a:pPr>
            <a:r>
              <a:t/>
            </a:r>
            <a:endParaRPr sz="1200">
              <a:solidFill>
                <a:schemeClr val="lt1"/>
              </a:solidFill>
            </a:endParaRPr>
          </a:p>
        </p:txBody>
      </p:sp>
      <p:sp>
        <p:nvSpPr>
          <p:cNvPr id="150" name="Google Shape;150;p31"/>
          <p:cNvSpPr txBox="1"/>
          <p:nvPr/>
        </p:nvSpPr>
        <p:spPr>
          <a:xfrm>
            <a:off x="0" y="4919400"/>
            <a:ext cx="9099900" cy="2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Screenshots of </a:t>
            </a:r>
            <a:r>
              <a:rPr lang="en-GB" sz="900" u="sng">
                <a:solidFill>
                  <a:schemeClr val="lt1"/>
                </a:solidFill>
                <a:hlinkClick r:id="rId4">
                  <a:extLst>
                    <a:ext uri="{A12FA001-AC4F-418D-AE19-62706E023703}">
                      <ahyp:hlinkClr val="tx"/>
                    </a:ext>
                  </a:extLst>
                </a:hlinkClick>
              </a:rPr>
              <a:t>Wikidata item</a:t>
            </a:r>
            <a:r>
              <a:rPr lang="en-GB" sz="900">
                <a:solidFill>
                  <a:schemeClr val="lt1"/>
                </a:solidFill>
              </a:rPr>
              <a:t> German collector Georg August Zenker </a:t>
            </a:r>
            <a:r>
              <a:rPr lang="en-GB" sz="900" u="sng">
                <a:solidFill>
                  <a:schemeClr val="lt1"/>
                </a:solidFill>
                <a:hlinkClick r:id="rId5">
                  <a:extLst>
                    <a:ext uri="{A12FA001-AC4F-418D-AE19-62706E023703}">
                      <ahyp:hlinkClr val="tx"/>
                    </a:ext>
                  </a:extLst>
                </a:hlinkClick>
              </a:rPr>
              <a:t>CC BY-SA 3.0</a:t>
            </a:r>
            <a:endParaRPr sz="900">
              <a:solidFill>
                <a:schemeClr val="lt1"/>
              </a:solidFill>
            </a:endParaRPr>
          </a:p>
        </p:txBody>
      </p:sp>
      <p:pic>
        <p:nvPicPr>
          <p:cNvPr id="151" name="Google Shape;151;p31"/>
          <p:cNvPicPr preferRelativeResize="0"/>
          <p:nvPr/>
        </p:nvPicPr>
        <p:blipFill>
          <a:blip r:embed="rId6">
            <a:alphaModFix/>
          </a:blip>
          <a:stretch>
            <a:fillRect/>
          </a:stretch>
        </p:blipFill>
        <p:spPr>
          <a:xfrm>
            <a:off x="47625" y="66675"/>
            <a:ext cx="3976699" cy="2856300"/>
          </a:xfrm>
          <a:prstGeom prst="rect">
            <a:avLst/>
          </a:prstGeom>
          <a:noFill/>
          <a:ln>
            <a:noFill/>
          </a:ln>
        </p:spPr>
      </p:pic>
      <p:pic>
        <p:nvPicPr>
          <p:cNvPr id="152" name="Google Shape;152;p31"/>
          <p:cNvPicPr preferRelativeResize="0"/>
          <p:nvPr/>
        </p:nvPicPr>
        <p:blipFill>
          <a:blip r:embed="rId7">
            <a:alphaModFix/>
          </a:blip>
          <a:stretch>
            <a:fillRect/>
          </a:stretch>
        </p:blipFill>
        <p:spPr>
          <a:xfrm>
            <a:off x="323850" y="1884850"/>
            <a:ext cx="3743325" cy="1373800"/>
          </a:xfrm>
          <a:prstGeom prst="rect">
            <a:avLst/>
          </a:prstGeom>
          <a:noFill/>
          <a:ln>
            <a:noFill/>
          </a:ln>
        </p:spPr>
      </p:pic>
      <p:pic>
        <p:nvPicPr>
          <p:cNvPr id="153" name="Google Shape;153;p31"/>
          <p:cNvPicPr preferRelativeResize="0"/>
          <p:nvPr/>
        </p:nvPicPr>
        <p:blipFill>
          <a:blip r:embed="rId8">
            <a:alphaModFix/>
          </a:blip>
          <a:stretch>
            <a:fillRect/>
          </a:stretch>
        </p:blipFill>
        <p:spPr>
          <a:xfrm>
            <a:off x="571475" y="3179976"/>
            <a:ext cx="3523774" cy="17394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2"/>
          <p:cNvSpPr txBox="1"/>
          <p:nvPr/>
        </p:nvSpPr>
        <p:spPr>
          <a:xfrm>
            <a:off x="11850" y="0"/>
            <a:ext cx="9120300" cy="50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u="sng">
                <a:solidFill>
                  <a:schemeClr val="lt1"/>
                </a:solidFill>
                <a:hlinkClick r:id="rId3">
                  <a:extLst>
                    <a:ext uri="{A12FA001-AC4F-418D-AE19-62706E023703}">
                      <ahyp:hlinkClr val="tx"/>
                    </a:ext>
                  </a:extLst>
                </a:hlinkClick>
              </a:rPr>
              <a:t>Wikidata</a:t>
            </a:r>
            <a:r>
              <a:rPr lang="en-GB" sz="3000" u="sng">
                <a:solidFill>
                  <a:schemeClr val="lt1"/>
                </a:solidFill>
              </a:rPr>
              <a:t> queries </a:t>
            </a:r>
            <a:r>
              <a:rPr lang="en-GB" sz="3000" u="sng">
                <a:solidFill>
                  <a:schemeClr val="lt1"/>
                </a:solidFill>
              </a:rPr>
              <a:t>and </a:t>
            </a:r>
            <a:r>
              <a:rPr lang="en-GB" sz="3000" u="sng">
                <a:solidFill>
                  <a:schemeClr val="lt1"/>
                </a:solidFill>
                <a:hlinkClick r:id="rId4">
                  <a:extLst>
                    <a:ext uri="{A12FA001-AC4F-418D-AE19-62706E023703}">
                      <ahyp:hlinkClr val="tx"/>
                    </a:ext>
                  </a:extLst>
                </a:hlinkClick>
              </a:rPr>
              <a:t>Bionomia</a:t>
            </a:r>
            <a:endParaRPr sz="3000" u="sng">
              <a:solidFill>
                <a:schemeClr val="lt1"/>
              </a:solidFill>
            </a:endParaRPr>
          </a:p>
        </p:txBody>
      </p:sp>
      <p:sp>
        <p:nvSpPr>
          <p:cNvPr id="159" name="Google Shape;159;p32"/>
          <p:cNvSpPr txBox="1"/>
          <p:nvPr/>
        </p:nvSpPr>
        <p:spPr>
          <a:xfrm>
            <a:off x="11850" y="4872050"/>
            <a:ext cx="9120300" cy="2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a:t>
            </a:r>
            <a:r>
              <a:rPr lang="en-GB" sz="900" u="sng">
                <a:solidFill>
                  <a:schemeClr val="lt1"/>
                </a:solidFill>
                <a:hlinkClick r:id="rId5">
                  <a:extLst>
                    <a:ext uri="{A12FA001-AC4F-418D-AE19-62706E023703}">
                      <ahyp:hlinkClr val="tx"/>
                    </a:ext>
                  </a:extLst>
                </a:hlinkClick>
              </a:rPr>
              <a:t>Wikidata Query Builder</a:t>
            </a:r>
            <a:r>
              <a:rPr lang="en-GB" sz="900">
                <a:solidFill>
                  <a:schemeClr val="lt1"/>
                </a:solidFill>
              </a:rPr>
              <a:t> </a:t>
            </a:r>
            <a:r>
              <a:rPr lang="en-GB" sz="900" u="sng">
                <a:solidFill>
                  <a:schemeClr val="lt1"/>
                </a:solidFill>
                <a:hlinkClick r:id="rId6">
                  <a:extLst>
                    <a:ext uri="{A12FA001-AC4F-418D-AE19-62706E023703}">
                      <ahyp:hlinkClr val="tx"/>
                    </a:ext>
                  </a:extLst>
                </a:hlinkClick>
              </a:rPr>
              <a:t>CC BY-SA 3.0</a:t>
            </a:r>
            <a:r>
              <a:rPr lang="en-GB" sz="900">
                <a:solidFill>
                  <a:schemeClr val="lt1"/>
                </a:solidFill>
              </a:rPr>
              <a:t> Screenshot of </a:t>
            </a:r>
            <a:r>
              <a:rPr lang="en-GB" sz="900" u="sng">
                <a:solidFill>
                  <a:schemeClr val="lt1"/>
                </a:solidFill>
                <a:hlinkClick r:id="rId7">
                  <a:extLst>
                    <a:ext uri="{A12FA001-AC4F-418D-AE19-62706E023703}">
                      <ahyp:hlinkClr val="tx"/>
                    </a:ext>
                  </a:extLst>
                </a:hlinkClick>
              </a:rPr>
              <a:t>Bionomia</a:t>
            </a:r>
            <a:r>
              <a:rPr lang="en-GB" sz="900">
                <a:solidFill>
                  <a:schemeClr val="lt1"/>
                </a:solidFill>
              </a:rPr>
              <a:t>. Reused with permission.</a:t>
            </a:r>
            <a:endParaRPr sz="900">
              <a:solidFill>
                <a:schemeClr val="lt1"/>
              </a:solidFill>
            </a:endParaRPr>
          </a:p>
        </p:txBody>
      </p:sp>
      <p:pic>
        <p:nvPicPr>
          <p:cNvPr id="160" name="Google Shape;160;p32"/>
          <p:cNvPicPr preferRelativeResize="0"/>
          <p:nvPr/>
        </p:nvPicPr>
        <p:blipFill>
          <a:blip r:embed="rId8">
            <a:alphaModFix/>
          </a:blip>
          <a:stretch>
            <a:fillRect/>
          </a:stretch>
        </p:blipFill>
        <p:spPr>
          <a:xfrm>
            <a:off x="83525" y="604850"/>
            <a:ext cx="4625925" cy="3381375"/>
          </a:xfrm>
          <a:prstGeom prst="rect">
            <a:avLst/>
          </a:prstGeom>
          <a:noFill/>
          <a:ln>
            <a:noFill/>
          </a:ln>
        </p:spPr>
      </p:pic>
      <p:pic>
        <p:nvPicPr>
          <p:cNvPr id="161" name="Google Shape;161;p32"/>
          <p:cNvPicPr preferRelativeResize="0"/>
          <p:nvPr/>
        </p:nvPicPr>
        <p:blipFill>
          <a:blip r:embed="rId9">
            <a:alphaModFix/>
          </a:blip>
          <a:stretch>
            <a:fillRect/>
          </a:stretch>
        </p:blipFill>
        <p:spPr>
          <a:xfrm>
            <a:off x="3498975" y="2400300"/>
            <a:ext cx="5597399" cy="23860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3"/>
          <p:cNvSpPr txBox="1"/>
          <p:nvPr/>
        </p:nvSpPr>
        <p:spPr>
          <a:xfrm>
            <a:off x="4234875" y="0"/>
            <a:ext cx="4909500" cy="5143500"/>
          </a:xfrm>
          <a:prstGeom prst="rect">
            <a:avLst/>
          </a:prstGeom>
          <a:noFill/>
          <a:ln>
            <a:noFill/>
          </a:ln>
        </p:spPr>
        <p:txBody>
          <a:bodyPr anchorCtr="0" anchor="ctr" bIns="91425" lIns="91425" spcFirstLastPara="1" rIns="91425" wrap="square" tIns="91425">
            <a:noAutofit/>
          </a:bodyPr>
          <a:lstStyle/>
          <a:p>
            <a:pPr indent="0" lvl="0" marL="457200" rtl="0" algn="ctr">
              <a:spcBef>
                <a:spcPts val="0"/>
              </a:spcBef>
              <a:spcAft>
                <a:spcPts val="0"/>
              </a:spcAft>
              <a:buClr>
                <a:schemeClr val="dk1"/>
              </a:buClr>
              <a:buSzPts val="1100"/>
              <a:buFont typeface="Arial"/>
              <a:buNone/>
            </a:pPr>
            <a:r>
              <a:rPr lang="en-GB" sz="3000" u="sng">
                <a:solidFill>
                  <a:schemeClr val="lt1"/>
                </a:solidFill>
                <a:hlinkClick r:id="rId3">
                  <a:extLst>
                    <a:ext uri="{A12FA001-AC4F-418D-AE19-62706E023703}">
                      <ahyp:hlinkClr val="tx"/>
                    </a:ext>
                  </a:extLst>
                </a:hlinkClick>
              </a:rPr>
              <a:t>Royal Botanic Gardens Victoria</a:t>
            </a:r>
            <a:endParaRPr sz="3000">
              <a:solidFill>
                <a:schemeClr val="lt1"/>
              </a:solidFill>
            </a:endParaRPr>
          </a:p>
          <a:p>
            <a:pPr indent="0" lvl="0" marL="457200" rtl="0" algn="ctr">
              <a:spcBef>
                <a:spcPts val="0"/>
              </a:spcBef>
              <a:spcAft>
                <a:spcPts val="0"/>
              </a:spcAft>
              <a:buClr>
                <a:schemeClr val="dk1"/>
              </a:buClr>
              <a:buSzPts val="1100"/>
              <a:buFont typeface="Arial"/>
              <a:buNone/>
            </a:pPr>
            <a:r>
              <a:rPr lang="en-GB" sz="1800">
                <a:solidFill>
                  <a:schemeClr val="lt1"/>
                </a:solidFill>
              </a:rPr>
              <a:t>Women collector project</a:t>
            </a:r>
            <a:endParaRPr sz="1800">
              <a:solidFill>
                <a:schemeClr val="lt1"/>
              </a:solidFill>
            </a:endParaRPr>
          </a:p>
          <a:p>
            <a:pPr indent="0" lvl="0" marL="0" rtl="0" algn="l">
              <a:spcBef>
                <a:spcPts val="1000"/>
              </a:spcBef>
              <a:spcAft>
                <a:spcPts val="0"/>
              </a:spcAft>
              <a:buClr>
                <a:schemeClr val="dk1"/>
              </a:buClr>
              <a:buSzPts val="1100"/>
              <a:buFont typeface="Arial"/>
              <a:buNone/>
            </a:pPr>
            <a:r>
              <a:rPr lang="en-GB" sz="2400">
                <a:solidFill>
                  <a:schemeClr val="lt1"/>
                </a:solidFill>
              </a:rPr>
              <a:t>Aims</a:t>
            </a:r>
            <a:endParaRPr sz="2400">
              <a:solidFill>
                <a:schemeClr val="lt1"/>
              </a:solidFill>
            </a:endParaRPr>
          </a:p>
          <a:p>
            <a:pPr indent="0" lvl="0" marL="457200" rtl="0" algn="l">
              <a:spcBef>
                <a:spcPts val="0"/>
              </a:spcBef>
              <a:spcAft>
                <a:spcPts val="0"/>
              </a:spcAft>
              <a:buClr>
                <a:schemeClr val="dk1"/>
              </a:buClr>
              <a:buSzPts val="1100"/>
              <a:buFont typeface="Arial"/>
              <a:buNone/>
            </a:pPr>
            <a:r>
              <a:rPr lang="en-GB" sz="2000">
                <a:solidFill>
                  <a:schemeClr val="lt1"/>
                </a:solidFill>
              </a:rPr>
              <a:t>Add collector data to Wikidata</a:t>
            </a:r>
            <a:endParaRPr sz="2000">
              <a:solidFill>
                <a:schemeClr val="lt1"/>
              </a:solidFill>
            </a:endParaRPr>
          </a:p>
          <a:p>
            <a:pPr indent="0" lvl="0" marL="457200" rtl="0" algn="l">
              <a:spcBef>
                <a:spcPts val="0"/>
              </a:spcBef>
              <a:spcAft>
                <a:spcPts val="0"/>
              </a:spcAft>
              <a:buClr>
                <a:schemeClr val="dk1"/>
              </a:buClr>
              <a:buSzPts val="1100"/>
              <a:buFont typeface="Arial"/>
              <a:buNone/>
            </a:pPr>
            <a:r>
              <a:rPr lang="en-GB" sz="2000">
                <a:solidFill>
                  <a:schemeClr val="lt1"/>
                </a:solidFill>
              </a:rPr>
              <a:t>Add expert knowledge to Wikipedia</a:t>
            </a:r>
            <a:endParaRPr sz="2000">
              <a:solidFill>
                <a:schemeClr val="lt1"/>
              </a:solidFill>
            </a:endParaRPr>
          </a:p>
          <a:p>
            <a:pPr indent="0" lvl="0" marL="457200" rtl="0" algn="l">
              <a:lnSpc>
                <a:spcPct val="100000"/>
              </a:lnSpc>
              <a:spcBef>
                <a:spcPts val="0"/>
              </a:spcBef>
              <a:spcAft>
                <a:spcPts val="0"/>
              </a:spcAft>
              <a:buClr>
                <a:schemeClr val="dk1"/>
              </a:buClr>
              <a:buSzPts val="1100"/>
              <a:buFont typeface="Arial"/>
              <a:buNone/>
            </a:pPr>
            <a:r>
              <a:rPr lang="en-GB" sz="2000">
                <a:solidFill>
                  <a:schemeClr val="lt1"/>
                </a:solidFill>
              </a:rPr>
              <a:t>Encourage collection access</a:t>
            </a:r>
            <a:endParaRPr sz="2000">
              <a:solidFill>
                <a:schemeClr val="lt1"/>
              </a:solidFill>
            </a:endParaRPr>
          </a:p>
          <a:p>
            <a:pPr indent="0" lvl="0" marL="457200" rtl="0" algn="l">
              <a:lnSpc>
                <a:spcPct val="150000"/>
              </a:lnSpc>
              <a:spcBef>
                <a:spcPts val="0"/>
              </a:spcBef>
              <a:spcAft>
                <a:spcPts val="0"/>
              </a:spcAft>
              <a:buClr>
                <a:schemeClr val="dk1"/>
              </a:buClr>
              <a:buSzPts val="1100"/>
              <a:buFont typeface="Arial"/>
              <a:buNone/>
            </a:pPr>
            <a:r>
              <a:rPr lang="en-GB" sz="2000">
                <a:solidFill>
                  <a:schemeClr val="lt1"/>
                </a:solidFill>
              </a:rPr>
              <a:t>Encourage reuse &amp; enrichment</a:t>
            </a:r>
            <a:endParaRPr sz="2000">
              <a:solidFill>
                <a:schemeClr val="lt1"/>
              </a:solidFill>
            </a:endParaRPr>
          </a:p>
        </p:txBody>
      </p:sp>
      <p:pic>
        <p:nvPicPr>
          <p:cNvPr id="167" name="Google Shape;167;p33"/>
          <p:cNvPicPr preferRelativeResize="0"/>
          <p:nvPr/>
        </p:nvPicPr>
        <p:blipFill>
          <a:blip r:embed="rId4">
            <a:alphaModFix/>
          </a:blip>
          <a:stretch>
            <a:fillRect/>
          </a:stretch>
        </p:blipFill>
        <p:spPr>
          <a:xfrm>
            <a:off x="61875" y="226213"/>
            <a:ext cx="4173001" cy="4538675"/>
          </a:xfrm>
          <a:prstGeom prst="rect">
            <a:avLst/>
          </a:prstGeom>
          <a:noFill/>
          <a:ln>
            <a:noFill/>
          </a:ln>
        </p:spPr>
      </p:pic>
      <p:sp>
        <p:nvSpPr>
          <p:cNvPr id="168" name="Google Shape;168;p33"/>
          <p:cNvSpPr txBox="1"/>
          <p:nvPr/>
        </p:nvSpPr>
        <p:spPr>
          <a:xfrm>
            <a:off x="16650" y="4810125"/>
            <a:ext cx="9110700" cy="33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a:t>
            </a:r>
            <a:r>
              <a:rPr lang="en-GB" sz="900">
                <a:solidFill>
                  <a:schemeClr val="lt1"/>
                </a:solidFill>
              </a:rPr>
              <a:t> of </a:t>
            </a:r>
            <a:r>
              <a:rPr lang="en-GB" sz="900" u="sng">
                <a:solidFill>
                  <a:schemeClr val="lt1"/>
                </a:solidFill>
                <a:hlinkClick r:id="rId5">
                  <a:extLst>
                    <a:ext uri="{A12FA001-AC4F-418D-AE19-62706E023703}">
                      <ahyp:hlinkClr val="tx"/>
                    </a:ext>
                  </a:extLst>
                </a:hlinkClick>
              </a:rPr>
              <a:t>User:Drechmeria-RBGV’s Wikipedia profile</a:t>
            </a:r>
            <a:r>
              <a:rPr lang="en-GB" sz="900">
                <a:solidFill>
                  <a:schemeClr val="lt1"/>
                </a:solidFill>
              </a:rPr>
              <a:t> </a:t>
            </a:r>
            <a:r>
              <a:rPr lang="en-GB" sz="900" u="sng">
                <a:solidFill>
                  <a:schemeClr val="lt1"/>
                </a:solidFill>
                <a:hlinkClick r:id="rId6">
                  <a:extLst>
                    <a:ext uri="{A12FA001-AC4F-418D-AE19-62706E023703}">
                      <ahyp:hlinkClr val="tx"/>
                    </a:ext>
                  </a:extLst>
                </a:hlinkClick>
              </a:rPr>
              <a:t>CC BY-SA 3.0</a:t>
            </a:r>
            <a:endParaRPr sz="9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4"/>
          <p:cNvSpPr txBox="1"/>
          <p:nvPr/>
        </p:nvSpPr>
        <p:spPr>
          <a:xfrm>
            <a:off x="9525" y="-9525"/>
            <a:ext cx="9134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000">
                <a:solidFill>
                  <a:schemeClr val="lt1"/>
                </a:solidFill>
              </a:rPr>
              <a:t>Wikipedia, Wikidata &amp; Bionomia </a:t>
            </a:r>
            <a:endParaRPr sz="3000">
              <a:solidFill>
                <a:schemeClr val="lt1"/>
              </a:solidFill>
            </a:endParaRPr>
          </a:p>
        </p:txBody>
      </p:sp>
      <p:sp>
        <p:nvSpPr>
          <p:cNvPr id="174" name="Google Shape;174;p34"/>
          <p:cNvSpPr txBox="1"/>
          <p:nvPr/>
        </p:nvSpPr>
        <p:spPr>
          <a:xfrm>
            <a:off x="0" y="4900500"/>
            <a:ext cx="9134400" cy="24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a:t>
            </a:r>
            <a:r>
              <a:rPr lang="en-GB" sz="900" u="sng">
                <a:solidFill>
                  <a:schemeClr val="lt1"/>
                </a:solidFill>
                <a:hlinkClick r:id="rId3">
                  <a:extLst>
                    <a:ext uri="{A12FA001-AC4F-418D-AE19-62706E023703}">
                      <ahyp:hlinkClr val="tx"/>
                    </a:ext>
                  </a:extLst>
                </a:hlinkClick>
              </a:rPr>
              <a:t>Wikipedia article</a:t>
            </a:r>
            <a:r>
              <a:rPr lang="en-GB" sz="900">
                <a:solidFill>
                  <a:schemeClr val="lt1"/>
                </a:solidFill>
              </a:rPr>
              <a:t> and Wikidata item of Anna Brotherton. </a:t>
            </a:r>
            <a:r>
              <a:rPr lang="en-GB" sz="900" u="sng">
                <a:solidFill>
                  <a:schemeClr val="lt1"/>
                </a:solidFill>
                <a:hlinkClick r:id="rId4">
                  <a:extLst>
                    <a:ext uri="{A12FA001-AC4F-418D-AE19-62706E023703}">
                      <ahyp:hlinkClr val="tx"/>
                    </a:ext>
                  </a:extLst>
                </a:hlinkClick>
              </a:rPr>
              <a:t>CC BY-SA 3.0</a:t>
            </a:r>
            <a:r>
              <a:rPr lang="en-GB" sz="900">
                <a:solidFill>
                  <a:schemeClr val="lt1"/>
                </a:solidFill>
              </a:rPr>
              <a:t>. Screenshot of Bionomia. Reused with permission. </a:t>
            </a:r>
            <a:endParaRPr sz="900">
              <a:solidFill>
                <a:schemeClr val="lt1"/>
              </a:solidFill>
            </a:endParaRPr>
          </a:p>
        </p:txBody>
      </p:sp>
      <p:pic>
        <p:nvPicPr>
          <p:cNvPr id="175" name="Google Shape;175;p34"/>
          <p:cNvPicPr preferRelativeResize="0"/>
          <p:nvPr/>
        </p:nvPicPr>
        <p:blipFill>
          <a:blip r:embed="rId5">
            <a:alphaModFix/>
          </a:blip>
          <a:stretch>
            <a:fillRect/>
          </a:stretch>
        </p:blipFill>
        <p:spPr>
          <a:xfrm>
            <a:off x="152400" y="696900"/>
            <a:ext cx="4276726" cy="4051200"/>
          </a:xfrm>
          <a:prstGeom prst="rect">
            <a:avLst/>
          </a:prstGeom>
          <a:noFill/>
          <a:ln>
            <a:noFill/>
          </a:ln>
        </p:spPr>
      </p:pic>
      <p:pic>
        <p:nvPicPr>
          <p:cNvPr id="176" name="Google Shape;176;p34"/>
          <p:cNvPicPr preferRelativeResize="0"/>
          <p:nvPr/>
        </p:nvPicPr>
        <p:blipFill>
          <a:blip r:embed="rId6">
            <a:alphaModFix/>
          </a:blip>
          <a:stretch>
            <a:fillRect/>
          </a:stretch>
        </p:blipFill>
        <p:spPr>
          <a:xfrm>
            <a:off x="4519600" y="2612575"/>
            <a:ext cx="4562473" cy="2287922"/>
          </a:xfrm>
          <a:prstGeom prst="rect">
            <a:avLst/>
          </a:prstGeom>
          <a:noFill/>
          <a:ln>
            <a:noFill/>
          </a:ln>
        </p:spPr>
      </p:pic>
      <p:pic>
        <p:nvPicPr>
          <p:cNvPr id="177" name="Google Shape;177;p34"/>
          <p:cNvPicPr preferRelativeResize="0"/>
          <p:nvPr/>
        </p:nvPicPr>
        <p:blipFill>
          <a:blip r:embed="rId7">
            <a:alphaModFix/>
          </a:blip>
          <a:stretch>
            <a:fillRect/>
          </a:stretch>
        </p:blipFill>
        <p:spPr>
          <a:xfrm>
            <a:off x="5224475" y="636975"/>
            <a:ext cx="3152727" cy="18919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