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8b5d327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8b5d327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8ffb8b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8ffb8b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90f851e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90f851e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a8ffb8b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a8ffb8b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1c901ef8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1c901ef8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1c901ef8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91c901ef8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90f851e3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90f851e3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holia.toolforge.org/author/Q20895785" TargetMode="External"/><Relationship Id="rId4" Type="http://schemas.openxmlformats.org/officeDocument/2006/relationships/hyperlink" Target="https://meta.wikimedia.org/wiki/TMorata/Outreach_Wikipedia_Edit-a-thon_4_World_Hearing_Day_2023" TargetMode="External"/><Relationship Id="rId5" Type="http://schemas.openxmlformats.org/officeDocument/2006/relationships/hyperlink" Target="https://doi.org/10.5281/zenodo.733294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incubator.wikimedia.org/" TargetMode="External"/><Relationship Id="rId10" Type="http://schemas.openxmlformats.org/officeDocument/2006/relationships/hyperlink" Target="https://www.mediawiki.org/" TargetMode="External"/><Relationship Id="rId13" Type="http://schemas.openxmlformats.org/officeDocument/2006/relationships/hyperlink" Target="https://www.wikivoyage.org/" TargetMode="External"/><Relationship Id="rId12" Type="http://schemas.openxmlformats.org/officeDocument/2006/relationships/hyperlink" Target="https://wikidata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s://www.wikipedia.org/" TargetMode="External"/><Relationship Id="rId9" Type="http://schemas.openxmlformats.org/officeDocument/2006/relationships/hyperlink" Target="https://species.wikimedia.org/" TargetMode="External"/><Relationship Id="rId15" Type="http://schemas.openxmlformats.org/officeDocument/2006/relationships/hyperlink" Target="https://www.wiktionary.org/" TargetMode="External"/><Relationship Id="rId14" Type="http://schemas.openxmlformats.org/officeDocument/2006/relationships/hyperlink" Target="https://www.wikiversity.org/" TargetMode="External"/><Relationship Id="rId17" Type="http://schemas.openxmlformats.org/officeDocument/2006/relationships/hyperlink" Target="https://www.wikisource.org/" TargetMode="External"/><Relationship Id="rId16" Type="http://schemas.openxmlformats.org/officeDocument/2006/relationships/hyperlink" Target="https://www.wikinews.org/" TargetMode="External"/><Relationship Id="rId5" Type="http://schemas.openxmlformats.org/officeDocument/2006/relationships/hyperlink" Target="https://wikimania.wikimedia.org/" TargetMode="External"/><Relationship Id="rId19" Type="http://schemas.openxmlformats.org/officeDocument/2006/relationships/hyperlink" Target="https://meta.wikimedia.org/wiki/Special:SiteMatrix" TargetMode="External"/><Relationship Id="rId6" Type="http://schemas.openxmlformats.org/officeDocument/2006/relationships/hyperlink" Target="https://www.wikibooks.org/" TargetMode="External"/><Relationship Id="rId18" Type="http://schemas.openxmlformats.org/officeDocument/2006/relationships/hyperlink" Target="https://commons.wikimedia.org/" TargetMode="External"/><Relationship Id="rId7" Type="http://schemas.openxmlformats.org/officeDocument/2006/relationships/hyperlink" Target="https://meta.wikimedia.org/" TargetMode="External"/><Relationship Id="rId8" Type="http://schemas.openxmlformats.org/officeDocument/2006/relationships/hyperlink" Target="https://www.wikiquot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121212_2_OpenSwissKnife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meta.wikimedia.org/wiki/Wiki_Project_Med" TargetMode="External"/><Relationship Id="rId5" Type="http://schemas.openxmlformats.org/officeDocument/2006/relationships/hyperlink" Target="https://doi.org/10.5281/zenodo.520162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m.wikidata.org/wiki/Q724965" TargetMode="External"/><Relationship Id="rId5" Type="http://schemas.openxmlformats.org/officeDocument/2006/relationships/hyperlink" Target="https://m.wikidata.org/wiki/Q724965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s://scholia.toolforge.org/topic/Q724965" TargetMode="External"/><Relationship Id="rId9" Type="http://schemas.openxmlformats.org/officeDocument/2006/relationships/hyperlink" Target="https://scholia.toolforge.org/author/Q55819444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scholia.toolforge.org/author/Q55819444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scholia.toolforge.org/topic/Q72496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eta.wikimedia.org/wiki/User:Daniel_Mietchen" TargetMode="External"/><Relationship Id="rId4" Type="http://schemas.openxmlformats.org/officeDocument/2006/relationships/hyperlink" Target="https://meta.wikimedia.org/wiki/Talk:Wiki_Project_Med" TargetMode="External"/><Relationship Id="rId9" Type="http://schemas.openxmlformats.org/officeDocument/2006/relationships/hyperlink" Target="https://doi.org/10.5281/zenodo.7332944" TargetMode="External"/><Relationship Id="rId5" Type="http://schemas.openxmlformats.org/officeDocument/2006/relationships/hyperlink" Target="https://twitter.com/EvoMRI" TargetMode="External"/><Relationship Id="rId6" Type="http://schemas.openxmlformats.org/officeDocument/2006/relationships/hyperlink" Target="https://twitter.com/Wikidata" TargetMode="External"/><Relationship Id="rId7" Type="http://schemas.openxmlformats.org/officeDocument/2006/relationships/hyperlink" Target="https://twitter.com/WDScholia" TargetMode="External"/><Relationship Id="rId8" Type="http://schemas.openxmlformats.org/officeDocument/2006/relationships/hyperlink" Target="https://twitter.com/WikiProjectM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50125" y="1322450"/>
            <a:ext cx="8463600" cy="28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 knowledge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Wikimedia ecosystem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92825" y="4239700"/>
            <a:ext cx="86052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Daniel Mietchen</a:t>
            </a:r>
            <a:r>
              <a:rPr lang="en-GB"/>
              <a:t>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Edit-a-thon in preparation of World Hearing Day 2023</a:t>
            </a:r>
            <a:r>
              <a:rPr lang="en-GB"/>
              <a:t> - 18 November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10.5281/zenodo.7332944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the presentation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31250" y="1658175"/>
            <a:ext cx="8710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1: Overview of Wikimedia projects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2: Common themes of Wikimedia projects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3: General coverage of health-related matters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4: Examples of auditory health-related coverage</a:t>
            </a:r>
            <a:endParaRPr i="1"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1: Overview of Wikimedia projects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2850"/>
            <a:ext cx="2984850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3249775" y="1048575"/>
            <a:ext cx="5608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Clockwise, roughly sorted by information channel: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Wikipedia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329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languages) ⇒ encyclopedia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Wikimania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annual gathering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Meta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things concerning &gt; 1 wiki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Wikispecies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species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MediaWiki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software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Incubator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Wikidata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database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travel guide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learning environment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dictionary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text archive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8"/>
              </a:rPr>
              <a:t>Wikimedia Commons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media repository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12425" y="4570650"/>
            <a:ext cx="83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About 1000 wikis in total: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9"/>
              </a:rPr>
              <a:t>https://meta.wikimedia.org/wiki/Special:SiteMatrix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598825" y="2119800"/>
            <a:ext cx="248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Center: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Wikimedia Foundation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affiliates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community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c/c7/121212_2_OpenSwissKnife.png/800px-121212_2_OpenSwissKnife.png" id="107" name="Google Shape;107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875" y="2396300"/>
            <a:ext cx="4136124" cy="20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2: Common themes of Wikimedia projects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closely integrated content, infrastructure and communities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content that is free to read and free to reuse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presented using free and open-source 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part of the broader open movement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anyone is invited to contribute, e.g. by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reviewing existing materials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existing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presentation of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software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adding new information, code etc.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helping with community building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567650" y="4804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3: General coverage of health-related matters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231250" y="1277175"/>
            <a:ext cx="8912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Wikipedia ⇒ encyclopedic articles about health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-related topics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Wikimania ⇒ community exchanges around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topics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Meta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discussions and coordination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Wikispecies ⇒ species and higher-order taxa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MediaWiki ⇒ software to run all these wikis and many others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Incubator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⇒ general reference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 information, including on health-related topics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Scholia ⇒ Wikidata-based visualizations, including of health-related matters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travel information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coursework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⇒ translations of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words and phrases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health-related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texts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Wikimedia Commons ⇒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health-related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media files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Wikimedia community: </a:t>
            </a:r>
            <a:r>
              <a:rPr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 Medicine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822250" y="1850025"/>
            <a:ext cx="32457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See also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An overview of the COVID-19 related content of Wikimedia projects.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Wikimania 2021.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https://doi.org/10.5281/zenodo.5201623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1339050" y="480450"/>
            <a:ext cx="7728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4: Examples of auditory health-related coverage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31250" y="1277175"/>
            <a:ext cx="891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⇒ multilingual structured data as general reference information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Scholia ⇒ Wikidata-based visualizations, including of health-related matters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678825" y="4712350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https://m.wikidata.org/wiki/Q724965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000" y="1892775"/>
            <a:ext cx="3754825" cy="28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7349" y="1892775"/>
            <a:ext cx="3754853" cy="28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339050" y="480450"/>
            <a:ext cx="7728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4: Examples of auditory health-related coverage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31250" y="1277175"/>
            <a:ext cx="891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Wikidata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multilingual structured data as general reference information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Scholia ⇒ Wikidata-based visualizations, including of health-related matters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892775"/>
            <a:ext cx="3767466" cy="29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9466" y="1892775"/>
            <a:ext cx="3895487" cy="294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92825" y="4712350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https://scholia.toolforge.org/topic/Q724965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507625" y="4712350"/>
            <a:ext cx="418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https://scholia.toolforge.org/author/Q55819444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729450" y="2078875"/>
            <a:ext cx="7688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Contact: 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Meta: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User:Daniel Mietchen</a:t>
            </a:r>
            <a:r>
              <a:rPr lang="en-GB" sz="2200"/>
              <a:t> / 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Talk:Wiki Project Med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Twitter: </a:t>
            </a:r>
            <a:r>
              <a:rPr lang="en-GB" sz="2200" u="sng">
                <a:solidFill>
                  <a:schemeClr val="hlink"/>
                </a:solidFill>
                <a:hlinkClick r:id="rId5"/>
              </a:rPr>
              <a:t>@EvoMRI</a:t>
            </a:r>
            <a:r>
              <a:rPr lang="en-GB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2200" u="sng">
                <a:solidFill>
                  <a:schemeClr val="hlink"/>
                </a:solidFill>
                <a:hlinkClick r:id="rId6"/>
              </a:rPr>
              <a:t>@Wikidata</a:t>
            </a:r>
            <a:r>
              <a:rPr lang="en-GB" sz="2200"/>
              <a:t> / </a:t>
            </a:r>
            <a:r>
              <a:rPr lang="en-GB" sz="2200" u="sng">
                <a:solidFill>
                  <a:schemeClr val="hlink"/>
                </a:solidFill>
                <a:hlinkClick r:id="rId7"/>
              </a:rPr>
              <a:t>@WDScholia</a:t>
            </a:r>
            <a:r>
              <a:rPr lang="en-GB" sz="2200"/>
              <a:t> /  </a:t>
            </a:r>
            <a:r>
              <a:rPr lang="en-GB" sz="2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@WikiProjectMed</a:t>
            </a:r>
            <a:endParaRPr sz="2200"/>
          </a:p>
        </p:txBody>
      </p:sp>
      <p:sp>
        <p:nvSpPr>
          <p:cNvPr id="145" name="Google Shape;145;p20"/>
          <p:cNvSpPr txBox="1"/>
          <p:nvPr>
            <p:ph idx="4294967295" type="subTitle"/>
          </p:nvPr>
        </p:nvSpPr>
        <p:spPr>
          <a:xfrm>
            <a:off x="958225" y="4239700"/>
            <a:ext cx="76881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</a:t>
            </a:r>
            <a:r>
              <a:rPr lang="en-GB"/>
              <a:t> knowledge and the Wikimedia ecosystem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9"/>
              </a:rPr>
              <a:t>10.5281/zenodo.7332944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