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414" r:id="rId2"/>
    <p:sldId id="421" r:id="rId3"/>
    <p:sldId id="457" r:id="rId4"/>
    <p:sldId id="458" r:id="rId5"/>
    <p:sldId id="400" r:id="rId6"/>
    <p:sldId id="401" r:id="rId7"/>
    <p:sldId id="394" r:id="rId8"/>
    <p:sldId id="409" r:id="rId9"/>
    <p:sldId id="402" r:id="rId10"/>
    <p:sldId id="406" r:id="rId11"/>
    <p:sldId id="347" r:id="rId12"/>
    <p:sldId id="348" r:id="rId13"/>
    <p:sldId id="349" r:id="rId14"/>
    <p:sldId id="350" r:id="rId15"/>
    <p:sldId id="395" r:id="rId16"/>
    <p:sldId id="396" r:id="rId17"/>
    <p:sldId id="352" r:id="rId18"/>
    <p:sldId id="397" r:id="rId19"/>
    <p:sldId id="398" r:id="rId20"/>
    <p:sldId id="353" r:id="rId21"/>
    <p:sldId id="354" r:id="rId22"/>
    <p:sldId id="355" r:id="rId23"/>
    <p:sldId id="356" r:id="rId24"/>
    <p:sldId id="357" r:id="rId25"/>
    <p:sldId id="358" r:id="rId26"/>
    <p:sldId id="359" r:id="rId27"/>
    <p:sldId id="360" r:id="rId28"/>
    <p:sldId id="361" r:id="rId29"/>
    <p:sldId id="362" r:id="rId30"/>
    <p:sldId id="399" r:id="rId31"/>
    <p:sldId id="363" r:id="rId32"/>
    <p:sldId id="364" r:id="rId33"/>
    <p:sldId id="365" r:id="rId34"/>
    <p:sldId id="407" r:id="rId35"/>
    <p:sldId id="373" r:id="rId36"/>
    <p:sldId id="374" r:id="rId37"/>
    <p:sldId id="408" r:id="rId38"/>
    <p:sldId id="375" r:id="rId39"/>
    <p:sldId id="403" r:id="rId40"/>
    <p:sldId id="404" r:id="rId41"/>
    <p:sldId id="411" r:id="rId42"/>
    <p:sldId id="340" r:id="rId43"/>
    <p:sldId id="341" r:id="rId44"/>
    <p:sldId id="342" r:id="rId45"/>
    <p:sldId id="343" r:id="rId46"/>
    <p:sldId id="344" r:id="rId47"/>
    <p:sldId id="387" r:id="rId48"/>
    <p:sldId id="345" r:id="rId49"/>
    <p:sldId id="383" r:id="rId50"/>
  </p:sldIdLst>
  <p:sldSz cx="9144000" cy="6858000" type="screen4x3"/>
  <p:notesSz cx="7104063" cy="10234613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FE4246C2-00DF-4D38-8E2D-AE2AB3AF91A3}">
          <p14:sldIdLst>
            <p14:sldId id="414"/>
            <p14:sldId id="421"/>
            <p14:sldId id="457"/>
          </p14:sldIdLst>
        </p14:section>
        <p14:section name="SCREENTALK - Gestaltung von Fragebögen" id="{B84C411B-A360-49E5-A48F-D17683294DF0}">
          <p14:sldIdLst>
            <p14:sldId id="458"/>
            <p14:sldId id="400"/>
            <p14:sldId id="401"/>
            <p14:sldId id="394"/>
            <p14:sldId id="409"/>
            <p14:sldId id="402"/>
            <p14:sldId id="406"/>
            <p14:sldId id="347"/>
            <p14:sldId id="348"/>
            <p14:sldId id="349"/>
            <p14:sldId id="350"/>
            <p14:sldId id="395"/>
            <p14:sldId id="396"/>
            <p14:sldId id="352"/>
            <p14:sldId id="397"/>
            <p14:sldId id="398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99"/>
            <p14:sldId id="363"/>
            <p14:sldId id="364"/>
            <p14:sldId id="365"/>
            <p14:sldId id="407"/>
            <p14:sldId id="373"/>
            <p14:sldId id="374"/>
            <p14:sldId id="408"/>
            <p14:sldId id="375"/>
            <p14:sldId id="403"/>
            <p14:sldId id="404"/>
          </p14:sldIdLst>
        </p14:section>
        <p14:section name="@Home Operationalisierung" id="{CBEB392E-C45D-4905-8216-10A234005A76}">
          <p14:sldIdLst>
            <p14:sldId id="411"/>
            <p14:sldId id="340"/>
            <p14:sldId id="341"/>
            <p14:sldId id="342"/>
            <p14:sldId id="343"/>
            <p14:sldId id="344"/>
            <p14:sldId id="387"/>
            <p14:sldId id="345"/>
            <p14:sldId id="3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7823"/>
    <a:srgbClr val="001E3C"/>
    <a:srgbClr val="F79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33" autoAdjust="0"/>
    <p:restoredTop sz="62269" autoAdjust="0"/>
  </p:normalViewPr>
  <p:slideViewPr>
    <p:cSldViewPr snapToObjects="1">
      <p:cViewPr varScale="1">
        <p:scale>
          <a:sx n="80" d="100"/>
          <a:sy n="80" d="100"/>
        </p:scale>
        <p:origin x="48" y="107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898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Objects="1">
      <p:cViewPr>
        <p:scale>
          <a:sx n="75" d="100"/>
          <a:sy n="75" d="100"/>
        </p:scale>
        <p:origin x="-1758" y="-252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D060B6-0BCB-4B4C-9BD3-F5AC2F6069C7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AT"/>
        </a:p>
      </dgm:t>
    </dgm:pt>
    <dgm:pt modelId="{62AF4025-3E6F-4009-B3A0-A635910A5914}">
      <dgm:prSet phldrT="[Text]" custT="1"/>
      <dgm:spPr/>
      <dgm:t>
        <a:bodyPr/>
        <a:lstStyle/>
        <a:p>
          <a:r>
            <a:rPr lang="de-AT" sz="1800" dirty="0"/>
            <a:t>Fragestellung/Hypothese(n)</a:t>
          </a:r>
        </a:p>
      </dgm:t>
    </dgm:pt>
    <dgm:pt modelId="{28C99ACA-338D-48D3-B69F-2334CE6EAC48}" type="parTrans" cxnId="{1DB60703-4FEB-4036-900D-4F6C644B7DEE}">
      <dgm:prSet/>
      <dgm:spPr/>
      <dgm:t>
        <a:bodyPr/>
        <a:lstStyle/>
        <a:p>
          <a:endParaRPr lang="de-AT" sz="1400"/>
        </a:p>
      </dgm:t>
    </dgm:pt>
    <dgm:pt modelId="{34097843-0569-4BD1-A7B4-B14AADB29ECC}" type="sibTrans" cxnId="{1DB60703-4FEB-4036-900D-4F6C644B7DEE}">
      <dgm:prSet custT="1"/>
      <dgm:spPr/>
      <dgm:t>
        <a:bodyPr/>
        <a:lstStyle/>
        <a:p>
          <a:endParaRPr lang="de-AT" sz="1800"/>
        </a:p>
      </dgm:t>
    </dgm:pt>
    <dgm:pt modelId="{4A97BCA1-16B3-4E40-A3FB-C6FFD7F3BA5F}">
      <dgm:prSet phldrT="[Text]" custT="1"/>
      <dgm:spPr/>
      <dgm:t>
        <a:bodyPr/>
        <a:lstStyle/>
        <a:p>
          <a:r>
            <a:rPr lang="de-AT" sz="1800" dirty="0"/>
            <a:t>Auswahl Befragungseinheiten und -merkmale</a:t>
          </a:r>
        </a:p>
      </dgm:t>
    </dgm:pt>
    <dgm:pt modelId="{EC6D6308-229B-4F05-80AD-07D10257986A}" type="parTrans" cxnId="{3EFA4A59-D3A7-4820-924D-628F6AE32647}">
      <dgm:prSet/>
      <dgm:spPr/>
      <dgm:t>
        <a:bodyPr/>
        <a:lstStyle/>
        <a:p>
          <a:endParaRPr lang="de-AT" sz="1400"/>
        </a:p>
      </dgm:t>
    </dgm:pt>
    <dgm:pt modelId="{E0B75DC2-2045-47E0-8A42-85D46C483CAA}" type="sibTrans" cxnId="{3EFA4A59-D3A7-4820-924D-628F6AE32647}">
      <dgm:prSet custT="1"/>
      <dgm:spPr/>
      <dgm:t>
        <a:bodyPr/>
        <a:lstStyle/>
        <a:p>
          <a:endParaRPr lang="de-AT" sz="1800"/>
        </a:p>
      </dgm:t>
    </dgm:pt>
    <dgm:pt modelId="{DE74EF9D-4B33-4B69-8548-93B1DA899F53}">
      <dgm:prSet phldrT="[Text]" custT="1"/>
      <dgm:spPr/>
      <dgm:t>
        <a:bodyPr/>
        <a:lstStyle/>
        <a:p>
          <a:r>
            <a:rPr lang="de-AT" sz="1800" dirty="0"/>
            <a:t>Operationalisierung: Auswahl abfragbarer Indikatoren </a:t>
          </a:r>
        </a:p>
      </dgm:t>
    </dgm:pt>
    <dgm:pt modelId="{08131E7E-FDD7-4557-8521-9A7882D24E7C}" type="parTrans" cxnId="{49006198-09BA-4D85-9EEC-10568145FEB5}">
      <dgm:prSet/>
      <dgm:spPr/>
      <dgm:t>
        <a:bodyPr/>
        <a:lstStyle/>
        <a:p>
          <a:endParaRPr lang="de-AT" sz="1400"/>
        </a:p>
      </dgm:t>
    </dgm:pt>
    <dgm:pt modelId="{4E764FD8-C637-4B45-BDD9-3F7475E58250}" type="sibTrans" cxnId="{49006198-09BA-4D85-9EEC-10568145FEB5}">
      <dgm:prSet custT="1"/>
      <dgm:spPr/>
      <dgm:t>
        <a:bodyPr/>
        <a:lstStyle/>
        <a:p>
          <a:endParaRPr lang="de-AT" sz="1800"/>
        </a:p>
      </dgm:t>
    </dgm:pt>
    <dgm:pt modelId="{92F4BA56-BED8-4028-B447-A71DAACC4136}">
      <dgm:prSet phldrT="[Text]" custT="1"/>
      <dgm:spPr/>
      <dgm:t>
        <a:bodyPr/>
        <a:lstStyle/>
        <a:p>
          <a:r>
            <a:rPr lang="de-AT" sz="1800" dirty="0"/>
            <a:t>Erstellung eines strukturierten Fragebogens</a:t>
          </a:r>
        </a:p>
      </dgm:t>
    </dgm:pt>
    <dgm:pt modelId="{AD2F25B5-C5CC-4ED1-849F-5001183C1B3E}" type="parTrans" cxnId="{DEA256E4-5F0B-4416-915E-2433196E29D8}">
      <dgm:prSet/>
      <dgm:spPr/>
      <dgm:t>
        <a:bodyPr/>
        <a:lstStyle/>
        <a:p>
          <a:endParaRPr lang="de-AT" sz="1400"/>
        </a:p>
      </dgm:t>
    </dgm:pt>
    <dgm:pt modelId="{B7B65A7E-AED5-428D-A411-081EB5D5C011}" type="sibTrans" cxnId="{DEA256E4-5F0B-4416-915E-2433196E29D8}">
      <dgm:prSet custT="1"/>
      <dgm:spPr/>
      <dgm:t>
        <a:bodyPr/>
        <a:lstStyle/>
        <a:p>
          <a:endParaRPr lang="de-AT" sz="1800"/>
        </a:p>
      </dgm:t>
    </dgm:pt>
    <dgm:pt modelId="{F7F6EFFA-72FF-466A-BDF7-7D72D323BA48}">
      <dgm:prSet phldrT="[Text]" custT="1"/>
      <dgm:spPr/>
      <dgm:t>
        <a:bodyPr/>
        <a:lstStyle/>
        <a:p>
          <a:r>
            <a:rPr lang="de-AT" sz="1800" dirty="0"/>
            <a:t>Stichprobe &amp; Auswahl Untersuchungssituation</a:t>
          </a:r>
        </a:p>
      </dgm:t>
    </dgm:pt>
    <dgm:pt modelId="{A0CFE89D-2244-4E5E-980D-030FC1CFD59D}" type="parTrans" cxnId="{8B5E6687-FFA6-4E41-8298-0BCF8D6A353B}">
      <dgm:prSet/>
      <dgm:spPr/>
      <dgm:t>
        <a:bodyPr/>
        <a:lstStyle/>
        <a:p>
          <a:endParaRPr lang="de-AT" sz="1400"/>
        </a:p>
      </dgm:t>
    </dgm:pt>
    <dgm:pt modelId="{CD8AF213-5D1A-4BC2-829C-02C4D78A02BF}" type="sibTrans" cxnId="{8B5E6687-FFA6-4E41-8298-0BCF8D6A353B}">
      <dgm:prSet/>
      <dgm:spPr/>
      <dgm:t>
        <a:bodyPr/>
        <a:lstStyle/>
        <a:p>
          <a:endParaRPr lang="de-AT" sz="1400"/>
        </a:p>
      </dgm:t>
    </dgm:pt>
    <dgm:pt modelId="{9293B439-9D90-4420-BFC1-8FAE047BAC6D}">
      <dgm:prSet phldrT="[Text]" custT="1"/>
      <dgm:spPr/>
      <dgm:t>
        <a:bodyPr/>
        <a:lstStyle/>
        <a:p>
          <a:r>
            <a:rPr lang="de-AT" sz="1800" dirty="0"/>
            <a:t>Pretest (ev. Überarbeitung), Befragerschulung</a:t>
          </a:r>
        </a:p>
      </dgm:t>
    </dgm:pt>
    <dgm:pt modelId="{73DDC731-A4FE-497C-893D-4C73ECE14D41}" type="parTrans" cxnId="{4038F9CF-E247-4675-A71C-272B5B74C30C}">
      <dgm:prSet/>
      <dgm:spPr/>
      <dgm:t>
        <a:bodyPr/>
        <a:lstStyle/>
        <a:p>
          <a:endParaRPr lang="de-AT" sz="1400"/>
        </a:p>
      </dgm:t>
    </dgm:pt>
    <dgm:pt modelId="{B8225E39-8FB0-4814-9050-22A9B3879814}" type="sibTrans" cxnId="{4038F9CF-E247-4675-A71C-272B5B74C30C}">
      <dgm:prSet/>
      <dgm:spPr/>
      <dgm:t>
        <a:bodyPr/>
        <a:lstStyle/>
        <a:p>
          <a:endParaRPr lang="de-AT" sz="1400"/>
        </a:p>
      </dgm:t>
    </dgm:pt>
    <dgm:pt modelId="{D44F5A9C-15F1-435F-86B2-FFCDF65C2069}">
      <dgm:prSet phldrT="[Text]" custT="1"/>
      <dgm:spPr/>
      <dgm:t>
        <a:bodyPr/>
        <a:lstStyle/>
        <a:p>
          <a:r>
            <a:rPr lang="de-AT" sz="1800" dirty="0"/>
            <a:t>Durchführung der Befragung (Feldphase)</a:t>
          </a:r>
        </a:p>
      </dgm:t>
    </dgm:pt>
    <dgm:pt modelId="{10D08E2A-2F83-4D76-9C43-991FC90B7379}" type="parTrans" cxnId="{EA0DE28B-0499-42C4-B96E-460E5B4455F0}">
      <dgm:prSet/>
      <dgm:spPr/>
      <dgm:t>
        <a:bodyPr/>
        <a:lstStyle/>
        <a:p>
          <a:endParaRPr lang="de-AT" sz="1400"/>
        </a:p>
      </dgm:t>
    </dgm:pt>
    <dgm:pt modelId="{33E1E892-513E-4923-8762-8DBCEE79E099}" type="sibTrans" cxnId="{EA0DE28B-0499-42C4-B96E-460E5B4455F0}">
      <dgm:prSet/>
      <dgm:spPr/>
      <dgm:t>
        <a:bodyPr/>
        <a:lstStyle/>
        <a:p>
          <a:endParaRPr lang="de-AT" sz="1400"/>
        </a:p>
      </dgm:t>
    </dgm:pt>
    <dgm:pt modelId="{CC524A22-0A4A-4DA5-BCE7-F1405BAD8B9A}">
      <dgm:prSet phldrT="[Text]" custT="1"/>
      <dgm:spPr/>
      <dgm:t>
        <a:bodyPr/>
        <a:lstStyle/>
        <a:p>
          <a:r>
            <a:rPr lang="de-AT" sz="1800" dirty="0"/>
            <a:t>Datenübertragung, -aufbereitung &amp; -auswertung</a:t>
          </a:r>
        </a:p>
      </dgm:t>
    </dgm:pt>
    <dgm:pt modelId="{EAA5D8D3-A154-44D8-95B3-B089D9758333}" type="parTrans" cxnId="{24112545-D42E-432F-9EBB-5BED4F9DC749}">
      <dgm:prSet/>
      <dgm:spPr/>
      <dgm:t>
        <a:bodyPr/>
        <a:lstStyle/>
        <a:p>
          <a:endParaRPr lang="de-AT"/>
        </a:p>
      </dgm:t>
    </dgm:pt>
    <dgm:pt modelId="{A33B39F5-DA6F-421E-9A5D-1A9374B97070}" type="sibTrans" cxnId="{24112545-D42E-432F-9EBB-5BED4F9DC749}">
      <dgm:prSet/>
      <dgm:spPr/>
      <dgm:t>
        <a:bodyPr/>
        <a:lstStyle/>
        <a:p>
          <a:endParaRPr lang="de-AT"/>
        </a:p>
      </dgm:t>
    </dgm:pt>
    <dgm:pt modelId="{A398BA43-C5FD-49B1-B919-17C3A0CE5F68}" type="pres">
      <dgm:prSet presAssocID="{30D060B6-0BCB-4B4C-9BD3-F5AC2F6069C7}" presName="Name0" presStyleCnt="0">
        <dgm:presLayoutVars>
          <dgm:dir/>
          <dgm:animLvl val="lvl"/>
          <dgm:resizeHandles val="exact"/>
        </dgm:presLayoutVars>
      </dgm:prSet>
      <dgm:spPr/>
    </dgm:pt>
    <dgm:pt modelId="{1833113D-60EE-4E42-AED5-9ADE0F53A5D0}" type="pres">
      <dgm:prSet presAssocID="{CC524A22-0A4A-4DA5-BCE7-F1405BAD8B9A}" presName="boxAndChildren" presStyleCnt="0"/>
      <dgm:spPr/>
    </dgm:pt>
    <dgm:pt modelId="{293547F8-735B-4EE7-97DF-BBA3027E996A}" type="pres">
      <dgm:prSet presAssocID="{CC524A22-0A4A-4DA5-BCE7-F1405BAD8B9A}" presName="parentTextBox" presStyleLbl="node1" presStyleIdx="0" presStyleCnt="8"/>
      <dgm:spPr/>
    </dgm:pt>
    <dgm:pt modelId="{DCC13174-158F-46E4-BFDF-244BBC0696DC}" type="pres">
      <dgm:prSet presAssocID="{33E1E892-513E-4923-8762-8DBCEE79E099}" presName="sp" presStyleCnt="0"/>
      <dgm:spPr/>
    </dgm:pt>
    <dgm:pt modelId="{A3220220-9220-4FD4-92E5-5DBF1A4F9272}" type="pres">
      <dgm:prSet presAssocID="{D44F5A9C-15F1-435F-86B2-FFCDF65C2069}" presName="arrowAndChildren" presStyleCnt="0"/>
      <dgm:spPr/>
    </dgm:pt>
    <dgm:pt modelId="{D74E0F40-0C37-4D92-8980-EF999A757346}" type="pres">
      <dgm:prSet presAssocID="{D44F5A9C-15F1-435F-86B2-FFCDF65C2069}" presName="parentTextArrow" presStyleLbl="node1" presStyleIdx="1" presStyleCnt="8"/>
      <dgm:spPr/>
    </dgm:pt>
    <dgm:pt modelId="{BE3C4B1F-D283-49EB-84C0-4CD4AE711BB1}" type="pres">
      <dgm:prSet presAssocID="{B8225E39-8FB0-4814-9050-22A9B3879814}" presName="sp" presStyleCnt="0"/>
      <dgm:spPr/>
    </dgm:pt>
    <dgm:pt modelId="{C328D30A-D060-4689-B39F-EFB086115660}" type="pres">
      <dgm:prSet presAssocID="{9293B439-9D90-4420-BFC1-8FAE047BAC6D}" presName="arrowAndChildren" presStyleCnt="0"/>
      <dgm:spPr/>
    </dgm:pt>
    <dgm:pt modelId="{E3EE77A3-3FD6-462C-99A8-9D145B4E73E8}" type="pres">
      <dgm:prSet presAssocID="{9293B439-9D90-4420-BFC1-8FAE047BAC6D}" presName="parentTextArrow" presStyleLbl="node1" presStyleIdx="2" presStyleCnt="8"/>
      <dgm:spPr/>
    </dgm:pt>
    <dgm:pt modelId="{820FC43E-FD1F-4C2B-8033-AA94EA27339B}" type="pres">
      <dgm:prSet presAssocID="{CD8AF213-5D1A-4BC2-829C-02C4D78A02BF}" presName="sp" presStyleCnt="0"/>
      <dgm:spPr/>
    </dgm:pt>
    <dgm:pt modelId="{81C88339-486C-4D20-B09D-A41B6286439A}" type="pres">
      <dgm:prSet presAssocID="{F7F6EFFA-72FF-466A-BDF7-7D72D323BA48}" presName="arrowAndChildren" presStyleCnt="0"/>
      <dgm:spPr/>
    </dgm:pt>
    <dgm:pt modelId="{C72BE5FF-0300-4C7A-9F8F-D5409EC59094}" type="pres">
      <dgm:prSet presAssocID="{F7F6EFFA-72FF-466A-BDF7-7D72D323BA48}" presName="parentTextArrow" presStyleLbl="node1" presStyleIdx="3" presStyleCnt="8"/>
      <dgm:spPr/>
    </dgm:pt>
    <dgm:pt modelId="{72BE80EB-CD9D-4057-A5B4-E364154EAB75}" type="pres">
      <dgm:prSet presAssocID="{B7B65A7E-AED5-428D-A411-081EB5D5C011}" presName="sp" presStyleCnt="0"/>
      <dgm:spPr/>
    </dgm:pt>
    <dgm:pt modelId="{63C9B844-8DC4-4285-A361-FC6400A6F927}" type="pres">
      <dgm:prSet presAssocID="{92F4BA56-BED8-4028-B447-A71DAACC4136}" presName="arrowAndChildren" presStyleCnt="0"/>
      <dgm:spPr/>
    </dgm:pt>
    <dgm:pt modelId="{3D4BBE0B-0576-40CF-9BB5-A1E59A435D3C}" type="pres">
      <dgm:prSet presAssocID="{92F4BA56-BED8-4028-B447-A71DAACC4136}" presName="parentTextArrow" presStyleLbl="node1" presStyleIdx="4" presStyleCnt="8"/>
      <dgm:spPr/>
    </dgm:pt>
    <dgm:pt modelId="{3F2C3C5F-09F9-4C7A-8498-018D94240B32}" type="pres">
      <dgm:prSet presAssocID="{4E764FD8-C637-4B45-BDD9-3F7475E58250}" presName="sp" presStyleCnt="0"/>
      <dgm:spPr/>
    </dgm:pt>
    <dgm:pt modelId="{95C0169F-C067-433A-BE0E-D4AE3C733938}" type="pres">
      <dgm:prSet presAssocID="{DE74EF9D-4B33-4B69-8548-93B1DA899F53}" presName="arrowAndChildren" presStyleCnt="0"/>
      <dgm:spPr/>
    </dgm:pt>
    <dgm:pt modelId="{C3E5FE94-F59C-4E72-B9C7-C782F754C4E3}" type="pres">
      <dgm:prSet presAssocID="{DE74EF9D-4B33-4B69-8548-93B1DA899F53}" presName="parentTextArrow" presStyleLbl="node1" presStyleIdx="5" presStyleCnt="8"/>
      <dgm:spPr/>
    </dgm:pt>
    <dgm:pt modelId="{596F7847-C23D-4034-A906-72E8130E811D}" type="pres">
      <dgm:prSet presAssocID="{E0B75DC2-2045-47E0-8A42-85D46C483CAA}" presName="sp" presStyleCnt="0"/>
      <dgm:spPr/>
    </dgm:pt>
    <dgm:pt modelId="{33E864D8-B9CF-4162-9E58-645BDE2D69F9}" type="pres">
      <dgm:prSet presAssocID="{4A97BCA1-16B3-4E40-A3FB-C6FFD7F3BA5F}" presName="arrowAndChildren" presStyleCnt="0"/>
      <dgm:spPr/>
    </dgm:pt>
    <dgm:pt modelId="{AC9128D8-FE30-490A-A3FC-5BD90585A77D}" type="pres">
      <dgm:prSet presAssocID="{4A97BCA1-16B3-4E40-A3FB-C6FFD7F3BA5F}" presName="parentTextArrow" presStyleLbl="node1" presStyleIdx="6" presStyleCnt="8"/>
      <dgm:spPr/>
    </dgm:pt>
    <dgm:pt modelId="{C205B09C-4759-443C-8969-7EC3467E9994}" type="pres">
      <dgm:prSet presAssocID="{34097843-0569-4BD1-A7B4-B14AADB29ECC}" presName="sp" presStyleCnt="0"/>
      <dgm:spPr/>
    </dgm:pt>
    <dgm:pt modelId="{9B619B6E-67ED-46DE-A6AC-B54F4F7520B1}" type="pres">
      <dgm:prSet presAssocID="{62AF4025-3E6F-4009-B3A0-A635910A5914}" presName="arrowAndChildren" presStyleCnt="0"/>
      <dgm:spPr/>
    </dgm:pt>
    <dgm:pt modelId="{EC2B6264-FAE7-4FEA-A9AE-D921837A8EC7}" type="pres">
      <dgm:prSet presAssocID="{62AF4025-3E6F-4009-B3A0-A635910A5914}" presName="parentTextArrow" presStyleLbl="node1" presStyleIdx="7" presStyleCnt="8"/>
      <dgm:spPr/>
    </dgm:pt>
  </dgm:ptLst>
  <dgm:cxnLst>
    <dgm:cxn modelId="{1DB60703-4FEB-4036-900D-4F6C644B7DEE}" srcId="{30D060B6-0BCB-4B4C-9BD3-F5AC2F6069C7}" destId="{62AF4025-3E6F-4009-B3A0-A635910A5914}" srcOrd="0" destOrd="0" parTransId="{28C99ACA-338D-48D3-B69F-2334CE6EAC48}" sibTransId="{34097843-0569-4BD1-A7B4-B14AADB29ECC}"/>
    <dgm:cxn modelId="{E9460D15-07D6-4583-9C4F-985F90B7EDD3}" type="presOf" srcId="{62AF4025-3E6F-4009-B3A0-A635910A5914}" destId="{EC2B6264-FAE7-4FEA-A9AE-D921837A8EC7}" srcOrd="0" destOrd="0" presId="urn:microsoft.com/office/officeart/2005/8/layout/process4"/>
    <dgm:cxn modelId="{28797E24-E2D7-4D14-9814-7EB72C0D8702}" type="presOf" srcId="{4A97BCA1-16B3-4E40-A3FB-C6FFD7F3BA5F}" destId="{AC9128D8-FE30-490A-A3FC-5BD90585A77D}" srcOrd="0" destOrd="0" presId="urn:microsoft.com/office/officeart/2005/8/layout/process4"/>
    <dgm:cxn modelId="{81CD7E33-8A60-4987-B31B-F5C015F8A4EE}" type="presOf" srcId="{92F4BA56-BED8-4028-B447-A71DAACC4136}" destId="{3D4BBE0B-0576-40CF-9BB5-A1E59A435D3C}" srcOrd="0" destOrd="0" presId="urn:microsoft.com/office/officeart/2005/8/layout/process4"/>
    <dgm:cxn modelId="{15FAD040-50D5-4D76-AEEB-8D8F14730445}" type="presOf" srcId="{D44F5A9C-15F1-435F-86B2-FFCDF65C2069}" destId="{D74E0F40-0C37-4D92-8980-EF999A757346}" srcOrd="0" destOrd="0" presId="urn:microsoft.com/office/officeart/2005/8/layout/process4"/>
    <dgm:cxn modelId="{24112545-D42E-432F-9EBB-5BED4F9DC749}" srcId="{30D060B6-0BCB-4B4C-9BD3-F5AC2F6069C7}" destId="{CC524A22-0A4A-4DA5-BCE7-F1405BAD8B9A}" srcOrd="7" destOrd="0" parTransId="{EAA5D8D3-A154-44D8-95B3-B089D9758333}" sibTransId="{A33B39F5-DA6F-421E-9A5D-1A9374B97070}"/>
    <dgm:cxn modelId="{84CD2677-033A-4A4B-A279-A0584083BD60}" type="presOf" srcId="{9293B439-9D90-4420-BFC1-8FAE047BAC6D}" destId="{E3EE77A3-3FD6-462C-99A8-9D145B4E73E8}" srcOrd="0" destOrd="0" presId="urn:microsoft.com/office/officeart/2005/8/layout/process4"/>
    <dgm:cxn modelId="{3EFA4A59-D3A7-4820-924D-628F6AE32647}" srcId="{30D060B6-0BCB-4B4C-9BD3-F5AC2F6069C7}" destId="{4A97BCA1-16B3-4E40-A3FB-C6FFD7F3BA5F}" srcOrd="1" destOrd="0" parTransId="{EC6D6308-229B-4F05-80AD-07D10257986A}" sibTransId="{E0B75DC2-2045-47E0-8A42-85D46C483CAA}"/>
    <dgm:cxn modelId="{3661A07A-BE5A-40DD-B674-C5B29DA4849E}" type="presOf" srcId="{30D060B6-0BCB-4B4C-9BD3-F5AC2F6069C7}" destId="{A398BA43-C5FD-49B1-B919-17C3A0CE5F68}" srcOrd="0" destOrd="0" presId="urn:microsoft.com/office/officeart/2005/8/layout/process4"/>
    <dgm:cxn modelId="{8B5E6687-FFA6-4E41-8298-0BCF8D6A353B}" srcId="{30D060B6-0BCB-4B4C-9BD3-F5AC2F6069C7}" destId="{F7F6EFFA-72FF-466A-BDF7-7D72D323BA48}" srcOrd="4" destOrd="0" parTransId="{A0CFE89D-2244-4E5E-980D-030FC1CFD59D}" sibTransId="{CD8AF213-5D1A-4BC2-829C-02C4D78A02BF}"/>
    <dgm:cxn modelId="{EA0DE28B-0499-42C4-B96E-460E5B4455F0}" srcId="{30D060B6-0BCB-4B4C-9BD3-F5AC2F6069C7}" destId="{D44F5A9C-15F1-435F-86B2-FFCDF65C2069}" srcOrd="6" destOrd="0" parTransId="{10D08E2A-2F83-4D76-9C43-991FC90B7379}" sibTransId="{33E1E892-513E-4923-8762-8DBCEE79E099}"/>
    <dgm:cxn modelId="{ADD9F68C-3CA4-4E1D-97B3-097026A3D6A4}" type="presOf" srcId="{CC524A22-0A4A-4DA5-BCE7-F1405BAD8B9A}" destId="{293547F8-735B-4EE7-97DF-BBA3027E996A}" srcOrd="0" destOrd="0" presId="urn:microsoft.com/office/officeart/2005/8/layout/process4"/>
    <dgm:cxn modelId="{A22DDC97-201C-4F6C-A3D1-97B9ED87BB28}" type="presOf" srcId="{DE74EF9D-4B33-4B69-8548-93B1DA899F53}" destId="{C3E5FE94-F59C-4E72-B9C7-C782F754C4E3}" srcOrd="0" destOrd="0" presId="urn:microsoft.com/office/officeart/2005/8/layout/process4"/>
    <dgm:cxn modelId="{49006198-09BA-4D85-9EEC-10568145FEB5}" srcId="{30D060B6-0BCB-4B4C-9BD3-F5AC2F6069C7}" destId="{DE74EF9D-4B33-4B69-8548-93B1DA899F53}" srcOrd="2" destOrd="0" parTransId="{08131E7E-FDD7-4557-8521-9A7882D24E7C}" sibTransId="{4E764FD8-C637-4B45-BDD9-3F7475E58250}"/>
    <dgm:cxn modelId="{7AB295C7-726F-4DE2-B9CA-A1F31BD6D8EF}" type="presOf" srcId="{F7F6EFFA-72FF-466A-BDF7-7D72D323BA48}" destId="{C72BE5FF-0300-4C7A-9F8F-D5409EC59094}" srcOrd="0" destOrd="0" presId="urn:microsoft.com/office/officeart/2005/8/layout/process4"/>
    <dgm:cxn modelId="{4038F9CF-E247-4675-A71C-272B5B74C30C}" srcId="{30D060B6-0BCB-4B4C-9BD3-F5AC2F6069C7}" destId="{9293B439-9D90-4420-BFC1-8FAE047BAC6D}" srcOrd="5" destOrd="0" parTransId="{73DDC731-A4FE-497C-893D-4C73ECE14D41}" sibTransId="{B8225E39-8FB0-4814-9050-22A9B3879814}"/>
    <dgm:cxn modelId="{DEA256E4-5F0B-4416-915E-2433196E29D8}" srcId="{30D060B6-0BCB-4B4C-9BD3-F5AC2F6069C7}" destId="{92F4BA56-BED8-4028-B447-A71DAACC4136}" srcOrd="3" destOrd="0" parTransId="{AD2F25B5-C5CC-4ED1-849F-5001183C1B3E}" sibTransId="{B7B65A7E-AED5-428D-A411-081EB5D5C011}"/>
    <dgm:cxn modelId="{4DC8D85A-1072-414F-9CC2-7277F09B98FC}" type="presParOf" srcId="{A398BA43-C5FD-49B1-B919-17C3A0CE5F68}" destId="{1833113D-60EE-4E42-AED5-9ADE0F53A5D0}" srcOrd="0" destOrd="0" presId="urn:microsoft.com/office/officeart/2005/8/layout/process4"/>
    <dgm:cxn modelId="{59A59459-EABE-4A71-9129-4E3A5368C18B}" type="presParOf" srcId="{1833113D-60EE-4E42-AED5-9ADE0F53A5D0}" destId="{293547F8-735B-4EE7-97DF-BBA3027E996A}" srcOrd="0" destOrd="0" presId="urn:microsoft.com/office/officeart/2005/8/layout/process4"/>
    <dgm:cxn modelId="{1FD88286-87F4-44C6-BED5-DE9C20F72D05}" type="presParOf" srcId="{A398BA43-C5FD-49B1-B919-17C3A0CE5F68}" destId="{DCC13174-158F-46E4-BFDF-244BBC0696DC}" srcOrd="1" destOrd="0" presId="urn:microsoft.com/office/officeart/2005/8/layout/process4"/>
    <dgm:cxn modelId="{785ACD91-F147-436A-8B76-D9A4E85B58BD}" type="presParOf" srcId="{A398BA43-C5FD-49B1-B919-17C3A0CE5F68}" destId="{A3220220-9220-4FD4-92E5-5DBF1A4F9272}" srcOrd="2" destOrd="0" presId="urn:microsoft.com/office/officeart/2005/8/layout/process4"/>
    <dgm:cxn modelId="{79474D6B-458E-477A-9B43-018D2FA7936E}" type="presParOf" srcId="{A3220220-9220-4FD4-92E5-5DBF1A4F9272}" destId="{D74E0F40-0C37-4D92-8980-EF999A757346}" srcOrd="0" destOrd="0" presId="urn:microsoft.com/office/officeart/2005/8/layout/process4"/>
    <dgm:cxn modelId="{7A491C47-5C3B-4936-8DE8-5ECF9030F751}" type="presParOf" srcId="{A398BA43-C5FD-49B1-B919-17C3A0CE5F68}" destId="{BE3C4B1F-D283-49EB-84C0-4CD4AE711BB1}" srcOrd="3" destOrd="0" presId="urn:microsoft.com/office/officeart/2005/8/layout/process4"/>
    <dgm:cxn modelId="{FAA99B86-784A-4016-ACF6-CFE3259F59A6}" type="presParOf" srcId="{A398BA43-C5FD-49B1-B919-17C3A0CE5F68}" destId="{C328D30A-D060-4689-B39F-EFB086115660}" srcOrd="4" destOrd="0" presId="urn:microsoft.com/office/officeart/2005/8/layout/process4"/>
    <dgm:cxn modelId="{AD5A90BE-90D8-4467-9E96-6381A735845D}" type="presParOf" srcId="{C328D30A-D060-4689-B39F-EFB086115660}" destId="{E3EE77A3-3FD6-462C-99A8-9D145B4E73E8}" srcOrd="0" destOrd="0" presId="urn:microsoft.com/office/officeart/2005/8/layout/process4"/>
    <dgm:cxn modelId="{CF614C37-A885-4252-A8F5-423B091C4304}" type="presParOf" srcId="{A398BA43-C5FD-49B1-B919-17C3A0CE5F68}" destId="{820FC43E-FD1F-4C2B-8033-AA94EA27339B}" srcOrd="5" destOrd="0" presId="urn:microsoft.com/office/officeart/2005/8/layout/process4"/>
    <dgm:cxn modelId="{4E15AE50-F3E2-4689-BC3B-A36517F773CD}" type="presParOf" srcId="{A398BA43-C5FD-49B1-B919-17C3A0CE5F68}" destId="{81C88339-486C-4D20-B09D-A41B6286439A}" srcOrd="6" destOrd="0" presId="urn:microsoft.com/office/officeart/2005/8/layout/process4"/>
    <dgm:cxn modelId="{4B98CD55-2BB5-4396-B85D-8321DFED8199}" type="presParOf" srcId="{81C88339-486C-4D20-B09D-A41B6286439A}" destId="{C72BE5FF-0300-4C7A-9F8F-D5409EC59094}" srcOrd="0" destOrd="0" presId="urn:microsoft.com/office/officeart/2005/8/layout/process4"/>
    <dgm:cxn modelId="{56CDE8F6-D647-4299-96DC-26F501307C8B}" type="presParOf" srcId="{A398BA43-C5FD-49B1-B919-17C3A0CE5F68}" destId="{72BE80EB-CD9D-4057-A5B4-E364154EAB75}" srcOrd="7" destOrd="0" presId="urn:microsoft.com/office/officeart/2005/8/layout/process4"/>
    <dgm:cxn modelId="{8FCEB6CE-BCE7-4013-BF32-58FC8B9E0D22}" type="presParOf" srcId="{A398BA43-C5FD-49B1-B919-17C3A0CE5F68}" destId="{63C9B844-8DC4-4285-A361-FC6400A6F927}" srcOrd="8" destOrd="0" presId="urn:microsoft.com/office/officeart/2005/8/layout/process4"/>
    <dgm:cxn modelId="{97E1D106-8605-44F4-8EA0-D7B31B94362C}" type="presParOf" srcId="{63C9B844-8DC4-4285-A361-FC6400A6F927}" destId="{3D4BBE0B-0576-40CF-9BB5-A1E59A435D3C}" srcOrd="0" destOrd="0" presId="urn:microsoft.com/office/officeart/2005/8/layout/process4"/>
    <dgm:cxn modelId="{1BAA7971-DB59-42C6-8939-B6D713FA66FC}" type="presParOf" srcId="{A398BA43-C5FD-49B1-B919-17C3A0CE5F68}" destId="{3F2C3C5F-09F9-4C7A-8498-018D94240B32}" srcOrd="9" destOrd="0" presId="urn:microsoft.com/office/officeart/2005/8/layout/process4"/>
    <dgm:cxn modelId="{2843EB46-ED19-493F-A499-A40115632960}" type="presParOf" srcId="{A398BA43-C5FD-49B1-B919-17C3A0CE5F68}" destId="{95C0169F-C067-433A-BE0E-D4AE3C733938}" srcOrd="10" destOrd="0" presId="urn:microsoft.com/office/officeart/2005/8/layout/process4"/>
    <dgm:cxn modelId="{19150577-CD4C-4F63-AA89-381869ACFC63}" type="presParOf" srcId="{95C0169F-C067-433A-BE0E-D4AE3C733938}" destId="{C3E5FE94-F59C-4E72-B9C7-C782F754C4E3}" srcOrd="0" destOrd="0" presId="urn:microsoft.com/office/officeart/2005/8/layout/process4"/>
    <dgm:cxn modelId="{E1F606BA-335B-4DCE-B5E9-AE80437D5A28}" type="presParOf" srcId="{A398BA43-C5FD-49B1-B919-17C3A0CE5F68}" destId="{596F7847-C23D-4034-A906-72E8130E811D}" srcOrd="11" destOrd="0" presId="urn:microsoft.com/office/officeart/2005/8/layout/process4"/>
    <dgm:cxn modelId="{FC984BD7-2449-460B-A434-BD01C5568289}" type="presParOf" srcId="{A398BA43-C5FD-49B1-B919-17C3A0CE5F68}" destId="{33E864D8-B9CF-4162-9E58-645BDE2D69F9}" srcOrd="12" destOrd="0" presId="urn:microsoft.com/office/officeart/2005/8/layout/process4"/>
    <dgm:cxn modelId="{27CFCEC9-4AF2-4873-A39D-43E651D13116}" type="presParOf" srcId="{33E864D8-B9CF-4162-9E58-645BDE2D69F9}" destId="{AC9128D8-FE30-490A-A3FC-5BD90585A77D}" srcOrd="0" destOrd="0" presId="urn:microsoft.com/office/officeart/2005/8/layout/process4"/>
    <dgm:cxn modelId="{09206276-61F9-467B-83F7-5CF6EC38B3AB}" type="presParOf" srcId="{A398BA43-C5FD-49B1-B919-17C3A0CE5F68}" destId="{C205B09C-4759-443C-8969-7EC3467E9994}" srcOrd="13" destOrd="0" presId="urn:microsoft.com/office/officeart/2005/8/layout/process4"/>
    <dgm:cxn modelId="{85FFAFC8-F1F1-46E5-A7B6-6E96D4A8B17F}" type="presParOf" srcId="{A398BA43-C5FD-49B1-B919-17C3A0CE5F68}" destId="{9B619B6E-67ED-46DE-A6AC-B54F4F7520B1}" srcOrd="14" destOrd="0" presId="urn:microsoft.com/office/officeart/2005/8/layout/process4"/>
    <dgm:cxn modelId="{C8E2DF00-72CD-4D78-AF24-EFC1D3239583}" type="presParOf" srcId="{9B619B6E-67ED-46DE-A6AC-B54F4F7520B1}" destId="{EC2B6264-FAE7-4FEA-A9AE-D921837A8EC7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D060B6-0BCB-4B4C-9BD3-F5AC2F6069C7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AT"/>
        </a:p>
      </dgm:t>
    </dgm:pt>
    <dgm:pt modelId="{62AF4025-3E6F-4009-B3A0-A635910A5914}">
      <dgm:prSet phldrT="[Text]" custT="1"/>
      <dgm:spPr/>
      <dgm:t>
        <a:bodyPr/>
        <a:lstStyle/>
        <a:p>
          <a:r>
            <a:rPr lang="de-AT" sz="1800" dirty="0"/>
            <a:t>Fragestellung/Hypothese(n)</a:t>
          </a:r>
        </a:p>
      </dgm:t>
    </dgm:pt>
    <dgm:pt modelId="{28C99ACA-338D-48D3-B69F-2334CE6EAC48}" type="parTrans" cxnId="{1DB60703-4FEB-4036-900D-4F6C644B7DEE}">
      <dgm:prSet/>
      <dgm:spPr/>
      <dgm:t>
        <a:bodyPr/>
        <a:lstStyle/>
        <a:p>
          <a:endParaRPr lang="de-AT" sz="1400"/>
        </a:p>
      </dgm:t>
    </dgm:pt>
    <dgm:pt modelId="{34097843-0569-4BD1-A7B4-B14AADB29ECC}" type="sibTrans" cxnId="{1DB60703-4FEB-4036-900D-4F6C644B7DEE}">
      <dgm:prSet custT="1"/>
      <dgm:spPr/>
      <dgm:t>
        <a:bodyPr/>
        <a:lstStyle/>
        <a:p>
          <a:endParaRPr lang="de-AT" sz="1800"/>
        </a:p>
      </dgm:t>
    </dgm:pt>
    <dgm:pt modelId="{4A97BCA1-16B3-4E40-A3FB-C6FFD7F3BA5F}">
      <dgm:prSet phldrT="[Text]" custT="1"/>
      <dgm:spPr/>
      <dgm:t>
        <a:bodyPr/>
        <a:lstStyle/>
        <a:p>
          <a:r>
            <a:rPr lang="de-AT" sz="1800" dirty="0"/>
            <a:t>Auswahl Befragungseinheiten und -merkmale</a:t>
          </a:r>
        </a:p>
      </dgm:t>
    </dgm:pt>
    <dgm:pt modelId="{EC6D6308-229B-4F05-80AD-07D10257986A}" type="parTrans" cxnId="{3EFA4A59-D3A7-4820-924D-628F6AE32647}">
      <dgm:prSet/>
      <dgm:spPr/>
      <dgm:t>
        <a:bodyPr/>
        <a:lstStyle/>
        <a:p>
          <a:endParaRPr lang="de-AT" sz="1400"/>
        </a:p>
      </dgm:t>
    </dgm:pt>
    <dgm:pt modelId="{E0B75DC2-2045-47E0-8A42-85D46C483CAA}" type="sibTrans" cxnId="{3EFA4A59-D3A7-4820-924D-628F6AE32647}">
      <dgm:prSet custT="1"/>
      <dgm:spPr/>
      <dgm:t>
        <a:bodyPr/>
        <a:lstStyle/>
        <a:p>
          <a:endParaRPr lang="de-AT" sz="1800"/>
        </a:p>
      </dgm:t>
    </dgm:pt>
    <dgm:pt modelId="{DE74EF9D-4B33-4B69-8548-93B1DA899F53}">
      <dgm:prSet phldrT="[Text]" custT="1"/>
      <dgm:spPr/>
      <dgm:t>
        <a:bodyPr/>
        <a:lstStyle/>
        <a:p>
          <a:r>
            <a:rPr lang="de-AT" sz="1800" dirty="0"/>
            <a:t>Operationalisierung: Auswahl abfragbarer Indikatoren </a:t>
          </a:r>
        </a:p>
      </dgm:t>
    </dgm:pt>
    <dgm:pt modelId="{08131E7E-FDD7-4557-8521-9A7882D24E7C}" type="parTrans" cxnId="{49006198-09BA-4D85-9EEC-10568145FEB5}">
      <dgm:prSet/>
      <dgm:spPr/>
      <dgm:t>
        <a:bodyPr/>
        <a:lstStyle/>
        <a:p>
          <a:endParaRPr lang="de-AT" sz="1400"/>
        </a:p>
      </dgm:t>
    </dgm:pt>
    <dgm:pt modelId="{4E764FD8-C637-4B45-BDD9-3F7475E58250}" type="sibTrans" cxnId="{49006198-09BA-4D85-9EEC-10568145FEB5}">
      <dgm:prSet custT="1"/>
      <dgm:spPr/>
      <dgm:t>
        <a:bodyPr/>
        <a:lstStyle/>
        <a:p>
          <a:endParaRPr lang="de-AT" sz="1800"/>
        </a:p>
      </dgm:t>
    </dgm:pt>
    <dgm:pt modelId="{92F4BA56-BED8-4028-B447-A71DAACC4136}">
      <dgm:prSet phldrT="[Text]" custT="1"/>
      <dgm:spPr/>
      <dgm:t>
        <a:bodyPr/>
        <a:lstStyle/>
        <a:p>
          <a:r>
            <a:rPr lang="de-AT" sz="1800" dirty="0"/>
            <a:t>Erstellung eines strukturierten Fragebogens</a:t>
          </a:r>
        </a:p>
      </dgm:t>
    </dgm:pt>
    <dgm:pt modelId="{AD2F25B5-C5CC-4ED1-849F-5001183C1B3E}" type="parTrans" cxnId="{DEA256E4-5F0B-4416-915E-2433196E29D8}">
      <dgm:prSet/>
      <dgm:spPr/>
      <dgm:t>
        <a:bodyPr/>
        <a:lstStyle/>
        <a:p>
          <a:endParaRPr lang="de-AT" sz="1400"/>
        </a:p>
      </dgm:t>
    </dgm:pt>
    <dgm:pt modelId="{B7B65A7E-AED5-428D-A411-081EB5D5C011}" type="sibTrans" cxnId="{DEA256E4-5F0B-4416-915E-2433196E29D8}">
      <dgm:prSet custT="1"/>
      <dgm:spPr/>
      <dgm:t>
        <a:bodyPr/>
        <a:lstStyle/>
        <a:p>
          <a:endParaRPr lang="de-AT" sz="1800"/>
        </a:p>
      </dgm:t>
    </dgm:pt>
    <dgm:pt modelId="{F7F6EFFA-72FF-466A-BDF7-7D72D323BA48}">
      <dgm:prSet phldrT="[Text]" custT="1"/>
      <dgm:spPr/>
      <dgm:t>
        <a:bodyPr/>
        <a:lstStyle/>
        <a:p>
          <a:r>
            <a:rPr lang="de-AT" sz="1800" dirty="0"/>
            <a:t>Stichprobe &amp; Auswahl Untersuchungssituation</a:t>
          </a:r>
        </a:p>
      </dgm:t>
    </dgm:pt>
    <dgm:pt modelId="{A0CFE89D-2244-4E5E-980D-030FC1CFD59D}" type="parTrans" cxnId="{8B5E6687-FFA6-4E41-8298-0BCF8D6A353B}">
      <dgm:prSet/>
      <dgm:spPr/>
      <dgm:t>
        <a:bodyPr/>
        <a:lstStyle/>
        <a:p>
          <a:endParaRPr lang="de-AT" sz="1400"/>
        </a:p>
      </dgm:t>
    </dgm:pt>
    <dgm:pt modelId="{CD8AF213-5D1A-4BC2-829C-02C4D78A02BF}" type="sibTrans" cxnId="{8B5E6687-FFA6-4E41-8298-0BCF8D6A353B}">
      <dgm:prSet/>
      <dgm:spPr/>
      <dgm:t>
        <a:bodyPr/>
        <a:lstStyle/>
        <a:p>
          <a:endParaRPr lang="de-AT" sz="1400"/>
        </a:p>
      </dgm:t>
    </dgm:pt>
    <dgm:pt modelId="{9293B439-9D90-4420-BFC1-8FAE047BAC6D}">
      <dgm:prSet phldrT="[Text]" custT="1"/>
      <dgm:spPr/>
      <dgm:t>
        <a:bodyPr/>
        <a:lstStyle/>
        <a:p>
          <a:r>
            <a:rPr lang="de-AT" sz="1800" dirty="0"/>
            <a:t>Pretest (ev. Überarbeitung), Befragerschulung</a:t>
          </a:r>
        </a:p>
      </dgm:t>
    </dgm:pt>
    <dgm:pt modelId="{73DDC731-A4FE-497C-893D-4C73ECE14D41}" type="parTrans" cxnId="{4038F9CF-E247-4675-A71C-272B5B74C30C}">
      <dgm:prSet/>
      <dgm:spPr/>
      <dgm:t>
        <a:bodyPr/>
        <a:lstStyle/>
        <a:p>
          <a:endParaRPr lang="de-AT" sz="1400"/>
        </a:p>
      </dgm:t>
    </dgm:pt>
    <dgm:pt modelId="{B8225E39-8FB0-4814-9050-22A9B3879814}" type="sibTrans" cxnId="{4038F9CF-E247-4675-A71C-272B5B74C30C}">
      <dgm:prSet/>
      <dgm:spPr/>
      <dgm:t>
        <a:bodyPr/>
        <a:lstStyle/>
        <a:p>
          <a:endParaRPr lang="de-AT" sz="1400"/>
        </a:p>
      </dgm:t>
    </dgm:pt>
    <dgm:pt modelId="{D44F5A9C-15F1-435F-86B2-FFCDF65C2069}">
      <dgm:prSet phldrT="[Text]" custT="1"/>
      <dgm:spPr/>
      <dgm:t>
        <a:bodyPr/>
        <a:lstStyle/>
        <a:p>
          <a:r>
            <a:rPr lang="de-AT" sz="1800" dirty="0"/>
            <a:t>Durchführung der Befragung (Feldphase)</a:t>
          </a:r>
        </a:p>
      </dgm:t>
    </dgm:pt>
    <dgm:pt modelId="{10D08E2A-2F83-4D76-9C43-991FC90B7379}" type="parTrans" cxnId="{EA0DE28B-0499-42C4-B96E-460E5B4455F0}">
      <dgm:prSet/>
      <dgm:spPr/>
      <dgm:t>
        <a:bodyPr/>
        <a:lstStyle/>
        <a:p>
          <a:endParaRPr lang="de-AT" sz="1400"/>
        </a:p>
      </dgm:t>
    </dgm:pt>
    <dgm:pt modelId="{33E1E892-513E-4923-8762-8DBCEE79E099}" type="sibTrans" cxnId="{EA0DE28B-0499-42C4-B96E-460E5B4455F0}">
      <dgm:prSet/>
      <dgm:spPr/>
      <dgm:t>
        <a:bodyPr/>
        <a:lstStyle/>
        <a:p>
          <a:endParaRPr lang="de-AT" sz="1400"/>
        </a:p>
      </dgm:t>
    </dgm:pt>
    <dgm:pt modelId="{CC524A22-0A4A-4DA5-BCE7-F1405BAD8B9A}">
      <dgm:prSet phldrT="[Text]" custT="1"/>
      <dgm:spPr/>
      <dgm:t>
        <a:bodyPr/>
        <a:lstStyle/>
        <a:p>
          <a:r>
            <a:rPr lang="de-AT" sz="1800" dirty="0"/>
            <a:t>Datenübertragung, -aufbereitung &amp; -auswertung</a:t>
          </a:r>
        </a:p>
      </dgm:t>
    </dgm:pt>
    <dgm:pt modelId="{EAA5D8D3-A154-44D8-95B3-B089D9758333}" type="parTrans" cxnId="{24112545-D42E-432F-9EBB-5BED4F9DC749}">
      <dgm:prSet/>
      <dgm:spPr/>
      <dgm:t>
        <a:bodyPr/>
        <a:lstStyle/>
        <a:p>
          <a:endParaRPr lang="de-AT"/>
        </a:p>
      </dgm:t>
    </dgm:pt>
    <dgm:pt modelId="{A33B39F5-DA6F-421E-9A5D-1A9374B97070}" type="sibTrans" cxnId="{24112545-D42E-432F-9EBB-5BED4F9DC749}">
      <dgm:prSet/>
      <dgm:spPr/>
      <dgm:t>
        <a:bodyPr/>
        <a:lstStyle/>
        <a:p>
          <a:endParaRPr lang="de-AT"/>
        </a:p>
      </dgm:t>
    </dgm:pt>
    <dgm:pt modelId="{A398BA43-C5FD-49B1-B919-17C3A0CE5F68}" type="pres">
      <dgm:prSet presAssocID="{30D060B6-0BCB-4B4C-9BD3-F5AC2F6069C7}" presName="Name0" presStyleCnt="0">
        <dgm:presLayoutVars>
          <dgm:dir/>
          <dgm:animLvl val="lvl"/>
          <dgm:resizeHandles val="exact"/>
        </dgm:presLayoutVars>
      </dgm:prSet>
      <dgm:spPr/>
    </dgm:pt>
    <dgm:pt modelId="{1833113D-60EE-4E42-AED5-9ADE0F53A5D0}" type="pres">
      <dgm:prSet presAssocID="{CC524A22-0A4A-4DA5-BCE7-F1405BAD8B9A}" presName="boxAndChildren" presStyleCnt="0"/>
      <dgm:spPr/>
    </dgm:pt>
    <dgm:pt modelId="{293547F8-735B-4EE7-97DF-BBA3027E996A}" type="pres">
      <dgm:prSet presAssocID="{CC524A22-0A4A-4DA5-BCE7-F1405BAD8B9A}" presName="parentTextBox" presStyleLbl="node1" presStyleIdx="0" presStyleCnt="8"/>
      <dgm:spPr/>
    </dgm:pt>
    <dgm:pt modelId="{DCC13174-158F-46E4-BFDF-244BBC0696DC}" type="pres">
      <dgm:prSet presAssocID="{33E1E892-513E-4923-8762-8DBCEE79E099}" presName="sp" presStyleCnt="0"/>
      <dgm:spPr/>
    </dgm:pt>
    <dgm:pt modelId="{A3220220-9220-4FD4-92E5-5DBF1A4F9272}" type="pres">
      <dgm:prSet presAssocID="{D44F5A9C-15F1-435F-86B2-FFCDF65C2069}" presName="arrowAndChildren" presStyleCnt="0"/>
      <dgm:spPr/>
    </dgm:pt>
    <dgm:pt modelId="{D74E0F40-0C37-4D92-8980-EF999A757346}" type="pres">
      <dgm:prSet presAssocID="{D44F5A9C-15F1-435F-86B2-FFCDF65C2069}" presName="parentTextArrow" presStyleLbl="node1" presStyleIdx="1" presStyleCnt="8"/>
      <dgm:spPr/>
    </dgm:pt>
    <dgm:pt modelId="{BE3C4B1F-D283-49EB-84C0-4CD4AE711BB1}" type="pres">
      <dgm:prSet presAssocID="{B8225E39-8FB0-4814-9050-22A9B3879814}" presName="sp" presStyleCnt="0"/>
      <dgm:spPr/>
    </dgm:pt>
    <dgm:pt modelId="{C328D30A-D060-4689-B39F-EFB086115660}" type="pres">
      <dgm:prSet presAssocID="{9293B439-9D90-4420-BFC1-8FAE047BAC6D}" presName="arrowAndChildren" presStyleCnt="0"/>
      <dgm:spPr/>
    </dgm:pt>
    <dgm:pt modelId="{E3EE77A3-3FD6-462C-99A8-9D145B4E73E8}" type="pres">
      <dgm:prSet presAssocID="{9293B439-9D90-4420-BFC1-8FAE047BAC6D}" presName="parentTextArrow" presStyleLbl="node1" presStyleIdx="2" presStyleCnt="8"/>
      <dgm:spPr/>
    </dgm:pt>
    <dgm:pt modelId="{820FC43E-FD1F-4C2B-8033-AA94EA27339B}" type="pres">
      <dgm:prSet presAssocID="{CD8AF213-5D1A-4BC2-829C-02C4D78A02BF}" presName="sp" presStyleCnt="0"/>
      <dgm:spPr/>
    </dgm:pt>
    <dgm:pt modelId="{81C88339-486C-4D20-B09D-A41B6286439A}" type="pres">
      <dgm:prSet presAssocID="{F7F6EFFA-72FF-466A-BDF7-7D72D323BA48}" presName="arrowAndChildren" presStyleCnt="0"/>
      <dgm:spPr/>
    </dgm:pt>
    <dgm:pt modelId="{C72BE5FF-0300-4C7A-9F8F-D5409EC59094}" type="pres">
      <dgm:prSet presAssocID="{F7F6EFFA-72FF-466A-BDF7-7D72D323BA48}" presName="parentTextArrow" presStyleLbl="node1" presStyleIdx="3" presStyleCnt="8"/>
      <dgm:spPr/>
    </dgm:pt>
    <dgm:pt modelId="{72BE80EB-CD9D-4057-A5B4-E364154EAB75}" type="pres">
      <dgm:prSet presAssocID="{B7B65A7E-AED5-428D-A411-081EB5D5C011}" presName="sp" presStyleCnt="0"/>
      <dgm:spPr/>
    </dgm:pt>
    <dgm:pt modelId="{63C9B844-8DC4-4285-A361-FC6400A6F927}" type="pres">
      <dgm:prSet presAssocID="{92F4BA56-BED8-4028-B447-A71DAACC4136}" presName="arrowAndChildren" presStyleCnt="0"/>
      <dgm:spPr/>
    </dgm:pt>
    <dgm:pt modelId="{3D4BBE0B-0576-40CF-9BB5-A1E59A435D3C}" type="pres">
      <dgm:prSet presAssocID="{92F4BA56-BED8-4028-B447-A71DAACC4136}" presName="parentTextArrow" presStyleLbl="node1" presStyleIdx="4" presStyleCnt="8"/>
      <dgm:spPr/>
    </dgm:pt>
    <dgm:pt modelId="{3F2C3C5F-09F9-4C7A-8498-018D94240B32}" type="pres">
      <dgm:prSet presAssocID="{4E764FD8-C637-4B45-BDD9-3F7475E58250}" presName="sp" presStyleCnt="0"/>
      <dgm:spPr/>
    </dgm:pt>
    <dgm:pt modelId="{95C0169F-C067-433A-BE0E-D4AE3C733938}" type="pres">
      <dgm:prSet presAssocID="{DE74EF9D-4B33-4B69-8548-93B1DA899F53}" presName="arrowAndChildren" presStyleCnt="0"/>
      <dgm:spPr/>
    </dgm:pt>
    <dgm:pt modelId="{C3E5FE94-F59C-4E72-B9C7-C782F754C4E3}" type="pres">
      <dgm:prSet presAssocID="{DE74EF9D-4B33-4B69-8548-93B1DA899F53}" presName="parentTextArrow" presStyleLbl="node1" presStyleIdx="5" presStyleCnt="8"/>
      <dgm:spPr/>
    </dgm:pt>
    <dgm:pt modelId="{596F7847-C23D-4034-A906-72E8130E811D}" type="pres">
      <dgm:prSet presAssocID="{E0B75DC2-2045-47E0-8A42-85D46C483CAA}" presName="sp" presStyleCnt="0"/>
      <dgm:spPr/>
    </dgm:pt>
    <dgm:pt modelId="{33E864D8-B9CF-4162-9E58-645BDE2D69F9}" type="pres">
      <dgm:prSet presAssocID="{4A97BCA1-16B3-4E40-A3FB-C6FFD7F3BA5F}" presName="arrowAndChildren" presStyleCnt="0"/>
      <dgm:spPr/>
    </dgm:pt>
    <dgm:pt modelId="{AC9128D8-FE30-490A-A3FC-5BD90585A77D}" type="pres">
      <dgm:prSet presAssocID="{4A97BCA1-16B3-4E40-A3FB-C6FFD7F3BA5F}" presName="parentTextArrow" presStyleLbl="node1" presStyleIdx="6" presStyleCnt="8"/>
      <dgm:spPr/>
    </dgm:pt>
    <dgm:pt modelId="{C205B09C-4759-443C-8969-7EC3467E9994}" type="pres">
      <dgm:prSet presAssocID="{34097843-0569-4BD1-A7B4-B14AADB29ECC}" presName="sp" presStyleCnt="0"/>
      <dgm:spPr/>
    </dgm:pt>
    <dgm:pt modelId="{9B619B6E-67ED-46DE-A6AC-B54F4F7520B1}" type="pres">
      <dgm:prSet presAssocID="{62AF4025-3E6F-4009-B3A0-A635910A5914}" presName="arrowAndChildren" presStyleCnt="0"/>
      <dgm:spPr/>
    </dgm:pt>
    <dgm:pt modelId="{EC2B6264-FAE7-4FEA-A9AE-D921837A8EC7}" type="pres">
      <dgm:prSet presAssocID="{62AF4025-3E6F-4009-B3A0-A635910A5914}" presName="parentTextArrow" presStyleLbl="node1" presStyleIdx="7" presStyleCnt="8"/>
      <dgm:spPr/>
    </dgm:pt>
  </dgm:ptLst>
  <dgm:cxnLst>
    <dgm:cxn modelId="{1DB60703-4FEB-4036-900D-4F6C644B7DEE}" srcId="{30D060B6-0BCB-4B4C-9BD3-F5AC2F6069C7}" destId="{62AF4025-3E6F-4009-B3A0-A635910A5914}" srcOrd="0" destOrd="0" parTransId="{28C99ACA-338D-48D3-B69F-2334CE6EAC48}" sibTransId="{34097843-0569-4BD1-A7B4-B14AADB29ECC}"/>
    <dgm:cxn modelId="{E9460D15-07D6-4583-9C4F-985F90B7EDD3}" type="presOf" srcId="{62AF4025-3E6F-4009-B3A0-A635910A5914}" destId="{EC2B6264-FAE7-4FEA-A9AE-D921837A8EC7}" srcOrd="0" destOrd="0" presId="urn:microsoft.com/office/officeart/2005/8/layout/process4"/>
    <dgm:cxn modelId="{28797E24-E2D7-4D14-9814-7EB72C0D8702}" type="presOf" srcId="{4A97BCA1-16B3-4E40-A3FB-C6FFD7F3BA5F}" destId="{AC9128D8-FE30-490A-A3FC-5BD90585A77D}" srcOrd="0" destOrd="0" presId="urn:microsoft.com/office/officeart/2005/8/layout/process4"/>
    <dgm:cxn modelId="{81CD7E33-8A60-4987-B31B-F5C015F8A4EE}" type="presOf" srcId="{92F4BA56-BED8-4028-B447-A71DAACC4136}" destId="{3D4BBE0B-0576-40CF-9BB5-A1E59A435D3C}" srcOrd="0" destOrd="0" presId="urn:microsoft.com/office/officeart/2005/8/layout/process4"/>
    <dgm:cxn modelId="{15FAD040-50D5-4D76-AEEB-8D8F14730445}" type="presOf" srcId="{D44F5A9C-15F1-435F-86B2-FFCDF65C2069}" destId="{D74E0F40-0C37-4D92-8980-EF999A757346}" srcOrd="0" destOrd="0" presId="urn:microsoft.com/office/officeart/2005/8/layout/process4"/>
    <dgm:cxn modelId="{24112545-D42E-432F-9EBB-5BED4F9DC749}" srcId="{30D060B6-0BCB-4B4C-9BD3-F5AC2F6069C7}" destId="{CC524A22-0A4A-4DA5-BCE7-F1405BAD8B9A}" srcOrd="7" destOrd="0" parTransId="{EAA5D8D3-A154-44D8-95B3-B089D9758333}" sibTransId="{A33B39F5-DA6F-421E-9A5D-1A9374B97070}"/>
    <dgm:cxn modelId="{84CD2677-033A-4A4B-A279-A0584083BD60}" type="presOf" srcId="{9293B439-9D90-4420-BFC1-8FAE047BAC6D}" destId="{E3EE77A3-3FD6-462C-99A8-9D145B4E73E8}" srcOrd="0" destOrd="0" presId="urn:microsoft.com/office/officeart/2005/8/layout/process4"/>
    <dgm:cxn modelId="{3EFA4A59-D3A7-4820-924D-628F6AE32647}" srcId="{30D060B6-0BCB-4B4C-9BD3-F5AC2F6069C7}" destId="{4A97BCA1-16B3-4E40-A3FB-C6FFD7F3BA5F}" srcOrd="1" destOrd="0" parTransId="{EC6D6308-229B-4F05-80AD-07D10257986A}" sibTransId="{E0B75DC2-2045-47E0-8A42-85D46C483CAA}"/>
    <dgm:cxn modelId="{3661A07A-BE5A-40DD-B674-C5B29DA4849E}" type="presOf" srcId="{30D060B6-0BCB-4B4C-9BD3-F5AC2F6069C7}" destId="{A398BA43-C5FD-49B1-B919-17C3A0CE5F68}" srcOrd="0" destOrd="0" presId="urn:microsoft.com/office/officeart/2005/8/layout/process4"/>
    <dgm:cxn modelId="{8B5E6687-FFA6-4E41-8298-0BCF8D6A353B}" srcId="{30D060B6-0BCB-4B4C-9BD3-F5AC2F6069C7}" destId="{F7F6EFFA-72FF-466A-BDF7-7D72D323BA48}" srcOrd="4" destOrd="0" parTransId="{A0CFE89D-2244-4E5E-980D-030FC1CFD59D}" sibTransId="{CD8AF213-5D1A-4BC2-829C-02C4D78A02BF}"/>
    <dgm:cxn modelId="{EA0DE28B-0499-42C4-B96E-460E5B4455F0}" srcId="{30D060B6-0BCB-4B4C-9BD3-F5AC2F6069C7}" destId="{D44F5A9C-15F1-435F-86B2-FFCDF65C2069}" srcOrd="6" destOrd="0" parTransId="{10D08E2A-2F83-4D76-9C43-991FC90B7379}" sibTransId="{33E1E892-513E-4923-8762-8DBCEE79E099}"/>
    <dgm:cxn modelId="{ADD9F68C-3CA4-4E1D-97B3-097026A3D6A4}" type="presOf" srcId="{CC524A22-0A4A-4DA5-BCE7-F1405BAD8B9A}" destId="{293547F8-735B-4EE7-97DF-BBA3027E996A}" srcOrd="0" destOrd="0" presId="urn:microsoft.com/office/officeart/2005/8/layout/process4"/>
    <dgm:cxn modelId="{A22DDC97-201C-4F6C-A3D1-97B9ED87BB28}" type="presOf" srcId="{DE74EF9D-4B33-4B69-8548-93B1DA899F53}" destId="{C3E5FE94-F59C-4E72-B9C7-C782F754C4E3}" srcOrd="0" destOrd="0" presId="urn:microsoft.com/office/officeart/2005/8/layout/process4"/>
    <dgm:cxn modelId="{49006198-09BA-4D85-9EEC-10568145FEB5}" srcId="{30D060B6-0BCB-4B4C-9BD3-F5AC2F6069C7}" destId="{DE74EF9D-4B33-4B69-8548-93B1DA899F53}" srcOrd="2" destOrd="0" parTransId="{08131E7E-FDD7-4557-8521-9A7882D24E7C}" sibTransId="{4E764FD8-C637-4B45-BDD9-3F7475E58250}"/>
    <dgm:cxn modelId="{7AB295C7-726F-4DE2-B9CA-A1F31BD6D8EF}" type="presOf" srcId="{F7F6EFFA-72FF-466A-BDF7-7D72D323BA48}" destId="{C72BE5FF-0300-4C7A-9F8F-D5409EC59094}" srcOrd="0" destOrd="0" presId="urn:microsoft.com/office/officeart/2005/8/layout/process4"/>
    <dgm:cxn modelId="{4038F9CF-E247-4675-A71C-272B5B74C30C}" srcId="{30D060B6-0BCB-4B4C-9BD3-F5AC2F6069C7}" destId="{9293B439-9D90-4420-BFC1-8FAE047BAC6D}" srcOrd="5" destOrd="0" parTransId="{73DDC731-A4FE-497C-893D-4C73ECE14D41}" sibTransId="{B8225E39-8FB0-4814-9050-22A9B3879814}"/>
    <dgm:cxn modelId="{DEA256E4-5F0B-4416-915E-2433196E29D8}" srcId="{30D060B6-0BCB-4B4C-9BD3-F5AC2F6069C7}" destId="{92F4BA56-BED8-4028-B447-A71DAACC4136}" srcOrd="3" destOrd="0" parTransId="{AD2F25B5-C5CC-4ED1-849F-5001183C1B3E}" sibTransId="{B7B65A7E-AED5-428D-A411-081EB5D5C011}"/>
    <dgm:cxn modelId="{4DC8D85A-1072-414F-9CC2-7277F09B98FC}" type="presParOf" srcId="{A398BA43-C5FD-49B1-B919-17C3A0CE5F68}" destId="{1833113D-60EE-4E42-AED5-9ADE0F53A5D0}" srcOrd="0" destOrd="0" presId="urn:microsoft.com/office/officeart/2005/8/layout/process4"/>
    <dgm:cxn modelId="{59A59459-EABE-4A71-9129-4E3A5368C18B}" type="presParOf" srcId="{1833113D-60EE-4E42-AED5-9ADE0F53A5D0}" destId="{293547F8-735B-4EE7-97DF-BBA3027E996A}" srcOrd="0" destOrd="0" presId="urn:microsoft.com/office/officeart/2005/8/layout/process4"/>
    <dgm:cxn modelId="{1FD88286-87F4-44C6-BED5-DE9C20F72D05}" type="presParOf" srcId="{A398BA43-C5FD-49B1-B919-17C3A0CE5F68}" destId="{DCC13174-158F-46E4-BFDF-244BBC0696DC}" srcOrd="1" destOrd="0" presId="urn:microsoft.com/office/officeart/2005/8/layout/process4"/>
    <dgm:cxn modelId="{785ACD91-F147-436A-8B76-D9A4E85B58BD}" type="presParOf" srcId="{A398BA43-C5FD-49B1-B919-17C3A0CE5F68}" destId="{A3220220-9220-4FD4-92E5-5DBF1A4F9272}" srcOrd="2" destOrd="0" presId="urn:microsoft.com/office/officeart/2005/8/layout/process4"/>
    <dgm:cxn modelId="{79474D6B-458E-477A-9B43-018D2FA7936E}" type="presParOf" srcId="{A3220220-9220-4FD4-92E5-5DBF1A4F9272}" destId="{D74E0F40-0C37-4D92-8980-EF999A757346}" srcOrd="0" destOrd="0" presId="urn:microsoft.com/office/officeart/2005/8/layout/process4"/>
    <dgm:cxn modelId="{7A491C47-5C3B-4936-8DE8-5ECF9030F751}" type="presParOf" srcId="{A398BA43-C5FD-49B1-B919-17C3A0CE5F68}" destId="{BE3C4B1F-D283-49EB-84C0-4CD4AE711BB1}" srcOrd="3" destOrd="0" presId="urn:microsoft.com/office/officeart/2005/8/layout/process4"/>
    <dgm:cxn modelId="{FAA99B86-784A-4016-ACF6-CFE3259F59A6}" type="presParOf" srcId="{A398BA43-C5FD-49B1-B919-17C3A0CE5F68}" destId="{C328D30A-D060-4689-B39F-EFB086115660}" srcOrd="4" destOrd="0" presId="urn:microsoft.com/office/officeart/2005/8/layout/process4"/>
    <dgm:cxn modelId="{AD5A90BE-90D8-4467-9E96-6381A735845D}" type="presParOf" srcId="{C328D30A-D060-4689-B39F-EFB086115660}" destId="{E3EE77A3-3FD6-462C-99A8-9D145B4E73E8}" srcOrd="0" destOrd="0" presId="urn:microsoft.com/office/officeart/2005/8/layout/process4"/>
    <dgm:cxn modelId="{CF614C37-A885-4252-A8F5-423B091C4304}" type="presParOf" srcId="{A398BA43-C5FD-49B1-B919-17C3A0CE5F68}" destId="{820FC43E-FD1F-4C2B-8033-AA94EA27339B}" srcOrd="5" destOrd="0" presId="urn:microsoft.com/office/officeart/2005/8/layout/process4"/>
    <dgm:cxn modelId="{4E15AE50-F3E2-4689-BC3B-A36517F773CD}" type="presParOf" srcId="{A398BA43-C5FD-49B1-B919-17C3A0CE5F68}" destId="{81C88339-486C-4D20-B09D-A41B6286439A}" srcOrd="6" destOrd="0" presId="urn:microsoft.com/office/officeart/2005/8/layout/process4"/>
    <dgm:cxn modelId="{4B98CD55-2BB5-4396-B85D-8321DFED8199}" type="presParOf" srcId="{81C88339-486C-4D20-B09D-A41B6286439A}" destId="{C72BE5FF-0300-4C7A-9F8F-D5409EC59094}" srcOrd="0" destOrd="0" presId="urn:microsoft.com/office/officeart/2005/8/layout/process4"/>
    <dgm:cxn modelId="{56CDE8F6-D647-4299-96DC-26F501307C8B}" type="presParOf" srcId="{A398BA43-C5FD-49B1-B919-17C3A0CE5F68}" destId="{72BE80EB-CD9D-4057-A5B4-E364154EAB75}" srcOrd="7" destOrd="0" presId="urn:microsoft.com/office/officeart/2005/8/layout/process4"/>
    <dgm:cxn modelId="{8FCEB6CE-BCE7-4013-BF32-58FC8B9E0D22}" type="presParOf" srcId="{A398BA43-C5FD-49B1-B919-17C3A0CE5F68}" destId="{63C9B844-8DC4-4285-A361-FC6400A6F927}" srcOrd="8" destOrd="0" presId="urn:microsoft.com/office/officeart/2005/8/layout/process4"/>
    <dgm:cxn modelId="{97E1D106-8605-44F4-8EA0-D7B31B94362C}" type="presParOf" srcId="{63C9B844-8DC4-4285-A361-FC6400A6F927}" destId="{3D4BBE0B-0576-40CF-9BB5-A1E59A435D3C}" srcOrd="0" destOrd="0" presId="urn:microsoft.com/office/officeart/2005/8/layout/process4"/>
    <dgm:cxn modelId="{1BAA7971-DB59-42C6-8939-B6D713FA66FC}" type="presParOf" srcId="{A398BA43-C5FD-49B1-B919-17C3A0CE5F68}" destId="{3F2C3C5F-09F9-4C7A-8498-018D94240B32}" srcOrd="9" destOrd="0" presId="urn:microsoft.com/office/officeart/2005/8/layout/process4"/>
    <dgm:cxn modelId="{2843EB46-ED19-493F-A499-A40115632960}" type="presParOf" srcId="{A398BA43-C5FD-49B1-B919-17C3A0CE5F68}" destId="{95C0169F-C067-433A-BE0E-D4AE3C733938}" srcOrd="10" destOrd="0" presId="urn:microsoft.com/office/officeart/2005/8/layout/process4"/>
    <dgm:cxn modelId="{19150577-CD4C-4F63-AA89-381869ACFC63}" type="presParOf" srcId="{95C0169F-C067-433A-BE0E-D4AE3C733938}" destId="{C3E5FE94-F59C-4E72-B9C7-C782F754C4E3}" srcOrd="0" destOrd="0" presId="urn:microsoft.com/office/officeart/2005/8/layout/process4"/>
    <dgm:cxn modelId="{E1F606BA-335B-4DCE-B5E9-AE80437D5A28}" type="presParOf" srcId="{A398BA43-C5FD-49B1-B919-17C3A0CE5F68}" destId="{596F7847-C23D-4034-A906-72E8130E811D}" srcOrd="11" destOrd="0" presId="urn:microsoft.com/office/officeart/2005/8/layout/process4"/>
    <dgm:cxn modelId="{FC984BD7-2449-460B-A434-BD01C5568289}" type="presParOf" srcId="{A398BA43-C5FD-49B1-B919-17C3A0CE5F68}" destId="{33E864D8-B9CF-4162-9E58-645BDE2D69F9}" srcOrd="12" destOrd="0" presId="urn:microsoft.com/office/officeart/2005/8/layout/process4"/>
    <dgm:cxn modelId="{27CFCEC9-4AF2-4873-A39D-43E651D13116}" type="presParOf" srcId="{33E864D8-B9CF-4162-9E58-645BDE2D69F9}" destId="{AC9128D8-FE30-490A-A3FC-5BD90585A77D}" srcOrd="0" destOrd="0" presId="urn:microsoft.com/office/officeart/2005/8/layout/process4"/>
    <dgm:cxn modelId="{09206276-61F9-467B-83F7-5CF6EC38B3AB}" type="presParOf" srcId="{A398BA43-C5FD-49B1-B919-17C3A0CE5F68}" destId="{C205B09C-4759-443C-8969-7EC3467E9994}" srcOrd="13" destOrd="0" presId="urn:microsoft.com/office/officeart/2005/8/layout/process4"/>
    <dgm:cxn modelId="{85FFAFC8-F1F1-46E5-A7B6-6E96D4A8B17F}" type="presParOf" srcId="{A398BA43-C5FD-49B1-B919-17C3A0CE5F68}" destId="{9B619B6E-67ED-46DE-A6AC-B54F4F7520B1}" srcOrd="14" destOrd="0" presId="urn:microsoft.com/office/officeart/2005/8/layout/process4"/>
    <dgm:cxn modelId="{C8E2DF00-72CD-4D78-AF24-EFC1D3239583}" type="presParOf" srcId="{9B619B6E-67ED-46DE-A6AC-B54F4F7520B1}" destId="{EC2B6264-FAE7-4FEA-A9AE-D921837A8EC7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D060B6-0BCB-4B4C-9BD3-F5AC2F6069C7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AT"/>
        </a:p>
      </dgm:t>
    </dgm:pt>
    <dgm:pt modelId="{62AF4025-3E6F-4009-B3A0-A635910A5914}">
      <dgm:prSet phldrT="[Text]" custT="1"/>
      <dgm:spPr/>
      <dgm:t>
        <a:bodyPr/>
        <a:lstStyle/>
        <a:p>
          <a:r>
            <a:rPr lang="de-AT" sz="1800" dirty="0"/>
            <a:t>Fragestellung/Hypothese(n)</a:t>
          </a:r>
        </a:p>
      </dgm:t>
    </dgm:pt>
    <dgm:pt modelId="{28C99ACA-338D-48D3-B69F-2334CE6EAC48}" type="parTrans" cxnId="{1DB60703-4FEB-4036-900D-4F6C644B7DEE}">
      <dgm:prSet/>
      <dgm:spPr/>
      <dgm:t>
        <a:bodyPr/>
        <a:lstStyle/>
        <a:p>
          <a:endParaRPr lang="de-AT" sz="1400"/>
        </a:p>
      </dgm:t>
    </dgm:pt>
    <dgm:pt modelId="{34097843-0569-4BD1-A7B4-B14AADB29ECC}" type="sibTrans" cxnId="{1DB60703-4FEB-4036-900D-4F6C644B7DEE}">
      <dgm:prSet custT="1"/>
      <dgm:spPr/>
      <dgm:t>
        <a:bodyPr/>
        <a:lstStyle/>
        <a:p>
          <a:endParaRPr lang="de-AT" sz="1800"/>
        </a:p>
      </dgm:t>
    </dgm:pt>
    <dgm:pt modelId="{4A97BCA1-16B3-4E40-A3FB-C6FFD7F3BA5F}">
      <dgm:prSet phldrT="[Text]" custT="1"/>
      <dgm:spPr/>
      <dgm:t>
        <a:bodyPr/>
        <a:lstStyle/>
        <a:p>
          <a:r>
            <a:rPr lang="de-AT" sz="1800" dirty="0"/>
            <a:t>Auswahl Befragungseinheiten und -merkmale</a:t>
          </a:r>
        </a:p>
      </dgm:t>
    </dgm:pt>
    <dgm:pt modelId="{EC6D6308-229B-4F05-80AD-07D10257986A}" type="parTrans" cxnId="{3EFA4A59-D3A7-4820-924D-628F6AE32647}">
      <dgm:prSet/>
      <dgm:spPr/>
      <dgm:t>
        <a:bodyPr/>
        <a:lstStyle/>
        <a:p>
          <a:endParaRPr lang="de-AT" sz="1400"/>
        </a:p>
      </dgm:t>
    </dgm:pt>
    <dgm:pt modelId="{E0B75DC2-2045-47E0-8A42-85D46C483CAA}" type="sibTrans" cxnId="{3EFA4A59-D3A7-4820-924D-628F6AE32647}">
      <dgm:prSet custT="1"/>
      <dgm:spPr/>
      <dgm:t>
        <a:bodyPr/>
        <a:lstStyle/>
        <a:p>
          <a:endParaRPr lang="de-AT" sz="1800"/>
        </a:p>
      </dgm:t>
    </dgm:pt>
    <dgm:pt modelId="{DE74EF9D-4B33-4B69-8548-93B1DA899F53}">
      <dgm:prSet phldrT="[Text]" custT="1"/>
      <dgm:spPr/>
      <dgm:t>
        <a:bodyPr/>
        <a:lstStyle/>
        <a:p>
          <a:r>
            <a:rPr lang="de-AT" sz="1800" dirty="0"/>
            <a:t>Operationalisierung: Auswahl abfragbarer Indikatoren </a:t>
          </a:r>
        </a:p>
      </dgm:t>
    </dgm:pt>
    <dgm:pt modelId="{08131E7E-FDD7-4557-8521-9A7882D24E7C}" type="parTrans" cxnId="{49006198-09BA-4D85-9EEC-10568145FEB5}">
      <dgm:prSet/>
      <dgm:spPr/>
      <dgm:t>
        <a:bodyPr/>
        <a:lstStyle/>
        <a:p>
          <a:endParaRPr lang="de-AT" sz="1400"/>
        </a:p>
      </dgm:t>
    </dgm:pt>
    <dgm:pt modelId="{4E764FD8-C637-4B45-BDD9-3F7475E58250}" type="sibTrans" cxnId="{49006198-09BA-4D85-9EEC-10568145FEB5}">
      <dgm:prSet custT="1"/>
      <dgm:spPr/>
      <dgm:t>
        <a:bodyPr/>
        <a:lstStyle/>
        <a:p>
          <a:endParaRPr lang="de-AT" sz="1800"/>
        </a:p>
      </dgm:t>
    </dgm:pt>
    <dgm:pt modelId="{92F4BA56-BED8-4028-B447-A71DAACC4136}">
      <dgm:prSet phldrT="[Text]" custT="1"/>
      <dgm:spPr/>
      <dgm:t>
        <a:bodyPr/>
        <a:lstStyle/>
        <a:p>
          <a:r>
            <a:rPr lang="de-AT" sz="1800" dirty="0"/>
            <a:t>Erstellung eines strukturierten Fragebogens</a:t>
          </a:r>
        </a:p>
      </dgm:t>
    </dgm:pt>
    <dgm:pt modelId="{AD2F25B5-C5CC-4ED1-849F-5001183C1B3E}" type="parTrans" cxnId="{DEA256E4-5F0B-4416-915E-2433196E29D8}">
      <dgm:prSet/>
      <dgm:spPr/>
      <dgm:t>
        <a:bodyPr/>
        <a:lstStyle/>
        <a:p>
          <a:endParaRPr lang="de-AT" sz="1400"/>
        </a:p>
      </dgm:t>
    </dgm:pt>
    <dgm:pt modelId="{B7B65A7E-AED5-428D-A411-081EB5D5C011}" type="sibTrans" cxnId="{DEA256E4-5F0B-4416-915E-2433196E29D8}">
      <dgm:prSet custT="1"/>
      <dgm:spPr/>
      <dgm:t>
        <a:bodyPr/>
        <a:lstStyle/>
        <a:p>
          <a:endParaRPr lang="de-AT" sz="1800"/>
        </a:p>
      </dgm:t>
    </dgm:pt>
    <dgm:pt modelId="{F7F6EFFA-72FF-466A-BDF7-7D72D323BA48}">
      <dgm:prSet phldrT="[Text]" custT="1"/>
      <dgm:spPr/>
      <dgm:t>
        <a:bodyPr/>
        <a:lstStyle/>
        <a:p>
          <a:r>
            <a:rPr lang="de-AT" sz="1800" dirty="0"/>
            <a:t>Stichprobe &amp; Auswahl Untersuchungssituation</a:t>
          </a:r>
        </a:p>
      </dgm:t>
    </dgm:pt>
    <dgm:pt modelId="{A0CFE89D-2244-4E5E-980D-030FC1CFD59D}" type="parTrans" cxnId="{8B5E6687-FFA6-4E41-8298-0BCF8D6A353B}">
      <dgm:prSet/>
      <dgm:spPr/>
      <dgm:t>
        <a:bodyPr/>
        <a:lstStyle/>
        <a:p>
          <a:endParaRPr lang="de-AT" sz="1400"/>
        </a:p>
      </dgm:t>
    </dgm:pt>
    <dgm:pt modelId="{CD8AF213-5D1A-4BC2-829C-02C4D78A02BF}" type="sibTrans" cxnId="{8B5E6687-FFA6-4E41-8298-0BCF8D6A353B}">
      <dgm:prSet/>
      <dgm:spPr/>
      <dgm:t>
        <a:bodyPr/>
        <a:lstStyle/>
        <a:p>
          <a:endParaRPr lang="de-AT" sz="1400"/>
        </a:p>
      </dgm:t>
    </dgm:pt>
    <dgm:pt modelId="{9293B439-9D90-4420-BFC1-8FAE047BAC6D}">
      <dgm:prSet phldrT="[Text]" custT="1"/>
      <dgm:spPr/>
      <dgm:t>
        <a:bodyPr/>
        <a:lstStyle/>
        <a:p>
          <a:r>
            <a:rPr lang="de-AT" sz="1800" dirty="0"/>
            <a:t>Pretest (ev. Überarbeitung), Befragerschulung</a:t>
          </a:r>
        </a:p>
      </dgm:t>
    </dgm:pt>
    <dgm:pt modelId="{73DDC731-A4FE-497C-893D-4C73ECE14D41}" type="parTrans" cxnId="{4038F9CF-E247-4675-A71C-272B5B74C30C}">
      <dgm:prSet/>
      <dgm:spPr/>
      <dgm:t>
        <a:bodyPr/>
        <a:lstStyle/>
        <a:p>
          <a:endParaRPr lang="de-AT" sz="1400"/>
        </a:p>
      </dgm:t>
    </dgm:pt>
    <dgm:pt modelId="{B8225E39-8FB0-4814-9050-22A9B3879814}" type="sibTrans" cxnId="{4038F9CF-E247-4675-A71C-272B5B74C30C}">
      <dgm:prSet/>
      <dgm:spPr/>
      <dgm:t>
        <a:bodyPr/>
        <a:lstStyle/>
        <a:p>
          <a:endParaRPr lang="de-AT" sz="1400"/>
        </a:p>
      </dgm:t>
    </dgm:pt>
    <dgm:pt modelId="{D44F5A9C-15F1-435F-86B2-FFCDF65C2069}">
      <dgm:prSet phldrT="[Text]" custT="1"/>
      <dgm:spPr/>
      <dgm:t>
        <a:bodyPr/>
        <a:lstStyle/>
        <a:p>
          <a:r>
            <a:rPr lang="de-AT" sz="1800" dirty="0"/>
            <a:t>Durchführung der Befragung (Feldphase)</a:t>
          </a:r>
        </a:p>
      </dgm:t>
    </dgm:pt>
    <dgm:pt modelId="{10D08E2A-2F83-4D76-9C43-991FC90B7379}" type="parTrans" cxnId="{EA0DE28B-0499-42C4-B96E-460E5B4455F0}">
      <dgm:prSet/>
      <dgm:spPr/>
      <dgm:t>
        <a:bodyPr/>
        <a:lstStyle/>
        <a:p>
          <a:endParaRPr lang="de-AT" sz="1400"/>
        </a:p>
      </dgm:t>
    </dgm:pt>
    <dgm:pt modelId="{33E1E892-513E-4923-8762-8DBCEE79E099}" type="sibTrans" cxnId="{EA0DE28B-0499-42C4-B96E-460E5B4455F0}">
      <dgm:prSet/>
      <dgm:spPr/>
      <dgm:t>
        <a:bodyPr/>
        <a:lstStyle/>
        <a:p>
          <a:endParaRPr lang="de-AT" sz="1400"/>
        </a:p>
      </dgm:t>
    </dgm:pt>
    <dgm:pt modelId="{CC524A22-0A4A-4DA5-BCE7-F1405BAD8B9A}">
      <dgm:prSet phldrT="[Text]" custT="1"/>
      <dgm:spPr/>
      <dgm:t>
        <a:bodyPr/>
        <a:lstStyle/>
        <a:p>
          <a:r>
            <a:rPr lang="de-AT" sz="1800" dirty="0"/>
            <a:t>Datenübertragung, -aufbereitung &amp; -auswertung</a:t>
          </a:r>
        </a:p>
      </dgm:t>
    </dgm:pt>
    <dgm:pt modelId="{EAA5D8D3-A154-44D8-95B3-B089D9758333}" type="parTrans" cxnId="{24112545-D42E-432F-9EBB-5BED4F9DC749}">
      <dgm:prSet/>
      <dgm:spPr/>
      <dgm:t>
        <a:bodyPr/>
        <a:lstStyle/>
        <a:p>
          <a:endParaRPr lang="de-AT"/>
        </a:p>
      </dgm:t>
    </dgm:pt>
    <dgm:pt modelId="{A33B39F5-DA6F-421E-9A5D-1A9374B97070}" type="sibTrans" cxnId="{24112545-D42E-432F-9EBB-5BED4F9DC749}">
      <dgm:prSet/>
      <dgm:spPr/>
      <dgm:t>
        <a:bodyPr/>
        <a:lstStyle/>
        <a:p>
          <a:endParaRPr lang="de-AT"/>
        </a:p>
      </dgm:t>
    </dgm:pt>
    <dgm:pt modelId="{A398BA43-C5FD-49B1-B919-17C3A0CE5F68}" type="pres">
      <dgm:prSet presAssocID="{30D060B6-0BCB-4B4C-9BD3-F5AC2F6069C7}" presName="Name0" presStyleCnt="0">
        <dgm:presLayoutVars>
          <dgm:dir/>
          <dgm:animLvl val="lvl"/>
          <dgm:resizeHandles val="exact"/>
        </dgm:presLayoutVars>
      </dgm:prSet>
      <dgm:spPr/>
    </dgm:pt>
    <dgm:pt modelId="{1833113D-60EE-4E42-AED5-9ADE0F53A5D0}" type="pres">
      <dgm:prSet presAssocID="{CC524A22-0A4A-4DA5-BCE7-F1405BAD8B9A}" presName="boxAndChildren" presStyleCnt="0"/>
      <dgm:spPr/>
    </dgm:pt>
    <dgm:pt modelId="{293547F8-735B-4EE7-97DF-BBA3027E996A}" type="pres">
      <dgm:prSet presAssocID="{CC524A22-0A4A-4DA5-BCE7-F1405BAD8B9A}" presName="parentTextBox" presStyleLbl="node1" presStyleIdx="0" presStyleCnt="8"/>
      <dgm:spPr/>
    </dgm:pt>
    <dgm:pt modelId="{DCC13174-158F-46E4-BFDF-244BBC0696DC}" type="pres">
      <dgm:prSet presAssocID="{33E1E892-513E-4923-8762-8DBCEE79E099}" presName="sp" presStyleCnt="0"/>
      <dgm:spPr/>
    </dgm:pt>
    <dgm:pt modelId="{A3220220-9220-4FD4-92E5-5DBF1A4F9272}" type="pres">
      <dgm:prSet presAssocID="{D44F5A9C-15F1-435F-86B2-FFCDF65C2069}" presName="arrowAndChildren" presStyleCnt="0"/>
      <dgm:spPr/>
    </dgm:pt>
    <dgm:pt modelId="{D74E0F40-0C37-4D92-8980-EF999A757346}" type="pres">
      <dgm:prSet presAssocID="{D44F5A9C-15F1-435F-86B2-FFCDF65C2069}" presName="parentTextArrow" presStyleLbl="node1" presStyleIdx="1" presStyleCnt="8"/>
      <dgm:spPr/>
    </dgm:pt>
    <dgm:pt modelId="{BE3C4B1F-D283-49EB-84C0-4CD4AE711BB1}" type="pres">
      <dgm:prSet presAssocID="{B8225E39-8FB0-4814-9050-22A9B3879814}" presName="sp" presStyleCnt="0"/>
      <dgm:spPr/>
    </dgm:pt>
    <dgm:pt modelId="{C328D30A-D060-4689-B39F-EFB086115660}" type="pres">
      <dgm:prSet presAssocID="{9293B439-9D90-4420-BFC1-8FAE047BAC6D}" presName="arrowAndChildren" presStyleCnt="0"/>
      <dgm:spPr/>
    </dgm:pt>
    <dgm:pt modelId="{E3EE77A3-3FD6-462C-99A8-9D145B4E73E8}" type="pres">
      <dgm:prSet presAssocID="{9293B439-9D90-4420-BFC1-8FAE047BAC6D}" presName="parentTextArrow" presStyleLbl="node1" presStyleIdx="2" presStyleCnt="8"/>
      <dgm:spPr/>
    </dgm:pt>
    <dgm:pt modelId="{820FC43E-FD1F-4C2B-8033-AA94EA27339B}" type="pres">
      <dgm:prSet presAssocID="{CD8AF213-5D1A-4BC2-829C-02C4D78A02BF}" presName="sp" presStyleCnt="0"/>
      <dgm:spPr/>
    </dgm:pt>
    <dgm:pt modelId="{81C88339-486C-4D20-B09D-A41B6286439A}" type="pres">
      <dgm:prSet presAssocID="{F7F6EFFA-72FF-466A-BDF7-7D72D323BA48}" presName="arrowAndChildren" presStyleCnt="0"/>
      <dgm:spPr/>
    </dgm:pt>
    <dgm:pt modelId="{C72BE5FF-0300-4C7A-9F8F-D5409EC59094}" type="pres">
      <dgm:prSet presAssocID="{F7F6EFFA-72FF-466A-BDF7-7D72D323BA48}" presName="parentTextArrow" presStyleLbl="node1" presStyleIdx="3" presStyleCnt="8"/>
      <dgm:spPr/>
    </dgm:pt>
    <dgm:pt modelId="{72BE80EB-CD9D-4057-A5B4-E364154EAB75}" type="pres">
      <dgm:prSet presAssocID="{B7B65A7E-AED5-428D-A411-081EB5D5C011}" presName="sp" presStyleCnt="0"/>
      <dgm:spPr/>
    </dgm:pt>
    <dgm:pt modelId="{63C9B844-8DC4-4285-A361-FC6400A6F927}" type="pres">
      <dgm:prSet presAssocID="{92F4BA56-BED8-4028-B447-A71DAACC4136}" presName="arrowAndChildren" presStyleCnt="0"/>
      <dgm:spPr/>
    </dgm:pt>
    <dgm:pt modelId="{3D4BBE0B-0576-40CF-9BB5-A1E59A435D3C}" type="pres">
      <dgm:prSet presAssocID="{92F4BA56-BED8-4028-B447-A71DAACC4136}" presName="parentTextArrow" presStyleLbl="node1" presStyleIdx="4" presStyleCnt="8"/>
      <dgm:spPr/>
    </dgm:pt>
    <dgm:pt modelId="{3F2C3C5F-09F9-4C7A-8498-018D94240B32}" type="pres">
      <dgm:prSet presAssocID="{4E764FD8-C637-4B45-BDD9-3F7475E58250}" presName="sp" presStyleCnt="0"/>
      <dgm:spPr/>
    </dgm:pt>
    <dgm:pt modelId="{95C0169F-C067-433A-BE0E-D4AE3C733938}" type="pres">
      <dgm:prSet presAssocID="{DE74EF9D-4B33-4B69-8548-93B1DA899F53}" presName="arrowAndChildren" presStyleCnt="0"/>
      <dgm:spPr/>
    </dgm:pt>
    <dgm:pt modelId="{C3E5FE94-F59C-4E72-B9C7-C782F754C4E3}" type="pres">
      <dgm:prSet presAssocID="{DE74EF9D-4B33-4B69-8548-93B1DA899F53}" presName="parentTextArrow" presStyleLbl="node1" presStyleIdx="5" presStyleCnt="8"/>
      <dgm:spPr/>
    </dgm:pt>
    <dgm:pt modelId="{596F7847-C23D-4034-A906-72E8130E811D}" type="pres">
      <dgm:prSet presAssocID="{E0B75DC2-2045-47E0-8A42-85D46C483CAA}" presName="sp" presStyleCnt="0"/>
      <dgm:spPr/>
    </dgm:pt>
    <dgm:pt modelId="{33E864D8-B9CF-4162-9E58-645BDE2D69F9}" type="pres">
      <dgm:prSet presAssocID="{4A97BCA1-16B3-4E40-A3FB-C6FFD7F3BA5F}" presName="arrowAndChildren" presStyleCnt="0"/>
      <dgm:spPr/>
    </dgm:pt>
    <dgm:pt modelId="{AC9128D8-FE30-490A-A3FC-5BD90585A77D}" type="pres">
      <dgm:prSet presAssocID="{4A97BCA1-16B3-4E40-A3FB-C6FFD7F3BA5F}" presName="parentTextArrow" presStyleLbl="node1" presStyleIdx="6" presStyleCnt="8"/>
      <dgm:spPr/>
    </dgm:pt>
    <dgm:pt modelId="{C205B09C-4759-443C-8969-7EC3467E9994}" type="pres">
      <dgm:prSet presAssocID="{34097843-0569-4BD1-A7B4-B14AADB29ECC}" presName="sp" presStyleCnt="0"/>
      <dgm:spPr/>
    </dgm:pt>
    <dgm:pt modelId="{9B619B6E-67ED-46DE-A6AC-B54F4F7520B1}" type="pres">
      <dgm:prSet presAssocID="{62AF4025-3E6F-4009-B3A0-A635910A5914}" presName="arrowAndChildren" presStyleCnt="0"/>
      <dgm:spPr/>
    </dgm:pt>
    <dgm:pt modelId="{EC2B6264-FAE7-4FEA-A9AE-D921837A8EC7}" type="pres">
      <dgm:prSet presAssocID="{62AF4025-3E6F-4009-B3A0-A635910A5914}" presName="parentTextArrow" presStyleLbl="node1" presStyleIdx="7" presStyleCnt="8"/>
      <dgm:spPr/>
    </dgm:pt>
  </dgm:ptLst>
  <dgm:cxnLst>
    <dgm:cxn modelId="{1DB60703-4FEB-4036-900D-4F6C644B7DEE}" srcId="{30D060B6-0BCB-4B4C-9BD3-F5AC2F6069C7}" destId="{62AF4025-3E6F-4009-B3A0-A635910A5914}" srcOrd="0" destOrd="0" parTransId="{28C99ACA-338D-48D3-B69F-2334CE6EAC48}" sibTransId="{34097843-0569-4BD1-A7B4-B14AADB29ECC}"/>
    <dgm:cxn modelId="{E9460D15-07D6-4583-9C4F-985F90B7EDD3}" type="presOf" srcId="{62AF4025-3E6F-4009-B3A0-A635910A5914}" destId="{EC2B6264-FAE7-4FEA-A9AE-D921837A8EC7}" srcOrd="0" destOrd="0" presId="urn:microsoft.com/office/officeart/2005/8/layout/process4"/>
    <dgm:cxn modelId="{28797E24-E2D7-4D14-9814-7EB72C0D8702}" type="presOf" srcId="{4A97BCA1-16B3-4E40-A3FB-C6FFD7F3BA5F}" destId="{AC9128D8-FE30-490A-A3FC-5BD90585A77D}" srcOrd="0" destOrd="0" presId="urn:microsoft.com/office/officeart/2005/8/layout/process4"/>
    <dgm:cxn modelId="{81CD7E33-8A60-4987-B31B-F5C015F8A4EE}" type="presOf" srcId="{92F4BA56-BED8-4028-B447-A71DAACC4136}" destId="{3D4BBE0B-0576-40CF-9BB5-A1E59A435D3C}" srcOrd="0" destOrd="0" presId="urn:microsoft.com/office/officeart/2005/8/layout/process4"/>
    <dgm:cxn modelId="{15FAD040-50D5-4D76-AEEB-8D8F14730445}" type="presOf" srcId="{D44F5A9C-15F1-435F-86B2-FFCDF65C2069}" destId="{D74E0F40-0C37-4D92-8980-EF999A757346}" srcOrd="0" destOrd="0" presId="urn:microsoft.com/office/officeart/2005/8/layout/process4"/>
    <dgm:cxn modelId="{24112545-D42E-432F-9EBB-5BED4F9DC749}" srcId="{30D060B6-0BCB-4B4C-9BD3-F5AC2F6069C7}" destId="{CC524A22-0A4A-4DA5-BCE7-F1405BAD8B9A}" srcOrd="7" destOrd="0" parTransId="{EAA5D8D3-A154-44D8-95B3-B089D9758333}" sibTransId="{A33B39F5-DA6F-421E-9A5D-1A9374B97070}"/>
    <dgm:cxn modelId="{84CD2677-033A-4A4B-A279-A0584083BD60}" type="presOf" srcId="{9293B439-9D90-4420-BFC1-8FAE047BAC6D}" destId="{E3EE77A3-3FD6-462C-99A8-9D145B4E73E8}" srcOrd="0" destOrd="0" presId="urn:microsoft.com/office/officeart/2005/8/layout/process4"/>
    <dgm:cxn modelId="{3EFA4A59-D3A7-4820-924D-628F6AE32647}" srcId="{30D060B6-0BCB-4B4C-9BD3-F5AC2F6069C7}" destId="{4A97BCA1-16B3-4E40-A3FB-C6FFD7F3BA5F}" srcOrd="1" destOrd="0" parTransId="{EC6D6308-229B-4F05-80AD-07D10257986A}" sibTransId="{E0B75DC2-2045-47E0-8A42-85D46C483CAA}"/>
    <dgm:cxn modelId="{3661A07A-BE5A-40DD-B674-C5B29DA4849E}" type="presOf" srcId="{30D060B6-0BCB-4B4C-9BD3-F5AC2F6069C7}" destId="{A398BA43-C5FD-49B1-B919-17C3A0CE5F68}" srcOrd="0" destOrd="0" presId="urn:microsoft.com/office/officeart/2005/8/layout/process4"/>
    <dgm:cxn modelId="{8B5E6687-FFA6-4E41-8298-0BCF8D6A353B}" srcId="{30D060B6-0BCB-4B4C-9BD3-F5AC2F6069C7}" destId="{F7F6EFFA-72FF-466A-BDF7-7D72D323BA48}" srcOrd="4" destOrd="0" parTransId="{A0CFE89D-2244-4E5E-980D-030FC1CFD59D}" sibTransId="{CD8AF213-5D1A-4BC2-829C-02C4D78A02BF}"/>
    <dgm:cxn modelId="{EA0DE28B-0499-42C4-B96E-460E5B4455F0}" srcId="{30D060B6-0BCB-4B4C-9BD3-F5AC2F6069C7}" destId="{D44F5A9C-15F1-435F-86B2-FFCDF65C2069}" srcOrd="6" destOrd="0" parTransId="{10D08E2A-2F83-4D76-9C43-991FC90B7379}" sibTransId="{33E1E892-513E-4923-8762-8DBCEE79E099}"/>
    <dgm:cxn modelId="{ADD9F68C-3CA4-4E1D-97B3-097026A3D6A4}" type="presOf" srcId="{CC524A22-0A4A-4DA5-BCE7-F1405BAD8B9A}" destId="{293547F8-735B-4EE7-97DF-BBA3027E996A}" srcOrd="0" destOrd="0" presId="urn:microsoft.com/office/officeart/2005/8/layout/process4"/>
    <dgm:cxn modelId="{A22DDC97-201C-4F6C-A3D1-97B9ED87BB28}" type="presOf" srcId="{DE74EF9D-4B33-4B69-8548-93B1DA899F53}" destId="{C3E5FE94-F59C-4E72-B9C7-C782F754C4E3}" srcOrd="0" destOrd="0" presId="urn:microsoft.com/office/officeart/2005/8/layout/process4"/>
    <dgm:cxn modelId="{49006198-09BA-4D85-9EEC-10568145FEB5}" srcId="{30D060B6-0BCB-4B4C-9BD3-F5AC2F6069C7}" destId="{DE74EF9D-4B33-4B69-8548-93B1DA899F53}" srcOrd="2" destOrd="0" parTransId="{08131E7E-FDD7-4557-8521-9A7882D24E7C}" sibTransId="{4E764FD8-C637-4B45-BDD9-3F7475E58250}"/>
    <dgm:cxn modelId="{7AB295C7-726F-4DE2-B9CA-A1F31BD6D8EF}" type="presOf" srcId="{F7F6EFFA-72FF-466A-BDF7-7D72D323BA48}" destId="{C72BE5FF-0300-4C7A-9F8F-D5409EC59094}" srcOrd="0" destOrd="0" presId="urn:microsoft.com/office/officeart/2005/8/layout/process4"/>
    <dgm:cxn modelId="{4038F9CF-E247-4675-A71C-272B5B74C30C}" srcId="{30D060B6-0BCB-4B4C-9BD3-F5AC2F6069C7}" destId="{9293B439-9D90-4420-BFC1-8FAE047BAC6D}" srcOrd="5" destOrd="0" parTransId="{73DDC731-A4FE-497C-893D-4C73ECE14D41}" sibTransId="{B8225E39-8FB0-4814-9050-22A9B3879814}"/>
    <dgm:cxn modelId="{DEA256E4-5F0B-4416-915E-2433196E29D8}" srcId="{30D060B6-0BCB-4B4C-9BD3-F5AC2F6069C7}" destId="{92F4BA56-BED8-4028-B447-A71DAACC4136}" srcOrd="3" destOrd="0" parTransId="{AD2F25B5-C5CC-4ED1-849F-5001183C1B3E}" sibTransId="{B7B65A7E-AED5-428D-A411-081EB5D5C011}"/>
    <dgm:cxn modelId="{4DC8D85A-1072-414F-9CC2-7277F09B98FC}" type="presParOf" srcId="{A398BA43-C5FD-49B1-B919-17C3A0CE5F68}" destId="{1833113D-60EE-4E42-AED5-9ADE0F53A5D0}" srcOrd="0" destOrd="0" presId="urn:microsoft.com/office/officeart/2005/8/layout/process4"/>
    <dgm:cxn modelId="{59A59459-EABE-4A71-9129-4E3A5368C18B}" type="presParOf" srcId="{1833113D-60EE-4E42-AED5-9ADE0F53A5D0}" destId="{293547F8-735B-4EE7-97DF-BBA3027E996A}" srcOrd="0" destOrd="0" presId="urn:microsoft.com/office/officeart/2005/8/layout/process4"/>
    <dgm:cxn modelId="{1FD88286-87F4-44C6-BED5-DE9C20F72D05}" type="presParOf" srcId="{A398BA43-C5FD-49B1-B919-17C3A0CE5F68}" destId="{DCC13174-158F-46E4-BFDF-244BBC0696DC}" srcOrd="1" destOrd="0" presId="urn:microsoft.com/office/officeart/2005/8/layout/process4"/>
    <dgm:cxn modelId="{785ACD91-F147-436A-8B76-D9A4E85B58BD}" type="presParOf" srcId="{A398BA43-C5FD-49B1-B919-17C3A0CE5F68}" destId="{A3220220-9220-4FD4-92E5-5DBF1A4F9272}" srcOrd="2" destOrd="0" presId="urn:microsoft.com/office/officeart/2005/8/layout/process4"/>
    <dgm:cxn modelId="{79474D6B-458E-477A-9B43-018D2FA7936E}" type="presParOf" srcId="{A3220220-9220-4FD4-92E5-5DBF1A4F9272}" destId="{D74E0F40-0C37-4D92-8980-EF999A757346}" srcOrd="0" destOrd="0" presId="urn:microsoft.com/office/officeart/2005/8/layout/process4"/>
    <dgm:cxn modelId="{7A491C47-5C3B-4936-8DE8-5ECF9030F751}" type="presParOf" srcId="{A398BA43-C5FD-49B1-B919-17C3A0CE5F68}" destId="{BE3C4B1F-D283-49EB-84C0-4CD4AE711BB1}" srcOrd="3" destOrd="0" presId="urn:microsoft.com/office/officeart/2005/8/layout/process4"/>
    <dgm:cxn modelId="{FAA99B86-784A-4016-ACF6-CFE3259F59A6}" type="presParOf" srcId="{A398BA43-C5FD-49B1-B919-17C3A0CE5F68}" destId="{C328D30A-D060-4689-B39F-EFB086115660}" srcOrd="4" destOrd="0" presId="urn:microsoft.com/office/officeart/2005/8/layout/process4"/>
    <dgm:cxn modelId="{AD5A90BE-90D8-4467-9E96-6381A735845D}" type="presParOf" srcId="{C328D30A-D060-4689-B39F-EFB086115660}" destId="{E3EE77A3-3FD6-462C-99A8-9D145B4E73E8}" srcOrd="0" destOrd="0" presId="urn:microsoft.com/office/officeart/2005/8/layout/process4"/>
    <dgm:cxn modelId="{CF614C37-A885-4252-A8F5-423B091C4304}" type="presParOf" srcId="{A398BA43-C5FD-49B1-B919-17C3A0CE5F68}" destId="{820FC43E-FD1F-4C2B-8033-AA94EA27339B}" srcOrd="5" destOrd="0" presId="urn:microsoft.com/office/officeart/2005/8/layout/process4"/>
    <dgm:cxn modelId="{4E15AE50-F3E2-4689-BC3B-A36517F773CD}" type="presParOf" srcId="{A398BA43-C5FD-49B1-B919-17C3A0CE5F68}" destId="{81C88339-486C-4D20-B09D-A41B6286439A}" srcOrd="6" destOrd="0" presId="urn:microsoft.com/office/officeart/2005/8/layout/process4"/>
    <dgm:cxn modelId="{4B98CD55-2BB5-4396-B85D-8321DFED8199}" type="presParOf" srcId="{81C88339-486C-4D20-B09D-A41B6286439A}" destId="{C72BE5FF-0300-4C7A-9F8F-D5409EC59094}" srcOrd="0" destOrd="0" presId="urn:microsoft.com/office/officeart/2005/8/layout/process4"/>
    <dgm:cxn modelId="{56CDE8F6-D647-4299-96DC-26F501307C8B}" type="presParOf" srcId="{A398BA43-C5FD-49B1-B919-17C3A0CE5F68}" destId="{72BE80EB-CD9D-4057-A5B4-E364154EAB75}" srcOrd="7" destOrd="0" presId="urn:microsoft.com/office/officeart/2005/8/layout/process4"/>
    <dgm:cxn modelId="{8FCEB6CE-BCE7-4013-BF32-58FC8B9E0D22}" type="presParOf" srcId="{A398BA43-C5FD-49B1-B919-17C3A0CE5F68}" destId="{63C9B844-8DC4-4285-A361-FC6400A6F927}" srcOrd="8" destOrd="0" presId="urn:microsoft.com/office/officeart/2005/8/layout/process4"/>
    <dgm:cxn modelId="{97E1D106-8605-44F4-8EA0-D7B31B94362C}" type="presParOf" srcId="{63C9B844-8DC4-4285-A361-FC6400A6F927}" destId="{3D4BBE0B-0576-40CF-9BB5-A1E59A435D3C}" srcOrd="0" destOrd="0" presId="urn:microsoft.com/office/officeart/2005/8/layout/process4"/>
    <dgm:cxn modelId="{1BAA7971-DB59-42C6-8939-B6D713FA66FC}" type="presParOf" srcId="{A398BA43-C5FD-49B1-B919-17C3A0CE5F68}" destId="{3F2C3C5F-09F9-4C7A-8498-018D94240B32}" srcOrd="9" destOrd="0" presId="urn:microsoft.com/office/officeart/2005/8/layout/process4"/>
    <dgm:cxn modelId="{2843EB46-ED19-493F-A499-A40115632960}" type="presParOf" srcId="{A398BA43-C5FD-49B1-B919-17C3A0CE5F68}" destId="{95C0169F-C067-433A-BE0E-D4AE3C733938}" srcOrd="10" destOrd="0" presId="urn:microsoft.com/office/officeart/2005/8/layout/process4"/>
    <dgm:cxn modelId="{19150577-CD4C-4F63-AA89-381869ACFC63}" type="presParOf" srcId="{95C0169F-C067-433A-BE0E-D4AE3C733938}" destId="{C3E5FE94-F59C-4E72-B9C7-C782F754C4E3}" srcOrd="0" destOrd="0" presId="urn:microsoft.com/office/officeart/2005/8/layout/process4"/>
    <dgm:cxn modelId="{E1F606BA-335B-4DCE-B5E9-AE80437D5A28}" type="presParOf" srcId="{A398BA43-C5FD-49B1-B919-17C3A0CE5F68}" destId="{596F7847-C23D-4034-A906-72E8130E811D}" srcOrd="11" destOrd="0" presId="urn:microsoft.com/office/officeart/2005/8/layout/process4"/>
    <dgm:cxn modelId="{FC984BD7-2449-460B-A434-BD01C5568289}" type="presParOf" srcId="{A398BA43-C5FD-49B1-B919-17C3A0CE5F68}" destId="{33E864D8-B9CF-4162-9E58-645BDE2D69F9}" srcOrd="12" destOrd="0" presId="urn:microsoft.com/office/officeart/2005/8/layout/process4"/>
    <dgm:cxn modelId="{27CFCEC9-4AF2-4873-A39D-43E651D13116}" type="presParOf" srcId="{33E864D8-B9CF-4162-9E58-645BDE2D69F9}" destId="{AC9128D8-FE30-490A-A3FC-5BD90585A77D}" srcOrd="0" destOrd="0" presId="urn:microsoft.com/office/officeart/2005/8/layout/process4"/>
    <dgm:cxn modelId="{09206276-61F9-467B-83F7-5CF6EC38B3AB}" type="presParOf" srcId="{A398BA43-C5FD-49B1-B919-17C3A0CE5F68}" destId="{C205B09C-4759-443C-8969-7EC3467E9994}" srcOrd="13" destOrd="0" presId="urn:microsoft.com/office/officeart/2005/8/layout/process4"/>
    <dgm:cxn modelId="{85FFAFC8-F1F1-46E5-A7B6-6E96D4A8B17F}" type="presParOf" srcId="{A398BA43-C5FD-49B1-B919-17C3A0CE5F68}" destId="{9B619B6E-67ED-46DE-A6AC-B54F4F7520B1}" srcOrd="14" destOrd="0" presId="urn:microsoft.com/office/officeart/2005/8/layout/process4"/>
    <dgm:cxn modelId="{C8E2DF00-72CD-4D78-AF24-EFC1D3239583}" type="presParOf" srcId="{9B619B6E-67ED-46DE-A6AC-B54F4F7520B1}" destId="{EC2B6264-FAE7-4FEA-A9AE-D921837A8EC7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0D060B6-0BCB-4B4C-9BD3-F5AC2F6069C7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AT"/>
        </a:p>
      </dgm:t>
    </dgm:pt>
    <dgm:pt modelId="{62AF4025-3E6F-4009-B3A0-A635910A5914}">
      <dgm:prSet phldrT="[Text]" custT="1"/>
      <dgm:spPr/>
      <dgm:t>
        <a:bodyPr/>
        <a:lstStyle/>
        <a:p>
          <a:r>
            <a:rPr lang="de-AT" sz="1800" dirty="0"/>
            <a:t>Fragestellung/Hypothese(n)</a:t>
          </a:r>
        </a:p>
      </dgm:t>
    </dgm:pt>
    <dgm:pt modelId="{28C99ACA-338D-48D3-B69F-2334CE6EAC48}" type="parTrans" cxnId="{1DB60703-4FEB-4036-900D-4F6C644B7DEE}">
      <dgm:prSet/>
      <dgm:spPr/>
      <dgm:t>
        <a:bodyPr/>
        <a:lstStyle/>
        <a:p>
          <a:endParaRPr lang="de-AT" sz="1400"/>
        </a:p>
      </dgm:t>
    </dgm:pt>
    <dgm:pt modelId="{34097843-0569-4BD1-A7B4-B14AADB29ECC}" type="sibTrans" cxnId="{1DB60703-4FEB-4036-900D-4F6C644B7DEE}">
      <dgm:prSet custT="1"/>
      <dgm:spPr/>
      <dgm:t>
        <a:bodyPr/>
        <a:lstStyle/>
        <a:p>
          <a:endParaRPr lang="de-AT" sz="1800"/>
        </a:p>
      </dgm:t>
    </dgm:pt>
    <dgm:pt modelId="{4A97BCA1-16B3-4E40-A3FB-C6FFD7F3BA5F}">
      <dgm:prSet phldrT="[Text]" custT="1"/>
      <dgm:spPr/>
      <dgm:t>
        <a:bodyPr/>
        <a:lstStyle/>
        <a:p>
          <a:r>
            <a:rPr lang="de-AT" sz="1800" dirty="0"/>
            <a:t>Auswahl Befragungseinheiten und -merkmale</a:t>
          </a:r>
        </a:p>
      </dgm:t>
    </dgm:pt>
    <dgm:pt modelId="{EC6D6308-229B-4F05-80AD-07D10257986A}" type="parTrans" cxnId="{3EFA4A59-D3A7-4820-924D-628F6AE32647}">
      <dgm:prSet/>
      <dgm:spPr/>
      <dgm:t>
        <a:bodyPr/>
        <a:lstStyle/>
        <a:p>
          <a:endParaRPr lang="de-AT" sz="1400"/>
        </a:p>
      </dgm:t>
    </dgm:pt>
    <dgm:pt modelId="{E0B75DC2-2045-47E0-8A42-85D46C483CAA}" type="sibTrans" cxnId="{3EFA4A59-D3A7-4820-924D-628F6AE32647}">
      <dgm:prSet custT="1"/>
      <dgm:spPr/>
      <dgm:t>
        <a:bodyPr/>
        <a:lstStyle/>
        <a:p>
          <a:endParaRPr lang="de-AT" sz="1800"/>
        </a:p>
      </dgm:t>
    </dgm:pt>
    <dgm:pt modelId="{DE74EF9D-4B33-4B69-8548-93B1DA899F53}">
      <dgm:prSet phldrT="[Text]" custT="1"/>
      <dgm:spPr/>
      <dgm:t>
        <a:bodyPr/>
        <a:lstStyle/>
        <a:p>
          <a:r>
            <a:rPr lang="de-AT" sz="1800" dirty="0"/>
            <a:t>Operationalisierung: Auswahl abfragbarer Indikatoren </a:t>
          </a:r>
        </a:p>
      </dgm:t>
    </dgm:pt>
    <dgm:pt modelId="{08131E7E-FDD7-4557-8521-9A7882D24E7C}" type="parTrans" cxnId="{49006198-09BA-4D85-9EEC-10568145FEB5}">
      <dgm:prSet/>
      <dgm:spPr/>
      <dgm:t>
        <a:bodyPr/>
        <a:lstStyle/>
        <a:p>
          <a:endParaRPr lang="de-AT" sz="1400"/>
        </a:p>
      </dgm:t>
    </dgm:pt>
    <dgm:pt modelId="{4E764FD8-C637-4B45-BDD9-3F7475E58250}" type="sibTrans" cxnId="{49006198-09BA-4D85-9EEC-10568145FEB5}">
      <dgm:prSet custT="1"/>
      <dgm:spPr/>
      <dgm:t>
        <a:bodyPr/>
        <a:lstStyle/>
        <a:p>
          <a:endParaRPr lang="de-AT" sz="1800"/>
        </a:p>
      </dgm:t>
    </dgm:pt>
    <dgm:pt modelId="{92F4BA56-BED8-4028-B447-A71DAACC4136}">
      <dgm:prSet phldrT="[Text]" custT="1"/>
      <dgm:spPr/>
      <dgm:t>
        <a:bodyPr/>
        <a:lstStyle/>
        <a:p>
          <a:r>
            <a:rPr lang="de-AT" sz="1800" dirty="0"/>
            <a:t>Erstellung eines strukturierten Fragebogens</a:t>
          </a:r>
        </a:p>
      </dgm:t>
    </dgm:pt>
    <dgm:pt modelId="{AD2F25B5-C5CC-4ED1-849F-5001183C1B3E}" type="parTrans" cxnId="{DEA256E4-5F0B-4416-915E-2433196E29D8}">
      <dgm:prSet/>
      <dgm:spPr/>
      <dgm:t>
        <a:bodyPr/>
        <a:lstStyle/>
        <a:p>
          <a:endParaRPr lang="de-AT" sz="1400"/>
        </a:p>
      </dgm:t>
    </dgm:pt>
    <dgm:pt modelId="{B7B65A7E-AED5-428D-A411-081EB5D5C011}" type="sibTrans" cxnId="{DEA256E4-5F0B-4416-915E-2433196E29D8}">
      <dgm:prSet custT="1"/>
      <dgm:spPr/>
      <dgm:t>
        <a:bodyPr/>
        <a:lstStyle/>
        <a:p>
          <a:endParaRPr lang="de-AT" sz="1800"/>
        </a:p>
      </dgm:t>
    </dgm:pt>
    <dgm:pt modelId="{F7F6EFFA-72FF-466A-BDF7-7D72D323BA48}">
      <dgm:prSet phldrT="[Text]" custT="1"/>
      <dgm:spPr/>
      <dgm:t>
        <a:bodyPr/>
        <a:lstStyle/>
        <a:p>
          <a:r>
            <a:rPr lang="de-AT" sz="1800" dirty="0"/>
            <a:t>Stichprobe &amp; Auswahl Untersuchungssituation</a:t>
          </a:r>
        </a:p>
      </dgm:t>
    </dgm:pt>
    <dgm:pt modelId="{A0CFE89D-2244-4E5E-980D-030FC1CFD59D}" type="parTrans" cxnId="{8B5E6687-FFA6-4E41-8298-0BCF8D6A353B}">
      <dgm:prSet/>
      <dgm:spPr/>
      <dgm:t>
        <a:bodyPr/>
        <a:lstStyle/>
        <a:p>
          <a:endParaRPr lang="de-AT" sz="1400"/>
        </a:p>
      </dgm:t>
    </dgm:pt>
    <dgm:pt modelId="{CD8AF213-5D1A-4BC2-829C-02C4D78A02BF}" type="sibTrans" cxnId="{8B5E6687-FFA6-4E41-8298-0BCF8D6A353B}">
      <dgm:prSet/>
      <dgm:spPr/>
      <dgm:t>
        <a:bodyPr/>
        <a:lstStyle/>
        <a:p>
          <a:endParaRPr lang="de-AT" sz="1400"/>
        </a:p>
      </dgm:t>
    </dgm:pt>
    <dgm:pt modelId="{9293B439-9D90-4420-BFC1-8FAE047BAC6D}">
      <dgm:prSet phldrT="[Text]" custT="1"/>
      <dgm:spPr/>
      <dgm:t>
        <a:bodyPr/>
        <a:lstStyle/>
        <a:p>
          <a:r>
            <a:rPr lang="de-AT" sz="1800" dirty="0"/>
            <a:t>Pretest (ev. Überarbeitung), Befragerschulung</a:t>
          </a:r>
        </a:p>
      </dgm:t>
    </dgm:pt>
    <dgm:pt modelId="{73DDC731-A4FE-497C-893D-4C73ECE14D41}" type="parTrans" cxnId="{4038F9CF-E247-4675-A71C-272B5B74C30C}">
      <dgm:prSet/>
      <dgm:spPr/>
      <dgm:t>
        <a:bodyPr/>
        <a:lstStyle/>
        <a:p>
          <a:endParaRPr lang="de-AT" sz="1400"/>
        </a:p>
      </dgm:t>
    </dgm:pt>
    <dgm:pt modelId="{B8225E39-8FB0-4814-9050-22A9B3879814}" type="sibTrans" cxnId="{4038F9CF-E247-4675-A71C-272B5B74C30C}">
      <dgm:prSet/>
      <dgm:spPr/>
      <dgm:t>
        <a:bodyPr/>
        <a:lstStyle/>
        <a:p>
          <a:endParaRPr lang="de-AT" sz="1400"/>
        </a:p>
      </dgm:t>
    </dgm:pt>
    <dgm:pt modelId="{D44F5A9C-15F1-435F-86B2-FFCDF65C2069}">
      <dgm:prSet phldrT="[Text]" custT="1"/>
      <dgm:spPr/>
      <dgm:t>
        <a:bodyPr/>
        <a:lstStyle/>
        <a:p>
          <a:r>
            <a:rPr lang="de-AT" sz="1800" dirty="0"/>
            <a:t>Durchführung der Befragung (Feldphase)</a:t>
          </a:r>
        </a:p>
      </dgm:t>
    </dgm:pt>
    <dgm:pt modelId="{10D08E2A-2F83-4D76-9C43-991FC90B7379}" type="parTrans" cxnId="{EA0DE28B-0499-42C4-B96E-460E5B4455F0}">
      <dgm:prSet/>
      <dgm:spPr/>
      <dgm:t>
        <a:bodyPr/>
        <a:lstStyle/>
        <a:p>
          <a:endParaRPr lang="de-AT" sz="1400"/>
        </a:p>
      </dgm:t>
    </dgm:pt>
    <dgm:pt modelId="{33E1E892-513E-4923-8762-8DBCEE79E099}" type="sibTrans" cxnId="{EA0DE28B-0499-42C4-B96E-460E5B4455F0}">
      <dgm:prSet/>
      <dgm:spPr/>
      <dgm:t>
        <a:bodyPr/>
        <a:lstStyle/>
        <a:p>
          <a:endParaRPr lang="de-AT" sz="1400"/>
        </a:p>
      </dgm:t>
    </dgm:pt>
    <dgm:pt modelId="{CC524A22-0A4A-4DA5-BCE7-F1405BAD8B9A}">
      <dgm:prSet phldrT="[Text]" custT="1"/>
      <dgm:spPr/>
      <dgm:t>
        <a:bodyPr/>
        <a:lstStyle/>
        <a:p>
          <a:r>
            <a:rPr lang="de-AT" sz="1800" dirty="0"/>
            <a:t>Datenübertragung, -aufbereitung &amp; -auswertung</a:t>
          </a:r>
        </a:p>
      </dgm:t>
    </dgm:pt>
    <dgm:pt modelId="{EAA5D8D3-A154-44D8-95B3-B089D9758333}" type="parTrans" cxnId="{24112545-D42E-432F-9EBB-5BED4F9DC749}">
      <dgm:prSet/>
      <dgm:spPr/>
      <dgm:t>
        <a:bodyPr/>
        <a:lstStyle/>
        <a:p>
          <a:endParaRPr lang="de-AT"/>
        </a:p>
      </dgm:t>
    </dgm:pt>
    <dgm:pt modelId="{A33B39F5-DA6F-421E-9A5D-1A9374B97070}" type="sibTrans" cxnId="{24112545-D42E-432F-9EBB-5BED4F9DC749}">
      <dgm:prSet/>
      <dgm:spPr/>
      <dgm:t>
        <a:bodyPr/>
        <a:lstStyle/>
        <a:p>
          <a:endParaRPr lang="de-AT"/>
        </a:p>
      </dgm:t>
    </dgm:pt>
    <dgm:pt modelId="{A398BA43-C5FD-49B1-B919-17C3A0CE5F68}" type="pres">
      <dgm:prSet presAssocID="{30D060B6-0BCB-4B4C-9BD3-F5AC2F6069C7}" presName="Name0" presStyleCnt="0">
        <dgm:presLayoutVars>
          <dgm:dir/>
          <dgm:animLvl val="lvl"/>
          <dgm:resizeHandles val="exact"/>
        </dgm:presLayoutVars>
      </dgm:prSet>
      <dgm:spPr/>
    </dgm:pt>
    <dgm:pt modelId="{1833113D-60EE-4E42-AED5-9ADE0F53A5D0}" type="pres">
      <dgm:prSet presAssocID="{CC524A22-0A4A-4DA5-BCE7-F1405BAD8B9A}" presName="boxAndChildren" presStyleCnt="0"/>
      <dgm:spPr/>
    </dgm:pt>
    <dgm:pt modelId="{293547F8-735B-4EE7-97DF-BBA3027E996A}" type="pres">
      <dgm:prSet presAssocID="{CC524A22-0A4A-4DA5-BCE7-F1405BAD8B9A}" presName="parentTextBox" presStyleLbl="node1" presStyleIdx="0" presStyleCnt="8"/>
      <dgm:spPr/>
    </dgm:pt>
    <dgm:pt modelId="{DCC13174-158F-46E4-BFDF-244BBC0696DC}" type="pres">
      <dgm:prSet presAssocID="{33E1E892-513E-4923-8762-8DBCEE79E099}" presName="sp" presStyleCnt="0"/>
      <dgm:spPr/>
    </dgm:pt>
    <dgm:pt modelId="{A3220220-9220-4FD4-92E5-5DBF1A4F9272}" type="pres">
      <dgm:prSet presAssocID="{D44F5A9C-15F1-435F-86B2-FFCDF65C2069}" presName="arrowAndChildren" presStyleCnt="0"/>
      <dgm:spPr/>
    </dgm:pt>
    <dgm:pt modelId="{D74E0F40-0C37-4D92-8980-EF999A757346}" type="pres">
      <dgm:prSet presAssocID="{D44F5A9C-15F1-435F-86B2-FFCDF65C2069}" presName="parentTextArrow" presStyleLbl="node1" presStyleIdx="1" presStyleCnt="8"/>
      <dgm:spPr/>
    </dgm:pt>
    <dgm:pt modelId="{BE3C4B1F-D283-49EB-84C0-4CD4AE711BB1}" type="pres">
      <dgm:prSet presAssocID="{B8225E39-8FB0-4814-9050-22A9B3879814}" presName="sp" presStyleCnt="0"/>
      <dgm:spPr/>
    </dgm:pt>
    <dgm:pt modelId="{C328D30A-D060-4689-B39F-EFB086115660}" type="pres">
      <dgm:prSet presAssocID="{9293B439-9D90-4420-BFC1-8FAE047BAC6D}" presName="arrowAndChildren" presStyleCnt="0"/>
      <dgm:spPr/>
    </dgm:pt>
    <dgm:pt modelId="{E3EE77A3-3FD6-462C-99A8-9D145B4E73E8}" type="pres">
      <dgm:prSet presAssocID="{9293B439-9D90-4420-BFC1-8FAE047BAC6D}" presName="parentTextArrow" presStyleLbl="node1" presStyleIdx="2" presStyleCnt="8"/>
      <dgm:spPr/>
    </dgm:pt>
    <dgm:pt modelId="{820FC43E-FD1F-4C2B-8033-AA94EA27339B}" type="pres">
      <dgm:prSet presAssocID="{CD8AF213-5D1A-4BC2-829C-02C4D78A02BF}" presName="sp" presStyleCnt="0"/>
      <dgm:spPr/>
    </dgm:pt>
    <dgm:pt modelId="{81C88339-486C-4D20-B09D-A41B6286439A}" type="pres">
      <dgm:prSet presAssocID="{F7F6EFFA-72FF-466A-BDF7-7D72D323BA48}" presName="arrowAndChildren" presStyleCnt="0"/>
      <dgm:spPr/>
    </dgm:pt>
    <dgm:pt modelId="{C72BE5FF-0300-4C7A-9F8F-D5409EC59094}" type="pres">
      <dgm:prSet presAssocID="{F7F6EFFA-72FF-466A-BDF7-7D72D323BA48}" presName="parentTextArrow" presStyleLbl="node1" presStyleIdx="3" presStyleCnt="8"/>
      <dgm:spPr/>
    </dgm:pt>
    <dgm:pt modelId="{72BE80EB-CD9D-4057-A5B4-E364154EAB75}" type="pres">
      <dgm:prSet presAssocID="{B7B65A7E-AED5-428D-A411-081EB5D5C011}" presName="sp" presStyleCnt="0"/>
      <dgm:spPr/>
    </dgm:pt>
    <dgm:pt modelId="{63C9B844-8DC4-4285-A361-FC6400A6F927}" type="pres">
      <dgm:prSet presAssocID="{92F4BA56-BED8-4028-B447-A71DAACC4136}" presName="arrowAndChildren" presStyleCnt="0"/>
      <dgm:spPr/>
    </dgm:pt>
    <dgm:pt modelId="{3D4BBE0B-0576-40CF-9BB5-A1E59A435D3C}" type="pres">
      <dgm:prSet presAssocID="{92F4BA56-BED8-4028-B447-A71DAACC4136}" presName="parentTextArrow" presStyleLbl="node1" presStyleIdx="4" presStyleCnt="8"/>
      <dgm:spPr/>
    </dgm:pt>
    <dgm:pt modelId="{3F2C3C5F-09F9-4C7A-8498-018D94240B32}" type="pres">
      <dgm:prSet presAssocID="{4E764FD8-C637-4B45-BDD9-3F7475E58250}" presName="sp" presStyleCnt="0"/>
      <dgm:spPr/>
    </dgm:pt>
    <dgm:pt modelId="{95C0169F-C067-433A-BE0E-D4AE3C733938}" type="pres">
      <dgm:prSet presAssocID="{DE74EF9D-4B33-4B69-8548-93B1DA899F53}" presName="arrowAndChildren" presStyleCnt="0"/>
      <dgm:spPr/>
    </dgm:pt>
    <dgm:pt modelId="{C3E5FE94-F59C-4E72-B9C7-C782F754C4E3}" type="pres">
      <dgm:prSet presAssocID="{DE74EF9D-4B33-4B69-8548-93B1DA899F53}" presName="parentTextArrow" presStyleLbl="node1" presStyleIdx="5" presStyleCnt="8"/>
      <dgm:spPr/>
    </dgm:pt>
    <dgm:pt modelId="{596F7847-C23D-4034-A906-72E8130E811D}" type="pres">
      <dgm:prSet presAssocID="{E0B75DC2-2045-47E0-8A42-85D46C483CAA}" presName="sp" presStyleCnt="0"/>
      <dgm:spPr/>
    </dgm:pt>
    <dgm:pt modelId="{33E864D8-B9CF-4162-9E58-645BDE2D69F9}" type="pres">
      <dgm:prSet presAssocID="{4A97BCA1-16B3-4E40-A3FB-C6FFD7F3BA5F}" presName="arrowAndChildren" presStyleCnt="0"/>
      <dgm:spPr/>
    </dgm:pt>
    <dgm:pt modelId="{AC9128D8-FE30-490A-A3FC-5BD90585A77D}" type="pres">
      <dgm:prSet presAssocID="{4A97BCA1-16B3-4E40-A3FB-C6FFD7F3BA5F}" presName="parentTextArrow" presStyleLbl="node1" presStyleIdx="6" presStyleCnt="8"/>
      <dgm:spPr/>
    </dgm:pt>
    <dgm:pt modelId="{C205B09C-4759-443C-8969-7EC3467E9994}" type="pres">
      <dgm:prSet presAssocID="{34097843-0569-4BD1-A7B4-B14AADB29ECC}" presName="sp" presStyleCnt="0"/>
      <dgm:spPr/>
    </dgm:pt>
    <dgm:pt modelId="{9B619B6E-67ED-46DE-A6AC-B54F4F7520B1}" type="pres">
      <dgm:prSet presAssocID="{62AF4025-3E6F-4009-B3A0-A635910A5914}" presName="arrowAndChildren" presStyleCnt="0"/>
      <dgm:spPr/>
    </dgm:pt>
    <dgm:pt modelId="{EC2B6264-FAE7-4FEA-A9AE-D921837A8EC7}" type="pres">
      <dgm:prSet presAssocID="{62AF4025-3E6F-4009-B3A0-A635910A5914}" presName="parentTextArrow" presStyleLbl="node1" presStyleIdx="7" presStyleCnt="8"/>
      <dgm:spPr/>
    </dgm:pt>
  </dgm:ptLst>
  <dgm:cxnLst>
    <dgm:cxn modelId="{1DB60703-4FEB-4036-900D-4F6C644B7DEE}" srcId="{30D060B6-0BCB-4B4C-9BD3-F5AC2F6069C7}" destId="{62AF4025-3E6F-4009-B3A0-A635910A5914}" srcOrd="0" destOrd="0" parTransId="{28C99ACA-338D-48D3-B69F-2334CE6EAC48}" sibTransId="{34097843-0569-4BD1-A7B4-B14AADB29ECC}"/>
    <dgm:cxn modelId="{E9460D15-07D6-4583-9C4F-985F90B7EDD3}" type="presOf" srcId="{62AF4025-3E6F-4009-B3A0-A635910A5914}" destId="{EC2B6264-FAE7-4FEA-A9AE-D921837A8EC7}" srcOrd="0" destOrd="0" presId="urn:microsoft.com/office/officeart/2005/8/layout/process4"/>
    <dgm:cxn modelId="{28797E24-E2D7-4D14-9814-7EB72C0D8702}" type="presOf" srcId="{4A97BCA1-16B3-4E40-A3FB-C6FFD7F3BA5F}" destId="{AC9128D8-FE30-490A-A3FC-5BD90585A77D}" srcOrd="0" destOrd="0" presId="urn:microsoft.com/office/officeart/2005/8/layout/process4"/>
    <dgm:cxn modelId="{81CD7E33-8A60-4987-B31B-F5C015F8A4EE}" type="presOf" srcId="{92F4BA56-BED8-4028-B447-A71DAACC4136}" destId="{3D4BBE0B-0576-40CF-9BB5-A1E59A435D3C}" srcOrd="0" destOrd="0" presId="urn:microsoft.com/office/officeart/2005/8/layout/process4"/>
    <dgm:cxn modelId="{15FAD040-50D5-4D76-AEEB-8D8F14730445}" type="presOf" srcId="{D44F5A9C-15F1-435F-86B2-FFCDF65C2069}" destId="{D74E0F40-0C37-4D92-8980-EF999A757346}" srcOrd="0" destOrd="0" presId="urn:microsoft.com/office/officeart/2005/8/layout/process4"/>
    <dgm:cxn modelId="{24112545-D42E-432F-9EBB-5BED4F9DC749}" srcId="{30D060B6-0BCB-4B4C-9BD3-F5AC2F6069C7}" destId="{CC524A22-0A4A-4DA5-BCE7-F1405BAD8B9A}" srcOrd="7" destOrd="0" parTransId="{EAA5D8D3-A154-44D8-95B3-B089D9758333}" sibTransId="{A33B39F5-DA6F-421E-9A5D-1A9374B97070}"/>
    <dgm:cxn modelId="{84CD2677-033A-4A4B-A279-A0584083BD60}" type="presOf" srcId="{9293B439-9D90-4420-BFC1-8FAE047BAC6D}" destId="{E3EE77A3-3FD6-462C-99A8-9D145B4E73E8}" srcOrd="0" destOrd="0" presId="urn:microsoft.com/office/officeart/2005/8/layout/process4"/>
    <dgm:cxn modelId="{3EFA4A59-D3A7-4820-924D-628F6AE32647}" srcId="{30D060B6-0BCB-4B4C-9BD3-F5AC2F6069C7}" destId="{4A97BCA1-16B3-4E40-A3FB-C6FFD7F3BA5F}" srcOrd="1" destOrd="0" parTransId="{EC6D6308-229B-4F05-80AD-07D10257986A}" sibTransId="{E0B75DC2-2045-47E0-8A42-85D46C483CAA}"/>
    <dgm:cxn modelId="{3661A07A-BE5A-40DD-B674-C5B29DA4849E}" type="presOf" srcId="{30D060B6-0BCB-4B4C-9BD3-F5AC2F6069C7}" destId="{A398BA43-C5FD-49B1-B919-17C3A0CE5F68}" srcOrd="0" destOrd="0" presId="urn:microsoft.com/office/officeart/2005/8/layout/process4"/>
    <dgm:cxn modelId="{8B5E6687-FFA6-4E41-8298-0BCF8D6A353B}" srcId="{30D060B6-0BCB-4B4C-9BD3-F5AC2F6069C7}" destId="{F7F6EFFA-72FF-466A-BDF7-7D72D323BA48}" srcOrd="4" destOrd="0" parTransId="{A0CFE89D-2244-4E5E-980D-030FC1CFD59D}" sibTransId="{CD8AF213-5D1A-4BC2-829C-02C4D78A02BF}"/>
    <dgm:cxn modelId="{EA0DE28B-0499-42C4-B96E-460E5B4455F0}" srcId="{30D060B6-0BCB-4B4C-9BD3-F5AC2F6069C7}" destId="{D44F5A9C-15F1-435F-86B2-FFCDF65C2069}" srcOrd="6" destOrd="0" parTransId="{10D08E2A-2F83-4D76-9C43-991FC90B7379}" sibTransId="{33E1E892-513E-4923-8762-8DBCEE79E099}"/>
    <dgm:cxn modelId="{ADD9F68C-3CA4-4E1D-97B3-097026A3D6A4}" type="presOf" srcId="{CC524A22-0A4A-4DA5-BCE7-F1405BAD8B9A}" destId="{293547F8-735B-4EE7-97DF-BBA3027E996A}" srcOrd="0" destOrd="0" presId="urn:microsoft.com/office/officeart/2005/8/layout/process4"/>
    <dgm:cxn modelId="{A22DDC97-201C-4F6C-A3D1-97B9ED87BB28}" type="presOf" srcId="{DE74EF9D-4B33-4B69-8548-93B1DA899F53}" destId="{C3E5FE94-F59C-4E72-B9C7-C782F754C4E3}" srcOrd="0" destOrd="0" presId="urn:microsoft.com/office/officeart/2005/8/layout/process4"/>
    <dgm:cxn modelId="{49006198-09BA-4D85-9EEC-10568145FEB5}" srcId="{30D060B6-0BCB-4B4C-9BD3-F5AC2F6069C7}" destId="{DE74EF9D-4B33-4B69-8548-93B1DA899F53}" srcOrd="2" destOrd="0" parTransId="{08131E7E-FDD7-4557-8521-9A7882D24E7C}" sibTransId="{4E764FD8-C637-4B45-BDD9-3F7475E58250}"/>
    <dgm:cxn modelId="{7AB295C7-726F-4DE2-B9CA-A1F31BD6D8EF}" type="presOf" srcId="{F7F6EFFA-72FF-466A-BDF7-7D72D323BA48}" destId="{C72BE5FF-0300-4C7A-9F8F-D5409EC59094}" srcOrd="0" destOrd="0" presId="urn:microsoft.com/office/officeart/2005/8/layout/process4"/>
    <dgm:cxn modelId="{4038F9CF-E247-4675-A71C-272B5B74C30C}" srcId="{30D060B6-0BCB-4B4C-9BD3-F5AC2F6069C7}" destId="{9293B439-9D90-4420-BFC1-8FAE047BAC6D}" srcOrd="5" destOrd="0" parTransId="{73DDC731-A4FE-497C-893D-4C73ECE14D41}" sibTransId="{B8225E39-8FB0-4814-9050-22A9B3879814}"/>
    <dgm:cxn modelId="{DEA256E4-5F0B-4416-915E-2433196E29D8}" srcId="{30D060B6-0BCB-4B4C-9BD3-F5AC2F6069C7}" destId="{92F4BA56-BED8-4028-B447-A71DAACC4136}" srcOrd="3" destOrd="0" parTransId="{AD2F25B5-C5CC-4ED1-849F-5001183C1B3E}" sibTransId="{B7B65A7E-AED5-428D-A411-081EB5D5C011}"/>
    <dgm:cxn modelId="{4DC8D85A-1072-414F-9CC2-7277F09B98FC}" type="presParOf" srcId="{A398BA43-C5FD-49B1-B919-17C3A0CE5F68}" destId="{1833113D-60EE-4E42-AED5-9ADE0F53A5D0}" srcOrd="0" destOrd="0" presId="urn:microsoft.com/office/officeart/2005/8/layout/process4"/>
    <dgm:cxn modelId="{59A59459-EABE-4A71-9129-4E3A5368C18B}" type="presParOf" srcId="{1833113D-60EE-4E42-AED5-9ADE0F53A5D0}" destId="{293547F8-735B-4EE7-97DF-BBA3027E996A}" srcOrd="0" destOrd="0" presId="urn:microsoft.com/office/officeart/2005/8/layout/process4"/>
    <dgm:cxn modelId="{1FD88286-87F4-44C6-BED5-DE9C20F72D05}" type="presParOf" srcId="{A398BA43-C5FD-49B1-B919-17C3A0CE5F68}" destId="{DCC13174-158F-46E4-BFDF-244BBC0696DC}" srcOrd="1" destOrd="0" presId="urn:microsoft.com/office/officeart/2005/8/layout/process4"/>
    <dgm:cxn modelId="{785ACD91-F147-436A-8B76-D9A4E85B58BD}" type="presParOf" srcId="{A398BA43-C5FD-49B1-B919-17C3A0CE5F68}" destId="{A3220220-9220-4FD4-92E5-5DBF1A4F9272}" srcOrd="2" destOrd="0" presId="urn:microsoft.com/office/officeart/2005/8/layout/process4"/>
    <dgm:cxn modelId="{79474D6B-458E-477A-9B43-018D2FA7936E}" type="presParOf" srcId="{A3220220-9220-4FD4-92E5-5DBF1A4F9272}" destId="{D74E0F40-0C37-4D92-8980-EF999A757346}" srcOrd="0" destOrd="0" presId="urn:microsoft.com/office/officeart/2005/8/layout/process4"/>
    <dgm:cxn modelId="{7A491C47-5C3B-4936-8DE8-5ECF9030F751}" type="presParOf" srcId="{A398BA43-C5FD-49B1-B919-17C3A0CE5F68}" destId="{BE3C4B1F-D283-49EB-84C0-4CD4AE711BB1}" srcOrd="3" destOrd="0" presId="urn:microsoft.com/office/officeart/2005/8/layout/process4"/>
    <dgm:cxn modelId="{FAA99B86-784A-4016-ACF6-CFE3259F59A6}" type="presParOf" srcId="{A398BA43-C5FD-49B1-B919-17C3A0CE5F68}" destId="{C328D30A-D060-4689-B39F-EFB086115660}" srcOrd="4" destOrd="0" presId="urn:microsoft.com/office/officeart/2005/8/layout/process4"/>
    <dgm:cxn modelId="{AD5A90BE-90D8-4467-9E96-6381A735845D}" type="presParOf" srcId="{C328D30A-D060-4689-B39F-EFB086115660}" destId="{E3EE77A3-3FD6-462C-99A8-9D145B4E73E8}" srcOrd="0" destOrd="0" presId="urn:microsoft.com/office/officeart/2005/8/layout/process4"/>
    <dgm:cxn modelId="{CF614C37-A885-4252-A8F5-423B091C4304}" type="presParOf" srcId="{A398BA43-C5FD-49B1-B919-17C3A0CE5F68}" destId="{820FC43E-FD1F-4C2B-8033-AA94EA27339B}" srcOrd="5" destOrd="0" presId="urn:microsoft.com/office/officeart/2005/8/layout/process4"/>
    <dgm:cxn modelId="{4E15AE50-F3E2-4689-BC3B-A36517F773CD}" type="presParOf" srcId="{A398BA43-C5FD-49B1-B919-17C3A0CE5F68}" destId="{81C88339-486C-4D20-B09D-A41B6286439A}" srcOrd="6" destOrd="0" presId="urn:microsoft.com/office/officeart/2005/8/layout/process4"/>
    <dgm:cxn modelId="{4B98CD55-2BB5-4396-B85D-8321DFED8199}" type="presParOf" srcId="{81C88339-486C-4D20-B09D-A41B6286439A}" destId="{C72BE5FF-0300-4C7A-9F8F-D5409EC59094}" srcOrd="0" destOrd="0" presId="urn:microsoft.com/office/officeart/2005/8/layout/process4"/>
    <dgm:cxn modelId="{56CDE8F6-D647-4299-96DC-26F501307C8B}" type="presParOf" srcId="{A398BA43-C5FD-49B1-B919-17C3A0CE5F68}" destId="{72BE80EB-CD9D-4057-A5B4-E364154EAB75}" srcOrd="7" destOrd="0" presId="urn:microsoft.com/office/officeart/2005/8/layout/process4"/>
    <dgm:cxn modelId="{8FCEB6CE-BCE7-4013-BF32-58FC8B9E0D22}" type="presParOf" srcId="{A398BA43-C5FD-49B1-B919-17C3A0CE5F68}" destId="{63C9B844-8DC4-4285-A361-FC6400A6F927}" srcOrd="8" destOrd="0" presId="urn:microsoft.com/office/officeart/2005/8/layout/process4"/>
    <dgm:cxn modelId="{97E1D106-8605-44F4-8EA0-D7B31B94362C}" type="presParOf" srcId="{63C9B844-8DC4-4285-A361-FC6400A6F927}" destId="{3D4BBE0B-0576-40CF-9BB5-A1E59A435D3C}" srcOrd="0" destOrd="0" presId="urn:microsoft.com/office/officeart/2005/8/layout/process4"/>
    <dgm:cxn modelId="{1BAA7971-DB59-42C6-8939-B6D713FA66FC}" type="presParOf" srcId="{A398BA43-C5FD-49B1-B919-17C3A0CE5F68}" destId="{3F2C3C5F-09F9-4C7A-8498-018D94240B32}" srcOrd="9" destOrd="0" presId="urn:microsoft.com/office/officeart/2005/8/layout/process4"/>
    <dgm:cxn modelId="{2843EB46-ED19-493F-A499-A40115632960}" type="presParOf" srcId="{A398BA43-C5FD-49B1-B919-17C3A0CE5F68}" destId="{95C0169F-C067-433A-BE0E-D4AE3C733938}" srcOrd="10" destOrd="0" presId="urn:microsoft.com/office/officeart/2005/8/layout/process4"/>
    <dgm:cxn modelId="{19150577-CD4C-4F63-AA89-381869ACFC63}" type="presParOf" srcId="{95C0169F-C067-433A-BE0E-D4AE3C733938}" destId="{C3E5FE94-F59C-4E72-B9C7-C782F754C4E3}" srcOrd="0" destOrd="0" presId="urn:microsoft.com/office/officeart/2005/8/layout/process4"/>
    <dgm:cxn modelId="{E1F606BA-335B-4DCE-B5E9-AE80437D5A28}" type="presParOf" srcId="{A398BA43-C5FD-49B1-B919-17C3A0CE5F68}" destId="{596F7847-C23D-4034-A906-72E8130E811D}" srcOrd="11" destOrd="0" presId="urn:microsoft.com/office/officeart/2005/8/layout/process4"/>
    <dgm:cxn modelId="{FC984BD7-2449-460B-A434-BD01C5568289}" type="presParOf" srcId="{A398BA43-C5FD-49B1-B919-17C3A0CE5F68}" destId="{33E864D8-B9CF-4162-9E58-645BDE2D69F9}" srcOrd="12" destOrd="0" presId="urn:microsoft.com/office/officeart/2005/8/layout/process4"/>
    <dgm:cxn modelId="{27CFCEC9-4AF2-4873-A39D-43E651D13116}" type="presParOf" srcId="{33E864D8-B9CF-4162-9E58-645BDE2D69F9}" destId="{AC9128D8-FE30-490A-A3FC-5BD90585A77D}" srcOrd="0" destOrd="0" presId="urn:microsoft.com/office/officeart/2005/8/layout/process4"/>
    <dgm:cxn modelId="{09206276-61F9-467B-83F7-5CF6EC38B3AB}" type="presParOf" srcId="{A398BA43-C5FD-49B1-B919-17C3A0CE5F68}" destId="{C205B09C-4759-443C-8969-7EC3467E9994}" srcOrd="13" destOrd="0" presId="urn:microsoft.com/office/officeart/2005/8/layout/process4"/>
    <dgm:cxn modelId="{85FFAFC8-F1F1-46E5-A7B6-6E96D4A8B17F}" type="presParOf" srcId="{A398BA43-C5FD-49B1-B919-17C3A0CE5F68}" destId="{9B619B6E-67ED-46DE-A6AC-B54F4F7520B1}" srcOrd="14" destOrd="0" presId="urn:microsoft.com/office/officeart/2005/8/layout/process4"/>
    <dgm:cxn modelId="{C8E2DF00-72CD-4D78-AF24-EFC1D3239583}" type="presParOf" srcId="{9B619B6E-67ED-46DE-A6AC-B54F4F7520B1}" destId="{EC2B6264-FAE7-4FEA-A9AE-D921837A8EC7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0D060B6-0BCB-4B4C-9BD3-F5AC2F6069C7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AT"/>
        </a:p>
      </dgm:t>
    </dgm:pt>
    <dgm:pt modelId="{62AF4025-3E6F-4009-B3A0-A635910A5914}">
      <dgm:prSet phldrT="[Text]" custT="1"/>
      <dgm:spPr/>
      <dgm:t>
        <a:bodyPr/>
        <a:lstStyle/>
        <a:p>
          <a:r>
            <a:rPr lang="de-AT" sz="1800" dirty="0"/>
            <a:t>Fragestellung/Hypothese(n)</a:t>
          </a:r>
        </a:p>
      </dgm:t>
    </dgm:pt>
    <dgm:pt modelId="{28C99ACA-338D-48D3-B69F-2334CE6EAC48}" type="parTrans" cxnId="{1DB60703-4FEB-4036-900D-4F6C644B7DEE}">
      <dgm:prSet/>
      <dgm:spPr/>
      <dgm:t>
        <a:bodyPr/>
        <a:lstStyle/>
        <a:p>
          <a:endParaRPr lang="de-AT" sz="1400"/>
        </a:p>
      </dgm:t>
    </dgm:pt>
    <dgm:pt modelId="{34097843-0569-4BD1-A7B4-B14AADB29ECC}" type="sibTrans" cxnId="{1DB60703-4FEB-4036-900D-4F6C644B7DEE}">
      <dgm:prSet custT="1"/>
      <dgm:spPr/>
      <dgm:t>
        <a:bodyPr/>
        <a:lstStyle/>
        <a:p>
          <a:endParaRPr lang="de-AT" sz="1800"/>
        </a:p>
      </dgm:t>
    </dgm:pt>
    <dgm:pt modelId="{4A97BCA1-16B3-4E40-A3FB-C6FFD7F3BA5F}">
      <dgm:prSet phldrT="[Text]" custT="1"/>
      <dgm:spPr/>
      <dgm:t>
        <a:bodyPr/>
        <a:lstStyle/>
        <a:p>
          <a:r>
            <a:rPr lang="de-AT" sz="1800" dirty="0"/>
            <a:t>Auswahl Befragungseinheiten und -merkmale</a:t>
          </a:r>
        </a:p>
      </dgm:t>
    </dgm:pt>
    <dgm:pt modelId="{EC6D6308-229B-4F05-80AD-07D10257986A}" type="parTrans" cxnId="{3EFA4A59-D3A7-4820-924D-628F6AE32647}">
      <dgm:prSet/>
      <dgm:spPr/>
      <dgm:t>
        <a:bodyPr/>
        <a:lstStyle/>
        <a:p>
          <a:endParaRPr lang="de-AT" sz="1400"/>
        </a:p>
      </dgm:t>
    </dgm:pt>
    <dgm:pt modelId="{E0B75DC2-2045-47E0-8A42-85D46C483CAA}" type="sibTrans" cxnId="{3EFA4A59-D3A7-4820-924D-628F6AE32647}">
      <dgm:prSet custT="1"/>
      <dgm:spPr/>
      <dgm:t>
        <a:bodyPr/>
        <a:lstStyle/>
        <a:p>
          <a:endParaRPr lang="de-AT" sz="1800"/>
        </a:p>
      </dgm:t>
    </dgm:pt>
    <dgm:pt modelId="{DE74EF9D-4B33-4B69-8548-93B1DA899F53}">
      <dgm:prSet phldrT="[Text]" custT="1"/>
      <dgm:spPr/>
      <dgm:t>
        <a:bodyPr/>
        <a:lstStyle/>
        <a:p>
          <a:r>
            <a:rPr lang="de-AT" sz="1800" dirty="0"/>
            <a:t>Operationalisierung: Auswahl abfragbarer Indikatoren </a:t>
          </a:r>
        </a:p>
      </dgm:t>
    </dgm:pt>
    <dgm:pt modelId="{08131E7E-FDD7-4557-8521-9A7882D24E7C}" type="parTrans" cxnId="{49006198-09BA-4D85-9EEC-10568145FEB5}">
      <dgm:prSet/>
      <dgm:spPr/>
      <dgm:t>
        <a:bodyPr/>
        <a:lstStyle/>
        <a:p>
          <a:endParaRPr lang="de-AT" sz="1400"/>
        </a:p>
      </dgm:t>
    </dgm:pt>
    <dgm:pt modelId="{4E764FD8-C637-4B45-BDD9-3F7475E58250}" type="sibTrans" cxnId="{49006198-09BA-4D85-9EEC-10568145FEB5}">
      <dgm:prSet custT="1"/>
      <dgm:spPr/>
      <dgm:t>
        <a:bodyPr/>
        <a:lstStyle/>
        <a:p>
          <a:endParaRPr lang="de-AT" sz="1800"/>
        </a:p>
      </dgm:t>
    </dgm:pt>
    <dgm:pt modelId="{92F4BA56-BED8-4028-B447-A71DAACC4136}">
      <dgm:prSet phldrT="[Text]" custT="1"/>
      <dgm:spPr/>
      <dgm:t>
        <a:bodyPr/>
        <a:lstStyle/>
        <a:p>
          <a:r>
            <a:rPr lang="de-AT" sz="1800" dirty="0"/>
            <a:t>Erstellung eines strukturierten Fragebogens</a:t>
          </a:r>
        </a:p>
      </dgm:t>
    </dgm:pt>
    <dgm:pt modelId="{AD2F25B5-C5CC-4ED1-849F-5001183C1B3E}" type="parTrans" cxnId="{DEA256E4-5F0B-4416-915E-2433196E29D8}">
      <dgm:prSet/>
      <dgm:spPr/>
      <dgm:t>
        <a:bodyPr/>
        <a:lstStyle/>
        <a:p>
          <a:endParaRPr lang="de-AT" sz="1400"/>
        </a:p>
      </dgm:t>
    </dgm:pt>
    <dgm:pt modelId="{B7B65A7E-AED5-428D-A411-081EB5D5C011}" type="sibTrans" cxnId="{DEA256E4-5F0B-4416-915E-2433196E29D8}">
      <dgm:prSet custT="1"/>
      <dgm:spPr/>
      <dgm:t>
        <a:bodyPr/>
        <a:lstStyle/>
        <a:p>
          <a:endParaRPr lang="de-AT" sz="1800"/>
        </a:p>
      </dgm:t>
    </dgm:pt>
    <dgm:pt modelId="{F7F6EFFA-72FF-466A-BDF7-7D72D323BA48}">
      <dgm:prSet phldrT="[Text]" custT="1"/>
      <dgm:spPr/>
      <dgm:t>
        <a:bodyPr/>
        <a:lstStyle/>
        <a:p>
          <a:r>
            <a:rPr lang="de-AT" sz="1800" dirty="0"/>
            <a:t>Stichprobe &amp; Auswahl Untersuchungssituation</a:t>
          </a:r>
        </a:p>
      </dgm:t>
    </dgm:pt>
    <dgm:pt modelId="{A0CFE89D-2244-4E5E-980D-030FC1CFD59D}" type="parTrans" cxnId="{8B5E6687-FFA6-4E41-8298-0BCF8D6A353B}">
      <dgm:prSet/>
      <dgm:spPr/>
      <dgm:t>
        <a:bodyPr/>
        <a:lstStyle/>
        <a:p>
          <a:endParaRPr lang="de-AT" sz="1400"/>
        </a:p>
      </dgm:t>
    </dgm:pt>
    <dgm:pt modelId="{CD8AF213-5D1A-4BC2-829C-02C4D78A02BF}" type="sibTrans" cxnId="{8B5E6687-FFA6-4E41-8298-0BCF8D6A353B}">
      <dgm:prSet/>
      <dgm:spPr/>
      <dgm:t>
        <a:bodyPr/>
        <a:lstStyle/>
        <a:p>
          <a:endParaRPr lang="de-AT" sz="1400"/>
        </a:p>
      </dgm:t>
    </dgm:pt>
    <dgm:pt modelId="{9293B439-9D90-4420-BFC1-8FAE047BAC6D}">
      <dgm:prSet phldrT="[Text]" custT="1"/>
      <dgm:spPr/>
      <dgm:t>
        <a:bodyPr/>
        <a:lstStyle/>
        <a:p>
          <a:r>
            <a:rPr lang="de-AT" sz="1800" dirty="0"/>
            <a:t>Pretest (ev. Überarbeitung), Befragerschulung</a:t>
          </a:r>
        </a:p>
      </dgm:t>
    </dgm:pt>
    <dgm:pt modelId="{73DDC731-A4FE-497C-893D-4C73ECE14D41}" type="parTrans" cxnId="{4038F9CF-E247-4675-A71C-272B5B74C30C}">
      <dgm:prSet/>
      <dgm:spPr/>
      <dgm:t>
        <a:bodyPr/>
        <a:lstStyle/>
        <a:p>
          <a:endParaRPr lang="de-AT" sz="1400"/>
        </a:p>
      </dgm:t>
    </dgm:pt>
    <dgm:pt modelId="{B8225E39-8FB0-4814-9050-22A9B3879814}" type="sibTrans" cxnId="{4038F9CF-E247-4675-A71C-272B5B74C30C}">
      <dgm:prSet/>
      <dgm:spPr/>
      <dgm:t>
        <a:bodyPr/>
        <a:lstStyle/>
        <a:p>
          <a:endParaRPr lang="de-AT" sz="1400"/>
        </a:p>
      </dgm:t>
    </dgm:pt>
    <dgm:pt modelId="{D44F5A9C-15F1-435F-86B2-FFCDF65C2069}">
      <dgm:prSet phldrT="[Text]" custT="1"/>
      <dgm:spPr/>
      <dgm:t>
        <a:bodyPr/>
        <a:lstStyle/>
        <a:p>
          <a:r>
            <a:rPr lang="de-AT" sz="1800" dirty="0"/>
            <a:t>Durchführung der Befragung (Feldphase)</a:t>
          </a:r>
        </a:p>
      </dgm:t>
    </dgm:pt>
    <dgm:pt modelId="{10D08E2A-2F83-4D76-9C43-991FC90B7379}" type="parTrans" cxnId="{EA0DE28B-0499-42C4-B96E-460E5B4455F0}">
      <dgm:prSet/>
      <dgm:spPr/>
      <dgm:t>
        <a:bodyPr/>
        <a:lstStyle/>
        <a:p>
          <a:endParaRPr lang="de-AT" sz="1400"/>
        </a:p>
      </dgm:t>
    </dgm:pt>
    <dgm:pt modelId="{33E1E892-513E-4923-8762-8DBCEE79E099}" type="sibTrans" cxnId="{EA0DE28B-0499-42C4-B96E-460E5B4455F0}">
      <dgm:prSet/>
      <dgm:spPr/>
      <dgm:t>
        <a:bodyPr/>
        <a:lstStyle/>
        <a:p>
          <a:endParaRPr lang="de-AT" sz="1400"/>
        </a:p>
      </dgm:t>
    </dgm:pt>
    <dgm:pt modelId="{CC524A22-0A4A-4DA5-BCE7-F1405BAD8B9A}">
      <dgm:prSet phldrT="[Text]" custT="1"/>
      <dgm:spPr/>
      <dgm:t>
        <a:bodyPr/>
        <a:lstStyle/>
        <a:p>
          <a:r>
            <a:rPr lang="de-AT" sz="1800" dirty="0"/>
            <a:t>Datenübertragung, -aufbereitung &amp; -auswertung</a:t>
          </a:r>
        </a:p>
      </dgm:t>
    </dgm:pt>
    <dgm:pt modelId="{EAA5D8D3-A154-44D8-95B3-B089D9758333}" type="parTrans" cxnId="{24112545-D42E-432F-9EBB-5BED4F9DC749}">
      <dgm:prSet/>
      <dgm:spPr/>
      <dgm:t>
        <a:bodyPr/>
        <a:lstStyle/>
        <a:p>
          <a:endParaRPr lang="de-AT"/>
        </a:p>
      </dgm:t>
    </dgm:pt>
    <dgm:pt modelId="{A33B39F5-DA6F-421E-9A5D-1A9374B97070}" type="sibTrans" cxnId="{24112545-D42E-432F-9EBB-5BED4F9DC749}">
      <dgm:prSet/>
      <dgm:spPr/>
      <dgm:t>
        <a:bodyPr/>
        <a:lstStyle/>
        <a:p>
          <a:endParaRPr lang="de-AT"/>
        </a:p>
      </dgm:t>
    </dgm:pt>
    <dgm:pt modelId="{A398BA43-C5FD-49B1-B919-17C3A0CE5F68}" type="pres">
      <dgm:prSet presAssocID="{30D060B6-0BCB-4B4C-9BD3-F5AC2F6069C7}" presName="Name0" presStyleCnt="0">
        <dgm:presLayoutVars>
          <dgm:dir/>
          <dgm:animLvl val="lvl"/>
          <dgm:resizeHandles val="exact"/>
        </dgm:presLayoutVars>
      </dgm:prSet>
      <dgm:spPr/>
    </dgm:pt>
    <dgm:pt modelId="{1833113D-60EE-4E42-AED5-9ADE0F53A5D0}" type="pres">
      <dgm:prSet presAssocID="{CC524A22-0A4A-4DA5-BCE7-F1405BAD8B9A}" presName="boxAndChildren" presStyleCnt="0"/>
      <dgm:spPr/>
    </dgm:pt>
    <dgm:pt modelId="{293547F8-735B-4EE7-97DF-BBA3027E996A}" type="pres">
      <dgm:prSet presAssocID="{CC524A22-0A4A-4DA5-BCE7-F1405BAD8B9A}" presName="parentTextBox" presStyleLbl="node1" presStyleIdx="0" presStyleCnt="8"/>
      <dgm:spPr/>
    </dgm:pt>
    <dgm:pt modelId="{DCC13174-158F-46E4-BFDF-244BBC0696DC}" type="pres">
      <dgm:prSet presAssocID="{33E1E892-513E-4923-8762-8DBCEE79E099}" presName="sp" presStyleCnt="0"/>
      <dgm:spPr/>
    </dgm:pt>
    <dgm:pt modelId="{A3220220-9220-4FD4-92E5-5DBF1A4F9272}" type="pres">
      <dgm:prSet presAssocID="{D44F5A9C-15F1-435F-86B2-FFCDF65C2069}" presName="arrowAndChildren" presStyleCnt="0"/>
      <dgm:spPr/>
    </dgm:pt>
    <dgm:pt modelId="{D74E0F40-0C37-4D92-8980-EF999A757346}" type="pres">
      <dgm:prSet presAssocID="{D44F5A9C-15F1-435F-86B2-FFCDF65C2069}" presName="parentTextArrow" presStyleLbl="node1" presStyleIdx="1" presStyleCnt="8"/>
      <dgm:spPr/>
    </dgm:pt>
    <dgm:pt modelId="{BE3C4B1F-D283-49EB-84C0-4CD4AE711BB1}" type="pres">
      <dgm:prSet presAssocID="{B8225E39-8FB0-4814-9050-22A9B3879814}" presName="sp" presStyleCnt="0"/>
      <dgm:spPr/>
    </dgm:pt>
    <dgm:pt modelId="{C328D30A-D060-4689-B39F-EFB086115660}" type="pres">
      <dgm:prSet presAssocID="{9293B439-9D90-4420-BFC1-8FAE047BAC6D}" presName="arrowAndChildren" presStyleCnt="0"/>
      <dgm:spPr/>
    </dgm:pt>
    <dgm:pt modelId="{E3EE77A3-3FD6-462C-99A8-9D145B4E73E8}" type="pres">
      <dgm:prSet presAssocID="{9293B439-9D90-4420-BFC1-8FAE047BAC6D}" presName="parentTextArrow" presStyleLbl="node1" presStyleIdx="2" presStyleCnt="8"/>
      <dgm:spPr/>
    </dgm:pt>
    <dgm:pt modelId="{820FC43E-FD1F-4C2B-8033-AA94EA27339B}" type="pres">
      <dgm:prSet presAssocID="{CD8AF213-5D1A-4BC2-829C-02C4D78A02BF}" presName="sp" presStyleCnt="0"/>
      <dgm:spPr/>
    </dgm:pt>
    <dgm:pt modelId="{81C88339-486C-4D20-B09D-A41B6286439A}" type="pres">
      <dgm:prSet presAssocID="{F7F6EFFA-72FF-466A-BDF7-7D72D323BA48}" presName="arrowAndChildren" presStyleCnt="0"/>
      <dgm:spPr/>
    </dgm:pt>
    <dgm:pt modelId="{C72BE5FF-0300-4C7A-9F8F-D5409EC59094}" type="pres">
      <dgm:prSet presAssocID="{F7F6EFFA-72FF-466A-BDF7-7D72D323BA48}" presName="parentTextArrow" presStyleLbl="node1" presStyleIdx="3" presStyleCnt="8"/>
      <dgm:spPr/>
    </dgm:pt>
    <dgm:pt modelId="{72BE80EB-CD9D-4057-A5B4-E364154EAB75}" type="pres">
      <dgm:prSet presAssocID="{B7B65A7E-AED5-428D-A411-081EB5D5C011}" presName="sp" presStyleCnt="0"/>
      <dgm:spPr/>
    </dgm:pt>
    <dgm:pt modelId="{63C9B844-8DC4-4285-A361-FC6400A6F927}" type="pres">
      <dgm:prSet presAssocID="{92F4BA56-BED8-4028-B447-A71DAACC4136}" presName="arrowAndChildren" presStyleCnt="0"/>
      <dgm:spPr/>
    </dgm:pt>
    <dgm:pt modelId="{3D4BBE0B-0576-40CF-9BB5-A1E59A435D3C}" type="pres">
      <dgm:prSet presAssocID="{92F4BA56-BED8-4028-B447-A71DAACC4136}" presName="parentTextArrow" presStyleLbl="node1" presStyleIdx="4" presStyleCnt="8"/>
      <dgm:spPr/>
    </dgm:pt>
    <dgm:pt modelId="{3F2C3C5F-09F9-4C7A-8498-018D94240B32}" type="pres">
      <dgm:prSet presAssocID="{4E764FD8-C637-4B45-BDD9-3F7475E58250}" presName="sp" presStyleCnt="0"/>
      <dgm:spPr/>
    </dgm:pt>
    <dgm:pt modelId="{95C0169F-C067-433A-BE0E-D4AE3C733938}" type="pres">
      <dgm:prSet presAssocID="{DE74EF9D-4B33-4B69-8548-93B1DA899F53}" presName="arrowAndChildren" presStyleCnt="0"/>
      <dgm:spPr/>
    </dgm:pt>
    <dgm:pt modelId="{C3E5FE94-F59C-4E72-B9C7-C782F754C4E3}" type="pres">
      <dgm:prSet presAssocID="{DE74EF9D-4B33-4B69-8548-93B1DA899F53}" presName="parentTextArrow" presStyleLbl="node1" presStyleIdx="5" presStyleCnt="8"/>
      <dgm:spPr/>
    </dgm:pt>
    <dgm:pt modelId="{596F7847-C23D-4034-A906-72E8130E811D}" type="pres">
      <dgm:prSet presAssocID="{E0B75DC2-2045-47E0-8A42-85D46C483CAA}" presName="sp" presStyleCnt="0"/>
      <dgm:spPr/>
    </dgm:pt>
    <dgm:pt modelId="{33E864D8-B9CF-4162-9E58-645BDE2D69F9}" type="pres">
      <dgm:prSet presAssocID="{4A97BCA1-16B3-4E40-A3FB-C6FFD7F3BA5F}" presName="arrowAndChildren" presStyleCnt="0"/>
      <dgm:spPr/>
    </dgm:pt>
    <dgm:pt modelId="{AC9128D8-FE30-490A-A3FC-5BD90585A77D}" type="pres">
      <dgm:prSet presAssocID="{4A97BCA1-16B3-4E40-A3FB-C6FFD7F3BA5F}" presName="parentTextArrow" presStyleLbl="node1" presStyleIdx="6" presStyleCnt="8"/>
      <dgm:spPr/>
    </dgm:pt>
    <dgm:pt modelId="{C205B09C-4759-443C-8969-7EC3467E9994}" type="pres">
      <dgm:prSet presAssocID="{34097843-0569-4BD1-A7B4-B14AADB29ECC}" presName="sp" presStyleCnt="0"/>
      <dgm:spPr/>
    </dgm:pt>
    <dgm:pt modelId="{9B619B6E-67ED-46DE-A6AC-B54F4F7520B1}" type="pres">
      <dgm:prSet presAssocID="{62AF4025-3E6F-4009-B3A0-A635910A5914}" presName="arrowAndChildren" presStyleCnt="0"/>
      <dgm:spPr/>
    </dgm:pt>
    <dgm:pt modelId="{EC2B6264-FAE7-4FEA-A9AE-D921837A8EC7}" type="pres">
      <dgm:prSet presAssocID="{62AF4025-3E6F-4009-B3A0-A635910A5914}" presName="parentTextArrow" presStyleLbl="node1" presStyleIdx="7" presStyleCnt="8"/>
      <dgm:spPr/>
    </dgm:pt>
  </dgm:ptLst>
  <dgm:cxnLst>
    <dgm:cxn modelId="{1DB60703-4FEB-4036-900D-4F6C644B7DEE}" srcId="{30D060B6-0BCB-4B4C-9BD3-F5AC2F6069C7}" destId="{62AF4025-3E6F-4009-B3A0-A635910A5914}" srcOrd="0" destOrd="0" parTransId="{28C99ACA-338D-48D3-B69F-2334CE6EAC48}" sibTransId="{34097843-0569-4BD1-A7B4-B14AADB29ECC}"/>
    <dgm:cxn modelId="{E9460D15-07D6-4583-9C4F-985F90B7EDD3}" type="presOf" srcId="{62AF4025-3E6F-4009-B3A0-A635910A5914}" destId="{EC2B6264-FAE7-4FEA-A9AE-D921837A8EC7}" srcOrd="0" destOrd="0" presId="urn:microsoft.com/office/officeart/2005/8/layout/process4"/>
    <dgm:cxn modelId="{28797E24-E2D7-4D14-9814-7EB72C0D8702}" type="presOf" srcId="{4A97BCA1-16B3-4E40-A3FB-C6FFD7F3BA5F}" destId="{AC9128D8-FE30-490A-A3FC-5BD90585A77D}" srcOrd="0" destOrd="0" presId="urn:microsoft.com/office/officeart/2005/8/layout/process4"/>
    <dgm:cxn modelId="{81CD7E33-8A60-4987-B31B-F5C015F8A4EE}" type="presOf" srcId="{92F4BA56-BED8-4028-B447-A71DAACC4136}" destId="{3D4BBE0B-0576-40CF-9BB5-A1E59A435D3C}" srcOrd="0" destOrd="0" presId="urn:microsoft.com/office/officeart/2005/8/layout/process4"/>
    <dgm:cxn modelId="{15FAD040-50D5-4D76-AEEB-8D8F14730445}" type="presOf" srcId="{D44F5A9C-15F1-435F-86B2-FFCDF65C2069}" destId="{D74E0F40-0C37-4D92-8980-EF999A757346}" srcOrd="0" destOrd="0" presId="urn:microsoft.com/office/officeart/2005/8/layout/process4"/>
    <dgm:cxn modelId="{24112545-D42E-432F-9EBB-5BED4F9DC749}" srcId="{30D060B6-0BCB-4B4C-9BD3-F5AC2F6069C7}" destId="{CC524A22-0A4A-4DA5-BCE7-F1405BAD8B9A}" srcOrd="7" destOrd="0" parTransId="{EAA5D8D3-A154-44D8-95B3-B089D9758333}" sibTransId="{A33B39F5-DA6F-421E-9A5D-1A9374B97070}"/>
    <dgm:cxn modelId="{84CD2677-033A-4A4B-A279-A0584083BD60}" type="presOf" srcId="{9293B439-9D90-4420-BFC1-8FAE047BAC6D}" destId="{E3EE77A3-3FD6-462C-99A8-9D145B4E73E8}" srcOrd="0" destOrd="0" presId="urn:microsoft.com/office/officeart/2005/8/layout/process4"/>
    <dgm:cxn modelId="{3EFA4A59-D3A7-4820-924D-628F6AE32647}" srcId="{30D060B6-0BCB-4B4C-9BD3-F5AC2F6069C7}" destId="{4A97BCA1-16B3-4E40-A3FB-C6FFD7F3BA5F}" srcOrd="1" destOrd="0" parTransId="{EC6D6308-229B-4F05-80AD-07D10257986A}" sibTransId="{E0B75DC2-2045-47E0-8A42-85D46C483CAA}"/>
    <dgm:cxn modelId="{3661A07A-BE5A-40DD-B674-C5B29DA4849E}" type="presOf" srcId="{30D060B6-0BCB-4B4C-9BD3-F5AC2F6069C7}" destId="{A398BA43-C5FD-49B1-B919-17C3A0CE5F68}" srcOrd="0" destOrd="0" presId="urn:microsoft.com/office/officeart/2005/8/layout/process4"/>
    <dgm:cxn modelId="{8B5E6687-FFA6-4E41-8298-0BCF8D6A353B}" srcId="{30D060B6-0BCB-4B4C-9BD3-F5AC2F6069C7}" destId="{F7F6EFFA-72FF-466A-BDF7-7D72D323BA48}" srcOrd="4" destOrd="0" parTransId="{A0CFE89D-2244-4E5E-980D-030FC1CFD59D}" sibTransId="{CD8AF213-5D1A-4BC2-829C-02C4D78A02BF}"/>
    <dgm:cxn modelId="{EA0DE28B-0499-42C4-B96E-460E5B4455F0}" srcId="{30D060B6-0BCB-4B4C-9BD3-F5AC2F6069C7}" destId="{D44F5A9C-15F1-435F-86B2-FFCDF65C2069}" srcOrd="6" destOrd="0" parTransId="{10D08E2A-2F83-4D76-9C43-991FC90B7379}" sibTransId="{33E1E892-513E-4923-8762-8DBCEE79E099}"/>
    <dgm:cxn modelId="{ADD9F68C-3CA4-4E1D-97B3-097026A3D6A4}" type="presOf" srcId="{CC524A22-0A4A-4DA5-BCE7-F1405BAD8B9A}" destId="{293547F8-735B-4EE7-97DF-BBA3027E996A}" srcOrd="0" destOrd="0" presId="urn:microsoft.com/office/officeart/2005/8/layout/process4"/>
    <dgm:cxn modelId="{A22DDC97-201C-4F6C-A3D1-97B9ED87BB28}" type="presOf" srcId="{DE74EF9D-4B33-4B69-8548-93B1DA899F53}" destId="{C3E5FE94-F59C-4E72-B9C7-C782F754C4E3}" srcOrd="0" destOrd="0" presId="urn:microsoft.com/office/officeart/2005/8/layout/process4"/>
    <dgm:cxn modelId="{49006198-09BA-4D85-9EEC-10568145FEB5}" srcId="{30D060B6-0BCB-4B4C-9BD3-F5AC2F6069C7}" destId="{DE74EF9D-4B33-4B69-8548-93B1DA899F53}" srcOrd="2" destOrd="0" parTransId="{08131E7E-FDD7-4557-8521-9A7882D24E7C}" sibTransId="{4E764FD8-C637-4B45-BDD9-3F7475E58250}"/>
    <dgm:cxn modelId="{7AB295C7-726F-4DE2-B9CA-A1F31BD6D8EF}" type="presOf" srcId="{F7F6EFFA-72FF-466A-BDF7-7D72D323BA48}" destId="{C72BE5FF-0300-4C7A-9F8F-D5409EC59094}" srcOrd="0" destOrd="0" presId="urn:microsoft.com/office/officeart/2005/8/layout/process4"/>
    <dgm:cxn modelId="{4038F9CF-E247-4675-A71C-272B5B74C30C}" srcId="{30D060B6-0BCB-4B4C-9BD3-F5AC2F6069C7}" destId="{9293B439-9D90-4420-BFC1-8FAE047BAC6D}" srcOrd="5" destOrd="0" parTransId="{73DDC731-A4FE-497C-893D-4C73ECE14D41}" sibTransId="{B8225E39-8FB0-4814-9050-22A9B3879814}"/>
    <dgm:cxn modelId="{DEA256E4-5F0B-4416-915E-2433196E29D8}" srcId="{30D060B6-0BCB-4B4C-9BD3-F5AC2F6069C7}" destId="{92F4BA56-BED8-4028-B447-A71DAACC4136}" srcOrd="3" destOrd="0" parTransId="{AD2F25B5-C5CC-4ED1-849F-5001183C1B3E}" sibTransId="{B7B65A7E-AED5-428D-A411-081EB5D5C011}"/>
    <dgm:cxn modelId="{4DC8D85A-1072-414F-9CC2-7277F09B98FC}" type="presParOf" srcId="{A398BA43-C5FD-49B1-B919-17C3A0CE5F68}" destId="{1833113D-60EE-4E42-AED5-9ADE0F53A5D0}" srcOrd="0" destOrd="0" presId="urn:microsoft.com/office/officeart/2005/8/layout/process4"/>
    <dgm:cxn modelId="{59A59459-EABE-4A71-9129-4E3A5368C18B}" type="presParOf" srcId="{1833113D-60EE-4E42-AED5-9ADE0F53A5D0}" destId="{293547F8-735B-4EE7-97DF-BBA3027E996A}" srcOrd="0" destOrd="0" presId="urn:microsoft.com/office/officeart/2005/8/layout/process4"/>
    <dgm:cxn modelId="{1FD88286-87F4-44C6-BED5-DE9C20F72D05}" type="presParOf" srcId="{A398BA43-C5FD-49B1-B919-17C3A0CE5F68}" destId="{DCC13174-158F-46E4-BFDF-244BBC0696DC}" srcOrd="1" destOrd="0" presId="urn:microsoft.com/office/officeart/2005/8/layout/process4"/>
    <dgm:cxn modelId="{785ACD91-F147-436A-8B76-D9A4E85B58BD}" type="presParOf" srcId="{A398BA43-C5FD-49B1-B919-17C3A0CE5F68}" destId="{A3220220-9220-4FD4-92E5-5DBF1A4F9272}" srcOrd="2" destOrd="0" presId="urn:microsoft.com/office/officeart/2005/8/layout/process4"/>
    <dgm:cxn modelId="{79474D6B-458E-477A-9B43-018D2FA7936E}" type="presParOf" srcId="{A3220220-9220-4FD4-92E5-5DBF1A4F9272}" destId="{D74E0F40-0C37-4D92-8980-EF999A757346}" srcOrd="0" destOrd="0" presId="urn:microsoft.com/office/officeart/2005/8/layout/process4"/>
    <dgm:cxn modelId="{7A491C47-5C3B-4936-8DE8-5ECF9030F751}" type="presParOf" srcId="{A398BA43-C5FD-49B1-B919-17C3A0CE5F68}" destId="{BE3C4B1F-D283-49EB-84C0-4CD4AE711BB1}" srcOrd="3" destOrd="0" presId="urn:microsoft.com/office/officeart/2005/8/layout/process4"/>
    <dgm:cxn modelId="{FAA99B86-784A-4016-ACF6-CFE3259F59A6}" type="presParOf" srcId="{A398BA43-C5FD-49B1-B919-17C3A0CE5F68}" destId="{C328D30A-D060-4689-B39F-EFB086115660}" srcOrd="4" destOrd="0" presId="urn:microsoft.com/office/officeart/2005/8/layout/process4"/>
    <dgm:cxn modelId="{AD5A90BE-90D8-4467-9E96-6381A735845D}" type="presParOf" srcId="{C328D30A-D060-4689-B39F-EFB086115660}" destId="{E3EE77A3-3FD6-462C-99A8-9D145B4E73E8}" srcOrd="0" destOrd="0" presId="urn:microsoft.com/office/officeart/2005/8/layout/process4"/>
    <dgm:cxn modelId="{CF614C37-A885-4252-A8F5-423B091C4304}" type="presParOf" srcId="{A398BA43-C5FD-49B1-B919-17C3A0CE5F68}" destId="{820FC43E-FD1F-4C2B-8033-AA94EA27339B}" srcOrd="5" destOrd="0" presId="urn:microsoft.com/office/officeart/2005/8/layout/process4"/>
    <dgm:cxn modelId="{4E15AE50-F3E2-4689-BC3B-A36517F773CD}" type="presParOf" srcId="{A398BA43-C5FD-49B1-B919-17C3A0CE5F68}" destId="{81C88339-486C-4D20-B09D-A41B6286439A}" srcOrd="6" destOrd="0" presId="urn:microsoft.com/office/officeart/2005/8/layout/process4"/>
    <dgm:cxn modelId="{4B98CD55-2BB5-4396-B85D-8321DFED8199}" type="presParOf" srcId="{81C88339-486C-4D20-B09D-A41B6286439A}" destId="{C72BE5FF-0300-4C7A-9F8F-D5409EC59094}" srcOrd="0" destOrd="0" presId="urn:microsoft.com/office/officeart/2005/8/layout/process4"/>
    <dgm:cxn modelId="{56CDE8F6-D647-4299-96DC-26F501307C8B}" type="presParOf" srcId="{A398BA43-C5FD-49B1-B919-17C3A0CE5F68}" destId="{72BE80EB-CD9D-4057-A5B4-E364154EAB75}" srcOrd="7" destOrd="0" presId="urn:microsoft.com/office/officeart/2005/8/layout/process4"/>
    <dgm:cxn modelId="{8FCEB6CE-BCE7-4013-BF32-58FC8B9E0D22}" type="presParOf" srcId="{A398BA43-C5FD-49B1-B919-17C3A0CE5F68}" destId="{63C9B844-8DC4-4285-A361-FC6400A6F927}" srcOrd="8" destOrd="0" presId="urn:microsoft.com/office/officeart/2005/8/layout/process4"/>
    <dgm:cxn modelId="{97E1D106-8605-44F4-8EA0-D7B31B94362C}" type="presParOf" srcId="{63C9B844-8DC4-4285-A361-FC6400A6F927}" destId="{3D4BBE0B-0576-40CF-9BB5-A1E59A435D3C}" srcOrd="0" destOrd="0" presId="urn:microsoft.com/office/officeart/2005/8/layout/process4"/>
    <dgm:cxn modelId="{1BAA7971-DB59-42C6-8939-B6D713FA66FC}" type="presParOf" srcId="{A398BA43-C5FD-49B1-B919-17C3A0CE5F68}" destId="{3F2C3C5F-09F9-4C7A-8498-018D94240B32}" srcOrd="9" destOrd="0" presId="urn:microsoft.com/office/officeart/2005/8/layout/process4"/>
    <dgm:cxn modelId="{2843EB46-ED19-493F-A499-A40115632960}" type="presParOf" srcId="{A398BA43-C5FD-49B1-B919-17C3A0CE5F68}" destId="{95C0169F-C067-433A-BE0E-D4AE3C733938}" srcOrd="10" destOrd="0" presId="urn:microsoft.com/office/officeart/2005/8/layout/process4"/>
    <dgm:cxn modelId="{19150577-CD4C-4F63-AA89-381869ACFC63}" type="presParOf" srcId="{95C0169F-C067-433A-BE0E-D4AE3C733938}" destId="{C3E5FE94-F59C-4E72-B9C7-C782F754C4E3}" srcOrd="0" destOrd="0" presId="urn:microsoft.com/office/officeart/2005/8/layout/process4"/>
    <dgm:cxn modelId="{E1F606BA-335B-4DCE-B5E9-AE80437D5A28}" type="presParOf" srcId="{A398BA43-C5FD-49B1-B919-17C3A0CE5F68}" destId="{596F7847-C23D-4034-A906-72E8130E811D}" srcOrd="11" destOrd="0" presId="urn:microsoft.com/office/officeart/2005/8/layout/process4"/>
    <dgm:cxn modelId="{FC984BD7-2449-460B-A434-BD01C5568289}" type="presParOf" srcId="{A398BA43-C5FD-49B1-B919-17C3A0CE5F68}" destId="{33E864D8-B9CF-4162-9E58-645BDE2D69F9}" srcOrd="12" destOrd="0" presId="urn:microsoft.com/office/officeart/2005/8/layout/process4"/>
    <dgm:cxn modelId="{27CFCEC9-4AF2-4873-A39D-43E651D13116}" type="presParOf" srcId="{33E864D8-B9CF-4162-9E58-645BDE2D69F9}" destId="{AC9128D8-FE30-490A-A3FC-5BD90585A77D}" srcOrd="0" destOrd="0" presId="urn:microsoft.com/office/officeart/2005/8/layout/process4"/>
    <dgm:cxn modelId="{09206276-61F9-467B-83F7-5CF6EC38B3AB}" type="presParOf" srcId="{A398BA43-C5FD-49B1-B919-17C3A0CE5F68}" destId="{C205B09C-4759-443C-8969-7EC3467E9994}" srcOrd="13" destOrd="0" presId="urn:microsoft.com/office/officeart/2005/8/layout/process4"/>
    <dgm:cxn modelId="{85FFAFC8-F1F1-46E5-A7B6-6E96D4A8B17F}" type="presParOf" srcId="{A398BA43-C5FD-49B1-B919-17C3A0CE5F68}" destId="{9B619B6E-67ED-46DE-A6AC-B54F4F7520B1}" srcOrd="14" destOrd="0" presId="urn:microsoft.com/office/officeart/2005/8/layout/process4"/>
    <dgm:cxn modelId="{C8E2DF00-72CD-4D78-AF24-EFC1D3239583}" type="presParOf" srcId="{9B619B6E-67ED-46DE-A6AC-B54F4F7520B1}" destId="{EC2B6264-FAE7-4FEA-A9AE-D921837A8EC7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0D060B6-0BCB-4B4C-9BD3-F5AC2F6069C7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AT"/>
        </a:p>
      </dgm:t>
    </dgm:pt>
    <dgm:pt modelId="{62AF4025-3E6F-4009-B3A0-A635910A5914}">
      <dgm:prSet phldrT="[Text]" custT="1"/>
      <dgm:spPr/>
      <dgm:t>
        <a:bodyPr/>
        <a:lstStyle/>
        <a:p>
          <a:r>
            <a:rPr lang="de-AT" sz="1800" dirty="0"/>
            <a:t>Fragestellung/Hypothese(n)</a:t>
          </a:r>
        </a:p>
      </dgm:t>
    </dgm:pt>
    <dgm:pt modelId="{28C99ACA-338D-48D3-B69F-2334CE6EAC48}" type="parTrans" cxnId="{1DB60703-4FEB-4036-900D-4F6C644B7DEE}">
      <dgm:prSet/>
      <dgm:spPr/>
      <dgm:t>
        <a:bodyPr/>
        <a:lstStyle/>
        <a:p>
          <a:endParaRPr lang="de-AT" sz="1400"/>
        </a:p>
      </dgm:t>
    </dgm:pt>
    <dgm:pt modelId="{34097843-0569-4BD1-A7B4-B14AADB29ECC}" type="sibTrans" cxnId="{1DB60703-4FEB-4036-900D-4F6C644B7DEE}">
      <dgm:prSet custT="1"/>
      <dgm:spPr/>
      <dgm:t>
        <a:bodyPr/>
        <a:lstStyle/>
        <a:p>
          <a:endParaRPr lang="de-AT" sz="1800"/>
        </a:p>
      </dgm:t>
    </dgm:pt>
    <dgm:pt modelId="{4A97BCA1-16B3-4E40-A3FB-C6FFD7F3BA5F}">
      <dgm:prSet phldrT="[Text]" custT="1"/>
      <dgm:spPr/>
      <dgm:t>
        <a:bodyPr/>
        <a:lstStyle/>
        <a:p>
          <a:r>
            <a:rPr lang="de-AT" sz="1800" dirty="0"/>
            <a:t>Auswahl Befragungseinheiten und -merkmale</a:t>
          </a:r>
        </a:p>
      </dgm:t>
    </dgm:pt>
    <dgm:pt modelId="{EC6D6308-229B-4F05-80AD-07D10257986A}" type="parTrans" cxnId="{3EFA4A59-D3A7-4820-924D-628F6AE32647}">
      <dgm:prSet/>
      <dgm:spPr/>
      <dgm:t>
        <a:bodyPr/>
        <a:lstStyle/>
        <a:p>
          <a:endParaRPr lang="de-AT" sz="1400"/>
        </a:p>
      </dgm:t>
    </dgm:pt>
    <dgm:pt modelId="{E0B75DC2-2045-47E0-8A42-85D46C483CAA}" type="sibTrans" cxnId="{3EFA4A59-D3A7-4820-924D-628F6AE32647}">
      <dgm:prSet custT="1"/>
      <dgm:spPr/>
      <dgm:t>
        <a:bodyPr/>
        <a:lstStyle/>
        <a:p>
          <a:endParaRPr lang="de-AT" sz="1800"/>
        </a:p>
      </dgm:t>
    </dgm:pt>
    <dgm:pt modelId="{DE74EF9D-4B33-4B69-8548-93B1DA899F53}">
      <dgm:prSet phldrT="[Text]" custT="1"/>
      <dgm:spPr/>
      <dgm:t>
        <a:bodyPr/>
        <a:lstStyle/>
        <a:p>
          <a:r>
            <a:rPr lang="de-AT" sz="1800" dirty="0"/>
            <a:t>Operationalisierung: Auswahl abfragbarer Indikatoren </a:t>
          </a:r>
        </a:p>
      </dgm:t>
    </dgm:pt>
    <dgm:pt modelId="{08131E7E-FDD7-4557-8521-9A7882D24E7C}" type="parTrans" cxnId="{49006198-09BA-4D85-9EEC-10568145FEB5}">
      <dgm:prSet/>
      <dgm:spPr/>
      <dgm:t>
        <a:bodyPr/>
        <a:lstStyle/>
        <a:p>
          <a:endParaRPr lang="de-AT" sz="1400"/>
        </a:p>
      </dgm:t>
    </dgm:pt>
    <dgm:pt modelId="{4E764FD8-C637-4B45-BDD9-3F7475E58250}" type="sibTrans" cxnId="{49006198-09BA-4D85-9EEC-10568145FEB5}">
      <dgm:prSet custT="1"/>
      <dgm:spPr/>
      <dgm:t>
        <a:bodyPr/>
        <a:lstStyle/>
        <a:p>
          <a:endParaRPr lang="de-AT" sz="1800"/>
        </a:p>
      </dgm:t>
    </dgm:pt>
    <dgm:pt modelId="{92F4BA56-BED8-4028-B447-A71DAACC4136}">
      <dgm:prSet phldrT="[Text]" custT="1"/>
      <dgm:spPr/>
      <dgm:t>
        <a:bodyPr/>
        <a:lstStyle/>
        <a:p>
          <a:r>
            <a:rPr lang="de-AT" sz="1800" dirty="0"/>
            <a:t>Erstellung eines strukturierten Fragebogens</a:t>
          </a:r>
        </a:p>
      </dgm:t>
    </dgm:pt>
    <dgm:pt modelId="{AD2F25B5-C5CC-4ED1-849F-5001183C1B3E}" type="parTrans" cxnId="{DEA256E4-5F0B-4416-915E-2433196E29D8}">
      <dgm:prSet/>
      <dgm:spPr/>
      <dgm:t>
        <a:bodyPr/>
        <a:lstStyle/>
        <a:p>
          <a:endParaRPr lang="de-AT" sz="1400"/>
        </a:p>
      </dgm:t>
    </dgm:pt>
    <dgm:pt modelId="{B7B65A7E-AED5-428D-A411-081EB5D5C011}" type="sibTrans" cxnId="{DEA256E4-5F0B-4416-915E-2433196E29D8}">
      <dgm:prSet custT="1"/>
      <dgm:spPr/>
      <dgm:t>
        <a:bodyPr/>
        <a:lstStyle/>
        <a:p>
          <a:endParaRPr lang="de-AT" sz="1800"/>
        </a:p>
      </dgm:t>
    </dgm:pt>
    <dgm:pt modelId="{F7F6EFFA-72FF-466A-BDF7-7D72D323BA48}">
      <dgm:prSet phldrT="[Text]" custT="1"/>
      <dgm:spPr/>
      <dgm:t>
        <a:bodyPr/>
        <a:lstStyle/>
        <a:p>
          <a:r>
            <a:rPr lang="de-AT" sz="1800" dirty="0"/>
            <a:t>Stichprobe &amp; Auswahl Untersuchungssituation</a:t>
          </a:r>
        </a:p>
      </dgm:t>
    </dgm:pt>
    <dgm:pt modelId="{A0CFE89D-2244-4E5E-980D-030FC1CFD59D}" type="parTrans" cxnId="{8B5E6687-FFA6-4E41-8298-0BCF8D6A353B}">
      <dgm:prSet/>
      <dgm:spPr/>
      <dgm:t>
        <a:bodyPr/>
        <a:lstStyle/>
        <a:p>
          <a:endParaRPr lang="de-AT" sz="1400"/>
        </a:p>
      </dgm:t>
    </dgm:pt>
    <dgm:pt modelId="{CD8AF213-5D1A-4BC2-829C-02C4D78A02BF}" type="sibTrans" cxnId="{8B5E6687-FFA6-4E41-8298-0BCF8D6A353B}">
      <dgm:prSet/>
      <dgm:spPr/>
      <dgm:t>
        <a:bodyPr/>
        <a:lstStyle/>
        <a:p>
          <a:endParaRPr lang="de-AT" sz="1400"/>
        </a:p>
      </dgm:t>
    </dgm:pt>
    <dgm:pt modelId="{9293B439-9D90-4420-BFC1-8FAE047BAC6D}">
      <dgm:prSet phldrT="[Text]" custT="1"/>
      <dgm:spPr/>
      <dgm:t>
        <a:bodyPr/>
        <a:lstStyle/>
        <a:p>
          <a:r>
            <a:rPr lang="de-AT" sz="1800" dirty="0"/>
            <a:t>Pretest (ev. Überarbeitung), Befragerschulung</a:t>
          </a:r>
        </a:p>
      </dgm:t>
    </dgm:pt>
    <dgm:pt modelId="{73DDC731-A4FE-497C-893D-4C73ECE14D41}" type="parTrans" cxnId="{4038F9CF-E247-4675-A71C-272B5B74C30C}">
      <dgm:prSet/>
      <dgm:spPr/>
      <dgm:t>
        <a:bodyPr/>
        <a:lstStyle/>
        <a:p>
          <a:endParaRPr lang="de-AT" sz="1400"/>
        </a:p>
      </dgm:t>
    </dgm:pt>
    <dgm:pt modelId="{B8225E39-8FB0-4814-9050-22A9B3879814}" type="sibTrans" cxnId="{4038F9CF-E247-4675-A71C-272B5B74C30C}">
      <dgm:prSet/>
      <dgm:spPr/>
      <dgm:t>
        <a:bodyPr/>
        <a:lstStyle/>
        <a:p>
          <a:endParaRPr lang="de-AT" sz="1400"/>
        </a:p>
      </dgm:t>
    </dgm:pt>
    <dgm:pt modelId="{D44F5A9C-15F1-435F-86B2-FFCDF65C2069}">
      <dgm:prSet phldrT="[Text]" custT="1"/>
      <dgm:spPr/>
      <dgm:t>
        <a:bodyPr/>
        <a:lstStyle/>
        <a:p>
          <a:r>
            <a:rPr lang="de-AT" sz="1800" dirty="0"/>
            <a:t>Durchführung der Befragung (Feldphase)</a:t>
          </a:r>
        </a:p>
      </dgm:t>
    </dgm:pt>
    <dgm:pt modelId="{10D08E2A-2F83-4D76-9C43-991FC90B7379}" type="parTrans" cxnId="{EA0DE28B-0499-42C4-B96E-460E5B4455F0}">
      <dgm:prSet/>
      <dgm:spPr/>
      <dgm:t>
        <a:bodyPr/>
        <a:lstStyle/>
        <a:p>
          <a:endParaRPr lang="de-AT" sz="1400"/>
        </a:p>
      </dgm:t>
    </dgm:pt>
    <dgm:pt modelId="{33E1E892-513E-4923-8762-8DBCEE79E099}" type="sibTrans" cxnId="{EA0DE28B-0499-42C4-B96E-460E5B4455F0}">
      <dgm:prSet/>
      <dgm:spPr/>
      <dgm:t>
        <a:bodyPr/>
        <a:lstStyle/>
        <a:p>
          <a:endParaRPr lang="de-AT" sz="1400"/>
        </a:p>
      </dgm:t>
    </dgm:pt>
    <dgm:pt modelId="{CC524A22-0A4A-4DA5-BCE7-F1405BAD8B9A}">
      <dgm:prSet phldrT="[Text]" custT="1"/>
      <dgm:spPr/>
      <dgm:t>
        <a:bodyPr/>
        <a:lstStyle/>
        <a:p>
          <a:r>
            <a:rPr lang="de-AT" sz="1800" dirty="0"/>
            <a:t>Datenübertragung, -aufbereitung &amp; -auswertung</a:t>
          </a:r>
        </a:p>
      </dgm:t>
    </dgm:pt>
    <dgm:pt modelId="{EAA5D8D3-A154-44D8-95B3-B089D9758333}" type="parTrans" cxnId="{24112545-D42E-432F-9EBB-5BED4F9DC749}">
      <dgm:prSet/>
      <dgm:spPr/>
      <dgm:t>
        <a:bodyPr/>
        <a:lstStyle/>
        <a:p>
          <a:endParaRPr lang="de-AT"/>
        </a:p>
      </dgm:t>
    </dgm:pt>
    <dgm:pt modelId="{A33B39F5-DA6F-421E-9A5D-1A9374B97070}" type="sibTrans" cxnId="{24112545-D42E-432F-9EBB-5BED4F9DC749}">
      <dgm:prSet/>
      <dgm:spPr/>
      <dgm:t>
        <a:bodyPr/>
        <a:lstStyle/>
        <a:p>
          <a:endParaRPr lang="de-AT"/>
        </a:p>
      </dgm:t>
    </dgm:pt>
    <dgm:pt modelId="{A398BA43-C5FD-49B1-B919-17C3A0CE5F68}" type="pres">
      <dgm:prSet presAssocID="{30D060B6-0BCB-4B4C-9BD3-F5AC2F6069C7}" presName="Name0" presStyleCnt="0">
        <dgm:presLayoutVars>
          <dgm:dir/>
          <dgm:animLvl val="lvl"/>
          <dgm:resizeHandles val="exact"/>
        </dgm:presLayoutVars>
      </dgm:prSet>
      <dgm:spPr/>
    </dgm:pt>
    <dgm:pt modelId="{1833113D-60EE-4E42-AED5-9ADE0F53A5D0}" type="pres">
      <dgm:prSet presAssocID="{CC524A22-0A4A-4DA5-BCE7-F1405BAD8B9A}" presName="boxAndChildren" presStyleCnt="0"/>
      <dgm:spPr/>
    </dgm:pt>
    <dgm:pt modelId="{293547F8-735B-4EE7-97DF-BBA3027E996A}" type="pres">
      <dgm:prSet presAssocID="{CC524A22-0A4A-4DA5-BCE7-F1405BAD8B9A}" presName="parentTextBox" presStyleLbl="node1" presStyleIdx="0" presStyleCnt="8"/>
      <dgm:spPr/>
    </dgm:pt>
    <dgm:pt modelId="{DCC13174-158F-46E4-BFDF-244BBC0696DC}" type="pres">
      <dgm:prSet presAssocID="{33E1E892-513E-4923-8762-8DBCEE79E099}" presName="sp" presStyleCnt="0"/>
      <dgm:spPr/>
    </dgm:pt>
    <dgm:pt modelId="{A3220220-9220-4FD4-92E5-5DBF1A4F9272}" type="pres">
      <dgm:prSet presAssocID="{D44F5A9C-15F1-435F-86B2-FFCDF65C2069}" presName="arrowAndChildren" presStyleCnt="0"/>
      <dgm:spPr/>
    </dgm:pt>
    <dgm:pt modelId="{D74E0F40-0C37-4D92-8980-EF999A757346}" type="pres">
      <dgm:prSet presAssocID="{D44F5A9C-15F1-435F-86B2-FFCDF65C2069}" presName="parentTextArrow" presStyleLbl="node1" presStyleIdx="1" presStyleCnt="8"/>
      <dgm:spPr/>
    </dgm:pt>
    <dgm:pt modelId="{BE3C4B1F-D283-49EB-84C0-4CD4AE711BB1}" type="pres">
      <dgm:prSet presAssocID="{B8225E39-8FB0-4814-9050-22A9B3879814}" presName="sp" presStyleCnt="0"/>
      <dgm:spPr/>
    </dgm:pt>
    <dgm:pt modelId="{C328D30A-D060-4689-B39F-EFB086115660}" type="pres">
      <dgm:prSet presAssocID="{9293B439-9D90-4420-BFC1-8FAE047BAC6D}" presName="arrowAndChildren" presStyleCnt="0"/>
      <dgm:spPr/>
    </dgm:pt>
    <dgm:pt modelId="{E3EE77A3-3FD6-462C-99A8-9D145B4E73E8}" type="pres">
      <dgm:prSet presAssocID="{9293B439-9D90-4420-BFC1-8FAE047BAC6D}" presName="parentTextArrow" presStyleLbl="node1" presStyleIdx="2" presStyleCnt="8"/>
      <dgm:spPr/>
    </dgm:pt>
    <dgm:pt modelId="{820FC43E-FD1F-4C2B-8033-AA94EA27339B}" type="pres">
      <dgm:prSet presAssocID="{CD8AF213-5D1A-4BC2-829C-02C4D78A02BF}" presName="sp" presStyleCnt="0"/>
      <dgm:spPr/>
    </dgm:pt>
    <dgm:pt modelId="{81C88339-486C-4D20-B09D-A41B6286439A}" type="pres">
      <dgm:prSet presAssocID="{F7F6EFFA-72FF-466A-BDF7-7D72D323BA48}" presName="arrowAndChildren" presStyleCnt="0"/>
      <dgm:spPr/>
    </dgm:pt>
    <dgm:pt modelId="{C72BE5FF-0300-4C7A-9F8F-D5409EC59094}" type="pres">
      <dgm:prSet presAssocID="{F7F6EFFA-72FF-466A-BDF7-7D72D323BA48}" presName="parentTextArrow" presStyleLbl="node1" presStyleIdx="3" presStyleCnt="8"/>
      <dgm:spPr/>
    </dgm:pt>
    <dgm:pt modelId="{72BE80EB-CD9D-4057-A5B4-E364154EAB75}" type="pres">
      <dgm:prSet presAssocID="{B7B65A7E-AED5-428D-A411-081EB5D5C011}" presName="sp" presStyleCnt="0"/>
      <dgm:spPr/>
    </dgm:pt>
    <dgm:pt modelId="{63C9B844-8DC4-4285-A361-FC6400A6F927}" type="pres">
      <dgm:prSet presAssocID="{92F4BA56-BED8-4028-B447-A71DAACC4136}" presName="arrowAndChildren" presStyleCnt="0"/>
      <dgm:spPr/>
    </dgm:pt>
    <dgm:pt modelId="{3D4BBE0B-0576-40CF-9BB5-A1E59A435D3C}" type="pres">
      <dgm:prSet presAssocID="{92F4BA56-BED8-4028-B447-A71DAACC4136}" presName="parentTextArrow" presStyleLbl="node1" presStyleIdx="4" presStyleCnt="8"/>
      <dgm:spPr/>
    </dgm:pt>
    <dgm:pt modelId="{3F2C3C5F-09F9-4C7A-8498-018D94240B32}" type="pres">
      <dgm:prSet presAssocID="{4E764FD8-C637-4B45-BDD9-3F7475E58250}" presName="sp" presStyleCnt="0"/>
      <dgm:spPr/>
    </dgm:pt>
    <dgm:pt modelId="{95C0169F-C067-433A-BE0E-D4AE3C733938}" type="pres">
      <dgm:prSet presAssocID="{DE74EF9D-4B33-4B69-8548-93B1DA899F53}" presName="arrowAndChildren" presStyleCnt="0"/>
      <dgm:spPr/>
    </dgm:pt>
    <dgm:pt modelId="{C3E5FE94-F59C-4E72-B9C7-C782F754C4E3}" type="pres">
      <dgm:prSet presAssocID="{DE74EF9D-4B33-4B69-8548-93B1DA899F53}" presName="parentTextArrow" presStyleLbl="node1" presStyleIdx="5" presStyleCnt="8"/>
      <dgm:spPr/>
    </dgm:pt>
    <dgm:pt modelId="{596F7847-C23D-4034-A906-72E8130E811D}" type="pres">
      <dgm:prSet presAssocID="{E0B75DC2-2045-47E0-8A42-85D46C483CAA}" presName="sp" presStyleCnt="0"/>
      <dgm:spPr/>
    </dgm:pt>
    <dgm:pt modelId="{33E864D8-B9CF-4162-9E58-645BDE2D69F9}" type="pres">
      <dgm:prSet presAssocID="{4A97BCA1-16B3-4E40-A3FB-C6FFD7F3BA5F}" presName="arrowAndChildren" presStyleCnt="0"/>
      <dgm:spPr/>
    </dgm:pt>
    <dgm:pt modelId="{AC9128D8-FE30-490A-A3FC-5BD90585A77D}" type="pres">
      <dgm:prSet presAssocID="{4A97BCA1-16B3-4E40-A3FB-C6FFD7F3BA5F}" presName="parentTextArrow" presStyleLbl="node1" presStyleIdx="6" presStyleCnt="8"/>
      <dgm:spPr/>
    </dgm:pt>
    <dgm:pt modelId="{C205B09C-4759-443C-8969-7EC3467E9994}" type="pres">
      <dgm:prSet presAssocID="{34097843-0569-4BD1-A7B4-B14AADB29ECC}" presName="sp" presStyleCnt="0"/>
      <dgm:spPr/>
    </dgm:pt>
    <dgm:pt modelId="{9B619B6E-67ED-46DE-A6AC-B54F4F7520B1}" type="pres">
      <dgm:prSet presAssocID="{62AF4025-3E6F-4009-B3A0-A635910A5914}" presName="arrowAndChildren" presStyleCnt="0"/>
      <dgm:spPr/>
    </dgm:pt>
    <dgm:pt modelId="{EC2B6264-FAE7-4FEA-A9AE-D921837A8EC7}" type="pres">
      <dgm:prSet presAssocID="{62AF4025-3E6F-4009-B3A0-A635910A5914}" presName="parentTextArrow" presStyleLbl="node1" presStyleIdx="7" presStyleCnt="8"/>
      <dgm:spPr/>
    </dgm:pt>
  </dgm:ptLst>
  <dgm:cxnLst>
    <dgm:cxn modelId="{1DB60703-4FEB-4036-900D-4F6C644B7DEE}" srcId="{30D060B6-0BCB-4B4C-9BD3-F5AC2F6069C7}" destId="{62AF4025-3E6F-4009-B3A0-A635910A5914}" srcOrd="0" destOrd="0" parTransId="{28C99ACA-338D-48D3-B69F-2334CE6EAC48}" sibTransId="{34097843-0569-4BD1-A7B4-B14AADB29ECC}"/>
    <dgm:cxn modelId="{E9460D15-07D6-4583-9C4F-985F90B7EDD3}" type="presOf" srcId="{62AF4025-3E6F-4009-B3A0-A635910A5914}" destId="{EC2B6264-FAE7-4FEA-A9AE-D921837A8EC7}" srcOrd="0" destOrd="0" presId="urn:microsoft.com/office/officeart/2005/8/layout/process4"/>
    <dgm:cxn modelId="{28797E24-E2D7-4D14-9814-7EB72C0D8702}" type="presOf" srcId="{4A97BCA1-16B3-4E40-A3FB-C6FFD7F3BA5F}" destId="{AC9128D8-FE30-490A-A3FC-5BD90585A77D}" srcOrd="0" destOrd="0" presId="urn:microsoft.com/office/officeart/2005/8/layout/process4"/>
    <dgm:cxn modelId="{81CD7E33-8A60-4987-B31B-F5C015F8A4EE}" type="presOf" srcId="{92F4BA56-BED8-4028-B447-A71DAACC4136}" destId="{3D4BBE0B-0576-40CF-9BB5-A1E59A435D3C}" srcOrd="0" destOrd="0" presId="urn:microsoft.com/office/officeart/2005/8/layout/process4"/>
    <dgm:cxn modelId="{15FAD040-50D5-4D76-AEEB-8D8F14730445}" type="presOf" srcId="{D44F5A9C-15F1-435F-86B2-FFCDF65C2069}" destId="{D74E0F40-0C37-4D92-8980-EF999A757346}" srcOrd="0" destOrd="0" presId="urn:microsoft.com/office/officeart/2005/8/layout/process4"/>
    <dgm:cxn modelId="{24112545-D42E-432F-9EBB-5BED4F9DC749}" srcId="{30D060B6-0BCB-4B4C-9BD3-F5AC2F6069C7}" destId="{CC524A22-0A4A-4DA5-BCE7-F1405BAD8B9A}" srcOrd="7" destOrd="0" parTransId="{EAA5D8D3-A154-44D8-95B3-B089D9758333}" sibTransId="{A33B39F5-DA6F-421E-9A5D-1A9374B97070}"/>
    <dgm:cxn modelId="{84CD2677-033A-4A4B-A279-A0584083BD60}" type="presOf" srcId="{9293B439-9D90-4420-BFC1-8FAE047BAC6D}" destId="{E3EE77A3-3FD6-462C-99A8-9D145B4E73E8}" srcOrd="0" destOrd="0" presId="urn:microsoft.com/office/officeart/2005/8/layout/process4"/>
    <dgm:cxn modelId="{3EFA4A59-D3A7-4820-924D-628F6AE32647}" srcId="{30D060B6-0BCB-4B4C-9BD3-F5AC2F6069C7}" destId="{4A97BCA1-16B3-4E40-A3FB-C6FFD7F3BA5F}" srcOrd="1" destOrd="0" parTransId="{EC6D6308-229B-4F05-80AD-07D10257986A}" sibTransId="{E0B75DC2-2045-47E0-8A42-85D46C483CAA}"/>
    <dgm:cxn modelId="{3661A07A-BE5A-40DD-B674-C5B29DA4849E}" type="presOf" srcId="{30D060B6-0BCB-4B4C-9BD3-F5AC2F6069C7}" destId="{A398BA43-C5FD-49B1-B919-17C3A0CE5F68}" srcOrd="0" destOrd="0" presId="urn:microsoft.com/office/officeart/2005/8/layout/process4"/>
    <dgm:cxn modelId="{8B5E6687-FFA6-4E41-8298-0BCF8D6A353B}" srcId="{30D060B6-0BCB-4B4C-9BD3-F5AC2F6069C7}" destId="{F7F6EFFA-72FF-466A-BDF7-7D72D323BA48}" srcOrd="4" destOrd="0" parTransId="{A0CFE89D-2244-4E5E-980D-030FC1CFD59D}" sibTransId="{CD8AF213-5D1A-4BC2-829C-02C4D78A02BF}"/>
    <dgm:cxn modelId="{EA0DE28B-0499-42C4-B96E-460E5B4455F0}" srcId="{30D060B6-0BCB-4B4C-9BD3-F5AC2F6069C7}" destId="{D44F5A9C-15F1-435F-86B2-FFCDF65C2069}" srcOrd="6" destOrd="0" parTransId="{10D08E2A-2F83-4D76-9C43-991FC90B7379}" sibTransId="{33E1E892-513E-4923-8762-8DBCEE79E099}"/>
    <dgm:cxn modelId="{ADD9F68C-3CA4-4E1D-97B3-097026A3D6A4}" type="presOf" srcId="{CC524A22-0A4A-4DA5-BCE7-F1405BAD8B9A}" destId="{293547F8-735B-4EE7-97DF-BBA3027E996A}" srcOrd="0" destOrd="0" presId="urn:microsoft.com/office/officeart/2005/8/layout/process4"/>
    <dgm:cxn modelId="{A22DDC97-201C-4F6C-A3D1-97B9ED87BB28}" type="presOf" srcId="{DE74EF9D-4B33-4B69-8548-93B1DA899F53}" destId="{C3E5FE94-F59C-4E72-B9C7-C782F754C4E3}" srcOrd="0" destOrd="0" presId="urn:microsoft.com/office/officeart/2005/8/layout/process4"/>
    <dgm:cxn modelId="{49006198-09BA-4D85-9EEC-10568145FEB5}" srcId="{30D060B6-0BCB-4B4C-9BD3-F5AC2F6069C7}" destId="{DE74EF9D-4B33-4B69-8548-93B1DA899F53}" srcOrd="2" destOrd="0" parTransId="{08131E7E-FDD7-4557-8521-9A7882D24E7C}" sibTransId="{4E764FD8-C637-4B45-BDD9-3F7475E58250}"/>
    <dgm:cxn modelId="{7AB295C7-726F-4DE2-B9CA-A1F31BD6D8EF}" type="presOf" srcId="{F7F6EFFA-72FF-466A-BDF7-7D72D323BA48}" destId="{C72BE5FF-0300-4C7A-9F8F-D5409EC59094}" srcOrd="0" destOrd="0" presId="urn:microsoft.com/office/officeart/2005/8/layout/process4"/>
    <dgm:cxn modelId="{4038F9CF-E247-4675-A71C-272B5B74C30C}" srcId="{30D060B6-0BCB-4B4C-9BD3-F5AC2F6069C7}" destId="{9293B439-9D90-4420-BFC1-8FAE047BAC6D}" srcOrd="5" destOrd="0" parTransId="{73DDC731-A4FE-497C-893D-4C73ECE14D41}" sibTransId="{B8225E39-8FB0-4814-9050-22A9B3879814}"/>
    <dgm:cxn modelId="{DEA256E4-5F0B-4416-915E-2433196E29D8}" srcId="{30D060B6-0BCB-4B4C-9BD3-F5AC2F6069C7}" destId="{92F4BA56-BED8-4028-B447-A71DAACC4136}" srcOrd="3" destOrd="0" parTransId="{AD2F25B5-C5CC-4ED1-849F-5001183C1B3E}" sibTransId="{B7B65A7E-AED5-428D-A411-081EB5D5C011}"/>
    <dgm:cxn modelId="{4DC8D85A-1072-414F-9CC2-7277F09B98FC}" type="presParOf" srcId="{A398BA43-C5FD-49B1-B919-17C3A0CE5F68}" destId="{1833113D-60EE-4E42-AED5-9ADE0F53A5D0}" srcOrd="0" destOrd="0" presId="urn:microsoft.com/office/officeart/2005/8/layout/process4"/>
    <dgm:cxn modelId="{59A59459-EABE-4A71-9129-4E3A5368C18B}" type="presParOf" srcId="{1833113D-60EE-4E42-AED5-9ADE0F53A5D0}" destId="{293547F8-735B-4EE7-97DF-BBA3027E996A}" srcOrd="0" destOrd="0" presId="urn:microsoft.com/office/officeart/2005/8/layout/process4"/>
    <dgm:cxn modelId="{1FD88286-87F4-44C6-BED5-DE9C20F72D05}" type="presParOf" srcId="{A398BA43-C5FD-49B1-B919-17C3A0CE5F68}" destId="{DCC13174-158F-46E4-BFDF-244BBC0696DC}" srcOrd="1" destOrd="0" presId="urn:microsoft.com/office/officeart/2005/8/layout/process4"/>
    <dgm:cxn modelId="{785ACD91-F147-436A-8B76-D9A4E85B58BD}" type="presParOf" srcId="{A398BA43-C5FD-49B1-B919-17C3A0CE5F68}" destId="{A3220220-9220-4FD4-92E5-5DBF1A4F9272}" srcOrd="2" destOrd="0" presId="urn:microsoft.com/office/officeart/2005/8/layout/process4"/>
    <dgm:cxn modelId="{79474D6B-458E-477A-9B43-018D2FA7936E}" type="presParOf" srcId="{A3220220-9220-4FD4-92E5-5DBF1A4F9272}" destId="{D74E0F40-0C37-4D92-8980-EF999A757346}" srcOrd="0" destOrd="0" presId="urn:microsoft.com/office/officeart/2005/8/layout/process4"/>
    <dgm:cxn modelId="{7A491C47-5C3B-4936-8DE8-5ECF9030F751}" type="presParOf" srcId="{A398BA43-C5FD-49B1-B919-17C3A0CE5F68}" destId="{BE3C4B1F-D283-49EB-84C0-4CD4AE711BB1}" srcOrd="3" destOrd="0" presId="urn:microsoft.com/office/officeart/2005/8/layout/process4"/>
    <dgm:cxn modelId="{FAA99B86-784A-4016-ACF6-CFE3259F59A6}" type="presParOf" srcId="{A398BA43-C5FD-49B1-B919-17C3A0CE5F68}" destId="{C328D30A-D060-4689-B39F-EFB086115660}" srcOrd="4" destOrd="0" presId="urn:microsoft.com/office/officeart/2005/8/layout/process4"/>
    <dgm:cxn modelId="{AD5A90BE-90D8-4467-9E96-6381A735845D}" type="presParOf" srcId="{C328D30A-D060-4689-B39F-EFB086115660}" destId="{E3EE77A3-3FD6-462C-99A8-9D145B4E73E8}" srcOrd="0" destOrd="0" presId="urn:microsoft.com/office/officeart/2005/8/layout/process4"/>
    <dgm:cxn modelId="{CF614C37-A885-4252-A8F5-423B091C4304}" type="presParOf" srcId="{A398BA43-C5FD-49B1-B919-17C3A0CE5F68}" destId="{820FC43E-FD1F-4C2B-8033-AA94EA27339B}" srcOrd="5" destOrd="0" presId="urn:microsoft.com/office/officeart/2005/8/layout/process4"/>
    <dgm:cxn modelId="{4E15AE50-F3E2-4689-BC3B-A36517F773CD}" type="presParOf" srcId="{A398BA43-C5FD-49B1-B919-17C3A0CE5F68}" destId="{81C88339-486C-4D20-B09D-A41B6286439A}" srcOrd="6" destOrd="0" presId="urn:microsoft.com/office/officeart/2005/8/layout/process4"/>
    <dgm:cxn modelId="{4B98CD55-2BB5-4396-B85D-8321DFED8199}" type="presParOf" srcId="{81C88339-486C-4D20-B09D-A41B6286439A}" destId="{C72BE5FF-0300-4C7A-9F8F-D5409EC59094}" srcOrd="0" destOrd="0" presId="urn:microsoft.com/office/officeart/2005/8/layout/process4"/>
    <dgm:cxn modelId="{56CDE8F6-D647-4299-96DC-26F501307C8B}" type="presParOf" srcId="{A398BA43-C5FD-49B1-B919-17C3A0CE5F68}" destId="{72BE80EB-CD9D-4057-A5B4-E364154EAB75}" srcOrd="7" destOrd="0" presId="urn:microsoft.com/office/officeart/2005/8/layout/process4"/>
    <dgm:cxn modelId="{8FCEB6CE-BCE7-4013-BF32-58FC8B9E0D22}" type="presParOf" srcId="{A398BA43-C5FD-49B1-B919-17C3A0CE5F68}" destId="{63C9B844-8DC4-4285-A361-FC6400A6F927}" srcOrd="8" destOrd="0" presId="urn:microsoft.com/office/officeart/2005/8/layout/process4"/>
    <dgm:cxn modelId="{97E1D106-8605-44F4-8EA0-D7B31B94362C}" type="presParOf" srcId="{63C9B844-8DC4-4285-A361-FC6400A6F927}" destId="{3D4BBE0B-0576-40CF-9BB5-A1E59A435D3C}" srcOrd="0" destOrd="0" presId="urn:microsoft.com/office/officeart/2005/8/layout/process4"/>
    <dgm:cxn modelId="{1BAA7971-DB59-42C6-8939-B6D713FA66FC}" type="presParOf" srcId="{A398BA43-C5FD-49B1-B919-17C3A0CE5F68}" destId="{3F2C3C5F-09F9-4C7A-8498-018D94240B32}" srcOrd="9" destOrd="0" presId="urn:microsoft.com/office/officeart/2005/8/layout/process4"/>
    <dgm:cxn modelId="{2843EB46-ED19-493F-A499-A40115632960}" type="presParOf" srcId="{A398BA43-C5FD-49B1-B919-17C3A0CE5F68}" destId="{95C0169F-C067-433A-BE0E-D4AE3C733938}" srcOrd="10" destOrd="0" presId="urn:microsoft.com/office/officeart/2005/8/layout/process4"/>
    <dgm:cxn modelId="{19150577-CD4C-4F63-AA89-381869ACFC63}" type="presParOf" srcId="{95C0169F-C067-433A-BE0E-D4AE3C733938}" destId="{C3E5FE94-F59C-4E72-B9C7-C782F754C4E3}" srcOrd="0" destOrd="0" presId="urn:microsoft.com/office/officeart/2005/8/layout/process4"/>
    <dgm:cxn modelId="{E1F606BA-335B-4DCE-B5E9-AE80437D5A28}" type="presParOf" srcId="{A398BA43-C5FD-49B1-B919-17C3A0CE5F68}" destId="{596F7847-C23D-4034-A906-72E8130E811D}" srcOrd="11" destOrd="0" presId="urn:microsoft.com/office/officeart/2005/8/layout/process4"/>
    <dgm:cxn modelId="{FC984BD7-2449-460B-A434-BD01C5568289}" type="presParOf" srcId="{A398BA43-C5FD-49B1-B919-17C3A0CE5F68}" destId="{33E864D8-B9CF-4162-9E58-645BDE2D69F9}" srcOrd="12" destOrd="0" presId="urn:microsoft.com/office/officeart/2005/8/layout/process4"/>
    <dgm:cxn modelId="{27CFCEC9-4AF2-4873-A39D-43E651D13116}" type="presParOf" srcId="{33E864D8-B9CF-4162-9E58-645BDE2D69F9}" destId="{AC9128D8-FE30-490A-A3FC-5BD90585A77D}" srcOrd="0" destOrd="0" presId="urn:microsoft.com/office/officeart/2005/8/layout/process4"/>
    <dgm:cxn modelId="{09206276-61F9-467B-83F7-5CF6EC38B3AB}" type="presParOf" srcId="{A398BA43-C5FD-49B1-B919-17C3A0CE5F68}" destId="{C205B09C-4759-443C-8969-7EC3467E9994}" srcOrd="13" destOrd="0" presId="urn:microsoft.com/office/officeart/2005/8/layout/process4"/>
    <dgm:cxn modelId="{85FFAFC8-F1F1-46E5-A7B6-6E96D4A8B17F}" type="presParOf" srcId="{A398BA43-C5FD-49B1-B919-17C3A0CE5F68}" destId="{9B619B6E-67ED-46DE-A6AC-B54F4F7520B1}" srcOrd="14" destOrd="0" presId="urn:microsoft.com/office/officeart/2005/8/layout/process4"/>
    <dgm:cxn modelId="{C8E2DF00-72CD-4D78-AF24-EFC1D3239583}" type="presParOf" srcId="{9B619B6E-67ED-46DE-A6AC-B54F4F7520B1}" destId="{EC2B6264-FAE7-4FEA-A9AE-D921837A8EC7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3547F8-735B-4EE7-97DF-BBA3027E996A}">
      <dsp:nvSpPr>
        <dsp:cNvPr id="0" name=""/>
        <dsp:cNvSpPr/>
      </dsp:nvSpPr>
      <dsp:spPr>
        <a:xfrm>
          <a:off x="0" y="4672589"/>
          <a:ext cx="5543972" cy="4381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Datenübertragung, -aufbereitung &amp; -auswertung</a:t>
          </a:r>
        </a:p>
      </dsp:txBody>
      <dsp:txXfrm>
        <a:off x="0" y="4672589"/>
        <a:ext cx="5543972" cy="438113"/>
      </dsp:txXfrm>
    </dsp:sp>
    <dsp:sp modelId="{D74E0F40-0C37-4D92-8980-EF999A757346}">
      <dsp:nvSpPr>
        <dsp:cNvPr id="0" name=""/>
        <dsp:cNvSpPr/>
      </dsp:nvSpPr>
      <dsp:spPr>
        <a:xfrm rot="10800000">
          <a:off x="0" y="4005343"/>
          <a:ext cx="5543972" cy="67381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Durchführung der Befragung (Feldphase)</a:t>
          </a:r>
        </a:p>
      </dsp:txBody>
      <dsp:txXfrm rot="10800000">
        <a:off x="0" y="4005343"/>
        <a:ext cx="5543972" cy="437826"/>
      </dsp:txXfrm>
    </dsp:sp>
    <dsp:sp modelId="{E3EE77A3-3FD6-462C-99A8-9D145B4E73E8}">
      <dsp:nvSpPr>
        <dsp:cNvPr id="0" name=""/>
        <dsp:cNvSpPr/>
      </dsp:nvSpPr>
      <dsp:spPr>
        <a:xfrm rot="10800000">
          <a:off x="0" y="3338096"/>
          <a:ext cx="5543972" cy="67381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Pretest (ev. Überarbeitung), Befragerschulung</a:t>
          </a:r>
        </a:p>
      </dsp:txBody>
      <dsp:txXfrm rot="10800000">
        <a:off x="0" y="3338096"/>
        <a:ext cx="5543972" cy="437826"/>
      </dsp:txXfrm>
    </dsp:sp>
    <dsp:sp modelId="{C72BE5FF-0300-4C7A-9F8F-D5409EC59094}">
      <dsp:nvSpPr>
        <dsp:cNvPr id="0" name=""/>
        <dsp:cNvSpPr/>
      </dsp:nvSpPr>
      <dsp:spPr>
        <a:xfrm rot="10800000">
          <a:off x="0" y="2670850"/>
          <a:ext cx="5543972" cy="67381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Stichprobe &amp; Auswahl Untersuchungssituation</a:t>
          </a:r>
        </a:p>
      </dsp:txBody>
      <dsp:txXfrm rot="10800000">
        <a:off x="0" y="2670850"/>
        <a:ext cx="5543972" cy="437826"/>
      </dsp:txXfrm>
    </dsp:sp>
    <dsp:sp modelId="{3D4BBE0B-0576-40CF-9BB5-A1E59A435D3C}">
      <dsp:nvSpPr>
        <dsp:cNvPr id="0" name=""/>
        <dsp:cNvSpPr/>
      </dsp:nvSpPr>
      <dsp:spPr>
        <a:xfrm rot="10800000">
          <a:off x="0" y="2003604"/>
          <a:ext cx="5543972" cy="67381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Erstellung eines strukturierten Fragebogens</a:t>
          </a:r>
        </a:p>
      </dsp:txBody>
      <dsp:txXfrm rot="10800000">
        <a:off x="0" y="2003604"/>
        <a:ext cx="5543972" cy="437826"/>
      </dsp:txXfrm>
    </dsp:sp>
    <dsp:sp modelId="{C3E5FE94-F59C-4E72-B9C7-C782F754C4E3}">
      <dsp:nvSpPr>
        <dsp:cNvPr id="0" name=""/>
        <dsp:cNvSpPr/>
      </dsp:nvSpPr>
      <dsp:spPr>
        <a:xfrm rot="10800000">
          <a:off x="0" y="1336357"/>
          <a:ext cx="5543972" cy="67381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Operationalisierung: Auswahl abfragbarer Indikatoren </a:t>
          </a:r>
        </a:p>
      </dsp:txBody>
      <dsp:txXfrm rot="10800000">
        <a:off x="0" y="1336357"/>
        <a:ext cx="5543972" cy="437826"/>
      </dsp:txXfrm>
    </dsp:sp>
    <dsp:sp modelId="{AC9128D8-FE30-490A-A3FC-5BD90585A77D}">
      <dsp:nvSpPr>
        <dsp:cNvPr id="0" name=""/>
        <dsp:cNvSpPr/>
      </dsp:nvSpPr>
      <dsp:spPr>
        <a:xfrm rot="10800000">
          <a:off x="0" y="669111"/>
          <a:ext cx="5543972" cy="67381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Auswahl Befragungseinheiten und -merkmale</a:t>
          </a:r>
        </a:p>
      </dsp:txBody>
      <dsp:txXfrm rot="10800000">
        <a:off x="0" y="669111"/>
        <a:ext cx="5543972" cy="437826"/>
      </dsp:txXfrm>
    </dsp:sp>
    <dsp:sp modelId="{EC2B6264-FAE7-4FEA-A9AE-D921837A8EC7}">
      <dsp:nvSpPr>
        <dsp:cNvPr id="0" name=""/>
        <dsp:cNvSpPr/>
      </dsp:nvSpPr>
      <dsp:spPr>
        <a:xfrm rot="10800000">
          <a:off x="0" y="1865"/>
          <a:ext cx="5543972" cy="67381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Fragestellung/Hypothese(n)</a:t>
          </a:r>
        </a:p>
      </dsp:txBody>
      <dsp:txXfrm rot="10800000">
        <a:off x="0" y="1865"/>
        <a:ext cx="5543972" cy="4378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3547F8-735B-4EE7-97DF-BBA3027E996A}">
      <dsp:nvSpPr>
        <dsp:cNvPr id="0" name=""/>
        <dsp:cNvSpPr/>
      </dsp:nvSpPr>
      <dsp:spPr>
        <a:xfrm>
          <a:off x="0" y="4672589"/>
          <a:ext cx="5543972" cy="4381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Datenübertragung, -aufbereitung &amp; -auswertung</a:t>
          </a:r>
        </a:p>
      </dsp:txBody>
      <dsp:txXfrm>
        <a:off x="0" y="4672589"/>
        <a:ext cx="5543972" cy="438113"/>
      </dsp:txXfrm>
    </dsp:sp>
    <dsp:sp modelId="{D74E0F40-0C37-4D92-8980-EF999A757346}">
      <dsp:nvSpPr>
        <dsp:cNvPr id="0" name=""/>
        <dsp:cNvSpPr/>
      </dsp:nvSpPr>
      <dsp:spPr>
        <a:xfrm rot="10800000">
          <a:off x="0" y="4005343"/>
          <a:ext cx="5543972" cy="67381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Durchführung der Befragung (Feldphase)</a:t>
          </a:r>
        </a:p>
      </dsp:txBody>
      <dsp:txXfrm rot="10800000">
        <a:off x="0" y="4005343"/>
        <a:ext cx="5543972" cy="437826"/>
      </dsp:txXfrm>
    </dsp:sp>
    <dsp:sp modelId="{E3EE77A3-3FD6-462C-99A8-9D145B4E73E8}">
      <dsp:nvSpPr>
        <dsp:cNvPr id="0" name=""/>
        <dsp:cNvSpPr/>
      </dsp:nvSpPr>
      <dsp:spPr>
        <a:xfrm rot="10800000">
          <a:off x="0" y="3338096"/>
          <a:ext cx="5543972" cy="67381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Pretest (ev. Überarbeitung), Befragerschulung</a:t>
          </a:r>
        </a:p>
      </dsp:txBody>
      <dsp:txXfrm rot="10800000">
        <a:off x="0" y="3338096"/>
        <a:ext cx="5543972" cy="437826"/>
      </dsp:txXfrm>
    </dsp:sp>
    <dsp:sp modelId="{C72BE5FF-0300-4C7A-9F8F-D5409EC59094}">
      <dsp:nvSpPr>
        <dsp:cNvPr id="0" name=""/>
        <dsp:cNvSpPr/>
      </dsp:nvSpPr>
      <dsp:spPr>
        <a:xfrm rot="10800000">
          <a:off x="0" y="2670850"/>
          <a:ext cx="5543972" cy="67381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Stichprobe &amp; Auswahl Untersuchungssituation</a:t>
          </a:r>
        </a:p>
      </dsp:txBody>
      <dsp:txXfrm rot="10800000">
        <a:off x="0" y="2670850"/>
        <a:ext cx="5543972" cy="437826"/>
      </dsp:txXfrm>
    </dsp:sp>
    <dsp:sp modelId="{3D4BBE0B-0576-40CF-9BB5-A1E59A435D3C}">
      <dsp:nvSpPr>
        <dsp:cNvPr id="0" name=""/>
        <dsp:cNvSpPr/>
      </dsp:nvSpPr>
      <dsp:spPr>
        <a:xfrm rot="10800000">
          <a:off x="0" y="2003604"/>
          <a:ext cx="5543972" cy="67381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Erstellung eines strukturierten Fragebogens</a:t>
          </a:r>
        </a:p>
      </dsp:txBody>
      <dsp:txXfrm rot="10800000">
        <a:off x="0" y="2003604"/>
        <a:ext cx="5543972" cy="437826"/>
      </dsp:txXfrm>
    </dsp:sp>
    <dsp:sp modelId="{C3E5FE94-F59C-4E72-B9C7-C782F754C4E3}">
      <dsp:nvSpPr>
        <dsp:cNvPr id="0" name=""/>
        <dsp:cNvSpPr/>
      </dsp:nvSpPr>
      <dsp:spPr>
        <a:xfrm rot="10800000">
          <a:off x="0" y="1336357"/>
          <a:ext cx="5543972" cy="67381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Operationalisierung: Auswahl abfragbarer Indikatoren </a:t>
          </a:r>
        </a:p>
      </dsp:txBody>
      <dsp:txXfrm rot="10800000">
        <a:off x="0" y="1336357"/>
        <a:ext cx="5543972" cy="437826"/>
      </dsp:txXfrm>
    </dsp:sp>
    <dsp:sp modelId="{AC9128D8-FE30-490A-A3FC-5BD90585A77D}">
      <dsp:nvSpPr>
        <dsp:cNvPr id="0" name=""/>
        <dsp:cNvSpPr/>
      </dsp:nvSpPr>
      <dsp:spPr>
        <a:xfrm rot="10800000">
          <a:off x="0" y="669111"/>
          <a:ext cx="5543972" cy="67381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Auswahl Befragungseinheiten und -merkmale</a:t>
          </a:r>
        </a:p>
      </dsp:txBody>
      <dsp:txXfrm rot="10800000">
        <a:off x="0" y="669111"/>
        <a:ext cx="5543972" cy="437826"/>
      </dsp:txXfrm>
    </dsp:sp>
    <dsp:sp modelId="{EC2B6264-FAE7-4FEA-A9AE-D921837A8EC7}">
      <dsp:nvSpPr>
        <dsp:cNvPr id="0" name=""/>
        <dsp:cNvSpPr/>
      </dsp:nvSpPr>
      <dsp:spPr>
        <a:xfrm rot="10800000">
          <a:off x="0" y="1865"/>
          <a:ext cx="5543972" cy="67381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Fragestellung/Hypothese(n)</a:t>
          </a:r>
        </a:p>
      </dsp:txBody>
      <dsp:txXfrm rot="10800000">
        <a:off x="0" y="1865"/>
        <a:ext cx="5543972" cy="4378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3547F8-735B-4EE7-97DF-BBA3027E996A}">
      <dsp:nvSpPr>
        <dsp:cNvPr id="0" name=""/>
        <dsp:cNvSpPr/>
      </dsp:nvSpPr>
      <dsp:spPr>
        <a:xfrm>
          <a:off x="0" y="4672589"/>
          <a:ext cx="5543972" cy="4381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Datenübertragung, -aufbereitung &amp; -auswertung</a:t>
          </a:r>
        </a:p>
      </dsp:txBody>
      <dsp:txXfrm>
        <a:off x="0" y="4672589"/>
        <a:ext cx="5543972" cy="438113"/>
      </dsp:txXfrm>
    </dsp:sp>
    <dsp:sp modelId="{D74E0F40-0C37-4D92-8980-EF999A757346}">
      <dsp:nvSpPr>
        <dsp:cNvPr id="0" name=""/>
        <dsp:cNvSpPr/>
      </dsp:nvSpPr>
      <dsp:spPr>
        <a:xfrm rot="10800000">
          <a:off x="0" y="4005343"/>
          <a:ext cx="5543972" cy="67381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Durchführung der Befragung (Feldphase)</a:t>
          </a:r>
        </a:p>
      </dsp:txBody>
      <dsp:txXfrm rot="10800000">
        <a:off x="0" y="4005343"/>
        <a:ext cx="5543972" cy="437826"/>
      </dsp:txXfrm>
    </dsp:sp>
    <dsp:sp modelId="{E3EE77A3-3FD6-462C-99A8-9D145B4E73E8}">
      <dsp:nvSpPr>
        <dsp:cNvPr id="0" name=""/>
        <dsp:cNvSpPr/>
      </dsp:nvSpPr>
      <dsp:spPr>
        <a:xfrm rot="10800000">
          <a:off x="0" y="3338096"/>
          <a:ext cx="5543972" cy="67381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Pretest (ev. Überarbeitung), Befragerschulung</a:t>
          </a:r>
        </a:p>
      </dsp:txBody>
      <dsp:txXfrm rot="10800000">
        <a:off x="0" y="3338096"/>
        <a:ext cx="5543972" cy="437826"/>
      </dsp:txXfrm>
    </dsp:sp>
    <dsp:sp modelId="{C72BE5FF-0300-4C7A-9F8F-D5409EC59094}">
      <dsp:nvSpPr>
        <dsp:cNvPr id="0" name=""/>
        <dsp:cNvSpPr/>
      </dsp:nvSpPr>
      <dsp:spPr>
        <a:xfrm rot="10800000">
          <a:off x="0" y="2670850"/>
          <a:ext cx="5543972" cy="67381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Stichprobe &amp; Auswahl Untersuchungssituation</a:t>
          </a:r>
        </a:p>
      </dsp:txBody>
      <dsp:txXfrm rot="10800000">
        <a:off x="0" y="2670850"/>
        <a:ext cx="5543972" cy="437826"/>
      </dsp:txXfrm>
    </dsp:sp>
    <dsp:sp modelId="{3D4BBE0B-0576-40CF-9BB5-A1E59A435D3C}">
      <dsp:nvSpPr>
        <dsp:cNvPr id="0" name=""/>
        <dsp:cNvSpPr/>
      </dsp:nvSpPr>
      <dsp:spPr>
        <a:xfrm rot="10800000">
          <a:off x="0" y="2003604"/>
          <a:ext cx="5543972" cy="67381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Erstellung eines strukturierten Fragebogens</a:t>
          </a:r>
        </a:p>
      </dsp:txBody>
      <dsp:txXfrm rot="10800000">
        <a:off x="0" y="2003604"/>
        <a:ext cx="5543972" cy="437826"/>
      </dsp:txXfrm>
    </dsp:sp>
    <dsp:sp modelId="{C3E5FE94-F59C-4E72-B9C7-C782F754C4E3}">
      <dsp:nvSpPr>
        <dsp:cNvPr id="0" name=""/>
        <dsp:cNvSpPr/>
      </dsp:nvSpPr>
      <dsp:spPr>
        <a:xfrm rot="10800000">
          <a:off x="0" y="1336357"/>
          <a:ext cx="5543972" cy="67381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Operationalisierung: Auswahl abfragbarer Indikatoren </a:t>
          </a:r>
        </a:p>
      </dsp:txBody>
      <dsp:txXfrm rot="10800000">
        <a:off x="0" y="1336357"/>
        <a:ext cx="5543972" cy="437826"/>
      </dsp:txXfrm>
    </dsp:sp>
    <dsp:sp modelId="{AC9128D8-FE30-490A-A3FC-5BD90585A77D}">
      <dsp:nvSpPr>
        <dsp:cNvPr id="0" name=""/>
        <dsp:cNvSpPr/>
      </dsp:nvSpPr>
      <dsp:spPr>
        <a:xfrm rot="10800000">
          <a:off x="0" y="669111"/>
          <a:ext cx="5543972" cy="67381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Auswahl Befragungseinheiten und -merkmale</a:t>
          </a:r>
        </a:p>
      </dsp:txBody>
      <dsp:txXfrm rot="10800000">
        <a:off x="0" y="669111"/>
        <a:ext cx="5543972" cy="437826"/>
      </dsp:txXfrm>
    </dsp:sp>
    <dsp:sp modelId="{EC2B6264-FAE7-4FEA-A9AE-D921837A8EC7}">
      <dsp:nvSpPr>
        <dsp:cNvPr id="0" name=""/>
        <dsp:cNvSpPr/>
      </dsp:nvSpPr>
      <dsp:spPr>
        <a:xfrm rot="10800000">
          <a:off x="0" y="1865"/>
          <a:ext cx="5543972" cy="67381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Fragestellung/Hypothese(n)</a:t>
          </a:r>
        </a:p>
      </dsp:txBody>
      <dsp:txXfrm rot="10800000">
        <a:off x="0" y="1865"/>
        <a:ext cx="5543972" cy="4378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3547F8-735B-4EE7-97DF-BBA3027E996A}">
      <dsp:nvSpPr>
        <dsp:cNvPr id="0" name=""/>
        <dsp:cNvSpPr/>
      </dsp:nvSpPr>
      <dsp:spPr>
        <a:xfrm>
          <a:off x="0" y="4672589"/>
          <a:ext cx="5543972" cy="4381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Datenübertragung, -aufbereitung &amp; -auswertung</a:t>
          </a:r>
        </a:p>
      </dsp:txBody>
      <dsp:txXfrm>
        <a:off x="0" y="4672589"/>
        <a:ext cx="5543972" cy="438113"/>
      </dsp:txXfrm>
    </dsp:sp>
    <dsp:sp modelId="{D74E0F40-0C37-4D92-8980-EF999A757346}">
      <dsp:nvSpPr>
        <dsp:cNvPr id="0" name=""/>
        <dsp:cNvSpPr/>
      </dsp:nvSpPr>
      <dsp:spPr>
        <a:xfrm rot="10800000">
          <a:off x="0" y="4005343"/>
          <a:ext cx="5543972" cy="67381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Durchführung der Befragung (Feldphase)</a:t>
          </a:r>
        </a:p>
      </dsp:txBody>
      <dsp:txXfrm rot="10800000">
        <a:off x="0" y="4005343"/>
        <a:ext cx="5543972" cy="437826"/>
      </dsp:txXfrm>
    </dsp:sp>
    <dsp:sp modelId="{E3EE77A3-3FD6-462C-99A8-9D145B4E73E8}">
      <dsp:nvSpPr>
        <dsp:cNvPr id="0" name=""/>
        <dsp:cNvSpPr/>
      </dsp:nvSpPr>
      <dsp:spPr>
        <a:xfrm rot="10800000">
          <a:off x="0" y="3338096"/>
          <a:ext cx="5543972" cy="67381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Pretest (ev. Überarbeitung), Befragerschulung</a:t>
          </a:r>
        </a:p>
      </dsp:txBody>
      <dsp:txXfrm rot="10800000">
        <a:off x="0" y="3338096"/>
        <a:ext cx="5543972" cy="437826"/>
      </dsp:txXfrm>
    </dsp:sp>
    <dsp:sp modelId="{C72BE5FF-0300-4C7A-9F8F-D5409EC59094}">
      <dsp:nvSpPr>
        <dsp:cNvPr id="0" name=""/>
        <dsp:cNvSpPr/>
      </dsp:nvSpPr>
      <dsp:spPr>
        <a:xfrm rot="10800000">
          <a:off x="0" y="2670850"/>
          <a:ext cx="5543972" cy="67381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Stichprobe &amp; Auswahl Untersuchungssituation</a:t>
          </a:r>
        </a:p>
      </dsp:txBody>
      <dsp:txXfrm rot="10800000">
        <a:off x="0" y="2670850"/>
        <a:ext cx="5543972" cy="437826"/>
      </dsp:txXfrm>
    </dsp:sp>
    <dsp:sp modelId="{3D4BBE0B-0576-40CF-9BB5-A1E59A435D3C}">
      <dsp:nvSpPr>
        <dsp:cNvPr id="0" name=""/>
        <dsp:cNvSpPr/>
      </dsp:nvSpPr>
      <dsp:spPr>
        <a:xfrm rot="10800000">
          <a:off x="0" y="2003604"/>
          <a:ext cx="5543972" cy="67381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Erstellung eines strukturierten Fragebogens</a:t>
          </a:r>
        </a:p>
      </dsp:txBody>
      <dsp:txXfrm rot="10800000">
        <a:off x="0" y="2003604"/>
        <a:ext cx="5543972" cy="437826"/>
      </dsp:txXfrm>
    </dsp:sp>
    <dsp:sp modelId="{C3E5FE94-F59C-4E72-B9C7-C782F754C4E3}">
      <dsp:nvSpPr>
        <dsp:cNvPr id="0" name=""/>
        <dsp:cNvSpPr/>
      </dsp:nvSpPr>
      <dsp:spPr>
        <a:xfrm rot="10800000">
          <a:off x="0" y="1336357"/>
          <a:ext cx="5543972" cy="67381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Operationalisierung: Auswahl abfragbarer Indikatoren </a:t>
          </a:r>
        </a:p>
      </dsp:txBody>
      <dsp:txXfrm rot="10800000">
        <a:off x="0" y="1336357"/>
        <a:ext cx="5543972" cy="437826"/>
      </dsp:txXfrm>
    </dsp:sp>
    <dsp:sp modelId="{AC9128D8-FE30-490A-A3FC-5BD90585A77D}">
      <dsp:nvSpPr>
        <dsp:cNvPr id="0" name=""/>
        <dsp:cNvSpPr/>
      </dsp:nvSpPr>
      <dsp:spPr>
        <a:xfrm rot="10800000">
          <a:off x="0" y="669111"/>
          <a:ext cx="5543972" cy="67381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Auswahl Befragungseinheiten und -merkmale</a:t>
          </a:r>
        </a:p>
      </dsp:txBody>
      <dsp:txXfrm rot="10800000">
        <a:off x="0" y="669111"/>
        <a:ext cx="5543972" cy="437826"/>
      </dsp:txXfrm>
    </dsp:sp>
    <dsp:sp modelId="{EC2B6264-FAE7-4FEA-A9AE-D921837A8EC7}">
      <dsp:nvSpPr>
        <dsp:cNvPr id="0" name=""/>
        <dsp:cNvSpPr/>
      </dsp:nvSpPr>
      <dsp:spPr>
        <a:xfrm rot="10800000">
          <a:off x="0" y="1865"/>
          <a:ext cx="5543972" cy="67381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Fragestellung/Hypothese(n)</a:t>
          </a:r>
        </a:p>
      </dsp:txBody>
      <dsp:txXfrm rot="10800000">
        <a:off x="0" y="1865"/>
        <a:ext cx="5543972" cy="43782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3547F8-735B-4EE7-97DF-BBA3027E996A}">
      <dsp:nvSpPr>
        <dsp:cNvPr id="0" name=""/>
        <dsp:cNvSpPr/>
      </dsp:nvSpPr>
      <dsp:spPr>
        <a:xfrm>
          <a:off x="0" y="4672589"/>
          <a:ext cx="5543972" cy="4381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Datenübertragung, -aufbereitung &amp; -auswertung</a:t>
          </a:r>
        </a:p>
      </dsp:txBody>
      <dsp:txXfrm>
        <a:off x="0" y="4672589"/>
        <a:ext cx="5543972" cy="438113"/>
      </dsp:txXfrm>
    </dsp:sp>
    <dsp:sp modelId="{D74E0F40-0C37-4D92-8980-EF999A757346}">
      <dsp:nvSpPr>
        <dsp:cNvPr id="0" name=""/>
        <dsp:cNvSpPr/>
      </dsp:nvSpPr>
      <dsp:spPr>
        <a:xfrm rot="10800000">
          <a:off x="0" y="4005343"/>
          <a:ext cx="5543972" cy="67381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Durchführung der Befragung (Feldphase)</a:t>
          </a:r>
        </a:p>
      </dsp:txBody>
      <dsp:txXfrm rot="10800000">
        <a:off x="0" y="4005343"/>
        <a:ext cx="5543972" cy="437826"/>
      </dsp:txXfrm>
    </dsp:sp>
    <dsp:sp modelId="{E3EE77A3-3FD6-462C-99A8-9D145B4E73E8}">
      <dsp:nvSpPr>
        <dsp:cNvPr id="0" name=""/>
        <dsp:cNvSpPr/>
      </dsp:nvSpPr>
      <dsp:spPr>
        <a:xfrm rot="10800000">
          <a:off x="0" y="3338096"/>
          <a:ext cx="5543972" cy="67381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Pretest (ev. Überarbeitung), Befragerschulung</a:t>
          </a:r>
        </a:p>
      </dsp:txBody>
      <dsp:txXfrm rot="10800000">
        <a:off x="0" y="3338096"/>
        <a:ext cx="5543972" cy="437826"/>
      </dsp:txXfrm>
    </dsp:sp>
    <dsp:sp modelId="{C72BE5FF-0300-4C7A-9F8F-D5409EC59094}">
      <dsp:nvSpPr>
        <dsp:cNvPr id="0" name=""/>
        <dsp:cNvSpPr/>
      </dsp:nvSpPr>
      <dsp:spPr>
        <a:xfrm rot="10800000">
          <a:off x="0" y="2670850"/>
          <a:ext cx="5543972" cy="67381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Stichprobe &amp; Auswahl Untersuchungssituation</a:t>
          </a:r>
        </a:p>
      </dsp:txBody>
      <dsp:txXfrm rot="10800000">
        <a:off x="0" y="2670850"/>
        <a:ext cx="5543972" cy="437826"/>
      </dsp:txXfrm>
    </dsp:sp>
    <dsp:sp modelId="{3D4BBE0B-0576-40CF-9BB5-A1E59A435D3C}">
      <dsp:nvSpPr>
        <dsp:cNvPr id="0" name=""/>
        <dsp:cNvSpPr/>
      </dsp:nvSpPr>
      <dsp:spPr>
        <a:xfrm rot="10800000">
          <a:off x="0" y="2003604"/>
          <a:ext cx="5543972" cy="67381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Erstellung eines strukturierten Fragebogens</a:t>
          </a:r>
        </a:p>
      </dsp:txBody>
      <dsp:txXfrm rot="10800000">
        <a:off x="0" y="2003604"/>
        <a:ext cx="5543972" cy="437826"/>
      </dsp:txXfrm>
    </dsp:sp>
    <dsp:sp modelId="{C3E5FE94-F59C-4E72-B9C7-C782F754C4E3}">
      <dsp:nvSpPr>
        <dsp:cNvPr id="0" name=""/>
        <dsp:cNvSpPr/>
      </dsp:nvSpPr>
      <dsp:spPr>
        <a:xfrm rot="10800000">
          <a:off x="0" y="1336357"/>
          <a:ext cx="5543972" cy="67381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Operationalisierung: Auswahl abfragbarer Indikatoren </a:t>
          </a:r>
        </a:p>
      </dsp:txBody>
      <dsp:txXfrm rot="10800000">
        <a:off x="0" y="1336357"/>
        <a:ext cx="5543972" cy="437826"/>
      </dsp:txXfrm>
    </dsp:sp>
    <dsp:sp modelId="{AC9128D8-FE30-490A-A3FC-5BD90585A77D}">
      <dsp:nvSpPr>
        <dsp:cNvPr id="0" name=""/>
        <dsp:cNvSpPr/>
      </dsp:nvSpPr>
      <dsp:spPr>
        <a:xfrm rot="10800000">
          <a:off x="0" y="669111"/>
          <a:ext cx="5543972" cy="67381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Auswahl Befragungseinheiten und -merkmale</a:t>
          </a:r>
        </a:p>
      </dsp:txBody>
      <dsp:txXfrm rot="10800000">
        <a:off x="0" y="669111"/>
        <a:ext cx="5543972" cy="437826"/>
      </dsp:txXfrm>
    </dsp:sp>
    <dsp:sp modelId="{EC2B6264-FAE7-4FEA-A9AE-D921837A8EC7}">
      <dsp:nvSpPr>
        <dsp:cNvPr id="0" name=""/>
        <dsp:cNvSpPr/>
      </dsp:nvSpPr>
      <dsp:spPr>
        <a:xfrm rot="10800000">
          <a:off x="0" y="1865"/>
          <a:ext cx="5543972" cy="67381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Fragestellung/Hypothese(n)</a:t>
          </a:r>
        </a:p>
      </dsp:txBody>
      <dsp:txXfrm rot="10800000">
        <a:off x="0" y="1865"/>
        <a:ext cx="5543972" cy="43782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3547F8-735B-4EE7-97DF-BBA3027E996A}">
      <dsp:nvSpPr>
        <dsp:cNvPr id="0" name=""/>
        <dsp:cNvSpPr/>
      </dsp:nvSpPr>
      <dsp:spPr>
        <a:xfrm>
          <a:off x="0" y="4672589"/>
          <a:ext cx="5543972" cy="4381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Datenübertragung, -aufbereitung &amp; -auswertung</a:t>
          </a:r>
        </a:p>
      </dsp:txBody>
      <dsp:txXfrm>
        <a:off x="0" y="4672589"/>
        <a:ext cx="5543972" cy="438113"/>
      </dsp:txXfrm>
    </dsp:sp>
    <dsp:sp modelId="{D74E0F40-0C37-4D92-8980-EF999A757346}">
      <dsp:nvSpPr>
        <dsp:cNvPr id="0" name=""/>
        <dsp:cNvSpPr/>
      </dsp:nvSpPr>
      <dsp:spPr>
        <a:xfrm rot="10800000">
          <a:off x="0" y="4005343"/>
          <a:ext cx="5543972" cy="67381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Durchführung der Befragung (Feldphase)</a:t>
          </a:r>
        </a:p>
      </dsp:txBody>
      <dsp:txXfrm rot="10800000">
        <a:off x="0" y="4005343"/>
        <a:ext cx="5543972" cy="437826"/>
      </dsp:txXfrm>
    </dsp:sp>
    <dsp:sp modelId="{E3EE77A3-3FD6-462C-99A8-9D145B4E73E8}">
      <dsp:nvSpPr>
        <dsp:cNvPr id="0" name=""/>
        <dsp:cNvSpPr/>
      </dsp:nvSpPr>
      <dsp:spPr>
        <a:xfrm rot="10800000">
          <a:off x="0" y="3338096"/>
          <a:ext cx="5543972" cy="67381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Pretest (ev. Überarbeitung), Befragerschulung</a:t>
          </a:r>
        </a:p>
      </dsp:txBody>
      <dsp:txXfrm rot="10800000">
        <a:off x="0" y="3338096"/>
        <a:ext cx="5543972" cy="437826"/>
      </dsp:txXfrm>
    </dsp:sp>
    <dsp:sp modelId="{C72BE5FF-0300-4C7A-9F8F-D5409EC59094}">
      <dsp:nvSpPr>
        <dsp:cNvPr id="0" name=""/>
        <dsp:cNvSpPr/>
      </dsp:nvSpPr>
      <dsp:spPr>
        <a:xfrm rot="10800000">
          <a:off x="0" y="2670850"/>
          <a:ext cx="5543972" cy="67381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Stichprobe &amp; Auswahl Untersuchungssituation</a:t>
          </a:r>
        </a:p>
      </dsp:txBody>
      <dsp:txXfrm rot="10800000">
        <a:off x="0" y="2670850"/>
        <a:ext cx="5543972" cy="437826"/>
      </dsp:txXfrm>
    </dsp:sp>
    <dsp:sp modelId="{3D4BBE0B-0576-40CF-9BB5-A1E59A435D3C}">
      <dsp:nvSpPr>
        <dsp:cNvPr id="0" name=""/>
        <dsp:cNvSpPr/>
      </dsp:nvSpPr>
      <dsp:spPr>
        <a:xfrm rot="10800000">
          <a:off x="0" y="2003604"/>
          <a:ext cx="5543972" cy="67381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Erstellung eines strukturierten Fragebogens</a:t>
          </a:r>
        </a:p>
      </dsp:txBody>
      <dsp:txXfrm rot="10800000">
        <a:off x="0" y="2003604"/>
        <a:ext cx="5543972" cy="437826"/>
      </dsp:txXfrm>
    </dsp:sp>
    <dsp:sp modelId="{C3E5FE94-F59C-4E72-B9C7-C782F754C4E3}">
      <dsp:nvSpPr>
        <dsp:cNvPr id="0" name=""/>
        <dsp:cNvSpPr/>
      </dsp:nvSpPr>
      <dsp:spPr>
        <a:xfrm rot="10800000">
          <a:off x="0" y="1336357"/>
          <a:ext cx="5543972" cy="67381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Operationalisierung: Auswahl abfragbarer Indikatoren </a:t>
          </a:r>
        </a:p>
      </dsp:txBody>
      <dsp:txXfrm rot="10800000">
        <a:off x="0" y="1336357"/>
        <a:ext cx="5543972" cy="437826"/>
      </dsp:txXfrm>
    </dsp:sp>
    <dsp:sp modelId="{AC9128D8-FE30-490A-A3FC-5BD90585A77D}">
      <dsp:nvSpPr>
        <dsp:cNvPr id="0" name=""/>
        <dsp:cNvSpPr/>
      </dsp:nvSpPr>
      <dsp:spPr>
        <a:xfrm rot="10800000">
          <a:off x="0" y="669111"/>
          <a:ext cx="5543972" cy="67381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Auswahl Befragungseinheiten und -merkmale</a:t>
          </a:r>
        </a:p>
      </dsp:txBody>
      <dsp:txXfrm rot="10800000">
        <a:off x="0" y="669111"/>
        <a:ext cx="5543972" cy="437826"/>
      </dsp:txXfrm>
    </dsp:sp>
    <dsp:sp modelId="{EC2B6264-FAE7-4FEA-A9AE-D921837A8EC7}">
      <dsp:nvSpPr>
        <dsp:cNvPr id="0" name=""/>
        <dsp:cNvSpPr/>
      </dsp:nvSpPr>
      <dsp:spPr>
        <a:xfrm rot="10800000">
          <a:off x="0" y="1865"/>
          <a:ext cx="5543972" cy="67381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Fragestellung/Hypothese(n)</a:t>
          </a:r>
        </a:p>
      </dsp:txBody>
      <dsp:txXfrm rot="10800000">
        <a:off x="0" y="1865"/>
        <a:ext cx="5543972" cy="4378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427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r>
              <a:rPr lang="de-AT" dirty="0"/>
              <a:t>Sozialwiss. Methoden für Fortgeschrittene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3992" y="1"/>
            <a:ext cx="3078427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99C1BACB-2DC9-47FF-A3B9-F0B4258DD35A}" type="datetimeFigureOut">
              <a:rPr lang="de-AT" smtClean="0"/>
              <a:t>12.08.2020</a:t>
            </a:fld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r>
              <a:rPr lang="de-AT" dirty="0"/>
              <a:t>KMH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BB94DFB2-13F0-4AD5-89C9-E378F9E0FB74}" type="slidenum">
              <a:rPr lang="de-AT" smtClean="0"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641231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427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2" y="1"/>
            <a:ext cx="3078427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32C1AC8B-CEB6-403D-8F77-2050842C44F2}" type="datetimeFigureOut">
              <a:rPr lang="de-AT" smtClean="0"/>
              <a:pPr/>
              <a:t>12.08.2020</a:t>
            </a:fld>
            <a:endParaRPr lang="de-AT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AT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B134760B-3763-4458-991D-CD3579C771E2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56614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# Herkunft der Teilnehmer</a:t>
            </a:r>
          </a:p>
          <a:p>
            <a:r>
              <a:rPr lang="de-AT" dirty="0"/>
              <a:t>#</a:t>
            </a:r>
            <a:r>
              <a:rPr lang="de-AT" baseline="0" dirty="0"/>
              <a:t> Vorwissen zu Methoden: Karto</a:t>
            </a:r>
          </a:p>
          <a:p>
            <a:r>
              <a:rPr lang="de-AT" baseline="0" dirty="0"/>
              <a:t>––––––––––––––––––––––––––-</a:t>
            </a:r>
          </a:p>
          <a:p>
            <a:r>
              <a:rPr lang="de-AT" baseline="0" dirty="0"/>
              <a:t>→ Erwartungshaltung an LVA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036297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89721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# teiloffen: Kategorien und a) „Kategorie</a:t>
            </a:r>
            <a:r>
              <a:rPr lang="de-AT" baseline="0" dirty="0"/>
              <a:t> „Sonstiges“ – wenn nicht klar oder b) Kategorien die auf das Was abzielen mit einer offenen Begründungsfrage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9559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@</a:t>
            </a:r>
            <a:r>
              <a:rPr lang="de-AT" baseline="0" dirty="0"/>
              <a:t> Umgang mit offenen Fragen:</a:t>
            </a:r>
          </a:p>
          <a:p>
            <a:r>
              <a:rPr lang="de-AT" baseline="0" dirty="0"/>
              <a:t>	+ qual. Input → Inhaltsanalyse</a:t>
            </a:r>
          </a:p>
          <a:p>
            <a:r>
              <a:rPr lang="de-AT" baseline="0" dirty="0"/>
              <a:t>	+ kodieren → quant. Inhaltsanalyse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0479840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926183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Vorausgriff auf:</a:t>
            </a:r>
            <a:r>
              <a:rPr lang="de-AT" baseline="0" dirty="0"/>
              <a:t> Datenaufbereitung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924849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204164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Auch mit gerader Anzahl möglich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779798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Unterscheidung</a:t>
            </a:r>
            <a:r>
              <a:rPr lang="de-AT" baseline="0" dirty="0"/>
              <a:t> Wissenschaft – Marktforschung: Seriös – notwendig - beliebt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323595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025757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06369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433170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134862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445768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762222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279750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687899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410472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842938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992659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256922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# Schwedenschlüssel:</a:t>
            </a:r>
            <a:r>
              <a:rPr lang="de-AT" baseline="0" dirty="0"/>
              <a:t> Zufallsauswahl von Personen in Mehrpersonenhaushalten (= statistisch relevante Population) in einem Haushalt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/>
              <a:t>→ Vorausgriff auf Stichprobenziehung</a:t>
            </a: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01302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762226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Vorausgriff auf Stichprobenziehung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0764297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537064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→ dann ist der Fragebogen fertig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709392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140741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122033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096801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814885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140353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Effekte für Datenvalidierung</a:t>
            </a:r>
            <a:r>
              <a:rPr lang="de-AT" baseline="0" dirty="0"/>
              <a:t> wichtig</a:t>
            </a:r>
          </a:p>
          <a:p>
            <a:r>
              <a:rPr lang="de-AT" baseline="0" dirty="0"/>
              <a:t># Non-Attitudes: auch auf Bogen vermerken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771681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16893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892350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40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528025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41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31740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42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065025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43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0768048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44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061819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45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614387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46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08804635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47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4585123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15‘ // Je 2-er Gruppe:</a:t>
            </a:r>
          </a:p>
          <a:p>
            <a:r>
              <a:rPr lang="de-AT" dirty="0"/>
              <a:t>	+ Flipchart</a:t>
            </a:r>
            <a:r>
              <a:rPr lang="de-AT" baseline="0" dirty="0"/>
              <a:t> mit: Dimensionen / Indikatoren (/ mögl. Fragen – Check für Indikator)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48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2657910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* … zur Verdeutlichung der inhaltlichen Ausrichtung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49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78187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Überblick: Loop von Pretest zur Operationalisierung</a:t>
            </a:r>
            <a:r>
              <a:rPr lang="de-AT" baseline="0" dirty="0"/>
              <a:t> als Modus der Qualitätssicherung</a:t>
            </a:r>
          </a:p>
          <a:p>
            <a:r>
              <a:rPr lang="de-AT" baseline="0" dirty="0"/>
              <a:t># Reliabilität</a:t>
            </a:r>
          </a:p>
          <a:p>
            <a:r>
              <a:rPr lang="de-AT" baseline="0" dirty="0"/>
              <a:t># Validität der Ergebnisse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00908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Ausgangspunkte: </a:t>
            </a:r>
          </a:p>
          <a:p>
            <a:r>
              <a:rPr lang="de-AT" dirty="0"/>
              <a:t># Fragen bzw zu überprüfende</a:t>
            </a:r>
            <a:r>
              <a:rPr lang="de-AT" baseline="0" dirty="0"/>
              <a:t> Hypothese</a:t>
            </a:r>
          </a:p>
          <a:p>
            <a:r>
              <a:rPr lang="de-AT" baseline="0" dirty="0"/>
              <a:t># Wer und welches Wissen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33658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Mögliche Wissensformen,</a:t>
            </a:r>
            <a:r>
              <a:rPr lang="de-AT" baseline="0" dirty="0"/>
              <a:t> die abgefragt werden können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31088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12126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Operationalisierung</a:t>
            </a:r>
            <a:r>
              <a:rPr lang="de-AT" baseline="0" dirty="0"/>
              <a:t> = Ein komplexes, theoretisches Konstrukt empirisch untersuchbar machen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91722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s://www.uibk.ac.at/geographie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pikist.com/free-photo-vnbwo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s://creativecommons.org/licenses/by-sa/4.0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5089171" y="6153626"/>
            <a:ext cx="37496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0" indent="0" algn="r">
              <a:buNone/>
              <a:defRPr lang="de-AT" sz="11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ＭＳ Ｐゴシック" pitchFamily="-104" charset="-128"/>
                <a:cs typeface="Calibri" pitchFamily="34" charset="0"/>
              </a:defRPr>
            </a:lvl1pPr>
          </a:lstStyle>
          <a:p>
            <a:pPr lvl="0" algn="r">
              <a:spcBef>
                <a:spcPct val="0"/>
              </a:spcBef>
            </a:pPr>
            <a:r>
              <a:rPr lang="de-DE" dirty="0"/>
              <a:t>Textmasterformat bearbeiten</a:t>
            </a:r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835696" y="4653192"/>
            <a:ext cx="7003150" cy="504000"/>
          </a:xfrm>
          <a:prstGeom prst="rect">
            <a:avLst/>
          </a:prstGeom>
          <a:noFill/>
        </p:spPr>
        <p:txBody>
          <a:bodyPr anchor="ctr"/>
          <a:lstStyle>
            <a:lvl1pPr algn="r">
              <a:defRPr lang="de-AT" sz="2400" b="1">
                <a:solidFill>
                  <a:srgbClr val="E37823"/>
                </a:solidFill>
              </a:defRPr>
            </a:lvl1pPr>
          </a:lstStyle>
          <a:p>
            <a:pPr lvl="0" algn="r"/>
            <a:r>
              <a:rPr lang="de-DE" dirty="0"/>
              <a:t>Titelmasterformat </a:t>
            </a:r>
            <a:r>
              <a:rPr lang="de-DE" dirty="0" err="1"/>
              <a:t>asdfasdfKlicken</a:t>
            </a:r>
            <a:r>
              <a:rPr lang="de-DE" dirty="0"/>
              <a:t> bearbeiten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10462" y="4221144"/>
            <a:ext cx="8028384" cy="504000"/>
          </a:xfrm>
          <a:prstGeom prst="rect">
            <a:avLst/>
          </a:prstGeom>
        </p:spPr>
        <p:txBody>
          <a:bodyPr vert="horz" anchor="ctr"/>
          <a:lstStyle>
            <a:lvl1pPr marL="0" marR="0" indent="0" algn="r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AT" sz="2000" b="0" baseline="0"/>
            </a:lvl1pPr>
          </a:lstStyle>
          <a:p>
            <a:pPr marL="0" lvl="0" indent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de-DE" dirty="0"/>
              <a:t>LVA Nummer &amp; Name</a:t>
            </a:r>
            <a:endParaRPr lang="de-AT" dirty="0"/>
          </a:p>
        </p:txBody>
      </p:sp>
      <p:pic>
        <p:nvPicPr>
          <p:cNvPr id="13" name="Grafik 12">
            <a:hlinkClick r:id="rId2"/>
            <a:extLst>
              <a:ext uri="{FF2B5EF4-FFF2-40B4-BE49-F238E27FC236}">
                <a16:creationId xmlns:a16="http://schemas.microsoft.com/office/drawing/2014/main" id="{22EC7366-801E-4065-AC8D-FE7E88C124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059392"/>
            <a:ext cx="1499762" cy="739730"/>
          </a:xfrm>
          <a:prstGeom prst="rect">
            <a:avLst/>
          </a:prstGeom>
        </p:spPr>
      </p:pic>
      <p:pic>
        <p:nvPicPr>
          <p:cNvPr id="14" name="Picture 4" descr="https://mirrors.creativecommons.org/presskit/buttons/80x15/png/by-sa.png">
            <a:hlinkClick r:id="rId4"/>
            <a:extLst>
              <a:ext uri="{FF2B5EF4-FFF2-40B4-BE49-F238E27FC236}">
                <a16:creationId xmlns:a16="http://schemas.microsoft.com/office/drawing/2014/main" id="{020BF5E3-67C7-4397-BF9D-27AE7B8636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860" y="6205455"/>
            <a:ext cx="806916" cy="15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assband, measure, tape measure, meter, length, centimeter, roller tape measure, distance, centimeters, millimeter, craft">
            <a:hlinkClick r:id="rId6"/>
            <a:extLst>
              <a:ext uri="{FF2B5EF4-FFF2-40B4-BE49-F238E27FC236}">
                <a16:creationId xmlns:a16="http://schemas.microsoft.com/office/drawing/2014/main" id="{1A5F704A-DBC5-439D-835D-06603BB816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246" y="727512"/>
            <a:ext cx="4629114" cy="306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0405364B-4516-4C5C-A616-056B7BAAA370}"/>
              </a:ext>
            </a:extLst>
          </p:cNvPr>
          <p:cNvSpPr txBox="1"/>
          <p:nvPr userDrawn="1"/>
        </p:nvSpPr>
        <p:spPr>
          <a:xfrm rot="19842564">
            <a:off x="6405768" y="3150464"/>
            <a:ext cx="765959" cy="20005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700" b="0" i="0" kern="1200" dirty="0" err="1">
                <a:solidFill>
                  <a:schemeClr val="bg1"/>
                </a:solidFill>
                <a:effectLst/>
                <a:latin typeface="+mj-lt"/>
                <a:ea typeface="ＭＳ Ｐゴシック" pitchFamily="-104" charset="-128"/>
                <a:cs typeface="+mn-cs"/>
              </a:rPr>
              <a:t>Piksit</a:t>
            </a:r>
            <a:r>
              <a:rPr lang="de-AT" sz="700" b="0" i="0" kern="1200" dirty="0">
                <a:solidFill>
                  <a:schemeClr val="bg1"/>
                </a:solidFill>
                <a:effectLst/>
                <a:latin typeface="+mj-lt"/>
                <a:ea typeface="ＭＳ Ｐゴシック" pitchFamily="-104" charset="-128"/>
                <a:cs typeface="+mn-cs"/>
              </a:rPr>
              <a:t>, PD</a:t>
            </a:r>
            <a:endParaRPr lang="de-AT" sz="7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53340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6654800"/>
            <a:ext cx="9144000" cy="20234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3" name="Rechteck 2"/>
          <p:cNvSpPr/>
          <p:nvPr userDrawn="1"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chemeClr val="tx2">
              <a:lumMod val="75000"/>
            </a:schemeClr>
          </a:solidFill>
          <a:ln w="28575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24" y="93723"/>
            <a:ext cx="8628496" cy="457200"/>
          </a:xfrm>
          <a:prstGeom prst="rect">
            <a:avLst/>
          </a:prstGeom>
        </p:spPr>
        <p:txBody>
          <a:bodyPr vert="horz"/>
          <a:lstStyle>
            <a:lvl1pPr algn="l">
              <a:defRPr sz="2800" b="1" baseline="0">
                <a:solidFill>
                  <a:schemeClr val="bg1"/>
                </a:solidFill>
                <a:latin typeface="+mn-lt"/>
                <a:cs typeface="Arial"/>
              </a:defRPr>
            </a:lvl1pPr>
          </a:lstStyle>
          <a:p>
            <a:r>
              <a:rPr lang="de-AT" dirty="0"/>
              <a:t>Mastertitelformat bearbeiten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1" hasCustomPrompt="1"/>
          </p:nvPr>
        </p:nvSpPr>
        <p:spPr>
          <a:xfrm>
            <a:off x="232264" y="1181512"/>
            <a:ext cx="8766048" cy="4968552"/>
          </a:xfrm>
          <a:prstGeom prst="rect">
            <a:avLst/>
          </a:prstGeom>
        </p:spPr>
        <p:txBody>
          <a:bodyPr vert="horz" anchor="ctr"/>
          <a:lstStyle>
            <a:lvl1pPr marL="228600" indent="-2286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2400" b="0" baseline="0">
                <a:solidFill>
                  <a:schemeClr val="tx1"/>
                </a:solidFill>
                <a:latin typeface="+mn-lt"/>
              </a:defRPr>
            </a:lvl1pPr>
            <a:lvl2pPr marL="658813" indent="-201613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</a:defRPr>
            </a:lvl2pPr>
            <a:lvl3pPr marL="1108075" indent="-193675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Symbol" pitchFamily="18" charset="2"/>
              <a:buChar char="-"/>
              <a:tabLst/>
              <a:defRPr sz="1800">
                <a:solidFill>
                  <a:schemeClr val="tx1"/>
                </a:solidFill>
              </a:defRPr>
            </a:lvl3pPr>
            <a:lvl4pPr marL="1520825" indent="-149225">
              <a:lnSpc>
                <a:spcPct val="114000"/>
              </a:lnSpc>
              <a:spcBef>
                <a:spcPts val="600"/>
              </a:spcBef>
              <a:buFont typeface="Arial" pitchFamily="34" charset="0"/>
              <a:buChar char="•"/>
              <a:defRPr sz="1600"/>
            </a:lvl4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 err="1"/>
              <a:t>Asdfasdf</a:t>
            </a:r>
            <a:endParaRPr lang="de-AT" dirty="0"/>
          </a:p>
          <a:p>
            <a:pPr lvl="2"/>
            <a:r>
              <a:rPr lang="de-AT" dirty="0" err="1"/>
              <a:t>Sadfasdf</a:t>
            </a:r>
            <a:endParaRPr lang="de-AT" dirty="0"/>
          </a:p>
          <a:p>
            <a:pPr lvl="3"/>
            <a:r>
              <a:rPr lang="de-AT" dirty="0" err="1"/>
              <a:t>sdf</a:t>
            </a:r>
            <a:endParaRPr lang="de-AT" dirty="0"/>
          </a:p>
        </p:txBody>
      </p:sp>
      <p:sp>
        <p:nvSpPr>
          <p:cNvPr id="2" name="Textfeld 1"/>
          <p:cNvSpPr txBox="1"/>
          <p:nvPr userDrawn="1"/>
        </p:nvSpPr>
        <p:spPr>
          <a:xfrm>
            <a:off x="323528" y="6654396"/>
            <a:ext cx="27363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VO</a:t>
            </a:r>
            <a:r>
              <a:rPr lang="de-AT" sz="800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Sozialwiss. Methoden </a:t>
            </a:r>
            <a:r>
              <a:rPr lang="de-AT" sz="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| KMH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8460432" y="6654396"/>
            <a:ext cx="384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0D87B3D-9F2E-4AB4-9472-248B74A58E90}" type="slidenum">
              <a:rPr lang="de-AT" sz="8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/>
              <a:t>‹Nr.›</a:t>
            </a:fld>
            <a:endParaRPr lang="de-AT" sz="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427984" y="6654396"/>
            <a:ext cx="3887391" cy="21544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lvl1pPr marL="0" indent="0" algn="r">
              <a:buNone/>
              <a:defRPr lang="de-DE" sz="800" smtClean="0">
                <a:solidFill>
                  <a:schemeClr val="bg1">
                    <a:lumMod val="50000"/>
                  </a:schemeClr>
                </a:solidFill>
                <a:latin typeface="+mj-lt"/>
                <a:ea typeface="ＭＳ Ｐゴシック" pitchFamily="-104" charset="-128"/>
                <a:cs typeface="+mn-cs"/>
              </a:defRPr>
            </a:lvl1pPr>
            <a:lvl2pPr>
              <a:defRPr lang="de-DE" smtClean="0">
                <a:latin typeface="Arial" charset="0"/>
                <a:ea typeface="ＭＳ Ｐゴシック" pitchFamily="-104" charset="-128"/>
              </a:defRPr>
            </a:lvl2pPr>
            <a:lvl3pPr>
              <a:defRPr lang="de-DE" smtClean="0">
                <a:latin typeface="Arial" charset="0"/>
                <a:ea typeface="ＭＳ Ｐゴシック" pitchFamily="-104" charset="-128"/>
              </a:defRPr>
            </a:lvl3pPr>
            <a:lvl4pPr>
              <a:defRPr lang="de-DE" smtClean="0">
                <a:latin typeface="Arial" charset="0"/>
                <a:ea typeface="ＭＳ Ｐゴシック" pitchFamily="-104" charset="-128"/>
              </a:defRPr>
            </a:lvl4pPr>
            <a:lvl5pPr>
              <a:defRPr lang="de-AT">
                <a:latin typeface="Arial" charset="0"/>
                <a:ea typeface="ＭＳ Ｐゴシック" pitchFamily="-104" charset="-128"/>
              </a:defRPr>
            </a:lvl5pPr>
          </a:lstStyle>
          <a:p>
            <a:pPr lvl="0" algn="r">
              <a:spcBef>
                <a:spcPct val="0"/>
              </a:spcBef>
            </a:pPr>
            <a:r>
              <a:rPr lang="de-AT" dirty="0" err="1"/>
              <a:t>asdfasdfasdf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76890845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6654800"/>
            <a:ext cx="9144000" cy="20234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3" name="Rechteck 2"/>
          <p:cNvSpPr/>
          <p:nvPr userDrawn="1"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chemeClr val="tx2">
              <a:lumMod val="75000"/>
            </a:schemeClr>
          </a:solidFill>
          <a:ln w="28575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24" y="93723"/>
            <a:ext cx="8927976" cy="457200"/>
          </a:xfrm>
          <a:prstGeom prst="rect">
            <a:avLst/>
          </a:prstGeom>
        </p:spPr>
        <p:txBody>
          <a:bodyPr vert="horz"/>
          <a:lstStyle>
            <a:lvl1pPr algn="l">
              <a:defRPr sz="2800" b="1" baseline="0">
                <a:solidFill>
                  <a:schemeClr val="bg1"/>
                </a:solidFill>
                <a:latin typeface="+mn-lt"/>
                <a:cs typeface="Arial"/>
              </a:defRPr>
            </a:lvl1pPr>
          </a:lstStyle>
          <a:p>
            <a:r>
              <a:rPr lang="de-AT" dirty="0"/>
              <a:t>Mastertitelformat bearbeiten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1" hasCustomPrompt="1"/>
          </p:nvPr>
        </p:nvSpPr>
        <p:spPr>
          <a:xfrm>
            <a:off x="4499992" y="949910"/>
            <a:ext cx="4392488" cy="5465407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228600" indent="-2286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2400" b="0" baseline="0">
                <a:solidFill>
                  <a:schemeClr val="tx1"/>
                </a:solidFill>
                <a:latin typeface="+mn-lt"/>
              </a:defRPr>
            </a:lvl1pPr>
            <a:lvl2pPr marL="658813" indent="-201613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</a:defRPr>
            </a:lvl2pPr>
            <a:lvl3pPr marL="1108075" indent="-193675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Symbol" pitchFamily="18" charset="2"/>
              <a:buChar char="-"/>
              <a:tabLst/>
              <a:defRPr sz="1800">
                <a:solidFill>
                  <a:schemeClr val="tx1"/>
                </a:solidFill>
              </a:defRPr>
            </a:lvl3pPr>
            <a:lvl4pPr marL="1520825" indent="-149225">
              <a:lnSpc>
                <a:spcPct val="114000"/>
              </a:lnSpc>
              <a:spcBef>
                <a:spcPts val="600"/>
              </a:spcBef>
              <a:buFont typeface="Arial" pitchFamily="34" charset="0"/>
              <a:buChar char="•"/>
              <a:defRPr sz="1600"/>
            </a:lvl4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 err="1"/>
              <a:t>Asdfasdf</a:t>
            </a:r>
            <a:endParaRPr lang="de-AT" dirty="0"/>
          </a:p>
          <a:p>
            <a:pPr lvl="2"/>
            <a:r>
              <a:rPr lang="de-AT" dirty="0" err="1"/>
              <a:t>Sadfasdf</a:t>
            </a:r>
            <a:endParaRPr lang="de-AT" dirty="0"/>
          </a:p>
          <a:p>
            <a:pPr lvl="3"/>
            <a:r>
              <a:rPr lang="de-AT" dirty="0" err="1"/>
              <a:t>sdf</a:t>
            </a:r>
            <a:endParaRPr lang="de-AT" dirty="0"/>
          </a:p>
        </p:txBody>
      </p:sp>
      <p:sp>
        <p:nvSpPr>
          <p:cNvPr id="6" name="Textfeld 5"/>
          <p:cNvSpPr txBox="1"/>
          <p:nvPr userDrawn="1"/>
        </p:nvSpPr>
        <p:spPr>
          <a:xfrm>
            <a:off x="8508392" y="6654396"/>
            <a:ext cx="384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0D87B3D-9F2E-4AB4-9472-248B74A58E90}" type="slidenum">
              <a:rPr lang="de-AT" sz="8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/>
              <a:t>‹Nr.›</a:t>
            </a:fld>
            <a:endParaRPr lang="de-AT" sz="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956039" y="6654396"/>
            <a:ext cx="6407671" cy="215444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>
            <a:lvl1pPr marL="0" indent="0" algn="ctr">
              <a:buNone/>
              <a:defRPr lang="de-DE" sz="800" smtClean="0">
                <a:solidFill>
                  <a:schemeClr val="bg1">
                    <a:lumMod val="50000"/>
                  </a:schemeClr>
                </a:solidFill>
                <a:latin typeface="+mj-lt"/>
                <a:ea typeface="ＭＳ Ｐゴシック" pitchFamily="-104" charset="-128"/>
                <a:cs typeface="+mn-cs"/>
              </a:defRPr>
            </a:lvl1pPr>
            <a:lvl2pPr>
              <a:defRPr lang="de-DE" smtClean="0">
                <a:latin typeface="Arial" charset="0"/>
                <a:ea typeface="ＭＳ Ｐゴシック" pitchFamily="-104" charset="-128"/>
              </a:defRPr>
            </a:lvl2pPr>
            <a:lvl3pPr>
              <a:defRPr lang="de-DE" smtClean="0">
                <a:latin typeface="Arial" charset="0"/>
                <a:ea typeface="ＭＳ Ｐゴシック" pitchFamily="-104" charset="-128"/>
              </a:defRPr>
            </a:lvl3pPr>
            <a:lvl4pPr>
              <a:defRPr lang="de-DE" smtClean="0">
                <a:latin typeface="Arial" charset="0"/>
                <a:ea typeface="ＭＳ Ｐゴシック" pitchFamily="-104" charset="-128"/>
              </a:defRPr>
            </a:lvl4pPr>
            <a:lvl5pPr>
              <a:defRPr lang="de-AT">
                <a:latin typeface="Arial" charset="0"/>
                <a:ea typeface="ＭＳ Ｐゴシック" pitchFamily="-104" charset="-128"/>
              </a:defRPr>
            </a:lvl5pPr>
          </a:lstStyle>
          <a:p>
            <a:pPr lvl="0" algn="r">
              <a:spcBef>
                <a:spcPct val="0"/>
              </a:spcBef>
            </a:pPr>
            <a:r>
              <a:rPr lang="de-AT" dirty="0" err="1"/>
              <a:t>asdfasdfasdf</a:t>
            </a:r>
            <a:endParaRPr lang="de-AT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232264" y="949910"/>
            <a:ext cx="3960267" cy="5465407"/>
          </a:xfrm>
          <a:prstGeom prst="rect">
            <a:avLst/>
          </a:prstGeom>
        </p:spPr>
        <p:txBody>
          <a:bodyPr/>
          <a:lstStyle/>
          <a:p>
            <a:endParaRPr lang="de-AT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FDBD940-EE8B-49FC-880C-98C0943378B4}"/>
              </a:ext>
            </a:extLst>
          </p:cNvPr>
          <p:cNvSpPr txBox="1"/>
          <p:nvPr userDrawn="1"/>
        </p:nvSpPr>
        <p:spPr>
          <a:xfrm>
            <a:off x="323528" y="6654396"/>
            <a:ext cx="27363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VO</a:t>
            </a:r>
            <a:r>
              <a:rPr lang="de-AT" sz="800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Sozialwiss. Methoden </a:t>
            </a:r>
            <a:r>
              <a:rPr lang="de-AT" sz="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| KMH</a:t>
            </a:r>
          </a:p>
        </p:txBody>
      </p:sp>
    </p:spTree>
    <p:extLst>
      <p:ext uri="{BB962C8B-B14F-4D97-AF65-F5344CB8AC3E}">
        <p14:creationId xmlns:p14="http://schemas.microsoft.com/office/powerpoint/2010/main" val="3095859404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6654800"/>
            <a:ext cx="9144000" cy="20234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3" name="Rechteck 2"/>
          <p:cNvSpPr/>
          <p:nvPr userDrawn="1"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chemeClr val="tx2">
              <a:lumMod val="75000"/>
            </a:schemeClr>
          </a:solidFill>
          <a:ln w="28575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24" y="93723"/>
            <a:ext cx="8927976" cy="457200"/>
          </a:xfrm>
          <a:prstGeom prst="rect">
            <a:avLst/>
          </a:prstGeom>
        </p:spPr>
        <p:txBody>
          <a:bodyPr vert="horz"/>
          <a:lstStyle>
            <a:lvl1pPr algn="l">
              <a:defRPr sz="2800" b="1" baseline="0">
                <a:solidFill>
                  <a:schemeClr val="bg1"/>
                </a:solidFill>
                <a:latin typeface="+mn-lt"/>
                <a:cs typeface="Arial"/>
              </a:defRPr>
            </a:lvl1pPr>
          </a:lstStyle>
          <a:p>
            <a:r>
              <a:rPr lang="de-AT" dirty="0"/>
              <a:t>Mastertitelformat bearbeiten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1" hasCustomPrompt="1"/>
          </p:nvPr>
        </p:nvSpPr>
        <p:spPr>
          <a:xfrm>
            <a:off x="216024" y="949910"/>
            <a:ext cx="4392488" cy="5465407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228600" indent="-2286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2400" b="0" baseline="0">
                <a:solidFill>
                  <a:schemeClr val="tx1"/>
                </a:solidFill>
                <a:latin typeface="+mn-lt"/>
              </a:defRPr>
            </a:lvl1pPr>
            <a:lvl2pPr marL="658813" indent="-201613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</a:defRPr>
            </a:lvl2pPr>
            <a:lvl3pPr marL="1108075" indent="-193675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Symbol" pitchFamily="18" charset="2"/>
              <a:buChar char="-"/>
              <a:tabLst/>
              <a:defRPr sz="1800">
                <a:solidFill>
                  <a:schemeClr val="tx1"/>
                </a:solidFill>
              </a:defRPr>
            </a:lvl3pPr>
            <a:lvl4pPr marL="1520825" indent="-149225">
              <a:lnSpc>
                <a:spcPct val="114000"/>
              </a:lnSpc>
              <a:spcBef>
                <a:spcPts val="600"/>
              </a:spcBef>
              <a:buFont typeface="Arial" pitchFamily="34" charset="0"/>
              <a:buChar char="•"/>
              <a:defRPr sz="1600"/>
            </a:lvl4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 err="1"/>
              <a:t>Asdfasdf</a:t>
            </a:r>
            <a:endParaRPr lang="de-AT" dirty="0"/>
          </a:p>
          <a:p>
            <a:pPr lvl="2"/>
            <a:r>
              <a:rPr lang="de-AT" dirty="0" err="1"/>
              <a:t>Sadfasdf</a:t>
            </a:r>
            <a:endParaRPr lang="de-AT" dirty="0"/>
          </a:p>
          <a:p>
            <a:pPr lvl="3"/>
            <a:r>
              <a:rPr lang="de-AT" dirty="0" err="1"/>
              <a:t>sdf</a:t>
            </a:r>
            <a:endParaRPr lang="de-AT" dirty="0"/>
          </a:p>
        </p:txBody>
      </p:sp>
      <p:sp>
        <p:nvSpPr>
          <p:cNvPr id="6" name="Textfeld 5"/>
          <p:cNvSpPr txBox="1"/>
          <p:nvPr userDrawn="1"/>
        </p:nvSpPr>
        <p:spPr>
          <a:xfrm>
            <a:off x="8508219" y="6654396"/>
            <a:ext cx="384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0D87B3D-9F2E-4AB4-9472-248B74A58E90}" type="slidenum">
              <a:rPr lang="de-AT" sz="8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/>
              <a:t>‹Nr.›</a:t>
            </a:fld>
            <a:endParaRPr lang="de-AT" sz="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940656" y="6654396"/>
            <a:ext cx="6407671" cy="215444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>
            <a:lvl1pPr marL="0" indent="0" algn="ctr">
              <a:buNone/>
              <a:defRPr lang="de-DE" sz="800" smtClean="0">
                <a:solidFill>
                  <a:schemeClr val="bg1">
                    <a:lumMod val="50000"/>
                  </a:schemeClr>
                </a:solidFill>
                <a:latin typeface="+mj-lt"/>
                <a:ea typeface="ＭＳ Ｐゴシック" pitchFamily="-104" charset="-128"/>
                <a:cs typeface="+mn-cs"/>
              </a:defRPr>
            </a:lvl1pPr>
            <a:lvl2pPr>
              <a:defRPr lang="de-DE" smtClean="0">
                <a:latin typeface="Arial" charset="0"/>
                <a:ea typeface="ＭＳ Ｐゴシック" pitchFamily="-104" charset="-128"/>
              </a:defRPr>
            </a:lvl2pPr>
            <a:lvl3pPr>
              <a:defRPr lang="de-DE" smtClean="0">
                <a:latin typeface="Arial" charset="0"/>
                <a:ea typeface="ＭＳ Ｐゴシック" pitchFamily="-104" charset="-128"/>
              </a:defRPr>
            </a:lvl3pPr>
            <a:lvl4pPr>
              <a:defRPr lang="de-DE" smtClean="0">
                <a:latin typeface="Arial" charset="0"/>
                <a:ea typeface="ＭＳ Ｐゴシック" pitchFamily="-104" charset="-128"/>
              </a:defRPr>
            </a:lvl4pPr>
            <a:lvl5pPr>
              <a:defRPr lang="de-AT">
                <a:latin typeface="Arial" charset="0"/>
                <a:ea typeface="ＭＳ Ｐゴシック" pitchFamily="-104" charset="-128"/>
              </a:defRPr>
            </a:lvl5pPr>
          </a:lstStyle>
          <a:p>
            <a:pPr lvl="0" algn="r">
              <a:spcBef>
                <a:spcPct val="0"/>
              </a:spcBef>
            </a:pPr>
            <a:r>
              <a:rPr lang="de-AT" dirty="0" err="1"/>
              <a:t>asdfasdfasdf</a:t>
            </a:r>
            <a:endParaRPr lang="de-AT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4932040" y="949910"/>
            <a:ext cx="3960267" cy="5465407"/>
          </a:xfrm>
          <a:prstGeom prst="rect">
            <a:avLst/>
          </a:prstGeom>
        </p:spPr>
        <p:txBody>
          <a:bodyPr/>
          <a:lstStyle/>
          <a:p>
            <a:endParaRPr lang="de-AT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6988CC9-6357-4AE0-A65B-6E7830AB0407}"/>
              </a:ext>
            </a:extLst>
          </p:cNvPr>
          <p:cNvSpPr txBox="1"/>
          <p:nvPr userDrawn="1"/>
        </p:nvSpPr>
        <p:spPr>
          <a:xfrm>
            <a:off x="323528" y="6654396"/>
            <a:ext cx="27363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VO</a:t>
            </a:r>
            <a:r>
              <a:rPr lang="de-AT" sz="800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Sozialwiss. Methoden </a:t>
            </a:r>
            <a:r>
              <a:rPr lang="de-AT" sz="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| KMH</a:t>
            </a:r>
          </a:p>
        </p:txBody>
      </p:sp>
    </p:spTree>
    <p:extLst>
      <p:ext uri="{BB962C8B-B14F-4D97-AF65-F5344CB8AC3E}">
        <p14:creationId xmlns:p14="http://schemas.microsoft.com/office/powerpoint/2010/main" val="1630510641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693" r:id="rId2"/>
    <p:sldLayoutId id="2147483745" r:id="rId3"/>
    <p:sldLayoutId id="2147483746" r:id="rId4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ibk.ac.at/geographie/shop/inngeo/pdf/inngeo13_euro08.pdf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kist.com/free-photo-vnbwo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ibk.ac.at/geographie/shop/inngeo/pdf/inngeo17_indonesien.pdf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-6517232" y="11220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de-AT" sz="2800" b="1" dirty="0">
                <a:solidFill>
                  <a:srgbClr val="E37823"/>
                </a:solidFill>
                <a:latin typeface="Calibri"/>
                <a:ea typeface="ＭＳ Ｐゴシック" charset="-128"/>
                <a:cs typeface="Arial"/>
              </a:rPr>
              <a:t>How to do Things </a:t>
            </a:r>
            <a:br>
              <a:rPr lang="de-AT" sz="2800" b="1" dirty="0">
                <a:solidFill>
                  <a:srgbClr val="E37823"/>
                </a:solidFill>
                <a:latin typeface="Calibri"/>
                <a:ea typeface="ＭＳ Ｐゴシック" charset="-128"/>
                <a:cs typeface="Arial"/>
              </a:rPr>
            </a:br>
            <a:r>
              <a:rPr lang="de-AT" sz="2800" b="1" dirty="0">
                <a:solidFill>
                  <a:srgbClr val="E37823"/>
                </a:solidFill>
                <a:latin typeface="Calibri"/>
                <a:ea typeface="ＭＳ Ｐゴシック" charset="-128"/>
                <a:cs typeface="Arial"/>
              </a:rPr>
              <a:t>with Numbers</a:t>
            </a:r>
          </a:p>
          <a:p>
            <a:pPr algn="r">
              <a:defRPr/>
            </a:pPr>
            <a:endParaRPr lang="de-AT" sz="2800" b="1" kern="0" dirty="0">
              <a:solidFill>
                <a:srgbClr val="E37823"/>
              </a:solidFill>
              <a:latin typeface="Calibri"/>
              <a:ea typeface="ＭＳ Ｐゴシック" charset="-128"/>
              <a:cs typeface="Arial"/>
            </a:endParaRPr>
          </a:p>
          <a:p>
            <a:pPr algn="r">
              <a:defRPr/>
            </a:pPr>
            <a:r>
              <a:rPr lang="de-AT" sz="2800" b="1" kern="0" dirty="0">
                <a:solidFill>
                  <a:srgbClr val="E37823"/>
                </a:solidFill>
                <a:latin typeface="Calibri"/>
                <a:ea typeface="ＭＳ Ｐゴシック" charset="-128"/>
                <a:cs typeface="Arial"/>
              </a:rPr>
              <a:t>Vorbesprechung</a:t>
            </a:r>
            <a:endParaRPr lang="de-DE" sz="2800" b="1" kern="0" dirty="0">
              <a:solidFill>
                <a:srgbClr val="000000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2052" name="Rechteck 7"/>
          <p:cNvSpPr>
            <a:spLocks noChangeArrowheads="1"/>
          </p:cNvSpPr>
          <p:nvPr/>
        </p:nvSpPr>
        <p:spPr bwMode="auto">
          <a:xfrm>
            <a:off x="10260632" y="5393526"/>
            <a:ext cx="19623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r"/>
            <a:r>
              <a:rPr lang="de-DE" sz="1600" kern="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716406 | </a:t>
            </a:r>
            <a:r>
              <a:rPr lang="de-DE" sz="16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SS 16 | EH1</a:t>
            </a:r>
            <a:br>
              <a:rPr lang="de-DE" sz="16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de-DE" sz="16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Karl-Michael Höferl</a:t>
            </a:r>
          </a:p>
        </p:txBody>
      </p:sp>
      <p:sp>
        <p:nvSpPr>
          <p:cNvPr id="3" name="Rechteck 2"/>
          <p:cNvSpPr/>
          <p:nvPr/>
        </p:nvSpPr>
        <p:spPr>
          <a:xfrm>
            <a:off x="-5509120" y="5393526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>
              <a:defRPr/>
            </a:pPr>
            <a:r>
              <a:rPr lang="de-DE" sz="2200" b="1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Sozialwiss. Methoden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AT" dirty="0"/>
              <a:t>KMH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Primärdatengewinnung durch Befragung</a:t>
            </a:r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AT" dirty="0"/>
              <a:t>716408 | Sozialwiss. Methoden – How 2 do Things with Numbers</a:t>
            </a:r>
          </a:p>
        </p:txBody>
      </p:sp>
    </p:spTree>
    <p:extLst>
      <p:ext uri="{BB962C8B-B14F-4D97-AF65-F5344CB8AC3E}">
        <p14:creationId xmlns:p14="http://schemas.microsoft.com/office/powerpoint/2010/main" val="936610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Planung einer Befragung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3131840" y="6525924"/>
            <a:ext cx="3887391" cy="215444"/>
          </a:xfrm>
        </p:spPr>
        <p:txBody>
          <a:bodyPr/>
          <a:lstStyle/>
          <a:p>
            <a:endParaRPr lang="de-AT" dirty="0"/>
          </a:p>
        </p:txBody>
      </p:sp>
      <p:graphicFrame>
        <p:nvGraphicFramePr>
          <p:cNvPr id="5" name="Inhaltsplatzhalter 3"/>
          <p:cNvGraphicFramePr>
            <a:graphicFrameLocks/>
          </p:cNvGraphicFramePr>
          <p:nvPr>
            <p:extLst/>
          </p:nvPr>
        </p:nvGraphicFramePr>
        <p:xfrm>
          <a:off x="1907704" y="1124744"/>
          <a:ext cx="554397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Pfeil nach rechts 5"/>
          <p:cNvSpPr/>
          <p:nvPr/>
        </p:nvSpPr>
        <p:spPr>
          <a:xfrm rot="10800000">
            <a:off x="7020273" y="3019673"/>
            <a:ext cx="1147953" cy="638051"/>
          </a:xfrm>
          <a:prstGeom prst="rightArrow">
            <a:avLst/>
          </a:prstGeom>
          <a:solidFill>
            <a:srgbClr val="E37823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588568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Offenheit von Fragen I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de-AT" b="1" dirty="0"/>
              <a:t>Offene Fragen: </a:t>
            </a:r>
            <a:br>
              <a:rPr lang="de-AT" dirty="0"/>
            </a:br>
            <a:r>
              <a:rPr lang="de-AT" dirty="0"/>
              <a:t>Antworten </a:t>
            </a:r>
            <a:r>
              <a:rPr lang="de-AT" dirty="0">
                <a:solidFill>
                  <a:srgbClr val="E37823"/>
                </a:solidFill>
              </a:rPr>
              <a:t>„in eigenen Worten“ </a:t>
            </a:r>
            <a:br>
              <a:rPr lang="de-AT" dirty="0"/>
            </a:br>
            <a:r>
              <a:rPr lang="de-AT" dirty="0"/>
              <a:t>möglich → erinnern</a:t>
            </a:r>
          </a:p>
          <a:p>
            <a:pPr lvl="1"/>
            <a:r>
              <a:rPr lang="de-AT" dirty="0"/>
              <a:t>Sinnvoll: Antwortmöglichkeiten nicht </a:t>
            </a:r>
            <a:br>
              <a:rPr lang="de-AT" dirty="0"/>
            </a:br>
            <a:r>
              <a:rPr lang="de-AT" dirty="0"/>
              <a:t>vollständig bekannt; spontane Antworten</a:t>
            </a:r>
          </a:p>
          <a:p>
            <a:endParaRPr lang="de-AT" sz="900" b="1" dirty="0"/>
          </a:p>
          <a:p>
            <a:r>
              <a:rPr lang="de-AT" b="1" dirty="0"/>
              <a:t>Geschlossene Fragen: </a:t>
            </a:r>
            <a:br>
              <a:rPr lang="de-AT" dirty="0"/>
            </a:br>
            <a:r>
              <a:rPr lang="de-AT" dirty="0"/>
              <a:t>Entscheidung zwischen vorgegebenen </a:t>
            </a:r>
            <a:r>
              <a:rPr lang="de-AT" dirty="0">
                <a:solidFill>
                  <a:srgbClr val="E37823"/>
                </a:solidFill>
              </a:rPr>
              <a:t>Antwortalternativen</a:t>
            </a:r>
          </a:p>
          <a:p>
            <a:pPr lvl="1"/>
            <a:r>
              <a:rPr lang="de-AT" dirty="0"/>
              <a:t>Sinnvoll: Vergleichbarkeit von Antworten</a:t>
            </a:r>
          </a:p>
          <a:p>
            <a:pPr lvl="1"/>
            <a:r>
              <a:rPr lang="de-AT" dirty="0"/>
              <a:t>Zeit- &amp; Kostenersparnis; Formulierungsschwächen bei Befragten; Überforderung der Befrager beim Protokollieren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(Überarbeitung von Reuber &amp; Pfaffenbach 2005:21)</a:t>
            </a:r>
          </a:p>
        </p:txBody>
      </p:sp>
      <p:grpSp>
        <p:nvGrpSpPr>
          <p:cNvPr id="5" name="Gruppieren 4"/>
          <p:cNvGrpSpPr/>
          <p:nvPr/>
        </p:nvGrpSpPr>
        <p:grpSpPr>
          <a:xfrm>
            <a:off x="5580112" y="1124744"/>
            <a:ext cx="6192688" cy="2727274"/>
            <a:chOff x="5580112" y="1781846"/>
            <a:chExt cx="6192688" cy="272727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112" y="1781846"/>
              <a:ext cx="6192688" cy="2727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hteck 5"/>
            <p:cNvSpPr/>
            <p:nvPr/>
          </p:nvSpPr>
          <p:spPr>
            <a:xfrm>
              <a:off x="7690569" y="2795786"/>
              <a:ext cx="936104" cy="334640"/>
            </a:xfrm>
            <a:prstGeom prst="rect">
              <a:avLst/>
            </a:prstGeom>
            <a:noFill/>
            <a:ln>
              <a:solidFill>
                <a:srgbClr val="E37823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7" name="Rechteck 6"/>
            <p:cNvSpPr/>
            <p:nvPr/>
          </p:nvSpPr>
          <p:spPr>
            <a:xfrm>
              <a:off x="6882606" y="3244726"/>
              <a:ext cx="2160239" cy="432048"/>
            </a:xfrm>
            <a:prstGeom prst="rect">
              <a:avLst/>
            </a:prstGeom>
            <a:noFill/>
            <a:ln>
              <a:solidFill>
                <a:srgbClr val="E37823"/>
              </a:solidFill>
              <a:prstDash val="sysDot"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</p:grpSp>
    </p:spTree>
    <p:extLst>
      <p:ext uri="{BB962C8B-B14F-4D97-AF65-F5344CB8AC3E}">
        <p14:creationId xmlns:p14="http://schemas.microsoft.com/office/powerpoint/2010/main" val="229290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Offenheit von Fragen II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de-AT" b="1" dirty="0"/>
              <a:t>Offene Frage:</a:t>
            </a:r>
            <a:br>
              <a:rPr lang="de-AT" b="1" dirty="0"/>
            </a:br>
            <a:r>
              <a:rPr lang="de-AT" sz="1800" i="1" dirty="0">
                <a:latin typeface="Courier New" pitchFamily="49" charset="0"/>
                <a:cs typeface="Courier New" pitchFamily="49" charset="0"/>
              </a:rPr>
              <a:t>Was gefällt Ihnen besonders an der Neugestaltung </a:t>
            </a:r>
            <a:br>
              <a:rPr lang="de-AT" sz="1800" i="1" dirty="0">
                <a:latin typeface="Courier New" pitchFamily="49" charset="0"/>
                <a:cs typeface="Courier New" pitchFamily="49" charset="0"/>
              </a:rPr>
            </a:br>
            <a:r>
              <a:rPr lang="de-AT" sz="1800" i="1" dirty="0">
                <a:latin typeface="Courier New" pitchFamily="49" charset="0"/>
                <a:cs typeface="Courier New" pitchFamily="49" charset="0"/>
              </a:rPr>
              <a:t>des Südtirolerplatzes?</a:t>
            </a:r>
            <a:br>
              <a:rPr lang="de-AT" sz="1800" i="1" dirty="0">
                <a:latin typeface="Courier New" pitchFamily="49" charset="0"/>
                <a:cs typeface="Courier New" pitchFamily="49" charset="0"/>
              </a:rPr>
            </a:br>
            <a:r>
              <a:rPr lang="de-AT" sz="1800" i="1" dirty="0">
                <a:latin typeface="Courier New" pitchFamily="49" charset="0"/>
                <a:cs typeface="Courier New" pitchFamily="49" charset="0"/>
              </a:rPr>
              <a:t>____________________________________________________</a:t>
            </a:r>
            <a:br>
              <a:rPr lang="de-AT" sz="1800" i="1" dirty="0">
                <a:latin typeface="Courier New" pitchFamily="49" charset="0"/>
                <a:cs typeface="Courier New" pitchFamily="49" charset="0"/>
              </a:rPr>
            </a:br>
            <a:r>
              <a:rPr lang="de-AT" sz="1800" i="1" dirty="0">
                <a:latin typeface="Courier New" pitchFamily="49" charset="0"/>
                <a:cs typeface="Courier New" pitchFamily="49" charset="0"/>
              </a:rPr>
              <a:t>____________________________________________________</a:t>
            </a:r>
            <a:br>
              <a:rPr lang="de-AT" sz="1800" i="1" dirty="0">
                <a:latin typeface="Courier New" pitchFamily="49" charset="0"/>
                <a:cs typeface="Courier New" pitchFamily="49" charset="0"/>
              </a:rPr>
            </a:br>
            <a:r>
              <a:rPr lang="de-AT" sz="1800" i="1" dirty="0">
                <a:latin typeface="Courier New" pitchFamily="49" charset="0"/>
                <a:cs typeface="Courier New" pitchFamily="49" charset="0"/>
              </a:rPr>
              <a:t>____________________________________________________</a:t>
            </a:r>
            <a:endParaRPr lang="de-AT" sz="2000" b="1" dirty="0"/>
          </a:p>
          <a:p>
            <a:pPr marL="0" indent="0">
              <a:buNone/>
            </a:pPr>
            <a:endParaRPr lang="de-AT" sz="1100" b="1" dirty="0"/>
          </a:p>
          <a:p>
            <a:r>
              <a:rPr lang="de-AT" b="1" dirty="0"/>
              <a:t>Geschlossene Frage:</a:t>
            </a:r>
            <a:br>
              <a:rPr lang="de-AT" b="1" dirty="0"/>
            </a:br>
            <a:r>
              <a:rPr lang="de-AT" sz="1800" i="1" dirty="0">
                <a:latin typeface="Courier New" pitchFamily="49" charset="0"/>
                <a:cs typeface="Courier New" pitchFamily="49" charset="0"/>
              </a:rPr>
              <a:t>Soll die Stadt Innsbruck ein Programm </a:t>
            </a:r>
            <a:br>
              <a:rPr lang="de-AT" sz="1800" i="1" dirty="0">
                <a:latin typeface="Courier New" pitchFamily="49" charset="0"/>
                <a:cs typeface="Courier New" pitchFamily="49" charset="0"/>
              </a:rPr>
            </a:br>
            <a:r>
              <a:rPr lang="de-AT" sz="1800" i="1" dirty="0">
                <a:latin typeface="Courier New" pitchFamily="49" charset="0"/>
                <a:cs typeface="Courier New" pitchFamily="49" charset="0"/>
              </a:rPr>
              <a:t>zur Klimaanpassung erarbeiten?</a:t>
            </a:r>
            <a:br>
              <a:rPr lang="de-AT" sz="2000" b="1" dirty="0"/>
            </a:br>
            <a:r>
              <a:rPr lang="de-AT" sz="2000" b="1" dirty="0">
                <a:sym typeface="Symbol"/>
              </a:rPr>
              <a:t> </a:t>
            </a:r>
            <a:r>
              <a:rPr lang="de-AT" sz="1800" i="1" dirty="0">
                <a:latin typeface="Courier New" pitchFamily="49" charset="0"/>
                <a:cs typeface="Courier New" pitchFamily="49" charset="0"/>
                <a:sym typeface="Symbol"/>
              </a:rPr>
              <a:t>Ja</a:t>
            </a:r>
            <a:br>
              <a:rPr lang="de-AT" sz="2000" b="1" dirty="0">
                <a:cs typeface="Courier New" pitchFamily="49" charset="0"/>
                <a:sym typeface="Symbol"/>
              </a:rPr>
            </a:br>
            <a:r>
              <a:rPr lang="de-AT" sz="2000" b="1" dirty="0">
                <a:sym typeface="Symbol"/>
              </a:rPr>
              <a:t> </a:t>
            </a:r>
            <a:r>
              <a:rPr lang="de-AT" sz="1800" i="1" dirty="0">
                <a:latin typeface="Courier New" pitchFamily="49" charset="0"/>
                <a:cs typeface="Courier New" pitchFamily="49" charset="0"/>
                <a:sym typeface="Symbol"/>
              </a:rPr>
              <a:t>Nein</a:t>
            </a:r>
            <a:r>
              <a:rPr lang="de-AT" sz="2000" b="1" dirty="0">
                <a:sym typeface="Symbol"/>
              </a:rPr>
              <a:t> </a:t>
            </a:r>
            <a:endParaRPr lang="de-AT" sz="2000" b="1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0861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Kategorien bei geschlossenen Fragen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ct val="104000"/>
              </a:lnSpc>
              <a:spcBef>
                <a:spcPts val="600"/>
              </a:spcBef>
            </a:pPr>
            <a:r>
              <a:rPr lang="de-AT" sz="2000" b="1" dirty="0"/>
              <a:t>Anforderungen an Antwortkategorien:</a:t>
            </a:r>
          </a:p>
          <a:p>
            <a:pPr lvl="1">
              <a:lnSpc>
                <a:spcPct val="104000"/>
              </a:lnSpc>
              <a:spcBef>
                <a:spcPts val="600"/>
              </a:spcBef>
            </a:pPr>
            <a:r>
              <a:rPr lang="de-AT" sz="2000" b="1" dirty="0"/>
              <a:t>Ausschließlichkeit</a:t>
            </a:r>
            <a:r>
              <a:rPr lang="de-AT" sz="2000" dirty="0"/>
              <a:t> der Kategorien (→ Mehrfachnennungen)</a:t>
            </a:r>
          </a:p>
          <a:p>
            <a:pPr lvl="1">
              <a:lnSpc>
                <a:spcPct val="104000"/>
              </a:lnSpc>
              <a:spcBef>
                <a:spcPts val="600"/>
              </a:spcBef>
            </a:pPr>
            <a:r>
              <a:rPr lang="de-AT" sz="2000" b="1" dirty="0"/>
              <a:t>Vollständigkeit</a:t>
            </a:r>
            <a:r>
              <a:rPr lang="de-AT" sz="2000" dirty="0"/>
              <a:t> der Kategorien</a:t>
            </a:r>
            <a:br>
              <a:rPr lang="de-AT" sz="2000" dirty="0"/>
            </a:br>
            <a:r>
              <a:rPr lang="de-AT" sz="1800" dirty="0">
                <a:solidFill>
                  <a:srgbClr val="E37823"/>
                </a:solidFill>
              </a:rPr>
              <a:t>„Restkategorie“ → Teiloffene- bzw. Hybridfragen (Mehraufwand in Auswertung)</a:t>
            </a:r>
            <a:endParaRPr lang="de-AT" sz="500" i="1" dirty="0">
              <a:latin typeface="Courier New" pitchFamily="49" charset="0"/>
              <a:cs typeface="Courier New" pitchFamily="49" charset="0"/>
            </a:endParaRPr>
          </a:p>
          <a:p>
            <a:pPr marL="714375" lvl="1" indent="0">
              <a:lnSpc>
                <a:spcPct val="104000"/>
              </a:lnSpc>
              <a:spcBef>
                <a:spcPts val="600"/>
              </a:spcBef>
              <a:buNone/>
            </a:pPr>
            <a:br>
              <a:rPr lang="de-AT" sz="300" i="1" dirty="0">
                <a:latin typeface="Courier New" pitchFamily="49" charset="0"/>
                <a:cs typeface="Courier New" pitchFamily="49" charset="0"/>
              </a:rPr>
            </a:br>
            <a:r>
              <a:rPr lang="de-AT" sz="1800" i="1" dirty="0">
                <a:latin typeface="Courier New" pitchFamily="49" charset="0"/>
                <a:cs typeface="Courier New" pitchFamily="49" charset="0"/>
              </a:rPr>
              <a:t>Welche Naturgefahren erfordern aus Ihrer Sicht Handlungen der örtlichen Raumplanung?</a:t>
            </a:r>
            <a:br>
              <a:rPr lang="de-AT" sz="1800" b="1" dirty="0"/>
            </a:br>
            <a:r>
              <a:rPr lang="de-AT" sz="1800" b="1" dirty="0">
                <a:sym typeface="Symbol"/>
              </a:rPr>
              <a:t> </a:t>
            </a:r>
            <a:r>
              <a:rPr lang="de-AT" sz="1800" i="1" dirty="0">
                <a:latin typeface="Courier New" pitchFamily="49" charset="0"/>
                <a:cs typeface="Courier New" pitchFamily="49" charset="0"/>
                <a:sym typeface="Symbol"/>
              </a:rPr>
              <a:t>Lawinen</a:t>
            </a:r>
            <a:br>
              <a:rPr lang="de-AT" sz="1800" i="1" dirty="0">
                <a:latin typeface="Courier New" pitchFamily="49" charset="0"/>
                <a:cs typeface="Courier New" pitchFamily="49" charset="0"/>
                <a:sym typeface="Symbol"/>
              </a:rPr>
            </a:br>
            <a:r>
              <a:rPr lang="de-AT" sz="1800" b="1" dirty="0">
                <a:sym typeface="Symbol"/>
              </a:rPr>
              <a:t> </a:t>
            </a:r>
            <a:r>
              <a:rPr lang="de-AT" sz="1800" i="1" dirty="0">
                <a:latin typeface="Courier New" pitchFamily="49" charset="0"/>
                <a:cs typeface="Courier New" pitchFamily="49" charset="0"/>
                <a:sym typeface="Symbol"/>
              </a:rPr>
              <a:t>Hochwasser</a:t>
            </a:r>
            <a:br>
              <a:rPr lang="de-AT" sz="1800" i="1" dirty="0">
                <a:latin typeface="Courier New" pitchFamily="49" charset="0"/>
                <a:cs typeface="Courier New" pitchFamily="49" charset="0"/>
                <a:sym typeface="Symbol"/>
              </a:rPr>
            </a:br>
            <a:r>
              <a:rPr lang="de-AT" sz="1800" b="1" dirty="0">
                <a:sym typeface="Symbol"/>
              </a:rPr>
              <a:t> </a:t>
            </a:r>
            <a:r>
              <a:rPr lang="de-AT" sz="1800" i="1" dirty="0">
                <a:latin typeface="Courier New" pitchFamily="49" charset="0"/>
                <a:cs typeface="Courier New" pitchFamily="49" charset="0"/>
                <a:sym typeface="Symbol"/>
              </a:rPr>
              <a:t>Sonstige: ___________________________________</a:t>
            </a:r>
            <a:endParaRPr lang="de-AT" sz="1800" dirty="0">
              <a:solidFill>
                <a:srgbClr val="E37823"/>
              </a:solidFill>
            </a:endParaRPr>
          </a:p>
          <a:p>
            <a:pPr marL="914400" lvl="2" indent="0">
              <a:lnSpc>
                <a:spcPct val="104000"/>
              </a:lnSpc>
              <a:spcBef>
                <a:spcPts val="600"/>
              </a:spcBef>
              <a:buNone/>
            </a:pPr>
            <a:endParaRPr lang="de-AT" sz="900" dirty="0">
              <a:solidFill>
                <a:srgbClr val="E37823"/>
              </a:solidFill>
            </a:endParaRPr>
          </a:p>
          <a:p>
            <a:pPr lvl="1">
              <a:lnSpc>
                <a:spcPct val="104000"/>
              </a:lnSpc>
              <a:spcBef>
                <a:spcPts val="600"/>
              </a:spcBef>
            </a:pPr>
            <a:r>
              <a:rPr lang="de-AT" sz="2000" b="1" dirty="0"/>
              <a:t>Konkretisierung</a:t>
            </a:r>
            <a:r>
              <a:rPr lang="de-AT" sz="2000" dirty="0"/>
              <a:t> der Kategorien</a:t>
            </a:r>
          </a:p>
          <a:p>
            <a:pPr lvl="2">
              <a:lnSpc>
                <a:spcPct val="104000"/>
              </a:lnSpc>
              <a:spcBef>
                <a:spcPts val="600"/>
              </a:spcBef>
            </a:pPr>
            <a:r>
              <a:rPr lang="de-AT" sz="1800" dirty="0"/>
              <a:t>Kategorien müssen durch den Befragten beobachtbaren Sachverhalten zugeordnet werden können</a:t>
            </a:r>
          </a:p>
          <a:p>
            <a:pPr lvl="1">
              <a:lnSpc>
                <a:spcPct val="104000"/>
              </a:lnSpc>
              <a:spcBef>
                <a:spcPts val="600"/>
              </a:spcBef>
            </a:pPr>
            <a:r>
              <a:rPr lang="de-AT" sz="2000" b="1" dirty="0"/>
              <a:t>Begrenzung der Anzahl </a:t>
            </a:r>
            <a:r>
              <a:rPr lang="de-AT" sz="2000" dirty="0"/>
              <a:t>der Kategorien</a:t>
            </a:r>
          </a:p>
          <a:p>
            <a:pPr lvl="2">
              <a:lnSpc>
                <a:spcPct val="104000"/>
              </a:lnSpc>
            </a:pPr>
            <a:r>
              <a:rPr lang="de-AT" sz="1700" dirty="0"/>
              <a:t>5 bis 7 Kategorien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5014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40" y="2004080"/>
            <a:ext cx="3133948" cy="1798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Messen &amp; Skalieren von Antworten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1340768"/>
            <a:ext cx="8766048" cy="4968552"/>
          </a:xfrm>
        </p:spPr>
        <p:txBody>
          <a:bodyPr/>
          <a:lstStyle/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de-AT" sz="2300" b="1" dirty="0"/>
              <a:t>Skala = Hilfsmittel zur Überführung empir. in numerische Sachverhalte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de-AT" b="1" dirty="0"/>
              <a:t>Messung von Häufigkeiten:</a:t>
            </a:r>
            <a:br>
              <a:rPr lang="de-AT" dirty="0"/>
            </a:br>
            <a:r>
              <a:rPr lang="de-AT" sz="2000" dirty="0"/>
              <a:t>nie – selten – gelegentlich – häufig – immer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de-AT" b="1" dirty="0"/>
              <a:t>Messung von Intensitäten:</a:t>
            </a:r>
            <a:br>
              <a:rPr lang="de-AT" dirty="0"/>
            </a:br>
            <a:r>
              <a:rPr lang="de-AT" sz="2000" dirty="0"/>
              <a:t>gar nicht – wenig – mittelmäßig – überwiegend – völlig</a:t>
            </a:r>
            <a:endParaRPr lang="de-AT" dirty="0"/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de-AT" b="1" dirty="0"/>
              <a:t>Messung von Wahrscheinlichkeiten:</a:t>
            </a:r>
            <a:br>
              <a:rPr lang="de-AT" dirty="0"/>
            </a:br>
            <a:r>
              <a:rPr lang="de-AT" sz="2000" dirty="0"/>
              <a:t>keinesfalls – wahrsch. nicht – vielleicht – ziemlich wahrsch. – ganz sicher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de-AT" b="1" dirty="0"/>
              <a:t>Messung von Zustimmung („Likert-Skala“):</a:t>
            </a:r>
            <a:br>
              <a:rPr lang="de-AT" dirty="0"/>
            </a:br>
            <a:r>
              <a:rPr lang="de-AT" sz="2000" dirty="0"/>
              <a:t>stimme stark zu – stimme zu – neutral – lehne eher ab – lehne ab</a:t>
            </a:r>
            <a:br>
              <a:rPr lang="de-AT" dirty="0"/>
            </a:br>
            <a:endParaRPr lang="de-AT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779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40" y="2004080"/>
            <a:ext cx="3133948" cy="1798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Messen &amp; Skalieren von Antworten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1340768"/>
            <a:ext cx="8766048" cy="4968552"/>
          </a:xfrm>
        </p:spPr>
        <p:txBody>
          <a:bodyPr/>
          <a:lstStyle/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de-AT" sz="2300" b="1" dirty="0"/>
              <a:t>Skala = Hilfsmittel zur Überführung empir. in numerische Sachverhalte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de-AT" b="1" dirty="0"/>
              <a:t>Messung von Häufigkeiten:</a:t>
            </a:r>
            <a:br>
              <a:rPr lang="de-AT" dirty="0"/>
            </a:br>
            <a:r>
              <a:rPr lang="de-AT" sz="2000" dirty="0"/>
              <a:t>nie – selten – gelegentlich – häufig – immer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de-AT" b="1" dirty="0"/>
              <a:t>Messung von Intensitäten:</a:t>
            </a:r>
            <a:br>
              <a:rPr lang="de-AT" dirty="0"/>
            </a:br>
            <a:r>
              <a:rPr lang="de-AT" sz="2000" dirty="0"/>
              <a:t>gar nicht – wenig – mittelmäßig – überwiegend – völlig</a:t>
            </a:r>
            <a:endParaRPr lang="de-AT" dirty="0"/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de-AT" b="1" dirty="0"/>
              <a:t>Messung von Wahrscheinlichkeiten:</a:t>
            </a:r>
            <a:br>
              <a:rPr lang="de-AT" dirty="0"/>
            </a:br>
            <a:r>
              <a:rPr lang="de-AT" sz="2000" dirty="0"/>
              <a:t>keinesfalls – wahrsch. nicht – vielleicht – ziemlich wahrsch. – ganz sicher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de-AT" b="1" dirty="0"/>
              <a:t>Messung von Zustimmung („Likert-Skala“):</a:t>
            </a:r>
            <a:br>
              <a:rPr lang="de-AT" dirty="0"/>
            </a:br>
            <a:r>
              <a:rPr lang="de-AT" sz="2000" dirty="0"/>
              <a:t>stimme stark zu – stimme zu – neutral – lehne eher ab – lehne ab</a:t>
            </a:r>
            <a:br>
              <a:rPr lang="de-AT" dirty="0"/>
            </a:br>
            <a:endParaRPr lang="de-AT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8" name="Rechteck 7"/>
          <p:cNvSpPr/>
          <p:nvPr/>
        </p:nvSpPr>
        <p:spPr>
          <a:xfrm>
            <a:off x="1044650" y="5748496"/>
            <a:ext cx="6843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b="1" dirty="0">
                <a:solidFill>
                  <a:srgbClr val="E37823"/>
                </a:solidFill>
                <a:latin typeface="+mj-lt"/>
              </a:rPr>
              <a:t>+2                            +1                    0 	                 +1                       +2</a:t>
            </a:r>
          </a:p>
        </p:txBody>
      </p:sp>
      <p:sp>
        <p:nvSpPr>
          <p:cNvPr id="9" name="Rechteck 8"/>
          <p:cNvSpPr/>
          <p:nvPr/>
        </p:nvSpPr>
        <p:spPr>
          <a:xfrm>
            <a:off x="468586" y="2724160"/>
            <a:ext cx="6843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b="1" dirty="0">
                <a:solidFill>
                  <a:srgbClr val="E37823"/>
                </a:solidFill>
                <a:latin typeface="+mj-lt"/>
              </a:rPr>
              <a:t>  0          +1                   +2 	                 +3            +4</a:t>
            </a:r>
          </a:p>
        </p:txBody>
      </p:sp>
      <p:sp>
        <p:nvSpPr>
          <p:cNvPr id="10" name="Rechteck 9"/>
          <p:cNvSpPr/>
          <p:nvPr/>
        </p:nvSpPr>
        <p:spPr>
          <a:xfrm>
            <a:off x="494418" y="3732272"/>
            <a:ext cx="6843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b="1" dirty="0">
                <a:solidFill>
                  <a:srgbClr val="E37823"/>
                </a:solidFill>
                <a:latin typeface="+mj-lt"/>
              </a:rPr>
              <a:t>       0                +1                 +2 	                         +3                  +4</a:t>
            </a:r>
          </a:p>
        </p:txBody>
      </p:sp>
      <p:sp>
        <p:nvSpPr>
          <p:cNvPr id="11" name="Rechteck 10"/>
          <p:cNvSpPr/>
          <p:nvPr/>
        </p:nvSpPr>
        <p:spPr>
          <a:xfrm>
            <a:off x="468585" y="4740384"/>
            <a:ext cx="76318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b="1" dirty="0">
                <a:solidFill>
                  <a:srgbClr val="E37823"/>
                </a:solidFill>
                <a:latin typeface="+mj-lt"/>
              </a:rPr>
              <a:t>       0                              +1                    +2 	                         +3                            +4</a:t>
            </a:r>
          </a:p>
        </p:txBody>
      </p:sp>
    </p:spTree>
    <p:extLst>
      <p:ext uri="{BB962C8B-B14F-4D97-AF65-F5344CB8AC3E}">
        <p14:creationId xmlns:p14="http://schemas.microsoft.com/office/powerpoint/2010/main" val="325198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40" y="2004080"/>
            <a:ext cx="3133948" cy="1798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Messen &amp; Skalieren von Antworten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1340768"/>
            <a:ext cx="8766048" cy="4968552"/>
          </a:xfrm>
        </p:spPr>
        <p:txBody>
          <a:bodyPr/>
          <a:lstStyle/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de-AT" sz="2300" b="1" dirty="0"/>
              <a:t>Skala = Hilfsmittel zur Überführung empir. in numerische Sachverhalte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de-AT" b="1" dirty="0"/>
              <a:t>Messung von Häufigkeiten:</a:t>
            </a:r>
            <a:br>
              <a:rPr lang="de-AT" dirty="0"/>
            </a:br>
            <a:r>
              <a:rPr lang="de-AT" sz="2000" dirty="0"/>
              <a:t>nie – selten – gelegentlich – häufig – immer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de-AT" b="1" dirty="0"/>
              <a:t>Messung von Intensitäten:</a:t>
            </a:r>
            <a:br>
              <a:rPr lang="de-AT" dirty="0"/>
            </a:br>
            <a:r>
              <a:rPr lang="de-AT" sz="2000" dirty="0"/>
              <a:t>gar nicht – wenig – mittelmäßig – überwiegend – völlig</a:t>
            </a:r>
            <a:endParaRPr lang="de-AT" dirty="0"/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de-AT" b="1" dirty="0"/>
              <a:t>Messung von Wahrscheinlichkeiten:</a:t>
            </a:r>
            <a:br>
              <a:rPr lang="de-AT" dirty="0"/>
            </a:br>
            <a:r>
              <a:rPr lang="de-AT" sz="2000" dirty="0"/>
              <a:t>keinesfalls – wahrsch. nicht – vielleicht – ziemlich wahrsch. – ganz sicher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de-AT" b="1" dirty="0"/>
              <a:t>Messung von Zustimmung („Likert-Skala“):</a:t>
            </a:r>
            <a:br>
              <a:rPr lang="de-AT" dirty="0"/>
            </a:br>
            <a:r>
              <a:rPr lang="de-AT" sz="2000" dirty="0"/>
              <a:t>stimme stark zu – stimme zu – neutral – lehne eher ab – lehne ab</a:t>
            </a:r>
            <a:br>
              <a:rPr lang="de-AT" dirty="0"/>
            </a:br>
            <a:endParaRPr lang="de-AT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8" name="Rechteck 7"/>
          <p:cNvSpPr/>
          <p:nvPr/>
        </p:nvSpPr>
        <p:spPr>
          <a:xfrm>
            <a:off x="1044650" y="5748496"/>
            <a:ext cx="6843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b="1" dirty="0">
                <a:solidFill>
                  <a:srgbClr val="E37823"/>
                </a:solidFill>
                <a:latin typeface="+mj-lt"/>
              </a:rPr>
              <a:t>+2                            +1                    0 	                 +1                       +2</a:t>
            </a:r>
          </a:p>
        </p:txBody>
      </p:sp>
      <p:sp>
        <p:nvSpPr>
          <p:cNvPr id="9" name="Rechteck 8"/>
          <p:cNvSpPr/>
          <p:nvPr/>
        </p:nvSpPr>
        <p:spPr>
          <a:xfrm>
            <a:off x="468586" y="2724160"/>
            <a:ext cx="6843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b="1" dirty="0">
                <a:solidFill>
                  <a:srgbClr val="E37823"/>
                </a:solidFill>
                <a:latin typeface="+mj-lt"/>
              </a:rPr>
              <a:t>  0          +1                   +2 	                 +3            +4</a:t>
            </a:r>
          </a:p>
        </p:txBody>
      </p:sp>
      <p:sp>
        <p:nvSpPr>
          <p:cNvPr id="10" name="Rechteck 9"/>
          <p:cNvSpPr/>
          <p:nvPr/>
        </p:nvSpPr>
        <p:spPr>
          <a:xfrm>
            <a:off x="494418" y="3732272"/>
            <a:ext cx="6843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b="1" dirty="0">
                <a:solidFill>
                  <a:srgbClr val="E37823"/>
                </a:solidFill>
                <a:latin typeface="+mj-lt"/>
              </a:rPr>
              <a:t>       0                +1                 +2 	                         +3                  +4</a:t>
            </a:r>
          </a:p>
        </p:txBody>
      </p:sp>
      <p:sp>
        <p:nvSpPr>
          <p:cNvPr id="11" name="Rechteck 10"/>
          <p:cNvSpPr/>
          <p:nvPr/>
        </p:nvSpPr>
        <p:spPr>
          <a:xfrm>
            <a:off x="468585" y="4740384"/>
            <a:ext cx="76318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b="1" dirty="0">
                <a:solidFill>
                  <a:srgbClr val="E37823"/>
                </a:solidFill>
                <a:latin typeface="+mj-lt"/>
              </a:rPr>
              <a:t>       0                              +1                    +2 	                         +3                            +4</a:t>
            </a:r>
          </a:p>
        </p:txBody>
      </p:sp>
      <p:sp>
        <p:nvSpPr>
          <p:cNvPr id="4" name="Rechteck 3"/>
          <p:cNvSpPr/>
          <p:nvPr/>
        </p:nvSpPr>
        <p:spPr>
          <a:xfrm>
            <a:off x="107504" y="2004080"/>
            <a:ext cx="8890808" cy="430524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12" name="Abgerundetes Rechteck 11"/>
          <p:cNvSpPr/>
          <p:nvPr/>
        </p:nvSpPr>
        <p:spPr>
          <a:xfrm>
            <a:off x="5220072" y="2996952"/>
            <a:ext cx="6120680" cy="1656184"/>
          </a:xfrm>
          <a:prstGeom prst="roundRect">
            <a:avLst/>
          </a:prstGeom>
          <a:solidFill>
            <a:schemeClr val="bg1"/>
          </a:solidFill>
          <a:ln>
            <a:solidFill>
              <a:srgbClr val="E37823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9E9EA"/>
              </a:clrFrom>
              <a:clrTo>
                <a:srgbClr val="E9E9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330249"/>
            <a:ext cx="3171056" cy="77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hteck 13"/>
          <p:cNvSpPr/>
          <p:nvPr/>
        </p:nvSpPr>
        <p:spPr>
          <a:xfrm>
            <a:off x="5580112" y="4100363"/>
            <a:ext cx="3171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b="1" dirty="0">
                <a:solidFill>
                  <a:srgbClr val="E37823"/>
                </a:solidFill>
                <a:latin typeface="+mj-lt"/>
              </a:rPr>
              <a:t> +3      +2      +1     -1	       -2      -3</a:t>
            </a:r>
          </a:p>
        </p:txBody>
      </p:sp>
    </p:spTree>
    <p:extLst>
      <p:ext uri="{BB962C8B-B14F-4D97-AF65-F5344CB8AC3E}">
        <p14:creationId xmlns:p14="http://schemas.microsoft.com/office/powerpoint/2010/main" val="403228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Messen &amp; Skalieren: Semantisches Differential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160256" y="1325528"/>
            <a:ext cx="4555760" cy="4695760"/>
          </a:xfrm>
        </p:spPr>
        <p:txBody>
          <a:bodyPr/>
          <a:lstStyle/>
          <a:p>
            <a:pPr marL="0" indent="0">
              <a:buNone/>
            </a:pPr>
            <a:r>
              <a:rPr lang="de-AT" dirty="0"/>
              <a:t>Charakterisierung eines </a:t>
            </a:r>
            <a:br>
              <a:rPr lang="de-AT" dirty="0"/>
            </a:br>
            <a:r>
              <a:rPr lang="de-AT" dirty="0"/>
              <a:t>Gegenstands anhand </a:t>
            </a:r>
            <a:br>
              <a:rPr lang="de-AT" dirty="0"/>
            </a:br>
            <a:r>
              <a:rPr lang="de-AT" dirty="0"/>
              <a:t>eines Sets von </a:t>
            </a:r>
            <a:br>
              <a:rPr lang="de-AT" dirty="0"/>
            </a:br>
            <a:r>
              <a:rPr lang="de-AT" dirty="0"/>
              <a:t>Eigenschaftspaaren</a:t>
            </a:r>
            <a:br>
              <a:rPr lang="de-AT" dirty="0"/>
            </a:br>
            <a:r>
              <a:rPr lang="de-AT" dirty="0">
                <a:solidFill>
                  <a:srgbClr val="E37823"/>
                </a:solidFill>
              </a:rPr>
              <a:t>→ Vergleich zwischen </a:t>
            </a:r>
            <a:br>
              <a:rPr lang="de-AT" dirty="0">
                <a:solidFill>
                  <a:srgbClr val="E37823"/>
                </a:solidFill>
              </a:rPr>
            </a:br>
            <a:r>
              <a:rPr lang="de-AT" dirty="0">
                <a:solidFill>
                  <a:srgbClr val="E37823"/>
                </a:solidFill>
              </a:rPr>
              <a:t>bewerteten Gegenständen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(Häder 2010:227)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5" t="14273" r="8484" b="10417"/>
          <a:stretch/>
        </p:blipFill>
        <p:spPr bwMode="auto">
          <a:xfrm>
            <a:off x="3629025" y="1772816"/>
            <a:ext cx="5514975" cy="353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hteck 4"/>
          <p:cNvSpPr/>
          <p:nvPr/>
        </p:nvSpPr>
        <p:spPr>
          <a:xfrm>
            <a:off x="3995936" y="5306591"/>
            <a:ext cx="46530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AT" sz="1400" b="1" dirty="0">
                <a:latin typeface="+mj-lt"/>
              </a:rPr>
              <a:t>Wissenschaftlichen (oben) &amp; Umfragen der Marktforschung </a:t>
            </a:r>
            <a:br>
              <a:rPr lang="de-AT" sz="1400" b="1" dirty="0">
                <a:latin typeface="+mj-lt"/>
              </a:rPr>
            </a:br>
            <a:r>
              <a:rPr lang="de-AT" sz="1400" b="1" dirty="0">
                <a:latin typeface="+mj-lt"/>
              </a:rPr>
              <a:t>zugeschriebenen Eigenschaften</a:t>
            </a:r>
          </a:p>
        </p:txBody>
      </p:sp>
    </p:spTree>
    <p:extLst>
      <p:ext uri="{BB962C8B-B14F-4D97-AF65-F5344CB8AC3E}">
        <p14:creationId xmlns:p14="http://schemas.microsoft.com/office/powerpoint/2010/main" val="1697830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z="2400" dirty="0"/>
              <a:t>Messen &amp; Skalieren: Fotoerkennungs- &amp; -assoziationstests</a:t>
            </a:r>
            <a:br>
              <a:rPr lang="de-AT" sz="2400" dirty="0"/>
            </a:br>
            <a:endParaRPr lang="de-AT" sz="2400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3995936" y="1196752"/>
            <a:ext cx="4660075" cy="4968875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(Bidaine et al. 2017:28)</a:t>
            </a:r>
          </a:p>
        </p:txBody>
      </p:sp>
      <p:sp>
        <p:nvSpPr>
          <p:cNvPr id="8" name="Rechteck 7"/>
          <p:cNvSpPr/>
          <p:nvPr/>
        </p:nvSpPr>
        <p:spPr>
          <a:xfrm>
            <a:off x="251520" y="2830888"/>
            <a:ext cx="3312368" cy="1897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hangingPunct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de-AT" sz="2000" dirty="0">
                <a:solidFill>
                  <a:prstClr val="black"/>
                </a:solidFill>
                <a:latin typeface="Calibri"/>
                <a:ea typeface="ＭＳ Ｐゴシック" charset="-128"/>
              </a:rPr>
              <a:t>Benennung </a:t>
            </a:r>
            <a:br>
              <a:rPr lang="de-AT" sz="2000" dirty="0">
                <a:solidFill>
                  <a:prstClr val="black"/>
                </a:solidFill>
                <a:latin typeface="Calibri"/>
                <a:ea typeface="ＭＳ Ｐゴシック" charset="-128"/>
              </a:rPr>
            </a:br>
            <a:r>
              <a:rPr lang="de-AT" sz="2000" dirty="0">
                <a:solidFill>
                  <a:prstClr val="black"/>
                </a:solidFill>
                <a:latin typeface="Calibri"/>
                <a:ea typeface="ＭＳ Ｐゴシック" charset="-128"/>
              </a:rPr>
              <a:t>„unbenennbarer“ Objekte</a:t>
            </a:r>
          </a:p>
          <a:p>
            <a:pPr marL="342900" lvl="0" indent="-342900" eaLnBrk="0" hangingPunct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de-AT" sz="2000" dirty="0">
                <a:solidFill>
                  <a:prstClr val="black"/>
                </a:solidFill>
                <a:latin typeface="Calibri"/>
                <a:ea typeface="ＭＳ Ｐゴシック" charset="-128"/>
              </a:rPr>
              <a:t>Bewertung v. Visualisierungen (fiktionaler Zustände)</a:t>
            </a:r>
          </a:p>
        </p:txBody>
      </p:sp>
    </p:spTree>
    <p:extLst>
      <p:ext uri="{BB962C8B-B14F-4D97-AF65-F5344CB8AC3E}">
        <p14:creationId xmlns:p14="http://schemas.microsoft.com/office/powerpoint/2010/main" val="3857378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z="2400" dirty="0"/>
              <a:t>Messen &amp; Skalieren: Fotoerkennungs- &amp; -assoziationstests</a:t>
            </a:r>
            <a:br>
              <a:rPr lang="de-AT" sz="2400" dirty="0"/>
            </a:br>
            <a:endParaRPr lang="de-AT" sz="24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8" name="Rechteck 7"/>
          <p:cNvSpPr/>
          <p:nvPr/>
        </p:nvSpPr>
        <p:spPr>
          <a:xfrm>
            <a:off x="251520" y="1916832"/>
            <a:ext cx="3096344" cy="3306893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marL="342900" lvl="0" indent="-342900" eaLnBrk="0" hangingPunct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de-AT" sz="2000" dirty="0">
                <a:solidFill>
                  <a:prstClr val="black"/>
                </a:solidFill>
                <a:latin typeface="Calibri"/>
                <a:ea typeface="ＭＳ Ｐゴシック" charset="-128"/>
              </a:rPr>
              <a:t>Benennung </a:t>
            </a:r>
            <a:br>
              <a:rPr lang="de-AT" sz="2000" dirty="0">
                <a:solidFill>
                  <a:prstClr val="black"/>
                </a:solidFill>
                <a:latin typeface="Calibri"/>
                <a:ea typeface="ＭＳ Ｐゴシック" charset="-128"/>
              </a:rPr>
            </a:br>
            <a:r>
              <a:rPr lang="de-AT" sz="2000" dirty="0">
                <a:solidFill>
                  <a:prstClr val="black"/>
                </a:solidFill>
                <a:latin typeface="Calibri"/>
                <a:ea typeface="ＭＳ Ｐゴシック" charset="-128"/>
              </a:rPr>
              <a:t>„unbenennbarer“ Objekte</a:t>
            </a:r>
          </a:p>
          <a:p>
            <a:pPr marL="342900" lvl="0" indent="-342900" eaLnBrk="0" hangingPunct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de-AT" sz="2000" dirty="0">
                <a:solidFill>
                  <a:prstClr val="black"/>
                </a:solidFill>
                <a:latin typeface="Calibri"/>
                <a:ea typeface="ＭＳ Ｐゴシック" charset="-128"/>
              </a:rPr>
              <a:t>Bewertung v. Visualisierungen (fiktionaler Zustände)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014" y="1772816"/>
            <a:ext cx="7577666" cy="394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49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/>
          <p:cNvSpPr txBox="1">
            <a:spLocks/>
          </p:cNvSpPr>
          <p:nvPr/>
        </p:nvSpPr>
        <p:spPr>
          <a:xfrm>
            <a:off x="5468105" y="6635215"/>
            <a:ext cx="3671367" cy="21544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sz="900" dirty="0">
                <a:solidFill>
                  <a:schemeClr val="bg1">
                    <a:lumMod val="50000"/>
                  </a:schemeClr>
                </a:solidFill>
              </a:rPr>
              <a:t>(Überarbeitung von: Reuber &amp; Pfaffenbach 2005:21)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Struktur der VU</a:t>
            </a:r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" y="1371325"/>
            <a:ext cx="8766175" cy="466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bgerundetes Rechteck 4"/>
          <p:cNvSpPr/>
          <p:nvPr/>
        </p:nvSpPr>
        <p:spPr>
          <a:xfrm>
            <a:off x="6948264" y="2437364"/>
            <a:ext cx="2808312" cy="964862"/>
          </a:xfrm>
          <a:prstGeom prst="roundRect">
            <a:avLst>
              <a:gd name="adj" fmla="val 14629"/>
            </a:avLst>
          </a:prstGeom>
          <a:noFill/>
          <a:ln w="76200">
            <a:solidFill>
              <a:srgbClr val="E37823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21464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Die Frageformulierung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1181512"/>
            <a:ext cx="8766048" cy="1383392"/>
          </a:xfrm>
        </p:spPr>
        <p:txBody>
          <a:bodyPr/>
          <a:lstStyle/>
          <a:p>
            <a:r>
              <a:rPr lang="de-AT" dirty="0"/>
              <a:t>Formulierung = zentral für das Gelingen einer Befragung</a:t>
            </a:r>
            <a:br>
              <a:rPr lang="de-AT" dirty="0"/>
            </a:br>
            <a:r>
              <a:rPr lang="de-AT" b="1" dirty="0">
                <a:solidFill>
                  <a:srgbClr val="E37823"/>
                </a:solidFill>
              </a:rPr>
              <a:t>→ „garbage in, garbage out“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(Häder 2010:218)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467544" y="2924944"/>
            <a:ext cx="7848872" cy="2592288"/>
            <a:chOff x="467544" y="3212976"/>
            <a:chExt cx="7848872" cy="259228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379" y="3214464"/>
              <a:ext cx="7666037" cy="2590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hteck 4"/>
            <p:cNvSpPr/>
            <p:nvPr/>
          </p:nvSpPr>
          <p:spPr>
            <a:xfrm>
              <a:off x="467544" y="3212976"/>
              <a:ext cx="1512168" cy="4320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</p:grpSp>
      <p:sp>
        <p:nvSpPr>
          <p:cNvPr id="8" name="Ellipse 7"/>
          <p:cNvSpPr/>
          <p:nvPr/>
        </p:nvSpPr>
        <p:spPr>
          <a:xfrm>
            <a:off x="2099913" y="3808092"/>
            <a:ext cx="432048" cy="432048"/>
          </a:xfrm>
          <a:prstGeom prst="ellipse">
            <a:avLst/>
          </a:prstGeom>
          <a:noFill/>
          <a:ln w="38100">
            <a:solidFill>
              <a:srgbClr val="E37823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>
              <a:solidFill>
                <a:schemeClr val="lt1"/>
              </a:solidFill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2099913" y="4832664"/>
            <a:ext cx="432048" cy="432048"/>
          </a:xfrm>
          <a:prstGeom prst="ellipse">
            <a:avLst/>
          </a:prstGeom>
          <a:noFill/>
          <a:ln w="38100">
            <a:solidFill>
              <a:srgbClr val="E37823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>
              <a:solidFill>
                <a:schemeClr val="lt1"/>
              </a:solidFill>
            </a:endParaRPr>
          </a:p>
        </p:txBody>
      </p:sp>
      <p:cxnSp>
        <p:nvCxnSpPr>
          <p:cNvPr id="11" name="Gerade Verbindung 10"/>
          <p:cNvCxnSpPr>
            <a:stCxn id="8" idx="4"/>
          </p:cNvCxnSpPr>
          <p:nvPr/>
        </p:nvCxnSpPr>
        <p:spPr>
          <a:xfrm>
            <a:off x="2315937" y="4240140"/>
            <a:ext cx="0" cy="592524"/>
          </a:xfrm>
          <a:prstGeom prst="line">
            <a:avLst/>
          </a:prstGeom>
          <a:noFill/>
          <a:ln w="38100">
            <a:solidFill>
              <a:srgbClr val="E37823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cxnSp>
      <p:sp>
        <p:nvSpPr>
          <p:cNvPr id="13" name="Ellipse 12"/>
          <p:cNvSpPr/>
          <p:nvPr/>
        </p:nvSpPr>
        <p:spPr>
          <a:xfrm>
            <a:off x="5256568" y="3810626"/>
            <a:ext cx="432048" cy="432048"/>
          </a:xfrm>
          <a:prstGeom prst="ellipse">
            <a:avLst/>
          </a:prstGeom>
          <a:noFill/>
          <a:ln w="38100">
            <a:solidFill>
              <a:srgbClr val="E37823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>
              <a:solidFill>
                <a:schemeClr val="lt1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7469092" y="4852954"/>
            <a:ext cx="432048" cy="432048"/>
          </a:xfrm>
          <a:prstGeom prst="ellipse">
            <a:avLst/>
          </a:prstGeom>
          <a:noFill/>
          <a:ln w="38100">
            <a:solidFill>
              <a:srgbClr val="E37823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>
              <a:solidFill>
                <a:schemeClr val="lt1"/>
              </a:solidFill>
            </a:endParaRPr>
          </a:p>
        </p:txBody>
      </p:sp>
      <p:cxnSp>
        <p:nvCxnSpPr>
          <p:cNvPr id="15" name="Gerade Verbindung 14"/>
          <p:cNvCxnSpPr>
            <a:stCxn id="13" idx="5"/>
            <a:endCxn id="14" idx="1"/>
          </p:cNvCxnSpPr>
          <p:nvPr/>
        </p:nvCxnSpPr>
        <p:spPr>
          <a:xfrm>
            <a:off x="5625344" y="4179402"/>
            <a:ext cx="1907020" cy="736824"/>
          </a:xfrm>
          <a:prstGeom prst="line">
            <a:avLst/>
          </a:prstGeom>
          <a:noFill/>
          <a:ln w="38100">
            <a:solidFill>
              <a:srgbClr val="E37823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63708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Empfehlungen zur Frageformulierung I </a:t>
            </a:r>
            <a:r>
              <a:rPr lang="de-AT" sz="1400" dirty="0"/>
              <a:t> (Schnell et al. 1999:312f.)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de-AT" b="1" dirty="0"/>
              <a:t>Einfache Formulierungen</a:t>
            </a:r>
            <a:r>
              <a:rPr lang="de-AT" dirty="0"/>
              <a:t>: </a:t>
            </a:r>
            <a:br>
              <a:rPr lang="de-AT" dirty="0"/>
            </a:br>
            <a:r>
              <a:rPr lang="de-AT" dirty="0"/>
              <a:t>Keine Fachausdrücke, keine doppelten Verneinungen etc.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de-AT" sz="2000" i="1" dirty="0">
                <a:latin typeface="Courier New" pitchFamily="49" charset="0"/>
                <a:cs typeface="Courier New" pitchFamily="49" charset="0"/>
              </a:rPr>
              <a:t>„Ich gehe nicht gern allein spazieren“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de-AT" dirty="0"/>
              <a:t>Fragen </a:t>
            </a:r>
            <a:r>
              <a:rPr lang="de-AT" b="1" dirty="0"/>
              <a:t>konkret &amp; direkt </a:t>
            </a:r>
            <a:r>
              <a:rPr lang="de-AT" dirty="0"/>
              <a:t>stellen:</a:t>
            </a:r>
            <a:r>
              <a:rPr lang="de-AT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de-AT" sz="2000" i="1" dirty="0">
                <a:latin typeface="Courier New" pitchFamily="49" charset="0"/>
                <a:cs typeface="Courier New" pitchFamily="49" charset="0"/>
              </a:rPr>
              <a:t>„die Verkehrssituation“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de-AT" dirty="0"/>
              <a:t>Möglichst </a:t>
            </a:r>
            <a:r>
              <a:rPr lang="de-AT" b="1" dirty="0"/>
              <a:t>kurze Formulierungen </a:t>
            </a:r>
            <a:r>
              <a:rPr lang="de-AT" dirty="0"/>
              <a:t>verwenden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de-AT" b="1" dirty="0"/>
              <a:t>Suggestivfragen</a:t>
            </a:r>
            <a:r>
              <a:rPr lang="de-AT" dirty="0"/>
              <a:t> vermeiden: </a:t>
            </a:r>
            <a:r>
              <a:rPr lang="de-AT" sz="2000" i="1" dirty="0">
                <a:latin typeface="Courier New" pitchFamily="49" charset="0"/>
                <a:cs typeface="Courier New" pitchFamily="49" charset="0"/>
              </a:rPr>
              <a:t>„Meinen Sie nicht auch …“</a:t>
            </a:r>
            <a:endParaRPr lang="de-AT" i="1" dirty="0"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de-AT" dirty="0"/>
              <a:t>Vorsicht* bei emotional </a:t>
            </a:r>
            <a:r>
              <a:rPr lang="de-AT" b="1" dirty="0"/>
              <a:t>„vorbelasteten“ </a:t>
            </a:r>
            <a:r>
              <a:rPr lang="de-AT" dirty="0"/>
              <a:t>Begriffen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de-AT" dirty="0"/>
              <a:t>Verzicht auf </a:t>
            </a:r>
            <a:r>
              <a:rPr lang="de-AT" b="1" dirty="0"/>
              <a:t>hypothetische Fragen</a:t>
            </a:r>
            <a:r>
              <a:rPr lang="de-AT" dirty="0"/>
              <a:t>: </a:t>
            </a:r>
            <a:r>
              <a:rPr lang="de-AT" sz="2000" i="1" dirty="0">
                <a:latin typeface="Courier New" pitchFamily="49" charset="0"/>
                <a:cs typeface="Courier New" pitchFamily="49" charset="0"/>
              </a:rPr>
              <a:t>„Angenommen Sie hätten …“</a:t>
            </a:r>
            <a:endParaRPr lang="de-AT" i="1" dirty="0"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de-AT" dirty="0"/>
              <a:t>Fragen sollen den Befragten </a:t>
            </a:r>
            <a:r>
              <a:rPr lang="de-AT" b="1" dirty="0"/>
              <a:t>nicht überfordern </a:t>
            </a:r>
            <a:r>
              <a:rPr lang="de-AT" dirty="0"/>
              <a:t>(z.B. Prozentsätze)</a:t>
            </a:r>
            <a:endParaRPr lang="de-AT" i="1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09980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276872"/>
            <a:ext cx="1905000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Empfehlungen zur Frageformulierung II </a:t>
            </a:r>
            <a:r>
              <a:rPr lang="de-AT" sz="1400" dirty="0"/>
              <a:t> (Schnell et al. 1999:312f.)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ct val="104000"/>
              </a:lnSpc>
              <a:spcBef>
                <a:spcPts val="1800"/>
              </a:spcBef>
            </a:pPr>
            <a:r>
              <a:rPr lang="de-AT" dirty="0"/>
              <a:t>Fragen immer </a:t>
            </a:r>
            <a:r>
              <a:rPr lang="de-AT" b="1" dirty="0"/>
              <a:t>eindimensional</a:t>
            </a:r>
            <a:r>
              <a:rPr lang="de-AT" dirty="0"/>
              <a:t> stellen:</a:t>
            </a:r>
          </a:p>
          <a:p>
            <a:pPr marL="450850" lvl="1" indent="6350">
              <a:lnSpc>
                <a:spcPct val="104000"/>
              </a:lnSpc>
              <a:spcBef>
                <a:spcPts val="1800"/>
              </a:spcBef>
              <a:buNone/>
            </a:pPr>
            <a:r>
              <a:rPr lang="de-AT" sz="2000" i="1" dirty="0">
                <a:latin typeface="Courier New" pitchFamily="49" charset="0"/>
                <a:cs typeface="Courier New" pitchFamily="49" charset="0"/>
              </a:rPr>
              <a:t>„Sind sie für oder gegen den Ausbau von XY </a:t>
            </a:r>
            <a:br>
              <a:rPr lang="de-AT" sz="2000" i="1" dirty="0">
                <a:latin typeface="Courier New" pitchFamily="49" charset="0"/>
                <a:cs typeface="Courier New" pitchFamily="49" charset="0"/>
              </a:rPr>
            </a:br>
            <a:r>
              <a:rPr lang="de-AT" sz="2000" i="1" dirty="0">
                <a:latin typeface="Courier New" pitchFamily="49" charset="0"/>
                <a:cs typeface="Courier New" pitchFamily="49" charset="0"/>
              </a:rPr>
              <a:t>zur Verbesserung der Verkehrssituation?“</a:t>
            </a:r>
          </a:p>
          <a:p>
            <a:pPr>
              <a:lnSpc>
                <a:spcPct val="104000"/>
              </a:lnSpc>
              <a:spcBef>
                <a:spcPts val="1800"/>
              </a:spcBef>
            </a:pPr>
            <a:r>
              <a:rPr lang="de-AT" dirty="0"/>
              <a:t>Fragen sollten </a:t>
            </a:r>
            <a:r>
              <a:rPr lang="de-AT" b="1" dirty="0"/>
              <a:t>formal balanciert </a:t>
            </a:r>
            <a:r>
              <a:rPr lang="de-AT" dirty="0"/>
              <a:t>sein und Hinweise </a:t>
            </a:r>
            <a:br>
              <a:rPr lang="de-AT" dirty="0"/>
            </a:br>
            <a:r>
              <a:rPr lang="de-AT" dirty="0"/>
              <a:t>auf + &amp; - Antwortmöglichkeiten enthalten</a:t>
            </a:r>
          </a:p>
          <a:p>
            <a:pPr>
              <a:lnSpc>
                <a:spcPct val="104000"/>
              </a:lnSpc>
              <a:spcBef>
                <a:spcPts val="1800"/>
              </a:spcBef>
            </a:pPr>
            <a:r>
              <a:rPr lang="de-AT" dirty="0"/>
              <a:t>Fragen zu Entfernungen, Häufigkeiten etc. </a:t>
            </a:r>
            <a:br>
              <a:rPr lang="de-AT" dirty="0"/>
            </a:br>
            <a:r>
              <a:rPr lang="de-AT" dirty="0"/>
              <a:t>→ Antwortkategorien mit </a:t>
            </a:r>
            <a:r>
              <a:rPr lang="de-AT" b="1" dirty="0"/>
              <a:t>Einheitsangaben</a:t>
            </a:r>
          </a:p>
          <a:p>
            <a:pPr lvl="1">
              <a:lnSpc>
                <a:spcPct val="104000"/>
              </a:lnSpc>
              <a:spcBef>
                <a:spcPts val="1800"/>
              </a:spcBef>
              <a:buNone/>
            </a:pPr>
            <a:r>
              <a:rPr lang="de-AT" sz="2000" i="1" dirty="0">
                <a:latin typeface="Courier New" pitchFamily="49" charset="0"/>
                <a:cs typeface="Courier New" pitchFamily="49" charset="0"/>
              </a:rPr>
              <a:t>„Wie häufig lesen Sie eine Tageszeitung?“</a:t>
            </a:r>
          </a:p>
          <a:p>
            <a:pPr>
              <a:lnSpc>
                <a:spcPct val="104000"/>
              </a:lnSpc>
              <a:spcBef>
                <a:spcPts val="1800"/>
              </a:spcBef>
            </a:pPr>
            <a:r>
              <a:rPr lang="de-AT" dirty="0"/>
              <a:t>Anzahl der Antwortkategorien =  </a:t>
            </a:r>
            <a:r>
              <a:rPr lang="de-AT" b="1" dirty="0"/>
              <a:t>„überschaubar“</a:t>
            </a:r>
          </a:p>
          <a:p>
            <a:pPr lvl="1">
              <a:lnSpc>
                <a:spcPct val="104000"/>
              </a:lnSpc>
              <a:spcBef>
                <a:spcPts val="1800"/>
              </a:spcBef>
            </a:pPr>
            <a:r>
              <a:rPr lang="de-AT" dirty="0"/>
              <a:t>5 bis 7 Kategorien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3539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Die Fragebogengestaltung I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1124744"/>
            <a:ext cx="8766048" cy="4968552"/>
          </a:xfrm>
        </p:spPr>
        <p:txBody>
          <a:bodyPr/>
          <a:lstStyle/>
          <a:p>
            <a:pPr marL="0" indent="0">
              <a:spcAft>
                <a:spcPts val="200"/>
              </a:spcAft>
              <a:buNone/>
            </a:pPr>
            <a:r>
              <a:rPr lang="de-AT" b="1" dirty="0"/>
              <a:t>Spannungsbogen erschaffen</a:t>
            </a:r>
          </a:p>
          <a:p>
            <a:pPr>
              <a:spcAft>
                <a:spcPts val="200"/>
              </a:spcAft>
            </a:pPr>
            <a:r>
              <a:rPr lang="de-AT" b="1" dirty="0"/>
              <a:t>Einleitung: </a:t>
            </a:r>
          </a:p>
          <a:p>
            <a:pPr lvl="1">
              <a:spcAft>
                <a:spcPts val="200"/>
              </a:spcAft>
            </a:pPr>
            <a:r>
              <a:rPr lang="de-AT" sz="2000" dirty="0"/>
              <a:t>Nutzen &amp; Zweck der Befragung deutlich machen</a:t>
            </a:r>
          </a:p>
          <a:p>
            <a:pPr lvl="1">
              <a:spcAft>
                <a:spcPts val="200"/>
              </a:spcAft>
            </a:pPr>
            <a:r>
              <a:rPr lang="de-AT" sz="2000" dirty="0"/>
              <a:t>Gesprächs- &amp; Teilnahmebereitschaft anregen</a:t>
            </a:r>
          </a:p>
          <a:p>
            <a:pPr>
              <a:spcAft>
                <a:spcPts val="200"/>
              </a:spcAft>
            </a:pPr>
            <a:r>
              <a:rPr lang="de-AT" b="1" dirty="0"/>
              <a:t>Eisbrecher-Fragen: </a:t>
            </a:r>
            <a:r>
              <a:rPr lang="de-AT" dirty="0"/>
              <a:t>einfache Fragen zur Einleitung</a:t>
            </a:r>
          </a:p>
          <a:p>
            <a:pPr lvl="1">
              <a:spcAft>
                <a:spcPts val="200"/>
              </a:spcAft>
            </a:pPr>
            <a:r>
              <a:rPr lang="de-AT" sz="2000" dirty="0"/>
              <a:t>Leicht zu beantworten &amp; Interesse wecken</a:t>
            </a:r>
          </a:p>
          <a:p>
            <a:pPr lvl="1">
              <a:spcAft>
                <a:spcPts val="200"/>
              </a:spcAft>
            </a:pPr>
            <a:r>
              <a:rPr lang="de-AT" sz="2000" dirty="0"/>
              <a:t>Keine Abfrage demografischer Merkmale</a:t>
            </a:r>
          </a:p>
          <a:p>
            <a:pPr>
              <a:spcAft>
                <a:spcPts val="200"/>
              </a:spcAft>
            </a:pPr>
            <a:r>
              <a:rPr lang="de-AT" b="1" dirty="0"/>
              <a:t>Hauptteil: </a:t>
            </a:r>
            <a:r>
              <a:rPr lang="de-AT" dirty="0"/>
              <a:t>inhaltliche Kernfragen</a:t>
            </a:r>
          </a:p>
          <a:p>
            <a:pPr lvl="1">
              <a:spcAft>
                <a:spcPts val="200"/>
              </a:spcAft>
            </a:pPr>
            <a:r>
              <a:rPr lang="de-AT" sz="2000" dirty="0"/>
              <a:t>Schwierige bzw. monotone Fragen(blöcke)</a:t>
            </a:r>
          </a:p>
          <a:p>
            <a:pPr lvl="1">
              <a:spcAft>
                <a:spcPts val="200"/>
              </a:spcAft>
            </a:pPr>
            <a:r>
              <a:rPr lang="de-AT" sz="2000" dirty="0"/>
              <a:t>Trichterung: </a:t>
            </a:r>
            <a:r>
              <a:rPr lang="de-AT" sz="1800" dirty="0"/>
              <a:t>Vom Allgemeinen ins Spezielle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043" y="3861048"/>
            <a:ext cx="2888967" cy="248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844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Die Fragebogengestaltung II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de-AT" b="1" dirty="0"/>
              <a:t>Fortsetzung Hauptteil:</a:t>
            </a:r>
          </a:p>
          <a:p>
            <a:pPr lvl="1"/>
            <a:r>
              <a:rPr lang="de-AT" b="1" dirty="0"/>
              <a:t>Ausstrahlungs- (Halo-)Effekt: </a:t>
            </a:r>
            <a:br>
              <a:rPr lang="de-AT" b="1" dirty="0"/>
            </a:br>
            <a:r>
              <a:rPr lang="de-AT" dirty="0"/>
              <a:t>Beantwortung von Fragen </a:t>
            </a:r>
            <a:br>
              <a:rPr lang="de-AT" dirty="0"/>
            </a:br>
            <a:r>
              <a:rPr lang="de-AT" dirty="0"/>
              <a:t>kann nachfolgende Fragen beeinflussen</a:t>
            </a:r>
          </a:p>
          <a:p>
            <a:pPr lvl="2"/>
            <a:r>
              <a:rPr lang="de-AT" dirty="0"/>
              <a:t>Pufferfragen: auf anderen themat. Zusammenhang gerichtet</a:t>
            </a:r>
          </a:p>
          <a:p>
            <a:pPr lvl="1"/>
            <a:r>
              <a:rPr lang="de-AT" b="1" dirty="0"/>
              <a:t>Filterfragen: </a:t>
            </a:r>
            <a:r>
              <a:rPr lang="de-AT" dirty="0"/>
              <a:t>Steuerung des Befragungsverlaufs </a:t>
            </a:r>
            <a:r>
              <a:rPr lang="de-AT" dirty="0">
                <a:solidFill>
                  <a:srgbClr val="E37823"/>
                </a:solidFill>
              </a:rPr>
              <a:t>→ übersichtl. Design</a:t>
            </a:r>
          </a:p>
          <a:p>
            <a:pPr lvl="1"/>
            <a:endParaRPr lang="de-AT" dirty="0"/>
          </a:p>
          <a:p>
            <a:pPr lvl="1"/>
            <a:endParaRPr lang="de-AT" dirty="0"/>
          </a:p>
          <a:p>
            <a:pPr lvl="1"/>
            <a:endParaRPr lang="de-AT" dirty="0"/>
          </a:p>
          <a:p>
            <a:pPr marL="457200" lvl="1" indent="0">
              <a:buNone/>
            </a:pPr>
            <a:endParaRPr lang="de-AT" dirty="0"/>
          </a:p>
          <a:p>
            <a:pPr lvl="1"/>
            <a:r>
              <a:rPr lang="de-AT" b="1" dirty="0"/>
              <a:t>Überleitungstexte</a:t>
            </a:r>
            <a:r>
              <a:rPr lang="de-AT" dirty="0"/>
              <a:t> zwischen Fragenblöcken</a:t>
            </a:r>
          </a:p>
          <a:p>
            <a:pPr lvl="1"/>
            <a:r>
              <a:rPr lang="de-AT" b="1" dirty="0"/>
              <a:t>Mündliche Befragung: </a:t>
            </a:r>
            <a:r>
              <a:rPr lang="de-AT" dirty="0"/>
              <a:t>„Jetzt kommen wir gleich zum Schluss ….“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(Häder 2010:217)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950" y="908720"/>
            <a:ext cx="2129593" cy="183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17032"/>
            <a:ext cx="6304706" cy="1443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52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Die Fragebogengestaltung III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b="1" dirty="0"/>
          </a:p>
          <a:p>
            <a:r>
              <a:rPr lang="de-AT" b="1" dirty="0"/>
              <a:t>Abschluss: </a:t>
            </a:r>
            <a:r>
              <a:rPr lang="de-AT" dirty="0"/>
              <a:t>Informationen zum Befragten selbst</a:t>
            </a:r>
          </a:p>
          <a:p>
            <a:pPr lvl="1"/>
            <a:r>
              <a:rPr lang="de-AT" dirty="0"/>
              <a:t>Schulbildung, Einkommen, Alter, PLZ etc. </a:t>
            </a:r>
            <a:br>
              <a:rPr lang="de-AT" dirty="0"/>
            </a:br>
            <a:r>
              <a:rPr lang="de-AT" dirty="0">
                <a:solidFill>
                  <a:srgbClr val="E37823"/>
                </a:solidFill>
              </a:rPr>
              <a:t>→ Risiko Antwortverweigerung</a:t>
            </a:r>
          </a:p>
          <a:p>
            <a:pPr lvl="1"/>
            <a:r>
              <a:rPr lang="de-AT" b="1" dirty="0"/>
              <a:t>Abschlussformulierung &amp; Bedanken</a:t>
            </a:r>
          </a:p>
          <a:p>
            <a:pPr lvl="2"/>
            <a:r>
              <a:rPr lang="de-AT" dirty="0"/>
              <a:t>Mündliche Befragung:</a:t>
            </a:r>
            <a:br>
              <a:rPr lang="de-AT" dirty="0"/>
            </a:br>
            <a:r>
              <a:rPr lang="de-AT" dirty="0"/>
              <a:t>ev. Abschiedsfrage: </a:t>
            </a:r>
            <a:br>
              <a:rPr lang="de-AT" dirty="0"/>
            </a:br>
            <a:r>
              <a:rPr lang="de-AT" dirty="0"/>
              <a:t>weiterführendes Gespräch </a:t>
            </a:r>
            <a:br>
              <a:rPr lang="de-AT" dirty="0"/>
            </a:br>
            <a:r>
              <a:rPr lang="de-AT" dirty="0"/>
              <a:t>(→ Protokollierung)</a:t>
            </a:r>
          </a:p>
          <a:p>
            <a:pPr lvl="2"/>
            <a:r>
              <a:rPr lang="de-AT" dirty="0"/>
              <a:t>Ev. Hinweis auf die Publikation</a:t>
            </a:r>
            <a:br>
              <a:rPr lang="de-AT" dirty="0"/>
            </a:br>
            <a:r>
              <a:rPr lang="de-AT" dirty="0"/>
              <a:t>von Ergebnissen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927" y="836712"/>
            <a:ext cx="2129593" cy="183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3740017"/>
            <a:ext cx="2849673" cy="2137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99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Die Fragebogengestaltung IV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de-AT" b="1" dirty="0"/>
              <a:t>Intervieweranweisungen:</a:t>
            </a:r>
          </a:p>
          <a:p>
            <a:pPr marL="0" indent="0">
              <a:buNone/>
            </a:pPr>
            <a:r>
              <a:rPr lang="de-AT" sz="2000" dirty="0"/>
              <a:t>von mäßig-motiviertem Erhebungspersonal ausgehen ;-)</a:t>
            </a:r>
          </a:p>
          <a:p>
            <a:r>
              <a:rPr lang="de-AT" sz="2000" b="1" dirty="0"/>
              <a:t>Verhalten:</a:t>
            </a:r>
          </a:p>
          <a:p>
            <a:pPr lvl="1"/>
            <a:r>
              <a:rPr lang="de-AT" sz="2000" dirty="0"/>
              <a:t>Einleitungstext vorlesen, auf Antwort warten</a:t>
            </a:r>
          </a:p>
          <a:p>
            <a:r>
              <a:rPr lang="de-AT" sz="2000" b="1" dirty="0"/>
              <a:t>Präsentation der Frage:</a:t>
            </a:r>
          </a:p>
          <a:p>
            <a:pPr lvl="1"/>
            <a:r>
              <a:rPr lang="de-AT" sz="2000" dirty="0"/>
              <a:t>Alternativen vorlesen oder herzeigen</a:t>
            </a:r>
          </a:p>
          <a:p>
            <a:r>
              <a:rPr lang="de-AT" sz="2000" b="1" dirty="0"/>
              <a:t>Umgang mit Zusatzmaterial:</a:t>
            </a:r>
          </a:p>
          <a:p>
            <a:pPr lvl="1"/>
            <a:r>
              <a:rPr lang="de-AT" sz="2000" dirty="0"/>
              <a:t>Fotos vorlegen etc.</a:t>
            </a:r>
          </a:p>
          <a:p>
            <a:r>
              <a:rPr lang="de-AT" sz="2000" b="1" dirty="0"/>
              <a:t>Protokollierung:</a:t>
            </a:r>
          </a:p>
          <a:p>
            <a:pPr lvl="1"/>
            <a:r>
              <a:rPr lang="de-AT" sz="2000" dirty="0"/>
              <a:t>Ablehnung, Abkürzungen, Reihenfolge der Antworten, Zusatzinformationen zur Situation &amp; Person etc.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0"/>
          <a:stretch/>
        </p:blipFill>
        <p:spPr bwMode="auto">
          <a:xfrm>
            <a:off x="6565664" y="2013868"/>
            <a:ext cx="2902880" cy="2855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801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Praktisches zur Fragebogengestaltung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de-AT" b="1" dirty="0"/>
              <a:t>Länge und Dauer:</a:t>
            </a:r>
          </a:p>
          <a:p>
            <a:pPr>
              <a:spcBef>
                <a:spcPts val="600"/>
              </a:spcBef>
            </a:pPr>
            <a:r>
              <a:rPr lang="de-AT" dirty="0"/>
              <a:t>Abh. vom </a:t>
            </a:r>
            <a:r>
              <a:rPr lang="de-AT" b="1" dirty="0"/>
              <a:t>Befragungsthema &amp; -situation</a:t>
            </a:r>
          </a:p>
          <a:p>
            <a:pPr lvl="1">
              <a:spcBef>
                <a:spcPts val="600"/>
              </a:spcBef>
            </a:pPr>
            <a:r>
              <a:rPr lang="de-AT" sz="2000" dirty="0"/>
              <a:t>Passantenbefragung: deutlich* unter 15 Minuten</a:t>
            </a:r>
          </a:p>
          <a:p>
            <a:pPr lvl="1">
              <a:spcBef>
                <a:spcPts val="600"/>
              </a:spcBef>
            </a:pPr>
            <a:r>
              <a:rPr lang="de-AT" sz="2000" dirty="0"/>
              <a:t>Haushaltsbefragung: bis zu 30 Minuten</a:t>
            </a:r>
          </a:p>
          <a:p>
            <a:pPr>
              <a:spcBef>
                <a:spcPts val="600"/>
              </a:spcBef>
            </a:pPr>
            <a:r>
              <a:rPr lang="de-AT" b="1" dirty="0"/>
              <a:t>Abwägung</a:t>
            </a:r>
            <a:r>
              <a:rPr lang="de-AT" dirty="0"/>
              <a:t> bei der Gestaltung des Fragebogens wichtig:</a:t>
            </a:r>
          </a:p>
          <a:p>
            <a:pPr lvl="1">
              <a:spcBef>
                <a:spcPts val="600"/>
              </a:spcBef>
            </a:pPr>
            <a:r>
              <a:rPr lang="de-AT" sz="2000" dirty="0"/>
              <a:t>Kürze vs. Abdeckung der Forschungsfragen</a:t>
            </a:r>
          </a:p>
          <a:p>
            <a:pPr lvl="1">
              <a:spcBef>
                <a:spcPts val="600"/>
              </a:spcBef>
            </a:pPr>
            <a:r>
              <a:rPr lang="de-AT" sz="2000" dirty="0"/>
              <a:t>Konzentration nimmt im Laufe der Beantwortung (auf beiden Seiten) ab</a:t>
            </a:r>
          </a:p>
          <a:p>
            <a:pPr>
              <a:spcBef>
                <a:spcPts val="600"/>
              </a:spcBef>
            </a:pPr>
            <a:r>
              <a:rPr lang="de-AT" b="1" dirty="0"/>
              <a:t>Dauer ≠ messbare Minuten sondern „gefühlte“ Minuten</a:t>
            </a:r>
          </a:p>
          <a:p>
            <a:pPr lvl="1">
              <a:spcBef>
                <a:spcPts val="600"/>
              </a:spcBef>
            </a:pPr>
            <a:r>
              <a:rPr lang="de-AT" sz="2000" dirty="0"/>
              <a:t>„Unterhaltungswert“ &amp; Gesprächscharakter des Fragebogens </a:t>
            </a:r>
            <a:br>
              <a:rPr lang="de-AT" sz="2000" dirty="0"/>
            </a:br>
            <a:r>
              <a:rPr lang="de-AT" sz="2000" dirty="0"/>
              <a:t>verkürzen die „gefühlte“ Zeit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448" y="1138661"/>
            <a:ext cx="1921072" cy="194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787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Ein „klassisches“ Beispiel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3398539"/>
            <a:ext cx="1656604" cy="1424920"/>
          </a:xfrm>
        </p:spPr>
        <p:txBody>
          <a:bodyPr/>
          <a:lstStyle/>
          <a:p>
            <a:pPr marL="0" indent="0">
              <a:buNone/>
            </a:pPr>
            <a:r>
              <a:rPr lang="de-AT" sz="700" dirty="0">
                <a:hlinkClick r:id="rId3"/>
              </a:rPr>
              <a:t>http://www.uibk.ac.at/geographie/shop/inngeo/pdf/inngeo13_euro08.pdf</a:t>
            </a:r>
            <a:endParaRPr lang="de-AT" sz="700" dirty="0"/>
          </a:p>
          <a:p>
            <a:pPr marL="0" indent="0">
              <a:buNone/>
            </a:pPr>
            <a:endParaRPr lang="de-AT" sz="700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5" name="Picture 4" descr="0220_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0008">
            <a:off x="2008603" y="1535254"/>
            <a:ext cx="6527487" cy="9229616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536" y="1310307"/>
            <a:ext cx="1493332" cy="2113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6587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Praktische Erfahrungen zu den „Klassikern“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lnSpc>
                <a:spcPct val="104000"/>
              </a:lnSpc>
              <a:buNone/>
            </a:pPr>
            <a:r>
              <a:rPr lang="de-DE" b="1" dirty="0"/>
              <a:t>Mündliche Befragungen</a:t>
            </a:r>
          </a:p>
          <a:p>
            <a:pPr>
              <a:lnSpc>
                <a:spcPct val="104000"/>
              </a:lnSpc>
            </a:pPr>
            <a:r>
              <a:rPr lang="de-DE" sz="2000" b="1" dirty="0"/>
              <a:t>Interview:</a:t>
            </a:r>
          </a:p>
          <a:p>
            <a:pPr lvl="1">
              <a:lnSpc>
                <a:spcPct val="104000"/>
              </a:lnSpc>
            </a:pPr>
            <a:r>
              <a:rPr lang="de-DE" sz="1800" dirty="0"/>
              <a:t>Kostenintensiv</a:t>
            </a:r>
          </a:p>
          <a:p>
            <a:pPr lvl="1">
              <a:lnSpc>
                <a:spcPct val="104000"/>
              </a:lnSpc>
            </a:pPr>
            <a:r>
              <a:rPr lang="de-DE" sz="1800" dirty="0"/>
              <a:t>Face to Face Kontakt → höhere Verweigerungsraten</a:t>
            </a:r>
          </a:p>
          <a:p>
            <a:pPr lvl="1">
              <a:lnSpc>
                <a:spcPct val="104000"/>
              </a:lnSpc>
            </a:pPr>
            <a:r>
              <a:rPr lang="de-DE" sz="1800" dirty="0"/>
              <a:t>Kurze Befragungen</a:t>
            </a:r>
          </a:p>
          <a:p>
            <a:pPr lvl="1">
              <a:lnSpc>
                <a:spcPct val="104000"/>
              </a:lnSpc>
            </a:pPr>
            <a:r>
              <a:rPr lang="de-DE" sz="1800" dirty="0"/>
              <a:t>Passanteninterviews: Auswahl der Befragungslokation &amp; -zeitraum</a:t>
            </a:r>
          </a:p>
          <a:p>
            <a:pPr lvl="1">
              <a:lnSpc>
                <a:spcPct val="104000"/>
              </a:lnSpc>
            </a:pPr>
            <a:r>
              <a:rPr lang="de-DE" sz="1800" dirty="0"/>
              <a:t>Haushaltsbefragung: Adresslisten &amp; „Schwedenschlüssel“</a:t>
            </a:r>
          </a:p>
          <a:p>
            <a:pPr>
              <a:lnSpc>
                <a:spcPct val="104000"/>
              </a:lnSpc>
            </a:pPr>
            <a:r>
              <a:rPr lang="de-DE" sz="2000" b="1" dirty="0"/>
              <a:t>Telefonisch:</a:t>
            </a:r>
          </a:p>
          <a:p>
            <a:pPr lvl="1">
              <a:lnSpc>
                <a:spcPct val="104000"/>
              </a:lnSpc>
            </a:pPr>
            <a:r>
              <a:rPr lang="de-DE" sz="1800" dirty="0"/>
              <a:t>Schnell &amp; preiswert</a:t>
            </a:r>
          </a:p>
          <a:p>
            <a:pPr lvl="1">
              <a:lnSpc>
                <a:spcPct val="104000"/>
              </a:lnSpc>
            </a:pPr>
            <a:r>
              <a:rPr lang="de-DE" sz="1800" dirty="0"/>
              <a:t>Anonymer → geringere Verweigerungsraten</a:t>
            </a:r>
          </a:p>
          <a:p>
            <a:pPr lvl="1">
              <a:lnSpc>
                <a:spcPct val="104000"/>
              </a:lnSpc>
            </a:pPr>
            <a:r>
              <a:rPr lang="de-DE" sz="1800" dirty="0"/>
              <a:t>Kurze Befragungen</a:t>
            </a:r>
          </a:p>
          <a:p>
            <a:pPr lvl="1">
              <a:lnSpc>
                <a:spcPct val="104000"/>
              </a:lnSpc>
            </a:pPr>
            <a:r>
              <a:rPr lang="de-DE" sz="1800" dirty="0"/>
              <a:t>Möglichkeit neue Termine zur Befragung zu vereinbaren</a:t>
            </a:r>
          </a:p>
          <a:p>
            <a:pPr lvl="1">
              <a:lnSpc>
                <a:spcPct val="104000"/>
              </a:lnSpc>
            </a:pPr>
            <a:r>
              <a:rPr lang="de-DE" sz="1800" dirty="0"/>
              <a:t>Probleme mit Datenschutz → unaufgeforderte Kontaktaufnahme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0588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Die Primärerhebung quantitativer Daten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1181512"/>
            <a:ext cx="5907491" cy="4968552"/>
          </a:xfrm>
        </p:spPr>
        <p:txBody>
          <a:bodyPr anchor="ctr"/>
          <a:lstStyle/>
          <a:p>
            <a:pPr>
              <a:spcAft>
                <a:spcPts val="600"/>
              </a:spcAft>
            </a:pPr>
            <a:r>
              <a:rPr lang="de-AT" b="1" dirty="0"/>
              <a:t>3 zentrale Methoden:</a:t>
            </a:r>
          </a:p>
          <a:p>
            <a:pPr lvl="1">
              <a:spcAft>
                <a:spcPts val="600"/>
              </a:spcAft>
            </a:pPr>
            <a:r>
              <a:rPr lang="de-AT" b="1" dirty="0"/>
              <a:t>Beobachtung</a:t>
            </a:r>
            <a:br>
              <a:rPr lang="de-AT" b="1" dirty="0"/>
            </a:br>
            <a:r>
              <a:rPr lang="de-AT" dirty="0"/>
              <a:t>systematisches Beobachten &amp; quant. Registrieren „relevanter“ Sachverhalte </a:t>
            </a:r>
          </a:p>
          <a:p>
            <a:pPr lvl="1">
              <a:spcAft>
                <a:spcPts val="600"/>
              </a:spcAft>
            </a:pPr>
            <a:r>
              <a:rPr lang="de-AT" b="1" dirty="0"/>
              <a:t>Nonreaktive Verfahren</a:t>
            </a:r>
            <a:br>
              <a:rPr lang="de-AT" b="1" dirty="0"/>
            </a:br>
            <a:r>
              <a:rPr lang="de-AT" dirty="0"/>
              <a:t>quant. Erfassen einzelner Merkmale von Interesse in Texten, Bildern &amp; Videos</a:t>
            </a:r>
          </a:p>
          <a:p>
            <a:pPr lvl="1">
              <a:spcAft>
                <a:spcPts val="600"/>
              </a:spcAft>
            </a:pPr>
            <a:r>
              <a:rPr lang="de-AT" b="1" dirty="0">
                <a:solidFill>
                  <a:schemeClr val="accent6">
                    <a:lumMod val="75000"/>
                  </a:schemeClr>
                </a:solidFill>
              </a:rPr>
              <a:t>Befragen</a:t>
            </a:r>
            <a:br>
              <a:rPr lang="de-AT" b="1" dirty="0"/>
            </a:br>
            <a:r>
              <a:rPr lang="de-AT" dirty="0"/>
              <a:t>systematisch gesteuerte Kommunikation zwischen Personen; basierend auf standardisierten Fragen- &amp; Antwortenkatalog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4427984" y="6654396"/>
            <a:ext cx="3887391" cy="215444"/>
          </a:xfrm>
        </p:spPr>
        <p:txBody>
          <a:bodyPr/>
          <a:lstStyle/>
          <a:p>
            <a:r>
              <a:rPr lang="de-AT" dirty="0" err="1"/>
              <a:t>Piksit</a:t>
            </a:r>
            <a:r>
              <a:rPr lang="de-AT" dirty="0"/>
              <a:t>, PD</a:t>
            </a:r>
          </a:p>
        </p:txBody>
      </p:sp>
      <p:pic>
        <p:nvPicPr>
          <p:cNvPr id="6" name="Picture 2" descr="massband, measure, tape measure, meter, length, centimeter, roller tape measure, distance, centimeters, millimeter, craft">
            <a:hlinkClick r:id="rId3"/>
            <a:extLst>
              <a:ext uri="{FF2B5EF4-FFF2-40B4-BE49-F238E27FC236}">
                <a16:creationId xmlns:a16="http://schemas.microsoft.com/office/drawing/2014/main" id="{AE5CA850-2AEC-487D-BDC3-2E5981E16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683" y="2816932"/>
            <a:ext cx="293970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5072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Exkurs: Schwedenschlüssel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de-AT" dirty="0"/>
              <a:t>Annahme: Maximale Haushaltsgröße</a:t>
            </a:r>
          </a:p>
          <a:p>
            <a:r>
              <a:rPr lang="de-AT" dirty="0"/>
              <a:t>Zufallszahl je Größenklasse</a:t>
            </a:r>
          </a:p>
          <a:p>
            <a:r>
              <a:rPr lang="de-AT" dirty="0"/>
              <a:t>Anzahl und Alter der zur Grundgesamtheit zählenden Personen in Haushalt (= „Haushaltsgröße“)</a:t>
            </a:r>
          </a:p>
          <a:p>
            <a:r>
              <a:rPr lang="de-AT" dirty="0"/>
              <a:t>Personen nach Alter aufsteigend reihen</a:t>
            </a:r>
          </a:p>
          <a:p>
            <a:r>
              <a:rPr lang="de-AT" dirty="0"/>
              <a:t>Aus Schwedenschlüssel: n-te Person (→ „Auszuwählende Person“) befragen</a:t>
            </a:r>
          </a:p>
          <a:p>
            <a:endParaRPr lang="de-AT" dirty="0"/>
          </a:p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467" y="5013176"/>
            <a:ext cx="6563641" cy="121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139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Praktische Erfahrungen zu den „Klassikern“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lnSpc>
                <a:spcPct val="104000"/>
              </a:lnSpc>
              <a:spcAft>
                <a:spcPts val="200"/>
              </a:spcAft>
              <a:buNone/>
            </a:pPr>
            <a:r>
              <a:rPr lang="de-DE" sz="2800" b="1" dirty="0"/>
              <a:t>Schriftliche Befragungen</a:t>
            </a:r>
          </a:p>
          <a:p>
            <a:pPr>
              <a:lnSpc>
                <a:spcPct val="104000"/>
              </a:lnSpc>
              <a:spcAft>
                <a:spcPts val="200"/>
              </a:spcAft>
            </a:pPr>
            <a:r>
              <a:rPr lang="de-DE" b="1" dirty="0"/>
              <a:t>Die „Old School“: Postalische Befragungen</a:t>
            </a:r>
          </a:p>
          <a:p>
            <a:pPr lvl="1">
              <a:lnSpc>
                <a:spcPct val="104000"/>
              </a:lnSpc>
              <a:spcAft>
                <a:spcPts val="200"/>
              </a:spcAft>
            </a:pPr>
            <a:r>
              <a:rPr lang="de-DE" sz="2000" dirty="0"/>
              <a:t>Vorankündigung der Befragung</a:t>
            </a:r>
          </a:p>
          <a:p>
            <a:pPr lvl="2">
              <a:lnSpc>
                <a:spcPct val="104000"/>
              </a:lnSpc>
              <a:spcAft>
                <a:spcPts val="200"/>
              </a:spcAft>
            </a:pPr>
            <a:r>
              <a:rPr lang="de-DE" sz="1600" dirty="0"/>
              <a:t>Kooperation mit Wohnbauträger, Lokalzeitung, Quartiersmanagement etc.</a:t>
            </a:r>
          </a:p>
          <a:p>
            <a:pPr lvl="2">
              <a:lnSpc>
                <a:spcPct val="104000"/>
              </a:lnSpc>
              <a:spcAft>
                <a:spcPts val="200"/>
              </a:spcAft>
            </a:pPr>
            <a:r>
              <a:rPr lang="de-DE" sz="1600" dirty="0"/>
              <a:t>Frankiertes Antwortkuvert</a:t>
            </a:r>
          </a:p>
          <a:p>
            <a:pPr lvl="1">
              <a:lnSpc>
                <a:spcPct val="104000"/>
              </a:lnSpc>
              <a:spcAft>
                <a:spcPts val="200"/>
              </a:spcAft>
            </a:pPr>
            <a:r>
              <a:rPr lang="de-DE" sz="2000" dirty="0"/>
              <a:t>Höhere Ausfallsquoten</a:t>
            </a:r>
          </a:p>
          <a:p>
            <a:pPr lvl="1">
              <a:lnSpc>
                <a:spcPct val="104000"/>
              </a:lnSpc>
              <a:spcAft>
                <a:spcPts val="200"/>
              </a:spcAft>
            </a:pPr>
            <a:r>
              <a:rPr lang="de-DE" sz="2000" dirty="0"/>
              <a:t>Geringerer Zeitaufwand in der Erhebung</a:t>
            </a:r>
          </a:p>
          <a:p>
            <a:pPr lvl="1">
              <a:lnSpc>
                <a:spcPct val="104000"/>
              </a:lnSpc>
              <a:spcAft>
                <a:spcPts val="200"/>
              </a:spcAft>
            </a:pPr>
            <a:r>
              <a:rPr lang="de-DE" sz="2000" dirty="0"/>
              <a:t>Qualität des Fragebogens entscheidend </a:t>
            </a:r>
            <a:br>
              <a:rPr lang="de-DE" sz="2000" dirty="0"/>
            </a:br>
            <a:r>
              <a:rPr lang="de-DE" sz="2000" dirty="0"/>
              <a:t>→ keine Nachfragen möglich</a:t>
            </a:r>
          </a:p>
          <a:p>
            <a:pPr lvl="2">
              <a:lnSpc>
                <a:spcPct val="104000"/>
              </a:lnSpc>
              <a:spcAft>
                <a:spcPts val="200"/>
              </a:spcAft>
            </a:pPr>
            <a:r>
              <a:rPr lang="de-DE" sz="1700" dirty="0"/>
              <a:t>Steigerung der Rücklaufquote: Erinnerungsschreiben bzw. –anrufe, Aushänge etc</a:t>
            </a:r>
            <a:br>
              <a:rPr lang="de-DE" sz="1700" dirty="0"/>
            </a:br>
            <a:r>
              <a:rPr lang="de-DE" sz="1600" dirty="0"/>
              <a:t>→ </a:t>
            </a:r>
            <a:r>
              <a:rPr lang="de-DE" sz="1700" dirty="0"/>
              <a:t>Zeitplanung für Erinnerungen &amp; Kriterien zum Ende der Befragung</a:t>
            </a:r>
          </a:p>
          <a:p>
            <a:pPr lvl="1">
              <a:lnSpc>
                <a:spcPct val="104000"/>
              </a:lnSpc>
              <a:spcAft>
                <a:spcPts val="200"/>
              </a:spcAft>
            </a:pPr>
            <a:r>
              <a:rPr lang="de-DE" sz="2000" dirty="0">
                <a:solidFill>
                  <a:srgbClr val="E37823"/>
                </a:solidFill>
              </a:rPr>
              <a:t>Unkontrollierte Erhebungssituation → Wer füllt den Bogen wirklich aus?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9613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Alternativ: Online Fragebögen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5559044" y="1181512"/>
            <a:ext cx="3439268" cy="4968552"/>
          </a:xfrm>
        </p:spPr>
        <p:txBody>
          <a:bodyPr anchor="ctr">
            <a:normAutofit fontScale="92500" lnSpcReduction="10000"/>
          </a:bodyPr>
          <a:lstStyle/>
          <a:p>
            <a:r>
              <a:rPr lang="de-DE" b="1" dirty="0"/>
              <a:t>Vorteile:</a:t>
            </a:r>
          </a:p>
          <a:p>
            <a:pPr lvl="1"/>
            <a:r>
              <a:rPr lang="de-DE" dirty="0"/>
              <a:t>Diverse Netzdienste</a:t>
            </a:r>
          </a:p>
          <a:p>
            <a:pPr lvl="1"/>
            <a:r>
              <a:rPr lang="de-DE" dirty="0"/>
              <a:t>Vollerhebungen von „Netzcommunities“ möglich</a:t>
            </a:r>
          </a:p>
          <a:p>
            <a:pPr lvl="1"/>
            <a:r>
              <a:rPr lang="de-DE" dirty="0"/>
              <a:t>Großes n möglich</a:t>
            </a:r>
          </a:p>
          <a:p>
            <a:pPr lvl="1"/>
            <a:r>
              <a:rPr lang="de-DE" dirty="0"/>
              <a:t>Geringe Kosten</a:t>
            </a:r>
          </a:p>
          <a:p>
            <a:pPr lvl="1"/>
            <a:r>
              <a:rPr lang="de-DE" dirty="0"/>
              <a:t>Datenerfassung digital</a:t>
            </a:r>
          </a:p>
          <a:p>
            <a:endParaRPr lang="de-DE" sz="900" b="1" dirty="0"/>
          </a:p>
          <a:p>
            <a:r>
              <a:rPr lang="de-DE" b="1" dirty="0"/>
              <a:t>Nachteile:</a:t>
            </a:r>
          </a:p>
          <a:p>
            <a:pPr lvl="1"/>
            <a:r>
              <a:rPr lang="de-DE" dirty="0"/>
              <a:t>Datenschutz bei Maillisten</a:t>
            </a:r>
          </a:p>
          <a:p>
            <a:pPr lvl="1"/>
            <a:r>
              <a:rPr lang="de-DE" dirty="0"/>
              <a:t>Selektivität</a:t>
            </a:r>
          </a:p>
          <a:p>
            <a:pPr lvl="1"/>
            <a:r>
              <a:rPr lang="de-DE" dirty="0"/>
              <a:t>Übersättigung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https://www.soscisurvey.de/help/doku.php/de:create:basics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5586">
            <a:off x="71579" y="1468818"/>
            <a:ext cx="5010998" cy="4549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668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Planung einer Befragung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3131840" y="6525924"/>
            <a:ext cx="3887391" cy="215444"/>
          </a:xfrm>
        </p:spPr>
        <p:txBody>
          <a:bodyPr/>
          <a:lstStyle/>
          <a:p>
            <a:endParaRPr lang="de-AT" dirty="0"/>
          </a:p>
        </p:txBody>
      </p:sp>
      <p:graphicFrame>
        <p:nvGraphicFramePr>
          <p:cNvPr id="5" name="Inhaltsplatzhalt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4051970"/>
              </p:ext>
            </p:extLst>
          </p:nvPr>
        </p:nvGraphicFramePr>
        <p:xfrm>
          <a:off x="1907704" y="1124744"/>
          <a:ext cx="554397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Pfeil nach rechts 5"/>
          <p:cNvSpPr/>
          <p:nvPr/>
        </p:nvSpPr>
        <p:spPr>
          <a:xfrm rot="10800000">
            <a:off x="7020273" y="3697988"/>
            <a:ext cx="1147953" cy="638051"/>
          </a:xfrm>
          <a:prstGeom prst="rightArrow">
            <a:avLst/>
          </a:prstGeom>
          <a:solidFill>
            <a:srgbClr val="E37823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502299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Planung einer Befragung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3131840" y="6525924"/>
            <a:ext cx="3887391" cy="215444"/>
          </a:xfrm>
        </p:spPr>
        <p:txBody>
          <a:bodyPr/>
          <a:lstStyle/>
          <a:p>
            <a:endParaRPr lang="de-AT" dirty="0"/>
          </a:p>
        </p:txBody>
      </p:sp>
      <p:graphicFrame>
        <p:nvGraphicFramePr>
          <p:cNvPr id="5" name="Inhaltsplatzhalter 3"/>
          <p:cNvGraphicFramePr>
            <a:graphicFrameLocks/>
          </p:cNvGraphicFramePr>
          <p:nvPr>
            <p:extLst/>
          </p:nvPr>
        </p:nvGraphicFramePr>
        <p:xfrm>
          <a:off x="1907704" y="1124744"/>
          <a:ext cx="554397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Pfeil nach rechts 5"/>
          <p:cNvSpPr/>
          <p:nvPr/>
        </p:nvSpPr>
        <p:spPr>
          <a:xfrm rot="10800000">
            <a:off x="7020273" y="4353916"/>
            <a:ext cx="1147953" cy="638051"/>
          </a:xfrm>
          <a:prstGeom prst="rightArrow">
            <a:avLst/>
          </a:prstGeom>
          <a:solidFill>
            <a:srgbClr val="E37823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427592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Die Befragerschulung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de-AT" b="1" dirty="0">
                <a:solidFill>
                  <a:srgbClr val="E37823"/>
                </a:solidFill>
              </a:rPr>
              <a:t>Vgl. Einheit „Beobachten: Zählen &amp; Kartieren“</a:t>
            </a:r>
          </a:p>
          <a:p>
            <a:r>
              <a:rPr lang="de-AT" b="1" dirty="0"/>
              <a:t>Anforderungen an Interviewer:</a:t>
            </a:r>
          </a:p>
          <a:p>
            <a:pPr lvl="1"/>
            <a:r>
              <a:rPr lang="de-AT" dirty="0"/>
              <a:t>Kontaktfähig &amp; sympathisch</a:t>
            </a:r>
          </a:p>
          <a:p>
            <a:pPr lvl="2"/>
            <a:r>
              <a:rPr lang="de-AT" dirty="0"/>
              <a:t>Entscheidend für die Bereitschaft zur Befragung</a:t>
            </a:r>
          </a:p>
          <a:p>
            <a:pPr lvl="1"/>
            <a:r>
              <a:rPr lang="de-AT" dirty="0"/>
              <a:t>Ehrlich &amp; zuverlässig (→ Fragebogenfälschung)</a:t>
            </a:r>
          </a:p>
          <a:p>
            <a:r>
              <a:rPr lang="de-AT" b="1" dirty="0"/>
              <a:t>Schulung der Interviewer:</a:t>
            </a:r>
          </a:p>
          <a:p>
            <a:pPr lvl="1"/>
            <a:r>
              <a:rPr lang="de-AT" dirty="0"/>
              <a:t>Ziele der Erhebung</a:t>
            </a:r>
          </a:p>
          <a:p>
            <a:pPr lvl="1"/>
            <a:r>
              <a:rPr lang="de-AT" dirty="0"/>
              <a:t>Aufbau des Fragebogens (→ Filterfragen)</a:t>
            </a:r>
          </a:p>
          <a:p>
            <a:pPr lvl="1"/>
            <a:r>
              <a:rPr lang="de-AT" dirty="0"/>
              <a:t>Verständlichkeit der Intervieweranweisungen</a:t>
            </a:r>
          </a:p>
          <a:p>
            <a:pPr lvl="1"/>
            <a:r>
              <a:rPr lang="de-AT" dirty="0"/>
              <a:t>Zu erfüllende Quoten bzw. Mengen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20" y="2708920"/>
            <a:ext cx="2405063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655" y="3703910"/>
            <a:ext cx="2409825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188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Der Pretest </a:t>
            </a:r>
            <a:r>
              <a:rPr lang="de-AT" sz="1600" dirty="0"/>
              <a:t>(z.B. Häder 2010:387ff., Diekmann 2002:415f.)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de-AT" b="1" dirty="0"/>
              <a:t>Überprüfung der Güte des Erhebungsinstruments:</a:t>
            </a:r>
          </a:p>
          <a:p>
            <a:r>
              <a:rPr lang="de-AT" dirty="0"/>
              <a:t>Möglichst Realbedingungen </a:t>
            </a:r>
            <a:br>
              <a:rPr lang="de-AT" dirty="0"/>
            </a:br>
            <a:r>
              <a:rPr lang="de-AT" dirty="0"/>
              <a:t>(→ Interviewer-Training)</a:t>
            </a:r>
          </a:p>
          <a:p>
            <a:r>
              <a:rPr lang="de-AT" dirty="0"/>
              <a:t>Ermittlung durchschn. </a:t>
            </a:r>
            <a:r>
              <a:rPr lang="de-AT" b="1" dirty="0"/>
              <a:t>Befragungsdauer</a:t>
            </a:r>
          </a:p>
          <a:p>
            <a:r>
              <a:rPr lang="de-AT" dirty="0"/>
              <a:t>Überprüfung der </a:t>
            </a:r>
            <a:r>
              <a:rPr lang="de-AT" b="1" dirty="0"/>
              <a:t>Antwortkategorien</a:t>
            </a:r>
          </a:p>
          <a:p>
            <a:r>
              <a:rPr lang="de-AT" dirty="0"/>
              <a:t>Probleme mit </a:t>
            </a:r>
            <a:r>
              <a:rPr lang="de-AT" b="1" dirty="0"/>
              <a:t>Formulierungen</a:t>
            </a:r>
          </a:p>
          <a:p>
            <a:r>
              <a:rPr lang="de-AT" dirty="0"/>
              <a:t>Erzeugen Fragen </a:t>
            </a:r>
            <a:r>
              <a:rPr lang="de-AT" b="1" dirty="0"/>
              <a:t>differenzierte Antworten</a:t>
            </a:r>
          </a:p>
          <a:p>
            <a:r>
              <a:rPr lang="de-AT" b="1" dirty="0"/>
              <a:t>Flüssigkeit</a:t>
            </a:r>
            <a:r>
              <a:rPr lang="de-AT" dirty="0"/>
              <a:t> der Handhabung</a:t>
            </a:r>
          </a:p>
          <a:p>
            <a:r>
              <a:rPr lang="de-AT" dirty="0"/>
              <a:t>Prüfung der Reihenfolge der Fragen (</a:t>
            </a:r>
            <a:r>
              <a:rPr lang="de-AT" b="1" dirty="0"/>
              <a:t>→ Ausstrahlungseffekte</a:t>
            </a:r>
            <a:r>
              <a:rPr lang="de-AT" dirty="0"/>
              <a:t>)</a:t>
            </a:r>
          </a:p>
          <a:p>
            <a:pPr marL="0" indent="0">
              <a:buNone/>
            </a:pPr>
            <a:r>
              <a:rPr lang="de-AT" b="1" dirty="0">
                <a:solidFill>
                  <a:srgbClr val="E37823"/>
                </a:solidFill>
              </a:rPr>
              <a:t>→ Diskussion der Erkenntnisse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420888"/>
            <a:ext cx="2843808" cy="23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400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Planung einer Befragung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3131840" y="6525924"/>
            <a:ext cx="3887391" cy="215444"/>
          </a:xfrm>
        </p:spPr>
        <p:txBody>
          <a:bodyPr/>
          <a:lstStyle/>
          <a:p>
            <a:endParaRPr lang="de-AT" dirty="0"/>
          </a:p>
        </p:txBody>
      </p:sp>
      <p:graphicFrame>
        <p:nvGraphicFramePr>
          <p:cNvPr id="5" name="Inhaltsplatzhalter 3"/>
          <p:cNvGraphicFramePr>
            <a:graphicFrameLocks/>
          </p:cNvGraphicFramePr>
          <p:nvPr>
            <p:extLst/>
          </p:nvPr>
        </p:nvGraphicFramePr>
        <p:xfrm>
          <a:off x="1907704" y="1124744"/>
          <a:ext cx="554397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Pfeil nach rechts 5"/>
          <p:cNvSpPr/>
          <p:nvPr/>
        </p:nvSpPr>
        <p:spPr>
          <a:xfrm rot="10800000">
            <a:off x="7020273" y="5010496"/>
            <a:ext cx="1147953" cy="638051"/>
          </a:xfrm>
          <a:prstGeom prst="rightArrow">
            <a:avLst/>
          </a:prstGeom>
          <a:solidFill>
            <a:srgbClr val="E37823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253841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Die Durchführung der Befragung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1181512"/>
            <a:ext cx="8766048" cy="1743432"/>
          </a:xfrm>
        </p:spPr>
        <p:txBody>
          <a:bodyPr/>
          <a:lstStyle/>
          <a:p>
            <a:r>
              <a:rPr lang="de-AT" b="1" dirty="0"/>
              <a:t>v.a. bei mündlichen Befragungen: auf Gegenüber einstellen</a:t>
            </a:r>
          </a:p>
          <a:p>
            <a:pPr lvl="1"/>
            <a:r>
              <a:rPr lang="de-AT" dirty="0"/>
              <a:t>Keine überbetonte Sachlichkeit &amp; Herzlichkeit</a:t>
            </a:r>
          </a:p>
          <a:p>
            <a:r>
              <a:rPr lang="de-AT" dirty="0"/>
              <a:t>Achten auf mögliche </a:t>
            </a:r>
            <a:r>
              <a:rPr lang="de-AT" b="1" dirty="0"/>
              <a:t>Antwortverzerrungen</a:t>
            </a:r>
            <a:r>
              <a:rPr lang="de-AT" dirty="0"/>
              <a:t>: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(Meier-Kruker &amp; Rauh 2005:100)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92" y="2924944"/>
            <a:ext cx="6875228" cy="303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680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Planung einer Befragung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3131840" y="6525924"/>
            <a:ext cx="3887391" cy="215444"/>
          </a:xfrm>
        </p:spPr>
        <p:txBody>
          <a:bodyPr/>
          <a:lstStyle/>
          <a:p>
            <a:endParaRPr lang="de-AT" dirty="0"/>
          </a:p>
        </p:txBody>
      </p:sp>
      <p:graphicFrame>
        <p:nvGraphicFramePr>
          <p:cNvPr id="5" name="Inhaltsplatzhalter 3"/>
          <p:cNvGraphicFramePr>
            <a:graphicFrameLocks/>
          </p:cNvGraphicFramePr>
          <p:nvPr>
            <p:extLst/>
          </p:nvPr>
        </p:nvGraphicFramePr>
        <p:xfrm>
          <a:off x="1907704" y="1124744"/>
          <a:ext cx="554397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Pfeil nach rechts 5"/>
          <p:cNvSpPr/>
          <p:nvPr/>
        </p:nvSpPr>
        <p:spPr>
          <a:xfrm rot="10800000">
            <a:off x="7020273" y="5692476"/>
            <a:ext cx="1147953" cy="638051"/>
          </a:xfrm>
          <a:prstGeom prst="rightArrow">
            <a:avLst/>
          </a:prstGeom>
          <a:solidFill>
            <a:srgbClr val="E37823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35864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Die Befragung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de-AT" b="1" dirty="0"/>
              <a:t>= ein Klassiker in der sozialwiss. Datenerhebung</a:t>
            </a:r>
          </a:p>
          <a:p>
            <a:pPr lvl="1"/>
            <a:r>
              <a:rPr lang="de-AT" dirty="0"/>
              <a:t>Erhebung von Fakten, Meinungen, Wissen, Einstellungen &amp; Bewertungen</a:t>
            </a:r>
          </a:p>
          <a:p>
            <a:pPr marL="457200" lvl="1" indent="0">
              <a:buNone/>
            </a:pPr>
            <a:r>
              <a:rPr lang="de-AT" b="1" dirty="0">
                <a:solidFill>
                  <a:srgbClr val="E37823"/>
                </a:solidFill>
              </a:rPr>
              <a:t>→ systematisch gesteuerte Kommunikation zwischen Personen</a:t>
            </a:r>
            <a:endParaRPr lang="de-AT" sz="4000" b="1" dirty="0"/>
          </a:p>
          <a:p>
            <a:r>
              <a:rPr lang="de-AT" b="1" dirty="0"/>
              <a:t>Befragung ist aber nicht gleich Befragung:</a:t>
            </a:r>
          </a:p>
          <a:p>
            <a:pPr lvl="1"/>
            <a:r>
              <a:rPr lang="de-AT" b="1" dirty="0"/>
              <a:t>Form der Befragung:</a:t>
            </a:r>
          </a:p>
          <a:p>
            <a:pPr lvl="2"/>
            <a:r>
              <a:rPr lang="de-AT" dirty="0">
                <a:solidFill>
                  <a:srgbClr val="E37823"/>
                </a:solidFill>
              </a:rPr>
              <a:t>Mündlich persönlich </a:t>
            </a:r>
            <a:r>
              <a:rPr lang="de-AT" dirty="0"/>
              <a:t>– schriftlich – telefonisch – online </a:t>
            </a:r>
          </a:p>
          <a:p>
            <a:pPr lvl="1"/>
            <a:r>
              <a:rPr lang="de-AT" b="1" dirty="0"/>
              <a:t>Nach dem Grad der Standardisierung:</a:t>
            </a:r>
          </a:p>
          <a:p>
            <a:pPr lvl="2"/>
            <a:r>
              <a:rPr lang="de-AT" dirty="0">
                <a:solidFill>
                  <a:srgbClr val="E37823"/>
                </a:solidFill>
              </a:rPr>
              <a:t>Voll-</a:t>
            </a:r>
            <a:r>
              <a:rPr lang="de-AT" dirty="0"/>
              <a:t>, teil- &amp; nicht standardisierte Befragung</a:t>
            </a:r>
          </a:p>
          <a:p>
            <a:pPr lvl="1"/>
            <a:r>
              <a:rPr lang="de-AT" b="1" dirty="0"/>
              <a:t>Nach der Art der gestellten Fragen:</a:t>
            </a:r>
          </a:p>
          <a:p>
            <a:pPr lvl="2"/>
            <a:r>
              <a:rPr lang="de-AT" dirty="0">
                <a:solidFill>
                  <a:srgbClr val="E37823"/>
                </a:solidFill>
              </a:rPr>
              <a:t>Geschlossene</a:t>
            </a:r>
            <a:r>
              <a:rPr lang="de-AT" dirty="0"/>
              <a:t>, teiloffene &amp; offene Fragen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7128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Ausblick: Die Datenaufbereitung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(Schirmer 2009:200)</a:t>
            </a:r>
          </a:p>
        </p:txBody>
      </p:sp>
      <p:pic>
        <p:nvPicPr>
          <p:cNvPr id="5" name="Inhaltsplatzhalt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34"/>
          <a:stretch/>
        </p:blipFill>
        <p:spPr>
          <a:xfrm>
            <a:off x="1223628" y="1531857"/>
            <a:ext cx="6408712" cy="4141604"/>
          </a:xfrm>
          <a:prstGeom prst="rect">
            <a:avLst/>
          </a:prstGeom>
        </p:spPr>
      </p:pic>
      <p:sp>
        <p:nvSpPr>
          <p:cNvPr id="7" name="Pfeil nach rechts 6"/>
          <p:cNvSpPr/>
          <p:nvPr/>
        </p:nvSpPr>
        <p:spPr>
          <a:xfrm rot="10800000">
            <a:off x="9339327" y="2204864"/>
            <a:ext cx="1147953" cy="638051"/>
          </a:xfrm>
          <a:prstGeom prst="rightArrow">
            <a:avLst/>
          </a:prstGeom>
          <a:solidFill>
            <a:srgbClr val="E37823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8" name="Pfeil nach rechts 7"/>
          <p:cNvSpPr/>
          <p:nvPr/>
        </p:nvSpPr>
        <p:spPr>
          <a:xfrm rot="10800000">
            <a:off x="9339327" y="2795056"/>
            <a:ext cx="1147953" cy="638051"/>
          </a:xfrm>
          <a:prstGeom prst="rightArrow">
            <a:avLst/>
          </a:prstGeom>
          <a:solidFill>
            <a:srgbClr val="E37823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8219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Rückblick: Die Erhebung/Erzeugung quantitativer Daten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1181512"/>
            <a:ext cx="5635880" cy="4968552"/>
          </a:xfrm>
        </p:spPr>
        <p:txBody>
          <a:bodyPr anchor="ctr"/>
          <a:lstStyle/>
          <a:p>
            <a:pPr>
              <a:spcAft>
                <a:spcPts val="200"/>
              </a:spcAft>
            </a:pPr>
            <a:r>
              <a:rPr lang="de-AT" b="1" dirty="0"/>
              <a:t>3 zentrale Methoden:</a:t>
            </a:r>
          </a:p>
          <a:p>
            <a:pPr lvl="1">
              <a:spcAft>
                <a:spcPts val="200"/>
              </a:spcAft>
            </a:pPr>
            <a:r>
              <a:rPr lang="de-AT" b="1" dirty="0"/>
              <a:t>Beobachtung</a:t>
            </a:r>
            <a:br>
              <a:rPr lang="de-AT" b="1" dirty="0"/>
            </a:br>
            <a:r>
              <a:rPr lang="de-AT" dirty="0"/>
              <a:t>systematisches Beobachten &amp; quant. Registrieren „relevanter“ Sachverhalte </a:t>
            </a:r>
          </a:p>
          <a:p>
            <a:pPr lvl="1">
              <a:spcAft>
                <a:spcPts val="200"/>
              </a:spcAft>
            </a:pPr>
            <a:r>
              <a:rPr lang="de-AT" b="1" dirty="0"/>
              <a:t>Nonreaktive Verfahren</a:t>
            </a:r>
            <a:br>
              <a:rPr lang="de-AT" b="1" dirty="0"/>
            </a:br>
            <a:r>
              <a:rPr lang="de-AT" dirty="0"/>
              <a:t>quant. Erfassen einzelner Merkmale von Interesse in Texten, Bildern &amp; Videos</a:t>
            </a:r>
          </a:p>
          <a:p>
            <a:pPr lvl="1">
              <a:spcAft>
                <a:spcPts val="200"/>
              </a:spcAft>
            </a:pPr>
            <a:r>
              <a:rPr lang="de-AT" b="1" dirty="0">
                <a:solidFill>
                  <a:srgbClr val="E37823"/>
                </a:solidFill>
              </a:rPr>
              <a:t>Befragen</a:t>
            </a:r>
            <a:br>
              <a:rPr lang="de-AT" b="1" dirty="0"/>
            </a:br>
            <a:r>
              <a:rPr lang="de-AT" dirty="0"/>
              <a:t>systematisch gesteuerte Kommunikation zwischen Personen; basierend auf standardisierten Fragen- &amp; Antwortenkatalog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40"/>
          <a:stretch/>
        </p:blipFill>
        <p:spPr bwMode="auto">
          <a:xfrm>
            <a:off x="5868144" y="1676747"/>
            <a:ext cx="2752725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27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Planung einer standardisierten Befragung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11" name="Freihandform 10"/>
          <p:cNvSpPr/>
          <p:nvPr/>
        </p:nvSpPr>
        <p:spPr>
          <a:xfrm>
            <a:off x="2268387" y="5799199"/>
            <a:ext cx="5543972" cy="438113"/>
          </a:xfrm>
          <a:custGeom>
            <a:avLst/>
            <a:gdLst>
              <a:gd name="connsiteX0" fmla="*/ 0 w 5543972"/>
              <a:gd name="connsiteY0" fmla="*/ 0 h 438113"/>
              <a:gd name="connsiteX1" fmla="*/ 5543972 w 5543972"/>
              <a:gd name="connsiteY1" fmla="*/ 0 h 438113"/>
              <a:gd name="connsiteX2" fmla="*/ 5543972 w 5543972"/>
              <a:gd name="connsiteY2" fmla="*/ 438113 h 438113"/>
              <a:gd name="connsiteX3" fmla="*/ 0 w 5543972"/>
              <a:gd name="connsiteY3" fmla="*/ 438113 h 438113"/>
              <a:gd name="connsiteX4" fmla="*/ 0 w 5543972"/>
              <a:gd name="connsiteY4" fmla="*/ 0 h 43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3972" h="438113">
                <a:moveTo>
                  <a:pt x="0" y="0"/>
                </a:moveTo>
                <a:lnTo>
                  <a:pt x="5543972" y="0"/>
                </a:lnTo>
                <a:lnTo>
                  <a:pt x="5543972" y="438113"/>
                </a:lnTo>
                <a:lnTo>
                  <a:pt x="0" y="4381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16" tIns="128016" rIns="128016" bIns="12801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AT" sz="1800" kern="1200" dirty="0"/>
              <a:t>Datenübertragung, -aufbereitung &amp; -auswertung</a:t>
            </a:r>
          </a:p>
        </p:txBody>
      </p:sp>
      <p:sp>
        <p:nvSpPr>
          <p:cNvPr id="12" name="Freihandform 11"/>
          <p:cNvSpPr/>
          <p:nvPr/>
        </p:nvSpPr>
        <p:spPr>
          <a:xfrm>
            <a:off x="2268387" y="5131952"/>
            <a:ext cx="5543973" cy="673818"/>
          </a:xfrm>
          <a:custGeom>
            <a:avLst/>
            <a:gdLst>
              <a:gd name="connsiteX0" fmla="*/ 0 w 5543972"/>
              <a:gd name="connsiteY0" fmla="*/ 235991 h 673817"/>
              <a:gd name="connsiteX1" fmla="*/ 2687759 w 5543972"/>
              <a:gd name="connsiteY1" fmla="*/ 235991 h 673817"/>
              <a:gd name="connsiteX2" fmla="*/ 2687759 w 5543972"/>
              <a:gd name="connsiteY2" fmla="*/ 168454 h 673817"/>
              <a:gd name="connsiteX3" fmla="*/ 2603532 w 5543972"/>
              <a:gd name="connsiteY3" fmla="*/ 168454 h 673817"/>
              <a:gd name="connsiteX4" fmla="*/ 2771986 w 5543972"/>
              <a:gd name="connsiteY4" fmla="*/ 0 h 673817"/>
              <a:gd name="connsiteX5" fmla="*/ 2940440 w 5543972"/>
              <a:gd name="connsiteY5" fmla="*/ 168454 h 673817"/>
              <a:gd name="connsiteX6" fmla="*/ 2856213 w 5543972"/>
              <a:gd name="connsiteY6" fmla="*/ 168454 h 673817"/>
              <a:gd name="connsiteX7" fmla="*/ 2856213 w 5543972"/>
              <a:gd name="connsiteY7" fmla="*/ 235991 h 673817"/>
              <a:gd name="connsiteX8" fmla="*/ 5543972 w 5543972"/>
              <a:gd name="connsiteY8" fmla="*/ 235991 h 673817"/>
              <a:gd name="connsiteX9" fmla="*/ 5543972 w 5543972"/>
              <a:gd name="connsiteY9" fmla="*/ 673817 h 673817"/>
              <a:gd name="connsiteX10" fmla="*/ 0 w 5543972"/>
              <a:gd name="connsiteY10" fmla="*/ 673817 h 673817"/>
              <a:gd name="connsiteX11" fmla="*/ 0 w 5543972"/>
              <a:gd name="connsiteY11" fmla="*/ 235991 h 673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43972" h="673817">
                <a:moveTo>
                  <a:pt x="5543972" y="437826"/>
                </a:moveTo>
                <a:lnTo>
                  <a:pt x="2856213" y="437826"/>
                </a:lnTo>
                <a:lnTo>
                  <a:pt x="2856213" y="505363"/>
                </a:lnTo>
                <a:lnTo>
                  <a:pt x="2940440" y="505363"/>
                </a:lnTo>
                <a:lnTo>
                  <a:pt x="2771986" y="673816"/>
                </a:lnTo>
                <a:lnTo>
                  <a:pt x="2603532" y="505363"/>
                </a:lnTo>
                <a:lnTo>
                  <a:pt x="2687759" y="505363"/>
                </a:lnTo>
                <a:lnTo>
                  <a:pt x="2687759" y="437826"/>
                </a:lnTo>
                <a:lnTo>
                  <a:pt x="0" y="437826"/>
                </a:lnTo>
                <a:lnTo>
                  <a:pt x="0" y="1"/>
                </a:lnTo>
                <a:lnTo>
                  <a:pt x="5543972" y="1"/>
                </a:lnTo>
                <a:lnTo>
                  <a:pt x="5543972" y="43782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15" tIns="128017" rIns="128017" bIns="364007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AT" sz="1800" kern="1200" dirty="0"/>
              <a:t>Durchführung der Befragung (Feldphase)</a:t>
            </a:r>
          </a:p>
        </p:txBody>
      </p:sp>
      <p:sp>
        <p:nvSpPr>
          <p:cNvPr id="13" name="Freihandform 12"/>
          <p:cNvSpPr/>
          <p:nvPr/>
        </p:nvSpPr>
        <p:spPr>
          <a:xfrm>
            <a:off x="2268387" y="4464705"/>
            <a:ext cx="5543973" cy="673818"/>
          </a:xfrm>
          <a:custGeom>
            <a:avLst/>
            <a:gdLst>
              <a:gd name="connsiteX0" fmla="*/ 0 w 5543972"/>
              <a:gd name="connsiteY0" fmla="*/ 235991 h 673817"/>
              <a:gd name="connsiteX1" fmla="*/ 2687759 w 5543972"/>
              <a:gd name="connsiteY1" fmla="*/ 235991 h 673817"/>
              <a:gd name="connsiteX2" fmla="*/ 2687759 w 5543972"/>
              <a:gd name="connsiteY2" fmla="*/ 168454 h 673817"/>
              <a:gd name="connsiteX3" fmla="*/ 2603532 w 5543972"/>
              <a:gd name="connsiteY3" fmla="*/ 168454 h 673817"/>
              <a:gd name="connsiteX4" fmla="*/ 2771986 w 5543972"/>
              <a:gd name="connsiteY4" fmla="*/ 0 h 673817"/>
              <a:gd name="connsiteX5" fmla="*/ 2940440 w 5543972"/>
              <a:gd name="connsiteY5" fmla="*/ 168454 h 673817"/>
              <a:gd name="connsiteX6" fmla="*/ 2856213 w 5543972"/>
              <a:gd name="connsiteY6" fmla="*/ 168454 h 673817"/>
              <a:gd name="connsiteX7" fmla="*/ 2856213 w 5543972"/>
              <a:gd name="connsiteY7" fmla="*/ 235991 h 673817"/>
              <a:gd name="connsiteX8" fmla="*/ 5543972 w 5543972"/>
              <a:gd name="connsiteY8" fmla="*/ 235991 h 673817"/>
              <a:gd name="connsiteX9" fmla="*/ 5543972 w 5543972"/>
              <a:gd name="connsiteY9" fmla="*/ 673817 h 673817"/>
              <a:gd name="connsiteX10" fmla="*/ 0 w 5543972"/>
              <a:gd name="connsiteY10" fmla="*/ 673817 h 673817"/>
              <a:gd name="connsiteX11" fmla="*/ 0 w 5543972"/>
              <a:gd name="connsiteY11" fmla="*/ 235991 h 673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43972" h="673817">
                <a:moveTo>
                  <a:pt x="5543972" y="437826"/>
                </a:moveTo>
                <a:lnTo>
                  <a:pt x="2856213" y="437826"/>
                </a:lnTo>
                <a:lnTo>
                  <a:pt x="2856213" y="505363"/>
                </a:lnTo>
                <a:lnTo>
                  <a:pt x="2940440" y="505363"/>
                </a:lnTo>
                <a:lnTo>
                  <a:pt x="2771986" y="673816"/>
                </a:lnTo>
                <a:lnTo>
                  <a:pt x="2603532" y="505363"/>
                </a:lnTo>
                <a:lnTo>
                  <a:pt x="2687759" y="505363"/>
                </a:lnTo>
                <a:lnTo>
                  <a:pt x="2687759" y="437826"/>
                </a:lnTo>
                <a:lnTo>
                  <a:pt x="0" y="437826"/>
                </a:lnTo>
                <a:lnTo>
                  <a:pt x="0" y="1"/>
                </a:lnTo>
                <a:lnTo>
                  <a:pt x="5543972" y="1"/>
                </a:lnTo>
                <a:lnTo>
                  <a:pt x="5543972" y="43782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16" tIns="128017" rIns="128017" bIns="364007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AT" sz="1800" kern="1200" dirty="0"/>
              <a:t>Pretest (ev. Überarbeitung), Befragerschulung</a:t>
            </a:r>
          </a:p>
        </p:txBody>
      </p:sp>
      <p:sp>
        <p:nvSpPr>
          <p:cNvPr id="14" name="Freihandform 13"/>
          <p:cNvSpPr/>
          <p:nvPr/>
        </p:nvSpPr>
        <p:spPr>
          <a:xfrm>
            <a:off x="2268387" y="3797459"/>
            <a:ext cx="5543972" cy="673818"/>
          </a:xfrm>
          <a:custGeom>
            <a:avLst/>
            <a:gdLst>
              <a:gd name="connsiteX0" fmla="*/ 0 w 5543972"/>
              <a:gd name="connsiteY0" fmla="*/ 235991 h 673817"/>
              <a:gd name="connsiteX1" fmla="*/ 2687759 w 5543972"/>
              <a:gd name="connsiteY1" fmla="*/ 235991 h 673817"/>
              <a:gd name="connsiteX2" fmla="*/ 2687759 w 5543972"/>
              <a:gd name="connsiteY2" fmla="*/ 168454 h 673817"/>
              <a:gd name="connsiteX3" fmla="*/ 2603532 w 5543972"/>
              <a:gd name="connsiteY3" fmla="*/ 168454 h 673817"/>
              <a:gd name="connsiteX4" fmla="*/ 2771986 w 5543972"/>
              <a:gd name="connsiteY4" fmla="*/ 0 h 673817"/>
              <a:gd name="connsiteX5" fmla="*/ 2940440 w 5543972"/>
              <a:gd name="connsiteY5" fmla="*/ 168454 h 673817"/>
              <a:gd name="connsiteX6" fmla="*/ 2856213 w 5543972"/>
              <a:gd name="connsiteY6" fmla="*/ 168454 h 673817"/>
              <a:gd name="connsiteX7" fmla="*/ 2856213 w 5543972"/>
              <a:gd name="connsiteY7" fmla="*/ 235991 h 673817"/>
              <a:gd name="connsiteX8" fmla="*/ 5543972 w 5543972"/>
              <a:gd name="connsiteY8" fmla="*/ 235991 h 673817"/>
              <a:gd name="connsiteX9" fmla="*/ 5543972 w 5543972"/>
              <a:gd name="connsiteY9" fmla="*/ 673817 h 673817"/>
              <a:gd name="connsiteX10" fmla="*/ 0 w 5543972"/>
              <a:gd name="connsiteY10" fmla="*/ 673817 h 673817"/>
              <a:gd name="connsiteX11" fmla="*/ 0 w 5543972"/>
              <a:gd name="connsiteY11" fmla="*/ 235991 h 673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43972" h="673817">
                <a:moveTo>
                  <a:pt x="5543972" y="437826"/>
                </a:moveTo>
                <a:lnTo>
                  <a:pt x="2856213" y="437826"/>
                </a:lnTo>
                <a:lnTo>
                  <a:pt x="2856213" y="505363"/>
                </a:lnTo>
                <a:lnTo>
                  <a:pt x="2940440" y="505363"/>
                </a:lnTo>
                <a:lnTo>
                  <a:pt x="2771986" y="673816"/>
                </a:lnTo>
                <a:lnTo>
                  <a:pt x="2603532" y="505363"/>
                </a:lnTo>
                <a:lnTo>
                  <a:pt x="2687759" y="505363"/>
                </a:lnTo>
                <a:lnTo>
                  <a:pt x="2687759" y="437826"/>
                </a:lnTo>
                <a:lnTo>
                  <a:pt x="0" y="437826"/>
                </a:lnTo>
                <a:lnTo>
                  <a:pt x="0" y="1"/>
                </a:lnTo>
                <a:lnTo>
                  <a:pt x="5543972" y="1"/>
                </a:lnTo>
                <a:lnTo>
                  <a:pt x="5543972" y="43782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16" tIns="128017" rIns="128016" bIns="364007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AT" sz="1800" kern="1200" dirty="0"/>
              <a:t>Stichprobe &amp; Auswahl Untersuchungssituation</a:t>
            </a:r>
          </a:p>
        </p:txBody>
      </p:sp>
      <p:sp>
        <p:nvSpPr>
          <p:cNvPr id="15" name="Freihandform 14"/>
          <p:cNvSpPr/>
          <p:nvPr/>
        </p:nvSpPr>
        <p:spPr>
          <a:xfrm>
            <a:off x="2268387" y="3130213"/>
            <a:ext cx="5543972" cy="673818"/>
          </a:xfrm>
          <a:custGeom>
            <a:avLst/>
            <a:gdLst>
              <a:gd name="connsiteX0" fmla="*/ 0 w 5543972"/>
              <a:gd name="connsiteY0" fmla="*/ 235991 h 673817"/>
              <a:gd name="connsiteX1" fmla="*/ 2687759 w 5543972"/>
              <a:gd name="connsiteY1" fmla="*/ 235991 h 673817"/>
              <a:gd name="connsiteX2" fmla="*/ 2687759 w 5543972"/>
              <a:gd name="connsiteY2" fmla="*/ 168454 h 673817"/>
              <a:gd name="connsiteX3" fmla="*/ 2603532 w 5543972"/>
              <a:gd name="connsiteY3" fmla="*/ 168454 h 673817"/>
              <a:gd name="connsiteX4" fmla="*/ 2771986 w 5543972"/>
              <a:gd name="connsiteY4" fmla="*/ 0 h 673817"/>
              <a:gd name="connsiteX5" fmla="*/ 2940440 w 5543972"/>
              <a:gd name="connsiteY5" fmla="*/ 168454 h 673817"/>
              <a:gd name="connsiteX6" fmla="*/ 2856213 w 5543972"/>
              <a:gd name="connsiteY6" fmla="*/ 168454 h 673817"/>
              <a:gd name="connsiteX7" fmla="*/ 2856213 w 5543972"/>
              <a:gd name="connsiteY7" fmla="*/ 235991 h 673817"/>
              <a:gd name="connsiteX8" fmla="*/ 5543972 w 5543972"/>
              <a:gd name="connsiteY8" fmla="*/ 235991 h 673817"/>
              <a:gd name="connsiteX9" fmla="*/ 5543972 w 5543972"/>
              <a:gd name="connsiteY9" fmla="*/ 673817 h 673817"/>
              <a:gd name="connsiteX10" fmla="*/ 0 w 5543972"/>
              <a:gd name="connsiteY10" fmla="*/ 673817 h 673817"/>
              <a:gd name="connsiteX11" fmla="*/ 0 w 5543972"/>
              <a:gd name="connsiteY11" fmla="*/ 235991 h 673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43972" h="673817">
                <a:moveTo>
                  <a:pt x="5543972" y="437826"/>
                </a:moveTo>
                <a:lnTo>
                  <a:pt x="2856213" y="437826"/>
                </a:lnTo>
                <a:lnTo>
                  <a:pt x="2856213" y="505363"/>
                </a:lnTo>
                <a:lnTo>
                  <a:pt x="2940440" y="505363"/>
                </a:lnTo>
                <a:lnTo>
                  <a:pt x="2771986" y="673816"/>
                </a:lnTo>
                <a:lnTo>
                  <a:pt x="2603532" y="505363"/>
                </a:lnTo>
                <a:lnTo>
                  <a:pt x="2687759" y="505363"/>
                </a:lnTo>
                <a:lnTo>
                  <a:pt x="2687759" y="437826"/>
                </a:lnTo>
                <a:lnTo>
                  <a:pt x="0" y="437826"/>
                </a:lnTo>
                <a:lnTo>
                  <a:pt x="0" y="1"/>
                </a:lnTo>
                <a:lnTo>
                  <a:pt x="5543972" y="1"/>
                </a:lnTo>
                <a:lnTo>
                  <a:pt x="5543972" y="43782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15" tIns="128017" rIns="128016" bIns="364007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AT" sz="1800" kern="1200" dirty="0"/>
              <a:t>Erstellung strukturierter Fragebogen</a:t>
            </a:r>
          </a:p>
        </p:txBody>
      </p:sp>
      <p:sp>
        <p:nvSpPr>
          <p:cNvPr id="16" name="Freihandform 15"/>
          <p:cNvSpPr/>
          <p:nvPr/>
        </p:nvSpPr>
        <p:spPr>
          <a:xfrm>
            <a:off x="2268387" y="2462966"/>
            <a:ext cx="5543972" cy="673818"/>
          </a:xfrm>
          <a:custGeom>
            <a:avLst/>
            <a:gdLst>
              <a:gd name="connsiteX0" fmla="*/ 0 w 5543972"/>
              <a:gd name="connsiteY0" fmla="*/ 235991 h 673817"/>
              <a:gd name="connsiteX1" fmla="*/ 2687759 w 5543972"/>
              <a:gd name="connsiteY1" fmla="*/ 235991 h 673817"/>
              <a:gd name="connsiteX2" fmla="*/ 2687759 w 5543972"/>
              <a:gd name="connsiteY2" fmla="*/ 168454 h 673817"/>
              <a:gd name="connsiteX3" fmla="*/ 2603532 w 5543972"/>
              <a:gd name="connsiteY3" fmla="*/ 168454 h 673817"/>
              <a:gd name="connsiteX4" fmla="*/ 2771986 w 5543972"/>
              <a:gd name="connsiteY4" fmla="*/ 0 h 673817"/>
              <a:gd name="connsiteX5" fmla="*/ 2940440 w 5543972"/>
              <a:gd name="connsiteY5" fmla="*/ 168454 h 673817"/>
              <a:gd name="connsiteX6" fmla="*/ 2856213 w 5543972"/>
              <a:gd name="connsiteY6" fmla="*/ 168454 h 673817"/>
              <a:gd name="connsiteX7" fmla="*/ 2856213 w 5543972"/>
              <a:gd name="connsiteY7" fmla="*/ 235991 h 673817"/>
              <a:gd name="connsiteX8" fmla="*/ 5543972 w 5543972"/>
              <a:gd name="connsiteY8" fmla="*/ 235991 h 673817"/>
              <a:gd name="connsiteX9" fmla="*/ 5543972 w 5543972"/>
              <a:gd name="connsiteY9" fmla="*/ 673817 h 673817"/>
              <a:gd name="connsiteX10" fmla="*/ 0 w 5543972"/>
              <a:gd name="connsiteY10" fmla="*/ 673817 h 673817"/>
              <a:gd name="connsiteX11" fmla="*/ 0 w 5543972"/>
              <a:gd name="connsiteY11" fmla="*/ 235991 h 673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43972" h="673817">
                <a:moveTo>
                  <a:pt x="5543972" y="437826"/>
                </a:moveTo>
                <a:lnTo>
                  <a:pt x="2856213" y="437826"/>
                </a:lnTo>
                <a:lnTo>
                  <a:pt x="2856213" y="505363"/>
                </a:lnTo>
                <a:lnTo>
                  <a:pt x="2940440" y="505363"/>
                </a:lnTo>
                <a:lnTo>
                  <a:pt x="2771986" y="673816"/>
                </a:lnTo>
                <a:lnTo>
                  <a:pt x="2603532" y="505363"/>
                </a:lnTo>
                <a:lnTo>
                  <a:pt x="2687759" y="505363"/>
                </a:lnTo>
                <a:lnTo>
                  <a:pt x="2687759" y="437826"/>
                </a:lnTo>
                <a:lnTo>
                  <a:pt x="0" y="437826"/>
                </a:lnTo>
                <a:lnTo>
                  <a:pt x="0" y="1"/>
                </a:lnTo>
                <a:lnTo>
                  <a:pt x="5543972" y="1"/>
                </a:lnTo>
                <a:lnTo>
                  <a:pt x="5543972" y="43782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15" tIns="128017" rIns="128016" bIns="364007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AT" sz="1800" kern="1200" dirty="0"/>
              <a:t>Operationalisierung: Auswahl abfragbarer Indikatoren </a:t>
            </a:r>
          </a:p>
        </p:txBody>
      </p:sp>
      <p:sp>
        <p:nvSpPr>
          <p:cNvPr id="17" name="Freihandform 16"/>
          <p:cNvSpPr/>
          <p:nvPr/>
        </p:nvSpPr>
        <p:spPr>
          <a:xfrm>
            <a:off x="2268387" y="1795720"/>
            <a:ext cx="5543972" cy="673819"/>
          </a:xfrm>
          <a:custGeom>
            <a:avLst/>
            <a:gdLst>
              <a:gd name="connsiteX0" fmla="*/ 0 w 5543972"/>
              <a:gd name="connsiteY0" fmla="*/ 235991 h 673817"/>
              <a:gd name="connsiteX1" fmla="*/ 2687759 w 5543972"/>
              <a:gd name="connsiteY1" fmla="*/ 235991 h 673817"/>
              <a:gd name="connsiteX2" fmla="*/ 2687759 w 5543972"/>
              <a:gd name="connsiteY2" fmla="*/ 168454 h 673817"/>
              <a:gd name="connsiteX3" fmla="*/ 2603532 w 5543972"/>
              <a:gd name="connsiteY3" fmla="*/ 168454 h 673817"/>
              <a:gd name="connsiteX4" fmla="*/ 2771986 w 5543972"/>
              <a:gd name="connsiteY4" fmla="*/ 0 h 673817"/>
              <a:gd name="connsiteX5" fmla="*/ 2940440 w 5543972"/>
              <a:gd name="connsiteY5" fmla="*/ 168454 h 673817"/>
              <a:gd name="connsiteX6" fmla="*/ 2856213 w 5543972"/>
              <a:gd name="connsiteY6" fmla="*/ 168454 h 673817"/>
              <a:gd name="connsiteX7" fmla="*/ 2856213 w 5543972"/>
              <a:gd name="connsiteY7" fmla="*/ 235991 h 673817"/>
              <a:gd name="connsiteX8" fmla="*/ 5543972 w 5543972"/>
              <a:gd name="connsiteY8" fmla="*/ 235991 h 673817"/>
              <a:gd name="connsiteX9" fmla="*/ 5543972 w 5543972"/>
              <a:gd name="connsiteY9" fmla="*/ 673817 h 673817"/>
              <a:gd name="connsiteX10" fmla="*/ 0 w 5543972"/>
              <a:gd name="connsiteY10" fmla="*/ 673817 h 673817"/>
              <a:gd name="connsiteX11" fmla="*/ 0 w 5543972"/>
              <a:gd name="connsiteY11" fmla="*/ 235991 h 673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43972" h="673817">
                <a:moveTo>
                  <a:pt x="5543972" y="437826"/>
                </a:moveTo>
                <a:lnTo>
                  <a:pt x="2856213" y="437826"/>
                </a:lnTo>
                <a:lnTo>
                  <a:pt x="2856213" y="505363"/>
                </a:lnTo>
                <a:lnTo>
                  <a:pt x="2940440" y="505363"/>
                </a:lnTo>
                <a:lnTo>
                  <a:pt x="2771986" y="673816"/>
                </a:lnTo>
                <a:lnTo>
                  <a:pt x="2603532" y="505363"/>
                </a:lnTo>
                <a:lnTo>
                  <a:pt x="2687759" y="505363"/>
                </a:lnTo>
                <a:lnTo>
                  <a:pt x="2687759" y="437826"/>
                </a:lnTo>
                <a:lnTo>
                  <a:pt x="0" y="437826"/>
                </a:lnTo>
                <a:lnTo>
                  <a:pt x="0" y="1"/>
                </a:lnTo>
                <a:lnTo>
                  <a:pt x="5543972" y="1"/>
                </a:lnTo>
                <a:lnTo>
                  <a:pt x="5543972" y="43782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16" tIns="128017" rIns="128016" bIns="364008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AT" sz="1800" kern="1200" dirty="0"/>
              <a:t>Auswahl Befragungseinheiten &amp; -merkmale</a:t>
            </a:r>
          </a:p>
        </p:txBody>
      </p:sp>
      <p:sp>
        <p:nvSpPr>
          <p:cNvPr id="18" name="Freihandform 17"/>
          <p:cNvSpPr/>
          <p:nvPr/>
        </p:nvSpPr>
        <p:spPr>
          <a:xfrm>
            <a:off x="2268387" y="1128474"/>
            <a:ext cx="5543972" cy="673819"/>
          </a:xfrm>
          <a:custGeom>
            <a:avLst/>
            <a:gdLst>
              <a:gd name="connsiteX0" fmla="*/ 0 w 5543972"/>
              <a:gd name="connsiteY0" fmla="*/ 235991 h 673817"/>
              <a:gd name="connsiteX1" fmla="*/ 2687759 w 5543972"/>
              <a:gd name="connsiteY1" fmla="*/ 235991 h 673817"/>
              <a:gd name="connsiteX2" fmla="*/ 2687759 w 5543972"/>
              <a:gd name="connsiteY2" fmla="*/ 168454 h 673817"/>
              <a:gd name="connsiteX3" fmla="*/ 2603532 w 5543972"/>
              <a:gd name="connsiteY3" fmla="*/ 168454 h 673817"/>
              <a:gd name="connsiteX4" fmla="*/ 2771986 w 5543972"/>
              <a:gd name="connsiteY4" fmla="*/ 0 h 673817"/>
              <a:gd name="connsiteX5" fmla="*/ 2940440 w 5543972"/>
              <a:gd name="connsiteY5" fmla="*/ 168454 h 673817"/>
              <a:gd name="connsiteX6" fmla="*/ 2856213 w 5543972"/>
              <a:gd name="connsiteY6" fmla="*/ 168454 h 673817"/>
              <a:gd name="connsiteX7" fmla="*/ 2856213 w 5543972"/>
              <a:gd name="connsiteY7" fmla="*/ 235991 h 673817"/>
              <a:gd name="connsiteX8" fmla="*/ 5543972 w 5543972"/>
              <a:gd name="connsiteY8" fmla="*/ 235991 h 673817"/>
              <a:gd name="connsiteX9" fmla="*/ 5543972 w 5543972"/>
              <a:gd name="connsiteY9" fmla="*/ 673817 h 673817"/>
              <a:gd name="connsiteX10" fmla="*/ 0 w 5543972"/>
              <a:gd name="connsiteY10" fmla="*/ 673817 h 673817"/>
              <a:gd name="connsiteX11" fmla="*/ 0 w 5543972"/>
              <a:gd name="connsiteY11" fmla="*/ 235991 h 673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43972" h="673817">
                <a:moveTo>
                  <a:pt x="5543972" y="437826"/>
                </a:moveTo>
                <a:lnTo>
                  <a:pt x="2856213" y="437826"/>
                </a:lnTo>
                <a:lnTo>
                  <a:pt x="2856213" y="505363"/>
                </a:lnTo>
                <a:lnTo>
                  <a:pt x="2940440" y="505363"/>
                </a:lnTo>
                <a:lnTo>
                  <a:pt x="2771986" y="673816"/>
                </a:lnTo>
                <a:lnTo>
                  <a:pt x="2603532" y="505363"/>
                </a:lnTo>
                <a:lnTo>
                  <a:pt x="2687759" y="505363"/>
                </a:lnTo>
                <a:lnTo>
                  <a:pt x="2687759" y="437826"/>
                </a:lnTo>
                <a:lnTo>
                  <a:pt x="0" y="437826"/>
                </a:lnTo>
                <a:lnTo>
                  <a:pt x="0" y="1"/>
                </a:lnTo>
                <a:lnTo>
                  <a:pt x="5543972" y="1"/>
                </a:lnTo>
                <a:lnTo>
                  <a:pt x="5543972" y="43782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15" tIns="128016" rIns="128016" bIns="364008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AT" sz="1800" kern="1200" dirty="0"/>
              <a:t>Fragestellung/Hypothese(n)</a:t>
            </a:r>
          </a:p>
        </p:txBody>
      </p:sp>
      <p:sp>
        <p:nvSpPr>
          <p:cNvPr id="7" name="Textfeld 6"/>
          <p:cNvSpPr txBox="1"/>
          <p:nvPr/>
        </p:nvSpPr>
        <p:spPr>
          <a:xfrm rot="16200000">
            <a:off x="357837" y="3438217"/>
            <a:ext cx="2001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400" b="1" dirty="0">
                <a:latin typeface="+mn-lt"/>
              </a:rPr>
              <a:t>Krit. induktives Überdenken</a:t>
            </a:r>
          </a:p>
        </p:txBody>
      </p:sp>
      <p:cxnSp>
        <p:nvCxnSpPr>
          <p:cNvPr id="22" name="Gewinkelte Verbindung 21"/>
          <p:cNvCxnSpPr>
            <a:stCxn id="13" idx="0"/>
            <a:endCxn id="16" idx="0"/>
          </p:cNvCxnSpPr>
          <p:nvPr/>
        </p:nvCxnSpPr>
        <p:spPr>
          <a:xfrm flipV="1">
            <a:off x="2268387" y="2698957"/>
            <a:ext cx="12700" cy="2001739"/>
          </a:xfrm>
          <a:prstGeom prst="bentConnector3">
            <a:avLst>
              <a:gd name="adj1" fmla="val -5021669"/>
            </a:avLst>
          </a:prstGeom>
          <a:ln w="38100">
            <a:solidFill>
              <a:schemeClr val="accent1"/>
            </a:solidFill>
            <a:prstDash val="sysDot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>
            <a:endCxn id="15" idx="0"/>
          </p:cNvCxnSpPr>
          <p:nvPr/>
        </p:nvCxnSpPr>
        <p:spPr>
          <a:xfrm>
            <a:off x="1620315" y="3361976"/>
            <a:ext cx="648072" cy="4228"/>
          </a:xfrm>
          <a:prstGeom prst="straightConnector1">
            <a:avLst/>
          </a:prstGeom>
          <a:ln w="38100">
            <a:solidFill>
              <a:schemeClr val="accent1"/>
            </a:solidFill>
            <a:prstDash val="sysDot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>
            <a:off x="1620315" y="4017566"/>
            <a:ext cx="648072" cy="4228"/>
          </a:xfrm>
          <a:prstGeom prst="straightConnector1">
            <a:avLst/>
          </a:prstGeom>
          <a:ln w="38100">
            <a:solidFill>
              <a:schemeClr val="accent1"/>
            </a:solidFill>
            <a:prstDash val="sysDot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95236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Der Ablauf im Detail I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de-AT" b="1" dirty="0"/>
              <a:t>Fragestellung bzw. Hypothese</a:t>
            </a:r>
          </a:p>
          <a:p>
            <a:pPr lvl="1"/>
            <a:r>
              <a:rPr lang="de-AT" sz="1500" dirty="0"/>
              <a:t>Einstellungen Innsbrucker Bürger gegenüber der EM 2008</a:t>
            </a:r>
          </a:p>
          <a:p>
            <a:pPr lvl="1"/>
            <a:r>
              <a:rPr lang="de-AT" sz="1500" dirty="0"/>
              <a:t>Je geringer die räumliche Distanz zwischen Naturereignis &amp; Rezipient, </a:t>
            </a:r>
            <a:br>
              <a:rPr lang="de-AT" sz="1500" dirty="0"/>
            </a:br>
            <a:r>
              <a:rPr lang="de-AT" sz="1500" dirty="0"/>
              <a:t>desto intensiver wird das Ereignis wahrgenommen.</a:t>
            </a:r>
            <a:br>
              <a:rPr lang="de-AT" sz="1500" dirty="0"/>
            </a:br>
            <a:endParaRPr lang="de-AT" sz="900" dirty="0"/>
          </a:p>
          <a:p>
            <a:r>
              <a:rPr lang="de-AT" b="1" dirty="0"/>
              <a:t>Auswahl Befragungseinheiten &amp; -merkmale:</a:t>
            </a:r>
          </a:p>
          <a:p>
            <a:pPr lvl="1"/>
            <a:r>
              <a:rPr lang="de-AT" dirty="0">
                <a:solidFill>
                  <a:srgbClr val="E37823"/>
                </a:solidFill>
              </a:rPr>
              <a:t>Wer</a:t>
            </a:r>
            <a:r>
              <a:rPr lang="de-AT" dirty="0"/>
              <a:t> soll befragt werden? </a:t>
            </a:r>
          </a:p>
          <a:p>
            <a:pPr lvl="2"/>
            <a:r>
              <a:rPr lang="de-AT" dirty="0"/>
              <a:t>z.B. Anwohner, Passanten, Bürger etc.</a:t>
            </a:r>
          </a:p>
          <a:p>
            <a:pPr lvl="1"/>
            <a:r>
              <a:rPr lang="de-AT" dirty="0">
                <a:solidFill>
                  <a:srgbClr val="E37823"/>
                </a:solidFill>
              </a:rPr>
              <a:t>Welches Wissen, Einstellungen &amp; Bewertungen</a:t>
            </a:r>
            <a:br>
              <a:rPr lang="de-AT" dirty="0">
                <a:solidFill>
                  <a:srgbClr val="E37823"/>
                </a:solidFill>
              </a:rPr>
            </a:br>
            <a:r>
              <a:rPr lang="de-AT" dirty="0"/>
              <a:t>sollen dabei abgefragt werden?</a:t>
            </a:r>
          </a:p>
          <a:p>
            <a:pPr lvl="2"/>
            <a:r>
              <a:rPr lang="de-AT" dirty="0"/>
              <a:t>z.B. Urlaubsbudget, Wahrnehmung von </a:t>
            </a:r>
            <a:br>
              <a:rPr lang="de-AT" dirty="0"/>
            </a:br>
            <a:r>
              <a:rPr lang="de-AT" dirty="0"/>
              <a:t>Aktivitäten der Stadt, Einstellung gegenüber </a:t>
            </a:r>
            <a:br>
              <a:rPr lang="de-AT" dirty="0"/>
            </a:br>
            <a:r>
              <a:rPr lang="de-AT" dirty="0"/>
              <a:t>„Nachhaltiger Entwicklung“ etc.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176" y="3523828"/>
            <a:ext cx="2857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731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Der Ablauf im Detail II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4581128"/>
            <a:ext cx="8766048" cy="1826574"/>
          </a:xfrm>
        </p:spPr>
        <p:txBody>
          <a:bodyPr/>
          <a:lstStyle/>
          <a:p>
            <a:pPr marL="0" indent="0">
              <a:buNone/>
            </a:pPr>
            <a:r>
              <a:rPr lang="de-AT" sz="2000" b="1" dirty="0"/>
              <a:t>Operationalisierung – Auswahl abfragbarer Indikatoren:</a:t>
            </a:r>
            <a:br>
              <a:rPr lang="de-AT" sz="2000" b="1" dirty="0"/>
            </a:br>
            <a:r>
              <a:rPr lang="de-AT" sz="2000" dirty="0"/>
              <a:t>Mit </a:t>
            </a:r>
            <a:r>
              <a:rPr lang="de-AT" sz="2000" dirty="0">
                <a:solidFill>
                  <a:srgbClr val="E37823"/>
                </a:solidFill>
              </a:rPr>
              <a:t>welchen Fragen</a:t>
            </a:r>
            <a:r>
              <a:rPr lang="de-AT" sz="2000" dirty="0"/>
              <a:t> sollen das Wissen, Einstellungen &amp; Bewertungen </a:t>
            </a:r>
            <a:br>
              <a:rPr lang="de-AT" sz="2000" dirty="0"/>
            </a:br>
            <a:r>
              <a:rPr lang="de-AT" sz="2000" dirty="0"/>
              <a:t>„von Interesse“ abgefragt werden?</a:t>
            </a:r>
          </a:p>
          <a:p>
            <a:pPr marL="452438" lvl="1" indent="-179388"/>
            <a:r>
              <a:rPr lang="de-AT" sz="1600" b="1" dirty="0"/>
              <a:t>Indikator</a:t>
            </a:r>
            <a:r>
              <a:rPr lang="de-AT" sz="1600" dirty="0"/>
              <a:t> „Urlaubsausgaben“ → </a:t>
            </a:r>
            <a:r>
              <a:rPr lang="de-AT" sz="1600" b="1" dirty="0"/>
              <a:t>Frage</a:t>
            </a:r>
            <a:r>
              <a:rPr lang="de-AT" sz="1600" dirty="0"/>
              <a:t>: Wie viel Geld haben Sie für Ihren letzten Urlaub ausgegeben?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8" name="Rechteck 7"/>
          <p:cNvSpPr/>
          <p:nvPr/>
        </p:nvSpPr>
        <p:spPr>
          <a:xfrm>
            <a:off x="6752984" y="6191679"/>
            <a:ext cx="2211503" cy="43204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12828"/>
            <a:ext cx="6973547" cy="3324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554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@Operationalisierung: Ein Beispiel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083" y="836712"/>
            <a:ext cx="4475556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083" y="3681343"/>
            <a:ext cx="4507747" cy="2773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3879418" cy="27482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Grafik 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34" y="3861048"/>
            <a:ext cx="1614518" cy="18722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929162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@Operationalisierung: Ein Beispiel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20" y="1484784"/>
            <a:ext cx="3268200" cy="4525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827" y="1484784"/>
            <a:ext cx="3260437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Grafik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576" y="2701978"/>
            <a:ext cx="4711700" cy="35337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Grafik 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636912"/>
            <a:ext cx="1729478" cy="20055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742314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@Operationalisierung: Ein Beispiel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6" name="Grafik 5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1059" t="1249" r="725" b="-1"/>
          <a:stretch/>
        </p:blipFill>
        <p:spPr>
          <a:xfrm rot="362391">
            <a:off x="2667471" y="1425490"/>
            <a:ext cx="3901074" cy="5777478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54000" dist="107763" dir="2699994" algn="tl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05031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@Operationalisierung: Ein Beispiel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de-AT" b="1" dirty="0"/>
              <a:t>→ Zufriedenheit Betroffener mit der Umsiedlung 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5" name="Inhaltsplatzhalter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340768"/>
            <a:ext cx="4680585" cy="351028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779" y="1340768"/>
            <a:ext cx="5973843" cy="351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Inhaltsplatzhalter 2"/>
          <p:cNvSpPr txBox="1">
            <a:spLocks/>
          </p:cNvSpPr>
          <p:nvPr/>
        </p:nvSpPr>
        <p:spPr>
          <a:xfrm>
            <a:off x="323528" y="5211088"/>
            <a:ext cx="7344816" cy="1098232"/>
          </a:xfrm>
          <a:prstGeom prst="rect">
            <a:avLst/>
          </a:prstGeom>
        </p:spPr>
        <p:txBody>
          <a:bodyPr vert="horz" anchor="ctr"/>
          <a:lstStyle>
            <a:lvl1pPr marL="228600" indent="-228600" algn="l" defTabSz="457200" rtl="0" eaLnBrk="0" fontAlgn="base" hangingPunct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2400" b="0" kern="120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58813" indent="-201613" algn="l" defTabSz="457200" rtl="0" eaLnBrk="0" fontAlgn="base" hangingPunct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08075" indent="-193675" algn="l" defTabSz="457200" rtl="0" eaLnBrk="0" fontAlgn="base" hangingPunct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Symbol" pitchFamily="18" charset="2"/>
              <a:buChar char="-"/>
              <a:tabLst/>
              <a:defRPr sz="1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520825" indent="-149225" algn="l" defTabSz="457200" rtl="0" eaLnBrk="0" fontAlgn="base" hangingPunct="0">
              <a:lnSpc>
                <a:spcPct val="114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de-AT" b="1" dirty="0"/>
              <a:t>→ „Zufriedenheit“ der Betroffenen mit der Umsiedlung soll abgefragt werden</a:t>
            </a:r>
          </a:p>
        </p:txBody>
      </p:sp>
    </p:spTree>
    <p:extLst>
      <p:ext uri="{BB962C8B-B14F-4D97-AF65-F5344CB8AC3E}">
        <p14:creationId xmlns:p14="http://schemas.microsoft.com/office/powerpoint/2010/main" val="3605307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@home2: Erstellung einer Operationalisierung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3" y="1181512"/>
            <a:ext cx="8083111" cy="4968552"/>
          </a:xfrm>
        </p:spPr>
        <p:txBody>
          <a:bodyPr/>
          <a:lstStyle/>
          <a:p>
            <a:r>
              <a:rPr lang="de-AT" dirty="0"/>
              <a:t>Erstellen Sie eine Operationalisierung zur Zufriedenheit der Betroffenen mit der Umsiedlung.</a:t>
            </a:r>
          </a:p>
          <a:p>
            <a:pPr lvl="1"/>
            <a:r>
              <a:rPr lang="de-AT" dirty="0"/>
              <a:t>Dimensionen</a:t>
            </a:r>
          </a:p>
          <a:p>
            <a:pPr lvl="1"/>
            <a:r>
              <a:rPr lang="de-AT" dirty="0"/>
              <a:t>Indikatoren</a:t>
            </a:r>
          </a:p>
          <a:p>
            <a:pPr lvl="1"/>
            <a:r>
              <a:rPr lang="de-AT" dirty="0"/>
              <a:t>je Indikator mind. eine beispielhafte Frage</a:t>
            </a:r>
          </a:p>
          <a:p>
            <a:pPr>
              <a:spcAft>
                <a:spcPts val="200"/>
              </a:spcAft>
            </a:pPr>
            <a:r>
              <a:rPr lang="de-AT" dirty="0"/>
              <a:t>Hierarchische Darstellung der Operationalisierung</a:t>
            </a:r>
          </a:p>
          <a:p>
            <a:pPr>
              <a:spcAft>
                <a:spcPts val="200"/>
              </a:spcAft>
            </a:pPr>
            <a:r>
              <a:rPr lang="de-AT" dirty="0"/>
              <a:t>Begründen Sie die gewählten Dimensionen &amp; deren Indikatoren</a:t>
            </a:r>
          </a:p>
          <a:p>
            <a:pPr>
              <a:spcAft>
                <a:spcPts val="200"/>
              </a:spcAft>
            </a:pPr>
            <a:r>
              <a:rPr lang="de-AT" dirty="0"/>
              <a:t>Max. 4 Seiten inkl. Deckblatt</a:t>
            </a:r>
          </a:p>
          <a:p>
            <a:r>
              <a:rPr lang="de-AT" dirty="0">
                <a:solidFill>
                  <a:srgbClr val="E37823"/>
                </a:solidFill>
              </a:rPr>
              <a:t>Bis: 10.04.18 | 12.00 @ OLAT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25320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Planung einer standardisierten Befragung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11" name="Freihandform 10"/>
          <p:cNvSpPr/>
          <p:nvPr/>
        </p:nvSpPr>
        <p:spPr>
          <a:xfrm>
            <a:off x="2268387" y="5799199"/>
            <a:ext cx="5543972" cy="438113"/>
          </a:xfrm>
          <a:custGeom>
            <a:avLst/>
            <a:gdLst>
              <a:gd name="connsiteX0" fmla="*/ 0 w 5543972"/>
              <a:gd name="connsiteY0" fmla="*/ 0 h 438113"/>
              <a:gd name="connsiteX1" fmla="*/ 5543972 w 5543972"/>
              <a:gd name="connsiteY1" fmla="*/ 0 h 438113"/>
              <a:gd name="connsiteX2" fmla="*/ 5543972 w 5543972"/>
              <a:gd name="connsiteY2" fmla="*/ 438113 h 438113"/>
              <a:gd name="connsiteX3" fmla="*/ 0 w 5543972"/>
              <a:gd name="connsiteY3" fmla="*/ 438113 h 438113"/>
              <a:gd name="connsiteX4" fmla="*/ 0 w 5543972"/>
              <a:gd name="connsiteY4" fmla="*/ 0 h 43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3972" h="438113">
                <a:moveTo>
                  <a:pt x="0" y="0"/>
                </a:moveTo>
                <a:lnTo>
                  <a:pt x="5543972" y="0"/>
                </a:lnTo>
                <a:lnTo>
                  <a:pt x="5543972" y="438113"/>
                </a:lnTo>
                <a:lnTo>
                  <a:pt x="0" y="4381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16" tIns="128016" rIns="128016" bIns="12801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AT" sz="1800" kern="1200" dirty="0"/>
              <a:t>Datenübertragung, -aufbereitung &amp; -auswertung</a:t>
            </a:r>
          </a:p>
        </p:txBody>
      </p:sp>
      <p:sp>
        <p:nvSpPr>
          <p:cNvPr id="12" name="Freihandform 11"/>
          <p:cNvSpPr/>
          <p:nvPr/>
        </p:nvSpPr>
        <p:spPr>
          <a:xfrm>
            <a:off x="2268387" y="5131952"/>
            <a:ext cx="5543973" cy="673818"/>
          </a:xfrm>
          <a:custGeom>
            <a:avLst/>
            <a:gdLst>
              <a:gd name="connsiteX0" fmla="*/ 0 w 5543972"/>
              <a:gd name="connsiteY0" fmla="*/ 235991 h 673817"/>
              <a:gd name="connsiteX1" fmla="*/ 2687759 w 5543972"/>
              <a:gd name="connsiteY1" fmla="*/ 235991 h 673817"/>
              <a:gd name="connsiteX2" fmla="*/ 2687759 w 5543972"/>
              <a:gd name="connsiteY2" fmla="*/ 168454 h 673817"/>
              <a:gd name="connsiteX3" fmla="*/ 2603532 w 5543972"/>
              <a:gd name="connsiteY3" fmla="*/ 168454 h 673817"/>
              <a:gd name="connsiteX4" fmla="*/ 2771986 w 5543972"/>
              <a:gd name="connsiteY4" fmla="*/ 0 h 673817"/>
              <a:gd name="connsiteX5" fmla="*/ 2940440 w 5543972"/>
              <a:gd name="connsiteY5" fmla="*/ 168454 h 673817"/>
              <a:gd name="connsiteX6" fmla="*/ 2856213 w 5543972"/>
              <a:gd name="connsiteY6" fmla="*/ 168454 h 673817"/>
              <a:gd name="connsiteX7" fmla="*/ 2856213 w 5543972"/>
              <a:gd name="connsiteY7" fmla="*/ 235991 h 673817"/>
              <a:gd name="connsiteX8" fmla="*/ 5543972 w 5543972"/>
              <a:gd name="connsiteY8" fmla="*/ 235991 h 673817"/>
              <a:gd name="connsiteX9" fmla="*/ 5543972 w 5543972"/>
              <a:gd name="connsiteY9" fmla="*/ 673817 h 673817"/>
              <a:gd name="connsiteX10" fmla="*/ 0 w 5543972"/>
              <a:gd name="connsiteY10" fmla="*/ 673817 h 673817"/>
              <a:gd name="connsiteX11" fmla="*/ 0 w 5543972"/>
              <a:gd name="connsiteY11" fmla="*/ 235991 h 673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43972" h="673817">
                <a:moveTo>
                  <a:pt x="5543972" y="437826"/>
                </a:moveTo>
                <a:lnTo>
                  <a:pt x="2856213" y="437826"/>
                </a:lnTo>
                <a:lnTo>
                  <a:pt x="2856213" y="505363"/>
                </a:lnTo>
                <a:lnTo>
                  <a:pt x="2940440" y="505363"/>
                </a:lnTo>
                <a:lnTo>
                  <a:pt x="2771986" y="673816"/>
                </a:lnTo>
                <a:lnTo>
                  <a:pt x="2603532" y="505363"/>
                </a:lnTo>
                <a:lnTo>
                  <a:pt x="2687759" y="505363"/>
                </a:lnTo>
                <a:lnTo>
                  <a:pt x="2687759" y="437826"/>
                </a:lnTo>
                <a:lnTo>
                  <a:pt x="0" y="437826"/>
                </a:lnTo>
                <a:lnTo>
                  <a:pt x="0" y="1"/>
                </a:lnTo>
                <a:lnTo>
                  <a:pt x="5543972" y="1"/>
                </a:lnTo>
                <a:lnTo>
                  <a:pt x="5543972" y="43782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15" tIns="128017" rIns="128017" bIns="364007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AT" sz="1800" kern="1200" dirty="0"/>
              <a:t>Durchführung der Befragung (Feldphase)</a:t>
            </a:r>
          </a:p>
        </p:txBody>
      </p:sp>
      <p:sp>
        <p:nvSpPr>
          <p:cNvPr id="13" name="Freihandform 12"/>
          <p:cNvSpPr/>
          <p:nvPr/>
        </p:nvSpPr>
        <p:spPr>
          <a:xfrm>
            <a:off x="2268387" y="4464705"/>
            <a:ext cx="5543973" cy="673818"/>
          </a:xfrm>
          <a:custGeom>
            <a:avLst/>
            <a:gdLst>
              <a:gd name="connsiteX0" fmla="*/ 0 w 5543972"/>
              <a:gd name="connsiteY0" fmla="*/ 235991 h 673817"/>
              <a:gd name="connsiteX1" fmla="*/ 2687759 w 5543972"/>
              <a:gd name="connsiteY1" fmla="*/ 235991 h 673817"/>
              <a:gd name="connsiteX2" fmla="*/ 2687759 w 5543972"/>
              <a:gd name="connsiteY2" fmla="*/ 168454 h 673817"/>
              <a:gd name="connsiteX3" fmla="*/ 2603532 w 5543972"/>
              <a:gd name="connsiteY3" fmla="*/ 168454 h 673817"/>
              <a:gd name="connsiteX4" fmla="*/ 2771986 w 5543972"/>
              <a:gd name="connsiteY4" fmla="*/ 0 h 673817"/>
              <a:gd name="connsiteX5" fmla="*/ 2940440 w 5543972"/>
              <a:gd name="connsiteY5" fmla="*/ 168454 h 673817"/>
              <a:gd name="connsiteX6" fmla="*/ 2856213 w 5543972"/>
              <a:gd name="connsiteY6" fmla="*/ 168454 h 673817"/>
              <a:gd name="connsiteX7" fmla="*/ 2856213 w 5543972"/>
              <a:gd name="connsiteY7" fmla="*/ 235991 h 673817"/>
              <a:gd name="connsiteX8" fmla="*/ 5543972 w 5543972"/>
              <a:gd name="connsiteY8" fmla="*/ 235991 h 673817"/>
              <a:gd name="connsiteX9" fmla="*/ 5543972 w 5543972"/>
              <a:gd name="connsiteY9" fmla="*/ 673817 h 673817"/>
              <a:gd name="connsiteX10" fmla="*/ 0 w 5543972"/>
              <a:gd name="connsiteY10" fmla="*/ 673817 h 673817"/>
              <a:gd name="connsiteX11" fmla="*/ 0 w 5543972"/>
              <a:gd name="connsiteY11" fmla="*/ 235991 h 673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43972" h="673817">
                <a:moveTo>
                  <a:pt x="5543972" y="437826"/>
                </a:moveTo>
                <a:lnTo>
                  <a:pt x="2856213" y="437826"/>
                </a:lnTo>
                <a:lnTo>
                  <a:pt x="2856213" y="505363"/>
                </a:lnTo>
                <a:lnTo>
                  <a:pt x="2940440" y="505363"/>
                </a:lnTo>
                <a:lnTo>
                  <a:pt x="2771986" y="673816"/>
                </a:lnTo>
                <a:lnTo>
                  <a:pt x="2603532" y="505363"/>
                </a:lnTo>
                <a:lnTo>
                  <a:pt x="2687759" y="505363"/>
                </a:lnTo>
                <a:lnTo>
                  <a:pt x="2687759" y="437826"/>
                </a:lnTo>
                <a:lnTo>
                  <a:pt x="0" y="437826"/>
                </a:lnTo>
                <a:lnTo>
                  <a:pt x="0" y="1"/>
                </a:lnTo>
                <a:lnTo>
                  <a:pt x="5543972" y="1"/>
                </a:lnTo>
                <a:lnTo>
                  <a:pt x="5543972" y="43782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16" tIns="128017" rIns="128017" bIns="364007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AT" sz="1800" kern="1200" dirty="0"/>
              <a:t>Pretest (ev. Überarbeitung), Befragerschulung</a:t>
            </a:r>
          </a:p>
        </p:txBody>
      </p:sp>
      <p:sp>
        <p:nvSpPr>
          <p:cNvPr id="14" name="Freihandform 13"/>
          <p:cNvSpPr/>
          <p:nvPr/>
        </p:nvSpPr>
        <p:spPr>
          <a:xfrm>
            <a:off x="2268387" y="3797459"/>
            <a:ext cx="5543972" cy="673818"/>
          </a:xfrm>
          <a:custGeom>
            <a:avLst/>
            <a:gdLst>
              <a:gd name="connsiteX0" fmla="*/ 0 w 5543972"/>
              <a:gd name="connsiteY0" fmla="*/ 235991 h 673817"/>
              <a:gd name="connsiteX1" fmla="*/ 2687759 w 5543972"/>
              <a:gd name="connsiteY1" fmla="*/ 235991 h 673817"/>
              <a:gd name="connsiteX2" fmla="*/ 2687759 w 5543972"/>
              <a:gd name="connsiteY2" fmla="*/ 168454 h 673817"/>
              <a:gd name="connsiteX3" fmla="*/ 2603532 w 5543972"/>
              <a:gd name="connsiteY3" fmla="*/ 168454 h 673817"/>
              <a:gd name="connsiteX4" fmla="*/ 2771986 w 5543972"/>
              <a:gd name="connsiteY4" fmla="*/ 0 h 673817"/>
              <a:gd name="connsiteX5" fmla="*/ 2940440 w 5543972"/>
              <a:gd name="connsiteY5" fmla="*/ 168454 h 673817"/>
              <a:gd name="connsiteX6" fmla="*/ 2856213 w 5543972"/>
              <a:gd name="connsiteY6" fmla="*/ 168454 h 673817"/>
              <a:gd name="connsiteX7" fmla="*/ 2856213 w 5543972"/>
              <a:gd name="connsiteY7" fmla="*/ 235991 h 673817"/>
              <a:gd name="connsiteX8" fmla="*/ 5543972 w 5543972"/>
              <a:gd name="connsiteY8" fmla="*/ 235991 h 673817"/>
              <a:gd name="connsiteX9" fmla="*/ 5543972 w 5543972"/>
              <a:gd name="connsiteY9" fmla="*/ 673817 h 673817"/>
              <a:gd name="connsiteX10" fmla="*/ 0 w 5543972"/>
              <a:gd name="connsiteY10" fmla="*/ 673817 h 673817"/>
              <a:gd name="connsiteX11" fmla="*/ 0 w 5543972"/>
              <a:gd name="connsiteY11" fmla="*/ 235991 h 673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43972" h="673817">
                <a:moveTo>
                  <a:pt x="5543972" y="437826"/>
                </a:moveTo>
                <a:lnTo>
                  <a:pt x="2856213" y="437826"/>
                </a:lnTo>
                <a:lnTo>
                  <a:pt x="2856213" y="505363"/>
                </a:lnTo>
                <a:lnTo>
                  <a:pt x="2940440" y="505363"/>
                </a:lnTo>
                <a:lnTo>
                  <a:pt x="2771986" y="673816"/>
                </a:lnTo>
                <a:lnTo>
                  <a:pt x="2603532" y="505363"/>
                </a:lnTo>
                <a:lnTo>
                  <a:pt x="2687759" y="505363"/>
                </a:lnTo>
                <a:lnTo>
                  <a:pt x="2687759" y="437826"/>
                </a:lnTo>
                <a:lnTo>
                  <a:pt x="0" y="437826"/>
                </a:lnTo>
                <a:lnTo>
                  <a:pt x="0" y="1"/>
                </a:lnTo>
                <a:lnTo>
                  <a:pt x="5543972" y="1"/>
                </a:lnTo>
                <a:lnTo>
                  <a:pt x="5543972" y="43782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16" tIns="128017" rIns="128016" bIns="364007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AT" sz="1800" kern="1200" dirty="0"/>
              <a:t>Stichprobe &amp; Auswahl Untersuchungssituation</a:t>
            </a:r>
          </a:p>
        </p:txBody>
      </p:sp>
      <p:sp>
        <p:nvSpPr>
          <p:cNvPr id="15" name="Freihandform 14"/>
          <p:cNvSpPr/>
          <p:nvPr/>
        </p:nvSpPr>
        <p:spPr>
          <a:xfrm>
            <a:off x="2268387" y="3130213"/>
            <a:ext cx="5543972" cy="673818"/>
          </a:xfrm>
          <a:custGeom>
            <a:avLst/>
            <a:gdLst>
              <a:gd name="connsiteX0" fmla="*/ 0 w 5543972"/>
              <a:gd name="connsiteY0" fmla="*/ 235991 h 673817"/>
              <a:gd name="connsiteX1" fmla="*/ 2687759 w 5543972"/>
              <a:gd name="connsiteY1" fmla="*/ 235991 h 673817"/>
              <a:gd name="connsiteX2" fmla="*/ 2687759 w 5543972"/>
              <a:gd name="connsiteY2" fmla="*/ 168454 h 673817"/>
              <a:gd name="connsiteX3" fmla="*/ 2603532 w 5543972"/>
              <a:gd name="connsiteY3" fmla="*/ 168454 h 673817"/>
              <a:gd name="connsiteX4" fmla="*/ 2771986 w 5543972"/>
              <a:gd name="connsiteY4" fmla="*/ 0 h 673817"/>
              <a:gd name="connsiteX5" fmla="*/ 2940440 w 5543972"/>
              <a:gd name="connsiteY5" fmla="*/ 168454 h 673817"/>
              <a:gd name="connsiteX6" fmla="*/ 2856213 w 5543972"/>
              <a:gd name="connsiteY6" fmla="*/ 168454 h 673817"/>
              <a:gd name="connsiteX7" fmla="*/ 2856213 w 5543972"/>
              <a:gd name="connsiteY7" fmla="*/ 235991 h 673817"/>
              <a:gd name="connsiteX8" fmla="*/ 5543972 w 5543972"/>
              <a:gd name="connsiteY8" fmla="*/ 235991 h 673817"/>
              <a:gd name="connsiteX9" fmla="*/ 5543972 w 5543972"/>
              <a:gd name="connsiteY9" fmla="*/ 673817 h 673817"/>
              <a:gd name="connsiteX10" fmla="*/ 0 w 5543972"/>
              <a:gd name="connsiteY10" fmla="*/ 673817 h 673817"/>
              <a:gd name="connsiteX11" fmla="*/ 0 w 5543972"/>
              <a:gd name="connsiteY11" fmla="*/ 235991 h 673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43972" h="673817">
                <a:moveTo>
                  <a:pt x="5543972" y="437826"/>
                </a:moveTo>
                <a:lnTo>
                  <a:pt x="2856213" y="437826"/>
                </a:lnTo>
                <a:lnTo>
                  <a:pt x="2856213" y="505363"/>
                </a:lnTo>
                <a:lnTo>
                  <a:pt x="2940440" y="505363"/>
                </a:lnTo>
                <a:lnTo>
                  <a:pt x="2771986" y="673816"/>
                </a:lnTo>
                <a:lnTo>
                  <a:pt x="2603532" y="505363"/>
                </a:lnTo>
                <a:lnTo>
                  <a:pt x="2687759" y="505363"/>
                </a:lnTo>
                <a:lnTo>
                  <a:pt x="2687759" y="437826"/>
                </a:lnTo>
                <a:lnTo>
                  <a:pt x="0" y="437826"/>
                </a:lnTo>
                <a:lnTo>
                  <a:pt x="0" y="1"/>
                </a:lnTo>
                <a:lnTo>
                  <a:pt x="5543972" y="1"/>
                </a:lnTo>
                <a:lnTo>
                  <a:pt x="5543972" y="43782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15" tIns="128017" rIns="128016" bIns="364007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AT" sz="1800" kern="1200" dirty="0"/>
              <a:t>Erstellung strukturierter Fragebogen</a:t>
            </a:r>
          </a:p>
        </p:txBody>
      </p:sp>
      <p:sp>
        <p:nvSpPr>
          <p:cNvPr id="16" name="Freihandform 15"/>
          <p:cNvSpPr/>
          <p:nvPr/>
        </p:nvSpPr>
        <p:spPr>
          <a:xfrm>
            <a:off x="2268387" y="2462966"/>
            <a:ext cx="5543972" cy="673818"/>
          </a:xfrm>
          <a:custGeom>
            <a:avLst/>
            <a:gdLst>
              <a:gd name="connsiteX0" fmla="*/ 0 w 5543972"/>
              <a:gd name="connsiteY0" fmla="*/ 235991 h 673817"/>
              <a:gd name="connsiteX1" fmla="*/ 2687759 w 5543972"/>
              <a:gd name="connsiteY1" fmla="*/ 235991 h 673817"/>
              <a:gd name="connsiteX2" fmla="*/ 2687759 w 5543972"/>
              <a:gd name="connsiteY2" fmla="*/ 168454 h 673817"/>
              <a:gd name="connsiteX3" fmla="*/ 2603532 w 5543972"/>
              <a:gd name="connsiteY3" fmla="*/ 168454 h 673817"/>
              <a:gd name="connsiteX4" fmla="*/ 2771986 w 5543972"/>
              <a:gd name="connsiteY4" fmla="*/ 0 h 673817"/>
              <a:gd name="connsiteX5" fmla="*/ 2940440 w 5543972"/>
              <a:gd name="connsiteY5" fmla="*/ 168454 h 673817"/>
              <a:gd name="connsiteX6" fmla="*/ 2856213 w 5543972"/>
              <a:gd name="connsiteY6" fmla="*/ 168454 h 673817"/>
              <a:gd name="connsiteX7" fmla="*/ 2856213 w 5543972"/>
              <a:gd name="connsiteY7" fmla="*/ 235991 h 673817"/>
              <a:gd name="connsiteX8" fmla="*/ 5543972 w 5543972"/>
              <a:gd name="connsiteY8" fmla="*/ 235991 h 673817"/>
              <a:gd name="connsiteX9" fmla="*/ 5543972 w 5543972"/>
              <a:gd name="connsiteY9" fmla="*/ 673817 h 673817"/>
              <a:gd name="connsiteX10" fmla="*/ 0 w 5543972"/>
              <a:gd name="connsiteY10" fmla="*/ 673817 h 673817"/>
              <a:gd name="connsiteX11" fmla="*/ 0 w 5543972"/>
              <a:gd name="connsiteY11" fmla="*/ 235991 h 673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43972" h="673817">
                <a:moveTo>
                  <a:pt x="5543972" y="437826"/>
                </a:moveTo>
                <a:lnTo>
                  <a:pt x="2856213" y="437826"/>
                </a:lnTo>
                <a:lnTo>
                  <a:pt x="2856213" y="505363"/>
                </a:lnTo>
                <a:lnTo>
                  <a:pt x="2940440" y="505363"/>
                </a:lnTo>
                <a:lnTo>
                  <a:pt x="2771986" y="673816"/>
                </a:lnTo>
                <a:lnTo>
                  <a:pt x="2603532" y="505363"/>
                </a:lnTo>
                <a:lnTo>
                  <a:pt x="2687759" y="505363"/>
                </a:lnTo>
                <a:lnTo>
                  <a:pt x="2687759" y="437826"/>
                </a:lnTo>
                <a:lnTo>
                  <a:pt x="0" y="437826"/>
                </a:lnTo>
                <a:lnTo>
                  <a:pt x="0" y="1"/>
                </a:lnTo>
                <a:lnTo>
                  <a:pt x="5543972" y="1"/>
                </a:lnTo>
                <a:lnTo>
                  <a:pt x="5543972" y="43782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15" tIns="128017" rIns="128016" bIns="364007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AT" sz="1800" kern="1200" dirty="0"/>
              <a:t>Operationalisierung: Auswahl abfragbarer Indikatoren </a:t>
            </a:r>
          </a:p>
        </p:txBody>
      </p:sp>
      <p:sp>
        <p:nvSpPr>
          <p:cNvPr id="17" name="Freihandform 16"/>
          <p:cNvSpPr/>
          <p:nvPr/>
        </p:nvSpPr>
        <p:spPr>
          <a:xfrm>
            <a:off x="2268387" y="1795720"/>
            <a:ext cx="5543972" cy="673819"/>
          </a:xfrm>
          <a:custGeom>
            <a:avLst/>
            <a:gdLst>
              <a:gd name="connsiteX0" fmla="*/ 0 w 5543972"/>
              <a:gd name="connsiteY0" fmla="*/ 235991 h 673817"/>
              <a:gd name="connsiteX1" fmla="*/ 2687759 w 5543972"/>
              <a:gd name="connsiteY1" fmla="*/ 235991 h 673817"/>
              <a:gd name="connsiteX2" fmla="*/ 2687759 w 5543972"/>
              <a:gd name="connsiteY2" fmla="*/ 168454 h 673817"/>
              <a:gd name="connsiteX3" fmla="*/ 2603532 w 5543972"/>
              <a:gd name="connsiteY3" fmla="*/ 168454 h 673817"/>
              <a:gd name="connsiteX4" fmla="*/ 2771986 w 5543972"/>
              <a:gd name="connsiteY4" fmla="*/ 0 h 673817"/>
              <a:gd name="connsiteX5" fmla="*/ 2940440 w 5543972"/>
              <a:gd name="connsiteY5" fmla="*/ 168454 h 673817"/>
              <a:gd name="connsiteX6" fmla="*/ 2856213 w 5543972"/>
              <a:gd name="connsiteY6" fmla="*/ 168454 h 673817"/>
              <a:gd name="connsiteX7" fmla="*/ 2856213 w 5543972"/>
              <a:gd name="connsiteY7" fmla="*/ 235991 h 673817"/>
              <a:gd name="connsiteX8" fmla="*/ 5543972 w 5543972"/>
              <a:gd name="connsiteY8" fmla="*/ 235991 h 673817"/>
              <a:gd name="connsiteX9" fmla="*/ 5543972 w 5543972"/>
              <a:gd name="connsiteY9" fmla="*/ 673817 h 673817"/>
              <a:gd name="connsiteX10" fmla="*/ 0 w 5543972"/>
              <a:gd name="connsiteY10" fmla="*/ 673817 h 673817"/>
              <a:gd name="connsiteX11" fmla="*/ 0 w 5543972"/>
              <a:gd name="connsiteY11" fmla="*/ 235991 h 673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43972" h="673817">
                <a:moveTo>
                  <a:pt x="5543972" y="437826"/>
                </a:moveTo>
                <a:lnTo>
                  <a:pt x="2856213" y="437826"/>
                </a:lnTo>
                <a:lnTo>
                  <a:pt x="2856213" y="505363"/>
                </a:lnTo>
                <a:lnTo>
                  <a:pt x="2940440" y="505363"/>
                </a:lnTo>
                <a:lnTo>
                  <a:pt x="2771986" y="673816"/>
                </a:lnTo>
                <a:lnTo>
                  <a:pt x="2603532" y="505363"/>
                </a:lnTo>
                <a:lnTo>
                  <a:pt x="2687759" y="505363"/>
                </a:lnTo>
                <a:lnTo>
                  <a:pt x="2687759" y="437826"/>
                </a:lnTo>
                <a:lnTo>
                  <a:pt x="0" y="437826"/>
                </a:lnTo>
                <a:lnTo>
                  <a:pt x="0" y="1"/>
                </a:lnTo>
                <a:lnTo>
                  <a:pt x="5543972" y="1"/>
                </a:lnTo>
                <a:lnTo>
                  <a:pt x="5543972" y="43782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16" tIns="128017" rIns="128016" bIns="364008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AT" sz="1800" kern="1200" dirty="0"/>
              <a:t>Auswahl Befragungseinheiten &amp; -merkmale</a:t>
            </a:r>
          </a:p>
        </p:txBody>
      </p:sp>
      <p:sp>
        <p:nvSpPr>
          <p:cNvPr id="18" name="Freihandform 17"/>
          <p:cNvSpPr/>
          <p:nvPr/>
        </p:nvSpPr>
        <p:spPr>
          <a:xfrm>
            <a:off x="2268387" y="1128474"/>
            <a:ext cx="5543972" cy="673819"/>
          </a:xfrm>
          <a:custGeom>
            <a:avLst/>
            <a:gdLst>
              <a:gd name="connsiteX0" fmla="*/ 0 w 5543972"/>
              <a:gd name="connsiteY0" fmla="*/ 235991 h 673817"/>
              <a:gd name="connsiteX1" fmla="*/ 2687759 w 5543972"/>
              <a:gd name="connsiteY1" fmla="*/ 235991 h 673817"/>
              <a:gd name="connsiteX2" fmla="*/ 2687759 w 5543972"/>
              <a:gd name="connsiteY2" fmla="*/ 168454 h 673817"/>
              <a:gd name="connsiteX3" fmla="*/ 2603532 w 5543972"/>
              <a:gd name="connsiteY3" fmla="*/ 168454 h 673817"/>
              <a:gd name="connsiteX4" fmla="*/ 2771986 w 5543972"/>
              <a:gd name="connsiteY4" fmla="*/ 0 h 673817"/>
              <a:gd name="connsiteX5" fmla="*/ 2940440 w 5543972"/>
              <a:gd name="connsiteY5" fmla="*/ 168454 h 673817"/>
              <a:gd name="connsiteX6" fmla="*/ 2856213 w 5543972"/>
              <a:gd name="connsiteY6" fmla="*/ 168454 h 673817"/>
              <a:gd name="connsiteX7" fmla="*/ 2856213 w 5543972"/>
              <a:gd name="connsiteY7" fmla="*/ 235991 h 673817"/>
              <a:gd name="connsiteX8" fmla="*/ 5543972 w 5543972"/>
              <a:gd name="connsiteY8" fmla="*/ 235991 h 673817"/>
              <a:gd name="connsiteX9" fmla="*/ 5543972 w 5543972"/>
              <a:gd name="connsiteY9" fmla="*/ 673817 h 673817"/>
              <a:gd name="connsiteX10" fmla="*/ 0 w 5543972"/>
              <a:gd name="connsiteY10" fmla="*/ 673817 h 673817"/>
              <a:gd name="connsiteX11" fmla="*/ 0 w 5543972"/>
              <a:gd name="connsiteY11" fmla="*/ 235991 h 673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43972" h="673817">
                <a:moveTo>
                  <a:pt x="5543972" y="437826"/>
                </a:moveTo>
                <a:lnTo>
                  <a:pt x="2856213" y="437826"/>
                </a:lnTo>
                <a:lnTo>
                  <a:pt x="2856213" y="505363"/>
                </a:lnTo>
                <a:lnTo>
                  <a:pt x="2940440" y="505363"/>
                </a:lnTo>
                <a:lnTo>
                  <a:pt x="2771986" y="673816"/>
                </a:lnTo>
                <a:lnTo>
                  <a:pt x="2603532" y="505363"/>
                </a:lnTo>
                <a:lnTo>
                  <a:pt x="2687759" y="505363"/>
                </a:lnTo>
                <a:lnTo>
                  <a:pt x="2687759" y="437826"/>
                </a:lnTo>
                <a:lnTo>
                  <a:pt x="0" y="437826"/>
                </a:lnTo>
                <a:lnTo>
                  <a:pt x="0" y="1"/>
                </a:lnTo>
                <a:lnTo>
                  <a:pt x="5543972" y="1"/>
                </a:lnTo>
                <a:lnTo>
                  <a:pt x="5543972" y="43782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15" tIns="128016" rIns="128016" bIns="364008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AT" sz="1800" kern="1200" dirty="0"/>
              <a:t>Fragestellung/Hypothese(n)</a:t>
            </a:r>
          </a:p>
        </p:txBody>
      </p:sp>
      <p:sp>
        <p:nvSpPr>
          <p:cNvPr id="7" name="Textfeld 6"/>
          <p:cNvSpPr txBox="1"/>
          <p:nvPr/>
        </p:nvSpPr>
        <p:spPr>
          <a:xfrm rot="16200000">
            <a:off x="357837" y="3438217"/>
            <a:ext cx="2001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400" b="1" dirty="0">
                <a:latin typeface="+mn-lt"/>
              </a:rPr>
              <a:t>Krit. induktives Überdenken</a:t>
            </a:r>
          </a:p>
        </p:txBody>
      </p:sp>
      <p:cxnSp>
        <p:nvCxnSpPr>
          <p:cNvPr id="22" name="Gewinkelte Verbindung 21"/>
          <p:cNvCxnSpPr>
            <a:stCxn id="13" idx="0"/>
            <a:endCxn id="16" idx="0"/>
          </p:cNvCxnSpPr>
          <p:nvPr/>
        </p:nvCxnSpPr>
        <p:spPr>
          <a:xfrm flipV="1">
            <a:off x="2268387" y="2698957"/>
            <a:ext cx="12700" cy="2001739"/>
          </a:xfrm>
          <a:prstGeom prst="bentConnector3">
            <a:avLst>
              <a:gd name="adj1" fmla="val -5021669"/>
            </a:avLst>
          </a:prstGeom>
          <a:ln w="38100">
            <a:solidFill>
              <a:schemeClr val="accent1"/>
            </a:solidFill>
            <a:prstDash val="sysDot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>
            <a:endCxn id="15" idx="0"/>
          </p:cNvCxnSpPr>
          <p:nvPr/>
        </p:nvCxnSpPr>
        <p:spPr>
          <a:xfrm>
            <a:off x="1620315" y="3361976"/>
            <a:ext cx="648072" cy="4228"/>
          </a:xfrm>
          <a:prstGeom prst="straightConnector1">
            <a:avLst/>
          </a:prstGeom>
          <a:ln w="38100">
            <a:solidFill>
              <a:schemeClr val="accent1"/>
            </a:solidFill>
            <a:prstDash val="sysDot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>
            <a:off x="1620315" y="4017566"/>
            <a:ext cx="648072" cy="4228"/>
          </a:xfrm>
          <a:prstGeom prst="straightConnector1">
            <a:avLst/>
          </a:prstGeom>
          <a:ln w="38100">
            <a:solidFill>
              <a:schemeClr val="accent1"/>
            </a:solidFill>
            <a:prstDash val="sysDot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2074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Fragestellung &amp; Auswahl Befragungseinheiten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de-AT" b="1" dirty="0"/>
              <a:t>Fragestellung bzw. Hypothese</a:t>
            </a:r>
          </a:p>
          <a:p>
            <a:pPr lvl="1"/>
            <a:r>
              <a:rPr lang="de-AT" sz="1500" dirty="0"/>
              <a:t>Einstellungen Innsbrucker Bürger gegenüber der EM 2008</a:t>
            </a:r>
          </a:p>
          <a:p>
            <a:pPr lvl="1"/>
            <a:r>
              <a:rPr lang="de-AT" sz="1500" dirty="0"/>
              <a:t>Je geringer die räumliche Distanz zwischen Naturereignis &amp; Rezipient, </a:t>
            </a:r>
            <a:br>
              <a:rPr lang="de-AT" sz="1500" dirty="0"/>
            </a:br>
            <a:r>
              <a:rPr lang="de-AT" sz="1500" dirty="0"/>
              <a:t>desto intensiver wird das Ereignis wahrgenommen.</a:t>
            </a:r>
            <a:br>
              <a:rPr lang="de-AT" sz="1500" dirty="0"/>
            </a:br>
            <a:endParaRPr lang="de-AT" sz="900" dirty="0"/>
          </a:p>
          <a:p>
            <a:r>
              <a:rPr lang="de-AT" b="1" dirty="0"/>
              <a:t>Auswahl Befragungseinheiten &amp; -merkmale:</a:t>
            </a:r>
          </a:p>
          <a:p>
            <a:pPr lvl="1"/>
            <a:r>
              <a:rPr lang="de-AT" dirty="0">
                <a:solidFill>
                  <a:srgbClr val="E37823"/>
                </a:solidFill>
              </a:rPr>
              <a:t>Wer</a:t>
            </a:r>
            <a:r>
              <a:rPr lang="de-AT" dirty="0"/>
              <a:t> soll befragt werden? </a:t>
            </a:r>
          </a:p>
          <a:p>
            <a:pPr lvl="2"/>
            <a:r>
              <a:rPr lang="de-AT" dirty="0"/>
              <a:t>z.B. Anwohner, Passanten, Bürger etc.</a:t>
            </a:r>
          </a:p>
          <a:p>
            <a:pPr lvl="1"/>
            <a:r>
              <a:rPr lang="de-AT" dirty="0">
                <a:solidFill>
                  <a:srgbClr val="E37823"/>
                </a:solidFill>
              </a:rPr>
              <a:t>Welches Wissen, Einstellungen &amp; Bewertungen</a:t>
            </a:r>
            <a:br>
              <a:rPr lang="de-AT" dirty="0">
                <a:solidFill>
                  <a:srgbClr val="E37823"/>
                </a:solidFill>
              </a:rPr>
            </a:br>
            <a:r>
              <a:rPr lang="de-AT" dirty="0"/>
              <a:t>sollen dabei abgefragt werden?</a:t>
            </a:r>
          </a:p>
          <a:p>
            <a:pPr lvl="2"/>
            <a:r>
              <a:rPr lang="de-AT" dirty="0"/>
              <a:t>z.B. Urlaubsbudget, Wahrnehmung von </a:t>
            </a:r>
            <a:br>
              <a:rPr lang="de-AT" dirty="0"/>
            </a:br>
            <a:r>
              <a:rPr lang="de-AT" dirty="0"/>
              <a:t>Aktivitäten der Stadt, Einstellung gegenüber </a:t>
            </a:r>
            <a:br>
              <a:rPr lang="de-AT" dirty="0"/>
            </a:br>
            <a:r>
              <a:rPr lang="de-AT" dirty="0"/>
              <a:t>„Nachhaltiger Entwicklung“ etc.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176" y="3523828"/>
            <a:ext cx="2857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60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Welches Wissen kann abgefragt werden?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(Meier-Kruker &amp; Rauh 2005:91)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802" y="908721"/>
            <a:ext cx="5362494" cy="5514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874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Planung einer Befragung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3131840" y="6525924"/>
            <a:ext cx="3887391" cy="215444"/>
          </a:xfrm>
        </p:spPr>
        <p:txBody>
          <a:bodyPr/>
          <a:lstStyle/>
          <a:p>
            <a:endParaRPr lang="de-AT" dirty="0"/>
          </a:p>
        </p:txBody>
      </p:sp>
      <p:graphicFrame>
        <p:nvGraphicFramePr>
          <p:cNvPr id="5" name="Inhaltsplatzhalter 3"/>
          <p:cNvGraphicFramePr>
            <a:graphicFrameLocks/>
          </p:cNvGraphicFramePr>
          <p:nvPr>
            <p:extLst/>
          </p:nvPr>
        </p:nvGraphicFramePr>
        <p:xfrm>
          <a:off x="1907704" y="1124744"/>
          <a:ext cx="554397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Pfeil nach rechts 5"/>
          <p:cNvSpPr/>
          <p:nvPr/>
        </p:nvSpPr>
        <p:spPr>
          <a:xfrm rot="10800000">
            <a:off x="7020273" y="2361580"/>
            <a:ext cx="1147953" cy="638051"/>
          </a:xfrm>
          <a:prstGeom prst="rightArrow">
            <a:avLst/>
          </a:prstGeom>
          <a:solidFill>
            <a:srgbClr val="E37823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04844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Die Operationalisierung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4581128"/>
            <a:ext cx="8766048" cy="1826574"/>
          </a:xfrm>
        </p:spPr>
        <p:txBody>
          <a:bodyPr/>
          <a:lstStyle/>
          <a:p>
            <a:pPr marL="0" indent="0">
              <a:buNone/>
            </a:pPr>
            <a:r>
              <a:rPr lang="de-AT" sz="2000" b="1" dirty="0"/>
              <a:t>Operationalisierung – Auswahl abfragbarer Indikatoren:</a:t>
            </a:r>
            <a:br>
              <a:rPr lang="de-AT" sz="2000" b="1" dirty="0"/>
            </a:br>
            <a:r>
              <a:rPr lang="de-AT" sz="2000" dirty="0"/>
              <a:t>Mit </a:t>
            </a:r>
            <a:r>
              <a:rPr lang="de-AT" sz="2000" dirty="0">
                <a:solidFill>
                  <a:srgbClr val="E37823"/>
                </a:solidFill>
              </a:rPr>
              <a:t>welchen Fragen</a:t>
            </a:r>
            <a:r>
              <a:rPr lang="de-AT" sz="2000" dirty="0"/>
              <a:t> sollen das Wissen, Einstellungen &amp; Bewertungen </a:t>
            </a:r>
            <a:br>
              <a:rPr lang="de-AT" sz="2000" dirty="0"/>
            </a:br>
            <a:r>
              <a:rPr lang="de-AT" sz="2000" dirty="0"/>
              <a:t>„von Interesse“ abgefragt werden?</a:t>
            </a:r>
          </a:p>
          <a:p>
            <a:pPr marL="452438" lvl="1" indent="-179388"/>
            <a:r>
              <a:rPr lang="de-AT" sz="1600" b="1" dirty="0"/>
              <a:t>Indikator</a:t>
            </a:r>
            <a:r>
              <a:rPr lang="de-AT" sz="1600" dirty="0"/>
              <a:t> „Urlaubsausgaben“ </a:t>
            </a:r>
            <a:br>
              <a:rPr lang="de-AT" sz="1600" dirty="0"/>
            </a:br>
            <a:r>
              <a:rPr lang="de-AT" sz="1600" dirty="0"/>
              <a:t>→ </a:t>
            </a:r>
            <a:r>
              <a:rPr lang="de-AT" sz="1600" b="1" dirty="0"/>
              <a:t>Frage</a:t>
            </a:r>
            <a:r>
              <a:rPr lang="de-AT" sz="1600" dirty="0"/>
              <a:t>: Wie viel Geld haben Sie für Ihren letzten Urlaub ausgegeben?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8" name="Rechteck 7"/>
          <p:cNvSpPr/>
          <p:nvPr/>
        </p:nvSpPr>
        <p:spPr>
          <a:xfrm>
            <a:off x="6752984" y="6191679"/>
            <a:ext cx="2211503" cy="43204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12828"/>
            <a:ext cx="6973547" cy="3324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23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</p:bld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85000"/>
          </a:schemeClr>
        </a:solidFill>
        <a:ln>
          <a:noFill/>
        </a:ln>
        <a:effectLst/>
      </a:spPr>
      <a:bodyPr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cap="rnd">
          <a:solidFill>
            <a:schemeClr val="tx1">
              <a:lumMod val="95000"/>
              <a:lumOff val="5000"/>
            </a:schemeClr>
          </a:solidFill>
          <a:tailEnd type="triangl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2758</Words>
  <Application>Microsoft Office PowerPoint</Application>
  <PresentationFormat>Bildschirmpräsentation (4:3)</PresentationFormat>
  <Paragraphs>429</Paragraphs>
  <Slides>49</Slides>
  <Notes>49</Notes>
  <HiddenSlides>9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49</vt:i4>
      </vt:variant>
    </vt:vector>
  </HeadingPairs>
  <TitlesOfParts>
    <vt:vector size="56" baseType="lpstr">
      <vt:lpstr>ＭＳ Ｐゴシック</vt:lpstr>
      <vt:lpstr>Arial</vt:lpstr>
      <vt:lpstr>Calibri</vt:lpstr>
      <vt:lpstr>Courier New</vt:lpstr>
      <vt:lpstr>Symbol</vt:lpstr>
      <vt:lpstr>Wingdings</vt:lpstr>
      <vt:lpstr>Office-Design</vt:lpstr>
      <vt:lpstr>Primärdatengewinnung durch Befragung</vt:lpstr>
      <vt:lpstr>Struktur der VU</vt:lpstr>
      <vt:lpstr>Die Primärerhebung quantitativer Daten</vt:lpstr>
      <vt:lpstr>Die Befragung</vt:lpstr>
      <vt:lpstr>Planung einer standardisierten Befragung</vt:lpstr>
      <vt:lpstr>Fragestellung &amp; Auswahl Befragungseinheiten</vt:lpstr>
      <vt:lpstr>Welches Wissen kann abgefragt werden?</vt:lpstr>
      <vt:lpstr>Planung einer Befragung</vt:lpstr>
      <vt:lpstr>Die Operationalisierung</vt:lpstr>
      <vt:lpstr>Planung einer Befragung</vt:lpstr>
      <vt:lpstr>Offenheit von Fragen I</vt:lpstr>
      <vt:lpstr>Offenheit von Fragen II</vt:lpstr>
      <vt:lpstr>Kategorien bei geschlossenen Fragen</vt:lpstr>
      <vt:lpstr>Messen &amp; Skalieren von Antworten</vt:lpstr>
      <vt:lpstr>Messen &amp; Skalieren von Antworten</vt:lpstr>
      <vt:lpstr>Messen &amp; Skalieren von Antworten</vt:lpstr>
      <vt:lpstr>Messen &amp; Skalieren: Semantisches Differential</vt:lpstr>
      <vt:lpstr>Messen &amp; Skalieren: Fotoerkennungs- &amp; -assoziationstests </vt:lpstr>
      <vt:lpstr>Messen &amp; Skalieren: Fotoerkennungs- &amp; -assoziationstests </vt:lpstr>
      <vt:lpstr>Die Frageformulierung</vt:lpstr>
      <vt:lpstr>Empfehlungen zur Frageformulierung I  (Schnell et al. 1999:312f.)</vt:lpstr>
      <vt:lpstr>Empfehlungen zur Frageformulierung II  (Schnell et al. 1999:312f.)</vt:lpstr>
      <vt:lpstr>Die Fragebogengestaltung I</vt:lpstr>
      <vt:lpstr>Die Fragebogengestaltung II</vt:lpstr>
      <vt:lpstr>Die Fragebogengestaltung III</vt:lpstr>
      <vt:lpstr>Die Fragebogengestaltung IV</vt:lpstr>
      <vt:lpstr>Praktisches zur Fragebogengestaltung</vt:lpstr>
      <vt:lpstr>Ein „klassisches“ Beispiel</vt:lpstr>
      <vt:lpstr>Praktische Erfahrungen zu den „Klassikern“</vt:lpstr>
      <vt:lpstr>Exkurs: Schwedenschlüssel</vt:lpstr>
      <vt:lpstr>Praktische Erfahrungen zu den „Klassikern“</vt:lpstr>
      <vt:lpstr>Alternativ: Online Fragebögen</vt:lpstr>
      <vt:lpstr>Planung einer Befragung</vt:lpstr>
      <vt:lpstr>Planung einer Befragung</vt:lpstr>
      <vt:lpstr>Die Befragerschulung</vt:lpstr>
      <vt:lpstr>Der Pretest (z.B. Häder 2010:387ff., Diekmann 2002:415f.)</vt:lpstr>
      <vt:lpstr>Planung einer Befragung</vt:lpstr>
      <vt:lpstr>Die Durchführung der Befragung</vt:lpstr>
      <vt:lpstr>Planung einer Befragung</vt:lpstr>
      <vt:lpstr>Ausblick: Die Datenaufbereitung</vt:lpstr>
      <vt:lpstr>Rückblick: Die Erhebung/Erzeugung quantitativer Daten</vt:lpstr>
      <vt:lpstr>Planung einer standardisierten Befragung</vt:lpstr>
      <vt:lpstr>Der Ablauf im Detail I</vt:lpstr>
      <vt:lpstr>Der Ablauf im Detail II</vt:lpstr>
      <vt:lpstr>@Operationalisierung: Ein Beispiel</vt:lpstr>
      <vt:lpstr>@Operationalisierung: Ein Beispiel</vt:lpstr>
      <vt:lpstr>@Operationalisierung: Ein Beispiel</vt:lpstr>
      <vt:lpstr>@Operationalisierung: Ein Beispiel</vt:lpstr>
      <vt:lpstr>@home2: Erstellung einer Operationalisierung</vt:lpstr>
    </vt:vector>
  </TitlesOfParts>
  <Company>UNI Innsbruck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Melanie Staffner</dc:creator>
  <cp:lastModifiedBy>Höferl, Karl-Michael</cp:lastModifiedBy>
  <cp:revision>574</cp:revision>
  <dcterms:created xsi:type="dcterms:W3CDTF">2011-08-24T13:15:55Z</dcterms:created>
  <dcterms:modified xsi:type="dcterms:W3CDTF">2020-08-12T07:25:24Z</dcterms:modified>
</cp:coreProperties>
</file>