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30275213" cy="42803763"/>
  <p:notesSz cx="29819600" cy="42341800"/>
  <p:defaultTextStyle>
    <a:defPPr>
      <a:defRPr lang="nl-NL"/>
    </a:defPPr>
    <a:lvl1pPr marL="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1pPr>
    <a:lvl2pPr marL="172798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2pPr>
    <a:lvl3pPr marL="3455975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3pPr>
    <a:lvl4pPr marL="518396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4pPr>
    <a:lvl5pPr marL="691195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5pPr>
    <a:lvl6pPr marL="863993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6pPr>
    <a:lvl7pPr marL="10367924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7pPr>
    <a:lvl8pPr marL="1209591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8pPr>
    <a:lvl9pPr marL="13823899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A42B"/>
    <a:srgbClr val="1E64C8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80" autoAdjust="0"/>
    <p:restoredTop sz="97526" autoAdjust="0"/>
  </p:normalViewPr>
  <p:slideViewPr>
    <p:cSldViewPr snapToGrid="0" showGuides="1">
      <p:cViewPr varScale="1">
        <p:scale>
          <a:sx n="13" d="100"/>
          <a:sy n="13" d="100"/>
        </p:scale>
        <p:origin x="2923" y="206"/>
      </p:cViewPr>
      <p:guideLst>
        <p:guide orient="horz" pos="13482"/>
        <p:guide pos="9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- 1 facul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79600" y="5163528"/>
            <a:ext cx="27919313" cy="2713264"/>
          </a:xfrm>
        </p:spPr>
        <p:txBody>
          <a:bodyPr anchor="t" anchorCtr="0">
            <a:normAutofit/>
          </a:bodyPr>
          <a:lstStyle>
            <a:lvl1pPr algn="l">
              <a:lnSpc>
                <a:spcPts val="10490"/>
              </a:lnSpc>
              <a:defRPr sz="10000" u="sng" cap="all" baseline="0">
                <a:solidFill>
                  <a:srgbClr val="1E64C8"/>
                </a:solidFill>
                <a:uFill>
                  <a:solidFill>
                    <a:srgbClr val="1E64C8"/>
                  </a:solidFill>
                </a:uFill>
                <a:latin typeface="+mj-lt"/>
              </a:defRPr>
            </a:lvl1pPr>
          </a:lstStyle>
          <a:p>
            <a:r>
              <a:rPr lang="en-GB" noProof="0"/>
              <a:t>click to add title </a:t>
            </a:r>
            <a:r>
              <a:rPr lang="en-GB" noProof="0" dirty="0"/>
              <a:t>(max. </a:t>
            </a:r>
            <a:r>
              <a:rPr lang="en-GB" noProof="0"/>
              <a:t>2 lines</a:t>
            </a:r>
            <a:r>
              <a:rPr lang="en-GB" noProof="0" dirty="0"/>
              <a:t>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79600" y="2602700"/>
            <a:ext cx="27919313" cy="1023150"/>
          </a:xfrm>
          <a:prstGeom prst="rect">
            <a:avLst/>
          </a:prstGeom>
        </p:spPr>
        <p:txBody>
          <a:bodyPr numCol="1" anchor="b" anchorCtr="0">
            <a:normAutofit/>
          </a:bodyPr>
          <a:lstStyle>
            <a:lvl1pPr marL="0" indent="0" algn="l">
              <a:lnSpc>
                <a:spcPts val="5960"/>
              </a:lnSpc>
              <a:buNone/>
              <a:defRPr sz="5000" b="0" u="none" cap="all" baseline="0">
                <a:solidFill>
                  <a:srgbClr val="1E64C8"/>
                </a:solidFill>
                <a:uFill>
                  <a:solidFill>
                    <a:srgbClr val="1E64C8"/>
                  </a:solidFill>
                </a:uFill>
                <a:latin typeface="UGent Panno Text Medium" panose="02000606040000040003" pitchFamily="2" charset="0"/>
              </a:defRPr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GB" noProof="0"/>
              <a:t>click to add research group</a:t>
            </a:r>
            <a:endParaRPr lang="en-GB" noProof="0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1479600" y="3836305"/>
            <a:ext cx="27919313" cy="1165508"/>
          </a:xfrm>
          <a:prstGeom prst="rect">
            <a:avLst/>
          </a:prstGeom>
        </p:spPr>
        <p:txBody>
          <a:bodyPr numCol="1">
            <a:normAutofit/>
          </a:bodyPr>
          <a:lstStyle>
            <a:lvl1pPr marL="0" indent="0">
              <a:lnSpc>
                <a:spcPts val="4470"/>
              </a:lnSpc>
              <a:buNone/>
              <a:defRPr sz="5000">
                <a:solidFill>
                  <a:schemeClr val="tx1"/>
                </a:solidFill>
                <a:latin typeface="UGent Panno Text SemiBold" panose="02000706040000040003" pitchFamily="2" charset="0"/>
              </a:defRPr>
            </a:lvl1pPr>
          </a:lstStyle>
          <a:p>
            <a:pPr lvl="0"/>
            <a:r>
              <a:rPr lang="en-GB" noProof="0"/>
              <a:t>Click to add authors</a:t>
            </a:r>
            <a:endParaRPr lang="en-GB" noProof="0" dirty="0"/>
          </a:p>
        </p:txBody>
      </p:sp>
      <p:sp>
        <p:nvSpPr>
          <p:cNvPr id="18" name="Tijdelijke aanduiding voor tekst 17"/>
          <p:cNvSpPr>
            <a:spLocks noGrp="1"/>
          </p:cNvSpPr>
          <p:nvPr>
            <p:ph type="body" sz="quarter" idx="15" hasCustomPrompt="1"/>
          </p:nvPr>
        </p:nvSpPr>
        <p:spPr>
          <a:xfrm>
            <a:off x="1511300" y="8553600"/>
            <a:ext cx="27887613" cy="30427200"/>
          </a:xfrm>
        </p:spPr>
        <p:txBody>
          <a:bodyPr/>
          <a:lstStyle>
            <a:lvl1pPr>
              <a:defRPr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 baseline="0"/>
            </a:lvl5pPr>
          </a:lstStyle>
          <a:p>
            <a:pPr lvl="0"/>
            <a:r>
              <a:rPr lang="en-GB" noProof="0"/>
              <a:t>Click to edit Master text styles</a:t>
            </a:r>
            <a:endParaRPr lang="en-GB" noProof="0" dirty="0"/>
          </a:p>
          <a:p>
            <a:pPr lvl="1"/>
            <a:r>
              <a:rPr lang="en-GB" noProof="0"/>
              <a:t>Second level</a:t>
            </a:r>
            <a:endParaRPr lang="en-GB" noProof="0" dirty="0"/>
          </a:p>
          <a:p>
            <a:pPr lvl="2"/>
            <a:r>
              <a:rPr lang="en-GB" noProof="0"/>
              <a:t>Third level</a:t>
            </a:r>
            <a:endParaRPr lang="en-GB" noProof="0" dirty="0"/>
          </a:p>
          <a:p>
            <a:pPr lvl="3"/>
            <a:r>
              <a:rPr lang="en-GB" noProof="0"/>
              <a:t>Fourth level</a:t>
            </a:r>
            <a:endParaRPr lang="en-GB" noProof="0" dirty="0"/>
          </a:p>
          <a:p>
            <a:pPr lvl="4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6" hasCustomPrompt="1"/>
          </p:nvPr>
        </p:nvSpPr>
        <p:spPr>
          <a:xfrm>
            <a:off x="20793075" y="34509075"/>
            <a:ext cx="8348925" cy="4190925"/>
          </a:xfrm>
          <a:prstGeom prst="rect">
            <a:avLst/>
          </a:prstGeom>
          <a:solidFill>
            <a:srgbClr val="1E64C8"/>
          </a:solidFill>
        </p:spPr>
        <p:txBody>
          <a:bodyPr tIns="46800" bIns="46800" numCol="1"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tabLst>
                <a:tab pos="812800" algn="l"/>
              </a:tabLst>
              <a:defRPr sz="30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err="1"/>
              <a:t>Klik</a:t>
            </a:r>
            <a:r>
              <a:rPr lang="en-GB" noProof="0" dirty="0"/>
              <a:t> om contact en e-mail in </a:t>
            </a:r>
            <a:r>
              <a:rPr lang="en-GB" noProof="0" dirty="0" err="1"/>
              <a:t>te</a:t>
            </a:r>
            <a:r>
              <a:rPr lang="en-GB" noProof="0" dirty="0"/>
              <a:t> </a:t>
            </a:r>
            <a:r>
              <a:rPr lang="en-GB" noProof="0" dirty="0" err="1"/>
              <a:t>voegen</a:t>
            </a:r>
            <a:endParaRPr lang="en-GB" noProof="0" dirty="0"/>
          </a:p>
        </p:txBody>
      </p:sp>
      <p:sp>
        <p:nvSpPr>
          <p:cNvPr id="7" name="Tijdelijke aanduiding voor afbeelding 5"/>
          <p:cNvSpPr>
            <a:spLocks noGrp="1"/>
          </p:cNvSpPr>
          <p:nvPr>
            <p:ph type="pic" sz="quarter" idx="17" hasCustomPrompt="1"/>
          </p:nvPr>
        </p:nvSpPr>
        <p:spPr>
          <a:xfrm>
            <a:off x="1518848" y="11350171"/>
            <a:ext cx="18255600" cy="9270000"/>
          </a:xfrm>
          <a:prstGeom prst="rect">
            <a:avLst/>
          </a:prstGeom>
        </p:spPr>
        <p:txBody>
          <a:bodyPr numCol="1"/>
          <a:lstStyle>
            <a:lvl1pPr algn="ctr">
              <a:lnSpc>
                <a:spcPct val="100000"/>
              </a:lnSpc>
              <a:defRPr b="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GB" noProof="0"/>
              <a:t>Click icon below to insert picture. </a:t>
            </a:r>
            <a:br>
              <a:rPr lang="en-GB" noProof="0"/>
            </a:br>
            <a:r>
              <a:rPr lang="en-GB" noProof="0"/>
              <a:t>Move picture to desired position and type white lines behind picture box.</a:t>
            </a:r>
            <a:br>
              <a:rPr lang="en-GB" noProof="0"/>
            </a:br>
            <a:r>
              <a:rPr lang="en-GB" noProof="0"/>
              <a:t>By using function 'Crop' you can change size and offset of the inserted picture inside the window.</a:t>
            </a:r>
            <a:endParaRPr lang="en-GB" noProof="0" dirty="0"/>
          </a:p>
        </p:txBody>
      </p:sp>
      <p:sp>
        <p:nvSpPr>
          <p:cNvPr id="9" name="Tijdelijke aanduiding voor afbeelding 5"/>
          <p:cNvSpPr>
            <a:spLocks noGrp="1"/>
          </p:cNvSpPr>
          <p:nvPr>
            <p:ph type="pic" sz="quarter" idx="18" hasCustomPrompt="1"/>
          </p:nvPr>
        </p:nvSpPr>
        <p:spPr>
          <a:xfrm>
            <a:off x="11073600" y="25200000"/>
            <a:ext cx="8730000" cy="9090000"/>
          </a:xfrm>
          <a:prstGeom prst="rect">
            <a:avLst/>
          </a:prstGeom>
        </p:spPr>
        <p:txBody>
          <a:bodyPr numCol="1"/>
          <a:lstStyle>
            <a:lvl1pPr algn="ctr">
              <a:lnSpc>
                <a:spcPct val="100000"/>
              </a:lnSpc>
              <a:defRPr b="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GB" noProof="0"/>
              <a:t>Click icon below to insert picture. </a:t>
            </a:r>
            <a:br>
              <a:rPr lang="en-GB" noProof="0"/>
            </a:br>
            <a:r>
              <a:rPr lang="en-GB" noProof="0"/>
              <a:t>Move picture to desired position and type white lines behind picture box.</a:t>
            </a:r>
            <a:br>
              <a:rPr lang="en-GB" noProof="0"/>
            </a:br>
            <a:r>
              <a:rPr lang="en-GB" noProof="0"/>
              <a:t>By using function 'Crop' you can change size and offset of the inserted picture inside the window.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239716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hoek 13"/>
          <p:cNvSpPr/>
          <p:nvPr/>
        </p:nvSpPr>
        <p:spPr>
          <a:xfrm>
            <a:off x="759968" y="2225040"/>
            <a:ext cx="29520000" cy="37512000"/>
          </a:xfrm>
          <a:prstGeom prst="rect">
            <a:avLst/>
          </a:prstGeom>
          <a:solidFill>
            <a:schemeClr val="tx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0" noProof="0" dirty="0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9600" y="5186746"/>
            <a:ext cx="28004399" cy="259788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GB" noProof="0"/>
              <a:t>click to add title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000" y="8553449"/>
            <a:ext cx="28014843" cy="30427349"/>
          </a:xfrm>
          <a:custGeom>
            <a:avLst/>
            <a:gdLst>
              <a:gd name="connsiteX0" fmla="*/ 0 w 28008000"/>
              <a:gd name="connsiteY0" fmla="*/ 0 h 32159600"/>
              <a:gd name="connsiteX1" fmla="*/ 28008000 w 28008000"/>
              <a:gd name="connsiteY1" fmla="*/ 0 h 32159600"/>
              <a:gd name="connsiteX2" fmla="*/ 28008000 w 28008000"/>
              <a:gd name="connsiteY2" fmla="*/ 32159600 h 32159600"/>
              <a:gd name="connsiteX3" fmla="*/ 0 w 28008000"/>
              <a:gd name="connsiteY3" fmla="*/ 32159600 h 32159600"/>
              <a:gd name="connsiteX4" fmla="*/ 0 w 28008000"/>
              <a:gd name="connsiteY4" fmla="*/ 0 h 32159600"/>
              <a:gd name="connsiteX0" fmla="*/ 0 w 28008000"/>
              <a:gd name="connsiteY0" fmla="*/ 0 h 32159600"/>
              <a:gd name="connsiteX1" fmla="*/ 28008000 w 28008000"/>
              <a:gd name="connsiteY1" fmla="*/ 0 h 32159600"/>
              <a:gd name="connsiteX2" fmla="*/ 27994985 w 28008000"/>
              <a:gd name="connsiteY2" fmla="*/ 28013538 h 32159600"/>
              <a:gd name="connsiteX3" fmla="*/ 28008000 w 28008000"/>
              <a:gd name="connsiteY3" fmla="*/ 32159600 h 32159600"/>
              <a:gd name="connsiteX4" fmla="*/ 0 w 28008000"/>
              <a:gd name="connsiteY4" fmla="*/ 32159600 h 32159600"/>
              <a:gd name="connsiteX5" fmla="*/ 0 w 28008000"/>
              <a:gd name="connsiteY5" fmla="*/ 0 h 32159600"/>
              <a:gd name="connsiteX0" fmla="*/ 0 w 28008000"/>
              <a:gd name="connsiteY0" fmla="*/ 0 h 32163508"/>
              <a:gd name="connsiteX1" fmla="*/ 28008000 w 28008000"/>
              <a:gd name="connsiteY1" fmla="*/ 0 h 32163508"/>
              <a:gd name="connsiteX2" fmla="*/ 27994985 w 28008000"/>
              <a:gd name="connsiteY2" fmla="*/ 28013538 h 32163508"/>
              <a:gd name="connsiteX3" fmla="*/ 28008000 w 28008000"/>
              <a:gd name="connsiteY3" fmla="*/ 32159600 h 32163508"/>
              <a:gd name="connsiteX4" fmla="*/ 18850985 w 28008000"/>
              <a:gd name="connsiteY4" fmla="*/ 32163508 h 32163508"/>
              <a:gd name="connsiteX5" fmla="*/ 0 w 28008000"/>
              <a:gd name="connsiteY5" fmla="*/ 32159600 h 32163508"/>
              <a:gd name="connsiteX6" fmla="*/ 0 w 28008000"/>
              <a:gd name="connsiteY6" fmla="*/ 0 h 32163508"/>
              <a:gd name="connsiteX0" fmla="*/ 0 w 28008000"/>
              <a:gd name="connsiteY0" fmla="*/ 0 h 32163508"/>
              <a:gd name="connsiteX1" fmla="*/ 28008000 w 28008000"/>
              <a:gd name="connsiteY1" fmla="*/ 0 h 32163508"/>
              <a:gd name="connsiteX2" fmla="*/ 27994985 w 28008000"/>
              <a:gd name="connsiteY2" fmla="*/ 28013538 h 32163508"/>
              <a:gd name="connsiteX3" fmla="*/ 18934338 w 28008000"/>
              <a:gd name="connsiteY3" fmla="*/ 28115139 h 32163508"/>
              <a:gd name="connsiteX4" fmla="*/ 18850985 w 28008000"/>
              <a:gd name="connsiteY4" fmla="*/ 32163508 h 32163508"/>
              <a:gd name="connsiteX5" fmla="*/ 0 w 28008000"/>
              <a:gd name="connsiteY5" fmla="*/ 32159600 h 32163508"/>
              <a:gd name="connsiteX6" fmla="*/ 0 w 28008000"/>
              <a:gd name="connsiteY6" fmla="*/ 0 h 32163508"/>
              <a:gd name="connsiteX0" fmla="*/ 0 w 28008000"/>
              <a:gd name="connsiteY0" fmla="*/ 0 h 32159600"/>
              <a:gd name="connsiteX1" fmla="*/ 28008000 w 28008000"/>
              <a:gd name="connsiteY1" fmla="*/ 0 h 32159600"/>
              <a:gd name="connsiteX2" fmla="*/ 27994985 w 28008000"/>
              <a:gd name="connsiteY2" fmla="*/ 28013538 h 32159600"/>
              <a:gd name="connsiteX3" fmla="*/ 18934338 w 28008000"/>
              <a:gd name="connsiteY3" fmla="*/ 28115139 h 32159600"/>
              <a:gd name="connsiteX4" fmla="*/ 18921322 w 28008000"/>
              <a:gd name="connsiteY4" fmla="*/ 32128339 h 32159600"/>
              <a:gd name="connsiteX5" fmla="*/ 0 w 28008000"/>
              <a:gd name="connsiteY5" fmla="*/ 32159600 h 32159600"/>
              <a:gd name="connsiteX6" fmla="*/ 0 w 28008000"/>
              <a:gd name="connsiteY6" fmla="*/ 0 h 32159600"/>
              <a:gd name="connsiteX0" fmla="*/ 0 w 28008000"/>
              <a:gd name="connsiteY0" fmla="*/ 0 h 32159600"/>
              <a:gd name="connsiteX1" fmla="*/ 28008000 w 28008000"/>
              <a:gd name="connsiteY1" fmla="*/ 0 h 32159600"/>
              <a:gd name="connsiteX2" fmla="*/ 27994985 w 28008000"/>
              <a:gd name="connsiteY2" fmla="*/ 28013538 h 32159600"/>
              <a:gd name="connsiteX3" fmla="*/ 18934338 w 28008000"/>
              <a:gd name="connsiteY3" fmla="*/ 28115139 h 32159600"/>
              <a:gd name="connsiteX4" fmla="*/ 18921322 w 28008000"/>
              <a:gd name="connsiteY4" fmla="*/ 32128339 h 32159600"/>
              <a:gd name="connsiteX5" fmla="*/ 0 w 28008000"/>
              <a:gd name="connsiteY5" fmla="*/ 32159600 h 32159600"/>
              <a:gd name="connsiteX6" fmla="*/ 0 w 28008000"/>
              <a:gd name="connsiteY6" fmla="*/ 0 h 32159600"/>
              <a:gd name="connsiteX0" fmla="*/ 0 w 28008000"/>
              <a:gd name="connsiteY0" fmla="*/ 0 h 32159600"/>
              <a:gd name="connsiteX1" fmla="*/ 28008000 w 28008000"/>
              <a:gd name="connsiteY1" fmla="*/ 0 h 32159600"/>
              <a:gd name="connsiteX2" fmla="*/ 27994985 w 28008000"/>
              <a:gd name="connsiteY2" fmla="*/ 28013538 h 32159600"/>
              <a:gd name="connsiteX3" fmla="*/ 18934338 w 28008000"/>
              <a:gd name="connsiteY3" fmla="*/ 28115139 h 32159600"/>
              <a:gd name="connsiteX4" fmla="*/ 18921322 w 28008000"/>
              <a:gd name="connsiteY4" fmla="*/ 32128339 h 32159600"/>
              <a:gd name="connsiteX5" fmla="*/ 0 w 28008000"/>
              <a:gd name="connsiteY5" fmla="*/ 32159600 h 32159600"/>
              <a:gd name="connsiteX6" fmla="*/ 0 w 28008000"/>
              <a:gd name="connsiteY6" fmla="*/ 0 h 32159600"/>
              <a:gd name="connsiteX0" fmla="*/ 0 w 28008000"/>
              <a:gd name="connsiteY0" fmla="*/ 0 h 32159600"/>
              <a:gd name="connsiteX1" fmla="*/ 28008000 w 28008000"/>
              <a:gd name="connsiteY1" fmla="*/ 0 h 32159600"/>
              <a:gd name="connsiteX2" fmla="*/ 27994985 w 28008000"/>
              <a:gd name="connsiteY2" fmla="*/ 28013538 h 32159600"/>
              <a:gd name="connsiteX3" fmla="*/ 18934338 w 28008000"/>
              <a:gd name="connsiteY3" fmla="*/ 28115139 h 32159600"/>
              <a:gd name="connsiteX4" fmla="*/ 18921322 w 28008000"/>
              <a:gd name="connsiteY4" fmla="*/ 32128339 h 32159600"/>
              <a:gd name="connsiteX5" fmla="*/ 0 w 28008000"/>
              <a:gd name="connsiteY5" fmla="*/ 32159600 h 32159600"/>
              <a:gd name="connsiteX6" fmla="*/ 0 w 28008000"/>
              <a:gd name="connsiteY6" fmla="*/ 0 h 32159600"/>
              <a:gd name="connsiteX0" fmla="*/ 0 w 28008000"/>
              <a:gd name="connsiteY0" fmla="*/ 0 h 32159600"/>
              <a:gd name="connsiteX1" fmla="*/ 28008000 w 28008000"/>
              <a:gd name="connsiteY1" fmla="*/ 0 h 32159600"/>
              <a:gd name="connsiteX2" fmla="*/ 27994985 w 28008000"/>
              <a:gd name="connsiteY2" fmla="*/ 28013538 h 32159600"/>
              <a:gd name="connsiteX3" fmla="*/ 18934338 w 28008000"/>
              <a:gd name="connsiteY3" fmla="*/ 28009632 h 32159600"/>
              <a:gd name="connsiteX4" fmla="*/ 18921322 w 28008000"/>
              <a:gd name="connsiteY4" fmla="*/ 32128339 h 32159600"/>
              <a:gd name="connsiteX5" fmla="*/ 0 w 28008000"/>
              <a:gd name="connsiteY5" fmla="*/ 32159600 h 32159600"/>
              <a:gd name="connsiteX6" fmla="*/ 0 w 28008000"/>
              <a:gd name="connsiteY6" fmla="*/ 0 h 32159600"/>
              <a:gd name="connsiteX0" fmla="*/ 0 w 28008000"/>
              <a:gd name="connsiteY0" fmla="*/ 0 h 32159600"/>
              <a:gd name="connsiteX1" fmla="*/ 28008000 w 28008000"/>
              <a:gd name="connsiteY1" fmla="*/ 0 h 32159600"/>
              <a:gd name="connsiteX2" fmla="*/ 27994985 w 28008000"/>
              <a:gd name="connsiteY2" fmla="*/ 28013538 h 32159600"/>
              <a:gd name="connsiteX3" fmla="*/ 18934338 w 28008000"/>
              <a:gd name="connsiteY3" fmla="*/ 27597035 h 32159600"/>
              <a:gd name="connsiteX4" fmla="*/ 18921322 w 28008000"/>
              <a:gd name="connsiteY4" fmla="*/ 32128339 h 32159600"/>
              <a:gd name="connsiteX5" fmla="*/ 0 w 28008000"/>
              <a:gd name="connsiteY5" fmla="*/ 32159600 h 32159600"/>
              <a:gd name="connsiteX6" fmla="*/ 0 w 28008000"/>
              <a:gd name="connsiteY6" fmla="*/ 0 h 32159600"/>
              <a:gd name="connsiteX0" fmla="*/ 0 w 28014843"/>
              <a:gd name="connsiteY0" fmla="*/ 0 h 32159600"/>
              <a:gd name="connsiteX1" fmla="*/ 28008000 w 28014843"/>
              <a:gd name="connsiteY1" fmla="*/ 0 h 32159600"/>
              <a:gd name="connsiteX2" fmla="*/ 28014034 w 28014843"/>
              <a:gd name="connsiteY2" fmla="*/ 27563431 h 32159600"/>
              <a:gd name="connsiteX3" fmla="*/ 18934338 w 28014843"/>
              <a:gd name="connsiteY3" fmla="*/ 27597035 h 32159600"/>
              <a:gd name="connsiteX4" fmla="*/ 18921322 w 28014843"/>
              <a:gd name="connsiteY4" fmla="*/ 32128339 h 32159600"/>
              <a:gd name="connsiteX5" fmla="*/ 0 w 28014843"/>
              <a:gd name="connsiteY5" fmla="*/ 32159600 h 32159600"/>
              <a:gd name="connsiteX6" fmla="*/ 0 w 28014843"/>
              <a:gd name="connsiteY6" fmla="*/ 0 h 32159600"/>
              <a:gd name="connsiteX0" fmla="*/ 0 w 28014843"/>
              <a:gd name="connsiteY0" fmla="*/ 0 h 32159600"/>
              <a:gd name="connsiteX1" fmla="*/ 28008000 w 28014843"/>
              <a:gd name="connsiteY1" fmla="*/ 0 h 32159600"/>
              <a:gd name="connsiteX2" fmla="*/ 28014034 w 28014843"/>
              <a:gd name="connsiteY2" fmla="*/ 27563431 h 32159600"/>
              <a:gd name="connsiteX3" fmla="*/ 18953388 w 28014843"/>
              <a:gd name="connsiteY3" fmla="*/ 27578281 h 32159600"/>
              <a:gd name="connsiteX4" fmla="*/ 18921322 w 28014843"/>
              <a:gd name="connsiteY4" fmla="*/ 32128339 h 32159600"/>
              <a:gd name="connsiteX5" fmla="*/ 0 w 28014843"/>
              <a:gd name="connsiteY5" fmla="*/ 32159600 h 32159600"/>
              <a:gd name="connsiteX6" fmla="*/ 0 w 28014843"/>
              <a:gd name="connsiteY6" fmla="*/ 0 h 32159600"/>
              <a:gd name="connsiteX0" fmla="*/ 0 w 28014843"/>
              <a:gd name="connsiteY0" fmla="*/ 0 h 32159600"/>
              <a:gd name="connsiteX1" fmla="*/ 28008000 w 28014843"/>
              <a:gd name="connsiteY1" fmla="*/ 0 h 32159600"/>
              <a:gd name="connsiteX2" fmla="*/ 28014034 w 28014843"/>
              <a:gd name="connsiteY2" fmla="*/ 27563431 h 32159600"/>
              <a:gd name="connsiteX3" fmla="*/ 18915288 w 28014843"/>
              <a:gd name="connsiteY3" fmla="*/ 27578281 h 32159600"/>
              <a:gd name="connsiteX4" fmla="*/ 18921322 w 28014843"/>
              <a:gd name="connsiteY4" fmla="*/ 32128339 h 32159600"/>
              <a:gd name="connsiteX5" fmla="*/ 0 w 28014843"/>
              <a:gd name="connsiteY5" fmla="*/ 32159600 h 32159600"/>
              <a:gd name="connsiteX6" fmla="*/ 0 w 28014843"/>
              <a:gd name="connsiteY6" fmla="*/ 0 h 3215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014843" h="32159600">
                <a:moveTo>
                  <a:pt x="0" y="0"/>
                </a:moveTo>
                <a:lnTo>
                  <a:pt x="28008000" y="0"/>
                </a:lnTo>
                <a:cubicBezTo>
                  <a:pt x="28003662" y="9337846"/>
                  <a:pt x="28018372" y="18225585"/>
                  <a:pt x="28014034" y="27563431"/>
                </a:cubicBezTo>
                <a:lnTo>
                  <a:pt x="18915288" y="27578281"/>
                </a:lnTo>
                <a:cubicBezTo>
                  <a:pt x="18910949" y="28916014"/>
                  <a:pt x="18925661" y="30790606"/>
                  <a:pt x="18921322" y="32128339"/>
                </a:cubicBezTo>
                <a:lnTo>
                  <a:pt x="0" y="32159600"/>
                </a:lnTo>
                <a:lnTo>
                  <a:pt x="0" y="0"/>
                </a:lnTo>
                <a:close/>
              </a:path>
            </a:pathLst>
          </a:custGeom>
        </p:spPr>
        <p:txBody>
          <a:bodyPr vert="horz" lIns="91440" tIns="0" rIns="91440" bIns="90000" numCol="3" spcCol="720000" rtlCol="0"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en-GB" noProof="0" dirty="0"/>
          </a:p>
        </p:txBody>
      </p:sp>
      <p:pic>
        <p:nvPicPr>
          <p:cNvPr id="8" name="Logo Position" hidden="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" y="39779570"/>
            <a:ext cx="3785624" cy="3026670"/>
          </a:xfrm>
          <a:prstGeom prst="rect">
            <a:avLst/>
          </a:prstGeom>
        </p:spPr>
      </p:pic>
      <p:sp>
        <p:nvSpPr>
          <p:cNvPr id="9" name="Tekstvak 8"/>
          <p:cNvSpPr txBox="1">
            <a:spLocks/>
          </p:cNvSpPr>
          <p:nvPr/>
        </p:nvSpPr>
        <p:spPr>
          <a:xfrm>
            <a:off x="20527200" y="34286400"/>
            <a:ext cx="8989200" cy="4694400"/>
          </a:xfrm>
          <a:prstGeom prst="rect">
            <a:avLst/>
          </a:prstGeom>
          <a:solidFill>
            <a:srgbClr val="1E64C8"/>
          </a:solidFill>
        </p:spPr>
        <p:txBody>
          <a:bodyPr wrap="square" lIns="360000" tIns="360000" rIns="360000" bIns="360000" rtlCol="0">
            <a:noAutofit/>
          </a:bodyPr>
          <a:lstStyle/>
          <a:p>
            <a:pPr defTabSz="3600000">
              <a:lnSpc>
                <a:spcPts val="2800"/>
              </a:lnSpc>
              <a:tabLst>
                <a:tab pos="358775" algn="l"/>
              </a:tabLst>
            </a:pPr>
            <a:r>
              <a:rPr lang="en-GB" sz="3000" noProof="0" dirty="0">
                <a:solidFill>
                  <a:schemeClr val="bg1"/>
                </a:solidFill>
                <a:latin typeface="+mj-lt"/>
              </a:rPr>
              <a:t>	</a:t>
            </a:r>
          </a:p>
        </p:txBody>
      </p:sp>
      <p:sp>
        <p:nvSpPr>
          <p:cNvPr id="6" name="Colophon Position" hidden="1"/>
          <p:cNvSpPr/>
          <p:nvPr/>
        </p:nvSpPr>
        <p:spPr>
          <a:xfrm>
            <a:off x="20426400" y="6803999"/>
            <a:ext cx="9090000" cy="280080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Subtitle, Authors Position" hidden="1"/>
          <p:cNvSpPr/>
          <p:nvPr/>
        </p:nvSpPr>
        <p:spPr>
          <a:xfrm>
            <a:off x="1512000" y="3384000"/>
            <a:ext cx="28008000" cy="8810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itle Position" hidden="1"/>
          <p:cNvSpPr/>
          <p:nvPr/>
        </p:nvSpPr>
        <p:spPr>
          <a:xfrm>
            <a:off x="1512000" y="6264000"/>
            <a:ext cx="28008000" cy="24480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Faculty Logo Position" hidden="1"/>
          <p:cNvSpPr/>
          <p:nvPr/>
        </p:nvSpPr>
        <p:spPr>
          <a:xfrm>
            <a:off x="1512000" y="756000"/>
            <a:ext cx="28008000" cy="7560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208348" cy="2232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781323"/>
            <a:ext cx="3783700" cy="30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267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3027487" rtl="0" eaLnBrk="1" latinLnBrk="0" hangingPunct="1">
        <a:lnSpc>
          <a:spcPts val="10490"/>
        </a:lnSpc>
        <a:spcBef>
          <a:spcPct val="0"/>
        </a:spcBef>
        <a:buNone/>
        <a:defRPr sz="10000" u="sng" kern="1200" cap="all" baseline="0">
          <a:solidFill>
            <a:srgbClr val="1E64C8"/>
          </a:solidFill>
          <a:latin typeface="+mj-lt"/>
          <a:ea typeface="+mj-ea"/>
          <a:cs typeface="+mj-cs"/>
        </a:defRPr>
      </a:lvl1pPr>
    </p:titleStyle>
    <p:bodyStyle>
      <a:lvl1pPr marL="0" indent="0" algn="l" defTabSz="3027487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None/>
        <a:defRPr sz="3800" b="1" kern="1200">
          <a:solidFill>
            <a:srgbClr val="1E64C8"/>
          </a:solidFill>
          <a:latin typeface="+mj-lt"/>
          <a:ea typeface="+mn-ea"/>
          <a:cs typeface="+mn-cs"/>
        </a:defRPr>
      </a:lvl1pPr>
      <a:lvl2pPr marL="0" indent="0" algn="l" defTabSz="3027487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2800" b="1" kern="1200">
          <a:solidFill>
            <a:schemeClr val="tx1"/>
          </a:solidFill>
          <a:latin typeface="+mj-lt"/>
          <a:ea typeface="+mn-ea"/>
          <a:cs typeface="+mn-cs"/>
        </a:defRPr>
      </a:lvl2pPr>
      <a:lvl3pPr marL="0" indent="0" algn="l" defTabSz="3027487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00" indent="-360000" algn="l" defTabSz="3027487" rtl="0" eaLnBrk="1" latinLnBrk="0" hangingPunct="1">
        <a:lnSpc>
          <a:spcPct val="100000"/>
        </a:lnSpc>
        <a:spcBef>
          <a:spcPts val="0"/>
        </a:spcBef>
        <a:buFont typeface="UGent Panno Text SemiBold" panose="02000706040000040003" pitchFamily="2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360000" algn="l" defTabSz="3027487" rtl="0" eaLnBrk="1" latinLnBrk="0" hangingPunct="1">
        <a:lnSpc>
          <a:spcPct val="100000"/>
        </a:lnSpc>
        <a:spcBef>
          <a:spcPts val="0"/>
        </a:spcBef>
        <a:buFont typeface="UGent Panno Text SemiBold" panose="02000706040000040003" pitchFamily="2" charset="0"/>
        <a:buChar char="–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commons.wikimedia.org/wiki/File:Spanish_Netherlands.svg#/media/File:Spanish_Netherlands.svg" TargetMode="External"/><Relationship Id="rId3" Type="http://schemas.openxmlformats.org/officeDocument/2006/relationships/hyperlink" Target="https://www.linkedin.com/in/caromein/" TargetMode="External"/><Relationship Id="rId7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museumderoos.nl/index.php?menuitemID=105&amp;taalID=2" TargetMode="External"/><Relationship Id="rId5" Type="http://schemas.openxmlformats.org/officeDocument/2006/relationships/image" Target="../media/image6.jpeg"/><Relationship Id="rId4" Type="http://schemas.openxmlformats.org/officeDocument/2006/relationships/image" Target="../media/image5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upload.wikimedia.org/wikipedia/commons/thumb/6/62/Spanish_Netherlands.svg/2000px-Spanish_Netherlands.svg.pn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520" y="7902331"/>
            <a:ext cx="22021344" cy="26425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itle 19"/>
          <p:cNvSpPr>
            <a:spLocks noGrp="1"/>
          </p:cNvSpPr>
          <p:nvPr>
            <p:ph type="ctrTitle"/>
          </p:nvPr>
        </p:nvSpPr>
        <p:spPr>
          <a:xfrm>
            <a:off x="1479600" y="5163528"/>
            <a:ext cx="28032325" cy="271326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Entangled histories – </a:t>
            </a:r>
            <a:br>
              <a:rPr lang="en-GB" dirty="0" smtClean="0"/>
            </a:br>
            <a:r>
              <a:rPr lang="en-GB" dirty="0" smtClean="0"/>
              <a:t>Making Ordinances searchable (±</a:t>
            </a:r>
            <a:r>
              <a:rPr lang="en-GB" smtClean="0"/>
              <a:t>1500-1800)</a:t>
            </a:r>
            <a:endParaRPr lang="en-GB" dirty="0"/>
          </a:p>
        </p:txBody>
      </p:sp>
      <p:sp>
        <p:nvSpPr>
          <p:cNvPr id="21" name="Subtitle 20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History – Institute for Early Modern History/ </a:t>
            </a:r>
            <a:r>
              <a:rPr lang="en-GB" dirty="0" err="1" smtClean="0"/>
              <a:t>GhentCDH</a:t>
            </a:r>
            <a:r>
              <a:rPr lang="en-GB" dirty="0" smtClean="0"/>
              <a:t> Research Lab</a:t>
            </a:r>
            <a:endParaRPr lang="en-GB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Christel Annemieke Romein</a:t>
            </a:r>
            <a:endParaRPr lang="en-GB" dirty="0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6"/>
          </p:nvPr>
        </p:nvSpPr>
        <p:spPr>
          <a:xfrm>
            <a:off x="20754173" y="34722398"/>
            <a:ext cx="8348925" cy="4190925"/>
          </a:xfrm>
        </p:spPr>
        <p:txBody>
          <a:bodyPr>
            <a:normAutofit fontScale="92500" lnSpcReduction="10000"/>
          </a:bodyPr>
          <a:lstStyle/>
          <a:p>
            <a:endParaRPr lang="en-GB" b="1" noProof="0" dirty="0" smtClean="0"/>
          </a:p>
          <a:p>
            <a:endParaRPr lang="en-GB" b="1" dirty="0"/>
          </a:p>
          <a:p>
            <a:endParaRPr lang="en-GB" b="1" noProof="0" dirty="0" smtClean="0"/>
          </a:p>
          <a:p>
            <a:endParaRPr lang="en-GB" b="1" dirty="0"/>
          </a:p>
          <a:p>
            <a:endParaRPr lang="en-GB" b="1" noProof="0" dirty="0" smtClean="0"/>
          </a:p>
          <a:p>
            <a:endParaRPr lang="en-GB" b="1" noProof="0" dirty="0" smtClean="0"/>
          </a:p>
          <a:p>
            <a:endParaRPr lang="en-GB" b="1" dirty="0"/>
          </a:p>
          <a:p>
            <a:r>
              <a:rPr lang="en-GB" b="1" noProof="0" dirty="0" smtClean="0"/>
              <a:t>Contact</a:t>
            </a:r>
            <a:endParaRPr lang="en-GB" b="1" noProof="0" dirty="0"/>
          </a:p>
          <a:p>
            <a:endParaRPr lang="en-GB" noProof="0" dirty="0"/>
          </a:p>
          <a:p>
            <a:pPr>
              <a:lnSpc>
                <a:spcPct val="130000"/>
              </a:lnSpc>
            </a:pPr>
            <a:r>
              <a:rPr lang="en-GB" noProof="0" dirty="0" smtClean="0"/>
              <a:t>Annemieke.Romein@ugent.be</a:t>
            </a:r>
            <a:r>
              <a:rPr lang="nl-NL" dirty="0" smtClean="0">
                <a:hlinkClick r:id="rId3"/>
              </a:rPr>
              <a:t>/</a:t>
            </a:r>
            <a:endParaRPr lang="en-GB" noProof="0" dirty="0"/>
          </a:p>
        </p:txBody>
      </p:sp>
      <p:sp>
        <p:nvSpPr>
          <p:cNvPr id="12" name="Tekstvak 11"/>
          <p:cNvSpPr txBox="1"/>
          <p:nvPr/>
        </p:nvSpPr>
        <p:spPr>
          <a:xfrm>
            <a:off x="21454456" y="20881499"/>
            <a:ext cx="8034677" cy="6223242"/>
          </a:xfrm>
          <a:prstGeom prst="rect">
            <a:avLst/>
          </a:prstGeom>
          <a:solidFill>
            <a:srgbClr val="1E64C8"/>
          </a:solidFill>
        </p:spPr>
        <p:txBody>
          <a:bodyPr wrap="square" rtlCol="0">
            <a:spAutoFit/>
          </a:bodyPr>
          <a:lstStyle/>
          <a:p>
            <a:pPr marL="182563" defTabSz="3027487">
              <a:lnSpc>
                <a:spcPct val="120000"/>
              </a:lnSpc>
            </a:pPr>
            <a:r>
              <a:rPr lang="nl-NL" sz="3800" b="1" dirty="0" err="1" smtClean="0">
                <a:solidFill>
                  <a:srgbClr val="F1A42B"/>
                </a:solidFill>
                <a:latin typeface="+mj-lt"/>
              </a:rPr>
              <a:t>What</a:t>
            </a:r>
            <a:r>
              <a:rPr lang="nl-NL" sz="3800" b="1" dirty="0" smtClean="0">
                <a:solidFill>
                  <a:srgbClr val="F1A42B"/>
                </a:solidFill>
                <a:latin typeface="+mj-lt"/>
              </a:rPr>
              <a:t> metadata (</a:t>
            </a:r>
            <a:r>
              <a:rPr lang="nl-NL" sz="3800" b="1" dirty="0" err="1" smtClean="0">
                <a:solidFill>
                  <a:srgbClr val="F1A42B"/>
                </a:solidFill>
                <a:latin typeface="+mj-lt"/>
              </a:rPr>
              <a:t>categories</a:t>
            </a:r>
            <a:r>
              <a:rPr lang="nl-NL" sz="3800" b="1" dirty="0" smtClean="0">
                <a:solidFill>
                  <a:srgbClr val="F1A42B"/>
                </a:solidFill>
                <a:latin typeface="+mj-lt"/>
              </a:rPr>
              <a:t>) is </a:t>
            </a:r>
            <a:r>
              <a:rPr lang="nl-NL" sz="3800" b="1" dirty="0" err="1" smtClean="0">
                <a:solidFill>
                  <a:srgbClr val="F1A42B"/>
                </a:solidFill>
                <a:latin typeface="+mj-lt"/>
              </a:rPr>
              <a:t>added</a:t>
            </a:r>
            <a:r>
              <a:rPr lang="nl-NL" sz="3800" b="1" dirty="0" smtClean="0">
                <a:solidFill>
                  <a:srgbClr val="F1A42B"/>
                </a:solidFill>
                <a:latin typeface="+mj-lt"/>
              </a:rPr>
              <a:t>?</a:t>
            </a:r>
          </a:p>
          <a:p>
            <a:pPr marL="182563" defTabSz="3027487">
              <a:lnSpc>
                <a:spcPct val="120000"/>
              </a:lnSpc>
            </a:pPr>
            <a:r>
              <a:rPr lang="nl-NL" sz="3200" dirty="0" smtClean="0">
                <a:solidFill>
                  <a:schemeClr val="bg1"/>
                </a:solidFill>
              </a:rPr>
              <a:t>The Max-Planck-</a:t>
            </a:r>
            <a:r>
              <a:rPr lang="nl-NL" sz="3200" dirty="0" err="1" smtClean="0">
                <a:solidFill>
                  <a:schemeClr val="bg1"/>
                </a:solidFill>
              </a:rPr>
              <a:t>Institute</a:t>
            </a:r>
            <a:r>
              <a:rPr lang="nl-NL" sz="3200" dirty="0" smtClean="0">
                <a:solidFill>
                  <a:schemeClr val="bg1"/>
                </a:solidFill>
              </a:rPr>
              <a:t> </a:t>
            </a:r>
            <a:r>
              <a:rPr lang="nl-NL" sz="3200" dirty="0" err="1" smtClean="0">
                <a:solidFill>
                  <a:schemeClr val="bg1"/>
                </a:solidFill>
              </a:rPr>
              <a:t>für</a:t>
            </a:r>
            <a:r>
              <a:rPr lang="nl-NL" sz="3200" dirty="0" smtClean="0">
                <a:solidFill>
                  <a:schemeClr val="bg1"/>
                </a:solidFill>
              </a:rPr>
              <a:t> </a:t>
            </a:r>
            <a:r>
              <a:rPr lang="nl-NL" sz="3200" dirty="0" err="1" smtClean="0">
                <a:solidFill>
                  <a:schemeClr val="bg1"/>
                </a:solidFill>
              </a:rPr>
              <a:t>europäische</a:t>
            </a:r>
            <a:r>
              <a:rPr lang="nl-NL" sz="3200" dirty="0" smtClean="0">
                <a:solidFill>
                  <a:schemeClr val="bg1"/>
                </a:solidFill>
              </a:rPr>
              <a:t> </a:t>
            </a:r>
            <a:r>
              <a:rPr lang="nl-NL" sz="3200" dirty="0" err="1" smtClean="0">
                <a:solidFill>
                  <a:schemeClr val="bg1"/>
                </a:solidFill>
              </a:rPr>
              <a:t>Rechtsgeschichte</a:t>
            </a:r>
            <a:r>
              <a:rPr lang="nl-NL" sz="3200" dirty="0" smtClean="0">
                <a:solidFill>
                  <a:schemeClr val="bg1"/>
                </a:solidFill>
              </a:rPr>
              <a:t> </a:t>
            </a:r>
            <a:r>
              <a:rPr lang="nl-NL" sz="3200" dirty="0" err="1" smtClean="0">
                <a:solidFill>
                  <a:schemeClr val="bg1"/>
                </a:solidFill>
              </a:rPr>
              <a:t>created</a:t>
            </a:r>
            <a:r>
              <a:rPr lang="nl-NL" sz="3200" dirty="0" smtClean="0">
                <a:solidFill>
                  <a:schemeClr val="bg1"/>
                </a:solidFill>
              </a:rPr>
              <a:t> a </a:t>
            </a:r>
            <a:r>
              <a:rPr lang="nl-NL" sz="3200" dirty="0" err="1" smtClean="0">
                <a:solidFill>
                  <a:schemeClr val="bg1"/>
                </a:solidFill>
              </a:rPr>
              <a:t>hierarchical</a:t>
            </a:r>
            <a:r>
              <a:rPr lang="nl-NL" sz="3200" dirty="0" smtClean="0">
                <a:solidFill>
                  <a:schemeClr val="bg1"/>
                </a:solidFill>
              </a:rPr>
              <a:t> </a:t>
            </a:r>
            <a:r>
              <a:rPr lang="nl-NL" sz="3200" dirty="0" err="1" smtClean="0">
                <a:solidFill>
                  <a:schemeClr val="bg1"/>
                </a:solidFill>
              </a:rPr>
              <a:t>structure</a:t>
            </a:r>
            <a:r>
              <a:rPr lang="nl-NL" sz="3200" dirty="0" smtClean="0">
                <a:solidFill>
                  <a:schemeClr val="bg1"/>
                </a:solidFill>
              </a:rPr>
              <a:t> of </a:t>
            </a:r>
            <a:r>
              <a:rPr lang="nl-NL" sz="3200" dirty="0" err="1" smtClean="0">
                <a:solidFill>
                  <a:schemeClr val="bg1"/>
                </a:solidFill>
              </a:rPr>
              <a:t>categories</a:t>
            </a:r>
            <a:r>
              <a:rPr lang="nl-NL" sz="3200" dirty="0" smtClean="0">
                <a:solidFill>
                  <a:schemeClr val="bg1"/>
                </a:solidFill>
              </a:rPr>
              <a:t> </a:t>
            </a:r>
            <a:r>
              <a:rPr lang="nl-NL" sz="3200" dirty="0" err="1" smtClean="0">
                <a:solidFill>
                  <a:schemeClr val="bg1"/>
                </a:solidFill>
              </a:rPr>
              <a:t>within</a:t>
            </a:r>
            <a:r>
              <a:rPr lang="nl-NL" sz="3200" dirty="0" smtClean="0">
                <a:solidFill>
                  <a:schemeClr val="bg1"/>
                </a:solidFill>
              </a:rPr>
              <a:t> </a:t>
            </a:r>
            <a:r>
              <a:rPr lang="nl-NL" sz="3200" dirty="0" err="1" smtClean="0">
                <a:solidFill>
                  <a:schemeClr val="bg1"/>
                </a:solidFill>
              </a:rPr>
              <a:t>their</a:t>
            </a:r>
            <a:r>
              <a:rPr lang="nl-NL" sz="3200" dirty="0" smtClean="0">
                <a:solidFill>
                  <a:schemeClr val="bg1"/>
                </a:solidFill>
              </a:rPr>
              <a:t> </a:t>
            </a:r>
            <a:r>
              <a:rPr lang="nl-NL" sz="3200" dirty="0" err="1" smtClean="0">
                <a:solidFill>
                  <a:schemeClr val="bg1"/>
                </a:solidFill>
              </a:rPr>
              <a:t>Policeygesetzgebung’s</a:t>
            </a:r>
            <a:r>
              <a:rPr lang="nl-NL" sz="3200" dirty="0" smtClean="0">
                <a:solidFill>
                  <a:schemeClr val="bg1"/>
                </a:solidFill>
              </a:rPr>
              <a:t> project (Karl </a:t>
            </a:r>
            <a:r>
              <a:rPr lang="nl-NL" sz="3200" dirty="0" err="1" smtClean="0">
                <a:solidFill>
                  <a:schemeClr val="bg1"/>
                </a:solidFill>
              </a:rPr>
              <a:t>Härter</a:t>
            </a:r>
            <a:r>
              <a:rPr lang="nl-NL" sz="3200" dirty="0" smtClean="0">
                <a:solidFill>
                  <a:schemeClr val="bg1"/>
                </a:solidFill>
              </a:rPr>
              <a:t>, Michael Stolleis). These </a:t>
            </a:r>
            <a:r>
              <a:rPr lang="nl-NL" sz="3200" dirty="0" err="1" smtClean="0">
                <a:solidFill>
                  <a:schemeClr val="bg1"/>
                </a:solidFill>
              </a:rPr>
              <a:t>categories</a:t>
            </a:r>
            <a:r>
              <a:rPr lang="nl-NL" sz="3200" dirty="0" smtClean="0">
                <a:solidFill>
                  <a:schemeClr val="bg1"/>
                </a:solidFill>
              </a:rPr>
              <a:t> are </a:t>
            </a:r>
            <a:r>
              <a:rPr lang="nl-NL" sz="3200" dirty="0" err="1" smtClean="0">
                <a:solidFill>
                  <a:schemeClr val="bg1"/>
                </a:solidFill>
              </a:rPr>
              <a:t>going</a:t>
            </a:r>
            <a:r>
              <a:rPr lang="nl-NL" sz="3200" dirty="0" smtClean="0">
                <a:solidFill>
                  <a:schemeClr val="bg1"/>
                </a:solidFill>
              </a:rPr>
              <a:t> </a:t>
            </a:r>
            <a:r>
              <a:rPr lang="nl-NL" sz="3200" dirty="0" err="1" smtClean="0">
                <a:solidFill>
                  <a:schemeClr val="bg1"/>
                </a:solidFill>
              </a:rPr>
              <a:t>to</a:t>
            </a:r>
            <a:r>
              <a:rPr lang="nl-NL" sz="3200" dirty="0" smtClean="0">
                <a:solidFill>
                  <a:schemeClr val="bg1"/>
                </a:solidFill>
              </a:rPr>
              <a:t> </a:t>
            </a:r>
            <a:r>
              <a:rPr lang="nl-NL" sz="3200" dirty="0" err="1" smtClean="0">
                <a:solidFill>
                  <a:schemeClr val="bg1"/>
                </a:solidFill>
              </a:rPr>
              <a:t>be</a:t>
            </a:r>
            <a:r>
              <a:rPr lang="nl-NL" sz="3200" dirty="0" smtClean="0">
                <a:solidFill>
                  <a:schemeClr val="bg1"/>
                </a:solidFill>
              </a:rPr>
              <a:t> </a:t>
            </a:r>
            <a:r>
              <a:rPr lang="nl-NL" sz="3200" dirty="0" err="1" smtClean="0">
                <a:solidFill>
                  <a:schemeClr val="bg1"/>
                </a:solidFill>
              </a:rPr>
              <a:t>applied</a:t>
            </a:r>
            <a:r>
              <a:rPr lang="nl-NL" sz="3200" dirty="0" smtClean="0">
                <a:solidFill>
                  <a:schemeClr val="bg1"/>
                </a:solidFill>
              </a:rPr>
              <a:t> as </a:t>
            </a:r>
            <a:r>
              <a:rPr lang="nl-NL" sz="3200" dirty="0" err="1" smtClean="0">
                <a:solidFill>
                  <a:schemeClr val="bg1"/>
                </a:solidFill>
              </a:rPr>
              <a:t>much</a:t>
            </a:r>
            <a:r>
              <a:rPr lang="nl-NL" sz="3200" dirty="0" smtClean="0">
                <a:solidFill>
                  <a:schemeClr val="bg1"/>
                </a:solidFill>
              </a:rPr>
              <a:t> as </a:t>
            </a:r>
            <a:r>
              <a:rPr lang="nl-NL" sz="3200" dirty="0" err="1" smtClean="0">
                <a:solidFill>
                  <a:schemeClr val="bg1"/>
                </a:solidFill>
              </a:rPr>
              <a:t>possible</a:t>
            </a:r>
            <a:r>
              <a:rPr lang="nl-NL" sz="3200" dirty="0">
                <a:solidFill>
                  <a:schemeClr val="bg1"/>
                </a:solidFill>
              </a:rPr>
              <a:t> </a:t>
            </a:r>
            <a:r>
              <a:rPr lang="nl-NL" sz="3200" dirty="0" err="1" smtClean="0">
                <a:solidFill>
                  <a:schemeClr val="bg1"/>
                </a:solidFill>
              </a:rPr>
              <a:t>to</a:t>
            </a:r>
            <a:r>
              <a:rPr lang="nl-NL" sz="3200" dirty="0" smtClean="0">
                <a:solidFill>
                  <a:schemeClr val="bg1"/>
                </a:solidFill>
              </a:rPr>
              <a:t> </a:t>
            </a:r>
            <a:r>
              <a:rPr lang="nl-NL" sz="3200" dirty="0" err="1" smtClean="0">
                <a:solidFill>
                  <a:schemeClr val="bg1"/>
                </a:solidFill>
              </a:rPr>
              <a:t>enable</a:t>
            </a:r>
            <a:r>
              <a:rPr lang="nl-NL" sz="3200" dirty="0" smtClean="0">
                <a:solidFill>
                  <a:schemeClr val="bg1"/>
                </a:solidFill>
              </a:rPr>
              <a:t> </a:t>
            </a:r>
            <a:r>
              <a:rPr lang="nl-NL" sz="3200" dirty="0" err="1" smtClean="0">
                <a:solidFill>
                  <a:schemeClr val="bg1"/>
                </a:solidFill>
              </a:rPr>
              <a:t>international</a:t>
            </a:r>
            <a:r>
              <a:rPr lang="nl-NL" sz="3200" dirty="0" smtClean="0">
                <a:solidFill>
                  <a:schemeClr val="bg1"/>
                </a:solidFill>
              </a:rPr>
              <a:t> </a:t>
            </a:r>
            <a:r>
              <a:rPr lang="nl-NL" sz="3200" dirty="0" err="1" smtClean="0">
                <a:solidFill>
                  <a:schemeClr val="bg1"/>
                </a:solidFill>
              </a:rPr>
              <a:t>comparisons</a:t>
            </a:r>
            <a:r>
              <a:rPr lang="nl-NL" sz="3200" dirty="0" smtClean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1030" name="Picture 6" descr="Afbeeldingsresultaat voor Erasmus University Rotterdam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40625787"/>
            <a:ext cx="66675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Afbeelding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115" y="40141697"/>
            <a:ext cx="7290816" cy="2396930"/>
          </a:xfrm>
          <a:prstGeom prst="rect">
            <a:avLst/>
          </a:prstGeom>
        </p:spPr>
      </p:pic>
      <p:sp>
        <p:nvSpPr>
          <p:cNvPr id="27" name="Tekstvak 26"/>
          <p:cNvSpPr txBox="1"/>
          <p:nvPr/>
        </p:nvSpPr>
        <p:spPr>
          <a:xfrm>
            <a:off x="21461675" y="16306734"/>
            <a:ext cx="8034677" cy="3748719"/>
          </a:xfrm>
          <a:prstGeom prst="rect">
            <a:avLst/>
          </a:prstGeom>
          <a:solidFill>
            <a:srgbClr val="F1A42B"/>
          </a:solidFill>
        </p:spPr>
        <p:txBody>
          <a:bodyPr wrap="square" rtlCol="0">
            <a:spAutoFit/>
          </a:bodyPr>
          <a:lstStyle/>
          <a:p>
            <a:pPr marL="182563" defTabSz="3027487">
              <a:lnSpc>
                <a:spcPct val="120000"/>
              </a:lnSpc>
            </a:pPr>
            <a:r>
              <a:rPr lang="nl-NL" sz="3800" b="1" dirty="0" err="1" smtClean="0">
                <a:solidFill>
                  <a:srgbClr val="1E64C8"/>
                </a:solidFill>
                <a:latin typeface="+mj-lt"/>
              </a:rPr>
              <a:t>Improved</a:t>
            </a:r>
            <a:r>
              <a:rPr lang="nl-NL" sz="3800" b="1" dirty="0" smtClean="0">
                <a:solidFill>
                  <a:srgbClr val="1E64C8"/>
                </a:solidFill>
                <a:latin typeface="+mj-lt"/>
              </a:rPr>
              <a:t> </a:t>
            </a:r>
            <a:r>
              <a:rPr lang="nl-NL" sz="3800" b="1" dirty="0" err="1" smtClean="0">
                <a:solidFill>
                  <a:srgbClr val="1E64C8"/>
                </a:solidFill>
                <a:latin typeface="+mj-lt"/>
              </a:rPr>
              <a:t>searchability</a:t>
            </a:r>
            <a:endParaRPr lang="nl-NL" sz="3800" b="1" dirty="0" smtClean="0">
              <a:solidFill>
                <a:srgbClr val="1E64C8"/>
              </a:solidFill>
              <a:latin typeface="+mj-lt"/>
            </a:endParaRPr>
          </a:p>
          <a:p>
            <a:pPr marL="182563" defTabSz="3027487">
              <a:lnSpc>
                <a:spcPct val="120000"/>
              </a:lnSpc>
            </a:pPr>
            <a:r>
              <a:rPr lang="nl-NL" sz="3200" dirty="0" err="1" smtClean="0">
                <a:solidFill>
                  <a:srgbClr val="000000"/>
                </a:solidFill>
              </a:rPr>
              <a:t>Improving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  <a:r>
              <a:rPr lang="nl-NL" sz="3200" dirty="0" err="1" smtClean="0">
                <a:solidFill>
                  <a:srgbClr val="000000"/>
                </a:solidFill>
              </a:rPr>
              <a:t>the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  <a:r>
              <a:rPr lang="nl-NL" sz="3200" dirty="0" err="1" smtClean="0">
                <a:solidFill>
                  <a:srgbClr val="000000"/>
                </a:solidFill>
              </a:rPr>
              <a:t>searchability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  <a:r>
              <a:rPr lang="nl-NL" sz="3200" dirty="0" err="1" smtClean="0">
                <a:solidFill>
                  <a:srgbClr val="000000"/>
                </a:solidFill>
              </a:rPr>
              <a:t>allows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  <a:r>
              <a:rPr lang="nl-NL" sz="3200" dirty="0" err="1" smtClean="0">
                <a:solidFill>
                  <a:srgbClr val="000000"/>
                </a:solidFill>
              </a:rPr>
              <a:t>to</a:t>
            </a:r>
            <a:r>
              <a:rPr lang="nl-NL" sz="3200" dirty="0" smtClean="0">
                <a:solidFill>
                  <a:srgbClr val="000000"/>
                </a:solidFill>
              </a:rPr>
              <a:t> search </a:t>
            </a:r>
            <a:r>
              <a:rPr lang="nl-NL" sz="3200" dirty="0" err="1" smtClean="0">
                <a:solidFill>
                  <a:srgbClr val="000000"/>
                </a:solidFill>
              </a:rPr>
              <a:t>for</a:t>
            </a:r>
            <a:r>
              <a:rPr lang="nl-NL" sz="3200" dirty="0" smtClean="0">
                <a:solidFill>
                  <a:srgbClr val="000000"/>
                </a:solidFill>
              </a:rPr>
              <a:t> e.g. </a:t>
            </a:r>
            <a:r>
              <a:rPr lang="nl-NL" sz="3200" dirty="0" err="1" smtClean="0">
                <a:solidFill>
                  <a:srgbClr val="000000"/>
                </a:solidFill>
              </a:rPr>
              <a:t>keywords</a:t>
            </a:r>
            <a:r>
              <a:rPr lang="nl-NL" sz="3200" dirty="0" smtClean="0">
                <a:solidFill>
                  <a:srgbClr val="000000"/>
                </a:solidFill>
              </a:rPr>
              <a:t>, dates and </a:t>
            </a:r>
            <a:r>
              <a:rPr lang="nl-NL" sz="3200" dirty="0" err="1" smtClean="0">
                <a:solidFill>
                  <a:srgbClr val="000000"/>
                </a:solidFill>
              </a:rPr>
              <a:t>titles</a:t>
            </a:r>
            <a:r>
              <a:rPr lang="nl-NL" sz="3200" dirty="0" smtClean="0">
                <a:solidFill>
                  <a:srgbClr val="000000"/>
                </a:solidFill>
              </a:rPr>
              <a:t>. These </a:t>
            </a:r>
            <a:r>
              <a:rPr lang="nl-NL" sz="3200" dirty="0" err="1" smtClean="0">
                <a:solidFill>
                  <a:srgbClr val="000000"/>
                </a:solidFill>
              </a:rPr>
              <a:t>can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  <a:r>
              <a:rPr lang="nl-NL" sz="3200" dirty="0" err="1" smtClean="0">
                <a:solidFill>
                  <a:srgbClr val="000000"/>
                </a:solidFill>
              </a:rPr>
              <a:t>be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  <a:r>
              <a:rPr lang="nl-NL" sz="3200" dirty="0" err="1" smtClean="0">
                <a:solidFill>
                  <a:srgbClr val="000000"/>
                </a:solidFill>
              </a:rPr>
              <a:t>exported</a:t>
            </a:r>
            <a:r>
              <a:rPr lang="nl-NL" sz="3200" dirty="0" smtClean="0">
                <a:solidFill>
                  <a:srgbClr val="000000"/>
                </a:solidFill>
              </a:rPr>
              <a:t> and </a:t>
            </a:r>
            <a:r>
              <a:rPr lang="nl-NL" sz="3200" dirty="0" err="1" smtClean="0">
                <a:solidFill>
                  <a:srgbClr val="000000"/>
                </a:solidFill>
              </a:rPr>
              <a:t>used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  <a:r>
              <a:rPr lang="nl-NL" sz="3200" dirty="0" err="1" smtClean="0">
                <a:solidFill>
                  <a:srgbClr val="000000"/>
                </a:solidFill>
              </a:rPr>
              <a:t>to</a:t>
            </a:r>
            <a:r>
              <a:rPr lang="nl-NL" sz="3200" dirty="0" smtClean="0">
                <a:solidFill>
                  <a:srgbClr val="000000"/>
                </a:solidFill>
              </a:rPr>
              <a:t> search </a:t>
            </a:r>
            <a:r>
              <a:rPr lang="nl-NL" sz="3200" dirty="0" err="1" smtClean="0">
                <a:solidFill>
                  <a:srgbClr val="000000"/>
                </a:solidFill>
              </a:rPr>
              <a:t>the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  <a:r>
              <a:rPr lang="nl-NL" sz="3200" dirty="0" err="1" smtClean="0">
                <a:solidFill>
                  <a:srgbClr val="000000"/>
                </a:solidFill>
              </a:rPr>
              <a:t>books</a:t>
            </a:r>
            <a:r>
              <a:rPr lang="nl-NL" sz="3200" dirty="0" smtClean="0">
                <a:solidFill>
                  <a:srgbClr val="000000"/>
                </a:solidFill>
              </a:rPr>
              <a:t> of </a:t>
            </a:r>
            <a:r>
              <a:rPr lang="nl-NL" sz="3200" dirty="0" err="1" smtClean="0">
                <a:solidFill>
                  <a:srgbClr val="000000"/>
                </a:solidFill>
              </a:rPr>
              <a:t>ordinances</a:t>
            </a:r>
            <a:r>
              <a:rPr lang="nl-NL" sz="3200" dirty="0" smtClean="0">
                <a:solidFill>
                  <a:srgbClr val="000000"/>
                </a:solidFill>
              </a:rPr>
              <a:t> more </a:t>
            </a:r>
            <a:r>
              <a:rPr lang="nl-NL" sz="3200" dirty="0" err="1" smtClean="0">
                <a:solidFill>
                  <a:srgbClr val="000000"/>
                </a:solidFill>
              </a:rPr>
              <a:t>quickly</a:t>
            </a:r>
            <a:r>
              <a:rPr lang="nl-NL" sz="3200" dirty="0">
                <a:solidFill>
                  <a:srgbClr val="000000"/>
                </a:solidFill>
              </a:rPr>
              <a:t> </a:t>
            </a:r>
            <a:r>
              <a:rPr lang="nl-NL" sz="3200" dirty="0" smtClean="0">
                <a:solidFill>
                  <a:srgbClr val="000000"/>
                </a:solidFill>
              </a:rPr>
              <a:t>and </a:t>
            </a:r>
            <a:r>
              <a:rPr lang="nl-NL" sz="3200" dirty="0" err="1" smtClean="0">
                <a:solidFill>
                  <a:srgbClr val="000000"/>
                </a:solidFill>
              </a:rPr>
              <a:t>visualise</a:t>
            </a:r>
            <a:r>
              <a:rPr lang="nl-NL" sz="3200" dirty="0" smtClean="0">
                <a:solidFill>
                  <a:srgbClr val="000000"/>
                </a:solidFill>
              </a:rPr>
              <a:t> output.</a:t>
            </a:r>
            <a:endParaRPr lang="nl-NL" sz="3200" dirty="0" smtClean="0">
              <a:solidFill>
                <a:schemeClr val="bg1"/>
              </a:solidFill>
            </a:endParaRPr>
          </a:p>
        </p:txBody>
      </p:sp>
      <p:sp>
        <p:nvSpPr>
          <p:cNvPr id="28" name="Tijdelijke aanduiding voor tekst 21"/>
          <p:cNvSpPr>
            <a:spLocks noGrp="1"/>
          </p:cNvSpPr>
          <p:nvPr>
            <p:ph type="body" sz="quarter" idx="15"/>
          </p:nvPr>
        </p:nvSpPr>
        <p:spPr>
          <a:xfrm>
            <a:off x="1624312" y="8038507"/>
            <a:ext cx="27887613" cy="30427200"/>
          </a:xfrm>
        </p:spPr>
        <p:txBody>
          <a:bodyPr/>
          <a:lstStyle/>
          <a:p>
            <a:r>
              <a:rPr lang="en-GB" sz="4400" noProof="0" dirty="0" smtClean="0"/>
              <a:t>Aims of the Project:</a:t>
            </a:r>
            <a:endParaRPr lang="en-GB" sz="4400" noProof="0" dirty="0"/>
          </a:p>
          <a:p>
            <a:pPr lvl="1"/>
            <a:r>
              <a:rPr lang="en-GB" sz="4000" b="0" dirty="0" smtClean="0"/>
              <a:t>This project </a:t>
            </a:r>
          </a:p>
          <a:p>
            <a:pPr marL="514350" lvl="1" indent="-514350">
              <a:buAutoNum type="arabicParenBoth"/>
            </a:pPr>
            <a:r>
              <a:rPr lang="en-GB" sz="4000" b="0" dirty="0" smtClean="0"/>
              <a:t> improves the </a:t>
            </a:r>
            <a:r>
              <a:rPr lang="en-GB" sz="4000" b="0" dirty="0"/>
              <a:t>currently applied </a:t>
            </a:r>
            <a:r>
              <a:rPr lang="en-GB" sz="4000" b="0" dirty="0" smtClean="0"/>
              <a:t>Optical Character Recognition (OCR)-technique </a:t>
            </a:r>
            <a:r>
              <a:rPr lang="en-GB" sz="4000" b="0" dirty="0"/>
              <a:t>to a much higher recognition-standard with </a:t>
            </a:r>
            <a:r>
              <a:rPr lang="en-GB" sz="4000" b="0" dirty="0" smtClean="0"/>
              <a:t>Handwritten Text Recognition (HTR). </a:t>
            </a:r>
          </a:p>
          <a:p>
            <a:pPr marL="514350" lvl="1" indent="-514350">
              <a:buAutoNum type="arabicParenBoth"/>
            </a:pPr>
            <a:r>
              <a:rPr lang="en-GB" sz="4000" b="0" dirty="0" smtClean="0"/>
              <a:t> enhances </a:t>
            </a:r>
            <a:r>
              <a:rPr lang="en-GB" sz="4000" b="0" dirty="0"/>
              <a:t>readability by </a:t>
            </a:r>
            <a:r>
              <a:rPr lang="en-GB" sz="4000" b="0" dirty="0" smtClean="0"/>
              <a:t>systematically </a:t>
            </a:r>
            <a:r>
              <a:rPr lang="en-GB" sz="4000" b="0" dirty="0"/>
              <a:t>segmenting individual texts, recognising text-sections – beginning or end, columns, titles, dates, </a:t>
            </a:r>
            <a:r>
              <a:rPr lang="en-GB" sz="4000" b="0" dirty="0" smtClean="0"/>
              <a:t>summaries</a:t>
            </a:r>
            <a:r>
              <a:rPr lang="en-GB" sz="4000" b="0" dirty="0"/>
              <a:t>, the body of the text. </a:t>
            </a:r>
            <a:endParaRPr lang="en-GB" sz="4000" b="0" dirty="0" smtClean="0"/>
          </a:p>
          <a:p>
            <a:pPr marL="514350" lvl="1" indent="-514350">
              <a:buAutoNum type="arabicParenBoth"/>
            </a:pPr>
            <a:r>
              <a:rPr lang="en-GB" sz="4000" b="0" dirty="0" smtClean="0"/>
              <a:t> applies a </a:t>
            </a:r>
            <a:r>
              <a:rPr lang="en-GB" sz="4000" b="0" dirty="0"/>
              <a:t>standard </a:t>
            </a:r>
            <a:r>
              <a:rPr lang="en-GB" sz="4000" b="0" dirty="0" smtClean="0"/>
              <a:t>categorisation </a:t>
            </a:r>
            <a:r>
              <a:rPr lang="en-GB" sz="4000" b="0" dirty="0"/>
              <a:t>(metadata) </a:t>
            </a:r>
            <a:r>
              <a:rPr lang="en-GB" sz="4000" b="0" dirty="0" smtClean="0"/>
              <a:t>with </a:t>
            </a:r>
            <a:r>
              <a:rPr lang="en-GB" sz="4000" b="0" dirty="0"/>
              <a:t>a machine-learned </a:t>
            </a:r>
            <a:r>
              <a:rPr lang="en-GB" sz="4000" b="0" dirty="0" smtClean="0"/>
              <a:t/>
            </a:r>
            <a:br>
              <a:rPr lang="en-GB" sz="4000" b="0" dirty="0" smtClean="0"/>
            </a:br>
            <a:r>
              <a:rPr lang="en-GB" sz="4000" b="0" dirty="0" smtClean="0"/>
              <a:t>algorithm.</a:t>
            </a:r>
          </a:p>
          <a:p>
            <a:pPr lvl="1"/>
            <a:endParaRPr lang="en-GB" sz="4000" b="0" i="1" dirty="0" smtClean="0"/>
          </a:p>
        </p:txBody>
      </p:sp>
      <p:sp>
        <p:nvSpPr>
          <p:cNvPr id="18" name="Tekstvak 17"/>
          <p:cNvSpPr txBox="1"/>
          <p:nvPr/>
        </p:nvSpPr>
        <p:spPr>
          <a:xfrm>
            <a:off x="1601520" y="29523556"/>
            <a:ext cx="9561641" cy="9067098"/>
          </a:xfrm>
          <a:prstGeom prst="rect">
            <a:avLst/>
          </a:prstGeom>
          <a:solidFill>
            <a:srgbClr val="F1A42B"/>
          </a:solidFill>
        </p:spPr>
        <p:txBody>
          <a:bodyPr wrap="square" rtlCol="0">
            <a:spAutoFit/>
          </a:bodyPr>
          <a:lstStyle/>
          <a:p>
            <a:pPr marL="182563" defTabSz="3027487">
              <a:lnSpc>
                <a:spcPct val="120000"/>
              </a:lnSpc>
            </a:pPr>
            <a:r>
              <a:rPr lang="nl-NL" sz="3800" b="1" dirty="0" smtClean="0">
                <a:solidFill>
                  <a:srgbClr val="1E64C8"/>
                </a:solidFill>
                <a:latin typeface="+mj-lt"/>
              </a:rPr>
              <a:t>Sources and </a:t>
            </a:r>
            <a:r>
              <a:rPr lang="nl-NL" sz="3800" b="1" dirty="0" err="1">
                <a:solidFill>
                  <a:srgbClr val="1E64C8"/>
                </a:solidFill>
                <a:latin typeface="+mj-lt"/>
              </a:rPr>
              <a:t>R</a:t>
            </a:r>
            <a:r>
              <a:rPr lang="nl-NL" sz="3800" b="1" dirty="0" err="1" smtClean="0">
                <a:solidFill>
                  <a:srgbClr val="1E64C8"/>
                </a:solidFill>
                <a:latin typeface="+mj-lt"/>
              </a:rPr>
              <a:t>eadability</a:t>
            </a:r>
            <a:endParaRPr lang="nl-NL" sz="3800" b="1" dirty="0" smtClean="0">
              <a:solidFill>
                <a:srgbClr val="1E64C8"/>
              </a:solidFill>
              <a:latin typeface="+mj-lt"/>
            </a:endParaRPr>
          </a:p>
          <a:p>
            <a:pPr marL="182563" defTabSz="3027487">
              <a:lnSpc>
                <a:spcPct val="120000"/>
              </a:lnSpc>
            </a:pPr>
            <a:r>
              <a:rPr lang="nl-NL" sz="3200" dirty="0" err="1" smtClean="0">
                <a:solidFill>
                  <a:srgbClr val="000000"/>
                </a:solidFill>
              </a:rPr>
              <a:t>This</a:t>
            </a:r>
            <a:r>
              <a:rPr lang="nl-NL" sz="3200" dirty="0" smtClean="0">
                <a:solidFill>
                  <a:srgbClr val="000000"/>
                </a:solidFill>
              </a:rPr>
              <a:t> project </a:t>
            </a:r>
            <a:r>
              <a:rPr lang="nl-NL" sz="3200" dirty="0" err="1" smtClean="0">
                <a:solidFill>
                  <a:srgbClr val="000000"/>
                </a:solidFill>
              </a:rPr>
              <a:t>uses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  <a:r>
              <a:rPr lang="nl-NL" sz="3200" dirty="0" err="1" smtClean="0">
                <a:solidFill>
                  <a:srgbClr val="000000"/>
                </a:solidFill>
              </a:rPr>
              <a:t>the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  <a:r>
              <a:rPr lang="nl-NL" sz="3200" dirty="0" err="1" smtClean="0">
                <a:solidFill>
                  <a:srgbClr val="000000"/>
                </a:solidFill>
              </a:rPr>
              <a:t>books</a:t>
            </a:r>
            <a:r>
              <a:rPr lang="nl-NL" sz="3200" dirty="0" smtClean="0">
                <a:solidFill>
                  <a:srgbClr val="000000"/>
                </a:solidFill>
              </a:rPr>
              <a:t> of </a:t>
            </a:r>
            <a:r>
              <a:rPr lang="nl-NL" sz="3200" dirty="0" err="1" smtClean="0">
                <a:solidFill>
                  <a:srgbClr val="000000"/>
                </a:solidFill>
              </a:rPr>
              <a:t>ordinances</a:t>
            </a:r>
            <a:r>
              <a:rPr lang="nl-NL" sz="3200" dirty="0" smtClean="0">
                <a:solidFill>
                  <a:srgbClr val="000000"/>
                </a:solidFill>
              </a:rPr>
              <a:t> (‘plakkaatboeken’) </a:t>
            </a:r>
            <a:r>
              <a:rPr lang="nl-NL" sz="3200" dirty="0" err="1" smtClean="0">
                <a:solidFill>
                  <a:srgbClr val="000000"/>
                </a:solidFill>
              </a:rPr>
              <a:t>that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  <a:r>
              <a:rPr lang="nl-NL" sz="3200" dirty="0" err="1" smtClean="0">
                <a:solidFill>
                  <a:srgbClr val="000000"/>
                </a:solidFill>
              </a:rPr>
              <a:t>were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  <a:r>
              <a:rPr lang="nl-NL" sz="3200" dirty="0" err="1" smtClean="0">
                <a:solidFill>
                  <a:srgbClr val="000000"/>
                </a:solidFill>
              </a:rPr>
              <a:t>issued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  <a:r>
              <a:rPr lang="nl-NL" sz="3200" dirty="0" err="1" smtClean="0">
                <a:solidFill>
                  <a:srgbClr val="000000"/>
                </a:solidFill>
              </a:rPr>
              <a:t>by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  <a:r>
              <a:rPr lang="nl-NL" sz="3200" dirty="0" err="1" smtClean="0">
                <a:solidFill>
                  <a:srgbClr val="000000"/>
                </a:solidFill>
              </a:rPr>
              <a:t>the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  <a:r>
              <a:rPr lang="nl-NL" sz="3200" dirty="0" err="1" smtClean="0">
                <a:solidFill>
                  <a:srgbClr val="000000"/>
                </a:solidFill>
              </a:rPr>
              <a:t>various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  <a:r>
              <a:rPr lang="nl-NL" sz="3200" dirty="0" err="1" smtClean="0">
                <a:solidFill>
                  <a:srgbClr val="000000"/>
                </a:solidFill>
              </a:rPr>
              <a:t>governments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  <a:r>
              <a:rPr lang="nl-NL" sz="3200" dirty="0" err="1" smtClean="0">
                <a:solidFill>
                  <a:srgbClr val="000000"/>
                </a:solidFill>
              </a:rPr>
              <a:t>within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  <a:r>
              <a:rPr lang="nl-NL" sz="3200" dirty="0" err="1" smtClean="0">
                <a:solidFill>
                  <a:srgbClr val="000000"/>
                </a:solidFill>
              </a:rPr>
              <a:t>the</a:t>
            </a:r>
            <a:r>
              <a:rPr lang="nl-NL" sz="3200" dirty="0" smtClean="0">
                <a:solidFill>
                  <a:srgbClr val="000000"/>
                </a:solidFill>
              </a:rPr>
              <a:t> Low </a:t>
            </a:r>
            <a:r>
              <a:rPr lang="nl-NL" sz="3200" dirty="0" err="1" smtClean="0">
                <a:solidFill>
                  <a:srgbClr val="000000"/>
                </a:solidFill>
              </a:rPr>
              <a:t>Countries</a:t>
            </a:r>
            <a:r>
              <a:rPr lang="nl-NL" sz="3200" dirty="0" smtClean="0">
                <a:solidFill>
                  <a:srgbClr val="000000"/>
                </a:solidFill>
              </a:rPr>
              <a:t> (North and South). </a:t>
            </a:r>
          </a:p>
          <a:p>
            <a:pPr marL="182563" defTabSz="3027487">
              <a:lnSpc>
                <a:spcPct val="120000"/>
              </a:lnSpc>
            </a:pPr>
            <a:r>
              <a:rPr lang="nl-NL" sz="3200" dirty="0" smtClean="0">
                <a:solidFill>
                  <a:srgbClr val="000000"/>
                </a:solidFill>
              </a:rPr>
              <a:t>These have been </a:t>
            </a:r>
            <a:r>
              <a:rPr lang="nl-NL" sz="3200" dirty="0" err="1" smtClean="0">
                <a:solidFill>
                  <a:srgbClr val="000000"/>
                </a:solidFill>
              </a:rPr>
              <a:t>digitised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  <a:r>
              <a:rPr lang="nl-NL" sz="3200" dirty="0" err="1" smtClean="0">
                <a:solidFill>
                  <a:srgbClr val="000000"/>
                </a:solidFill>
              </a:rPr>
              <a:t>within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  <a:r>
              <a:rPr lang="nl-NL" sz="3200" dirty="0" err="1" smtClean="0">
                <a:solidFill>
                  <a:srgbClr val="000000"/>
                </a:solidFill>
              </a:rPr>
              <a:t>the</a:t>
            </a:r>
            <a:r>
              <a:rPr lang="nl-NL" sz="3200" dirty="0" smtClean="0">
                <a:solidFill>
                  <a:srgbClr val="000000"/>
                </a:solidFill>
              </a:rPr>
              <a:t> Google </a:t>
            </a:r>
          </a:p>
          <a:p>
            <a:pPr marL="182563" defTabSz="3027487">
              <a:lnSpc>
                <a:spcPct val="120000"/>
              </a:lnSpc>
            </a:pPr>
            <a:r>
              <a:rPr lang="nl-NL" sz="3200" dirty="0" smtClean="0">
                <a:solidFill>
                  <a:srgbClr val="000000"/>
                </a:solidFill>
              </a:rPr>
              <a:t>Books project but </a:t>
            </a:r>
            <a:r>
              <a:rPr lang="nl-NL" sz="3200" dirty="0" err="1" smtClean="0">
                <a:solidFill>
                  <a:srgbClr val="000000"/>
                </a:solidFill>
              </a:rPr>
              <a:t>their</a:t>
            </a:r>
            <a:r>
              <a:rPr lang="nl-NL" sz="3200" dirty="0" smtClean="0">
                <a:solidFill>
                  <a:srgbClr val="000000"/>
                </a:solidFill>
              </a:rPr>
              <a:t> OCR-</a:t>
            </a:r>
            <a:r>
              <a:rPr lang="nl-NL" sz="3200" dirty="0" err="1" smtClean="0">
                <a:solidFill>
                  <a:srgbClr val="000000"/>
                </a:solidFill>
              </a:rPr>
              <a:t>quality</a:t>
            </a:r>
            <a:r>
              <a:rPr lang="nl-NL" sz="3200" dirty="0" smtClean="0">
                <a:solidFill>
                  <a:srgbClr val="000000"/>
                </a:solidFill>
              </a:rPr>
              <a:t> is </a:t>
            </a:r>
            <a:r>
              <a:rPr lang="nl-NL" sz="3200" dirty="0" err="1" smtClean="0">
                <a:solidFill>
                  <a:srgbClr val="000000"/>
                </a:solidFill>
              </a:rPr>
              <a:t>poor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</a:p>
          <a:p>
            <a:pPr marL="182563" defTabSz="3027487">
              <a:lnSpc>
                <a:spcPct val="120000"/>
              </a:lnSpc>
            </a:pPr>
            <a:r>
              <a:rPr lang="nl-NL" sz="3200" dirty="0" smtClean="0">
                <a:solidFill>
                  <a:srgbClr val="000000"/>
                </a:solidFill>
              </a:rPr>
              <a:t>(</a:t>
            </a:r>
            <a:r>
              <a:rPr lang="nl-NL" sz="3200" dirty="0" err="1" smtClean="0">
                <a:solidFill>
                  <a:srgbClr val="000000"/>
                </a:solidFill>
              </a:rPr>
              <a:t>est.</a:t>
            </a:r>
            <a:r>
              <a:rPr lang="nl-NL" sz="3200" dirty="0" smtClean="0">
                <a:solidFill>
                  <a:srgbClr val="000000"/>
                </a:solidFill>
              </a:rPr>
              <a:t> 40% </a:t>
            </a:r>
            <a:r>
              <a:rPr lang="nl-NL" sz="3200" dirty="0" err="1" smtClean="0">
                <a:solidFill>
                  <a:srgbClr val="000000"/>
                </a:solidFill>
              </a:rPr>
              <a:t>Character</a:t>
            </a:r>
            <a:r>
              <a:rPr lang="nl-NL" sz="3200" dirty="0" smtClean="0">
                <a:solidFill>
                  <a:srgbClr val="000000"/>
                </a:solidFill>
              </a:rPr>
              <a:t> Error </a:t>
            </a:r>
            <a:r>
              <a:rPr lang="nl-NL" sz="3200" dirty="0" err="1" smtClean="0">
                <a:solidFill>
                  <a:srgbClr val="000000"/>
                </a:solidFill>
              </a:rPr>
              <a:t>Rate</a:t>
            </a:r>
            <a:r>
              <a:rPr lang="nl-NL" sz="3200" dirty="0" smtClean="0">
                <a:solidFill>
                  <a:srgbClr val="000000"/>
                </a:solidFill>
              </a:rPr>
              <a:t> (CER)). </a:t>
            </a:r>
          </a:p>
          <a:p>
            <a:pPr marL="182563" defTabSz="3027487">
              <a:lnSpc>
                <a:spcPct val="120000"/>
              </a:lnSpc>
            </a:pPr>
            <a:r>
              <a:rPr lang="nl-NL" sz="3200" dirty="0" err="1" smtClean="0">
                <a:solidFill>
                  <a:srgbClr val="000000"/>
                </a:solidFill>
              </a:rPr>
              <a:t>This</a:t>
            </a:r>
            <a:r>
              <a:rPr lang="nl-NL" sz="3200" dirty="0" smtClean="0">
                <a:solidFill>
                  <a:srgbClr val="000000"/>
                </a:solidFill>
              </a:rPr>
              <a:t> project </a:t>
            </a:r>
            <a:r>
              <a:rPr lang="nl-NL" sz="3200" dirty="0" err="1" smtClean="0">
                <a:solidFill>
                  <a:srgbClr val="000000"/>
                </a:solidFill>
              </a:rPr>
              <a:t>aims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  <a:r>
              <a:rPr lang="nl-NL" sz="3200" dirty="0" err="1" smtClean="0">
                <a:solidFill>
                  <a:srgbClr val="000000"/>
                </a:solidFill>
              </a:rPr>
              <a:t>to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  <a:r>
              <a:rPr lang="nl-NL" sz="3200" dirty="0" err="1" smtClean="0">
                <a:solidFill>
                  <a:srgbClr val="000000"/>
                </a:solidFill>
              </a:rPr>
              <a:t>improve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  <a:r>
              <a:rPr lang="nl-NL" sz="3200" dirty="0" err="1" smtClean="0">
                <a:solidFill>
                  <a:srgbClr val="000000"/>
                </a:solidFill>
              </a:rPr>
              <a:t>the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</a:p>
          <a:p>
            <a:pPr marL="182563" defTabSz="3027487">
              <a:lnSpc>
                <a:spcPct val="120000"/>
              </a:lnSpc>
            </a:pPr>
            <a:r>
              <a:rPr lang="nl-NL" sz="3200" dirty="0" smtClean="0">
                <a:solidFill>
                  <a:srgbClr val="000000"/>
                </a:solidFill>
              </a:rPr>
              <a:t>OCR-</a:t>
            </a:r>
            <a:r>
              <a:rPr lang="nl-NL" sz="3200" dirty="0" err="1" smtClean="0">
                <a:solidFill>
                  <a:srgbClr val="000000"/>
                </a:solidFill>
              </a:rPr>
              <a:t>quality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  <a:r>
              <a:rPr lang="nl-NL" sz="3200" dirty="0" err="1" smtClean="0">
                <a:solidFill>
                  <a:srgbClr val="000000"/>
                </a:solidFill>
              </a:rPr>
              <a:t>to</a:t>
            </a:r>
            <a:r>
              <a:rPr lang="nl-NL" sz="3200" dirty="0" smtClean="0">
                <a:solidFill>
                  <a:srgbClr val="000000"/>
                </a:solidFill>
              </a:rPr>
              <a:t> a &lt;5% CER in order </a:t>
            </a:r>
            <a:r>
              <a:rPr lang="nl-NL" sz="3200" dirty="0" err="1" smtClean="0">
                <a:solidFill>
                  <a:srgbClr val="000000"/>
                </a:solidFill>
              </a:rPr>
              <a:t>to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</a:p>
          <a:p>
            <a:pPr marL="182563" defTabSz="3027487">
              <a:lnSpc>
                <a:spcPct val="120000"/>
              </a:lnSpc>
            </a:pPr>
            <a:r>
              <a:rPr lang="nl-NL" sz="3200" dirty="0" smtClean="0">
                <a:solidFill>
                  <a:srgbClr val="000000"/>
                </a:solidFill>
              </a:rPr>
              <a:t>make </a:t>
            </a:r>
            <a:r>
              <a:rPr lang="nl-NL" sz="3200" dirty="0" err="1" smtClean="0">
                <a:solidFill>
                  <a:srgbClr val="000000"/>
                </a:solidFill>
              </a:rPr>
              <a:t>them</a:t>
            </a:r>
            <a:r>
              <a:rPr lang="nl-NL" sz="3200" dirty="0" smtClean="0">
                <a:solidFill>
                  <a:srgbClr val="000000"/>
                </a:solidFill>
              </a:rPr>
              <a:t> beter </a:t>
            </a:r>
            <a:r>
              <a:rPr lang="nl-NL" sz="3200" dirty="0" err="1" smtClean="0">
                <a:solidFill>
                  <a:srgbClr val="000000"/>
                </a:solidFill>
              </a:rPr>
              <a:t>searchable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</a:p>
          <a:p>
            <a:pPr marL="182563" defTabSz="3027487">
              <a:lnSpc>
                <a:spcPct val="120000"/>
              </a:lnSpc>
            </a:pPr>
            <a:r>
              <a:rPr lang="nl-NL" sz="3200" dirty="0" err="1" smtClean="0">
                <a:solidFill>
                  <a:srgbClr val="000000"/>
                </a:solidFill>
              </a:rPr>
              <a:t>for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  <a:r>
              <a:rPr lang="nl-NL" sz="3200" dirty="0" err="1" smtClean="0">
                <a:solidFill>
                  <a:srgbClr val="000000"/>
                </a:solidFill>
              </a:rPr>
              <a:t>researchers</a:t>
            </a:r>
            <a:r>
              <a:rPr lang="nl-NL" sz="3200" dirty="0" smtClean="0">
                <a:solidFill>
                  <a:srgbClr val="000000"/>
                </a:solidFill>
              </a:rPr>
              <a:t> and computers. </a:t>
            </a:r>
          </a:p>
          <a:p>
            <a:pPr marL="182563" defTabSz="3027487">
              <a:lnSpc>
                <a:spcPct val="120000"/>
              </a:lnSpc>
            </a:pPr>
            <a:r>
              <a:rPr lang="nl-NL" sz="3200" dirty="0">
                <a:solidFill>
                  <a:srgbClr val="000000"/>
                </a:solidFill>
              </a:rPr>
              <a:t>The </a:t>
            </a:r>
            <a:r>
              <a:rPr lang="nl-NL" sz="3200" dirty="0" err="1">
                <a:solidFill>
                  <a:srgbClr val="000000"/>
                </a:solidFill>
              </a:rPr>
              <a:t>readability</a:t>
            </a:r>
            <a:r>
              <a:rPr lang="nl-NL" sz="3200" dirty="0">
                <a:solidFill>
                  <a:srgbClr val="000000"/>
                </a:solidFill>
              </a:rPr>
              <a:t> of </a:t>
            </a:r>
            <a:r>
              <a:rPr lang="nl-NL" sz="3200" dirty="0" err="1">
                <a:solidFill>
                  <a:srgbClr val="000000"/>
                </a:solidFill>
              </a:rPr>
              <a:t>the</a:t>
            </a:r>
            <a:r>
              <a:rPr lang="nl-NL" sz="3200" dirty="0">
                <a:solidFill>
                  <a:srgbClr val="000000"/>
                </a:solidFill>
              </a:rPr>
              <a:t> </a:t>
            </a:r>
            <a:r>
              <a:rPr lang="nl-NL" sz="3200" dirty="0" err="1">
                <a:solidFill>
                  <a:srgbClr val="000000"/>
                </a:solidFill>
              </a:rPr>
              <a:t>texts</a:t>
            </a:r>
            <a:r>
              <a:rPr lang="nl-NL" sz="3200" dirty="0">
                <a:solidFill>
                  <a:srgbClr val="000000"/>
                </a:solidFill>
              </a:rPr>
              <a:t> is </a:t>
            </a:r>
            <a:r>
              <a:rPr lang="nl-NL" sz="3200" dirty="0" err="1">
                <a:solidFill>
                  <a:srgbClr val="000000"/>
                </a:solidFill>
              </a:rPr>
              <a:t>improved</a:t>
            </a:r>
            <a:r>
              <a:rPr lang="nl-NL" sz="3200" dirty="0">
                <a:solidFill>
                  <a:srgbClr val="000000"/>
                </a:solidFill>
              </a:rPr>
              <a:t> </a:t>
            </a:r>
            <a:r>
              <a:rPr lang="nl-NL" sz="3200" dirty="0" err="1">
                <a:solidFill>
                  <a:srgbClr val="000000"/>
                </a:solidFill>
              </a:rPr>
              <a:t>by</a:t>
            </a:r>
            <a:r>
              <a:rPr lang="nl-NL" sz="3200" dirty="0">
                <a:solidFill>
                  <a:srgbClr val="000000"/>
                </a:solidFill>
              </a:rPr>
              <a:t> </a:t>
            </a:r>
            <a:endParaRPr lang="nl-NL" sz="3200" dirty="0" smtClean="0">
              <a:solidFill>
                <a:srgbClr val="000000"/>
              </a:solidFill>
            </a:endParaRPr>
          </a:p>
          <a:p>
            <a:pPr marL="182563" defTabSz="3027487">
              <a:lnSpc>
                <a:spcPct val="120000"/>
              </a:lnSpc>
            </a:pPr>
            <a:r>
              <a:rPr lang="nl-NL" sz="3200" dirty="0" err="1" smtClean="0">
                <a:solidFill>
                  <a:srgbClr val="000000"/>
                </a:solidFill>
              </a:rPr>
              <a:t>using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  <a:r>
              <a:rPr lang="nl-NL" sz="3200" dirty="0" err="1" smtClean="0">
                <a:solidFill>
                  <a:srgbClr val="000000"/>
                </a:solidFill>
              </a:rPr>
              <a:t>Handwriting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  <a:r>
              <a:rPr lang="nl-NL" sz="3200" dirty="0" err="1">
                <a:solidFill>
                  <a:srgbClr val="000000"/>
                </a:solidFill>
              </a:rPr>
              <a:t>Text</a:t>
            </a:r>
            <a:r>
              <a:rPr lang="nl-NL" sz="3200" dirty="0">
                <a:solidFill>
                  <a:srgbClr val="000000"/>
                </a:solidFill>
              </a:rPr>
              <a:t> </a:t>
            </a:r>
            <a:r>
              <a:rPr lang="nl-NL" sz="3200" dirty="0" err="1">
                <a:solidFill>
                  <a:srgbClr val="000000"/>
                </a:solidFill>
              </a:rPr>
              <a:t>Recognition</a:t>
            </a:r>
            <a:r>
              <a:rPr lang="nl-NL" sz="3200" dirty="0">
                <a:solidFill>
                  <a:srgbClr val="000000"/>
                </a:solidFill>
              </a:rPr>
              <a:t> (HTR) </a:t>
            </a:r>
            <a:endParaRPr lang="nl-NL" sz="3200" dirty="0" smtClean="0">
              <a:solidFill>
                <a:srgbClr val="000000"/>
              </a:solidFill>
            </a:endParaRPr>
          </a:p>
          <a:p>
            <a:pPr marL="182563" defTabSz="3027487">
              <a:lnSpc>
                <a:spcPct val="120000"/>
              </a:lnSpc>
            </a:pPr>
            <a:r>
              <a:rPr lang="nl-NL" sz="3200" dirty="0" smtClean="0">
                <a:solidFill>
                  <a:srgbClr val="000000"/>
                </a:solidFill>
              </a:rPr>
              <a:t>tool </a:t>
            </a:r>
            <a:r>
              <a:rPr lang="nl-NL" sz="3200" b="1" dirty="0">
                <a:solidFill>
                  <a:srgbClr val="000000"/>
                </a:solidFill>
              </a:rPr>
              <a:t>Transkribus</a:t>
            </a:r>
            <a:r>
              <a:rPr lang="nl-NL" sz="3200" dirty="0">
                <a:solidFill>
                  <a:srgbClr val="000000"/>
                </a:solidFill>
              </a:rPr>
              <a:t>. </a:t>
            </a:r>
            <a:endParaRPr lang="nl-NL" sz="3200" dirty="0" smtClean="0">
              <a:solidFill>
                <a:schemeClr val="bg1"/>
              </a:solidFill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21461676" y="27930787"/>
            <a:ext cx="8034677" cy="5521512"/>
          </a:xfrm>
          <a:prstGeom prst="rect">
            <a:avLst/>
          </a:prstGeom>
          <a:solidFill>
            <a:srgbClr val="F1A42B"/>
          </a:solidFill>
        </p:spPr>
        <p:txBody>
          <a:bodyPr wrap="square" rtlCol="0">
            <a:spAutoFit/>
          </a:bodyPr>
          <a:lstStyle/>
          <a:p>
            <a:pPr marL="182563" defTabSz="3027487">
              <a:lnSpc>
                <a:spcPct val="120000"/>
              </a:lnSpc>
            </a:pPr>
            <a:r>
              <a:rPr lang="nl-NL" sz="3800" b="1" dirty="0" err="1" smtClean="0">
                <a:solidFill>
                  <a:srgbClr val="1E64C8"/>
                </a:solidFill>
                <a:latin typeface="+mj-lt"/>
              </a:rPr>
              <a:t>Relevance</a:t>
            </a:r>
            <a:r>
              <a:rPr lang="nl-NL" sz="3800" b="1" dirty="0" smtClean="0">
                <a:solidFill>
                  <a:srgbClr val="1E64C8"/>
                </a:solidFill>
                <a:latin typeface="+mj-lt"/>
              </a:rPr>
              <a:t> and </a:t>
            </a:r>
            <a:r>
              <a:rPr lang="nl-NL" sz="3800" b="1" dirty="0" err="1" smtClean="0">
                <a:solidFill>
                  <a:srgbClr val="1E64C8"/>
                </a:solidFill>
                <a:latin typeface="+mj-lt"/>
              </a:rPr>
              <a:t>implications</a:t>
            </a:r>
            <a:endParaRPr lang="nl-NL" sz="3800" b="1" dirty="0" smtClean="0">
              <a:solidFill>
                <a:srgbClr val="1E64C8"/>
              </a:solidFill>
              <a:latin typeface="+mj-lt"/>
            </a:endParaRPr>
          </a:p>
          <a:p>
            <a:pPr marL="639763" indent="-457200" defTabSz="3027487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nl-NL" sz="3200" dirty="0" err="1" smtClean="0">
                <a:solidFill>
                  <a:srgbClr val="000000"/>
                </a:solidFill>
              </a:rPr>
              <a:t>Improved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  <a:r>
              <a:rPr lang="nl-NL" sz="3200" dirty="0" err="1" smtClean="0">
                <a:solidFill>
                  <a:srgbClr val="000000"/>
                </a:solidFill>
              </a:rPr>
              <a:t>accessibility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  <a:r>
              <a:rPr lang="nl-NL" sz="3200" dirty="0" err="1" smtClean="0">
                <a:solidFill>
                  <a:srgbClr val="000000"/>
                </a:solidFill>
              </a:rPr>
              <a:t>to</a:t>
            </a:r>
            <a:r>
              <a:rPr lang="nl-NL" sz="3200" dirty="0" smtClean="0">
                <a:solidFill>
                  <a:srgbClr val="000000"/>
                </a:solidFill>
              </a:rPr>
              <a:t> a </a:t>
            </a:r>
            <a:r>
              <a:rPr lang="nl-NL" sz="3200" dirty="0" err="1" smtClean="0">
                <a:solidFill>
                  <a:srgbClr val="000000"/>
                </a:solidFill>
              </a:rPr>
              <a:t>huge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  <a:r>
              <a:rPr lang="nl-NL" sz="3200" dirty="0" err="1" smtClean="0">
                <a:solidFill>
                  <a:srgbClr val="000000"/>
                </a:solidFill>
              </a:rPr>
              <a:t>amount</a:t>
            </a:r>
            <a:r>
              <a:rPr lang="nl-NL" sz="3200" dirty="0" smtClean="0">
                <a:solidFill>
                  <a:srgbClr val="000000"/>
                </a:solidFill>
              </a:rPr>
              <a:t> of </a:t>
            </a:r>
            <a:r>
              <a:rPr lang="nl-NL" sz="3200" dirty="0" err="1" smtClean="0">
                <a:solidFill>
                  <a:srgbClr val="000000"/>
                </a:solidFill>
              </a:rPr>
              <a:t>normative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  <a:r>
              <a:rPr lang="nl-NL" sz="3200" dirty="0" err="1" smtClean="0">
                <a:solidFill>
                  <a:srgbClr val="000000"/>
                </a:solidFill>
              </a:rPr>
              <a:t>texts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  <a:r>
              <a:rPr lang="nl-NL" sz="3200" dirty="0" err="1" smtClean="0">
                <a:solidFill>
                  <a:srgbClr val="000000"/>
                </a:solidFill>
              </a:rPr>
              <a:t>from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  <a:r>
              <a:rPr lang="nl-NL" sz="3200" dirty="0" err="1" smtClean="0">
                <a:solidFill>
                  <a:srgbClr val="000000"/>
                </a:solidFill>
              </a:rPr>
              <a:t>the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  <a:r>
              <a:rPr lang="nl-NL" sz="3200" dirty="0" err="1" smtClean="0">
                <a:solidFill>
                  <a:srgbClr val="000000"/>
                </a:solidFill>
              </a:rPr>
              <a:t>early</a:t>
            </a:r>
            <a:r>
              <a:rPr lang="nl-NL" sz="3200" dirty="0" smtClean="0">
                <a:solidFill>
                  <a:srgbClr val="000000"/>
                </a:solidFill>
              </a:rPr>
              <a:t> modern era, </a:t>
            </a:r>
            <a:r>
              <a:rPr lang="nl-NL" sz="3200" dirty="0" err="1" smtClean="0">
                <a:solidFill>
                  <a:srgbClr val="000000"/>
                </a:solidFill>
              </a:rPr>
              <a:t>allowing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  <a:r>
              <a:rPr lang="nl-NL" sz="3200" dirty="0" err="1" smtClean="0">
                <a:solidFill>
                  <a:srgbClr val="000000"/>
                </a:solidFill>
              </a:rPr>
              <a:t>longitudinal</a:t>
            </a:r>
            <a:r>
              <a:rPr lang="nl-NL" sz="3200" dirty="0" smtClean="0">
                <a:solidFill>
                  <a:srgbClr val="000000"/>
                </a:solidFill>
              </a:rPr>
              <a:t> research </a:t>
            </a:r>
            <a:r>
              <a:rPr lang="nl-NL" sz="3200" dirty="0" err="1" smtClean="0">
                <a:solidFill>
                  <a:srgbClr val="000000"/>
                </a:solidFill>
              </a:rPr>
              <a:t>to</a:t>
            </a:r>
            <a:r>
              <a:rPr lang="nl-NL" sz="3200" dirty="0" smtClean="0">
                <a:solidFill>
                  <a:srgbClr val="000000"/>
                </a:solidFill>
              </a:rPr>
              <a:t> ‘common’ </a:t>
            </a:r>
            <a:r>
              <a:rPr lang="nl-NL" sz="3200" dirty="0" err="1" smtClean="0">
                <a:solidFill>
                  <a:srgbClr val="000000"/>
                </a:solidFill>
              </a:rPr>
              <a:t>problems</a:t>
            </a:r>
            <a:r>
              <a:rPr lang="nl-NL" sz="3200" dirty="0" smtClean="0">
                <a:solidFill>
                  <a:srgbClr val="000000"/>
                </a:solidFill>
              </a:rPr>
              <a:t>. </a:t>
            </a:r>
          </a:p>
          <a:p>
            <a:pPr marL="639763" indent="-457200" defTabSz="3027487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nl-NL" sz="3200" dirty="0" smtClean="0">
                <a:solidFill>
                  <a:srgbClr val="000000"/>
                </a:solidFill>
              </a:rPr>
              <a:t>A </a:t>
            </a:r>
            <a:r>
              <a:rPr lang="nl-NL" sz="3200" dirty="0" err="1" smtClean="0">
                <a:solidFill>
                  <a:srgbClr val="000000"/>
                </a:solidFill>
              </a:rPr>
              <a:t>frequently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  <a:r>
              <a:rPr lang="nl-NL" sz="3200" dirty="0" err="1" smtClean="0">
                <a:solidFill>
                  <a:srgbClr val="000000"/>
                </a:solidFill>
              </a:rPr>
              <a:t>used</a:t>
            </a:r>
            <a:r>
              <a:rPr lang="nl-NL" sz="3200" dirty="0" smtClean="0">
                <a:solidFill>
                  <a:srgbClr val="000000"/>
                </a:solidFill>
              </a:rPr>
              <a:t> resource, </a:t>
            </a:r>
            <a:r>
              <a:rPr lang="nl-NL" sz="3200" dirty="0" err="1" smtClean="0">
                <a:solidFill>
                  <a:srgbClr val="000000"/>
                </a:solidFill>
              </a:rPr>
              <a:t>now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  <a:r>
              <a:rPr lang="nl-NL" sz="3200" dirty="0" err="1" smtClean="0">
                <a:solidFill>
                  <a:srgbClr val="000000"/>
                </a:solidFill>
              </a:rPr>
              <a:t>being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  <a:r>
              <a:rPr lang="nl-NL" sz="3200" dirty="0" err="1" smtClean="0">
                <a:solidFill>
                  <a:srgbClr val="000000"/>
                </a:solidFill>
              </a:rPr>
              <a:t>placed</a:t>
            </a:r>
            <a:r>
              <a:rPr lang="nl-NL" sz="3200" dirty="0" smtClean="0">
                <a:solidFill>
                  <a:srgbClr val="000000"/>
                </a:solidFill>
              </a:rPr>
              <a:t> in context (e.g. </a:t>
            </a:r>
            <a:r>
              <a:rPr lang="nl-NL" sz="3200" dirty="0" err="1" smtClean="0">
                <a:solidFill>
                  <a:srgbClr val="000000"/>
                </a:solidFill>
              </a:rPr>
              <a:t>able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  <a:r>
              <a:rPr lang="nl-NL" sz="3200" dirty="0" err="1" smtClean="0">
                <a:solidFill>
                  <a:srgbClr val="000000"/>
                </a:solidFill>
              </a:rPr>
              <a:t>to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  <a:r>
              <a:rPr lang="nl-NL" sz="3200" dirty="0" err="1" smtClean="0">
                <a:solidFill>
                  <a:srgbClr val="000000"/>
                </a:solidFill>
              </a:rPr>
              <a:t>find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  <a:r>
              <a:rPr lang="nl-NL" sz="3200" dirty="0" err="1" smtClean="0">
                <a:solidFill>
                  <a:srgbClr val="000000"/>
                </a:solidFill>
              </a:rPr>
              <a:t>similar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  <a:r>
              <a:rPr lang="nl-NL" sz="3200" dirty="0" err="1" smtClean="0">
                <a:solidFill>
                  <a:srgbClr val="000000"/>
                </a:solidFill>
              </a:rPr>
              <a:t>texts</a:t>
            </a:r>
            <a:r>
              <a:rPr lang="nl-NL" sz="3200" dirty="0" smtClean="0">
                <a:solidFill>
                  <a:srgbClr val="000000"/>
                </a:solidFill>
              </a:rPr>
              <a:t> in </a:t>
            </a:r>
            <a:r>
              <a:rPr lang="nl-NL" sz="3200" dirty="0" err="1" smtClean="0">
                <a:solidFill>
                  <a:srgbClr val="000000"/>
                </a:solidFill>
              </a:rPr>
              <a:t>other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  <a:r>
              <a:rPr lang="nl-NL" sz="3200" dirty="0" err="1" smtClean="0">
                <a:solidFill>
                  <a:srgbClr val="000000"/>
                </a:solidFill>
              </a:rPr>
              <a:t>areas</a:t>
            </a:r>
            <a:r>
              <a:rPr lang="nl-NL" sz="3200" dirty="0" smtClean="0">
                <a:solidFill>
                  <a:srgbClr val="000000"/>
                </a:solidFill>
              </a:rPr>
              <a:t> and </a:t>
            </a:r>
            <a:r>
              <a:rPr lang="nl-NL" sz="3200" dirty="0" err="1" smtClean="0">
                <a:solidFill>
                  <a:srgbClr val="000000"/>
                </a:solidFill>
              </a:rPr>
              <a:t>periods</a:t>
            </a:r>
            <a:r>
              <a:rPr lang="nl-NL" sz="3200" dirty="0" smtClean="0">
                <a:solidFill>
                  <a:srgbClr val="000000"/>
                </a:solidFill>
              </a:rPr>
              <a:t>) and </a:t>
            </a:r>
            <a:r>
              <a:rPr lang="nl-NL" sz="3200" dirty="0" err="1" smtClean="0">
                <a:solidFill>
                  <a:srgbClr val="000000"/>
                </a:solidFill>
              </a:rPr>
              <a:t>accessible</a:t>
            </a:r>
            <a:r>
              <a:rPr lang="nl-NL" sz="3200" dirty="0" smtClean="0">
                <a:solidFill>
                  <a:srgbClr val="000000"/>
                </a:solidFill>
              </a:rPr>
              <a:t> </a:t>
            </a:r>
            <a:r>
              <a:rPr lang="nl-NL" sz="3200" dirty="0" err="1" smtClean="0">
                <a:solidFill>
                  <a:srgbClr val="000000"/>
                </a:solidFill>
              </a:rPr>
              <a:t>through</a:t>
            </a:r>
            <a:r>
              <a:rPr lang="nl-NL" sz="3200" dirty="0" smtClean="0">
                <a:solidFill>
                  <a:srgbClr val="000000"/>
                </a:solidFill>
              </a:rPr>
              <a:t> metadata.</a:t>
            </a:r>
            <a:endParaRPr lang="nl-NL" sz="2800" dirty="0" smtClean="0">
              <a:solidFill>
                <a:schemeClr val="bg1"/>
              </a:solidFill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10046067" y="38954439"/>
            <a:ext cx="60725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i="1" dirty="0" smtClean="0"/>
              <a:t>Groot Plakkaatboeken </a:t>
            </a:r>
            <a:r>
              <a:rPr lang="nl-NL" sz="1400" dirty="0" smtClean="0"/>
              <a:t>– Museum De Roos (Geertruidenberg)</a:t>
            </a:r>
          </a:p>
          <a:p>
            <a:r>
              <a:rPr lang="nl-NL" sz="1400" dirty="0">
                <a:hlinkClick r:id="rId6"/>
              </a:rPr>
              <a:t>http://</a:t>
            </a:r>
            <a:r>
              <a:rPr lang="nl-NL" sz="1400" dirty="0" smtClean="0">
                <a:hlinkClick r:id="rId6"/>
              </a:rPr>
              <a:t>www.museumderoos.nl/index.php?menuitemID=105&amp;taalID=2</a:t>
            </a:r>
            <a:endParaRPr lang="nl-NL" sz="1400" dirty="0"/>
          </a:p>
        </p:txBody>
      </p:sp>
      <p:sp>
        <p:nvSpPr>
          <p:cNvPr id="22" name="Tekstvak 21"/>
          <p:cNvSpPr txBox="1"/>
          <p:nvPr/>
        </p:nvSpPr>
        <p:spPr>
          <a:xfrm>
            <a:off x="20520020" y="34327944"/>
            <a:ext cx="8993915" cy="2862322"/>
          </a:xfrm>
          <a:prstGeom prst="rect">
            <a:avLst/>
          </a:prstGeom>
          <a:solidFill>
            <a:srgbClr val="1E64C8"/>
          </a:solidFill>
        </p:spPr>
        <p:txBody>
          <a:bodyPr wrap="square" rtlCol="0">
            <a:spAutoFit/>
          </a:bodyPr>
          <a:lstStyle/>
          <a:p>
            <a:pPr marL="182563" defTabSz="3027487">
              <a:lnSpc>
                <a:spcPct val="120000"/>
              </a:lnSpc>
            </a:pPr>
            <a:r>
              <a:rPr lang="nl-NL" sz="3800" b="1" dirty="0" err="1" smtClean="0">
                <a:solidFill>
                  <a:srgbClr val="F1A42B"/>
                </a:solidFill>
                <a:latin typeface="+mj-lt"/>
              </a:rPr>
              <a:t>Project-team</a:t>
            </a:r>
            <a:r>
              <a:rPr lang="nl-NL" sz="3800" b="1" dirty="0" smtClean="0">
                <a:solidFill>
                  <a:srgbClr val="F1A42B"/>
                </a:solidFill>
                <a:latin typeface="+mj-lt"/>
              </a:rPr>
              <a:t> National Library (NL)</a:t>
            </a:r>
          </a:p>
          <a:p>
            <a:pPr marL="182563" defTabSz="3027487">
              <a:lnSpc>
                <a:spcPct val="120000"/>
              </a:lnSpc>
            </a:pPr>
            <a:r>
              <a:rPr lang="nl-NL" sz="2800" dirty="0">
                <a:solidFill>
                  <a:schemeClr val="bg1"/>
                </a:solidFill>
              </a:rPr>
              <a:t>Michel de </a:t>
            </a:r>
            <a:r>
              <a:rPr lang="nl-NL" sz="2800" dirty="0" err="1">
                <a:solidFill>
                  <a:schemeClr val="bg1"/>
                </a:solidFill>
              </a:rPr>
              <a:t>Gruijter</a:t>
            </a:r>
            <a:r>
              <a:rPr lang="nl-NL" sz="2800" dirty="0">
                <a:solidFill>
                  <a:schemeClr val="bg1"/>
                </a:solidFill>
              </a:rPr>
              <a:t> </a:t>
            </a:r>
            <a:r>
              <a:rPr lang="nl-NL" sz="2800" dirty="0" smtClean="0">
                <a:solidFill>
                  <a:schemeClr val="bg1"/>
                </a:solidFill>
              </a:rPr>
              <a:t>   – Project Advisor</a:t>
            </a:r>
          </a:p>
          <a:p>
            <a:pPr marL="182563" defTabSz="3027487">
              <a:lnSpc>
                <a:spcPct val="120000"/>
              </a:lnSpc>
            </a:pPr>
            <a:r>
              <a:rPr lang="nl-NL" sz="2800" dirty="0" smtClean="0">
                <a:solidFill>
                  <a:schemeClr val="bg1"/>
                </a:solidFill>
              </a:rPr>
              <a:t>Annemieke Romein – </a:t>
            </a:r>
            <a:r>
              <a:rPr lang="nl-NL" sz="2800" dirty="0" err="1" smtClean="0">
                <a:solidFill>
                  <a:schemeClr val="bg1"/>
                </a:solidFill>
              </a:rPr>
              <a:t>Primary</a:t>
            </a:r>
            <a:r>
              <a:rPr lang="nl-NL" sz="2800" dirty="0" smtClean="0">
                <a:solidFill>
                  <a:schemeClr val="bg1"/>
                </a:solidFill>
              </a:rPr>
              <a:t> Investigator </a:t>
            </a:r>
            <a:endParaRPr lang="nl-NL" sz="2800" dirty="0">
              <a:solidFill>
                <a:schemeClr val="bg1"/>
              </a:solidFill>
            </a:endParaRPr>
          </a:p>
          <a:p>
            <a:pPr marL="182563" defTabSz="3027487">
              <a:lnSpc>
                <a:spcPct val="120000"/>
              </a:lnSpc>
            </a:pPr>
            <a:r>
              <a:rPr lang="nl-NL" sz="2800" dirty="0" smtClean="0">
                <a:solidFill>
                  <a:schemeClr val="bg1"/>
                </a:solidFill>
              </a:rPr>
              <a:t>Sara Veldhoen 	    – </a:t>
            </a:r>
            <a:r>
              <a:rPr lang="nl-NL" sz="2800" dirty="0">
                <a:solidFill>
                  <a:schemeClr val="bg1"/>
                </a:solidFill>
              </a:rPr>
              <a:t>R</a:t>
            </a:r>
            <a:r>
              <a:rPr lang="nl-NL" sz="2800" dirty="0" smtClean="0">
                <a:solidFill>
                  <a:schemeClr val="bg1"/>
                </a:solidFill>
              </a:rPr>
              <a:t>esearch </a:t>
            </a:r>
            <a:r>
              <a:rPr lang="nl-NL" sz="2800" dirty="0">
                <a:solidFill>
                  <a:schemeClr val="bg1"/>
                </a:solidFill>
              </a:rPr>
              <a:t>Software </a:t>
            </a:r>
            <a:r>
              <a:rPr lang="nl-NL" sz="2800" dirty="0" smtClean="0">
                <a:solidFill>
                  <a:schemeClr val="bg1"/>
                </a:solidFill>
              </a:rPr>
              <a:t>Engineer</a:t>
            </a:r>
            <a:endParaRPr lang="nl-NL" sz="2800" dirty="0">
              <a:solidFill>
                <a:schemeClr val="bg1"/>
              </a:solidFill>
            </a:endParaRPr>
          </a:p>
          <a:p>
            <a:pPr marL="182563" defTabSz="3027487">
              <a:lnSpc>
                <a:spcPct val="120000"/>
              </a:lnSpc>
            </a:pPr>
            <a:endParaRPr lang="nl-NL" sz="2800" dirty="0" smtClean="0">
              <a:solidFill>
                <a:schemeClr val="bg1"/>
              </a:solidFill>
            </a:endParaRPr>
          </a:p>
        </p:txBody>
      </p:sp>
      <p:pic>
        <p:nvPicPr>
          <p:cNvPr id="4" name="Picture 2" descr="Afbeeldingsresultaat voor CC BY SA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11586" y="40368654"/>
            <a:ext cx="4784767" cy="1685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kstvak 28"/>
          <p:cNvSpPr txBox="1"/>
          <p:nvPr/>
        </p:nvSpPr>
        <p:spPr>
          <a:xfrm>
            <a:off x="22216934" y="8321623"/>
            <a:ext cx="7279418" cy="4856714"/>
          </a:xfrm>
          <a:prstGeom prst="rect">
            <a:avLst/>
          </a:prstGeom>
          <a:solidFill>
            <a:srgbClr val="1E64C8"/>
          </a:solidFill>
        </p:spPr>
        <p:txBody>
          <a:bodyPr wrap="square" rtlCol="0">
            <a:spAutoFit/>
          </a:bodyPr>
          <a:lstStyle/>
          <a:p>
            <a:pPr marL="182563" defTabSz="3027487">
              <a:lnSpc>
                <a:spcPct val="120000"/>
              </a:lnSpc>
            </a:pPr>
            <a:r>
              <a:rPr lang="nl-NL" sz="3800" b="1" dirty="0" err="1" smtClean="0">
                <a:solidFill>
                  <a:srgbClr val="F1A42B"/>
                </a:solidFill>
                <a:latin typeface="+mj-lt"/>
              </a:rPr>
              <a:t>Underlying</a:t>
            </a:r>
            <a:r>
              <a:rPr lang="nl-NL" sz="3800" b="1" dirty="0" smtClean="0">
                <a:solidFill>
                  <a:srgbClr val="F1A42B"/>
                </a:solidFill>
                <a:latin typeface="+mj-lt"/>
              </a:rPr>
              <a:t> hypothesis</a:t>
            </a:r>
          </a:p>
          <a:p>
            <a:pPr marL="182563" defTabSz="3027487">
              <a:lnSpc>
                <a:spcPct val="120000"/>
              </a:lnSpc>
            </a:pPr>
            <a:r>
              <a:rPr lang="nl-NL" sz="3200" dirty="0" err="1" smtClean="0">
                <a:solidFill>
                  <a:schemeClr val="bg1"/>
                </a:solidFill>
              </a:rPr>
              <a:t>When</a:t>
            </a:r>
            <a:r>
              <a:rPr lang="nl-NL" sz="3200" dirty="0" smtClean="0">
                <a:solidFill>
                  <a:schemeClr val="bg1"/>
                </a:solidFill>
              </a:rPr>
              <a:t> </a:t>
            </a:r>
            <a:r>
              <a:rPr lang="nl-NL" sz="3200" dirty="0" err="1" smtClean="0">
                <a:solidFill>
                  <a:schemeClr val="bg1"/>
                </a:solidFill>
              </a:rPr>
              <a:t>problems</a:t>
            </a:r>
            <a:r>
              <a:rPr lang="nl-NL" sz="3200" dirty="0" smtClean="0">
                <a:solidFill>
                  <a:schemeClr val="bg1"/>
                </a:solidFill>
              </a:rPr>
              <a:t> </a:t>
            </a:r>
            <a:r>
              <a:rPr lang="nl-NL" sz="3200" dirty="0" err="1" smtClean="0">
                <a:solidFill>
                  <a:schemeClr val="bg1"/>
                </a:solidFill>
              </a:rPr>
              <a:t>arose</a:t>
            </a:r>
            <a:r>
              <a:rPr lang="nl-NL" sz="3200" dirty="0" smtClean="0">
                <a:solidFill>
                  <a:schemeClr val="bg1"/>
                </a:solidFill>
              </a:rPr>
              <a:t>, small ‘</a:t>
            </a:r>
            <a:r>
              <a:rPr lang="nl-NL" sz="3200" dirty="0" err="1" smtClean="0">
                <a:solidFill>
                  <a:schemeClr val="bg1"/>
                </a:solidFill>
              </a:rPr>
              <a:t>states</a:t>
            </a:r>
            <a:r>
              <a:rPr lang="nl-NL" sz="3200" dirty="0" smtClean="0">
                <a:solidFill>
                  <a:schemeClr val="bg1"/>
                </a:solidFill>
              </a:rPr>
              <a:t>’ had </a:t>
            </a:r>
            <a:r>
              <a:rPr lang="nl-NL" sz="3200" dirty="0" err="1" smtClean="0">
                <a:solidFill>
                  <a:schemeClr val="bg1"/>
                </a:solidFill>
              </a:rPr>
              <a:t>to</a:t>
            </a:r>
            <a:r>
              <a:rPr lang="nl-NL" sz="3200" dirty="0" smtClean="0">
                <a:solidFill>
                  <a:schemeClr val="bg1"/>
                </a:solidFill>
              </a:rPr>
              <a:t> act </a:t>
            </a:r>
            <a:r>
              <a:rPr lang="nl-NL" sz="3200" dirty="0" err="1" smtClean="0">
                <a:solidFill>
                  <a:schemeClr val="bg1"/>
                </a:solidFill>
              </a:rPr>
              <a:t>swiftly</a:t>
            </a:r>
            <a:r>
              <a:rPr lang="nl-NL" sz="3200" dirty="0" smtClean="0">
                <a:solidFill>
                  <a:schemeClr val="bg1"/>
                </a:solidFill>
              </a:rPr>
              <a:t>. </a:t>
            </a:r>
            <a:r>
              <a:rPr lang="nl-NL" sz="3200" dirty="0" err="1" smtClean="0">
                <a:solidFill>
                  <a:schemeClr val="bg1"/>
                </a:solidFill>
              </a:rPr>
              <a:t>Hence</a:t>
            </a:r>
            <a:r>
              <a:rPr lang="nl-NL" sz="3200" dirty="0" smtClean="0">
                <a:solidFill>
                  <a:schemeClr val="bg1"/>
                </a:solidFill>
              </a:rPr>
              <a:t>, I </a:t>
            </a:r>
            <a:r>
              <a:rPr lang="nl-NL" sz="3200" dirty="0" err="1" smtClean="0">
                <a:solidFill>
                  <a:schemeClr val="bg1"/>
                </a:solidFill>
              </a:rPr>
              <a:t>assume</a:t>
            </a:r>
            <a:r>
              <a:rPr lang="nl-NL" sz="3200" dirty="0" smtClean="0">
                <a:solidFill>
                  <a:schemeClr val="bg1"/>
                </a:solidFill>
              </a:rPr>
              <a:t> </a:t>
            </a:r>
            <a:r>
              <a:rPr lang="nl-NL" sz="3200" dirty="0" err="1" smtClean="0">
                <a:solidFill>
                  <a:schemeClr val="bg1"/>
                </a:solidFill>
              </a:rPr>
              <a:t>that</a:t>
            </a:r>
            <a:r>
              <a:rPr lang="nl-NL" sz="3200" dirty="0" smtClean="0">
                <a:solidFill>
                  <a:schemeClr val="bg1"/>
                </a:solidFill>
              </a:rPr>
              <a:t> </a:t>
            </a:r>
            <a:r>
              <a:rPr lang="nl-NL" sz="3200" dirty="0" err="1" smtClean="0">
                <a:solidFill>
                  <a:schemeClr val="bg1"/>
                </a:solidFill>
              </a:rPr>
              <a:t>they</a:t>
            </a:r>
            <a:r>
              <a:rPr lang="nl-NL" sz="3200" dirty="0" smtClean="0">
                <a:solidFill>
                  <a:schemeClr val="bg1"/>
                </a:solidFill>
              </a:rPr>
              <a:t> </a:t>
            </a:r>
            <a:r>
              <a:rPr lang="nl-NL" sz="3200" dirty="0" err="1" smtClean="0">
                <a:solidFill>
                  <a:schemeClr val="bg1"/>
                </a:solidFill>
              </a:rPr>
              <a:t>may</a:t>
            </a:r>
            <a:r>
              <a:rPr lang="nl-NL" sz="3200" dirty="0" smtClean="0">
                <a:solidFill>
                  <a:schemeClr val="bg1"/>
                </a:solidFill>
              </a:rPr>
              <a:t> have </a:t>
            </a:r>
            <a:r>
              <a:rPr lang="nl-NL" sz="3200" dirty="0" err="1" smtClean="0">
                <a:solidFill>
                  <a:schemeClr val="bg1"/>
                </a:solidFill>
              </a:rPr>
              <a:t>adopted</a:t>
            </a:r>
            <a:r>
              <a:rPr lang="nl-NL" sz="3200" dirty="0" smtClean="0">
                <a:solidFill>
                  <a:schemeClr val="bg1"/>
                </a:solidFill>
              </a:rPr>
              <a:t> – </a:t>
            </a:r>
            <a:r>
              <a:rPr lang="nl-NL" sz="3200" dirty="0" err="1" smtClean="0">
                <a:solidFill>
                  <a:schemeClr val="bg1"/>
                </a:solidFill>
              </a:rPr>
              <a:t>parts</a:t>
            </a:r>
            <a:r>
              <a:rPr lang="nl-NL" sz="3200" dirty="0" smtClean="0">
                <a:solidFill>
                  <a:schemeClr val="bg1"/>
                </a:solidFill>
              </a:rPr>
              <a:t> </a:t>
            </a:r>
          </a:p>
          <a:p>
            <a:pPr marL="182563" defTabSz="3027487">
              <a:lnSpc>
                <a:spcPct val="120000"/>
              </a:lnSpc>
            </a:pPr>
            <a:r>
              <a:rPr lang="nl-NL" sz="3200" dirty="0" smtClean="0">
                <a:solidFill>
                  <a:schemeClr val="bg1"/>
                </a:solidFill>
              </a:rPr>
              <a:t>of – </a:t>
            </a:r>
            <a:r>
              <a:rPr lang="nl-NL" sz="3200" dirty="0" err="1" smtClean="0">
                <a:solidFill>
                  <a:schemeClr val="bg1"/>
                </a:solidFill>
              </a:rPr>
              <a:t>successful</a:t>
            </a:r>
            <a:r>
              <a:rPr lang="nl-NL" sz="3200" dirty="0" smtClean="0">
                <a:solidFill>
                  <a:schemeClr val="bg1"/>
                </a:solidFill>
              </a:rPr>
              <a:t> legislation </a:t>
            </a:r>
            <a:r>
              <a:rPr lang="nl-NL" sz="3200" dirty="0" err="1" smtClean="0">
                <a:solidFill>
                  <a:schemeClr val="bg1"/>
                </a:solidFill>
              </a:rPr>
              <a:t>from</a:t>
            </a:r>
            <a:r>
              <a:rPr lang="nl-NL" sz="3200" dirty="0" smtClean="0">
                <a:solidFill>
                  <a:schemeClr val="bg1"/>
                </a:solidFill>
              </a:rPr>
              <a:t> </a:t>
            </a:r>
            <a:r>
              <a:rPr lang="nl-NL" sz="3200" dirty="0" err="1" smtClean="0">
                <a:solidFill>
                  <a:schemeClr val="bg1"/>
                </a:solidFill>
              </a:rPr>
              <a:t>neighbouring</a:t>
            </a:r>
            <a:r>
              <a:rPr lang="nl-NL" sz="3200" dirty="0">
                <a:solidFill>
                  <a:schemeClr val="bg1"/>
                </a:solidFill>
              </a:rPr>
              <a:t> </a:t>
            </a:r>
            <a:r>
              <a:rPr lang="nl-NL" sz="3200" dirty="0" smtClean="0">
                <a:solidFill>
                  <a:schemeClr val="bg1"/>
                </a:solidFill>
              </a:rPr>
              <a:t>‘</a:t>
            </a:r>
            <a:r>
              <a:rPr lang="nl-NL" sz="3200" dirty="0" err="1" smtClean="0">
                <a:solidFill>
                  <a:schemeClr val="bg1"/>
                </a:solidFill>
              </a:rPr>
              <a:t>states</a:t>
            </a:r>
            <a:r>
              <a:rPr lang="nl-NL" sz="3200" dirty="0" smtClean="0">
                <a:solidFill>
                  <a:schemeClr val="bg1"/>
                </a:solidFill>
              </a:rPr>
              <a:t>’. </a:t>
            </a:r>
            <a:r>
              <a:rPr lang="nl-NL" sz="3200" dirty="0" err="1" smtClean="0">
                <a:solidFill>
                  <a:schemeClr val="bg1"/>
                </a:solidFill>
              </a:rPr>
              <a:t>Hence</a:t>
            </a:r>
            <a:r>
              <a:rPr lang="nl-NL" sz="3200" dirty="0" smtClean="0">
                <a:solidFill>
                  <a:schemeClr val="bg1"/>
                </a:solidFill>
              </a:rPr>
              <a:t> ‘</a:t>
            </a:r>
            <a:r>
              <a:rPr lang="nl-NL" sz="3200" dirty="0" err="1" smtClean="0">
                <a:solidFill>
                  <a:schemeClr val="bg1"/>
                </a:solidFill>
              </a:rPr>
              <a:t>entangled</a:t>
            </a:r>
            <a:r>
              <a:rPr lang="nl-NL" sz="3200" dirty="0" smtClean="0">
                <a:solidFill>
                  <a:schemeClr val="bg1"/>
                </a:solidFill>
              </a:rPr>
              <a:t> histories’.</a:t>
            </a:r>
            <a:endParaRPr lang="nl-NL" sz="3200" dirty="0">
              <a:solidFill>
                <a:schemeClr val="bg1"/>
              </a:solidFill>
            </a:endParaRPr>
          </a:p>
          <a:p>
            <a:pPr marL="182563" defTabSz="3027487">
              <a:lnSpc>
                <a:spcPct val="120000"/>
              </a:lnSpc>
            </a:pPr>
            <a:endParaRPr lang="nl-NL" sz="2800" dirty="0" smtClean="0">
              <a:solidFill>
                <a:schemeClr val="bg1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 rot="16200000">
            <a:off x="-2273012" y="22746599"/>
            <a:ext cx="67665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Image Habsburg Netherlands: David Descamps</a:t>
            </a:r>
          </a:p>
          <a:p>
            <a:r>
              <a:rPr lang="nl-NL" sz="1400" dirty="0">
                <a:hlinkClick r:id="rId8"/>
              </a:rPr>
              <a:t>https://commons.wikimedia.org/wiki/File:Spanish_Netherlands.svg#/</a:t>
            </a:r>
            <a:r>
              <a:rPr lang="nl-NL" sz="1400" dirty="0" smtClean="0">
                <a:hlinkClick r:id="rId8"/>
              </a:rPr>
              <a:t>media/File:Spanish_Netherlands.svg</a:t>
            </a:r>
            <a:r>
              <a:rPr lang="nl-NL" sz="1400" dirty="0" smtClean="0"/>
              <a:t> </a:t>
            </a:r>
            <a:endParaRPr lang="nl-NL" sz="1400" dirty="0"/>
          </a:p>
        </p:txBody>
      </p:sp>
      <p:pic>
        <p:nvPicPr>
          <p:cNvPr id="1026" name="Picture 2" descr="http://www.museumderoos.nl/upload/1510_Placaetboeken.jpg"/>
          <p:cNvPicPr>
            <a:picLocks noGrp="1" noChangeAspect="1" noChangeArrowheads="1"/>
          </p:cNvPicPr>
          <p:nvPr>
            <p:ph type="pic" sz="quarter" idx="17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47" r="13947"/>
          <a:stretch>
            <a:fillRect/>
          </a:stretch>
        </p:blipFill>
        <p:spPr bwMode="auto">
          <a:xfrm>
            <a:off x="10046067" y="32974341"/>
            <a:ext cx="6158462" cy="5937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kstvak 6"/>
          <p:cNvSpPr txBox="1"/>
          <p:nvPr/>
        </p:nvSpPr>
        <p:spPr>
          <a:xfrm>
            <a:off x="19855898" y="790534"/>
            <a:ext cx="95430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cap="all" dirty="0">
                <a:solidFill>
                  <a:srgbClr val="F1A42B"/>
                </a:solidFill>
                <a:uFill>
                  <a:solidFill>
                    <a:srgbClr val="1E64C8"/>
                  </a:solidFill>
                </a:uFill>
                <a:latin typeface="UGent Panno Text Medium" panose="02000606040000040003" pitchFamily="2" charset="0"/>
              </a:rPr>
              <a:t>XXVTH FORUM OF YOUNG LEGAL </a:t>
            </a:r>
            <a:r>
              <a:rPr lang="en-US" sz="3200" cap="all" dirty="0" smtClean="0">
                <a:solidFill>
                  <a:srgbClr val="F1A42B"/>
                </a:solidFill>
                <a:uFill>
                  <a:solidFill>
                    <a:srgbClr val="1E64C8"/>
                  </a:solidFill>
                </a:uFill>
                <a:latin typeface="UGent Panno Text Medium" panose="02000606040000040003" pitchFamily="2" charset="0"/>
              </a:rPr>
              <a:t>HISTORIANS (5-8 June 2019)</a:t>
            </a:r>
          </a:p>
        </p:txBody>
      </p:sp>
    </p:spTree>
    <p:extLst>
      <p:ext uri="{BB962C8B-B14F-4D97-AF65-F5344CB8AC3E}">
        <p14:creationId xmlns:p14="http://schemas.microsoft.com/office/powerpoint/2010/main" val="281327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sterA0_UGent_LW_EN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Universiteit Gent">
      <a:majorFont>
        <a:latin typeface="UGent Panno Text SemiBold"/>
        <a:ea typeface=""/>
        <a:cs typeface=""/>
      </a:majorFont>
      <a:minorFont>
        <a:latin typeface="UGent Panno Text"/>
        <a:ea typeface=""/>
        <a:cs typeface="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1E64C8"/>
        </a:solidFill>
      </a:spPr>
      <a:bodyPr rtlCol="0" anchor="ctr"/>
      <a:lstStyle>
        <a:defPPr algn="ctr">
          <a:defRPr sz="220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oster-LW-UK_1_1_15.potx" id="{8C3FB7D3-0042-415F-A0E5-B895BD4B1AE0}" vid="{24D74287-8527-405C-BDFC-067F52CE2DC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posterA0_UGent_LW_EN</Template>
  <TotalTime>534</TotalTime>
  <Words>419</Words>
  <Application>Microsoft Office PowerPoint</Application>
  <PresentationFormat>Aangepast</PresentationFormat>
  <Paragraphs>49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UGent Panno Text</vt:lpstr>
      <vt:lpstr>UGent Panno Text Medium</vt:lpstr>
      <vt:lpstr>UGent Panno Text SemiBold</vt:lpstr>
      <vt:lpstr>posterA0_UGent_LW_EN</vt:lpstr>
      <vt:lpstr>Entangled histories –  Making Ordinances searchable (±1500-1800)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Annemieke werk</dc:creator>
  <cp:lastModifiedBy>Annemieke werk</cp:lastModifiedBy>
  <cp:revision>31</cp:revision>
  <cp:lastPrinted>2019-05-24T18:23:09Z</cp:lastPrinted>
  <dcterms:created xsi:type="dcterms:W3CDTF">2019-04-01T08:04:17Z</dcterms:created>
  <dcterms:modified xsi:type="dcterms:W3CDTF">2019-05-24T18:24:26Z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icensed to">
    <vt:lpwstr>Universiteit Gent</vt:lpwstr>
  </property>
  <property fmtid="{D5CDD505-2E9C-101B-9397-08002B2CF9AE}" pid="3" name="Developed by">
    <vt:lpwstr>12 Dozijn</vt:lpwstr>
  </property>
  <property fmtid="{D5CDD505-2E9C-101B-9397-08002B2CF9AE}" pid="4" name="Author">
    <vt:lpwstr>Hans Gouman</vt:lpwstr>
  </property>
  <property fmtid="{D5CDD505-2E9C-101B-9397-08002B2CF9AE}" pid="5" name="Date">
    <vt:filetime>2016-12-15T23:00:00Z</vt:filetime>
  </property>
  <property fmtid="{D5CDD505-2E9C-101B-9397-08002B2CF9AE}" pid="6" name="Version">
    <vt:lpwstr>1.1</vt:lpwstr>
  </property>
  <property fmtid="{D5CDD505-2E9C-101B-9397-08002B2CF9AE}" pid="7" name="Build">
    <vt:lpwstr>15</vt:lpwstr>
  </property>
  <property fmtid="{D5CDD505-2E9C-101B-9397-08002B2CF9AE}" pid="8" name="Status">
    <vt:lpwstr>Final</vt:lpwstr>
  </property>
  <property fmtid="{D5CDD505-2E9C-101B-9397-08002B2CF9AE}" pid="9" name="Cmt 4">
    <vt:lpwstr>faculties vs created from corporate build 4</vt:lpwstr>
  </property>
  <property fmtid="{D5CDD505-2E9C-101B-9397-08002B2CF9AE}" pid="10" name="Cmt 5">
    <vt:lpwstr>author box 1 column</vt:lpwstr>
  </property>
  <property fmtid="{D5CDD505-2E9C-101B-9397-08002B2CF9AE}" pid="11" name="Cmt 7">
    <vt:lpwstr>line spacings changed</vt:lpwstr>
  </property>
  <property fmtid="{D5CDD505-2E9C-101B-9397-08002B2CF9AE}" pid="12" name="Cmt 8">
    <vt:lpwstr>no font embedding</vt:lpwstr>
  </property>
  <property fmtid="{D5CDD505-2E9C-101B-9397-08002B2CF9AE}" pid="13" name="Cmt 9">
    <vt:lpwstr>socmed editable</vt:lpwstr>
  </property>
  <property fmtid="{D5CDD505-2E9C-101B-9397-08002B2CF9AE}" pid="14" name="Cmt 10">
    <vt:lpwstr>comments feedback</vt:lpwstr>
  </property>
  <property fmtid="{D5CDD505-2E9C-101B-9397-08002B2CF9AE}" pid="15" name="Cmt 11">
    <vt:lpwstr>position text box</vt:lpwstr>
  </property>
  <property fmtid="{D5CDD505-2E9C-101B-9397-08002B2CF9AE}" pid="16" name="Cmt 12">
    <vt:lpwstr>comments UG/AZ 16.11.25</vt:lpwstr>
  </property>
  <property fmtid="{D5CDD505-2E9C-101B-9397-08002B2CF9AE}" pid="17" name="Cmt 15">
    <vt:lpwstr>'Contact' editable</vt:lpwstr>
  </property>
</Properties>
</file>