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5" r:id="rId4"/>
    <p:sldId id="260" r:id="rId5"/>
    <p:sldId id="257" r:id="rId6"/>
    <p:sldId id="259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D2E428-C416-6B40-84AF-7B91582E5F9C}" v="14" dt="2019-10-14T09:21:41.7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11"/>
    <p:restoredTop sz="94426"/>
  </p:normalViewPr>
  <p:slideViewPr>
    <p:cSldViewPr snapToGrid="0" snapToObjects="1">
      <p:cViewPr varScale="1">
        <p:scale>
          <a:sx n="151" d="100"/>
          <a:sy n="151" d="100"/>
        </p:scale>
        <p:origin x="13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 Chalstrey" userId="6ecb9613-8bfc-4bd8-8613-be2bf58b991b" providerId="ADAL" clId="{D76180B7-0911-BF4C-AFA7-0F824A9C5963}"/>
  </pc:docChgLst>
  <pc:docChgLst>
    <pc:chgData name="Ed Chalstrey" userId="6ecb9613-8bfc-4bd8-8613-be2bf58b991b" providerId="ADAL" clId="{8D3290E2-632A-9541-8DBD-E59A168D205C}"/>
  </pc:docChgLst>
  <pc:docChgLst>
    <pc:chgData name="Ed Chalstrey" userId="6ecb9613-8bfc-4bd8-8613-be2bf58b991b" providerId="ADAL" clId="{E0D2E428-C416-6B40-84AF-7B91582E5F9C}"/>
    <pc:docChg chg="undo custSel addSld modSld sldOrd">
      <pc:chgData name="Ed Chalstrey" userId="6ecb9613-8bfc-4bd8-8613-be2bf58b991b" providerId="ADAL" clId="{E0D2E428-C416-6B40-84AF-7B91582E5F9C}" dt="2019-10-14T09:21:41.768" v="79"/>
      <pc:docMkLst>
        <pc:docMk/>
      </pc:docMkLst>
      <pc:sldChg chg="ord">
        <pc:chgData name="Ed Chalstrey" userId="6ecb9613-8bfc-4bd8-8613-be2bf58b991b" providerId="ADAL" clId="{E0D2E428-C416-6B40-84AF-7B91582E5F9C}" dt="2019-10-14T09:21:17.820" v="78"/>
        <pc:sldMkLst>
          <pc:docMk/>
          <pc:sldMk cId="693927552" sldId="257"/>
        </pc:sldMkLst>
      </pc:sldChg>
      <pc:sldChg chg="ord">
        <pc:chgData name="Ed Chalstrey" userId="6ecb9613-8bfc-4bd8-8613-be2bf58b991b" providerId="ADAL" clId="{E0D2E428-C416-6B40-84AF-7B91582E5F9C}" dt="2019-10-14T09:21:41.768" v="79"/>
        <pc:sldMkLst>
          <pc:docMk/>
          <pc:sldMk cId="3044692975" sldId="260"/>
        </pc:sldMkLst>
      </pc:sldChg>
      <pc:sldChg chg="modSp add">
        <pc:chgData name="Ed Chalstrey" userId="6ecb9613-8bfc-4bd8-8613-be2bf58b991b" providerId="ADAL" clId="{E0D2E428-C416-6B40-84AF-7B91582E5F9C}" dt="2019-10-14T09:17:13.765" v="77" actId="20577"/>
        <pc:sldMkLst>
          <pc:docMk/>
          <pc:sldMk cId="2233799443" sldId="265"/>
        </pc:sldMkLst>
        <pc:spChg chg="mod">
          <ac:chgData name="Ed Chalstrey" userId="6ecb9613-8bfc-4bd8-8613-be2bf58b991b" providerId="ADAL" clId="{E0D2E428-C416-6B40-84AF-7B91582E5F9C}" dt="2019-10-14T09:11:40.587" v="15" actId="20577"/>
          <ac:spMkLst>
            <pc:docMk/>
            <pc:sldMk cId="2233799443" sldId="265"/>
            <ac:spMk id="2" creationId="{BE73AFBC-3679-C249-8D63-251670457015}"/>
          </ac:spMkLst>
        </pc:spChg>
        <pc:spChg chg="mod">
          <ac:chgData name="Ed Chalstrey" userId="6ecb9613-8bfc-4bd8-8613-be2bf58b991b" providerId="ADAL" clId="{E0D2E428-C416-6B40-84AF-7B91582E5F9C}" dt="2019-10-14T09:17:13.765" v="77" actId="20577"/>
          <ac:spMkLst>
            <pc:docMk/>
            <pc:sldMk cId="2233799443" sldId="265"/>
            <ac:spMk id="3" creationId="{C0D46AE2-4BD3-1644-A5C3-0479D76F1B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DF7F-0343-FE45-85D3-0CE1C326525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F39D4-CCCE-004B-9BA4-A767CFB26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96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shared computing environments such as HPC’s, Singularity is used rather than Docker.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every container Docker runs,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container process is spawned as a child of a root owned Docker daemon, which would be a security risk.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7F39D4-CCCE-004B-9BA4-A767CFB267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17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shared computing environments such as HPC’s, Singularity is used rather than Docker.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every container Docker runs,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container process is spawned as a child of a root owned Docker daemon, which would be a security risk.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7F39D4-CCCE-004B-9BA4-A767CFB267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74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Switch to demo with example </a:t>
            </a:r>
            <a:r>
              <a:rPr lang="en-US" dirty="0" err="1"/>
              <a:t>github</a:t>
            </a:r>
            <a:r>
              <a:rPr lang="en-US" dirty="0"/>
              <a:t> repo that has </a:t>
            </a:r>
            <a:r>
              <a:rPr lang="en-US" dirty="0" err="1"/>
              <a:t>Dockerfile</a:t>
            </a:r>
            <a:r>
              <a:rPr lang="en-US" dirty="0"/>
              <a:t> and Singularity definition file and is linked to Docker Hub </a:t>
            </a:r>
            <a:r>
              <a:rPr lang="en-US"/>
              <a:t>and Singularity Hub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7F39D4-CCCE-004B-9BA4-A767CFB267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05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the start of the project, we also discussed whether developing some kind of automated benchmarking tool was a good idea. We focused on best practices and instructions instead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7F39D4-CCCE-004B-9BA4-A767CFB267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58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CUDA TOOLKIT is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development environment for creating high performance GPU-accelerated applications, used in many domains including deep learning</a:t>
            </a:r>
          </a:p>
          <a:p>
            <a:r>
              <a:rPr lang="en-GB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Singularit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7F39D4-CCCE-004B-9BA4-A767CFB267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11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9AD7-D880-CB47-B4FD-439CC4703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DC71E-0D92-EA42-8850-9040D3F11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8FE5E-D8A7-0B40-9E46-25ADFB6D1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F3D2-FD64-754E-869F-B4C78A925A93}" type="datetime1">
              <a:rPr lang="en-GB" smtClean="0"/>
              <a:t>14/10/2019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7356A-8D2C-5F4A-BFCB-CB72C8FB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B65F2-1660-7B46-87D3-C6758603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9A86-8C11-BB40-A992-53AA01417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9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A07DB-996F-5A4B-82F7-A5F72087D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983AAB-25E9-9541-AB36-57DE8A80B6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CB054-1427-5F4D-8D85-25EDA3793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4F0B-814C-AE44-926A-DE73921A7A90}" type="datetime1">
              <a:rPr lang="en-GB" smtClean="0"/>
              <a:t>14/10/2019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D7955-366C-8C47-B5CB-E61D46CF3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F7179-C5CE-4A40-BD8D-1370D1985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9A86-8C11-BB40-A992-53AA01417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42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FD106C-C962-3048-BEA1-41B9BDBF72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D972F-8BDE-CA4C-BE60-C1F61E19F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2F6BB-1DAB-494B-826C-BA633B925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52AEF-FDB6-E749-9DED-9B72C700EC5B}" type="datetime1">
              <a:rPr lang="en-GB" smtClean="0"/>
              <a:t>14/10/2019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473DA-C0D3-FE4C-B784-F5BA36C8E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3F393-61EA-AB46-B283-790550968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9A86-8C11-BB40-A992-53AA01417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9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D2267-AE54-5A42-90A1-A970734D3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0072A-0574-A545-957D-4EDEB47FE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3DC91-D9A3-024F-9A1E-9DBB8C8D3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942D-9864-EE44-BCC8-93BD292E022F}" type="datetime1">
              <a:rPr lang="en-GB" smtClean="0"/>
              <a:t>14/10/2019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6BADF-2F21-C642-8906-0718D5D9E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8C7EA-1CF2-D040-84D8-570EE7EA8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9A86-8C11-BB40-A992-53AA01417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49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C5BC1-E573-AC40-97C7-C2E3CEEF7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222A6-6778-0949-ACE9-67C10ADBC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68833-E0F4-9544-B36D-5DBB5FA53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12E32-F2C3-7B4B-9A38-76AF4C65C235}" type="datetime1">
              <a:rPr lang="en-GB" smtClean="0"/>
              <a:t>14/10/2019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9A0A2-3D32-2A40-9FF3-092DCBEC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803A8-21A3-BE41-ACEE-51CAB5F4B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9A86-8C11-BB40-A992-53AA01417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59059-6199-9F4B-89DE-1480ED9FA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98EDB-10C6-0A4E-AB6C-949355D85B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6C493-7E7D-E542-8F1A-14322DF13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F15A-FEE4-7144-978F-90F28E80B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F67B-EBD5-FD40-A80A-67302DB98EAC}" type="datetime1">
              <a:rPr lang="en-GB" smtClean="0"/>
              <a:t>14/10/2019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613A5-6FCA-6840-9E79-E67431026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850EF4-9B82-AF40-BB25-BD1C25A03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9A86-8C11-BB40-A992-53AA01417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8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92D86-A533-8547-ADCC-535452998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FDEC7-C148-8243-9298-A19088113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6D5064-F2AE-5E47-AF0F-321C41F4F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175A1E-7142-CD47-957F-7CFE79EA2A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3FC529-7104-7A47-BEAB-C744CB451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CB32EA-27DE-4F4F-A52C-32B369B62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643F8-1BB5-944F-A2B2-0B50B61B41B9}" type="datetime1">
              <a:rPr lang="en-GB" smtClean="0"/>
              <a:t>14/10/2019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5FE23B-7A85-C143-8CC7-88D8C2995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AE52C7-4608-D44A-AD0D-F23C9BCF6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9A86-8C11-BB40-A992-53AA01417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7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D7C91-15FE-3F4A-A95F-4730653AB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96F8C-E3D4-F74F-8061-1C373AE0F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582-D65A-A945-A7A4-325FAB0CE934}" type="datetime1">
              <a:rPr lang="en-GB" smtClean="0"/>
              <a:t>14/10/2019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B91F95-B464-824B-A36B-CB002CA52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2291A9-C237-4B46-9817-D8331027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9A86-8C11-BB40-A992-53AA01417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8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878054-2F0F-0F41-86A0-CA15D919B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982E-44F0-884B-8393-9AEF97C35F53}" type="datetime1">
              <a:rPr lang="en-GB" smtClean="0"/>
              <a:t>14/10/2019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09AD6E-C2D5-614E-973E-7A78069F7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8B91B-EE89-1447-923C-24DEE88E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9A86-8C11-BB40-A992-53AA01417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7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A2746-3F7A-6B44-B34D-22A02BC82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B0626-9709-C64B-94F3-9B20F9092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12268-944D-0B44-AE22-7B8879186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1DC7F-E891-4D4D-A410-83A221C21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3E15-B65A-1D42-AAC7-D511AE5B9311}" type="datetime1">
              <a:rPr lang="en-GB" smtClean="0"/>
              <a:t>14/10/2019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3E88C-2102-F447-B894-2C42CB075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C182D-84BD-C84A-9327-3727AEA1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9A86-8C11-BB40-A992-53AA01417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84916-B2E9-3B42-B2C2-E4291D71B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D189F2-5A3E-8645-9BBB-BF19FA2A6D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75D474-707A-7A4C-B04A-59C143762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C9C3F-D319-EF44-B02D-6D03ECF53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6E65-E37D-1342-AA5D-8CE50B06E5EA}" type="datetime1">
              <a:rPr lang="en-GB" smtClean="0"/>
              <a:t>14/10/2019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2BF3D-BA36-FF49-8EF9-E37255650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1C7CC-14D7-E24F-AB1D-251D84D4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9A86-8C11-BB40-A992-53AA01417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1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BA3415-1010-144F-81E2-F92BA43AD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DA830-5F2B-884A-BC8F-39E05571B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454F9-6F4C-1444-96A2-F604A17890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D8552-1614-6D4B-81C3-D83303530740}" type="datetime1">
              <a:rPr lang="en-GB" smtClean="0"/>
              <a:t>14/10/2019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D0E9B-9B4F-5442-AA59-B67148107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Ed Chalstrey, Tomas Lazauskas and Anthony Lee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07645-15E9-7D44-918F-00DABDAD10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79A86-8C11-BB40-A992-53AA01417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3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lan-turing-institute.github.io/data-science-benchmarking/#contributing-benchmarks" TargetMode="External"/><Relationship Id="rId2" Type="http://schemas.openxmlformats.org/officeDocument/2006/relationships/hyperlink" Target="https://alan-turing-institute.github.io/data-science-benchmarkin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B7FC5-BAE7-6D41-83F4-ADCD0D6963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Using Containers for Benchmarking Software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478368-9302-C446-8376-0513B107E3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Best practices, limitations and practicality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F4D39C-494D-9341-966A-E28316095CCB}"/>
              </a:ext>
            </a:extLst>
          </p:cNvPr>
          <p:cNvGrpSpPr/>
          <p:nvPr/>
        </p:nvGrpSpPr>
        <p:grpSpPr>
          <a:xfrm>
            <a:off x="0" y="0"/>
            <a:ext cx="12192001" cy="1023669"/>
            <a:chOff x="3209925" y="-1508"/>
            <a:chExt cx="18073295" cy="1797362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38A8C80D-DF89-1043-AA63-45FF3E07D4CF}"/>
                </a:ext>
              </a:extLst>
            </p:cNvPr>
            <p:cNvSpPr/>
            <p:nvPr/>
          </p:nvSpPr>
          <p:spPr>
            <a:xfrm>
              <a:off x="3209925" y="-1508"/>
              <a:ext cx="18073295" cy="1797362"/>
            </a:xfrm>
            <a:custGeom>
              <a:avLst/>
              <a:gdLst>
                <a:gd name="connsiteX0" fmla="*/ 0 w 18148300"/>
                <a:gd name="connsiteY0" fmla="*/ 0 h 4000500"/>
                <a:gd name="connsiteX1" fmla="*/ 15875000 w 18148300"/>
                <a:gd name="connsiteY1" fmla="*/ 4000500 h 4000500"/>
                <a:gd name="connsiteX2" fmla="*/ 18148300 w 18148300"/>
                <a:gd name="connsiteY2" fmla="*/ 1485900 h 4000500"/>
                <a:gd name="connsiteX3" fmla="*/ 18148300 w 18148300"/>
                <a:gd name="connsiteY3" fmla="*/ 12700 h 4000500"/>
                <a:gd name="connsiteX4" fmla="*/ 0 w 18148300"/>
                <a:gd name="connsiteY4" fmla="*/ 0 h 4000500"/>
                <a:gd name="connsiteX0" fmla="*/ 0 w 18161000"/>
                <a:gd name="connsiteY0" fmla="*/ 12875 h 4013375"/>
                <a:gd name="connsiteX1" fmla="*/ 15875000 w 18161000"/>
                <a:gd name="connsiteY1" fmla="*/ 4013375 h 4013375"/>
                <a:gd name="connsiteX2" fmla="*/ 18148300 w 18161000"/>
                <a:gd name="connsiteY2" fmla="*/ 1498775 h 4013375"/>
                <a:gd name="connsiteX3" fmla="*/ 18161000 w 18161000"/>
                <a:gd name="connsiteY3" fmla="*/ 0 h 4013375"/>
                <a:gd name="connsiteX4" fmla="*/ 0 w 18161000"/>
                <a:gd name="connsiteY4" fmla="*/ 12875 h 4013375"/>
                <a:gd name="connsiteX0" fmla="*/ 0 w 18173700"/>
                <a:gd name="connsiteY0" fmla="*/ 0 h 4026157"/>
                <a:gd name="connsiteX1" fmla="*/ 15887700 w 18173700"/>
                <a:gd name="connsiteY1" fmla="*/ 4026157 h 4026157"/>
                <a:gd name="connsiteX2" fmla="*/ 18161000 w 18173700"/>
                <a:gd name="connsiteY2" fmla="*/ 1511557 h 4026157"/>
                <a:gd name="connsiteX3" fmla="*/ 18173700 w 18173700"/>
                <a:gd name="connsiteY3" fmla="*/ 12782 h 4026157"/>
                <a:gd name="connsiteX4" fmla="*/ 0 w 18173700"/>
                <a:gd name="connsiteY4" fmla="*/ 0 h 4026157"/>
                <a:gd name="connsiteX0" fmla="*/ 0 w 18173700"/>
                <a:gd name="connsiteY0" fmla="*/ 1722 h 4027879"/>
                <a:gd name="connsiteX1" fmla="*/ 15887700 w 18173700"/>
                <a:gd name="connsiteY1" fmla="*/ 4027879 h 4027879"/>
                <a:gd name="connsiteX2" fmla="*/ 18161000 w 18173700"/>
                <a:gd name="connsiteY2" fmla="*/ 1513279 h 4027879"/>
                <a:gd name="connsiteX3" fmla="*/ 18173700 w 18173700"/>
                <a:gd name="connsiteY3" fmla="*/ 0 h 4027879"/>
                <a:gd name="connsiteX4" fmla="*/ 0 w 18173700"/>
                <a:gd name="connsiteY4" fmla="*/ 1722 h 4027879"/>
                <a:gd name="connsiteX0" fmla="*/ 0 w 18173700"/>
                <a:gd name="connsiteY0" fmla="*/ 1722 h 4027879"/>
                <a:gd name="connsiteX1" fmla="*/ 15887700 w 18173700"/>
                <a:gd name="connsiteY1" fmla="*/ 4027879 h 4027879"/>
                <a:gd name="connsiteX2" fmla="*/ 18173700 w 18173700"/>
                <a:gd name="connsiteY2" fmla="*/ 1527784 h 4027879"/>
                <a:gd name="connsiteX3" fmla="*/ 18173700 w 18173700"/>
                <a:gd name="connsiteY3" fmla="*/ 0 h 4027879"/>
                <a:gd name="connsiteX4" fmla="*/ 0 w 18173700"/>
                <a:gd name="connsiteY4" fmla="*/ 1722 h 4027879"/>
                <a:gd name="connsiteX0" fmla="*/ 0 w 18199100"/>
                <a:gd name="connsiteY0" fmla="*/ 1722 h 4027879"/>
                <a:gd name="connsiteX1" fmla="*/ 15887700 w 18199100"/>
                <a:gd name="connsiteY1" fmla="*/ 4027879 h 4027879"/>
                <a:gd name="connsiteX2" fmla="*/ 18199100 w 18199100"/>
                <a:gd name="connsiteY2" fmla="*/ 2354548 h 4027879"/>
                <a:gd name="connsiteX3" fmla="*/ 18173700 w 18199100"/>
                <a:gd name="connsiteY3" fmla="*/ 0 h 4027879"/>
                <a:gd name="connsiteX4" fmla="*/ 0 w 18199100"/>
                <a:gd name="connsiteY4" fmla="*/ 1722 h 4027879"/>
                <a:gd name="connsiteX0" fmla="*/ 0 w 18173700"/>
                <a:gd name="connsiteY0" fmla="*/ 1722 h 4027879"/>
                <a:gd name="connsiteX1" fmla="*/ 15887700 w 18173700"/>
                <a:gd name="connsiteY1" fmla="*/ 4027879 h 4027879"/>
                <a:gd name="connsiteX2" fmla="*/ 18148300 w 18173700"/>
                <a:gd name="connsiteY2" fmla="*/ 2383558 h 4027879"/>
                <a:gd name="connsiteX3" fmla="*/ 18173700 w 18173700"/>
                <a:gd name="connsiteY3" fmla="*/ 0 h 4027879"/>
                <a:gd name="connsiteX4" fmla="*/ 0 w 18173700"/>
                <a:gd name="connsiteY4" fmla="*/ 1722 h 4027879"/>
                <a:gd name="connsiteX0" fmla="*/ 0 w 18173700"/>
                <a:gd name="connsiteY0" fmla="*/ 1722 h 4027879"/>
                <a:gd name="connsiteX1" fmla="*/ 15887700 w 18173700"/>
                <a:gd name="connsiteY1" fmla="*/ 4027879 h 4027879"/>
                <a:gd name="connsiteX2" fmla="*/ 18173700 w 18173700"/>
                <a:gd name="connsiteY2" fmla="*/ 2369053 h 4027879"/>
                <a:gd name="connsiteX3" fmla="*/ 18173700 w 18173700"/>
                <a:gd name="connsiteY3" fmla="*/ 0 h 4027879"/>
                <a:gd name="connsiteX4" fmla="*/ 0 w 18173700"/>
                <a:gd name="connsiteY4" fmla="*/ 1722 h 4027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73700" h="4027879">
                  <a:moveTo>
                    <a:pt x="0" y="1722"/>
                  </a:moveTo>
                  <a:lnTo>
                    <a:pt x="15887700" y="4027879"/>
                  </a:lnTo>
                  <a:lnTo>
                    <a:pt x="18173700" y="2369053"/>
                  </a:lnTo>
                  <a:lnTo>
                    <a:pt x="18173700" y="0"/>
                  </a:lnTo>
                  <a:lnTo>
                    <a:pt x="0" y="1722"/>
                  </a:lnTo>
                  <a:close/>
                </a:path>
              </a:pathLst>
            </a:custGeom>
            <a:solidFill>
              <a:srgbClr val="30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06BBCA4-67D0-9E4C-BA7E-45D9B86F6B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56823" y="138275"/>
              <a:ext cx="2610687" cy="1309665"/>
            </a:xfrm>
            <a:prstGeom prst="rect">
              <a:avLst/>
            </a:prstGeom>
          </p:spPr>
        </p:pic>
      </p:grp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76C603A-900E-0942-898D-A1DCEECC6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Ed </a:t>
            </a:r>
            <a:r>
              <a:rPr lang="en-GB" dirty="0" err="1"/>
              <a:t>Chalstrey</a:t>
            </a:r>
            <a:r>
              <a:rPr lang="en-GB" dirty="0"/>
              <a:t>, Tomas </a:t>
            </a:r>
            <a:r>
              <a:rPr lang="en-GB" dirty="0" err="1"/>
              <a:t>Lazauskas</a:t>
            </a:r>
            <a:r>
              <a:rPr lang="en-GB" dirty="0"/>
              <a:t> and Anthony Lee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73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3AFBC-3679-C249-8D63-25167045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1866"/>
            <a:ext cx="10515600" cy="1325563"/>
          </a:xfrm>
        </p:spPr>
        <p:txBody>
          <a:bodyPr/>
          <a:lstStyle/>
          <a:p>
            <a:r>
              <a:rPr lang="en-US" dirty="0"/>
              <a:t>What are Containers?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46AE2-4BD3-1644-A5C3-0479D76F1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1933"/>
            <a:ext cx="10515600" cy="4255030"/>
          </a:xfrm>
        </p:spPr>
        <p:txBody>
          <a:bodyPr/>
          <a:lstStyle/>
          <a:p>
            <a:r>
              <a:rPr lang="en-US" dirty="0"/>
              <a:t>Allow for software to be deployed on multiple computing systems</a:t>
            </a:r>
          </a:p>
          <a:p>
            <a:r>
              <a:rPr lang="en-US" dirty="0"/>
              <a:t>Docker is the popular platform for containerization</a:t>
            </a:r>
          </a:p>
          <a:p>
            <a:r>
              <a:rPr lang="en-US" dirty="0"/>
              <a:t>Singularity is used for container deployment on HPCs</a:t>
            </a:r>
          </a:p>
          <a:p>
            <a:r>
              <a:rPr lang="en-US" dirty="0"/>
              <a:t>Containers install and run software on a designated OS</a:t>
            </a:r>
          </a:p>
        </p:txBody>
      </p:sp>
      <p:sp>
        <p:nvSpPr>
          <p:cNvPr id="4" name="Freeform: Shape 4">
            <a:extLst>
              <a:ext uri="{FF2B5EF4-FFF2-40B4-BE49-F238E27FC236}">
                <a16:creationId xmlns:a16="http://schemas.microsoft.com/office/drawing/2014/main" id="{629E0154-4A03-C745-9C4E-24A244670B66}"/>
              </a:ext>
            </a:extLst>
          </p:cNvPr>
          <p:cNvSpPr/>
          <p:nvPr/>
        </p:nvSpPr>
        <p:spPr>
          <a:xfrm>
            <a:off x="0" y="0"/>
            <a:ext cx="12192001" cy="1023669"/>
          </a:xfrm>
          <a:custGeom>
            <a:avLst/>
            <a:gdLst>
              <a:gd name="connsiteX0" fmla="*/ 0 w 18148300"/>
              <a:gd name="connsiteY0" fmla="*/ 0 h 4000500"/>
              <a:gd name="connsiteX1" fmla="*/ 15875000 w 18148300"/>
              <a:gd name="connsiteY1" fmla="*/ 4000500 h 4000500"/>
              <a:gd name="connsiteX2" fmla="*/ 18148300 w 18148300"/>
              <a:gd name="connsiteY2" fmla="*/ 1485900 h 4000500"/>
              <a:gd name="connsiteX3" fmla="*/ 18148300 w 18148300"/>
              <a:gd name="connsiteY3" fmla="*/ 12700 h 4000500"/>
              <a:gd name="connsiteX4" fmla="*/ 0 w 18148300"/>
              <a:gd name="connsiteY4" fmla="*/ 0 h 4000500"/>
              <a:gd name="connsiteX0" fmla="*/ 0 w 18161000"/>
              <a:gd name="connsiteY0" fmla="*/ 12875 h 4013375"/>
              <a:gd name="connsiteX1" fmla="*/ 15875000 w 18161000"/>
              <a:gd name="connsiteY1" fmla="*/ 4013375 h 4013375"/>
              <a:gd name="connsiteX2" fmla="*/ 18148300 w 18161000"/>
              <a:gd name="connsiteY2" fmla="*/ 1498775 h 4013375"/>
              <a:gd name="connsiteX3" fmla="*/ 18161000 w 18161000"/>
              <a:gd name="connsiteY3" fmla="*/ 0 h 4013375"/>
              <a:gd name="connsiteX4" fmla="*/ 0 w 18161000"/>
              <a:gd name="connsiteY4" fmla="*/ 12875 h 4013375"/>
              <a:gd name="connsiteX0" fmla="*/ 0 w 18173700"/>
              <a:gd name="connsiteY0" fmla="*/ 0 h 4026157"/>
              <a:gd name="connsiteX1" fmla="*/ 15887700 w 18173700"/>
              <a:gd name="connsiteY1" fmla="*/ 4026157 h 4026157"/>
              <a:gd name="connsiteX2" fmla="*/ 18161000 w 18173700"/>
              <a:gd name="connsiteY2" fmla="*/ 1511557 h 4026157"/>
              <a:gd name="connsiteX3" fmla="*/ 18173700 w 18173700"/>
              <a:gd name="connsiteY3" fmla="*/ 12782 h 4026157"/>
              <a:gd name="connsiteX4" fmla="*/ 0 w 18173700"/>
              <a:gd name="connsiteY4" fmla="*/ 0 h 4026157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61000 w 18173700"/>
              <a:gd name="connsiteY2" fmla="*/ 1513279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1527784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99100"/>
              <a:gd name="connsiteY0" fmla="*/ 1722 h 4027879"/>
              <a:gd name="connsiteX1" fmla="*/ 15887700 w 18199100"/>
              <a:gd name="connsiteY1" fmla="*/ 4027879 h 4027879"/>
              <a:gd name="connsiteX2" fmla="*/ 18199100 w 18199100"/>
              <a:gd name="connsiteY2" fmla="*/ 2354548 h 4027879"/>
              <a:gd name="connsiteX3" fmla="*/ 18173700 w 18199100"/>
              <a:gd name="connsiteY3" fmla="*/ 0 h 4027879"/>
              <a:gd name="connsiteX4" fmla="*/ 0 w 181991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48300 w 18173700"/>
              <a:gd name="connsiteY2" fmla="*/ 2383558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2369053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73700" h="4027879">
                <a:moveTo>
                  <a:pt x="0" y="1722"/>
                </a:moveTo>
                <a:lnTo>
                  <a:pt x="15887700" y="4027879"/>
                </a:lnTo>
                <a:lnTo>
                  <a:pt x="18173700" y="2369053"/>
                </a:lnTo>
                <a:lnTo>
                  <a:pt x="18173700" y="0"/>
                </a:lnTo>
                <a:lnTo>
                  <a:pt x="0" y="1722"/>
                </a:lnTo>
                <a:close/>
              </a:path>
            </a:pathLst>
          </a:custGeom>
          <a:solidFill>
            <a:srgbClr val="307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B57249-2AE9-DB46-B252-0041445A56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600" y="79612"/>
            <a:ext cx="1761134" cy="74590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FD43E-8C05-DE44-BB7F-B44626F20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9AAC201-D4DA-1844-9673-3B968CD667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3750" y="4214284"/>
            <a:ext cx="76581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03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3AFBC-3679-C249-8D63-25167045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1866"/>
            <a:ext cx="10515600" cy="1325563"/>
          </a:xfrm>
        </p:spPr>
        <p:txBody>
          <a:bodyPr/>
          <a:lstStyle/>
          <a:p>
            <a:r>
              <a:rPr lang="en-US" dirty="0"/>
              <a:t>Docker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46AE2-4BD3-1644-A5C3-0479D76F1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1933"/>
            <a:ext cx="10515600" cy="4255030"/>
          </a:xfrm>
        </p:spPr>
        <p:txBody>
          <a:bodyPr/>
          <a:lstStyle/>
          <a:p>
            <a:r>
              <a:rPr lang="en-GB" dirty="0"/>
              <a:t>docker </a:t>
            </a:r>
            <a:r>
              <a:rPr lang="en-GB" dirty="0">
                <a:solidFill>
                  <a:srgbClr val="FF0000"/>
                </a:solidFill>
              </a:rPr>
              <a:t>build</a:t>
            </a:r>
            <a:r>
              <a:rPr lang="en-GB" dirty="0"/>
              <a:t> -t username/myDockerImage:v2.1 .</a:t>
            </a:r>
          </a:p>
          <a:p>
            <a:r>
              <a:rPr lang="en-GB" dirty="0"/>
              <a:t>docker </a:t>
            </a:r>
            <a:r>
              <a:rPr lang="en-GB" dirty="0">
                <a:solidFill>
                  <a:srgbClr val="FF0000"/>
                </a:solidFill>
              </a:rPr>
              <a:t>run</a:t>
            </a:r>
            <a:r>
              <a:rPr lang="en-GB" dirty="0"/>
              <a:t> username/myDockerImage:v2.1</a:t>
            </a:r>
          </a:p>
          <a:p>
            <a:r>
              <a:rPr lang="en-GB" dirty="0"/>
              <a:t>docker </a:t>
            </a:r>
            <a:r>
              <a:rPr lang="en-GB" dirty="0">
                <a:solidFill>
                  <a:srgbClr val="FF0000"/>
                </a:solidFill>
              </a:rPr>
              <a:t>push</a:t>
            </a:r>
            <a:r>
              <a:rPr lang="en-GB" dirty="0"/>
              <a:t> username/myDockerImage:v2.1</a:t>
            </a:r>
          </a:p>
          <a:p>
            <a:r>
              <a:rPr lang="en-GB" dirty="0"/>
              <a:t>docker </a:t>
            </a:r>
            <a:r>
              <a:rPr lang="en-GB" dirty="0">
                <a:solidFill>
                  <a:srgbClr val="FF0000"/>
                </a:solidFill>
              </a:rPr>
              <a:t>pull</a:t>
            </a:r>
            <a:r>
              <a:rPr lang="en-GB" dirty="0"/>
              <a:t> username/myDockerImage:v2.1</a:t>
            </a:r>
          </a:p>
        </p:txBody>
      </p:sp>
      <p:sp>
        <p:nvSpPr>
          <p:cNvPr id="4" name="Freeform: Shape 4">
            <a:extLst>
              <a:ext uri="{FF2B5EF4-FFF2-40B4-BE49-F238E27FC236}">
                <a16:creationId xmlns:a16="http://schemas.microsoft.com/office/drawing/2014/main" id="{629E0154-4A03-C745-9C4E-24A244670B66}"/>
              </a:ext>
            </a:extLst>
          </p:cNvPr>
          <p:cNvSpPr/>
          <p:nvPr/>
        </p:nvSpPr>
        <p:spPr>
          <a:xfrm>
            <a:off x="0" y="0"/>
            <a:ext cx="12192001" cy="1023669"/>
          </a:xfrm>
          <a:custGeom>
            <a:avLst/>
            <a:gdLst>
              <a:gd name="connsiteX0" fmla="*/ 0 w 18148300"/>
              <a:gd name="connsiteY0" fmla="*/ 0 h 4000500"/>
              <a:gd name="connsiteX1" fmla="*/ 15875000 w 18148300"/>
              <a:gd name="connsiteY1" fmla="*/ 4000500 h 4000500"/>
              <a:gd name="connsiteX2" fmla="*/ 18148300 w 18148300"/>
              <a:gd name="connsiteY2" fmla="*/ 1485900 h 4000500"/>
              <a:gd name="connsiteX3" fmla="*/ 18148300 w 18148300"/>
              <a:gd name="connsiteY3" fmla="*/ 12700 h 4000500"/>
              <a:gd name="connsiteX4" fmla="*/ 0 w 18148300"/>
              <a:gd name="connsiteY4" fmla="*/ 0 h 4000500"/>
              <a:gd name="connsiteX0" fmla="*/ 0 w 18161000"/>
              <a:gd name="connsiteY0" fmla="*/ 12875 h 4013375"/>
              <a:gd name="connsiteX1" fmla="*/ 15875000 w 18161000"/>
              <a:gd name="connsiteY1" fmla="*/ 4013375 h 4013375"/>
              <a:gd name="connsiteX2" fmla="*/ 18148300 w 18161000"/>
              <a:gd name="connsiteY2" fmla="*/ 1498775 h 4013375"/>
              <a:gd name="connsiteX3" fmla="*/ 18161000 w 18161000"/>
              <a:gd name="connsiteY3" fmla="*/ 0 h 4013375"/>
              <a:gd name="connsiteX4" fmla="*/ 0 w 18161000"/>
              <a:gd name="connsiteY4" fmla="*/ 12875 h 4013375"/>
              <a:gd name="connsiteX0" fmla="*/ 0 w 18173700"/>
              <a:gd name="connsiteY0" fmla="*/ 0 h 4026157"/>
              <a:gd name="connsiteX1" fmla="*/ 15887700 w 18173700"/>
              <a:gd name="connsiteY1" fmla="*/ 4026157 h 4026157"/>
              <a:gd name="connsiteX2" fmla="*/ 18161000 w 18173700"/>
              <a:gd name="connsiteY2" fmla="*/ 1511557 h 4026157"/>
              <a:gd name="connsiteX3" fmla="*/ 18173700 w 18173700"/>
              <a:gd name="connsiteY3" fmla="*/ 12782 h 4026157"/>
              <a:gd name="connsiteX4" fmla="*/ 0 w 18173700"/>
              <a:gd name="connsiteY4" fmla="*/ 0 h 4026157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61000 w 18173700"/>
              <a:gd name="connsiteY2" fmla="*/ 1513279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1527784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99100"/>
              <a:gd name="connsiteY0" fmla="*/ 1722 h 4027879"/>
              <a:gd name="connsiteX1" fmla="*/ 15887700 w 18199100"/>
              <a:gd name="connsiteY1" fmla="*/ 4027879 h 4027879"/>
              <a:gd name="connsiteX2" fmla="*/ 18199100 w 18199100"/>
              <a:gd name="connsiteY2" fmla="*/ 2354548 h 4027879"/>
              <a:gd name="connsiteX3" fmla="*/ 18173700 w 18199100"/>
              <a:gd name="connsiteY3" fmla="*/ 0 h 4027879"/>
              <a:gd name="connsiteX4" fmla="*/ 0 w 181991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48300 w 18173700"/>
              <a:gd name="connsiteY2" fmla="*/ 2383558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2369053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73700" h="4027879">
                <a:moveTo>
                  <a:pt x="0" y="1722"/>
                </a:moveTo>
                <a:lnTo>
                  <a:pt x="15887700" y="4027879"/>
                </a:lnTo>
                <a:lnTo>
                  <a:pt x="18173700" y="2369053"/>
                </a:lnTo>
                <a:lnTo>
                  <a:pt x="18173700" y="0"/>
                </a:lnTo>
                <a:lnTo>
                  <a:pt x="0" y="1722"/>
                </a:lnTo>
                <a:close/>
              </a:path>
            </a:pathLst>
          </a:custGeom>
          <a:solidFill>
            <a:srgbClr val="307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B57249-2AE9-DB46-B252-0041445A56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600" y="79612"/>
            <a:ext cx="1761134" cy="74590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FD43E-8C05-DE44-BB7F-B44626F20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9AAC201-D4DA-1844-9673-3B968CD667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3750" y="4214284"/>
            <a:ext cx="76581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99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3AFBC-3679-C249-8D63-25167045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1866"/>
            <a:ext cx="10515600" cy="1325563"/>
          </a:xfrm>
        </p:spPr>
        <p:txBody>
          <a:bodyPr/>
          <a:lstStyle/>
          <a:p>
            <a:r>
              <a:rPr lang="en-US" dirty="0"/>
              <a:t>Best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46AE2-4BD3-1644-A5C3-0479D76F1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1933"/>
            <a:ext cx="10515600" cy="4255030"/>
          </a:xfrm>
        </p:spPr>
        <p:txBody>
          <a:bodyPr/>
          <a:lstStyle/>
          <a:p>
            <a:r>
              <a:rPr lang="en-US" dirty="0"/>
              <a:t>Use existing tools and automation wherever possible</a:t>
            </a:r>
          </a:p>
          <a:p>
            <a:r>
              <a:rPr lang="en-US" dirty="0"/>
              <a:t>DockerHub and </a:t>
            </a:r>
            <a:r>
              <a:rPr lang="en-US" dirty="0" err="1"/>
              <a:t>SingularityHub</a:t>
            </a:r>
            <a:r>
              <a:rPr lang="en-US" dirty="0"/>
              <a:t> are integrated with GitHub</a:t>
            </a:r>
          </a:p>
        </p:txBody>
      </p:sp>
      <p:sp>
        <p:nvSpPr>
          <p:cNvPr id="4" name="Freeform: Shape 4">
            <a:extLst>
              <a:ext uri="{FF2B5EF4-FFF2-40B4-BE49-F238E27FC236}">
                <a16:creationId xmlns:a16="http://schemas.microsoft.com/office/drawing/2014/main" id="{629E0154-4A03-C745-9C4E-24A244670B66}"/>
              </a:ext>
            </a:extLst>
          </p:cNvPr>
          <p:cNvSpPr/>
          <p:nvPr/>
        </p:nvSpPr>
        <p:spPr>
          <a:xfrm>
            <a:off x="0" y="0"/>
            <a:ext cx="12192001" cy="1023669"/>
          </a:xfrm>
          <a:custGeom>
            <a:avLst/>
            <a:gdLst>
              <a:gd name="connsiteX0" fmla="*/ 0 w 18148300"/>
              <a:gd name="connsiteY0" fmla="*/ 0 h 4000500"/>
              <a:gd name="connsiteX1" fmla="*/ 15875000 w 18148300"/>
              <a:gd name="connsiteY1" fmla="*/ 4000500 h 4000500"/>
              <a:gd name="connsiteX2" fmla="*/ 18148300 w 18148300"/>
              <a:gd name="connsiteY2" fmla="*/ 1485900 h 4000500"/>
              <a:gd name="connsiteX3" fmla="*/ 18148300 w 18148300"/>
              <a:gd name="connsiteY3" fmla="*/ 12700 h 4000500"/>
              <a:gd name="connsiteX4" fmla="*/ 0 w 18148300"/>
              <a:gd name="connsiteY4" fmla="*/ 0 h 4000500"/>
              <a:gd name="connsiteX0" fmla="*/ 0 w 18161000"/>
              <a:gd name="connsiteY0" fmla="*/ 12875 h 4013375"/>
              <a:gd name="connsiteX1" fmla="*/ 15875000 w 18161000"/>
              <a:gd name="connsiteY1" fmla="*/ 4013375 h 4013375"/>
              <a:gd name="connsiteX2" fmla="*/ 18148300 w 18161000"/>
              <a:gd name="connsiteY2" fmla="*/ 1498775 h 4013375"/>
              <a:gd name="connsiteX3" fmla="*/ 18161000 w 18161000"/>
              <a:gd name="connsiteY3" fmla="*/ 0 h 4013375"/>
              <a:gd name="connsiteX4" fmla="*/ 0 w 18161000"/>
              <a:gd name="connsiteY4" fmla="*/ 12875 h 4013375"/>
              <a:gd name="connsiteX0" fmla="*/ 0 w 18173700"/>
              <a:gd name="connsiteY0" fmla="*/ 0 h 4026157"/>
              <a:gd name="connsiteX1" fmla="*/ 15887700 w 18173700"/>
              <a:gd name="connsiteY1" fmla="*/ 4026157 h 4026157"/>
              <a:gd name="connsiteX2" fmla="*/ 18161000 w 18173700"/>
              <a:gd name="connsiteY2" fmla="*/ 1511557 h 4026157"/>
              <a:gd name="connsiteX3" fmla="*/ 18173700 w 18173700"/>
              <a:gd name="connsiteY3" fmla="*/ 12782 h 4026157"/>
              <a:gd name="connsiteX4" fmla="*/ 0 w 18173700"/>
              <a:gd name="connsiteY4" fmla="*/ 0 h 4026157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61000 w 18173700"/>
              <a:gd name="connsiteY2" fmla="*/ 1513279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1527784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99100"/>
              <a:gd name="connsiteY0" fmla="*/ 1722 h 4027879"/>
              <a:gd name="connsiteX1" fmla="*/ 15887700 w 18199100"/>
              <a:gd name="connsiteY1" fmla="*/ 4027879 h 4027879"/>
              <a:gd name="connsiteX2" fmla="*/ 18199100 w 18199100"/>
              <a:gd name="connsiteY2" fmla="*/ 2354548 h 4027879"/>
              <a:gd name="connsiteX3" fmla="*/ 18173700 w 18199100"/>
              <a:gd name="connsiteY3" fmla="*/ 0 h 4027879"/>
              <a:gd name="connsiteX4" fmla="*/ 0 w 181991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48300 w 18173700"/>
              <a:gd name="connsiteY2" fmla="*/ 2383558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2369053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73700" h="4027879">
                <a:moveTo>
                  <a:pt x="0" y="1722"/>
                </a:moveTo>
                <a:lnTo>
                  <a:pt x="15887700" y="4027879"/>
                </a:lnTo>
                <a:lnTo>
                  <a:pt x="18173700" y="2369053"/>
                </a:lnTo>
                <a:lnTo>
                  <a:pt x="18173700" y="0"/>
                </a:lnTo>
                <a:lnTo>
                  <a:pt x="0" y="1722"/>
                </a:lnTo>
                <a:close/>
              </a:path>
            </a:pathLst>
          </a:custGeom>
          <a:solidFill>
            <a:srgbClr val="307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B57249-2AE9-DB46-B252-0041445A56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600" y="79612"/>
            <a:ext cx="1761134" cy="74590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4B9B34-4DA2-C44E-9661-73A24F53AF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530" y="3601989"/>
            <a:ext cx="1917700" cy="673100"/>
          </a:xfrm>
          <a:prstGeom prst="rect">
            <a:avLst/>
          </a:prstGeom>
        </p:spPr>
      </p:pic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DBDC1622-EDBC-3142-96FC-7592F08064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431" y="4466800"/>
            <a:ext cx="1716561" cy="70379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9F31FF3-C27B-9843-9082-FDCE120C65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939" y="3495012"/>
            <a:ext cx="1004767" cy="758565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1DB7C6C1-1F74-6B44-8CA3-5033B5754B4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952" y="3876072"/>
            <a:ext cx="2199828" cy="2199828"/>
          </a:xfrm>
          <a:prstGeom prst="rect">
            <a:avLst/>
          </a:prstGeom>
        </p:spPr>
      </p:pic>
      <p:sp>
        <p:nvSpPr>
          <p:cNvPr id="16" name="Right Arrow 15">
            <a:extLst>
              <a:ext uri="{FF2B5EF4-FFF2-40B4-BE49-F238E27FC236}">
                <a16:creationId xmlns:a16="http://schemas.microsoft.com/office/drawing/2014/main" id="{65EFCEFF-5000-8540-A9CE-3ACD7BA9BA85}"/>
              </a:ext>
            </a:extLst>
          </p:cNvPr>
          <p:cNvSpPr/>
          <p:nvPr/>
        </p:nvSpPr>
        <p:spPr>
          <a:xfrm>
            <a:off x="7039730" y="4774768"/>
            <a:ext cx="1478469" cy="292901"/>
          </a:xfrm>
          <a:prstGeom prst="rightArrow">
            <a:avLst/>
          </a:prstGeom>
          <a:solidFill>
            <a:srgbClr val="307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D73DDC65-794A-B341-A0F2-E19E255F7E41}"/>
              </a:ext>
            </a:extLst>
          </p:cNvPr>
          <p:cNvSpPr/>
          <p:nvPr/>
        </p:nvSpPr>
        <p:spPr>
          <a:xfrm rot="932039">
            <a:off x="3292202" y="5298676"/>
            <a:ext cx="1374748" cy="213583"/>
          </a:xfrm>
          <a:prstGeom prst="rightArrow">
            <a:avLst/>
          </a:prstGeom>
          <a:solidFill>
            <a:srgbClr val="307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9946F27B-8673-3C43-8039-3A09E1281952}"/>
              </a:ext>
            </a:extLst>
          </p:cNvPr>
          <p:cNvSpPr/>
          <p:nvPr/>
        </p:nvSpPr>
        <p:spPr>
          <a:xfrm rot="20022053">
            <a:off x="3660111" y="4128190"/>
            <a:ext cx="1196688" cy="216534"/>
          </a:xfrm>
          <a:prstGeom prst="rightArrow">
            <a:avLst/>
          </a:prstGeom>
          <a:solidFill>
            <a:srgbClr val="307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9DE367FE-75E2-064B-A38D-FDF6E244ABB0}"/>
              </a:ext>
            </a:extLst>
          </p:cNvPr>
          <p:cNvSpPr/>
          <p:nvPr/>
        </p:nvSpPr>
        <p:spPr>
          <a:xfrm>
            <a:off x="1877885" y="4731564"/>
            <a:ext cx="579635" cy="229035"/>
          </a:xfrm>
          <a:prstGeom prst="rightArrow">
            <a:avLst/>
          </a:prstGeom>
          <a:solidFill>
            <a:srgbClr val="307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ooter Placeholder 26">
            <a:extLst>
              <a:ext uri="{FF2B5EF4-FFF2-40B4-BE49-F238E27FC236}">
                <a16:creationId xmlns:a16="http://schemas.microsoft.com/office/drawing/2014/main" id="{DF9E47DD-145A-9D49-B9E2-BCC438866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  <p:pic>
        <p:nvPicPr>
          <p:cNvPr id="28" name="Picture 27" descr="A close up of a box&#10;&#10;Description automatically generated">
            <a:extLst>
              <a:ext uri="{FF2B5EF4-FFF2-40B4-BE49-F238E27FC236}">
                <a16:creationId xmlns:a16="http://schemas.microsoft.com/office/drawing/2014/main" id="{F2D6BF5B-80C2-8F42-9EDB-894920DF61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36716" y="4418677"/>
            <a:ext cx="2103926" cy="2120579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67D44912-BC83-924D-AB48-4FD008C99E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81554" y="5350662"/>
            <a:ext cx="672171" cy="68356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C6A6EAE-15D3-2541-9639-F31D2150BD1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4" y="5297092"/>
            <a:ext cx="1716560" cy="987022"/>
          </a:xfrm>
          <a:prstGeom prst="rect">
            <a:avLst/>
          </a:prstGeom>
        </p:spPr>
      </p:pic>
      <p:pic>
        <p:nvPicPr>
          <p:cNvPr id="32" name="Picture 31" descr="A picture containing electronics&#10;&#10;Description automatically generated">
            <a:extLst>
              <a:ext uri="{FF2B5EF4-FFF2-40B4-BE49-F238E27FC236}">
                <a16:creationId xmlns:a16="http://schemas.microsoft.com/office/drawing/2014/main" id="{E55F773A-60F9-EB43-A089-B95A2A62147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72040" y="4440128"/>
            <a:ext cx="2012567" cy="856964"/>
          </a:xfrm>
          <a:prstGeom prst="rect">
            <a:avLst/>
          </a:prstGeom>
        </p:spPr>
      </p:pic>
      <p:sp>
        <p:nvSpPr>
          <p:cNvPr id="33" name="Right Arrow 32">
            <a:extLst>
              <a:ext uri="{FF2B5EF4-FFF2-40B4-BE49-F238E27FC236}">
                <a16:creationId xmlns:a16="http://schemas.microsoft.com/office/drawing/2014/main" id="{F29D1A8E-0B60-B041-8371-6C0D61EF047A}"/>
              </a:ext>
            </a:extLst>
          </p:cNvPr>
          <p:cNvSpPr/>
          <p:nvPr/>
        </p:nvSpPr>
        <p:spPr>
          <a:xfrm>
            <a:off x="7045104" y="5620396"/>
            <a:ext cx="1478469" cy="292901"/>
          </a:xfrm>
          <a:prstGeom prst="rightArrow">
            <a:avLst/>
          </a:prstGeom>
          <a:solidFill>
            <a:srgbClr val="307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C1D304C2-68D0-3948-967B-F6C01B09E746}"/>
              </a:ext>
            </a:extLst>
          </p:cNvPr>
          <p:cNvSpPr/>
          <p:nvPr/>
        </p:nvSpPr>
        <p:spPr>
          <a:xfrm>
            <a:off x="7039729" y="3917804"/>
            <a:ext cx="1478469" cy="292901"/>
          </a:xfrm>
          <a:prstGeom prst="rightArrow">
            <a:avLst/>
          </a:prstGeom>
          <a:solidFill>
            <a:srgbClr val="307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03B794-C46D-EE4C-A683-7FDE21CA92EC}"/>
              </a:ext>
            </a:extLst>
          </p:cNvPr>
          <p:cNvSpPr txBox="1"/>
          <p:nvPr/>
        </p:nvSpPr>
        <p:spPr>
          <a:xfrm>
            <a:off x="745067" y="3208867"/>
            <a:ext cx="119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Software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0AEB99C-26C1-2348-B5CF-45AB47594A4C}"/>
              </a:ext>
            </a:extLst>
          </p:cNvPr>
          <p:cNvSpPr txBox="1"/>
          <p:nvPr/>
        </p:nvSpPr>
        <p:spPr>
          <a:xfrm>
            <a:off x="2051876" y="3200400"/>
            <a:ext cx="2095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Version control and container build files, /benchmarks </a:t>
            </a:r>
            <a:r>
              <a:rPr lang="en-US" dirty="0" err="1"/>
              <a:t>dir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BC7A054-4BA6-814B-B68B-6E750A801B09}"/>
              </a:ext>
            </a:extLst>
          </p:cNvPr>
          <p:cNvSpPr txBox="1"/>
          <p:nvPr/>
        </p:nvSpPr>
        <p:spPr>
          <a:xfrm>
            <a:off x="4902289" y="3050438"/>
            <a:ext cx="209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Container registries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F36F260-744B-4941-B294-8A2497F3FAC8}"/>
              </a:ext>
            </a:extLst>
          </p:cNvPr>
          <p:cNvSpPr txBox="1"/>
          <p:nvPr/>
        </p:nvSpPr>
        <p:spPr>
          <a:xfrm>
            <a:off x="8034955" y="3058904"/>
            <a:ext cx="2522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Computing platforms</a:t>
            </a:r>
          </a:p>
        </p:txBody>
      </p:sp>
    </p:spTree>
    <p:extLst>
      <p:ext uri="{BB962C8B-B14F-4D97-AF65-F5344CB8AC3E}">
        <p14:creationId xmlns:p14="http://schemas.microsoft.com/office/powerpoint/2010/main" val="3044692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3AFBC-3679-C249-8D63-25167045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1866"/>
            <a:ext cx="10515600" cy="1325563"/>
          </a:xfrm>
        </p:spPr>
        <p:txBody>
          <a:bodyPr/>
          <a:lstStyle/>
          <a:p>
            <a:r>
              <a:rPr lang="en-US" dirty="0"/>
              <a:t>Benchmarking Data Science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46AE2-4BD3-1644-A5C3-0479D76F1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1933"/>
            <a:ext cx="10515600" cy="4255030"/>
          </a:xfrm>
        </p:spPr>
        <p:txBody>
          <a:bodyPr/>
          <a:lstStyle/>
          <a:p>
            <a:r>
              <a:rPr lang="en-US" dirty="0"/>
              <a:t>Benchmarking is usually associated with comparing hardware performance</a:t>
            </a:r>
          </a:p>
          <a:p>
            <a:r>
              <a:rPr lang="en-US" dirty="0"/>
              <a:t>Software benchmarking aims to provide information about performance and statistical accuracy</a:t>
            </a:r>
          </a:p>
          <a:p>
            <a:r>
              <a:rPr lang="en-US" dirty="0"/>
              <a:t>Data science software may contain modules for which benchmarking can be informative; </a:t>
            </a:r>
            <a:r>
              <a:rPr lang="en-GB" dirty="0"/>
              <a:t>retrieving data, pre-processing data, data analysis, and producing output or visualisations</a:t>
            </a:r>
            <a:endParaRPr lang="en-US" dirty="0"/>
          </a:p>
          <a:p>
            <a:r>
              <a:rPr lang="en-US" dirty="0"/>
              <a:t>Benchmarking of modules could reveal parts of software that require further work</a:t>
            </a:r>
          </a:p>
        </p:txBody>
      </p:sp>
      <p:sp>
        <p:nvSpPr>
          <p:cNvPr id="4" name="Freeform: Shape 4">
            <a:extLst>
              <a:ext uri="{FF2B5EF4-FFF2-40B4-BE49-F238E27FC236}">
                <a16:creationId xmlns:a16="http://schemas.microsoft.com/office/drawing/2014/main" id="{629E0154-4A03-C745-9C4E-24A244670B66}"/>
              </a:ext>
            </a:extLst>
          </p:cNvPr>
          <p:cNvSpPr/>
          <p:nvPr/>
        </p:nvSpPr>
        <p:spPr>
          <a:xfrm>
            <a:off x="0" y="0"/>
            <a:ext cx="12192001" cy="1023669"/>
          </a:xfrm>
          <a:custGeom>
            <a:avLst/>
            <a:gdLst>
              <a:gd name="connsiteX0" fmla="*/ 0 w 18148300"/>
              <a:gd name="connsiteY0" fmla="*/ 0 h 4000500"/>
              <a:gd name="connsiteX1" fmla="*/ 15875000 w 18148300"/>
              <a:gd name="connsiteY1" fmla="*/ 4000500 h 4000500"/>
              <a:gd name="connsiteX2" fmla="*/ 18148300 w 18148300"/>
              <a:gd name="connsiteY2" fmla="*/ 1485900 h 4000500"/>
              <a:gd name="connsiteX3" fmla="*/ 18148300 w 18148300"/>
              <a:gd name="connsiteY3" fmla="*/ 12700 h 4000500"/>
              <a:gd name="connsiteX4" fmla="*/ 0 w 18148300"/>
              <a:gd name="connsiteY4" fmla="*/ 0 h 4000500"/>
              <a:gd name="connsiteX0" fmla="*/ 0 w 18161000"/>
              <a:gd name="connsiteY0" fmla="*/ 12875 h 4013375"/>
              <a:gd name="connsiteX1" fmla="*/ 15875000 w 18161000"/>
              <a:gd name="connsiteY1" fmla="*/ 4013375 h 4013375"/>
              <a:gd name="connsiteX2" fmla="*/ 18148300 w 18161000"/>
              <a:gd name="connsiteY2" fmla="*/ 1498775 h 4013375"/>
              <a:gd name="connsiteX3" fmla="*/ 18161000 w 18161000"/>
              <a:gd name="connsiteY3" fmla="*/ 0 h 4013375"/>
              <a:gd name="connsiteX4" fmla="*/ 0 w 18161000"/>
              <a:gd name="connsiteY4" fmla="*/ 12875 h 4013375"/>
              <a:gd name="connsiteX0" fmla="*/ 0 w 18173700"/>
              <a:gd name="connsiteY0" fmla="*/ 0 h 4026157"/>
              <a:gd name="connsiteX1" fmla="*/ 15887700 w 18173700"/>
              <a:gd name="connsiteY1" fmla="*/ 4026157 h 4026157"/>
              <a:gd name="connsiteX2" fmla="*/ 18161000 w 18173700"/>
              <a:gd name="connsiteY2" fmla="*/ 1511557 h 4026157"/>
              <a:gd name="connsiteX3" fmla="*/ 18173700 w 18173700"/>
              <a:gd name="connsiteY3" fmla="*/ 12782 h 4026157"/>
              <a:gd name="connsiteX4" fmla="*/ 0 w 18173700"/>
              <a:gd name="connsiteY4" fmla="*/ 0 h 4026157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61000 w 18173700"/>
              <a:gd name="connsiteY2" fmla="*/ 1513279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1527784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99100"/>
              <a:gd name="connsiteY0" fmla="*/ 1722 h 4027879"/>
              <a:gd name="connsiteX1" fmla="*/ 15887700 w 18199100"/>
              <a:gd name="connsiteY1" fmla="*/ 4027879 h 4027879"/>
              <a:gd name="connsiteX2" fmla="*/ 18199100 w 18199100"/>
              <a:gd name="connsiteY2" fmla="*/ 2354548 h 4027879"/>
              <a:gd name="connsiteX3" fmla="*/ 18173700 w 18199100"/>
              <a:gd name="connsiteY3" fmla="*/ 0 h 4027879"/>
              <a:gd name="connsiteX4" fmla="*/ 0 w 181991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48300 w 18173700"/>
              <a:gd name="connsiteY2" fmla="*/ 2383558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2369053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73700" h="4027879">
                <a:moveTo>
                  <a:pt x="0" y="1722"/>
                </a:moveTo>
                <a:lnTo>
                  <a:pt x="15887700" y="4027879"/>
                </a:lnTo>
                <a:lnTo>
                  <a:pt x="18173700" y="2369053"/>
                </a:lnTo>
                <a:lnTo>
                  <a:pt x="18173700" y="0"/>
                </a:lnTo>
                <a:lnTo>
                  <a:pt x="0" y="1722"/>
                </a:lnTo>
                <a:close/>
              </a:path>
            </a:pathLst>
          </a:custGeom>
          <a:solidFill>
            <a:srgbClr val="307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B57249-2AE9-DB46-B252-0041445A56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600" y="79612"/>
            <a:ext cx="1761134" cy="74590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FBA6DA-6026-6341-85E4-482B1B65E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3AFBC-3679-C249-8D63-25167045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1866"/>
            <a:ext cx="10515600" cy="1325563"/>
          </a:xfrm>
        </p:spPr>
        <p:txBody>
          <a:bodyPr/>
          <a:lstStyle/>
          <a:p>
            <a:r>
              <a:rPr lang="en-US" dirty="0"/>
              <a:t>Project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46AE2-4BD3-1644-A5C3-0479D76F1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1933"/>
            <a:ext cx="10515600" cy="42550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/>
              <a:t>Primary</a:t>
            </a:r>
          </a:p>
          <a:p>
            <a:r>
              <a:rPr lang="en-US" dirty="0"/>
              <a:t>Investigate feasibility of creating and running containers that benchmark software</a:t>
            </a:r>
          </a:p>
          <a:p>
            <a:r>
              <a:rPr lang="en-US" dirty="0"/>
              <a:t>Document findings and establish a best practices workflow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Secondary</a:t>
            </a:r>
          </a:p>
          <a:p>
            <a:r>
              <a:rPr lang="en-US" dirty="0"/>
              <a:t>Carry out benchmarking with containers on multiple computing platforms for research software developed at the Turing</a:t>
            </a:r>
          </a:p>
          <a:p>
            <a:r>
              <a:rPr lang="en-US" dirty="0"/>
              <a:t>Promote the containerization practice</a:t>
            </a:r>
          </a:p>
          <a:p>
            <a:r>
              <a:rPr lang="en-US" dirty="0"/>
              <a:t>Use results of the above to inform proposal of a longer project</a:t>
            </a:r>
          </a:p>
        </p:txBody>
      </p:sp>
      <p:sp>
        <p:nvSpPr>
          <p:cNvPr id="4" name="Freeform: Shape 4">
            <a:extLst>
              <a:ext uri="{FF2B5EF4-FFF2-40B4-BE49-F238E27FC236}">
                <a16:creationId xmlns:a16="http://schemas.microsoft.com/office/drawing/2014/main" id="{629E0154-4A03-C745-9C4E-24A244670B66}"/>
              </a:ext>
            </a:extLst>
          </p:cNvPr>
          <p:cNvSpPr/>
          <p:nvPr/>
        </p:nvSpPr>
        <p:spPr>
          <a:xfrm>
            <a:off x="0" y="0"/>
            <a:ext cx="12192001" cy="1023669"/>
          </a:xfrm>
          <a:custGeom>
            <a:avLst/>
            <a:gdLst>
              <a:gd name="connsiteX0" fmla="*/ 0 w 18148300"/>
              <a:gd name="connsiteY0" fmla="*/ 0 h 4000500"/>
              <a:gd name="connsiteX1" fmla="*/ 15875000 w 18148300"/>
              <a:gd name="connsiteY1" fmla="*/ 4000500 h 4000500"/>
              <a:gd name="connsiteX2" fmla="*/ 18148300 w 18148300"/>
              <a:gd name="connsiteY2" fmla="*/ 1485900 h 4000500"/>
              <a:gd name="connsiteX3" fmla="*/ 18148300 w 18148300"/>
              <a:gd name="connsiteY3" fmla="*/ 12700 h 4000500"/>
              <a:gd name="connsiteX4" fmla="*/ 0 w 18148300"/>
              <a:gd name="connsiteY4" fmla="*/ 0 h 4000500"/>
              <a:gd name="connsiteX0" fmla="*/ 0 w 18161000"/>
              <a:gd name="connsiteY0" fmla="*/ 12875 h 4013375"/>
              <a:gd name="connsiteX1" fmla="*/ 15875000 w 18161000"/>
              <a:gd name="connsiteY1" fmla="*/ 4013375 h 4013375"/>
              <a:gd name="connsiteX2" fmla="*/ 18148300 w 18161000"/>
              <a:gd name="connsiteY2" fmla="*/ 1498775 h 4013375"/>
              <a:gd name="connsiteX3" fmla="*/ 18161000 w 18161000"/>
              <a:gd name="connsiteY3" fmla="*/ 0 h 4013375"/>
              <a:gd name="connsiteX4" fmla="*/ 0 w 18161000"/>
              <a:gd name="connsiteY4" fmla="*/ 12875 h 4013375"/>
              <a:gd name="connsiteX0" fmla="*/ 0 w 18173700"/>
              <a:gd name="connsiteY0" fmla="*/ 0 h 4026157"/>
              <a:gd name="connsiteX1" fmla="*/ 15887700 w 18173700"/>
              <a:gd name="connsiteY1" fmla="*/ 4026157 h 4026157"/>
              <a:gd name="connsiteX2" fmla="*/ 18161000 w 18173700"/>
              <a:gd name="connsiteY2" fmla="*/ 1511557 h 4026157"/>
              <a:gd name="connsiteX3" fmla="*/ 18173700 w 18173700"/>
              <a:gd name="connsiteY3" fmla="*/ 12782 h 4026157"/>
              <a:gd name="connsiteX4" fmla="*/ 0 w 18173700"/>
              <a:gd name="connsiteY4" fmla="*/ 0 h 4026157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61000 w 18173700"/>
              <a:gd name="connsiteY2" fmla="*/ 1513279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1527784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99100"/>
              <a:gd name="connsiteY0" fmla="*/ 1722 h 4027879"/>
              <a:gd name="connsiteX1" fmla="*/ 15887700 w 18199100"/>
              <a:gd name="connsiteY1" fmla="*/ 4027879 h 4027879"/>
              <a:gd name="connsiteX2" fmla="*/ 18199100 w 18199100"/>
              <a:gd name="connsiteY2" fmla="*/ 2354548 h 4027879"/>
              <a:gd name="connsiteX3" fmla="*/ 18173700 w 18199100"/>
              <a:gd name="connsiteY3" fmla="*/ 0 h 4027879"/>
              <a:gd name="connsiteX4" fmla="*/ 0 w 181991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48300 w 18173700"/>
              <a:gd name="connsiteY2" fmla="*/ 2383558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2369053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73700" h="4027879">
                <a:moveTo>
                  <a:pt x="0" y="1722"/>
                </a:moveTo>
                <a:lnTo>
                  <a:pt x="15887700" y="4027879"/>
                </a:lnTo>
                <a:lnTo>
                  <a:pt x="18173700" y="2369053"/>
                </a:lnTo>
                <a:lnTo>
                  <a:pt x="18173700" y="0"/>
                </a:lnTo>
                <a:lnTo>
                  <a:pt x="0" y="1722"/>
                </a:lnTo>
                <a:close/>
              </a:path>
            </a:pathLst>
          </a:custGeom>
          <a:solidFill>
            <a:srgbClr val="307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B57249-2AE9-DB46-B252-0041445A56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600" y="79612"/>
            <a:ext cx="1761134" cy="74590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92DB4C-5046-9A44-B9A2-A9201B5D2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87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3AFBC-3679-C249-8D63-25167045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1866"/>
            <a:ext cx="10515600" cy="1325563"/>
          </a:xfrm>
        </p:spPr>
        <p:txBody>
          <a:bodyPr/>
          <a:lstStyle/>
          <a:p>
            <a:r>
              <a:rPr lang="en-US" dirty="0"/>
              <a:t>Difficulties and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46AE2-4BD3-1644-A5C3-0479D76F1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1933"/>
            <a:ext cx="10515600" cy="4255030"/>
          </a:xfrm>
        </p:spPr>
        <p:txBody>
          <a:bodyPr>
            <a:normAutofit/>
          </a:bodyPr>
          <a:lstStyle/>
          <a:p>
            <a:r>
              <a:rPr lang="en-US" dirty="0"/>
              <a:t>Containers for GPU-accelerated apps that use NVIDIA’s CUDA Toolkit require the computer to have a compatible NVIDIA driver</a:t>
            </a:r>
          </a:p>
          <a:p>
            <a:r>
              <a:rPr lang="en-US" dirty="0"/>
              <a:t>They also require the </a:t>
            </a:r>
            <a:r>
              <a:rPr lang="en-GB" dirty="0"/>
              <a:t>NVIDIA Container Runtime for Docker</a:t>
            </a:r>
          </a:p>
          <a:p>
            <a:r>
              <a:rPr lang="en-US" dirty="0"/>
              <a:t>Docker container with Julia packages requiring GPU functionality couldn’t be built; only option was delayed package installation.</a:t>
            </a:r>
          </a:p>
          <a:p>
            <a:endParaRPr lang="en-US" dirty="0"/>
          </a:p>
        </p:txBody>
      </p:sp>
      <p:sp>
        <p:nvSpPr>
          <p:cNvPr id="4" name="Freeform: Shape 4">
            <a:extLst>
              <a:ext uri="{FF2B5EF4-FFF2-40B4-BE49-F238E27FC236}">
                <a16:creationId xmlns:a16="http://schemas.microsoft.com/office/drawing/2014/main" id="{629E0154-4A03-C745-9C4E-24A244670B66}"/>
              </a:ext>
            </a:extLst>
          </p:cNvPr>
          <p:cNvSpPr/>
          <p:nvPr/>
        </p:nvSpPr>
        <p:spPr>
          <a:xfrm>
            <a:off x="0" y="0"/>
            <a:ext cx="12192001" cy="1023669"/>
          </a:xfrm>
          <a:custGeom>
            <a:avLst/>
            <a:gdLst>
              <a:gd name="connsiteX0" fmla="*/ 0 w 18148300"/>
              <a:gd name="connsiteY0" fmla="*/ 0 h 4000500"/>
              <a:gd name="connsiteX1" fmla="*/ 15875000 w 18148300"/>
              <a:gd name="connsiteY1" fmla="*/ 4000500 h 4000500"/>
              <a:gd name="connsiteX2" fmla="*/ 18148300 w 18148300"/>
              <a:gd name="connsiteY2" fmla="*/ 1485900 h 4000500"/>
              <a:gd name="connsiteX3" fmla="*/ 18148300 w 18148300"/>
              <a:gd name="connsiteY3" fmla="*/ 12700 h 4000500"/>
              <a:gd name="connsiteX4" fmla="*/ 0 w 18148300"/>
              <a:gd name="connsiteY4" fmla="*/ 0 h 4000500"/>
              <a:gd name="connsiteX0" fmla="*/ 0 w 18161000"/>
              <a:gd name="connsiteY0" fmla="*/ 12875 h 4013375"/>
              <a:gd name="connsiteX1" fmla="*/ 15875000 w 18161000"/>
              <a:gd name="connsiteY1" fmla="*/ 4013375 h 4013375"/>
              <a:gd name="connsiteX2" fmla="*/ 18148300 w 18161000"/>
              <a:gd name="connsiteY2" fmla="*/ 1498775 h 4013375"/>
              <a:gd name="connsiteX3" fmla="*/ 18161000 w 18161000"/>
              <a:gd name="connsiteY3" fmla="*/ 0 h 4013375"/>
              <a:gd name="connsiteX4" fmla="*/ 0 w 18161000"/>
              <a:gd name="connsiteY4" fmla="*/ 12875 h 4013375"/>
              <a:gd name="connsiteX0" fmla="*/ 0 w 18173700"/>
              <a:gd name="connsiteY0" fmla="*/ 0 h 4026157"/>
              <a:gd name="connsiteX1" fmla="*/ 15887700 w 18173700"/>
              <a:gd name="connsiteY1" fmla="*/ 4026157 h 4026157"/>
              <a:gd name="connsiteX2" fmla="*/ 18161000 w 18173700"/>
              <a:gd name="connsiteY2" fmla="*/ 1511557 h 4026157"/>
              <a:gd name="connsiteX3" fmla="*/ 18173700 w 18173700"/>
              <a:gd name="connsiteY3" fmla="*/ 12782 h 4026157"/>
              <a:gd name="connsiteX4" fmla="*/ 0 w 18173700"/>
              <a:gd name="connsiteY4" fmla="*/ 0 h 4026157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61000 w 18173700"/>
              <a:gd name="connsiteY2" fmla="*/ 1513279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1527784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99100"/>
              <a:gd name="connsiteY0" fmla="*/ 1722 h 4027879"/>
              <a:gd name="connsiteX1" fmla="*/ 15887700 w 18199100"/>
              <a:gd name="connsiteY1" fmla="*/ 4027879 h 4027879"/>
              <a:gd name="connsiteX2" fmla="*/ 18199100 w 18199100"/>
              <a:gd name="connsiteY2" fmla="*/ 2354548 h 4027879"/>
              <a:gd name="connsiteX3" fmla="*/ 18173700 w 18199100"/>
              <a:gd name="connsiteY3" fmla="*/ 0 h 4027879"/>
              <a:gd name="connsiteX4" fmla="*/ 0 w 181991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48300 w 18173700"/>
              <a:gd name="connsiteY2" fmla="*/ 2383558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2369053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73700" h="4027879">
                <a:moveTo>
                  <a:pt x="0" y="1722"/>
                </a:moveTo>
                <a:lnTo>
                  <a:pt x="15887700" y="4027879"/>
                </a:lnTo>
                <a:lnTo>
                  <a:pt x="18173700" y="2369053"/>
                </a:lnTo>
                <a:lnTo>
                  <a:pt x="18173700" y="0"/>
                </a:lnTo>
                <a:lnTo>
                  <a:pt x="0" y="1722"/>
                </a:lnTo>
                <a:close/>
              </a:path>
            </a:pathLst>
          </a:custGeom>
          <a:solidFill>
            <a:srgbClr val="307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B57249-2AE9-DB46-B252-0041445A56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600" y="79612"/>
            <a:ext cx="1761134" cy="74590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88F07-37B3-6041-ADA9-3B014B1B8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33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3AFBC-3679-C249-8D63-25167045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1866"/>
            <a:ext cx="10515600" cy="1325563"/>
          </a:xfrm>
        </p:spPr>
        <p:txBody>
          <a:bodyPr/>
          <a:lstStyle/>
          <a:p>
            <a:r>
              <a:rPr lang="en-US" dirty="0"/>
              <a:t>Benchmarking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46AE2-4BD3-1644-A5C3-0479D76F1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1933"/>
            <a:ext cx="10515600" cy="425503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https://alan-turing-institute.github.io/data-science-benchmarking/</a:t>
            </a:r>
            <a:endParaRPr lang="en-US" dirty="0"/>
          </a:p>
          <a:p>
            <a:endParaRPr lang="en-US" dirty="0"/>
          </a:p>
          <a:p>
            <a:r>
              <a:rPr lang="en-US" dirty="0"/>
              <a:t>This site explains how to benchmark data science software with containers following a standard workflow</a:t>
            </a:r>
          </a:p>
          <a:p>
            <a:r>
              <a:rPr lang="en-US" dirty="0"/>
              <a:t>Examples are provided that benchmark some Python/Julia code</a:t>
            </a:r>
          </a:p>
          <a:p>
            <a:r>
              <a:rPr lang="en-US" dirty="0"/>
              <a:t>Site pages with benchmarks for Turing projects can be added by providing a markdown document (see </a:t>
            </a:r>
            <a:r>
              <a:rPr lang="en-US" dirty="0">
                <a:hlinkClick r:id="rId3"/>
              </a:rPr>
              <a:t>contributing benchmarks</a:t>
            </a:r>
            <a:r>
              <a:rPr lang="en-US" dirty="0"/>
              <a:t>)</a:t>
            </a:r>
          </a:p>
        </p:txBody>
      </p:sp>
      <p:sp>
        <p:nvSpPr>
          <p:cNvPr id="4" name="Freeform: Shape 4">
            <a:extLst>
              <a:ext uri="{FF2B5EF4-FFF2-40B4-BE49-F238E27FC236}">
                <a16:creationId xmlns:a16="http://schemas.microsoft.com/office/drawing/2014/main" id="{629E0154-4A03-C745-9C4E-24A244670B66}"/>
              </a:ext>
            </a:extLst>
          </p:cNvPr>
          <p:cNvSpPr/>
          <p:nvPr/>
        </p:nvSpPr>
        <p:spPr>
          <a:xfrm>
            <a:off x="0" y="0"/>
            <a:ext cx="12192001" cy="1023669"/>
          </a:xfrm>
          <a:custGeom>
            <a:avLst/>
            <a:gdLst>
              <a:gd name="connsiteX0" fmla="*/ 0 w 18148300"/>
              <a:gd name="connsiteY0" fmla="*/ 0 h 4000500"/>
              <a:gd name="connsiteX1" fmla="*/ 15875000 w 18148300"/>
              <a:gd name="connsiteY1" fmla="*/ 4000500 h 4000500"/>
              <a:gd name="connsiteX2" fmla="*/ 18148300 w 18148300"/>
              <a:gd name="connsiteY2" fmla="*/ 1485900 h 4000500"/>
              <a:gd name="connsiteX3" fmla="*/ 18148300 w 18148300"/>
              <a:gd name="connsiteY3" fmla="*/ 12700 h 4000500"/>
              <a:gd name="connsiteX4" fmla="*/ 0 w 18148300"/>
              <a:gd name="connsiteY4" fmla="*/ 0 h 4000500"/>
              <a:gd name="connsiteX0" fmla="*/ 0 w 18161000"/>
              <a:gd name="connsiteY0" fmla="*/ 12875 h 4013375"/>
              <a:gd name="connsiteX1" fmla="*/ 15875000 w 18161000"/>
              <a:gd name="connsiteY1" fmla="*/ 4013375 h 4013375"/>
              <a:gd name="connsiteX2" fmla="*/ 18148300 w 18161000"/>
              <a:gd name="connsiteY2" fmla="*/ 1498775 h 4013375"/>
              <a:gd name="connsiteX3" fmla="*/ 18161000 w 18161000"/>
              <a:gd name="connsiteY3" fmla="*/ 0 h 4013375"/>
              <a:gd name="connsiteX4" fmla="*/ 0 w 18161000"/>
              <a:gd name="connsiteY4" fmla="*/ 12875 h 4013375"/>
              <a:gd name="connsiteX0" fmla="*/ 0 w 18173700"/>
              <a:gd name="connsiteY0" fmla="*/ 0 h 4026157"/>
              <a:gd name="connsiteX1" fmla="*/ 15887700 w 18173700"/>
              <a:gd name="connsiteY1" fmla="*/ 4026157 h 4026157"/>
              <a:gd name="connsiteX2" fmla="*/ 18161000 w 18173700"/>
              <a:gd name="connsiteY2" fmla="*/ 1511557 h 4026157"/>
              <a:gd name="connsiteX3" fmla="*/ 18173700 w 18173700"/>
              <a:gd name="connsiteY3" fmla="*/ 12782 h 4026157"/>
              <a:gd name="connsiteX4" fmla="*/ 0 w 18173700"/>
              <a:gd name="connsiteY4" fmla="*/ 0 h 4026157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61000 w 18173700"/>
              <a:gd name="connsiteY2" fmla="*/ 1513279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1527784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99100"/>
              <a:gd name="connsiteY0" fmla="*/ 1722 h 4027879"/>
              <a:gd name="connsiteX1" fmla="*/ 15887700 w 18199100"/>
              <a:gd name="connsiteY1" fmla="*/ 4027879 h 4027879"/>
              <a:gd name="connsiteX2" fmla="*/ 18199100 w 18199100"/>
              <a:gd name="connsiteY2" fmla="*/ 2354548 h 4027879"/>
              <a:gd name="connsiteX3" fmla="*/ 18173700 w 18199100"/>
              <a:gd name="connsiteY3" fmla="*/ 0 h 4027879"/>
              <a:gd name="connsiteX4" fmla="*/ 0 w 181991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48300 w 18173700"/>
              <a:gd name="connsiteY2" fmla="*/ 2383558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2369053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73700" h="4027879">
                <a:moveTo>
                  <a:pt x="0" y="1722"/>
                </a:moveTo>
                <a:lnTo>
                  <a:pt x="15887700" y="4027879"/>
                </a:lnTo>
                <a:lnTo>
                  <a:pt x="18173700" y="2369053"/>
                </a:lnTo>
                <a:lnTo>
                  <a:pt x="18173700" y="0"/>
                </a:lnTo>
                <a:lnTo>
                  <a:pt x="0" y="1722"/>
                </a:lnTo>
                <a:close/>
              </a:path>
            </a:pathLst>
          </a:custGeom>
          <a:solidFill>
            <a:srgbClr val="307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B57249-2AE9-DB46-B252-0041445A56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600" y="79612"/>
            <a:ext cx="1761134" cy="74590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F004E-12A6-F74C-A0D8-8633AC6CE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43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3AFBC-3679-C249-8D63-25167045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9602"/>
            <a:ext cx="10515600" cy="1325563"/>
          </a:xfrm>
        </p:spPr>
        <p:txBody>
          <a:bodyPr/>
          <a:lstStyle/>
          <a:p>
            <a:r>
              <a:rPr lang="en-US" dirty="0"/>
              <a:t>2020 - </a:t>
            </a:r>
            <a:r>
              <a:rPr lang="en-GB" dirty="0"/>
              <a:t>Modularizing, containerizing and benchmarking large data science workflows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46AE2-4BD3-1644-A5C3-0479D76F1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5923"/>
            <a:ext cx="10515600" cy="425503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/>
              <a:t>The aim of this practices project is to provide a framework for code to be made available in a modular fashion, and allow applications to be deployed on a range of different computing systems and, where appropriate, architectures. The framework will use routine containerization as a mechanism to enable cross-system deployment. It will also provide capabilities to benchmark deployed applications and individual modules.</a:t>
            </a: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reeform: Shape 4">
            <a:extLst>
              <a:ext uri="{FF2B5EF4-FFF2-40B4-BE49-F238E27FC236}">
                <a16:creationId xmlns:a16="http://schemas.microsoft.com/office/drawing/2014/main" id="{629E0154-4A03-C745-9C4E-24A244670B66}"/>
              </a:ext>
            </a:extLst>
          </p:cNvPr>
          <p:cNvSpPr/>
          <p:nvPr/>
        </p:nvSpPr>
        <p:spPr>
          <a:xfrm>
            <a:off x="0" y="0"/>
            <a:ext cx="12192001" cy="1023669"/>
          </a:xfrm>
          <a:custGeom>
            <a:avLst/>
            <a:gdLst>
              <a:gd name="connsiteX0" fmla="*/ 0 w 18148300"/>
              <a:gd name="connsiteY0" fmla="*/ 0 h 4000500"/>
              <a:gd name="connsiteX1" fmla="*/ 15875000 w 18148300"/>
              <a:gd name="connsiteY1" fmla="*/ 4000500 h 4000500"/>
              <a:gd name="connsiteX2" fmla="*/ 18148300 w 18148300"/>
              <a:gd name="connsiteY2" fmla="*/ 1485900 h 4000500"/>
              <a:gd name="connsiteX3" fmla="*/ 18148300 w 18148300"/>
              <a:gd name="connsiteY3" fmla="*/ 12700 h 4000500"/>
              <a:gd name="connsiteX4" fmla="*/ 0 w 18148300"/>
              <a:gd name="connsiteY4" fmla="*/ 0 h 4000500"/>
              <a:gd name="connsiteX0" fmla="*/ 0 w 18161000"/>
              <a:gd name="connsiteY0" fmla="*/ 12875 h 4013375"/>
              <a:gd name="connsiteX1" fmla="*/ 15875000 w 18161000"/>
              <a:gd name="connsiteY1" fmla="*/ 4013375 h 4013375"/>
              <a:gd name="connsiteX2" fmla="*/ 18148300 w 18161000"/>
              <a:gd name="connsiteY2" fmla="*/ 1498775 h 4013375"/>
              <a:gd name="connsiteX3" fmla="*/ 18161000 w 18161000"/>
              <a:gd name="connsiteY3" fmla="*/ 0 h 4013375"/>
              <a:gd name="connsiteX4" fmla="*/ 0 w 18161000"/>
              <a:gd name="connsiteY4" fmla="*/ 12875 h 4013375"/>
              <a:gd name="connsiteX0" fmla="*/ 0 w 18173700"/>
              <a:gd name="connsiteY0" fmla="*/ 0 h 4026157"/>
              <a:gd name="connsiteX1" fmla="*/ 15887700 w 18173700"/>
              <a:gd name="connsiteY1" fmla="*/ 4026157 h 4026157"/>
              <a:gd name="connsiteX2" fmla="*/ 18161000 w 18173700"/>
              <a:gd name="connsiteY2" fmla="*/ 1511557 h 4026157"/>
              <a:gd name="connsiteX3" fmla="*/ 18173700 w 18173700"/>
              <a:gd name="connsiteY3" fmla="*/ 12782 h 4026157"/>
              <a:gd name="connsiteX4" fmla="*/ 0 w 18173700"/>
              <a:gd name="connsiteY4" fmla="*/ 0 h 4026157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61000 w 18173700"/>
              <a:gd name="connsiteY2" fmla="*/ 1513279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1527784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99100"/>
              <a:gd name="connsiteY0" fmla="*/ 1722 h 4027879"/>
              <a:gd name="connsiteX1" fmla="*/ 15887700 w 18199100"/>
              <a:gd name="connsiteY1" fmla="*/ 4027879 h 4027879"/>
              <a:gd name="connsiteX2" fmla="*/ 18199100 w 18199100"/>
              <a:gd name="connsiteY2" fmla="*/ 2354548 h 4027879"/>
              <a:gd name="connsiteX3" fmla="*/ 18173700 w 18199100"/>
              <a:gd name="connsiteY3" fmla="*/ 0 h 4027879"/>
              <a:gd name="connsiteX4" fmla="*/ 0 w 181991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48300 w 18173700"/>
              <a:gd name="connsiteY2" fmla="*/ 2383558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  <a:gd name="connsiteX0" fmla="*/ 0 w 18173700"/>
              <a:gd name="connsiteY0" fmla="*/ 1722 h 4027879"/>
              <a:gd name="connsiteX1" fmla="*/ 15887700 w 18173700"/>
              <a:gd name="connsiteY1" fmla="*/ 4027879 h 4027879"/>
              <a:gd name="connsiteX2" fmla="*/ 18173700 w 18173700"/>
              <a:gd name="connsiteY2" fmla="*/ 2369053 h 4027879"/>
              <a:gd name="connsiteX3" fmla="*/ 18173700 w 18173700"/>
              <a:gd name="connsiteY3" fmla="*/ 0 h 4027879"/>
              <a:gd name="connsiteX4" fmla="*/ 0 w 18173700"/>
              <a:gd name="connsiteY4" fmla="*/ 1722 h 402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73700" h="4027879">
                <a:moveTo>
                  <a:pt x="0" y="1722"/>
                </a:moveTo>
                <a:lnTo>
                  <a:pt x="15887700" y="4027879"/>
                </a:lnTo>
                <a:lnTo>
                  <a:pt x="18173700" y="2369053"/>
                </a:lnTo>
                <a:lnTo>
                  <a:pt x="18173700" y="0"/>
                </a:lnTo>
                <a:lnTo>
                  <a:pt x="0" y="1722"/>
                </a:lnTo>
                <a:close/>
              </a:path>
            </a:pathLst>
          </a:custGeom>
          <a:solidFill>
            <a:srgbClr val="307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B57249-2AE9-DB46-B252-0041445A56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600" y="79612"/>
            <a:ext cx="1761134" cy="74590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F004E-12A6-F74C-A0D8-8633AC6CE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Ed Chalstrey, Tomas Lazauskas and Anthony Lee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31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11680</TotalTime>
  <Words>653</Words>
  <Application>Microsoft Macintosh PowerPoint</Application>
  <PresentationFormat>Widescreen</PresentationFormat>
  <Paragraphs>69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Using Containers for Benchmarking Software</vt:lpstr>
      <vt:lpstr>What are Containers?</vt:lpstr>
      <vt:lpstr>Docker commands</vt:lpstr>
      <vt:lpstr>Best practice</vt:lpstr>
      <vt:lpstr>Benchmarking Data Science Algorithms</vt:lpstr>
      <vt:lpstr>Project aims</vt:lpstr>
      <vt:lpstr>Difficulties and limitations</vt:lpstr>
      <vt:lpstr>Benchmarking site</vt:lpstr>
      <vt:lpstr>2020 - Modularizing, containerizing and benchmarking large data science workflows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Chalstrey</dc:creator>
  <cp:lastModifiedBy>Ed Chalstrey</cp:lastModifiedBy>
  <cp:revision>39</cp:revision>
  <dcterms:created xsi:type="dcterms:W3CDTF">2019-05-07T09:05:01Z</dcterms:created>
  <dcterms:modified xsi:type="dcterms:W3CDTF">2019-10-14T09:21:51Z</dcterms:modified>
</cp:coreProperties>
</file>