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85" r:id="rId3"/>
    <p:sldId id="286" r:id="rId4"/>
    <p:sldId id="287" r:id="rId5"/>
    <p:sldId id="288" r:id="rId6"/>
    <p:sldId id="257" r:id="rId7"/>
    <p:sldId id="268" r:id="rId8"/>
    <p:sldId id="271" r:id="rId9"/>
    <p:sldId id="269" r:id="rId10"/>
    <p:sldId id="272" r:id="rId11"/>
    <p:sldId id="273" r:id="rId12"/>
    <p:sldId id="275" r:id="rId13"/>
    <p:sldId id="276" r:id="rId14"/>
    <p:sldId id="279" r:id="rId15"/>
    <p:sldId id="280" r:id="rId16"/>
    <p:sldId id="282" r:id="rId17"/>
    <p:sldId id="289" r:id="rId18"/>
    <p:sldId id="283" r:id="rId19"/>
    <p:sldId id="278" r:id="rId20"/>
    <p:sldId id="28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CCD3"/>
    <a:srgbClr val="66FF33"/>
    <a:srgbClr val="CCFF33"/>
    <a:srgbClr val="470A68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12DB-8A5B-40BF-A369-AC5E5D61ABA3}" type="datetimeFigureOut">
              <a:rPr lang="en-CA" smtClean="0"/>
              <a:t>2019-11-17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0DEA2-E9B9-43EC-9BB0-6480A1448A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5986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836738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4316413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365762"/>
            <a:ext cx="2286000" cy="10688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6" r="21417"/>
          <a:stretch/>
        </p:blipFill>
        <p:spPr>
          <a:xfrm>
            <a:off x="7614141" y="-12701"/>
            <a:ext cx="4577859" cy="2730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823" y="6199543"/>
            <a:ext cx="3623937" cy="331431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721241" y="614929"/>
            <a:ext cx="6813979" cy="1980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rgbClr val="2CCCD3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November 18, 2019  |  </a:t>
            </a:r>
            <a:r>
              <a:rPr lang="en-US" sz="1200" b="1" dirty="0">
                <a:solidFill>
                  <a:srgbClr val="2CCCD3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2CCCD3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2CCCD3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</a:t>
            </a:r>
            <a:r>
              <a:rPr lang="en-US" sz="1200" b="0" dirty="0">
                <a:solidFill>
                  <a:srgbClr val="2CCCD3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|  www.theneuro.ca</a:t>
            </a:r>
            <a:endParaRPr lang="en-US" sz="1200" b="1" dirty="0">
              <a:solidFill>
                <a:srgbClr val="2CCCD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971550" y="6253162"/>
            <a:ext cx="6563670" cy="277811"/>
          </a:xfrm>
        </p:spPr>
        <p:txBody>
          <a:bodyPr>
            <a:noAutofit/>
          </a:bodyPr>
          <a:lstStyle>
            <a:lvl1pPr marL="0" indent="0">
              <a:buNone/>
              <a:defRPr lang="en-US" sz="1200" baseline="0" dirty="0" smtClean="0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CA" dirty="0"/>
            </a:lvl5pPr>
          </a:lstStyle>
          <a:p>
            <a:pPr lvl="0"/>
            <a:r>
              <a:rPr lang="en-US" dirty="0"/>
              <a:t>Insert First Name and Last Name Here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33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2941" y="763479"/>
            <a:ext cx="3932237" cy="1322496"/>
          </a:xfrm>
          <a:solidFill>
            <a:srgbClr val="2CCCD3"/>
          </a:solidFill>
        </p:spPr>
        <p:txBody>
          <a:bodyPr anchor="b"/>
          <a:lstStyle>
            <a:lvl1pPr>
              <a:defRPr sz="32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 Slide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38675" y="763480"/>
            <a:ext cx="6973888" cy="5126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2941" y="2085975"/>
            <a:ext cx="3932237" cy="38115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1600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0" indent="-228600">
              <a:buFont typeface="Gotham" panose="02000504050000020004" pitchFamily="2" charset="0"/>
              <a:buChar char="–"/>
              <a:defRPr sz="1400">
                <a:solidFill>
                  <a:srgbClr val="470A68"/>
                </a:solidFill>
              </a:defRPr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8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Join the conversation online!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@</a:t>
            </a:r>
            <a:r>
              <a:rPr lang="en-US" dirty="0" err="1"/>
              <a:t>TheNeuro_MNI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#</a:t>
            </a:r>
            <a:r>
              <a:rPr lang="en-US" dirty="0" err="1"/>
              <a:t>OpenScienceinAction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63" y="6283633"/>
            <a:ext cx="1584063" cy="36497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606239" y="-60960"/>
            <a:ext cx="4629304" cy="3251835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2" t="-73240" r="-2169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witter highlights what's trending in new app update ..."/>
          <p:cNvPicPr>
            <a:picLocks noChangeAspect="1"/>
          </p:cNvPicPr>
          <p:nvPr userDrawn="1"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969" y="2688769"/>
            <a:ext cx="1552061" cy="87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91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7610878" y="-10887"/>
            <a:ext cx="4581122" cy="2568473"/>
          </a:xfrm>
          <a:prstGeom prst="rect">
            <a:avLst/>
          </a:prstGeom>
          <a:blipFill dpi="0" rotWithShape="1">
            <a:blip r:embed="rId2">
              <a:alphaModFix amt="15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l="-1" t="-129167" r="-28484" b="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6799"/>
            <a:ext cx="10515600" cy="1033889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8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73100"/>
            <a:ext cx="3200400" cy="5435600"/>
          </a:xfrm>
        </p:spPr>
        <p:txBody>
          <a:bodyPr anchor="t">
            <a:noAutofit/>
          </a:bodyPr>
          <a:lstStyle>
            <a:lvl1pPr>
              <a:defRPr sz="40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Rectangle 4"/>
          <p:cNvSpPr/>
          <p:nvPr userDrawn="1"/>
        </p:nvSpPr>
        <p:spPr>
          <a:xfrm>
            <a:off x="7610878" y="-19051"/>
            <a:ext cx="4590647" cy="2576637"/>
          </a:xfrm>
          <a:prstGeom prst="rect">
            <a:avLst/>
          </a:prstGeom>
          <a:blipFill dpi="0" rotWithShape="1">
            <a:blip r:embed="rId2">
              <a:alphaModFix amt="15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t="-128439" r="-2821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49800" y="698500"/>
            <a:ext cx="6769100" cy="5435600"/>
          </a:xfrm>
        </p:spPr>
        <p:txBody>
          <a:bodyPr/>
          <a:lstStyle>
            <a:lvl1pPr>
              <a:defRPr>
                <a:solidFill>
                  <a:srgbClr val="470A68"/>
                </a:solidFill>
              </a:defRPr>
            </a:lvl1pPr>
            <a:lvl2pPr>
              <a:defRPr>
                <a:solidFill>
                  <a:srgbClr val="470A68"/>
                </a:solidFill>
              </a:defRPr>
            </a:lvl2pPr>
            <a:lvl3pPr>
              <a:defRPr>
                <a:solidFill>
                  <a:srgbClr val="470A68"/>
                </a:solidFill>
              </a:defRPr>
            </a:lvl3pPr>
            <a:lvl4pPr>
              <a:defRPr>
                <a:solidFill>
                  <a:srgbClr val="470A68"/>
                </a:solidFill>
              </a:defRPr>
            </a:lvl4pPr>
            <a:lvl5pPr>
              <a:defRPr>
                <a:solidFill>
                  <a:srgbClr val="470A6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6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73100"/>
            <a:ext cx="3200400" cy="2286000"/>
          </a:xfrm>
        </p:spPr>
        <p:txBody>
          <a:bodyPr anchor="b">
            <a:noAutofit/>
          </a:bodyPr>
          <a:lstStyle>
            <a:lvl1pPr>
              <a:defRPr sz="40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Rectangle 4"/>
          <p:cNvSpPr/>
          <p:nvPr userDrawn="1"/>
        </p:nvSpPr>
        <p:spPr>
          <a:xfrm>
            <a:off x="7610878" y="-19051"/>
            <a:ext cx="4590647" cy="2576637"/>
          </a:xfrm>
          <a:prstGeom prst="rect">
            <a:avLst/>
          </a:prstGeom>
          <a:blipFill dpi="0" rotWithShape="1">
            <a:blip r:embed="rId2">
              <a:alphaModFix amt="15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t="-128439" r="-2821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49800" y="698500"/>
            <a:ext cx="3327400" cy="5435600"/>
          </a:xfrm>
        </p:spPr>
        <p:txBody>
          <a:bodyPr/>
          <a:lstStyle>
            <a:lvl1pPr marL="0" indent="0">
              <a:buNone/>
              <a:defRPr>
                <a:solidFill>
                  <a:srgbClr val="470A68"/>
                </a:solidFill>
              </a:defRPr>
            </a:lvl1pPr>
            <a:lvl2pPr marL="457200" indent="0">
              <a:buNone/>
              <a:defRPr>
                <a:solidFill>
                  <a:srgbClr val="470A68"/>
                </a:solidFill>
              </a:defRPr>
            </a:lvl2pPr>
            <a:lvl3pPr marL="914400" indent="0">
              <a:buNone/>
              <a:defRPr>
                <a:solidFill>
                  <a:srgbClr val="470A68"/>
                </a:solidFill>
              </a:defRPr>
            </a:lvl3pPr>
            <a:lvl4pPr marL="1371600" indent="0">
              <a:buNone/>
              <a:defRPr>
                <a:solidFill>
                  <a:srgbClr val="470A68"/>
                </a:solidFill>
              </a:defRPr>
            </a:lvl4pPr>
            <a:lvl5pPr marL="1828800" indent="0">
              <a:buNone/>
              <a:defRPr>
                <a:solidFill>
                  <a:srgbClr val="470A6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67700" y="673100"/>
            <a:ext cx="3352800" cy="5473700"/>
          </a:xfrm>
        </p:spPr>
        <p:txBody>
          <a:bodyPr/>
          <a:lstStyle>
            <a:lvl1pPr marL="0" indent="0">
              <a:buNone/>
              <a:defRPr>
                <a:solidFill>
                  <a:srgbClr val="470A68"/>
                </a:solidFill>
              </a:defRPr>
            </a:lvl1pPr>
            <a:lvl2pPr marL="457200" indent="0">
              <a:buNone/>
              <a:defRPr>
                <a:solidFill>
                  <a:srgbClr val="470A68"/>
                </a:solidFill>
              </a:defRPr>
            </a:lvl2pPr>
            <a:lvl3pPr marL="914400" indent="0">
              <a:buNone/>
              <a:defRPr>
                <a:solidFill>
                  <a:srgbClr val="470A68"/>
                </a:solidFill>
              </a:defRPr>
            </a:lvl3pPr>
            <a:lvl4pPr marL="1371600" indent="0">
              <a:buNone/>
              <a:defRPr>
                <a:solidFill>
                  <a:srgbClr val="470A68"/>
                </a:solidFill>
              </a:defRPr>
            </a:lvl4pPr>
            <a:lvl5pPr marL="1828800" indent="0">
              <a:buNone/>
              <a:defRPr>
                <a:solidFill>
                  <a:srgbClr val="470A6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23900" y="3149600"/>
            <a:ext cx="3200400" cy="2832100"/>
          </a:xfrm>
        </p:spPr>
        <p:txBody>
          <a:bodyPr/>
          <a:lstStyle>
            <a:lvl1pPr>
              <a:defRPr>
                <a:solidFill>
                  <a:srgbClr val="470A68"/>
                </a:solidFill>
              </a:defRPr>
            </a:lvl1pPr>
            <a:lvl2pPr>
              <a:defRPr>
                <a:solidFill>
                  <a:srgbClr val="470A68"/>
                </a:solidFill>
              </a:defRPr>
            </a:lvl2pPr>
            <a:lvl3pPr>
              <a:defRPr>
                <a:solidFill>
                  <a:srgbClr val="470A68"/>
                </a:solidFill>
              </a:defRPr>
            </a:lvl3pPr>
            <a:lvl4pPr>
              <a:defRPr>
                <a:solidFill>
                  <a:srgbClr val="470A68"/>
                </a:solidFill>
              </a:defRPr>
            </a:lvl4pPr>
            <a:lvl5pPr>
              <a:defRPr>
                <a:solidFill>
                  <a:srgbClr val="470A6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790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610878" y="-3328461"/>
            <a:ext cx="5886048" cy="5886048"/>
          </a:xfrm>
          <a:prstGeom prst="rect">
            <a:avLst/>
          </a:prstGeom>
          <a:blipFill dpi="0" rotWithShape="1">
            <a:blip r:embed="rId2">
              <a:alphaModFix amt="15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2450"/>
            <a:ext cx="10515600" cy="1138238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C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63" y="6283633"/>
            <a:ext cx="1584063" cy="364977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606239" y="-2442636"/>
            <a:ext cx="5633511" cy="5633511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</a:t>
            </a:r>
            <a:r>
              <a:rPr lang="en-US" sz="1200" b="1" baseline="0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www.theneuro.ca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927455"/>
            <a:ext cx="10515600" cy="2852737"/>
          </a:xfrm>
        </p:spPr>
        <p:txBody>
          <a:bodyPr anchor="ctr"/>
          <a:lstStyle>
            <a:lvl1pPr algn="ctr">
              <a:defRPr sz="6000" b="1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“Click to edit Master title style.”</a:t>
            </a:r>
          </a:p>
        </p:txBody>
      </p:sp>
    </p:spTree>
    <p:extLst>
      <p:ext uri="{BB962C8B-B14F-4D97-AF65-F5344CB8AC3E}">
        <p14:creationId xmlns:p14="http://schemas.microsoft.com/office/powerpoint/2010/main" val="3309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7610878" y="-3328461"/>
            <a:ext cx="5886048" cy="5886048"/>
          </a:xfrm>
          <a:prstGeom prst="rect">
            <a:avLst/>
          </a:prstGeom>
          <a:blipFill dpi="0" rotWithShape="1">
            <a:blip r:embed="rId2">
              <a:alphaModFix amt="15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31380"/>
            <a:ext cx="3932237" cy="1600200"/>
          </a:xfrm>
          <a:solidFill>
            <a:srgbClr val="2CCCD3"/>
          </a:solidFill>
        </p:spPr>
        <p:txBody>
          <a:bodyPr anchor="b"/>
          <a:lstStyle>
            <a:lvl1pPr>
              <a:defRPr sz="3200" b="1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631381"/>
            <a:ext cx="6172200" cy="5403850"/>
          </a:xfrm>
        </p:spPr>
        <p:txBody>
          <a:bodyPr/>
          <a:lstStyle>
            <a:lvl1pPr>
              <a:defRPr sz="320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31580"/>
            <a:ext cx="3932237" cy="3811588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rgbClr val="470A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85" y="6283237"/>
            <a:ext cx="1584050" cy="365760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t="22483" r="27808" b="7989"/>
          <a:stretch/>
        </p:blipFill>
        <p:spPr>
          <a:xfrm>
            <a:off x="6098959" y="-12701"/>
            <a:ext cx="6093042" cy="6866261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470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675" y="990599"/>
            <a:ext cx="5029200" cy="4610101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“Click to edit Master title style”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6" y="6217920"/>
            <a:ext cx="1584050" cy="365759"/>
          </a:xfrm>
          <a:prstGeom prst="rect">
            <a:avLst/>
          </a:prstGeom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rgbClr val="470A68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   www.theneuro.ca</a:t>
            </a:r>
            <a:endParaRPr lang="en-US" sz="1200" b="1" dirty="0">
              <a:solidFill>
                <a:srgbClr val="470A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4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0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9" t="39574" r="8361" b="-672"/>
          <a:stretch/>
        </p:blipFill>
        <p:spPr>
          <a:xfrm>
            <a:off x="7663543" y="-17417"/>
            <a:ext cx="4580707" cy="3013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6" y="6217920"/>
            <a:ext cx="1584050" cy="365759"/>
          </a:xfrm>
          <a:prstGeom prst="rect">
            <a:avLst/>
          </a:prstGeom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8467382" y="6351499"/>
            <a:ext cx="3472069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0" kern="1200">
                <a:solidFill>
                  <a:srgbClr val="2CCCD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#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OpenScienceinAction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|</a:t>
            </a:r>
            <a:r>
              <a:rPr lang="en-US" sz="1200" b="1" baseline="0" dirty="0">
                <a:solidFill>
                  <a:schemeClr val="bg1"/>
                </a:solidFill>
                <a:latin typeface="Arial" panose="020B0604020202020204" pitchFamily="34" charset="0"/>
                <a:ea typeface="Fabriga Light" panose="020B0303030202040204" pitchFamily="34" charset="0"/>
                <a:cs typeface="Arial" panose="020B0604020202020204" pitchFamily="34" charset="0"/>
              </a:rPr>
              <a:t>   www.theneuro.ca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0"/>
            <a:ext cx="9545956" cy="6857999"/>
          </a:xfrm>
        </p:spPr>
        <p:txBody>
          <a:bodyPr>
            <a:normAutofit/>
          </a:bodyPr>
          <a:lstStyle>
            <a:lvl1pPr>
              <a:defRPr sz="6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Open Science,</a:t>
            </a:r>
            <a:br>
              <a:rPr lang="en-US" dirty="0"/>
            </a:br>
            <a:r>
              <a:rPr lang="en-US" dirty="0"/>
              <a:t>to accelerate discovery and deliver cures</a:t>
            </a:r>
          </a:p>
        </p:txBody>
      </p:sp>
    </p:spTree>
    <p:extLst>
      <p:ext uri="{BB962C8B-B14F-4D97-AF65-F5344CB8AC3E}">
        <p14:creationId xmlns:p14="http://schemas.microsoft.com/office/powerpoint/2010/main" val="423470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90062-F2B2-4023-8A4C-234CFF1AF6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2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52" r:id="rId5"/>
    <p:sldLayoutId id="2147483651" r:id="rId6"/>
    <p:sldLayoutId id="2147483656" r:id="rId7"/>
    <p:sldLayoutId id="2147483654" r:id="rId8"/>
    <p:sldLayoutId id="2147483660" r:id="rId9"/>
    <p:sldLayoutId id="2147483657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8" Type="http://schemas.openxmlformats.org/officeDocument/2006/relationships/image" Target="../media/image30.png"/><Relationship Id="rId57" Type="http://schemas.openxmlformats.org/officeDocument/2006/relationships/image" Target="../media/image132.svg"/><Relationship Id="rId27" Type="http://schemas.openxmlformats.org/officeDocument/2006/relationships/image" Target="../media/image58.svg"/></Relationships>
</file>

<file path=ppt/slides/_rels/slide11.xml.rels><?xml version="1.0" encoding="UTF-8" standalone="yes"?>
<Relationships xmlns="http://schemas.openxmlformats.org/package/2006/relationships"><Relationship Id="rId39" Type="http://schemas.openxmlformats.org/officeDocument/2006/relationships/image" Target="../media/image700.svg"/><Relationship Id="rId3" Type="http://schemas.openxmlformats.org/officeDocument/2006/relationships/image" Target="../media/image45.png"/><Relationship Id="rId55" Type="http://schemas.openxmlformats.org/officeDocument/2006/relationships/image" Target="../media/image360.sv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7" Type="http://schemas.openxmlformats.org/officeDocument/2006/relationships/image" Target="../media/image10.png"/><Relationship Id="rId2" Type="http://schemas.openxmlformats.org/officeDocument/2006/relationships/image" Target="../media/image44.png"/><Relationship Id="rId54" Type="http://schemas.openxmlformats.org/officeDocument/2006/relationships/image" Target="../media/image49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3" Type="http://schemas.openxmlformats.org/officeDocument/2006/relationships/image" Target="../media/image1280.svg"/><Relationship Id="rId5" Type="http://schemas.openxmlformats.org/officeDocument/2006/relationships/image" Target="../media/image47.png"/><Relationship Id="rId61" Type="http://schemas.openxmlformats.org/officeDocument/2006/relationships/image" Target="../media/image106.svg"/><Relationship Id="rId10" Type="http://schemas.openxmlformats.org/officeDocument/2006/relationships/image" Target="../media/image52.png"/><Relationship Id="rId65" Type="http://schemas.openxmlformats.org/officeDocument/2006/relationships/image" Target="../media/image36.png"/><Relationship Id="rId4" Type="http://schemas.openxmlformats.org/officeDocument/2006/relationships/image" Target="../media/image46.png"/><Relationship Id="rId9" Type="http://schemas.openxmlformats.org/officeDocument/2006/relationships/image" Target="../media/image5.svg"/><Relationship Id="rId56" Type="http://schemas.openxmlformats.org/officeDocument/2006/relationships/image" Target="../media/image27.png"/><Relationship Id="rId64" Type="http://schemas.openxmlformats.org/officeDocument/2006/relationships/image" Target="../media/image5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8" Type="http://schemas.openxmlformats.org/officeDocument/2006/relationships/image" Target="../media/image30.png"/><Relationship Id="rId57" Type="http://schemas.openxmlformats.org/officeDocument/2006/relationships/image" Target="../media/image132.svg"/><Relationship Id="rId27" Type="http://schemas.openxmlformats.org/officeDocument/2006/relationships/image" Target="../media/image5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4.png"/><Relationship Id="rId55" Type="http://schemas.openxmlformats.org/officeDocument/2006/relationships/image" Target="../media/image360.sv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54" Type="http://schemas.openxmlformats.org/officeDocument/2006/relationships/image" Target="../media/image49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3" Type="http://schemas.openxmlformats.org/officeDocument/2006/relationships/image" Target="../media/image1280.svg"/><Relationship Id="rId5" Type="http://schemas.openxmlformats.org/officeDocument/2006/relationships/image" Target="../media/image46.png"/><Relationship Id="rId61" Type="http://schemas.openxmlformats.org/officeDocument/2006/relationships/image" Target="../media/image106.svg"/><Relationship Id="rId4" Type="http://schemas.openxmlformats.org/officeDocument/2006/relationships/image" Target="../media/image45.png"/><Relationship Id="rId56" Type="http://schemas.openxmlformats.org/officeDocument/2006/relationships/image" Target="../media/image27.png"/><Relationship Id="rId64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8" Type="http://schemas.openxmlformats.org/officeDocument/2006/relationships/image" Target="../media/image30.png"/><Relationship Id="rId57" Type="http://schemas.openxmlformats.org/officeDocument/2006/relationships/image" Target="../media/image132.svg"/><Relationship Id="rId27" Type="http://schemas.openxmlformats.org/officeDocument/2006/relationships/image" Target="../media/image58.sv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svg"/><Relationship Id="rId18" Type="http://schemas.openxmlformats.org/officeDocument/2006/relationships/image" Target="../media/image44.png"/><Relationship Id="rId55" Type="http://schemas.openxmlformats.org/officeDocument/2006/relationships/image" Target="../media/image27.pn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12" Type="http://schemas.openxmlformats.org/officeDocument/2006/relationships/image" Target="../media/image25.png"/><Relationship Id="rId17" Type="http://schemas.openxmlformats.org/officeDocument/2006/relationships/image" Target="../media/image47.svg"/><Relationship Id="rId2" Type="http://schemas.openxmlformats.org/officeDocument/2006/relationships/image" Target="../media/image10.png"/><Relationship Id="rId54" Type="http://schemas.openxmlformats.org/officeDocument/2006/relationships/image" Target="../media/image49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1.svg"/><Relationship Id="rId53" Type="http://schemas.openxmlformats.org/officeDocument/2006/relationships/image" Target="../media/image1280.svg"/><Relationship Id="rId5" Type="http://schemas.openxmlformats.org/officeDocument/2006/relationships/image" Target="../media/image360.svg"/><Relationship Id="rId61" Type="http://schemas.openxmlformats.org/officeDocument/2006/relationships/image" Target="../media/image106.svg"/><Relationship Id="rId10" Type="http://schemas.openxmlformats.org/officeDocument/2006/relationships/image" Target="../media/image12.png"/><Relationship Id="rId19" Type="http://schemas.openxmlformats.org/officeDocument/2006/relationships/image" Target="../media/image52.png"/><Relationship Id="rId9" Type="http://schemas.openxmlformats.org/officeDocument/2006/relationships/image" Target="../media/image5.svg"/><Relationship Id="rId14" Type="http://schemas.openxmlformats.org/officeDocument/2006/relationships/image" Target="../media/image11.png"/><Relationship Id="rId64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8" Type="http://schemas.openxmlformats.org/officeDocument/2006/relationships/image" Target="../media/image30.png"/><Relationship Id="rId57" Type="http://schemas.openxmlformats.org/officeDocument/2006/relationships/image" Target="../media/image132.svg"/><Relationship Id="rId27" Type="http://schemas.openxmlformats.org/officeDocument/2006/relationships/image" Target="../media/image58.sv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18" Type="http://schemas.openxmlformats.org/officeDocument/2006/relationships/image" Target="../media/image11.png"/><Relationship Id="rId39" Type="http://schemas.openxmlformats.org/officeDocument/2006/relationships/image" Target="../media/image114.svg"/><Relationship Id="rId21" Type="http://schemas.openxmlformats.org/officeDocument/2006/relationships/image" Target="../media/image13.png"/><Relationship Id="rId12" Type="http://schemas.openxmlformats.org/officeDocument/2006/relationships/image" Target="../media/image41.svg"/><Relationship Id="rId17" Type="http://schemas.openxmlformats.org/officeDocument/2006/relationships/image" Target="../media/image43.svg"/><Relationship Id="rId2" Type="http://schemas.openxmlformats.org/officeDocument/2006/relationships/image" Target="../media/image12.png"/><Relationship Id="rId16" Type="http://schemas.openxmlformats.org/officeDocument/2006/relationships/image" Target="../media/image25.png"/><Relationship Id="rId20" Type="http://schemas.openxmlformats.org/officeDocument/2006/relationships/image" Target="../media/image10.png"/><Relationship Id="rId41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0" Type="http://schemas.openxmlformats.org/officeDocument/2006/relationships/image" Target="../media/image15.png"/><Relationship Id="rId45" Type="http://schemas.openxmlformats.org/officeDocument/2006/relationships/image" Target="../media/image120.svg"/><Relationship Id="rId15" Type="http://schemas.openxmlformats.org/officeDocument/2006/relationships/image" Target="../media/image46.svg"/><Relationship Id="rId23" Type="http://schemas.openxmlformats.org/officeDocument/2006/relationships/image" Target="../media/image54.svg"/><Relationship Id="rId19" Type="http://schemas.openxmlformats.org/officeDocument/2006/relationships/image" Target="../media/image47.svg"/><Relationship Id="rId9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2.png"/><Relationship Id="rId39" Type="http://schemas.openxmlformats.org/officeDocument/2006/relationships/image" Target="../media/image114.svg"/><Relationship Id="rId51" Type="http://schemas.openxmlformats.org/officeDocument/2006/relationships/image" Target="../media/image21.png"/><Relationship Id="rId13" Type="http://schemas.openxmlformats.org/officeDocument/2006/relationships/image" Target="../media/image44.svg"/><Relationship Id="rId42" Type="http://schemas.openxmlformats.org/officeDocument/2006/relationships/image" Target="../media/image15.png"/><Relationship Id="rId47" Type="http://schemas.openxmlformats.org/officeDocument/2006/relationships/image" Target="../media/image122.svg"/><Relationship Id="rId50" Type="http://schemas.openxmlformats.org/officeDocument/2006/relationships/image" Target="../media/image92.svg"/><Relationship Id="rId55" Type="http://schemas.openxmlformats.org/officeDocument/2006/relationships/image" Target="../media/image118.svg"/><Relationship Id="rId3" Type="http://schemas.openxmlformats.org/officeDocument/2006/relationships/image" Target="../media/image78.sv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17" Type="http://schemas.openxmlformats.org/officeDocument/2006/relationships/image" Target="../media/image47.svg"/><Relationship Id="rId12" Type="http://schemas.openxmlformats.org/officeDocument/2006/relationships/image" Target="../media/image41.svg"/><Relationship Id="rId59" Type="http://schemas.openxmlformats.org/officeDocument/2006/relationships/image" Target="../media/image26.png"/><Relationship Id="rId2" Type="http://schemas.openxmlformats.org/officeDocument/2006/relationships/image" Target="../media/image10.png"/><Relationship Id="rId41" Type="http://schemas.openxmlformats.org/officeDocument/2006/relationships/image" Target="../media/image48.svg"/><Relationship Id="rId54" Type="http://schemas.openxmlformats.org/officeDocument/2006/relationships/image" Target="../media/image23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1.png"/><Relationship Id="rId40" Type="http://schemas.openxmlformats.org/officeDocument/2006/relationships/image" Target="../media/image14.png"/><Relationship Id="rId45" Type="http://schemas.openxmlformats.org/officeDocument/2006/relationships/image" Target="../media/image18.png"/><Relationship Id="rId53" Type="http://schemas.openxmlformats.org/officeDocument/2006/relationships/image" Target="../media/image70.svg"/><Relationship Id="rId58" Type="http://schemas.openxmlformats.org/officeDocument/2006/relationships/image" Target="../media/image25.png"/><Relationship Id="rId23" Type="http://schemas.openxmlformats.org/officeDocument/2006/relationships/image" Target="../media/image54.svg"/><Relationship Id="rId15" Type="http://schemas.openxmlformats.org/officeDocument/2006/relationships/image" Target="../media/image46.svg"/><Relationship Id="rId5" Type="http://schemas.openxmlformats.org/officeDocument/2006/relationships/image" Target="../media/image80.svg"/><Relationship Id="rId49" Type="http://schemas.openxmlformats.org/officeDocument/2006/relationships/image" Target="../media/image20.png"/><Relationship Id="rId57" Type="http://schemas.openxmlformats.org/officeDocument/2006/relationships/image" Target="../media/image86.svg"/><Relationship Id="rId61" Type="http://schemas.openxmlformats.org/officeDocument/2006/relationships/image" Target="../media/image106.svg"/><Relationship Id="rId10" Type="http://schemas.openxmlformats.org/officeDocument/2006/relationships/image" Target="../media/image5.svg"/><Relationship Id="rId19" Type="http://schemas.openxmlformats.org/officeDocument/2006/relationships/image" Target="../media/image13.png"/><Relationship Id="rId44" Type="http://schemas.openxmlformats.org/officeDocument/2006/relationships/image" Target="../media/image17.png"/><Relationship Id="rId31" Type="http://schemas.openxmlformats.org/officeDocument/2006/relationships/image" Target="../media/image62.svg"/><Relationship Id="rId52" Type="http://schemas.openxmlformats.org/officeDocument/2006/relationships/image" Target="../media/image22.png"/><Relationship Id="rId60" Type="http://schemas.openxmlformats.org/officeDocument/2006/relationships/image" Target="../media/image27.png"/><Relationship Id="rId43" Type="http://schemas.openxmlformats.org/officeDocument/2006/relationships/image" Target="../media/image16.png"/><Relationship Id="rId48" Type="http://schemas.openxmlformats.org/officeDocument/2006/relationships/image" Target="../media/image19.png"/><Relationship Id="rId56" Type="http://schemas.openxmlformats.org/officeDocument/2006/relationships/image" Target="../media/image24.png"/><Relationship Id="rId14" Type="http://schemas.openxmlformats.org/officeDocument/2006/relationships/image" Target="../media/image4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ylan.roskams-edris@mcgill.ca" TargetMode="External"/><Relationship Id="rId2" Type="http://schemas.openxmlformats.org/officeDocument/2006/relationships/hyperlink" Target="mailto:richard.gold2@mcgill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2" Type="http://schemas.openxmlformats.org/officeDocument/2006/relationships/image" Target="../media/image32.pn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71" Type="http://schemas.openxmlformats.org/officeDocument/2006/relationships/image" Target="../media/image146.svg"/><Relationship Id="rId2" Type="http://schemas.openxmlformats.org/officeDocument/2006/relationships/image" Target="../media/image10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7.png"/><Relationship Id="rId61" Type="http://schemas.openxmlformats.org/officeDocument/2006/relationships/image" Target="../media/image106.svg"/><Relationship Id="rId49" Type="http://schemas.openxmlformats.org/officeDocument/2006/relationships/image" Target="../media/image124.svg"/><Relationship Id="rId10" Type="http://schemas.openxmlformats.org/officeDocument/2006/relationships/image" Target="../media/image5.svg"/><Relationship Id="rId65" Type="http://schemas.openxmlformats.org/officeDocument/2006/relationships/image" Target="../media/image31.png"/><Relationship Id="rId64" Type="http://schemas.openxmlformats.org/officeDocument/2006/relationships/image" Target="../media/image30.png"/><Relationship Id="rId27" Type="http://schemas.openxmlformats.org/officeDocument/2006/relationships/image" Target="../media/image58.svg"/></Relationships>
</file>

<file path=ppt/slides/_rels/slide4.xml.rels><?xml version="1.0" encoding="UTF-8" standalone="yes"?>
<Relationships xmlns="http://schemas.openxmlformats.org/package/2006/relationships"><Relationship Id="rId39" Type="http://schemas.openxmlformats.org/officeDocument/2006/relationships/image" Target="../media/image700.svg"/><Relationship Id="rId34" Type="http://schemas.openxmlformats.org/officeDocument/2006/relationships/image" Target="../media/image35.png"/><Relationship Id="rId55" Type="http://schemas.openxmlformats.org/officeDocument/2006/relationships/image" Target="../media/image130.svg"/><Relationship Id="rId33" Type="http://schemas.openxmlformats.org/officeDocument/2006/relationships/image" Target="../media/image32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34.png"/><Relationship Id="rId31" Type="http://schemas.openxmlformats.org/officeDocument/2006/relationships/image" Target="../media/image30.svg"/><Relationship Id="rId56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39" Type="http://schemas.openxmlformats.org/officeDocument/2006/relationships/image" Target="../media/image27.pn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38" Type="http://schemas.openxmlformats.org/officeDocument/2006/relationships/image" Target="../media/image39.png"/><Relationship Id="rId2" Type="http://schemas.openxmlformats.org/officeDocument/2006/relationships/image" Target="../media/image37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41" Type="http://schemas.openxmlformats.org/officeDocument/2006/relationships/image" Target="../media/image72.sv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38.png"/><Relationship Id="rId37" Type="http://schemas.openxmlformats.org/officeDocument/2006/relationships/image" Target="../media/image68.svg"/><Relationship Id="rId53" Type="http://schemas.openxmlformats.org/officeDocument/2006/relationships/image" Target="../media/image128.svg"/><Relationship Id="rId5" Type="http://schemas.openxmlformats.org/officeDocument/2006/relationships/image" Target="../media/image36.svg"/><Relationship Id="rId61" Type="http://schemas.openxmlformats.org/officeDocument/2006/relationships/image" Target="../media/image106.svg"/><Relationship Id="rId31" Type="http://schemas.openxmlformats.org/officeDocument/2006/relationships/image" Target="../media/image620.svg"/><Relationship Id="rId65" Type="http://schemas.openxmlformats.org/officeDocument/2006/relationships/image" Target="../media/image41.png"/><Relationship Id="rId6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29" Type="http://schemas.openxmlformats.org/officeDocument/2006/relationships/image" Target="../media/image60.sv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5.png"/><Relationship Id="rId18" Type="http://schemas.openxmlformats.org/officeDocument/2006/relationships/image" Target="../media/image27.png"/><Relationship Id="rId39" Type="http://schemas.openxmlformats.org/officeDocument/2006/relationships/image" Target="../media/image700.svg"/><Relationship Id="rId3" Type="http://schemas.openxmlformats.org/officeDocument/2006/relationships/image" Target="../media/image44.pn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7" Type="http://schemas.openxmlformats.org/officeDocument/2006/relationships/image" Target="../media/image48.png"/><Relationship Id="rId12" Type="http://schemas.openxmlformats.org/officeDocument/2006/relationships/image" Target="../media/image41.svg"/><Relationship Id="rId17" Type="http://schemas.openxmlformats.org/officeDocument/2006/relationships/image" Target="../media/image47.svg"/><Relationship Id="rId2" Type="http://schemas.openxmlformats.org/officeDocument/2006/relationships/image" Target="../media/image43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12.png"/><Relationship Id="rId66" Type="http://schemas.openxmlformats.org/officeDocument/2006/relationships/image" Target="../media/image360.svg"/><Relationship Id="rId5" Type="http://schemas.openxmlformats.org/officeDocument/2006/relationships/image" Target="../media/image46.png"/><Relationship Id="rId15" Type="http://schemas.openxmlformats.org/officeDocument/2006/relationships/image" Target="../media/image11.png"/><Relationship Id="rId61" Type="http://schemas.openxmlformats.org/officeDocument/2006/relationships/image" Target="../media/image106.svg"/><Relationship Id="rId10" Type="http://schemas.openxmlformats.org/officeDocument/2006/relationships/image" Target="../media/image5.svg"/><Relationship Id="rId65" Type="http://schemas.openxmlformats.org/officeDocument/2006/relationships/image" Target="../media/image49.png"/><Relationship Id="rId4" Type="http://schemas.openxmlformats.org/officeDocument/2006/relationships/image" Target="../media/image45.png"/><Relationship Id="rId14" Type="http://schemas.openxmlformats.org/officeDocument/2006/relationships/image" Target="../media/image43.svg"/><Relationship Id="rId6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51" Type="http://schemas.openxmlformats.org/officeDocument/2006/relationships/image" Target="../media/image126.svg"/><Relationship Id="rId72" Type="http://schemas.openxmlformats.org/officeDocument/2006/relationships/image" Target="../media/image53.png"/><Relationship Id="rId21" Type="http://schemas.openxmlformats.org/officeDocument/2006/relationships/image" Target="../media/image96.svg"/><Relationship Id="rId63" Type="http://schemas.openxmlformats.org/officeDocument/2006/relationships/image" Target="../media/image29.png"/><Relationship Id="rId12" Type="http://schemas.openxmlformats.org/officeDocument/2006/relationships/image" Target="../media/image46.png"/><Relationship Id="rId71" Type="http://schemas.openxmlformats.org/officeDocument/2006/relationships/image" Target="../media/image49.png"/><Relationship Id="rId2" Type="http://schemas.openxmlformats.org/officeDocument/2006/relationships/image" Target="../media/image10.png"/><Relationship Id="rId62" Type="http://schemas.openxmlformats.org/officeDocument/2006/relationships/image" Target="../media/image28.png"/><Relationship Id="rId29" Type="http://schemas.openxmlformats.org/officeDocument/2006/relationships/image" Target="../media/image104.svg"/><Relationship Id="rId41" Type="http://schemas.openxmlformats.org/officeDocument/2006/relationships/image" Target="../media/image720.svg"/><Relationship Id="rId7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66" Type="http://schemas.openxmlformats.org/officeDocument/2006/relationships/image" Target="../media/image51.png"/><Relationship Id="rId53" Type="http://schemas.openxmlformats.org/officeDocument/2006/relationships/image" Target="../media/image1280.svg"/><Relationship Id="rId15" Type="http://schemas.openxmlformats.org/officeDocument/2006/relationships/image" Target="../media/image27.png"/><Relationship Id="rId61" Type="http://schemas.openxmlformats.org/officeDocument/2006/relationships/image" Target="../media/image106.svg"/><Relationship Id="rId5" Type="http://schemas.openxmlformats.org/officeDocument/2006/relationships/image" Target="../media/image360.svg"/><Relationship Id="rId10" Type="http://schemas.openxmlformats.org/officeDocument/2006/relationships/image" Target="../media/image44.png"/><Relationship Id="rId65" Type="http://schemas.openxmlformats.org/officeDocument/2006/relationships/image" Target="../media/image40.png"/><Relationship Id="rId73" Type="http://schemas.openxmlformats.org/officeDocument/2006/relationships/image" Target="../media/image600.svg"/><Relationship Id="rId9" Type="http://schemas.openxmlformats.org/officeDocument/2006/relationships/image" Target="../media/image5.svg"/><Relationship Id="rId14" Type="http://schemas.openxmlformats.org/officeDocument/2006/relationships/image" Target="../media/image48.png"/><Relationship Id="rId64" Type="http://schemas.openxmlformats.org/officeDocument/2006/relationships/image" Target="../media/image50.png"/><Relationship Id="rId69" Type="http://schemas.openxmlformats.org/officeDocument/2006/relationships/image" Target="../media/image14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Open Science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4316413"/>
            <a:ext cx="9144000" cy="146924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CCCD3"/>
                </a:solidFill>
              </a:rPr>
              <a:t>MTAs, Contracts, Collaboration, and </a:t>
            </a:r>
            <a:r>
              <a:rPr lang="en-US" b="1" dirty="0" smtClean="0">
                <a:solidFill>
                  <a:srgbClr val="2CCCD3"/>
                </a:solidFill>
              </a:rPr>
              <a:t>Commercialization</a:t>
            </a:r>
          </a:p>
          <a:p>
            <a:endParaRPr lang="en-US" dirty="0"/>
          </a:p>
          <a:p>
            <a:r>
              <a:rPr lang="en-US" b="1" dirty="0" smtClean="0"/>
              <a:t>Prof. Richard Gold and Mr. Dylan Roskams-Edris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81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99506"/>
            <a:ext cx="10635641" cy="1033889"/>
          </a:xfrm>
        </p:spPr>
        <p:txBody>
          <a:bodyPr>
            <a:normAutofit/>
          </a:bodyPr>
          <a:lstStyle/>
          <a:p>
            <a:r>
              <a:rPr lang="en-CA" dirty="0" smtClean="0"/>
              <a:t>Other Provisions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9759"/>
            <a:ext cx="105156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Context</a:t>
            </a:r>
          </a:p>
          <a:p>
            <a:r>
              <a:rPr lang="en-CA" dirty="0"/>
              <a:t>A. 1 </a:t>
            </a:r>
            <a:r>
              <a:rPr lang="en-CA" dirty="0" smtClean="0"/>
              <a:t>Definitions</a:t>
            </a:r>
          </a:p>
          <a:p>
            <a:r>
              <a:rPr lang="en-CA" dirty="0" smtClean="0"/>
              <a:t>A. 2 Request and Transfer Procedure</a:t>
            </a:r>
          </a:p>
          <a:p>
            <a:r>
              <a:rPr lang="en-CA" dirty="0" smtClean="0"/>
              <a:t>A. 7 Warranties, Limitations of Liability, and Indemnification</a:t>
            </a:r>
          </a:p>
          <a:p>
            <a:r>
              <a:rPr lang="en-CA" dirty="0"/>
              <a:t>A. 8 </a:t>
            </a:r>
            <a:r>
              <a:rPr lang="en-CA" dirty="0" smtClean="0"/>
              <a:t>Term and Termination (must remain in force)</a:t>
            </a:r>
          </a:p>
          <a:p>
            <a:r>
              <a:rPr lang="en-CA" dirty="0" smtClean="0"/>
              <a:t>A. 9 Miscellaneous (e.g. Notices, Governing </a:t>
            </a:r>
            <a:r>
              <a:rPr lang="en-CA" dirty="0"/>
              <a:t>J</a:t>
            </a:r>
            <a:r>
              <a:rPr lang="en-CA" dirty="0" smtClean="0"/>
              <a:t>urisdiction, </a:t>
            </a:r>
            <a:br>
              <a:rPr lang="en-CA" dirty="0" smtClean="0"/>
            </a:br>
            <a:r>
              <a:rPr lang="en-CA" dirty="0" smtClean="0"/>
              <a:t>Governing Law, Severability, </a:t>
            </a:r>
            <a:r>
              <a:rPr lang="en-CA" dirty="0" err="1" smtClean="0"/>
              <a:t>etc</a:t>
            </a:r>
            <a:r>
              <a:rPr lang="en-CA" dirty="0" smtClean="0"/>
              <a:t>)</a:t>
            </a:r>
          </a:p>
          <a:p>
            <a:r>
              <a:rPr lang="en-CA" dirty="0" smtClean="0"/>
              <a:t>Appendix A: Description of Material, Software, and/or Data</a:t>
            </a:r>
            <a:endParaRPr lang="en-CA" dirty="0"/>
          </a:p>
        </p:txBody>
      </p:sp>
      <p:pic>
        <p:nvPicPr>
          <p:cNvPr id="5" name="Graphic 58" descr="Key">
            <a:extLst>
              <a:ext uri="{FF2B5EF4-FFF2-40B4-BE49-F238E27FC236}">
                <a16:creationId xmlns:a16="http://schemas.microsoft.com/office/drawing/2014/main" id="{641E2B00-DBA3-4AD5-9CA8-6C599B01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341048" y="1921163"/>
            <a:ext cx="497151" cy="497151"/>
          </a:xfrm>
          <a:prstGeom prst="rect">
            <a:avLst/>
          </a:prstGeom>
          <a:ln>
            <a:noFill/>
          </a:ln>
        </p:spPr>
      </p:pic>
      <p:pic>
        <p:nvPicPr>
          <p:cNvPr id="6" name="Graphic 58" descr="Key">
            <a:extLst>
              <a:ext uri="{FF2B5EF4-FFF2-40B4-BE49-F238E27FC236}">
                <a16:creationId xmlns:a16="http://schemas.microsoft.com/office/drawing/2014/main" id="{641E2B00-DBA3-4AD5-9CA8-6C599B01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341048" y="3505199"/>
            <a:ext cx="497151" cy="497151"/>
          </a:xfrm>
          <a:prstGeom prst="rect">
            <a:avLst/>
          </a:prstGeom>
          <a:ln>
            <a:noFill/>
          </a:ln>
        </p:spPr>
      </p:pic>
      <p:pic>
        <p:nvPicPr>
          <p:cNvPr id="7" name="Graphic 28" descr="Document">
            <a:extLst>
              <a:ext uri="{FF2B5EF4-FFF2-40B4-BE49-F238E27FC236}">
                <a16:creationId xmlns:a16="http://schemas.microsoft.com/office/drawing/2014/main" id="{9921E22B-7EAE-486E-A98E-D1CDB2CD05F7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61614" y="489547"/>
            <a:ext cx="743848" cy="7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Open Science Funding Agreement (OSFA)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84986"/>
            <a:ext cx="11187545" cy="4550350"/>
          </a:xfrm>
        </p:spPr>
        <p:txBody>
          <a:bodyPr>
            <a:normAutofit fontScale="92500" lnSpcReduction="10000"/>
          </a:bodyPr>
          <a:lstStyle/>
          <a:p>
            <a:r>
              <a:rPr lang="en-CA" b="1" dirty="0" smtClean="0"/>
              <a:t>When</a:t>
            </a:r>
            <a:r>
              <a:rPr lang="en-CA" dirty="0" smtClean="0"/>
              <a:t>: </a:t>
            </a:r>
            <a:r>
              <a:rPr lang="en-CA" dirty="0"/>
              <a:t>P</a:t>
            </a:r>
            <a:r>
              <a:rPr lang="en-CA" dirty="0" smtClean="0"/>
              <a:t>roviding </a:t>
            </a:r>
            <a:r>
              <a:rPr lang="en-CA" b="1" dirty="0" smtClean="0">
                <a:solidFill>
                  <a:srgbClr val="2CCCD3"/>
                </a:solidFill>
              </a:rPr>
              <a:t>funding</a:t>
            </a:r>
            <a:r>
              <a:rPr lang="en-CA" dirty="0" smtClean="0"/>
              <a:t> for research</a:t>
            </a:r>
            <a:endParaRPr lang="en-CA" dirty="0"/>
          </a:p>
          <a:p>
            <a:r>
              <a:rPr lang="en-CA" b="1" dirty="0" smtClean="0"/>
              <a:t>Who</a:t>
            </a:r>
            <a:r>
              <a:rPr lang="en-CA" dirty="0" smtClean="0"/>
              <a:t>: Public or Private Funders</a:t>
            </a:r>
            <a:endParaRPr lang="en-CA" dirty="0"/>
          </a:p>
          <a:p>
            <a:r>
              <a:rPr lang="en-CA" b="1" dirty="0" smtClean="0"/>
              <a:t>Why</a:t>
            </a:r>
            <a:r>
              <a:rPr lang="en-CA" dirty="0" smtClean="0"/>
              <a:t>: To ensure funded research is conducted on an open science basis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Open Science Characteristics</a:t>
            </a:r>
          </a:p>
          <a:p>
            <a:pPr lvl="1"/>
            <a:r>
              <a:rPr lang="en-CA" b="1" dirty="0"/>
              <a:t>No restrictive IP </a:t>
            </a:r>
            <a:r>
              <a:rPr lang="en-CA" dirty="0"/>
              <a:t>on </a:t>
            </a:r>
            <a:r>
              <a:rPr lang="en-CA" dirty="0" smtClean="0"/>
              <a:t>results (</a:t>
            </a:r>
            <a:r>
              <a:rPr lang="en-CA" dirty="0" smtClean="0">
                <a:solidFill>
                  <a:srgbClr val="2CCCD3"/>
                </a:solidFill>
              </a:rPr>
              <a:t>A. 5</a:t>
            </a:r>
            <a:r>
              <a:rPr lang="en-CA" dirty="0" smtClean="0"/>
              <a:t>)</a:t>
            </a:r>
          </a:p>
          <a:p>
            <a:pPr lvl="1"/>
            <a:r>
              <a:rPr lang="en-CA" b="1" dirty="0" smtClean="0"/>
              <a:t>Openly share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2CCCD3"/>
                </a:solidFill>
              </a:rPr>
              <a:t>data </a:t>
            </a:r>
            <a:r>
              <a:rPr lang="en-CA" dirty="0" smtClean="0"/>
              <a:t>(</a:t>
            </a:r>
            <a:r>
              <a:rPr lang="en-CA" dirty="0"/>
              <a:t>online), </a:t>
            </a:r>
            <a:r>
              <a:rPr lang="en-CA" dirty="0" smtClean="0">
                <a:solidFill>
                  <a:srgbClr val="2CCCD3"/>
                </a:solidFill>
              </a:rPr>
              <a:t>software </a:t>
            </a:r>
            <a:r>
              <a:rPr lang="en-CA" dirty="0" smtClean="0"/>
              <a:t>(</a:t>
            </a:r>
            <a:r>
              <a:rPr lang="en-CA" dirty="0"/>
              <a:t>online), </a:t>
            </a:r>
            <a:r>
              <a:rPr lang="en-CA" dirty="0" smtClean="0"/>
              <a:t>and </a:t>
            </a:r>
            <a:r>
              <a:rPr lang="en-CA" dirty="0" smtClean="0">
                <a:solidFill>
                  <a:srgbClr val="2CCCD3"/>
                </a:solidFill>
              </a:rPr>
              <a:t>physical materials</a:t>
            </a:r>
            <a:r>
              <a:rPr lang="en-CA" dirty="0" smtClean="0"/>
              <a:t> created over the course of research (+ persistent digital identifiers) </a:t>
            </a:r>
            <a:r>
              <a:rPr lang="en-CA" dirty="0"/>
              <a:t>(</a:t>
            </a:r>
            <a:r>
              <a:rPr lang="en-CA" dirty="0">
                <a:solidFill>
                  <a:srgbClr val="2CCCD3"/>
                </a:solidFill>
              </a:rPr>
              <a:t>A. 5</a:t>
            </a:r>
            <a:r>
              <a:rPr lang="en-CA" dirty="0"/>
              <a:t>)</a:t>
            </a:r>
            <a:endParaRPr lang="en-CA" dirty="0" smtClean="0"/>
          </a:p>
          <a:p>
            <a:pPr lvl="1"/>
            <a:r>
              <a:rPr lang="en-CA" dirty="0" smtClean="0"/>
              <a:t>Publish </a:t>
            </a:r>
            <a:r>
              <a:rPr lang="en-CA" b="1" dirty="0" smtClean="0"/>
              <a:t>open access</a:t>
            </a:r>
            <a:r>
              <a:rPr lang="en-CA" dirty="0"/>
              <a:t> (</a:t>
            </a:r>
            <a:r>
              <a:rPr lang="en-CA" dirty="0">
                <a:solidFill>
                  <a:srgbClr val="2CCCD3"/>
                </a:solidFill>
              </a:rPr>
              <a:t>A. 5</a:t>
            </a:r>
            <a:r>
              <a:rPr lang="en-CA" dirty="0"/>
              <a:t>)</a:t>
            </a:r>
            <a:endParaRPr lang="en-CA" b="1" dirty="0" smtClean="0"/>
          </a:p>
          <a:p>
            <a:pPr lvl="1"/>
            <a:r>
              <a:rPr lang="en-CA" dirty="0" smtClean="0"/>
              <a:t>Can use funds to </a:t>
            </a:r>
            <a:r>
              <a:rPr lang="en-CA" b="1" dirty="0" smtClean="0"/>
              <a:t>offset OA publishing costs </a:t>
            </a:r>
            <a:r>
              <a:rPr lang="en-CA" dirty="0"/>
              <a:t>+</a:t>
            </a:r>
            <a:r>
              <a:rPr lang="en-CA" dirty="0" smtClean="0"/>
              <a:t> </a:t>
            </a:r>
            <a:r>
              <a:rPr lang="en-CA" b="1" dirty="0" smtClean="0"/>
              <a:t>costs of sharing resources 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2CCCD3"/>
                </a:solidFill>
              </a:rPr>
              <a:t>A. 2.5</a:t>
            </a:r>
            <a:r>
              <a:rPr lang="en-CA" dirty="0" smtClean="0"/>
              <a:t> + </a:t>
            </a:r>
            <a:r>
              <a:rPr lang="en-CA" dirty="0" smtClean="0">
                <a:solidFill>
                  <a:srgbClr val="2CCCD3"/>
                </a:solidFill>
              </a:rPr>
              <a:t>2.6</a:t>
            </a:r>
            <a:r>
              <a:rPr lang="en-CA" dirty="0" smtClean="0"/>
              <a:t>)</a:t>
            </a:r>
            <a:endParaRPr lang="en-CA" b="1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693721" y="3476220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008" y="3281149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https://cdn0.iconfinder.com/data/icons/feather/96/paper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28" y="3043947"/>
            <a:ext cx="371996" cy="3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https://cdn3.iconfinder.com/data/icons/wpzoom-developer-icon-set/500/115-25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930" y="3530381"/>
            <a:ext cx="402899" cy="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https://cdn3.iconfinder.com/data/icons/eightyshades/512/06_Light_Bulb-25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423" y="3011297"/>
            <a:ext cx="401014" cy="40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https://cdn2.iconfinder.com/data/icons/computer-technology-23/64/transfer-computer-laptop-data-25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33" y="3538228"/>
            <a:ext cx="490270" cy="49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4192117" y="3476220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98458" y="3186865"/>
            <a:ext cx="573296" cy="573296"/>
          </a:xfrm>
          <a:prstGeom prst="rect">
            <a:avLst/>
          </a:prstGeom>
        </p:spPr>
      </p:pic>
      <p:pic>
        <p:nvPicPr>
          <p:cNvPr id="13" name="Graphic 54" descr="Unlock">
            <a:extLst>
              <a:ext uri="{FF2B5EF4-FFF2-40B4-BE49-F238E27FC236}">
                <a16:creationId xmlns:a16="http://schemas.microsoft.com/office/drawing/2014/main" id="{0B7BA601-807B-4F33-BDEF-9A213645FA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958708" y="4055635"/>
            <a:ext cx="254797" cy="254797"/>
          </a:xfrm>
          <a:prstGeom prst="rect">
            <a:avLst/>
          </a:prstGeom>
        </p:spPr>
      </p:pic>
      <p:pic>
        <p:nvPicPr>
          <p:cNvPr id="14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879508" y="4170618"/>
            <a:ext cx="389374" cy="389374"/>
          </a:xfrm>
          <a:prstGeom prst="rect">
            <a:avLst/>
          </a:prstGeom>
        </p:spPr>
      </p:pic>
      <p:pic>
        <p:nvPicPr>
          <p:cNvPr id="16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781084" y="4537400"/>
            <a:ext cx="180113" cy="180113"/>
          </a:xfrm>
          <a:prstGeom prst="rect">
            <a:avLst/>
          </a:prstGeom>
        </p:spPr>
      </p:pic>
      <p:pic>
        <p:nvPicPr>
          <p:cNvPr id="17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45094" y="4504508"/>
            <a:ext cx="242098" cy="242098"/>
          </a:xfrm>
          <a:prstGeom prst="rect">
            <a:avLst/>
          </a:prstGeom>
        </p:spPr>
      </p:pic>
      <p:pic>
        <p:nvPicPr>
          <p:cNvPr id="18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92747" y="4512120"/>
            <a:ext cx="186139" cy="186139"/>
          </a:xfrm>
          <a:prstGeom prst="rect">
            <a:avLst/>
          </a:prstGeom>
        </p:spPr>
      </p:pic>
      <p:pic>
        <p:nvPicPr>
          <p:cNvPr id="19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874577" y="4594132"/>
            <a:ext cx="389374" cy="389374"/>
          </a:xfrm>
          <a:prstGeom prst="rect">
            <a:avLst/>
          </a:prstGeom>
        </p:spPr>
      </p:pic>
      <p:pic>
        <p:nvPicPr>
          <p:cNvPr id="1026" name="Picture 2" descr="Image result for open access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82" y="4993362"/>
            <a:ext cx="186169" cy="29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Graphic 40" descr="Money">
            <a:extLst>
              <a:ext uri="{FF2B5EF4-FFF2-40B4-BE49-F238E27FC236}">
                <a16:creationId xmlns:a16="http://schemas.microsoft.com/office/drawing/2014/main" id="{53CC89E8-A9B5-4FC5-AD28-ECD082E1E6D9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3652520" y="3052751"/>
            <a:ext cx="436809" cy="436809"/>
          </a:xfrm>
          <a:prstGeom prst="rect">
            <a:avLst/>
          </a:prstGeom>
        </p:spPr>
      </p:pic>
      <p:pic>
        <p:nvPicPr>
          <p:cNvPr id="22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3597232" y="3292179"/>
            <a:ext cx="492097" cy="492097"/>
          </a:xfrm>
          <a:prstGeom prst="rect">
            <a:avLst/>
          </a:prstGeom>
        </p:spPr>
      </p:pic>
      <p:pic>
        <p:nvPicPr>
          <p:cNvPr id="23" name="Graphic 40" descr="Money">
            <a:extLst>
              <a:ext uri="{FF2B5EF4-FFF2-40B4-BE49-F238E27FC236}">
                <a16:creationId xmlns:a16="http://schemas.microsoft.com/office/drawing/2014/main" id="{53CC89E8-A9B5-4FC5-AD28-ECD082E1E6D9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867701" y="5327863"/>
            <a:ext cx="436809" cy="43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Other Provisions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23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A. 1 Definitions</a:t>
            </a:r>
          </a:p>
          <a:p>
            <a:r>
              <a:rPr lang="en-CA" dirty="0" smtClean="0"/>
              <a:t>A. 2 Use of Funds</a:t>
            </a:r>
          </a:p>
          <a:p>
            <a:r>
              <a:rPr lang="en-CA" dirty="0" smtClean="0"/>
              <a:t>A. 3 Accounting and Records</a:t>
            </a:r>
          </a:p>
          <a:p>
            <a:r>
              <a:rPr lang="en-CA" dirty="0" smtClean="0"/>
              <a:t>A. 4 Research Practices</a:t>
            </a:r>
          </a:p>
          <a:p>
            <a:r>
              <a:rPr lang="en-CA" dirty="0" smtClean="0"/>
              <a:t>A. 6 Variation and Termination</a:t>
            </a:r>
          </a:p>
          <a:p>
            <a:r>
              <a:rPr lang="en-CA" dirty="0" smtClean="0"/>
              <a:t>A. 7 Liability</a:t>
            </a:r>
          </a:p>
          <a:p>
            <a:r>
              <a:rPr lang="en-CA" dirty="0" smtClean="0"/>
              <a:t>A. 8 Governing Law and Jurisdiction</a:t>
            </a:r>
          </a:p>
          <a:p>
            <a:r>
              <a:rPr lang="en-CA" dirty="0" smtClean="0"/>
              <a:t>A. 9 Publicity</a:t>
            </a:r>
          </a:p>
          <a:p>
            <a:r>
              <a:rPr lang="en-CA" dirty="0" smtClean="0"/>
              <a:t>Appendix A: Project Description</a:t>
            </a:r>
          </a:p>
          <a:p>
            <a:r>
              <a:rPr lang="en-CA" dirty="0" smtClean="0"/>
              <a:t>Appendix B: Names of Grant Recipients and Collaborators</a:t>
            </a:r>
          </a:p>
          <a:p>
            <a:r>
              <a:rPr lang="en-CA" dirty="0" smtClean="0"/>
              <a:t>Appendix C: Funder Specific Policies</a:t>
            </a:r>
            <a:endParaRPr lang="en-CA" dirty="0"/>
          </a:p>
        </p:txBody>
      </p:sp>
      <p:pic>
        <p:nvPicPr>
          <p:cNvPr id="5" name="Graphic 58" descr="Key">
            <a:extLst>
              <a:ext uri="{FF2B5EF4-FFF2-40B4-BE49-F238E27FC236}">
                <a16:creationId xmlns:a16="http://schemas.microsoft.com/office/drawing/2014/main" id="{641E2B00-DBA3-4AD5-9CA8-6C599B01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504993" y="1310237"/>
            <a:ext cx="333207" cy="333207"/>
          </a:xfrm>
          <a:prstGeom prst="rect">
            <a:avLst/>
          </a:prstGeom>
          <a:ln>
            <a:noFill/>
          </a:ln>
        </p:spPr>
      </p:pic>
      <p:pic>
        <p:nvPicPr>
          <p:cNvPr id="6" name="Graphic 28" descr="Document">
            <a:extLst>
              <a:ext uri="{FF2B5EF4-FFF2-40B4-BE49-F238E27FC236}">
                <a16:creationId xmlns:a16="http://schemas.microsoft.com/office/drawing/2014/main" id="{9921E22B-7EAE-486E-A98E-D1CDB2CD05F7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61614" y="290041"/>
            <a:ext cx="743848" cy="7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Open Science Project Agreement (OSPA)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 fontScale="85000" lnSpcReduction="20000"/>
          </a:bodyPr>
          <a:lstStyle/>
          <a:p>
            <a:r>
              <a:rPr lang="en-CA" b="1" dirty="0" smtClean="0"/>
              <a:t>When</a:t>
            </a:r>
            <a:r>
              <a:rPr lang="en-CA" dirty="0" smtClean="0"/>
              <a:t>: Conducting a </a:t>
            </a:r>
            <a:r>
              <a:rPr lang="en-CA" b="1" dirty="0" smtClean="0">
                <a:solidFill>
                  <a:srgbClr val="2CCCD3"/>
                </a:solidFill>
              </a:rPr>
              <a:t>collaborative project</a:t>
            </a:r>
            <a:endParaRPr lang="en-CA" b="1" dirty="0">
              <a:solidFill>
                <a:srgbClr val="2CCCD3"/>
              </a:solidFill>
            </a:endParaRPr>
          </a:p>
          <a:p>
            <a:r>
              <a:rPr lang="en-CA" b="1" dirty="0" smtClean="0"/>
              <a:t>Who</a:t>
            </a:r>
            <a:r>
              <a:rPr lang="en-CA" dirty="0" smtClean="0"/>
              <a:t>: Two or more collaborators or collaborating research groups</a:t>
            </a:r>
            <a:endParaRPr lang="en-CA" dirty="0"/>
          </a:p>
          <a:p>
            <a:r>
              <a:rPr lang="en-CA" b="1" dirty="0" smtClean="0"/>
              <a:t>Why</a:t>
            </a:r>
            <a:r>
              <a:rPr lang="en-CA" dirty="0" smtClean="0"/>
              <a:t>: </a:t>
            </a:r>
            <a:r>
              <a:rPr lang="en-CA" dirty="0"/>
              <a:t>E</a:t>
            </a:r>
            <a:r>
              <a:rPr lang="en-CA" dirty="0" smtClean="0"/>
              <a:t>nsure that the all collaborators work on an open science basis</a:t>
            </a:r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Open Science </a:t>
            </a:r>
            <a:r>
              <a:rPr lang="en-CA" dirty="0" smtClean="0"/>
              <a:t>Characteristics</a:t>
            </a:r>
          </a:p>
          <a:p>
            <a:pPr marL="0" indent="0">
              <a:buNone/>
            </a:pPr>
            <a:endParaRPr lang="en-CA" dirty="0"/>
          </a:p>
          <a:p>
            <a:pPr lvl="1"/>
            <a:r>
              <a:rPr lang="en-CA" b="1" dirty="0"/>
              <a:t>No restrictive IP </a:t>
            </a:r>
            <a:r>
              <a:rPr lang="en-CA" dirty="0"/>
              <a:t>on </a:t>
            </a:r>
            <a:r>
              <a:rPr lang="en-CA" dirty="0" smtClean="0"/>
              <a:t>results (</a:t>
            </a:r>
            <a:r>
              <a:rPr lang="en-CA" dirty="0" smtClean="0">
                <a:solidFill>
                  <a:srgbClr val="2CCCD3"/>
                </a:solidFill>
              </a:rPr>
              <a:t>A. 7</a:t>
            </a:r>
            <a:r>
              <a:rPr lang="en-CA" dirty="0" smtClean="0"/>
              <a:t>)</a:t>
            </a:r>
          </a:p>
          <a:p>
            <a:pPr lvl="1"/>
            <a:endParaRPr lang="en-CA" dirty="0"/>
          </a:p>
          <a:p>
            <a:pPr lvl="1"/>
            <a:r>
              <a:rPr lang="en-CA" b="1" dirty="0"/>
              <a:t>Openly share</a:t>
            </a:r>
            <a:r>
              <a:rPr lang="en-CA" dirty="0"/>
              <a:t> </a:t>
            </a:r>
            <a:r>
              <a:rPr lang="en-CA" dirty="0" smtClean="0">
                <a:solidFill>
                  <a:srgbClr val="2CCCD3"/>
                </a:solidFill>
              </a:rPr>
              <a:t>data</a:t>
            </a:r>
            <a:r>
              <a:rPr lang="en-CA" dirty="0" smtClean="0"/>
              <a:t> (online), </a:t>
            </a:r>
            <a:r>
              <a:rPr lang="en-CA" dirty="0" smtClean="0">
                <a:solidFill>
                  <a:srgbClr val="2CCCD3"/>
                </a:solidFill>
              </a:rPr>
              <a:t>software</a:t>
            </a:r>
            <a:r>
              <a:rPr lang="en-CA" dirty="0" smtClean="0"/>
              <a:t> (online), </a:t>
            </a:r>
            <a:r>
              <a:rPr lang="en-CA" dirty="0"/>
              <a:t>and </a:t>
            </a:r>
            <a:r>
              <a:rPr lang="en-CA" dirty="0">
                <a:solidFill>
                  <a:srgbClr val="2CCCD3"/>
                </a:solidFill>
              </a:rPr>
              <a:t>physical materials </a:t>
            </a:r>
            <a:r>
              <a:rPr lang="en-CA" dirty="0"/>
              <a:t>created over the course of </a:t>
            </a:r>
            <a:r>
              <a:rPr lang="en-CA" dirty="0" smtClean="0"/>
              <a:t>the project (+ use of persistent identifiers) (</a:t>
            </a:r>
            <a:r>
              <a:rPr lang="en-CA" dirty="0" smtClean="0">
                <a:solidFill>
                  <a:srgbClr val="2CCCD3"/>
                </a:solidFill>
              </a:rPr>
              <a:t>A. 7</a:t>
            </a:r>
            <a:r>
              <a:rPr lang="en-CA" dirty="0" smtClean="0"/>
              <a:t>)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Publish </a:t>
            </a:r>
            <a:r>
              <a:rPr lang="en-CA" b="1" dirty="0"/>
              <a:t>open </a:t>
            </a:r>
            <a:r>
              <a:rPr lang="en-CA" b="1" dirty="0" smtClean="0"/>
              <a:t>access </a:t>
            </a:r>
            <a:r>
              <a:rPr lang="en-CA" dirty="0"/>
              <a:t>(</a:t>
            </a:r>
            <a:r>
              <a:rPr lang="en-CA" dirty="0">
                <a:solidFill>
                  <a:srgbClr val="2CCCD3"/>
                </a:solidFill>
              </a:rPr>
              <a:t>A. 7</a:t>
            </a:r>
            <a:r>
              <a:rPr lang="en-CA" dirty="0"/>
              <a:t>)</a:t>
            </a:r>
            <a:endParaRPr lang="en-CA" b="1" dirty="0"/>
          </a:p>
        </p:txBody>
      </p:sp>
      <p:pic>
        <p:nvPicPr>
          <p:cNvPr id="13" name="Picture 4" descr="https://cdn0.iconfinder.com/data/icons/business-and-education-1/512/10_labortary_lab_man_experiment_scientist-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308" y="2615653"/>
            <a:ext cx="581891" cy="58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cdn0.iconfinder.com/data/icons/business-and-education-1/512/10_labortary_lab_man_experiment_scientist-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0" y="3732866"/>
            <a:ext cx="581891" cy="58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16" y="3214471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https://cdn0.iconfinder.com/data/icons/feather/96/paper-25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36" y="2977269"/>
            <a:ext cx="371996" cy="3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https://cdn3.iconfinder.com/data/icons/wpzoom-developer-icon-set/500/115-25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238" y="3463703"/>
            <a:ext cx="402899" cy="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https://cdn3.iconfinder.com/data/icons/eightyshades/512/06_Light_Bulb-25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731" y="2944619"/>
            <a:ext cx="401014" cy="40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6" descr="https://cdn2.iconfinder.com/data/icons/computer-technology-23/64/transfer-computer-laptop-data-25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341" y="3471550"/>
            <a:ext cx="490270" cy="49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V="1">
            <a:off x="5892800" y="3197545"/>
            <a:ext cx="851" cy="561655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92800" y="3472939"/>
            <a:ext cx="748526" cy="1001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phic 54" descr="Unlock">
            <a:extLst>
              <a:ext uri="{FF2B5EF4-FFF2-40B4-BE49-F238E27FC236}">
                <a16:creationId xmlns:a16="http://schemas.microsoft.com/office/drawing/2014/main" id="{0B7BA601-807B-4F33-BDEF-9A213645FA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901240" y="4355796"/>
            <a:ext cx="254797" cy="254797"/>
          </a:xfrm>
          <a:prstGeom prst="rect">
            <a:avLst/>
          </a:prstGeom>
        </p:spPr>
      </p:pic>
      <p:pic>
        <p:nvPicPr>
          <p:cNvPr id="23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822040" y="4470779"/>
            <a:ext cx="389374" cy="389374"/>
          </a:xfrm>
          <a:prstGeom prst="rect">
            <a:avLst/>
          </a:prstGeom>
        </p:spPr>
      </p:pic>
      <p:pic>
        <p:nvPicPr>
          <p:cNvPr id="24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716430" y="5073110"/>
            <a:ext cx="180113" cy="180113"/>
          </a:xfrm>
          <a:prstGeom prst="rect">
            <a:avLst/>
          </a:prstGeom>
        </p:spPr>
      </p:pic>
      <p:pic>
        <p:nvPicPr>
          <p:cNvPr id="25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80440" y="5040218"/>
            <a:ext cx="242098" cy="242098"/>
          </a:xfrm>
          <a:prstGeom prst="rect">
            <a:avLst/>
          </a:prstGeom>
        </p:spPr>
      </p:pic>
      <p:pic>
        <p:nvPicPr>
          <p:cNvPr id="26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28093" y="5047830"/>
            <a:ext cx="186139" cy="186139"/>
          </a:xfrm>
          <a:prstGeom prst="rect">
            <a:avLst/>
          </a:prstGeom>
        </p:spPr>
      </p:pic>
      <p:pic>
        <p:nvPicPr>
          <p:cNvPr id="27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809923" y="5129842"/>
            <a:ext cx="389374" cy="389374"/>
          </a:xfrm>
          <a:prstGeom prst="rect">
            <a:avLst/>
          </a:prstGeom>
        </p:spPr>
      </p:pic>
      <p:pic>
        <p:nvPicPr>
          <p:cNvPr id="28" name="Picture 2" descr="Image result for open access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88" y="5687614"/>
            <a:ext cx="186169" cy="29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0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Other Provisions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785"/>
            <a:ext cx="10515600" cy="4880178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A. 1 Parties to Agreement</a:t>
            </a:r>
          </a:p>
          <a:p>
            <a:r>
              <a:rPr lang="en-CA" dirty="0" smtClean="0"/>
              <a:t>A. 2 Purpose of Agreement</a:t>
            </a:r>
          </a:p>
          <a:p>
            <a:r>
              <a:rPr lang="en-CA" dirty="0" smtClean="0"/>
              <a:t>A.3 Definitions</a:t>
            </a:r>
          </a:p>
          <a:p>
            <a:r>
              <a:rPr lang="en-CA" dirty="0" smtClean="0"/>
              <a:t>A. 4 Collaborative Project</a:t>
            </a:r>
          </a:p>
          <a:p>
            <a:r>
              <a:rPr lang="en-CA" dirty="0" smtClean="0"/>
              <a:t>A. 5 Contributions of the Parties</a:t>
            </a:r>
          </a:p>
          <a:p>
            <a:r>
              <a:rPr lang="en-CA" dirty="0" smtClean="0"/>
              <a:t>A. 6 Records </a:t>
            </a:r>
          </a:p>
          <a:p>
            <a:r>
              <a:rPr lang="en-CA" dirty="0" smtClean="0"/>
              <a:t>A. 7 Transfer of Research Resources</a:t>
            </a:r>
          </a:p>
          <a:p>
            <a:r>
              <a:rPr lang="en-CA" dirty="0" smtClean="0"/>
              <a:t>A. 8 Treatment of Research Resources</a:t>
            </a:r>
          </a:p>
          <a:p>
            <a:r>
              <a:rPr lang="en-CA" dirty="0" smtClean="0"/>
              <a:t>A. 10 Publicity </a:t>
            </a:r>
          </a:p>
          <a:p>
            <a:r>
              <a:rPr lang="en-CA" dirty="0" smtClean="0"/>
              <a:t>A. 11 Bringing in and Removing Parties</a:t>
            </a:r>
          </a:p>
          <a:p>
            <a:r>
              <a:rPr lang="en-CA" dirty="0" smtClean="0"/>
              <a:t>A. 12 Term and Termination</a:t>
            </a:r>
          </a:p>
          <a:p>
            <a:r>
              <a:rPr lang="en-CA" dirty="0" smtClean="0"/>
              <a:t>A. 13 Reporting on Progress</a:t>
            </a:r>
          </a:p>
          <a:p>
            <a:r>
              <a:rPr lang="en-CA" dirty="0" smtClean="0"/>
              <a:t>A. 14 Miscellaneous</a:t>
            </a:r>
          </a:p>
          <a:p>
            <a:r>
              <a:rPr lang="en-CA" dirty="0" smtClean="0"/>
              <a:t>Appendix A – Project Name, Collaborators, Contributions, Resource Management, Timeline, End Date</a:t>
            </a:r>
            <a:endParaRPr lang="en-CA" dirty="0"/>
          </a:p>
        </p:txBody>
      </p:sp>
      <p:pic>
        <p:nvPicPr>
          <p:cNvPr id="5" name="Graphic 58" descr="Key">
            <a:extLst>
              <a:ext uri="{FF2B5EF4-FFF2-40B4-BE49-F238E27FC236}">
                <a16:creationId xmlns:a16="http://schemas.microsoft.com/office/drawing/2014/main" id="{641E2B00-DBA3-4AD5-9CA8-6C599B01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604284" y="1917528"/>
            <a:ext cx="233916" cy="233916"/>
          </a:xfrm>
          <a:prstGeom prst="rect">
            <a:avLst/>
          </a:prstGeom>
          <a:ln>
            <a:noFill/>
          </a:ln>
        </p:spPr>
      </p:pic>
      <p:pic>
        <p:nvPicPr>
          <p:cNvPr id="6" name="Graphic 28" descr="Document">
            <a:extLst>
              <a:ext uri="{FF2B5EF4-FFF2-40B4-BE49-F238E27FC236}">
                <a16:creationId xmlns:a16="http://schemas.microsoft.com/office/drawing/2014/main" id="{9921E22B-7EAE-486E-A98E-D1CDB2CD05F7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43141" y="290041"/>
            <a:ext cx="743848" cy="7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680510" cy="1033889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Open Science Collaboration Agreement (OSCA)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31" y="147827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CA" b="1" dirty="0" smtClean="0"/>
              <a:t>When</a:t>
            </a:r>
            <a:r>
              <a:rPr lang="en-CA" dirty="0" smtClean="0"/>
              <a:t>: Creating an </a:t>
            </a:r>
            <a:r>
              <a:rPr lang="en-CA" b="1" dirty="0" smtClean="0">
                <a:solidFill>
                  <a:srgbClr val="2CCCD3"/>
                </a:solidFill>
              </a:rPr>
              <a:t>ongoing collaborative research effort</a:t>
            </a:r>
          </a:p>
          <a:p>
            <a:r>
              <a:rPr lang="en-CA" b="1" dirty="0" smtClean="0"/>
              <a:t>Who</a:t>
            </a:r>
            <a:r>
              <a:rPr lang="en-CA" dirty="0" smtClean="0"/>
              <a:t>: </a:t>
            </a:r>
            <a:r>
              <a:rPr lang="en-CA" dirty="0"/>
              <a:t>Two or more </a:t>
            </a:r>
            <a:r>
              <a:rPr lang="en-CA" dirty="0" smtClean="0"/>
              <a:t>partners (academic, non-profit, industry)</a:t>
            </a:r>
            <a:endParaRPr lang="en-CA" dirty="0"/>
          </a:p>
          <a:p>
            <a:r>
              <a:rPr lang="en-CA" b="1" dirty="0" smtClean="0"/>
              <a:t>Why</a:t>
            </a:r>
            <a:r>
              <a:rPr lang="en-CA" dirty="0" smtClean="0"/>
              <a:t>: </a:t>
            </a:r>
            <a:r>
              <a:rPr lang="en-CA" dirty="0"/>
              <a:t>To ensure that the </a:t>
            </a:r>
            <a:r>
              <a:rPr lang="en-CA" dirty="0" smtClean="0"/>
              <a:t>research conducted by the collaborative partnership is performed on an open science basis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/>
              <a:t>Open Science </a:t>
            </a:r>
            <a:r>
              <a:rPr lang="en-CA" dirty="0" smtClean="0"/>
              <a:t>Characteristics</a:t>
            </a:r>
          </a:p>
          <a:p>
            <a:endParaRPr lang="en-CA" dirty="0" smtClean="0"/>
          </a:p>
          <a:p>
            <a:pPr lvl="1"/>
            <a:r>
              <a:rPr lang="en-CA" b="1" dirty="0"/>
              <a:t>No restrictive IP </a:t>
            </a:r>
            <a:r>
              <a:rPr lang="en-CA" dirty="0"/>
              <a:t>on results (</a:t>
            </a:r>
            <a:r>
              <a:rPr lang="en-CA" dirty="0">
                <a:solidFill>
                  <a:srgbClr val="2CCCD3"/>
                </a:solidFill>
              </a:rPr>
              <a:t>A. 7</a:t>
            </a:r>
            <a:r>
              <a:rPr lang="en-CA" dirty="0" smtClean="0"/>
              <a:t>)</a:t>
            </a:r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b="1" dirty="0"/>
              <a:t>Openly share</a:t>
            </a:r>
            <a:r>
              <a:rPr lang="en-CA" dirty="0"/>
              <a:t> </a:t>
            </a:r>
            <a:r>
              <a:rPr lang="en-CA" dirty="0">
                <a:solidFill>
                  <a:srgbClr val="2CCCD3"/>
                </a:solidFill>
              </a:rPr>
              <a:t>data</a:t>
            </a:r>
            <a:r>
              <a:rPr lang="en-CA" dirty="0"/>
              <a:t> (online), </a:t>
            </a:r>
            <a:r>
              <a:rPr lang="en-CA" dirty="0">
                <a:solidFill>
                  <a:srgbClr val="2CCCD3"/>
                </a:solidFill>
              </a:rPr>
              <a:t>software</a:t>
            </a:r>
            <a:r>
              <a:rPr lang="en-CA" dirty="0"/>
              <a:t> (online), and </a:t>
            </a:r>
            <a:r>
              <a:rPr lang="en-CA" dirty="0">
                <a:solidFill>
                  <a:srgbClr val="2CCCD3"/>
                </a:solidFill>
              </a:rPr>
              <a:t>physical materials</a:t>
            </a:r>
            <a:r>
              <a:rPr lang="en-CA" dirty="0"/>
              <a:t> created over the course of the </a:t>
            </a:r>
            <a:r>
              <a:rPr lang="en-CA" dirty="0" smtClean="0"/>
              <a:t>collaborative effort </a:t>
            </a:r>
            <a:r>
              <a:rPr lang="en-CA" dirty="0"/>
              <a:t>(+use of persistent identifiers) (</a:t>
            </a:r>
            <a:r>
              <a:rPr lang="en-CA" dirty="0">
                <a:solidFill>
                  <a:srgbClr val="2CCCD3"/>
                </a:solidFill>
              </a:rPr>
              <a:t>A. 7</a:t>
            </a:r>
            <a:r>
              <a:rPr lang="en-CA" dirty="0" smtClean="0"/>
              <a:t>)</a:t>
            </a:r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dirty="0"/>
              <a:t>Publish </a:t>
            </a:r>
            <a:r>
              <a:rPr lang="en-CA" b="1" dirty="0"/>
              <a:t>open </a:t>
            </a:r>
            <a:r>
              <a:rPr lang="en-CA" b="1" dirty="0" smtClean="0"/>
              <a:t>access </a:t>
            </a:r>
            <a:r>
              <a:rPr lang="en-CA" dirty="0" smtClean="0"/>
              <a:t>(</a:t>
            </a:r>
            <a:r>
              <a:rPr lang="en-CA" dirty="0">
                <a:solidFill>
                  <a:srgbClr val="2CCCD3"/>
                </a:solidFill>
              </a:rPr>
              <a:t>A. 7</a:t>
            </a:r>
            <a:r>
              <a:rPr lang="en-CA" dirty="0" smtClean="0"/>
              <a:t>)</a:t>
            </a:r>
            <a:endParaRPr lang="en-CA" b="1" dirty="0"/>
          </a:p>
          <a:p>
            <a:pPr lvl="2"/>
            <a:endParaRPr lang="en-CA" dirty="0"/>
          </a:p>
          <a:p>
            <a:endParaRPr lang="en-CA" dirty="0"/>
          </a:p>
        </p:txBody>
      </p:sp>
      <p:pic>
        <p:nvPicPr>
          <p:cNvPr id="4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87146" y="2768725"/>
            <a:ext cx="573296" cy="573296"/>
          </a:xfrm>
          <a:prstGeom prst="rect">
            <a:avLst/>
          </a:prstGeom>
        </p:spPr>
      </p:pic>
      <p:pic>
        <p:nvPicPr>
          <p:cNvPr id="5" name="Graphic 9" descr="Office worker">
            <a:extLst>
              <a:ext uri="{FF2B5EF4-FFF2-40B4-BE49-F238E27FC236}">
                <a16:creationId xmlns:a16="http://schemas.microsoft.com/office/drawing/2014/main" id="{0CDC8254-E774-4D0C-9039-4F021561728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91956" y="2757517"/>
            <a:ext cx="595712" cy="595712"/>
          </a:xfrm>
          <a:prstGeom prst="rect">
            <a:avLst/>
          </a:prstGeom>
        </p:spPr>
      </p:pic>
      <p:pic>
        <p:nvPicPr>
          <p:cNvPr id="6" name="Graphic 12" descr="Medical">
            <a:extLst>
              <a:ext uri="{FF2B5EF4-FFF2-40B4-BE49-F238E27FC236}">
                <a16:creationId xmlns:a16="http://schemas.microsoft.com/office/drawing/2014/main" id="{F82C9EA1-B156-4EFD-A71A-4BEF445F5DC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359583" y="3278411"/>
            <a:ext cx="383055" cy="383055"/>
          </a:xfrm>
          <a:prstGeom prst="rect">
            <a:avLst/>
          </a:prstGeom>
        </p:spPr>
      </p:pic>
      <p:pic>
        <p:nvPicPr>
          <p:cNvPr id="7" name="Graphic 21" descr="Group of people">
            <a:extLst>
              <a:ext uri="{FF2B5EF4-FFF2-40B4-BE49-F238E27FC236}">
                <a16:creationId xmlns:a16="http://schemas.microsoft.com/office/drawing/2014/main" id="{407176BF-69A3-4831-B7A7-204189926A1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204554" y="3612993"/>
            <a:ext cx="665091" cy="66509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6186475" y="2976726"/>
            <a:ext cx="757074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6804614" y="3368564"/>
            <a:ext cx="285198" cy="525346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>
            <a:off x="5973794" y="3383286"/>
            <a:ext cx="272287" cy="487476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806" y="2996375"/>
            <a:ext cx="282608" cy="28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Graphic 54" descr="Unlock">
            <a:extLst>
              <a:ext uri="{FF2B5EF4-FFF2-40B4-BE49-F238E27FC236}">
                <a16:creationId xmlns:a16="http://schemas.microsoft.com/office/drawing/2014/main" id="{0B7BA601-807B-4F33-BDEF-9A213645FA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737951" y="4023287"/>
            <a:ext cx="254797" cy="254797"/>
          </a:xfrm>
          <a:prstGeom prst="rect">
            <a:avLst/>
          </a:prstGeom>
        </p:spPr>
      </p:pic>
      <p:pic>
        <p:nvPicPr>
          <p:cNvPr id="13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751" y="4138270"/>
            <a:ext cx="389374" cy="389374"/>
          </a:xfrm>
          <a:prstGeom prst="rect">
            <a:avLst/>
          </a:prstGeom>
        </p:spPr>
      </p:pic>
      <p:pic>
        <p:nvPicPr>
          <p:cNvPr id="14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553141" y="4740601"/>
            <a:ext cx="180113" cy="180113"/>
          </a:xfrm>
          <a:prstGeom prst="rect">
            <a:avLst/>
          </a:prstGeom>
        </p:spPr>
      </p:pic>
      <p:pic>
        <p:nvPicPr>
          <p:cNvPr id="15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17151" y="4707709"/>
            <a:ext cx="242098" cy="242098"/>
          </a:xfrm>
          <a:prstGeom prst="rect">
            <a:avLst/>
          </a:prstGeom>
        </p:spPr>
      </p:pic>
      <p:pic>
        <p:nvPicPr>
          <p:cNvPr id="16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64804" y="4715321"/>
            <a:ext cx="186139" cy="186139"/>
          </a:xfrm>
          <a:prstGeom prst="rect">
            <a:avLst/>
          </a:prstGeom>
        </p:spPr>
      </p:pic>
      <p:pic>
        <p:nvPicPr>
          <p:cNvPr id="17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6634" y="4797333"/>
            <a:ext cx="389374" cy="389374"/>
          </a:xfrm>
          <a:prstGeom prst="rect">
            <a:avLst/>
          </a:prstGeom>
        </p:spPr>
      </p:pic>
      <p:pic>
        <p:nvPicPr>
          <p:cNvPr id="18" name="Picture 2" descr="Image result for open access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9" y="5382813"/>
            <a:ext cx="186169" cy="29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5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Other Provisions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4975"/>
            <a:ext cx="10515600" cy="4821988"/>
          </a:xfrm>
        </p:spPr>
        <p:txBody>
          <a:bodyPr>
            <a:normAutofit fontScale="62500" lnSpcReduction="20000"/>
          </a:bodyPr>
          <a:lstStyle/>
          <a:p>
            <a:r>
              <a:rPr lang="en-CA" dirty="0"/>
              <a:t>A. 1 </a:t>
            </a:r>
            <a:r>
              <a:rPr lang="en-CA" dirty="0" smtClean="0"/>
              <a:t>Parties </a:t>
            </a:r>
            <a:r>
              <a:rPr lang="en-CA" dirty="0"/>
              <a:t>to Agreement</a:t>
            </a:r>
          </a:p>
          <a:p>
            <a:r>
              <a:rPr lang="en-CA" dirty="0"/>
              <a:t>A. 2 </a:t>
            </a:r>
            <a:r>
              <a:rPr lang="en-CA" dirty="0" smtClean="0"/>
              <a:t>Purpose </a:t>
            </a:r>
            <a:r>
              <a:rPr lang="en-CA" dirty="0"/>
              <a:t>of </a:t>
            </a:r>
            <a:r>
              <a:rPr lang="en-CA" dirty="0" smtClean="0"/>
              <a:t>Agreement</a:t>
            </a:r>
          </a:p>
          <a:p>
            <a:r>
              <a:rPr lang="en-CA" dirty="0" smtClean="0"/>
              <a:t>A. 3 Definitions</a:t>
            </a:r>
            <a:endParaRPr lang="en-CA" dirty="0"/>
          </a:p>
          <a:p>
            <a:r>
              <a:rPr lang="en-CA" dirty="0"/>
              <a:t>A. 4 </a:t>
            </a:r>
            <a:r>
              <a:rPr lang="en-CA" dirty="0" smtClean="0"/>
              <a:t>Collaborative </a:t>
            </a:r>
            <a:r>
              <a:rPr lang="en-CA" dirty="0"/>
              <a:t>Project</a:t>
            </a:r>
          </a:p>
          <a:p>
            <a:r>
              <a:rPr lang="en-CA" dirty="0"/>
              <a:t>A. 5 </a:t>
            </a:r>
            <a:r>
              <a:rPr lang="en-CA" dirty="0" smtClean="0"/>
              <a:t>Contributions </a:t>
            </a:r>
            <a:r>
              <a:rPr lang="en-CA" dirty="0"/>
              <a:t>of the Parties</a:t>
            </a:r>
          </a:p>
          <a:p>
            <a:r>
              <a:rPr lang="en-CA" dirty="0"/>
              <a:t>A. 6 </a:t>
            </a:r>
            <a:r>
              <a:rPr lang="en-CA" dirty="0" smtClean="0"/>
              <a:t>Records </a:t>
            </a:r>
            <a:endParaRPr lang="en-CA" dirty="0"/>
          </a:p>
          <a:p>
            <a:r>
              <a:rPr lang="en-CA" dirty="0"/>
              <a:t>A. 7 </a:t>
            </a:r>
            <a:r>
              <a:rPr lang="en-CA" dirty="0" smtClean="0"/>
              <a:t>Transfer </a:t>
            </a:r>
            <a:r>
              <a:rPr lang="en-CA" dirty="0"/>
              <a:t>of Research Resources</a:t>
            </a:r>
          </a:p>
          <a:p>
            <a:r>
              <a:rPr lang="en-CA" dirty="0"/>
              <a:t>A. 8 </a:t>
            </a:r>
            <a:r>
              <a:rPr lang="en-CA" dirty="0" smtClean="0"/>
              <a:t>Treatment </a:t>
            </a:r>
            <a:r>
              <a:rPr lang="en-CA" dirty="0"/>
              <a:t>of Research Resources</a:t>
            </a:r>
          </a:p>
          <a:p>
            <a:r>
              <a:rPr lang="en-CA" dirty="0"/>
              <a:t>A. </a:t>
            </a:r>
            <a:r>
              <a:rPr lang="en-CA" dirty="0" smtClean="0"/>
              <a:t>10 </a:t>
            </a:r>
            <a:r>
              <a:rPr lang="en-CA" dirty="0"/>
              <a:t>Publicity </a:t>
            </a:r>
          </a:p>
          <a:p>
            <a:r>
              <a:rPr lang="en-CA" dirty="0"/>
              <a:t>A. </a:t>
            </a:r>
            <a:r>
              <a:rPr lang="en-CA" dirty="0" smtClean="0"/>
              <a:t>11 </a:t>
            </a:r>
            <a:r>
              <a:rPr lang="en-CA" dirty="0"/>
              <a:t>Bringing in and Removing Parties</a:t>
            </a:r>
          </a:p>
          <a:p>
            <a:r>
              <a:rPr lang="en-CA" dirty="0"/>
              <a:t>A. </a:t>
            </a:r>
            <a:r>
              <a:rPr lang="en-CA" dirty="0" smtClean="0"/>
              <a:t>12 </a:t>
            </a:r>
            <a:r>
              <a:rPr lang="en-CA" dirty="0"/>
              <a:t>Term and Termination</a:t>
            </a:r>
          </a:p>
          <a:p>
            <a:r>
              <a:rPr lang="en-CA" dirty="0"/>
              <a:t>A. </a:t>
            </a:r>
            <a:r>
              <a:rPr lang="en-CA" dirty="0" smtClean="0"/>
              <a:t>13 Governance (Strategy Board + Executive Committee [w/ Chief Executive])</a:t>
            </a:r>
            <a:endParaRPr lang="en-CA" dirty="0"/>
          </a:p>
          <a:p>
            <a:r>
              <a:rPr lang="en-CA" dirty="0"/>
              <a:t>A. </a:t>
            </a:r>
            <a:r>
              <a:rPr lang="en-CA" dirty="0" smtClean="0"/>
              <a:t>14 </a:t>
            </a:r>
            <a:r>
              <a:rPr lang="en-CA" dirty="0"/>
              <a:t>Miscellaneous</a:t>
            </a:r>
          </a:p>
          <a:p>
            <a:r>
              <a:rPr lang="en-CA" dirty="0"/>
              <a:t>Appendix A – </a:t>
            </a:r>
            <a:r>
              <a:rPr lang="en-CA" dirty="0" smtClean="0"/>
              <a:t>Collaborative Research Effort </a:t>
            </a:r>
            <a:r>
              <a:rPr lang="en-CA" dirty="0"/>
              <a:t>Name, </a:t>
            </a:r>
            <a:r>
              <a:rPr lang="en-CA" dirty="0" smtClean="0"/>
              <a:t>Party Representatives, Party Collaborators, </a:t>
            </a:r>
            <a:r>
              <a:rPr lang="en-CA" dirty="0"/>
              <a:t>Contributions, Resource </a:t>
            </a:r>
            <a:r>
              <a:rPr lang="en-CA" dirty="0" smtClean="0"/>
              <a:t>Management</a:t>
            </a:r>
            <a:endParaRPr lang="en-CA" dirty="0"/>
          </a:p>
          <a:p>
            <a:endParaRPr lang="en-CA" dirty="0"/>
          </a:p>
        </p:txBody>
      </p:sp>
      <p:pic>
        <p:nvPicPr>
          <p:cNvPr id="5" name="Graphic 58" descr="Key">
            <a:extLst>
              <a:ext uri="{FF2B5EF4-FFF2-40B4-BE49-F238E27FC236}">
                <a16:creationId xmlns:a16="http://schemas.microsoft.com/office/drawing/2014/main" id="{641E2B00-DBA3-4AD5-9CA8-6C599B01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604284" y="1991419"/>
            <a:ext cx="233916" cy="233916"/>
          </a:xfrm>
          <a:prstGeom prst="rect">
            <a:avLst/>
          </a:prstGeom>
          <a:ln>
            <a:noFill/>
          </a:ln>
        </p:spPr>
      </p:pic>
      <p:pic>
        <p:nvPicPr>
          <p:cNvPr id="6" name="Graphic 28" descr="Document">
            <a:extLst>
              <a:ext uri="{FF2B5EF4-FFF2-40B4-BE49-F238E27FC236}">
                <a16:creationId xmlns:a16="http://schemas.microsoft.com/office/drawing/2014/main" id="{9921E22B-7EAE-486E-A98E-D1CDB2CD05F7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43141" y="290041"/>
            <a:ext cx="743848" cy="7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But What About Commercialization?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0666" y="1394691"/>
            <a:ext cx="5683133" cy="4782272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rgbClr val="2CCCD3"/>
                </a:solidFill>
              </a:rPr>
              <a:t>Working with </a:t>
            </a:r>
            <a:r>
              <a:rPr lang="en-CA" dirty="0" smtClean="0"/>
              <a:t>industry and other </a:t>
            </a:r>
            <a:r>
              <a:rPr lang="en-CA" dirty="0" smtClean="0">
                <a:solidFill>
                  <a:srgbClr val="2CCCD3"/>
                </a:solidFill>
              </a:rPr>
              <a:t>institutions</a:t>
            </a:r>
            <a:r>
              <a:rPr lang="en-CA" dirty="0" smtClean="0"/>
              <a:t> to deliver the products that improve lives</a:t>
            </a:r>
          </a:p>
          <a:p>
            <a:r>
              <a:rPr lang="en-CA" dirty="0" smtClean="0">
                <a:solidFill>
                  <a:srgbClr val="2CCCD3"/>
                </a:solidFill>
              </a:rPr>
              <a:t>M4K </a:t>
            </a:r>
            <a:r>
              <a:rPr lang="en-CA" dirty="0" smtClean="0"/>
              <a:t>Model</a:t>
            </a:r>
          </a:p>
          <a:p>
            <a:pPr lvl="1"/>
            <a:r>
              <a:rPr lang="en-CA" dirty="0"/>
              <a:t>Relies on </a:t>
            </a:r>
            <a:r>
              <a:rPr lang="en-CA" b="1" dirty="0"/>
              <a:t>Regulatory Exclusivity </a:t>
            </a:r>
            <a:r>
              <a:rPr lang="en-CA" dirty="0"/>
              <a:t>as main form of IP</a:t>
            </a:r>
          </a:p>
          <a:p>
            <a:r>
              <a:rPr lang="en-CA" dirty="0" smtClean="0"/>
              <a:t> </a:t>
            </a:r>
            <a:r>
              <a:rPr lang="en-CA" dirty="0">
                <a:solidFill>
                  <a:srgbClr val="2CCCD3"/>
                </a:solidFill>
              </a:rPr>
              <a:t>WDR5</a:t>
            </a:r>
            <a:r>
              <a:rPr lang="en-CA" dirty="0"/>
              <a:t> </a:t>
            </a:r>
            <a:r>
              <a:rPr lang="en-CA" dirty="0" smtClean="0"/>
              <a:t>Inhibitor</a:t>
            </a:r>
          </a:p>
          <a:p>
            <a:pPr lvl="1"/>
            <a:r>
              <a:rPr lang="en-CA" dirty="0" smtClean="0"/>
              <a:t>Collaborative effort + results released to public domain</a:t>
            </a:r>
          </a:p>
          <a:p>
            <a:pPr lvl="1"/>
            <a:r>
              <a:rPr lang="en-CA" dirty="0" smtClean="0"/>
              <a:t>Used know-how and other publicly available information to get patent + $1B investment + </a:t>
            </a:r>
            <a:r>
              <a:rPr lang="en-CA" dirty="0" err="1" smtClean="0"/>
              <a:t>Cdn</a:t>
            </a:r>
            <a:r>
              <a:rPr lang="en-CA" dirty="0" smtClean="0"/>
              <a:t> clinical trial</a:t>
            </a:r>
            <a:endParaRPr lang="en-CA" dirty="0"/>
          </a:p>
          <a:p>
            <a:endParaRPr lang="en-CA" dirty="0"/>
          </a:p>
        </p:txBody>
      </p:sp>
      <p:pic>
        <p:nvPicPr>
          <p:cNvPr id="4" name="Graphic 9" descr="Office worker">
            <a:extLst>
              <a:ext uri="{FF2B5EF4-FFF2-40B4-BE49-F238E27FC236}">
                <a16:creationId xmlns:a16="http://schemas.microsoft.com/office/drawing/2014/main" id="{0CDC8254-E774-4D0C-9039-4F0215617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08838" y="1286689"/>
            <a:ext cx="550542" cy="550542"/>
          </a:xfrm>
          <a:prstGeom prst="rect">
            <a:avLst/>
          </a:prstGeom>
        </p:spPr>
      </p:pic>
      <p:pic>
        <p:nvPicPr>
          <p:cNvPr id="5" name="Graphic 16" descr="Building">
            <a:extLst>
              <a:ext uri="{FF2B5EF4-FFF2-40B4-BE49-F238E27FC236}">
                <a16:creationId xmlns:a16="http://schemas.microsoft.com/office/drawing/2014/main" id="{F989E382-9303-4D19-9BC0-62EF1DA0172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875151" y="1841329"/>
            <a:ext cx="612807" cy="612807"/>
          </a:xfrm>
          <a:prstGeom prst="rect">
            <a:avLst/>
          </a:prstGeom>
        </p:spPr>
      </p:pic>
      <p:pic>
        <p:nvPicPr>
          <p:cNvPr id="6" name="Graphic 12" descr="Medical">
            <a:extLst>
              <a:ext uri="{FF2B5EF4-FFF2-40B4-BE49-F238E27FC236}">
                <a16:creationId xmlns:a16="http://schemas.microsoft.com/office/drawing/2014/main" id="{F82C9EA1-B156-4EFD-A71A-4BEF445F5DC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92245" y="1857293"/>
            <a:ext cx="218122" cy="218122"/>
          </a:xfrm>
          <a:prstGeom prst="rect">
            <a:avLst/>
          </a:prstGeom>
        </p:spPr>
      </p:pic>
      <p:pic>
        <p:nvPicPr>
          <p:cNvPr id="7" name="Graphic 21" descr="Group of people">
            <a:extLst>
              <a:ext uri="{FF2B5EF4-FFF2-40B4-BE49-F238E27FC236}">
                <a16:creationId xmlns:a16="http://schemas.microsoft.com/office/drawing/2014/main" id="{407176BF-69A3-4831-B7A7-204189926A11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11946" y="2075415"/>
            <a:ext cx="378721" cy="378721"/>
          </a:xfrm>
          <a:prstGeom prst="rect">
            <a:avLst/>
          </a:prstGeom>
        </p:spPr>
      </p:pic>
      <p:pic>
        <p:nvPicPr>
          <p:cNvPr id="8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1946" y="1293271"/>
            <a:ext cx="420469" cy="420469"/>
          </a:xfrm>
          <a:prstGeom prst="rect">
            <a:avLst/>
          </a:prstGeom>
        </p:spPr>
      </p:pic>
      <p:pic>
        <p:nvPicPr>
          <p:cNvPr id="9" name="Graphic 40" descr="Doctor">
            <a:extLst>
              <a:ext uri="{FF2B5EF4-FFF2-40B4-BE49-F238E27FC236}">
                <a16:creationId xmlns:a16="http://schemas.microsoft.com/office/drawing/2014/main" id="{6663D330-44AF-42C0-9B48-F7001C903F1F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527564" y="1316398"/>
            <a:ext cx="397342" cy="397342"/>
          </a:xfrm>
          <a:prstGeom prst="rect">
            <a:avLst/>
          </a:prstGeom>
        </p:spPr>
      </p:pic>
      <p:pic>
        <p:nvPicPr>
          <p:cNvPr id="10" name="Graphic 24" descr="Schoolhouse">
            <a:extLst>
              <a:ext uri="{FF2B5EF4-FFF2-40B4-BE49-F238E27FC236}">
                <a16:creationId xmlns:a16="http://schemas.microsoft.com/office/drawing/2014/main" id="{6D495352-8334-4BA5-A8DA-3DF7ABB80554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470313" y="1966354"/>
            <a:ext cx="511845" cy="511845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2096656" y="1966354"/>
            <a:ext cx="1681017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9" descr="Office worker">
            <a:extLst>
              <a:ext uri="{FF2B5EF4-FFF2-40B4-BE49-F238E27FC236}">
                <a16:creationId xmlns:a16="http://schemas.microsoft.com/office/drawing/2014/main" id="{0CDC8254-E774-4D0C-9039-4F0215617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851319" y="3066152"/>
            <a:ext cx="550542" cy="550542"/>
          </a:xfrm>
          <a:prstGeom prst="rect">
            <a:avLst/>
          </a:prstGeom>
        </p:spPr>
      </p:pic>
      <p:pic>
        <p:nvPicPr>
          <p:cNvPr id="18" name="Graphic 16" descr="Building">
            <a:extLst>
              <a:ext uri="{FF2B5EF4-FFF2-40B4-BE49-F238E27FC236}">
                <a16:creationId xmlns:a16="http://schemas.microsoft.com/office/drawing/2014/main" id="{F989E382-9303-4D19-9BC0-62EF1DA0172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17632" y="3620792"/>
            <a:ext cx="612807" cy="612807"/>
          </a:xfrm>
          <a:prstGeom prst="rect">
            <a:avLst/>
          </a:prstGeom>
        </p:spPr>
      </p:pic>
      <p:pic>
        <p:nvPicPr>
          <p:cNvPr id="19" name="Graphic 12" descr="Medical">
            <a:extLst>
              <a:ext uri="{FF2B5EF4-FFF2-40B4-BE49-F238E27FC236}">
                <a16:creationId xmlns:a16="http://schemas.microsoft.com/office/drawing/2014/main" id="{F82C9EA1-B156-4EFD-A71A-4BEF445F5DC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18499" y="3612693"/>
            <a:ext cx="218122" cy="218122"/>
          </a:xfrm>
          <a:prstGeom prst="rect">
            <a:avLst/>
          </a:prstGeom>
        </p:spPr>
      </p:pic>
      <p:pic>
        <p:nvPicPr>
          <p:cNvPr id="20" name="Graphic 21" descr="Group of people">
            <a:extLst>
              <a:ext uri="{FF2B5EF4-FFF2-40B4-BE49-F238E27FC236}">
                <a16:creationId xmlns:a16="http://schemas.microsoft.com/office/drawing/2014/main" id="{407176BF-69A3-4831-B7A7-204189926A11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38200" y="3830815"/>
            <a:ext cx="378721" cy="378721"/>
          </a:xfrm>
          <a:prstGeom prst="rect">
            <a:avLst/>
          </a:prstGeom>
        </p:spPr>
      </p:pic>
      <p:pic>
        <p:nvPicPr>
          <p:cNvPr id="21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8200" y="3048671"/>
            <a:ext cx="420469" cy="420469"/>
          </a:xfrm>
          <a:prstGeom prst="rect">
            <a:avLst/>
          </a:prstGeom>
        </p:spPr>
      </p:pic>
      <p:pic>
        <p:nvPicPr>
          <p:cNvPr id="22" name="Graphic 40" descr="Doctor">
            <a:extLst>
              <a:ext uri="{FF2B5EF4-FFF2-40B4-BE49-F238E27FC236}">
                <a16:creationId xmlns:a16="http://schemas.microsoft.com/office/drawing/2014/main" id="{6663D330-44AF-42C0-9B48-F7001C903F1F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453818" y="3071798"/>
            <a:ext cx="397342" cy="397342"/>
          </a:xfrm>
          <a:prstGeom prst="rect">
            <a:avLst/>
          </a:prstGeom>
        </p:spPr>
      </p:pic>
      <p:pic>
        <p:nvPicPr>
          <p:cNvPr id="23" name="Graphic 24" descr="Schoolhouse">
            <a:extLst>
              <a:ext uri="{FF2B5EF4-FFF2-40B4-BE49-F238E27FC236}">
                <a16:creationId xmlns:a16="http://schemas.microsoft.com/office/drawing/2014/main" id="{6D495352-8334-4BA5-A8DA-3DF7ABB80554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396567" y="3721754"/>
            <a:ext cx="511845" cy="511845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2022911" y="3721754"/>
            <a:ext cx="821889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3470259" y="3721754"/>
            <a:ext cx="821889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46" descr="Group success">
            <a:extLst>
              <a:ext uri="{FF2B5EF4-FFF2-40B4-BE49-F238E27FC236}">
                <a16:creationId xmlns:a16="http://schemas.microsoft.com/office/drawing/2014/main" id="{17BAC4B7-8AEA-4A99-84DA-45966DD2484A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4405885" y="3295136"/>
            <a:ext cx="914400" cy="91440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275606" y="1549691"/>
            <a:ext cx="1282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“Trust Gap”</a:t>
            </a:r>
            <a:endParaRPr lang="en-C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The Essence Open Science </a:t>
            </a:r>
            <a:r>
              <a:rPr lang="en-CA" dirty="0" smtClean="0"/>
              <a:t>Commercialization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2046"/>
            <a:ext cx="10515600" cy="4923285"/>
          </a:xfrm>
        </p:spPr>
        <p:txBody>
          <a:bodyPr>
            <a:normAutofit/>
          </a:bodyPr>
          <a:lstStyle/>
          <a:p>
            <a:r>
              <a:rPr lang="en-CA" b="1" dirty="0" smtClean="0"/>
              <a:t>Release</a:t>
            </a:r>
            <a:r>
              <a:rPr lang="en-CA" dirty="0" smtClean="0"/>
              <a:t> as much </a:t>
            </a:r>
            <a:r>
              <a:rPr lang="en-CA" b="1" dirty="0" smtClean="0"/>
              <a:t>information as possible openly</a:t>
            </a:r>
          </a:p>
          <a:p>
            <a:r>
              <a:rPr lang="en-CA" dirty="0" smtClean="0"/>
              <a:t>Providing </a:t>
            </a:r>
            <a:r>
              <a:rPr lang="en-CA" b="1" dirty="0" smtClean="0">
                <a:solidFill>
                  <a:srgbClr val="2CCCD3"/>
                </a:solidFill>
              </a:rPr>
              <a:t>sufficient funding</a:t>
            </a:r>
            <a:r>
              <a:rPr lang="en-CA" b="1" dirty="0" smtClean="0"/>
              <a:t> </a:t>
            </a:r>
            <a:r>
              <a:rPr lang="en-CA" dirty="0" smtClean="0"/>
              <a:t>or </a:t>
            </a:r>
            <a:r>
              <a:rPr lang="en-CA" b="1" dirty="0" smtClean="0">
                <a:solidFill>
                  <a:srgbClr val="2CCCD3"/>
                </a:solidFill>
              </a:rPr>
              <a:t>exclusivity</a:t>
            </a:r>
            <a:r>
              <a:rPr lang="en-CA" dirty="0" smtClean="0"/>
              <a:t> to ensure adequate market position</a:t>
            </a:r>
          </a:p>
          <a:p>
            <a:pPr lvl="1"/>
            <a:r>
              <a:rPr lang="en-CA" dirty="0" smtClean="0"/>
              <a:t>Regulatory </a:t>
            </a:r>
            <a:r>
              <a:rPr lang="en-CA" dirty="0" smtClean="0"/>
              <a:t>Exclusivity (</a:t>
            </a:r>
            <a:r>
              <a:rPr lang="en-CA" dirty="0" smtClean="0">
                <a:solidFill>
                  <a:srgbClr val="2CCCD3"/>
                </a:solidFill>
              </a:rPr>
              <a:t>100%</a:t>
            </a:r>
            <a:r>
              <a:rPr lang="en-CA" dirty="0" smtClean="0"/>
              <a:t> data release)</a:t>
            </a:r>
            <a:endParaRPr lang="en-CA" dirty="0" smtClean="0"/>
          </a:p>
          <a:p>
            <a:pPr lvl="1"/>
            <a:r>
              <a:rPr lang="en-CA" dirty="0" smtClean="0"/>
              <a:t>Know-How Based Advantage + Later </a:t>
            </a:r>
            <a:r>
              <a:rPr lang="en-CA" dirty="0" smtClean="0"/>
              <a:t>IP (</a:t>
            </a:r>
            <a:r>
              <a:rPr lang="en-CA" dirty="0" smtClean="0">
                <a:solidFill>
                  <a:srgbClr val="2CCCD3"/>
                </a:solidFill>
              </a:rPr>
              <a:t>100%</a:t>
            </a:r>
            <a:r>
              <a:rPr lang="en-CA" dirty="0" smtClean="0"/>
              <a:t> data release on initial effort + helps build common tools)</a:t>
            </a:r>
            <a:endParaRPr lang="en-CA" dirty="0" smtClean="0"/>
          </a:p>
          <a:p>
            <a:pPr lvl="1"/>
            <a:r>
              <a:rPr lang="en-CA" dirty="0" smtClean="0"/>
              <a:t>Government or Non-Profit </a:t>
            </a:r>
            <a:r>
              <a:rPr lang="en-CA" dirty="0" smtClean="0"/>
              <a:t>Led/Funded Efforts</a:t>
            </a:r>
          </a:p>
          <a:p>
            <a:r>
              <a:rPr lang="en-CA" dirty="0" smtClean="0"/>
              <a:t>Other Options?</a:t>
            </a:r>
            <a:endParaRPr lang="en-CA" dirty="0" smtClean="0"/>
          </a:p>
          <a:p>
            <a:pPr lvl="1"/>
            <a:r>
              <a:rPr lang="en-CA" dirty="0" smtClean="0"/>
              <a:t>Embargo Periods?</a:t>
            </a:r>
          </a:p>
          <a:p>
            <a:pPr lvl="1"/>
            <a:r>
              <a:rPr lang="en-CA" dirty="0" smtClean="0"/>
              <a:t>Conditional IP </a:t>
            </a:r>
            <a:r>
              <a:rPr lang="en-CA" dirty="0" smtClean="0"/>
              <a:t>Options or Limited Blinding to Results?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518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Future Directions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6785"/>
            <a:ext cx="10928927" cy="4880178"/>
          </a:xfrm>
        </p:spPr>
        <p:txBody>
          <a:bodyPr>
            <a:normAutofit fontScale="92500" lnSpcReduction="10000"/>
          </a:bodyPr>
          <a:lstStyle/>
          <a:p>
            <a:r>
              <a:rPr lang="en-CA" b="1" dirty="0" smtClean="0"/>
              <a:t>For you: Hack It!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Beta versions online</a:t>
            </a:r>
          </a:p>
          <a:p>
            <a:pPr lvl="1"/>
            <a:r>
              <a:rPr lang="en-CA" dirty="0" smtClean="0"/>
              <a:t>Open source contract development</a:t>
            </a:r>
          </a:p>
          <a:p>
            <a:r>
              <a:rPr lang="en-CA" b="1" dirty="0"/>
              <a:t>C</a:t>
            </a:r>
            <a:r>
              <a:rPr lang="en-CA" b="1" dirty="0" smtClean="0"/>
              <a:t>ollect comments </a:t>
            </a:r>
            <a:r>
              <a:rPr lang="en-CA" dirty="0" smtClean="0"/>
              <a:t>on uploaded versions</a:t>
            </a:r>
          </a:p>
          <a:p>
            <a:pPr lvl="1"/>
            <a:r>
              <a:rPr lang="en-CA" dirty="0"/>
              <a:t>e</a:t>
            </a:r>
            <a:r>
              <a:rPr lang="en-CA" dirty="0" smtClean="0"/>
              <a:t>.g. Jurisdictional Relevance, Ease of Use, Languages, &amp; Other Kinds of Agreements Needed</a:t>
            </a:r>
          </a:p>
          <a:p>
            <a:r>
              <a:rPr lang="en-CA" b="1" dirty="0" smtClean="0"/>
              <a:t>Upload</a:t>
            </a:r>
            <a:r>
              <a:rPr lang="en-CA" dirty="0" smtClean="0"/>
              <a:t> updated versions by the </a:t>
            </a:r>
            <a:r>
              <a:rPr lang="en-CA" b="1" dirty="0" smtClean="0"/>
              <a:t>end of November 2019</a:t>
            </a:r>
          </a:p>
          <a:p>
            <a:r>
              <a:rPr lang="en-CA" b="1" dirty="0"/>
              <a:t>F</a:t>
            </a:r>
            <a:r>
              <a:rPr lang="en-CA" b="1" dirty="0" smtClean="0"/>
              <a:t>acilitate</a:t>
            </a:r>
            <a:r>
              <a:rPr lang="en-CA" dirty="0" smtClean="0"/>
              <a:t> the </a:t>
            </a:r>
            <a:r>
              <a:rPr lang="en-CA" dirty="0" smtClean="0">
                <a:solidFill>
                  <a:srgbClr val="2CCCD3"/>
                </a:solidFill>
              </a:rPr>
              <a:t>use</a:t>
            </a:r>
            <a:r>
              <a:rPr lang="en-CA" dirty="0" smtClean="0"/>
              <a:t>, </a:t>
            </a:r>
            <a:r>
              <a:rPr lang="en-CA" dirty="0" smtClean="0">
                <a:solidFill>
                  <a:srgbClr val="2CCCD3"/>
                </a:solidFill>
              </a:rPr>
              <a:t>modification</a:t>
            </a:r>
            <a:r>
              <a:rPr lang="en-CA" dirty="0" smtClean="0"/>
              <a:t>, and </a:t>
            </a:r>
            <a:r>
              <a:rPr lang="en-CA" dirty="0" smtClean="0">
                <a:solidFill>
                  <a:srgbClr val="2CCCD3"/>
                </a:solidFill>
              </a:rPr>
              <a:t>re-sharing</a:t>
            </a:r>
            <a:r>
              <a:rPr lang="en-CA" dirty="0" smtClean="0"/>
              <a:t> of OSAT docs by stakeholders (e.g. other institutions, funders, industry, non-profit)</a:t>
            </a:r>
          </a:p>
          <a:p>
            <a:r>
              <a:rPr lang="en-CA" dirty="0" smtClean="0"/>
              <a:t>Make the agreements </a:t>
            </a:r>
            <a:r>
              <a:rPr lang="en-CA" b="1" dirty="0" smtClean="0"/>
              <a:t>implementable online</a:t>
            </a:r>
          </a:p>
          <a:p>
            <a:r>
              <a:rPr lang="en-CA" b="1" dirty="0" smtClean="0"/>
              <a:t>Track</a:t>
            </a:r>
            <a:r>
              <a:rPr lang="en-CA" dirty="0" smtClean="0"/>
              <a:t> uptake</a:t>
            </a:r>
          </a:p>
          <a:p>
            <a:r>
              <a:rPr lang="en-CA" b="1" dirty="0" smtClean="0"/>
              <a:t>Develop</a:t>
            </a:r>
            <a:r>
              <a:rPr lang="en-CA" dirty="0" smtClean="0"/>
              <a:t> templates for </a:t>
            </a:r>
            <a:r>
              <a:rPr lang="en-CA" b="1" dirty="0" smtClean="0"/>
              <a:t>current</a:t>
            </a:r>
            <a:r>
              <a:rPr lang="en-CA" dirty="0" smtClean="0"/>
              <a:t> and </a:t>
            </a:r>
            <a:r>
              <a:rPr lang="en-CA" b="1" dirty="0" smtClean="0"/>
              <a:t>future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2CCCD3"/>
                </a:solidFill>
              </a:rPr>
              <a:t>commercialization </a:t>
            </a:r>
            <a:r>
              <a:rPr lang="en-CA" dirty="0" smtClean="0">
                <a:solidFill>
                  <a:srgbClr val="2CCCD3"/>
                </a:solidFill>
              </a:rPr>
              <a:t>strategies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02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00895" y="3225318"/>
            <a:ext cx="573296" cy="573296"/>
          </a:xfrm>
          <a:prstGeom prst="rect">
            <a:avLst/>
          </a:prstGeom>
        </p:spPr>
      </p:pic>
      <p:pic>
        <p:nvPicPr>
          <p:cNvPr id="5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58224" y="3225318"/>
            <a:ext cx="573296" cy="57329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827446" y="3525842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21" descr="Group of people">
            <a:extLst>
              <a:ext uri="{FF2B5EF4-FFF2-40B4-BE49-F238E27FC236}">
                <a16:creationId xmlns:a16="http://schemas.microsoft.com/office/drawing/2014/main" id="{407176BF-69A3-4831-B7A7-204189926A1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193133" y="1010976"/>
            <a:ext cx="665091" cy="66509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3363806" y="3525842"/>
            <a:ext cx="890344" cy="7827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2534926" y="2709039"/>
            <a:ext cx="3995803" cy="122755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Graphic 9" descr="Office worker">
            <a:extLst>
              <a:ext uri="{FF2B5EF4-FFF2-40B4-BE49-F238E27FC236}">
                <a16:creationId xmlns:a16="http://schemas.microsoft.com/office/drawing/2014/main" id="{0CDC8254-E774-4D0C-9039-4F021561728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549735" y="3871003"/>
            <a:ext cx="595712" cy="595712"/>
          </a:xfrm>
          <a:prstGeom prst="rect">
            <a:avLst/>
          </a:prstGeom>
        </p:spPr>
      </p:pic>
      <p:pic>
        <p:nvPicPr>
          <p:cNvPr id="13" name="Graphic 40" descr="Doctor">
            <a:extLst>
              <a:ext uri="{FF2B5EF4-FFF2-40B4-BE49-F238E27FC236}">
                <a16:creationId xmlns:a16="http://schemas.microsoft.com/office/drawing/2014/main" id="{6663D330-44AF-42C0-9B48-F7001C903F1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804335" y="4833088"/>
            <a:ext cx="606808" cy="606808"/>
          </a:xfrm>
          <a:prstGeom prst="rect">
            <a:avLst/>
          </a:prstGeom>
        </p:spPr>
      </p:pic>
      <p:pic>
        <p:nvPicPr>
          <p:cNvPr id="14" name="Graphic 18" descr="Factory">
            <a:extLst>
              <a:ext uri="{FF2B5EF4-FFF2-40B4-BE49-F238E27FC236}">
                <a16:creationId xmlns:a16="http://schemas.microsoft.com/office/drawing/2014/main" id="{C92F9EA3-814B-4DFD-B883-113E169D28E2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758866" y="3843368"/>
            <a:ext cx="776820" cy="776820"/>
          </a:xfrm>
          <a:prstGeom prst="rect">
            <a:avLst/>
          </a:prstGeom>
        </p:spPr>
      </p:pic>
      <p:pic>
        <p:nvPicPr>
          <p:cNvPr id="15" name="Graphic 24" descr="Schoolhouse">
            <a:extLst>
              <a:ext uri="{FF2B5EF4-FFF2-40B4-BE49-F238E27FC236}">
                <a16:creationId xmlns:a16="http://schemas.microsoft.com/office/drawing/2014/main" id="{6D495352-8334-4BA5-A8DA-3DF7ABB80554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30780" y="2308503"/>
            <a:ext cx="789524" cy="789524"/>
          </a:xfrm>
          <a:prstGeom prst="rect">
            <a:avLst/>
          </a:prstGeom>
        </p:spPr>
      </p:pic>
      <p:pic>
        <p:nvPicPr>
          <p:cNvPr id="16" name="Graphic 16" descr="Building">
            <a:extLst>
              <a:ext uri="{FF2B5EF4-FFF2-40B4-BE49-F238E27FC236}">
                <a16:creationId xmlns:a16="http://schemas.microsoft.com/office/drawing/2014/main" id="{F989E382-9303-4D19-9BC0-62EF1DA0172A}"/>
              </a:ext>
            </a:extLst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32606" y="4726634"/>
            <a:ext cx="663086" cy="663086"/>
          </a:xfrm>
          <a:prstGeom prst="rect">
            <a:avLst/>
          </a:prstGeom>
        </p:spPr>
      </p:pic>
      <p:pic>
        <p:nvPicPr>
          <p:cNvPr id="17" name="Graphic 32" descr="Connections">
            <a:extLst>
              <a:ext uri="{FF2B5EF4-FFF2-40B4-BE49-F238E27FC236}">
                <a16:creationId xmlns:a16="http://schemas.microsoft.com/office/drawing/2014/main" id="{15D61544-1682-4872-8914-62DBE1F95B65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143469" y="1133683"/>
            <a:ext cx="812532" cy="812532"/>
          </a:xfrm>
          <a:prstGeom prst="rect">
            <a:avLst/>
          </a:prstGeom>
        </p:spPr>
      </p:pic>
      <p:pic>
        <p:nvPicPr>
          <p:cNvPr id="18" name="Graphic 48" descr="Group">
            <a:extLst>
              <a:ext uri="{FF2B5EF4-FFF2-40B4-BE49-F238E27FC236}">
                <a16:creationId xmlns:a16="http://schemas.microsoft.com/office/drawing/2014/main" id="{B89438EA-911F-4CAF-B409-7B9B512C6D1B}"/>
              </a:ext>
            </a:extLst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2682305" y="3147887"/>
            <a:ext cx="649816" cy="649816"/>
          </a:xfrm>
          <a:prstGeom prst="rect">
            <a:avLst/>
          </a:prstGeom>
        </p:spPr>
      </p:pic>
      <p:pic>
        <p:nvPicPr>
          <p:cNvPr id="19" name="Graphic 6" descr="Flask">
            <a:extLst>
              <a:ext uri="{FF2B5EF4-FFF2-40B4-BE49-F238E27FC236}">
                <a16:creationId xmlns:a16="http://schemas.microsoft.com/office/drawing/2014/main" id="{19D1FED6-682D-45B3-BEFE-1FAA8330E68B}"/>
              </a:ext>
            </a:extLst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2904" y="2800065"/>
            <a:ext cx="429714" cy="429714"/>
          </a:xfrm>
          <a:prstGeom prst="rect">
            <a:avLst/>
          </a:prstGeom>
        </p:spPr>
      </p:pic>
      <p:pic>
        <p:nvPicPr>
          <p:cNvPr id="20" name="Graphic 18" descr="Microscope">
            <a:extLst>
              <a:ext uri="{FF2B5EF4-FFF2-40B4-BE49-F238E27FC236}">
                <a16:creationId xmlns:a16="http://schemas.microsoft.com/office/drawing/2014/main" id="{2EBB47FD-234C-4646-B57F-9C24D4415905}"/>
              </a:ext>
            </a:extLst>
          </p:cNvPr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3042368" y="2805754"/>
            <a:ext cx="439787" cy="439787"/>
          </a:xfrm>
          <a:prstGeom prst="rect">
            <a:avLst/>
          </a:prstGeom>
        </p:spPr>
      </p:pic>
      <p:pic>
        <p:nvPicPr>
          <p:cNvPr id="21" name="Graphic 14" descr="City">
            <a:extLst>
              <a:ext uri="{FF2B5EF4-FFF2-40B4-BE49-F238E27FC236}">
                <a16:creationId xmlns:a16="http://schemas.microsoft.com/office/drawing/2014/main" id="{C48B9343-0FDB-4A80-9DB0-C8B7F13CD480}"/>
              </a:ext>
            </a:extLst>
          </p:cNvPr>
          <p:cNvPicPr>
            <a:picLocks noChangeAspect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92051" y="859363"/>
            <a:ext cx="914400" cy="914400"/>
          </a:xfrm>
          <a:prstGeom prst="rect">
            <a:avLst/>
          </a:prstGeom>
        </p:spPr>
      </p:pic>
      <p:pic>
        <p:nvPicPr>
          <p:cNvPr id="22" name="Graphic 40" descr="Money">
            <a:extLst>
              <a:ext uri="{FF2B5EF4-FFF2-40B4-BE49-F238E27FC236}">
                <a16:creationId xmlns:a16="http://schemas.microsoft.com/office/drawing/2014/main" id="{53CC89E8-A9B5-4FC5-AD28-ECD082E1E6D9}"/>
              </a:ext>
            </a:extLst>
          </p:cNvPr>
          <p:cNvPicPr>
            <a:picLocks noChangeAspect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3269796" y="991209"/>
            <a:ext cx="638092" cy="638092"/>
          </a:xfrm>
          <a:prstGeom prst="rect">
            <a:avLst/>
          </a:prstGeom>
        </p:spPr>
      </p:pic>
      <p:pic>
        <p:nvPicPr>
          <p:cNvPr id="23" name="Graphic 44" descr="Professor">
            <a:extLst>
              <a:ext uri="{FF2B5EF4-FFF2-40B4-BE49-F238E27FC236}">
                <a16:creationId xmlns:a16="http://schemas.microsoft.com/office/drawing/2014/main" id="{FC8035FC-2C94-4A06-82E7-3E45F78FB85D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7649125" y="2560100"/>
            <a:ext cx="613752" cy="613752"/>
          </a:xfrm>
          <a:prstGeom prst="rect">
            <a:avLst/>
          </a:prstGeom>
        </p:spPr>
      </p:pic>
      <p:pic>
        <p:nvPicPr>
          <p:cNvPr id="24" name="Graphic 12" descr="Atom">
            <a:extLst>
              <a:ext uri="{FF2B5EF4-FFF2-40B4-BE49-F238E27FC236}">
                <a16:creationId xmlns:a16="http://schemas.microsoft.com/office/drawing/2014/main" id="{624F8AC0-4A11-4DE2-A113-7DD9B94CF665}"/>
              </a:ext>
            </a:extLst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2825772" y="2795489"/>
            <a:ext cx="362881" cy="362881"/>
          </a:xfrm>
          <a:prstGeom prst="rect">
            <a:avLst/>
          </a:prstGeom>
        </p:spPr>
      </p:pic>
      <p:pic>
        <p:nvPicPr>
          <p:cNvPr id="25" name="Graphic 12" descr="Medical">
            <a:extLst>
              <a:ext uri="{FF2B5EF4-FFF2-40B4-BE49-F238E27FC236}">
                <a16:creationId xmlns:a16="http://schemas.microsoft.com/office/drawing/2014/main" id="{F82C9EA1-B156-4EFD-A71A-4BEF445F5DC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42835" y="669187"/>
            <a:ext cx="383055" cy="383055"/>
          </a:xfrm>
          <a:prstGeom prst="rect">
            <a:avLst/>
          </a:prstGeom>
        </p:spPr>
      </p:pic>
      <p:pic>
        <p:nvPicPr>
          <p:cNvPr id="26" name="Content Placeholder 4" descr="Open book">
            <a:extLst>
              <a:ext uri="{FF2B5EF4-FFF2-40B4-BE49-F238E27FC236}">
                <a16:creationId xmlns:a16="http://schemas.microsoft.com/office/drawing/2014/main" id="{E61039E4-F8B6-429E-B832-C0131C6CE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4150" y="4757973"/>
            <a:ext cx="709036" cy="709036"/>
          </a:xfrm>
        </p:spPr>
      </p:pic>
      <p:cxnSp>
        <p:nvCxnSpPr>
          <p:cNvPr id="28" name="Straight Arrow Connector 27"/>
          <p:cNvCxnSpPr>
            <a:stCxn id="15" idx="3"/>
          </p:cNvCxnSpPr>
          <p:nvPr/>
        </p:nvCxnSpPr>
        <p:spPr>
          <a:xfrm>
            <a:off x="1420304" y="2703265"/>
            <a:ext cx="1025045" cy="210601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</p:cNvCxnSpPr>
          <p:nvPr/>
        </p:nvCxnSpPr>
        <p:spPr>
          <a:xfrm>
            <a:off x="1749251" y="1773763"/>
            <a:ext cx="1020977" cy="79727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2"/>
          </p:cNvCxnSpPr>
          <p:nvPr/>
        </p:nvCxnSpPr>
        <p:spPr>
          <a:xfrm>
            <a:off x="3588842" y="1629301"/>
            <a:ext cx="0" cy="913275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7" idx="2"/>
          </p:cNvCxnSpPr>
          <p:nvPr/>
        </p:nvCxnSpPr>
        <p:spPr>
          <a:xfrm>
            <a:off x="5525679" y="1676067"/>
            <a:ext cx="8683" cy="853346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2"/>
          </p:cNvCxnSpPr>
          <p:nvPr/>
        </p:nvCxnSpPr>
        <p:spPr>
          <a:xfrm flipH="1">
            <a:off x="6530729" y="1946215"/>
            <a:ext cx="1019006" cy="673945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3" idx="1"/>
          </p:cNvCxnSpPr>
          <p:nvPr/>
        </p:nvCxnSpPr>
        <p:spPr>
          <a:xfrm flipH="1">
            <a:off x="6674196" y="2866976"/>
            <a:ext cx="974929" cy="79224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6674196" y="3843368"/>
            <a:ext cx="875540" cy="327575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0"/>
          </p:cNvCxnSpPr>
          <p:nvPr/>
        </p:nvCxnSpPr>
        <p:spPr>
          <a:xfrm flipH="1" flipV="1">
            <a:off x="6105215" y="4074595"/>
            <a:ext cx="2524" cy="758493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6" idx="0"/>
          </p:cNvCxnSpPr>
          <p:nvPr/>
        </p:nvCxnSpPr>
        <p:spPr>
          <a:xfrm flipV="1">
            <a:off x="4608668" y="4120796"/>
            <a:ext cx="0" cy="637177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6" idx="0"/>
          </p:cNvCxnSpPr>
          <p:nvPr/>
        </p:nvCxnSpPr>
        <p:spPr>
          <a:xfrm flipH="1" flipV="1">
            <a:off x="3161539" y="4075475"/>
            <a:ext cx="2610" cy="651159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4" idx="3"/>
          </p:cNvCxnSpPr>
          <p:nvPr/>
        </p:nvCxnSpPr>
        <p:spPr>
          <a:xfrm flipV="1">
            <a:off x="1535686" y="3863362"/>
            <a:ext cx="891313" cy="368416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886138" y="3256567"/>
            <a:ext cx="225211" cy="225211"/>
          </a:xfrm>
          <a:prstGeom prst="rect">
            <a:avLst/>
          </a:prstGeom>
        </p:spPr>
      </p:pic>
      <p:pic>
        <p:nvPicPr>
          <p:cNvPr id="72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039679" y="3268202"/>
            <a:ext cx="225211" cy="225211"/>
          </a:xfrm>
          <a:prstGeom prst="rect">
            <a:avLst/>
          </a:prstGeom>
        </p:spPr>
      </p:pic>
      <p:pic>
        <p:nvPicPr>
          <p:cNvPr id="73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105564" y="3208155"/>
            <a:ext cx="302716" cy="302716"/>
          </a:xfrm>
          <a:prstGeom prst="rect">
            <a:avLst/>
          </a:prstGeom>
        </p:spPr>
      </p:pic>
      <p:pic>
        <p:nvPicPr>
          <p:cNvPr id="74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761721" y="3223126"/>
            <a:ext cx="302716" cy="302716"/>
          </a:xfrm>
          <a:prstGeom prst="rect">
            <a:avLst/>
          </a:prstGeom>
        </p:spPr>
      </p:pic>
      <p:pic>
        <p:nvPicPr>
          <p:cNvPr id="75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417869" y="3229779"/>
            <a:ext cx="232746" cy="232746"/>
          </a:xfrm>
          <a:prstGeom prst="rect">
            <a:avLst/>
          </a:prstGeom>
        </p:spPr>
      </p:pic>
      <p:pic>
        <p:nvPicPr>
          <p:cNvPr id="76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28900" y="3238124"/>
            <a:ext cx="232746" cy="232746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8775773" y="2643927"/>
            <a:ext cx="2958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rgbClr val="2CCCD3"/>
                </a:solidFill>
              </a:rPr>
              <a:t>Vast Network </a:t>
            </a:r>
            <a:r>
              <a:rPr lang="en-CA" dirty="0" smtClean="0">
                <a:solidFill>
                  <a:srgbClr val="2CCCD3"/>
                </a:solidFill>
              </a:rPr>
              <a:t>of relationships within which scientific research is </a:t>
            </a:r>
            <a:r>
              <a:rPr lang="en-CA" b="1" dirty="0" smtClean="0">
                <a:solidFill>
                  <a:srgbClr val="2CCCD3"/>
                </a:solidFill>
              </a:rPr>
              <a:t>embedded</a:t>
            </a:r>
            <a:r>
              <a:rPr lang="en-CA" dirty="0">
                <a:solidFill>
                  <a:srgbClr val="2CCCD3"/>
                </a:solidFill>
              </a:rPr>
              <a:t> </a:t>
            </a:r>
            <a:r>
              <a:rPr lang="en-CA" dirty="0" smtClean="0">
                <a:solidFill>
                  <a:srgbClr val="2CCCD3"/>
                </a:solidFill>
              </a:rPr>
              <a:t>and on which it relies</a:t>
            </a:r>
            <a:endParaRPr lang="en-CA" b="1" dirty="0" smtClean="0">
              <a:solidFill>
                <a:srgbClr val="2CCCD3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193113" y="669187"/>
            <a:ext cx="1175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Governments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203022" y="715325"/>
            <a:ext cx="769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Funders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608668" y="390199"/>
            <a:ext cx="200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Patient Advocacy Groups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847591" y="1231961"/>
            <a:ext cx="18667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Online Social Networks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40077" y="3122132"/>
            <a:ext cx="822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Teachers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22444" y="2934962"/>
            <a:ext cx="191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Academic and Research</a:t>
            </a:r>
          </a:p>
          <a:p>
            <a:r>
              <a:rPr lang="en-CA" sz="1400" dirty="0" smtClean="0">
                <a:solidFill>
                  <a:srgbClr val="7030A0"/>
                </a:solidFill>
              </a:rPr>
              <a:t>Institutes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3053" y="4532506"/>
            <a:ext cx="787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Industry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93294" y="5338059"/>
            <a:ext cx="1334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Non-Profits and</a:t>
            </a:r>
          </a:p>
          <a:p>
            <a:r>
              <a:rPr lang="en-CA" sz="1400" dirty="0" smtClean="0">
                <a:solidFill>
                  <a:srgbClr val="7030A0"/>
                </a:solidFill>
              </a:rPr>
              <a:t>Philanthropy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159576" y="5338059"/>
            <a:ext cx="935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Publishers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50615" y="5342244"/>
            <a:ext cx="929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Physicians</a:t>
            </a:r>
            <a:endParaRPr lang="en-CA" sz="1400" dirty="0">
              <a:solidFill>
                <a:srgbClr val="7030A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440267" y="4367475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7030A0"/>
                </a:solidFill>
              </a:rPr>
              <a:t>Business</a:t>
            </a:r>
            <a:endParaRPr lang="en-CA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6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Feedback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4376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Happy to receive all feedback and questions on the OSAT and Commercialization Models</a:t>
            </a:r>
          </a:p>
          <a:p>
            <a:r>
              <a:rPr lang="en-CA" dirty="0" smtClean="0"/>
              <a:t>OSAT documents available at the OSAT OSF account (link) and the OSAT </a:t>
            </a:r>
            <a:r>
              <a:rPr lang="en-CA" dirty="0" err="1" smtClean="0"/>
              <a:t>Zenodo</a:t>
            </a:r>
            <a:r>
              <a:rPr lang="en-CA" dirty="0" smtClean="0"/>
              <a:t> (link)</a:t>
            </a:r>
          </a:p>
          <a:p>
            <a:r>
              <a:rPr lang="en-CA" dirty="0" smtClean="0"/>
              <a:t>Can give feedback now or send it to Prof. Gold (</a:t>
            </a:r>
            <a:r>
              <a:rPr lang="en-CA" dirty="0" smtClean="0">
                <a:hlinkClick r:id="rId2"/>
              </a:rPr>
              <a:t>richard.gold2@mcgill.ca</a:t>
            </a:r>
            <a:r>
              <a:rPr lang="en-CA" dirty="0" smtClean="0"/>
              <a:t>) or Dylan Roskams-Edris (</a:t>
            </a:r>
            <a:r>
              <a:rPr lang="en-CA" dirty="0" smtClean="0">
                <a:hlinkClick r:id="rId3"/>
              </a:rPr>
              <a:t>dylan.roskams-edris@mcgill.ca</a:t>
            </a:r>
            <a:r>
              <a:rPr lang="en-CA" dirty="0" smtClean="0"/>
              <a:t>)</a:t>
            </a:r>
          </a:p>
          <a:p>
            <a:r>
              <a:rPr lang="en-CA" dirty="0" smtClean="0"/>
              <a:t>After receiving feedback we will create updated versions and upload them </a:t>
            </a:r>
          </a:p>
          <a:p>
            <a:r>
              <a:rPr lang="en-CA" dirty="0" smtClean="0"/>
              <a:t>Thanks to</a:t>
            </a:r>
          </a:p>
          <a:p>
            <a:pPr lvl="1"/>
            <a:r>
              <a:rPr lang="en-CA" dirty="0" smtClean="0"/>
              <a:t>The Neuro</a:t>
            </a:r>
          </a:p>
          <a:p>
            <a:pPr lvl="1"/>
            <a:r>
              <a:rPr lang="en-CA" dirty="0" smtClean="0"/>
              <a:t>HBHL</a:t>
            </a:r>
          </a:p>
          <a:p>
            <a:pPr lvl="1"/>
            <a:r>
              <a:rPr lang="en-CA" dirty="0" smtClean="0"/>
              <a:t>The Structural Genomics Consortium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43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85876" y="629900"/>
            <a:ext cx="573296" cy="573296"/>
          </a:xfrm>
          <a:prstGeom prst="rect">
            <a:avLst/>
          </a:prstGeom>
        </p:spPr>
      </p:pic>
      <p:pic>
        <p:nvPicPr>
          <p:cNvPr id="5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36212" y="629900"/>
            <a:ext cx="573296" cy="57329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802216" y="916548"/>
            <a:ext cx="2690952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926386" y="1983027"/>
            <a:ext cx="573296" cy="573296"/>
          </a:xfrm>
          <a:prstGeom prst="rect">
            <a:avLst/>
          </a:prstGeom>
        </p:spPr>
      </p:pic>
      <p:pic>
        <p:nvPicPr>
          <p:cNvPr id="9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77250" y="1992263"/>
            <a:ext cx="573296" cy="573296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4659452" y="2311534"/>
            <a:ext cx="697466" cy="8003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9691" y="833864"/>
            <a:ext cx="1796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Pre IT-Revolution</a:t>
            </a:r>
          </a:p>
          <a:p>
            <a:r>
              <a:rPr lang="en-CA" dirty="0" smtClean="0">
                <a:solidFill>
                  <a:srgbClr val="7030A0"/>
                </a:solidFill>
              </a:rPr>
              <a:t>“Transfer Gap”</a:t>
            </a:r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9798" y="2094245"/>
            <a:ext cx="1572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IT-Revolution</a:t>
            </a:r>
          </a:p>
          <a:p>
            <a:r>
              <a:rPr lang="en-CA" dirty="0">
                <a:solidFill>
                  <a:srgbClr val="7030A0"/>
                </a:solidFill>
              </a:rPr>
              <a:t>“Transfer Gap</a:t>
            </a:r>
            <a:r>
              <a:rPr lang="en-CA" dirty="0" smtClean="0">
                <a:solidFill>
                  <a:srgbClr val="7030A0"/>
                </a:solidFill>
              </a:rPr>
              <a:t>”</a:t>
            </a:r>
            <a:endParaRPr lang="en-CA" dirty="0">
              <a:solidFill>
                <a:srgbClr val="7030A0"/>
              </a:solidFill>
            </a:endParaRPr>
          </a:p>
        </p:txBody>
      </p:sp>
      <p:pic>
        <p:nvPicPr>
          <p:cNvPr id="15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592441" y="579560"/>
            <a:ext cx="225211" cy="225211"/>
          </a:xfrm>
          <a:prstGeom prst="rect">
            <a:avLst/>
          </a:prstGeom>
        </p:spPr>
      </p:pic>
      <p:pic>
        <p:nvPicPr>
          <p:cNvPr id="16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11867" y="531148"/>
            <a:ext cx="302716" cy="302716"/>
          </a:xfrm>
          <a:prstGeom prst="rect">
            <a:avLst/>
          </a:prstGeom>
        </p:spPr>
      </p:pic>
      <p:pic>
        <p:nvPicPr>
          <p:cNvPr id="17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24172" y="552772"/>
            <a:ext cx="232746" cy="232746"/>
          </a:xfrm>
          <a:prstGeom prst="rect">
            <a:avLst/>
          </a:prstGeom>
        </p:spPr>
      </p:pic>
      <p:pic>
        <p:nvPicPr>
          <p:cNvPr id="18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592441" y="2031439"/>
            <a:ext cx="225211" cy="225211"/>
          </a:xfrm>
          <a:prstGeom prst="rect">
            <a:avLst/>
          </a:prstGeom>
        </p:spPr>
      </p:pic>
      <p:pic>
        <p:nvPicPr>
          <p:cNvPr id="19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11867" y="1983027"/>
            <a:ext cx="302716" cy="302716"/>
          </a:xfrm>
          <a:prstGeom prst="rect">
            <a:avLst/>
          </a:prstGeom>
        </p:spPr>
      </p:pic>
      <p:pic>
        <p:nvPicPr>
          <p:cNvPr id="20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24172" y="2004651"/>
            <a:ext cx="232746" cy="232746"/>
          </a:xfrm>
          <a:prstGeom prst="rect">
            <a:avLst/>
          </a:prstGeom>
        </p:spPr>
      </p:pic>
      <p:pic>
        <p:nvPicPr>
          <p:cNvPr id="21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40731" y="4207817"/>
            <a:ext cx="573296" cy="573296"/>
          </a:xfrm>
          <a:prstGeom prst="rect">
            <a:avLst/>
          </a:prstGeom>
        </p:spPr>
      </p:pic>
      <p:pic>
        <p:nvPicPr>
          <p:cNvPr id="22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29999" y="4209292"/>
            <a:ext cx="573296" cy="573296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>
            <a:off x="3664716" y="4495940"/>
            <a:ext cx="4502166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49798" y="4158194"/>
            <a:ext cx="1282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“Trust Gap”</a:t>
            </a:r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75272" y="4606811"/>
            <a:ext cx="1714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2CCCD3"/>
                </a:solidFill>
              </a:rPr>
              <a:t>Responsible Use</a:t>
            </a:r>
          </a:p>
          <a:p>
            <a:r>
              <a:rPr lang="en-CA" dirty="0" smtClean="0">
                <a:solidFill>
                  <a:srgbClr val="2CCCD3"/>
                </a:solidFill>
              </a:rPr>
              <a:t>Limit Liability</a:t>
            </a:r>
          </a:p>
          <a:p>
            <a:r>
              <a:rPr lang="en-CA" dirty="0" smtClean="0">
                <a:solidFill>
                  <a:srgbClr val="2CCCD3"/>
                </a:solidFill>
              </a:rPr>
              <a:t>Independent</a:t>
            </a:r>
            <a:endParaRPr lang="en-CA" dirty="0">
              <a:solidFill>
                <a:srgbClr val="2CCCD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62466" y="4626485"/>
            <a:ext cx="1314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2CCCD3"/>
                </a:solidFill>
              </a:rPr>
              <a:t>Discovery</a:t>
            </a:r>
          </a:p>
          <a:p>
            <a:r>
              <a:rPr lang="en-CA" dirty="0" smtClean="0">
                <a:solidFill>
                  <a:srgbClr val="2CCCD3"/>
                </a:solidFill>
              </a:rPr>
              <a:t>Education</a:t>
            </a:r>
          </a:p>
          <a:p>
            <a:r>
              <a:rPr lang="en-CA" dirty="0" smtClean="0">
                <a:solidFill>
                  <a:srgbClr val="2CCCD3"/>
                </a:solidFill>
              </a:rPr>
              <a:t>Public Good</a:t>
            </a:r>
            <a:endParaRPr lang="en-CA" dirty="0">
              <a:solidFill>
                <a:srgbClr val="2CCCD3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051112" y="4644957"/>
            <a:ext cx="1426138" cy="88518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ounded Rectangle 28"/>
          <p:cNvSpPr/>
          <p:nvPr/>
        </p:nvSpPr>
        <p:spPr>
          <a:xfrm>
            <a:off x="6100983" y="4625884"/>
            <a:ext cx="1819238" cy="88518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TextBox 29"/>
          <p:cNvSpPr txBox="1"/>
          <p:nvPr/>
        </p:nvSpPr>
        <p:spPr>
          <a:xfrm>
            <a:off x="6175272" y="5582730"/>
            <a:ext cx="1893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Protective Clauses</a:t>
            </a:r>
            <a:endParaRPr lang="en-CA" dirty="0">
              <a:solidFill>
                <a:srgbClr val="7030A0"/>
              </a:solidFill>
            </a:endParaRPr>
          </a:p>
        </p:txBody>
      </p:sp>
      <p:pic>
        <p:nvPicPr>
          <p:cNvPr id="31" name="Graphic 28" descr="Document">
            <a:extLst>
              <a:ext uri="{FF2B5EF4-FFF2-40B4-BE49-F238E27FC236}">
                <a16:creationId xmlns:a16="http://schemas.microsoft.com/office/drawing/2014/main" id="{9921E22B-7EAE-486E-A98E-D1CDB2CD05F7}"/>
              </a:ext>
            </a:extLst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477250" y="3489970"/>
            <a:ext cx="743848" cy="743848"/>
          </a:xfrm>
          <a:prstGeom prst="rect">
            <a:avLst/>
          </a:prstGeom>
        </p:spPr>
      </p:pic>
      <p:pic>
        <p:nvPicPr>
          <p:cNvPr id="32" name="Graphic 72" descr="Internet">
            <a:extLst>
              <a:ext uri="{FF2B5EF4-FFF2-40B4-BE49-F238E27FC236}">
                <a16:creationId xmlns:a16="http://schemas.microsoft.com/office/drawing/2014/main" id="{65493BB4-C40D-4112-8FA6-C1A6E4839464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>
            <a:off x="235398" y="1964555"/>
            <a:ext cx="914400" cy="91440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050511" y="5577699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IP Clauses</a:t>
            </a:r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50079" y="4136818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</a:rPr>
              <a:t>Contracts</a:t>
            </a:r>
            <a:endParaRPr lang="en-CA" dirty="0">
              <a:solidFill>
                <a:srgbClr val="7030A0"/>
              </a:solidFill>
            </a:endParaRPr>
          </a:p>
        </p:txBody>
      </p:sp>
      <p:pic>
        <p:nvPicPr>
          <p:cNvPr id="35" name="Graphic 50" descr="Users">
            <a:extLst>
              <a:ext uri="{FF2B5EF4-FFF2-40B4-BE49-F238E27FC236}">
                <a16:creationId xmlns:a16="http://schemas.microsoft.com/office/drawing/2014/main" id="{E7CBD7D1-6405-43A0-9D53-B31DB3473089}"/>
              </a:ext>
            </a:extLst>
          </p:cNvPr>
          <p:cNvPicPr>
            <a:picLocks noChangeAspect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362630" y="732473"/>
            <a:ext cx="659935" cy="65993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9148761" y="3314149"/>
            <a:ext cx="29587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rgbClr val="7030A0"/>
                </a:solidFill>
              </a:rPr>
              <a:t>Protective Clauses </a:t>
            </a:r>
            <a:r>
              <a:rPr lang="en-CA" dirty="0" smtClean="0">
                <a:solidFill>
                  <a:srgbClr val="2CCCD3"/>
                </a:solidFill>
              </a:rPr>
              <a:t>work well. They establish </a:t>
            </a:r>
            <a:r>
              <a:rPr lang="en-CA" b="1" dirty="0" smtClean="0">
                <a:solidFill>
                  <a:srgbClr val="2CCCD3"/>
                </a:solidFill>
              </a:rPr>
              <a:t>Common </a:t>
            </a:r>
            <a:r>
              <a:rPr lang="en-CA" b="1" dirty="0">
                <a:solidFill>
                  <a:srgbClr val="2CCCD3"/>
                </a:solidFill>
              </a:rPr>
              <a:t>U</a:t>
            </a:r>
            <a:r>
              <a:rPr lang="en-CA" b="1" dirty="0" smtClean="0">
                <a:solidFill>
                  <a:srgbClr val="2CCCD3"/>
                </a:solidFill>
              </a:rPr>
              <a:t>nderstanding </a:t>
            </a:r>
            <a:r>
              <a:rPr lang="en-CA" dirty="0" smtClean="0">
                <a:solidFill>
                  <a:srgbClr val="2CCCD3"/>
                </a:solidFill>
              </a:rPr>
              <a:t>and are </a:t>
            </a:r>
            <a:r>
              <a:rPr lang="en-CA" b="1" dirty="0" smtClean="0">
                <a:solidFill>
                  <a:srgbClr val="2CCCD3"/>
                </a:solidFill>
              </a:rPr>
              <a:t>Legally Enforceable</a:t>
            </a:r>
          </a:p>
          <a:p>
            <a:endParaRPr lang="en-CA" dirty="0" smtClean="0">
              <a:solidFill>
                <a:srgbClr val="2CCCD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rgbClr val="7030A0"/>
                </a:solidFill>
              </a:rPr>
              <a:t>IP Clauses</a:t>
            </a:r>
            <a:r>
              <a:rPr lang="en-CA" b="1" dirty="0" smtClean="0">
                <a:solidFill>
                  <a:srgbClr val="2CCCD3"/>
                </a:solidFill>
              </a:rPr>
              <a:t>,</a:t>
            </a:r>
            <a:r>
              <a:rPr lang="en-CA" dirty="0" smtClean="0">
                <a:solidFill>
                  <a:srgbClr val="2CCCD3"/>
                </a:solidFill>
              </a:rPr>
              <a:t> especially for neuroscience, have been an </a:t>
            </a:r>
            <a:r>
              <a:rPr lang="en-CA" b="1" dirty="0" smtClean="0">
                <a:solidFill>
                  <a:srgbClr val="2CCCD3"/>
                </a:solidFill>
              </a:rPr>
              <a:t>Utter </a:t>
            </a:r>
            <a:r>
              <a:rPr lang="en-CA" b="1" dirty="0">
                <a:solidFill>
                  <a:srgbClr val="2CCCD3"/>
                </a:solidFill>
              </a:rPr>
              <a:t>F</a:t>
            </a:r>
            <a:r>
              <a:rPr lang="en-CA" b="1" dirty="0" smtClean="0">
                <a:solidFill>
                  <a:srgbClr val="2CCCD3"/>
                </a:solidFill>
              </a:rPr>
              <a:t>ailure</a:t>
            </a:r>
          </a:p>
        </p:txBody>
      </p:sp>
    </p:spTree>
    <p:extLst>
      <p:ext uri="{BB962C8B-B14F-4D97-AF65-F5344CB8AC3E}">
        <p14:creationId xmlns:p14="http://schemas.microsoft.com/office/powerpoint/2010/main" val="96211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26" grpId="0"/>
      <p:bldP spid="27" grpId="0"/>
      <p:bldP spid="28" grpId="0" animBg="1"/>
      <p:bldP spid="29" grpId="0" animBg="1"/>
      <p:bldP spid="30" grpId="0"/>
      <p:bldP spid="33" grpId="0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Why Has </a:t>
            </a:r>
            <a:r>
              <a:rPr lang="en-CA" dirty="0" smtClean="0">
                <a:solidFill>
                  <a:srgbClr val="2CCCD3"/>
                </a:solidFill>
              </a:rPr>
              <a:t>IP-Protectionism</a:t>
            </a:r>
            <a:r>
              <a:rPr lang="en-CA" dirty="0" smtClean="0"/>
              <a:t> Failed?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89915"/>
            <a:ext cx="10818091" cy="4907685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Property ownership isn’t what most scientists and physicians care about</a:t>
            </a:r>
          </a:p>
          <a:p>
            <a:pPr marL="0" indent="0">
              <a:buNone/>
            </a:pPr>
            <a:endParaRPr lang="en-CA" dirty="0" smtClean="0"/>
          </a:p>
          <a:p>
            <a:pPr lvl="1"/>
            <a:r>
              <a:rPr lang="en-CA" b="1" dirty="0" smtClean="0"/>
              <a:t>The Neuro</a:t>
            </a:r>
            <a:r>
              <a:rPr lang="en-CA" dirty="0" smtClean="0"/>
              <a:t>: 84 current faculty -&gt; 29 made ROIs -&gt; only 5 made more than 3 ROIs (majority made 2 or less).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We are still </a:t>
            </a:r>
            <a:r>
              <a:rPr lang="en-CA" b="1" dirty="0" smtClean="0"/>
              <a:t>working out the basics</a:t>
            </a:r>
          </a:p>
          <a:p>
            <a:pPr marL="0" indent="0">
              <a:buNone/>
            </a:pPr>
            <a:endParaRPr lang="en-CA" dirty="0" smtClean="0"/>
          </a:p>
          <a:p>
            <a:pPr lvl="1"/>
            <a:r>
              <a:rPr lang="en-CA" b="1" dirty="0" smtClean="0"/>
              <a:t>Failure after failure </a:t>
            </a:r>
            <a:r>
              <a:rPr lang="en-CA" dirty="0" smtClean="0"/>
              <a:t>of clinical trials (e.g. Alzheimer’s)</a:t>
            </a:r>
          </a:p>
          <a:p>
            <a:pPr lvl="1"/>
            <a:r>
              <a:rPr lang="en-CA" dirty="0" smtClean="0"/>
              <a:t>Very few truly </a:t>
            </a:r>
            <a:r>
              <a:rPr lang="en-CA" b="1" dirty="0" smtClean="0"/>
              <a:t>novel</a:t>
            </a:r>
            <a:r>
              <a:rPr lang="en-CA" dirty="0" smtClean="0"/>
              <a:t> and </a:t>
            </a:r>
            <a:r>
              <a:rPr lang="en-CA" b="1" dirty="0" smtClean="0"/>
              <a:t>effective</a:t>
            </a:r>
            <a:r>
              <a:rPr lang="en-CA" dirty="0" smtClean="0"/>
              <a:t> treatments for neurological disorders in 50 years</a:t>
            </a:r>
          </a:p>
          <a:p>
            <a:pPr lvl="1"/>
            <a:endParaRPr lang="en-CA" dirty="0" smtClean="0"/>
          </a:p>
          <a:p>
            <a:r>
              <a:rPr lang="en-CA" b="1" dirty="0" smtClean="0"/>
              <a:t>IP over knowledge </a:t>
            </a:r>
            <a:r>
              <a:rPr lang="en-CA" dirty="0" smtClean="0"/>
              <a:t>and </a:t>
            </a:r>
            <a:r>
              <a:rPr lang="en-CA" b="1" dirty="0" smtClean="0"/>
              <a:t>not products </a:t>
            </a:r>
            <a:r>
              <a:rPr lang="en-CA" dirty="0" smtClean="0"/>
              <a:t>= little worth + long delays</a:t>
            </a:r>
          </a:p>
          <a:p>
            <a:pPr marL="0" indent="0">
              <a:buNone/>
            </a:pPr>
            <a:endParaRPr lang="en-CA" dirty="0"/>
          </a:p>
          <a:p>
            <a:pPr lvl="1"/>
            <a:r>
              <a:rPr lang="en-CA" dirty="0" smtClean="0"/>
              <a:t>An </a:t>
            </a:r>
            <a:r>
              <a:rPr lang="en-CA" b="1" dirty="0" smtClean="0"/>
              <a:t>over-eager patent-first </a:t>
            </a:r>
            <a:r>
              <a:rPr lang="en-CA" dirty="0" smtClean="0"/>
              <a:t>model leads to long negotiations over real and potential IP that is of </a:t>
            </a:r>
            <a:r>
              <a:rPr lang="en-CA" b="1" dirty="0" smtClean="0"/>
              <a:t>extremely dubious worth</a:t>
            </a:r>
          </a:p>
          <a:p>
            <a:pPr lvl="1"/>
            <a:r>
              <a:rPr lang="en-CA" b="1" dirty="0" smtClean="0"/>
              <a:t>Negotiations </a:t>
            </a:r>
            <a:r>
              <a:rPr lang="en-CA" dirty="0" smtClean="0"/>
              <a:t>on reaching agreements and sending materials often take </a:t>
            </a:r>
            <a:r>
              <a:rPr lang="en-CA" b="1" dirty="0" smtClean="0"/>
              <a:t>months or years</a:t>
            </a:r>
          </a:p>
          <a:p>
            <a:pPr lvl="1"/>
            <a:r>
              <a:rPr lang="en-CA" dirty="0" smtClean="0"/>
              <a:t>Often causes </a:t>
            </a:r>
            <a:r>
              <a:rPr lang="en-CA" b="1" dirty="0" smtClean="0"/>
              <a:t>delays in publishing results</a:t>
            </a:r>
            <a:r>
              <a:rPr lang="en-CA" dirty="0" smtClean="0"/>
              <a:t>, cutting off the </a:t>
            </a:r>
            <a:r>
              <a:rPr lang="en-CA" b="1" dirty="0" smtClean="0"/>
              <a:t>lifeblood of science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  <p:pic>
        <p:nvPicPr>
          <p:cNvPr id="4" name="Graphic 32" descr="Head with gears">
            <a:extLst>
              <a:ext uri="{FF2B5EF4-FFF2-40B4-BE49-F238E27FC236}">
                <a16:creationId xmlns:a16="http://schemas.microsoft.com/office/drawing/2014/main" id="{E28D89E2-B128-4E52-96BA-BDBBB089E0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87432" y="2574579"/>
            <a:ext cx="672382" cy="672382"/>
          </a:xfrm>
          <a:prstGeom prst="rect">
            <a:avLst/>
          </a:prstGeom>
        </p:spPr>
      </p:pic>
      <p:pic>
        <p:nvPicPr>
          <p:cNvPr id="6" name="Graphic 34" descr="Lightbulb">
            <a:extLst>
              <a:ext uri="{FF2B5EF4-FFF2-40B4-BE49-F238E27FC236}">
                <a16:creationId xmlns:a16="http://schemas.microsoft.com/office/drawing/2014/main" id="{B867DA18-C54C-4A45-94C8-CF809C2C9A92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65819" y="4175129"/>
            <a:ext cx="715611" cy="715611"/>
          </a:xfrm>
          <a:prstGeom prst="rect">
            <a:avLst/>
          </a:prstGeom>
        </p:spPr>
      </p:pic>
      <p:pic>
        <p:nvPicPr>
          <p:cNvPr id="7" name="Graphic 56" descr="Lock">
            <a:extLst>
              <a:ext uri="{FF2B5EF4-FFF2-40B4-BE49-F238E27FC236}">
                <a16:creationId xmlns:a16="http://schemas.microsoft.com/office/drawing/2014/main" id="{AC6C9812-7DA0-4455-9135-842B9F5E3360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376616" y="4257391"/>
            <a:ext cx="294015" cy="294015"/>
          </a:xfrm>
          <a:prstGeom prst="rect">
            <a:avLst/>
          </a:prstGeom>
        </p:spPr>
      </p:pic>
      <p:pic>
        <p:nvPicPr>
          <p:cNvPr id="8" name="Graphic 40" descr="Money">
            <a:extLst>
              <a:ext uri="{FF2B5EF4-FFF2-40B4-BE49-F238E27FC236}">
                <a16:creationId xmlns:a16="http://schemas.microsoft.com/office/drawing/2014/main" id="{53CC89E8-A9B5-4FC5-AD28-ECD082E1E6D9}"/>
              </a:ext>
            </a:extLst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02293" y="1146505"/>
            <a:ext cx="642660" cy="64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>
                <a:solidFill>
                  <a:srgbClr val="2CCCD3"/>
                </a:solidFill>
              </a:rPr>
              <a:t>Open Science </a:t>
            </a:r>
            <a:r>
              <a:rPr lang="en-CA" dirty="0" smtClean="0"/>
              <a:t>is the Answer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26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Open Science </a:t>
            </a:r>
            <a:r>
              <a:rPr lang="en-CA" dirty="0"/>
              <a:t>D</a:t>
            </a:r>
            <a:r>
              <a:rPr lang="en-CA" dirty="0" smtClean="0"/>
              <a:t>epends On</a:t>
            </a:r>
          </a:p>
          <a:p>
            <a:pPr marL="0" indent="0">
              <a:buNone/>
            </a:pPr>
            <a:endParaRPr lang="en-CA" dirty="0" smtClean="0"/>
          </a:p>
          <a:p>
            <a:pPr lvl="1"/>
            <a:r>
              <a:rPr lang="en-CA" dirty="0"/>
              <a:t>W</a:t>
            </a:r>
            <a:r>
              <a:rPr lang="en-CA" dirty="0" smtClean="0"/>
              <a:t>orking Together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r>
              <a:rPr lang="en-CA" dirty="0"/>
              <a:t>S</a:t>
            </a:r>
            <a:r>
              <a:rPr lang="en-CA" dirty="0" smtClean="0"/>
              <a:t>haring </a:t>
            </a:r>
            <a:r>
              <a:rPr lang="en-CA" dirty="0"/>
              <a:t>R</a:t>
            </a:r>
            <a:r>
              <a:rPr lang="en-CA" dirty="0" smtClean="0"/>
              <a:t>esources and Credit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r>
              <a:rPr lang="en-CA" dirty="0" smtClean="0"/>
              <a:t>Tracking Use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r>
              <a:rPr lang="en-CA" dirty="0"/>
              <a:t>N</a:t>
            </a:r>
            <a:r>
              <a:rPr lang="en-CA" dirty="0" smtClean="0"/>
              <a:t>ot Claiming Restrictive IP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CA" dirty="0" smtClean="0"/>
              <a:t>We Need Contracts and Agreements to Facilitate These Elements</a:t>
            </a:r>
          </a:p>
          <a:p>
            <a:pPr lvl="1"/>
            <a:r>
              <a:rPr lang="en-CA" dirty="0" smtClean="0"/>
              <a:t>Current Agreements Just Don’t Work</a:t>
            </a:r>
          </a:p>
        </p:txBody>
      </p:sp>
      <p:pic>
        <p:nvPicPr>
          <p:cNvPr id="4" name="Graphic 32" descr="Connections">
            <a:extLst>
              <a:ext uri="{FF2B5EF4-FFF2-40B4-BE49-F238E27FC236}">
                <a16:creationId xmlns:a16="http://schemas.microsoft.com/office/drawing/2014/main" id="{15D61544-1682-4872-8914-62DBE1F95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23334" y="1151916"/>
            <a:ext cx="714866" cy="714866"/>
          </a:xfrm>
          <a:prstGeom prst="rect">
            <a:avLst/>
          </a:prstGeom>
        </p:spPr>
      </p:pic>
      <p:pic>
        <p:nvPicPr>
          <p:cNvPr id="5" name="Graphic 38" descr="Cheers">
            <a:extLst>
              <a:ext uri="{FF2B5EF4-FFF2-40B4-BE49-F238E27FC236}">
                <a16:creationId xmlns:a16="http://schemas.microsoft.com/office/drawing/2014/main" id="{BD09428E-DA5A-4CD8-BE95-942A3FCD313F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3903710" y="1866782"/>
            <a:ext cx="569007" cy="569007"/>
          </a:xfrm>
          <a:prstGeom prst="rect">
            <a:avLst/>
          </a:prstGeom>
        </p:spPr>
      </p:pic>
      <p:pic>
        <p:nvPicPr>
          <p:cNvPr id="6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47055" y="2641600"/>
            <a:ext cx="563327" cy="563327"/>
          </a:xfrm>
          <a:prstGeom prst="rect">
            <a:avLst/>
          </a:prstGeom>
        </p:spPr>
      </p:pic>
      <p:pic>
        <p:nvPicPr>
          <p:cNvPr id="7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5386766" y="2566362"/>
            <a:ext cx="225211" cy="225211"/>
          </a:xfrm>
          <a:prstGeom prst="rect">
            <a:avLst/>
          </a:prstGeom>
        </p:spPr>
      </p:pic>
      <p:pic>
        <p:nvPicPr>
          <p:cNvPr id="8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606192" y="2517950"/>
            <a:ext cx="302716" cy="302716"/>
          </a:xfrm>
          <a:prstGeom prst="rect">
            <a:avLst/>
          </a:prstGeom>
        </p:spPr>
      </p:pic>
      <p:pic>
        <p:nvPicPr>
          <p:cNvPr id="9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918497" y="2539574"/>
            <a:ext cx="232746" cy="232746"/>
          </a:xfrm>
          <a:prstGeom prst="rect">
            <a:avLst/>
          </a:prstGeom>
        </p:spPr>
      </p:pic>
      <p:pic>
        <p:nvPicPr>
          <p:cNvPr id="10" name="Graphic 42" descr="Barcode">
            <a:extLst>
              <a:ext uri="{FF2B5EF4-FFF2-40B4-BE49-F238E27FC236}">
                <a16:creationId xmlns:a16="http://schemas.microsoft.com/office/drawing/2014/main" id="{D00C3BC0-918A-4344-9AB0-578041F4656C}"/>
              </a:ext>
            </a:extLst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3330533" y="3211081"/>
            <a:ext cx="554705" cy="554705"/>
          </a:xfrm>
          <a:prstGeom prst="rect">
            <a:avLst/>
          </a:prstGeom>
        </p:spPr>
      </p:pic>
      <p:pic>
        <p:nvPicPr>
          <p:cNvPr id="11" name="Graphic 54" descr="Unlock">
            <a:extLst>
              <a:ext uri="{FF2B5EF4-FFF2-40B4-BE49-F238E27FC236}">
                <a16:creationId xmlns:a16="http://schemas.microsoft.com/office/drawing/2014/main" id="{0B7BA601-807B-4F33-BDEF-9A213645FABF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4923771" y="3867479"/>
            <a:ext cx="523284" cy="52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US" dirty="0"/>
              <a:t>Open Science Agreements Toolkit (OSAT)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1552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2CCCD3"/>
                </a:solidFill>
              </a:rPr>
              <a:t>toolkit</a:t>
            </a:r>
            <a:r>
              <a:rPr lang="en-US" dirty="0"/>
              <a:t> of </a:t>
            </a:r>
            <a:r>
              <a:rPr lang="en-US" dirty="0" smtClean="0"/>
              <a:t>standard agreements that can be used to structure </a:t>
            </a:r>
            <a:r>
              <a:rPr lang="en-US" dirty="0"/>
              <a:t>relationships on an open science </a:t>
            </a:r>
            <a:r>
              <a:rPr lang="en-US" dirty="0" smtClean="0"/>
              <a:t>basis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Based on </a:t>
            </a:r>
            <a:r>
              <a:rPr lang="en-US" dirty="0" smtClean="0"/>
              <a:t>the </a:t>
            </a:r>
            <a:r>
              <a:rPr lang="en-US" b="1" dirty="0">
                <a:solidFill>
                  <a:srgbClr val="2CCCD3"/>
                </a:solidFill>
              </a:rPr>
              <a:t>Lambert Toolkit </a:t>
            </a:r>
            <a:r>
              <a:rPr lang="en-US" dirty="0"/>
              <a:t>in the </a:t>
            </a:r>
            <a:r>
              <a:rPr lang="en-US" dirty="0" smtClean="0"/>
              <a:t>UK </a:t>
            </a:r>
            <a:r>
              <a:rPr lang="en-US" dirty="0"/>
              <a:t>but with an open science </a:t>
            </a:r>
            <a:r>
              <a:rPr lang="en-US" dirty="0" smtClean="0"/>
              <a:t>orientation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Standardized agreements have two main benefits</a:t>
            </a:r>
          </a:p>
          <a:p>
            <a:pPr lvl="1"/>
            <a:r>
              <a:rPr lang="en-US" dirty="0" smtClean="0"/>
              <a:t>Increased certainty of terms leads to more partnerships</a:t>
            </a:r>
          </a:p>
          <a:p>
            <a:pPr lvl="1"/>
            <a:r>
              <a:rPr lang="en-US" dirty="0" smtClean="0"/>
              <a:t>Reduction of negotiation time from 6-12 months to 2-3 weeks</a:t>
            </a:r>
          </a:p>
          <a:p>
            <a:pPr lvl="2"/>
            <a:r>
              <a:rPr lang="en-US" dirty="0" smtClean="0"/>
              <a:t>C-BIG Repository MTA has </a:t>
            </a:r>
            <a:r>
              <a:rPr lang="en-US" b="1" dirty="0" smtClean="0"/>
              <a:t>dropped transfer time from up to a year to ~one week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OSAT documents provide an alternative to current </a:t>
            </a:r>
            <a:r>
              <a:rPr lang="en-US" b="1" dirty="0" smtClean="0"/>
              <a:t>IP-protectionist</a:t>
            </a:r>
            <a:r>
              <a:rPr lang="en-US" dirty="0" smtClean="0"/>
              <a:t> and </a:t>
            </a:r>
            <a:r>
              <a:rPr lang="en-US" b="1" dirty="0" smtClean="0"/>
              <a:t>patent-first</a:t>
            </a:r>
            <a:r>
              <a:rPr lang="en-US" dirty="0" smtClean="0"/>
              <a:t> based agreements while </a:t>
            </a:r>
            <a:r>
              <a:rPr lang="en-US" b="1" dirty="0" smtClean="0"/>
              <a:t>keeping protective clauses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CA" dirty="0"/>
          </a:p>
        </p:txBody>
      </p:sp>
      <p:pic>
        <p:nvPicPr>
          <p:cNvPr id="4" name="Graphic 30" descr="Handshake">
            <a:extLst>
              <a:ext uri="{FF2B5EF4-FFF2-40B4-BE49-F238E27FC236}">
                <a16:creationId xmlns:a16="http://schemas.microsoft.com/office/drawing/2014/main" id="{C8E2054B-A68A-4E65-89CA-18C00F54AC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80658" y="1348510"/>
            <a:ext cx="557542" cy="55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50"/>
            <a:ext cx="10515600" cy="1033889"/>
          </a:xfrm>
        </p:spPr>
        <p:txBody>
          <a:bodyPr/>
          <a:lstStyle/>
          <a:p>
            <a:r>
              <a:rPr lang="en-CA" dirty="0" smtClean="0"/>
              <a:t>Identifying </a:t>
            </a:r>
            <a:r>
              <a:rPr lang="en-CA" dirty="0" smtClean="0">
                <a:solidFill>
                  <a:srgbClr val="2CCCD3"/>
                </a:solidFill>
              </a:rPr>
              <a:t>Key</a:t>
            </a:r>
            <a:r>
              <a:rPr lang="en-CA" dirty="0" smtClean="0"/>
              <a:t> Relationships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00" y="1465285"/>
            <a:ext cx="9123947" cy="49799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Researcher-Researcher one time transfer</a:t>
            </a:r>
          </a:p>
          <a:p>
            <a:pPr lvl="1"/>
            <a:r>
              <a:rPr lang="en-US" dirty="0" smtClean="0"/>
              <a:t>-&gt; </a:t>
            </a:r>
            <a:r>
              <a:rPr lang="en-US" dirty="0"/>
              <a:t>Open Science Material and Data Transfer </a:t>
            </a:r>
            <a:r>
              <a:rPr lang="en-US" dirty="0" smtClean="0"/>
              <a:t>Agreement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Funder-Researcher</a:t>
            </a:r>
          </a:p>
          <a:p>
            <a:pPr lvl="1"/>
            <a:r>
              <a:rPr lang="en-US" dirty="0" smtClean="0"/>
              <a:t>-&gt; Open Science Funding Agreement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Research Group-Research Group Collaborative Project</a:t>
            </a:r>
          </a:p>
          <a:p>
            <a:pPr lvl="1"/>
            <a:r>
              <a:rPr lang="en-US" dirty="0" smtClean="0"/>
              <a:t>-&gt; Open Science Project Agreement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Ongoing Multi-Party Collaborations</a:t>
            </a:r>
          </a:p>
          <a:p>
            <a:pPr lvl="1"/>
            <a:r>
              <a:rPr lang="en-US" dirty="0" smtClean="0"/>
              <a:t>-&gt; Open Science Collaboration Agreement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CA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25804" y="2824892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s://cdn0.iconfinder.com/data/icons/business-and-education-1/512/10_labortary_lab_man_experiment_scientist-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017" y="3317617"/>
            <a:ext cx="581891" cy="58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cdn0.iconfinder.com/data/icons/business-and-education-1/512/10_labortary_lab_man_experiment_scientist-25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799" y="4434830"/>
            <a:ext cx="581891" cy="58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>
            <a:off x="6367049" y="2824892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336" y="2629821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cdn0.iconfinder.com/data/icons/feather/96/paper-25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356" y="2392619"/>
            <a:ext cx="371996" cy="3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cdn3.iconfinder.com/data/icons/wpzoom-developer-icon-set/500/115-25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962" y="2879053"/>
            <a:ext cx="402899" cy="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cdn3.iconfinder.com/data/icons/eightyshades/512/06_Light_Bulb-25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751" y="2359969"/>
            <a:ext cx="401014" cy="40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cdn2.iconfinder.com/data/icons/computer-technology-23/64/transfer-computer-laptop-data-25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361" y="2886900"/>
            <a:ext cx="490270" cy="49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025" y="3916435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https://cdn0.iconfinder.com/data/icons/feather/96/paper-25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5045" y="3679233"/>
            <a:ext cx="371996" cy="3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https://cdn3.iconfinder.com/data/icons/wpzoom-developer-icon-set/500/115-25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947" y="4165667"/>
            <a:ext cx="402899" cy="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4" descr="https://cdn3.iconfinder.com/data/icons/eightyshades/512/06_Light_Bulb-25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440" y="3646583"/>
            <a:ext cx="401014" cy="40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6" descr="https://cdn2.iconfinder.com/data/icons/computer-technology-23/64/transfer-computer-laptop-data-25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050" y="4173514"/>
            <a:ext cx="490270" cy="49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16638" y="1258076"/>
            <a:ext cx="573296" cy="573296"/>
          </a:xfrm>
          <a:prstGeom prst="rect">
            <a:avLst/>
          </a:prstGeom>
        </p:spPr>
      </p:pic>
      <p:pic>
        <p:nvPicPr>
          <p:cNvPr id="36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32145" y="2535537"/>
            <a:ext cx="573296" cy="573296"/>
          </a:xfrm>
          <a:prstGeom prst="rect">
            <a:avLst/>
          </a:prstGeom>
        </p:spPr>
      </p:pic>
      <p:pic>
        <p:nvPicPr>
          <p:cNvPr id="37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03334" y="4978014"/>
            <a:ext cx="573296" cy="573296"/>
          </a:xfrm>
          <a:prstGeom prst="rect">
            <a:avLst/>
          </a:prstGeom>
        </p:spPr>
      </p:pic>
      <p:pic>
        <p:nvPicPr>
          <p:cNvPr id="38" name="Graphic 9" descr="Office worker">
            <a:extLst>
              <a:ext uri="{FF2B5EF4-FFF2-40B4-BE49-F238E27FC236}">
                <a16:creationId xmlns:a16="http://schemas.microsoft.com/office/drawing/2014/main" id="{0CDC8254-E774-4D0C-9039-4F021561728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08144" y="4966806"/>
            <a:ext cx="595712" cy="595712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V="1">
            <a:off x="9476509" y="3899509"/>
            <a:ext cx="851" cy="561655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476509" y="4165667"/>
            <a:ext cx="748526" cy="1001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c 12" descr="Medical">
            <a:extLst>
              <a:ext uri="{FF2B5EF4-FFF2-40B4-BE49-F238E27FC236}">
                <a16:creationId xmlns:a16="http://schemas.microsoft.com/office/drawing/2014/main" id="{F82C9EA1-B156-4EFD-A71A-4BEF445F5DC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275771" y="5487700"/>
            <a:ext cx="383055" cy="383055"/>
          </a:xfrm>
          <a:prstGeom prst="rect">
            <a:avLst/>
          </a:prstGeom>
        </p:spPr>
      </p:pic>
      <p:pic>
        <p:nvPicPr>
          <p:cNvPr id="45" name="Graphic 21" descr="Group of people">
            <a:extLst>
              <a:ext uri="{FF2B5EF4-FFF2-40B4-BE49-F238E27FC236}">
                <a16:creationId xmlns:a16="http://schemas.microsoft.com/office/drawing/2014/main" id="{407176BF-69A3-4831-B7A7-204189926A1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120742" y="5822282"/>
            <a:ext cx="665091" cy="665091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7102663" y="5186015"/>
            <a:ext cx="757074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 flipH="1">
            <a:off x="7720802" y="5577853"/>
            <a:ext cx="285198" cy="525346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DB69AD4-7893-4444-9F10-B582D5E632BE}"/>
              </a:ext>
            </a:extLst>
          </p:cNvPr>
          <p:cNvCxnSpPr/>
          <p:nvPr/>
        </p:nvCxnSpPr>
        <p:spPr>
          <a:xfrm>
            <a:off x="6889982" y="5592575"/>
            <a:ext cx="272287" cy="487476"/>
          </a:xfrm>
          <a:prstGeom prst="straightConnector1">
            <a:avLst/>
          </a:prstGeom>
          <a:ln w="190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099408" y="1526964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27913" y="1233274"/>
            <a:ext cx="573296" cy="573296"/>
          </a:xfrm>
          <a:prstGeom prst="rect">
            <a:avLst/>
          </a:prstGeom>
        </p:spPr>
      </p:pic>
      <p:pic>
        <p:nvPicPr>
          <p:cNvPr id="79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11" y="4725673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8225823" y="1259106"/>
            <a:ext cx="225211" cy="225211"/>
          </a:xfrm>
          <a:prstGeom prst="rect">
            <a:avLst/>
          </a:prstGeom>
        </p:spPr>
      </p:pic>
      <p:pic>
        <p:nvPicPr>
          <p:cNvPr id="40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445249" y="1210694"/>
            <a:ext cx="302716" cy="302716"/>
          </a:xfrm>
          <a:prstGeom prst="rect">
            <a:avLst/>
          </a:prstGeom>
        </p:spPr>
      </p:pic>
      <p:pic>
        <p:nvPicPr>
          <p:cNvPr id="42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757554" y="1232318"/>
            <a:ext cx="232746" cy="232746"/>
          </a:xfrm>
          <a:prstGeom prst="rect">
            <a:avLst/>
          </a:prstGeom>
        </p:spPr>
      </p:pic>
      <p:pic>
        <p:nvPicPr>
          <p:cNvPr id="43" name="Graphic 40" descr="Money">
            <a:extLst>
              <a:ext uri="{FF2B5EF4-FFF2-40B4-BE49-F238E27FC236}">
                <a16:creationId xmlns:a16="http://schemas.microsoft.com/office/drawing/2014/main" id="{53CC89E8-A9B5-4FC5-AD28-ECD082E1E6D9}"/>
              </a:ext>
            </a:extLst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205460" y="2364276"/>
            <a:ext cx="531089" cy="531089"/>
          </a:xfrm>
          <a:prstGeom prst="rect">
            <a:avLst/>
          </a:prstGeom>
        </p:spPr>
      </p:pic>
      <p:pic>
        <p:nvPicPr>
          <p:cNvPr id="48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6"/>
              </a:ext>
            </a:extLst>
          </a:blip>
          <a:stretch>
            <a:fillRect/>
          </a:stretch>
        </p:blipFill>
        <p:spPr>
          <a:xfrm>
            <a:off x="4124140" y="2656980"/>
            <a:ext cx="598310" cy="59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3889"/>
          </a:xfrm>
        </p:spPr>
        <p:txBody>
          <a:bodyPr/>
          <a:lstStyle/>
          <a:p>
            <a:r>
              <a:rPr lang="en-CA" dirty="0" smtClean="0"/>
              <a:t>How to Use the OSAT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0370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CA" b="1" dirty="0" smtClean="0"/>
              <a:t>Access</a:t>
            </a:r>
            <a:r>
              <a:rPr lang="en-CA" dirty="0" smtClean="0"/>
              <a:t> the templates on the </a:t>
            </a:r>
            <a:r>
              <a:rPr lang="en-CA" b="1" dirty="0" smtClean="0"/>
              <a:t>OSAT </a:t>
            </a:r>
            <a:r>
              <a:rPr lang="en-CA" b="1" dirty="0" err="1" smtClean="0"/>
              <a:t>Zenodo</a:t>
            </a:r>
            <a:r>
              <a:rPr lang="en-CA" b="1" dirty="0" smtClean="0"/>
              <a:t> </a:t>
            </a:r>
            <a:r>
              <a:rPr lang="en-CA" dirty="0" smtClean="0"/>
              <a:t>(zenodo.org/communities/</a:t>
            </a:r>
            <a:r>
              <a:rPr lang="en-CA" dirty="0" err="1" smtClean="0"/>
              <a:t>osat</a:t>
            </a:r>
            <a:r>
              <a:rPr lang="en-CA" dirty="0" smtClean="0"/>
              <a:t>) or </a:t>
            </a:r>
            <a:r>
              <a:rPr lang="en-CA" b="1" dirty="0" smtClean="0"/>
              <a:t>OSF</a:t>
            </a:r>
            <a:r>
              <a:rPr lang="en-CA" dirty="0" smtClean="0"/>
              <a:t> (osf.io/4s8at/)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b="1" dirty="0" smtClean="0"/>
              <a:t>Download Agreement Template</a:t>
            </a:r>
            <a:r>
              <a:rPr lang="en-CA" dirty="0" smtClean="0"/>
              <a:t> in .doc format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b="1" dirty="0" smtClean="0"/>
              <a:t>Download</a:t>
            </a:r>
            <a:r>
              <a:rPr lang="en-CA" dirty="0" smtClean="0"/>
              <a:t> </a:t>
            </a:r>
            <a:r>
              <a:rPr lang="en-CA" b="1" dirty="0" smtClean="0">
                <a:solidFill>
                  <a:srgbClr val="2CCCD3"/>
                </a:solidFill>
              </a:rPr>
              <a:t>Human Readable Summary</a:t>
            </a:r>
            <a:r>
              <a:rPr lang="en-CA" dirty="0" smtClean="0">
                <a:solidFill>
                  <a:srgbClr val="2CCCD3"/>
                </a:solidFill>
              </a:rPr>
              <a:t> </a:t>
            </a:r>
            <a:r>
              <a:rPr lang="en-CA" dirty="0" smtClean="0"/>
              <a:t>(</a:t>
            </a:r>
            <a:r>
              <a:rPr lang="en-CA" i="1" dirty="0" smtClean="0"/>
              <a:t>thank you </a:t>
            </a:r>
            <a:r>
              <a:rPr lang="en-CA" dirty="0" smtClean="0"/>
              <a:t>Creative Commons)</a:t>
            </a:r>
            <a:endParaRPr lang="en-CA" b="1" dirty="0" smtClean="0"/>
          </a:p>
          <a:p>
            <a:pPr marL="0" indent="0">
              <a:buNone/>
            </a:pPr>
            <a:endParaRPr lang="en-CA" b="1" dirty="0" smtClean="0"/>
          </a:p>
          <a:p>
            <a:r>
              <a:rPr lang="en-CA" dirty="0" smtClean="0"/>
              <a:t>Areas that need to be </a:t>
            </a:r>
            <a:r>
              <a:rPr lang="en-CA" b="1" dirty="0" smtClean="0"/>
              <a:t>filled in </a:t>
            </a:r>
            <a:r>
              <a:rPr lang="en-CA" dirty="0" smtClean="0"/>
              <a:t>are</a:t>
            </a:r>
          </a:p>
          <a:p>
            <a:pPr marL="0" indent="0">
              <a:buNone/>
            </a:pP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/>
              <a:t>In-document </a:t>
            </a:r>
            <a:r>
              <a:rPr lang="en-CA" b="1" dirty="0" smtClean="0"/>
              <a:t>guidance</a:t>
            </a:r>
            <a:r>
              <a:rPr lang="en-CA" dirty="0" smtClean="0"/>
              <a:t> uses 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/>
              <a:t>E</a:t>
            </a:r>
            <a:r>
              <a:rPr lang="en-CA" dirty="0" smtClean="0"/>
              <a:t>ntire agreements are provided but </a:t>
            </a:r>
            <a:r>
              <a:rPr lang="en-CA" b="1" dirty="0" smtClean="0"/>
              <a:t>non-key provisions may be modified </a:t>
            </a:r>
            <a:r>
              <a:rPr lang="en-CA" dirty="0" smtClean="0"/>
              <a:t>to fit your context (see HRS and in-document guidance)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9885" y="3366615"/>
            <a:ext cx="286552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CA" sz="2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highlighted in yellow]</a:t>
            </a:r>
            <a:endParaRPr lang="en-CA" sz="2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7963" y="4063274"/>
            <a:ext cx="4605516" cy="430887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r>
              <a:rPr lang="en-CA" sz="2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**asterisks + green highlighting**</a:t>
            </a:r>
            <a:endParaRPr lang="en-CA" sz="2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008"/>
            <a:ext cx="10515600" cy="1033889"/>
          </a:xfrm>
        </p:spPr>
        <p:txBody>
          <a:bodyPr>
            <a:normAutofit fontScale="90000"/>
          </a:bodyPr>
          <a:lstStyle/>
          <a:p>
            <a:r>
              <a:rPr lang="en-US" dirty="0"/>
              <a:t>Open Science Material and Data Transfer </a:t>
            </a:r>
            <a:r>
              <a:rPr lang="en-US" dirty="0" smtClean="0"/>
              <a:t>Agreement (OSMDTA)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618" y="1515894"/>
            <a:ext cx="11425382" cy="4871865"/>
          </a:xfrm>
        </p:spPr>
        <p:txBody>
          <a:bodyPr>
            <a:normAutofit/>
          </a:bodyPr>
          <a:lstStyle/>
          <a:p>
            <a:r>
              <a:rPr lang="en-CA" sz="2400" b="1" dirty="0" smtClean="0"/>
              <a:t>When</a:t>
            </a:r>
            <a:r>
              <a:rPr lang="en-CA" sz="2400" dirty="0" smtClean="0"/>
              <a:t>: Sending </a:t>
            </a:r>
            <a:r>
              <a:rPr lang="en-CA" sz="2400" b="1" dirty="0" smtClean="0">
                <a:solidFill>
                  <a:srgbClr val="2CCCD3"/>
                </a:solidFill>
              </a:rPr>
              <a:t>physical materials</a:t>
            </a:r>
            <a:r>
              <a:rPr lang="en-CA" sz="2400" dirty="0" smtClean="0"/>
              <a:t>, </a:t>
            </a:r>
            <a:r>
              <a:rPr lang="en-CA" sz="2400" b="1" dirty="0" smtClean="0">
                <a:solidFill>
                  <a:srgbClr val="2CCCD3"/>
                </a:solidFill>
              </a:rPr>
              <a:t>software</a:t>
            </a:r>
            <a:r>
              <a:rPr lang="en-CA" sz="2400" dirty="0" smtClean="0"/>
              <a:t>, and/or </a:t>
            </a:r>
            <a:r>
              <a:rPr lang="en-CA" sz="2400" b="1" dirty="0" smtClean="0">
                <a:solidFill>
                  <a:srgbClr val="2CCCD3"/>
                </a:solidFill>
              </a:rPr>
              <a:t>data</a:t>
            </a:r>
          </a:p>
          <a:p>
            <a:r>
              <a:rPr lang="en-CA" sz="2400" b="1" dirty="0" smtClean="0"/>
              <a:t>Who</a:t>
            </a:r>
            <a:r>
              <a:rPr lang="en-CA" sz="2400" dirty="0" smtClean="0"/>
              <a:t>: Researchers, Institutions, Repositories</a:t>
            </a:r>
          </a:p>
          <a:p>
            <a:r>
              <a:rPr lang="en-CA" sz="2400" b="1" dirty="0" smtClean="0"/>
              <a:t>Why</a:t>
            </a:r>
            <a:r>
              <a:rPr lang="en-CA" sz="2400" dirty="0" smtClean="0"/>
              <a:t>: Reduce IP related barriers, promote sharing, share credit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CA" sz="2400" dirty="0" smtClean="0"/>
              <a:t>Open Science Elements</a:t>
            </a:r>
          </a:p>
          <a:p>
            <a:pPr lvl="1"/>
            <a:r>
              <a:rPr lang="en-CA" b="1" dirty="0" smtClean="0"/>
              <a:t>No restrictive IP </a:t>
            </a:r>
            <a:r>
              <a:rPr lang="en-CA" dirty="0" smtClean="0"/>
              <a:t>on transferred resources </a:t>
            </a:r>
            <a:r>
              <a:rPr lang="en-CA" dirty="0"/>
              <a:t>+</a:t>
            </a:r>
            <a:r>
              <a:rPr lang="en-CA" dirty="0" smtClean="0"/>
              <a:t> modifications + results (</a:t>
            </a:r>
            <a:r>
              <a:rPr lang="en-CA" dirty="0" smtClean="0">
                <a:solidFill>
                  <a:srgbClr val="2CCCD3"/>
                </a:solidFill>
              </a:rPr>
              <a:t>A. 5</a:t>
            </a:r>
            <a:r>
              <a:rPr lang="en-CA" dirty="0" smtClean="0"/>
              <a:t>)</a:t>
            </a:r>
          </a:p>
          <a:p>
            <a:pPr lvl="1"/>
            <a:r>
              <a:rPr lang="en-CA" b="1" dirty="0" smtClean="0"/>
              <a:t>Deposit results</a:t>
            </a:r>
            <a:r>
              <a:rPr lang="en-CA" dirty="0" smtClean="0"/>
              <a:t> of research in an </a:t>
            </a:r>
            <a:r>
              <a:rPr lang="en-CA" b="1" dirty="0" smtClean="0"/>
              <a:t>online repository </a:t>
            </a:r>
            <a:r>
              <a:rPr lang="en-CA" dirty="0"/>
              <a:t>(</a:t>
            </a:r>
            <a:r>
              <a:rPr lang="en-CA" dirty="0">
                <a:solidFill>
                  <a:srgbClr val="2CCCD3"/>
                </a:solidFill>
              </a:rPr>
              <a:t>A. </a:t>
            </a:r>
            <a:r>
              <a:rPr lang="en-CA" dirty="0" smtClean="0">
                <a:solidFill>
                  <a:srgbClr val="2CCCD3"/>
                </a:solidFill>
              </a:rPr>
              <a:t>6</a:t>
            </a:r>
            <a:r>
              <a:rPr lang="en-CA" dirty="0" smtClean="0"/>
              <a:t>)</a:t>
            </a:r>
            <a:endParaRPr lang="en-CA" b="1" dirty="0" smtClean="0"/>
          </a:p>
          <a:p>
            <a:pPr lvl="1"/>
            <a:r>
              <a:rPr lang="en-CA" b="1" dirty="0" smtClean="0"/>
              <a:t>Share credit </a:t>
            </a:r>
            <a:r>
              <a:rPr lang="en-CA" dirty="0" smtClean="0"/>
              <a:t>via co-authorship and </a:t>
            </a:r>
            <a:r>
              <a:rPr lang="en-CA" dirty="0"/>
              <a:t>acknowledgement (</a:t>
            </a:r>
            <a:r>
              <a:rPr lang="en-CA" dirty="0">
                <a:solidFill>
                  <a:srgbClr val="2CCCD3"/>
                </a:solidFill>
              </a:rPr>
              <a:t>A. </a:t>
            </a:r>
            <a:r>
              <a:rPr lang="en-CA" dirty="0" smtClean="0">
                <a:solidFill>
                  <a:srgbClr val="2CCCD3"/>
                </a:solidFill>
              </a:rPr>
              <a:t>6</a:t>
            </a:r>
            <a:r>
              <a:rPr lang="en-CA" dirty="0" smtClean="0"/>
              <a:t>)</a:t>
            </a:r>
          </a:p>
          <a:p>
            <a:pPr lvl="1"/>
            <a:r>
              <a:rPr lang="en-CA" dirty="0"/>
              <a:t>U</a:t>
            </a:r>
            <a:r>
              <a:rPr lang="en-CA" dirty="0" smtClean="0"/>
              <a:t>se relevant </a:t>
            </a:r>
            <a:r>
              <a:rPr lang="en-CA" b="1" dirty="0" smtClean="0"/>
              <a:t>persistent digital identifiers </a:t>
            </a:r>
            <a:r>
              <a:rPr lang="en-CA" dirty="0"/>
              <a:t>(</a:t>
            </a:r>
            <a:r>
              <a:rPr lang="en-CA" dirty="0">
                <a:solidFill>
                  <a:srgbClr val="2CCCD3"/>
                </a:solidFill>
              </a:rPr>
              <a:t>A. </a:t>
            </a:r>
            <a:r>
              <a:rPr lang="en-CA" dirty="0" smtClean="0">
                <a:solidFill>
                  <a:srgbClr val="2CCCD3"/>
                </a:solidFill>
              </a:rPr>
              <a:t>6</a:t>
            </a:r>
            <a:r>
              <a:rPr lang="en-CA" dirty="0" smtClean="0"/>
              <a:t>)</a:t>
            </a:r>
            <a:endParaRPr lang="en-CA" b="1" dirty="0" smtClean="0"/>
          </a:p>
          <a:p>
            <a:pPr lvl="1"/>
            <a:r>
              <a:rPr lang="en-CA" b="1" dirty="0" smtClean="0"/>
              <a:t>Send</a:t>
            </a:r>
            <a:r>
              <a:rPr lang="en-CA" dirty="0" smtClean="0"/>
              <a:t> resources, modifications, or results to others on the same </a:t>
            </a:r>
            <a:r>
              <a:rPr lang="en-CA" dirty="0"/>
              <a:t>terms (</a:t>
            </a:r>
            <a:r>
              <a:rPr lang="en-CA" dirty="0">
                <a:solidFill>
                  <a:srgbClr val="2CCCD3"/>
                </a:solidFill>
              </a:rPr>
              <a:t>A. </a:t>
            </a:r>
            <a:r>
              <a:rPr lang="en-CA" dirty="0" smtClean="0">
                <a:solidFill>
                  <a:srgbClr val="2CCCD3"/>
                </a:solidFill>
              </a:rPr>
              <a:t>3.2</a:t>
            </a:r>
            <a:r>
              <a:rPr lang="en-CA" dirty="0" smtClean="0"/>
              <a:t>)</a:t>
            </a:r>
          </a:p>
          <a:p>
            <a:pPr lvl="2"/>
            <a:endParaRPr lang="en-CA" dirty="0" smtClean="0"/>
          </a:p>
          <a:p>
            <a:pPr lvl="1"/>
            <a:endParaRPr lang="en-CA" dirty="0"/>
          </a:p>
        </p:txBody>
      </p:sp>
      <p:pic>
        <p:nvPicPr>
          <p:cNvPr id="5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29635" y="3073776"/>
            <a:ext cx="573296" cy="57329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812405" y="3342664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44" descr="Scientist">
            <a:extLst>
              <a:ext uri="{FF2B5EF4-FFF2-40B4-BE49-F238E27FC236}">
                <a16:creationId xmlns:a16="http://schemas.microsoft.com/office/drawing/2014/main" id="{C3DCF420-CD22-4711-9100-578A987980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40910" y="3048974"/>
            <a:ext cx="573296" cy="57329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6343223" y="3342664"/>
            <a:ext cx="1030778" cy="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8" descr="https://cdn4.iconfinder.com/data/icons/glyphs/24/icons_password-256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510" y="3147593"/>
            <a:ext cx="335726" cy="33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s://cdn0.iconfinder.com/data/icons/feather/96/paper-256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530" y="2910391"/>
            <a:ext cx="371996" cy="3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s://cdn3.iconfinder.com/data/icons/wpzoom-developer-icon-set/500/115-256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136" y="3396825"/>
            <a:ext cx="402899" cy="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s://cdn3.iconfinder.com/data/icons/eightyshades/512/06_Light_Bulb-256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925" y="2877741"/>
            <a:ext cx="401014" cy="40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6" descr="https://cdn2.iconfinder.com/data/icons/computer-technology-23/64/transfer-computer-laptop-data-256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535" y="3404672"/>
            <a:ext cx="490270" cy="49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phic 32" descr="DNA">
            <a:extLst>
              <a:ext uri="{FF2B5EF4-FFF2-40B4-BE49-F238E27FC236}">
                <a16:creationId xmlns:a16="http://schemas.microsoft.com/office/drawing/2014/main" id="{9DE756BD-378B-4F98-9C35-F6D17E32CAB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875358" y="3044647"/>
            <a:ext cx="225211" cy="225211"/>
          </a:xfrm>
          <a:prstGeom prst="rect">
            <a:avLst/>
          </a:prstGeom>
        </p:spPr>
      </p:pic>
      <p:pic>
        <p:nvPicPr>
          <p:cNvPr id="16" name="Graphic 22" descr="Web design">
            <a:extLst>
              <a:ext uri="{FF2B5EF4-FFF2-40B4-BE49-F238E27FC236}">
                <a16:creationId xmlns:a16="http://schemas.microsoft.com/office/drawing/2014/main" id="{FF986D4D-EFCC-4C21-AC64-16440AF5DB9A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094784" y="2996235"/>
            <a:ext cx="302716" cy="302716"/>
          </a:xfrm>
          <a:prstGeom prst="rect">
            <a:avLst/>
          </a:prstGeom>
        </p:spPr>
      </p:pic>
      <p:pic>
        <p:nvPicPr>
          <p:cNvPr id="17" name="Graphic 30" descr="Brain in head">
            <a:extLst>
              <a:ext uri="{FF2B5EF4-FFF2-40B4-BE49-F238E27FC236}">
                <a16:creationId xmlns:a16="http://schemas.microsoft.com/office/drawing/2014/main" id="{53C3830C-BE70-4DEB-A5F1-CCE9F532D2CA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407089" y="3017859"/>
            <a:ext cx="232746" cy="232746"/>
          </a:xfrm>
          <a:prstGeom prst="rect">
            <a:avLst/>
          </a:prstGeom>
        </p:spPr>
      </p:pic>
      <p:pic>
        <p:nvPicPr>
          <p:cNvPr id="18" name="Graphic 52" descr="Workflow">
            <a:extLst>
              <a:ext uri="{FF2B5EF4-FFF2-40B4-BE49-F238E27FC236}">
                <a16:creationId xmlns:a16="http://schemas.microsoft.com/office/drawing/2014/main" id="{BE933EF3-27C1-45C7-A7EA-51DF4521CD55}"/>
              </a:ext>
            </a:extLst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946829" y="5886581"/>
            <a:ext cx="337026" cy="337026"/>
          </a:xfrm>
          <a:prstGeom prst="rect">
            <a:avLst/>
          </a:prstGeom>
        </p:spPr>
      </p:pic>
      <p:pic>
        <p:nvPicPr>
          <p:cNvPr id="19" name="Graphic 42" descr="Barcode">
            <a:extLst>
              <a:ext uri="{FF2B5EF4-FFF2-40B4-BE49-F238E27FC236}">
                <a16:creationId xmlns:a16="http://schemas.microsoft.com/office/drawing/2014/main" id="{D00C3BC0-918A-4344-9AB0-578041F4656C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956719" y="5512681"/>
            <a:ext cx="308664" cy="308664"/>
          </a:xfrm>
          <a:prstGeom prst="rect">
            <a:avLst/>
          </a:prstGeom>
        </p:spPr>
      </p:pic>
      <p:pic>
        <p:nvPicPr>
          <p:cNvPr id="20" name="Graphic 70" descr="Cloud Computing">
            <a:extLst>
              <a:ext uri="{FF2B5EF4-FFF2-40B4-BE49-F238E27FC236}">
                <a16:creationId xmlns:a16="http://schemas.microsoft.com/office/drawing/2014/main" id="{7FD059EC-3435-4E1A-AAAB-FB2CECDC0A27}"/>
              </a:ext>
            </a:extLst>
          </p:cNvPr>
          <p:cNvPicPr>
            <a:picLocks noChangeAspect="1"/>
          </p:cNvPicPr>
          <p:nvPr/>
        </p:nvPicPr>
        <p:blipFill>
          <a:blip r:embed="rId6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9"/>
              </a:ext>
            </a:extLst>
          </a:blip>
          <a:stretch>
            <a:fillRect/>
          </a:stretch>
        </p:blipFill>
        <p:spPr>
          <a:xfrm>
            <a:off x="966507" y="4756517"/>
            <a:ext cx="298876" cy="298876"/>
          </a:xfrm>
          <a:prstGeom prst="rect">
            <a:avLst/>
          </a:prstGeom>
        </p:spPr>
      </p:pic>
      <p:pic>
        <p:nvPicPr>
          <p:cNvPr id="21" name="Graphic 54" descr="Unlock">
            <a:extLst>
              <a:ext uri="{FF2B5EF4-FFF2-40B4-BE49-F238E27FC236}">
                <a16:creationId xmlns:a16="http://schemas.microsoft.com/office/drawing/2014/main" id="{0B7BA601-807B-4F33-BDEF-9A213645FABF}"/>
              </a:ext>
            </a:extLst>
          </p:cNvPr>
          <p:cNvPicPr>
            <a:picLocks noChangeAspect="1"/>
          </p:cNvPicPr>
          <p:nvPr/>
        </p:nvPicPr>
        <p:blipFill>
          <a:blip r:embed="rId7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992114" y="4255725"/>
            <a:ext cx="254797" cy="254797"/>
          </a:xfrm>
          <a:prstGeom prst="rect">
            <a:avLst/>
          </a:prstGeom>
        </p:spPr>
      </p:pic>
      <p:pic>
        <p:nvPicPr>
          <p:cNvPr id="22" name="Graphic 6" descr="Open hand">
            <a:extLst>
              <a:ext uri="{FF2B5EF4-FFF2-40B4-BE49-F238E27FC236}">
                <a16:creationId xmlns:a16="http://schemas.microsoft.com/office/drawing/2014/main" id="{B3DE3C59-3789-42F9-A3B4-EBF7685E0E5E}"/>
              </a:ext>
            </a:extLst>
          </p:cNvPr>
          <p:cNvPicPr>
            <a:picLocks noChangeAspect="1"/>
          </p:cNvPicPr>
          <p:nvPr/>
        </p:nvPicPr>
        <p:blipFill>
          <a:blip r:embed="rId7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6364" y="4358048"/>
            <a:ext cx="389374" cy="389374"/>
          </a:xfrm>
          <a:prstGeom prst="rect">
            <a:avLst/>
          </a:prstGeom>
        </p:spPr>
      </p:pic>
      <p:pic>
        <p:nvPicPr>
          <p:cNvPr id="23" name="Graphic 30" descr="Handshake">
            <a:extLst>
              <a:ext uri="{FF2B5EF4-FFF2-40B4-BE49-F238E27FC236}">
                <a16:creationId xmlns:a16="http://schemas.microsoft.com/office/drawing/2014/main" id="{C8E2054B-A68A-4E65-89CA-18C00F54AC9F}"/>
              </a:ext>
            </a:extLst>
          </p:cNvPr>
          <p:cNvPicPr>
            <a:picLocks noChangeAspect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3"/>
              </a:ext>
            </a:extLst>
          </a:blip>
          <a:stretch>
            <a:fillRect/>
          </a:stretch>
        </p:blipFill>
        <p:spPr>
          <a:xfrm>
            <a:off x="965591" y="5147813"/>
            <a:ext cx="290919" cy="29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0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1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4F55B59F-E831-4F1A-9862-A4A41D5394C4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7129C997-7245-4251-B902-83E0CA9BB723}">
  <we:reference id="wa104381411" version="1.0.0.0" store="en-US" storeType="OMEX"/>
  <we:alternateReferences>
    <we:reference id="WA104381411" version="1.0.0.0" store="WA10438141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1482</Words>
  <Application>Microsoft Office PowerPoint</Application>
  <PresentationFormat>Widescreen</PresentationFormat>
  <Paragraphs>244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Fabriga Light</vt:lpstr>
      <vt:lpstr>Gotham</vt:lpstr>
      <vt:lpstr>Office Theme</vt:lpstr>
      <vt:lpstr>Implementing Open Science</vt:lpstr>
      <vt:lpstr>PowerPoint Presentation</vt:lpstr>
      <vt:lpstr>PowerPoint Presentation</vt:lpstr>
      <vt:lpstr>Why Has IP-Protectionism Failed?</vt:lpstr>
      <vt:lpstr>Open Science is the Answer</vt:lpstr>
      <vt:lpstr>Open Science Agreements Toolkit (OSAT)</vt:lpstr>
      <vt:lpstr>Identifying Key Relationships</vt:lpstr>
      <vt:lpstr>How to Use the OSAT</vt:lpstr>
      <vt:lpstr>Open Science Material and Data Transfer Agreement (OSMDTA)</vt:lpstr>
      <vt:lpstr>Other Provisions</vt:lpstr>
      <vt:lpstr>Open Science Funding Agreement (OSFA)</vt:lpstr>
      <vt:lpstr>Other Provisions</vt:lpstr>
      <vt:lpstr>Open Science Project Agreement (OSPA)</vt:lpstr>
      <vt:lpstr>Other Provisions</vt:lpstr>
      <vt:lpstr>Open Science Collaboration Agreement (OSCA)</vt:lpstr>
      <vt:lpstr>Other Provisions</vt:lpstr>
      <vt:lpstr>But What About Commercialization?</vt:lpstr>
      <vt:lpstr>The Essence Open Science Commercialization</vt:lpstr>
      <vt:lpstr>Future Directions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Jean-Paul Acco, Mr.</dc:creator>
  <cp:lastModifiedBy>Dylan Wade Roskams-Edris, Mr</cp:lastModifiedBy>
  <cp:revision>117</cp:revision>
  <dcterms:created xsi:type="dcterms:W3CDTF">2019-10-07T21:17:13Z</dcterms:created>
  <dcterms:modified xsi:type="dcterms:W3CDTF">2019-11-17T20:47:11Z</dcterms:modified>
</cp:coreProperties>
</file>