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  <p:sldMasterId id="2147483678" r:id="rId5"/>
    <p:sldMasterId id="214748367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y="5143500" cx="9144000"/>
  <p:notesSz cx="6858000" cy="9144000"/>
  <p:embeddedFontLst>
    <p:embeddedFont>
      <p:font typeface="Corbel"/>
      <p:regular r:id="rId14"/>
      <p:bold r:id="rId15"/>
      <p:italic r:id="rId16"/>
      <p:boldItalic r:id="rId17"/>
    </p:embeddedFont>
    <p:embeddedFont>
      <p:font typeface="Comforta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Corbel-bold.fntdata"/><Relationship Id="rId14" Type="http://schemas.openxmlformats.org/officeDocument/2006/relationships/font" Target="fonts/Corbel-regular.fntdata"/><Relationship Id="rId17" Type="http://schemas.openxmlformats.org/officeDocument/2006/relationships/font" Target="fonts/Corbel-boldItalic.fntdata"/><Relationship Id="rId16" Type="http://schemas.openxmlformats.org/officeDocument/2006/relationships/font" Target="fonts/Corbel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Comfortaa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Comfortaa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7b322c712f_0_2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7b322c712f_0_2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b322c712f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27b322c712f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27b322c712f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b322c712f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7b322c712f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b322c712f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7b322c712f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7b322c712f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7b322c712f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7b322c712f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7b322c712f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8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7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7.png"/><Relationship Id="rId3" Type="http://schemas.openxmlformats.org/officeDocument/2006/relationships/image" Target="../media/image23.png"/><Relationship Id="rId4" Type="http://schemas.openxmlformats.org/officeDocument/2006/relationships/image" Target="../media/image4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1.png"/><Relationship Id="rId3" Type="http://schemas.openxmlformats.org/officeDocument/2006/relationships/image" Target="../media/image2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1.png"/><Relationship Id="rId3" Type="http://schemas.openxmlformats.org/officeDocument/2006/relationships/image" Target="../media/image2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ELIXIR">
  <p:cSld name="Title slide ELIXI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54" name="Google Shape;5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39412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/>
          <p:nvPr/>
        </p:nvSpPr>
        <p:spPr>
          <a:xfrm>
            <a:off x="5580063" y="4677967"/>
            <a:ext cx="29271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4500" lIns="48975" spcFirstLastPara="1" rIns="48975" wrap="square" tIns="245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GB" sz="1800" u="none" cap="none" strike="noStrike">
                <a:solidFill>
                  <a:srgbClr val="003F41"/>
                </a:solidFill>
                <a:latin typeface="Corbel"/>
                <a:ea typeface="Corbel"/>
                <a:cs typeface="Corbel"/>
                <a:sym typeface="Corbel"/>
              </a:rPr>
              <a:t>www.elixir-europe.org</a:t>
            </a:r>
            <a:endParaRPr b="0" i="1" sz="1800" u="none" cap="none" strike="noStrike">
              <a:solidFill>
                <a:srgbClr val="003F4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683568" y="2517745"/>
            <a:ext cx="77724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3800">
                <a:solidFill>
                  <a:srgbClr val="003F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2627784" y="3219823"/>
            <a:ext cx="58167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Corbel"/>
              <a:buNone/>
              <a:defRPr i="1" sz="21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5071418" y="3894510"/>
            <a:ext cx="33846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rbel"/>
              <a:buNone/>
              <a:defRPr sz="14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pic>
        <p:nvPicPr>
          <p:cNvPr descr="Logo&#10;&#10;Description automatically generated"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142" y="3971072"/>
            <a:ext cx="1370879" cy="103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61" name="Google Shape;6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04196" y="4345211"/>
            <a:ext cx="882148" cy="66480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 txBox="1"/>
          <p:nvPr>
            <p:ph type="title"/>
          </p:nvPr>
        </p:nvSpPr>
        <p:spPr>
          <a:xfrm>
            <a:off x="539552" y="249492"/>
            <a:ext cx="81534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533400" y="929872"/>
            <a:ext cx="8153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Dark and Logo">
    <p:bg>
      <p:bgPr>
        <a:solidFill>
          <a:srgbClr val="00517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65" name="Google Shape;6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85492" y="4354003"/>
            <a:ext cx="882147" cy="66915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/>
          <p:nvPr>
            <p:ph type="title"/>
          </p:nvPr>
        </p:nvSpPr>
        <p:spPr>
          <a:xfrm>
            <a:off x="539552" y="249492"/>
            <a:ext cx="81534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  <p15:guide id="2" orient="horz" pos="6028">
          <p15:clr>
            <a:srgbClr val="FA7B17"/>
          </p15:clr>
        </p15:guide>
        <p15:guide id="3" pos="454">
          <p15:clr>
            <a:srgbClr val="FA7B17"/>
          </p15:clr>
        </p15:guide>
        <p15:guide id="4" pos="10885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Logo 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68" name="Google Shape;6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04196" y="4345211"/>
            <a:ext cx="882148" cy="664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ELIXIR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539552" y="249492"/>
            <a:ext cx="81534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Logo&#10;&#10;Description automatically generated" id="72" name="Google Shape;7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04196" y="4345211"/>
            <a:ext cx="882148" cy="664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no logo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type="title"/>
          </p:nvPr>
        </p:nvSpPr>
        <p:spPr>
          <a:xfrm>
            <a:off x="539552" y="249492"/>
            <a:ext cx="81534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LIXIR-thank-you">
  <p:cSld name="ELIXIR acknowledgemen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76" name="Google Shape;7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39412"/>
            <a:ext cx="91440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7363" y="4607131"/>
            <a:ext cx="495300" cy="4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1"/>
          <p:cNvSpPr txBox="1"/>
          <p:nvPr/>
        </p:nvSpPr>
        <p:spPr>
          <a:xfrm>
            <a:off x="5580063" y="4083845"/>
            <a:ext cx="29271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4500" lIns="48975" spcFirstLastPara="1" rIns="48975" wrap="square" tIns="245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GB" sz="1800" u="none" cap="none" strike="noStrike">
                <a:solidFill>
                  <a:srgbClr val="003F41"/>
                </a:solidFill>
                <a:latin typeface="Corbel"/>
                <a:ea typeface="Corbel"/>
                <a:cs typeface="Corbel"/>
                <a:sym typeface="Corbel"/>
              </a:rPr>
              <a:t>www.elixir-europe.org</a:t>
            </a:r>
            <a:endParaRPr b="0" i="1" sz="1800" u="none" cap="none" strike="noStrike">
              <a:solidFill>
                <a:srgbClr val="003F4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" name="Google Shape;79;p21"/>
          <p:cNvSpPr txBox="1"/>
          <p:nvPr/>
        </p:nvSpPr>
        <p:spPr>
          <a:xfrm>
            <a:off x="4667646" y="4644413"/>
            <a:ext cx="14829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500" lIns="48975" spcFirstLastPara="1" rIns="48975" wrap="square" tIns="24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-GB" sz="1500" u="none" cap="none" strike="noStrike">
                <a:solidFill>
                  <a:srgbClr val="003F41"/>
                </a:solidFill>
                <a:latin typeface="Corbel"/>
                <a:ea typeface="Corbel"/>
                <a:cs typeface="Corbel"/>
                <a:sym typeface="Corbel"/>
              </a:rPr>
              <a:t>@ELIXIREurope</a:t>
            </a:r>
            <a:endParaRPr b="0" i="1" sz="1500" u="none" cap="none" strike="noStrike">
              <a:solidFill>
                <a:srgbClr val="003F4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80" name="Google Shape;8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2871" y="4591550"/>
            <a:ext cx="414338" cy="41808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1"/>
          <p:cNvSpPr txBox="1"/>
          <p:nvPr/>
        </p:nvSpPr>
        <p:spPr>
          <a:xfrm>
            <a:off x="6697209" y="4624491"/>
            <a:ext cx="19392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475" lIns="48950" spcFirstLastPara="1" rIns="48950" wrap="square" tIns="24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-GB" sz="1500" u="none" cap="none" strike="noStrike">
                <a:solidFill>
                  <a:srgbClr val="003F41"/>
                </a:solidFill>
                <a:latin typeface="Corbel"/>
                <a:ea typeface="Corbel"/>
                <a:cs typeface="Corbel"/>
                <a:sym typeface="Corbel"/>
              </a:rPr>
              <a:t>/company/elixir-europe</a:t>
            </a:r>
            <a:endParaRPr b="0" i="1" sz="1500" u="none" cap="none" strike="noStrike">
              <a:solidFill>
                <a:srgbClr val="003F4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2" name="Google Shape;82;p21"/>
          <p:cNvSpPr txBox="1"/>
          <p:nvPr>
            <p:ph type="ctrTitle"/>
          </p:nvPr>
        </p:nvSpPr>
        <p:spPr>
          <a:xfrm>
            <a:off x="683568" y="2733769"/>
            <a:ext cx="7772400" cy="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3000">
                <a:solidFill>
                  <a:srgbClr val="172C4B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Logo&#10;&#10;Description automatically generated" id="83" name="Google Shape;8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142" y="3971072"/>
            <a:ext cx="1370879" cy="103312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1"/>
          <p:cNvSpPr txBox="1"/>
          <p:nvPr>
            <p:ph idx="1" type="body"/>
          </p:nvPr>
        </p:nvSpPr>
        <p:spPr>
          <a:xfrm>
            <a:off x="5085954" y="3652444"/>
            <a:ext cx="33846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rbel"/>
              <a:buNone/>
              <a:defRPr sz="14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title 1">
  <p:cSld name="CONVERG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22221" y="4479992"/>
            <a:ext cx="721519" cy="478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3206" y="4519834"/>
            <a:ext cx="721519" cy="47481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2"/>
          <p:cNvSpPr txBox="1"/>
          <p:nvPr>
            <p:ph type="title"/>
          </p:nvPr>
        </p:nvSpPr>
        <p:spPr>
          <a:xfrm>
            <a:off x="539750" y="447694"/>
            <a:ext cx="8153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 2">
    <p:bg>
      <p:bgPr>
        <a:solidFill>
          <a:srgbClr val="00517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90" name="Google Shape;9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85492" y="4354003"/>
            <a:ext cx="882147" cy="669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  <p15:guide id="2" orient="horz" pos="6028">
          <p15:clr>
            <a:srgbClr val="FA7B17"/>
          </p15:clr>
        </p15:guide>
        <p15:guide id="3" pos="454">
          <p15:clr>
            <a:srgbClr val="FA7B17"/>
          </p15:clr>
        </p15:guide>
        <p15:guide id="4" pos="10885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Dark no logo">
    <p:bg>
      <p:bgPr>
        <a:solidFill>
          <a:srgbClr val="00517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  <p15:guide id="2" orient="horz" pos="6028">
          <p15:clr>
            <a:srgbClr val="FA7B17"/>
          </p15:clr>
        </p15:guide>
        <p15:guide id="3" pos="454">
          <p15:clr>
            <a:srgbClr val="FA7B17"/>
          </p15:clr>
        </p15:guide>
        <p15:guide id="4" pos="10885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LIXIR_logo.jpg" id="93" name="Google Shape;9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5113" y="4462465"/>
            <a:ext cx="989609" cy="5592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5"/>
          <p:cNvSpPr txBox="1"/>
          <p:nvPr>
            <p:ph type="title"/>
          </p:nvPr>
        </p:nvSpPr>
        <p:spPr>
          <a:xfrm>
            <a:off x="539552" y="249492"/>
            <a:ext cx="81534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ELIXIR_logo.jpg" id="95" name="Google Shape;9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5113" y="4265342"/>
            <a:ext cx="989609" cy="75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 ELIXIR">
  <p:cSld name="Title slide ELIXI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7"/>
          <p:cNvPicPr preferRelativeResize="0"/>
          <p:nvPr/>
        </p:nvPicPr>
        <p:blipFill rotWithShape="1">
          <a:blip r:embed="rId2">
            <a:alphaModFix/>
          </a:blip>
          <a:srcRect b="0" l="566" r="1700" t="2581"/>
          <a:stretch/>
        </p:blipFill>
        <p:spPr>
          <a:xfrm>
            <a:off x="0" y="0"/>
            <a:ext cx="9144009" cy="2484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meter&#10;&#10;Description automatically generated" id="101" name="Google Shape;10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806" y="2803312"/>
            <a:ext cx="1951688" cy="14788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27"/>
          <p:cNvGrpSpPr/>
          <p:nvPr/>
        </p:nvGrpSpPr>
        <p:grpSpPr>
          <a:xfrm>
            <a:off x="461589" y="4282645"/>
            <a:ext cx="1660011" cy="518846"/>
            <a:chOff x="14819123" y="10021282"/>
            <a:chExt cx="7106213" cy="2555890"/>
          </a:xfrm>
        </p:grpSpPr>
        <p:pic>
          <p:nvPicPr>
            <p:cNvPr id="103" name="Google Shape;103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819132" y="10076896"/>
              <a:ext cx="1141985" cy="9614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27"/>
            <p:cNvSpPr txBox="1"/>
            <p:nvPr/>
          </p:nvSpPr>
          <p:spPr>
            <a:xfrm>
              <a:off x="15970576" y="10021282"/>
              <a:ext cx="5954700" cy="7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375" lIns="36725" spcFirstLastPara="1" rIns="36725" wrap="square" tIns="18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3F41"/>
                </a:buClr>
                <a:buSzPts val="1100"/>
                <a:buFont typeface="Corbel"/>
                <a:buNone/>
              </a:pPr>
              <a:r>
                <a:rPr b="0" i="1" lang="en-GB" sz="1100" u="none" cap="none" strike="noStrike">
                  <a:solidFill>
                    <a:srgbClr val="003F41"/>
                  </a:solidFill>
                  <a:latin typeface="Corbel"/>
                  <a:ea typeface="Corbel"/>
                  <a:cs typeface="Corbel"/>
                  <a:sym typeface="Corbel"/>
                </a:rPr>
                <a:t>@ELIXIREurope</a:t>
              </a:r>
              <a:endParaRPr b="0" i="1" sz="1100" u="none" cap="none" strike="noStrike">
                <a:solidFill>
                  <a:srgbClr val="003F4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05" name="Google Shape;105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819123" y="11462854"/>
              <a:ext cx="1104332" cy="11143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27"/>
            <p:cNvSpPr txBox="1"/>
            <p:nvPr/>
          </p:nvSpPr>
          <p:spPr>
            <a:xfrm>
              <a:off x="15898635" y="11537912"/>
              <a:ext cx="6026700" cy="7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375" lIns="36725" spcFirstLastPara="1" rIns="36725" wrap="square" tIns="18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3F41"/>
                </a:buClr>
                <a:buSzPts val="1100"/>
                <a:buFont typeface="Corbel"/>
                <a:buNone/>
              </a:pPr>
              <a:r>
                <a:rPr b="0" i="1" lang="en-GB" sz="1100" u="none" cap="none" strike="noStrike">
                  <a:solidFill>
                    <a:srgbClr val="003F41"/>
                  </a:solidFill>
                  <a:latin typeface="Corbel"/>
                  <a:ea typeface="Corbel"/>
                  <a:cs typeface="Corbel"/>
                  <a:sym typeface="Corbel"/>
                </a:rPr>
                <a:t>/company/elixir-europe</a:t>
              </a:r>
              <a:endParaRPr b="0" i="1" sz="1100" u="none" cap="none" strike="noStrike">
                <a:solidFill>
                  <a:srgbClr val="003F4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07" name="Google Shape;107;p27"/>
          <p:cNvSpPr txBox="1"/>
          <p:nvPr>
            <p:ph type="ctrTitle"/>
          </p:nvPr>
        </p:nvSpPr>
        <p:spPr>
          <a:xfrm>
            <a:off x="2831269" y="2655975"/>
            <a:ext cx="5895300" cy="10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"/>
              <a:buFont typeface="Corbel"/>
              <a:buNone/>
              <a:defRPr b="1" sz="3300">
                <a:solidFill>
                  <a:srgbClr val="003F4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Font typeface="Corbel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Font typeface="Corbel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Font typeface="Corbel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Font typeface="Corbel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Font typeface="Corbel"/>
              <a:buNone/>
              <a:defRPr>
                <a:latin typeface="Corbel"/>
                <a:ea typeface="Corbel"/>
                <a:cs typeface="Corbel"/>
                <a:sym typeface="Corbe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Font typeface="Corbel"/>
              <a:buNone/>
              <a:defRPr>
                <a:latin typeface="Corbel"/>
                <a:ea typeface="Corbel"/>
                <a:cs typeface="Corbel"/>
                <a:sym typeface="Corbe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Font typeface="Corbel"/>
              <a:buNone/>
              <a:defRPr>
                <a:latin typeface="Corbel"/>
                <a:ea typeface="Corbel"/>
                <a:cs typeface="Corbel"/>
                <a:sym typeface="Corbe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Font typeface="Corbel"/>
              <a:buNone/>
              <a:defRPr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8" name="Google Shape;108;p27"/>
          <p:cNvSpPr txBox="1"/>
          <p:nvPr>
            <p:ph idx="1" type="subTitle"/>
          </p:nvPr>
        </p:nvSpPr>
        <p:spPr>
          <a:xfrm>
            <a:off x="2831276" y="3731925"/>
            <a:ext cx="58953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400"/>
              </a:spcBef>
              <a:spcAft>
                <a:spcPts val="0"/>
              </a:spcAft>
              <a:buSzPts val="2100"/>
              <a:buFont typeface="Corbel"/>
              <a:buNone/>
              <a:defRPr sz="2100">
                <a:latin typeface="Corbel"/>
                <a:ea typeface="Corbel"/>
                <a:cs typeface="Corbel"/>
                <a:sym typeface="Corbel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SzPts val="1500"/>
              <a:buFont typeface="Corbel"/>
              <a:buNone/>
              <a:defRPr sz="11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SzPts val="1500"/>
              <a:buFont typeface="Corbel"/>
              <a:buNone/>
              <a:defRPr sz="11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SzPts val="1500"/>
              <a:buFont typeface="Corbel"/>
              <a:buNone/>
              <a:defRPr sz="11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SzPts val="1500"/>
              <a:buFont typeface="Corbel"/>
              <a:buNone/>
              <a:defRPr sz="11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SzPts val="1500"/>
              <a:buFont typeface="Corbel"/>
              <a:buNone/>
              <a:defRPr sz="11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rtl="0" algn="ctr">
              <a:spcBef>
                <a:spcPts val="300"/>
              </a:spcBef>
              <a:spcAft>
                <a:spcPts val="0"/>
              </a:spcAft>
              <a:buSzPts val="1500"/>
              <a:buFont typeface="Corbel"/>
              <a:buNone/>
              <a:defRPr sz="11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rtl="0" algn="ctr">
              <a:spcBef>
                <a:spcPts val="300"/>
              </a:spcBef>
              <a:spcAft>
                <a:spcPts val="0"/>
              </a:spcAft>
              <a:buSzPts val="1500"/>
              <a:buFont typeface="Corbel"/>
              <a:buNone/>
              <a:defRPr sz="11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rtl="0" algn="ctr">
              <a:spcBef>
                <a:spcPts val="300"/>
              </a:spcBef>
              <a:spcAft>
                <a:spcPts val="0"/>
              </a:spcAft>
              <a:buSzPts val="1500"/>
              <a:buFont typeface="Corbel"/>
              <a:buNone/>
              <a:defRPr sz="11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9" name="Google Shape;109;p27"/>
          <p:cNvSpPr txBox="1"/>
          <p:nvPr>
            <p:ph idx="2" type="body"/>
          </p:nvPr>
        </p:nvSpPr>
        <p:spPr>
          <a:xfrm>
            <a:off x="2831276" y="4406606"/>
            <a:ext cx="58953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spcBef>
                <a:spcPts val="300"/>
              </a:spcBef>
              <a:spcAft>
                <a:spcPts val="0"/>
              </a:spcAft>
              <a:buSzPts val="1400"/>
              <a:buFont typeface="Corbel"/>
              <a:buNone/>
              <a:defRPr sz="14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17500" lvl="1" marL="914400" rtl="0" algn="l">
              <a:spcBef>
                <a:spcPts val="500"/>
              </a:spcBef>
              <a:spcAft>
                <a:spcPts val="0"/>
              </a:spcAft>
              <a:buSzPts val="1400"/>
              <a:buFont typeface="Corbel"/>
              <a:buChar char="○"/>
              <a:defRPr sz="1100">
                <a:latin typeface="Corbel"/>
                <a:ea typeface="Corbel"/>
                <a:cs typeface="Corbel"/>
                <a:sym typeface="Corbel"/>
              </a:defRPr>
            </a:lvl2pPr>
            <a:lvl3pPr indent="-317500" lvl="2" marL="1371600" rtl="0" algn="l">
              <a:spcBef>
                <a:spcPts val="500"/>
              </a:spcBef>
              <a:spcAft>
                <a:spcPts val="0"/>
              </a:spcAft>
              <a:buSzPts val="1400"/>
              <a:buFont typeface="Corbel"/>
              <a:buChar char="■"/>
              <a:defRPr sz="1100"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rtl="0" algn="l">
              <a:spcBef>
                <a:spcPts val="500"/>
              </a:spcBef>
              <a:spcAft>
                <a:spcPts val="0"/>
              </a:spcAft>
              <a:buSzPts val="1400"/>
              <a:buFont typeface="Corbel"/>
              <a:buChar char="●"/>
              <a:defRPr sz="1100"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rtl="0" algn="l">
              <a:spcBef>
                <a:spcPts val="500"/>
              </a:spcBef>
              <a:spcAft>
                <a:spcPts val="0"/>
              </a:spcAft>
              <a:buSzPts val="1400"/>
              <a:buFont typeface="Corbel"/>
              <a:buChar char="○"/>
              <a:defRPr sz="1100"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rtl="0" algn="l">
              <a:spcBef>
                <a:spcPts val="500"/>
              </a:spcBef>
              <a:spcAft>
                <a:spcPts val="0"/>
              </a:spcAft>
              <a:buSzPts val="1400"/>
              <a:buFont typeface="Corbel"/>
              <a:buChar char="■"/>
              <a:defRPr sz="1100"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Font typeface="Corbel"/>
              <a:buChar char="●"/>
              <a:defRPr sz="1100"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Font typeface="Corbel"/>
              <a:buChar char="○"/>
              <a:defRPr sz="1100"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Font typeface="Corbel"/>
              <a:buChar char="■"/>
              <a:defRPr sz="1100"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0" name="Google Shape;110;p27"/>
          <p:cNvSpPr txBox="1"/>
          <p:nvPr/>
        </p:nvSpPr>
        <p:spPr>
          <a:xfrm>
            <a:off x="5690813" y="4733625"/>
            <a:ext cx="3089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www.elixir-europe.org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CONVERGE">
  <p:cSld name="Title slide EXCELERAT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/>
          <p:nvPr>
            <p:ph type="ctrTitle"/>
          </p:nvPr>
        </p:nvSpPr>
        <p:spPr>
          <a:xfrm>
            <a:off x="3211088" y="2655975"/>
            <a:ext cx="5515500" cy="10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"/>
              <a:buFont typeface="Corbel"/>
              <a:buNone/>
              <a:defRPr b="1" sz="3300">
                <a:solidFill>
                  <a:srgbClr val="003F4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Font typeface="Corbel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Font typeface="Corbel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Font typeface="Corbel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Font typeface="Corbel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Font typeface="Corbel"/>
              <a:buNone/>
              <a:defRPr>
                <a:latin typeface="Corbel"/>
                <a:ea typeface="Corbel"/>
                <a:cs typeface="Corbel"/>
                <a:sym typeface="Corbe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Font typeface="Corbel"/>
              <a:buNone/>
              <a:defRPr>
                <a:latin typeface="Corbel"/>
                <a:ea typeface="Corbel"/>
                <a:cs typeface="Corbel"/>
                <a:sym typeface="Corbe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Font typeface="Corbel"/>
              <a:buNone/>
              <a:defRPr>
                <a:latin typeface="Corbel"/>
                <a:ea typeface="Corbel"/>
                <a:cs typeface="Corbel"/>
                <a:sym typeface="Corbe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Font typeface="Corbel"/>
              <a:buNone/>
              <a:defRPr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pic>
        <p:nvPicPr>
          <p:cNvPr id="113" name="Google Shape;113;p28"/>
          <p:cNvPicPr preferRelativeResize="0"/>
          <p:nvPr/>
        </p:nvPicPr>
        <p:blipFill rotWithShape="1">
          <a:blip r:embed="rId2">
            <a:alphaModFix/>
          </a:blip>
          <a:srcRect b="0" l="566" r="1700" t="2581"/>
          <a:stretch/>
        </p:blipFill>
        <p:spPr>
          <a:xfrm>
            <a:off x="0" y="0"/>
            <a:ext cx="9144009" cy="2484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28"/>
          <p:cNvGrpSpPr/>
          <p:nvPr/>
        </p:nvGrpSpPr>
        <p:grpSpPr>
          <a:xfrm>
            <a:off x="349801" y="3591440"/>
            <a:ext cx="2932884" cy="1328292"/>
            <a:chOff x="323850" y="3671539"/>
            <a:chExt cx="2900400" cy="1313580"/>
          </a:xfrm>
        </p:grpSpPr>
        <p:pic>
          <p:nvPicPr>
            <p:cNvPr id="115" name="Google Shape;115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3851" y="3671539"/>
              <a:ext cx="1214094" cy="815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28"/>
            <p:cNvSpPr/>
            <p:nvPr/>
          </p:nvSpPr>
          <p:spPr>
            <a:xfrm>
              <a:off x="323850" y="4569619"/>
              <a:ext cx="29004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600"/>
                <a:buFont typeface="Arial"/>
                <a:buNone/>
              </a:pPr>
              <a:r>
                <a:rPr lang="en-GB" sz="600">
                  <a:solidFill>
                    <a:srgbClr val="7F7F7F"/>
                  </a:solidFill>
                  <a:latin typeface="Corbel"/>
                  <a:ea typeface="Corbel"/>
                  <a:cs typeface="Corbel"/>
                  <a:sym typeface="Corbel"/>
                </a:rPr>
                <a:t>ELIXIR-CONVERGE has received funding from the European Union’s Horizon 2020 Research and Innovation programme under grant agreement No 871075.</a:t>
              </a:r>
              <a:endParaRPr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17" name="Google Shape;117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96325" y="3672358"/>
              <a:ext cx="1214089" cy="8141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28"/>
          <p:cNvSpPr txBox="1"/>
          <p:nvPr>
            <p:ph idx="1" type="subTitle"/>
          </p:nvPr>
        </p:nvSpPr>
        <p:spPr>
          <a:xfrm>
            <a:off x="3211088" y="3731925"/>
            <a:ext cx="55155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400"/>
              </a:spcBef>
              <a:spcAft>
                <a:spcPts val="0"/>
              </a:spcAft>
              <a:buSzPts val="2100"/>
              <a:buFont typeface="Corbel"/>
              <a:buNone/>
              <a:defRPr sz="2100">
                <a:latin typeface="Corbel"/>
                <a:ea typeface="Corbel"/>
                <a:cs typeface="Corbel"/>
                <a:sym typeface="Corbel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SzPts val="1500"/>
              <a:buFont typeface="Corbel"/>
              <a:buNone/>
              <a:defRPr sz="11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SzPts val="1500"/>
              <a:buFont typeface="Corbel"/>
              <a:buNone/>
              <a:defRPr sz="11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SzPts val="1500"/>
              <a:buFont typeface="Corbel"/>
              <a:buNone/>
              <a:defRPr sz="11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SzPts val="1500"/>
              <a:buFont typeface="Corbel"/>
              <a:buNone/>
              <a:defRPr sz="11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SzPts val="1500"/>
              <a:buFont typeface="Corbel"/>
              <a:buNone/>
              <a:defRPr sz="11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rtl="0" algn="ctr">
              <a:spcBef>
                <a:spcPts val="300"/>
              </a:spcBef>
              <a:spcAft>
                <a:spcPts val="0"/>
              </a:spcAft>
              <a:buSzPts val="1500"/>
              <a:buFont typeface="Corbel"/>
              <a:buNone/>
              <a:defRPr sz="11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rtl="0" algn="ctr">
              <a:spcBef>
                <a:spcPts val="300"/>
              </a:spcBef>
              <a:spcAft>
                <a:spcPts val="0"/>
              </a:spcAft>
              <a:buSzPts val="1500"/>
              <a:buFont typeface="Corbel"/>
              <a:buNone/>
              <a:defRPr sz="11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rtl="0" algn="ctr">
              <a:spcBef>
                <a:spcPts val="300"/>
              </a:spcBef>
              <a:spcAft>
                <a:spcPts val="0"/>
              </a:spcAft>
              <a:buSzPts val="1500"/>
              <a:buFont typeface="Corbel"/>
              <a:buNone/>
              <a:defRPr sz="11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2" type="body"/>
          </p:nvPr>
        </p:nvSpPr>
        <p:spPr>
          <a:xfrm>
            <a:off x="3211088" y="4406606"/>
            <a:ext cx="55155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317500" lvl="1" marL="914400" rtl="0" algn="l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CONTENT">
  <p:cSld name="EXCELERATE slide conte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7080" y="4435125"/>
            <a:ext cx="747978" cy="5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9"/>
          <p:cNvSpPr txBox="1"/>
          <p:nvPr>
            <p:ph type="title"/>
          </p:nvPr>
        </p:nvSpPr>
        <p:spPr>
          <a:xfrm>
            <a:off x="539750" y="551494"/>
            <a:ext cx="8153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1" type="body"/>
          </p:nvPr>
        </p:nvSpPr>
        <p:spPr>
          <a:xfrm>
            <a:off x="533400" y="1144192"/>
            <a:ext cx="8153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rbel"/>
              <a:buChar char="•"/>
              <a:defRPr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238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  <a:defRPr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38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  <a:defRPr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048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048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048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i="0" sz="1200" u="none" cap="none" strike="noStrike">
                <a:solidFill>
                  <a:schemeClr val="dk1"/>
                </a:solidFill>
              </a:defRPr>
            </a:lvl6pPr>
            <a:lvl7pPr indent="-3048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i="0" sz="1200" u="none" cap="none" strike="noStrike">
                <a:solidFill>
                  <a:schemeClr val="dk1"/>
                </a:solidFill>
              </a:defRPr>
            </a:lvl7pPr>
            <a:lvl8pPr indent="-3048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i="0" sz="1200" u="none" cap="none" strike="noStrike">
                <a:solidFill>
                  <a:schemeClr val="dk1"/>
                </a:solidFill>
              </a:defRPr>
            </a:lvl8pPr>
            <a:lvl9pPr indent="-3048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i="0" sz="12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CONTENT – CONVERGE">
  <p:cSld name="EXCELERATE slide content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2913" y="4467975"/>
            <a:ext cx="781650" cy="52412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0"/>
          <p:cNvSpPr txBox="1"/>
          <p:nvPr>
            <p:ph type="title"/>
          </p:nvPr>
        </p:nvSpPr>
        <p:spPr>
          <a:xfrm>
            <a:off x="539750" y="551494"/>
            <a:ext cx="8153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533400" y="1144192"/>
            <a:ext cx="8153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1pPr>
            <a:lvl2pPr indent="-3238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orbel"/>
              <a:buChar char="•"/>
              <a:defRPr i="0" sz="1500" u="none" cap="none" strike="noStrike">
                <a:solidFill>
                  <a:schemeClr val="dk1"/>
                </a:solidFill>
              </a:defRPr>
            </a:lvl2pPr>
            <a:lvl3pPr indent="-3238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orbel"/>
              <a:buChar char="•"/>
              <a:defRPr i="0" sz="1500" u="none" cap="none" strike="noStrike">
                <a:solidFill>
                  <a:schemeClr val="dk1"/>
                </a:solidFill>
              </a:defRPr>
            </a:lvl3pPr>
            <a:lvl4pPr indent="-3048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i="0" sz="1200" u="none" cap="none" strike="noStrike">
                <a:solidFill>
                  <a:schemeClr val="dk1"/>
                </a:solidFill>
              </a:defRPr>
            </a:lvl4pPr>
            <a:lvl5pPr indent="-3048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i="0" sz="1200" u="none" cap="none" strike="noStrike">
                <a:solidFill>
                  <a:schemeClr val="dk1"/>
                </a:solidFill>
              </a:defRPr>
            </a:lvl5pPr>
            <a:lvl6pPr indent="-3048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048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048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048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pic>
        <p:nvPicPr>
          <p:cNvPr id="128" name="Google Shape;12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2940" y="4540572"/>
            <a:ext cx="622931" cy="418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7080" y="4435125"/>
            <a:ext cx="747978" cy="5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1"/>
          <p:cNvSpPr txBox="1"/>
          <p:nvPr>
            <p:ph type="title"/>
          </p:nvPr>
        </p:nvSpPr>
        <p:spPr>
          <a:xfrm>
            <a:off x="539750" y="551494"/>
            <a:ext cx="8153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– CONVERGE">
  <p:cSld name="TITLE_ONLY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2913" y="4467975"/>
            <a:ext cx="781650" cy="52412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2"/>
          <p:cNvSpPr txBox="1"/>
          <p:nvPr>
            <p:ph type="title"/>
          </p:nvPr>
        </p:nvSpPr>
        <p:spPr>
          <a:xfrm>
            <a:off x="539750" y="551494"/>
            <a:ext cx="8153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5" name="Google Shape;13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2940" y="4540572"/>
            <a:ext cx="622931" cy="418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39750" y="250031"/>
            <a:ext cx="8153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39750" y="939998"/>
            <a:ext cx="8153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rbe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imes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imes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imes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imes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imes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imes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imes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imes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/>
          <p:nvPr>
            <p:ph type="title"/>
          </p:nvPr>
        </p:nvSpPr>
        <p:spPr>
          <a:xfrm>
            <a:off x="539750" y="551494"/>
            <a:ext cx="8153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6"/>
          <p:cNvSpPr txBox="1"/>
          <p:nvPr>
            <p:ph idx="1" type="body"/>
          </p:nvPr>
        </p:nvSpPr>
        <p:spPr>
          <a:xfrm>
            <a:off x="533400" y="1144192"/>
            <a:ext cx="8153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rbel"/>
              <a:buChar char="•"/>
              <a:defRPr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238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orbel"/>
              <a:buChar char="•"/>
              <a:defRPr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38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orbel"/>
              <a:buChar char="•"/>
              <a:defRPr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048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048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048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048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048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048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9.png"/><Relationship Id="rId13" Type="http://schemas.openxmlformats.org/officeDocument/2006/relationships/image" Target="../media/image28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Relationship Id="rId5" Type="http://schemas.openxmlformats.org/officeDocument/2006/relationships/image" Target="../media/image21.png"/><Relationship Id="rId6" Type="http://schemas.openxmlformats.org/officeDocument/2006/relationships/image" Target="../media/image15.png"/><Relationship Id="rId7" Type="http://schemas.openxmlformats.org/officeDocument/2006/relationships/image" Target="../media/image20.png"/><Relationship Id="rId8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openxmlformats.org/officeDocument/2006/relationships/image" Target="../media/image30.png"/><Relationship Id="rId6" Type="http://schemas.openxmlformats.org/officeDocument/2006/relationships/image" Target="../media/image27.png"/><Relationship Id="rId7" Type="http://schemas.openxmlformats.org/officeDocument/2006/relationships/image" Target="../media/image25.png"/><Relationship Id="rId8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peter.maccallum@elixir-europe.org" TargetMode="External"/><Relationship Id="rId4" Type="http://schemas.openxmlformats.org/officeDocument/2006/relationships/hyperlink" Target="mailto:jonathan.tedds@elixir-europe.org" TargetMode="External"/><Relationship Id="rId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 txBox="1"/>
          <p:nvPr>
            <p:ph type="ctrTitle"/>
          </p:nvPr>
        </p:nvSpPr>
        <p:spPr>
          <a:xfrm>
            <a:off x="2363600" y="2655975"/>
            <a:ext cx="6363000" cy="1076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EOSC-ENTRUST: A European Network of Trusted Research Environments </a:t>
            </a:r>
            <a:endParaRPr sz="3000"/>
          </a:p>
        </p:txBody>
      </p:sp>
      <p:sp>
        <p:nvSpPr>
          <p:cNvPr id="141" name="Google Shape;141;p33"/>
          <p:cNvSpPr txBox="1"/>
          <p:nvPr>
            <p:ph idx="1" type="subTitle"/>
          </p:nvPr>
        </p:nvSpPr>
        <p:spPr>
          <a:xfrm>
            <a:off x="2831276" y="3731925"/>
            <a:ext cx="5895300" cy="674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400"/>
              </a:spcBef>
              <a:spcAft>
                <a:spcPts val="500"/>
              </a:spcAft>
              <a:buNone/>
            </a:pPr>
            <a:r>
              <a:rPr lang="en-GB"/>
              <a:t>Peter Maccallum (ELIXIR), Jonathan Tedds (ELIXIR)</a:t>
            </a:r>
            <a:endParaRPr/>
          </a:p>
        </p:txBody>
      </p:sp>
      <p:sp>
        <p:nvSpPr>
          <p:cNvPr id="142" name="Google Shape;142;p33"/>
          <p:cNvSpPr txBox="1"/>
          <p:nvPr>
            <p:ph idx="2" type="body"/>
          </p:nvPr>
        </p:nvSpPr>
        <p:spPr>
          <a:xfrm>
            <a:off x="2831276" y="4406606"/>
            <a:ext cx="5895300" cy="41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500"/>
              </a:spcAft>
              <a:buNone/>
            </a:pPr>
            <a:r>
              <a:rPr lang="en-GB"/>
              <a:t>UK TRE Community, Swansea, 04 September 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/>
          <p:nvPr/>
        </p:nvSpPr>
        <p:spPr>
          <a:xfrm>
            <a:off x="533970" y="876757"/>
            <a:ext cx="3614400" cy="12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3475" lIns="66975" spcFirstLastPara="1" rIns="66975" wrap="square" tIns="33475">
            <a:noAutofit/>
          </a:bodyPr>
          <a:lstStyle/>
          <a:p>
            <a:pPr indent="0" lvl="1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34"/>
          <p:cNvGrpSpPr/>
          <p:nvPr/>
        </p:nvGrpSpPr>
        <p:grpSpPr>
          <a:xfrm>
            <a:off x="612876" y="2098654"/>
            <a:ext cx="2858937" cy="2393246"/>
            <a:chOff x="974490" y="2774893"/>
            <a:chExt cx="3811916" cy="3190995"/>
          </a:xfrm>
        </p:grpSpPr>
        <p:pic>
          <p:nvPicPr>
            <p:cNvPr id="150" name="Google Shape;150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32790" y="3340490"/>
              <a:ext cx="418553" cy="4036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34"/>
            <p:cNvSpPr/>
            <p:nvPr/>
          </p:nvSpPr>
          <p:spPr>
            <a:xfrm>
              <a:off x="1585706" y="2854371"/>
              <a:ext cx="3200700" cy="30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475" lIns="66975" spcFirstLastPara="1" rIns="66975" wrap="square" tIns="33475">
              <a:noAutofit/>
            </a:bodyPr>
            <a:lstStyle/>
            <a:p>
              <a:pPr indent="0" lvl="1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n-GB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Databases</a:t>
              </a:r>
              <a:endParaRPr i="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1" marL="12700" rtl="0" algn="l">
                <a:spcBef>
                  <a:spcPts val="150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en-GB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Training</a:t>
              </a:r>
              <a:endParaRPr i="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1" marL="12700" rtl="0" algn="l">
                <a:spcBef>
                  <a:spcPts val="150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en-GB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Software tools</a:t>
              </a:r>
              <a:endParaRPr i="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1" marL="12700" marR="0" rtl="0" algn="l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n-GB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Data standards </a:t>
              </a:r>
              <a:endParaRPr i="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1" marL="12700" marR="0" rtl="0" algn="l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n-GB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Compute resources</a:t>
              </a:r>
              <a:endParaRPr i="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1" marL="12700" marR="0" rtl="0" algn="l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n-GB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Scientific &amp; technical experts</a:t>
              </a:r>
              <a:endParaRPr i="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52" name="Google Shape;152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37840" y="5006917"/>
              <a:ext cx="397424" cy="299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32790" y="2774893"/>
              <a:ext cx="388353" cy="443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42547" y="3941699"/>
              <a:ext cx="396440" cy="2850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3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37839" y="4429103"/>
              <a:ext cx="383304" cy="4036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ightbulb and pencil" id="156" name="Google Shape;156;p3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74490" y="5480922"/>
              <a:ext cx="484966" cy="4849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34"/>
          <p:cNvSpPr txBox="1"/>
          <p:nvPr/>
        </p:nvSpPr>
        <p:spPr>
          <a:xfrm>
            <a:off x="539552" y="249492"/>
            <a:ext cx="81534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8" name="Google Shape;158;p34"/>
          <p:cNvPicPr preferRelativeResize="0"/>
          <p:nvPr/>
        </p:nvPicPr>
        <p:blipFill rotWithShape="1">
          <a:blip r:embed="rId9">
            <a:alphaModFix/>
          </a:blip>
          <a:srcRect b="0" l="0" r="11707" t="0"/>
          <a:stretch/>
        </p:blipFill>
        <p:spPr>
          <a:xfrm>
            <a:off x="1625406" y="2270"/>
            <a:ext cx="7518592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34"/>
          <p:cNvGrpSpPr/>
          <p:nvPr/>
        </p:nvGrpSpPr>
        <p:grpSpPr>
          <a:xfrm>
            <a:off x="7239325" y="249500"/>
            <a:ext cx="1805400" cy="1079988"/>
            <a:chOff x="0" y="1069375"/>
            <a:chExt cx="1805400" cy="1079988"/>
          </a:xfrm>
        </p:grpSpPr>
        <p:sp>
          <p:nvSpPr>
            <p:cNvPr id="160" name="Google Shape;160;p34"/>
            <p:cNvSpPr/>
            <p:nvPr/>
          </p:nvSpPr>
          <p:spPr>
            <a:xfrm>
              <a:off x="0" y="1609363"/>
              <a:ext cx="1800000" cy="54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GB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Peter Maccallum</a:t>
              </a:r>
              <a:endParaRPr b="1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Chief Technical Officer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1" name="Google Shape;161;p3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085400" y="1069375"/>
              <a:ext cx="720000" cy="720000"/>
            </a:xfrm>
            <a:prstGeom prst="ellipse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0"/>
                </a:srgbClr>
              </a:outerShdw>
            </a:effectLst>
          </p:spPr>
        </p:pic>
      </p:grpSp>
      <p:grpSp>
        <p:nvGrpSpPr>
          <p:cNvPr id="162" name="Google Shape;162;p34"/>
          <p:cNvGrpSpPr/>
          <p:nvPr/>
        </p:nvGrpSpPr>
        <p:grpSpPr>
          <a:xfrm>
            <a:off x="7242025" y="1416375"/>
            <a:ext cx="1800000" cy="1080000"/>
            <a:chOff x="1800000" y="1069375"/>
            <a:chExt cx="1800000" cy="1080000"/>
          </a:xfrm>
        </p:grpSpPr>
        <p:sp>
          <p:nvSpPr>
            <p:cNvPr id="163" name="Google Shape;163;p34"/>
            <p:cNvSpPr/>
            <p:nvPr/>
          </p:nvSpPr>
          <p:spPr>
            <a:xfrm>
              <a:off x="1800000" y="1609375"/>
              <a:ext cx="1800000" cy="54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GB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Jonathan Tedds</a:t>
              </a:r>
              <a:endParaRPr b="1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Programme Manager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900"/>
                <a:t>Scientific Computing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4" name="Google Shape;164;p3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880000" y="1069375"/>
              <a:ext cx="720000" cy="720000"/>
            </a:xfrm>
            <a:prstGeom prst="ellipse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0"/>
                </a:srgbClr>
              </a:outerShdw>
            </a:effectLst>
          </p:spPr>
        </p:pic>
      </p:grpSp>
      <p:pic>
        <p:nvPicPr>
          <p:cNvPr id="165" name="Google Shape;165;p3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85625" y="3549550"/>
            <a:ext cx="2544575" cy="8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437142" y="2744992"/>
            <a:ext cx="1706865" cy="6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148375" y="4581697"/>
            <a:ext cx="2913350" cy="52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4"/>
          <p:cNvSpPr txBox="1"/>
          <p:nvPr>
            <p:ph idx="4294967295" type="title"/>
          </p:nvPr>
        </p:nvSpPr>
        <p:spPr>
          <a:xfrm>
            <a:off x="268100" y="163550"/>
            <a:ext cx="3647700" cy="7131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72000" marR="72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</a:rPr>
              <a:t>ELIXIR – what we do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69" name="Google Shape;169;p34"/>
          <p:cNvSpPr txBox="1"/>
          <p:nvPr>
            <p:ph idx="4294967295" type="body"/>
          </p:nvPr>
        </p:nvSpPr>
        <p:spPr>
          <a:xfrm>
            <a:off x="268100" y="1127525"/>
            <a:ext cx="3647700" cy="322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400"/>
              <a:t>We build life science informatics capacity and infrastructure in Europe, connect and develop a network of experts and provide hundreds of high quality services and resources available to all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5"/>
          <p:cNvPicPr preferRelativeResize="0"/>
          <p:nvPr/>
        </p:nvPicPr>
        <p:blipFill rotWithShape="1">
          <a:blip r:embed="rId3">
            <a:alphaModFix/>
          </a:blip>
          <a:srcRect b="36994" l="20864" r="21177" t="10373"/>
          <a:stretch/>
        </p:blipFill>
        <p:spPr>
          <a:xfrm>
            <a:off x="0" y="1835300"/>
            <a:ext cx="5828751" cy="330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7224" y="0"/>
            <a:ext cx="1434051" cy="107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5"/>
          <p:cNvSpPr txBox="1"/>
          <p:nvPr>
            <p:ph idx="4294967295" type="title"/>
          </p:nvPr>
        </p:nvSpPr>
        <p:spPr>
          <a:xfrm>
            <a:off x="539550" y="249500"/>
            <a:ext cx="5289300" cy="5025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72000" marR="72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</a:rPr>
              <a:t>We share a familiar problem</a:t>
            </a:r>
            <a:endParaRPr b="1" i="1" sz="2000">
              <a:solidFill>
                <a:schemeClr val="lt1"/>
              </a:solidFill>
            </a:endParaRPr>
          </a:p>
        </p:txBody>
      </p:sp>
      <p:sp>
        <p:nvSpPr>
          <p:cNvPr id="177" name="Google Shape;177;p35"/>
          <p:cNvSpPr txBox="1"/>
          <p:nvPr>
            <p:ph idx="4294967295" type="body"/>
          </p:nvPr>
        </p:nvSpPr>
        <p:spPr>
          <a:xfrm>
            <a:off x="539550" y="852950"/>
            <a:ext cx="5657100" cy="98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400"/>
              <a:t>Biomolecular research is increasingly about individuals - genomes, proteomes, metabolomes, with clinical context.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</a:rPr>
              <a:t>The data is sensitive, high volume, complex to analyse, difficult to move…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78" name="Google Shape;178;p35"/>
          <p:cNvSpPr txBox="1"/>
          <p:nvPr>
            <p:ph idx="4294967295" type="body"/>
          </p:nvPr>
        </p:nvSpPr>
        <p:spPr>
          <a:xfrm>
            <a:off x="6168713" y="1063100"/>
            <a:ext cx="2797200" cy="5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400"/>
              <a:t>Biomolecular data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1640" y="1428750"/>
            <a:ext cx="1363733" cy="8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6"/>
          <p:cNvPicPr preferRelativeResize="0"/>
          <p:nvPr/>
        </p:nvPicPr>
        <p:blipFill rotWithShape="1">
          <a:blip r:embed="rId4">
            <a:alphaModFix/>
          </a:blip>
          <a:srcRect b="36994" l="20864" r="21177" t="10373"/>
          <a:stretch/>
        </p:blipFill>
        <p:spPr>
          <a:xfrm>
            <a:off x="0" y="1835300"/>
            <a:ext cx="5828751" cy="330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1936" y="2709350"/>
            <a:ext cx="1543141" cy="50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1226" y="3483725"/>
            <a:ext cx="1784560" cy="6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6481" y="0"/>
            <a:ext cx="1434051" cy="107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6"/>
          <p:cNvSpPr txBox="1"/>
          <p:nvPr>
            <p:ph idx="4294967295" type="title"/>
          </p:nvPr>
        </p:nvSpPr>
        <p:spPr>
          <a:xfrm>
            <a:off x="539550" y="249500"/>
            <a:ext cx="5289300" cy="5025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72000" marR="72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</a:rPr>
              <a:t>…and we aren’t alone in this</a:t>
            </a:r>
            <a:endParaRPr b="1" i="1" sz="2000">
              <a:solidFill>
                <a:schemeClr val="lt1"/>
              </a:solidFill>
            </a:endParaRPr>
          </a:p>
        </p:txBody>
      </p:sp>
      <p:sp>
        <p:nvSpPr>
          <p:cNvPr id="189" name="Google Shape;189;p36"/>
          <p:cNvSpPr txBox="1"/>
          <p:nvPr>
            <p:ph idx="4294967295" type="body"/>
          </p:nvPr>
        </p:nvSpPr>
        <p:spPr>
          <a:xfrm>
            <a:off x="6244906" y="1063100"/>
            <a:ext cx="2797200" cy="5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400"/>
              <a:t>Biomolecular data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90" name="Google Shape;190;p36"/>
          <p:cNvSpPr txBox="1"/>
          <p:nvPr>
            <p:ph idx="4294967295" type="body"/>
          </p:nvPr>
        </p:nvSpPr>
        <p:spPr>
          <a:xfrm>
            <a:off x="6244906" y="4057825"/>
            <a:ext cx="2797200" cy="5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400"/>
              <a:t>Social Sciences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91" name="Google Shape;191;p36"/>
          <p:cNvSpPr txBox="1"/>
          <p:nvPr>
            <p:ph idx="4294967295" type="body"/>
          </p:nvPr>
        </p:nvSpPr>
        <p:spPr>
          <a:xfrm>
            <a:off x="6244906" y="3263063"/>
            <a:ext cx="2797200" cy="5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400"/>
              <a:t>Clinical Trials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92" name="Google Shape;192;p36"/>
          <p:cNvSpPr txBox="1"/>
          <p:nvPr>
            <p:ph idx="4294967295" type="body"/>
          </p:nvPr>
        </p:nvSpPr>
        <p:spPr>
          <a:xfrm>
            <a:off x="6244906" y="2300075"/>
            <a:ext cx="2797200" cy="5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400"/>
              <a:t>Data e-Infrastructure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93" name="Google Shape;193;p36"/>
          <p:cNvSpPr txBox="1"/>
          <p:nvPr>
            <p:ph idx="4294967295" type="body"/>
          </p:nvPr>
        </p:nvSpPr>
        <p:spPr>
          <a:xfrm>
            <a:off x="539550" y="852950"/>
            <a:ext cx="5657100" cy="98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400"/>
              <a:t>Other European Research Infrastructures, and </a:t>
            </a:r>
            <a:r>
              <a:rPr lang="en-GB" sz="1400"/>
              <a:t>research subject areas, share the same problems and have experience with the same point to point solutions. </a:t>
            </a:r>
            <a:r>
              <a:rPr lang="en-GB" sz="1400"/>
              <a:t> 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</a:rPr>
              <a:t>In many cases, depending on the same infrastructure providers for TREs. 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pic>
        <p:nvPicPr>
          <p:cNvPr id="194" name="Google Shape;194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1925" y="4380761"/>
            <a:ext cx="1543150" cy="574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7"/>
          <p:cNvPicPr preferRelativeResize="0"/>
          <p:nvPr/>
        </p:nvPicPr>
        <p:blipFill rotWithShape="1">
          <a:blip r:embed="rId3">
            <a:alphaModFix/>
          </a:blip>
          <a:srcRect b="31898" l="21547" r="22454" t="9453"/>
          <a:stretch/>
        </p:blipFill>
        <p:spPr>
          <a:xfrm>
            <a:off x="739350" y="593926"/>
            <a:ext cx="6883523" cy="450565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7"/>
          <p:cNvSpPr/>
          <p:nvPr/>
        </p:nvSpPr>
        <p:spPr>
          <a:xfrm>
            <a:off x="60400" y="34900"/>
            <a:ext cx="5457300" cy="89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1" name="Google Shape;201;p37"/>
          <p:cNvSpPr txBox="1"/>
          <p:nvPr>
            <p:ph idx="4294967295" type="title"/>
          </p:nvPr>
        </p:nvSpPr>
        <p:spPr>
          <a:xfrm>
            <a:off x="154950" y="3970950"/>
            <a:ext cx="2509500" cy="869700"/>
          </a:xfrm>
          <a:prstGeom prst="rect">
            <a:avLst/>
          </a:prstGeom>
          <a:solidFill>
            <a:srgbClr val="009999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72000" marR="72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</a:rPr>
              <a:t>Infrastructures and Agencies</a:t>
            </a:r>
            <a:endParaRPr b="1" sz="1400">
              <a:solidFill>
                <a:schemeClr val="lt1"/>
              </a:solidFill>
            </a:endParaRPr>
          </a:p>
          <a:p>
            <a:pPr indent="0" lvl="0" marL="72000" marR="72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</a:rPr>
              <a:t>ELIXIR, EUDAT, CESSDA, ECRIN, HDR-UK; </a:t>
            </a:r>
            <a:endParaRPr b="1" sz="1400">
              <a:solidFill>
                <a:schemeClr val="lt1"/>
              </a:solidFill>
            </a:endParaRPr>
          </a:p>
          <a:p>
            <a:pPr indent="0" lvl="0" marL="72000" marR="72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</a:rPr>
              <a:t>ESFRI, EOSC</a:t>
            </a:r>
            <a:endParaRPr b="1" i="1" sz="1400">
              <a:solidFill>
                <a:schemeClr val="lt1"/>
              </a:solidFill>
            </a:endParaRPr>
          </a:p>
        </p:txBody>
      </p:sp>
      <p:sp>
        <p:nvSpPr>
          <p:cNvPr id="202" name="Google Shape;202;p37"/>
          <p:cNvSpPr txBox="1"/>
          <p:nvPr>
            <p:ph idx="4294967295" type="title"/>
          </p:nvPr>
        </p:nvSpPr>
        <p:spPr>
          <a:xfrm>
            <a:off x="6651050" y="1074775"/>
            <a:ext cx="2203800" cy="12219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72000" marR="72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</a:rPr>
              <a:t>4 Drivers </a:t>
            </a:r>
            <a:endParaRPr b="1" sz="1400">
              <a:solidFill>
                <a:schemeClr val="lt1"/>
              </a:solidFill>
            </a:endParaRPr>
          </a:p>
          <a:p>
            <a:pPr indent="0" lvl="0" marL="72000" marR="72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</a:rPr>
              <a:t>Biomolecular Research</a:t>
            </a:r>
            <a:endParaRPr b="1" sz="1400">
              <a:solidFill>
                <a:schemeClr val="lt1"/>
              </a:solidFill>
            </a:endParaRPr>
          </a:p>
          <a:p>
            <a:pPr indent="0" lvl="0" marL="72000" marR="72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</a:rPr>
              <a:t>Social Sciences</a:t>
            </a:r>
            <a:endParaRPr b="1" sz="1400">
              <a:solidFill>
                <a:schemeClr val="lt1"/>
              </a:solidFill>
            </a:endParaRPr>
          </a:p>
          <a:p>
            <a:pPr indent="0" lvl="0" marL="72000" marR="72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</a:rPr>
              <a:t>Clinical Research</a:t>
            </a:r>
            <a:endParaRPr b="1" sz="1400">
              <a:solidFill>
                <a:schemeClr val="lt1"/>
              </a:solidFill>
            </a:endParaRPr>
          </a:p>
          <a:p>
            <a:pPr indent="0" lvl="0" marL="72000" marR="72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</a:rPr>
              <a:t>Environmental Data</a:t>
            </a:r>
            <a:endParaRPr b="1" sz="1400">
              <a:solidFill>
                <a:schemeClr val="lt1"/>
              </a:solidFill>
            </a:endParaRPr>
          </a:p>
        </p:txBody>
      </p:sp>
      <p:sp>
        <p:nvSpPr>
          <p:cNvPr id="203" name="Google Shape;203;p37"/>
          <p:cNvSpPr txBox="1"/>
          <p:nvPr>
            <p:ph idx="4294967295" type="title"/>
          </p:nvPr>
        </p:nvSpPr>
        <p:spPr>
          <a:xfrm>
            <a:off x="6524850" y="3201300"/>
            <a:ext cx="2077800" cy="10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72000" marR="72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</a:rPr>
              <a:t>15 countries</a:t>
            </a:r>
            <a:endParaRPr b="1" sz="1400">
              <a:solidFill>
                <a:schemeClr val="lt1"/>
              </a:solidFill>
            </a:endParaRPr>
          </a:p>
          <a:p>
            <a:pPr indent="0" lvl="0" marL="72000" marR="72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</a:rPr>
              <a:t>ES, FI, DK, LU, PT, SI, GR, UK, CZ, SE, NO, NL, EE, DE, BE </a:t>
            </a:r>
            <a:endParaRPr b="1" sz="1400">
              <a:solidFill>
                <a:schemeClr val="lt1"/>
              </a:solidFill>
            </a:endParaRPr>
          </a:p>
        </p:txBody>
      </p:sp>
      <p:pic>
        <p:nvPicPr>
          <p:cNvPr id="204" name="Google Shape;204;p37"/>
          <p:cNvPicPr preferRelativeResize="0"/>
          <p:nvPr/>
        </p:nvPicPr>
        <p:blipFill rotWithShape="1">
          <a:blip r:embed="rId4">
            <a:alphaModFix/>
          </a:blip>
          <a:srcRect b="30944" l="0" r="0" t="29240"/>
          <a:stretch/>
        </p:blipFill>
        <p:spPr>
          <a:xfrm>
            <a:off x="100013" y="134750"/>
            <a:ext cx="2619375" cy="6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7"/>
          <p:cNvSpPr/>
          <p:nvPr/>
        </p:nvSpPr>
        <p:spPr>
          <a:xfrm>
            <a:off x="5397300" y="3309225"/>
            <a:ext cx="1305300" cy="765000"/>
          </a:xfrm>
          <a:prstGeom prst="ellipse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6" name="Google Shape;206;p37"/>
          <p:cNvSpPr/>
          <p:nvPr/>
        </p:nvSpPr>
        <p:spPr>
          <a:xfrm>
            <a:off x="5551900" y="1347500"/>
            <a:ext cx="1305300" cy="765000"/>
          </a:xfrm>
          <a:prstGeom prst="ellipse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7" name="Google Shape;207;p37"/>
          <p:cNvSpPr txBox="1"/>
          <p:nvPr/>
        </p:nvSpPr>
        <p:spPr>
          <a:xfrm>
            <a:off x="2664450" y="113500"/>
            <a:ext cx="2947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Comfortaa"/>
                <a:ea typeface="Comfortaa"/>
                <a:cs typeface="Comfortaa"/>
                <a:sym typeface="Comfortaa"/>
              </a:rPr>
              <a:t>| ENTRUST</a:t>
            </a:r>
            <a:endParaRPr b="1" sz="3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/>
          <p:nvPr>
            <p:ph type="title"/>
          </p:nvPr>
        </p:nvSpPr>
        <p:spPr>
          <a:xfrm>
            <a:off x="539550" y="249500"/>
            <a:ext cx="3647700" cy="9900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72000" marR="72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</a:rPr>
              <a:t>EOSC-ENTRUST will build a European Network for TRE provision</a:t>
            </a:r>
            <a:endParaRPr b="1" i="1" sz="2000">
              <a:solidFill>
                <a:schemeClr val="lt1"/>
              </a:solidFill>
            </a:endParaRPr>
          </a:p>
        </p:txBody>
      </p:sp>
      <p:sp>
        <p:nvSpPr>
          <p:cNvPr id="213" name="Google Shape;213;p38"/>
          <p:cNvSpPr txBox="1"/>
          <p:nvPr>
            <p:ph idx="1" type="body"/>
          </p:nvPr>
        </p:nvSpPr>
        <p:spPr>
          <a:xfrm>
            <a:off x="539550" y="1428750"/>
            <a:ext cx="3647700" cy="322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400"/>
              <a:t>5M Euro over 2024-2026, 15 countries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</a:rPr>
              <a:t>Annual iterative development of a TRE Architecture and Best Practice Guidelines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00"/>
              <a:t>Evaluation and requirements from specific Driver domains to ensure solutions are fit for purpose and deployable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</a:rPr>
              <a:t>A catalog of TRE capabilities and services in the EOSC framework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00"/>
              <a:t>Policy engagement and advice to EU agencies and National Governments to support continued investment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hlink"/>
                </a:solidFill>
                <a:hlinkClick r:id="rId3"/>
              </a:rPr>
              <a:t>peter.maccallum@elixir-europe.org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hlink"/>
                </a:solidFill>
                <a:hlinkClick r:id="rId4"/>
              </a:rPr>
              <a:t>jonathan.tedds@elixir-europe.org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214" name="Google Shape;21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4374" y="4273800"/>
            <a:ext cx="3379624" cy="8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8"/>
          <p:cNvSpPr txBox="1"/>
          <p:nvPr>
            <p:ph type="title"/>
          </p:nvPr>
        </p:nvSpPr>
        <p:spPr>
          <a:xfrm>
            <a:off x="4954575" y="249500"/>
            <a:ext cx="3647700" cy="6363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72000" marR="72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</a:rPr>
              <a:t>Why does it </a:t>
            </a:r>
            <a:r>
              <a:rPr b="1" lang="en-GB" sz="2000">
                <a:solidFill>
                  <a:schemeClr val="lt1"/>
                </a:solidFill>
              </a:rPr>
              <a:t>matter</a:t>
            </a:r>
            <a:r>
              <a:rPr b="1" lang="en-GB" sz="2000">
                <a:solidFill>
                  <a:schemeClr val="lt1"/>
                </a:solidFill>
              </a:rPr>
              <a:t> here?</a:t>
            </a:r>
            <a:endParaRPr b="1" i="1" sz="2000">
              <a:solidFill>
                <a:schemeClr val="lt1"/>
              </a:solidFill>
            </a:endParaRPr>
          </a:p>
        </p:txBody>
      </p:sp>
      <p:sp>
        <p:nvSpPr>
          <p:cNvPr id="216" name="Google Shape;216;p38"/>
          <p:cNvSpPr txBox="1"/>
          <p:nvPr>
            <p:ph idx="1" type="body"/>
          </p:nvPr>
        </p:nvSpPr>
        <p:spPr>
          <a:xfrm>
            <a:off x="4954575" y="967000"/>
            <a:ext cx="3647700" cy="322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</a:rPr>
              <a:t>Are you developing technology?</a:t>
            </a:r>
            <a:endParaRPr b="1"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00"/>
              <a:t>EOSC-ENTRUST will promote best in class solutions across Europe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</a:rPr>
              <a:t>Are you working in a multinational research? </a:t>
            </a:r>
            <a:endParaRPr b="1"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00"/>
              <a:t>EOSC-ENTRUST will enable federated and international data sharing between TREs 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</a:rPr>
              <a:t>Are you developing federal governance models?</a:t>
            </a:r>
            <a:endParaRPr b="1"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400"/>
              <a:t>EOSC-ENTRUST will need to develop solutions which can be delivered across multiple, overlapping governance jurisdictions.</a:t>
            </a:r>
            <a:endParaRPr sz="1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LIXIR_templat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LIXIR_templat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