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321" r:id="rId5"/>
    <p:sldId id="272" r:id="rId6"/>
    <p:sldId id="259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6" autoAdjust="0"/>
    <p:restoredTop sz="94660"/>
  </p:normalViewPr>
  <p:slideViewPr>
    <p:cSldViewPr snapToGrid="0">
      <p:cViewPr>
        <p:scale>
          <a:sx n="95" d="100"/>
          <a:sy n="95" d="100"/>
        </p:scale>
        <p:origin x="59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5019B4-AEB8-564D-EC58-99AB0C1FF2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A9922-83E2-849D-8230-AF2D81B9E4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838229-9CBA-1A45-B516-138A119893AB}" type="datetimeFigureOut">
              <a:rPr lang="en-GB"/>
              <a:pPr>
                <a:defRPr/>
              </a:pPr>
              <a:t>01/09/2023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3EFB5EE-2A87-4840-5116-99513BB1EF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8D2BDD6-D12A-B300-5E7A-3C9C869F7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8C468-5157-3E1E-2F08-8C5E634B38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06D3E-8E89-D2AB-9164-E82B45A50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4AB6D8-F8E6-C54E-A1A3-4175907784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ABB5BA-0095-0CBB-92BC-3A7046C62C03}"/>
              </a:ext>
            </a:extLst>
          </p:cNvPr>
          <p:cNvSpPr/>
          <p:nvPr/>
        </p:nvSpPr>
        <p:spPr>
          <a:xfrm>
            <a:off x="1588" y="0"/>
            <a:ext cx="12190412" cy="6858000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46AB9E-5FE8-D84E-74FD-39B8FE65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7CAA5AA-2551-B01F-3581-AC4AA6AC2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4497388"/>
            <a:ext cx="1122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5EC7B878-3909-4622-2D96-DD2740B4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251075"/>
            <a:ext cx="1122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33580895-A62C-4C66-0CA3-264C2070E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497388"/>
            <a:ext cx="1122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CB43C77D-6B5A-C622-8F3D-5A4CD02E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63" y="11287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B745B20A-DDD3-B3DF-9A99-21E01E81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4497388"/>
            <a:ext cx="1122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769669BE-B92B-C2DA-516D-07560261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4498975"/>
            <a:ext cx="1122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B7D96329-7E7A-90E5-C76B-9B4EF9AD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375025"/>
            <a:ext cx="1122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2DE3CAE9-67D7-BDAF-C28C-AAE0A059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63" y="2254250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B60957C6-2086-EB7E-7C5D-CEC9BC7A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251075"/>
            <a:ext cx="11239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2E5ECCEB-A819-4F42-C8E4-67B1EE80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2510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B3F81DF-796F-78D3-4476-3AD62BDB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22510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59F3388E-BC5E-B03D-C45F-12A8B1B7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337502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24218AB-0F77-D1F5-9CF4-030FF5CCB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63" y="3375025"/>
            <a:ext cx="1122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6EB25AD1-9DF8-AEAF-1C3B-5B6F48F1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1127125"/>
            <a:ext cx="11239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B7D78064-D8E1-C245-C360-0E6B7851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125538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1283281D-AE39-61C0-F867-B335D95E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127125"/>
            <a:ext cx="11239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C296D656-FF67-3183-575A-067649BB1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127125"/>
            <a:ext cx="11239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6905C34D-4E6E-7561-9AA7-F7A68F29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128713"/>
            <a:ext cx="11223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Background pattern&#10;&#10;Description automatically generated">
            <a:extLst>
              <a:ext uri="{FF2B5EF4-FFF2-40B4-BE49-F238E27FC236}">
                <a16:creationId xmlns:a16="http://schemas.microsoft.com/office/drawing/2014/main" id="{F245F320-A806-5565-58A3-AF056C0D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37502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090D0CB3-0B35-CDEB-B216-32E7CF00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4989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Background pattern&#10;&#10;Description automatically generated">
            <a:extLst>
              <a:ext uri="{FF2B5EF4-FFF2-40B4-BE49-F238E27FC236}">
                <a16:creationId xmlns:a16="http://schemas.microsoft.com/office/drawing/2014/main" id="{D396DF0B-51A8-71BB-5E8D-D9A71951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4497388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FB1F0244-D3C2-0019-4141-E99C0FBC8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2251075"/>
            <a:ext cx="1122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795B64CE-B1B3-8F52-4D70-6E5CBB12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375025"/>
            <a:ext cx="1122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2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CD3958D3-E68C-C8A3-C7DC-1F700FD3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376613"/>
            <a:ext cx="1122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 descr="A picture containing hand&#10;&#10;Description automatically generated">
            <a:extLst>
              <a:ext uri="{FF2B5EF4-FFF2-40B4-BE49-F238E27FC236}">
                <a16:creationId xmlns:a16="http://schemas.microsoft.com/office/drawing/2014/main" id="{D7A518CD-356D-FA48-7730-4710C445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460375" y="4294188"/>
            <a:ext cx="3108325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4" descr="A picture containing hand&#10;&#10;Description automatically generated">
            <a:extLst>
              <a:ext uri="{FF2B5EF4-FFF2-40B4-BE49-F238E27FC236}">
                <a16:creationId xmlns:a16="http://schemas.microsoft.com/office/drawing/2014/main" id="{BDDB30DA-E54A-ACF6-C9A4-20266F82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8" y="-650875"/>
            <a:ext cx="31067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4815" y="2251826"/>
            <a:ext cx="3369600" cy="2245164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88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2BA649-E676-A010-3C9B-EE3089DA15DE}"/>
              </a:ext>
            </a:extLst>
          </p:cNvPr>
          <p:cNvSpPr/>
          <p:nvPr/>
        </p:nvSpPr>
        <p:spPr>
          <a:xfrm>
            <a:off x="2254250" y="5722938"/>
            <a:ext cx="568325" cy="1138237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65BD530-E134-AEFD-C489-95C04121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6291263"/>
            <a:ext cx="5683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232AE60F-CD2D-7A55-8D71-F0994CF1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5722938"/>
            <a:ext cx="568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4288" y="4599006"/>
            <a:ext cx="2239329" cy="2261868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22472" y="2257675"/>
            <a:ext cx="8836388" cy="3370849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08A"/>
              </a:buClr>
              <a:buSzPct val="120000"/>
              <a:buFont typeface="Wingdings" panose="05000000000000000000" pitchFamily="2" charset="2"/>
              <a:buChar char="§"/>
              <a:defRPr sz="2000"/>
            </a:lvl1pPr>
            <a:lvl2pPr marL="687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62C"/>
              </a:buClr>
              <a:buSzPct val="120000"/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52575" y="0"/>
            <a:ext cx="10106285" cy="1114816"/>
          </a:xfrm>
        </p:spPr>
        <p:txBody>
          <a:bodyPr tIns="0" bIns="0" anchor="b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4E31711-6122-5426-2A56-266BE02519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878A-B473-8A40-84E1-0275A1BC74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73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678" y="1590805"/>
            <a:ext cx="3668704" cy="2421338"/>
          </a:xfrm>
        </p:spPr>
        <p:txBody>
          <a:bodyPr lIns="0" anchor="t"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Chart Placeholder 19"/>
          <p:cNvSpPr>
            <a:spLocks noGrp="1"/>
          </p:cNvSpPr>
          <p:nvPr>
            <p:ph type="chart" sz="quarter" idx="12"/>
          </p:nvPr>
        </p:nvSpPr>
        <p:spPr>
          <a:xfrm>
            <a:off x="5375275" y="1590805"/>
            <a:ext cx="6816725" cy="448781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chart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0DE26C-70A6-3124-E2FB-0005C6BE52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A33C5-6CE6-754E-867B-D2190BB912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1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5" y="0"/>
            <a:ext cx="10106285" cy="1114816"/>
          </a:xfrm>
        </p:spPr>
        <p:txBody>
          <a:bodyPr tIns="0" bIns="0" anchor="b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A89F27-C182-2AF8-7608-29EEFD6AD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615E-2401-C24F-B62B-7F266A1EC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3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131292C8-E82A-C99B-A375-417670B04F8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84163" y="6003925"/>
            <a:ext cx="569912" cy="1138238"/>
            <a:chOff x="3376613" y="5722363"/>
            <a:chExt cx="569657" cy="11388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AF71F9-CC1F-69AB-2F97-CFC3E55CA4DF}"/>
                </a:ext>
              </a:extLst>
            </p:cNvPr>
            <p:cNvSpPr/>
            <p:nvPr/>
          </p:nvSpPr>
          <p:spPr>
            <a:xfrm>
              <a:off x="3363918" y="5722362"/>
              <a:ext cx="568071" cy="1138812"/>
            </a:xfrm>
            <a:prstGeom prst="rect">
              <a:avLst/>
            </a:prstGeom>
            <a:solidFill>
              <a:srgbClr val="FFC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78CEA320-103F-ECE6-B431-BFAD10D58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6291518"/>
              <a:ext cx="569657" cy="56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84F63673-8986-EAFB-BB80-EE26193CF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5722363"/>
              <a:ext cx="568854" cy="5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52575" y="0"/>
            <a:ext cx="10106285" cy="1114816"/>
          </a:xfrm>
        </p:spPr>
        <p:txBody>
          <a:bodyPr tIns="0" bIns="0" anchor="b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5FB5BC4-3783-9D84-8284-B6A408003F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8152-1E87-7848-860F-71A789438B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2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4BF09958-A943-2788-C9F8-52F548DCE1C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84163" y="6003925"/>
            <a:ext cx="569912" cy="1138238"/>
            <a:chOff x="3376613" y="5722363"/>
            <a:chExt cx="569657" cy="11388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52DB2A-4CBE-D5FA-8EDB-97AC7248C2D0}"/>
                </a:ext>
              </a:extLst>
            </p:cNvPr>
            <p:cNvSpPr/>
            <p:nvPr/>
          </p:nvSpPr>
          <p:spPr>
            <a:xfrm>
              <a:off x="3363918" y="5722362"/>
              <a:ext cx="568071" cy="1138812"/>
            </a:xfrm>
            <a:prstGeom prst="rect">
              <a:avLst/>
            </a:prstGeom>
            <a:solidFill>
              <a:srgbClr val="FFC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53217748-C265-568D-E77C-D88407642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6291518"/>
              <a:ext cx="569657" cy="56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538F6B1F-854E-5893-3B21-CC87E9C17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5722363"/>
              <a:ext cx="568854" cy="5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52575" y="0"/>
            <a:ext cx="10106285" cy="1114816"/>
          </a:xfrm>
        </p:spPr>
        <p:txBody>
          <a:bodyPr tIns="0" bIns="0" anchor="b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52575" y="1849349"/>
            <a:ext cx="10077450" cy="3779176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08A"/>
              </a:buClr>
              <a:buSzPct val="120000"/>
              <a:buFont typeface="Wingdings" panose="05000000000000000000" pitchFamily="2" charset="2"/>
              <a:buChar char="§"/>
              <a:defRPr sz="2000"/>
            </a:lvl1pPr>
            <a:lvl2pPr marL="687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62C"/>
              </a:buClr>
              <a:buSzPct val="120000"/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3B81837-71C0-F7BB-835C-5F0892891F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E38E-A523-9445-B796-25FE8BAB8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828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A7DC1C-E189-C194-9C67-98B0E47D4D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5EDB32-6AE2-6237-06DA-134C1516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35E743F4-BDBF-BC43-D04C-C730CF52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095">
            <a:off x="9866313" y="3805238"/>
            <a:ext cx="1166812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63A873E9-E53E-B5C7-366A-B93F249B4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1120775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B648AB43-EF83-0E7B-EEDE-DA6987184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-1588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02A62D4-D600-2A8A-F042-8A2D15AC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1120775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70789F4-D726-18CD-D2A6-8577846B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-1588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97662B4A-A05D-0D31-6E47-172F747E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375025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19C1527B-2368-C1DB-0E53-731D9BA4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-1588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17D6519D-5189-B766-314B-D3A678F4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44973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47FA51B1-A364-4A4D-2F24-87579BC96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-1588"/>
            <a:ext cx="1122362" cy="112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31010FA-057D-D0C3-C229-A39ECDAB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-1588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9817986C-9B65-C128-A96B-2A39E9F73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3375025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47172203-044A-B9E9-142D-48153035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120775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13C6FC0D-EA39-1490-1FCB-7091FC096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497388"/>
            <a:ext cx="112236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0BB50523-CE93-A6BC-2F73-86FCCE8F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24790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CEA0E650-30FB-F7F0-F1E6-1DF1368A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224790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7A789E77-8B9C-0C71-0DC5-759B017E7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-1588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F41B986D-F79F-B6AA-BB9F-7DAD62B3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2247900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B9A6D03D-4C87-12C5-5C3E-F2535CEFD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-1588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A picture containing hand&#10;&#10;Description automatically generated">
            <a:extLst>
              <a:ext uri="{FF2B5EF4-FFF2-40B4-BE49-F238E27FC236}">
                <a16:creationId xmlns:a16="http://schemas.microsoft.com/office/drawing/2014/main" id="{D7EFE765-8BB5-6A02-8F11-07E65DC8C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4952" flipV="1">
            <a:off x="9648825" y="3371850"/>
            <a:ext cx="3106738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0639" y="1120686"/>
            <a:ext cx="4491834" cy="4499066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10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4BF5AA-0168-2590-71CA-87919669F8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9F371F-0762-5FAC-2E24-804797431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15931E3-B077-C9F9-08C5-917696A24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11125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6ED6D684-5FA4-5672-FE1D-B5F5C26FD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ACF6E615-9DA4-EF0B-C8FF-1BFB1736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22336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AA3C555-2EF5-CA11-8EFD-45922BD0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111283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E8BAD10-D69E-8BE0-0AF6-015A2D35A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B69EF74A-2D06-01EE-E2F5-C84112859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48468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BDB031A9-9168-F9B7-B783-5671DB0C9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1160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4E66B1EA-0544-0D66-3EB4-6456765FA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36073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7013840A-49F5-4965-883E-163522E7C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3355975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E029FF0-4867-73A9-EF4B-17883798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10966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BDEDC88B-01CF-D814-EFA8-BA647CA8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10966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24A2D2BE-9868-3D13-5E53-E913D14B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CE75112B-A204-12F6-CC21-D120F4CE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2336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86875FFC-C5A9-4575-F425-6984D8CA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484688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A picture containing hand&#10;&#10;Description automatically generated">
            <a:extLst>
              <a:ext uri="{FF2B5EF4-FFF2-40B4-BE49-F238E27FC236}">
                <a16:creationId xmlns:a16="http://schemas.microsoft.com/office/drawing/2014/main" id="{C3E11DA3-F17B-13CA-FD61-F9B88A881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0"/>
            <a:ext cx="1089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505" y="2235467"/>
            <a:ext cx="3357510" cy="2244730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8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B65C5C-C63B-BE88-642A-B32AF4DF4B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F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822212-D5C3-45F0-DD57-70815F27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D856BE4-EE7A-0360-D64F-969C2365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11125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C59336B-063F-4833-296F-6E44CA77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79528E8D-C503-70A3-2BB8-88CA0F64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22336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588967A-7E0C-4149-A69D-FCCA6607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111283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68553E2-CB41-26D3-43A3-6796B442C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81C7E58D-E31E-50E3-BBC6-47259D96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48468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9D1C6DFF-F3ED-107F-A2A0-C441B11B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1160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E9919D24-7826-9E31-9BE3-1995AE1C9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36073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CAD989C4-070B-7284-DF1C-C6660056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3355975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49282D38-6833-735E-0309-99BD4EEA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10966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A1D41A94-A961-558D-4259-57221643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10966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D0EB6012-3B04-4617-4B5C-13B19F84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3A043CD1-B65C-1B77-E27A-ED78B6F55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2336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19D8566B-7CC4-9E78-B100-F0C63AC0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484688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A picture containing hand&#10;&#10;Description automatically generated">
            <a:extLst>
              <a:ext uri="{FF2B5EF4-FFF2-40B4-BE49-F238E27FC236}">
                <a16:creationId xmlns:a16="http://schemas.microsoft.com/office/drawing/2014/main" id="{26923A35-5020-0890-ED97-00F8DD67B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0"/>
            <a:ext cx="1089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505" y="2235467"/>
            <a:ext cx="3357510" cy="2244730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53205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07881C-519B-DE46-D4A6-8AFDF4329B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0177D2-4F58-B332-6EB2-B035D64CF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A58BD65-A6E8-152F-3A69-7B38D31CC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11125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9554042-E7C3-611A-0124-A87E0EB7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B4EED69E-5004-2DA5-FCA0-D1EC7D0A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22336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6364F515-35B1-7970-8AAD-5AE3F423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111283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FD7EC65-D37B-E8B2-A702-F5F61D8E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0289CE16-7478-FA54-1BE2-B2D664BE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48468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A0033398-17A6-72D3-EBF5-04DA08E3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1160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A230DB85-2F70-D0BC-E5FB-A04C3737B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36073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90B4C8B6-E4B6-D4FA-3CBB-6AD66972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3355975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11DE57B-8648-989E-4E29-B81F879C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10966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699979D-7D0C-56D6-8811-542CA83E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10966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E0A04D9E-A895-B16D-7032-C406AE8F7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05633E6A-748D-6E20-FBC6-38FEA505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2336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29025794-0236-7E78-30A8-A2B36EA6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484688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A picture containing hand&#10;&#10;Description automatically generated">
            <a:extLst>
              <a:ext uri="{FF2B5EF4-FFF2-40B4-BE49-F238E27FC236}">
                <a16:creationId xmlns:a16="http://schemas.microsoft.com/office/drawing/2014/main" id="{7EE466C1-CEBC-547D-2609-74F05DDC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0"/>
            <a:ext cx="1089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505" y="2235467"/>
            <a:ext cx="3357510" cy="2244730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59681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A2DCCA-BAF7-2CED-0B07-767B521496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4CABAC-B70E-AFC5-9E72-E8FB2031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6578325-3AD6-100E-CE47-DD44F27EC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11125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26F6C830-F1E3-AFB2-7787-C13737B9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28438A0D-B789-575D-BCF3-1DCBDE7B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22336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93DF940-D243-D4BE-6C70-CDF3421C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111283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A8A9DFAC-6097-44BC-E20A-357E4B2B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DE180CEF-8041-96B2-AB97-BD1BF1300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48468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5D22003F-6EBE-8ABF-D30C-27A2331F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1160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D10AC510-0E0E-32C2-40DE-B1D8D046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36073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97BF4B04-4F39-A6A3-5FF5-87D3DBB9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3355975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09823870-41A2-B58C-725B-4209111E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10966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F62D0ACA-EFB8-B675-0907-A0D50D47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10966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84C4FE01-51DD-9A48-154B-97BFE597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106C9EDE-4ACA-B779-07D6-456B4CD1E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2336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9BD59C79-5E3D-2BBC-6D9C-A81AFBCED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484688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A picture containing hand&#10;&#10;Description automatically generated">
            <a:extLst>
              <a:ext uri="{FF2B5EF4-FFF2-40B4-BE49-F238E27FC236}">
                <a16:creationId xmlns:a16="http://schemas.microsoft.com/office/drawing/2014/main" id="{447AB59B-F7DB-5861-45F2-B64E94B26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0"/>
            <a:ext cx="1089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505" y="2235467"/>
            <a:ext cx="3357510" cy="2244730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54157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54DC98-54DF-A970-BD9E-822AE15A9F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DF7AE16-9957-8334-730C-0D1191DE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5B7EE5A-F4D4-6954-0EB8-A977592C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11125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71713889-268B-A961-33F2-319DC9610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431FA4B-4740-7281-DCD5-D1E6B38F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22336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CE6C9E10-10EF-C976-2BE5-C60377EC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111283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4F75740-125D-2967-6EF8-1A4EDB060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0E0680F5-93CD-EAE6-4BEF-EF329DBD9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48468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BEE8CE3E-2B57-89A0-1E7E-149D61EC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1160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7DF3550E-B985-FCF2-0C95-A7667360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36073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36494430-B403-8118-7097-7624FEE3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3355975"/>
            <a:ext cx="1122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66C07403-D2BE-02A4-7AE5-A3C012CA2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10966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0632F12C-459F-5365-F2F7-2B305A87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10966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E71193CA-91B9-16AF-EA4D-C59A2C2A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484688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1F1FBBCE-DEEA-7F73-7CE1-EB5EFBD8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2336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20108449-63E5-9F0F-F527-133756C9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484688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A picture containing hand&#10;&#10;Description automatically generated">
            <a:extLst>
              <a:ext uri="{FF2B5EF4-FFF2-40B4-BE49-F238E27FC236}">
                <a16:creationId xmlns:a16="http://schemas.microsoft.com/office/drawing/2014/main" id="{2A45934C-9505-08BF-FB82-5C01801D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0"/>
            <a:ext cx="1089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505" y="2235467"/>
            <a:ext cx="3357510" cy="2244730"/>
          </a:xfrm>
          <a:solidFill>
            <a:schemeClr val="bg1"/>
          </a:solidFill>
        </p:spPr>
        <p:txBody>
          <a:bodyPr lIns="252000" tIns="180000" rIns="252000" bIns="180000">
            <a:normAutofit/>
          </a:bodyPr>
          <a:lstStyle>
            <a:lvl1pPr algn="l"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48523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05465E-C27B-EBF4-7E8D-B08AF61F66C1}"/>
              </a:ext>
            </a:extLst>
          </p:cNvPr>
          <p:cNvSpPr/>
          <p:nvPr/>
        </p:nvSpPr>
        <p:spPr>
          <a:xfrm>
            <a:off x="0" y="5737225"/>
            <a:ext cx="561975" cy="561975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A26D7-CA0C-8EB6-52C1-D0521D64A56A}"/>
              </a:ext>
            </a:extLst>
          </p:cNvPr>
          <p:cNvSpPr/>
          <p:nvPr/>
        </p:nvSpPr>
        <p:spPr>
          <a:xfrm>
            <a:off x="0" y="6299200"/>
            <a:ext cx="1681163" cy="561975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AB51ACA-A04B-FFFF-15CC-F1ACCF75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724AF20F-CDBE-3185-6102-63CBCB33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6299200"/>
            <a:ext cx="561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0CA51F22-7737-1027-117A-A252E46F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299200"/>
            <a:ext cx="5635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7B627DE-595A-D4B7-B689-74837B11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7225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173" y="1583472"/>
            <a:ext cx="3726274" cy="2442117"/>
          </a:xfrm>
        </p:spPr>
        <p:txBody>
          <a:bodyPr lIns="0" tIns="0" anchor="t">
            <a:normAutofit/>
          </a:bodyPr>
          <a:lstStyle>
            <a:lvl1pPr>
              <a:defRPr sz="24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48176" y="1588874"/>
            <a:ext cx="6310683" cy="2991651"/>
          </a:xfrm>
        </p:spPr>
        <p:txBody>
          <a:bodyPr lIns="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/>
            </a:lvl1pPr>
            <a:lvl2pPr marL="687600" indent="-230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62C"/>
              </a:buClr>
              <a:buSzPct val="120000"/>
              <a:buFont typeface="Wingdings" panose="05000000000000000000" pitchFamily="2" charset="2"/>
              <a:buChar char="§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6384F0A-E774-4043-24D8-66F3F3A512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600" y="6321425"/>
            <a:ext cx="561975" cy="561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01F3-B841-184A-B9A3-B21A887E54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892DD-E19F-1431-EC42-EF250F66B673}"/>
              </a:ext>
            </a:extLst>
          </p:cNvPr>
          <p:cNvSpPr/>
          <p:nvPr/>
        </p:nvSpPr>
        <p:spPr>
          <a:xfrm>
            <a:off x="3376613" y="5722938"/>
            <a:ext cx="568325" cy="1138237"/>
          </a:xfrm>
          <a:prstGeom prst="rect">
            <a:avLst/>
          </a:pr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085D0A8-C63C-3BAA-3BAC-8EC3FF6A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6291263"/>
            <a:ext cx="569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B5CE9570-E63B-8B1D-B1FD-30A9445B9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5722938"/>
            <a:ext cx="568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45468" y="2266199"/>
            <a:ext cx="7713392" cy="3362325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08A"/>
              </a:buClr>
              <a:buSzPct val="120000"/>
              <a:buFont typeface="Wingdings" panose="05000000000000000000" pitchFamily="2" charset="2"/>
              <a:buChar char="§"/>
              <a:defRPr sz="2000"/>
            </a:lvl1pPr>
            <a:lvl2pPr marL="687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62C"/>
              </a:buClr>
              <a:buSzPct val="120000"/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4288" y="3498549"/>
            <a:ext cx="3362325" cy="3362325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52575" y="0"/>
            <a:ext cx="10106285" cy="1114816"/>
          </a:xfrm>
        </p:spPr>
        <p:txBody>
          <a:bodyPr tIns="0" bIns="0" anchor="b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4AAF718-F974-964D-3D38-A819305B81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9567-CA08-544F-B93C-00624DF392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3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8B9A10F-8349-8BED-03C7-9216FAFB8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352550"/>
            <a:ext cx="39544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E58621-DB05-627F-C455-2A31BA8A2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235575" y="2224088"/>
            <a:ext cx="61182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CEB00-B3DF-CFAC-EC01-E2776E19A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0025" y="6296025"/>
            <a:ext cx="561975" cy="561975"/>
          </a:xfrm>
          <a:prstGeom prst="rect">
            <a:avLst/>
          </a:prstGeom>
          <a:solidFill>
            <a:srgbClr val="FFC62C"/>
          </a:solidFill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>
              <a:defRPr/>
            </a:pPr>
            <a:fld id="{AB4472F9-E519-4440-A242-57A077491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17920D-FCCF-C6E7-C734-BD8971A6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00" r:id="rId11"/>
    <p:sldLayoutId id="2147483901" r:id="rId12"/>
    <p:sldLayoutId id="2147483912" r:id="rId13"/>
    <p:sldLayoutId id="2147483913" r:id="rId1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ource Sans Pro" panose="020B0503030403020204" pitchFamily="34" charset="0"/>
          <a:cs typeface="Source Sans Pro" panose="020B0503030403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ource Sans Pro" panose="020B0503030403020204" pitchFamily="34" charset="0"/>
          <a:cs typeface="Source Sans Pro" panose="020B0503030403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ource Sans Pro" panose="020B0503030403020204" pitchFamily="34" charset="0"/>
          <a:cs typeface="Source Sans Pro" panose="020B0503030403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ource Sans Pro" panose="020B0503030403020204" pitchFamily="34" charset="0"/>
          <a:cs typeface="Source Sans Pro" panose="020B0503030403020204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00A08A"/>
        </a:buClr>
        <a:buSzPct val="120000"/>
        <a:buFont typeface="Wingdings" pitchFamily="2" charset="2"/>
        <a:buChar char="§"/>
        <a:defRPr sz="22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Wingdings" pitchFamily="2" charset="2"/>
        <a:buChar char="§"/>
        <a:defRPr sz="22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4CDE27-5830-4B4B-9575-ED53685BAC52}"/>
              </a:ext>
            </a:extLst>
          </p:cNvPr>
          <p:cNvGrpSpPr/>
          <p:nvPr/>
        </p:nvGrpSpPr>
        <p:grpSpPr>
          <a:xfrm>
            <a:off x="1023985" y="1892300"/>
            <a:ext cx="10144030" cy="3378042"/>
            <a:chOff x="800100" y="1765457"/>
            <a:chExt cx="10524931" cy="3504885"/>
          </a:xfrm>
        </p:grpSpPr>
        <p:pic>
          <p:nvPicPr>
            <p:cNvPr id="10" name="Picture 2" descr="A photograph of the people chosen to represent the diverse audience Our Future Health is looking to recruit">
              <a:extLst>
                <a:ext uri="{FF2B5EF4-FFF2-40B4-BE49-F238E27FC236}">
                  <a16:creationId xmlns:a16="http://schemas.microsoft.com/office/drawing/2014/main" id="{B3999A99-AB3C-47D9-A716-ED12D7275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" y="1765457"/>
              <a:ext cx="10524931" cy="3504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C7EB477-940F-42BF-BFE0-03CA7E0BB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" y="1765457"/>
              <a:ext cx="1752442" cy="1752442"/>
            </a:xfrm>
            <a:prstGeom prst="rect">
              <a:avLst/>
            </a:prstGeom>
            <a:noFill/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A7101AC-8C1A-4289-9607-EA298CE829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73" t="5209" r="2693" b="79667"/>
          <a:stretch/>
        </p:blipFill>
        <p:spPr>
          <a:xfrm>
            <a:off x="9512300" y="3581321"/>
            <a:ext cx="1655759" cy="168902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6235BC-300A-C6DC-02CA-31A90D71453B}"/>
              </a:ext>
            </a:extLst>
          </p:cNvPr>
          <p:cNvSpPr txBox="1">
            <a:spLocks/>
          </p:cNvSpPr>
          <p:nvPr/>
        </p:nvSpPr>
        <p:spPr>
          <a:xfrm>
            <a:off x="3075793" y="609090"/>
            <a:ext cx="5635071" cy="97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</a:lstStyle>
          <a:p>
            <a:r>
              <a:rPr lang="en-GB" sz="2400" b="0" i="0" dirty="0">
                <a:effectLst/>
                <a:latin typeface="-apple-system"/>
              </a:rPr>
              <a:t>How Our Future Health built its first TRE</a:t>
            </a:r>
            <a:endParaRPr lang="en-GB" sz="3000" dirty="0">
              <a:latin typeface="Source Sans Pro SemiBold" panose="020B0604020202020204" pitchFamily="34" charset="0"/>
              <a:ea typeface="Source Sans Pro SemiBold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0FAF7-4E29-CF7E-6E01-FB7DFCCEEA9D}"/>
              </a:ext>
            </a:extLst>
          </p:cNvPr>
          <p:cNvSpPr txBox="1"/>
          <p:nvPr/>
        </p:nvSpPr>
        <p:spPr>
          <a:xfrm>
            <a:off x="7914700" y="2136645"/>
            <a:ext cx="14062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>
                <a:solidFill>
                  <a:srgbClr val="212B32"/>
                </a:solidFill>
                <a:effectLst/>
                <a:latin typeface="Source Sans Pro" panose="020B0503030403020204" pitchFamily="34" charset="0"/>
              </a:rPr>
              <a:t>Let’s prevent disease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3A05D-28A7-DB4C-E6BC-7B0603CA75A1}"/>
              </a:ext>
            </a:extLst>
          </p:cNvPr>
          <p:cNvSpPr txBox="1"/>
          <p:nvPr/>
        </p:nvSpPr>
        <p:spPr>
          <a:xfrm>
            <a:off x="1022729" y="5460434"/>
            <a:ext cx="492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Ibrahim Farah</a:t>
            </a:r>
          </a:p>
          <a:p>
            <a:r>
              <a:rPr lang="en-US" b="1" i="1" dirty="0"/>
              <a:t>Product Manager, TRE and Genetic Data</a:t>
            </a:r>
          </a:p>
          <a:p>
            <a:r>
              <a:rPr lang="en-US" dirty="0"/>
              <a:t>Our Future Health</a:t>
            </a:r>
          </a:p>
        </p:txBody>
      </p:sp>
    </p:spTree>
    <p:extLst>
      <p:ext uri="{BB962C8B-B14F-4D97-AF65-F5344CB8AC3E}">
        <p14:creationId xmlns:p14="http://schemas.microsoft.com/office/powerpoint/2010/main" val="147672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>
            <a:extLst>
              <a:ext uri="{FF2B5EF4-FFF2-40B4-BE49-F238E27FC236}">
                <a16:creationId xmlns:a16="http://schemas.microsoft.com/office/drawing/2014/main" id="{20812A0E-F4DB-27D0-688A-FAF1D066F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2575" y="0"/>
            <a:ext cx="10106025" cy="1114425"/>
          </a:xfrm>
        </p:spPr>
        <p:txBody>
          <a:bodyPr/>
          <a:lstStyle/>
          <a:p>
            <a:pPr eaLnBrk="1" hangingPunct="1"/>
            <a:r>
              <a:rPr lang="en-US" altLang="en-US" dirty="0"/>
              <a:t>OFH Research Platforms Overview</a:t>
            </a:r>
          </a:p>
        </p:txBody>
      </p:sp>
      <p:sp>
        <p:nvSpPr>
          <p:cNvPr id="23554" name="Slide Number Placeholder 2">
            <a:extLst>
              <a:ext uri="{FF2B5EF4-FFF2-40B4-BE49-F238E27FC236}">
                <a16:creationId xmlns:a16="http://schemas.microsoft.com/office/drawing/2014/main" id="{0CA1334B-85C5-1B62-3B7D-5A00C5954F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08A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1A623FE-43AF-D447-A866-2D2E6F15241C}" type="slidenum">
              <a:rPr lang="en-GB" altLang="en-US" sz="1200" smtClean="0">
                <a:latin typeface="Calibri" panose="020F050202020403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13100-36B5-F1A4-40BD-D5D48473C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26" y="1021658"/>
            <a:ext cx="9933748" cy="4814684"/>
          </a:xfrm>
          <a:prstGeom prst="rect">
            <a:avLst/>
          </a:prstGeom>
        </p:spPr>
      </p:pic>
      <p:pic>
        <p:nvPicPr>
          <p:cNvPr id="1032" name="Picture 8" descr="Image result for dnanexus">
            <a:extLst>
              <a:ext uri="{FF2B5EF4-FFF2-40B4-BE49-F238E27FC236}">
                <a16:creationId xmlns:a16="http://schemas.microsoft.com/office/drawing/2014/main" id="{9BA2133B-F148-B876-A8FA-90AE5E5C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411" y="1519517"/>
            <a:ext cx="1750859" cy="6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3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>
            <a:extLst>
              <a:ext uri="{FF2B5EF4-FFF2-40B4-BE49-F238E27FC236}">
                <a16:creationId xmlns:a16="http://schemas.microsoft.com/office/drawing/2014/main" id="{20812A0E-F4DB-27D0-688A-FAF1D066F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2575" y="0"/>
            <a:ext cx="10106025" cy="1114425"/>
          </a:xfrm>
        </p:spPr>
        <p:txBody>
          <a:bodyPr/>
          <a:lstStyle/>
          <a:p>
            <a:pPr eaLnBrk="1" hangingPunct="1"/>
            <a:r>
              <a:rPr lang="en-US" altLang="en-US" dirty="0"/>
              <a:t>Launching early versions of the TRE  </a:t>
            </a:r>
          </a:p>
        </p:txBody>
      </p:sp>
      <p:sp>
        <p:nvSpPr>
          <p:cNvPr id="23554" name="Slide Number Placeholder 2">
            <a:extLst>
              <a:ext uri="{FF2B5EF4-FFF2-40B4-BE49-F238E27FC236}">
                <a16:creationId xmlns:a16="http://schemas.microsoft.com/office/drawing/2014/main" id="{0CA1334B-85C5-1B62-3B7D-5A00C5954F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A08A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1A623FE-43AF-D447-A866-2D2E6F15241C}" type="slidenum">
              <a:rPr lang="en-GB" altLang="en-US" sz="1200" smtClean="0">
                <a:latin typeface="Calibri" panose="020F050202020403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351FC0-ABA2-4AE7-46BC-7D5E1B87768D}"/>
              </a:ext>
            </a:extLst>
          </p:cNvPr>
          <p:cNvSpPr/>
          <p:nvPr/>
        </p:nvSpPr>
        <p:spPr>
          <a:xfrm>
            <a:off x="709293" y="1801812"/>
            <a:ext cx="2948305" cy="22805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Sandbox environment with synthetic genetic and HES data, basic features no airlock.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highlight>
                  <a:srgbClr val="00FF00"/>
                </a:highlight>
              </a:rPr>
              <a:t>Goal to learn about what features were missing or required tweaking.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Internal users were OFH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User research – to find out more their experience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6CDF10-6EEB-16F6-E672-C7BF337D3159}"/>
              </a:ext>
            </a:extLst>
          </p:cNvPr>
          <p:cNvSpPr/>
          <p:nvPr/>
        </p:nvSpPr>
        <p:spPr>
          <a:xfrm>
            <a:off x="8710294" y="1665786"/>
            <a:ext cx="2948305" cy="425092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00"/>
                </a:highlight>
              </a:rPr>
              <a:t>Time to reset and optimize based on beta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TRE product strategy </a:t>
            </a:r>
            <a:r>
              <a:rPr lang="en-US" sz="1400" dirty="0"/>
              <a:t>created using UXR insights &amp; metrics -‘researcher satisfaction’ – NPS is north star metric.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Four opportunities identified: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400" dirty="0"/>
              <a:t>Many researcher not started </a:t>
            </a:r>
            <a:r>
              <a:rPr lang="en-US" sz="1400" b="1" dirty="0"/>
              <a:t>any analysis.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400" dirty="0"/>
              <a:t>Researcher </a:t>
            </a:r>
            <a:r>
              <a:rPr lang="en-US" sz="1400" b="1" dirty="0"/>
              <a:t>struggling to run analysis.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400" b="1" dirty="0"/>
              <a:t>Low satisfaction  </a:t>
            </a:r>
            <a:r>
              <a:rPr lang="en-US" sz="1400" dirty="0"/>
              <a:t>with </a:t>
            </a:r>
            <a:r>
              <a:rPr lang="en-US" sz="1400" b="1" dirty="0"/>
              <a:t>customer support </a:t>
            </a:r>
            <a:r>
              <a:rPr lang="en-US" sz="1400" dirty="0"/>
              <a:t>regarding ‘analyses and ‘tool’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400" b="1" dirty="0"/>
              <a:t>Not enough time </a:t>
            </a:r>
            <a:r>
              <a:rPr lang="en-US" sz="1400" dirty="0"/>
              <a:t>spent on conducting analysis</a:t>
            </a:r>
          </a:p>
          <a:p>
            <a:pPr marL="800100" lvl="1" indent="-342900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65467C-CD6D-B565-5279-87EC2C69F175}"/>
              </a:ext>
            </a:extLst>
          </p:cNvPr>
          <p:cNvSpPr/>
          <p:nvPr/>
        </p:nvSpPr>
        <p:spPr>
          <a:xfrm>
            <a:off x="4621846" y="2743938"/>
            <a:ext cx="2948305" cy="348101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Contractual obligation with FIMs.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Chance for external researchers to have a feel and feedback on experience </a:t>
            </a:r>
            <a:r>
              <a:rPr lang="en-US" sz="1400" b="1" dirty="0">
                <a:solidFill>
                  <a:schemeClr val="tx1"/>
                </a:solidFill>
                <a:highlight>
                  <a:srgbClr val="00FF00"/>
                </a:highlight>
              </a:rPr>
              <a:t>but no research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Real data release (3-5K) in prod.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10</a:t>
            </a:r>
            <a:r>
              <a:rPr lang="en-US" sz="1400" baseline="30000" dirty="0">
                <a:solidFill>
                  <a:schemeClr val="tx1"/>
                </a:solidFill>
              </a:rPr>
              <a:t>th</a:t>
            </a:r>
            <a:r>
              <a:rPr lang="en-US" sz="1400" dirty="0">
                <a:solidFill>
                  <a:schemeClr val="tx1"/>
                </a:solidFill>
              </a:rPr>
              <a:t> Jan 2023 launched MVP minus airlock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7</a:t>
            </a:r>
            <a:r>
              <a:rPr lang="en-US" sz="1400" baseline="30000">
                <a:solidFill>
                  <a:schemeClr val="tx1"/>
                </a:solidFill>
              </a:rPr>
              <a:t>th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June Airlock GUI (internal)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Number of registered users: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Number of projects: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214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Compute hours: 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799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08D26-C684-128D-397F-B8BF63B80E07}"/>
              </a:ext>
            </a:extLst>
          </p:cNvPr>
          <p:cNvSpPr/>
          <p:nvPr/>
        </p:nvSpPr>
        <p:spPr>
          <a:xfrm>
            <a:off x="709293" y="1385252"/>
            <a:ext cx="2948305" cy="41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Alpha - Learn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September 2022 (4 weeks)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372726-0D84-90C8-6CF7-7A10265B56BF}"/>
              </a:ext>
            </a:extLst>
          </p:cNvPr>
          <p:cNvSpPr/>
          <p:nvPr/>
        </p:nvSpPr>
        <p:spPr>
          <a:xfrm>
            <a:off x="4621845" y="2327378"/>
            <a:ext cx="2948305" cy="41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Beta – MVP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January 2023– June 2023 (6 months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A7F9B4-CE30-396D-6162-4487E181A237}"/>
              </a:ext>
            </a:extLst>
          </p:cNvPr>
          <p:cNvSpPr/>
          <p:nvPr/>
        </p:nvSpPr>
        <p:spPr>
          <a:xfrm>
            <a:off x="8710295" y="1262837"/>
            <a:ext cx="2948305" cy="41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Post Beta – Optimize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June 2023 (onwards)</a:t>
            </a:r>
          </a:p>
        </p:txBody>
      </p:sp>
      <p:pic>
        <p:nvPicPr>
          <p:cNvPr id="16" name="Picture 15" descr="A screenshot of a medical research page&#10;&#10;Description automatically generated">
            <a:extLst>
              <a:ext uri="{FF2B5EF4-FFF2-40B4-BE49-F238E27FC236}">
                <a16:creationId xmlns:a16="http://schemas.microsoft.com/office/drawing/2014/main" id="{3E869DB4-E0DB-E3F1-DB2D-B2FDAD481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8" y="4162798"/>
            <a:ext cx="4072909" cy="25414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H colours">
      <a:dk1>
        <a:sysClr val="windowText" lastClr="000000"/>
      </a:dk1>
      <a:lt1>
        <a:sysClr val="window" lastClr="FFFFFF"/>
      </a:lt1>
      <a:dk2>
        <a:srgbClr val="011D4B"/>
      </a:dk2>
      <a:lt2>
        <a:srgbClr val="F4F4F4"/>
      </a:lt2>
      <a:accent1>
        <a:srgbClr val="FFC62C"/>
      </a:accent1>
      <a:accent2>
        <a:srgbClr val="00A08A"/>
      </a:accent2>
      <a:accent3>
        <a:srgbClr val="108BE2"/>
      </a:accent3>
      <a:accent4>
        <a:srgbClr val="F34848"/>
      </a:accent4>
      <a:accent5>
        <a:srgbClr val="FF7800"/>
      </a:accent5>
      <a:accent6>
        <a:srgbClr val="A2F5A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2D5964A-5142-344C-BF94-AEECE675FFDF}" vid="{BED27CAA-E268-CF41-ADB4-4500DD9DA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986dec-3b27-4c01-93d4-b440ec62db18">
      <Terms xmlns="http://schemas.microsoft.com/office/infopath/2007/PartnerControls"/>
    </lcf76f155ced4ddcb4097134ff3c332f>
    <TaxCatchAll xmlns="d06f17bf-669f-4323-93d8-8c65f73a9107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173933E7AF0049BAB200AB7EBB7B0E" ma:contentTypeVersion="17" ma:contentTypeDescription="Create a new document." ma:contentTypeScope="" ma:versionID="af9fdf71320de7d495417680d59f29b2">
  <xsd:schema xmlns:xsd="http://www.w3.org/2001/XMLSchema" xmlns:xs="http://www.w3.org/2001/XMLSchema" xmlns:p="http://schemas.microsoft.com/office/2006/metadata/properties" xmlns:ns2="b9986dec-3b27-4c01-93d4-b440ec62db18" xmlns:ns3="d06f17bf-669f-4323-93d8-8c65f73a9107" targetNamespace="http://schemas.microsoft.com/office/2006/metadata/properties" ma:root="true" ma:fieldsID="8616df429edf71ad1300a4e1a6a2253d" ns2:_="" ns3:_="">
    <xsd:import namespace="b9986dec-3b27-4c01-93d4-b440ec62db18"/>
    <xsd:import namespace="d06f17bf-669f-4323-93d8-8c65f73a9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86dec-3b27-4c01-93d4-b440ec62d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7fcbbd-94c3-468e-a74a-2c2688dd5f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f17bf-669f-4323-93d8-8c65f73a9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97fd51-07a2-4608-abdc-9d7aad5fca87}" ma:internalName="TaxCatchAll" ma:showField="CatchAllData" ma:web="d06f17bf-669f-4323-93d8-8c65f73a91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62EC9C-06B0-DB42-9BAC-85A05E2F27D2}">
  <ds:schemaRefs>
    <ds:schemaRef ds:uri="http://schemas.microsoft.com/office/2006/metadata/properties"/>
    <ds:schemaRef ds:uri="http://schemas.microsoft.com/office/infopath/2007/PartnerControls"/>
    <ds:schemaRef ds:uri="b9986dec-3b27-4c01-93d4-b440ec62db18"/>
    <ds:schemaRef ds:uri="d06f17bf-669f-4323-93d8-8c65f73a9107"/>
  </ds:schemaRefs>
</ds:datastoreItem>
</file>

<file path=customXml/itemProps2.xml><?xml version="1.0" encoding="utf-8"?>
<ds:datastoreItem xmlns:ds="http://schemas.openxmlformats.org/officeDocument/2006/customXml" ds:itemID="{7C3ADCCD-DC7F-7344-AC44-58F5B17C8B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393B0F-822D-4273-A5DD-C400165E5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86dec-3b27-4c01-93d4-b440ec62db18"/>
    <ds:schemaRef ds:uri="d06f17bf-669f-4323-93d8-8c65f73a9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2214</TotalTime>
  <Words>232</Words>
  <Application>Microsoft Macintosh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-apple-system</vt:lpstr>
      <vt:lpstr>Arial</vt:lpstr>
      <vt:lpstr>Calibri</vt:lpstr>
      <vt:lpstr>Source Sans Pro</vt:lpstr>
      <vt:lpstr>Source Sans Pro SemiBold</vt:lpstr>
      <vt:lpstr>Wingdings</vt:lpstr>
      <vt:lpstr>Office Theme</vt:lpstr>
      <vt:lpstr>PowerPoint Presentation</vt:lpstr>
      <vt:lpstr>OFH Research Platforms Overview</vt:lpstr>
      <vt:lpstr>Launching early versions of the TRE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 Farah</dc:creator>
  <cp:lastModifiedBy>Ibrahim Farah</cp:lastModifiedBy>
  <cp:revision>7</cp:revision>
  <dcterms:created xsi:type="dcterms:W3CDTF">2023-09-01T10:42:12Z</dcterms:created>
  <dcterms:modified xsi:type="dcterms:W3CDTF">2023-09-02T23:36:34Z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0x01010013173933E7AF0049BAB200AB7EBB7B0E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</Properties>
</file>