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13" r:id="rId5"/>
  </p:sldMasterIdLst>
  <p:notesMasterIdLst>
    <p:notesMasterId r:id="rId19"/>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81" r:id="rId18"/>
  </p:sldIdLst>
  <p:sldSz cx="9906000" cy="6858000" type="A4"/>
  <p:notesSz cx="6808788" cy="9940925"/>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34" autoAdjust="0"/>
  </p:normalViewPr>
  <p:slideViewPr>
    <p:cSldViewPr snapToGrid="0">
      <p:cViewPr varScale="1">
        <p:scale>
          <a:sx n="92" d="100"/>
          <a:sy n="92" d="100"/>
        </p:scale>
        <p:origin x="35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39"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en-GB" sz="1400" b="0" strike="noStrike" spc="-1">
                <a:solidFill>
                  <a:srgbClr val="000000"/>
                </a:solidFill>
                <a:latin typeface="Arial"/>
              </a:rPr>
              <a:t>Click to move the slide</a:t>
            </a:r>
          </a:p>
        </p:txBody>
      </p:sp>
      <p:sp>
        <p:nvSpPr>
          <p:cNvPr id="640" name="PlaceHolder 2"/>
          <p:cNvSpPr>
            <a:spLocks noGrp="1"/>
          </p:cNvSpPr>
          <p:nvPr>
            <p:ph type="body"/>
          </p:nvPr>
        </p:nvSpPr>
        <p:spPr>
          <a:xfrm>
            <a:off x="756000" y="5078520"/>
            <a:ext cx="6047640" cy="4811040"/>
          </a:xfrm>
          <a:prstGeom prst="rect">
            <a:avLst/>
          </a:prstGeom>
        </p:spPr>
        <p:txBody>
          <a:bodyPr lIns="0" tIns="0" rIns="0" bIns="0">
            <a:noAutofit/>
          </a:bodyPr>
          <a:lstStyle/>
          <a:p>
            <a:r>
              <a:rPr lang="en-GB" sz="2000" b="0" strike="noStrike" spc="-1">
                <a:latin typeface="Arial"/>
              </a:rPr>
              <a:t>Click to edit the notes format</a:t>
            </a:r>
          </a:p>
        </p:txBody>
      </p:sp>
      <p:sp>
        <p:nvSpPr>
          <p:cNvPr id="641" name="PlaceHolder 3"/>
          <p:cNvSpPr>
            <a:spLocks noGrp="1"/>
          </p:cNvSpPr>
          <p:nvPr>
            <p:ph type="hdr"/>
          </p:nvPr>
        </p:nvSpPr>
        <p:spPr>
          <a:xfrm>
            <a:off x="0" y="0"/>
            <a:ext cx="3280680" cy="534240"/>
          </a:xfrm>
          <a:prstGeom prst="rect">
            <a:avLst/>
          </a:prstGeom>
        </p:spPr>
        <p:txBody>
          <a:bodyPr lIns="0" tIns="0" rIns="0" bIns="0">
            <a:noAutofit/>
          </a:bodyPr>
          <a:lstStyle/>
          <a:p>
            <a:r>
              <a:rPr lang="en-GB" sz="1400" b="0" strike="noStrike" spc="-1">
                <a:latin typeface="Times New Roman"/>
              </a:rPr>
              <a:t> </a:t>
            </a:r>
          </a:p>
        </p:txBody>
      </p:sp>
      <p:sp>
        <p:nvSpPr>
          <p:cNvPr id="642"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en-GB" sz="1400" b="0" strike="noStrike" spc="-1">
                <a:latin typeface="Times New Roman"/>
              </a:rPr>
              <a:t> </a:t>
            </a:r>
          </a:p>
        </p:txBody>
      </p:sp>
      <p:sp>
        <p:nvSpPr>
          <p:cNvPr id="643" name="PlaceHolder 5"/>
          <p:cNvSpPr>
            <a:spLocks noGrp="1"/>
          </p:cNvSpPr>
          <p:nvPr>
            <p:ph type="ftr"/>
          </p:nvPr>
        </p:nvSpPr>
        <p:spPr>
          <a:xfrm>
            <a:off x="0" y="10157400"/>
            <a:ext cx="3280680" cy="534240"/>
          </a:xfrm>
          <a:prstGeom prst="rect">
            <a:avLst/>
          </a:prstGeom>
        </p:spPr>
        <p:txBody>
          <a:bodyPr lIns="0" tIns="0" rIns="0" bIns="0" anchor="b">
            <a:noAutofit/>
          </a:bodyPr>
          <a:lstStyle/>
          <a:p>
            <a:r>
              <a:rPr lang="en-GB" sz="1400" b="0" strike="noStrike" spc="-1">
                <a:latin typeface="Times New Roman"/>
              </a:rPr>
              <a:t> </a:t>
            </a:r>
          </a:p>
        </p:txBody>
      </p:sp>
      <p:sp>
        <p:nvSpPr>
          <p:cNvPr id="644"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CB4DCD45-A64A-453F-85CA-94BDD7BD918E}" type="slidenum">
              <a:rPr lang="en-GB" sz="1400" b="0" strike="noStrike" spc="-1">
                <a:latin typeface="Times New Roman"/>
              </a:rPr>
              <a:t>‹#›</a:t>
            </a:fld>
            <a:endParaRPr lang="en-GB"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PlaceHolder 1"/>
          <p:cNvSpPr>
            <a:spLocks noGrp="1" noRot="1" noChangeAspect="1"/>
          </p:cNvSpPr>
          <p:nvPr>
            <p:ph type="sldImg"/>
          </p:nvPr>
        </p:nvSpPr>
        <p:spPr>
          <a:xfrm>
            <a:off x="712788" y="746125"/>
            <a:ext cx="5383212" cy="3727450"/>
          </a:xfrm>
          <a:prstGeom prst="rect">
            <a:avLst/>
          </a:prstGeom>
        </p:spPr>
      </p:sp>
      <p:sp>
        <p:nvSpPr>
          <p:cNvPr id="779" name="PlaceHolder 2"/>
          <p:cNvSpPr>
            <a:spLocks noGrp="1"/>
          </p:cNvSpPr>
          <p:nvPr>
            <p:ph type="body"/>
          </p:nvPr>
        </p:nvSpPr>
        <p:spPr>
          <a:xfrm>
            <a:off x="680760" y="4722120"/>
            <a:ext cx="5446800" cy="4473000"/>
          </a:xfrm>
          <a:prstGeom prst="rect">
            <a:avLst/>
          </a:prstGeom>
        </p:spPr>
        <p:txBody>
          <a:bodyPr>
            <a:noAutofit/>
          </a:bodyPr>
          <a:lstStyle/>
          <a:p>
            <a:endParaRPr lang="en-GB" sz="2000" b="0" strike="noStrike" spc="-1">
              <a:latin typeface="Arial"/>
            </a:endParaRPr>
          </a:p>
        </p:txBody>
      </p:sp>
      <p:sp>
        <p:nvSpPr>
          <p:cNvPr id="780" name="TextShape 3"/>
          <p:cNvSpPr txBox="1"/>
          <p:nvPr/>
        </p:nvSpPr>
        <p:spPr>
          <a:xfrm>
            <a:off x="3856680" y="9442080"/>
            <a:ext cx="2950200" cy="496800"/>
          </a:xfrm>
          <a:prstGeom prst="rect">
            <a:avLst/>
          </a:prstGeom>
          <a:noFill/>
          <a:ln>
            <a:noFill/>
          </a:ln>
        </p:spPr>
        <p:txBody>
          <a:bodyPr anchor="b">
            <a:noAutofit/>
          </a:bodyPr>
          <a:lstStyle/>
          <a:p>
            <a:pPr algn="r">
              <a:lnSpc>
                <a:spcPct val="100000"/>
              </a:lnSpc>
            </a:pPr>
            <a:fld id="{F732AF0C-3AEC-4E85-BA35-1DF179B38257}" type="slidenum">
              <a:rPr lang="en-GB" sz="1400" b="0" strike="noStrike" spc="-1">
                <a:latin typeface="Times New Roman"/>
              </a:rPr>
              <a:t>1</a:t>
            </a:fld>
            <a:endParaRPr lang="en-GB" sz="14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4238" y="812800"/>
            <a:ext cx="5791200" cy="4008438"/>
          </a:xfrm>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p:nvPr>
        </p:nvSpPr>
        <p:spPr/>
        <p:txBody>
          <a:bodyPr/>
          <a:lstStyle/>
          <a:p>
            <a:pPr algn="r"/>
            <a:fld id="{CB4DCD45-A64A-453F-85CA-94BDD7BD918E}" type="slidenum">
              <a:rPr lang="en-GB" sz="1400" b="0" strike="noStrike" spc="-1" smtClean="0">
                <a:latin typeface="Times New Roman"/>
              </a:rPr>
              <a:t>3</a:t>
            </a:fld>
            <a:endParaRPr lang="en-GB" sz="1400" b="0" strike="noStrike" spc="-1">
              <a:latin typeface="Times New Roman"/>
            </a:endParaRPr>
          </a:p>
        </p:txBody>
      </p:sp>
    </p:spTree>
    <p:extLst>
      <p:ext uri="{BB962C8B-B14F-4D97-AF65-F5344CB8AC3E}">
        <p14:creationId xmlns:p14="http://schemas.microsoft.com/office/powerpoint/2010/main" val="3614320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dirty="0">
                <a:solidFill>
                  <a:srgbClr val="58595B"/>
                </a:solidFill>
                <a:latin typeface="Calibri"/>
                <a:ea typeface="Calibri"/>
              </a:rPr>
              <a:t>Here you can list your driver(s) to engage with impact. The discussions during the workshop and possibly your conversation with your inspirator serve as an input. </a:t>
            </a:r>
            <a:endParaRPr lang="en-GB" sz="1100" b="0" strike="noStrike" spc="-1" dirty="0">
              <a:latin typeface="Arial"/>
            </a:endParaRPr>
          </a:p>
        </p:txBody>
      </p:sp>
      <p:sp>
        <p:nvSpPr>
          <p:cNvPr id="78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dirty="0">
                <a:solidFill>
                  <a:srgbClr val="58595B"/>
                </a:solidFill>
                <a:latin typeface="Calibri"/>
                <a:ea typeface="Calibri"/>
              </a:rPr>
              <a:t>List three examples that inspire you and explain why. You may find inspiration in clever ways to organize impact, in the size and scope of the impact, in the challenges that were tackled and so forth. Before the session you can use the provided database and the conversation with your inspirator as input. During the session you may want to replace one or more examples based on other examples provided during the discussion.</a:t>
            </a:r>
          </a:p>
        </p:txBody>
      </p:sp>
      <p:sp>
        <p:nvSpPr>
          <p:cNvPr id="78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dirty="0">
                <a:solidFill>
                  <a:srgbClr val="000000"/>
                </a:solidFill>
                <a:latin typeface="Calibri"/>
                <a:ea typeface="Calibri"/>
              </a:rPr>
              <a:t>Before session 2, summarize the answers to these four questions on the slide:</a:t>
            </a:r>
            <a:endParaRPr lang="en-GB" sz="1100" b="0" strike="noStrike" spc="-1" dirty="0">
              <a:latin typeface="Arial"/>
            </a:endParaRPr>
          </a:p>
          <a:p>
            <a:pPr>
              <a:lnSpc>
                <a:spcPct val="115000"/>
              </a:lnSpc>
            </a:pPr>
            <a:endParaRPr lang="en-GB" sz="1100" b="0" strike="noStrike" spc="-1" dirty="0">
              <a:latin typeface="Arial"/>
            </a:endParaRPr>
          </a:p>
          <a:p>
            <a:pPr>
              <a:lnSpc>
                <a:spcPct val="115000"/>
              </a:lnSpc>
            </a:pPr>
            <a:r>
              <a:rPr lang="en-GB" sz="1100" b="0" strike="noStrike" spc="-1" dirty="0">
                <a:solidFill>
                  <a:srgbClr val="000000"/>
                </a:solidFill>
                <a:latin typeface="Calibri"/>
                <a:ea typeface="Calibri"/>
              </a:rPr>
              <a:t>What type of results do you expect from your project? Think about conclusions, but consider new methodologies and technologies as well, for example. </a:t>
            </a:r>
            <a:endParaRPr lang="en-GB" sz="1100" b="0" strike="noStrike" spc="-1" dirty="0">
              <a:latin typeface="Arial"/>
            </a:endParaRPr>
          </a:p>
          <a:p>
            <a:pPr marL="457200" indent="-298080">
              <a:lnSpc>
                <a:spcPct val="115000"/>
              </a:lnSpc>
              <a:spcBef>
                <a:spcPts val="201"/>
              </a:spcBef>
              <a:buClr>
                <a:srgbClr val="000000"/>
              </a:buClr>
              <a:buFont typeface="Calibri"/>
              <a:buAutoNum type="arabicPeriod"/>
            </a:pPr>
            <a:r>
              <a:rPr lang="en-GB" sz="1100" b="0" strike="noStrike" spc="-1" dirty="0">
                <a:solidFill>
                  <a:srgbClr val="000000"/>
                </a:solidFill>
                <a:latin typeface="Calibri"/>
                <a:ea typeface="Calibri"/>
              </a:rPr>
              <a:t>What challenge in society could you address using these results? </a:t>
            </a:r>
            <a:endParaRPr lang="en-GB" sz="1100" b="0" strike="noStrike" spc="-1" dirty="0">
              <a:latin typeface="Arial"/>
            </a:endParaRPr>
          </a:p>
          <a:p>
            <a:pPr marL="457200" indent="-298080">
              <a:lnSpc>
                <a:spcPct val="115000"/>
              </a:lnSpc>
              <a:buClr>
                <a:srgbClr val="000000"/>
              </a:buClr>
              <a:buFont typeface="Calibri"/>
              <a:buAutoNum type="arabicPeriod"/>
            </a:pPr>
            <a:r>
              <a:rPr lang="en-GB" sz="1100" b="0" strike="noStrike" spc="-1" dirty="0">
                <a:solidFill>
                  <a:srgbClr val="000000"/>
                </a:solidFill>
                <a:latin typeface="Calibri"/>
                <a:ea typeface="Calibri"/>
              </a:rPr>
              <a:t>What is the final audience that should adopt your results to address this challenge? Do you need partners, such as companies or the media, to reach them? </a:t>
            </a:r>
            <a:endParaRPr lang="en-GB" sz="1100" b="0" strike="noStrike" spc="-1" dirty="0">
              <a:latin typeface="Arial"/>
            </a:endParaRPr>
          </a:p>
          <a:p>
            <a:pPr marL="457200" indent="-298080">
              <a:lnSpc>
                <a:spcPct val="115000"/>
              </a:lnSpc>
              <a:buClr>
                <a:srgbClr val="000000"/>
              </a:buClr>
              <a:buFont typeface="Calibri"/>
              <a:buAutoNum type="arabicPeriod"/>
            </a:pPr>
            <a:r>
              <a:rPr lang="en-GB" sz="1100" b="0" strike="noStrike" spc="-1" dirty="0">
                <a:solidFill>
                  <a:srgbClr val="000000"/>
                </a:solidFill>
                <a:latin typeface="Calibri"/>
                <a:ea typeface="Calibri"/>
              </a:rPr>
              <a:t>How will you interact with your audiences and partners? </a:t>
            </a:r>
            <a:endParaRPr lang="en-GB" sz="1100" b="0" strike="noStrike" spc="-1" dirty="0">
              <a:latin typeface="Arial"/>
            </a:endParaRPr>
          </a:p>
          <a:p>
            <a:pPr>
              <a:lnSpc>
                <a:spcPct val="115000"/>
              </a:lnSpc>
            </a:pPr>
            <a:endParaRPr lang="en-GB" sz="1100" b="0" strike="noStrike" spc="-1" dirty="0">
              <a:latin typeface="Arial"/>
            </a:endParaRPr>
          </a:p>
          <a:p>
            <a:pPr>
              <a:lnSpc>
                <a:spcPct val="100000"/>
              </a:lnSpc>
            </a:pPr>
            <a:r>
              <a:rPr lang="en-GB" sz="1100" b="0" strike="noStrike" spc="-1" dirty="0">
                <a:solidFill>
                  <a:srgbClr val="000000"/>
                </a:solidFill>
                <a:latin typeface="Calibri"/>
                <a:ea typeface="Calibri"/>
              </a:rPr>
              <a:t> Review and revise your answers after having received feedback from your peers during session 2.</a:t>
            </a:r>
            <a:endParaRPr lang="en-GB" sz="1100" b="0" strike="noStrike" spc="-1" dirty="0">
              <a:latin typeface="Arial"/>
            </a:endParaRPr>
          </a:p>
        </p:txBody>
      </p:sp>
      <p:sp>
        <p:nvSpPr>
          <p:cNvPr id="786"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a:solidFill>
                  <a:srgbClr val="58595B"/>
                </a:solidFill>
                <a:latin typeface="Calibri"/>
                <a:ea typeface="Calibri"/>
              </a:rPr>
              <a:t>Here we ask you to summarize 3-5 insights that you gained during drafting your strategy that you think will benefit other academic researchers when drafting theirs. You can start working on them before the session and add or revise them based on the discussions during session 2.</a:t>
            </a:r>
            <a:endParaRPr lang="en-GB" sz="1100" b="0" strike="noStrike" spc="-1">
              <a:latin typeface="Arial"/>
            </a:endParaRPr>
          </a:p>
        </p:txBody>
      </p:sp>
      <p:sp>
        <p:nvSpPr>
          <p:cNvPr id="788"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a:solidFill>
                  <a:srgbClr val="58595B"/>
                </a:solidFill>
                <a:latin typeface="Calibri"/>
                <a:ea typeface="Calibri"/>
              </a:rPr>
              <a:t>Here we ask you to summarize up to 3 insights that you would like to share with other academics concerning impact support. Think about things such as how to prepare a meeting with support officers; what they can help you with and so forth. Begin working on this slide after the meeting with your impact support officer before session 3 and add and revise after the discussion with your peers during session 3.</a:t>
            </a:r>
            <a:endParaRPr lang="en-GB" sz="1100" b="0" strike="noStrike" spc="-1">
              <a:latin typeface="Arial"/>
            </a:endParaRPr>
          </a:p>
        </p:txBody>
      </p:sp>
      <p:sp>
        <p:nvSpPr>
          <p:cNvPr id="790"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a:solidFill>
                  <a:srgbClr val="58595B"/>
                </a:solidFill>
                <a:latin typeface="Calibri"/>
                <a:ea typeface="Calibri"/>
              </a:rPr>
              <a:t>Here we ask you to summarize 3-5  insights that you would like to share with other academics concerning interactions with stakeholders. Think about things such as how to contact them, preconceptions that you had to overcome, their motivations to be interested in academic research and so forth. Begin working on this slide after the meeting with your stakeholder before session 3 and add and revise after the discussion with your peers during session 3.</a:t>
            </a:r>
            <a:endParaRPr lang="en-GB" sz="1100" b="0" strike="noStrike" spc="-1">
              <a:latin typeface="Arial"/>
            </a:endParaRPr>
          </a:p>
        </p:txBody>
      </p:sp>
      <p:sp>
        <p:nvSpPr>
          <p:cNvPr id="79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en-GB" sz="1100" b="0" strike="noStrike" spc="-1">
                <a:solidFill>
                  <a:srgbClr val="000000"/>
                </a:solidFill>
                <a:latin typeface="Calibri"/>
                <a:ea typeface="Calibri"/>
              </a:rPr>
              <a:t>What did you get out of the sessions and the exercises? What would you like to share with others? What will you do differently (or the same!) in the future? As long as you touch upon these and similar questions, the content of this slide is completely up to you!</a:t>
            </a:r>
            <a:endParaRPr lang="en-GB" sz="1100" b="0" strike="noStrike" spc="-1">
              <a:latin typeface="Arial"/>
            </a:endParaRPr>
          </a:p>
        </p:txBody>
      </p:sp>
      <p:sp>
        <p:nvSpPr>
          <p:cNvPr id="79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3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3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3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4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4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4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5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5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5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5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5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6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6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6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6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6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6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6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6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7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7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7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8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8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9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9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9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9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9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0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0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0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1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1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1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1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1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1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1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2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2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2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2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2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33"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35"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37"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38"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42"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43"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44"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46"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4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48"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5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5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52"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54"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55"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5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5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59"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0"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62"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3"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4"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5"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6"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7"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1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1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2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2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2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2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3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3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3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3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3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3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3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4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en-GB"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4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5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5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1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1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en-GB" sz="1400" b="0" strike="noStrike" spc="-1">
              <a:solidFill>
                <a:srgbClr val="000000"/>
              </a:solidFill>
              <a:latin typeface="Arial"/>
            </a:endParaRPr>
          </a:p>
        </p:txBody>
      </p:sp>
      <p:sp>
        <p:nvSpPr>
          <p:cNvPr id="2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en-GB" sz="1400" b="0" strike="noStrike" spc="-1">
              <a:solidFill>
                <a:srgbClr val="000000"/>
              </a:solidFill>
              <a:latin typeface="Arial"/>
            </a:endParaRPr>
          </a:p>
        </p:txBody>
      </p:sp>
      <p:sp>
        <p:nvSpPr>
          <p:cNvPr id="2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en-GB"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ustomShape 1" hidden="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742E34C1-4C19-4768-AF11-C83A6025CBFF}" type="slidenum">
              <a:rPr lang="en-GB" sz="1200" b="0" strike="noStrike" spc="-1">
                <a:solidFill>
                  <a:srgbClr val="58595B"/>
                </a:solidFill>
                <a:latin typeface="Calibri"/>
                <a:ea typeface="Calibri"/>
              </a:rPr>
              <a:t>‹#›</a:t>
            </a:fld>
            <a:endParaRPr lang="en-GB" sz="1200" b="0" strike="noStrike" spc="-1">
              <a:latin typeface="Arial"/>
            </a:endParaRPr>
          </a:p>
        </p:txBody>
      </p:sp>
      <p:sp>
        <p:nvSpPr>
          <p:cNvPr id="6" name="CustomShape 2" hidden="1"/>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000" b="0" strike="noStrike" spc="-1">
                <a:solidFill>
                  <a:srgbClr val="58595B"/>
                </a:solidFill>
                <a:latin typeface="Calibri"/>
                <a:ea typeface="Calibri"/>
              </a:rPr>
              <a:t>Societal Impact Workshop 2020</a:t>
            </a:r>
            <a:endParaRPr lang="en-GB" sz="1000" b="0" strike="noStrike" spc="-1">
              <a:latin typeface="Arial"/>
            </a:endParaRPr>
          </a:p>
        </p:txBody>
      </p:sp>
      <p:pic>
        <p:nvPicPr>
          <p:cNvPr id="2" name="Google Shape;14;p23"/>
          <p:cNvPicPr/>
          <p:nvPr/>
        </p:nvPicPr>
        <p:blipFill>
          <a:blip r:embed="rId14"/>
          <a:stretch/>
        </p:blipFill>
        <p:spPr>
          <a:xfrm>
            <a:off x="8008920" y="6413400"/>
            <a:ext cx="1055160" cy="101520"/>
          </a:xfrm>
          <a:prstGeom prst="rect">
            <a:avLst/>
          </a:prstGeom>
          <a:ln>
            <a:noFill/>
          </a:ln>
        </p:spPr>
      </p:pic>
      <p:sp>
        <p:nvSpPr>
          <p:cNvPr id="3" name="PlaceHolder 3"/>
          <p:cNvSpPr>
            <a:spLocks noGrp="1"/>
          </p:cNvSpPr>
          <p:nvPr>
            <p:ph type="title"/>
          </p:nvPr>
        </p:nvSpPr>
        <p:spPr>
          <a:xfrm>
            <a:off x="495000" y="273600"/>
            <a:ext cx="8915040" cy="1144800"/>
          </a:xfrm>
          <a:prstGeom prst="rect">
            <a:avLst/>
          </a:prstGeom>
        </p:spPr>
        <p:txBody>
          <a:bodyPr lIns="0" tIns="0" rIns="0" bIns="0" anchor="ctr">
            <a:noAutofit/>
          </a:bodyPr>
          <a:lstStyle/>
          <a:p>
            <a:r>
              <a:rPr lang="en-GB" sz="1400" b="0" strike="noStrike" spc="-1">
                <a:solidFill>
                  <a:srgbClr val="000000"/>
                </a:solidFill>
                <a:latin typeface="Arial"/>
              </a:rPr>
              <a:t>Click to edit the title text format</a:t>
            </a:r>
          </a:p>
        </p:txBody>
      </p:sp>
      <p:sp>
        <p:nvSpPr>
          <p:cNvPr id="4"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GB"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GB"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GB"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044A27BD-7A8C-4588-B5D2-0B7BEB2ECCD9}" type="slidenum">
              <a:rPr lang="en-GB" sz="1200" b="0" strike="noStrike" spc="-1">
                <a:solidFill>
                  <a:srgbClr val="58595B"/>
                </a:solidFill>
                <a:latin typeface="Calibri"/>
                <a:ea typeface="Calibri"/>
              </a:rPr>
              <a:t>‹#›</a:t>
            </a:fld>
            <a:endParaRPr lang="en-GB" sz="1200" b="0" strike="noStrike" spc="-1">
              <a:latin typeface="Arial"/>
            </a:endParaRPr>
          </a:p>
        </p:txBody>
      </p:sp>
      <p:sp>
        <p:nvSpPr>
          <p:cNvPr id="4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000" b="0" strike="noStrike" spc="-1">
                <a:solidFill>
                  <a:srgbClr val="58595B"/>
                </a:solidFill>
                <a:latin typeface="Calibri"/>
                <a:ea typeface="Calibri"/>
              </a:rPr>
              <a:t>Societal Impact Workshop 2020</a:t>
            </a:r>
            <a:endParaRPr lang="en-GB" sz="1000" b="0" strike="noStrike" spc="-1">
              <a:latin typeface="Arial"/>
            </a:endParaRPr>
          </a:p>
        </p:txBody>
      </p:sp>
      <p:pic>
        <p:nvPicPr>
          <p:cNvPr id="43" name="Google Shape;14;p23"/>
          <p:cNvPicPr/>
          <p:nvPr/>
        </p:nvPicPr>
        <p:blipFill>
          <a:blip r:embed="rId14"/>
          <a:stretch/>
        </p:blipFill>
        <p:spPr>
          <a:xfrm>
            <a:off x="8008920" y="6413400"/>
            <a:ext cx="1055160" cy="101520"/>
          </a:xfrm>
          <a:prstGeom prst="rect">
            <a:avLst/>
          </a:prstGeom>
          <a:ln>
            <a:noFill/>
          </a:ln>
        </p:spPr>
      </p:pic>
      <p:sp>
        <p:nvSpPr>
          <p:cNvPr id="44" name="PlaceHolder 3"/>
          <p:cNvSpPr>
            <a:spLocks noGrp="1"/>
          </p:cNvSpPr>
          <p:nvPr>
            <p:ph type="title"/>
          </p:nvPr>
        </p:nvSpPr>
        <p:spPr>
          <a:xfrm>
            <a:off x="825480" y="538200"/>
            <a:ext cx="8238600" cy="370080"/>
          </a:xfrm>
          <a:prstGeom prst="rect">
            <a:avLst/>
          </a:prstGeom>
        </p:spPr>
        <p:txBody>
          <a:bodyPr lIns="0" tIns="0" rIns="0" bIns="0">
            <a:noAutofit/>
          </a:bodyPr>
          <a:lstStyle/>
          <a:p>
            <a:pPr algn="ctr"/>
            <a:r>
              <a:rPr lang="en-GB" sz="2600" b="0" strike="noStrike" spc="-1">
                <a:solidFill>
                  <a:srgbClr val="000000"/>
                </a:solidFill>
                <a:latin typeface="Arial"/>
              </a:rPr>
              <a:t>Click to edit the title text format</a:t>
            </a:r>
          </a:p>
        </p:txBody>
      </p:sp>
      <p:sp>
        <p:nvSpPr>
          <p:cNvPr id="45"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GB"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GB"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GB"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6149DD17-C76D-457A-BF02-602EEDBADCF4}" type="slidenum">
              <a:rPr lang="en-GB" sz="1200" b="0" strike="noStrike" spc="-1">
                <a:solidFill>
                  <a:srgbClr val="58595B"/>
                </a:solidFill>
                <a:latin typeface="Calibri"/>
                <a:ea typeface="Calibri"/>
              </a:rPr>
              <a:t>‹#›</a:t>
            </a:fld>
            <a:endParaRPr lang="en-GB" sz="1200" b="0" strike="noStrike" spc="-1">
              <a:latin typeface="Arial"/>
            </a:endParaRPr>
          </a:p>
        </p:txBody>
      </p:sp>
      <p:sp>
        <p:nvSpPr>
          <p:cNvPr id="8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000" b="0" strike="noStrike" spc="-1">
                <a:solidFill>
                  <a:srgbClr val="58595B"/>
                </a:solidFill>
                <a:latin typeface="Calibri"/>
                <a:ea typeface="Calibri"/>
              </a:rPr>
              <a:t>Societal Impact Workshop 2020</a:t>
            </a:r>
            <a:endParaRPr lang="en-GB" sz="1000" b="0" strike="noStrike" spc="-1">
              <a:latin typeface="Arial"/>
            </a:endParaRPr>
          </a:p>
        </p:txBody>
      </p:sp>
      <p:pic>
        <p:nvPicPr>
          <p:cNvPr id="84" name="Google Shape;14;p23"/>
          <p:cNvPicPr/>
          <p:nvPr/>
        </p:nvPicPr>
        <p:blipFill>
          <a:blip r:embed="rId14"/>
          <a:stretch/>
        </p:blipFill>
        <p:spPr>
          <a:xfrm>
            <a:off x="8008920" y="6413400"/>
            <a:ext cx="1055160" cy="101520"/>
          </a:xfrm>
          <a:prstGeom prst="rect">
            <a:avLst/>
          </a:prstGeom>
          <a:ln>
            <a:noFill/>
          </a:ln>
        </p:spPr>
      </p:pic>
      <p:sp>
        <p:nvSpPr>
          <p:cNvPr id="8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a:noFill/>
          </a:ln>
        </p:spPr>
        <p:style>
          <a:lnRef idx="0">
            <a:scrgbClr r="0" g="0" b="0"/>
          </a:lnRef>
          <a:fillRef idx="0">
            <a:scrgbClr r="0" g="0" b="0"/>
          </a:fillRef>
          <a:effectRef idx="0">
            <a:scrgbClr r="0" g="0" b="0"/>
          </a:effectRef>
          <a:fontRef idx="minor"/>
        </p:style>
      </p:sp>
      <p:sp>
        <p:nvSpPr>
          <p:cNvPr id="8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en-GB"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GB"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GB"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GB"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GB"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GB"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GB" sz="10800" b="0" strike="noStrike" spc="-1">
                <a:solidFill>
                  <a:srgbClr val="000000"/>
                </a:solidFill>
                <a:latin typeface="Arial"/>
              </a:rPr>
              <a:t>Seventh Outline Level</a:t>
            </a:r>
          </a:p>
        </p:txBody>
      </p:sp>
      <p:sp>
        <p:nvSpPr>
          <p:cNvPr id="8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2714BDC9-5D11-458C-8177-9B571D53BAF8}" type="slidenum">
              <a:rPr lang="en-GB" sz="1200" b="0" strike="noStrike" spc="-1">
                <a:solidFill>
                  <a:srgbClr val="58595B"/>
                </a:solidFill>
                <a:latin typeface="Calibri"/>
                <a:ea typeface="Calibri"/>
              </a:rPr>
              <a:t>‹#›</a:t>
            </a:fld>
            <a:endParaRPr lang="en-GB" sz="1200" b="0" strike="noStrike" spc="-1">
              <a:latin typeface="Arial"/>
            </a:endParaRPr>
          </a:p>
        </p:txBody>
      </p:sp>
      <p:sp>
        <p:nvSpPr>
          <p:cNvPr id="8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GB"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D1DF871D-4214-4FC0-B86C-14C797A9C20C}" type="slidenum">
              <a:rPr lang="en-GB" sz="1200" b="0" strike="noStrike" spc="-1">
                <a:solidFill>
                  <a:srgbClr val="58595B"/>
                </a:solidFill>
                <a:latin typeface="Calibri"/>
                <a:ea typeface="Calibri"/>
              </a:rPr>
              <a:t>‹#›</a:t>
            </a:fld>
            <a:endParaRPr lang="en-GB" sz="1200" b="0" strike="noStrike" spc="-1">
              <a:latin typeface="Arial"/>
            </a:endParaRPr>
          </a:p>
        </p:txBody>
      </p:sp>
      <p:sp>
        <p:nvSpPr>
          <p:cNvPr id="12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000" b="0" strike="noStrike" spc="-1">
                <a:solidFill>
                  <a:srgbClr val="58595B"/>
                </a:solidFill>
                <a:latin typeface="Calibri"/>
                <a:ea typeface="Calibri"/>
              </a:rPr>
              <a:t>Societal Impact Workshop 2020</a:t>
            </a:r>
            <a:endParaRPr lang="en-GB" sz="1000" b="0" strike="noStrike" spc="-1">
              <a:latin typeface="Arial"/>
            </a:endParaRPr>
          </a:p>
        </p:txBody>
      </p:sp>
      <p:pic>
        <p:nvPicPr>
          <p:cNvPr id="127" name="Google Shape;14;p23"/>
          <p:cNvPicPr/>
          <p:nvPr/>
        </p:nvPicPr>
        <p:blipFill>
          <a:blip r:embed="rId14"/>
          <a:stretch/>
        </p:blipFill>
        <p:spPr>
          <a:xfrm>
            <a:off x="8008920" y="6413400"/>
            <a:ext cx="1055160" cy="101520"/>
          </a:xfrm>
          <a:prstGeom prst="rect">
            <a:avLst/>
          </a:prstGeom>
          <a:ln>
            <a:noFill/>
          </a:ln>
        </p:spPr>
      </p:pic>
      <p:sp>
        <p:nvSpPr>
          <p:cNvPr id="128"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sp>
      <p:sp>
        <p:nvSpPr>
          <p:cNvPr id="129" name="CustomShape 4"/>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67FE91DB-934D-4BC7-83E7-0519483F2A67}" type="slidenum">
              <a:rPr lang="en-GB" sz="1200" b="0" strike="noStrike" spc="-1">
                <a:solidFill>
                  <a:srgbClr val="58595B"/>
                </a:solidFill>
                <a:latin typeface="Calibri"/>
                <a:ea typeface="Calibri"/>
              </a:rPr>
              <a:t>‹#›</a:t>
            </a:fld>
            <a:endParaRPr lang="en-GB" sz="1200" b="0" strike="noStrike" spc="-1">
              <a:latin typeface="Arial"/>
            </a:endParaRPr>
          </a:p>
        </p:txBody>
      </p:sp>
      <p:sp>
        <p:nvSpPr>
          <p:cNvPr id="130" name="PlaceHolder 5"/>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en-GB"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GB"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GB"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GB"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GB"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GB"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GB" sz="1800" b="0" strike="noStrike" spc="-1">
                <a:solidFill>
                  <a:srgbClr val="000000"/>
                </a:solidFill>
                <a:latin typeface="Arial"/>
              </a:rPr>
              <a:t>Seventh Outline Level</a:t>
            </a:r>
          </a:p>
        </p:txBody>
      </p:sp>
      <p:sp>
        <p:nvSpPr>
          <p:cNvPr id="131"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en-GB"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827B5BFA-5BA3-4A56-A596-8D20230B950B}" type="slidenum">
              <a:rPr lang="en-GB" sz="1200" b="0" strike="noStrike" spc="-1">
                <a:solidFill>
                  <a:srgbClr val="58595B"/>
                </a:solidFill>
                <a:latin typeface="Calibri"/>
                <a:ea typeface="Calibri"/>
              </a:rPr>
              <a:t>‹#›</a:t>
            </a:fld>
            <a:endParaRPr lang="en-GB" sz="1200" b="0" strike="noStrike" spc="-1">
              <a:latin typeface="Arial"/>
            </a:endParaRPr>
          </a:p>
        </p:txBody>
      </p:sp>
      <p:sp>
        <p:nvSpPr>
          <p:cNvPr id="21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000" b="0" strike="noStrike" spc="-1">
                <a:solidFill>
                  <a:srgbClr val="58595B"/>
                </a:solidFill>
                <a:latin typeface="Calibri"/>
                <a:ea typeface="Calibri"/>
              </a:rPr>
              <a:t>Societal Impact Workshop 2020</a:t>
            </a:r>
            <a:endParaRPr lang="en-GB" sz="1000" b="0" strike="noStrike" spc="-1">
              <a:latin typeface="Arial"/>
            </a:endParaRPr>
          </a:p>
        </p:txBody>
      </p:sp>
      <p:pic>
        <p:nvPicPr>
          <p:cNvPr id="213" name="Google Shape;14;p23"/>
          <p:cNvPicPr/>
          <p:nvPr/>
        </p:nvPicPr>
        <p:blipFill>
          <a:blip r:embed="rId14"/>
          <a:stretch/>
        </p:blipFill>
        <p:spPr>
          <a:xfrm>
            <a:off x="8008920" y="6413400"/>
            <a:ext cx="1055160" cy="101520"/>
          </a:xfrm>
          <a:prstGeom prst="rect">
            <a:avLst/>
          </a:prstGeom>
          <a:ln>
            <a:noFill/>
          </a:ln>
        </p:spPr>
      </p:pic>
      <p:sp>
        <p:nvSpPr>
          <p:cNvPr id="214" name="PlaceHolder 3"/>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en-GB"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en-GB"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en-GB"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en-GB"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en-GB"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en-GB"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en-GB" sz="1800" b="0" strike="noStrike" spc="-1">
                <a:solidFill>
                  <a:srgbClr val="000000"/>
                </a:solidFill>
                <a:latin typeface="Arial"/>
              </a:rPr>
              <a:t>Seventh Outline Level</a:t>
            </a:r>
          </a:p>
        </p:txBody>
      </p:sp>
      <p:sp>
        <p:nvSpPr>
          <p:cNvPr id="215" name="PlaceHolder 4"/>
          <p:cNvSpPr>
            <a:spLocks noGrp="1"/>
          </p:cNvSpPr>
          <p:nvPr>
            <p:ph type="title"/>
          </p:nvPr>
        </p:nvSpPr>
        <p:spPr>
          <a:xfrm>
            <a:off x="825480" y="538200"/>
            <a:ext cx="8238600" cy="370080"/>
          </a:xfrm>
          <a:prstGeom prst="rect">
            <a:avLst/>
          </a:prstGeom>
        </p:spPr>
        <p:txBody>
          <a:bodyPr lIns="0" tIns="0" rIns="0" bIns="0">
            <a:noAutofit/>
          </a:bodyPr>
          <a:lstStyle/>
          <a:p>
            <a:pPr algn="ctr"/>
            <a:r>
              <a:rPr lang="en-GB"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 name="Google Shape;255;p1"/>
          <p:cNvPicPr/>
          <p:nvPr/>
        </p:nvPicPr>
        <p:blipFill>
          <a:blip r:embed="rId3"/>
          <a:stretch/>
        </p:blipFill>
        <p:spPr>
          <a:xfrm>
            <a:off x="480600" y="0"/>
            <a:ext cx="9425160" cy="6414120"/>
          </a:xfrm>
          <a:prstGeom prst="rect">
            <a:avLst/>
          </a:prstGeom>
          <a:ln>
            <a:noFill/>
          </a:ln>
        </p:spPr>
      </p:pic>
      <p:pic>
        <p:nvPicPr>
          <p:cNvPr id="646" name="Google Shape;256;p1"/>
          <p:cNvPicPr/>
          <p:nvPr/>
        </p:nvPicPr>
        <p:blipFill>
          <a:blip r:embed="rId4"/>
          <a:stretch/>
        </p:blipFill>
        <p:spPr>
          <a:xfrm>
            <a:off x="11160" y="0"/>
            <a:ext cx="9896760" cy="6857640"/>
          </a:xfrm>
          <a:prstGeom prst="rect">
            <a:avLst/>
          </a:prstGeom>
          <a:ln>
            <a:noFill/>
          </a:ln>
        </p:spPr>
      </p:pic>
      <p:sp>
        <p:nvSpPr>
          <p:cNvPr id="647" name="CustomShape 1"/>
          <p:cNvSpPr/>
          <p:nvPr/>
        </p:nvSpPr>
        <p:spPr>
          <a:xfrm>
            <a:off x="10137600" y="-9360"/>
            <a:ext cx="2358720" cy="3158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GB" sz="1100" b="1" strike="noStrike" spc="-1" dirty="0">
                <a:solidFill>
                  <a:srgbClr val="486A7E"/>
                </a:solidFill>
                <a:latin typeface="Calibri"/>
                <a:ea typeface="Calibri"/>
              </a:rPr>
              <a:t>Cover image</a:t>
            </a:r>
            <a:endParaRPr lang="en-GB" sz="1100" b="0" strike="noStrike" spc="-1" dirty="0">
              <a:latin typeface="Arial"/>
            </a:endParaRPr>
          </a:p>
          <a:p>
            <a:pPr>
              <a:lnSpc>
                <a:spcPct val="100000"/>
              </a:lnSpc>
            </a:pPr>
            <a:r>
              <a:rPr lang="en-GB" sz="1100" b="0" strike="noStrike" spc="-1" dirty="0">
                <a:solidFill>
                  <a:srgbClr val="486A7E"/>
                </a:solidFill>
                <a:latin typeface="Calibri"/>
                <a:ea typeface="Calibri"/>
              </a:rPr>
              <a:t>Please select the cover image you require from the following selection:</a:t>
            </a:r>
            <a:endParaRPr lang="en-GB" sz="1100" b="0" strike="noStrike" spc="-1" dirty="0">
              <a:latin typeface="Arial"/>
            </a:endParaRPr>
          </a:p>
          <a:p>
            <a:pPr marL="177840" indent="-177480">
              <a:lnSpc>
                <a:spcPct val="100000"/>
              </a:lnSpc>
              <a:buClr>
                <a:srgbClr val="486A7E"/>
              </a:buClr>
              <a:buFont typeface="Arial"/>
              <a:buChar char="•"/>
            </a:pPr>
            <a:r>
              <a:rPr lang="en-GB" sz="1100" b="0" strike="noStrike" spc="-1" dirty="0">
                <a:solidFill>
                  <a:srgbClr val="486A7E"/>
                </a:solidFill>
                <a:latin typeface="Calibri"/>
                <a:ea typeface="Calibri"/>
              </a:rPr>
              <a:t>5 x Discovery stories (SN)</a:t>
            </a:r>
            <a:endParaRPr lang="en-GB" sz="1100" b="0" strike="noStrike" spc="-1" dirty="0">
              <a:latin typeface="Arial"/>
            </a:endParaRPr>
          </a:p>
          <a:p>
            <a:pPr marL="177840" indent="-177480">
              <a:lnSpc>
                <a:spcPct val="100000"/>
              </a:lnSpc>
              <a:buClr>
                <a:srgbClr val="486A7E"/>
              </a:buClr>
              <a:buFont typeface="Arial"/>
              <a:buChar char="•"/>
            </a:pPr>
            <a:r>
              <a:rPr lang="en-GB" sz="1100" b="0" strike="noStrike" spc="-1" dirty="0">
                <a:solidFill>
                  <a:srgbClr val="486A7E"/>
                </a:solidFill>
                <a:latin typeface="Calibri"/>
                <a:ea typeface="Calibri"/>
              </a:rPr>
              <a:t>5 X Transformer images (SN)</a:t>
            </a:r>
            <a:endParaRPr lang="en-GB" sz="1100" b="0" strike="noStrike" spc="-1" dirty="0">
              <a:latin typeface="Arial"/>
            </a:endParaRPr>
          </a:p>
          <a:p>
            <a:pPr marL="177840" indent="-107640">
              <a:lnSpc>
                <a:spcPct val="100000"/>
              </a:lnSpc>
            </a:pPr>
            <a:endParaRPr lang="en-GB" sz="1100" b="0" strike="noStrike" spc="-1" dirty="0">
              <a:latin typeface="Arial"/>
            </a:endParaRPr>
          </a:p>
          <a:p>
            <a:pPr>
              <a:lnSpc>
                <a:spcPct val="100000"/>
              </a:lnSpc>
            </a:pPr>
            <a:r>
              <a:rPr lang="en-GB" sz="1100" b="0" strike="noStrike" spc="-1" dirty="0">
                <a:solidFill>
                  <a:srgbClr val="486A7E"/>
                </a:solidFill>
                <a:latin typeface="Calibri"/>
                <a:ea typeface="Calibri"/>
              </a:rPr>
              <a:t>Once you have chosen the cover image move the associated Thank you page to the end of the presentation and delete all the other cover and thank you pages.</a:t>
            </a: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r>
              <a:rPr lang="en-GB" sz="1100" b="1" strike="noStrike" spc="-1" dirty="0">
                <a:solidFill>
                  <a:srgbClr val="486A7E"/>
                </a:solidFill>
                <a:latin typeface="Calibri"/>
                <a:ea typeface="Calibri"/>
              </a:rPr>
              <a:t>Printing</a:t>
            </a:r>
            <a:endParaRPr lang="en-GB" sz="1100" b="0" strike="noStrike" spc="-1" dirty="0">
              <a:latin typeface="Arial"/>
            </a:endParaRPr>
          </a:p>
          <a:p>
            <a:pPr>
              <a:lnSpc>
                <a:spcPct val="100000"/>
              </a:lnSpc>
            </a:pPr>
            <a:r>
              <a:rPr lang="en-GB" sz="1100" b="0" strike="noStrike" spc="-1" dirty="0">
                <a:solidFill>
                  <a:srgbClr val="486A7E"/>
                </a:solidFill>
                <a:latin typeface="Calibri"/>
                <a:ea typeface="Calibri"/>
              </a:rPr>
              <a:t>When printing the deck you can reduce ink use by selecting:</a:t>
            </a:r>
            <a:endParaRPr lang="en-GB" sz="1100" b="0" strike="noStrike" spc="-1" dirty="0">
              <a:latin typeface="Arial"/>
            </a:endParaRPr>
          </a:p>
          <a:p>
            <a:pPr marL="171360" indent="-171000">
              <a:lnSpc>
                <a:spcPct val="100000"/>
              </a:lnSpc>
              <a:buClr>
                <a:srgbClr val="486A7E"/>
              </a:buClr>
              <a:buFont typeface="Arial"/>
              <a:buChar char="•"/>
            </a:pPr>
            <a:r>
              <a:rPr lang="en-GB" sz="1100" b="0" strike="noStrike" spc="-1" dirty="0">
                <a:solidFill>
                  <a:srgbClr val="486A7E"/>
                </a:solidFill>
                <a:latin typeface="Calibri"/>
                <a:ea typeface="Calibri"/>
              </a:rPr>
              <a:t>Ctrl p (print)</a:t>
            </a:r>
            <a:endParaRPr lang="en-GB" sz="1100" b="0" strike="noStrike" spc="-1" dirty="0">
              <a:latin typeface="Arial"/>
            </a:endParaRPr>
          </a:p>
          <a:p>
            <a:pPr marL="171360" indent="-171000">
              <a:lnSpc>
                <a:spcPct val="100000"/>
              </a:lnSpc>
              <a:buClr>
                <a:srgbClr val="486A7E"/>
              </a:buClr>
              <a:buFont typeface="Arial"/>
              <a:buChar char="•"/>
            </a:pPr>
            <a:r>
              <a:rPr lang="en-GB" sz="1100" b="0" strike="noStrike" spc="-1" dirty="0">
                <a:solidFill>
                  <a:srgbClr val="486A7E"/>
                </a:solidFill>
                <a:latin typeface="Calibri"/>
                <a:ea typeface="Calibri"/>
              </a:rPr>
              <a:t>Change the option to greyscale</a:t>
            </a:r>
            <a:endParaRPr lang="en-GB" sz="1100" b="0" strike="noStrike" spc="-1" dirty="0">
              <a:latin typeface="Arial"/>
            </a:endParaRPr>
          </a:p>
          <a:p>
            <a:pPr>
              <a:lnSpc>
                <a:spcPct val="100000"/>
              </a:lnSpc>
            </a:pPr>
            <a:endParaRPr lang="en-GB" sz="1100" b="0" strike="noStrike" spc="-1" dirty="0">
              <a:latin typeface="Arial"/>
            </a:endParaRPr>
          </a:p>
        </p:txBody>
      </p:sp>
      <p:pic>
        <p:nvPicPr>
          <p:cNvPr id="648" name="Google Shape;258;p1"/>
          <p:cNvPicPr/>
          <p:nvPr/>
        </p:nvPicPr>
        <p:blipFill>
          <a:blip r:embed="rId5"/>
          <a:stretch/>
        </p:blipFill>
        <p:spPr>
          <a:xfrm>
            <a:off x="538200" y="293760"/>
            <a:ext cx="2695320" cy="261000"/>
          </a:xfrm>
          <a:prstGeom prst="rect">
            <a:avLst/>
          </a:prstGeom>
          <a:ln>
            <a:noFill/>
          </a:ln>
        </p:spPr>
      </p:pic>
      <p:sp>
        <p:nvSpPr>
          <p:cNvPr id="649" name="CustomShape 2"/>
          <p:cNvSpPr/>
          <p:nvPr/>
        </p:nvSpPr>
        <p:spPr>
          <a:xfrm>
            <a:off x="5214960" y="1118520"/>
            <a:ext cx="3176280" cy="3240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GB" sz="2000" b="1" strike="noStrike" spc="-1">
                <a:solidFill>
                  <a:srgbClr val="486A7E"/>
                </a:solidFill>
                <a:latin typeface="Calibri"/>
                <a:ea typeface="Calibri"/>
              </a:rPr>
              <a:t>Societal Impact Workshop</a:t>
            </a:r>
            <a:endParaRPr lang="en-GB" sz="2000" b="0" strike="noStrike" spc="-1">
              <a:latin typeface="Arial"/>
            </a:endParaRPr>
          </a:p>
        </p:txBody>
      </p:sp>
      <p:sp>
        <p:nvSpPr>
          <p:cNvPr id="650" name="CustomShape 3"/>
          <p:cNvSpPr/>
          <p:nvPr/>
        </p:nvSpPr>
        <p:spPr>
          <a:xfrm>
            <a:off x="5212440" y="1549800"/>
            <a:ext cx="3933720" cy="14328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GB" sz="2000" b="0" strike="noStrike" spc="-1" dirty="0">
                <a:solidFill>
                  <a:srgbClr val="3C9CD7"/>
                </a:solidFill>
                <a:latin typeface="Calibri"/>
                <a:ea typeface="Calibri"/>
              </a:rPr>
              <a:t>Kars van Oosterhout</a:t>
            </a:r>
            <a:endParaRPr lang="en-GB" sz="2000" b="0" strike="noStrike" spc="-1" dirty="0">
              <a:latin typeface="Arial"/>
            </a:endParaRPr>
          </a:p>
          <a:p>
            <a:pPr>
              <a:lnSpc>
                <a:spcPct val="100000"/>
              </a:lnSpc>
              <a:spcBef>
                <a:spcPts val="601"/>
              </a:spcBef>
            </a:pPr>
            <a:r>
              <a:rPr lang="en-GB" sz="2000" spc="-1" dirty="0">
                <a:solidFill>
                  <a:srgbClr val="3C9CD7"/>
                </a:solidFill>
                <a:latin typeface="Calibri"/>
              </a:rPr>
              <a:t>ROA (SBE)</a:t>
            </a:r>
            <a:endParaRPr lang="en-GB" sz="2000" b="0" strike="noStrike" spc="-1" dirty="0">
              <a:latin typeface="Arial"/>
            </a:endParaRPr>
          </a:p>
          <a:p>
            <a:pPr>
              <a:lnSpc>
                <a:spcPct val="100000"/>
              </a:lnSpc>
              <a:spcBef>
                <a:spcPts val="601"/>
              </a:spcBef>
            </a:pPr>
            <a:r>
              <a:rPr lang="en-GB" sz="1600" spc="-1" dirty="0">
                <a:solidFill>
                  <a:srgbClr val="3C9CD7"/>
                </a:solidFill>
                <a:latin typeface="Calibri"/>
              </a:rPr>
              <a:t>November 12</a:t>
            </a:r>
            <a:r>
              <a:rPr lang="en-GB" sz="1600" spc="-1" baseline="30000" dirty="0">
                <a:solidFill>
                  <a:srgbClr val="3C9CD7"/>
                </a:solidFill>
                <a:latin typeface="Calibri"/>
              </a:rPr>
              <a:t>th</a:t>
            </a:r>
            <a:r>
              <a:rPr lang="en-GB" sz="1600" spc="-1" dirty="0">
                <a:solidFill>
                  <a:srgbClr val="3C9CD7"/>
                </a:solidFill>
                <a:latin typeface="Calibri"/>
              </a:rPr>
              <a:t> 2020</a:t>
            </a:r>
            <a:endParaRPr lang="en-GB" sz="1600" b="0" strike="noStrike" spc="-1" dirty="0">
              <a:latin typeface="Arial"/>
            </a:endParaRPr>
          </a:p>
        </p:txBody>
      </p:sp>
      <p:sp>
        <p:nvSpPr>
          <p:cNvPr id="651" name="CustomShape 4"/>
          <p:cNvSpPr/>
          <p:nvPr/>
        </p:nvSpPr>
        <p:spPr>
          <a:xfrm rot="5400000">
            <a:off x="-2186640" y="3122280"/>
            <a:ext cx="4964400" cy="3315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GB" sz="1100" b="0" strike="noStrike" spc="-1">
                <a:solidFill>
                  <a:srgbClr val="58595B"/>
                </a:solidFill>
                <a:latin typeface="Calibri"/>
                <a:ea typeface="Calibri"/>
              </a:rPr>
              <a:t>Antarctica meltdown could double sea level rise</a:t>
            </a:r>
            <a:endParaRPr lang="en-GB" sz="1100" b="0" strike="noStrike" spc="-1">
              <a:latin typeface="Arial"/>
            </a:endParaRPr>
          </a:p>
        </p:txBody>
      </p:sp>
      <p:sp>
        <p:nvSpPr>
          <p:cNvPr id="652" name="CustomShape 5"/>
          <p:cNvSpPr/>
          <p:nvPr/>
        </p:nvSpPr>
        <p:spPr>
          <a:xfrm>
            <a:off x="155520" y="-144360"/>
            <a:ext cx="304560" cy="304560"/>
          </a:xfrm>
          <a:prstGeom prst="rect">
            <a:avLst/>
          </a:prstGeom>
          <a:noFill/>
          <a:ln>
            <a:noFill/>
          </a:ln>
        </p:spPr>
        <p:style>
          <a:lnRef idx="0">
            <a:scrgbClr r="0" g="0" b="0"/>
          </a:lnRef>
          <a:fillRef idx="0">
            <a:scrgbClr r="0" g="0" b="0"/>
          </a:fillRef>
          <a:effectRef idx="0">
            <a:scrgbClr r="0" g="0" b="0"/>
          </a:effectRef>
          <a:fontRef idx="minor"/>
        </p:style>
      </p:sp>
      <p:sp>
        <p:nvSpPr>
          <p:cNvPr id="653" name="CustomShape 6"/>
          <p:cNvSpPr/>
          <p:nvPr/>
        </p:nvSpPr>
        <p:spPr>
          <a:xfrm>
            <a:off x="307800" y="7920"/>
            <a:ext cx="304560" cy="304560"/>
          </a:xfrm>
          <a:prstGeom prst="rect">
            <a:avLst/>
          </a:prstGeom>
          <a:noFill/>
          <a:ln>
            <a:noFill/>
          </a:ln>
        </p:spPr>
        <p:style>
          <a:lnRef idx="0">
            <a:scrgbClr r="0" g="0" b="0"/>
          </a:lnRef>
          <a:fillRef idx="0">
            <a:scrgbClr r="0" g="0" b="0"/>
          </a:fillRef>
          <a:effectRef idx="0">
            <a:scrgbClr r="0" g="0" b="0"/>
          </a:effectRef>
          <a:fontRef idx="minor"/>
        </p:style>
      </p:sp>
      <p:pic>
        <p:nvPicPr>
          <p:cNvPr id="654" name="Google Shape;264;p1"/>
          <p:cNvPicPr/>
          <p:nvPr/>
        </p:nvPicPr>
        <p:blipFill>
          <a:blip r:embed="rId6"/>
          <a:stretch/>
        </p:blipFill>
        <p:spPr>
          <a:xfrm>
            <a:off x="3658320" y="128880"/>
            <a:ext cx="590760" cy="590760"/>
          </a:xfrm>
          <a:prstGeom prst="rect">
            <a:avLst/>
          </a:prstGeom>
          <a:ln>
            <a:noFill/>
          </a:ln>
        </p:spPr>
      </p:pic>
      <p:sp>
        <p:nvSpPr>
          <p:cNvPr id="655" name="CustomShape 7"/>
          <p:cNvSpPr/>
          <p:nvPr/>
        </p:nvSpPr>
        <p:spPr>
          <a:xfrm>
            <a:off x="5240879" y="5559840"/>
            <a:ext cx="4391493" cy="97128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en-GB" sz="1400" b="1" strike="noStrike" spc="-1" dirty="0">
                <a:solidFill>
                  <a:srgbClr val="434343"/>
                </a:solidFill>
                <a:latin typeface="Calibri" panose="020F0502020204030204" pitchFamily="34" charset="0"/>
                <a:ea typeface="Calibri"/>
                <a:cs typeface="Calibri" panose="020F0502020204030204" pitchFamily="34" charset="0"/>
              </a:rPr>
              <a:t>DOI:		</a:t>
            </a:r>
            <a:r>
              <a:rPr lang="en-GB" sz="1400" b="0" strike="noStrike" spc="-1" dirty="0">
                <a:solidFill>
                  <a:srgbClr val="3C9CD7"/>
                </a:solidFill>
                <a:latin typeface="Calibri" panose="020F0502020204030204" pitchFamily="34" charset="0"/>
                <a:ea typeface="Calibri"/>
                <a:cs typeface="Calibri" panose="020F0502020204030204" pitchFamily="34" charset="0"/>
              </a:rPr>
              <a:t>10.5281/zenodo.4270309 </a:t>
            </a:r>
            <a:r>
              <a:rPr lang="en-GB" sz="1400" b="1" strike="noStrike" spc="-1" dirty="0">
                <a:solidFill>
                  <a:srgbClr val="434343"/>
                </a:solidFill>
                <a:latin typeface="Calibri" panose="020F0502020204030204" pitchFamily="34" charset="0"/>
                <a:ea typeface="Calibri"/>
                <a:cs typeface="Calibri" panose="020F0502020204030204" pitchFamily="34" charset="0"/>
              </a:rPr>
              <a:t> Workshop leader: 	</a:t>
            </a:r>
            <a:r>
              <a:rPr lang="en-GB" sz="1400" b="0" strike="noStrike" spc="-1" dirty="0">
                <a:solidFill>
                  <a:srgbClr val="3C9CD7"/>
                </a:solidFill>
                <a:latin typeface="Calibri" panose="020F0502020204030204" pitchFamily="34" charset="0"/>
                <a:ea typeface="Calibri"/>
                <a:cs typeface="Calibri" panose="020F0502020204030204" pitchFamily="34" charset="0"/>
              </a:rPr>
              <a:t>Stefan de Jong</a:t>
            </a:r>
            <a:endParaRPr lang="en-GB" sz="1400" b="0" strike="noStrike" spc="-1" dirty="0">
              <a:latin typeface="Calibri" panose="020F0502020204030204" pitchFamily="34" charset="0"/>
              <a:cs typeface="Calibri" panose="020F0502020204030204" pitchFamily="34" charset="0"/>
            </a:endParaRPr>
          </a:p>
          <a:p>
            <a:pPr>
              <a:lnSpc>
                <a:spcPct val="100000"/>
              </a:lnSpc>
            </a:pPr>
            <a:r>
              <a:rPr lang="en-GB" sz="1400" b="1" strike="noStrike" spc="-1" dirty="0">
                <a:solidFill>
                  <a:srgbClr val="434343"/>
                </a:solidFill>
                <a:latin typeface="Calibri" panose="020F0502020204030204" pitchFamily="34" charset="0"/>
                <a:ea typeface="Calibri"/>
                <a:cs typeface="Calibri" panose="020F0502020204030204" pitchFamily="34" charset="0"/>
              </a:rPr>
              <a:t>Host: 		</a:t>
            </a:r>
            <a:r>
              <a:rPr lang="en-GB" sz="1400" b="0" strike="noStrike" spc="-1" dirty="0">
                <a:solidFill>
                  <a:srgbClr val="3C9CD7"/>
                </a:solidFill>
                <a:latin typeface="Calibri" panose="020F0502020204030204" pitchFamily="34" charset="0"/>
                <a:ea typeface="Calibri"/>
                <a:cs typeface="Calibri" panose="020F0502020204030204" pitchFamily="34" charset="0"/>
              </a:rPr>
              <a:t>Maastricht University </a:t>
            </a:r>
            <a:endParaRPr lang="en-GB" sz="1400" b="0" strike="noStrike" spc="-1" dirty="0">
              <a:latin typeface="Calibri" panose="020F0502020204030204" pitchFamily="34" charset="0"/>
              <a:cs typeface="Calibri" panose="020F0502020204030204" pitchFamily="34" charset="0"/>
            </a:endParaRPr>
          </a:p>
          <a:p>
            <a:pPr>
              <a:lnSpc>
                <a:spcPct val="100000"/>
              </a:lnSpc>
            </a:pPr>
            <a:r>
              <a:rPr lang="en-GB" sz="1400" b="1" strike="noStrike" spc="-1" dirty="0">
                <a:solidFill>
                  <a:srgbClr val="434343"/>
                </a:solidFill>
                <a:latin typeface="Calibri" panose="020F0502020204030204" pitchFamily="34" charset="0"/>
                <a:ea typeface="Calibri"/>
                <a:cs typeface="Calibri" panose="020F0502020204030204" pitchFamily="34" charset="0"/>
              </a:rPr>
              <a:t>Local coach:		</a:t>
            </a:r>
            <a:r>
              <a:rPr lang="en-GB" sz="1400" b="0" strike="noStrike" spc="-1" dirty="0">
                <a:solidFill>
                  <a:srgbClr val="3C9CD7"/>
                </a:solidFill>
                <a:latin typeface="Calibri" panose="020F0502020204030204" pitchFamily="34" charset="0"/>
                <a:ea typeface="Calibri"/>
                <a:cs typeface="Calibri" panose="020F0502020204030204" pitchFamily="34" charset="0"/>
              </a:rPr>
              <a:t>Carien Hilvering</a:t>
            </a:r>
            <a:endParaRPr lang="en-GB" sz="1400" b="0" strike="noStrike" spc="-1" dirty="0">
              <a:latin typeface="Calibri" panose="020F0502020204030204" pitchFamily="34" charset="0"/>
              <a:cs typeface="Calibri" panose="020F0502020204030204" pitchFamily="34" charset="0"/>
            </a:endParaRPr>
          </a:p>
        </p:txBody>
      </p:sp>
      <p:pic>
        <p:nvPicPr>
          <p:cNvPr id="656" name="Google Shape;266;p1"/>
          <p:cNvPicPr/>
          <p:nvPr/>
        </p:nvPicPr>
        <p:blipFill>
          <a:blip r:embed="rId7"/>
          <a:stretch/>
        </p:blipFill>
        <p:spPr>
          <a:xfrm>
            <a:off x="5193360" y="95400"/>
            <a:ext cx="3124080" cy="657360"/>
          </a:xfrm>
          <a:prstGeom prst="rect">
            <a:avLst/>
          </a:prstGeom>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 name="TextShape 1"/>
          <p:cNvSpPr txBox="1"/>
          <p:nvPr/>
        </p:nvSpPr>
        <p:spPr>
          <a:xfrm>
            <a:off x="825480" y="1436760"/>
            <a:ext cx="8238600" cy="2154436"/>
          </a:xfrm>
          <a:prstGeom prst="rect">
            <a:avLst/>
          </a:prstGeom>
          <a:noFill/>
          <a:ln>
            <a:noFill/>
          </a:ln>
        </p:spPr>
        <p:txBody>
          <a:bodyPr lIns="0" tIns="0" rIns="0" bIns="0">
            <a:spAutoFit/>
          </a:bodyPr>
          <a:lstStyle/>
          <a:p>
            <a:pPr algn="just"/>
            <a:r>
              <a:rPr lang="en-GB" sz="1400" spc="-1" dirty="0">
                <a:solidFill>
                  <a:srgbClr val="000000"/>
                </a:solidFill>
                <a:latin typeface="Arial"/>
              </a:rPr>
              <a:t>Reach out to support officers even if you are not totally sure if they provide the specific support you need. Even if they cannot offer the support you need themselves they are likely motivated to help you find other support possibilities in their network.</a:t>
            </a:r>
          </a:p>
          <a:p>
            <a:pPr algn="just"/>
            <a:endParaRPr lang="en-GB" sz="1400" b="0" strike="noStrike" spc="-1" dirty="0">
              <a:solidFill>
                <a:srgbClr val="000000"/>
              </a:solidFill>
              <a:latin typeface="Arial"/>
            </a:endParaRPr>
          </a:p>
          <a:p>
            <a:pPr algn="just"/>
            <a:r>
              <a:rPr lang="en-GB" sz="1400" b="0" strike="noStrike" spc="-1" dirty="0">
                <a:solidFill>
                  <a:srgbClr val="000000"/>
                </a:solidFill>
                <a:latin typeface="Arial"/>
              </a:rPr>
              <a:t>There is likely more impact support at your </a:t>
            </a:r>
            <a:r>
              <a:rPr lang="en-GB" sz="1400" spc="-1" dirty="0">
                <a:solidFill>
                  <a:srgbClr val="000000"/>
                </a:solidFill>
                <a:latin typeface="Arial"/>
              </a:rPr>
              <a:t>university than you aware of, but the same can be said about impact support through other organisations. For instance, the association of your </a:t>
            </a:r>
            <a:r>
              <a:rPr lang="en-GB" sz="1400" spc="-1" dirty="0">
                <a:solidFill>
                  <a:srgbClr val="000000"/>
                </a:solidFill>
              </a:rPr>
              <a:t>academic</a:t>
            </a:r>
            <a:r>
              <a:rPr lang="en-GB" sz="1400" spc="-1" dirty="0">
                <a:solidFill>
                  <a:srgbClr val="000000"/>
                </a:solidFill>
                <a:latin typeface="Arial"/>
              </a:rPr>
              <a:t> discipline might organize workshops on how to interact with policymakers or have advice how to come into contact with the right journalist.</a:t>
            </a:r>
          </a:p>
          <a:p>
            <a:endParaRPr lang="en-GB" sz="1400" b="0" strike="noStrike" spc="-1" dirty="0">
              <a:solidFill>
                <a:srgbClr val="000000"/>
              </a:solidFill>
              <a:latin typeface="Arial"/>
            </a:endParaRPr>
          </a:p>
          <a:p>
            <a:endParaRPr lang="en-GB" sz="1400" b="0" strike="noStrike" spc="-1" dirty="0">
              <a:solidFill>
                <a:srgbClr val="000000"/>
              </a:solidFill>
              <a:latin typeface="Arial"/>
            </a:endParaRPr>
          </a:p>
        </p:txBody>
      </p:sp>
      <p:sp>
        <p:nvSpPr>
          <p:cNvPr id="68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Impact support: top recommendations </a:t>
            </a:r>
            <a:endParaRPr lang="en-GB" sz="2600" b="0" strike="noStrike" spc="-1">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 name="TextShape 1"/>
          <p:cNvSpPr txBox="1"/>
          <p:nvPr/>
        </p:nvSpPr>
        <p:spPr>
          <a:xfrm>
            <a:off x="825480" y="1436760"/>
            <a:ext cx="8238960" cy="276480"/>
          </a:xfrm>
          <a:prstGeom prst="rect">
            <a:avLst/>
          </a:prstGeom>
          <a:noFill/>
          <a:ln>
            <a:noFill/>
          </a:ln>
        </p:spPr>
        <p:txBody>
          <a:bodyPr lIns="0" tIns="0" rIns="0" bIns="0">
            <a:noAutofit/>
          </a:bodyPr>
          <a:lstStyle/>
          <a:p>
            <a:pPr algn="just"/>
            <a:r>
              <a:rPr lang="en-GB" sz="1400" b="0" strike="noStrike" spc="-1" dirty="0">
                <a:solidFill>
                  <a:srgbClr val="000000"/>
                </a:solidFill>
                <a:latin typeface="Arial"/>
              </a:rPr>
              <a:t>The interest of stakeholders in your work might be hard to gauge, but don’t be afraid that they won’t find your work interesting. </a:t>
            </a:r>
            <a:r>
              <a:rPr lang="en-GB" sz="1400" spc="-1" dirty="0">
                <a:solidFill>
                  <a:srgbClr val="000000"/>
                </a:solidFill>
                <a:latin typeface="Arial"/>
              </a:rPr>
              <a:t>If they are working on the same topic as you are that really isn’t that likely.</a:t>
            </a:r>
            <a:endParaRPr lang="en-GB" sz="1400" b="0" strike="noStrike" spc="-1" dirty="0">
              <a:solidFill>
                <a:srgbClr val="000000"/>
              </a:solidFill>
              <a:latin typeface="Arial"/>
            </a:endParaRPr>
          </a:p>
          <a:p>
            <a:pPr algn="just"/>
            <a:endParaRPr lang="en-GB" sz="1400" spc="-1" dirty="0">
              <a:solidFill>
                <a:srgbClr val="000000"/>
              </a:solidFill>
              <a:latin typeface="Arial"/>
            </a:endParaRPr>
          </a:p>
          <a:p>
            <a:pPr algn="just"/>
            <a:r>
              <a:rPr lang="en-GB" sz="1400" spc="-1" dirty="0">
                <a:solidFill>
                  <a:srgbClr val="000000"/>
                </a:solidFill>
                <a:latin typeface="Arial"/>
              </a:rPr>
              <a:t>Communicate with each other about what drives your work. You might have shared interests but a different end goal in mind, or use different approaches to achieve the same end goal. </a:t>
            </a:r>
          </a:p>
          <a:p>
            <a:endParaRPr lang="en-GB" sz="1400" b="0" strike="noStrike" spc="-1" dirty="0">
              <a:solidFill>
                <a:srgbClr val="000000"/>
              </a:solidFill>
              <a:latin typeface="Arial"/>
            </a:endParaRPr>
          </a:p>
          <a:p>
            <a:endParaRPr lang="en-GB" sz="1400" b="0" strike="noStrike" spc="-1" dirty="0">
              <a:solidFill>
                <a:srgbClr val="000000"/>
              </a:solidFill>
              <a:latin typeface="Arial"/>
            </a:endParaRPr>
          </a:p>
        </p:txBody>
      </p:sp>
      <p:sp>
        <p:nvSpPr>
          <p:cNvPr id="691"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Stakeholder interaction: best practices</a:t>
            </a:r>
            <a:endParaRPr lang="en-GB" sz="2600" b="0" strike="noStrike" spc="-1">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TextShape 1"/>
          <p:cNvSpPr txBox="1"/>
          <p:nvPr/>
        </p:nvSpPr>
        <p:spPr>
          <a:xfrm>
            <a:off x="825480" y="1436760"/>
            <a:ext cx="8238960" cy="276480"/>
          </a:xfrm>
          <a:prstGeom prst="rect">
            <a:avLst/>
          </a:prstGeom>
          <a:noFill/>
          <a:ln>
            <a:noFill/>
          </a:ln>
        </p:spPr>
        <p:txBody>
          <a:bodyPr lIns="0" tIns="0" rIns="0" bIns="0">
            <a:noAutofit/>
          </a:bodyPr>
          <a:lstStyle/>
          <a:p>
            <a:pPr algn="just"/>
            <a:r>
              <a:rPr lang="en-GB" sz="1400" b="0" strike="noStrike" spc="-1" dirty="0">
                <a:solidFill>
                  <a:srgbClr val="000000"/>
                </a:solidFill>
                <a:latin typeface="Arial"/>
              </a:rPr>
              <a:t>Societal impact can be a lot of different things.</a:t>
            </a:r>
          </a:p>
          <a:p>
            <a:pPr algn="just"/>
            <a:endParaRPr lang="en-GB" sz="1400" spc="-1" dirty="0">
              <a:solidFill>
                <a:srgbClr val="000000"/>
              </a:solidFill>
              <a:latin typeface="Arial"/>
            </a:endParaRPr>
          </a:p>
          <a:p>
            <a:pPr algn="just"/>
            <a:r>
              <a:rPr lang="en-GB" sz="1400" b="0" strike="noStrike" spc="-1" dirty="0">
                <a:solidFill>
                  <a:srgbClr val="000000"/>
                </a:solidFill>
                <a:latin typeface="Arial"/>
              </a:rPr>
              <a:t>For myself I notice that thinking about societal impact is of course good but relatively easy, while working towards societal impact takes more effort but is eventually more rewarding. Less talk, more action.</a:t>
            </a:r>
          </a:p>
          <a:p>
            <a:pPr algn="just"/>
            <a:endParaRPr lang="en-GB" sz="1400" spc="-1" dirty="0">
              <a:solidFill>
                <a:srgbClr val="000000"/>
              </a:solidFill>
              <a:latin typeface="Arial"/>
            </a:endParaRPr>
          </a:p>
          <a:p>
            <a:pPr algn="just"/>
            <a:r>
              <a:rPr lang="en-GB" sz="1400" b="0" strike="noStrike" spc="-1" dirty="0">
                <a:solidFill>
                  <a:srgbClr val="000000"/>
                </a:solidFill>
                <a:latin typeface="Arial"/>
              </a:rPr>
              <a:t>Working on societal impact doesn’t necessary require you to do totally new things, it can build on your current activities.</a:t>
            </a:r>
          </a:p>
          <a:p>
            <a:pPr algn="just"/>
            <a:endParaRPr lang="en-GB" sz="1400" spc="-1" dirty="0">
              <a:solidFill>
                <a:srgbClr val="000000"/>
              </a:solidFill>
              <a:latin typeface="Arial"/>
            </a:endParaRPr>
          </a:p>
          <a:p>
            <a:pPr algn="just"/>
            <a:r>
              <a:rPr lang="en-GB" sz="1400" b="0" strike="noStrike" spc="-1" dirty="0">
                <a:solidFill>
                  <a:srgbClr val="000000"/>
                </a:solidFill>
                <a:latin typeface="Arial"/>
              </a:rPr>
              <a:t>You can’t have societal impact just by yourself, it requires building a network and collaboration.</a:t>
            </a:r>
          </a:p>
          <a:p>
            <a:pPr algn="just"/>
            <a:endParaRPr lang="en-GB" sz="1400" b="0" strike="noStrike" spc="-1" dirty="0">
              <a:solidFill>
                <a:srgbClr val="000000"/>
              </a:solidFill>
              <a:latin typeface="Arial"/>
            </a:endParaRPr>
          </a:p>
          <a:p>
            <a:endParaRPr lang="en-GB" sz="1400" b="0" strike="noStrike" spc="-1" dirty="0">
              <a:solidFill>
                <a:srgbClr val="000000"/>
              </a:solidFill>
              <a:latin typeface="Arial"/>
            </a:endParaRPr>
          </a:p>
        </p:txBody>
      </p:sp>
      <p:sp>
        <p:nvSpPr>
          <p:cNvPr id="693"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GB" sz="2600" b="1" strike="noStrike" spc="-1" dirty="0">
                <a:solidFill>
                  <a:srgbClr val="486A7E"/>
                </a:solidFill>
                <a:latin typeface="Calibri"/>
                <a:ea typeface="Calibri"/>
              </a:rPr>
              <a:t>Lessons learnt &amp; achievements</a:t>
            </a:r>
            <a:endParaRPr lang="en-GB" sz="2600" b="0" strike="noStrike" spc="-1" dirty="0">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 name="TextShape 1"/>
          <p:cNvSpPr txBox="1"/>
          <p:nvPr/>
        </p:nvSpPr>
        <p:spPr>
          <a:xfrm>
            <a:off x="825480" y="563400"/>
            <a:ext cx="8238600" cy="370080"/>
          </a:xfrm>
          <a:prstGeom prst="rect">
            <a:avLst/>
          </a:prstGeom>
          <a:noFill/>
          <a:ln>
            <a:noFill/>
          </a:ln>
        </p:spPr>
        <p:txBody>
          <a:bodyPr lIns="0" tIns="0" rIns="0" bIns="0">
            <a:noAutofit/>
          </a:bodyPr>
          <a:lstStyle/>
          <a:p>
            <a:pPr>
              <a:lnSpc>
                <a:spcPct val="85000"/>
              </a:lnSpc>
            </a:pPr>
            <a:r>
              <a:rPr lang="en-GB" sz="3600" b="1" strike="noStrike" spc="-1">
                <a:solidFill>
                  <a:srgbClr val="FFFFFF"/>
                </a:solidFill>
                <a:latin typeface="Calibri"/>
                <a:ea typeface="Calibri"/>
              </a:rPr>
              <a:t>Thank you</a:t>
            </a:r>
            <a:endParaRPr lang="en-GB" sz="3600" b="0" strike="noStrike" spc="-1">
              <a:solidFill>
                <a:srgbClr val="000000"/>
              </a:solidFill>
              <a:latin typeface="Arial"/>
            </a:endParaRPr>
          </a:p>
        </p:txBody>
      </p:sp>
      <p:sp>
        <p:nvSpPr>
          <p:cNvPr id="774" name="TextShape 2"/>
          <p:cNvSpPr txBox="1"/>
          <p:nvPr/>
        </p:nvSpPr>
        <p:spPr>
          <a:xfrm>
            <a:off x="825480" y="1448657"/>
            <a:ext cx="7487247" cy="1407565"/>
          </a:xfrm>
          <a:prstGeom prst="rect">
            <a:avLst/>
          </a:prstGeom>
          <a:noFill/>
          <a:ln>
            <a:noFill/>
          </a:ln>
        </p:spPr>
        <p:txBody>
          <a:bodyPr wrap="square" lIns="0" tIns="0" rIns="0" bIns="0">
            <a:spAutoFit/>
          </a:bodyPr>
          <a:lstStyle/>
          <a:p>
            <a:pPr>
              <a:lnSpc>
                <a:spcPct val="105000"/>
              </a:lnSpc>
            </a:pPr>
            <a:r>
              <a:rPr lang="en-GB" sz="2200" b="0" strike="noStrike" spc="-1" dirty="0">
                <a:solidFill>
                  <a:srgbClr val="FFFFFF"/>
                </a:solidFill>
                <a:latin typeface="Calibri"/>
                <a:ea typeface="Calibri"/>
              </a:rPr>
              <a:t>Kars va</a:t>
            </a:r>
            <a:r>
              <a:rPr lang="en-GB" sz="2200" spc="-1" dirty="0">
                <a:solidFill>
                  <a:srgbClr val="FFFFFF"/>
                </a:solidFill>
                <a:latin typeface="Calibri"/>
                <a:ea typeface="Calibri"/>
              </a:rPr>
              <a:t>n Oosterhout</a:t>
            </a:r>
          </a:p>
          <a:p>
            <a:pPr>
              <a:lnSpc>
                <a:spcPct val="105000"/>
              </a:lnSpc>
            </a:pPr>
            <a:r>
              <a:rPr lang="en-GB" sz="2200" b="0" strike="noStrike" spc="-1" dirty="0">
                <a:solidFill>
                  <a:srgbClr val="FFFFFF"/>
                </a:solidFill>
                <a:latin typeface="Calibri"/>
              </a:rPr>
              <a:t>PhD candidate</a:t>
            </a:r>
          </a:p>
          <a:p>
            <a:pPr>
              <a:lnSpc>
                <a:spcPct val="105000"/>
              </a:lnSpc>
            </a:pPr>
            <a:r>
              <a:rPr lang="en-GB" sz="2200" spc="-1" dirty="0">
                <a:solidFill>
                  <a:srgbClr val="FFFFFF"/>
                </a:solidFill>
                <a:latin typeface="Calibri"/>
              </a:rPr>
              <a:t>Research Centre for Education and the Labour Market (ROA)</a:t>
            </a:r>
            <a:endParaRPr lang="en-GB" sz="2200" spc="-1" dirty="0">
              <a:solidFill>
                <a:srgbClr val="000000"/>
              </a:solidFill>
              <a:latin typeface="Arial"/>
            </a:endParaRPr>
          </a:p>
          <a:p>
            <a:pPr>
              <a:lnSpc>
                <a:spcPct val="105000"/>
              </a:lnSpc>
            </a:pPr>
            <a:r>
              <a:rPr lang="en-GB" sz="2200" spc="-1" dirty="0">
                <a:solidFill>
                  <a:srgbClr val="FFFFFF"/>
                </a:solidFill>
                <a:latin typeface="Calibri"/>
              </a:rPr>
              <a:t>c.vanoosterhout@maastrichtuniversity.nl</a:t>
            </a:r>
          </a:p>
        </p:txBody>
      </p:sp>
      <p:sp>
        <p:nvSpPr>
          <p:cNvPr id="775" name="CustomShape 3"/>
          <p:cNvSpPr/>
          <p:nvPr/>
        </p:nvSpPr>
        <p:spPr>
          <a:xfrm>
            <a:off x="10137600" y="0"/>
            <a:ext cx="2358720" cy="21524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GB" sz="1050" b="1" strike="noStrike" spc="-1">
                <a:solidFill>
                  <a:srgbClr val="486A7E"/>
                </a:solidFill>
                <a:latin typeface="Calibri"/>
                <a:ea typeface="Calibri"/>
              </a:rPr>
              <a:t>Thank you page</a:t>
            </a:r>
            <a:endParaRPr lang="en-GB" sz="1050" b="0" strike="noStrike" spc="-1">
              <a:latin typeface="Arial"/>
            </a:endParaRPr>
          </a:p>
          <a:p>
            <a:pPr>
              <a:lnSpc>
                <a:spcPct val="100000"/>
              </a:lnSpc>
            </a:pPr>
            <a:r>
              <a:rPr lang="en-GB" sz="1050" b="0" strike="noStrike" spc="-1">
                <a:solidFill>
                  <a:srgbClr val="486A7E"/>
                </a:solidFill>
                <a:latin typeface="Calibri"/>
                <a:ea typeface="Calibri"/>
              </a:rPr>
              <a:t>Make sure you have the thank you page associated with the cover image you have chosen and move this slide to the end of your presentation</a:t>
            </a:r>
            <a:endParaRPr lang="en-GB" sz="1050" b="0" strike="noStrike" spc="-1">
              <a:latin typeface="Arial"/>
            </a:endParaRPr>
          </a:p>
          <a:p>
            <a:pPr>
              <a:lnSpc>
                <a:spcPct val="100000"/>
              </a:lnSpc>
            </a:pPr>
            <a:endParaRPr lang="en-GB" sz="1050" b="0" strike="noStrike" spc="-1">
              <a:latin typeface="Arial"/>
            </a:endParaRPr>
          </a:p>
          <a:p>
            <a:pPr>
              <a:lnSpc>
                <a:spcPct val="100000"/>
              </a:lnSpc>
            </a:pPr>
            <a:r>
              <a:rPr lang="en-GB" sz="1050" b="1" strike="noStrike" spc="-1">
                <a:solidFill>
                  <a:srgbClr val="486A7E"/>
                </a:solidFill>
                <a:latin typeface="Calibri"/>
                <a:ea typeface="Calibri"/>
              </a:rPr>
              <a:t>Updating the footer</a:t>
            </a:r>
            <a:endParaRPr lang="en-GB" sz="1050" b="0" strike="noStrike" spc="-1">
              <a:latin typeface="Arial"/>
            </a:endParaRPr>
          </a:p>
          <a:p>
            <a:pPr>
              <a:lnSpc>
                <a:spcPct val="100000"/>
              </a:lnSpc>
            </a:pPr>
            <a:r>
              <a:rPr lang="en-GB" sz="1050" b="0" strike="noStrike" spc="-1">
                <a:solidFill>
                  <a:srgbClr val="486A7E"/>
                </a:solidFill>
                <a:latin typeface="Calibri"/>
                <a:ea typeface="Calibri"/>
              </a:rPr>
              <a:t>To update the footer:</a:t>
            </a:r>
            <a:endParaRPr lang="en-GB" sz="1050" b="0" strike="noStrike" spc="-1">
              <a:latin typeface="Arial"/>
            </a:endParaRPr>
          </a:p>
          <a:p>
            <a:pPr marL="177840" indent="-177480">
              <a:lnSpc>
                <a:spcPct val="100000"/>
              </a:lnSpc>
              <a:buClr>
                <a:srgbClr val="486A7E"/>
              </a:buClr>
              <a:buFont typeface="Arial"/>
              <a:buChar char="•"/>
            </a:pPr>
            <a:r>
              <a:rPr lang="en-GB" sz="1050" b="0" strike="noStrike" spc="-1">
                <a:solidFill>
                  <a:srgbClr val="486A7E"/>
                </a:solidFill>
                <a:latin typeface="Calibri"/>
                <a:ea typeface="Calibri"/>
              </a:rPr>
              <a:t>Go the slide master via View</a:t>
            </a:r>
            <a:endParaRPr lang="en-GB" sz="1050" b="0" strike="noStrike" spc="-1">
              <a:latin typeface="Arial"/>
            </a:endParaRPr>
          </a:p>
          <a:p>
            <a:pPr marL="177840" indent="-177480">
              <a:lnSpc>
                <a:spcPct val="100000"/>
              </a:lnSpc>
              <a:buClr>
                <a:srgbClr val="486A7E"/>
              </a:buClr>
              <a:buFont typeface="Arial"/>
              <a:buChar char="•"/>
            </a:pPr>
            <a:r>
              <a:rPr lang="en-GB" sz="1050" b="0" strike="noStrike" spc="-1">
                <a:solidFill>
                  <a:srgbClr val="486A7E"/>
                </a:solidFill>
                <a:latin typeface="Calibri"/>
                <a:ea typeface="Calibri"/>
              </a:rPr>
              <a:t>Scroll to the first page</a:t>
            </a:r>
            <a:endParaRPr lang="en-GB" sz="1050" b="0" strike="noStrike" spc="-1">
              <a:latin typeface="Arial"/>
            </a:endParaRPr>
          </a:p>
          <a:p>
            <a:pPr marL="177840" indent="-177480">
              <a:lnSpc>
                <a:spcPct val="100000"/>
              </a:lnSpc>
              <a:buClr>
                <a:srgbClr val="486A7E"/>
              </a:buClr>
              <a:buFont typeface="Arial"/>
              <a:buChar char="•"/>
            </a:pPr>
            <a:r>
              <a:rPr lang="en-GB" sz="1050" b="0" strike="noStrike" spc="-1">
                <a:solidFill>
                  <a:srgbClr val="486A7E"/>
                </a:solidFill>
                <a:latin typeface="Calibri"/>
                <a:ea typeface="Calibri"/>
              </a:rPr>
              <a:t>Change text in the footer</a:t>
            </a:r>
            <a:endParaRPr lang="en-GB" sz="1050" b="0" strike="noStrike" spc="-1">
              <a:latin typeface="Arial"/>
            </a:endParaRPr>
          </a:p>
          <a:p>
            <a:pPr marL="177840" indent="-177480">
              <a:lnSpc>
                <a:spcPct val="100000"/>
              </a:lnSpc>
              <a:buClr>
                <a:srgbClr val="486A7E"/>
              </a:buClr>
              <a:buFont typeface="Arial"/>
              <a:buChar char="•"/>
            </a:pPr>
            <a:r>
              <a:rPr lang="en-GB" sz="1050" b="0" strike="noStrike" spc="-1">
                <a:solidFill>
                  <a:srgbClr val="486A7E"/>
                </a:solidFill>
                <a:latin typeface="Calibri"/>
                <a:ea typeface="Calibri"/>
              </a:rPr>
              <a:t>Close slide master </a:t>
            </a:r>
            <a:endParaRPr lang="en-GB" sz="1050" b="0" strike="noStrike" spc="-1">
              <a:latin typeface="Arial"/>
            </a:endParaRPr>
          </a:p>
          <a:p>
            <a:pPr marL="177840" indent="-110880">
              <a:lnSpc>
                <a:spcPct val="100000"/>
              </a:lnSpc>
            </a:pPr>
            <a:endParaRPr lang="en-GB" sz="1050" b="0" strike="noStrike" spc="-1">
              <a:latin typeface="Arial"/>
            </a:endParaRPr>
          </a:p>
          <a:p>
            <a:pPr marL="177840" indent="-110880">
              <a:lnSpc>
                <a:spcPct val="100000"/>
              </a:lnSpc>
            </a:pPr>
            <a:endParaRPr lang="en-GB" sz="1050" b="0" strike="noStrike" spc="-1">
              <a:latin typeface="Arial"/>
            </a:endParaRPr>
          </a:p>
        </p:txBody>
      </p:sp>
      <p:pic>
        <p:nvPicPr>
          <p:cNvPr id="776" name="Google Shape;482;p22"/>
          <p:cNvPicPr/>
          <p:nvPr/>
        </p:nvPicPr>
        <p:blipFill>
          <a:blip r:embed="rId2"/>
          <a:stretch/>
        </p:blipFill>
        <p:spPr>
          <a:xfrm>
            <a:off x="5143320" y="5579280"/>
            <a:ext cx="846000" cy="846000"/>
          </a:xfrm>
          <a:prstGeom prst="rect">
            <a:avLst/>
          </a:prstGeom>
          <a:ln>
            <a:noFill/>
          </a:ln>
        </p:spPr>
      </p:pic>
      <p:pic>
        <p:nvPicPr>
          <p:cNvPr id="777" name="Google Shape;483;p22"/>
          <p:cNvPicPr/>
          <p:nvPr/>
        </p:nvPicPr>
        <p:blipFill>
          <a:blip r:embed="rId3"/>
          <a:stretch/>
        </p:blipFill>
        <p:spPr>
          <a:xfrm>
            <a:off x="3382920" y="5912640"/>
            <a:ext cx="1522080" cy="480600"/>
          </a:xfrm>
          <a:prstGeom prst="rect">
            <a:avLst/>
          </a:prstGeom>
          <a:ln>
            <a:noFill/>
          </a:ln>
        </p:spPr>
      </p:pic>
    </p:spTree>
    <p:extLst>
      <p:ext uri="{BB962C8B-B14F-4D97-AF65-F5344CB8AC3E}">
        <p14:creationId xmlns:p14="http://schemas.microsoft.com/office/powerpoint/2010/main" val="3588775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TextShape 1"/>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Agenda table</a:t>
            </a:r>
            <a:endParaRPr lang="en-GB" sz="2600" b="0" strike="noStrike" spc="-1">
              <a:solidFill>
                <a:srgbClr val="000000"/>
              </a:solidFill>
              <a:latin typeface="Arial"/>
            </a:endParaRPr>
          </a:p>
        </p:txBody>
      </p:sp>
      <p:graphicFrame>
        <p:nvGraphicFramePr>
          <p:cNvPr id="658" name="Table 2"/>
          <p:cNvGraphicFramePr/>
          <p:nvPr/>
        </p:nvGraphicFramePr>
        <p:xfrm>
          <a:off x="812880" y="1413000"/>
          <a:ext cx="8251560" cy="1097280"/>
        </p:xfrm>
        <a:graphic>
          <a:graphicData uri="http://schemas.openxmlformats.org/drawingml/2006/table">
            <a:tbl>
              <a:tblPr/>
              <a:tblGrid>
                <a:gridCol w="630720">
                  <a:extLst>
                    <a:ext uri="{9D8B030D-6E8A-4147-A177-3AD203B41FA5}">
                      <a16:colId xmlns:a16="http://schemas.microsoft.com/office/drawing/2014/main" val="20000"/>
                    </a:ext>
                  </a:extLst>
                </a:gridCol>
                <a:gridCol w="7620840">
                  <a:extLst>
                    <a:ext uri="{9D8B030D-6E8A-4147-A177-3AD203B41FA5}">
                      <a16:colId xmlns:a16="http://schemas.microsoft.com/office/drawing/2014/main" val="20001"/>
                    </a:ext>
                  </a:extLst>
                </a:gridCol>
              </a:tblGrid>
              <a:tr h="338400">
                <a:tc>
                  <a:txBody>
                    <a:bodyPr/>
                    <a:lstStyle/>
                    <a:p>
                      <a:pPr>
                        <a:lnSpc>
                          <a:spcPct val="100000"/>
                        </a:lnSpc>
                      </a:pPr>
                      <a:r>
                        <a:rPr lang="en-GB" sz="1800" b="0" strike="noStrike" spc="-1">
                          <a:solidFill>
                            <a:srgbClr val="FFFFFF"/>
                          </a:solidFill>
                          <a:latin typeface="Calibri"/>
                          <a:ea typeface="Calibri"/>
                        </a:rPr>
                        <a:t>1</a:t>
                      </a:r>
                      <a:endParaRPr lang="en-GB"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GB" sz="1600" b="1" strike="noStrike" spc="-1">
                          <a:solidFill>
                            <a:srgbClr val="58595B"/>
                          </a:solidFill>
                          <a:latin typeface="Calibri"/>
                          <a:ea typeface="Calibri"/>
                        </a:rPr>
                        <a:t>Session A – Creating a spark!</a:t>
                      </a:r>
                      <a:endParaRPr lang="en-GB"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EF0"/>
                    </a:solidFill>
                  </a:tcPr>
                </a:tc>
                <a:extLst>
                  <a:ext uri="{0D108BD9-81ED-4DB2-BD59-A6C34878D82A}">
                    <a16:rowId xmlns:a16="http://schemas.microsoft.com/office/drawing/2014/main" val="10000"/>
                  </a:ext>
                </a:extLst>
              </a:tr>
              <a:tr h="338400">
                <a:tc>
                  <a:txBody>
                    <a:bodyPr/>
                    <a:lstStyle/>
                    <a:p>
                      <a:pPr>
                        <a:lnSpc>
                          <a:spcPct val="100000"/>
                        </a:lnSpc>
                      </a:pPr>
                      <a:r>
                        <a:rPr lang="en-GB" sz="1800" b="0" strike="noStrike" spc="-1">
                          <a:solidFill>
                            <a:srgbClr val="FFFFFF"/>
                          </a:solidFill>
                          <a:latin typeface="Calibri"/>
                          <a:ea typeface="Calibri"/>
                        </a:rPr>
                        <a:t>2</a:t>
                      </a:r>
                      <a:endParaRPr lang="en-GB"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GB" sz="1600" b="0" strike="noStrike" spc="-1">
                          <a:solidFill>
                            <a:srgbClr val="58595B"/>
                          </a:solidFill>
                          <a:latin typeface="Calibri"/>
                          <a:ea typeface="Calibri"/>
                        </a:rPr>
                        <a:t>S</a:t>
                      </a:r>
                      <a:r>
                        <a:rPr lang="en-GB" sz="1600" b="1" strike="noStrike" spc="-1">
                          <a:solidFill>
                            <a:srgbClr val="58595B"/>
                          </a:solidFill>
                          <a:latin typeface="Calibri"/>
                          <a:ea typeface="Calibri"/>
                        </a:rPr>
                        <a:t>ession B – Shining a light on your impact</a:t>
                      </a:r>
                      <a:endParaRPr lang="en-GB"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D1DAE0"/>
                    </a:solidFill>
                  </a:tcPr>
                </a:tc>
                <a:extLst>
                  <a:ext uri="{0D108BD9-81ED-4DB2-BD59-A6C34878D82A}">
                    <a16:rowId xmlns:a16="http://schemas.microsoft.com/office/drawing/2014/main" val="10001"/>
                  </a:ext>
                </a:extLst>
              </a:tr>
              <a:tr h="338400">
                <a:tc>
                  <a:txBody>
                    <a:bodyPr/>
                    <a:lstStyle/>
                    <a:p>
                      <a:pPr>
                        <a:lnSpc>
                          <a:spcPct val="100000"/>
                        </a:lnSpc>
                      </a:pPr>
                      <a:r>
                        <a:rPr lang="en-GB" sz="1800" b="0" strike="noStrike" spc="-1">
                          <a:solidFill>
                            <a:srgbClr val="FFFFFF"/>
                          </a:solidFill>
                          <a:latin typeface="Calibri"/>
                          <a:ea typeface="Calibri"/>
                        </a:rPr>
                        <a:t>3</a:t>
                      </a:r>
                      <a:endParaRPr lang="en-GB"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en-GB" sz="1600" b="1" strike="noStrike" spc="-1">
                          <a:solidFill>
                            <a:srgbClr val="58595B"/>
                          </a:solidFill>
                          <a:latin typeface="Calibri"/>
                          <a:ea typeface="Calibri"/>
                        </a:rPr>
                        <a:t>Session C – Passing on the torch</a:t>
                      </a:r>
                      <a:endParaRPr lang="en-GB"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DF0"/>
                    </a:solidFill>
                  </a:tcPr>
                </a:tc>
                <a:extLst>
                  <a:ext uri="{0D108BD9-81ED-4DB2-BD59-A6C34878D82A}">
                    <a16:rowId xmlns:a16="http://schemas.microsoft.com/office/drawing/2014/main" val="10002"/>
                  </a:ext>
                </a:extLst>
              </a:tr>
            </a:tbl>
          </a:graphicData>
        </a:graphic>
      </p:graphicFrame>
      <p:pic>
        <p:nvPicPr>
          <p:cNvPr id="659" name="Google Shape;273;p2"/>
          <p:cNvPicPr/>
          <p:nvPr/>
        </p:nvPicPr>
        <p:blipFill>
          <a:blip r:embed="rId2"/>
          <a:stretch/>
        </p:blipFill>
        <p:spPr>
          <a:xfrm>
            <a:off x="7439040" y="6117840"/>
            <a:ext cx="446400" cy="446400"/>
          </a:xfrm>
          <a:prstGeom prst="rect">
            <a:avLst/>
          </a:prstGeom>
          <a:ln>
            <a:noFill/>
          </a:ln>
        </p:spPr>
      </p:pic>
      <p:pic>
        <p:nvPicPr>
          <p:cNvPr id="660" name="Google Shape;274;p2"/>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GB" sz="10800" b="1" strike="noStrike" spc="-1">
                <a:solidFill>
                  <a:srgbClr val="FFFFFF"/>
                </a:solidFill>
                <a:latin typeface="Calibri"/>
                <a:ea typeface="Calibri"/>
              </a:rPr>
              <a:t>1.0</a:t>
            </a:r>
            <a:endParaRPr lang="en-GB" sz="10800" b="0" strike="noStrike" spc="-1">
              <a:solidFill>
                <a:srgbClr val="000000"/>
              </a:solidFill>
              <a:latin typeface="Arial"/>
            </a:endParaRPr>
          </a:p>
        </p:txBody>
      </p:sp>
      <p:sp>
        <p:nvSpPr>
          <p:cNvPr id="662"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FFFFFF"/>
                </a:solidFill>
                <a:latin typeface="Calibri"/>
                <a:ea typeface="Calibri"/>
              </a:rPr>
              <a:t>Session A – Creating a spark!</a:t>
            </a:r>
            <a:endParaRPr lang="en-GB" sz="2600" b="0" strike="noStrike" spc="-1">
              <a:solidFill>
                <a:srgbClr val="000000"/>
              </a:solidFill>
              <a:latin typeface="Arial"/>
            </a:endParaRPr>
          </a:p>
        </p:txBody>
      </p:sp>
      <p:sp>
        <p:nvSpPr>
          <p:cNvPr id="663" name="CustomShape 3"/>
          <p:cNvSpPr/>
          <p:nvPr/>
        </p:nvSpPr>
        <p:spPr>
          <a:xfrm>
            <a:off x="10137600" y="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GB" sz="1100" b="1" strike="noStrike" spc="-1" dirty="0">
                <a:solidFill>
                  <a:srgbClr val="486A7E"/>
                </a:solidFill>
                <a:latin typeface="Calibri"/>
                <a:ea typeface="Calibri"/>
              </a:rPr>
              <a:t>Section breaks</a:t>
            </a:r>
            <a:endParaRPr lang="en-GB" sz="1100" b="0" strike="noStrike" spc="-1" dirty="0">
              <a:latin typeface="Arial"/>
            </a:endParaRPr>
          </a:p>
          <a:p>
            <a:pPr>
              <a:lnSpc>
                <a:spcPct val="100000"/>
              </a:lnSpc>
            </a:pPr>
            <a:r>
              <a:rPr lang="en-GB" sz="1100" b="0" strike="noStrike" spc="-1" dirty="0">
                <a:solidFill>
                  <a:srgbClr val="486A7E"/>
                </a:solidFill>
                <a:latin typeface="Calibri"/>
                <a:ea typeface="Calibri"/>
              </a:rPr>
              <a:t>Section breaks are available in each palette colour and in a neutral blue grey.</a:t>
            </a: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r>
              <a:rPr lang="en-GB" sz="1100" b="0" strike="noStrike" spc="-1" dirty="0">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endParaRPr lang="en-GB" sz="1100" b="0" strike="noStrike" spc="-1" dirty="0">
              <a:latin typeface="Arial"/>
            </a:endParaRPr>
          </a:p>
          <a:p>
            <a:pPr>
              <a:lnSpc>
                <a:spcPct val="100000"/>
              </a:lnSpc>
            </a:pPr>
            <a:endParaRPr lang="en-GB" sz="1100" b="0" strike="noStrike" spc="-1" dirty="0">
              <a:latin typeface="Arial"/>
            </a:endParaRPr>
          </a:p>
        </p:txBody>
      </p:sp>
      <p:pic>
        <p:nvPicPr>
          <p:cNvPr id="664" name="Google Shape;282;p3"/>
          <p:cNvPicPr/>
          <p:nvPr/>
        </p:nvPicPr>
        <p:blipFill>
          <a:blip r:embed="rId3"/>
          <a:stretch/>
        </p:blipFill>
        <p:spPr>
          <a:xfrm>
            <a:off x="7439040" y="6117840"/>
            <a:ext cx="446400" cy="446400"/>
          </a:xfrm>
          <a:prstGeom prst="rect">
            <a:avLst/>
          </a:prstGeom>
          <a:ln>
            <a:noFill/>
          </a:ln>
        </p:spPr>
      </p:pic>
      <p:pic>
        <p:nvPicPr>
          <p:cNvPr id="665" name="Google Shape;283;p3"/>
          <p:cNvPicPr/>
          <p:nvPr/>
        </p:nvPicPr>
        <p:blipFill>
          <a:blip r:embed="rId4"/>
          <a:stretch/>
        </p:blipFill>
        <p:spPr>
          <a:xfrm>
            <a:off x="6450120" y="6306120"/>
            <a:ext cx="803520" cy="25380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 name="TextShape 1"/>
          <p:cNvSpPr txBox="1"/>
          <p:nvPr/>
        </p:nvSpPr>
        <p:spPr>
          <a:xfrm>
            <a:off x="825480" y="1436760"/>
            <a:ext cx="8238600" cy="3431709"/>
          </a:xfrm>
          <a:prstGeom prst="rect">
            <a:avLst/>
          </a:prstGeom>
          <a:noFill/>
          <a:ln>
            <a:noFill/>
          </a:ln>
        </p:spPr>
        <p:txBody>
          <a:bodyPr lIns="0" tIns="0" rIns="0" bIns="0">
            <a:spAutoFit/>
          </a:bodyPr>
          <a:lstStyle/>
          <a:p>
            <a:pPr>
              <a:lnSpc>
                <a:spcPct val="100000"/>
              </a:lnSpc>
            </a:pPr>
            <a:endParaRPr lang="en-GB" sz="1400" b="0" strike="noStrike" spc="-1" dirty="0">
              <a:solidFill>
                <a:srgbClr val="000000"/>
              </a:solidFill>
              <a:latin typeface="Arial"/>
            </a:endParaRPr>
          </a:p>
          <a:p>
            <a:pPr>
              <a:spcBef>
                <a:spcPts val="601"/>
              </a:spcBef>
            </a:pPr>
            <a:r>
              <a:rPr lang="en-GB" sz="1400" spc="-1" dirty="0">
                <a:solidFill>
                  <a:srgbClr val="000000"/>
                </a:solidFill>
              </a:rPr>
              <a:t>To get to know societal actors working on my research topic</a:t>
            </a:r>
          </a:p>
          <a:p>
            <a:pPr marL="285750" indent="-285750">
              <a:spcBef>
                <a:spcPts val="601"/>
              </a:spcBef>
              <a:buFont typeface="Arial" panose="020B0604020202020204" pitchFamily="34" charset="0"/>
              <a:buChar char="•"/>
            </a:pPr>
            <a:endParaRPr lang="en-GB" sz="1400" spc="-1" dirty="0">
              <a:solidFill>
                <a:srgbClr val="000000"/>
              </a:solidFill>
            </a:endParaRPr>
          </a:p>
          <a:p>
            <a:pPr>
              <a:spcBef>
                <a:spcPts val="601"/>
              </a:spcBef>
            </a:pPr>
            <a:r>
              <a:rPr lang="en-GB" sz="1400" spc="-1" dirty="0">
                <a:solidFill>
                  <a:srgbClr val="000000"/>
                </a:solidFill>
              </a:rPr>
              <a:t>To get to know on which issues and developments these actors deem important (and which they are not aware of)</a:t>
            </a:r>
          </a:p>
          <a:p>
            <a:pPr marL="285750" indent="-285750">
              <a:spcBef>
                <a:spcPts val="601"/>
              </a:spcBef>
              <a:buFont typeface="Arial" panose="020B0604020202020204" pitchFamily="34" charset="0"/>
              <a:buChar char="•"/>
            </a:pPr>
            <a:endParaRPr lang="en-GB" sz="1400" spc="-1" dirty="0">
              <a:solidFill>
                <a:srgbClr val="000000"/>
              </a:solidFill>
            </a:endParaRPr>
          </a:p>
          <a:p>
            <a:pPr>
              <a:lnSpc>
                <a:spcPct val="100000"/>
              </a:lnSpc>
              <a:spcBef>
                <a:spcPts val="601"/>
              </a:spcBef>
            </a:pPr>
            <a:r>
              <a:rPr lang="en-GB" sz="1400" spc="-1" dirty="0">
                <a:solidFill>
                  <a:srgbClr val="000000"/>
                </a:solidFill>
                <a:latin typeface="Arial"/>
              </a:rPr>
              <a:t>To share the knowledge I generate with society</a:t>
            </a:r>
          </a:p>
          <a:p>
            <a:pPr marL="285750" indent="-285750">
              <a:lnSpc>
                <a:spcPct val="100000"/>
              </a:lnSpc>
              <a:spcBef>
                <a:spcPts val="601"/>
              </a:spcBef>
              <a:buFont typeface="Arial" panose="020B0604020202020204" pitchFamily="34" charset="0"/>
              <a:buChar char="•"/>
            </a:pPr>
            <a:endParaRPr lang="en-GB" sz="1400" b="0" strike="noStrike" spc="-1" dirty="0">
              <a:solidFill>
                <a:srgbClr val="000000"/>
              </a:solidFill>
              <a:latin typeface="Arial"/>
            </a:endParaRPr>
          </a:p>
          <a:p>
            <a:pPr>
              <a:spcBef>
                <a:spcPts val="601"/>
              </a:spcBef>
            </a:pPr>
            <a:r>
              <a:rPr lang="en-GB" sz="1400" spc="-1" dirty="0">
                <a:solidFill>
                  <a:srgbClr val="000000"/>
                </a:solidFill>
              </a:rPr>
              <a:t>To learn a different set of skills</a:t>
            </a:r>
          </a:p>
          <a:p>
            <a:pPr>
              <a:lnSpc>
                <a:spcPct val="100000"/>
              </a:lnSpc>
              <a:spcBef>
                <a:spcPts val="601"/>
              </a:spcBef>
            </a:pPr>
            <a:endParaRPr lang="en-GB" sz="1400" b="0" strike="noStrike" spc="-1" dirty="0">
              <a:solidFill>
                <a:srgbClr val="000000"/>
              </a:solidFill>
              <a:latin typeface="Arial"/>
            </a:endParaRPr>
          </a:p>
          <a:p>
            <a:pPr>
              <a:lnSpc>
                <a:spcPct val="100000"/>
              </a:lnSpc>
              <a:spcBef>
                <a:spcPts val="601"/>
              </a:spcBef>
            </a:pPr>
            <a:endParaRPr lang="en-GB" sz="1400" b="0" strike="noStrike" spc="-1" dirty="0">
              <a:solidFill>
                <a:srgbClr val="000000"/>
              </a:solidFill>
              <a:latin typeface="Arial"/>
            </a:endParaRPr>
          </a:p>
          <a:p>
            <a:pPr>
              <a:lnSpc>
                <a:spcPct val="100000"/>
              </a:lnSpc>
              <a:spcBef>
                <a:spcPts val="601"/>
              </a:spcBef>
            </a:pPr>
            <a:endParaRPr lang="en-GB" sz="1400" b="0" strike="noStrike" spc="-1" dirty="0">
              <a:solidFill>
                <a:srgbClr val="000000"/>
              </a:solidFill>
              <a:latin typeface="Arial"/>
            </a:endParaRPr>
          </a:p>
        </p:txBody>
      </p:sp>
      <p:sp>
        <p:nvSpPr>
          <p:cNvPr id="667"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Motivation</a:t>
            </a:r>
            <a:endParaRPr lang="en-GB" sz="26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TextShape 1"/>
          <p:cNvSpPr txBox="1"/>
          <p:nvPr/>
        </p:nvSpPr>
        <p:spPr>
          <a:xfrm>
            <a:off x="825480" y="1436760"/>
            <a:ext cx="8238600" cy="4970591"/>
          </a:xfrm>
          <a:prstGeom prst="rect">
            <a:avLst/>
          </a:prstGeom>
          <a:noFill/>
          <a:ln>
            <a:noFill/>
          </a:ln>
        </p:spPr>
        <p:txBody>
          <a:bodyPr lIns="0" tIns="0" rIns="0" bIns="0">
            <a:spAutoFit/>
          </a:bodyPr>
          <a:lstStyle/>
          <a:p>
            <a:pPr algn="just">
              <a:lnSpc>
                <a:spcPct val="100000"/>
              </a:lnSpc>
            </a:pPr>
            <a:r>
              <a:rPr lang="en-GB" sz="1400" spc="-1" dirty="0">
                <a:solidFill>
                  <a:srgbClr val="000000"/>
                </a:solidFill>
                <a:latin typeface="Arial"/>
              </a:rPr>
              <a:t>The comparison between two projects listed in the database of Research Evaluation Framework (REF) One was an Ethiopian project involving theatre play and the other a UK academic writing opinion pieces in a news paper. Comparing these projects showed a clear distinction as one mostly focused on on the </a:t>
            </a:r>
            <a:r>
              <a:rPr lang="en-GB" sz="1400" u="sng" spc="-1" dirty="0">
                <a:solidFill>
                  <a:srgbClr val="000000"/>
                </a:solidFill>
                <a:latin typeface="Arial"/>
              </a:rPr>
              <a:t>effort</a:t>
            </a:r>
            <a:r>
              <a:rPr lang="en-GB" sz="1400" spc="-1" dirty="0">
                <a:solidFill>
                  <a:srgbClr val="000000"/>
                </a:solidFill>
                <a:latin typeface="Arial"/>
              </a:rPr>
              <a:t> made to engage with society while the other described the </a:t>
            </a:r>
            <a:r>
              <a:rPr lang="en-GB" sz="1400" u="sng" spc="-1" dirty="0">
                <a:solidFill>
                  <a:srgbClr val="000000"/>
                </a:solidFill>
                <a:latin typeface="Arial"/>
              </a:rPr>
              <a:t>actual impact </a:t>
            </a:r>
            <a:r>
              <a:rPr lang="en-GB" sz="1400" spc="-1" dirty="0">
                <a:solidFill>
                  <a:srgbClr val="000000"/>
                </a:solidFill>
                <a:latin typeface="Arial"/>
              </a:rPr>
              <a:t>the project had on society. For me it shows that when talking about societal impact we shouldn’t limit ourselves only to the efforts we are making as academics but also be interested in the actual impact our efforts achieve, even if that might be more difficult to “measure” for some activities than for others.</a:t>
            </a:r>
          </a:p>
          <a:p>
            <a:pPr algn="just">
              <a:lnSpc>
                <a:spcPct val="100000"/>
              </a:lnSpc>
            </a:pPr>
            <a:endParaRPr lang="en-GB" sz="1400" b="0" strike="noStrike" spc="-1" dirty="0">
              <a:solidFill>
                <a:srgbClr val="000000"/>
              </a:solidFill>
              <a:latin typeface="Arial"/>
            </a:endParaRPr>
          </a:p>
          <a:p>
            <a:pPr algn="just">
              <a:lnSpc>
                <a:spcPct val="100000"/>
              </a:lnSpc>
              <a:spcBef>
                <a:spcPts val="601"/>
              </a:spcBef>
            </a:pPr>
            <a:r>
              <a:rPr lang="en-GB" sz="1400" spc="-1" dirty="0">
                <a:solidFill>
                  <a:srgbClr val="000000"/>
                </a:solidFill>
                <a:latin typeface="Arial"/>
              </a:rPr>
              <a:t>My second example is the comparison between the activities of </a:t>
            </a:r>
            <a:r>
              <a:rPr lang="en-GB" sz="1400" spc="-1" dirty="0" err="1">
                <a:solidFill>
                  <a:srgbClr val="000000"/>
                </a:solidFill>
                <a:latin typeface="Arial"/>
              </a:rPr>
              <a:t>Studium</a:t>
            </a:r>
            <a:r>
              <a:rPr lang="en-GB" sz="1400" spc="-1" dirty="0">
                <a:solidFill>
                  <a:srgbClr val="000000"/>
                </a:solidFill>
                <a:latin typeface="Arial"/>
              </a:rPr>
              <a:t> </a:t>
            </a:r>
            <a:r>
              <a:rPr lang="en-GB" sz="1400" spc="-1" dirty="0" err="1">
                <a:solidFill>
                  <a:srgbClr val="000000"/>
                </a:solidFill>
                <a:latin typeface="Arial"/>
              </a:rPr>
              <a:t>Generale</a:t>
            </a:r>
            <a:r>
              <a:rPr lang="en-GB" sz="1400" spc="-1" dirty="0">
                <a:solidFill>
                  <a:srgbClr val="000000"/>
                </a:solidFill>
                <a:latin typeface="Arial"/>
              </a:rPr>
              <a:t> and the afore mentioned Ethiopian project on theatre play. It shows that while both can be considered as activities related to societal impact, one is very traditional and uncontroversial while the other is new, innovative but probably also more controversial. These projects showed me that societal impact activities can be both </a:t>
            </a:r>
            <a:r>
              <a:rPr lang="en-GB" sz="1400" u="sng" spc="-1" dirty="0">
                <a:solidFill>
                  <a:srgbClr val="000000"/>
                </a:solidFill>
                <a:latin typeface="Arial"/>
              </a:rPr>
              <a:t>controversial</a:t>
            </a:r>
            <a:r>
              <a:rPr lang="en-GB" sz="1400" spc="-1" dirty="0">
                <a:solidFill>
                  <a:srgbClr val="000000"/>
                </a:solidFill>
                <a:latin typeface="Arial"/>
              </a:rPr>
              <a:t> or </a:t>
            </a:r>
            <a:r>
              <a:rPr lang="en-GB" sz="1400" u="sng" spc="-1" dirty="0">
                <a:solidFill>
                  <a:srgbClr val="000000"/>
                </a:solidFill>
                <a:latin typeface="Arial"/>
              </a:rPr>
              <a:t>traditional</a:t>
            </a:r>
            <a:r>
              <a:rPr lang="en-GB" sz="1400" spc="-1" dirty="0">
                <a:solidFill>
                  <a:srgbClr val="000000"/>
                </a:solidFill>
                <a:latin typeface="Arial"/>
              </a:rPr>
              <a:t>, and very new and </a:t>
            </a:r>
            <a:r>
              <a:rPr lang="en-GB" sz="1400" u="sng" spc="-1" dirty="0">
                <a:solidFill>
                  <a:srgbClr val="000000"/>
                </a:solidFill>
                <a:latin typeface="Arial"/>
              </a:rPr>
              <a:t>innovative</a:t>
            </a:r>
            <a:r>
              <a:rPr lang="en-GB" sz="1400" spc="-1" dirty="0">
                <a:solidFill>
                  <a:srgbClr val="000000"/>
                </a:solidFill>
                <a:latin typeface="Arial"/>
              </a:rPr>
              <a:t> or things academics have been </a:t>
            </a:r>
            <a:r>
              <a:rPr lang="en-GB" sz="1400" u="sng" spc="-1" dirty="0">
                <a:solidFill>
                  <a:srgbClr val="000000"/>
                </a:solidFill>
                <a:latin typeface="Arial"/>
              </a:rPr>
              <a:t>doing for decades</a:t>
            </a:r>
            <a:r>
              <a:rPr lang="en-GB" sz="1400" spc="-1" dirty="0">
                <a:solidFill>
                  <a:srgbClr val="000000"/>
                </a:solidFill>
                <a:latin typeface="Arial"/>
              </a:rPr>
              <a:t>.</a:t>
            </a:r>
          </a:p>
          <a:p>
            <a:pPr algn="just">
              <a:lnSpc>
                <a:spcPct val="100000"/>
              </a:lnSpc>
              <a:spcBef>
                <a:spcPts val="601"/>
              </a:spcBef>
            </a:pPr>
            <a:endParaRPr lang="en-GB" sz="1400" spc="-1" dirty="0">
              <a:solidFill>
                <a:srgbClr val="000000"/>
              </a:solidFill>
              <a:latin typeface="Arial"/>
            </a:endParaRPr>
          </a:p>
          <a:p>
            <a:pPr algn="just">
              <a:lnSpc>
                <a:spcPct val="100000"/>
              </a:lnSpc>
              <a:spcBef>
                <a:spcPts val="601"/>
              </a:spcBef>
            </a:pPr>
            <a:r>
              <a:rPr lang="en-GB" sz="1400" spc="-1" dirty="0">
                <a:solidFill>
                  <a:srgbClr val="000000"/>
                </a:solidFill>
                <a:latin typeface="Arial"/>
              </a:rPr>
              <a:t>My third and last example is more close to home, the project </a:t>
            </a:r>
            <a:r>
              <a:rPr lang="en-GB" sz="1400" spc="-1" dirty="0" err="1">
                <a:solidFill>
                  <a:srgbClr val="000000"/>
                </a:solidFill>
                <a:latin typeface="Arial"/>
              </a:rPr>
              <a:t>Nationaal</a:t>
            </a:r>
            <a:r>
              <a:rPr lang="en-GB" sz="1400" spc="-1" dirty="0">
                <a:solidFill>
                  <a:srgbClr val="000000"/>
                </a:solidFill>
                <a:latin typeface="Arial"/>
              </a:rPr>
              <a:t> </a:t>
            </a:r>
            <a:r>
              <a:rPr lang="en-GB" sz="1400" spc="-1" dirty="0" err="1">
                <a:solidFill>
                  <a:srgbClr val="000000"/>
                </a:solidFill>
                <a:latin typeface="Arial"/>
              </a:rPr>
              <a:t>Cohortonderzoek</a:t>
            </a:r>
            <a:r>
              <a:rPr lang="en-GB" sz="1400" spc="-1" dirty="0">
                <a:solidFill>
                  <a:srgbClr val="000000"/>
                </a:solidFill>
                <a:latin typeface="Arial"/>
              </a:rPr>
              <a:t> </a:t>
            </a:r>
            <a:r>
              <a:rPr lang="en-GB" sz="1400" spc="-1" dirty="0" err="1">
                <a:solidFill>
                  <a:srgbClr val="000000"/>
                </a:solidFill>
                <a:latin typeface="Arial"/>
              </a:rPr>
              <a:t>Onderwijs</a:t>
            </a:r>
            <a:r>
              <a:rPr lang="en-GB" sz="1400" spc="-1" dirty="0">
                <a:solidFill>
                  <a:srgbClr val="000000"/>
                </a:solidFill>
                <a:latin typeface="Arial"/>
              </a:rPr>
              <a:t> (NCO). In this project, researchers and schools collaborate and coordinate education research on a national scale. This has academic benefits, the involvement of all schools/students, easier access to data, etc. At the same time, the project also generates much societal impact as for schools it lowers the burden to participate in academic research. Moreover, the project addresses the information needs of schools by producing and freely sharing reports for every single school in the Netherlands showing insights on the progression of their students.</a:t>
            </a:r>
            <a:endParaRPr lang="en-GB" sz="1400" b="0" strike="noStrike" spc="-1" dirty="0">
              <a:solidFill>
                <a:srgbClr val="000000"/>
              </a:solidFill>
              <a:latin typeface="Arial"/>
            </a:endParaRPr>
          </a:p>
        </p:txBody>
      </p:sp>
      <p:sp>
        <p:nvSpPr>
          <p:cNvPr id="66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Inspiration: three examples</a:t>
            </a:r>
            <a:endParaRPr lang="en-GB" sz="26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GB" sz="10800" b="1" strike="noStrike" spc="-1">
                <a:solidFill>
                  <a:srgbClr val="FFFFFF"/>
                </a:solidFill>
                <a:latin typeface="Calibri"/>
                <a:ea typeface="Calibri"/>
              </a:rPr>
              <a:t>2.0</a:t>
            </a:r>
            <a:endParaRPr lang="en-GB" sz="10800" b="0" strike="noStrike" spc="-1">
              <a:solidFill>
                <a:srgbClr val="000000"/>
              </a:solidFill>
              <a:latin typeface="Arial"/>
            </a:endParaRPr>
          </a:p>
        </p:txBody>
      </p:sp>
      <p:sp>
        <p:nvSpPr>
          <p:cNvPr id="671"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FFFFFF"/>
                </a:solidFill>
                <a:latin typeface="Calibri"/>
                <a:ea typeface="Calibri"/>
              </a:rPr>
              <a:t>Session B – Shining a light on your impact</a:t>
            </a:r>
            <a:endParaRPr lang="en-GB" sz="2600" b="0" strike="noStrike" spc="-1">
              <a:solidFill>
                <a:srgbClr val="000000"/>
              </a:solidFill>
              <a:latin typeface="Arial"/>
            </a:endParaRPr>
          </a:p>
        </p:txBody>
      </p:sp>
      <p:sp>
        <p:nvSpPr>
          <p:cNvPr id="672"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GB" sz="1100" b="1" strike="noStrike" spc="-1">
                <a:solidFill>
                  <a:srgbClr val="486A7E"/>
                </a:solidFill>
                <a:latin typeface="Calibri"/>
                <a:ea typeface="Calibri"/>
              </a:rPr>
              <a:t>Section breaks</a:t>
            </a:r>
            <a:endParaRPr lang="en-GB" sz="1100" b="0" strike="noStrike" spc="-1">
              <a:latin typeface="Arial"/>
            </a:endParaRPr>
          </a:p>
          <a:p>
            <a:pPr>
              <a:lnSpc>
                <a:spcPct val="100000"/>
              </a:lnSpc>
            </a:pPr>
            <a:r>
              <a:rPr lang="en-GB" sz="1100" b="0" strike="noStrike" spc="-1">
                <a:solidFill>
                  <a:srgbClr val="486A7E"/>
                </a:solidFill>
                <a:latin typeface="Calibri"/>
                <a:ea typeface="Calibri"/>
              </a:rPr>
              <a:t>Section breaks are available in each palette colour and in a neutral blue grey.</a:t>
            </a:r>
            <a:endParaRPr lang="en-GB" sz="1100" b="0" strike="noStrike" spc="-1">
              <a:latin typeface="Arial"/>
            </a:endParaRPr>
          </a:p>
          <a:p>
            <a:pPr>
              <a:lnSpc>
                <a:spcPct val="100000"/>
              </a:lnSpc>
            </a:pPr>
            <a:endParaRPr lang="en-GB" sz="1100" b="0" strike="noStrike" spc="-1">
              <a:latin typeface="Arial"/>
            </a:endParaRPr>
          </a:p>
          <a:p>
            <a:pPr>
              <a:lnSpc>
                <a:spcPct val="100000"/>
              </a:lnSpc>
            </a:pPr>
            <a:r>
              <a:rPr lang="en-GB"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p:txBody>
      </p:sp>
      <p:pic>
        <p:nvPicPr>
          <p:cNvPr id="673" name="Google Shape;303;p6"/>
          <p:cNvPicPr/>
          <p:nvPr/>
        </p:nvPicPr>
        <p:blipFill>
          <a:blip r:embed="rId2"/>
          <a:stretch/>
        </p:blipFill>
        <p:spPr>
          <a:xfrm>
            <a:off x="7439040" y="6117840"/>
            <a:ext cx="446400" cy="446400"/>
          </a:xfrm>
          <a:prstGeom prst="rect">
            <a:avLst/>
          </a:prstGeom>
          <a:ln>
            <a:noFill/>
          </a:ln>
        </p:spPr>
      </p:pic>
      <p:pic>
        <p:nvPicPr>
          <p:cNvPr id="674" name="Google Shape;304;p6"/>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 name="TextShape 1"/>
          <p:cNvSpPr txBox="1"/>
          <p:nvPr/>
        </p:nvSpPr>
        <p:spPr>
          <a:xfrm>
            <a:off x="825480" y="1436760"/>
            <a:ext cx="8238600" cy="5201424"/>
          </a:xfrm>
          <a:prstGeom prst="rect">
            <a:avLst/>
          </a:prstGeom>
          <a:noFill/>
          <a:ln>
            <a:noFill/>
          </a:ln>
        </p:spPr>
        <p:txBody>
          <a:bodyPr lIns="0" tIns="0" rIns="0" bIns="0">
            <a:spAutoFit/>
          </a:bodyPr>
          <a:lstStyle/>
          <a:p>
            <a:pPr algn="just"/>
            <a:r>
              <a:rPr lang="en-GB" sz="1400" dirty="0">
                <a:effectLst/>
                <a:latin typeface="+mj-lt"/>
                <a:ea typeface="Calibri" panose="020F0502020204030204" pitchFamily="34" charset="0"/>
                <a:cs typeface="Times New Roman" panose="02020603050405020304" pitchFamily="18" charset="0"/>
              </a:rPr>
              <a:t>The most important outcomes of my PhD project will most likely be new </a:t>
            </a:r>
            <a:r>
              <a:rPr lang="en-GB" sz="1400" u="sng" dirty="0">
                <a:effectLst/>
                <a:latin typeface="+mj-lt"/>
                <a:ea typeface="Calibri" panose="020F0502020204030204" pitchFamily="34" charset="0"/>
                <a:cs typeface="Times New Roman" panose="02020603050405020304" pitchFamily="18" charset="0"/>
              </a:rPr>
              <a:t>insights</a:t>
            </a:r>
            <a:r>
              <a:rPr lang="en-GB" sz="1400" dirty="0">
                <a:effectLst/>
                <a:latin typeface="+mj-lt"/>
                <a:ea typeface="Calibri" panose="020F0502020204030204" pitchFamily="34" charset="0"/>
                <a:cs typeface="Times New Roman" panose="02020603050405020304" pitchFamily="18" charset="0"/>
              </a:rPr>
              <a:t> on spatial inequalities in the transition of young Dutch students to vocational and higher education. While </a:t>
            </a:r>
            <a:r>
              <a:rPr lang="en-GB" sz="1400" dirty="0">
                <a:latin typeface="+mj-lt"/>
                <a:ea typeface="Calibri" panose="020F0502020204030204" pitchFamily="34" charset="0"/>
                <a:cs typeface="Times New Roman" panose="02020603050405020304" pitchFamily="18" charset="0"/>
              </a:rPr>
              <a:t>this likely doesn’t require the development of new methodologies, I do expect to become experienced in some specialized existing research </a:t>
            </a:r>
            <a:r>
              <a:rPr lang="en-GB" sz="1400" u="sng" dirty="0">
                <a:latin typeface="+mj-lt"/>
                <a:ea typeface="Calibri" panose="020F0502020204030204" pitchFamily="34" charset="0"/>
                <a:cs typeface="Times New Roman" panose="02020603050405020304" pitchFamily="18" charset="0"/>
              </a:rPr>
              <a:t>methods</a:t>
            </a:r>
            <a:r>
              <a:rPr lang="en-GB" sz="1400" dirty="0">
                <a:latin typeface="+mj-lt"/>
                <a:ea typeface="Calibri" panose="020F0502020204030204" pitchFamily="34" charset="0"/>
                <a:cs typeface="Times New Roman" panose="02020603050405020304" pitchFamily="18" charset="0"/>
              </a:rPr>
              <a:t>. </a:t>
            </a:r>
            <a:r>
              <a:rPr lang="en-GB" sz="1400" dirty="0">
                <a:effectLst/>
                <a:latin typeface="+mj-lt"/>
                <a:ea typeface="Calibri" panose="020F0502020204030204" pitchFamily="34" charset="0"/>
                <a:cs typeface="Times New Roman" panose="02020603050405020304" pitchFamily="18" charset="0"/>
              </a:rPr>
              <a:t>Moreover, I could imagine that my project could results in new </a:t>
            </a:r>
            <a:r>
              <a:rPr lang="en-GB" sz="1400" u="sng" dirty="0">
                <a:effectLst/>
                <a:latin typeface="+mj-lt"/>
                <a:ea typeface="Calibri" panose="020F0502020204030204" pitchFamily="34" charset="0"/>
                <a:cs typeface="Times New Roman" panose="02020603050405020304" pitchFamily="18" charset="0"/>
              </a:rPr>
              <a:t>datasets</a:t>
            </a:r>
            <a:r>
              <a:rPr lang="en-GB" sz="1400" dirty="0">
                <a:effectLst/>
                <a:latin typeface="+mj-lt"/>
                <a:ea typeface="Calibri" panose="020F0502020204030204" pitchFamily="34" charset="0"/>
                <a:cs typeface="Times New Roman" panose="02020603050405020304" pitchFamily="18" charset="0"/>
              </a:rPr>
              <a:t> containing geographical information on education in the Netherlands.</a:t>
            </a:r>
          </a:p>
          <a:p>
            <a:pPr marL="285750" indent="-285750" algn="just">
              <a:buFont typeface="Arial" panose="020B0604020202020204" pitchFamily="34" charset="0"/>
              <a:buChar char="•"/>
            </a:pPr>
            <a:endParaRPr lang="en-GB" sz="1400" dirty="0">
              <a:effectLst/>
              <a:latin typeface="+mj-lt"/>
              <a:ea typeface="Calibri" panose="020F0502020204030204" pitchFamily="34" charset="0"/>
              <a:cs typeface="Times New Roman" panose="02020603050405020304" pitchFamily="18" charset="0"/>
            </a:endParaRPr>
          </a:p>
          <a:p>
            <a:pPr algn="just"/>
            <a:r>
              <a:rPr lang="en-GB" sz="1400" dirty="0">
                <a:latin typeface="+mj-lt"/>
                <a:ea typeface="Calibri" panose="020F0502020204030204" pitchFamily="34" charset="0"/>
                <a:cs typeface="Times New Roman" panose="02020603050405020304" pitchFamily="18" charset="0"/>
              </a:rPr>
              <a:t>Challenges in education are mostly dealt with at the national level or by education institutes themselves, </a:t>
            </a:r>
            <a:r>
              <a:rPr lang="en-GB" sz="1400" dirty="0">
                <a:effectLst/>
                <a:latin typeface="+mj-lt"/>
                <a:ea typeface="Calibri" panose="020F0502020204030204" pitchFamily="34" charset="0"/>
                <a:cs typeface="Times New Roman" panose="02020603050405020304" pitchFamily="18" charset="0"/>
              </a:rPr>
              <a:t>with less attention to specific developments at the regional level. My project intends to describe regional and spatial developments in education, information that could especially be useful for regions that are shrinking in their (young) population or deal with a brain drain.</a:t>
            </a:r>
          </a:p>
          <a:p>
            <a:pPr marL="285750" indent="-285750" algn="just">
              <a:buFont typeface="Arial" panose="020B0604020202020204" pitchFamily="34" charset="0"/>
              <a:buChar char="•"/>
            </a:pPr>
            <a:endParaRPr lang="en-GB" sz="1400" dirty="0">
              <a:effectLst/>
              <a:latin typeface="+mj-lt"/>
              <a:ea typeface="Calibri" panose="020F0502020204030204" pitchFamily="34" charset="0"/>
              <a:cs typeface="Times New Roman" panose="02020603050405020304" pitchFamily="18" charset="0"/>
            </a:endParaRPr>
          </a:p>
          <a:p>
            <a:pPr algn="just"/>
            <a:r>
              <a:rPr lang="en-GB" sz="1400" dirty="0">
                <a:effectLst/>
                <a:latin typeface="+mj-lt"/>
                <a:ea typeface="Calibri" panose="020F0502020204030204" pitchFamily="34" charset="0"/>
                <a:cs typeface="Times New Roman" panose="02020603050405020304" pitchFamily="18" charset="0"/>
              </a:rPr>
              <a:t>The expected audience of my project consists of multiple groups of possible interested parties, including schools/universities, educational policy makers</a:t>
            </a:r>
            <a:r>
              <a:rPr lang="en-GB" sz="1400" dirty="0">
                <a:latin typeface="+mj-lt"/>
                <a:ea typeface="Calibri" panose="020F0502020204030204" pitchFamily="34" charset="0"/>
                <a:cs typeface="Times New Roman" panose="02020603050405020304" pitchFamily="18" charset="0"/>
              </a:rPr>
              <a:t>, and students themselves. </a:t>
            </a:r>
          </a:p>
          <a:p>
            <a:pPr marL="285750" indent="-285750" algn="just">
              <a:buFont typeface="Arial" panose="020B0604020202020204" pitchFamily="34" charset="0"/>
              <a:buChar char="•"/>
            </a:pPr>
            <a:endParaRPr lang="en-GB" sz="1400" dirty="0">
              <a:latin typeface="+mj-lt"/>
              <a:ea typeface="Calibri" panose="020F0502020204030204" pitchFamily="34" charset="0"/>
              <a:cs typeface="Times New Roman" panose="02020603050405020304" pitchFamily="18" charset="0"/>
            </a:endParaRPr>
          </a:p>
          <a:p>
            <a:pPr algn="just"/>
            <a:r>
              <a:rPr lang="en-GB" sz="1400" dirty="0">
                <a:latin typeface="+mj-lt"/>
                <a:ea typeface="Calibri" panose="020F0502020204030204" pitchFamily="34" charset="0"/>
                <a:cs typeface="Times New Roman" panose="02020603050405020304" pitchFamily="18" charset="0"/>
              </a:rPr>
              <a:t>The first two groups can be reached rather directly through contacts and meetings, such as a presentation I held last year at the ministry of education. The last group, students, requires the assistance of the other mentioned stakeholders or an indirect approach through traditional and/or social media.</a:t>
            </a:r>
            <a:endParaRPr lang="en-GB" sz="1400" dirty="0">
              <a:effectLst/>
              <a:latin typeface="+mj-l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NL"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NL"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b="0" strike="noStrike" spc="-1" dirty="0">
              <a:solidFill>
                <a:srgbClr val="000000"/>
              </a:solidFill>
              <a:latin typeface="Calibri" panose="020F0502020204030204" pitchFamily="34" charset="0"/>
              <a:cs typeface="Times New Roman" panose="02020603050405020304" pitchFamily="18" charset="0"/>
            </a:endParaRPr>
          </a:p>
          <a:p>
            <a:endParaRPr lang="en-GB" sz="1400" b="0" strike="noStrike" spc="-1" dirty="0">
              <a:solidFill>
                <a:srgbClr val="000000"/>
              </a:solidFill>
              <a:latin typeface="Arial"/>
            </a:endParaRPr>
          </a:p>
        </p:txBody>
      </p:sp>
      <p:sp>
        <p:nvSpPr>
          <p:cNvPr id="676"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dirty="0">
                <a:solidFill>
                  <a:srgbClr val="486A7E"/>
                </a:solidFill>
                <a:latin typeface="Calibri"/>
                <a:ea typeface="Calibri"/>
              </a:rPr>
              <a:t>Impact strategy </a:t>
            </a:r>
            <a:endParaRPr lang="en-GB" sz="2600" b="0" strike="noStrike" spc="-1" dirty="0">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TextShape 1"/>
          <p:cNvSpPr txBox="1"/>
          <p:nvPr/>
        </p:nvSpPr>
        <p:spPr>
          <a:xfrm>
            <a:off x="825480" y="1436760"/>
            <a:ext cx="8238960" cy="276480"/>
          </a:xfrm>
          <a:prstGeom prst="rect">
            <a:avLst/>
          </a:prstGeom>
          <a:noFill/>
          <a:ln>
            <a:noFill/>
          </a:ln>
        </p:spPr>
        <p:txBody>
          <a:bodyPr lIns="0" tIns="0" rIns="0" bIns="0">
            <a:noAutofit/>
          </a:bodyPr>
          <a:lstStyle/>
          <a:p>
            <a:pPr algn="just"/>
            <a:r>
              <a:rPr lang="en-GB" sz="1400" b="0" strike="noStrike" spc="-1" dirty="0">
                <a:solidFill>
                  <a:srgbClr val="000000"/>
                </a:solidFill>
                <a:latin typeface="Arial"/>
              </a:rPr>
              <a:t>The list of potential stakeholders grew larger and larger once I took the time to sit down and thought about the activities I am already doing and the ones I could be doing.</a:t>
            </a:r>
          </a:p>
          <a:p>
            <a:pPr algn="just"/>
            <a:endParaRPr lang="en-GB" sz="1400" spc="-1" dirty="0">
              <a:solidFill>
                <a:srgbClr val="000000"/>
              </a:solidFill>
              <a:latin typeface="Arial"/>
            </a:endParaRPr>
          </a:p>
          <a:p>
            <a:pPr algn="just"/>
            <a:r>
              <a:rPr lang="en-GB" sz="1400" b="0" strike="noStrike" spc="-1" dirty="0">
                <a:solidFill>
                  <a:srgbClr val="000000"/>
                </a:solidFill>
                <a:latin typeface="Arial"/>
              </a:rPr>
              <a:t>Once you have an overview of all possible stakeholders, consider much time and resources you have available. It might be necessary to prioritize some stakeholders over others and think about at which stage of your research you want to contact which stakeholder.</a:t>
            </a:r>
          </a:p>
          <a:p>
            <a:pPr algn="just"/>
            <a:endParaRPr lang="en-GB" sz="1400" spc="-1" dirty="0">
              <a:solidFill>
                <a:srgbClr val="000000"/>
              </a:solidFill>
              <a:latin typeface="Arial"/>
            </a:endParaRPr>
          </a:p>
          <a:p>
            <a:pPr algn="just"/>
            <a:r>
              <a:rPr lang="en-GB" sz="1400" b="0" strike="noStrike" spc="-1" dirty="0">
                <a:solidFill>
                  <a:srgbClr val="000000"/>
                </a:solidFill>
                <a:latin typeface="Arial"/>
              </a:rPr>
              <a:t>It could be that you are reasonable or unreasonable afraid that your potential stakeholder has a different objective than you do (profit, politics). You can either seek help how to deal with this (experienced colleagues, university support officer) or try to think about other approaches that might you help reach your goal (for instance, a collaboration with local schools/business instead of reaching out to national politicians)</a:t>
            </a:r>
          </a:p>
          <a:p>
            <a:endParaRPr lang="en-GB" sz="1400" spc="-1" dirty="0">
              <a:solidFill>
                <a:srgbClr val="000000"/>
              </a:solidFill>
              <a:latin typeface="Arial"/>
            </a:endParaRPr>
          </a:p>
          <a:p>
            <a:endParaRPr lang="en-GB" sz="1400" spc="-1" dirty="0">
              <a:solidFill>
                <a:srgbClr val="000000"/>
              </a:solidFill>
              <a:latin typeface="Arial"/>
            </a:endParaRPr>
          </a:p>
          <a:p>
            <a:endParaRPr lang="en-GB" sz="1400" b="0" strike="noStrike" spc="-1" dirty="0">
              <a:solidFill>
                <a:srgbClr val="000000"/>
              </a:solidFill>
              <a:latin typeface="Arial"/>
            </a:endParaRPr>
          </a:p>
        </p:txBody>
      </p:sp>
      <p:sp>
        <p:nvSpPr>
          <p:cNvPr id="680"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en-GB" sz="2600" b="1" strike="noStrike" spc="-1">
                <a:solidFill>
                  <a:srgbClr val="486A7E"/>
                </a:solidFill>
                <a:latin typeface="Calibri"/>
                <a:ea typeface="Calibri"/>
              </a:rPr>
              <a:t>Impact strategy: tips &amp; tricks</a:t>
            </a:r>
            <a:endParaRPr lang="en-GB" sz="2600" b="0" strike="noStrike" spc="-1">
              <a:solidFill>
                <a:srgbClr val="000000"/>
              </a:solidFill>
              <a:latin typeface="Arial"/>
            </a:endParaRPr>
          </a:p>
        </p:txBody>
      </p:sp>
      <p:sp>
        <p:nvSpPr>
          <p:cNvPr id="681" name="TextShape 3"/>
          <p:cNvSpPr txBox="1"/>
          <p:nvPr/>
        </p:nvSpPr>
        <p:spPr>
          <a:xfrm>
            <a:off x="847800" y="5211720"/>
            <a:ext cx="8238960" cy="276480"/>
          </a:xfrm>
          <a:prstGeom prst="rect">
            <a:avLst/>
          </a:prstGeom>
          <a:noFill/>
          <a:ln>
            <a:noFill/>
          </a:ln>
        </p:spPr>
        <p:txBody>
          <a:bodyPr lIns="0" tIns="0" rIns="0" bIns="0">
            <a:noAutofit/>
          </a:bodyPr>
          <a:lstStyle/>
          <a:p>
            <a:pPr>
              <a:lnSpc>
                <a:spcPct val="100000"/>
              </a:lnSpc>
            </a:pPr>
            <a:r>
              <a:rPr lang="en-GB" sz="1800" b="1" strike="noStrike" spc="-1">
                <a:solidFill>
                  <a:srgbClr val="58595B"/>
                </a:solidFill>
                <a:latin typeface="Calibri"/>
                <a:ea typeface="Calibri"/>
              </a:rPr>
              <a:t>My research contributes to SDG: </a:t>
            </a:r>
            <a:endParaRPr lang="en-GB" sz="1800" b="0" strike="noStrike" spc="-1">
              <a:solidFill>
                <a:srgbClr val="000000"/>
              </a:solidFill>
              <a:latin typeface="Arial"/>
            </a:endParaRPr>
          </a:p>
        </p:txBody>
      </p:sp>
      <p:pic>
        <p:nvPicPr>
          <p:cNvPr id="682" name="Google Shape;320;g9b1f568991_0_5"/>
          <p:cNvPicPr/>
          <p:nvPr/>
        </p:nvPicPr>
        <p:blipFill>
          <a:blip r:embed="rId3"/>
          <a:stretch/>
        </p:blipFill>
        <p:spPr>
          <a:xfrm>
            <a:off x="698400" y="5765040"/>
            <a:ext cx="3337920" cy="52128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en-GB" sz="10800" b="1" strike="noStrike" spc="-1">
                <a:solidFill>
                  <a:srgbClr val="FFFFFF"/>
                </a:solidFill>
                <a:latin typeface="Calibri"/>
                <a:ea typeface="Calibri"/>
              </a:rPr>
              <a:t>3.0</a:t>
            </a:r>
            <a:endParaRPr lang="en-GB" sz="10800" b="0" strike="noStrike" spc="-1">
              <a:solidFill>
                <a:srgbClr val="000000"/>
              </a:solidFill>
              <a:latin typeface="Arial"/>
            </a:endParaRPr>
          </a:p>
        </p:txBody>
      </p:sp>
      <p:sp>
        <p:nvSpPr>
          <p:cNvPr id="684"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en-GB" sz="2600" b="1" strike="noStrike" spc="-1">
                <a:solidFill>
                  <a:srgbClr val="FFFFFF"/>
                </a:solidFill>
                <a:latin typeface="Calibri"/>
                <a:ea typeface="Calibri"/>
              </a:rPr>
              <a:t>Session C – Passing on the torch</a:t>
            </a:r>
            <a:endParaRPr lang="en-GB" sz="2600" b="0" strike="noStrike" spc="-1">
              <a:solidFill>
                <a:srgbClr val="000000"/>
              </a:solidFill>
              <a:latin typeface="Arial"/>
            </a:endParaRPr>
          </a:p>
        </p:txBody>
      </p:sp>
      <p:sp>
        <p:nvSpPr>
          <p:cNvPr id="685"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en-GB" sz="1100" b="1" strike="noStrike" spc="-1">
                <a:solidFill>
                  <a:srgbClr val="486A7E"/>
                </a:solidFill>
                <a:latin typeface="Calibri"/>
                <a:ea typeface="Calibri"/>
              </a:rPr>
              <a:t>Section breaks</a:t>
            </a:r>
            <a:endParaRPr lang="en-GB" sz="1100" b="0" strike="noStrike" spc="-1">
              <a:latin typeface="Arial"/>
            </a:endParaRPr>
          </a:p>
          <a:p>
            <a:pPr>
              <a:lnSpc>
                <a:spcPct val="100000"/>
              </a:lnSpc>
            </a:pPr>
            <a:r>
              <a:rPr lang="en-GB" sz="1100" b="0" strike="noStrike" spc="-1">
                <a:solidFill>
                  <a:srgbClr val="486A7E"/>
                </a:solidFill>
                <a:latin typeface="Calibri"/>
                <a:ea typeface="Calibri"/>
              </a:rPr>
              <a:t>Section breaks are available in each palette colour and in a neutral blue grey.</a:t>
            </a:r>
            <a:endParaRPr lang="en-GB" sz="1100" b="0" strike="noStrike" spc="-1">
              <a:latin typeface="Arial"/>
            </a:endParaRPr>
          </a:p>
          <a:p>
            <a:pPr>
              <a:lnSpc>
                <a:spcPct val="100000"/>
              </a:lnSpc>
            </a:pPr>
            <a:endParaRPr lang="en-GB" sz="1100" b="0" strike="noStrike" spc="-1">
              <a:latin typeface="Arial"/>
            </a:endParaRPr>
          </a:p>
          <a:p>
            <a:pPr>
              <a:lnSpc>
                <a:spcPct val="100000"/>
              </a:lnSpc>
            </a:pPr>
            <a:r>
              <a:rPr lang="en-GB"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a:p>
            <a:pPr>
              <a:lnSpc>
                <a:spcPct val="100000"/>
              </a:lnSpc>
            </a:pPr>
            <a:endParaRPr lang="en-GB" sz="1100" b="0" strike="noStrike" spc="-1">
              <a:latin typeface="Arial"/>
            </a:endParaRPr>
          </a:p>
        </p:txBody>
      </p:sp>
      <p:pic>
        <p:nvPicPr>
          <p:cNvPr id="686" name="Google Shape;328;p8"/>
          <p:cNvPicPr/>
          <p:nvPr/>
        </p:nvPicPr>
        <p:blipFill>
          <a:blip r:embed="rId2"/>
          <a:stretch/>
        </p:blipFill>
        <p:spPr>
          <a:xfrm>
            <a:off x="7439040" y="6117840"/>
            <a:ext cx="446400" cy="446400"/>
          </a:xfrm>
          <a:prstGeom prst="rect">
            <a:avLst/>
          </a:prstGeom>
          <a:ln>
            <a:noFill/>
          </a:ln>
        </p:spPr>
      </p:pic>
      <p:pic>
        <p:nvPicPr>
          <p:cNvPr id="687" name="Google Shape;329;p8"/>
          <p:cNvPicPr/>
          <p:nvPr/>
        </p:nvPicPr>
        <p:blipFill>
          <a:blip r:embed="rId3"/>
          <a:stretch/>
        </p:blipFill>
        <p:spPr>
          <a:xfrm>
            <a:off x="6450120" y="6306120"/>
            <a:ext cx="803520" cy="25380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719</TotalTime>
  <Words>1935</Words>
  <Application>Microsoft Office PowerPoint</Application>
  <PresentationFormat>A4 Paper (210x297 mm)</PresentationFormat>
  <Paragraphs>137</Paragraphs>
  <Slides>13</Slides>
  <Notes>9</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13</vt:i4>
      </vt:variant>
    </vt:vector>
  </HeadingPairs>
  <TitlesOfParts>
    <vt:vector size="23" baseType="lpstr">
      <vt:lpstr>Arial</vt:lpstr>
      <vt:lpstr>Calibri</vt:lpstr>
      <vt:lpstr>Symbol</vt:lpstr>
      <vt:lpstr>Times New Roman</vt:lpstr>
      <vt:lpstr>Wingdings</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General Notes</dc:creator>
  <dc:description/>
  <cp:lastModifiedBy>kars van oosterhout</cp:lastModifiedBy>
  <cp:revision>26</cp:revision>
  <dcterms:created xsi:type="dcterms:W3CDTF">2017-06-15T16:30:28Z</dcterms:created>
  <dcterms:modified xsi:type="dcterms:W3CDTF">2020-11-12T18:18:43Z</dcterms:modified>
  <dc:language>en-GB</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Jive_LatestUserAccountName">
    <vt:lpwstr>melanie.lehnert@springer.com</vt:lpwstr>
  </property>
  <property fmtid="{D5CDD505-2E9C-101B-9397-08002B2CF9AE}" pid="6" name="Jive_VersionGuid">
    <vt:lpwstr>0dcc7da0-860a-4430-8598-7cecdb6c0275</vt:lpwstr>
  </property>
  <property fmtid="{D5CDD505-2E9C-101B-9397-08002B2CF9AE}" pid="7" name="LinksUpToDate">
    <vt:bool>false</vt:bool>
  </property>
  <property fmtid="{D5CDD505-2E9C-101B-9397-08002B2CF9AE}" pid="8" name="MMClips">
    <vt:i4>0</vt:i4>
  </property>
  <property fmtid="{D5CDD505-2E9C-101B-9397-08002B2CF9AE}" pid="9" name="Notes">
    <vt:i4>25</vt:i4>
  </property>
  <property fmtid="{D5CDD505-2E9C-101B-9397-08002B2CF9AE}" pid="10" name="Offisync_ProviderInitializationData">
    <vt:lpwstr>https://hive.springernature.com</vt:lpwstr>
  </property>
  <property fmtid="{D5CDD505-2E9C-101B-9397-08002B2CF9AE}" pid="11" name="Offisync_ServerID">
    <vt:lpwstr>0d673023-5242-4d13-a9d7-ca41728b752d</vt:lpwstr>
  </property>
  <property fmtid="{D5CDD505-2E9C-101B-9397-08002B2CF9AE}" pid="12" name="Offisync_UniqueId">
    <vt:lpwstr>122444</vt:lpwstr>
  </property>
  <property fmtid="{D5CDD505-2E9C-101B-9397-08002B2CF9AE}" pid="13" name="Offisync_UpdateToken">
    <vt:lpwstr>7</vt:lpwstr>
  </property>
  <property fmtid="{D5CDD505-2E9C-101B-9397-08002B2CF9AE}" pid="14" name="PresentationFormat">
    <vt:lpwstr>A4 Paper (210x297 mm)</vt:lpwstr>
  </property>
  <property fmtid="{D5CDD505-2E9C-101B-9397-08002B2CF9AE}" pid="15" name="ScaleCrop">
    <vt:bool>false</vt:bool>
  </property>
  <property fmtid="{D5CDD505-2E9C-101B-9397-08002B2CF9AE}" pid="16" name="ShareDoc">
    <vt:bool>false</vt:bool>
  </property>
  <property fmtid="{D5CDD505-2E9C-101B-9397-08002B2CF9AE}" pid="17" name="Slides">
    <vt:i4>25</vt:i4>
  </property>
</Properties>
</file>