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364" r:id="rId4"/>
    <p:sldId id="290" r:id="rId5"/>
    <p:sldId id="353" r:id="rId6"/>
    <p:sldId id="322" r:id="rId7"/>
    <p:sldId id="363" r:id="rId8"/>
    <p:sldId id="323" r:id="rId9"/>
    <p:sldId id="315" r:id="rId10"/>
    <p:sldId id="317" r:id="rId11"/>
    <p:sldId id="316" r:id="rId12"/>
    <p:sldId id="303" r:id="rId13"/>
    <p:sldId id="281" r:id="rId14"/>
    <p:sldId id="297" r:id="rId15"/>
    <p:sldId id="320" r:id="rId16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2178" y="108"/>
      </p:cViewPr>
      <p:guideLst>
        <p:guide orient="horz" pos="214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43482-9924-4AA3-8597-DEF292D60415}" type="datetimeFigureOut">
              <a:rPr lang="en-ZA" smtClean="0"/>
              <a:t>2020/06/01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1CD55-0C53-4FC7-B0F4-44C3467255F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0283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058A1-0438-4A92-A955-C4CC0AB216B7}" type="datetimeFigureOut">
              <a:rPr lang="en-ZA" smtClean="0"/>
              <a:t>2020/06/01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A6CBC-2932-4859-A827-4780526B1DE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0779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95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56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7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5D84-D6EA-C246-8793-83D67DDE01E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lebele &amp; ntlotlang 02 06 2020 Virtual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FF25E-5B7A-E14D-BD62-7B65079A72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hyperlink" Target="mailto:lebelea@biust.ac.bw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emf"/><Relationship Id="rId4" Type="http://schemas.openxmlformats.org/officeDocument/2006/relationships/hyperlink" Target="mailto:ntlotlangt@biust.ac.b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epository.biust.ac.bw/" TargetMode="Externa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05" y="43346"/>
            <a:ext cx="2612183" cy="12543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52" y="6436311"/>
            <a:ext cx="8964117" cy="373482"/>
          </a:xfrm>
          <a:prstGeom prst="rect">
            <a:avLst/>
          </a:prstGeom>
        </p:spPr>
      </p:pic>
      <p:pic>
        <p:nvPicPr>
          <p:cNvPr id="12" name="Picture 11" descr="Screen Shot 2016-05-14 at 4.10.0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014" y="6096473"/>
            <a:ext cx="1740386" cy="70444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05" y="1406891"/>
            <a:ext cx="8763210" cy="34050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9" name="Title 1"/>
          <p:cNvSpPr txBox="1"/>
          <p:nvPr/>
        </p:nvSpPr>
        <p:spPr>
          <a:xfrm>
            <a:off x="-27305" y="4946015"/>
            <a:ext cx="9170670" cy="1551940"/>
          </a:xfrm>
          <a:prstGeom prst="rect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5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bg1"/>
                </a:solidFill>
                <a:latin typeface="Trebuchet MS" panose="020B0603020202020204" pitchFamily="34" charset="0"/>
                <a:cs typeface="Trebuchet MS" panose="020B0603020202020204"/>
              </a:rPr>
              <a:t>Working towards knowledge accessibility and visibility through collaboration efforts: the case of Botswana International University of Science and Technology (BIUST) library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G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pen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SG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epositories -OR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3098165" y="103505"/>
            <a:ext cx="568642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SG" altLang="en-GB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SG" altLang="en-GB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n-SG" altLang="en-GB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Dr Ayanda Lebele  &amp; Ms Tuelo Ntlotlang </a:t>
            </a:r>
          </a:p>
          <a:p>
            <a:pPr indent="0">
              <a:buFont typeface="Arial" panose="020B0604020202020204" pitchFamily="34" charset="0"/>
              <a:buNone/>
            </a:pPr>
            <a:r>
              <a:rPr lang="en-SG" altLang="en-GB" sz="2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                Library Services</a:t>
            </a:r>
            <a:r>
              <a:rPr lang="en-GB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 </a:t>
            </a:r>
          </a:p>
        </p:txBody>
      </p:sp>
    </p:spTree>
  </p:cSld>
  <p:clrMapOvr>
    <a:masterClrMapping/>
  </p:clrMapOvr>
  <p:transition advTm="2204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2426" y="227497"/>
            <a:ext cx="6232955" cy="580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Benefits of </a:t>
            </a:r>
            <a:r>
              <a:rPr lang="en-SG" altLang="en-GB" sz="2400" b="1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Internal </a:t>
            </a:r>
            <a:r>
              <a:rPr lang="en-GB" sz="2400" b="1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Stakeholder Engagement Activities</a:t>
            </a:r>
            <a:endParaRPr lang="en-GB" sz="2400" b="1" dirty="0">
              <a:solidFill>
                <a:prstClr val="white"/>
              </a:solidFill>
              <a:latin typeface="Trebuchet MS" panose="020B0603020202020204" pitchFamily="34" charset="0"/>
              <a:ea typeface="Calibri" panose="020F0502020204030204"/>
              <a:cs typeface="Times New Roman" panose="02020603050405020304"/>
              <a:sym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426" y="1102712"/>
            <a:ext cx="8920738" cy="6139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SG" alt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</a:rPr>
              <a:t>I</a:t>
            </a:r>
            <a:r>
              <a:rPr 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</a:rPr>
              <a:t>ncreased visibility of the platform.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SG" alt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It instilled a sense of ownership</a:t>
            </a:r>
            <a:r>
              <a:rPr 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</a:rPr>
              <a:t> </a:t>
            </a:r>
            <a:r>
              <a:rPr lang="en-SG" alt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</a:rPr>
              <a:t>&amp;</a:t>
            </a:r>
            <a:r>
              <a:rPr 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</a:rPr>
              <a:t>  </a:t>
            </a:r>
            <a:r>
              <a:rPr 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appreciation</a:t>
            </a:r>
            <a:r>
              <a:rPr 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</a:rPr>
              <a:t>of the service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SG" alt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Informed </a:t>
            </a:r>
            <a:r>
              <a:rPr 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development of institutional governance processes.</a:t>
            </a:r>
            <a:endParaRPr lang="en-GB" sz="240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Helped to sharpen advocacy and negotiation skills for the library team members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alt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T</a:t>
            </a:r>
            <a:r>
              <a:rPr 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he engagement extended to revisiting the publishers’ contracts.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altLang="en-ZA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Financial  &amp; time saving as t</a:t>
            </a:r>
            <a:r>
              <a:rPr 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he library did not pay for both manpower and the needed technologies for the initiative.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altLang="en-GB" sz="24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bonding and social capital for with other directorates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ZA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4886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2426" y="227497"/>
            <a:ext cx="6232955" cy="75725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External Collaboration in developing Institutional Repository</a:t>
            </a:r>
            <a:endParaRPr lang="en-ZA" sz="2000" b="1" dirty="0">
              <a:solidFill>
                <a:prstClr val="white"/>
              </a:solidFill>
              <a:latin typeface="Trebuchet MS" panose="020B0603020202020204" pitchFamily="34" charset="0"/>
              <a:cs typeface="Trebuchet MS" panose="020B060302020202020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426" y="1102712"/>
            <a:ext cx="8920738" cy="6185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342900">
              <a:buFont typeface="Arial" panose="020B0604020202020204" pitchFamily="34" charset="0"/>
              <a:buChar char="•"/>
            </a:pPr>
            <a:r>
              <a:rPr lang="en-SG" altLang="en-GB" sz="20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external visibility enhanced library team's confidence &amp; morale</a:t>
            </a:r>
            <a:endParaRPr lang="en-GB" sz="20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ZA" sz="20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SG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broadened networks &amp; professional affiliations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Botswana Open Data Open Science (ODOS) National Committee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Botswana library Association (BLA) </a:t>
            </a:r>
            <a:r>
              <a:rPr lang="en-SG" alt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&amp;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Botswana Library Consortium (BLC)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alt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IFLA; AfLIA help to broaden the team experiences through participation in </a:t>
            </a:r>
            <a:r>
              <a:rPr 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a series of webinars and conferences </a:t>
            </a:r>
            <a:endParaRPr lang="en-GB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lvl="0" indent="-342900">
              <a:buFont typeface="Wingdings" panose="05000000000000000000" charset="0"/>
              <a:buChar char="o"/>
            </a:pPr>
            <a:r>
              <a:rPr lang="en-SG" sz="2000" b="1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International </a:t>
            </a:r>
            <a:r>
              <a:rPr lang="en-SG" sz="2000" b="1" dirty="0" smtClean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stakeholders ( AAU &amp;  E-resource Vendors) </a:t>
            </a:r>
            <a:endParaRPr lang="en-GB" sz="1750" b="1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 Association of African Universities (AAU)</a:t>
            </a:r>
            <a:r>
              <a:rPr lang="en-SG" alt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 support for </a:t>
            </a:r>
            <a:r>
              <a:rPr 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 long-term digital preservation  </a:t>
            </a:r>
            <a:r>
              <a:rPr lang="en-SG" alt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of Africa's research out put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SG" alt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 hosted </a:t>
            </a:r>
            <a:r>
              <a:rPr 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 the Database of African Theses and Dissertations including Research (DATAD-R)  training workshop for librarians; information technology experts and researchers in </a:t>
            </a:r>
            <a:r>
              <a:rPr lang="en-SG" alt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Botswana in collaboration with BIUST</a:t>
            </a:r>
            <a:r>
              <a:rPr 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altLang="en-GB" sz="1750" b="1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Electronic resource  vendors &amp;service provider</a:t>
            </a:r>
            <a:r>
              <a:rPr lang="en-SG" altLang="en-GB" sz="175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s as link to publisher; facilitated authorship workshops; training on research management tools for library team &amp; users</a:t>
            </a:r>
            <a:endParaRPr lang="en-GB" sz="175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endParaRPr lang="en-GB" sz="175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5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endParaRPr lang="en-GB" sz="175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endParaRPr lang="en-GB" sz="175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  <a:p>
            <a:endParaRPr lang="en-GB" sz="175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  <a:p>
            <a:endParaRPr lang="en-SG" altLang="en-GB" sz="1750" b="1" dirty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/>
              <a:cs typeface="Times New Roman" panose="02020603050405020304"/>
              <a:sym typeface="+mn-e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7290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6" y="6516210"/>
            <a:ext cx="8960553" cy="2476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Trebuchet MS" panose="020B0603020202020204" pitchFamily="34" charset="0"/>
              </a:rPr>
              <a:t>Conclusion</a:t>
            </a:r>
            <a:endParaRPr lang="en-US" dirty="0">
              <a:solidFill>
                <a:schemeClr val="bg1"/>
              </a:solidFill>
              <a:latin typeface="Trebuchet MS" panose="020B0603020202020204" pitchFamily="34" charset="0"/>
              <a:cs typeface="Trebuchet MS" panose="020B060302020202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5" y="1172845"/>
            <a:ext cx="8543925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SG" altLang="en-ZA" sz="2400" dirty="0">
                <a:solidFill>
                  <a:prstClr val="black"/>
                </a:solidFill>
                <a:latin typeface="Trebuchet MS" panose="020B0603020202020204" pitchFamily="34" charset="0"/>
              </a:rPr>
              <a:t>Development of IR has </a:t>
            </a:r>
            <a:r>
              <a:rPr lang="en-SG" altLang="en-ZA" sz="24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enhanced </a:t>
            </a:r>
            <a:r>
              <a:rPr lang="en-SG" altLang="en-ZA" sz="2400" dirty="0">
                <a:solidFill>
                  <a:prstClr val="black"/>
                </a:solidFill>
                <a:latin typeface="Trebuchet MS" panose="020B0603020202020204" pitchFamily="34" charset="0"/>
              </a:rPr>
              <a:t>visibility of other library services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SG" altLang="en-ZA" sz="24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low</a:t>
            </a:r>
            <a:r>
              <a:rPr lang="en-SG" altLang="en-ZA" sz="2400" dirty="0">
                <a:solidFill>
                  <a:prstClr val="black"/>
                </a:solidFill>
                <a:latin typeface="Trebuchet MS" panose="020B0603020202020204" pitchFamily="34" charset="0"/>
              </a:rPr>
              <a:t>/ poor uptake of OA movement negatively impacts support for </a:t>
            </a:r>
            <a:r>
              <a:rPr lang="en-SG" altLang="en-ZA" sz="24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IR – need more education &amp; campaign</a:t>
            </a:r>
            <a:endParaRPr lang="en-SG" altLang="en-ZA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SG" altLang="en-ZA" sz="2400" dirty="0">
                <a:solidFill>
                  <a:prstClr val="black"/>
                </a:solidFill>
                <a:latin typeface="Trebuchet MS" panose="020B0603020202020204" pitchFamily="34" charset="0"/>
              </a:rPr>
              <a:t>A successful partnership with one entity invites more interelated partners &amp; Visibility of other services.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SG" altLang="en-ZA" sz="2400" dirty="0">
                <a:solidFill>
                  <a:prstClr val="black"/>
                </a:solidFill>
                <a:latin typeface="Trebuchet MS" panose="020B0603020202020204" pitchFamily="34" charset="0"/>
              </a:rPr>
              <a:t>Partnership has to be managed : engagement; communication strategy &amp; defined goals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SG" altLang="en-ZA" sz="24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There </a:t>
            </a:r>
            <a:r>
              <a:rPr lang="en-SG" altLang="en-ZA" sz="2400" dirty="0">
                <a:solidFill>
                  <a:prstClr val="black"/>
                </a:solidFill>
                <a:latin typeface="Trebuchet MS" panose="020B0603020202020204" pitchFamily="34" charset="0"/>
              </a:rPr>
              <a:t>is need to strengthen engagement with students and teaching faculty as key internal stakeholders</a:t>
            </a:r>
            <a:endParaRPr lang="en-ZA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>
              <a:buClr>
                <a:srgbClr val="00B0F0"/>
              </a:buClr>
            </a:pPr>
            <a:endParaRPr lang="en-ZA" sz="21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itle 1"/>
          <p:cNvSpPr txBox="1"/>
          <p:nvPr/>
        </p:nvSpPr>
        <p:spPr>
          <a:xfrm>
            <a:off x="112426" y="227497"/>
            <a:ext cx="6232955" cy="580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Conclusion</a:t>
            </a:r>
          </a:p>
        </p:txBody>
      </p:sp>
      <p:pic>
        <p:nvPicPr>
          <p:cNvPr id="18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1263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1435"/>
            <a:ext cx="9144000" cy="360601"/>
          </a:xfrm>
          <a:prstGeom prst="rect">
            <a:avLst/>
          </a:prstGeom>
        </p:spPr>
      </p:pic>
      <p:pic>
        <p:nvPicPr>
          <p:cNvPr id="8" name="Pictur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675" y="142043"/>
            <a:ext cx="8904770" cy="579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77229" y="1305341"/>
            <a:ext cx="5821696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  <a:r>
              <a:rPr lang="en-ZA" sz="2400" b="1" dirty="0">
                <a:solidFill>
                  <a:prstClr val="black"/>
                </a:solidFill>
                <a:latin typeface="Trebuchet MS" panose="020B0603020202020204" pitchFamily="34" charset="0"/>
              </a:rPr>
              <a:t>For more information contact:</a:t>
            </a:r>
          </a:p>
          <a:p>
            <a:r>
              <a:rPr lang="en-ZA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     </a:t>
            </a:r>
          </a:p>
          <a:p>
            <a:pPr algn="ctr"/>
            <a:r>
              <a:rPr lang="en-ZA" sz="2300" b="1" dirty="0">
                <a:solidFill>
                  <a:prstClr val="black"/>
                </a:solidFill>
                <a:latin typeface="Trebuchet MS" panose="020B0603020202020204" pitchFamily="34" charset="0"/>
              </a:rPr>
              <a:t>Dr Ayanda </a:t>
            </a:r>
            <a:r>
              <a:rPr lang="en-ZA" sz="2300" b="1" dirty="0" err="1">
                <a:solidFill>
                  <a:prstClr val="black"/>
                </a:solidFill>
                <a:latin typeface="Trebuchet MS" panose="020B0603020202020204" pitchFamily="34" charset="0"/>
              </a:rPr>
              <a:t>Lebele</a:t>
            </a:r>
            <a:endParaRPr lang="en-ZA" sz="23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ZA" sz="2300" b="1" dirty="0">
                <a:solidFill>
                  <a:prstClr val="black"/>
                </a:solidFill>
                <a:latin typeface="Trebuchet MS" panose="020B0603020202020204" pitchFamily="34" charset="0"/>
              </a:rPr>
              <a:t>Director</a:t>
            </a:r>
          </a:p>
          <a:p>
            <a:pPr algn="ctr"/>
            <a:r>
              <a:rPr lang="en-ZA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Directorate of Library Services</a:t>
            </a:r>
          </a:p>
          <a:p>
            <a:pPr algn="ctr"/>
            <a:r>
              <a:rPr lang="en-ZA" sz="2300" b="1" dirty="0">
                <a:solidFill>
                  <a:prstClr val="black"/>
                </a:solidFill>
                <a:latin typeface="Trebuchet MS" panose="020B0603020202020204" pitchFamily="34" charset="0"/>
              </a:rPr>
              <a:t>Tel: </a:t>
            </a:r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(+267) 4931386/71256542</a:t>
            </a:r>
          </a:p>
          <a:p>
            <a:pPr algn="ctr"/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  <a:r>
              <a:rPr lang="en-ZA" sz="2300" b="1" dirty="0">
                <a:solidFill>
                  <a:prstClr val="black"/>
                </a:solidFill>
                <a:latin typeface="Trebuchet MS" panose="020B0603020202020204" pitchFamily="34" charset="0"/>
              </a:rPr>
              <a:t>E-mail: </a:t>
            </a:r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  <a:hlinkClick r:id="rId4"/>
              </a:rPr>
              <a:t>lebelea@biust.ac.bw</a:t>
            </a:r>
            <a:endParaRPr lang="en-ZA" sz="23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endParaRPr lang="en-ZA" sz="23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endParaRPr lang="en-ZA" sz="23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endParaRPr lang="en-ZA" sz="23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endParaRPr lang="en-ZA" sz="23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</a:p>
          <a:p>
            <a:pPr algn="ctr"/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</a:p>
          <a:p>
            <a:endParaRPr lang="en-ZA" sz="20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0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6857" y="5217202"/>
            <a:ext cx="2164180" cy="10812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6086" y="6164791"/>
            <a:ext cx="1694803" cy="68736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210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31435"/>
            <a:ext cx="9144000" cy="360601"/>
          </a:xfrm>
          <a:prstGeom prst="rect">
            <a:avLst/>
          </a:prstGeom>
        </p:spPr>
      </p:pic>
      <p:pic>
        <p:nvPicPr>
          <p:cNvPr id="8" name="Pictur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4675" y="142043"/>
            <a:ext cx="8904770" cy="579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77229" y="1305341"/>
            <a:ext cx="582169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  <a:r>
              <a:rPr lang="en-ZA" sz="2400" b="1" dirty="0">
                <a:solidFill>
                  <a:prstClr val="black"/>
                </a:solidFill>
                <a:latin typeface="Trebuchet MS" panose="020B0603020202020204" pitchFamily="34" charset="0"/>
              </a:rPr>
              <a:t>For more information contact:</a:t>
            </a:r>
          </a:p>
          <a:p>
            <a:r>
              <a:rPr lang="en-ZA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     </a:t>
            </a:r>
          </a:p>
          <a:p>
            <a:pPr algn="ctr"/>
            <a:r>
              <a:rPr lang="en-ZA" sz="2300" b="1" dirty="0">
                <a:solidFill>
                  <a:prstClr val="black"/>
                </a:solidFill>
                <a:latin typeface="Trebuchet MS" panose="020B0603020202020204" pitchFamily="34" charset="0"/>
              </a:rPr>
              <a:t>Ms. Tuelo Ntlotlang</a:t>
            </a:r>
          </a:p>
          <a:p>
            <a:pPr algn="ctr"/>
            <a:r>
              <a:rPr lang="en-ZA" sz="2300" b="1" dirty="0">
                <a:solidFill>
                  <a:prstClr val="black"/>
                </a:solidFill>
                <a:latin typeface="Trebuchet MS" panose="020B0603020202020204" pitchFamily="34" charset="0"/>
              </a:rPr>
              <a:t>Subject Librarian</a:t>
            </a:r>
          </a:p>
          <a:p>
            <a:pPr algn="ctr"/>
            <a:r>
              <a:rPr lang="en-ZA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Directorate of Library Services</a:t>
            </a:r>
          </a:p>
          <a:p>
            <a:pPr algn="ctr"/>
            <a:r>
              <a:rPr lang="en-ZA" sz="2300" b="1" dirty="0">
                <a:solidFill>
                  <a:prstClr val="black"/>
                </a:solidFill>
                <a:latin typeface="Trebuchet MS" panose="020B0603020202020204" pitchFamily="34" charset="0"/>
              </a:rPr>
              <a:t>Tel: </a:t>
            </a:r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(+267) 4931386/71256542</a:t>
            </a:r>
          </a:p>
          <a:p>
            <a:pPr algn="ctr"/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  <a:r>
              <a:rPr lang="en-ZA" sz="2300" b="1" dirty="0">
                <a:solidFill>
                  <a:prstClr val="black"/>
                </a:solidFill>
                <a:latin typeface="Trebuchet MS" panose="020B0603020202020204" pitchFamily="34" charset="0"/>
              </a:rPr>
              <a:t>E-mail: </a:t>
            </a:r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  <a:hlinkClick r:id="rId4"/>
              </a:rPr>
              <a:t>ntlotlangt@biust.ac.bw</a:t>
            </a:r>
            <a:endParaRPr lang="en-ZA" sz="23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endParaRPr lang="en-ZA" sz="23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endParaRPr lang="en-ZA" sz="23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endParaRPr lang="en-ZA" sz="23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</a:p>
          <a:p>
            <a:pPr algn="ctr"/>
            <a:r>
              <a:rPr lang="en-ZA" sz="2300" dirty="0">
                <a:solidFill>
                  <a:prstClr val="black"/>
                </a:solidFill>
                <a:latin typeface="Trebuchet MS" panose="020B0603020202020204" pitchFamily="34" charset="0"/>
              </a:rPr>
              <a:t>   </a:t>
            </a:r>
          </a:p>
          <a:p>
            <a:endParaRPr lang="en-ZA" sz="20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0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6857" y="5217202"/>
            <a:ext cx="2164180" cy="10812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6086" y="6164791"/>
            <a:ext cx="1694803" cy="68736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91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2426" y="227497"/>
            <a:ext cx="6232955" cy="580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sz="3200" b="1" dirty="0" smtClean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Presentation Outline</a:t>
            </a:r>
            <a:endParaRPr lang="en-SG" altLang="en-US" sz="3200" b="1" dirty="0">
              <a:solidFill>
                <a:prstClr val="white"/>
              </a:solidFill>
              <a:latin typeface="Trebuchet MS" panose="020B0603020202020204" pitchFamily="34" charset="0"/>
              <a:cs typeface="Trebuchet MS" panose="020B060302020202020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631" y="1102712"/>
            <a:ext cx="892073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SG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3200" dirty="0" smtClean="0">
                <a:sym typeface="+mn-ea"/>
              </a:rPr>
              <a:t>Purpose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altLang="en-ZA" sz="3200" dirty="0">
                <a:solidFill>
                  <a:prstClr val="black"/>
                </a:solidFill>
                <a:sym typeface="+mn-ea"/>
              </a:rPr>
              <a:t>BIUST as </a:t>
            </a:r>
            <a:r>
              <a:rPr lang="en-SG" altLang="en-ZA" sz="3200" dirty="0" smtClean="0">
                <a:solidFill>
                  <a:prstClr val="black"/>
                </a:solidFill>
                <a:sym typeface="+mn-ea"/>
              </a:rPr>
              <a:t>national economic </a:t>
            </a:r>
            <a:r>
              <a:rPr lang="en-SG" altLang="en-ZA" sz="3200" dirty="0">
                <a:solidFill>
                  <a:prstClr val="black"/>
                </a:solidFill>
                <a:sym typeface="+mn-ea"/>
              </a:rPr>
              <a:t>diversification strategy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altLang="en-ZA" sz="3200" dirty="0">
                <a:solidFill>
                  <a:prstClr val="black"/>
                </a:solidFill>
                <a:sym typeface="+mn-ea"/>
              </a:rPr>
              <a:t>BIUST Library Services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SG" sz="3200" dirty="0">
                <a:solidFill>
                  <a:prstClr val="black"/>
                </a:solidFill>
                <a:cs typeface="+mn-lt"/>
                <a:sym typeface="+mn-ea"/>
              </a:rPr>
              <a:t>Some initiatives related to</a:t>
            </a:r>
            <a:r>
              <a:rPr lang="en-SG" altLang="en-US" sz="3200" dirty="0">
                <a:solidFill>
                  <a:prstClr val="black"/>
                </a:solidFill>
                <a:cs typeface="+mn-lt"/>
                <a:sym typeface="+mn-ea"/>
              </a:rPr>
              <a:t> research </a:t>
            </a:r>
            <a:r>
              <a:rPr lang="en-SG" altLang="en-US" sz="3200" dirty="0" smtClean="0">
                <a:solidFill>
                  <a:prstClr val="black"/>
                </a:solidFill>
                <a:cs typeface="+mn-lt"/>
                <a:sym typeface="+mn-ea"/>
              </a:rPr>
              <a:t>visibility</a:t>
            </a:r>
            <a:endParaRPr lang="en-SG" altLang="en-ZA" sz="3200" dirty="0">
              <a:solidFill>
                <a:prstClr val="black"/>
              </a:solidFill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altLang="en-US" sz="3200" dirty="0">
                <a:solidFill>
                  <a:prstClr val="black"/>
                </a:solidFill>
                <a:cs typeface="+mn-lt"/>
                <a:sym typeface="+mn-ea"/>
              </a:rPr>
              <a:t>Library stakeholders ( general)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3200" dirty="0">
                <a:solidFill>
                  <a:prstClr val="black"/>
                </a:solidFill>
                <a:ea typeface="Calibri" panose="020F0502020204030204"/>
                <a:cs typeface="+mn-lt"/>
                <a:sym typeface="+mn-ea"/>
              </a:rPr>
              <a:t>Library stakeholders ( IR initiative)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3200" dirty="0">
                <a:solidFill>
                  <a:srgbClr val="FF0000"/>
                </a:solidFill>
                <a:ea typeface="Calibri" panose="020F0502020204030204"/>
                <a:cs typeface="+mn-lt"/>
                <a:sym typeface="+mn-ea"/>
              </a:rPr>
              <a:t>Internal</a:t>
            </a:r>
            <a:r>
              <a:rPr lang="en-SG" sz="3200" dirty="0">
                <a:solidFill>
                  <a:prstClr val="black"/>
                </a:solidFill>
                <a:ea typeface="Calibri" panose="020F0502020204030204"/>
                <a:cs typeface="+mn-lt"/>
                <a:sym typeface="+mn-ea"/>
              </a:rPr>
              <a:t> &amp; their contribution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3200" dirty="0">
                <a:solidFill>
                  <a:srgbClr val="FF0000"/>
                </a:solidFill>
                <a:ea typeface="Calibri" panose="020F0502020204030204"/>
                <a:cs typeface="+mn-lt"/>
                <a:sym typeface="+mn-ea"/>
              </a:rPr>
              <a:t>External</a:t>
            </a:r>
            <a:r>
              <a:rPr lang="en-SG" sz="3200" dirty="0">
                <a:solidFill>
                  <a:prstClr val="black"/>
                </a:solidFill>
                <a:ea typeface="Calibri" panose="020F0502020204030204"/>
                <a:cs typeface="+mn-lt"/>
                <a:sym typeface="+mn-ea"/>
              </a:rPr>
              <a:t> &amp; their contribution</a:t>
            </a:r>
            <a:endParaRPr lang="en-US" sz="3200" dirty="0">
              <a:solidFill>
                <a:prstClr val="black"/>
              </a:solidFill>
              <a:ea typeface="Calibri" panose="020F0502020204030204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3200" dirty="0" smtClean="0">
                <a:sym typeface="+mn-ea"/>
              </a:rPr>
              <a:t>Conclusions &amp; Recommendation</a:t>
            </a:r>
            <a:endParaRPr lang="en-SG" sz="3200" dirty="0" smtClean="0">
              <a:sym typeface="+mn-ea"/>
            </a:endParaRPr>
          </a:p>
          <a:p>
            <a:endParaRPr lang="en-SG" altLang="en-US" sz="3200" b="1" dirty="0">
              <a:solidFill>
                <a:prstClr val="white"/>
              </a:solidFill>
              <a:latin typeface="Trebuchet MS" panose="020B0603020202020204" pitchFamily="34" charset="0"/>
              <a:cs typeface="Trebuchet MS" panose="020B060302020202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SG" sz="3200" dirty="0" smtClean="0">
              <a:sym typeface="+mn-ea"/>
            </a:endParaRPr>
          </a:p>
          <a:p>
            <a:endParaRPr lang="en-ZA" sz="2400" dirty="0" smtClean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00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  <p:extLst>
      <p:ext uri="{BB962C8B-B14F-4D97-AF65-F5344CB8AC3E}">
        <p14:creationId xmlns:p14="http://schemas.microsoft.com/office/powerpoint/2010/main" val="529791733"/>
      </p:ext>
    </p:extLst>
  </p:cSld>
  <p:clrMapOvr>
    <a:masterClrMapping/>
  </p:clrMapOvr>
  <p:transition advTm="2283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2426" y="227497"/>
            <a:ext cx="6232955" cy="580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US" sz="3200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Purpose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1791" y="1102712"/>
            <a:ext cx="8920738" cy="6308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SG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SG" sz="3200" dirty="0">
                <a:sym typeface="+mn-ea"/>
              </a:rPr>
              <a:t>To share BIUST library experiences in stakeholder engagement  so as to </a:t>
            </a:r>
            <a:r>
              <a:rPr lang="en-SG" sz="3200" dirty="0" smtClean="0">
                <a:sym typeface="+mn-ea"/>
              </a:rPr>
              <a:t> </a:t>
            </a:r>
            <a:r>
              <a:rPr lang="en-SG" sz="3200" dirty="0" smtClean="0">
                <a:sym typeface="+mn-ea"/>
              </a:rPr>
              <a:t>demonstrate </a:t>
            </a:r>
            <a:r>
              <a:rPr lang="en-SG" sz="3200" dirty="0">
                <a:sym typeface="+mn-ea"/>
              </a:rPr>
              <a:t>the importance of </a:t>
            </a:r>
            <a:r>
              <a:rPr lang="en-SG" sz="3200" dirty="0" smtClean="0">
                <a:sym typeface="+mn-ea"/>
              </a:rPr>
              <a:t>collaboration in </a:t>
            </a:r>
            <a:r>
              <a:rPr lang="en-SG" sz="3200" dirty="0">
                <a:sym typeface="+mn-ea"/>
              </a:rPr>
              <a:t>creating accessibility and visibility of knowldge</a:t>
            </a:r>
          </a:p>
          <a:p>
            <a:pPr indent="0">
              <a:buFont typeface="Arial" panose="020B0604020202020204" pitchFamily="34" charset="0"/>
              <a:buNone/>
            </a:pPr>
            <a:endParaRPr lang="en-SG" sz="3200" dirty="0" smtClean="0">
              <a:sym typeface="+mn-ea"/>
            </a:endParaRPr>
          </a:p>
          <a:p>
            <a:pPr marL="1371600" lvl="2" indent="-457200">
              <a:buFont typeface="Wingdings" panose="05000000000000000000" charset="0"/>
              <a:buChar char="v"/>
            </a:pPr>
            <a:r>
              <a:rPr lang="en-SG" sz="3200" dirty="0" smtClean="0">
                <a:sym typeface="+mn-ea"/>
              </a:rPr>
              <a:t>Discussion zeros in on the experiences in the development of  Institutional Repository</a:t>
            </a:r>
          </a:p>
          <a:p>
            <a:pPr lvl="2" indent="0">
              <a:buFont typeface="Wingdings" panose="05000000000000000000" charset="0"/>
              <a:buNone/>
            </a:pPr>
            <a:r>
              <a:rPr lang="en-GB" sz="32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  <a:hlinkClick r:id="rId5"/>
              </a:rPr>
              <a:t>http://repository.biust.ac.bw/</a:t>
            </a:r>
            <a:r>
              <a:rPr lang="en-GB" sz="3200" dirty="0">
                <a:latin typeface="Trebuchet MS" panose="020B0603020202020204" pitchFamily="34" charset="0"/>
                <a:ea typeface="Calibri" panose="020F0502020204030204"/>
                <a:cs typeface="Times New Roman" panose="02020603050405020304"/>
                <a:sym typeface="+mn-ea"/>
              </a:rPr>
              <a:t>.</a:t>
            </a:r>
            <a:endParaRPr lang="en-SG" sz="3200" dirty="0" smtClean="0">
              <a:sym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SG" sz="32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ZA" sz="240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r>
              <a:rPr lang="en-SG" sz="2400" dirty="0" smtClean="0"/>
              <a:t>T</a:t>
            </a:r>
            <a:endParaRPr lang="en-ZA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00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2283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2426" y="227497"/>
            <a:ext cx="6232955" cy="580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altLang="en-ZA" sz="2400" dirty="0" smtClean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BIUST as economic diversification </a:t>
            </a:r>
            <a:r>
              <a:rPr lang="en-SG" altLang="en-ZA" sz="2400" dirty="0" smtClean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strategy</a:t>
            </a:r>
            <a:endParaRPr lang="en-SG" altLang="en-US" sz="2400" b="1" dirty="0">
              <a:solidFill>
                <a:prstClr val="white"/>
              </a:solidFill>
              <a:latin typeface="Trebuchet MS" panose="020B0603020202020204" pitchFamily="34" charset="0"/>
              <a:cs typeface="Trebuchet MS" panose="020B060302020202020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426" y="1102712"/>
            <a:ext cx="892073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SG" sz="2400" b="1" dirty="0"/>
              <a:t>Botswana’s Economic diversification</a:t>
            </a:r>
            <a:endParaRPr lang="en-US" sz="2400" dirty="0"/>
          </a:p>
          <a:p>
            <a:pPr marL="342900" indent="-342900">
              <a:buFont typeface="Wingdings" panose="05000000000000000000" charset="0"/>
              <a:buChar char="v"/>
            </a:pPr>
            <a:r>
              <a:rPr lang="en-SG" sz="2400" dirty="0" smtClean="0"/>
              <a:t>The country’s economy is heavily dependent on the now threatened Mining industry</a:t>
            </a:r>
          </a:p>
          <a:p>
            <a:pPr marL="342900" indent="-342900">
              <a:buFont typeface="Wingdings" panose="05000000000000000000" charset="0"/>
              <a:buChar char="v"/>
            </a:pPr>
            <a:r>
              <a:rPr lang="en-SG" sz="2400" dirty="0" smtClean="0"/>
              <a:t>Ineffectual efforts to support  the struggling </a:t>
            </a:r>
            <a:r>
              <a:rPr lang="en-SG" sz="2400" dirty="0" smtClean="0"/>
              <a:t> </a:t>
            </a:r>
            <a:r>
              <a:rPr lang="en-SG" sz="2400" dirty="0" err="1" smtClean="0"/>
              <a:t>agric</a:t>
            </a:r>
            <a:r>
              <a:rPr lang="en-SG" sz="2400" dirty="0" smtClean="0"/>
              <a:t> &amp;  Manufacturing </a:t>
            </a:r>
            <a:r>
              <a:rPr lang="en-SG" sz="2400" dirty="0" smtClean="0"/>
              <a:t>Industry </a:t>
            </a:r>
          </a:p>
          <a:p>
            <a:pPr marL="342900" indent="-342900">
              <a:buFont typeface="Wingdings" panose="05000000000000000000" charset="0"/>
              <a:buChar char="v"/>
            </a:pPr>
            <a:r>
              <a:rPr lang="en-SG" sz="2400" dirty="0" smtClean="0">
                <a:sym typeface="+mn-ea"/>
              </a:rPr>
              <a:t>Institutions &amp; strategies have been set up for innovation, research and development for a diversified economy</a:t>
            </a:r>
            <a:endParaRPr lang="en-SG" sz="2400" dirty="0" smtClean="0"/>
          </a:p>
          <a:p>
            <a:pPr indent="0">
              <a:buFont typeface="Wingdings" panose="05000000000000000000" charset="0"/>
              <a:buNone/>
            </a:pPr>
            <a:endParaRPr lang="en-SG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SG" sz="2400" b="1" dirty="0" smtClean="0"/>
              <a:t>BIUST  as  part of Economic </a:t>
            </a:r>
            <a:r>
              <a:rPr lang="en-SG" sz="2400" b="1" dirty="0"/>
              <a:t>Diversification Strategy</a:t>
            </a:r>
            <a:endParaRPr lang="en-US" sz="2400" dirty="0"/>
          </a:p>
          <a:p>
            <a:pPr marL="342900" indent="-342900">
              <a:buFont typeface="Wingdings" panose="05000000000000000000" charset="0"/>
              <a:buChar char="v"/>
            </a:pPr>
            <a:r>
              <a:rPr lang="en-SG" sz="2400" b="1" dirty="0" smtClean="0"/>
              <a:t>2014 </a:t>
            </a:r>
            <a:r>
              <a:rPr lang="en-SG" sz="2400" dirty="0"/>
              <a:t>with a mandate </a:t>
            </a:r>
            <a:r>
              <a:rPr lang="en-SG" sz="2400" dirty="0" smtClean="0"/>
              <a:t>to lead </a:t>
            </a:r>
            <a:r>
              <a:rPr lang="en-US" altLang="zh-CN" sz="2400" dirty="0" smtClean="0"/>
              <a:t>through </a:t>
            </a:r>
            <a:r>
              <a:rPr lang="en-US" altLang="zh-CN" sz="2400" dirty="0"/>
              <a:t>quality intensive research in the areas of engineering, science and technology. </a:t>
            </a:r>
            <a:endParaRPr lang="en-US" altLang="zh-CN" sz="2400" dirty="0" smtClean="0"/>
          </a:p>
          <a:p>
            <a:pPr marL="342900" indent="-342900">
              <a:buFont typeface="Wingdings" panose="05000000000000000000" charset="0"/>
              <a:buChar char="v"/>
            </a:pPr>
            <a:r>
              <a:rPr lang="en-US" sz="2400" b="1" dirty="0" smtClean="0"/>
              <a:t>2 </a:t>
            </a:r>
            <a:r>
              <a:rPr lang="en-US" sz="2400" b="1" dirty="0" smtClean="0"/>
              <a:t>F</a:t>
            </a:r>
            <a:r>
              <a:rPr lang="en-GB" sz="2400" b="1" dirty="0" err="1" smtClean="0"/>
              <a:t>aculties</a:t>
            </a:r>
            <a:r>
              <a:rPr lang="en-GB" sz="2400" b="1" dirty="0" smtClean="0"/>
              <a:t> </a:t>
            </a:r>
            <a:r>
              <a:rPr lang="en-GB" sz="2400" dirty="0" smtClean="0"/>
              <a:t>: FOS </a:t>
            </a:r>
            <a:r>
              <a:rPr lang="en-SG" altLang="en-GB" sz="2400" dirty="0" smtClean="0"/>
              <a:t>; </a:t>
            </a:r>
            <a:r>
              <a:rPr lang="en-GB" sz="2400" dirty="0" smtClean="0"/>
              <a:t> FET</a:t>
            </a:r>
            <a:r>
              <a:rPr lang="en-GB" sz="2400" dirty="0"/>
              <a:t>  </a:t>
            </a:r>
            <a:r>
              <a:rPr lang="en-SG" altLang="en-GB" sz="2400" dirty="0"/>
              <a:t>&amp; </a:t>
            </a:r>
            <a:r>
              <a:rPr lang="en-GB" sz="2400" b="1" dirty="0" smtClean="0">
                <a:sym typeface="+mn-ea"/>
              </a:rPr>
              <a:t>supportive centre </a:t>
            </a:r>
            <a:r>
              <a:rPr lang="en-GB" sz="2400" dirty="0">
                <a:sym typeface="+mn-ea"/>
              </a:rPr>
              <a:t>for business management, entrepreneurship and general education </a:t>
            </a:r>
            <a:r>
              <a:rPr lang="en-GB" sz="2400" dirty="0" smtClean="0"/>
              <a:t>– </a:t>
            </a:r>
          </a:p>
          <a:p>
            <a:pPr marL="342900" indent="-342900">
              <a:buFont typeface="Wingdings" panose="05000000000000000000" charset="0"/>
              <a:buChar char="v"/>
            </a:pPr>
            <a:r>
              <a:rPr lang="en-GB" sz="2400" dirty="0" smtClean="0"/>
              <a:t>Full Time Enrolment of 1881 </a:t>
            </a:r>
            <a:r>
              <a:rPr lang="en-GB" sz="2400" dirty="0"/>
              <a:t>students  </a:t>
            </a:r>
            <a:r>
              <a:rPr lang="en-SG" altLang="en-GB" sz="2400" dirty="0"/>
              <a:t>( Degree &amp; post grad)</a:t>
            </a:r>
            <a:endParaRPr lang="en-GB" sz="2400" dirty="0" smtClean="0"/>
          </a:p>
          <a:p>
            <a:pPr marL="342900" indent="-342900">
              <a:buFont typeface="Wingdings" panose="05000000000000000000" charset="0"/>
              <a:buChar char="v"/>
            </a:pPr>
            <a:endParaRPr lang="en-ZA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>
              <a:buNone/>
            </a:pPr>
            <a:endParaRPr lang="en-ZA" sz="200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7849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2426" y="202783"/>
            <a:ext cx="6232955" cy="580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BIUST Library </a:t>
            </a:r>
            <a:r>
              <a:rPr lang="en-US" sz="2400" b="1" dirty="0" smtClean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Services</a:t>
            </a:r>
            <a:endParaRPr lang="en-US" sz="2400" b="1" dirty="0">
              <a:solidFill>
                <a:prstClr val="white"/>
              </a:solidFill>
              <a:latin typeface="Trebuchet MS" panose="020B0603020202020204" pitchFamily="34" charset="0"/>
              <a:cs typeface="Trebuchet MS" panose="020B060302020202020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426" y="905143"/>
            <a:ext cx="8920738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>
              <a:buFont typeface="Wingdings" panose="05000000000000000000" charset="0"/>
              <a:buNone/>
            </a:pPr>
            <a:r>
              <a:rPr lang="en-SG" altLang="en-GB" sz="3600" b="1" dirty="0">
                <a:solidFill>
                  <a:prstClr val="black"/>
                </a:solidFill>
                <a:cs typeface="+mn-lt"/>
              </a:rPr>
              <a:t>Broader goal of f</a:t>
            </a:r>
            <a:r>
              <a:rPr lang="en-GB" sz="3600" b="1" dirty="0">
                <a:solidFill>
                  <a:prstClr val="black"/>
                </a:solidFill>
                <a:cs typeface="+mn-lt"/>
              </a:rPr>
              <a:t>acilitat</a:t>
            </a:r>
            <a:r>
              <a:rPr lang="en-SG" altLang="en-GB" sz="3600" b="1" dirty="0">
                <a:solidFill>
                  <a:prstClr val="black"/>
                </a:solidFill>
                <a:cs typeface="+mn-lt"/>
              </a:rPr>
              <a:t>ing </a:t>
            </a:r>
            <a:r>
              <a:rPr lang="en-GB" sz="3600" b="1" dirty="0">
                <a:solidFill>
                  <a:prstClr val="black"/>
                </a:solidFill>
                <a:cs typeface="+mn-lt"/>
              </a:rPr>
              <a:t> access to </a:t>
            </a:r>
            <a:r>
              <a:rPr lang="en-SG" altLang="en-GB" sz="3600" b="1" dirty="0">
                <a:solidFill>
                  <a:prstClr val="black"/>
                </a:solidFill>
                <a:cs typeface="+mn-lt"/>
              </a:rPr>
              <a:t>flexible </a:t>
            </a:r>
            <a:r>
              <a:rPr lang="en-GB" sz="3600" b="1" dirty="0">
                <a:solidFill>
                  <a:prstClr val="black"/>
                </a:solidFill>
                <a:cs typeface="+mn-lt"/>
              </a:rPr>
              <a:t>information resources and services</a:t>
            </a:r>
          </a:p>
          <a:p>
            <a:pPr marL="1028700" lvl="1" indent="-571500">
              <a:buFont typeface="Wingdings" panose="05000000000000000000" charset="0"/>
              <a:buChar char="v"/>
            </a:pPr>
            <a:r>
              <a:rPr lang="en-SG" altLang="en-GB" sz="3600" dirty="0">
                <a:solidFill>
                  <a:prstClr val="black"/>
                </a:solidFill>
                <a:cs typeface="+mn-lt"/>
              </a:rPr>
              <a:t>Service innitiatives a</a:t>
            </a:r>
            <a:r>
              <a:rPr lang="en-GB" sz="3600" dirty="0">
                <a:solidFill>
                  <a:prstClr val="black"/>
                </a:solidFill>
                <a:cs typeface="+mn-lt"/>
              </a:rPr>
              <a:t>ligned to the university’s strategic goals</a:t>
            </a:r>
            <a:endParaRPr lang="en-GB" sz="3600" dirty="0" smtClean="0">
              <a:solidFill>
                <a:prstClr val="black"/>
              </a:solidFill>
              <a:cs typeface="+mn-lt"/>
            </a:endParaRPr>
          </a:p>
          <a:p>
            <a:pPr marL="1028700" lvl="1" indent="-571500">
              <a:buFont typeface="Wingdings" panose="05000000000000000000" charset="0"/>
              <a:buChar char="v"/>
            </a:pPr>
            <a:r>
              <a:rPr lang="en-SG" altLang="en-GB" sz="3600" dirty="0" smtClean="0">
                <a:solidFill>
                  <a:prstClr val="black"/>
                </a:solidFill>
                <a:cs typeface="+mn-lt"/>
              </a:rPr>
              <a:t>To promote research &amp; manage research output for individual &amp; national development</a:t>
            </a:r>
            <a:endParaRPr lang="en-GB" sz="3600" dirty="0" smtClean="0">
              <a:solidFill>
                <a:prstClr val="black"/>
              </a:solidFill>
              <a:cs typeface="+mn-lt"/>
            </a:endParaRPr>
          </a:p>
          <a:p>
            <a:pPr marL="1028700" lvl="1" indent="-571500">
              <a:buFont typeface="Wingdings" panose="05000000000000000000" charset="0"/>
              <a:buChar char="v"/>
            </a:pPr>
            <a:r>
              <a:rPr lang="en-SG" sz="3600" dirty="0" smtClean="0">
                <a:solidFill>
                  <a:prstClr val="black"/>
                </a:solidFill>
                <a:cs typeface="+mn-lt"/>
              </a:rPr>
              <a:t>To promote</a:t>
            </a:r>
            <a:r>
              <a:rPr lang="en-SG" altLang="en-GB" sz="3600" dirty="0" smtClean="0">
                <a:solidFill>
                  <a:prstClr val="black"/>
                </a:solidFill>
                <a:cs typeface="+mn-lt"/>
              </a:rPr>
              <a:t> ethical access </a:t>
            </a:r>
            <a:r>
              <a:rPr lang="en-SG" sz="3600" dirty="0" smtClean="0">
                <a:solidFill>
                  <a:prstClr val="black"/>
                </a:solidFill>
                <a:cs typeface="+mn-lt"/>
              </a:rPr>
              <a:t>&amp; usage of </a:t>
            </a:r>
            <a:r>
              <a:rPr lang="en-SG" sz="3600" dirty="0" err="1" smtClean="0">
                <a:solidFill>
                  <a:prstClr val="black"/>
                </a:solidFill>
                <a:cs typeface="+mn-lt"/>
              </a:rPr>
              <a:t>knowedge</a:t>
            </a:r>
            <a:r>
              <a:rPr lang="en-SG" sz="3600" dirty="0" smtClean="0">
                <a:solidFill>
                  <a:prstClr val="black"/>
                </a:solidFill>
                <a:cs typeface="+mn-lt"/>
              </a:rPr>
              <a:t> </a:t>
            </a:r>
            <a:r>
              <a:rPr lang="en-SG" sz="3600" dirty="0" smtClean="0">
                <a:solidFill>
                  <a:prstClr val="black"/>
                </a:solidFill>
                <a:cs typeface="+mn-lt"/>
              </a:rPr>
              <a:t>for development </a:t>
            </a:r>
            <a:endParaRPr lang="en-SG" sz="2400" dirty="0">
              <a:ea typeface="Calibri" panose="020F0502020204030204"/>
              <a:cs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4246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altLang="en-US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  <a:sym typeface="+mn-ea"/>
              </a:rPr>
              <a:t>L</a:t>
            </a:r>
            <a:r>
              <a:rPr lang="en-US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  <a:sym typeface="+mn-ea"/>
              </a:rPr>
              <a:t>ST Library </a:t>
            </a:r>
            <a:r>
              <a:rPr lang="en-US" b="1" dirty="0" smtClean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  <a:sym typeface="+mn-ea"/>
              </a:rPr>
              <a:t>Services </a:t>
            </a:r>
            <a:r>
              <a:rPr lang="en-SG" altLang="en-US" b="1" dirty="0" smtClean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  <a:sym typeface="+mn-ea"/>
              </a:rPr>
              <a:t>( cont)</a:t>
            </a:r>
            <a:r>
              <a:rPr lang="en-SG" altLang="en-US" b="1" dirty="0" smtClean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/>
            </a:r>
            <a:br>
              <a:rPr lang="en-SG" altLang="en-US" b="1" dirty="0" smtClean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</a:b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2216785"/>
            <a:ext cx="3847465" cy="3909695"/>
          </a:xfrm>
        </p:spPr>
        <p:txBody>
          <a:bodyPr>
            <a:normAutofit fontScale="92500"/>
          </a:bodyPr>
          <a:lstStyle/>
          <a:p>
            <a:pPr lvl="1">
              <a:buFont typeface="Wingdings" panose="05000000000000000000" charset="0"/>
              <a:buChar char="v"/>
            </a:pPr>
            <a:r>
              <a:rPr lang="en-SG" altLang="en-GB" sz="2800" dirty="0">
                <a:solidFill>
                  <a:prstClr val="black"/>
                </a:solidFill>
                <a:cs typeface="+mn-lt"/>
                <a:sym typeface="+mn-ea"/>
              </a:rPr>
              <a:t>social media /</a:t>
            </a:r>
            <a:r>
              <a:rPr lang="en-GB" sz="2800" dirty="0">
                <a:solidFill>
                  <a:prstClr val="black"/>
                </a:solidFill>
                <a:cs typeface="+mn-lt"/>
                <a:sym typeface="+mn-ea"/>
              </a:rPr>
              <a:t>online </a:t>
            </a:r>
            <a:r>
              <a:rPr lang="en-SG" altLang="en-GB" sz="2800" dirty="0">
                <a:solidFill>
                  <a:prstClr val="black"/>
                </a:solidFill>
                <a:cs typeface="+mn-lt"/>
                <a:sym typeface="+mn-ea"/>
              </a:rPr>
              <a:t>consultation</a:t>
            </a:r>
          </a:p>
          <a:p>
            <a:pPr lvl="1">
              <a:buFont typeface="Wingdings" panose="05000000000000000000" charset="0"/>
              <a:buChar char="v"/>
            </a:pPr>
            <a:r>
              <a:rPr lang="en-SG" altLang="en-GB" sz="2800" dirty="0">
                <a:solidFill>
                  <a:prstClr val="black"/>
                </a:solidFill>
                <a:cs typeface="+mn-lt"/>
                <a:sym typeface="+mn-ea"/>
              </a:rPr>
              <a:t>membership in BIUST research clusters</a:t>
            </a:r>
            <a:endParaRPr lang="en-GB" sz="2800" dirty="0">
              <a:solidFill>
                <a:prstClr val="black"/>
              </a:solidFill>
              <a:cs typeface="+mn-lt"/>
            </a:endParaRPr>
          </a:p>
          <a:p>
            <a:pPr lvl="1">
              <a:buFont typeface="Wingdings" panose="05000000000000000000" charset="0"/>
              <a:buChar char="v"/>
            </a:pPr>
            <a:r>
              <a:rPr lang="en-GB" sz="2800" dirty="0">
                <a:solidFill>
                  <a:prstClr val="black"/>
                </a:solidFill>
                <a:cs typeface="+mn-lt"/>
                <a:sym typeface="+mn-ea"/>
              </a:rPr>
              <a:t>Mentoring &amp; support for institutions that have </a:t>
            </a:r>
            <a:r>
              <a:rPr lang="en-SG" altLang="en-GB" sz="2800" dirty="0">
                <a:solidFill>
                  <a:prstClr val="black"/>
                </a:solidFill>
                <a:cs typeface="+mn-lt"/>
                <a:sym typeface="+mn-ea"/>
              </a:rPr>
              <a:t>BIUST </a:t>
            </a:r>
            <a:r>
              <a:rPr lang="en-GB" sz="2800" dirty="0">
                <a:solidFill>
                  <a:prstClr val="black"/>
                </a:solidFill>
                <a:cs typeface="+mn-lt"/>
                <a:sym typeface="+mn-ea"/>
              </a:rPr>
              <a:t>MOUs/MOAs</a:t>
            </a:r>
            <a:endParaRPr lang="en-US" sz="2800"/>
          </a:p>
          <a:p>
            <a:pPr>
              <a:buFont typeface="Wingdings" panose="05000000000000000000" charset="0"/>
              <a:buChar char="v"/>
            </a:pPr>
            <a:endParaRPr lang="en-US" sz="2800" dirty="0">
              <a:solidFill>
                <a:prstClr val="black"/>
              </a:solidFill>
              <a:cs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446520" y="202565"/>
            <a:ext cx="2048510" cy="9055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86360"/>
            <a:ext cx="6280150" cy="1383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endParaRPr lang="en-GB" sz="20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r>
              <a:rPr lang="en-SG" sz="3200" b="1" dirty="0" smtClean="0">
                <a:solidFill>
                  <a:prstClr val="black"/>
                </a:solidFill>
                <a:cs typeface="+mn-lt"/>
                <a:sym typeface="+mn-ea"/>
              </a:rPr>
              <a:t>Some initiatives related to</a:t>
            </a:r>
            <a:r>
              <a:rPr lang="en-SG" altLang="en-US" sz="3200" b="1" dirty="0" smtClean="0">
                <a:solidFill>
                  <a:prstClr val="black"/>
                </a:solidFill>
                <a:cs typeface="+mn-lt"/>
                <a:sym typeface="+mn-ea"/>
              </a:rPr>
              <a:t> research visibility</a:t>
            </a:r>
            <a:endParaRPr lang="en-US" sz="3200" b="1" dirty="0">
              <a:solidFill>
                <a:prstClr val="black"/>
              </a:solidFill>
              <a:ea typeface="Calibri" panose="020F0502020204030204"/>
              <a:cs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629920" y="1941830"/>
            <a:ext cx="3953510" cy="4246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>
              <a:buClr>
                <a:srgbClr val="00B0F0"/>
              </a:buClr>
            </a:pPr>
            <a:endParaRPr lang="en-US" b="1" dirty="0">
              <a:solidFill>
                <a:prstClr val="black"/>
              </a:solidFill>
              <a:cs typeface="+mn-lt"/>
            </a:endParaRPr>
          </a:p>
          <a:p>
            <a:pPr marL="914400" lvl="1" indent="-457200">
              <a:buFont typeface="Wingdings" panose="05000000000000000000" charset="0"/>
              <a:buChar char="v"/>
            </a:pPr>
            <a:r>
              <a:rPr lang="en-SG" altLang="en-GB" sz="2800" dirty="0">
                <a:solidFill>
                  <a:prstClr val="black"/>
                </a:solidFill>
                <a:cs typeface="+mn-lt"/>
                <a:sym typeface="+mn-ea"/>
              </a:rPr>
              <a:t>Institutional Repository</a:t>
            </a:r>
            <a:endParaRPr lang="en-GB" sz="2800" dirty="0">
              <a:solidFill>
                <a:prstClr val="black"/>
              </a:solidFill>
              <a:cs typeface="+mn-lt"/>
            </a:endParaRPr>
          </a:p>
          <a:p>
            <a:pPr marL="914400" lvl="1" indent="-457200">
              <a:buFont typeface="Wingdings" panose="05000000000000000000" charset="0"/>
              <a:buChar char="v"/>
            </a:pPr>
            <a:r>
              <a:rPr lang="en-GB" sz="2800" dirty="0">
                <a:solidFill>
                  <a:prstClr val="black"/>
                </a:solidFill>
                <a:cs typeface="+mn-lt"/>
                <a:sym typeface="+mn-ea"/>
              </a:rPr>
              <a:t>ILS teaching </a:t>
            </a:r>
            <a:endParaRPr lang="en-GB" sz="2800" dirty="0">
              <a:solidFill>
                <a:prstClr val="black"/>
              </a:solidFill>
              <a:cs typeface="+mn-lt"/>
            </a:endParaRPr>
          </a:p>
          <a:p>
            <a:pPr marL="914400" lvl="1" indent="-457200">
              <a:buFont typeface="Wingdings" panose="05000000000000000000" charset="0"/>
              <a:buChar char="v"/>
            </a:pPr>
            <a:r>
              <a:rPr lang="en-SG" altLang="en-GB" sz="2800" dirty="0">
                <a:solidFill>
                  <a:prstClr val="black"/>
                </a:solidFill>
                <a:cs typeface="+mn-lt"/>
                <a:sym typeface="+mn-ea"/>
              </a:rPr>
              <a:t>Authorship workshops</a:t>
            </a:r>
            <a:endParaRPr lang="en-SG" altLang="en-GB" sz="2800" dirty="0">
              <a:solidFill>
                <a:prstClr val="black"/>
              </a:solidFill>
              <a:cs typeface="+mn-lt"/>
            </a:endParaRPr>
          </a:p>
          <a:p>
            <a:pPr marL="914400" lvl="1" indent="-457200">
              <a:buFont typeface="Wingdings" panose="05000000000000000000" charset="0"/>
              <a:buChar char="v"/>
            </a:pPr>
            <a:r>
              <a:rPr lang="en-GB" sz="2800" dirty="0">
                <a:solidFill>
                  <a:prstClr val="black"/>
                </a:solidFill>
                <a:cs typeface="+mn-lt"/>
                <a:sym typeface="+mn-ea"/>
              </a:rPr>
              <a:t> targeted reference services </a:t>
            </a:r>
            <a:endParaRPr lang="en-GB" sz="2800" dirty="0">
              <a:solidFill>
                <a:prstClr val="black"/>
              </a:solidFill>
              <a:cs typeface="+mn-lt"/>
            </a:endParaRPr>
          </a:p>
          <a:p>
            <a:pPr lvl="1"/>
            <a:r>
              <a:rPr lang="en-GB" sz="2800" dirty="0">
                <a:solidFill>
                  <a:prstClr val="black"/>
                </a:solidFill>
                <a:cs typeface="+mn-lt"/>
                <a:sym typeface="+mn-ea"/>
              </a:rPr>
              <a:t> </a:t>
            </a:r>
            <a:endParaRPr lang="en-GB" sz="2800" dirty="0">
              <a:solidFill>
                <a:prstClr val="black"/>
              </a:solidFill>
              <a:cs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 advTm="266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2426" y="202783"/>
            <a:ext cx="6232955" cy="580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Library Services Stakeholders </a:t>
            </a:r>
            <a:r>
              <a:rPr lang="en-US" sz="2400" b="1" dirty="0" smtClean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  </a:t>
            </a:r>
            <a:endParaRPr lang="en-US" sz="2400" b="1" dirty="0">
              <a:solidFill>
                <a:prstClr val="white"/>
              </a:solidFill>
              <a:latin typeface="Trebuchet MS" panose="020B0603020202020204" pitchFamily="34" charset="0"/>
              <a:cs typeface="Trebuchet MS" panose="020B060302020202020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426" y="905143"/>
            <a:ext cx="892073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charset="0"/>
              <a:buChar char="q"/>
            </a:pPr>
            <a:r>
              <a:rPr lang="en-SG" sz="3200" dirty="0" smtClean="0"/>
              <a:t>Stakeholders defined: </a:t>
            </a:r>
          </a:p>
          <a:p>
            <a:pPr lvl="1"/>
            <a:r>
              <a:rPr lang="en-SG" sz="3200" dirty="0" smtClean="0"/>
              <a:t>supportive </a:t>
            </a:r>
            <a:r>
              <a:rPr lang="en-SG" sz="3200" dirty="0"/>
              <a:t>entities with </a:t>
            </a:r>
            <a:r>
              <a:rPr lang="en-SG" sz="3200" dirty="0" smtClean="0"/>
              <a:t>interest or rights </a:t>
            </a:r>
            <a:r>
              <a:rPr lang="en-SG" sz="3200" dirty="0"/>
              <a:t>(legal or moral); ownership and contribution  towards the activity of the </a:t>
            </a:r>
            <a:r>
              <a:rPr lang="en-SG" sz="3200" dirty="0" smtClean="0"/>
              <a:t>library.</a:t>
            </a:r>
            <a:endParaRPr lang="en-SG" sz="3200" dirty="0"/>
          </a:p>
          <a:p>
            <a:pPr marL="457200" indent="-457200">
              <a:buFont typeface="Wingdings" panose="05000000000000000000" charset="0"/>
              <a:buChar char="q"/>
            </a:pPr>
            <a:r>
              <a:rPr lang="en-SG" sz="3200" dirty="0"/>
              <a:t>categorization is  </a:t>
            </a:r>
            <a:r>
              <a:rPr lang="en-SG" sz="3200" dirty="0">
                <a:sym typeface="+mn-ea"/>
              </a:rPr>
              <a:t>broad &amp;  multi-layered </a:t>
            </a:r>
            <a:endParaRPr lang="en-SG" sz="3200" dirty="0"/>
          </a:p>
          <a:p>
            <a:pPr marL="914400" lvl="1" indent="-457200">
              <a:buFont typeface="Wingdings" panose="05000000000000000000" charset="0"/>
              <a:buChar char="v"/>
            </a:pPr>
            <a:r>
              <a:rPr lang="en-SG" sz="3200" dirty="0">
                <a:solidFill>
                  <a:srgbClr val="C00000"/>
                </a:solidFill>
              </a:rPr>
              <a:t> </a:t>
            </a:r>
            <a:r>
              <a:rPr lang="en-SG" sz="3200" b="1" dirty="0">
                <a:solidFill>
                  <a:srgbClr val="C00000"/>
                </a:solidFill>
              </a:rPr>
              <a:t>Internal &amp; External </a:t>
            </a:r>
          </a:p>
          <a:p>
            <a:pPr marL="914400" lvl="1" indent="-457200">
              <a:buFont typeface="Wingdings" panose="05000000000000000000" charset="0"/>
              <a:buChar char="v"/>
            </a:pPr>
            <a:r>
              <a:rPr lang="en-SG" sz="3200" b="1" dirty="0">
                <a:solidFill>
                  <a:srgbClr val="C00000"/>
                </a:solidFill>
              </a:rPr>
              <a:t>Functional </a:t>
            </a:r>
            <a:r>
              <a:rPr lang="en-SG" sz="3200" b="1" dirty="0" smtClean="0">
                <a:solidFill>
                  <a:srgbClr val="C00000"/>
                </a:solidFill>
              </a:rPr>
              <a:t>Role</a:t>
            </a:r>
            <a:endParaRPr lang="en-SG" sz="3200" b="1" dirty="0"/>
          </a:p>
          <a:p>
            <a:pPr marL="914400" lvl="1" indent="-457200">
              <a:buFont typeface="Wingdings" panose="05000000000000000000" charset="0"/>
              <a:buChar char="Ø"/>
            </a:pPr>
            <a:r>
              <a:rPr lang="en-SG" sz="3200" b="1" dirty="0"/>
              <a:t>S</a:t>
            </a:r>
            <a:r>
              <a:rPr lang="en-SG" sz="3200" dirty="0"/>
              <a:t>upportive </a:t>
            </a:r>
            <a:r>
              <a:rPr lang="en-SG" sz="3200" dirty="0" smtClean="0">
                <a:sym typeface="+mn-ea"/>
              </a:rPr>
              <a:t>partners ( eg Directorate of ICT  &amp; Research ) </a:t>
            </a:r>
            <a:endParaRPr lang="en-SG" sz="3200" dirty="0" smtClean="0"/>
          </a:p>
          <a:p>
            <a:pPr marL="914400" lvl="1" indent="-457200">
              <a:buFont typeface="Wingdings" panose="05000000000000000000" charset="0"/>
              <a:buChar char="Ø"/>
            </a:pPr>
            <a:r>
              <a:rPr lang="en-SG" sz="3200" dirty="0" smtClean="0">
                <a:sym typeface="+mn-ea"/>
              </a:rPr>
              <a:t>Sponsorship </a:t>
            </a:r>
            <a:r>
              <a:rPr lang="en-SG" sz="3200" dirty="0">
                <a:sym typeface="+mn-ea"/>
              </a:rPr>
              <a:t>partners </a:t>
            </a:r>
            <a:r>
              <a:rPr lang="en-SG" sz="3200" dirty="0" smtClean="0">
                <a:sym typeface="+mn-ea"/>
              </a:rPr>
              <a:t>: ( eg Executive Mgt.)  </a:t>
            </a:r>
            <a:endParaRPr lang="en-SG" sz="3200" dirty="0" smtClean="0"/>
          </a:p>
          <a:p>
            <a:pPr marL="914400" lvl="1" indent="-457200">
              <a:buFont typeface="Wingdings" panose="05000000000000000000" charset="0"/>
              <a:buChar char="Ø"/>
            </a:pPr>
            <a:r>
              <a:rPr lang="en-SG" sz="3200" dirty="0" smtClean="0">
                <a:sym typeface="+mn-ea"/>
              </a:rPr>
              <a:t>community partners:  (eg. users &amp; afilaited bodies )</a:t>
            </a:r>
            <a:endParaRPr lang="en-SG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SG" sz="2400" dirty="0" smtClean="0"/>
          </a:p>
          <a:p>
            <a:endParaRPr lang="en-ZA" sz="2000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4631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2426" y="227497"/>
            <a:ext cx="6232955" cy="580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Internal Collaboration in developing Institutional Repository </a:t>
            </a:r>
            <a:r>
              <a:rPr lang="en-ZA" sz="2400" b="1" dirty="0" err="1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cont</a:t>
            </a:r>
            <a:r>
              <a:rPr lang="en-ZA" sz="2400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…..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2880" y="904875"/>
            <a:ext cx="896112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B0F0"/>
              </a:buClr>
            </a:pPr>
            <a:r>
              <a:rPr lang="en-GB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1.Directorate </a:t>
            </a:r>
            <a:r>
              <a:rPr lang="en-GB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of Research and </a:t>
            </a:r>
            <a:r>
              <a:rPr lang="en-GB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Development</a:t>
            </a:r>
          </a:p>
          <a:p>
            <a:pPr lvl="0">
              <a:buClr>
                <a:srgbClr val="00B0F0"/>
              </a:buClr>
            </a:pPr>
            <a:endParaRPr lang="en-GB" sz="2800" b="1" dirty="0" smtClean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lvl="0">
              <a:buClr>
                <a:srgbClr val="00B0F0"/>
              </a:buClr>
            </a:pPr>
            <a:r>
              <a:rPr lang="en-GB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2.BIUST </a:t>
            </a:r>
            <a:r>
              <a:rPr lang="en-GB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Institutional, Technology, Transfer and Incubation Park (BITRIP) </a:t>
            </a:r>
          </a:p>
          <a:p>
            <a:pPr marL="457200" lvl="0" indent="-457200">
              <a:buClr>
                <a:srgbClr val="00B0F0"/>
              </a:buClr>
              <a:buFont typeface="Wingdings" panose="05000000000000000000" charset="0"/>
              <a:buChar char="q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instrumental in guiding </a:t>
            </a:r>
            <a:r>
              <a:rPr lang="en-SG" alt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IR policies &amp; processes </a:t>
            </a:r>
          </a:p>
          <a:p>
            <a:pPr marL="457200" lvl="0" indent="-457200">
              <a:buClr>
                <a:srgbClr val="00B0F0"/>
              </a:buClr>
              <a:buFont typeface="Wingdings" panose="05000000000000000000" charset="0"/>
              <a:buChar char="q"/>
            </a:pPr>
            <a:r>
              <a:rPr lang="en-SG" alt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Incorporated IR policy  into Institutional Research Policy</a:t>
            </a:r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  <a:sym typeface="+mn-ea"/>
            </a:endParaRPr>
          </a:p>
          <a:p>
            <a:pPr lvl="0" indent="0">
              <a:buClr>
                <a:srgbClr val="00B0F0"/>
              </a:buClr>
              <a:buFont typeface="Wingdings" panose="05000000000000000000" charset="0"/>
              <a:buNone/>
            </a:pPr>
            <a:r>
              <a:rPr lang="en-SG" sz="2800" b="1" dirty="0" smtClean="0">
                <a:solidFill>
                  <a:srgbClr val="FF0000"/>
                </a:solidFill>
                <a:latin typeface="Trebuchet MS" panose="020B0603020202020204" pitchFamily="34" charset="0"/>
                <a:sym typeface="+mn-ea"/>
              </a:rPr>
              <a:t>3.Directorate </a:t>
            </a:r>
            <a:r>
              <a:rPr lang="en-SG" sz="2800" b="1" dirty="0">
                <a:solidFill>
                  <a:srgbClr val="FF0000"/>
                </a:solidFill>
                <a:latin typeface="Trebuchet MS" panose="020B0603020202020204" pitchFamily="34" charset="0"/>
                <a:sym typeface="+mn-ea"/>
              </a:rPr>
              <a:t>of ICT </a:t>
            </a:r>
            <a:r>
              <a:rPr lang="en-GB" sz="2800" b="1" dirty="0">
                <a:solidFill>
                  <a:srgbClr val="FF0000"/>
                </a:solidFill>
                <a:latin typeface="Trebuchet MS" panose="020B0603020202020204" pitchFamily="34" charset="0"/>
                <a:sym typeface="+mn-ea"/>
              </a:rPr>
              <a:t> </a:t>
            </a:r>
            <a:r>
              <a:rPr lang="en-SG" altLang="en-GB" sz="2800" b="1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:  both partner &amp; enabler</a:t>
            </a:r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  <a:sym typeface="+mn-ea"/>
            </a:endParaRPr>
          </a:p>
          <a:p>
            <a:pPr marL="457200" lvl="0" indent="-457200">
              <a:buClr>
                <a:srgbClr val="00B0F0"/>
              </a:buClr>
              <a:buFont typeface="Wingdings" panose="05000000000000000000" charset="0"/>
              <a:buChar char="q"/>
            </a:pPr>
            <a:r>
              <a:rPr lang="en-SG" sz="2800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guided &amp; facilitated the technical infrastructure &amp; skill</a:t>
            </a:r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  <a:sym typeface="+mn-ea"/>
            </a:endParaRPr>
          </a:p>
          <a:p>
            <a:pPr marL="457200" lvl="0" indent="-457200">
              <a:buClr>
                <a:srgbClr val="00B0F0"/>
              </a:buClr>
              <a:buFont typeface="Wingdings" panose="05000000000000000000" charset="0"/>
              <a:buChar char="q"/>
            </a:pPr>
            <a:r>
              <a:rPr lang="en-SG" altLang="en-GB" sz="2800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D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edicated IT expert for the </a:t>
            </a:r>
            <a:r>
              <a:rPr lang="en-SG" altLang="en-GB" sz="2800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IR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 project</a:t>
            </a:r>
          </a:p>
          <a:p>
            <a:pPr marL="457200" lvl="0" indent="-457200">
              <a:buClr>
                <a:srgbClr val="00B0F0"/>
              </a:buClr>
              <a:buFont typeface="Wingdings" panose="05000000000000000000" charset="0"/>
              <a:buChar char="q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 </a:t>
            </a:r>
            <a:r>
              <a:rPr lang="en-SG" altLang="en-GB" sz="2800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Adopeted initiative in Annual Performance Plan</a:t>
            </a:r>
          </a:p>
          <a:p>
            <a:pPr marL="457200" lvl="0" indent="-457200">
              <a:buClr>
                <a:srgbClr val="00B0F0"/>
              </a:buClr>
              <a:buFont typeface="Wingdings" panose="05000000000000000000" charset="0"/>
              <a:buChar char="q"/>
            </a:pPr>
            <a:endParaRPr lang="en-SG" alt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457200" lvl="0" indent="-457200">
              <a:buClr>
                <a:srgbClr val="00B0F0"/>
              </a:buClr>
              <a:buFont typeface="Wingdings" panose="05000000000000000000" charset="0"/>
              <a:buChar char="q"/>
            </a:pPr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000" b="1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5371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/>
          <p:nvPr/>
        </p:nvSpPr>
        <p:spPr>
          <a:xfrm>
            <a:off x="112426" y="227497"/>
            <a:ext cx="6232955" cy="580664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400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Internal Collaboration in developing Institutional Repository </a:t>
            </a:r>
            <a:r>
              <a:rPr lang="en-ZA" sz="2400" b="1" dirty="0" err="1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cont</a:t>
            </a:r>
            <a:r>
              <a:rPr lang="en-ZA" sz="2400" b="1" dirty="0">
                <a:solidFill>
                  <a:prstClr val="white"/>
                </a:solidFill>
                <a:latin typeface="Trebuchet MS" panose="020B0603020202020204" pitchFamily="34" charset="0"/>
                <a:cs typeface="Trebuchet MS" panose="020B0603020202020204"/>
              </a:rPr>
              <a:t>…..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46023"/>
            <a:ext cx="9144000" cy="2548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3709" y="0"/>
            <a:ext cx="2048000" cy="905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2426" y="1102712"/>
            <a:ext cx="8920738" cy="593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Clr>
                <a:srgbClr val="00B0F0"/>
              </a:buClr>
            </a:pPr>
            <a:r>
              <a:rPr lang="en-SG" altLang="en-GB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4. Learning</a:t>
            </a:r>
            <a:r>
              <a:rPr lang="en-SG" altLang="en-GB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, teaching &amp; researchers</a:t>
            </a:r>
            <a:endParaRPr lang="en-SG" altLang="en-GB" sz="2400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altLang="en-GB" sz="2400" dirty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engaged </a:t>
            </a:r>
            <a:r>
              <a:rPr lang="en-GB" sz="2400" dirty="0" smtClean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sequentially  </a:t>
            </a:r>
            <a:r>
              <a:rPr lang="en-SG" altLang="en-GB" sz="2400" dirty="0" smtClean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from planning to operationalizatio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altLang="en-GB" sz="24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startegies used included advocacy &amp; lobbying; informational/ educational; makerting, etc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altLang="en-GB" sz="2400" dirty="0" smtClean="0">
                <a:solidFill>
                  <a:prstClr val="black"/>
                </a:solidFill>
                <a:latin typeface="Trebuchet MS" panose="020B0603020202020204" pitchFamily="34" charset="0"/>
                <a:sym typeface="+mn-ea"/>
              </a:rPr>
              <a:t>all phases were coupled with advocacy &amp; education on OA Movement ; ILL &amp; ethical access &amp; usage of information</a:t>
            </a:r>
            <a:endParaRPr 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SG" altLang="en-GB" sz="2400" dirty="0">
                <a:solidFill>
                  <a:prstClr val="black"/>
                </a:solidFill>
                <a:latin typeface="Trebuchet MS" panose="020B0603020202020204" pitchFamily="34" charset="0"/>
              </a:rPr>
              <a:t>diffrent library team members had </a:t>
            </a:r>
            <a:r>
              <a:rPr lang="en-GB" sz="240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en-SG" altLang="en-GB" sz="2400" dirty="0">
                <a:solidFill>
                  <a:prstClr val="black"/>
                </a:solidFill>
                <a:latin typeface="Trebuchet MS" panose="020B0603020202020204" pitchFamily="34" charset="0"/>
              </a:rPr>
              <a:t>diffrent enagement roles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SG" alt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en-ZA" sz="2000" b="1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ZA" dirty="0">
              <a:latin typeface="Trebuchet MS" panose="020B0603020202020204" pitchFamily="34" charset="0"/>
              <a:ea typeface="Calibri" panose="020F0502020204030204"/>
              <a:cs typeface="Times New Roman" panose="0202060305040502030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FF25E-5B7A-E14D-BD62-7B65079A728A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lebele &amp; ntlotlang 02 06 2020 Virtual</a:t>
            </a:r>
          </a:p>
        </p:txBody>
      </p:sp>
    </p:spTree>
  </p:cSld>
  <p:clrMapOvr>
    <a:masterClrMapping/>
  </p:clrMapOvr>
  <p:transition advTm="6285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978</Words>
  <Application>Microsoft Office PowerPoint</Application>
  <PresentationFormat>On-screen Show (4:3)</PresentationFormat>
  <Paragraphs>169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宋体</vt:lpstr>
      <vt:lpstr>Arial</vt:lpstr>
      <vt:lpstr>Calibri</vt:lpstr>
      <vt:lpstr>Times New Roman</vt:lpstr>
      <vt:lpstr>Trebuchet MS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LST Library Services ( cont)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  <vt:lpstr>PowerPoint Presentation</vt:lpstr>
    </vt:vector>
  </TitlesOfParts>
  <Company>Botswana International University of Science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BIUST CPA</dc:creator>
  <cp:lastModifiedBy>Ayanda Lebele</cp:lastModifiedBy>
  <cp:revision>202</cp:revision>
  <cp:lastPrinted>2020-06-01T12:38:43Z</cp:lastPrinted>
  <dcterms:created xsi:type="dcterms:W3CDTF">2016-05-14T01:56:00Z</dcterms:created>
  <dcterms:modified xsi:type="dcterms:W3CDTF">2020-06-01T12:38:49Z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0x010100E67E1F52663B334CB7F900E81012CB40</vt:lpwstr>
  </property>
  <property fmtid="{D5CDD505-2E9C-101B-9397-08002B2CF9AE}" pid="3" name="KSOProductBuildVer">
    <vt:lpwstr>1033-11.2.0.9363</vt:lpwstr>
  </property>
</Properties>
</file>