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7.png" ContentType="image/png"/>
  <Override PartName="/ppt/media/image10.png" ContentType="image/png"/>
  <Override PartName="/ppt/media/image11.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27"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28"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30"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3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32"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33"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35"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36"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37"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38"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39"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40"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47"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n-IN"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49"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51"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52"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n-IN"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56"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57"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58"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6"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n-IN"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60"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6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62"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64"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6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66"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68"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69"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71"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72"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73"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74"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76"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77"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78"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79"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80"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81"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8"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10"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1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n-IN"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15"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1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17"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19"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20"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21"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IN" sz="4400" spc="-1" strike="noStrike">
              <a:latin typeface="Arial"/>
            </a:endParaRPr>
          </a:p>
        </p:txBody>
      </p:sp>
      <p:sp>
        <p:nvSpPr>
          <p:cNvPr id="23"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24"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25"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4512240"/>
            <a:ext cx="10073160" cy="1153440"/>
          </a:xfrm>
          <a:prstGeom prst="rect">
            <a:avLst/>
          </a:prstGeom>
          <a:ln>
            <a:noFill/>
          </a:ln>
        </p:spPr>
      </p:pic>
      <p:sp>
        <p:nvSpPr>
          <p:cNvPr id="1" name="CustomShape 1"/>
          <p:cNvSpPr/>
          <p:nvPr/>
        </p:nvSpPr>
        <p:spPr>
          <a:xfrm>
            <a:off x="504000" y="3402000"/>
            <a:ext cx="9068040" cy="1629720"/>
          </a:xfrm>
          <a:prstGeom prst="rect">
            <a:avLst/>
          </a:prstGeom>
          <a:noFill/>
          <a:ln>
            <a:noFill/>
          </a:ln>
        </p:spPr>
        <p:style>
          <a:lnRef idx="0"/>
          <a:fillRef idx="0"/>
          <a:effectRef idx="0"/>
          <a:fontRef idx="minor"/>
        </p:style>
      </p:sp>
      <p:pic>
        <p:nvPicPr>
          <p:cNvPr id="2" name="" descr=""/>
          <p:cNvPicPr/>
          <p:nvPr/>
        </p:nvPicPr>
        <p:blipFill>
          <a:blip r:embed="rId3"/>
          <a:stretch/>
        </p:blipFill>
        <p:spPr>
          <a:xfrm>
            <a:off x="0" y="0"/>
            <a:ext cx="10073520" cy="1267920"/>
          </a:xfrm>
          <a:prstGeom prst="rect">
            <a:avLst/>
          </a:prstGeom>
          <a:ln>
            <a:noFill/>
          </a:ln>
        </p:spPr>
      </p:pic>
      <p:sp>
        <p:nvSpPr>
          <p:cNvPr id="3" name="PlaceHolder 2"/>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4" name="PlaceHolder 3"/>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 descr=""/>
          <p:cNvPicPr/>
          <p:nvPr/>
        </p:nvPicPr>
        <p:blipFill>
          <a:blip r:embed="rId2"/>
          <a:stretch/>
        </p:blipFill>
        <p:spPr>
          <a:xfrm>
            <a:off x="0" y="4512240"/>
            <a:ext cx="10073160" cy="1153440"/>
          </a:xfrm>
          <a:prstGeom prst="rect">
            <a:avLst/>
          </a:prstGeom>
          <a:ln>
            <a:noFill/>
          </a:ln>
        </p:spPr>
      </p:pic>
      <p:sp>
        <p:nvSpPr>
          <p:cNvPr id="42" name="CustomShape 1"/>
          <p:cNvSpPr/>
          <p:nvPr/>
        </p:nvSpPr>
        <p:spPr>
          <a:xfrm>
            <a:off x="504000" y="3402000"/>
            <a:ext cx="9068040" cy="1629720"/>
          </a:xfrm>
          <a:prstGeom prst="rect">
            <a:avLst/>
          </a:prstGeom>
          <a:noFill/>
          <a:ln>
            <a:noFill/>
          </a:ln>
        </p:spPr>
        <p:style>
          <a:lnRef idx="0"/>
          <a:fillRef idx="0"/>
          <a:effectRef idx="0"/>
          <a:fontRef idx="minor"/>
        </p:style>
      </p:sp>
      <p:pic>
        <p:nvPicPr>
          <p:cNvPr id="43" name="" descr=""/>
          <p:cNvPicPr/>
          <p:nvPr/>
        </p:nvPicPr>
        <p:blipFill>
          <a:blip r:embed="rId3"/>
          <a:stretch/>
        </p:blipFill>
        <p:spPr>
          <a:xfrm>
            <a:off x="0" y="0"/>
            <a:ext cx="10073520" cy="1267920"/>
          </a:xfrm>
          <a:prstGeom prst="rect">
            <a:avLst/>
          </a:prstGeom>
          <a:ln>
            <a:noFill/>
          </a:ln>
        </p:spPr>
      </p:pic>
      <p:sp>
        <p:nvSpPr>
          <p:cNvPr id="44" name="PlaceHolder 2"/>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45" name="PlaceHolder 3"/>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576720" y="2848320"/>
            <a:ext cx="9068040" cy="2407680"/>
          </a:xfrm>
          <a:prstGeom prst="rect">
            <a:avLst/>
          </a:prstGeom>
          <a:noFill/>
          <a:ln>
            <a:noFill/>
          </a:ln>
        </p:spPr>
        <p:style>
          <a:lnRef idx="0"/>
          <a:fillRef idx="0"/>
          <a:effectRef idx="0"/>
          <a:fontRef idx="minor"/>
        </p:style>
        <p:txBody>
          <a:bodyPr lIns="0" rIns="0" tIns="0" bIns="0" anchor="ctr">
            <a:spAutoFit/>
          </a:bodyPr>
          <a:p>
            <a:pPr>
              <a:lnSpc>
                <a:spcPct val="100000"/>
              </a:lnSpc>
            </a:pPr>
            <a:endParaRPr b="0" lang="en-IN" sz="1800" spc="-1" strike="noStrike">
              <a:latin typeface="Arial"/>
            </a:endParaRPr>
          </a:p>
          <a:p>
            <a:pPr algn="ctr">
              <a:lnSpc>
                <a:spcPct val="100000"/>
              </a:lnSpc>
            </a:pPr>
            <a:endParaRPr b="0" lang="en-IN" sz="1800" spc="-1" strike="noStrike">
              <a:latin typeface="Arial"/>
            </a:endParaRPr>
          </a:p>
          <a:p>
            <a:pPr algn="ctr">
              <a:lnSpc>
                <a:spcPct val="100000"/>
              </a:lnSpc>
            </a:pPr>
            <a:endParaRPr b="0" lang="en-IN" sz="1800" spc="-1" strike="noStrike">
              <a:latin typeface="Arial"/>
            </a:endParaRPr>
          </a:p>
          <a:p>
            <a:pPr algn="ctr">
              <a:lnSpc>
                <a:spcPct val="100000"/>
              </a:lnSpc>
            </a:pPr>
            <a:endParaRPr b="0" lang="en-IN" sz="1800" spc="-1" strike="noStrike">
              <a:latin typeface="Arial"/>
            </a:endParaRPr>
          </a:p>
          <a:p>
            <a:pPr algn="ctr">
              <a:lnSpc>
                <a:spcPct val="100000"/>
              </a:lnSpc>
            </a:pPr>
            <a:endParaRPr b="0" lang="en-IN" sz="1800" spc="-1" strike="noStrike">
              <a:latin typeface="Arial"/>
            </a:endParaRPr>
          </a:p>
          <a:p>
            <a:pPr algn="ctr">
              <a:lnSpc>
                <a:spcPct val="100000"/>
              </a:lnSpc>
            </a:pPr>
            <a:endParaRPr b="0" lang="en-IN" sz="1800" spc="-1" strike="noStrike">
              <a:latin typeface="Arial"/>
            </a:endParaRPr>
          </a:p>
          <a:p>
            <a:pPr algn="ctr">
              <a:lnSpc>
                <a:spcPct val="100000"/>
              </a:lnSpc>
            </a:pPr>
            <a:endParaRPr b="0" lang="en-IN" sz="1800" spc="-1" strike="noStrike">
              <a:latin typeface="Arial"/>
            </a:endParaRPr>
          </a:p>
          <a:p>
            <a:pPr algn="r">
              <a:lnSpc>
                <a:spcPct val="100000"/>
              </a:lnSpc>
            </a:pPr>
            <a:r>
              <a:rPr b="0" lang="en-IN" sz="3200" spc="-1" strike="noStrike">
                <a:solidFill>
                  <a:srgbClr val="000000"/>
                </a:solidFill>
                <a:latin typeface="Arial"/>
                <a:ea typeface="DejaVu Sans"/>
              </a:rPr>
              <a:t>                                                </a:t>
            </a:r>
            <a:endParaRPr b="0" lang="en-IN" sz="3200" spc="-1" strike="noStrike">
              <a:latin typeface="Arial"/>
            </a:endParaRPr>
          </a:p>
        </p:txBody>
      </p:sp>
      <p:pic>
        <p:nvPicPr>
          <p:cNvPr id="83" name="" descr=""/>
          <p:cNvPicPr/>
          <p:nvPr/>
        </p:nvPicPr>
        <p:blipFill>
          <a:blip r:embed="rId1"/>
          <a:stretch/>
        </p:blipFill>
        <p:spPr>
          <a:xfrm>
            <a:off x="2032920" y="1251000"/>
            <a:ext cx="5885640" cy="3247200"/>
          </a:xfrm>
          <a:prstGeom prst="rect">
            <a:avLst/>
          </a:prstGeom>
          <a:ln>
            <a:noFill/>
          </a:ln>
        </p:spPr>
      </p:pic>
      <p:sp>
        <p:nvSpPr>
          <p:cNvPr id="84" name="CustomShape 2"/>
          <p:cNvSpPr/>
          <p:nvPr/>
        </p:nvSpPr>
        <p:spPr>
          <a:xfrm>
            <a:off x="475560" y="288000"/>
            <a:ext cx="5931360" cy="1551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n-IN" sz="4800" spc="-1" strike="noStrike" u="sng">
                <a:solidFill>
                  <a:srgbClr val="000000"/>
                </a:solidFill>
                <a:uFillTx/>
                <a:latin typeface="Arial"/>
                <a:ea typeface="DejaVu Sans"/>
              </a:rPr>
              <a:t>Significance of Play</a:t>
            </a:r>
            <a:endParaRPr b="0" lang="en-IN" sz="4800" spc="-1" strike="noStrike">
              <a:latin typeface="Arial"/>
            </a:endParaRPr>
          </a:p>
        </p:txBody>
      </p:sp>
      <p:sp>
        <p:nvSpPr>
          <p:cNvPr id="85" name="CustomShape 3"/>
          <p:cNvSpPr/>
          <p:nvPr/>
        </p:nvSpPr>
        <p:spPr>
          <a:xfrm>
            <a:off x="5400000" y="4752000"/>
            <a:ext cx="4534920" cy="69912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lang="en-IN" sz="4000" spc="-1" strike="noStrike">
                <a:solidFill>
                  <a:srgbClr val="000000"/>
                </a:solidFill>
                <a:latin typeface="Arial"/>
                <a:ea typeface="DejaVu Sans"/>
              </a:rPr>
              <a:t>(By Nikhil Nayyar)</a:t>
            </a:r>
            <a:endParaRPr b="0" lang="en-IN"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 descr=""/>
          <p:cNvPicPr/>
          <p:nvPr/>
        </p:nvPicPr>
        <p:blipFill>
          <a:blip r:embed="rId1"/>
          <a:srcRect l="8858" t="3434" r="9098" b="10488"/>
          <a:stretch/>
        </p:blipFill>
        <p:spPr>
          <a:xfrm>
            <a:off x="1080000" y="370800"/>
            <a:ext cx="7989840" cy="49687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 descr=""/>
          <p:cNvPicPr/>
          <p:nvPr/>
        </p:nvPicPr>
        <p:blipFill>
          <a:blip r:embed="rId1"/>
          <a:stretch/>
        </p:blipFill>
        <p:spPr>
          <a:xfrm>
            <a:off x="720000" y="176400"/>
            <a:ext cx="8708400" cy="2628000"/>
          </a:xfrm>
          <a:prstGeom prst="rect">
            <a:avLst/>
          </a:prstGeom>
          <a:ln>
            <a:noFill/>
          </a:ln>
        </p:spPr>
      </p:pic>
      <p:pic>
        <p:nvPicPr>
          <p:cNvPr id="103" name="" descr=""/>
          <p:cNvPicPr/>
          <p:nvPr/>
        </p:nvPicPr>
        <p:blipFill>
          <a:blip r:embed="rId2"/>
          <a:srcRect l="0" t="0" r="0" b="15120"/>
          <a:stretch/>
        </p:blipFill>
        <p:spPr>
          <a:xfrm>
            <a:off x="1368000" y="2928240"/>
            <a:ext cx="7556400" cy="254088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 descr=""/>
          <p:cNvPicPr/>
          <p:nvPr/>
        </p:nvPicPr>
        <p:blipFill>
          <a:blip r:embed="rId1"/>
          <a:srcRect l="0" t="0" r="0" b="18018"/>
          <a:stretch/>
        </p:blipFill>
        <p:spPr>
          <a:xfrm>
            <a:off x="432000" y="1008000"/>
            <a:ext cx="9134640" cy="35964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2088000" y="2088000"/>
            <a:ext cx="6190200" cy="1552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IN" sz="9600" spc="-1" strike="noStrike">
                <a:solidFill>
                  <a:srgbClr val="000000"/>
                </a:solidFill>
                <a:latin typeface="Arial"/>
                <a:ea typeface="DejaVu Sans"/>
              </a:rPr>
              <a:t>Thank You</a:t>
            </a:r>
            <a:endParaRPr b="0" lang="en-IN" sz="9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432000" y="3171960"/>
            <a:ext cx="9213480" cy="2143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en-IN" sz="1500" spc="-1" strike="noStrike">
                <a:solidFill>
                  <a:srgbClr val="000000"/>
                </a:solidFill>
                <a:latin typeface="Arial"/>
                <a:ea typeface="DejaVu Sans"/>
              </a:rPr>
              <a:t>Sigmund Freud—</a:t>
            </a:r>
            <a:r>
              <a:rPr b="0" lang="en-IN" sz="1500" spc="-1" strike="noStrike">
                <a:solidFill>
                  <a:srgbClr val="000000"/>
                </a:solidFill>
                <a:latin typeface="Arial"/>
                <a:ea typeface="DejaVu Sans"/>
              </a:rPr>
              <a:t> Play is a catharsis that allows children to express their feelings and dispel negative emotions to replace them with positive ones.</a:t>
            </a:r>
            <a:endParaRPr b="0" lang="en-IN" sz="1500" spc="-1" strike="noStrike">
              <a:latin typeface="Arial"/>
            </a:endParaRPr>
          </a:p>
          <a:p>
            <a:pPr algn="just">
              <a:lnSpc>
                <a:spcPct val="100000"/>
              </a:lnSpc>
            </a:pPr>
            <a:endParaRPr b="0" lang="en-IN" sz="1500" spc="-1" strike="noStrike">
              <a:latin typeface="Arial"/>
            </a:endParaRPr>
          </a:p>
          <a:p>
            <a:pPr algn="just">
              <a:lnSpc>
                <a:spcPct val="100000"/>
              </a:lnSpc>
            </a:pPr>
            <a:r>
              <a:rPr b="1" lang="en-IN" sz="1500" spc="-1" strike="noStrike">
                <a:solidFill>
                  <a:srgbClr val="000000"/>
                </a:solidFill>
                <a:latin typeface="Arial"/>
                <a:ea typeface="Microsoft YaHei"/>
              </a:rPr>
              <a:t>Lev Vgotsky—</a:t>
            </a:r>
            <a:r>
              <a:rPr b="0" lang="en-IN" sz="1500" spc="-1" strike="noStrike">
                <a:solidFill>
                  <a:srgbClr val="000000"/>
                </a:solidFill>
                <a:latin typeface="Arial"/>
                <a:ea typeface="Microsoft YaHei"/>
              </a:rPr>
              <a:t> In play, a child is always above his average age, above his daily behavior; in play, it is as though he were a head taller than himself. A child's greatest achievements are possible in play, achievements that tomorrow will become her basic level of real action.</a:t>
            </a:r>
            <a:endParaRPr b="0" lang="en-IN" sz="1500" spc="-1" strike="noStrike">
              <a:latin typeface="Arial"/>
            </a:endParaRPr>
          </a:p>
          <a:p>
            <a:pPr algn="just">
              <a:lnSpc>
                <a:spcPct val="100000"/>
              </a:lnSpc>
            </a:pPr>
            <a:endParaRPr b="0" lang="en-IN" sz="1500" spc="-1" strike="noStrike">
              <a:latin typeface="Arial"/>
            </a:endParaRPr>
          </a:p>
          <a:p>
            <a:pPr algn="just">
              <a:lnSpc>
                <a:spcPct val="100000"/>
              </a:lnSpc>
            </a:pPr>
            <a:r>
              <a:rPr b="1" lang="en-IN" sz="1500" spc="-1" strike="noStrike">
                <a:solidFill>
                  <a:srgbClr val="000000"/>
                </a:solidFill>
                <a:latin typeface="Arial"/>
                <a:ea typeface="Microsoft YaHei"/>
              </a:rPr>
              <a:t>G. Stanley Hall—</a:t>
            </a:r>
            <a:r>
              <a:rPr b="0" lang="en-IN" sz="1500" spc="-1" strike="noStrike">
                <a:solidFill>
                  <a:srgbClr val="000000"/>
                </a:solidFill>
                <a:latin typeface="Arial"/>
                <a:ea typeface="Microsoft YaHei"/>
              </a:rPr>
              <a:t> Play is a cathartic activity that eliminates inappropriate primitive instincts that were passed down through heredity.</a:t>
            </a:r>
            <a:endParaRPr b="0" lang="en-IN" sz="1500" spc="-1" strike="noStrike">
              <a:latin typeface="Arial"/>
            </a:endParaRPr>
          </a:p>
        </p:txBody>
      </p:sp>
      <p:pic>
        <p:nvPicPr>
          <p:cNvPr id="87" name="" descr=""/>
          <p:cNvPicPr/>
          <p:nvPr/>
        </p:nvPicPr>
        <p:blipFill>
          <a:blip r:embed="rId1"/>
          <a:stretch/>
        </p:blipFill>
        <p:spPr>
          <a:xfrm rot="21595800">
            <a:off x="1514880" y="909720"/>
            <a:ext cx="3306600" cy="2259720"/>
          </a:xfrm>
          <a:prstGeom prst="rect">
            <a:avLst/>
          </a:prstGeom>
          <a:ln>
            <a:noFill/>
          </a:ln>
        </p:spPr>
      </p:pic>
      <p:pic>
        <p:nvPicPr>
          <p:cNvPr id="88" name="" descr=""/>
          <p:cNvPicPr/>
          <p:nvPr/>
        </p:nvPicPr>
        <p:blipFill>
          <a:blip r:embed="rId2"/>
          <a:stretch/>
        </p:blipFill>
        <p:spPr>
          <a:xfrm>
            <a:off x="5474160" y="864000"/>
            <a:ext cx="3597480" cy="23263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504360" y="270360"/>
            <a:ext cx="9068040" cy="547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IN" sz="3600" spc="-1" strike="noStrike" u="sng">
                <a:solidFill>
                  <a:srgbClr val="000000"/>
                </a:solidFill>
                <a:uFillTx/>
                <a:latin typeface="Arial"/>
                <a:ea typeface="DejaVu Sans"/>
              </a:rPr>
              <a:t>Research Findings</a:t>
            </a:r>
            <a:endParaRPr b="0" lang="en-IN" sz="3600" spc="-1" strike="noStrike">
              <a:latin typeface="Arial"/>
            </a:endParaRPr>
          </a:p>
        </p:txBody>
      </p:sp>
      <p:sp>
        <p:nvSpPr>
          <p:cNvPr id="90" name="CustomShape 2"/>
          <p:cNvSpPr/>
          <p:nvPr/>
        </p:nvSpPr>
        <p:spPr>
          <a:xfrm>
            <a:off x="432360" y="1152000"/>
            <a:ext cx="9068040" cy="3812400"/>
          </a:xfrm>
          <a:prstGeom prst="rect">
            <a:avLst/>
          </a:prstGeom>
          <a:noFill/>
          <a:ln>
            <a:noFill/>
          </a:ln>
        </p:spPr>
        <p:style>
          <a:lnRef idx="0"/>
          <a:fillRef idx="0"/>
          <a:effectRef idx="0"/>
          <a:fontRef idx="minor"/>
        </p:style>
        <p:txBody>
          <a:bodyPr lIns="0" rIns="0" tIns="0" bIns="0">
            <a:normAutofit fontScale="15000"/>
          </a:bodyPr>
          <a:p>
            <a:pPr marL="432000" indent="-320400" algn="just">
              <a:lnSpc>
                <a:spcPct val="100000"/>
              </a:lnSpc>
              <a:spcAft>
                <a:spcPts val="592"/>
              </a:spcAft>
              <a:buClr>
                <a:srgbClr val="000000"/>
              </a:buClr>
              <a:buSzPct val="45000"/>
              <a:buFont typeface="Wingdings" charset="2"/>
              <a:buChar char=""/>
            </a:pPr>
            <a:r>
              <a:rPr b="1" lang="en-IN" sz="4000" spc="-1" strike="noStrike">
                <a:solidFill>
                  <a:srgbClr val="000000"/>
                </a:solidFill>
                <a:latin typeface="Arial"/>
                <a:ea typeface="DejaVu Sans"/>
              </a:rPr>
              <a:t>The Importance of Play in Early Childhood Education (Irvin, M, 2017):</a:t>
            </a:r>
            <a:r>
              <a:rPr b="0" lang="en-IN" sz="4000" spc="-1" strike="noStrike">
                <a:solidFill>
                  <a:srgbClr val="000000"/>
                </a:solidFill>
                <a:latin typeface="Arial"/>
                <a:ea typeface="DejaVu Sans"/>
              </a:rPr>
              <a:t> It is through daily play, young children gain valuable life experiences through a variety of roles that will support growth and ultimately translate into adulthood. Play is an essential aspect of the development of key skills including social, behavioral, language, and cognitive. These skills developed through play as young learners will grow into beneficial and essential skills. </a:t>
            </a:r>
            <a:endParaRPr b="0" lang="en-IN" sz="4000" spc="-1" strike="noStrike">
              <a:latin typeface="Arial"/>
            </a:endParaRPr>
          </a:p>
          <a:p>
            <a:pPr algn="just">
              <a:lnSpc>
                <a:spcPct val="100000"/>
              </a:lnSpc>
              <a:spcAft>
                <a:spcPts val="592"/>
              </a:spcAft>
            </a:pPr>
            <a:endParaRPr b="0" lang="en-IN" sz="4000" spc="-1" strike="noStrike">
              <a:latin typeface="Arial"/>
            </a:endParaRPr>
          </a:p>
          <a:p>
            <a:pPr marL="432000" indent="-320400" algn="just">
              <a:lnSpc>
                <a:spcPct val="100000"/>
              </a:lnSpc>
              <a:spcAft>
                <a:spcPts val="592"/>
              </a:spcAft>
              <a:buClr>
                <a:srgbClr val="000000"/>
              </a:buClr>
              <a:buSzPct val="45000"/>
              <a:buFont typeface="Wingdings" charset="2"/>
              <a:buChar char=""/>
            </a:pPr>
            <a:r>
              <a:rPr b="1" lang="en-IN" sz="4000" spc="-1" strike="noStrike">
                <a:solidFill>
                  <a:srgbClr val="000000"/>
                </a:solidFill>
                <a:latin typeface="Arial"/>
                <a:ea typeface="DejaVu Sans"/>
              </a:rPr>
              <a:t>University of North Carolina’s (Abecedarian Early Child Intervention Program):</a:t>
            </a:r>
            <a:r>
              <a:rPr b="0" lang="en-IN" sz="4000" spc="-1" strike="noStrike">
                <a:solidFill>
                  <a:srgbClr val="000000"/>
                </a:solidFill>
                <a:latin typeface="Arial"/>
                <a:ea typeface="DejaVu Sans"/>
              </a:rPr>
              <a:t> found that children who received an enriched, play-oriented parenting and early childhood programs had significantly higher IQ’s at age five than did a comparable group of children who were not in the program.</a:t>
            </a:r>
            <a:endParaRPr b="0" lang="en-IN" sz="4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497160" y="1010160"/>
            <a:ext cx="9068040" cy="3812400"/>
          </a:xfrm>
          <a:prstGeom prst="rect">
            <a:avLst/>
          </a:prstGeom>
          <a:noFill/>
          <a:ln>
            <a:noFill/>
          </a:ln>
        </p:spPr>
        <p:style>
          <a:lnRef idx="0"/>
          <a:fillRef idx="0"/>
          <a:effectRef idx="0"/>
          <a:fontRef idx="minor"/>
        </p:style>
        <p:txBody>
          <a:bodyPr lIns="0" rIns="0" tIns="0" bIns="0">
            <a:normAutofit fontScale="15000"/>
          </a:bodyPr>
          <a:p>
            <a:pPr marL="432000" indent="-320400" algn="just">
              <a:lnSpc>
                <a:spcPct val="100000"/>
              </a:lnSpc>
              <a:spcAft>
                <a:spcPts val="592"/>
              </a:spcAft>
              <a:buClr>
                <a:srgbClr val="000000"/>
              </a:buClr>
              <a:buSzPct val="45000"/>
              <a:buFont typeface="Wingdings" charset="2"/>
              <a:buChar char=""/>
            </a:pPr>
            <a:r>
              <a:rPr b="1" lang="en-IN" sz="4000" spc="-1" strike="noStrike">
                <a:solidFill>
                  <a:srgbClr val="000000"/>
                </a:solidFill>
                <a:latin typeface="Arial"/>
                <a:ea typeface="DejaVu Sans"/>
              </a:rPr>
              <a:t>American Academy Of Paediatrics:</a:t>
            </a:r>
            <a:r>
              <a:rPr b="0" lang="en-IN" sz="4000" spc="-1" strike="noStrike">
                <a:solidFill>
                  <a:srgbClr val="000000"/>
                </a:solidFill>
                <a:latin typeface="Arial"/>
                <a:ea typeface="DejaVu Sans"/>
              </a:rPr>
              <a:t> Research in 2007 noted that “Play is essential to development because it contributes to the cognitive, physical, social, and emotional well-being of children and youth. The play also offers an ideal opportunity for parents to engage fully with their children. </a:t>
            </a:r>
            <a:endParaRPr b="0" lang="en-IN" sz="4000" spc="-1" strike="noStrike">
              <a:latin typeface="Arial"/>
            </a:endParaRPr>
          </a:p>
          <a:p>
            <a:pPr algn="just">
              <a:lnSpc>
                <a:spcPct val="100000"/>
              </a:lnSpc>
              <a:spcAft>
                <a:spcPts val="592"/>
              </a:spcAft>
            </a:pPr>
            <a:endParaRPr b="0" lang="en-IN" sz="4000" spc="-1" strike="noStrike">
              <a:latin typeface="Arial"/>
            </a:endParaRPr>
          </a:p>
          <a:p>
            <a:pPr marL="432000" indent="-320400" algn="just">
              <a:lnSpc>
                <a:spcPct val="100000"/>
              </a:lnSpc>
              <a:spcAft>
                <a:spcPts val="592"/>
              </a:spcAft>
              <a:buClr>
                <a:srgbClr val="000000"/>
              </a:buClr>
              <a:buSzPct val="45000"/>
              <a:buFont typeface="Wingdings" charset="2"/>
              <a:buChar char=""/>
            </a:pPr>
            <a:r>
              <a:rPr b="1" lang="en-IN" sz="4000" spc="-1" strike="noStrike">
                <a:solidFill>
                  <a:srgbClr val="000000"/>
                </a:solidFill>
                <a:latin typeface="Arial"/>
                <a:ea typeface="DejaVu Sans"/>
              </a:rPr>
              <a:t>Journal of Paediatrics (February 2009 Issue):</a:t>
            </a:r>
            <a:r>
              <a:rPr b="0" lang="en-IN" sz="4000" spc="-1" strike="noStrike">
                <a:solidFill>
                  <a:srgbClr val="000000"/>
                </a:solidFill>
                <a:latin typeface="Arial"/>
                <a:ea typeface="DejaVu Sans"/>
              </a:rPr>
              <a:t> shows that students who received more than 15 minutes of free play a day were better behaved than those who had no recess period. The researchers “support the importance of recess for student attentiveness in the classroom.” The relationship between academics and play appears to be in constant tension, as though adding to one results in taking away from the other. It would appear that recess contributes to academic success in a variety of ways.</a:t>
            </a:r>
            <a:endParaRPr b="0" lang="en-IN" sz="4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504000" y="216000"/>
            <a:ext cx="9068040" cy="4867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IN" sz="3200" spc="-1" strike="noStrike" u="sng">
                <a:solidFill>
                  <a:srgbClr val="000000"/>
                </a:solidFill>
                <a:uFillTx/>
                <a:latin typeface="Arial"/>
                <a:ea typeface="DejaVu Sans"/>
              </a:rPr>
              <a:t>Importance Of Play for Children</a:t>
            </a:r>
            <a:endParaRPr b="0" lang="en-IN" sz="3200" spc="-1" strike="noStrike">
              <a:latin typeface="Arial"/>
            </a:endParaRPr>
          </a:p>
        </p:txBody>
      </p:sp>
      <p:sp>
        <p:nvSpPr>
          <p:cNvPr id="93" name="CustomShape 2"/>
          <p:cNvSpPr/>
          <p:nvPr/>
        </p:nvSpPr>
        <p:spPr>
          <a:xfrm>
            <a:off x="432000" y="936000"/>
            <a:ext cx="9284040" cy="1656000"/>
          </a:xfrm>
          <a:prstGeom prst="rect">
            <a:avLst/>
          </a:prstGeom>
          <a:noFill/>
          <a:ln>
            <a:noFill/>
          </a:ln>
        </p:spPr>
        <p:style>
          <a:lnRef idx="0"/>
          <a:fillRef idx="0"/>
          <a:effectRef idx="0"/>
          <a:fontRef idx="minor"/>
        </p:style>
        <p:txBody>
          <a:bodyPr lIns="0" rIns="0" tIns="0" bIns="0">
            <a:normAutofit/>
          </a:bodyPr>
          <a:p>
            <a:pPr>
              <a:lnSpc>
                <a:spcPct val="100000"/>
              </a:lnSpc>
              <a:spcAft>
                <a:spcPts val="592"/>
              </a:spcAft>
            </a:pPr>
            <a:endParaRPr b="0" lang="en-IN" sz="1800" spc="-1" strike="noStrike">
              <a:latin typeface="Arial"/>
            </a:endParaRPr>
          </a:p>
          <a:p>
            <a:pPr>
              <a:lnSpc>
                <a:spcPct val="100000"/>
              </a:lnSpc>
              <a:spcAft>
                <a:spcPts val="592"/>
              </a:spcAft>
            </a:pPr>
            <a:endParaRPr b="0" lang="en-IN" sz="180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1" lang="en-IN" sz="99990" spc="-1" strike="noStrike">
                <a:solidFill>
                  <a:srgbClr val="000000"/>
                </a:solidFill>
                <a:latin typeface="Arial"/>
                <a:ea typeface="Microsoft YaHei"/>
              </a:rPr>
              <a:t>  </a:t>
            </a:r>
            <a:r>
              <a:rPr b="0" lang="en-IN" sz="99990" spc="-1" strike="noStrike">
                <a:solidFill>
                  <a:srgbClr val="000000"/>
                </a:solidFill>
                <a:latin typeface="Arial"/>
                <a:ea typeface="Microsoft YaHei"/>
              </a:rPr>
              <a:t> </a:t>
            </a:r>
            <a:r>
              <a:rPr b="1" lang="en-IN" sz="99990" spc="-1" strike="noStrike">
                <a:solidFill>
                  <a:srgbClr val="000000"/>
                </a:solidFill>
                <a:latin typeface="Arial"/>
                <a:ea typeface="Microsoft YaHei"/>
              </a:rPr>
              <a:t>Foundation for Literacy: </a:t>
            </a:r>
            <a:r>
              <a:rPr b="0" lang="en-IN" sz="99990" spc="-1" strike="noStrike">
                <a:solidFill>
                  <a:srgbClr val="000000"/>
                </a:solidFill>
                <a:latin typeface="Arial"/>
                <a:ea typeface="Microsoft YaHei"/>
              </a:rPr>
              <a:t>Through play children learn to make and practice new sounds. </a:t>
            </a:r>
            <a:endParaRPr b="0" lang="en-IN" sz="99990" spc="-1" strike="noStrike">
              <a:latin typeface="Arial"/>
            </a:endParaRPr>
          </a:p>
          <a:p>
            <a:pPr algn="just">
              <a:lnSpc>
                <a:spcPct val="100000"/>
              </a:lnSpc>
              <a:spcBef>
                <a:spcPts val="1984"/>
              </a:spcBef>
              <a:spcAft>
                <a:spcPts val="567"/>
              </a:spcAft>
            </a:pPr>
            <a:endParaRPr b="0" lang="en-IN" sz="9999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0" lang="en-IN" sz="99990" spc="-1" strike="noStrike">
                <a:solidFill>
                  <a:srgbClr val="000000"/>
                </a:solidFill>
                <a:latin typeface="Arial"/>
                <a:ea typeface="Microsoft YaHei"/>
              </a:rPr>
              <a:t> </a:t>
            </a:r>
            <a:endParaRPr b="0" lang="en-IN" sz="9999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1" lang="en-IN" sz="99990" spc="-1" strike="noStrike">
                <a:solidFill>
                  <a:srgbClr val="000000"/>
                </a:solidFill>
                <a:latin typeface="Arial"/>
                <a:ea typeface="Microsoft YaHei"/>
              </a:rPr>
              <a:t>  </a:t>
            </a:r>
            <a:r>
              <a:rPr b="1" lang="en-IN" sz="99990" spc="-1" strike="noStrike">
                <a:solidFill>
                  <a:srgbClr val="000000"/>
                </a:solidFill>
                <a:latin typeface="Arial"/>
                <a:ea typeface="Microsoft YaHei"/>
              </a:rPr>
              <a:t>Helps in Learning:</a:t>
            </a:r>
            <a:r>
              <a:rPr b="0" lang="en-IN" sz="99990" spc="-1" strike="noStrike">
                <a:solidFill>
                  <a:srgbClr val="000000"/>
                </a:solidFill>
                <a:latin typeface="Arial"/>
                <a:ea typeface="Microsoft YaHei"/>
              </a:rPr>
              <a:t> Play nurtures development and fulfills a child need to learn. It increases their self-awareness, self-esteem, and self-respect and also increases their confidence through developing new skills.</a:t>
            </a:r>
            <a:endParaRPr b="0" lang="en-IN" sz="9999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0" lang="en-IN" sz="99990" spc="-1" strike="noStrike">
                <a:solidFill>
                  <a:srgbClr val="000000"/>
                </a:solidFill>
                <a:latin typeface="Arial"/>
                <a:ea typeface="Microsoft YaHei"/>
              </a:rPr>
              <a:t> </a:t>
            </a:r>
            <a:endParaRPr b="0" lang="en-IN" sz="9999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0" lang="en-IN" sz="99990" spc="-1" strike="noStrike">
                <a:solidFill>
                  <a:srgbClr val="000000"/>
                </a:solidFill>
                <a:latin typeface="Arial"/>
                <a:ea typeface="Microsoft YaHei"/>
              </a:rPr>
              <a:t>  </a:t>
            </a:r>
            <a:r>
              <a:rPr b="1" lang="en-IN" sz="99990" spc="-1" strike="noStrike">
                <a:solidFill>
                  <a:srgbClr val="000000"/>
                </a:solidFill>
                <a:latin typeface="Arial"/>
                <a:ea typeface="Microsoft YaHei"/>
              </a:rPr>
              <a:t>Allows Children to be Spontaneous with their Surroundings and Objects:</a:t>
            </a:r>
            <a:r>
              <a:rPr b="0" lang="en-IN" sz="99990" spc="-1" strike="noStrike">
                <a:solidFill>
                  <a:srgbClr val="000000"/>
                </a:solidFill>
                <a:latin typeface="Arial"/>
                <a:ea typeface="Microsoft YaHei"/>
              </a:rPr>
              <a:t> this promotes their imagination, independence, and creativity.</a:t>
            </a:r>
            <a:endParaRPr b="0" lang="en-IN" sz="99990" spc="-1" strike="noStrike">
              <a:latin typeface="Arial"/>
            </a:endParaRPr>
          </a:p>
          <a:p>
            <a:pPr algn="just">
              <a:lnSpc>
                <a:spcPct val="100000"/>
              </a:lnSpc>
              <a:spcBef>
                <a:spcPts val="1984"/>
              </a:spcBef>
              <a:spcAft>
                <a:spcPts val="567"/>
              </a:spcAft>
            </a:pPr>
            <a:endParaRPr b="0" lang="en-IN" sz="9999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0" lang="en-IN" sz="99990" spc="-1" strike="noStrike">
                <a:solidFill>
                  <a:srgbClr val="000000"/>
                </a:solidFill>
                <a:latin typeface="Arial"/>
                <a:ea typeface="Microsoft YaHei"/>
              </a:rPr>
              <a:t>  </a:t>
            </a:r>
            <a:r>
              <a:rPr b="1" lang="en-IN" sz="99990" spc="-1" strike="noStrike">
                <a:solidFill>
                  <a:srgbClr val="000000"/>
                </a:solidFill>
                <a:latin typeface="Arial"/>
                <a:ea typeface="Microsoft YaHei"/>
              </a:rPr>
              <a:t>Makes Children do Decision Making:</a:t>
            </a:r>
            <a:r>
              <a:rPr b="0" lang="en-IN" sz="99990" spc="-1" strike="noStrike">
                <a:solidFill>
                  <a:srgbClr val="000000"/>
                </a:solidFill>
                <a:latin typeface="Arial"/>
                <a:ea typeface="Microsoft YaHei"/>
              </a:rPr>
              <a:t> As children are often made to choose between different toys or activities, which allows children to express themselves based on their choice.</a:t>
            </a:r>
            <a:endParaRPr b="0" lang="en-IN" sz="9999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0" lang="en-IN" sz="99990" spc="-1" strike="noStrike">
                <a:solidFill>
                  <a:srgbClr val="000000"/>
                </a:solidFill>
                <a:latin typeface="Arial"/>
                <a:ea typeface="Microsoft YaHei"/>
              </a:rPr>
              <a:t> </a:t>
            </a:r>
            <a:endParaRPr b="0" lang="en-IN" sz="99990" spc="-1" strike="noStrike">
              <a:latin typeface="Arial"/>
            </a:endParaRPr>
          </a:p>
          <a:p>
            <a:pPr marL="432000" indent="-320400" algn="just">
              <a:lnSpc>
                <a:spcPct val="100000"/>
              </a:lnSpc>
              <a:spcBef>
                <a:spcPts val="1984"/>
              </a:spcBef>
              <a:spcAft>
                <a:spcPts val="567"/>
              </a:spcAft>
              <a:buClr>
                <a:srgbClr val="000000"/>
              </a:buClr>
              <a:buSzPct val="45000"/>
              <a:buFont typeface="Wingdings" charset="2"/>
              <a:buChar char=""/>
            </a:pPr>
            <a:r>
              <a:rPr b="0" lang="en-IN" sz="99990" spc="-1" strike="noStrike">
                <a:solidFill>
                  <a:srgbClr val="000000"/>
                </a:solidFill>
                <a:latin typeface="Arial"/>
                <a:ea typeface="Microsoft YaHei"/>
              </a:rPr>
              <a:t> </a:t>
            </a:r>
            <a:endParaRPr b="0" lang="en-IN" sz="99990" spc="-1" strike="noStrike">
              <a:latin typeface="Arial"/>
            </a:endParaRPr>
          </a:p>
          <a:p>
            <a:pPr algn="just">
              <a:lnSpc>
                <a:spcPct val="100000"/>
              </a:lnSpc>
              <a:spcBef>
                <a:spcPts val="1984"/>
              </a:spcBef>
              <a:spcAft>
                <a:spcPts val="567"/>
              </a:spcAft>
            </a:pPr>
            <a:endParaRPr b="0" lang="en-IN" sz="99990" spc="-1" strike="noStrike">
              <a:latin typeface="Arial"/>
            </a:endParaRPr>
          </a:p>
          <a:p>
            <a:pPr>
              <a:lnSpc>
                <a:spcPct val="100000"/>
              </a:lnSpc>
              <a:spcBef>
                <a:spcPts val="1984"/>
              </a:spcBef>
              <a:spcAft>
                <a:spcPts val="567"/>
              </a:spcAft>
            </a:pPr>
            <a:endParaRPr b="0" lang="en-IN" sz="99990" spc="-1" strike="noStrike">
              <a:latin typeface="Arial"/>
            </a:endParaRPr>
          </a:p>
          <a:p>
            <a:pPr>
              <a:lnSpc>
                <a:spcPct val="100000"/>
              </a:lnSpc>
              <a:spcBef>
                <a:spcPts val="1984"/>
              </a:spcBef>
              <a:spcAft>
                <a:spcPts val="567"/>
              </a:spcAft>
            </a:pPr>
            <a:endParaRPr b="0" lang="en-IN" sz="99990" spc="-1" strike="noStrike">
              <a:latin typeface="Arial"/>
            </a:endParaRPr>
          </a:p>
        </p:txBody>
      </p:sp>
      <p:sp>
        <p:nvSpPr>
          <p:cNvPr id="94" name="TextShape 3"/>
          <p:cNvSpPr txBox="1"/>
          <p:nvPr/>
        </p:nvSpPr>
        <p:spPr>
          <a:xfrm>
            <a:off x="1692360" y="358560"/>
            <a:ext cx="6696000" cy="6981840"/>
          </a:xfrm>
          <a:prstGeom prst="rect">
            <a:avLst/>
          </a:prstGeom>
          <a:noFill/>
          <a:ln>
            <a:noFill/>
          </a:ln>
        </p:spPr>
        <p:txBody>
          <a:bodyPr lIns="90000" rIns="90000" tIns="45000" bIns="45000">
            <a:spAutoFit/>
          </a:bodyPr>
          <a:p>
            <a:endParaRPr b="0" lang="en-IN" sz="1800" spc="-1" strike="noStrike">
              <a:latin typeface="Arial"/>
            </a:endParaRPr>
          </a:p>
          <a:p>
            <a:endParaRPr b="0" lang="en-IN" sz="1800" spc="-1" strike="noStrike">
              <a:latin typeface="Arial"/>
            </a:endParaRPr>
          </a:p>
          <a:p>
            <a:pPr marL="216000" indent="-216000">
              <a:buClr>
                <a:srgbClr val="000000"/>
              </a:buClr>
              <a:buSzPct val="45000"/>
              <a:buFont typeface="Wingdings" charset="2"/>
              <a:buChar char=""/>
            </a:pPr>
            <a:r>
              <a:rPr b="1" lang="en-IN" sz="1800" spc="-1" strike="noStrike">
                <a:latin typeface="Arial"/>
              </a:rPr>
              <a:t>Foundation for Literacy:</a:t>
            </a:r>
            <a:r>
              <a:rPr b="0" lang="en-IN" sz="1800" spc="-1" strike="noStrike">
                <a:latin typeface="Arial"/>
              </a:rPr>
              <a:t> Through play children learn to make and practice new sounds. </a:t>
            </a:r>
            <a:endParaRPr b="0" lang="en-IN" sz="1800" spc="-1" strike="noStrike">
              <a:latin typeface="Arial"/>
            </a:endParaRPr>
          </a:p>
          <a:p>
            <a:endParaRPr b="0" lang="en-IN" sz="1800" spc="-1" strike="noStrike">
              <a:latin typeface="Arial"/>
            </a:endParaRPr>
          </a:p>
          <a:p>
            <a:r>
              <a:rPr b="0" lang="en-IN" sz="1800" spc="-1" strike="noStrike">
                <a:latin typeface="Arial"/>
              </a:rPr>
              <a:t> </a:t>
            </a:r>
            <a:endParaRPr b="0" lang="en-IN" sz="1800" spc="-1" strike="noStrike">
              <a:latin typeface="Arial"/>
            </a:endParaRPr>
          </a:p>
          <a:p>
            <a:pPr marL="216000" indent="-216000">
              <a:buClr>
                <a:srgbClr val="000000"/>
              </a:buClr>
              <a:buSzPct val="45000"/>
              <a:buFont typeface="Wingdings" charset="2"/>
              <a:buChar char=""/>
            </a:pPr>
            <a:r>
              <a:rPr b="1" lang="en-IN" sz="1800" spc="-1" strike="noStrike">
                <a:latin typeface="Arial"/>
              </a:rPr>
              <a:t>Helps in Learning:</a:t>
            </a:r>
            <a:r>
              <a:rPr b="0" lang="en-IN" sz="1800" spc="-1" strike="noStrike">
                <a:latin typeface="Arial"/>
              </a:rPr>
              <a:t> Play nurtures development and fulfills a child need to learn. It increases their self-awareness, self-esteem, and self-respect and also increases their confidence through developing new skills.</a:t>
            </a:r>
            <a:endParaRPr b="0" lang="en-IN" sz="1800" spc="-1" strike="noStrike">
              <a:latin typeface="Arial"/>
            </a:endParaRPr>
          </a:p>
          <a:p>
            <a:r>
              <a:rPr b="0" lang="en-IN" sz="1800" spc="-1" strike="noStrike">
                <a:latin typeface="Arial"/>
              </a:rPr>
              <a:t> </a:t>
            </a:r>
            <a:endParaRPr b="0" lang="en-IN" sz="1800" spc="-1" strike="noStrike">
              <a:latin typeface="Arial"/>
            </a:endParaRPr>
          </a:p>
          <a:p>
            <a:pPr marL="216000" indent="-216000">
              <a:buClr>
                <a:srgbClr val="000000"/>
              </a:buClr>
              <a:buSzPct val="45000"/>
              <a:buFont typeface="Wingdings" charset="2"/>
              <a:buChar char=""/>
            </a:pPr>
            <a:r>
              <a:rPr b="1" lang="en-IN" sz="1800" spc="-1" strike="noStrike">
                <a:latin typeface="Arial"/>
              </a:rPr>
              <a:t>Allows Children to be Spontaneous with their Surroundings and Objects:</a:t>
            </a:r>
            <a:r>
              <a:rPr b="0" lang="en-IN" sz="1800" spc="-1" strike="noStrike">
                <a:latin typeface="Arial"/>
              </a:rPr>
              <a:t> this promotes their imagination, independence, and creativity.</a:t>
            </a:r>
            <a:endParaRPr b="0" lang="en-IN" sz="1800" spc="-1" strike="noStrike">
              <a:latin typeface="Arial"/>
            </a:endParaRPr>
          </a:p>
          <a:p>
            <a:endParaRPr b="0" lang="en-IN" sz="1800" spc="-1" strike="noStrike">
              <a:latin typeface="Arial"/>
            </a:endParaRPr>
          </a:p>
          <a:p>
            <a:pPr marL="216000" indent="-216000">
              <a:buClr>
                <a:srgbClr val="000000"/>
              </a:buClr>
              <a:buSzPct val="45000"/>
              <a:buFont typeface="Wingdings" charset="2"/>
              <a:buChar char=""/>
            </a:pPr>
            <a:r>
              <a:rPr b="1" lang="en-IN" sz="1800" spc="-1" strike="noStrike">
                <a:latin typeface="Arial"/>
              </a:rPr>
              <a:t>Makes Children do Decision Making:</a:t>
            </a:r>
            <a:r>
              <a:rPr b="0" lang="en-IN" sz="1800" spc="-1" strike="noStrike">
                <a:latin typeface="Arial"/>
              </a:rPr>
              <a:t> As children are often made to choose between different toys or activities, which allows children to express themselves based on their choice.</a:t>
            </a:r>
            <a:endParaRPr b="0" lang="en-IN" sz="1800" spc="-1" strike="noStrike">
              <a:latin typeface="Arial"/>
            </a:endParaRPr>
          </a:p>
          <a:p>
            <a:r>
              <a:rPr b="0" lang="en-IN" sz="1800" spc="-1" strike="noStrike">
                <a:latin typeface="Arial"/>
              </a:rPr>
              <a:t> </a:t>
            </a:r>
            <a:endParaRPr b="0" lang="en-IN" sz="1800" spc="-1" strike="noStrike">
              <a:latin typeface="Arial"/>
            </a:endParaRPr>
          </a:p>
          <a:p>
            <a:r>
              <a:rPr b="0" lang="en-IN" sz="1800" spc="-1" strike="noStrike">
                <a:latin typeface="Arial"/>
              </a:rPr>
              <a:t> </a:t>
            </a:r>
            <a:endParaRPr b="0" lang="en-IN" sz="1800" spc="-1" strike="noStrike">
              <a:latin typeface="Arial"/>
            </a:endParaRPr>
          </a:p>
          <a:p>
            <a:endParaRPr b="0" lang="en-IN" sz="1800" spc="-1" strike="noStrike">
              <a:latin typeface="Arial"/>
            </a:endParaRPr>
          </a:p>
          <a:p>
            <a:endParaRPr b="0" lang="en-IN" sz="1800" spc="-1" strike="noStrike">
              <a:latin typeface="Arial"/>
            </a:endParaRPr>
          </a:p>
          <a:p>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433080" y="864000"/>
            <a:ext cx="9068040" cy="4030560"/>
          </a:xfrm>
          <a:prstGeom prst="rect">
            <a:avLst/>
          </a:prstGeom>
          <a:noFill/>
          <a:ln>
            <a:noFill/>
          </a:ln>
        </p:spPr>
        <p:style>
          <a:lnRef idx="0"/>
          <a:fillRef idx="0"/>
          <a:effectRef idx="0"/>
          <a:fontRef idx="minor"/>
        </p:style>
        <p:txBody>
          <a:bodyPr lIns="0" rIns="0" tIns="0" bIns="0">
            <a:normAutofit/>
          </a:bodyPr>
          <a:p>
            <a:pPr algn="just">
              <a:lnSpc>
                <a:spcPct val="100000"/>
              </a:lnSpc>
              <a:spcAft>
                <a:spcPts val="592"/>
              </a:spcAft>
            </a:pPr>
            <a:endParaRPr b="0" lang="en-IN" sz="1800" spc="-1" strike="noStrike">
              <a:latin typeface="Arial"/>
            </a:endParaRPr>
          </a:p>
          <a:p>
            <a:pPr marL="432000" indent="-320400" algn="just">
              <a:lnSpc>
                <a:spcPct val="100000"/>
              </a:lnSpc>
              <a:spcAft>
                <a:spcPts val="592"/>
              </a:spcAft>
              <a:buClr>
                <a:srgbClr val="000000"/>
              </a:buClr>
              <a:buSzPct val="45000"/>
              <a:buFont typeface="Wingdings" charset="2"/>
              <a:buChar char=""/>
            </a:pPr>
            <a:r>
              <a:rPr b="1" lang="en-IN" sz="2200" spc="-1" strike="noStrike">
                <a:solidFill>
                  <a:srgbClr val="000000"/>
                </a:solidFill>
                <a:latin typeface="Arial"/>
                <a:ea typeface="DejaVu Sans"/>
              </a:rPr>
              <a:t>Provides Children Space:</a:t>
            </a:r>
            <a:r>
              <a:rPr b="0" lang="en-IN" sz="2200" spc="-1" strike="noStrike">
                <a:solidFill>
                  <a:srgbClr val="000000"/>
                </a:solidFill>
                <a:latin typeface="Arial"/>
                <a:ea typeface="DejaVu Sans"/>
              </a:rPr>
              <a:t> As child during play practice physical movement, balance, and assess their limitation. improve and maintain their physical and mental health.</a:t>
            </a:r>
            <a:endParaRPr b="0" lang="en-IN" sz="2200" spc="-1" strike="noStrike">
              <a:latin typeface="Arial"/>
            </a:endParaRPr>
          </a:p>
          <a:p>
            <a:pPr algn="just">
              <a:lnSpc>
                <a:spcPct val="100000"/>
              </a:lnSpc>
              <a:spcAft>
                <a:spcPts val="592"/>
              </a:spcAft>
            </a:pPr>
            <a:endParaRPr b="0" lang="en-IN" sz="2200" spc="-1" strike="noStrike">
              <a:latin typeface="Arial"/>
            </a:endParaRPr>
          </a:p>
          <a:p>
            <a:pPr marL="432000" indent="-320400" algn="just">
              <a:lnSpc>
                <a:spcPct val="100000"/>
              </a:lnSpc>
              <a:spcAft>
                <a:spcPts val="592"/>
              </a:spcAft>
              <a:buClr>
                <a:srgbClr val="000000"/>
              </a:buClr>
              <a:buSzPct val="45000"/>
              <a:buFont typeface="Wingdings" charset="2"/>
              <a:buChar char=""/>
            </a:pPr>
            <a:r>
              <a:rPr b="1" lang="en-IN" sz="2200" spc="-1" strike="noStrike">
                <a:solidFill>
                  <a:srgbClr val="000000"/>
                </a:solidFill>
                <a:latin typeface="Arial"/>
                <a:ea typeface="DejaVu Sans"/>
              </a:rPr>
              <a:t>Play makes up to be a Fun and Engaging Activity for Children</a:t>
            </a:r>
            <a:endParaRPr b="0" lang="en-IN" sz="2200" spc="-1" strike="noStrike">
              <a:latin typeface="Arial"/>
            </a:endParaRPr>
          </a:p>
          <a:p>
            <a:pPr algn="just">
              <a:lnSpc>
                <a:spcPct val="100000"/>
              </a:lnSpc>
              <a:spcAft>
                <a:spcPts val="592"/>
              </a:spcAft>
            </a:pPr>
            <a:endParaRPr b="0" lang="en-IN" sz="2200" spc="-1" strike="noStrike">
              <a:latin typeface="Arial"/>
            </a:endParaRPr>
          </a:p>
          <a:p>
            <a:pPr marL="432000" indent="-320400" algn="just">
              <a:lnSpc>
                <a:spcPct val="100000"/>
              </a:lnSpc>
              <a:spcAft>
                <a:spcPts val="592"/>
              </a:spcAft>
              <a:buClr>
                <a:srgbClr val="000000"/>
              </a:buClr>
              <a:buSzPct val="45000"/>
              <a:buFont typeface="Wingdings" charset="2"/>
              <a:buChar char=""/>
            </a:pPr>
            <a:r>
              <a:rPr b="1" lang="en-IN" sz="2200" spc="-1" strike="noStrike">
                <a:solidFill>
                  <a:srgbClr val="000000"/>
                </a:solidFill>
                <a:latin typeface="Arial"/>
                <a:ea typeface="DejaVu Sans"/>
              </a:rPr>
              <a:t>Children get to Interact with Others:</a:t>
            </a:r>
            <a:r>
              <a:rPr b="0" lang="en-IN" sz="2200" spc="-1" strike="noStrike">
                <a:solidFill>
                  <a:srgbClr val="000000"/>
                </a:solidFill>
                <a:latin typeface="Arial"/>
                <a:ea typeface="DejaVu Sans"/>
              </a:rPr>
              <a:t> It offers opportunities for children of all abilities and backgrounds to play and interact/collaborate together.</a:t>
            </a:r>
            <a:endParaRPr b="0" lang="en-IN"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504360" y="101880"/>
            <a:ext cx="9068040" cy="4867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IN" sz="3200" spc="-1" strike="noStrike" u="sng">
                <a:solidFill>
                  <a:srgbClr val="000000"/>
                </a:solidFill>
                <a:uFillTx/>
                <a:latin typeface="Arial"/>
                <a:ea typeface="DejaVu Sans"/>
              </a:rPr>
              <a:t>Importance of Play for Parents and Families</a:t>
            </a:r>
            <a:endParaRPr b="0" lang="en-IN" sz="3200" spc="-1" strike="noStrike">
              <a:latin typeface="Arial"/>
            </a:endParaRPr>
          </a:p>
        </p:txBody>
      </p:sp>
      <p:sp>
        <p:nvSpPr>
          <p:cNvPr id="97" name="CustomShape 2"/>
          <p:cNvSpPr/>
          <p:nvPr/>
        </p:nvSpPr>
        <p:spPr>
          <a:xfrm>
            <a:off x="432000" y="678600"/>
            <a:ext cx="9212400" cy="4982760"/>
          </a:xfrm>
          <a:prstGeom prst="rect">
            <a:avLst/>
          </a:prstGeom>
          <a:noFill/>
          <a:ln>
            <a:noFill/>
          </a:ln>
        </p:spPr>
        <p:style>
          <a:lnRef idx="0"/>
          <a:fillRef idx="0"/>
          <a:effectRef idx="0"/>
          <a:fontRef idx="minor"/>
        </p:style>
        <p:txBody>
          <a:bodyPr lIns="90000" rIns="90000" tIns="45000" bIns="45000">
            <a:spAutoFit/>
          </a:bodyPr>
          <a:p>
            <a:pPr marL="216000" indent="-212400" algn="just">
              <a:lnSpc>
                <a:spcPct val="100000"/>
              </a:lnSpc>
              <a:spcBef>
                <a:spcPts val="283"/>
              </a:spcBef>
              <a:spcAft>
                <a:spcPts val="283"/>
              </a:spcAft>
              <a:buClr>
                <a:srgbClr val="000000"/>
              </a:buClr>
              <a:buSzPct val="45000"/>
              <a:buFont typeface="Wingdings" charset="2"/>
              <a:buChar char=""/>
            </a:pPr>
            <a:r>
              <a:rPr b="1" lang="en-IN" sz="1800" spc="-1" strike="noStrike">
                <a:solidFill>
                  <a:srgbClr val="000000"/>
                </a:solidFill>
                <a:latin typeface="Arial"/>
                <a:ea typeface="Microsoft YaHei"/>
              </a:rPr>
              <a:t>Allows Parents to learn their child’s body language:</a:t>
            </a:r>
            <a:r>
              <a:rPr b="0" lang="en-IN" sz="1800" spc="-1" strike="noStrike">
                <a:solidFill>
                  <a:srgbClr val="000000"/>
                </a:solidFill>
                <a:latin typeface="Arial"/>
                <a:ea typeface="Microsoft YaHei"/>
              </a:rPr>
              <a:t> The same way a child imitates his/her parents behaviour, parents also through play can learn about their childs body language.</a:t>
            </a:r>
            <a:endParaRPr b="0" lang="en-IN" sz="1800" spc="-1" strike="noStrike">
              <a:latin typeface="Arial"/>
            </a:endParaRPr>
          </a:p>
          <a:p>
            <a:pPr algn="just">
              <a:lnSpc>
                <a:spcPct val="100000"/>
              </a:lnSpc>
              <a:spcBef>
                <a:spcPts val="283"/>
              </a:spcBef>
              <a:spcAft>
                <a:spcPts val="283"/>
              </a:spcAft>
            </a:pPr>
            <a:endParaRPr b="0" lang="en-IN" sz="1800" spc="-1" strike="noStrike">
              <a:latin typeface="Arial"/>
            </a:endParaRPr>
          </a:p>
          <a:p>
            <a:pPr marL="216000" indent="-212400" algn="just">
              <a:lnSpc>
                <a:spcPct val="100000"/>
              </a:lnSpc>
              <a:spcBef>
                <a:spcPts val="283"/>
              </a:spcBef>
              <a:spcAft>
                <a:spcPts val="283"/>
              </a:spcAft>
              <a:buClr>
                <a:srgbClr val="000000"/>
              </a:buClr>
              <a:buSzPct val="45000"/>
              <a:buFont typeface="Wingdings" charset="2"/>
              <a:buChar char=""/>
            </a:pPr>
            <a:r>
              <a:rPr b="1" lang="en-IN" sz="1800" spc="-1" strike="noStrike">
                <a:solidFill>
                  <a:srgbClr val="000000"/>
                </a:solidFill>
                <a:latin typeface="Arial"/>
                <a:ea typeface="Microsoft YaHei"/>
              </a:rPr>
              <a:t>Play teaches Parents patience and understanding:</a:t>
            </a:r>
            <a:r>
              <a:rPr b="0" lang="en-IN" sz="1800" spc="-1" strike="noStrike">
                <a:solidFill>
                  <a:srgbClr val="000000"/>
                </a:solidFill>
                <a:latin typeface="Arial"/>
                <a:ea typeface="Microsoft YaHei"/>
              </a:rPr>
              <a:t> If a parent chooses to join in their child’s play then they will have adapt and understand their child and the play.</a:t>
            </a:r>
            <a:endParaRPr b="0" lang="en-IN" sz="1800" spc="-1" strike="noStrike">
              <a:latin typeface="Arial"/>
            </a:endParaRPr>
          </a:p>
          <a:p>
            <a:pPr algn="just">
              <a:lnSpc>
                <a:spcPct val="100000"/>
              </a:lnSpc>
              <a:spcBef>
                <a:spcPts val="283"/>
              </a:spcBef>
              <a:spcAft>
                <a:spcPts val="283"/>
              </a:spcAft>
            </a:pPr>
            <a:endParaRPr b="0" lang="en-IN" sz="1800" spc="-1" strike="noStrike">
              <a:latin typeface="Arial"/>
            </a:endParaRPr>
          </a:p>
          <a:p>
            <a:pPr marL="216000" indent="-212400" algn="just">
              <a:lnSpc>
                <a:spcPct val="100000"/>
              </a:lnSpc>
              <a:spcBef>
                <a:spcPts val="283"/>
              </a:spcBef>
              <a:spcAft>
                <a:spcPts val="283"/>
              </a:spcAft>
              <a:buClr>
                <a:srgbClr val="000000"/>
              </a:buClr>
              <a:buSzPct val="45000"/>
              <a:buFont typeface="Wingdings" charset="2"/>
              <a:buChar char=""/>
            </a:pPr>
            <a:r>
              <a:rPr b="1" lang="en-IN" sz="1800" spc="-1" strike="noStrike">
                <a:solidFill>
                  <a:srgbClr val="000000"/>
                </a:solidFill>
                <a:latin typeface="Arial"/>
                <a:ea typeface="Microsoft YaHei"/>
              </a:rPr>
              <a:t>Helps Parents Communicate and Interact with their Children: </a:t>
            </a:r>
            <a:r>
              <a:rPr b="0" lang="en-IN" sz="1800" spc="-1" strike="noStrike">
                <a:solidFill>
                  <a:srgbClr val="000000"/>
                </a:solidFill>
                <a:latin typeface="Arial"/>
                <a:ea typeface="Microsoft YaHei"/>
              </a:rPr>
              <a:t>parents feel more secure when their child is engaging in play, as they know that their children are happy, safe and enjoying themselves.</a:t>
            </a:r>
            <a:endParaRPr b="0" lang="en-IN" sz="1800" spc="-1" strike="noStrike">
              <a:latin typeface="Arial"/>
            </a:endParaRPr>
          </a:p>
          <a:p>
            <a:pPr algn="just">
              <a:lnSpc>
                <a:spcPct val="100000"/>
              </a:lnSpc>
              <a:spcBef>
                <a:spcPts val="283"/>
              </a:spcBef>
              <a:spcAft>
                <a:spcPts val="283"/>
              </a:spcAft>
            </a:pPr>
            <a:endParaRPr b="0" lang="en-IN" sz="1800" spc="-1" strike="noStrike">
              <a:latin typeface="Arial"/>
            </a:endParaRPr>
          </a:p>
          <a:p>
            <a:pPr marL="216000" indent="-212400" algn="just">
              <a:lnSpc>
                <a:spcPct val="100000"/>
              </a:lnSpc>
              <a:spcBef>
                <a:spcPts val="283"/>
              </a:spcBef>
              <a:spcAft>
                <a:spcPts val="283"/>
              </a:spcAft>
              <a:buClr>
                <a:srgbClr val="000000"/>
              </a:buClr>
              <a:buSzPct val="45000"/>
              <a:buFont typeface="Wingdings" charset="2"/>
              <a:buChar char=""/>
            </a:pPr>
            <a:r>
              <a:rPr b="1" lang="en-IN" sz="1800" spc="-1" strike="noStrike">
                <a:solidFill>
                  <a:srgbClr val="000000"/>
                </a:solidFill>
                <a:latin typeface="Arial"/>
                <a:ea typeface="Microsoft YaHei"/>
              </a:rPr>
              <a:t>Creates or Increases Communities: </a:t>
            </a:r>
            <a:r>
              <a:rPr b="0" lang="en-IN" sz="1800" spc="-1" strike="noStrike">
                <a:solidFill>
                  <a:srgbClr val="000000"/>
                </a:solidFill>
                <a:latin typeface="Arial"/>
                <a:ea typeface="Microsoft YaHei"/>
              </a:rPr>
              <a:t>As buildings and facilities like crach, play school are frequently seen as a great community builder. They offer opportunities for social interaction and supports the development of community spirit, and promoting social interaction.</a:t>
            </a:r>
            <a:endParaRPr b="0" lang="en-IN" sz="1800" spc="-1" strike="noStrike">
              <a:latin typeface="Arial"/>
            </a:endParaRPr>
          </a:p>
          <a:p>
            <a:pPr algn="just">
              <a:lnSpc>
                <a:spcPct val="100000"/>
              </a:lnSpc>
              <a:spcBef>
                <a:spcPts val="283"/>
              </a:spcBef>
              <a:spcAft>
                <a:spcPts val="283"/>
              </a:spcAft>
            </a:pP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504000" y="130680"/>
            <a:ext cx="9068040" cy="39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IN" sz="2600" spc="-1" strike="noStrike" u="sng">
                <a:solidFill>
                  <a:srgbClr val="000000"/>
                </a:solidFill>
                <a:uFillTx/>
                <a:latin typeface="Arial"/>
                <a:ea typeface="DejaVu Sans"/>
              </a:rPr>
              <a:t>Play Affects a Child’s Development and Learning:-</a:t>
            </a:r>
            <a:endParaRPr b="0" lang="en-IN" sz="2600" spc="-1" strike="noStrike">
              <a:latin typeface="Arial"/>
            </a:endParaRPr>
          </a:p>
        </p:txBody>
      </p:sp>
      <p:sp>
        <p:nvSpPr>
          <p:cNvPr id="99" name="CustomShape 2"/>
          <p:cNvSpPr/>
          <p:nvPr/>
        </p:nvSpPr>
        <p:spPr>
          <a:xfrm>
            <a:off x="504000" y="432000"/>
            <a:ext cx="9068040" cy="5018400"/>
          </a:xfrm>
          <a:prstGeom prst="rect">
            <a:avLst/>
          </a:prstGeom>
          <a:noFill/>
          <a:ln>
            <a:noFill/>
          </a:ln>
        </p:spPr>
        <p:style>
          <a:lnRef idx="0"/>
          <a:fillRef idx="0"/>
          <a:effectRef idx="0"/>
          <a:fontRef idx="minor"/>
        </p:style>
        <p:txBody>
          <a:bodyPr lIns="0" rIns="0" tIns="0" bIns="0">
            <a:normAutofit fontScale="31000"/>
          </a:bodyPr>
          <a:p>
            <a:pPr>
              <a:lnSpc>
                <a:spcPct val="100000"/>
              </a:lnSpc>
              <a:spcAft>
                <a:spcPts val="592"/>
              </a:spcAft>
            </a:pPr>
            <a:endParaRPr b="0" lang="en-IN" sz="1800" spc="-1" strike="noStrike">
              <a:latin typeface="Arial"/>
            </a:endParaRPr>
          </a:p>
          <a:p>
            <a:pPr marL="432000" indent="-320400" algn="just">
              <a:lnSpc>
                <a:spcPct val="100000"/>
              </a:lnSpc>
              <a:spcAft>
                <a:spcPts val="592"/>
              </a:spcAft>
              <a:buClr>
                <a:srgbClr val="000000"/>
              </a:buClr>
              <a:buSzPct val="45000"/>
              <a:buFont typeface="Wingdings" charset="2"/>
              <a:buChar char=""/>
            </a:pPr>
            <a:r>
              <a:rPr b="1" lang="en-IN" sz="3600" spc="-1" strike="noStrike">
                <a:solidFill>
                  <a:srgbClr val="000000"/>
                </a:solidFill>
                <a:latin typeface="Arial"/>
                <a:ea typeface="DejaVu Sans"/>
              </a:rPr>
              <a:t>Social and Emotional Development-</a:t>
            </a:r>
            <a:r>
              <a:rPr b="0" lang="en-IN" sz="3600" spc="-1" strike="noStrike">
                <a:solidFill>
                  <a:srgbClr val="000000"/>
                </a:solidFill>
                <a:latin typeface="Arial"/>
                <a:ea typeface="DejaVu Sans"/>
              </a:rPr>
              <a:t> Dramatic and Imaginative play which includes dressing up and role play can develop positive social and emotional skills and values. This provides opportunities for children to practice how to work with other children, develop self-confidence, learn to control their emotions, reduce impulsive/stressful behaviour, and develops empathy and fairness.</a:t>
            </a:r>
            <a:endParaRPr b="0" lang="en-IN" sz="3600" spc="-1" strike="noStrike">
              <a:latin typeface="Arial"/>
            </a:endParaRPr>
          </a:p>
          <a:p>
            <a:pPr algn="just">
              <a:lnSpc>
                <a:spcPct val="100000"/>
              </a:lnSpc>
              <a:spcAft>
                <a:spcPts val="592"/>
              </a:spcAft>
            </a:pPr>
            <a:endParaRPr b="0" lang="en-IN" sz="3600" spc="-1" strike="noStrike">
              <a:latin typeface="Arial"/>
            </a:endParaRPr>
          </a:p>
          <a:p>
            <a:pPr marL="432000" indent="-320400" algn="just">
              <a:lnSpc>
                <a:spcPct val="100000"/>
              </a:lnSpc>
              <a:spcAft>
                <a:spcPts val="592"/>
              </a:spcAft>
              <a:buClr>
                <a:srgbClr val="000000"/>
              </a:buClr>
              <a:buSzPct val="45000"/>
              <a:buFont typeface="Wingdings" charset="2"/>
              <a:buChar char=""/>
            </a:pPr>
            <a:r>
              <a:rPr b="1" lang="en-IN" sz="3600" spc="-1" strike="noStrike">
                <a:solidFill>
                  <a:srgbClr val="000000"/>
                </a:solidFill>
                <a:latin typeface="Arial"/>
                <a:ea typeface="DejaVu Sans"/>
              </a:rPr>
              <a:t>Cognitive Development- </a:t>
            </a:r>
            <a:r>
              <a:rPr b="0" lang="en-IN" sz="3600" spc="-1" strike="noStrike">
                <a:solidFill>
                  <a:srgbClr val="000000"/>
                </a:solidFill>
                <a:latin typeface="Arial"/>
                <a:ea typeface="DejaVu Sans"/>
              </a:rPr>
              <a:t>when a child plays individually and with others their cognitive skills, such as thinking, remembering, learning, and paying attention developes. Children develops skills such as Problem-solving, imagination and creativity, Concepts such as shapes, colors, measurement, counting and letter recognition.</a:t>
            </a:r>
            <a:endParaRPr b="0" lang="en-IN" sz="3600" spc="-1" strike="noStrike">
              <a:latin typeface="Arial"/>
            </a:endParaRPr>
          </a:p>
          <a:p>
            <a:pPr>
              <a:lnSpc>
                <a:spcPct val="100000"/>
              </a:lnSpc>
              <a:spcAft>
                <a:spcPts val="592"/>
              </a:spcAft>
            </a:pPr>
            <a:endParaRPr b="0" lang="en-IN"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432000" y="504000"/>
            <a:ext cx="9212400" cy="4841640"/>
          </a:xfrm>
          <a:prstGeom prst="rect">
            <a:avLst/>
          </a:prstGeom>
          <a:noFill/>
          <a:ln>
            <a:noFill/>
          </a:ln>
        </p:spPr>
        <p:style>
          <a:lnRef idx="0"/>
          <a:fillRef idx="0"/>
          <a:effectRef idx="0"/>
          <a:fontRef idx="minor"/>
        </p:style>
        <p:txBody>
          <a:bodyPr lIns="90000" rIns="90000" tIns="45000" bIns="45000">
            <a:spAutoFit/>
          </a:bodyPr>
          <a:p>
            <a:pPr marL="216000" indent="-212400" algn="just">
              <a:lnSpc>
                <a:spcPct val="100000"/>
              </a:lnSpc>
              <a:buClr>
                <a:srgbClr val="000000"/>
              </a:buClr>
              <a:buSzPct val="45000"/>
              <a:buFont typeface="Wingdings" charset="2"/>
              <a:buChar char=""/>
            </a:pPr>
            <a:r>
              <a:rPr b="1" lang="en-IN" sz="2600" spc="-1" strike="noStrike">
                <a:solidFill>
                  <a:srgbClr val="000000"/>
                </a:solidFill>
                <a:latin typeface="Arial"/>
                <a:ea typeface="DejaVu Sans"/>
              </a:rPr>
              <a:t>Physical Development - </a:t>
            </a:r>
            <a:r>
              <a:rPr b="0" lang="en-IN" sz="2600" spc="-1" strike="noStrike">
                <a:solidFill>
                  <a:srgbClr val="000000"/>
                </a:solidFill>
                <a:latin typeface="Arial"/>
                <a:ea typeface="DejaVu Sans"/>
              </a:rPr>
              <a:t>active play uses large and small muscles such as climbing, running, ball games, digging, jumping, and dancing. This supports children’s overall health and sense of wellbeing, physical growth, and skills for independence in self-help activities.</a:t>
            </a:r>
            <a:endParaRPr b="0" lang="en-IN" sz="2600" spc="-1" strike="noStrike">
              <a:latin typeface="Arial"/>
            </a:endParaRPr>
          </a:p>
          <a:p>
            <a:pPr algn="just">
              <a:lnSpc>
                <a:spcPct val="100000"/>
              </a:lnSpc>
            </a:pPr>
            <a:endParaRPr b="0" lang="en-IN" sz="2600" spc="-1" strike="noStrike">
              <a:latin typeface="Arial"/>
            </a:endParaRPr>
          </a:p>
          <a:p>
            <a:pPr marL="216000" indent="-212400" algn="just">
              <a:lnSpc>
                <a:spcPct val="100000"/>
              </a:lnSpc>
              <a:buClr>
                <a:srgbClr val="000000"/>
              </a:buClr>
              <a:buSzPct val="45000"/>
              <a:buFont typeface="Wingdings" charset="2"/>
              <a:buChar char=""/>
            </a:pPr>
            <a:r>
              <a:rPr b="1" lang="en-IN" sz="2600" spc="-1" strike="noStrike">
                <a:solidFill>
                  <a:srgbClr val="000000"/>
                </a:solidFill>
                <a:latin typeface="Arial"/>
                <a:ea typeface="DejaVu Sans"/>
              </a:rPr>
              <a:t>Literacy and Numeracy Development -</a:t>
            </a:r>
            <a:r>
              <a:rPr b="0" lang="en-IN" sz="2600" spc="-1" strike="noStrike">
                <a:solidFill>
                  <a:srgbClr val="000000"/>
                </a:solidFill>
                <a:latin typeface="Arial"/>
                <a:ea typeface="DejaVu Sans"/>
              </a:rPr>
              <a:t> Through play, children develop skills such as understanding of words and their use, listening and speaking skills, writing skills through scribbling, painting or drawing, object symbolism and learning that letters, words, symbols, numerals, and signs have a meaningful attached.</a:t>
            </a:r>
            <a:endParaRPr b="0" lang="en-IN" sz="2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102</TotalTime>
  <Application>Ultra_Office/6.2.3.2$Windows_x86 LibreOffice_project/</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2020-05-16T20:11:00Z</dcterms:created>
  <dc:creator/>
  <dc:description/>
  <dc:language>en-IN</dc:language>
  <cp:lastModifiedBy/>
  <dcterms:modified xsi:type="dcterms:W3CDTF">2020-06-03T03:52:42Z</dcterms:modified>
  <cp:revision>20</cp:revision>
  <dc:subject/>
  <dc:title/>
</cp:coreProperties>
</file>