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18"/>
  </p:notesMasterIdLst>
  <p:sldIdLst>
    <p:sldId id="302" r:id="rId6"/>
    <p:sldId id="276" r:id="rId7"/>
    <p:sldId id="308" r:id="rId8"/>
    <p:sldId id="309" r:id="rId9"/>
    <p:sldId id="310" r:id="rId10"/>
    <p:sldId id="304" r:id="rId11"/>
    <p:sldId id="303" r:id="rId12"/>
    <p:sldId id="306" r:id="rId13"/>
    <p:sldId id="301" r:id="rId14"/>
    <p:sldId id="307" r:id="rId15"/>
    <p:sldId id="279" r:id="rId16"/>
    <p:sldId id="290" r:id="rId17"/>
  </p:sldIdLst>
  <p:sldSz cx="9144000" cy="6858000" type="screen4x3"/>
  <p:notesSz cx="7104063" cy="10234613"/>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FFCC66"/>
    <a:srgbClr val="CC6600"/>
    <a:srgbClr val="996633"/>
    <a:srgbClr val="CC9900"/>
    <a:srgbClr val="663300"/>
    <a:srgbClr val="669900"/>
    <a:srgbClr val="FFCC00"/>
    <a:srgbClr val="3366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D5A61-00FF-4E33-B3CC-43EAD0718570}" v="939" dt="2018-07-17T12:50:51.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5" autoAdjust="0"/>
    <p:restoredTop sz="48034" autoAdjust="0"/>
  </p:normalViewPr>
  <p:slideViewPr>
    <p:cSldViewPr>
      <p:cViewPr varScale="1">
        <p:scale>
          <a:sx n="32" d="100"/>
          <a:sy n="32" d="100"/>
        </p:scale>
        <p:origin x="1888" y="2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i Toli" userId="0178a1e1-def7-41d1-95c3-f75d80147c1e" providerId="ADAL" clId="{375D5A61-00FF-4E33-B3CC-43EAD0718570}"/>
    <pc:docChg chg="undo custSel mod addSld delSld modSld sldOrd modMainMaster modNotesMaster">
      <pc:chgData name="Eleni Toli" userId="0178a1e1-def7-41d1-95c3-f75d80147c1e" providerId="ADAL" clId="{375D5A61-00FF-4E33-B3CC-43EAD0718570}" dt="2018-07-17T12:50:51.608" v="919" actId="20577"/>
      <pc:docMkLst>
        <pc:docMk/>
      </pc:docMkLst>
      <pc:sldChg chg="ord">
        <pc:chgData name="Eleni Toli" userId="0178a1e1-def7-41d1-95c3-f75d80147c1e" providerId="ADAL" clId="{375D5A61-00FF-4E33-B3CC-43EAD0718570}" dt="2018-07-16T12:15:52.716" v="896"/>
        <pc:sldMkLst>
          <pc:docMk/>
          <pc:sldMk cId="0" sldId="276"/>
        </pc:sldMkLst>
      </pc:sldChg>
      <pc:sldChg chg="delSp modSp">
        <pc:chgData name="Eleni Toli" userId="0178a1e1-def7-41d1-95c3-f75d80147c1e" providerId="ADAL" clId="{375D5A61-00FF-4E33-B3CC-43EAD0718570}" dt="2018-07-13T13:36:33.010" v="812" actId="1076"/>
        <pc:sldMkLst>
          <pc:docMk/>
          <pc:sldMk cId="0" sldId="279"/>
        </pc:sldMkLst>
        <pc:spChg chg="mod">
          <ac:chgData name="Eleni Toli" userId="0178a1e1-def7-41d1-95c3-f75d80147c1e" providerId="ADAL" clId="{375D5A61-00FF-4E33-B3CC-43EAD0718570}" dt="2018-07-13T13:36:23.130" v="810" actId="20577"/>
          <ac:spMkLst>
            <pc:docMk/>
            <pc:sldMk cId="0" sldId="279"/>
            <ac:spMk id="2" creationId="{00000000-0000-0000-0000-000000000000}"/>
          </ac:spMkLst>
        </pc:spChg>
        <pc:spChg chg="del">
          <ac:chgData name="Eleni Toli" userId="0178a1e1-def7-41d1-95c3-f75d80147c1e" providerId="ADAL" clId="{375D5A61-00FF-4E33-B3CC-43EAD0718570}" dt="2018-07-13T13:36:19.398" v="809" actId="478"/>
          <ac:spMkLst>
            <pc:docMk/>
            <pc:sldMk cId="0" sldId="279"/>
            <ac:spMk id="15" creationId="{D84B6847-3D6C-4599-8873-78C42C90256D}"/>
          </ac:spMkLst>
        </pc:spChg>
        <pc:spChg chg="mod">
          <ac:chgData name="Eleni Toli" userId="0178a1e1-def7-41d1-95c3-f75d80147c1e" providerId="ADAL" clId="{375D5A61-00FF-4E33-B3CC-43EAD0718570}" dt="2018-07-13T13:36:33.010" v="812" actId="1076"/>
          <ac:spMkLst>
            <pc:docMk/>
            <pc:sldMk cId="0" sldId="279"/>
            <ac:spMk id="38915" creationId="{00000000-0000-0000-0000-000000000000}"/>
          </ac:spMkLst>
        </pc:spChg>
      </pc:sldChg>
      <pc:sldChg chg="modSp modNotesTx">
        <pc:chgData name="Eleni Toli" userId="0178a1e1-def7-41d1-95c3-f75d80147c1e" providerId="ADAL" clId="{375D5A61-00FF-4E33-B3CC-43EAD0718570}" dt="2018-07-17T12:50:51.608" v="919" actId="20577"/>
        <pc:sldMkLst>
          <pc:docMk/>
          <pc:sldMk cId="2935837638" sldId="302"/>
        </pc:sldMkLst>
        <pc:spChg chg="mod">
          <ac:chgData name="Eleni Toli" userId="0178a1e1-def7-41d1-95c3-f75d80147c1e" providerId="ADAL" clId="{375D5A61-00FF-4E33-B3CC-43EAD0718570}" dt="2018-07-13T13:37:28.657" v="868" actId="1076"/>
          <ac:spMkLst>
            <pc:docMk/>
            <pc:sldMk cId="2935837638" sldId="302"/>
            <ac:spMk id="2" creationId="{00000000-0000-0000-0000-000000000000}"/>
          </ac:spMkLst>
        </pc:spChg>
      </pc:sldChg>
      <pc:sldChg chg="addSp modSp">
        <pc:chgData name="Eleni Toli" userId="0178a1e1-def7-41d1-95c3-f75d80147c1e" providerId="ADAL" clId="{375D5A61-00FF-4E33-B3CC-43EAD0718570}" dt="2018-07-12T09:41:13.187" v="59" actId="11529"/>
        <pc:sldMkLst>
          <pc:docMk/>
          <pc:sldMk cId="3568162932" sldId="303"/>
        </pc:sldMkLst>
        <pc:spChg chg="add mod">
          <ac:chgData name="Eleni Toli" userId="0178a1e1-def7-41d1-95c3-f75d80147c1e" providerId="ADAL" clId="{375D5A61-00FF-4E33-B3CC-43EAD0718570}" dt="2018-07-12T09:41:13.187" v="59" actId="11529"/>
          <ac:spMkLst>
            <pc:docMk/>
            <pc:sldMk cId="3568162932" sldId="303"/>
            <ac:spMk id="3" creationId="{86C1A966-C2F1-4207-A462-EE83FA96E277}"/>
          </ac:spMkLst>
        </pc:spChg>
      </pc:sldChg>
      <pc:sldChg chg="delSp modSp add ord modNotesTx">
        <pc:chgData name="Eleni Toli" userId="0178a1e1-def7-41d1-95c3-f75d80147c1e" providerId="ADAL" clId="{375D5A61-00FF-4E33-B3CC-43EAD0718570}" dt="2018-07-13T13:36:34.680" v="813"/>
        <pc:sldMkLst>
          <pc:docMk/>
          <pc:sldMk cId="2519842372" sldId="307"/>
        </pc:sldMkLst>
        <pc:spChg chg="mod">
          <ac:chgData name="Eleni Toli" userId="0178a1e1-def7-41d1-95c3-f75d80147c1e" providerId="ADAL" clId="{375D5A61-00FF-4E33-B3CC-43EAD0718570}" dt="2018-07-13T13:28:35.876" v="487" actId="1076"/>
          <ac:spMkLst>
            <pc:docMk/>
            <pc:sldMk cId="2519842372" sldId="307"/>
            <ac:spMk id="2" creationId="{00000000-0000-0000-0000-000000000000}"/>
          </ac:spMkLst>
        </pc:spChg>
        <pc:spChg chg="del">
          <ac:chgData name="Eleni Toli" userId="0178a1e1-def7-41d1-95c3-f75d80147c1e" providerId="ADAL" clId="{375D5A61-00FF-4E33-B3CC-43EAD0718570}" dt="2018-07-11T11:57:06.379" v="1" actId="478"/>
          <ac:spMkLst>
            <pc:docMk/>
            <pc:sldMk cId="2519842372" sldId="307"/>
            <ac:spMk id="15" creationId="{D84B6847-3D6C-4599-8873-78C42C90256D}"/>
          </ac:spMkLst>
        </pc:spChg>
        <pc:spChg chg="mod">
          <ac:chgData name="Eleni Toli" userId="0178a1e1-def7-41d1-95c3-f75d80147c1e" providerId="ADAL" clId="{375D5A61-00FF-4E33-B3CC-43EAD0718570}" dt="2018-07-13T13:36:01.646" v="808" actId="108"/>
          <ac:spMkLst>
            <pc:docMk/>
            <pc:sldMk cId="2519842372" sldId="307"/>
            <ac:spMk id="38915" creationId="{00000000-0000-0000-0000-000000000000}"/>
          </ac:spMkLst>
        </pc:spChg>
        <pc:picChg chg="del">
          <ac:chgData name="Eleni Toli" userId="0178a1e1-def7-41d1-95c3-f75d80147c1e" providerId="ADAL" clId="{375D5A61-00FF-4E33-B3CC-43EAD0718570}" dt="2018-07-13T13:33:58.740" v="727" actId="478"/>
          <ac:picMkLst>
            <pc:docMk/>
            <pc:sldMk cId="2519842372" sldId="307"/>
            <ac:picMk id="38918" creationId="{00000000-0000-0000-0000-000000000000}"/>
          </ac:picMkLst>
        </pc:picChg>
        <pc:picChg chg="del">
          <ac:chgData name="Eleni Toli" userId="0178a1e1-def7-41d1-95c3-f75d80147c1e" providerId="ADAL" clId="{375D5A61-00FF-4E33-B3CC-43EAD0718570}" dt="2018-07-13T13:33:58.740" v="727" actId="478"/>
          <ac:picMkLst>
            <pc:docMk/>
            <pc:sldMk cId="2519842372" sldId="307"/>
            <ac:picMk id="38919" creationId="{00000000-0000-0000-0000-000000000000}"/>
          </ac:picMkLst>
        </pc:picChg>
        <pc:picChg chg="del">
          <ac:chgData name="Eleni Toli" userId="0178a1e1-def7-41d1-95c3-f75d80147c1e" providerId="ADAL" clId="{375D5A61-00FF-4E33-B3CC-43EAD0718570}" dt="2018-07-13T13:33:58.740" v="727" actId="478"/>
          <ac:picMkLst>
            <pc:docMk/>
            <pc:sldMk cId="2519842372" sldId="307"/>
            <ac:picMk id="38920" creationId="{00000000-0000-0000-0000-000000000000}"/>
          </ac:picMkLst>
        </pc:picChg>
        <pc:picChg chg="del">
          <ac:chgData name="Eleni Toli" userId="0178a1e1-def7-41d1-95c3-f75d80147c1e" providerId="ADAL" clId="{375D5A61-00FF-4E33-B3CC-43EAD0718570}" dt="2018-07-13T13:33:58.740" v="727" actId="478"/>
          <ac:picMkLst>
            <pc:docMk/>
            <pc:sldMk cId="2519842372" sldId="307"/>
            <ac:picMk id="38921" creationId="{00000000-0000-0000-0000-000000000000}"/>
          </ac:picMkLst>
        </pc:picChg>
        <pc:picChg chg="del">
          <ac:chgData name="Eleni Toli" userId="0178a1e1-def7-41d1-95c3-f75d80147c1e" providerId="ADAL" clId="{375D5A61-00FF-4E33-B3CC-43EAD0718570}" dt="2018-07-13T13:33:58.740" v="727" actId="478"/>
          <ac:picMkLst>
            <pc:docMk/>
            <pc:sldMk cId="2519842372" sldId="307"/>
            <ac:picMk id="38922" creationId="{00000000-0000-0000-0000-000000000000}"/>
          </ac:picMkLst>
        </pc:picChg>
        <pc:picChg chg="del">
          <ac:chgData name="Eleni Toli" userId="0178a1e1-def7-41d1-95c3-f75d80147c1e" providerId="ADAL" clId="{375D5A61-00FF-4E33-B3CC-43EAD0718570}" dt="2018-07-13T13:33:58.740" v="727" actId="478"/>
          <ac:picMkLst>
            <pc:docMk/>
            <pc:sldMk cId="2519842372" sldId="307"/>
            <ac:picMk id="38923" creationId="{00000000-0000-0000-0000-000000000000}"/>
          </ac:picMkLst>
        </pc:picChg>
        <pc:picChg chg="del">
          <ac:chgData name="Eleni Toli" userId="0178a1e1-def7-41d1-95c3-f75d80147c1e" providerId="ADAL" clId="{375D5A61-00FF-4E33-B3CC-43EAD0718570}" dt="2018-07-13T13:33:58.740" v="727" actId="478"/>
          <ac:picMkLst>
            <pc:docMk/>
            <pc:sldMk cId="2519842372" sldId="307"/>
            <ac:picMk id="38924" creationId="{00000000-0000-0000-0000-000000000000}"/>
          </ac:picMkLst>
        </pc:picChg>
        <pc:picChg chg="del">
          <ac:chgData name="Eleni Toli" userId="0178a1e1-def7-41d1-95c3-f75d80147c1e" providerId="ADAL" clId="{375D5A61-00FF-4E33-B3CC-43EAD0718570}" dt="2018-07-13T13:33:58.740" v="727" actId="478"/>
          <ac:picMkLst>
            <pc:docMk/>
            <pc:sldMk cId="2519842372" sldId="307"/>
            <ac:picMk id="38925" creationId="{00000000-0000-0000-0000-000000000000}"/>
          </ac:picMkLst>
        </pc:picChg>
      </pc:sldChg>
      <pc:sldChg chg="addSp delSp modSp add setBg">
        <pc:chgData name="Eleni Toli" userId="0178a1e1-def7-41d1-95c3-f75d80147c1e" providerId="ADAL" clId="{375D5A61-00FF-4E33-B3CC-43EAD0718570}" dt="2018-07-13T13:40:31.836" v="895" actId="255"/>
        <pc:sldMkLst>
          <pc:docMk/>
          <pc:sldMk cId="1392291480" sldId="308"/>
        </pc:sldMkLst>
        <pc:spChg chg="add del mod">
          <ac:chgData name="Eleni Toli" userId="0178a1e1-def7-41d1-95c3-f75d80147c1e" providerId="ADAL" clId="{375D5A61-00FF-4E33-B3CC-43EAD0718570}" dt="2018-07-13T10:29:59.745" v="101" actId="478"/>
          <ac:spMkLst>
            <pc:docMk/>
            <pc:sldMk cId="1392291480" sldId="308"/>
            <ac:spMk id="3" creationId="{018542B9-DD11-417D-AFA4-AAF23440B1C4}"/>
          </ac:spMkLst>
        </pc:spChg>
        <pc:spChg chg="mod">
          <ac:chgData name="Eleni Toli" userId="0178a1e1-def7-41d1-95c3-f75d80147c1e" providerId="ADAL" clId="{375D5A61-00FF-4E33-B3CC-43EAD0718570}" dt="2018-07-13T13:40:31.836" v="895" actId="255"/>
          <ac:spMkLst>
            <pc:docMk/>
            <pc:sldMk cId="1392291480" sldId="308"/>
            <ac:spMk id="5" creationId="{EA1316F4-A3B8-45CD-8D08-7A6D0436950D}"/>
          </ac:spMkLst>
        </pc:spChg>
        <pc:spChg chg="mod">
          <ac:chgData name="Eleni Toli" userId="0178a1e1-def7-41d1-95c3-f75d80147c1e" providerId="ADAL" clId="{375D5A61-00FF-4E33-B3CC-43EAD0718570}" dt="2018-07-13T10:34:09.779" v="184" actId="1035"/>
          <ac:spMkLst>
            <pc:docMk/>
            <pc:sldMk cId="1392291480" sldId="308"/>
            <ac:spMk id="8" creationId="{D12E70A0-471D-43D9-A627-6341EFF87B01}"/>
          </ac:spMkLst>
        </pc:spChg>
        <pc:spChg chg="add del">
          <ac:chgData name="Eleni Toli" userId="0178a1e1-def7-41d1-95c3-f75d80147c1e" providerId="ADAL" clId="{375D5A61-00FF-4E33-B3CC-43EAD0718570}" dt="2018-07-13T10:32:06.862" v="146" actId="478"/>
          <ac:spMkLst>
            <pc:docMk/>
            <pc:sldMk cId="1392291480" sldId="308"/>
            <ac:spMk id="10" creationId="{30EBAF48-4DCA-436C-BD00-60BEDD7E36CC}"/>
          </ac:spMkLst>
        </pc:spChg>
        <pc:spChg chg="add mod">
          <ac:chgData name="Eleni Toli" userId="0178a1e1-def7-41d1-95c3-f75d80147c1e" providerId="ADAL" clId="{375D5A61-00FF-4E33-B3CC-43EAD0718570}" dt="2018-07-13T10:34:20.324" v="188" actId="1076"/>
          <ac:spMkLst>
            <pc:docMk/>
            <pc:sldMk cId="1392291480" sldId="308"/>
            <ac:spMk id="12" creationId="{ED19E826-9439-49DF-9EB8-23B0B7EEA9C2}"/>
          </ac:spMkLst>
        </pc:spChg>
        <pc:spChg chg="del">
          <ac:chgData name="Eleni Toli" userId="0178a1e1-def7-41d1-95c3-f75d80147c1e" providerId="ADAL" clId="{375D5A61-00FF-4E33-B3CC-43EAD0718570}" dt="2018-07-13T10:29:55.936" v="99" actId="478"/>
          <ac:spMkLst>
            <pc:docMk/>
            <pc:sldMk cId="1392291480" sldId="308"/>
            <ac:spMk id="17" creationId="{D2100F2B-0AB4-42AB-8B0C-C4A6C5FB91C1}"/>
          </ac:spMkLst>
        </pc:spChg>
        <pc:graphicFrameChg chg="add del">
          <ac:chgData name="Eleni Toli" userId="0178a1e1-def7-41d1-95c3-f75d80147c1e" providerId="ADAL" clId="{375D5A61-00FF-4E33-B3CC-43EAD0718570}" dt="2018-07-13T10:32:06.862" v="146" actId="478"/>
          <ac:graphicFrameMkLst>
            <pc:docMk/>
            <pc:sldMk cId="1392291480" sldId="308"/>
            <ac:graphicFrameMk id="9" creationId="{6BC33E9B-5289-43F0-8705-019243731DDC}"/>
          </ac:graphicFrameMkLst>
        </pc:graphicFrameChg>
        <pc:picChg chg="mod modCrop">
          <ac:chgData name="Eleni Toli" userId="0178a1e1-def7-41d1-95c3-f75d80147c1e" providerId="ADAL" clId="{375D5A61-00FF-4E33-B3CC-43EAD0718570}" dt="2018-07-13T10:34:17.174" v="187" actId="1076"/>
          <ac:picMkLst>
            <pc:docMk/>
            <pc:sldMk cId="1392291480" sldId="308"/>
            <ac:picMk id="18" creationId="{58E79C5A-289A-4E74-9E43-8A812802F306}"/>
          </ac:picMkLst>
        </pc:picChg>
      </pc:sldChg>
      <pc:sldChg chg="addSp delSp modSp add modNotesTx">
        <pc:chgData name="Eleni Toli" userId="0178a1e1-def7-41d1-95c3-f75d80147c1e" providerId="ADAL" clId="{375D5A61-00FF-4E33-B3CC-43EAD0718570}" dt="2018-07-13T13:17:36.208" v="337" actId="1076"/>
        <pc:sldMkLst>
          <pc:docMk/>
          <pc:sldMk cId="1748488244" sldId="309"/>
        </pc:sldMkLst>
        <pc:spChg chg="mod">
          <ac:chgData name="Eleni Toli" userId="0178a1e1-def7-41d1-95c3-f75d80147c1e" providerId="ADAL" clId="{375D5A61-00FF-4E33-B3CC-43EAD0718570}" dt="2018-07-13T12:41:54.051" v="234" actId="20577"/>
          <ac:spMkLst>
            <pc:docMk/>
            <pc:sldMk cId="1748488244" sldId="309"/>
            <ac:spMk id="2" creationId="{C8F0E8B9-7503-480F-886F-92736949EE1F}"/>
          </ac:spMkLst>
        </pc:spChg>
        <pc:spChg chg="del">
          <ac:chgData name="Eleni Toli" userId="0178a1e1-def7-41d1-95c3-f75d80147c1e" providerId="ADAL" clId="{375D5A61-00FF-4E33-B3CC-43EAD0718570}" dt="2018-07-13T12:44:57.157" v="269" actId="478"/>
          <ac:spMkLst>
            <pc:docMk/>
            <pc:sldMk cId="1748488244" sldId="309"/>
            <ac:spMk id="3" creationId="{70D1E7F1-94BF-4514-ABB0-3E2D85A31743}"/>
          </ac:spMkLst>
        </pc:spChg>
        <pc:spChg chg="add mod">
          <ac:chgData name="Eleni Toli" userId="0178a1e1-def7-41d1-95c3-f75d80147c1e" providerId="ADAL" clId="{375D5A61-00FF-4E33-B3CC-43EAD0718570}" dt="2018-07-13T12:45:03.306" v="271" actId="1076"/>
          <ac:spMkLst>
            <pc:docMk/>
            <pc:sldMk cId="1748488244" sldId="309"/>
            <ac:spMk id="8" creationId="{DEBFE005-B46B-4F6F-BEE8-4AE6A4B7E1FA}"/>
          </ac:spMkLst>
        </pc:spChg>
        <pc:picChg chg="add mod">
          <ac:chgData name="Eleni Toli" userId="0178a1e1-def7-41d1-95c3-f75d80147c1e" providerId="ADAL" clId="{375D5A61-00FF-4E33-B3CC-43EAD0718570}" dt="2018-07-13T13:17:36.208" v="337" actId="1076"/>
          <ac:picMkLst>
            <pc:docMk/>
            <pc:sldMk cId="1748488244" sldId="309"/>
            <ac:picMk id="7" creationId="{CE81CFF7-FE27-44B2-8A27-B0B749C7CF83}"/>
          </ac:picMkLst>
        </pc:picChg>
      </pc:sldChg>
      <pc:sldChg chg="addSp delSp modSp add ord">
        <pc:chgData name="Eleni Toli" userId="0178a1e1-def7-41d1-95c3-f75d80147c1e" providerId="ADAL" clId="{375D5A61-00FF-4E33-B3CC-43EAD0718570}" dt="2018-07-13T13:19:02.619" v="353" actId="1076"/>
        <pc:sldMkLst>
          <pc:docMk/>
          <pc:sldMk cId="27673358" sldId="310"/>
        </pc:sldMkLst>
        <pc:spChg chg="mod">
          <ac:chgData name="Eleni Toli" userId="0178a1e1-def7-41d1-95c3-f75d80147c1e" providerId="ADAL" clId="{375D5A61-00FF-4E33-B3CC-43EAD0718570}" dt="2018-07-13T13:16:43.884" v="333" actId="20577"/>
          <ac:spMkLst>
            <pc:docMk/>
            <pc:sldMk cId="27673358" sldId="310"/>
            <ac:spMk id="2" creationId="{85FCC590-A76A-414B-9FB7-E16E03F54821}"/>
          </ac:spMkLst>
        </pc:spChg>
        <pc:spChg chg="del">
          <ac:chgData name="Eleni Toli" userId="0178a1e1-def7-41d1-95c3-f75d80147c1e" providerId="ADAL" clId="{375D5A61-00FF-4E33-B3CC-43EAD0718570}" dt="2018-07-13T13:18:40.449" v="343" actId="478"/>
          <ac:spMkLst>
            <pc:docMk/>
            <pc:sldMk cId="27673358" sldId="310"/>
            <ac:spMk id="3" creationId="{2D2DC9C2-3751-48A7-923B-D57F5008147B}"/>
          </ac:spMkLst>
        </pc:spChg>
        <pc:spChg chg="add mod">
          <ac:chgData name="Eleni Toli" userId="0178a1e1-def7-41d1-95c3-f75d80147c1e" providerId="ADAL" clId="{375D5A61-00FF-4E33-B3CC-43EAD0718570}" dt="2018-07-13T13:19:02.619" v="353" actId="1076"/>
          <ac:spMkLst>
            <pc:docMk/>
            <pc:sldMk cId="27673358" sldId="310"/>
            <ac:spMk id="10" creationId="{9DC5A7D3-C62F-4B65-8256-F7D92A11BA77}"/>
          </ac:spMkLst>
        </pc:spChg>
        <pc:picChg chg="add mod">
          <ac:chgData name="Eleni Toli" userId="0178a1e1-def7-41d1-95c3-f75d80147c1e" providerId="ADAL" clId="{375D5A61-00FF-4E33-B3CC-43EAD0718570}" dt="2018-07-13T13:16:14.941" v="293" actId="1076"/>
          <ac:picMkLst>
            <pc:docMk/>
            <pc:sldMk cId="27673358" sldId="310"/>
            <ac:picMk id="7" creationId="{306A776D-C356-43F7-A1BF-613E4B63DA70}"/>
          </ac:picMkLst>
        </pc:picChg>
        <pc:picChg chg="add mod">
          <ac:chgData name="Eleni Toli" userId="0178a1e1-def7-41d1-95c3-f75d80147c1e" providerId="ADAL" clId="{375D5A61-00FF-4E33-B3CC-43EAD0718570}" dt="2018-07-13T13:16:11.376" v="292" actId="1076"/>
          <ac:picMkLst>
            <pc:docMk/>
            <pc:sldMk cId="27673358" sldId="310"/>
            <ac:picMk id="8" creationId="{10DD6877-DC2E-42DB-92F4-022851801924}"/>
          </ac:picMkLst>
        </pc:picChg>
        <pc:picChg chg="add mod">
          <ac:chgData name="Eleni Toli" userId="0178a1e1-def7-41d1-95c3-f75d80147c1e" providerId="ADAL" clId="{375D5A61-00FF-4E33-B3CC-43EAD0718570}" dt="2018-07-13T13:16:01.137" v="289" actId="14100"/>
          <ac:picMkLst>
            <pc:docMk/>
            <pc:sldMk cId="27673358" sldId="310"/>
            <ac:picMk id="9" creationId="{91FCBFCC-0561-4D18-9FC2-4E4A57D89A17}"/>
          </ac:picMkLst>
        </pc:picChg>
      </pc:sldChg>
      <pc:sldMasterChg chg="modSldLayout">
        <pc:chgData name="Eleni Toli" userId="0178a1e1-def7-41d1-95c3-f75d80147c1e" providerId="ADAL" clId="{375D5A61-00FF-4E33-B3CC-43EAD0718570}" dt="2018-07-13T13:39:37.390" v="893" actId="20577"/>
        <pc:sldMasterMkLst>
          <pc:docMk/>
          <pc:sldMasterMk cId="0" sldId="2147483648"/>
        </pc:sldMasterMkLst>
        <pc:sldLayoutChg chg="modSp">
          <pc:chgData name="Eleni Toli" userId="0178a1e1-def7-41d1-95c3-f75d80147c1e" providerId="ADAL" clId="{375D5A61-00FF-4E33-B3CC-43EAD0718570}" dt="2018-07-13T13:39:37.390" v="893" actId="20577"/>
          <pc:sldLayoutMkLst>
            <pc:docMk/>
            <pc:sldMasterMk cId="0" sldId="2147483648"/>
            <pc:sldLayoutMk cId="64626053" sldId="2147484157"/>
          </pc:sldLayoutMkLst>
          <pc:spChg chg="mod">
            <ac:chgData name="Eleni Toli" userId="0178a1e1-def7-41d1-95c3-f75d80147c1e" providerId="ADAL" clId="{375D5A61-00FF-4E33-B3CC-43EAD0718570}" dt="2018-07-13T13:39:37.390" v="893" actId="20577"/>
            <ac:spMkLst>
              <pc:docMk/>
              <pc:sldMasterMk cId="0" sldId="2147483648"/>
              <pc:sldLayoutMk cId="64626053" sldId="2147484157"/>
              <ac:spMk id="4" creationId="{00000000-0000-0000-0000-000000000000}"/>
            </ac:spMkLst>
          </pc:spChg>
          <pc:spChg chg="mod">
            <ac:chgData name="Eleni Toli" userId="0178a1e1-def7-41d1-95c3-f75d80147c1e" providerId="ADAL" clId="{375D5A61-00FF-4E33-B3CC-43EAD0718570}" dt="2018-07-13T13:39:32.887" v="890"/>
            <ac:spMkLst>
              <pc:docMk/>
              <pc:sldMasterMk cId="0" sldId="2147483648"/>
              <pc:sldLayoutMk cId="64626053" sldId="2147484157"/>
              <ac:spMk id="5" creationId="{00000000-0000-0000-0000-000000000000}"/>
            </ac:spMkLst>
          </pc:spChg>
          <pc:spChg chg="mod">
            <ac:chgData name="Eleni Toli" userId="0178a1e1-def7-41d1-95c3-f75d80147c1e" providerId="ADAL" clId="{375D5A61-00FF-4E33-B3CC-43EAD0718570}" dt="2018-07-13T12:45:47.088" v="273" actId="1035"/>
            <ac:spMkLst>
              <pc:docMk/>
              <pc:sldMasterMk cId="0" sldId="2147483648"/>
              <pc:sldLayoutMk cId="64626053" sldId="2147484157"/>
              <ac:spMk id="6" creationId="{00000000-0000-0000-0000-000000000000}"/>
            </ac:spMkLst>
          </pc:spChg>
        </pc:sldLayoutChg>
      </pc:sldMasterChg>
    </pc:docChg>
  </pc:docChgLst>
  <pc:docChgLst>
    <pc:chgData name="Eleni Toli" userId="0178a1e1-def7-41d1-95c3-f75d80147c1e" providerId="ADAL" clId="{CEBAD885-8D7C-4852-8EB7-E20047797C47}"/>
    <pc:docChg chg="modSld sldOrd">
      <pc:chgData name="Eleni Toli" userId="0178a1e1-def7-41d1-95c3-f75d80147c1e" providerId="ADAL" clId="{CEBAD885-8D7C-4852-8EB7-E20047797C47}" dt="2018-07-11T11:37:25.453" v="0"/>
      <pc:docMkLst>
        <pc:docMk/>
      </pc:docMkLst>
      <pc:sldChg chg="ord">
        <pc:chgData name="Eleni Toli" userId="0178a1e1-def7-41d1-95c3-f75d80147c1e" providerId="ADAL" clId="{CEBAD885-8D7C-4852-8EB7-E20047797C47}" dt="2018-07-11T11:37:25.453" v="0"/>
        <pc:sldMkLst>
          <pc:docMk/>
          <pc:sldMk cId="1744866389" sldId="3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383E0-118D-4ADC-83B1-5ED76B76525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8269FD3-91E5-43DE-99BC-B8863DA35331}">
      <dgm:prSet phldrT="[Text]"/>
      <dgm:spPr/>
      <dgm:t>
        <a:bodyPr/>
        <a:lstStyle/>
        <a:p>
          <a:r>
            <a:rPr lang="en-GB" altLang="en-US" dirty="0">
              <a:solidFill>
                <a:schemeClr val="bg1">
                  <a:lumMod val="50000"/>
                </a:schemeClr>
              </a:solidFill>
            </a:rPr>
            <a:t>“Since the 1900s, some </a:t>
          </a:r>
          <a:r>
            <a:rPr lang="en-GB" altLang="en-US" b="1" dirty="0">
              <a:solidFill>
                <a:schemeClr val="bg1">
                  <a:lumMod val="50000"/>
                </a:schemeClr>
              </a:solidFill>
            </a:rPr>
            <a:t>75 per cent of crop diversity has been lost </a:t>
          </a:r>
          <a:r>
            <a:rPr lang="en-GB" altLang="en-US" dirty="0">
              <a:solidFill>
                <a:schemeClr val="bg1">
                  <a:lumMod val="50000"/>
                </a:schemeClr>
              </a:solidFill>
            </a:rPr>
            <a:t>from farmers’ fields. Better use of </a:t>
          </a:r>
          <a:r>
            <a:rPr lang="en-GB" altLang="en-US" b="1" dirty="0">
              <a:solidFill>
                <a:schemeClr val="bg1">
                  <a:lumMod val="50000"/>
                </a:schemeClr>
              </a:solidFill>
            </a:rPr>
            <a:t>agricultural biodiversity </a:t>
          </a:r>
          <a:r>
            <a:rPr lang="en-GB" altLang="en-US" dirty="0">
              <a:solidFill>
                <a:schemeClr val="bg1">
                  <a:lumMod val="50000"/>
                </a:schemeClr>
              </a:solidFill>
            </a:rPr>
            <a:t>can contribute to more </a:t>
          </a:r>
          <a:r>
            <a:rPr lang="en-GB" altLang="en-US" b="1" dirty="0">
              <a:solidFill>
                <a:schemeClr val="bg1">
                  <a:lumMod val="50000"/>
                </a:schemeClr>
              </a:solidFill>
            </a:rPr>
            <a:t>nutritious diets</a:t>
          </a:r>
          <a:r>
            <a:rPr lang="en-GB" altLang="en-US" dirty="0">
              <a:solidFill>
                <a:schemeClr val="bg1">
                  <a:lumMod val="50000"/>
                </a:schemeClr>
              </a:solidFill>
            </a:rPr>
            <a:t>, </a:t>
          </a:r>
          <a:r>
            <a:rPr lang="en-GB" altLang="en-US" b="1" dirty="0">
              <a:solidFill>
                <a:schemeClr val="bg1">
                  <a:lumMod val="50000"/>
                </a:schemeClr>
              </a:solidFill>
            </a:rPr>
            <a:t>enhanced livelihoods </a:t>
          </a:r>
          <a:r>
            <a:rPr lang="en-GB" altLang="en-US" dirty="0">
              <a:solidFill>
                <a:schemeClr val="bg1">
                  <a:lumMod val="50000"/>
                </a:schemeClr>
              </a:solidFill>
            </a:rPr>
            <a:t>for farming communities and more </a:t>
          </a:r>
          <a:r>
            <a:rPr lang="en-GB" altLang="en-US" b="1" dirty="0">
              <a:solidFill>
                <a:schemeClr val="bg1">
                  <a:lumMod val="50000"/>
                </a:schemeClr>
              </a:solidFill>
            </a:rPr>
            <a:t>resilient and sustainable farming systems</a:t>
          </a:r>
          <a:r>
            <a:rPr lang="en-GB" altLang="en-US" dirty="0">
              <a:solidFill>
                <a:schemeClr val="bg1">
                  <a:lumMod val="50000"/>
                </a:schemeClr>
              </a:solidFill>
            </a:rPr>
            <a:t>.” </a:t>
          </a:r>
          <a:endParaRPr lang="en-US" dirty="0">
            <a:solidFill>
              <a:schemeClr val="bg1">
                <a:lumMod val="50000"/>
              </a:schemeClr>
            </a:solidFill>
          </a:endParaRPr>
        </a:p>
      </dgm:t>
    </dgm:pt>
    <dgm:pt modelId="{0A9E90F9-8BD7-4E72-B585-D920481AD450}" type="parTrans" cxnId="{2FF6CB31-0D51-49C8-8587-6790B074F274}">
      <dgm:prSet/>
      <dgm:spPr/>
      <dgm:t>
        <a:bodyPr/>
        <a:lstStyle/>
        <a:p>
          <a:endParaRPr lang="en-US">
            <a:solidFill>
              <a:schemeClr val="bg1">
                <a:lumMod val="50000"/>
              </a:schemeClr>
            </a:solidFill>
          </a:endParaRPr>
        </a:p>
      </dgm:t>
    </dgm:pt>
    <dgm:pt modelId="{1E6D3242-0A1A-4BA0-93FC-059EA8179069}" type="sibTrans" cxnId="{2FF6CB31-0D51-49C8-8587-6790B074F274}">
      <dgm:prSet/>
      <dgm:spPr/>
      <dgm:t>
        <a:bodyPr/>
        <a:lstStyle/>
        <a:p>
          <a:endParaRPr lang="en-US">
            <a:solidFill>
              <a:schemeClr val="bg1">
                <a:lumMod val="50000"/>
              </a:schemeClr>
            </a:solidFill>
          </a:endParaRPr>
        </a:p>
      </dgm:t>
    </dgm:pt>
    <dgm:pt modelId="{7C9E4785-8F8D-4226-9F23-EA4A2A6507A6}" type="pres">
      <dgm:prSet presAssocID="{12B383E0-118D-4ADC-83B1-5ED76B76525F}" presName="diagram" presStyleCnt="0">
        <dgm:presLayoutVars>
          <dgm:dir/>
          <dgm:resizeHandles val="exact"/>
        </dgm:presLayoutVars>
      </dgm:prSet>
      <dgm:spPr/>
    </dgm:pt>
    <dgm:pt modelId="{F3320062-436B-4D8E-B46F-BF5DA32D32A7}" type="pres">
      <dgm:prSet presAssocID="{98269FD3-91E5-43DE-99BC-B8863DA35331}" presName="node" presStyleLbl="node1" presStyleIdx="0" presStyleCnt="1" custScaleY="357563" custLinFactNeighborX="852" custLinFactNeighborY="-8654">
        <dgm:presLayoutVars>
          <dgm:bulletEnabled val="1"/>
        </dgm:presLayoutVars>
      </dgm:prSet>
      <dgm:spPr/>
    </dgm:pt>
  </dgm:ptLst>
  <dgm:cxnLst>
    <dgm:cxn modelId="{2FF6CB31-0D51-49C8-8587-6790B074F274}" srcId="{12B383E0-118D-4ADC-83B1-5ED76B76525F}" destId="{98269FD3-91E5-43DE-99BC-B8863DA35331}" srcOrd="0" destOrd="0" parTransId="{0A9E90F9-8BD7-4E72-B585-D920481AD450}" sibTransId="{1E6D3242-0A1A-4BA0-93FC-059EA8179069}"/>
    <dgm:cxn modelId="{49A9D7C1-DB1E-F749-BD4F-CC7F027B2573}" type="presOf" srcId="{12B383E0-118D-4ADC-83B1-5ED76B76525F}" destId="{7C9E4785-8F8D-4226-9F23-EA4A2A6507A6}" srcOrd="0" destOrd="0" presId="urn:microsoft.com/office/officeart/2005/8/layout/default"/>
    <dgm:cxn modelId="{B3ED2ECD-DE76-5947-BB9D-B11F1719022F}" type="presOf" srcId="{98269FD3-91E5-43DE-99BC-B8863DA35331}" destId="{F3320062-436B-4D8E-B46F-BF5DA32D32A7}" srcOrd="0" destOrd="0" presId="urn:microsoft.com/office/officeart/2005/8/layout/default"/>
    <dgm:cxn modelId="{6205482D-8B02-8742-B579-C81E13BF0B32}" type="presParOf" srcId="{7C9E4785-8F8D-4226-9F23-EA4A2A6507A6}" destId="{F3320062-436B-4D8E-B46F-BF5DA32D32A7}" srcOrd="0" destOrd="0" presId="urn:microsoft.com/office/officeart/2005/8/layout/default"/>
  </dgm:cxnLst>
  <dgm:bg>
    <a:solidFill>
      <a:srgbClr val="336699">
        <a:alpha val="38000"/>
      </a:srgb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20062-436B-4D8E-B46F-BF5DA32D32A7}">
      <dsp:nvSpPr>
        <dsp:cNvPr id="0" name=""/>
        <dsp:cNvSpPr/>
      </dsp:nvSpPr>
      <dsp:spPr>
        <a:xfrm>
          <a:off x="0" y="174540"/>
          <a:ext cx="2339751" cy="50196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solidFill>
                <a:schemeClr val="bg1">
                  <a:lumMod val="50000"/>
                </a:schemeClr>
              </a:solidFill>
            </a:rPr>
            <a:t>“Since the 1900s, some </a:t>
          </a:r>
          <a:r>
            <a:rPr lang="en-GB" altLang="en-US" sz="2000" b="1" kern="1200" dirty="0">
              <a:solidFill>
                <a:schemeClr val="bg1">
                  <a:lumMod val="50000"/>
                </a:schemeClr>
              </a:solidFill>
            </a:rPr>
            <a:t>75 per cent of crop diversity has been lost </a:t>
          </a:r>
          <a:r>
            <a:rPr lang="en-GB" altLang="en-US" sz="2000" kern="1200" dirty="0">
              <a:solidFill>
                <a:schemeClr val="bg1">
                  <a:lumMod val="50000"/>
                </a:schemeClr>
              </a:solidFill>
            </a:rPr>
            <a:t>from farmers’ fields. Better use of </a:t>
          </a:r>
          <a:r>
            <a:rPr lang="en-GB" altLang="en-US" sz="2000" b="1" kern="1200" dirty="0">
              <a:solidFill>
                <a:schemeClr val="bg1">
                  <a:lumMod val="50000"/>
                </a:schemeClr>
              </a:solidFill>
            </a:rPr>
            <a:t>agricultural biodiversity </a:t>
          </a:r>
          <a:r>
            <a:rPr lang="en-GB" altLang="en-US" sz="2000" kern="1200" dirty="0">
              <a:solidFill>
                <a:schemeClr val="bg1">
                  <a:lumMod val="50000"/>
                </a:schemeClr>
              </a:solidFill>
            </a:rPr>
            <a:t>can contribute to more </a:t>
          </a:r>
          <a:r>
            <a:rPr lang="en-GB" altLang="en-US" sz="2000" b="1" kern="1200" dirty="0">
              <a:solidFill>
                <a:schemeClr val="bg1">
                  <a:lumMod val="50000"/>
                </a:schemeClr>
              </a:solidFill>
            </a:rPr>
            <a:t>nutritious diets</a:t>
          </a:r>
          <a:r>
            <a:rPr lang="en-GB" altLang="en-US" sz="2000" kern="1200" dirty="0">
              <a:solidFill>
                <a:schemeClr val="bg1">
                  <a:lumMod val="50000"/>
                </a:schemeClr>
              </a:solidFill>
            </a:rPr>
            <a:t>, </a:t>
          </a:r>
          <a:r>
            <a:rPr lang="en-GB" altLang="en-US" sz="2000" b="1" kern="1200" dirty="0">
              <a:solidFill>
                <a:schemeClr val="bg1">
                  <a:lumMod val="50000"/>
                </a:schemeClr>
              </a:solidFill>
            </a:rPr>
            <a:t>enhanced livelihoods </a:t>
          </a:r>
          <a:r>
            <a:rPr lang="en-GB" altLang="en-US" sz="2000" kern="1200" dirty="0">
              <a:solidFill>
                <a:schemeClr val="bg1">
                  <a:lumMod val="50000"/>
                </a:schemeClr>
              </a:solidFill>
            </a:rPr>
            <a:t>for farming communities and more </a:t>
          </a:r>
          <a:r>
            <a:rPr lang="en-GB" altLang="en-US" sz="2000" b="1" kern="1200" dirty="0">
              <a:solidFill>
                <a:schemeClr val="bg1">
                  <a:lumMod val="50000"/>
                </a:schemeClr>
              </a:solidFill>
            </a:rPr>
            <a:t>resilient and sustainable farming systems</a:t>
          </a:r>
          <a:r>
            <a:rPr lang="en-GB" altLang="en-US" sz="2000" kern="1200" dirty="0">
              <a:solidFill>
                <a:schemeClr val="bg1">
                  <a:lumMod val="50000"/>
                </a:schemeClr>
              </a:solidFill>
            </a:rPr>
            <a:t>.” </a:t>
          </a:r>
          <a:endParaRPr lang="en-US" sz="2000" kern="1200" dirty="0">
            <a:solidFill>
              <a:schemeClr val="bg1">
                <a:lumMod val="50000"/>
              </a:schemeClr>
            </a:solidFill>
          </a:endParaRPr>
        </a:p>
      </dsp:txBody>
      <dsp:txXfrm>
        <a:off x="0" y="174540"/>
        <a:ext cx="2339751" cy="50196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736" cy="512747"/>
          </a:xfrm>
          <a:prstGeom prst="rect">
            <a:avLst/>
          </a:prstGeom>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ltLang="en-US"/>
          </a:p>
        </p:txBody>
      </p:sp>
      <p:sp>
        <p:nvSpPr>
          <p:cNvPr id="3" name="Date Placeholder 2"/>
          <p:cNvSpPr>
            <a:spLocks noGrp="1"/>
          </p:cNvSpPr>
          <p:nvPr>
            <p:ph type="dt" idx="1"/>
          </p:nvPr>
        </p:nvSpPr>
        <p:spPr>
          <a:xfrm>
            <a:off x="4023786" y="0"/>
            <a:ext cx="3078736" cy="512747"/>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fld id="{535CBCDE-5365-41F0-9B2B-829F66F188B0}" type="datetimeFigureOut">
              <a:rPr lang="en-US" altLang="en-US"/>
              <a:pPr>
                <a:defRPr/>
              </a:pPr>
              <a:t>7/17/2018</a:t>
            </a:fld>
            <a:endParaRPr lang="en-US" altLang="en-US"/>
          </a:p>
        </p:txBody>
      </p:sp>
      <p:sp>
        <p:nvSpPr>
          <p:cNvPr id="4" name="Slide Image Placeholder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10715" y="4926086"/>
            <a:ext cx="5682634" cy="4029201"/>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68"/>
            <a:ext cx="3078736" cy="512745"/>
          </a:xfrm>
          <a:prstGeom prst="rect">
            <a:avLst/>
          </a:prstGeom>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a:p>
        </p:txBody>
      </p:sp>
      <p:sp>
        <p:nvSpPr>
          <p:cNvPr id="7" name="Slide Number Placeholder 6"/>
          <p:cNvSpPr>
            <a:spLocks noGrp="1"/>
          </p:cNvSpPr>
          <p:nvPr>
            <p:ph type="sldNum" sz="quarter" idx="5"/>
          </p:nvPr>
        </p:nvSpPr>
        <p:spPr>
          <a:xfrm>
            <a:off x="4023786" y="9721868"/>
            <a:ext cx="3078736" cy="51274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C3F3F942-6DE0-4215-9727-06F0289AD3E9}" type="slidenum">
              <a:rPr lang="en-US" altLang="en-US"/>
              <a:pPr>
                <a:defRPr/>
              </a:pPr>
              <a:t>‹#›</a:t>
            </a:fld>
            <a:endParaRPr lang="en-US" altLang="en-US"/>
          </a:p>
        </p:txBody>
      </p:sp>
    </p:spTree>
    <p:extLst>
      <p:ext uri="{BB962C8B-B14F-4D97-AF65-F5344CB8AC3E}">
        <p14:creationId xmlns:p14="http://schemas.microsoft.com/office/powerpoint/2010/main" val="3264067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the invitation to present you our work in CAPSELLA project. CAPSELLA has been a CAPS project, meaning we had to address </a:t>
            </a:r>
            <a:r>
              <a:rPr lang="en-US"/>
              <a:t>and potentially solve </a:t>
            </a:r>
            <a:r>
              <a:rPr lang="en-US" dirty="0"/>
              <a:t>real societal problems or issues, and not perform research that has not direct beneficiaries.</a:t>
            </a:r>
            <a:endParaRPr lang="el-GR"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1</a:t>
            </a:fld>
            <a:endParaRPr lang="en-US" altLang="en-US"/>
          </a:p>
        </p:txBody>
      </p:sp>
    </p:spTree>
    <p:extLst>
      <p:ext uri="{BB962C8B-B14F-4D97-AF65-F5344CB8AC3E}">
        <p14:creationId xmlns:p14="http://schemas.microsoft.com/office/powerpoint/2010/main" val="290816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insights we gained from our project</a:t>
            </a:r>
            <a:endParaRPr lang="el-GR"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10</a:t>
            </a:fld>
            <a:endParaRPr lang="en-US" altLang="en-US"/>
          </a:p>
        </p:txBody>
      </p:sp>
    </p:spTree>
    <p:extLst>
      <p:ext uri="{BB962C8B-B14F-4D97-AF65-F5344CB8AC3E}">
        <p14:creationId xmlns:p14="http://schemas.microsoft.com/office/powerpoint/2010/main" val="401799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This is actually CAPSELLA in a nutshell, and what has been our motivation: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not </a:t>
            </a:r>
            <a:r>
              <a:rPr lang="en-GB" dirty="0"/>
              <a:t>only to raise awareness about environmental and biodiversity threats caused by conventional agricultural systems &amp; mainstream food production but also to propose in response to them </a:t>
            </a:r>
            <a:r>
              <a:rPr lang="en-US" dirty="0"/>
              <a:t>data-driven </a:t>
            </a:r>
            <a:r>
              <a:rPr lang="en-GB" dirty="0"/>
              <a:t>solutions (tested with communities in small scale)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CAPSELLA has developed a technical platform and “integrated” environment for innovation and invention that allows for access to various types of data (predominantly open), open software and tools facilitating the development and co-creation of new business ideas and opportunities in agri-food.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solidFill>
                  <a:srgbClr val="595959"/>
                </a:solidFill>
              </a:rPr>
              <a:t>We are a community-driven project that is based on a participatory design</a:t>
            </a:r>
            <a:endParaRPr lang="en-US" dirty="0"/>
          </a:p>
          <a:p>
            <a:r>
              <a:rPr lang="en-US" altLang="en-US" dirty="0"/>
              <a:t>We work both directions: (a) Bottom up data collection</a:t>
            </a:r>
            <a:r>
              <a:rPr lang="el-GR" altLang="en-US" dirty="0"/>
              <a:t> </a:t>
            </a:r>
            <a:r>
              <a:rPr lang="en-US" altLang="en-US" dirty="0"/>
              <a:t>from local Communities smallholders agriculture, biodiversity, food quality and (b) </a:t>
            </a:r>
            <a:r>
              <a:rPr lang="en-US" dirty="0">
                <a:solidFill>
                  <a:schemeClr val="accent4">
                    <a:lumMod val="65000"/>
                    <a:lumOff val="35000"/>
                  </a:schemeClr>
                </a:solidFill>
              </a:rPr>
              <a:t>Top down data integration</a:t>
            </a:r>
            <a:r>
              <a:rPr lang="el-GR" dirty="0">
                <a:solidFill>
                  <a:schemeClr val="accent4">
                    <a:lumMod val="65000"/>
                    <a:lumOff val="35000"/>
                  </a:schemeClr>
                </a:solidFill>
              </a:rPr>
              <a:t> </a:t>
            </a:r>
            <a:r>
              <a:rPr lang="de-DE" dirty="0">
                <a:solidFill>
                  <a:schemeClr val="accent4">
                    <a:lumMod val="65000"/>
                    <a:lumOff val="35000"/>
                  </a:schemeClr>
                </a:solidFill>
              </a:rPr>
              <a:t>open</a:t>
            </a:r>
            <a:r>
              <a:rPr lang="de-DE" baseline="0" dirty="0">
                <a:solidFill>
                  <a:schemeClr val="accent4">
                    <a:lumMod val="65000"/>
                    <a:lumOff val="35000"/>
                  </a:schemeClr>
                </a:solidFill>
              </a:rPr>
              <a:t> </a:t>
            </a:r>
            <a:r>
              <a:rPr lang="en-US" baseline="0" noProof="0" dirty="0">
                <a:solidFill>
                  <a:schemeClr val="accent4">
                    <a:lumMod val="65000"/>
                    <a:lumOff val="35000"/>
                  </a:schemeClr>
                </a:solidFill>
              </a:rPr>
              <a:t>repositories</a:t>
            </a:r>
            <a:r>
              <a:rPr lang="de-DE" baseline="0" dirty="0">
                <a:solidFill>
                  <a:schemeClr val="accent4">
                    <a:lumMod val="65000"/>
                    <a:lumOff val="35000"/>
                  </a:schemeClr>
                </a:solidFill>
              </a:rPr>
              <a:t> </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is directly addressing SDG #2.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D0B758-429C-48A6-B879-E948292E8BD3}" type="slidenum">
              <a:rPr lang="en-US" altLang="en-US" smtClean="0"/>
              <a:pPr/>
              <a:t>2</a:t>
            </a:fld>
            <a:endParaRPr lang="en-US" altLang="en-US"/>
          </a:p>
        </p:txBody>
      </p:sp>
    </p:spTree>
    <p:extLst>
      <p:ext uri="{BB962C8B-B14F-4D97-AF65-F5344CB8AC3E}">
        <p14:creationId xmlns:p14="http://schemas.microsoft.com/office/powerpoint/2010/main" val="2273765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project we are / have been talking about biodiversity, food, agriculture, cities and rural areas all together. Why so? For the obvious reason that all these aspects are inherently linked to each other. This graphical representation manages to capture if not all, most of the elements that comprise agricultural and food systems. </a:t>
            </a:r>
            <a:endParaRPr lang="el-GR"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3</a:t>
            </a:fld>
            <a:endParaRPr lang="en-US" altLang="en-US"/>
          </a:p>
        </p:txBody>
      </p:sp>
    </p:spTree>
    <p:extLst>
      <p:ext uri="{BB962C8B-B14F-4D97-AF65-F5344CB8AC3E}">
        <p14:creationId xmlns:p14="http://schemas.microsoft.com/office/powerpoint/2010/main" val="292591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of course food is a political issue. It always has been. The way we handle it, very much depends on what is happening on the political and economical level. This is from a very good book about sustainable food systems</a:t>
            </a:r>
          </a:p>
          <a:p>
            <a:r>
              <a:rPr lang="en-US" dirty="0"/>
              <a:t>Biel says, that “The successive phases in the political economy find a specific expression in the food system”</a:t>
            </a:r>
          </a:p>
          <a:p>
            <a:r>
              <a:rPr lang="en-US" dirty="0"/>
              <a:t>Above the successive phases the political and economical systems went through and below some reflections of it on the food systems</a:t>
            </a:r>
          </a:p>
          <a:p>
            <a:r>
              <a:rPr lang="en-US" dirty="0"/>
              <a:t>He defines 3 levels of crisis: [1]  Business- cycle or boom/ bust, instability is ‘business as usual’, [2]  Structural, in which an entire regime of accumulation comes unstuck. [3]  Systemic, in which the whole mode of production is called into question.</a:t>
            </a:r>
          </a:p>
          <a:p>
            <a:r>
              <a:rPr lang="en-US" dirty="0"/>
              <a:t>He believes that today we are closer to a systemic crisis than ever. Considering the justification UN provide for the 2</a:t>
            </a:r>
            <a:r>
              <a:rPr lang="en-US" baseline="30000" dirty="0"/>
              <a:t>nd</a:t>
            </a:r>
            <a:r>
              <a:rPr lang="en-US" dirty="0"/>
              <a:t> SDG (the huge loss of biodiversity), we could certainly say that he has a point</a:t>
            </a:r>
            <a:endParaRPr lang="el-GR"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4</a:t>
            </a:fld>
            <a:endParaRPr lang="en-US" altLang="en-US"/>
          </a:p>
        </p:txBody>
      </p:sp>
    </p:spTree>
    <p:extLst>
      <p:ext uri="{BB962C8B-B14F-4D97-AF65-F5344CB8AC3E}">
        <p14:creationId xmlns:p14="http://schemas.microsoft.com/office/powerpoint/2010/main" val="3669298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maybe therefore that we witness in the recent years a growing understanding and demand for healthier, high quality, organic food. But where we have to start is at the production level, chemical, high- input, system destroys the soil and the land. </a:t>
            </a:r>
          </a:p>
          <a:p>
            <a:r>
              <a:rPr lang="en-US" dirty="0"/>
              <a:t>As Biel says in his book: the question is how, assuming we abandon chemicals, we can produce enough food for the world population. This is why we said in CAPSELLA that for working on solutions for sustainable food systems, we have to check what is happening in the whole value chain. So, our we focused on three scenarios, seed, field and food</a:t>
            </a:r>
            <a:endParaRPr lang="el-GR"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5</a:t>
            </a:fld>
            <a:endParaRPr lang="en-US" altLang="en-US"/>
          </a:p>
        </p:txBody>
      </p:sp>
    </p:spTree>
    <p:extLst>
      <p:ext uri="{BB962C8B-B14F-4D97-AF65-F5344CB8AC3E}">
        <p14:creationId xmlns:p14="http://schemas.microsoft.com/office/powerpoint/2010/main" val="1688822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piloting activities are in the core of our work. A CAPSELLA pilot is comprising several things: the identification of a concrete community, the interaction with it, physical meetings and workshops for the co-designing and testing of the application, and the application / software development. They take place in various areas of Europe, address the whole agri-food chain (Seed, Field, Food) and offer a testbed for our concept and applications. </a:t>
            </a:r>
            <a:r>
              <a:rPr lang="en-US" sz="1200" kern="1200" dirty="0">
                <a:solidFill>
                  <a:schemeClr val="tx1"/>
                </a:solidFill>
                <a:effectLst/>
                <a:latin typeface="+mn-lt"/>
                <a:ea typeface="+mn-ea"/>
                <a:cs typeface="+mn-cs"/>
              </a:rPr>
              <a:t>Each pilot has a different data and technological focus (examples: Social Media Data Analysis, Sentiment Analysis, Digital Storytelling tools, mobile application, responsive web application, etc.) and also engages communities with different characteristics.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kern="1200" dirty="0">
                <a:solidFill>
                  <a:schemeClr val="tx1"/>
                </a:solidFill>
                <a:effectLst/>
                <a:latin typeface="+mn-lt"/>
                <a:ea typeface="+mn-ea"/>
                <a:cs typeface="+mn-cs"/>
              </a:rPr>
              <a:t>Important to mention: we are working with real users (smaller or bigger communities) and the applications we develop have been the result of our interaction with them. Because of this fact, we had several difficulties for finalizing some of our pilots. The most important ones have been in the public food pilot, where we had to find a public authority willing to collaborate with us in implementing open data solutions. So two times, although we had an agreement, the piloting partner resigned. We are now very happy to have a solid collaboration with the City of Milan and Milano </a:t>
            </a:r>
            <a:r>
              <a:rPr lang="en-US" altLang="en-US" sz="1200" kern="1200" dirty="0" err="1">
                <a:solidFill>
                  <a:schemeClr val="tx1"/>
                </a:solidFill>
                <a:effectLst/>
                <a:latin typeface="+mn-lt"/>
                <a:ea typeface="+mn-ea"/>
                <a:cs typeface="+mn-cs"/>
              </a:rPr>
              <a:t>Ristorazione</a:t>
            </a:r>
            <a:r>
              <a:rPr lang="en-US" altLang="en-US" sz="1200" kern="1200" dirty="0">
                <a:solidFill>
                  <a:schemeClr val="tx1"/>
                </a:solidFill>
                <a:effectLst/>
                <a:latin typeface="+mn-lt"/>
                <a:ea typeface="+mn-ea"/>
                <a:cs typeface="+mn-cs"/>
              </a:rPr>
              <a:t> and the City of Asti (signing an MoU), who serve daily around 135.000 meals in public schools. To our knowledge, the CAPSELLA public food application will be the first open data application in the public food domain in Europe and we understand the high value and impact our work can have.</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6923BA-2D5B-4B9F-9014-C3CE3250B231}" type="slidenum">
              <a:rPr lang="en-US" altLang="en-US" smtClean="0"/>
              <a:pPr/>
              <a:t>6</a:t>
            </a:fld>
            <a:endParaRPr lang="en-US" altLang="en-US"/>
          </a:p>
        </p:txBody>
      </p:sp>
    </p:spTree>
    <p:extLst>
      <p:ext uri="{BB962C8B-B14F-4D97-AF65-F5344CB8AC3E}">
        <p14:creationId xmlns:p14="http://schemas.microsoft.com/office/powerpoint/2010/main" val="1285291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Dealing with various communities, we had to develop a methodology on how to involve them. Based on the needs collected (through interviews, online questionnaires, workshops, f2f meetings) we developed personas (archetype users) for each community (characteristics, information types &amp; data they have access to, information types &amp; data they would like to access, challenges they have identified). The outcomes of this activity have been </a:t>
            </a:r>
            <a:r>
              <a:rPr lang="en-US" sz="1200" dirty="0" err="1">
                <a:solidFill>
                  <a:schemeClr val="bg1">
                    <a:lumMod val="50000"/>
                  </a:schemeClr>
                </a:solidFill>
              </a:rPr>
              <a:t>analysed</a:t>
            </a:r>
            <a:r>
              <a:rPr lang="en-US" sz="1200" dirty="0">
                <a:solidFill>
                  <a:schemeClr val="bg1">
                    <a:lumMod val="50000"/>
                  </a:schemeClr>
                </a:solidFill>
              </a:rPr>
              <a:t> and captured in dedicated WPs and deliverables (WP3 is the WP that deals with the Conceptual Framework, Requirements &amp; Scenarios, thus sets the theoretical framework for running the piloting activities in WP4) and have directly influenced the way we have set up the pilots (the what, when and how) as well as the generic functionalities that our platform/data infrastructure should have (with an emphasis on authentication and authorization issues).</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In parallel the community requirements have impacted the focus of the hackathons and innovation contest we organized (e.g. the challenges we described and the participants had to solve). Our innovation contest, which was the first step in the acceleration process, focused on technical solutions for organic agriculture. Input we received during the innovation process has been taken into account in the development of the next versions of some of our applications.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The CAPSELLA project will close in June 2018 having supported the creation of an agri-food startup, as an outcome of our acceleration activities. So, we raise awareness on the importance of SDG#2, promote open data and develop open data solutions, but most importantly we support young people to turn their disruptive ideas into a innovative (data driven) business solution in the agri-food sector. So, our work will “continue” even after the closing of our project and it will be not only the project partners who will have contributed to the sustainability of the CAPSELLA activities, but also the winners of the acceleration and incubation process. </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endParaRPr>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42D44E-D9D7-4D35-9E05-D6297684C917}" type="slidenum">
              <a:rPr lang="en-US" altLang="en-US" smtClean="0"/>
              <a:pPr/>
              <a:t>7</a:t>
            </a:fld>
            <a:endParaRPr lang="en-US" altLang="en-US"/>
          </a:p>
        </p:txBody>
      </p:sp>
    </p:spTree>
    <p:extLst>
      <p:ext uri="{BB962C8B-B14F-4D97-AF65-F5344CB8AC3E}">
        <p14:creationId xmlns:p14="http://schemas.microsoft.com/office/powerpoint/2010/main" val="870503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meeting I decided to briefly present only the two pilots dealing with soil / land. </a:t>
            </a:r>
          </a:p>
          <a:p>
            <a:r>
              <a:rPr lang="en-US" dirty="0"/>
              <a:t>In CAPSELLA we have farmer communities that are the epitome of the precision agriculture and smart farming, and others that implement only organic farming practices. We work with farmers from Northern and Southern Europe. It was a major challenge for the project to bring these two worlds together. Actually, when we started the project, some people told us that they don’t believe that our consortium will manage to survive for more than six months. We therefore consider it as a major success of our bottom up and participatory approach, that we are now discussing the cross-fertilization of the precision farming and the soil health pilot. A joint trial will took place in December 2017 in the Netherlands, to check in practice the difficulties and opportunities of merging functionalities of both applications into a new, single one. This new application could not be developed in the lifetime of CAPSELLA, as resources and time are limited, but it is something that partners are very much interested in and will be most likely part of our sustainability activities.</a:t>
            </a:r>
          </a:p>
          <a:p>
            <a:endParaRPr lang="en-US" dirty="0"/>
          </a:p>
        </p:txBody>
      </p:sp>
      <p:sp>
        <p:nvSpPr>
          <p:cNvPr id="4" name="Slide Number Placeholder 3"/>
          <p:cNvSpPr>
            <a:spLocks noGrp="1"/>
          </p:cNvSpPr>
          <p:nvPr>
            <p:ph type="sldNum" sz="quarter" idx="10"/>
          </p:nvPr>
        </p:nvSpPr>
        <p:spPr/>
        <p:txBody>
          <a:bodyPr/>
          <a:lstStyle/>
          <a:p>
            <a:pPr>
              <a:defRPr/>
            </a:pPr>
            <a:fld id="{C3F3F942-6DE0-4215-9727-06F0289AD3E9}" type="slidenum">
              <a:rPr lang="en-US" altLang="en-US" smtClean="0"/>
              <a:pPr>
                <a:defRPr/>
              </a:pPr>
              <a:t>8</a:t>
            </a:fld>
            <a:endParaRPr lang="en-US" altLang="en-US"/>
          </a:p>
        </p:txBody>
      </p:sp>
    </p:spTree>
    <p:extLst>
      <p:ext uri="{BB962C8B-B14F-4D97-AF65-F5344CB8AC3E}">
        <p14:creationId xmlns:p14="http://schemas.microsoft.com/office/powerpoint/2010/main" val="137453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rPr>
              <a:t>One of the most difficult things we had to deal with in the first months of our project, was to find the right way to talk with farmer and seeds communities about data. This refers mainly to the first two activities in this chart (collect and connect). We understood that there is no way that we prepare a standard presentation providing technical information about data, and then we are good to start populating the data infrastructure, but we should rather try to solve this with each community independently. The work we did with the personas in each community and the separate discussions with community representatives about what they do in their work and how, helped us a lot defining the data needs of the platform and applications. We consider as one of the positive side effects of our project that we have discussed in length about open data with people who didn’t know anything about data science in general. This was also a learning process for us, the CAPSELLA partners, as we understood that we have to respect some of the privacy restrictions imposed by the communities.</a:t>
            </a:r>
          </a:p>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42D44E-D9D7-4D35-9E05-D6297684C917}" type="slidenum">
              <a:rPr lang="en-US" altLang="en-US" smtClean="0"/>
              <a:pPr/>
              <a:t>9</a:t>
            </a:fld>
            <a:endParaRPr lang="en-US" altLang="en-US"/>
          </a:p>
        </p:txBody>
      </p:sp>
    </p:spTree>
    <p:extLst>
      <p:ext uri="{BB962C8B-B14F-4D97-AF65-F5344CB8AC3E}">
        <p14:creationId xmlns:p14="http://schemas.microsoft.com/office/powerpoint/2010/main" val="3745238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82161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38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429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6" name="Slide Number Placeholder 5"/>
          <p:cNvSpPr>
            <a:spLocks noGrp="1"/>
          </p:cNvSpPr>
          <p:nvPr>
            <p:ph type="sldNum" sz="quarter" idx="12"/>
          </p:nvPr>
        </p:nvSpPr>
        <p:spPr/>
        <p:txBody>
          <a:bodyPr/>
          <a:lstStyle>
            <a:lvl1pPr>
              <a:defRPr/>
            </a:lvl1pPr>
          </a:lstStyle>
          <a:p>
            <a:pPr>
              <a:defRPr/>
            </a:pPr>
            <a:fld id="{60F3411C-E8CC-42FC-A9F7-41727EAAF431}" type="slidenum">
              <a:rPr lang="en-US" altLang="en-US"/>
              <a:pPr>
                <a:defRPr/>
              </a:pPr>
              <a:t>‹#›</a:t>
            </a:fld>
            <a:endParaRPr lang="en-US" altLang="en-US"/>
          </a:p>
        </p:txBody>
      </p:sp>
    </p:spTree>
    <p:extLst>
      <p:ext uri="{BB962C8B-B14F-4D97-AF65-F5344CB8AC3E}">
        <p14:creationId xmlns:p14="http://schemas.microsoft.com/office/powerpoint/2010/main" val="117766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6" name="Slide Number Placeholder 5"/>
          <p:cNvSpPr>
            <a:spLocks noGrp="1"/>
          </p:cNvSpPr>
          <p:nvPr>
            <p:ph type="sldNum" sz="quarter" idx="12"/>
          </p:nvPr>
        </p:nvSpPr>
        <p:spPr/>
        <p:txBody>
          <a:bodyPr/>
          <a:lstStyle>
            <a:lvl1pPr>
              <a:defRPr/>
            </a:lvl1pPr>
          </a:lstStyle>
          <a:p>
            <a:pPr>
              <a:defRPr/>
            </a:pPr>
            <a:fld id="{95A6DC7E-50FF-4EC6-A949-2F49CC24C15F}" type="slidenum">
              <a:rPr lang="en-US" altLang="en-US"/>
              <a:pPr>
                <a:defRPr/>
              </a:pPr>
              <a:t>‹#›</a:t>
            </a:fld>
            <a:endParaRPr lang="en-US" altLang="en-US"/>
          </a:p>
        </p:txBody>
      </p:sp>
    </p:spTree>
    <p:extLst>
      <p:ext uri="{BB962C8B-B14F-4D97-AF65-F5344CB8AC3E}">
        <p14:creationId xmlns:p14="http://schemas.microsoft.com/office/powerpoint/2010/main" val="3100046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6" name="Slide Number Placeholder 5"/>
          <p:cNvSpPr>
            <a:spLocks noGrp="1"/>
          </p:cNvSpPr>
          <p:nvPr>
            <p:ph type="sldNum" sz="quarter" idx="12"/>
          </p:nvPr>
        </p:nvSpPr>
        <p:spPr/>
        <p:txBody>
          <a:bodyPr/>
          <a:lstStyle>
            <a:lvl1pPr>
              <a:defRPr/>
            </a:lvl1pPr>
          </a:lstStyle>
          <a:p>
            <a:pPr>
              <a:defRPr/>
            </a:pPr>
            <a:fld id="{53A041E7-469A-4F1F-9A3B-481ADCE4FEFA}" type="slidenum">
              <a:rPr lang="en-US" altLang="en-US"/>
              <a:pPr>
                <a:defRPr/>
              </a:pPr>
              <a:t>‹#›</a:t>
            </a:fld>
            <a:endParaRPr lang="en-US" altLang="en-US"/>
          </a:p>
        </p:txBody>
      </p:sp>
    </p:spTree>
    <p:extLst>
      <p:ext uri="{BB962C8B-B14F-4D97-AF65-F5344CB8AC3E}">
        <p14:creationId xmlns:p14="http://schemas.microsoft.com/office/powerpoint/2010/main" val="397156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7" name="Slide Number Placeholder 5"/>
          <p:cNvSpPr>
            <a:spLocks noGrp="1"/>
          </p:cNvSpPr>
          <p:nvPr>
            <p:ph type="sldNum" sz="quarter" idx="12"/>
          </p:nvPr>
        </p:nvSpPr>
        <p:spPr/>
        <p:txBody>
          <a:bodyPr/>
          <a:lstStyle>
            <a:lvl1pPr>
              <a:defRPr/>
            </a:lvl1pPr>
          </a:lstStyle>
          <a:p>
            <a:pPr>
              <a:defRPr/>
            </a:pPr>
            <a:fld id="{4DB3EE9D-947D-48AE-B7FE-ACEF5857FB4F}" type="slidenum">
              <a:rPr lang="en-US" altLang="en-US"/>
              <a:pPr>
                <a:defRPr/>
              </a:pPr>
              <a:t>‹#›</a:t>
            </a:fld>
            <a:endParaRPr lang="en-US" altLang="en-US"/>
          </a:p>
        </p:txBody>
      </p:sp>
    </p:spTree>
    <p:extLst>
      <p:ext uri="{BB962C8B-B14F-4D97-AF65-F5344CB8AC3E}">
        <p14:creationId xmlns:p14="http://schemas.microsoft.com/office/powerpoint/2010/main" val="10092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9" name="Slide Number Placeholder 5"/>
          <p:cNvSpPr>
            <a:spLocks noGrp="1"/>
          </p:cNvSpPr>
          <p:nvPr>
            <p:ph type="sldNum" sz="quarter" idx="12"/>
          </p:nvPr>
        </p:nvSpPr>
        <p:spPr/>
        <p:txBody>
          <a:bodyPr/>
          <a:lstStyle>
            <a:lvl1pPr>
              <a:defRPr/>
            </a:lvl1pPr>
          </a:lstStyle>
          <a:p>
            <a:pPr>
              <a:defRPr/>
            </a:pPr>
            <a:fld id="{380DDACE-8AB5-4820-9B52-B5AFEEE973DA}" type="slidenum">
              <a:rPr lang="en-US" altLang="en-US"/>
              <a:pPr>
                <a:defRPr/>
              </a:pPr>
              <a:t>‹#›</a:t>
            </a:fld>
            <a:endParaRPr lang="en-US" altLang="en-US"/>
          </a:p>
        </p:txBody>
      </p:sp>
    </p:spTree>
    <p:extLst>
      <p:ext uri="{BB962C8B-B14F-4D97-AF65-F5344CB8AC3E}">
        <p14:creationId xmlns:p14="http://schemas.microsoft.com/office/powerpoint/2010/main" val="2044389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5" name="Slide Number Placeholder 5"/>
          <p:cNvSpPr>
            <a:spLocks noGrp="1"/>
          </p:cNvSpPr>
          <p:nvPr>
            <p:ph type="sldNum" sz="quarter" idx="12"/>
          </p:nvPr>
        </p:nvSpPr>
        <p:spPr/>
        <p:txBody>
          <a:bodyPr/>
          <a:lstStyle>
            <a:lvl1pPr>
              <a:defRPr/>
            </a:lvl1pPr>
          </a:lstStyle>
          <a:p>
            <a:pPr>
              <a:defRPr/>
            </a:pPr>
            <a:fld id="{B76ED775-FBD7-4C96-8E1B-5916875CAF15}" type="slidenum">
              <a:rPr lang="en-US" altLang="en-US"/>
              <a:pPr>
                <a:defRPr/>
              </a:pPr>
              <a:t>‹#›</a:t>
            </a:fld>
            <a:endParaRPr lang="en-US" altLang="en-US"/>
          </a:p>
        </p:txBody>
      </p:sp>
    </p:spTree>
    <p:extLst>
      <p:ext uri="{BB962C8B-B14F-4D97-AF65-F5344CB8AC3E}">
        <p14:creationId xmlns:p14="http://schemas.microsoft.com/office/powerpoint/2010/main" val="3630786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4" name="Slide Number Placeholder 5"/>
          <p:cNvSpPr>
            <a:spLocks noGrp="1"/>
          </p:cNvSpPr>
          <p:nvPr>
            <p:ph type="sldNum" sz="quarter" idx="12"/>
          </p:nvPr>
        </p:nvSpPr>
        <p:spPr/>
        <p:txBody>
          <a:bodyPr/>
          <a:lstStyle>
            <a:lvl1pPr>
              <a:defRPr/>
            </a:lvl1pPr>
          </a:lstStyle>
          <a:p>
            <a:pPr>
              <a:defRPr/>
            </a:pPr>
            <a:fld id="{69ABAFB2-0A3C-4F74-AE18-FB11BF08E889}" type="slidenum">
              <a:rPr lang="en-US" altLang="en-US"/>
              <a:pPr>
                <a:defRPr/>
              </a:pPr>
              <a:t>‹#›</a:t>
            </a:fld>
            <a:endParaRPr lang="en-US" altLang="en-US"/>
          </a:p>
        </p:txBody>
      </p:sp>
    </p:spTree>
    <p:extLst>
      <p:ext uri="{BB962C8B-B14F-4D97-AF65-F5344CB8AC3E}">
        <p14:creationId xmlns:p14="http://schemas.microsoft.com/office/powerpoint/2010/main" val="229776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7" name="Slide Number Placeholder 5"/>
          <p:cNvSpPr>
            <a:spLocks noGrp="1"/>
          </p:cNvSpPr>
          <p:nvPr>
            <p:ph type="sldNum" sz="quarter" idx="12"/>
          </p:nvPr>
        </p:nvSpPr>
        <p:spPr/>
        <p:txBody>
          <a:bodyPr/>
          <a:lstStyle>
            <a:lvl1pPr>
              <a:defRPr/>
            </a:lvl1pPr>
          </a:lstStyle>
          <a:p>
            <a:pPr>
              <a:defRPr/>
            </a:pPr>
            <a:fld id="{DDF4CA89-6584-40EC-9131-9035915C8996}" type="slidenum">
              <a:rPr lang="en-US" altLang="en-US"/>
              <a:pPr>
                <a:defRPr/>
              </a:pPr>
              <a:t>‹#›</a:t>
            </a:fld>
            <a:endParaRPr lang="en-US" altLang="en-US"/>
          </a:p>
        </p:txBody>
      </p:sp>
    </p:spTree>
    <p:extLst>
      <p:ext uri="{BB962C8B-B14F-4D97-AF65-F5344CB8AC3E}">
        <p14:creationId xmlns:p14="http://schemas.microsoft.com/office/powerpoint/2010/main" val="8167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543595"/>
          </a:xfrm>
          <a:prstGeom prst="rect">
            <a:avLst/>
          </a:prstGeom>
        </p:spPr>
        <p:txBody>
          <a:bodyPr/>
          <a:lstStyle>
            <a:lvl1pPr>
              <a:defRPr sz="2800">
                <a:solidFill>
                  <a:schemeClr val="bg2">
                    <a:lumMod val="75000"/>
                  </a:schemeClr>
                </a:solidFill>
              </a:defRPr>
            </a:lvl1pPr>
          </a:lstStyle>
          <a:p>
            <a:r>
              <a:rPr lang="en-US" dirty="0"/>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453336"/>
            <a:ext cx="2057400" cy="365125"/>
          </a:xfrm>
        </p:spPr>
        <p:txBody>
          <a:bodyPr/>
          <a:lstStyle>
            <a:lvl1pPr>
              <a:defRPr sz="1000"/>
            </a:lvl1pPr>
          </a:lstStyle>
          <a:p>
            <a:pPr>
              <a:defRPr/>
            </a:pPr>
            <a:r>
              <a:rPr lang="el-GR" altLang="en-US"/>
              <a:t>17 July 2018</a:t>
            </a:r>
            <a:endParaRPr lang="en-US" altLang="en-US" dirty="0"/>
          </a:p>
        </p:txBody>
      </p:sp>
      <p:sp>
        <p:nvSpPr>
          <p:cNvPr id="5" name="Footer Placeholder 4"/>
          <p:cNvSpPr>
            <a:spLocks noGrp="1"/>
          </p:cNvSpPr>
          <p:nvPr>
            <p:ph type="ftr" sz="quarter" idx="11"/>
          </p:nvPr>
        </p:nvSpPr>
        <p:spPr>
          <a:xfrm>
            <a:off x="2555875" y="6453336"/>
            <a:ext cx="3567113" cy="365125"/>
          </a:xfrm>
        </p:spPr>
        <p:txBody>
          <a:bodyPr/>
          <a:lstStyle>
            <a:lvl1pPr algn="ctr">
              <a:defRPr sz="1000">
                <a:solidFill>
                  <a:schemeClr val="tx1">
                    <a:tint val="75000"/>
                  </a:schemeClr>
                </a:solidFill>
              </a:defRPr>
            </a:lvl1pPr>
          </a:lstStyle>
          <a:p>
            <a:pPr>
              <a:defRPr/>
            </a:pPr>
            <a:r>
              <a:rPr lang="en-US" dirty="0"/>
              <a:t>CAPSELLA @ EESC Joint Meeting </a:t>
            </a:r>
          </a:p>
        </p:txBody>
      </p:sp>
      <p:sp>
        <p:nvSpPr>
          <p:cNvPr id="6" name="Slide Number Placeholder 5"/>
          <p:cNvSpPr>
            <a:spLocks noGrp="1"/>
          </p:cNvSpPr>
          <p:nvPr>
            <p:ph type="sldNum" sz="quarter" idx="12"/>
          </p:nvPr>
        </p:nvSpPr>
        <p:spPr>
          <a:xfrm>
            <a:off x="6457950" y="6453336"/>
            <a:ext cx="2057400" cy="365125"/>
          </a:xfrm>
        </p:spPr>
        <p:txBody>
          <a:bodyPr/>
          <a:lstStyle>
            <a:lvl1pPr>
              <a:defRPr sz="1000"/>
            </a:lvl1pPr>
          </a:lstStyle>
          <a:p>
            <a:pPr>
              <a:defRPr/>
            </a:pPr>
            <a:fld id="{A2BECB74-8EEE-43A0-88E8-99DEB3B6F461}" type="slidenum">
              <a:rPr lang="en-US" altLang="en-US"/>
              <a:pPr>
                <a:defRPr/>
              </a:pPr>
              <a:t>‹#›</a:t>
            </a:fld>
            <a:endParaRPr lang="en-US" altLang="en-US"/>
          </a:p>
        </p:txBody>
      </p:sp>
    </p:spTree>
    <p:extLst>
      <p:ext uri="{BB962C8B-B14F-4D97-AF65-F5344CB8AC3E}">
        <p14:creationId xmlns:p14="http://schemas.microsoft.com/office/powerpoint/2010/main" val="64626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7" name="Slide Number Placeholder 5"/>
          <p:cNvSpPr>
            <a:spLocks noGrp="1"/>
          </p:cNvSpPr>
          <p:nvPr>
            <p:ph type="sldNum" sz="quarter" idx="12"/>
          </p:nvPr>
        </p:nvSpPr>
        <p:spPr/>
        <p:txBody>
          <a:bodyPr/>
          <a:lstStyle>
            <a:lvl1pPr>
              <a:defRPr/>
            </a:lvl1pPr>
          </a:lstStyle>
          <a:p>
            <a:pPr>
              <a:defRPr/>
            </a:pPr>
            <a:fld id="{02BB528A-D96A-4A5F-8DC0-EF3D1CBD164F}" type="slidenum">
              <a:rPr lang="en-US" altLang="en-US"/>
              <a:pPr>
                <a:defRPr/>
              </a:pPr>
              <a:t>‹#›</a:t>
            </a:fld>
            <a:endParaRPr lang="en-US" altLang="en-US"/>
          </a:p>
        </p:txBody>
      </p:sp>
    </p:spTree>
    <p:extLst>
      <p:ext uri="{BB962C8B-B14F-4D97-AF65-F5344CB8AC3E}">
        <p14:creationId xmlns:p14="http://schemas.microsoft.com/office/powerpoint/2010/main" val="2964095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6" name="Slide Number Placeholder 5"/>
          <p:cNvSpPr>
            <a:spLocks noGrp="1"/>
          </p:cNvSpPr>
          <p:nvPr>
            <p:ph type="sldNum" sz="quarter" idx="12"/>
          </p:nvPr>
        </p:nvSpPr>
        <p:spPr/>
        <p:txBody>
          <a:bodyPr/>
          <a:lstStyle>
            <a:lvl1pPr>
              <a:defRPr/>
            </a:lvl1pPr>
          </a:lstStyle>
          <a:p>
            <a:pPr>
              <a:defRPr/>
            </a:pPr>
            <a:fld id="{F3AEC804-5540-401F-B1F3-5B5060CE8B78}" type="slidenum">
              <a:rPr lang="en-US" altLang="en-US"/>
              <a:pPr>
                <a:defRPr/>
              </a:pPr>
              <a:t>‹#›</a:t>
            </a:fld>
            <a:endParaRPr lang="en-US" altLang="en-US"/>
          </a:p>
        </p:txBody>
      </p:sp>
    </p:spTree>
    <p:extLst>
      <p:ext uri="{BB962C8B-B14F-4D97-AF65-F5344CB8AC3E}">
        <p14:creationId xmlns:p14="http://schemas.microsoft.com/office/powerpoint/2010/main" val="1371109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l-GR" altLang="en-US"/>
              <a:t>17 July 2018</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CAPSELLA @ EESC Joint Meeting </a:t>
            </a:r>
          </a:p>
        </p:txBody>
      </p:sp>
      <p:sp>
        <p:nvSpPr>
          <p:cNvPr id="6" name="Slide Number Placeholder 5"/>
          <p:cNvSpPr>
            <a:spLocks noGrp="1"/>
          </p:cNvSpPr>
          <p:nvPr>
            <p:ph type="sldNum" sz="quarter" idx="12"/>
          </p:nvPr>
        </p:nvSpPr>
        <p:spPr/>
        <p:txBody>
          <a:bodyPr/>
          <a:lstStyle>
            <a:lvl1pPr>
              <a:defRPr/>
            </a:lvl1pPr>
          </a:lstStyle>
          <a:p>
            <a:pPr>
              <a:defRPr/>
            </a:pPr>
            <a:fld id="{17920A63-5E29-4D3F-9BCD-279CAF28060F}" type="slidenum">
              <a:rPr lang="en-US" altLang="en-US"/>
              <a:pPr>
                <a:defRPr/>
              </a:pPr>
              <a:t>‹#›</a:t>
            </a:fld>
            <a:endParaRPr lang="en-US" altLang="en-US"/>
          </a:p>
        </p:txBody>
      </p:sp>
    </p:spTree>
    <p:extLst>
      <p:ext uri="{BB962C8B-B14F-4D97-AF65-F5344CB8AC3E}">
        <p14:creationId xmlns:p14="http://schemas.microsoft.com/office/powerpoint/2010/main" val="334123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85582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74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37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0001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38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9793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9279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INTERNO-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916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r>
              <a:rPr lang="el-GR" altLang="en-US"/>
              <a:t>17 July 2018</a:t>
            </a:r>
            <a:endParaRPr lang="en-US" altLang="en-US"/>
          </a:p>
        </p:txBody>
      </p:sp>
      <p:sp>
        <p:nvSpPr>
          <p:cNvPr id="4"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r>
              <a:rPr lang="en-US"/>
              <a:t>CAPSELLA @ EESC Joint Meeting </a:t>
            </a:r>
          </a:p>
        </p:txBody>
      </p:sp>
      <p:sp>
        <p:nvSpPr>
          <p:cNvPr id="5"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8E7AA60-5E5C-4DDE-A43F-7F14B504E5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hf hdr="0"/>
  <p:txStyles>
    <p:titleStyle>
      <a:lvl1pPr algn="ctr" rtl="0" eaLnBrk="0" fontAlgn="base" hangingPunct="0">
        <a:spcBef>
          <a:spcPct val="0"/>
        </a:spcBef>
        <a:spcAft>
          <a:spcPct val="0"/>
        </a:spcAft>
        <a:defRPr sz="4400" kern="12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r>
              <a:rPr lang="el-GR" altLang="en-US"/>
              <a:t>17 July 2018</a:t>
            </a:r>
            <a:endParaRPr lang="en-US"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r>
              <a:rPr lang="en-US"/>
              <a:t>CAPSELLA @ EESC Joint Meeting </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CF002CC-C3AE-4649-84B9-50A58D48BE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6.png"/><Relationship Id="rId3" Type="http://schemas.openxmlformats.org/officeDocument/2006/relationships/hyperlink" Target="https://twitter.com/Capsella12" TargetMode="External"/><Relationship Id="rId7" Type="http://schemas.openxmlformats.org/officeDocument/2006/relationships/image" Target="../media/image23.png"/><Relationship Id="rId12" Type="http://schemas.microsoft.com/office/2007/relationships/hdphoto" Target="../media/hdphoto3.wdp"/><Relationship Id="rId2" Type="http://schemas.openxmlformats.org/officeDocument/2006/relationships/hyperlink" Target="http://www.capsella.eu/" TargetMode="External"/><Relationship Id="rId1" Type="http://schemas.openxmlformats.org/officeDocument/2006/relationships/slideLayout" Target="../slideLayouts/slideLayout2.xml"/><Relationship Id="rId6" Type="http://schemas.openxmlformats.org/officeDocument/2006/relationships/hyperlink" Target="https://github.com/CAPSELLA" TargetMode="External"/><Relationship Id="rId11" Type="http://schemas.openxmlformats.org/officeDocument/2006/relationships/image" Target="../media/image25.png"/><Relationship Id="rId5" Type="http://schemas.openxmlformats.org/officeDocument/2006/relationships/hyperlink" Target="http://www.linkedin.com/groups/8524214" TargetMode="External"/><Relationship Id="rId10" Type="http://schemas.microsoft.com/office/2007/relationships/hdphoto" Target="../media/hdphoto2.wdp"/><Relationship Id="rId4" Type="http://schemas.openxmlformats.org/officeDocument/2006/relationships/hyperlink" Target="http://www.facebook.com/capsellaproject/" TargetMode="Externa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OPERTINA-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916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p:nvPr>
        </p:nvSpPr>
        <p:spPr bwMode="auto">
          <a:xfrm>
            <a:off x="1473200" y="1036638"/>
            <a:ext cx="7427913" cy="1247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r" eaLnBrk="1" hangingPunct="1"/>
            <a:r>
              <a:rPr lang="en-US" altLang="en-US" sz="2400" b="1" dirty="0">
                <a:solidFill>
                  <a:srgbClr val="161645"/>
                </a:solidFill>
              </a:rPr>
              <a:t>C</a:t>
            </a:r>
            <a:r>
              <a:rPr lang="en-US" altLang="en-US" sz="2400" dirty="0">
                <a:solidFill>
                  <a:srgbClr val="7F7F7F"/>
                </a:solidFill>
              </a:rPr>
              <a:t>ollective </a:t>
            </a:r>
            <a:r>
              <a:rPr lang="en-US" altLang="en-US" sz="2400" b="1" dirty="0">
                <a:solidFill>
                  <a:srgbClr val="161645"/>
                </a:solidFill>
              </a:rPr>
              <a:t>A</a:t>
            </a:r>
            <a:r>
              <a:rPr lang="en-US" altLang="en-US" sz="2400" dirty="0">
                <a:solidFill>
                  <a:srgbClr val="7F7F7F"/>
                </a:solidFill>
              </a:rPr>
              <a:t>wareness </a:t>
            </a:r>
            <a:r>
              <a:rPr lang="en-US" altLang="en-US" sz="2400" b="1" dirty="0" err="1">
                <a:solidFill>
                  <a:srgbClr val="161645"/>
                </a:solidFill>
              </a:rPr>
              <a:t>P</a:t>
            </a:r>
            <a:r>
              <a:rPr lang="en-US" altLang="en-US" sz="2400" dirty="0" err="1">
                <a:solidFill>
                  <a:srgbClr val="7F7F7F"/>
                </a:solidFill>
              </a:rPr>
              <a:t>latform</a:t>
            </a:r>
            <a:r>
              <a:rPr lang="en-US" altLang="en-US" sz="2400" b="1" dirty="0" err="1">
                <a:solidFill>
                  <a:srgbClr val="161645"/>
                </a:solidFill>
              </a:rPr>
              <a:t>S</a:t>
            </a:r>
            <a:r>
              <a:rPr lang="en-US" altLang="en-US" sz="2400" dirty="0">
                <a:solidFill>
                  <a:srgbClr val="7F7F7F"/>
                </a:solidFill>
              </a:rPr>
              <a:t> for </a:t>
            </a:r>
            <a:r>
              <a:rPr lang="en-US" altLang="en-US" sz="2400" b="1" dirty="0">
                <a:solidFill>
                  <a:srgbClr val="161645"/>
                </a:solidFill>
              </a:rPr>
              <a:t>E</a:t>
            </a:r>
            <a:r>
              <a:rPr lang="en-US" altLang="en-US" sz="2400" dirty="0">
                <a:solidFill>
                  <a:srgbClr val="7F7F7F"/>
                </a:solidFill>
              </a:rPr>
              <a:t>nvironmentally-sound </a:t>
            </a:r>
            <a:r>
              <a:rPr lang="en-US" altLang="en-US" sz="2400" b="1" dirty="0">
                <a:solidFill>
                  <a:srgbClr val="161645"/>
                </a:solidFill>
              </a:rPr>
              <a:t>L</a:t>
            </a:r>
            <a:r>
              <a:rPr lang="en-US" altLang="en-US" sz="2400" dirty="0">
                <a:solidFill>
                  <a:srgbClr val="7F7F7F"/>
                </a:solidFill>
              </a:rPr>
              <a:t>and management based on data </a:t>
            </a:r>
            <a:r>
              <a:rPr lang="en-US" altLang="en-US" sz="2400" dirty="0" err="1">
                <a:solidFill>
                  <a:srgbClr val="7F7F7F"/>
                </a:solidFill>
              </a:rPr>
              <a:t>techno</a:t>
            </a:r>
            <a:r>
              <a:rPr lang="en-US" altLang="en-US" sz="2400" b="1" dirty="0" err="1">
                <a:solidFill>
                  <a:srgbClr val="161645"/>
                </a:solidFill>
              </a:rPr>
              <a:t>L</a:t>
            </a:r>
            <a:r>
              <a:rPr lang="en-US" altLang="en-US" sz="2400" dirty="0" err="1">
                <a:solidFill>
                  <a:srgbClr val="7F7F7F"/>
                </a:solidFill>
              </a:rPr>
              <a:t>ogies</a:t>
            </a:r>
            <a:r>
              <a:rPr lang="en-US" altLang="en-US" sz="2400" dirty="0">
                <a:solidFill>
                  <a:srgbClr val="7F7F7F"/>
                </a:solidFill>
              </a:rPr>
              <a:t> and </a:t>
            </a:r>
            <a:r>
              <a:rPr lang="en-US" altLang="en-US" sz="2400" b="1" dirty="0">
                <a:solidFill>
                  <a:srgbClr val="161645"/>
                </a:solidFill>
              </a:rPr>
              <a:t>A</a:t>
            </a:r>
            <a:r>
              <a:rPr lang="en-US" altLang="en-US" sz="2400" dirty="0">
                <a:solidFill>
                  <a:srgbClr val="7F7F7F"/>
                </a:solidFill>
              </a:rPr>
              <a:t>grobiodiversity</a:t>
            </a:r>
            <a:br>
              <a:rPr lang="en-US" altLang="en-US" sz="2400" dirty="0">
                <a:solidFill>
                  <a:srgbClr val="7F7F7F"/>
                </a:solidFill>
              </a:rPr>
            </a:br>
            <a:endParaRPr lang="en-US" altLang="en-US" sz="2400" b="1" dirty="0">
              <a:solidFill>
                <a:srgbClr val="161645"/>
              </a:solidFill>
            </a:endParaRPr>
          </a:p>
        </p:txBody>
      </p:sp>
      <p:sp>
        <p:nvSpPr>
          <p:cNvPr id="2" name="Subtitle 1"/>
          <p:cNvSpPr>
            <a:spLocks noGrp="1"/>
          </p:cNvSpPr>
          <p:nvPr>
            <p:ph type="subTitle" idx="1"/>
          </p:nvPr>
        </p:nvSpPr>
        <p:spPr>
          <a:xfrm>
            <a:off x="681050" y="2636912"/>
            <a:ext cx="8217545" cy="2664296"/>
          </a:xfrm>
        </p:spPr>
        <p:txBody>
          <a:bodyPr/>
          <a:lstStyle/>
          <a:p>
            <a:pPr algn="r" eaLnBrk="1" hangingPunct="1">
              <a:defRPr/>
            </a:pPr>
            <a:r>
              <a:rPr lang="en-US" sz="2800" b="1" dirty="0">
                <a:solidFill>
                  <a:schemeClr val="accent4">
                    <a:lumMod val="65000"/>
                    <a:lumOff val="35000"/>
                  </a:schemeClr>
                </a:solidFill>
                <a:ea typeface="+mn-ea"/>
              </a:rPr>
              <a:t>Open Data for Participatory Innovation </a:t>
            </a:r>
            <a:br>
              <a:rPr lang="en-US" sz="2800" b="1" dirty="0">
                <a:solidFill>
                  <a:schemeClr val="accent4">
                    <a:lumMod val="65000"/>
                    <a:lumOff val="35000"/>
                  </a:schemeClr>
                </a:solidFill>
                <a:ea typeface="+mn-ea"/>
              </a:rPr>
            </a:br>
            <a:r>
              <a:rPr lang="en-US" sz="2800" b="1" dirty="0">
                <a:solidFill>
                  <a:schemeClr val="accent4">
                    <a:lumMod val="65000"/>
                    <a:lumOff val="35000"/>
                  </a:schemeClr>
                </a:solidFill>
                <a:ea typeface="+mn-ea"/>
              </a:rPr>
              <a:t>in Agro-Biodiversity &amp; </a:t>
            </a:r>
            <a:br>
              <a:rPr lang="en-US" sz="2800" b="1" dirty="0">
                <a:solidFill>
                  <a:schemeClr val="accent4">
                    <a:lumMod val="65000"/>
                    <a:lumOff val="35000"/>
                  </a:schemeClr>
                </a:solidFill>
                <a:ea typeface="+mn-ea"/>
              </a:rPr>
            </a:br>
            <a:r>
              <a:rPr lang="en-US" sz="2800" b="1" dirty="0">
                <a:solidFill>
                  <a:schemeClr val="accent4">
                    <a:lumMod val="65000"/>
                    <a:lumOff val="35000"/>
                  </a:schemeClr>
                </a:solidFill>
                <a:ea typeface="+mn-ea"/>
              </a:rPr>
              <a:t>Food Systems Management</a:t>
            </a:r>
          </a:p>
          <a:p>
            <a:pPr algn="r" eaLnBrk="1" hangingPunct="1">
              <a:defRPr/>
            </a:pPr>
            <a:endParaRPr lang="en-US" sz="1800" dirty="0">
              <a:solidFill>
                <a:schemeClr val="accent4">
                  <a:lumMod val="65000"/>
                  <a:lumOff val="35000"/>
                </a:schemeClr>
              </a:solidFill>
              <a:ea typeface="+mn-ea"/>
            </a:endParaRPr>
          </a:p>
          <a:p>
            <a:pPr algn="r" eaLnBrk="1" hangingPunct="1">
              <a:defRPr/>
            </a:pPr>
            <a:r>
              <a:rPr lang="en-US" sz="1800" dirty="0">
                <a:solidFill>
                  <a:schemeClr val="accent4">
                    <a:lumMod val="65000"/>
                    <a:lumOff val="35000"/>
                  </a:schemeClr>
                </a:solidFill>
                <a:ea typeface="+mn-ea"/>
              </a:rPr>
              <a:t>Eleni Toli</a:t>
            </a:r>
          </a:p>
          <a:p>
            <a:pPr algn="r" eaLnBrk="1" hangingPunct="1">
              <a:defRPr/>
            </a:pPr>
            <a:r>
              <a:rPr lang="en-US" sz="1800" dirty="0">
                <a:solidFill>
                  <a:schemeClr val="accent4">
                    <a:lumMod val="65000"/>
                    <a:lumOff val="35000"/>
                  </a:schemeClr>
                </a:solidFill>
                <a:ea typeface="+mn-ea"/>
              </a:rPr>
              <a:t>ATHENA Research &amp; Innovation Center</a:t>
            </a:r>
          </a:p>
        </p:txBody>
      </p:sp>
    </p:spTree>
    <p:extLst>
      <p:ext uri="{BB962C8B-B14F-4D97-AF65-F5344CB8AC3E}">
        <p14:creationId xmlns:p14="http://schemas.microsoft.com/office/powerpoint/2010/main" val="293583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84" y="236537"/>
            <a:ext cx="8530431" cy="542925"/>
          </a:xfrm>
        </p:spPr>
        <p:txBody>
          <a:bodyPr/>
          <a:lstStyle/>
          <a:p>
            <a:pPr>
              <a:defRPr/>
            </a:pPr>
            <a:r>
              <a:rPr lang="en-US" dirty="0">
                <a:ea typeface="+mj-ea"/>
              </a:rPr>
              <a:t>Digital Social Innovation &amp; value for Social Economy</a:t>
            </a:r>
          </a:p>
        </p:txBody>
      </p:sp>
      <p:sp>
        <p:nvSpPr>
          <p:cNvPr id="38915" name="Content Placeholder 2"/>
          <p:cNvSpPr>
            <a:spLocks noGrp="1"/>
          </p:cNvSpPr>
          <p:nvPr>
            <p:ph idx="1"/>
          </p:nvPr>
        </p:nvSpPr>
        <p:spPr bwMode="auto">
          <a:xfrm>
            <a:off x="399992" y="1229099"/>
            <a:ext cx="8119814"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7000"/>
              </a:lnSpc>
              <a:spcBef>
                <a:spcPct val="0"/>
              </a:spcBef>
              <a:spcAft>
                <a:spcPts val="0"/>
              </a:spcAft>
              <a:buFont typeface="Wingdings" panose="05000000000000000000" pitchFamily="2" charset="2"/>
              <a:buChar char="§"/>
            </a:pPr>
            <a:r>
              <a:rPr lang="en-US" altLang="en-US" sz="2000" dirty="0">
                <a:solidFill>
                  <a:srgbClr val="595959"/>
                </a:solidFill>
                <a:latin typeface="Calibri" panose="020F0502020204030204" pitchFamily="34" charset="0"/>
                <a:cs typeface="Times New Roman" panose="02020603050405020304" pitchFamily="18" charset="0"/>
              </a:rPr>
              <a:t>Digital</a:t>
            </a:r>
            <a:r>
              <a:rPr lang="en-US" altLang="en-US" sz="20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tools can reinforce social fabric and local cultural knowledge in food &amp; farming</a:t>
            </a:r>
          </a:p>
          <a:p>
            <a:pPr marL="715963" lvl="1" indent="-182563"/>
            <a:r>
              <a:rPr lang="en-US" altLang="en-US" sz="1800" dirty="0">
                <a:solidFill>
                  <a:srgbClr val="595959"/>
                </a:solidFill>
                <a:latin typeface="Calibri" panose="020F0502020204030204" pitchFamily="34" charset="0"/>
                <a:ea typeface="Calibri" panose="020F0502020204030204" pitchFamily="34" charset="0"/>
                <a:cs typeface="Times New Roman" panose="02020603050405020304" pitchFamily="18" charset="0"/>
              </a:rPr>
              <a:t>Important aspects in resilient societies</a:t>
            </a:r>
          </a:p>
          <a:p>
            <a:pPr>
              <a:lnSpc>
                <a:spcPct val="107000"/>
              </a:lnSpc>
              <a:spcBef>
                <a:spcPts val="600"/>
              </a:spcBef>
              <a:spcAft>
                <a:spcPts val="0"/>
              </a:spcAft>
              <a:buFont typeface="Wingdings" panose="05000000000000000000" pitchFamily="2" charset="2"/>
              <a:buChar char="§"/>
            </a:pPr>
            <a:r>
              <a:rPr lang="en-US" altLang="en-US" sz="2000" dirty="0">
                <a:solidFill>
                  <a:srgbClr val="595959"/>
                </a:solidFill>
                <a:latin typeface="Calibri" panose="020F0502020204030204" pitchFamily="34" charset="0"/>
                <a:cs typeface="Times New Roman" panose="02020603050405020304" pitchFamily="18" charset="0"/>
              </a:rPr>
              <a:t>Organic/agrobiodiversity approaches are extremely profitable</a:t>
            </a:r>
          </a:p>
          <a:p>
            <a:pPr marL="715963" lvl="1" indent="-182563"/>
            <a:r>
              <a:rPr lang="en-US" altLang="en-US" sz="1800" dirty="0">
                <a:solidFill>
                  <a:srgbClr val="595959"/>
                </a:solidFill>
                <a:latin typeface="Calibri" panose="020F0502020204030204" pitchFamily="34" charset="0"/>
                <a:ea typeface="Calibri" panose="020F0502020204030204" pitchFamily="34" charset="0"/>
                <a:cs typeface="Times New Roman" panose="02020603050405020304" pitchFamily="18" charset="0"/>
              </a:rPr>
              <a:t>Considering the future social costs avoided and costs of integrating such externalities on the balance sheets of  high-input farms</a:t>
            </a:r>
          </a:p>
          <a:p>
            <a:pPr>
              <a:lnSpc>
                <a:spcPct val="107000"/>
              </a:lnSpc>
              <a:spcBef>
                <a:spcPts val="600"/>
              </a:spcBef>
              <a:spcAft>
                <a:spcPts val="450"/>
              </a:spcAft>
              <a:buFont typeface="Wingdings" panose="05000000000000000000" pitchFamily="2" charset="2"/>
              <a:buChar char="§"/>
            </a:pPr>
            <a:r>
              <a:rPr lang="en-US" altLang="en-US" sz="2000" dirty="0">
                <a:solidFill>
                  <a:srgbClr val="595959"/>
                </a:solidFill>
                <a:latin typeface="Calibri" panose="020F0502020204030204" pitchFamily="34" charset="0"/>
                <a:cs typeface="Times New Roman" panose="02020603050405020304" pitchFamily="18" charset="0"/>
              </a:rPr>
              <a:t>Precision Agriculture is not in contradiction with organic food production</a:t>
            </a:r>
          </a:p>
          <a:p>
            <a:pPr>
              <a:lnSpc>
                <a:spcPct val="107000"/>
              </a:lnSpc>
              <a:spcBef>
                <a:spcPts val="600"/>
              </a:spcBef>
              <a:spcAft>
                <a:spcPts val="450"/>
              </a:spcAft>
              <a:buFont typeface="Wingdings" panose="05000000000000000000" pitchFamily="2" charset="2"/>
              <a:buChar char="§"/>
            </a:pPr>
            <a:r>
              <a:rPr lang="en-US" altLang="en-US" sz="2000" dirty="0">
                <a:solidFill>
                  <a:srgbClr val="595959"/>
                </a:solidFill>
                <a:latin typeface="Calibri" panose="020F0502020204030204" pitchFamily="34" charset="0"/>
                <a:cs typeface="Times New Roman" panose="02020603050405020304" pitchFamily="18" charset="0"/>
              </a:rPr>
              <a:t>Community participation and co-creation is key for the acceptance of any solution</a:t>
            </a:r>
          </a:p>
          <a:p>
            <a:pPr>
              <a:lnSpc>
                <a:spcPct val="107000"/>
              </a:lnSpc>
              <a:spcBef>
                <a:spcPts val="600"/>
              </a:spcBef>
              <a:spcAft>
                <a:spcPts val="450"/>
              </a:spcAft>
              <a:buFont typeface="Wingdings" panose="05000000000000000000" pitchFamily="2" charset="2"/>
              <a:buChar char="§"/>
            </a:pPr>
            <a:r>
              <a:rPr lang="en-US" altLang="en-US" sz="2000" dirty="0">
                <a:solidFill>
                  <a:srgbClr val="595959"/>
                </a:solidFill>
                <a:latin typeface="Calibri" panose="020F0502020204030204" pitchFamily="34" charset="0"/>
                <a:cs typeface="Times New Roman" panose="02020603050405020304" pitchFamily="18" charset="0"/>
              </a:rPr>
              <a:t>Mentoring the user-centric ideas so they can scale up into wider applications in the market</a:t>
            </a:r>
          </a:p>
          <a:p>
            <a:pPr>
              <a:lnSpc>
                <a:spcPct val="107000"/>
              </a:lnSpc>
              <a:spcBef>
                <a:spcPts val="600"/>
              </a:spcBef>
              <a:spcAft>
                <a:spcPts val="450"/>
              </a:spcAft>
              <a:buFont typeface="Wingdings" panose="05000000000000000000" pitchFamily="2" charset="2"/>
              <a:buChar char="§"/>
            </a:pPr>
            <a:r>
              <a:rPr lang="en-US" altLang="en-US" sz="2000" dirty="0">
                <a:solidFill>
                  <a:srgbClr val="595959"/>
                </a:solidFill>
                <a:latin typeface="Calibri" panose="020F0502020204030204" pitchFamily="34" charset="0"/>
                <a:cs typeface="Times New Roman" panose="02020603050405020304" pitchFamily="18" charset="0"/>
              </a:rPr>
              <a:t>Open data across the whole process and information chain fosters transparency</a:t>
            </a:r>
          </a:p>
        </p:txBody>
      </p:sp>
      <p:sp>
        <p:nvSpPr>
          <p:cNvPr id="4" name="Footer Placeholder 3"/>
          <p:cNvSpPr>
            <a:spLocks noGrp="1"/>
          </p:cNvSpPr>
          <p:nvPr>
            <p:ph type="ftr" sz="quarter" idx="11"/>
          </p:nvPr>
        </p:nvSpPr>
        <p:spPr/>
        <p:txBody>
          <a:bodyPr/>
          <a:lstStyle/>
          <a:p>
            <a:pPr>
              <a:defRPr/>
            </a:pPr>
            <a:r>
              <a:rPr lang="en-US"/>
              <a:t>CAPSELLA @ EESC Joint Meeting </a:t>
            </a:r>
            <a:endParaRPr lang="en-US" dirty="0"/>
          </a:p>
        </p:txBody>
      </p:sp>
      <p:sp>
        <p:nvSpPr>
          <p:cNvPr id="389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041443-B086-42FF-A722-8570F217646C}" type="slidenum">
              <a:rPr lang="en-US" altLang="en-US" smtClean="0">
                <a:solidFill>
                  <a:srgbClr val="898989"/>
                </a:solidFill>
              </a:rPr>
              <a:pPr/>
              <a:t>10</a:t>
            </a:fld>
            <a:endParaRPr lang="en-US" altLang="en-US">
              <a:solidFill>
                <a:srgbClr val="898989"/>
              </a:solidFill>
            </a:endParaRPr>
          </a:p>
        </p:txBody>
      </p:sp>
      <p:sp>
        <p:nvSpPr>
          <p:cNvPr id="3" name="Date Placeholder 2"/>
          <p:cNvSpPr>
            <a:spLocks noGrp="1"/>
          </p:cNvSpPr>
          <p:nvPr>
            <p:ph type="dt" sz="half" idx="10"/>
          </p:nvPr>
        </p:nvSpPr>
        <p:spPr/>
        <p:txBody>
          <a:bodyPr/>
          <a:lstStyle/>
          <a:p>
            <a:pPr>
              <a:defRPr/>
            </a:pPr>
            <a:r>
              <a:rPr lang="el-GR" altLang="en-US"/>
              <a:t>17 July 2018</a:t>
            </a:r>
            <a:endParaRPr lang="en-US" altLang="en-US" dirty="0"/>
          </a:p>
        </p:txBody>
      </p:sp>
    </p:spTree>
    <p:extLst>
      <p:ext uri="{BB962C8B-B14F-4D97-AF65-F5344CB8AC3E}">
        <p14:creationId xmlns:p14="http://schemas.microsoft.com/office/powerpoint/2010/main" val="2519842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913"/>
            <a:ext cx="7886700" cy="542925"/>
          </a:xfrm>
        </p:spPr>
        <p:txBody>
          <a:bodyPr/>
          <a:lstStyle/>
          <a:p>
            <a:pPr>
              <a:defRPr/>
            </a:pPr>
            <a:r>
              <a:rPr lang="en-US" dirty="0">
                <a:ea typeface="+mj-ea"/>
              </a:rPr>
              <a:t>Project Facts</a:t>
            </a:r>
          </a:p>
        </p:txBody>
      </p:sp>
      <p:sp>
        <p:nvSpPr>
          <p:cNvPr id="38915" name="Content Placeholder 2"/>
          <p:cNvSpPr>
            <a:spLocks noGrp="1"/>
          </p:cNvSpPr>
          <p:nvPr>
            <p:ph idx="1"/>
          </p:nvPr>
        </p:nvSpPr>
        <p:spPr bwMode="auto">
          <a:xfrm>
            <a:off x="755576" y="1236584"/>
            <a:ext cx="7886700"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7000"/>
              </a:lnSpc>
              <a:spcBef>
                <a:spcPct val="0"/>
              </a:spcBef>
              <a:spcAft>
                <a:spcPts val="450"/>
              </a:spcAft>
              <a:buFont typeface="Wingdings" panose="05000000000000000000" pitchFamily="2" charset="2"/>
              <a:buChar char="§"/>
            </a:pPr>
            <a:r>
              <a:rPr lang="en-US" altLang="en-US"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Starting Date:</a:t>
            </a:r>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January 2016</a:t>
            </a:r>
          </a:p>
          <a:p>
            <a:pPr>
              <a:lnSpc>
                <a:spcPct val="107000"/>
              </a:lnSpc>
              <a:spcBef>
                <a:spcPct val="0"/>
              </a:spcBef>
              <a:spcAft>
                <a:spcPts val="450"/>
              </a:spcAft>
              <a:buFont typeface="Wingdings" panose="05000000000000000000" pitchFamily="2" charset="2"/>
              <a:buChar char="§"/>
            </a:pPr>
            <a:r>
              <a:rPr lang="en-US" altLang="en-US"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Duration</a:t>
            </a:r>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30 months</a:t>
            </a:r>
          </a:p>
          <a:p>
            <a:pPr marL="341313" lvl="1" indent="-341313">
              <a:lnSpc>
                <a:spcPct val="107000"/>
              </a:lnSpc>
              <a:spcBef>
                <a:spcPct val="0"/>
              </a:spcBef>
              <a:spcAft>
                <a:spcPts val="450"/>
              </a:spcAft>
              <a:buFont typeface="Wingdings" panose="05000000000000000000" pitchFamily="2" charset="2"/>
              <a:buChar char="§"/>
            </a:pPr>
            <a:r>
              <a:rPr lang="en-US" altLang="en-US"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Grant Agreement No.: </a:t>
            </a:r>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688813</a:t>
            </a:r>
          </a:p>
          <a:p>
            <a:pPr>
              <a:lnSpc>
                <a:spcPct val="107000"/>
              </a:lnSpc>
              <a:spcBef>
                <a:spcPct val="0"/>
              </a:spcBef>
              <a:spcAft>
                <a:spcPts val="450"/>
              </a:spcAft>
              <a:buFont typeface="Wingdings" panose="05000000000000000000" pitchFamily="2" charset="2"/>
              <a:buChar char="§"/>
            </a:pPr>
            <a:r>
              <a:rPr lang="en-US" altLang="en-US"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Topic:</a:t>
            </a:r>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ICT-10-2015 Collective Awareness Platforms for Sustainability and Social Innovation</a:t>
            </a:r>
          </a:p>
          <a:p>
            <a:pPr>
              <a:spcBef>
                <a:spcPct val="0"/>
              </a:spcBef>
              <a:buFont typeface="Wingdings" panose="05000000000000000000" pitchFamily="2" charset="2"/>
              <a:buChar char="§"/>
            </a:pPr>
            <a:r>
              <a:rPr lang="en-US" altLang="en-US" sz="1400"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Consortium</a:t>
            </a:r>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p>
          <a:p>
            <a:pPr marL="341313" lvl="1" indent="-341313"/>
            <a:r>
              <a:rPr lang="en-US"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ATHENA Research and Innovation Center in Information Communication &amp; Knowledge Technologies, Greece (Project Coordinator)</a:t>
            </a:r>
          </a:p>
          <a:p>
            <a:pPr marL="341313" lvl="1" indent="-341313"/>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Scuola Superiore di Studi Universitari e di Perfezionamento Sant’ Anna,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Italy</a:t>
            </a:r>
            <a:endPar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1313" lvl="1" indent="-341313"/>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Aston</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University</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United</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Kindom</a:t>
            </a:r>
            <a:endPar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1313" lvl="1" indent="-341313"/>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Agroknow</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Belgium</a:t>
            </a:r>
            <a:endPar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1313" lvl="1" indent="-341313"/>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Rete Semi Rurali,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Italy</a:t>
            </a:r>
            <a:endPar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1313" lvl="1" indent="-341313"/>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Zephyr</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srl,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Italy</a:t>
            </a:r>
            <a:endPar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341313" lvl="1" indent="-341313"/>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We</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Deliver</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Taste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s.r.o</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it-IT" altLang="en-US" sz="1400"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Czech</a:t>
            </a:r>
            <a:r>
              <a:rPr lang="it-IT"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 Republic</a:t>
            </a:r>
          </a:p>
          <a:p>
            <a:pPr marL="341313" lvl="1" indent="-341313"/>
            <a:r>
              <a:rPr lang="nl-NL" altLang="en-US" sz="1400" dirty="0">
                <a:solidFill>
                  <a:srgbClr val="595959"/>
                </a:solidFill>
                <a:latin typeface="Calibri" panose="020F0502020204030204" pitchFamily="34" charset="0"/>
                <a:ea typeface="Calibri" panose="020F0502020204030204" pitchFamily="34" charset="0"/>
                <a:cs typeface="Times New Roman" panose="02020603050405020304" pitchFamily="18" charset="0"/>
              </a:rPr>
              <a:t>Zuidelijke Land- en Tuinbouworganisatie, Netherlands</a:t>
            </a:r>
          </a:p>
          <a:p>
            <a:endParaRPr lang="en-US" altLang="en-US" sz="1400" dirty="0">
              <a:solidFill>
                <a:srgbClr val="606060"/>
              </a:solidFill>
            </a:endParaRPr>
          </a:p>
        </p:txBody>
      </p:sp>
      <p:sp>
        <p:nvSpPr>
          <p:cNvPr id="4" name="Footer Placeholder 3"/>
          <p:cNvSpPr>
            <a:spLocks noGrp="1"/>
          </p:cNvSpPr>
          <p:nvPr>
            <p:ph type="ftr" sz="quarter" idx="11"/>
          </p:nvPr>
        </p:nvSpPr>
        <p:spPr/>
        <p:txBody>
          <a:bodyPr/>
          <a:lstStyle/>
          <a:p>
            <a:pPr>
              <a:defRPr/>
            </a:pPr>
            <a:r>
              <a:rPr lang="en-US"/>
              <a:t>CAPSELLA @ EESC Joint Meeting </a:t>
            </a:r>
          </a:p>
        </p:txBody>
      </p:sp>
      <p:sp>
        <p:nvSpPr>
          <p:cNvPr id="389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041443-B086-42FF-A722-8570F217646C}" type="slidenum">
              <a:rPr lang="en-US" altLang="en-US" smtClean="0">
                <a:solidFill>
                  <a:srgbClr val="898989"/>
                </a:solidFill>
              </a:rPr>
              <a:pPr/>
              <a:t>11</a:t>
            </a:fld>
            <a:endParaRPr lang="en-US" altLang="en-US">
              <a:solidFill>
                <a:srgbClr val="898989"/>
              </a:solidFill>
            </a:endParaRPr>
          </a:p>
        </p:txBody>
      </p:sp>
      <p:pic>
        <p:nvPicPr>
          <p:cNvPr id="38918" name="Picture 4"/>
          <p:cNvPicPr>
            <a:picLocks noChangeAspect="1"/>
          </p:cNvPicPr>
          <p:nvPr/>
        </p:nvPicPr>
        <p:blipFill>
          <a:blip r:embed="rId2" cstate="print">
            <a:extLst>
              <a:ext uri="{28A0092B-C50C-407E-A947-70E740481C1C}">
                <a14:useLocalDpi xmlns:a14="http://schemas.microsoft.com/office/drawing/2010/main" val="0"/>
              </a:ext>
            </a:extLst>
          </a:blip>
          <a:srcRect l="-2" t="29488" r="41721" b="28448"/>
          <a:stretch>
            <a:fillRect/>
          </a:stretch>
        </p:blipFill>
        <p:spPr bwMode="auto">
          <a:xfrm>
            <a:off x="160338" y="6002338"/>
            <a:ext cx="9366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3" y="6029325"/>
            <a:ext cx="114458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descr="http://www.aston.ac.uk/EasySiteWeb/EasySite/StyleData/13-Home/Images/header-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6002338"/>
            <a:ext cx="100171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6"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925" y="5859463"/>
            <a:ext cx="5873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8" descr="Rete Semi Rural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663" y="5981700"/>
            <a:ext cx="561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2" descr="http://www.zephyrcom.eu/themes/theme01/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5988" y="5921375"/>
            <a:ext cx="8921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4" descr="https://scontent-vie1-1.xx.fbcdn.net/hphotos-xpa1/v/t1.0-9/7267_163756990461775_841455674_n.png?oh=b7d24edea2c9176f98c3098e59d19f21&amp;oe=57196F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1213" y="5889625"/>
            <a:ext cx="5461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18" descr="https://pbs.twimg.com/profile_images/807628182/zlto.jpg"/>
          <p:cNvPicPr>
            <a:picLocks noChangeAspect="1" noChangeArrowheads="1"/>
          </p:cNvPicPr>
          <p:nvPr/>
        </p:nvPicPr>
        <p:blipFill>
          <a:blip r:embed="rId9">
            <a:extLst>
              <a:ext uri="{28A0092B-C50C-407E-A947-70E740481C1C}">
                <a14:useLocalDpi xmlns:a14="http://schemas.microsoft.com/office/drawing/2010/main" val="0"/>
              </a:ext>
            </a:extLst>
          </a:blip>
          <a:srcRect t="24590" b="20872"/>
          <a:stretch>
            <a:fillRect/>
          </a:stretch>
        </p:blipFill>
        <p:spPr bwMode="auto">
          <a:xfrm>
            <a:off x="7997825" y="5827713"/>
            <a:ext cx="10048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l-GR" altLang="en-US"/>
              <a:t>17 July 2018</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628650" y="188913"/>
            <a:ext cx="7886700"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solidFill>
                <a:srgbClr val="606060"/>
              </a:solidFill>
            </a:endParaRPr>
          </a:p>
        </p:txBody>
      </p:sp>
      <p:sp>
        <p:nvSpPr>
          <p:cNvPr id="39939" name="Content Placeholder 2"/>
          <p:cNvSpPr>
            <a:spLocks noGrp="1"/>
          </p:cNvSpPr>
          <p:nvPr>
            <p:ph idx="1"/>
          </p:nvPr>
        </p:nvSpPr>
        <p:spPr bwMode="auto">
          <a:xfrm>
            <a:off x="628650" y="1700213"/>
            <a:ext cx="7886700" cy="2614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en-US" altLang="en-US" sz="2800" dirty="0">
                <a:solidFill>
                  <a:srgbClr val="606060"/>
                </a:solidFill>
                <a:hlinkClick r:id="rId2"/>
              </a:rPr>
              <a:t>http://www.capsella.eu/</a:t>
            </a:r>
            <a:endParaRPr lang="en-US" altLang="en-US" sz="2800" dirty="0">
              <a:solidFill>
                <a:srgbClr val="606060"/>
              </a:solidFill>
            </a:endParaRPr>
          </a:p>
          <a:p>
            <a:pPr marL="0" indent="0" algn="ctr">
              <a:buFontTx/>
              <a:buNone/>
            </a:pPr>
            <a:r>
              <a:rPr lang="en-US" altLang="en-US" sz="2800" dirty="0">
                <a:solidFill>
                  <a:srgbClr val="606060"/>
                </a:solidFill>
                <a:hlinkClick r:id="rId3"/>
              </a:rPr>
              <a:t>@Capsella12</a:t>
            </a:r>
            <a:endParaRPr lang="en-US" altLang="en-US" sz="2800" dirty="0">
              <a:solidFill>
                <a:srgbClr val="606060"/>
              </a:solidFill>
            </a:endParaRPr>
          </a:p>
          <a:p>
            <a:pPr marL="0" indent="0" algn="ctr">
              <a:buFontTx/>
              <a:buNone/>
            </a:pPr>
            <a:r>
              <a:rPr lang="en-US" altLang="en-US" sz="2800" dirty="0">
                <a:solidFill>
                  <a:srgbClr val="606060"/>
                </a:solidFill>
                <a:hlinkClick r:id="rId4"/>
              </a:rPr>
              <a:t>http://www.facebook.com/capsellaproject/</a:t>
            </a:r>
            <a:endParaRPr lang="en-US" altLang="en-US" sz="2800" dirty="0">
              <a:solidFill>
                <a:srgbClr val="606060"/>
              </a:solidFill>
            </a:endParaRPr>
          </a:p>
          <a:p>
            <a:pPr marL="0" indent="0" algn="ctr">
              <a:buFontTx/>
              <a:buNone/>
            </a:pPr>
            <a:r>
              <a:rPr lang="en-US" altLang="en-US" sz="2800" dirty="0">
                <a:solidFill>
                  <a:srgbClr val="606060"/>
                </a:solidFill>
                <a:hlinkClick r:id="rId5"/>
              </a:rPr>
              <a:t>http://www.linkedin.com/groups/8524214</a:t>
            </a:r>
            <a:endParaRPr lang="en-US" altLang="en-US" sz="2800" dirty="0">
              <a:solidFill>
                <a:srgbClr val="606060"/>
              </a:solidFill>
            </a:endParaRPr>
          </a:p>
          <a:p>
            <a:pPr marL="0" indent="0" algn="ctr">
              <a:buFontTx/>
              <a:buNone/>
            </a:pPr>
            <a:r>
              <a:rPr lang="en-US" altLang="en-US" sz="2800" dirty="0">
                <a:solidFill>
                  <a:srgbClr val="606060"/>
                </a:solidFill>
                <a:hlinkClick r:id="rId6"/>
              </a:rPr>
              <a:t>https://github.com/CAPSELLA</a:t>
            </a:r>
            <a:r>
              <a:rPr lang="en-US" altLang="en-US" sz="2800" dirty="0">
                <a:solidFill>
                  <a:srgbClr val="606060"/>
                </a:solidFill>
              </a:rPr>
              <a:t> </a:t>
            </a:r>
          </a:p>
        </p:txBody>
      </p:sp>
      <p:sp>
        <p:nvSpPr>
          <p:cNvPr id="4" name="Footer Placeholder 3"/>
          <p:cNvSpPr>
            <a:spLocks noGrp="1"/>
          </p:cNvSpPr>
          <p:nvPr>
            <p:ph type="ftr" sz="quarter" idx="11"/>
          </p:nvPr>
        </p:nvSpPr>
        <p:spPr/>
        <p:txBody>
          <a:bodyPr/>
          <a:lstStyle/>
          <a:p>
            <a:pPr>
              <a:defRPr/>
            </a:pPr>
            <a:r>
              <a:rPr lang="en-US"/>
              <a:t>CAPSELLA @ EESC Joint Meeting </a:t>
            </a:r>
            <a:endParaRPr lang="en-US" dirty="0"/>
          </a:p>
        </p:txBody>
      </p:sp>
      <p:sp>
        <p:nvSpPr>
          <p:cNvPr id="3994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5994AF-EC8E-4D79-9A68-9723FE875EE4}" type="slidenum">
              <a:rPr lang="en-US" altLang="en-US" smtClean="0">
                <a:solidFill>
                  <a:srgbClr val="898989"/>
                </a:solidFill>
              </a:rPr>
              <a:pPr/>
              <a:t>12</a:t>
            </a:fld>
            <a:endParaRPr lang="en-US" altLang="en-US">
              <a:solidFill>
                <a:srgbClr val="898989"/>
              </a:solidFill>
            </a:endParaRPr>
          </a:p>
        </p:txBody>
      </p:sp>
      <p:pic>
        <p:nvPicPr>
          <p:cNvPr id="39942" name="Picture 4"/>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8650" y="2276475"/>
            <a:ext cx="431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8650" y="2784475"/>
            <a:ext cx="4318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6"/>
          <p:cNvPicPr>
            <a:picLocks noChangeAspect="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8650" y="3279775"/>
            <a:ext cx="43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pPr>
              <a:defRPr/>
            </a:pPr>
            <a:r>
              <a:rPr lang="el-GR" altLang="en-US"/>
              <a:t>17 July 2018</a:t>
            </a:r>
            <a:endParaRPr lang="en-US" altLang="en-US" dirty="0"/>
          </a:p>
        </p:txBody>
      </p:sp>
      <p:pic>
        <p:nvPicPr>
          <p:cNvPr id="3" name="Picture 2">
            <a:extLst>
              <a:ext uri="{FF2B5EF4-FFF2-40B4-BE49-F238E27FC236}">
                <a16:creationId xmlns:a16="http://schemas.microsoft.com/office/drawing/2014/main" id="{E0DA4691-3383-46FD-946F-41012B8730B5}"/>
              </a:ext>
            </a:extLst>
          </p:cNvPr>
          <p:cNvPicPr>
            <a:picLocks noChangeAspect="1"/>
          </p:cNvPicPr>
          <p:nvPr/>
        </p:nvPicPr>
        <p:blipFill rotWithShape="1">
          <a:blip r:embed="rId13"/>
          <a:srcRect l="26398" t="5097" r="24949" b="2883"/>
          <a:stretch/>
        </p:blipFill>
        <p:spPr>
          <a:xfrm>
            <a:off x="628650" y="3863681"/>
            <a:ext cx="431800" cy="429415"/>
          </a:xfrm>
          <a:prstGeom prst="ellipse">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764" y="44624"/>
            <a:ext cx="7886700" cy="542925"/>
          </a:xfrm>
        </p:spPr>
        <p:txBody>
          <a:bodyPr/>
          <a:lstStyle/>
          <a:p>
            <a:pPr>
              <a:defRPr/>
            </a:pPr>
            <a:r>
              <a:rPr lang="en-US" dirty="0">
                <a:ea typeface="+mj-ea"/>
              </a:rPr>
              <a:t>Major Sustainability Challenge</a:t>
            </a:r>
          </a:p>
        </p:txBody>
      </p:sp>
      <p:sp>
        <p:nvSpPr>
          <p:cNvPr id="163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22060E-8BB8-42F9-AC9F-58698C25094E}" type="slidenum">
              <a:rPr lang="en-US" altLang="en-US" smtClean="0">
                <a:solidFill>
                  <a:srgbClr val="898989"/>
                </a:solidFill>
              </a:rPr>
              <a:pPr/>
              <a:t>2</a:t>
            </a:fld>
            <a:endParaRPr lang="en-US" altLang="en-US">
              <a:solidFill>
                <a:srgbClr val="898989"/>
              </a:solidFill>
            </a:endParaRPr>
          </a:p>
        </p:txBody>
      </p:sp>
      <p:graphicFrame>
        <p:nvGraphicFramePr>
          <p:cNvPr id="12" name="Diagram 11"/>
          <p:cNvGraphicFramePr/>
          <p:nvPr>
            <p:extLst>
              <p:ext uri="{D42A27DB-BD31-4B8C-83A1-F6EECF244321}">
                <p14:modId xmlns:p14="http://schemas.microsoft.com/office/powerpoint/2010/main" val="2737339103"/>
              </p:ext>
            </p:extLst>
          </p:nvPr>
        </p:nvGraphicFramePr>
        <p:xfrm>
          <a:off x="467544" y="836713"/>
          <a:ext cx="2339752" cy="561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Straight Connector 12"/>
          <p:cNvCxnSpPr/>
          <p:nvPr/>
        </p:nvCxnSpPr>
        <p:spPr>
          <a:xfrm>
            <a:off x="2951163" y="873328"/>
            <a:ext cx="0" cy="5616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51163" y="1484784"/>
            <a:ext cx="576262"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708400" y="908721"/>
            <a:ext cx="4751388" cy="1345976"/>
          </a:xfrm>
          <a:prstGeom prst="roundRect">
            <a:avLst/>
          </a:prstGeom>
          <a:solidFill>
            <a:srgbClr val="CC33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 typeface="Wingdings" panose="05000000000000000000" pitchFamily="2" charset="2"/>
              <a:buChar char="§"/>
              <a:defRPr/>
            </a:pPr>
            <a:r>
              <a:rPr lang="en-US" dirty="0"/>
              <a:t>Raise awareness</a:t>
            </a:r>
          </a:p>
          <a:p>
            <a:pPr marL="285750" indent="-285750">
              <a:buFont typeface="Wingdings" panose="05000000000000000000" pitchFamily="2" charset="2"/>
              <a:buChar char="§"/>
              <a:defRPr/>
            </a:pPr>
            <a:r>
              <a:rPr lang="en-US" dirty="0"/>
              <a:t>Leverage collective knowledge </a:t>
            </a:r>
          </a:p>
          <a:p>
            <a:pPr marL="285750" indent="-285750">
              <a:buFont typeface="Wingdings" panose="05000000000000000000" pitchFamily="2" charset="2"/>
              <a:buChar char="§"/>
              <a:defRPr/>
            </a:pPr>
            <a:r>
              <a:rPr lang="en-US" dirty="0"/>
              <a:t>Collect community requirements in a bottom-up &amp; participatory way</a:t>
            </a:r>
          </a:p>
        </p:txBody>
      </p:sp>
      <p:sp>
        <p:nvSpPr>
          <p:cNvPr id="16" name="Rounded Rectangle 15"/>
          <p:cNvSpPr/>
          <p:nvPr/>
        </p:nvSpPr>
        <p:spPr>
          <a:xfrm>
            <a:off x="3216277" y="2981772"/>
            <a:ext cx="5820219" cy="3466653"/>
          </a:xfrm>
          <a:prstGeom prst="roundRect">
            <a:avLst/>
          </a:prstGeom>
          <a:solidFill>
            <a:srgbClr val="6699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Develop a technical platform to support community based initiatives</a:t>
            </a:r>
          </a:p>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Produce new datasets concerning regional agrobiodiversity </a:t>
            </a:r>
          </a:p>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Build upon and enhance existing data sets on the agro-biodiversity and food domains</a:t>
            </a:r>
          </a:p>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Develop a number of community-driven data powered ICT solutions</a:t>
            </a:r>
          </a:p>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Run pilots with communities</a:t>
            </a:r>
          </a:p>
          <a:p>
            <a:pPr marL="285750" indent="-285750" eaLnBrk="1" hangingPunct="1">
              <a:lnSpc>
                <a:spcPts val="2200"/>
              </a:lnSpc>
              <a:spcBef>
                <a:spcPts val="300"/>
              </a:spcBef>
              <a:spcAft>
                <a:spcPts val="0"/>
              </a:spcAft>
              <a:buFont typeface="Arial" panose="020B0604020202020204" pitchFamily="34" charset="0"/>
              <a:buChar char="├"/>
            </a:pPr>
            <a:r>
              <a:rPr lang="en-US" altLang="en-US" sz="1600" dirty="0">
                <a:solidFill>
                  <a:srgbClr val="595959"/>
                </a:solidFill>
                <a:ea typeface="Calibri" panose="020F0502020204030204" pitchFamily="34" charset="0"/>
                <a:cs typeface="Times New Roman" panose="02020603050405020304" pitchFamily="18" charset="0"/>
              </a:rPr>
              <a:t>Run incubation activities for selected pilots</a:t>
            </a:r>
          </a:p>
        </p:txBody>
      </p:sp>
      <p:pic>
        <p:nvPicPr>
          <p:cNvPr id="16394" name="Picture 6" descr="capsella_def_cmyk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3098" y="2276872"/>
            <a:ext cx="2793552" cy="69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pPr>
              <a:defRPr/>
            </a:pPr>
            <a:r>
              <a:rPr lang="el-GR" altLang="en-US"/>
              <a:t>17 July 2018</a:t>
            </a:r>
            <a:endParaRPr lang="en-US" altLang="en-US" dirty="0"/>
          </a:p>
        </p:txBody>
      </p:sp>
      <p:sp>
        <p:nvSpPr>
          <p:cNvPr id="5" name="TextBox 4"/>
          <p:cNvSpPr txBox="1"/>
          <p:nvPr/>
        </p:nvSpPr>
        <p:spPr>
          <a:xfrm>
            <a:off x="467544" y="6149766"/>
            <a:ext cx="2339752" cy="246221"/>
          </a:xfrm>
          <a:prstGeom prst="rect">
            <a:avLst/>
          </a:prstGeom>
          <a:noFill/>
        </p:spPr>
        <p:txBody>
          <a:bodyPr wrap="square" rtlCol="0">
            <a:spAutoFit/>
          </a:bodyPr>
          <a:lstStyle/>
          <a:p>
            <a:r>
              <a:rPr lang="en-US" sz="1000" dirty="0">
                <a:solidFill>
                  <a:schemeClr val="tx2">
                    <a:lumMod val="75000"/>
                    <a:lumOff val="25000"/>
                  </a:schemeClr>
                </a:solidFill>
              </a:rPr>
              <a:t>UN Sustainable Development Goal #2 </a:t>
            </a:r>
          </a:p>
        </p:txBody>
      </p:sp>
      <p:cxnSp>
        <p:nvCxnSpPr>
          <p:cNvPr id="7" name="Straight Arrow Connector 6"/>
          <p:cNvCxnSpPr/>
          <p:nvPr/>
        </p:nvCxnSpPr>
        <p:spPr>
          <a:xfrm flipV="1">
            <a:off x="4427984" y="2254697"/>
            <a:ext cx="0" cy="72707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740352" y="2276872"/>
            <a:ext cx="0" cy="727075"/>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31DB7BFF-3E21-4591-8216-FDF182EF0E06}"/>
              </a:ext>
            </a:extLst>
          </p:cNvPr>
          <p:cNvSpPr>
            <a:spLocks noGrp="1"/>
          </p:cNvSpPr>
          <p:nvPr>
            <p:ph type="ftr" sz="quarter" idx="11"/>
          </p:nvPr>
        </p:nvSpPr>
        <p:spPr>
          <a:xfrm>
            <a:off x="2555875" y="6592267"/>
            <a:ext cx="3567113" cy="365125"/>
          </a:xfrm>
        </p:spPr>
        <p:txBody>
          <a:bodyPr/>
          <a:lstStyle/>
          <a:p>
            <a:pPr>
              <a:defRPr/>
            </a:pPr>
            <a:r>
              <a:rPr lang="en-US"/>
              <a:t>CAPSELLA @ EESC Joint Meeting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6">
            <a:extLst>
              <a:ext uri="{FF2B5EF4-FFF2-40B4-BE49-F238E27FC236}">
                <a16:creationId xmlns:a16="http://schemas.microsoft.com/office/drawing/2014/main" id="{58E79C5A-289A-4E74-9E43-8A812802F306}"/>
              </a:ext>
            </a:extLst>
          </p:cNvPr>
          <p:cNvPicPr>
            <a:picLocks noGrp="1" noChangeAspect="1"/>
          </p:cNvPicPr>
          <p:nvPr>
            <p:ph idx="1"/>
          </p:nvPr>
        </p:nvPicPr>
        <p:blipFill rotWithShape="1">
          <a:blip r:embed="rId3"/>
          <a:srcRect l="3545" t="884" r="3378"/>
          <a:stretch/>
        </p:blipFill>
        <p:spPr>
          <a:xfrm>
            <a:off x="1516996" y="679579"/>
            <a:ext cx="6379517" cy="5485725"/>
          </a:xfrm>
          <a:prstGeom prst="rect">
            <a:avLst/>
          </a:prstGeom>
        </p:spPr>
      </p:pic>
      <p:sp>
        <p:nvSpPr>
          <p:cNvPr id="4" name="Date Placeholder 3">
            <a:extLst>
              <a:ext uri="{FF2B5EF4-FFF2-40B4-BE49-F238E27FC236}">
                <a16:creationId xmlns:a16="http://schemas.microsoft.com/office/drawing/2014/main" id="{B9E7A56C-326B-4018-A09F-907D5DD40558}"/>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eaLnBrk="1" hangingPunct="1">
              <a:spcAft>
                <a:spcPts val="600"/>
              </a:spcAft>
              <a:defRPr/>
            </a:pPr>
            <a:r>
              <a:rPr lang="el-GR" altLang="en-US" sz="1200">
                <a:solidFill>
                  <a:schemeClr val="tx1">
                    <a:tint val="75000"/>
                  </a:schemeClr>
                </a:solidFill>
                <a:latin typeface="+mn-lt"/>
                <a:cs typeface="+mn-cs"/>
              </a:rPr>
              <a:t>17 July 2018</a:t>
            </a:r>
            <a:endParaRPr lang="en-US" altLang="en-US" sz="1200">
              <a:solidFill>
                <a:schemeClr val="tx1">
                  <a:tint val="75000"/>
                </a:schemeClr>
              </a:solidFill>
              <a:latin typeface="+mn-lt"/>
              <a:cs typeface="+mn-cs"/>
            </a:endParaRPr>
          </a:p>
        </p:txBody>
      </p:sp>
      <p:sp>
        <p:nvSpPr>
          <p:cNvPr id="5" name="Footer Placeholder 4">
            <a:extLst>
              <a:ext uri="{FF2B5EF4-FFF2-40B4-BE49-F238E27FC236}">
                <a16:creationId xmlns:a16="http://schemas.microsoft.com/office/drawing/2014/main" id="{EA1316F4-A3B8-45CD-8D08-7A6D0436950D}"/>
              </a:ext>
            </a:extLst>
          </p:cNvPr>
          <p:cNvSpPr>
            <a:spLocks noGrp="1"/>
          </p:cNvSpPr>
          <p:nvPr>
            <p:ph type="ftr" sz="quarter" idx="11"/>
          </p:nvPr>
        </p:nvSpPr>
        <p:spPr>
          <a:xfrm>
            <a:off x="3028950" y="6413902"/>
            <a:ext cx="3086100" cy="365125"/>
          </a:xfrm>
        </p:spPr>
        <p:txBody>
          <a:bodyPr vert="horz" lIns="91440" tIns="45720" rIns="91440" bIns="45720" rtlCol="0" anchor="ctr">
            <a:normAutofit/>
          </a:bodyPr>
          <a:lstStyle/>
          <a:p>
            <a:pPr eaLnBrk="1" hangingPunct="1">
              <a:spcAft>
                <a:spcPts val="600"/>
              </a:spcAft>
              <a:defRPr/>
            </a:pPr>
            <a:r>
              <a:rPr lang="en-US" kern="1200" dirty="0">
                <a:solidFill>
                  <a:schemeClr val="tx1">
                    <a:tint val="75000"/>
                  </a:schemeClr>
                </a:solidFill>
                <a:latin typeface="+mn-lt"/>
                <a:ea typeface="+mn-ea"/>
                <a:cs typeface="+mn-cs"/>
              </a:rPr>
              <a:t>CAPSELLA @ EESC Joint Meeting </a:t>
            </a:r>
          </a:p>
        </p:txBody>
      </p:sp>
      <p:sp>
        <p:nvSpPr>
          <p:cNvPr id="6" name="Slide Number Placeholder 5">
            <a:extLst>
              <a:ext uri="{FF2B5EF4-FFF2-40B4-BE49-F238E27FC236}">
                <a16:creationId xmlns:a16="http://schemas.microsoft.com/office/drawing/2014/main" id="{C4DF13E2-590F-4912-9909-621DE3893D0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eaLnBrk="1" hangingPunct="1">
              <a:spcAft>
                <a:spcPts val="600"/>
              </a:spcAft>
              <a:defRPr/>
            </a:pPr>
            <a:fld id="{A2BECB74-8EEE-43A0-88E8-99DEB3B6F461}" type="slidenum">
              <a:rPr lang="en-US" altLang="en-US" sz="1200" smtClean="0">
                <a:solidFill>
                  <a:schemeClr val="tx1">
                    <a:tint val="75000"/>
                  </a:schemeClr>
                </a:solidFill>
                <a:latin typeface="+mn-lt"/>
                <a:cs typeface="+mn-cs"/>
              </a:rPr>
              <a:pPr eaLnBrk="1" hangingPunct="1">
                <a:spcAft>
                  <a:spcPts val="600"/>
                </a:spcAft>
                <a:defRPr/>
              </a:pPr>
              <a:t>3</a:t>
            </a:fld>
            <a:endParaRPr lang="en-US" altLang="en-US" sz="1200">
              <a:solidFill>
                <a:schemeClr val="tx1">
                  <a:tint val="75000"/>
                </a:schemeClr>
              </a:solidFill>
              <a:latin typeface="+mn-lt"/>
              <a:cs typeface="+mn-cs"/>
            </a:endParaRPr>
          </a:p>
        </p:txBody>
      </p:sp>
      <p:sp>
        <p:nvSpPr>
          <p:cNvPr id="8" name="Rectangle 7">
            <a:extLst>
              <a:ext uri="{FF2B5EF4-FFF2-40B4-BE49-F238E27FC236}">
                <a16:creationId xmlns:a16="http://schemas.microsoft.com/office/drawing/2014/main" id="{D12E70A0-471D-43D9-A627-6341EFF87B01}"/>
              </a:ext>
            </a:extLst>
          </p:cNvPr>
          <p:cNvSpPr/>
          <p:nvPr/>
        </p:nvSpPr>
        <p:spPr>
          <a:xfrm>
            <a:off x="1763688" y="6165304"/>
            <a:ext cx="6547824" cy="230832"/>
          </a:xfrm>
          <a:prstGeom prst="rect">
            <a:avLst/>
          </a:prstGeom>
        </p:spPr>
        <p:txBody>
          <a:bodyPr wrap="square">
            <a:spAutoFit/>
          </a:bodyPr>
          <a:lstStyle/>
          <a:p>
            <a:r>
              <a:rPr lang="en-US" sz="900" dirty="0">
                <a:solidFill>
                  <a:schemeClr val="bg2">
                    <a:lumMod val="75000"/>
                  </a:schemeClr>
                </a:solidFill>
              </a:rPr>
              <a:t>TEEB (2015) TEEB for Agriculture &amp; Food: an interim report, United Nations Environment </a:t>
            </a:r>
            <a:r>
              <a:rPr lang="en-US" sz="900" dirty="0" err="1">
                <a:solidFill>
                  <a:schemeClr val="bg2">
                    <a:lumMod val="75000"/>
                  </a:schemeClr>
                </a:solidFill>
              </a:rPr>
              <a:t>Programme</a:t>
            </a:r>
            <a:r>
              <a:rPr lang="en-US" sz="900" dirty="0">
                <a:solidFill>
                  <a:schemeClr val="bg2">
                    <a:lumMod val="75000"/>
                  </a:schemeClr>
                </a:solidFill>
              </a:rPr>
              <a:t>, Geneva, Switzerland</a:t>
            </a:r>
            <a:endParaRPr lang="el-GR" sz="900" dirty="0">
              <a:solidFill>
                <a:schemeClr val="bg2">
                  <a:lumMod val="75000"/>
                </a:schemeClr>
              </a:solidFill>
            </a:endParaRPr>
          </a:p>
        </p:txBody>
      </p:sp>
      <p:sp>
        <p:nvSpPr>
          <p:cNvPr id="12" name="Title 1">
            <a:extLst>
              <a:ext uri="{FF2B5EF4-FFF2-40B4-BE49-F238E27FC236}">
                <a16:creationId xmlns:a16="http://schemas.microsoft.com/office/drawing/2014/main" id="{ED19E826-9439-49DF-9EB8-23B0B7EEA9C2}"/>
              </a:ext>
            </a:extLst>
          </p:cNvPr>
          <p:cNvSpPr txBox="1">
            <a:spLocks/>
          </p:cNvSpPr>
          <p:nvPr/>
        </p:nvSpPr>
        <p:spPr>
          <a:xfrm>
            <a:off x="628650" y="82777"/>
            <a:ext cx="8046374" cy="542925"/>
          </a:xfrm>
          <a:prstGeom prst="rect">
            <a:avLst/>
          </a:prstGeom>
        </p:spPr>
        <p:txBody>
          <a:bodyPr/>
          <a:lstStyle>
            <a:lvl1pPr algn="ctr" rtl="0" eaLnBrk="0" fontAlgn="base" hangingPunct="0">
              <a:spcBef>
                <a:spcPct val="0"/>
              </a:spcBef>
              <a:spcAft>
                <a:spcPct val="0"/>
              </a:spcAft>
              <a:defRPr sz="2800" kern="1200">
                <a:solidFill>
                  <a:schemeClr val="bg2">
                    <a:lumMod val="75000"/>
                  </a:schemeClr>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ea typeface="Arial"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defRPr/>
            </a:pPr>
            <a:r>
              <a:rPr lang="en-US" dirty="0">
                <a:ea typeface="+mj-ea"/>
              </a:rPr>
              <a:t>Complex interactions with high impact</a:t>
            </a:r>
          </a:p>
        </p:txBody>
      </p:sp>
    </p:spTree>
    <p:extLst>
      <p:ext uri="{BB962C8B-B14F-4D97-AF65-F5344CB8AC3E}">
        <p14:creationId xmlns:p14="http://schemas.microsoft.com/office/powerpoint/2010/main" val="139229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E8B9-7503-480F-886F-92736949EE1F}"/>
              </a:ext>
            </a:extLst>
          </p:cNvPr>
          <p:cNvSpPr>
            <a:spLocks noGrp="1"/>
          </p:cNvSpPr>
          <p:nvPr>
            <p:ph type="title"/>
          </p:nvPr>
        </p:nvSpPr>
        <p:spPr/>
        <p:txBody>
          <a:bodyPr/>
          <a:lstStyle/>
          <a:p>
            <a:r>
              <a:rPr lang="en-US" dirty="0"/>
              <a:t>Political economy &amp; Food System Phases</a:t>
            </a:r>
            <a:endParaRPr lang="el-GR" dirty="0"/>
          </a:p>
        </p:txBody>
      </p:sp>
      <p:sp>
        <p:nvSpPr>
          <p:cNvPr id="4" name="Date Placeholder 3">
            <a:extLst>
              <a:ext uri="{FF2B5EF4-FFF2-40B4-BE49-F238E27FC236}">
                <a16:creationId xmlns:a16="http://schemas.microsoft.com/office/drawing/2014/main" id="{E30B1539-3668-440E-A313-2C4AC1A6F90F}"/>
              </a:ext>
            </a:extLst>
          </p:cNvPr>
          <p:cNvSpPr>
            <a:spLocks noGrp="1"/>
          </p:cNvSpPr>
          <p:nvPr>
            <p:ph type="dt" sz="half" idx="10"/>
          </p:nvPr>
        </p:nvSpPr>
        <p:spPr/>
        <p:txBody>
          <a:bodyPr/>
          <a:lstStyle/>
          <a:p>
            <a:pPr>
              <a:defRPr/>
            </a:pPr>
            <a:r>
              <a:rPr lang="el-GR" altLang="en-US"/>
              <a:t>17 July 2018</a:t>
            </a:r>
            <a:endParaRPr lang="en-US" altLang="en-US" dirty="0"/>
          </a:p>
        </p:txBody>
      </p:sp>
      <p:sp>
        <p:nvSpPr>
          <p:cNvPr id="5" name="Footer Placeholder 4">
            <a:extLst>
              <a:ext uri="{FF2B5EF4-FFF2-40B4-BE49-F238E27FC236}">
                <a16:creationId xmlns:a16="http://schemas.microsoft.com/office/drawing/2014/main" id="{0D320BE6-0FD2-4292-A414-14F5FFFC40EE}"/>
              </a:ext>
            </a:extLst>
          </p:cNvPr>
          <p:cNvSpPr>
            <a:spLocks noGrp="1"/>
          </p:cNvSpPr>
          <p:nvPr>
            <p:ph type="ftr" sz="quarter" idx="11"/>
          </p:nvPr>
        </p:nvSpPr>
        <p:spPr/>
        <p:txBody>
          <a:bodyPr/>
          <a:lstStyle/>
          <a:p>
            <a:pPr>
              <a:defRPr/>
            </a:pPr>
            <a:r>
              <a:rPr lang="en-US"/>
              <a:t>CAPSELLA @ EESC Joint Meeting </a:t>
            </a:r>
            <a:endParaRPr lang="en-US" dirty="0"/>
          </a:p>
        </p:txBody>
      </p:sp>
      <p:sp>
        <p:nvSpPr>
          <p:cNvPr id="6" name="Slide Number Placeholder 5">
            <a:extLst>
              <a:ext uri="{FF2B5EF4-FFF2-40B4-BE49-F238E27FC236}">
                <a16:creationId xmlns:a16="http://schemas.microsoft.com/office/drawing/2014/main" id="{8FC859C8-1A59-4709-BE7F-A9940E54B360}"/>
              </a:ext>
            </a:extLst>
          </p:cNvPr>
          <p:cNvSpPr>
            <a:spLocks noGrp="1"/>
          </p:cNvSpPr>
          <p:nvPr>
            <p:ph type="sldNum" sz="quarter" idx="12"/>
          </p:nvPr>
        </p:nvSpPr>
        <p:spPr/>
        <p:txBody>
          <a:bodyPr/>
          <a:lstStyle/>
          <a:p>
            <a:pPr>
              <a:defRPr/>
            </a:pPr>
            <a:fld id="{A2BECB74-8EEE-43A0-88E8-99DEB3B6F461}" type="slidenum">
              <a:rPr lang="en-US" altLang="en-US" smtClean="0"/>
              <a:pPr>
                <a:defRPr/>
              </a:pPr>
              <a:t>4</a:t>
            </a:fld>
            <a:endParaRPr lang="en-US" altLang="en-US"/>
          </a:p>
        </p:txBody>
      </p:sp>
      <p:pic>
        <p:nvPicPr>
          <p:cNvPr id="7" name="Picture 6">
            <a:extLst>
              <a:ext uri="{FF2B5EF4-FFF2-40B4-BE49-F238E27FC236}">
                <a16:creationId xmlns:a16="http://schemas.microsoft.com/office/drawing/2014/main" id="{CE81CFF7-FE27-44B2-8A27-B0B749C7CF83}"/>
              </a:ext>
            </a:extLst>
          </p:cNvPr>
          <p:cNvPicPr>
            <a:picLocks noChangeAspect="1"/>
          </p:cNvPicPr>
          <p:nvPr/>
        </p:nvPicPr>
        <p:blipFill>
          <a:blip r:embed="rId3"/>
          <a:stretch>
            <a:fillRect/>
          </a:stretch>
        </p:blipFill>
        <p:spPr>
          <a:xfrm>
            <a:off x="628650" y="3603747"/>
            <a:ext cx="7886700" cy="2502299"/>
          </a:xfrm>
          <a:prstGeom prst="rect">
            <a:avLst/>
          </a:prstGeom>
        </p:spPr>
      </p:pic>
      <p:sp>
        <p:nvSpPr>
          <p:cNvPr id="8" name="Rectangle 7">
            <a:extLst>
              <a:ext uri="{FF2B5EF4-FFF2-40B4-BE49-F238E27FC236}">
                <a16:creationId xmlns:a16="http://schemas.microsoft.com/office/drawing/2014/main" id="{DEBFE005-B46B-4F6F-BEE8-4AE6A4B7E1FA}"/>
              </a:ext>
            </a:extLst>
          </p:cNvPr>
          <p:cNvSpPr/>
          <p:nvPr/>
        </p:nvSpPr>
        <p:spPr>
          <a:xfrm>
            <a:off x="1475656" y="6221359"/>
            <a:ext cx="7344815" cy="246221"/>
          </a:xfrm>
          <a:prstGeom prst="rect">
            <a:avLst/>
          </a:prstGeom>
        </p:spPr>
        <p:txBody>
          <a:bodyPr wrap="square">
            <a:spAutoFit/>
          </a:bodyPr>
          <a:lstStyle/>
          <a:p>
            <a:r>
              <a:rPr lang="el-GR" sz="1000" dirty="0" err="1">
                <a:solidFill>
                  <a:schemeClr val="bg2">
                    <a:lumMod val="75000"/>
                  </a:schemeClr>
                </a:solidFill>
              </a:rPr>
              <a:t>Robert</a:t>
            </a:r>
            <a:r>
              <a:rPr lang="el-GR" sz="1000" dirty="0">
                <a:solidFill>
                  <a:schemeClr val="bg2">
                    <a:lumMod val="75000"/>
                  </a:schemeClr>
                </a:solidFill>
              </a:rPr>
              <a:t> </a:t>
            </a:r>
            <a:r>
              <a:rPr lang="el-GR" sz="1000" dirty="0" err="1">
                <a:solidFill>
                  <a:schemeClr val="bg2">
                    <a:lumMod val="75000"/>
                  </a:schemeClr>
                </a:solidFill>
              </a:rPr>
              <a:t>Biel</a:t>
            </a:r>
            <a:r>
              <a:rPr lang="el-GR" sz="1000" dirty="0">
                <a:solidFill>
                  <a:schemeClr val="bg2">
                    <a:lumMod val="75000"/>
                  </a:schemeClr>
                </a:solidFill>
              </a:rPr>
              <a:t>, </a:t>
            </a:r>
            <a:r>
              <a:rPr lang="el-GR" sz="1000" dirty="0" err="1">
                <a:solidFill>
                  <a:schemeClr val="bg2">
                    <a:lumMod val="75000"/>
                  </a:schemeClr>
                </a:solidFill>
              </a:rPr>
              <a:t>Sustainable</a:t>
            </a:r>
            <a:r>
              <a:rPr lang="el-GR" sz="1000" dirty="0">
                <a:solidFill>
                  <a:schemeClr val="bg2">
                    <a:lumMod val="75000"/>
                  </a:schemeClr>
                </a:solidFill>
              </a:rPr>
              <a:t> </a:t>
            </a:r>
            <a:r>
              <a:rPr lang="el-GR" sz="1000" dirty="0" err="1">
                <a:solidFill>
                  <a:schemeClr val="bg2">
                    <a:lumMod val="75000"/>
                  </a:schemeClr>
                </a:solidFill>
              </a:rPr>
              <a:t>Food</a:t>
            </a:r>
            <a:r>
              <a:rPr lang="el-GR" sz="1000" dirty="0">
                <a:solidFill>
                  <a:schemeClr val="bg2">
                    <a:lumMod val="75000"/>
                  </a:schemeClr>
                </a:solidFill>
              </a:rPr>
              <a:t> Systems.  </a:t>
            </a:r>
            <a:r>
              <a:rPr lang="el-GR" sz="1000" dirty="0" err="1">
                <a:solidFill>
                  <a:schemeClr val="bg2">
                    <a:lumMod val="75000"/>
                  </a:schemeClr>
                </a:solidFill>
              </a:rPr>
              <a:t>London</a:t>
            </a:r>
            <a:r>
              <a:rPr lang="el-GR" sz="1000" dirty="0">
                <a:solidFill>
                  <a:schemeClr val="bg2">
                    <a:lumMod val="75000"/>
                  </a:schemeClr>
                </a:solidFill>
              </a:rPr>
              <a:t>, UCL </a:t>
            </a:r>
            <a:r>
              <a:rPr lang="el-GR" sz="1000" dirty="0" err="1">
                <a:solidFill>
                  <a:schemeClr val="bg2">
                    <a:lumMod val="75000"/>
                  </a:schemeClr>
                </a:solidFill>
              </a:rPr>
              <a:t>Press</a:t>
            </a:r>
            <a:r>
              <a:rPr lang="el-GR" sz="1000" dirty="0">
                <a:solidFill>
                  <a:schemeClr val="bg2">
                    <a:lumMod val="75000"/>
                  </a:schemeClr>
                </a:solidFill>
              </a:rPr>
              <a:t>, 2016. http://dx.doi.org/10.14324/111.9781911307099</a:t>
            </a:r>
          </a:p>
        </p:txBody>
      </p:sp>
      <p:pic>
        <p:nvPicPr>
          <p:cNvPr id="3" name="Picture 2">
            <a:extLst>
              <a:ext uri="{FF2B5EF4-FFF2-40B4-BE49-F238E27FC236}">
                <a16:creationId xmlns:a16="http://schemas.microsoft.com/office/drawing/2014/main" id="{CF5AFA1B-DEDB-4E9B-95F7-374C5E903429}"/>
              </a:ext>
            </a:extLst>
          </p:cNvPr>
          <p:cNvPicPr>
            <a:picLocks noChangeAspect="1"/>
          </p:cNvPicPr>
          <p:nvPr/>
        </p:nvPicPr>
        <p:blipFill>
          <a:blip r:embed="rId4"/>
          <a:stretch>
            <a:fillRect/>
          </a:stretch>
        </p:blipFill>
        <p:spPr>
          <a:xfrm>
            <a:off x="628650" y="1052735"/>
            <a:ext cx="8047806" cy="2424061"/>
          </a:xfrm>
          <a:prstGeom prst="rect">
            <a:avLst/>
          </a:prstGeom>
        </p:spPr>
      </p:pic>
    </p:spTree>
    <p:extLst>
      <p:ext uri="{BB962C8B-B14F-4D97-AF65-F5344CB8AC3E}">
        <p14:creationId xmlns:p14="http://schemas.microsoft.com/office/powerpoint/2010/main" val="174848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C590-A76A-414B-9FB7-E16E03F54821}"/>
              </a:ext>
            </a:extLst>
          </p:cNvPr>
          <p:cNvSpPr>
            <a:spLocks noGrp="1"/>
          </p:cNvSpPr>
          <p:nvPr>
            <p:ph type="title"/>
          </p:nvPr>
        </p:nvSpPr>
        <p:spPr/>
        <p:txBody>
          <a:bodyPr/>
          <a:lstStyle/>
          <a:p>
            <a:r>
              <a:rPr lang="en-US" dirty="0"/>
              <a:t>Acceptance of organic agriculture in EU</a:t>
            </a:r>
            <a:endParaRPr lang="el-GR" dirty="0"/>
          </a:p>
        </p:txBody>
      </p:sp>
      <p:sp>
        <p:nvSpPr>
          <p:cNvPr id="4" name="Date Placeholder 3">
            <a:extLst>
              <a:ext uri="{FF2B5EF4-FFF2-40B4-BE49-F238E27FC236}">
                <a16:creationId xmlns:a16="http://schemas.microsoft.com/office/drawing/2014/main" id="{907AC94D-1D38-4F18-B663-773FB54E7EE4}"/>
              </a:ext>
            </a:extLst>
          </p:cNvPr>
          <p:cNvSpPr>
            <a:spLocks noGrp="1"/>
          </p:cNvSpPr>
          <p:nvPr>
            <p:ph type="dt" sz="half" idx="10"/>
          </p:nvPr>
        </p:nvSpPr>
        <p:spPr/>
        <p:txBody>
          <a:bodyPr/>
          <a:lstStyle/>
          <a:p>
            <a:pPr>
              <a:defRPr/>
            </a:pPr>
            <a:r>
              <a:rPr lang="el-GR" altLang="en-US"/>
              <a:t>17 July 2018</a:t>
            </a:r>
            <a:endParaRPr lang="en-US" altLang="en-US" dirty="0"/>
          </a:p>
        </p:txBody>
      </p:sp>
      <p:sp>
        <p:nvSpPr>
          <p:cNvPr id="5" name="Footer Placeholder 4">
            <a:extLst>
              <a:ext uri="{FF2B5EF4-FFF2-40B4-BE49-F238E27FC236}">
                <a16:creationId xmlns:a16="http://schemas.microsoft.com/office/drawing/2014/main" id="{57294B3C-F213-4E15-941E-4E7FAAD9B57D}"/>
              </a:ext>
            </a:extLst>
          </p:cNvPr>
          <p:cNvSpPr>
            <a:spLocks noGrp="1"/>
          </p:cNvSpPr>
          <p:nvPr>
            <p:ph type="ftr" sz="quarter" idx="11"/>
          </p:nvPr>
        </p:nvSpPr>
        <p:spPr/>
        <p:txBody>
          <a:bodyPr/>
          <a:lstStyle/>
          <a:p>
            <a:pPr>
              <a:defRPr/>
            </a:pPr>
            <a:r>
              <a:rPr lang="en-US" dirty="0"/>
              <a:t>CAPSELLA @ EESC Joint Meeting </a:t>
            </a:r>
          </a:p>
        </p:txBody>
      </p:sp>
      <p:sp>
        <p:nvSpPr>
          <p:cNvPr id="6" name="Slide Number Placeholder 5">
            <a:extLst>
              <a:ext uri="{FF2B5EF4-FFF2-40B4-BE49-F238E27FC236}">
                <a16:creationId xmlns:a16="http://schemas.microsoft.com/office/drawing/2014/main" id="{00139269-CAFA-4145-A58A-DF8A8C8BF68B}"/>
              </a:ext>
            </a:extLst>
          </p:cNvPr>
          <p:cNvSpPr>
            <a:spLocks noGrp="1"/>
          </p:cNvSpPr>
          <p:nvPr>
            <p:ph type="sldNum" sz="quarter" idx="12"/>
          </p:nvPr>
        </p:nvSpPr>
        <p:spPr/>
        <p:txBody>
          <a:bodyPr/>
          <a:lstStyle/>
          <a:p>
            <a:pPr>
              <a:defRPr/>
            </a:pPr>
            <a:fld id="{A2BECB74-8EEE-43A0-88E8-99DEB3B6F461}" type="slidenum">
              <a:rPr lang="en-US" altLang="en-US" smtClean="0"/>
              <a:pPr>
                <a:defRPr/>
              </a:pPr>
              <a:t>5</a:t>
            </a:fld>
            <a:endParaRPr lang="en-US" altLang="en-US"/>
          </a:p>
        </p:txBody>
      </p:sp>
      <p:pic>
        <p:nvPicPr>
          <p:cNvPr id="7" name="Picture 6">
            <a:extLst>
              <a:ext uri="{FF2B5EF4-FFF2-40B4-BE49-F238E27FC236}">
                <a16:creationId xmlns:a16="http://schemas.microsoft.com/office/drawing/2014/main" id="{306A776D-C356-43F7-A1BF-613E4B63DA70}"/>
              </a:ext>
            </a:extLst>
          </p:cNvPr>
          <p:cNvPicPr>
            <a:picLocks noChangeAspect="1"/>
          </p:cNvPicPr>
          <p:nvPr/>
        </p:nvPicPr>
        <p:blipFill>
          <a:blip r:embed="rId3"/>
          <a:stretch>
            <a:fillRect/>
          </a:stretch>
        </p:blipFill>
        <p:spPr>
          <a:xfrm>
            <a:off x="4977606" y="1545016"/>
            <a:ext cx="3132361" cy="2568867"/>
          </a:xfrm>
          <a:prstGeom prst="rect">
            <a:avLst/>
          </a:prstGeom>
        </p:spPr>
      </p:pic>
      <p:pic>
        <p:nvPicPr>
          <p:cNvPr id="8" name="Picture 7">
            <a:extLst>
              <a:ext uri="{FF2B5EF4-FFF2-40B4-BE49-F238E27FC236}">
                <a16:creationId xmlns:a16="http://schemas.microsoft.com/office/drawing/2014/main" id="{10DD6877-DC2E-42DB-92F4-022851801924}"/>
              </a:ext>
            </a:extLst>
          </p:cNvPr>
          <p:cNvPicPr>
            <a:picLocks noChangeAspect="1"/>
          </p:cNvPicPr>
          <p:nvPr/>
        </p:nvPicPr>
        <p:blipFill>
          <a:blip r:embed="rId4"/>
          <a:stretch>
            <a:fillRect/>
          </a:stretch>
        </p:blipFill>
        <p:spPr>
          <a:xfrm>
            <a:off x="4963877" y="4321334"/>
            <a:ext cx="3949206" cy="1648178"/>
          </a:xfrm>
          <a:prstGeom prst="rect">
            <a:avLst/>
          </a:prstGeom>
        </p:spPr>
      </p:pic>
      <p:pic>
        <p:nvPicPr>
          <p:cNvPr id="9" name="Picture 8">
            <a:extLst>
              <a:ext uri="{FF2B5EF4-FFF2-40B4-BE49-F238E27FC236}">
                <a16:creationId xmlns:a16="http://schemas.microsoft.com/office/drawing/2014/main" id="{91FCBFCC-0561-4D18-9FC2-4E4A57D89A17}"/>
              </a:ext>
            </a:extLst>
          </p:cNvPr>
          <p:cNvPicPr>
            <a:picLocks noChangeAspect="1"/>
          </p:cNvPicPr>
          <p:nvPr/>
        </p:nvPicPr>
        <p:blipFill>
          <a:blip r:embed="rId5"/>
          <a:stretch>
            <a:fillRect/>
          </a:stretch>
        </p:blipFill>
        <p:spPr>
          <a:xfrm>
            <a:off x="524805" y="875312"/>
            <a:ext cx="4335227" cy="5108854"/>
          </a:xfrm>
          <a:prstGeom prst="rect">
            <a:avLst/>
          </a:prstGeom>
        </p:spPr>
      </p:pic>
      <p:sp>
        <p:nvSpPr>
          <p:cNvPr id="10" name="Rectangle 9">
            <a:extLst>
              <a:ext uri="{FF2B5EF4-FFF2-40B4-BE49-F238E27FC236}">
                <a16:creationId xmlns:a16="http://schemas.microsoft.com/office/drawing/2014/main" id="{9DC5A7D3-C62F-4B65-8256-F7D92A11BA77}"/>
              </a:ext>
            </a:extLst>
          </p:cNvPr>
          <p:cNvSpPr/>
          <p:nvPr/>
        </p:nvSpPr>
        <p:spPr>
          <a:xfrm>
            <a:off x="893404" y="6102967"/>
            <a:ext cx="7608515" cy="246221"/>
          </a:xfrm>
          <a:prstGeom prst="rect">
            <a:avLst/>
          </a:prstGeom>
        </p:spPr>
        <p:txBody>
          <a:bodyPr wrap="square">
            <a:spAutoFit/>
          </a:bodyPr>
          <a:lstStyle/>
          <a:p>
            <a:r>
              <a:rPr lang="en-US" sz="1000" dirty="0">
                <a:solidFill>
                  <a:schemeClr val="bg2">
                    <a:lumMod val="75000"/>
                  </a:schemeClr>
                </a:solidFill>
              </a:rPr>
              <a:t>EPRS | European Parliamentary Research Service Authors: Giulio </a:t>
            </a:r>
            <a:r>
              <a:rPr lang="en-US" sz="1000" dirty="0" err="1">
                <a:solidFill>
                  <a:schemeClr val="bg2">
                    <a:lumMod val="75000"/>
                  </a:schemeClr>
                </a:solidFill>
              </a:rPr>
              <a:t>Sabbati</a:t>
            </a:r>
            <a:r>
              <a:rPr lang="en-US" sz="1000" dirty="0">
                <a:solidFill>
                  <a:schemeClr val="bg2">
                    <a:lumMod val="75000"/>
                  </a:schemeClr>
                </a:solidFill>
              </a:rPr>
              <a:t> and Ivana </a:t>
            </a:r>
            <a:r>
              <a:rPr lang="en-US" sz="1000" dirty="0" err="1">
                <a:solidFill>
                  <a:schemeClr val="bg2">
                    <a:lumMod val="75000"/>
                  </a:schemeClr>
                </a:solidFill>
              </a:rPr>
              <a:t>Katsarova</a:t>
            </a:r>
            <a:r>
              <a:rPr lang="en-US" sz="1000" dirty="0">
                <a:solidFill>
                  <a:schemeClr val="bg2">
                    <a:lumMod val="75000"/>
                  </a:schemeClr>
                </a:solidFill>
              </a:rPr>
              <a:t> Members’ Research Service, 2015</a:t>
            </a:r>
            <a:endParaRPr lang="el-GR" sz="1000" dirty="0">
              <a:solidFill>
                <a:schemeClr val="bg2">
                  <a:lumMod val="75000"/>
                </a:schemeClr>
              </a:solidFill>
            </a:endParaRPr>
          </a:p>
        </p:txBody>
      </p:sp>
    </p:spTree>
    <p:extLst>
      <p:ext uri="{BB962C8B-B14F-4D97-AF65-F5344CB8AC3E}">
        <p14:creationId xmlns:p14="http://schemas.microsoft.com/office/powerpoint/2010/main" val="2767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913"/>
            <a:ext cx="7886700" cy="542925"/>
          </a:xfrm>
        </p:spPr>
        <p:txBody>
          <a:bodyPr/>
          <a:lstStyle/>
          <a:p>
            <a:pPr>
              <a:defRPr/>
            </a:pPr>
            <a:r>
              <a:rPr lang="en-US" dirty="0">
                <a:ea typeface="+mj-ea"/>
              </a:rPr>
              <a:t>CAPSELLA Pilots</a:t>
            </a:r>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028427-B1DE-4922-875D-26C2740BEB2F}" type="slidenum">
              <a:rPr lang="en-US" altLang="en-US" smtClean="0">
                <a:solidFill>
                  <a:srgbClr val="898989"/>
                </a:solidFill>
              </a:rPr>
              <a:pPr/>
              <a:t>6</a:t>
            </a:fld>
            <a:endParaRPr lang="en-US" altLang="en-US">
              <a:solidFill>
                <a:srgbClr val="898989"/>
              </a:solidFill>
            </a:endParaRPr>
          </a:p>
        </p:txBody>
      </p:sp>
      <p:sp>
        <p:nvSpPr>
          <p:cNvPr id="6" name="Content Placeholder 3"/>
          <p:cNvSpPr>
            <a:spLocks noGrp="1"/>
          </p:cNvSpPr>
          <p:nvPr>
            <p:ph idx="1"/>
          </p:nvPr>
        </p:nvSpPr>
        <p:spPr>
          <a:xfrm>
            <a:off x="539750" y="745880"/>
            <a:ext cx="8064500" cy="750975"/>
          </a:xfrm>
        </p:spPr>
        <p:txBody>
          <a:bodyPr wrap="square">
            <a:spAutoFit/>
          </a:bodyPr>
          <a:lstStyle/>
          <a:p>
            <a:pPr marL="0" indent="0" algn="ctr" eaLnBrk="1" hangingPunct="1">
              <a:lnSpc>
                <a:spcPct val="107000"/>
              </a:lnSpc>
              <a:spcBef>
                <a:spcPts val="0"/>
              </a:spcBef>
              <a:spcAft>
                <a:spcPts val="1350"/>
              </a:spcAft>
              <a:buFontTx/>
              <a:buNone/>
              <a:defRPr/>
            </a:pPr>
            <a:r>
              <a:rPr lang="en-GB" sz="2000" dirty="0">
                <a:solidFill>
                  <a:schemeClr val="accent4">
                    <a:lumMod val="65000"/>
                    <a:lumOff val="35000"/>
                  </a:schemeClr>
                </a:solidFill>
                <a:ea typeface="+mn-ea"/>
              </a:rPr>
              <a:t>Small (or larger!!) scale experimental trials with real users that represent the targeted communities</a:t>
            </a:r>
            <a:endParaRPr lang="en-US" sz="2000" dirty="0">
              <a:solidFill>
                <a:schemeClr val="accent4">
                  <a:lumMod val="65000"/>
                  <a:lumOff val="35000"/>
                </a:schemeClr>
              </a:solidFill>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val="0"/>
              </a:ext>
            </a:extLst>
          </a:blip>
          <a:srcRect t="15675" r="31250" b="17649"/>
          <a:stretch/>
        </p:blipFill>
        <p:spPr>
          <a:xfrm>
            <a:off x="2101663" y="1908207"/>
            <a:ext cx="4677530" cy="4205212"/>
          </a:xfrm>
          <a:prstGeom prst="rect">
            <a:avLst/>
          </a:prstGeom>
          <a:effectLst>
            <a:softEdge rad="31750"/>
          </a:effectLst>
        </p:spPr>
      </p:pic>
      <p:sp>
        <p:nvSpPr>
          <p:cNvPr id="8" name="Line Callout 2 (Accent Bar) 7"/>
          <p:cNvSpPr/>
          <p:nvPr/>
        </p:nvSpPr>
        <p:spPr>
          <a:xfrm>
            <a:off x="7067550" y="1556792"/>
            <a:ext cx="1979613" cy="1087438"/>
          </a:xfrm>
          <a:prstGeom prst="accentCallout2">
            <a:avLst>
              <a:gd name="adj1" fmla="val 18750"/>
              <a:gd name="adj2" fmla="val -8333"/>
              <a:gd name="adj3" fmla="val 18750"/>
              <a:gd name="adj4" fmla="val -16667"/>
              <a:gd name="adj5" fmla="val 222893"/>
              <a:gd name="adj6" fmla="val -116355"/>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Czech Republic</a:t>
            </a:r>
            <a:r>
              <a:rPr lang="el-GR" sz="1600" dirty="0">
                <a:solidFill>
                  <a:schemeClr val="bg1"/>
                </a:solidFill>
                <a:ea typeface="Calibri" panose="020F0502020204030204" pitchFamily="34" charset="0"/>
                <a:cs typeface="Times New Roman" panose="02020603050405020304" pitchFamily="18" charset="0"/>
              </a:rPr>
              <a:t>: </a:t>
            </a:r>
            <a:r>
              <a:rPr lang="en-US" sz="1600" dirty="0" err="1">
                <a:solidFill>
                  <a:schemeClr val="bg1"/>
                </a:solidFill>
                <a:ea typeface="Calibri" panose="020F0502020204030204" pitchFamily="34" charset="0"/>
                <a:cs typeface="Times New Roman" panose="02020603050405020304" pitchFamily="18" charset="0"/>
              </a:rPr>
              <a:t>Personalised</a:t>
            </a:r>
            <a:r>
              <a:rPr lang="en-US" sz="1600" dirty="0">
                <a:solidFill>
                  <a:schemeClr val="bg1"/>
                </a:solidFill>
                <a:ea typeface="Calibri" panose="020F0502020204030204" pitchFamily="34" charset="0"/>
                <a:cs typeface="Times New Roman" panose="02020603050405020304" pitchFamily="18" charset="0"/>
              </a:rPr>
              <a:t> Food System: Meal Prediction tool</a:t>
            </a:r>
          </a:p>
        </p:txBody>
      </p:sp>
      <p:sp>
        <p:nvSpPr>
          <p:cNvPr id="9" name="Line Callout 2 (Accent Bar) 8"/>
          <p:cNvSpPr/>
          <p:nvPr/>
        </p:nvSpPr>
        <p:spPr>
          <a:xfrm flipH="1">
            <a:off x="86436" y="5499515"/>
            <a:ext cx="1766888" cy="881813"/>
          </a:xfrm>
          <a:prstGeom prst="accentCallout2">
            <a:avLst>
              <a:gd name="adj1" fmla="val 18750"/>
              <a:gd name="adj2" fmla="val -8333"/>
              <a:gd name="adj3" fmla="val 18750"/>
              <a:gd name="adj4" fmla="val -16667"/>
              <a:gd name="adj5" fmla="val -90715"/>
              <a:gd name="adj6" fmla="val -161481"/>
            </a:avLst>
          </a:prstGeom>
          <a:solidFill>
            <a:srgbClr val="99663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Italy</a:t>
            </a:r>
            <a:r>
              <a:rPr lang="el-GR" sz="1600" dirty="0">
                <a:solidFill>
                  <a:schemeClr val="bg1"/>
                </a:solidFill>
                <a:ea typeface="Calibri" panose="020F0502020204030204" pitchFamily="34" charset="0"/>
                <a:cs typeface="Times New Roman" panose="02020603050405020304" pitchFamily="18" charset="0"/>
              </a:rPr>
              <a:t>,</a:t>
            </a:r>
            <a:r>
              <a:rPr lang="de-DE" sz="1600" dirty="0">
                <a:solidFill>
                  <a:schemeClr val="bg1"/>
                </a:solidFill>
                <a:ea typeface="Calibri" panose="020F0502020204030204" pitchFamily="34" charset="0"/>
                <a:cs typeface="Times New Roman" panose="02020603050405020304" pitchFamily="18" charset="0"/>
              </a:rPr>
              <a:t> </a:t>
            </a:r>
            <a:r>
              <a:rPr lang="en-US" sz="1600" dirty="0">
                <a:solidFill>
                  <a:schemeClr val="bg1"/>
                </a:solidFill>
                <a:ea typeface="Calibri" panose="020F0502020204030204" pitchFamily="34" charset="0"/>
                <a:cs typeface="Times New Roman" panose="02020603050405020304" pitchFamily="18" charset="0"/>
              </a:rPr>
              <a:t>Greece:</a:t>
            </a:r>
            <a:br>
              <a:rPr lang="en-US" sz="1600" dirty="0">
                <a:solidFill>
                  <a:schemeClr val="bg1"/>
                </a:solidFill>
                <a:ea typeface="Calibri" panose="020F0502020204030204" pitchFamily="34" charset="0"/>
                <a:cs typeface="Times New Roman" panose="02020603050405020304" pitchFamily="18" charset="0"/>
              </a:rPr>
            </a:br>
            <a:r>
              <a:rPr lang="en-US" sz="1600" dirty="0">
                <a:solidFill>
                  <a:schemeClr val="bg1"/>
                </a:solidFill>
                <a:ea typeface="Calibri" panose="020F0502020204030204" pitchFamily="34" charset="0"/>
                <a:cs typeface="Times New Roman" panose="02020603050405020304" pitchFamily="18" charset="0"/>
              </a:rPr>
              <a:t>Soil health pilot</a:t>
            </a:r>
          </a:p>
        </p:txBody>
      </p:sp>
      <p:sp>
        <p:nvSpPr>
          <p:cNvPr id="10" name="Line Callout 2 (Accent Bar) 9"/>
          <p:cNvSpPr/>
          <p:nvPr/>
        </p:nvSpPr>
        <p:spPr>
          <a:xfrm>
            <a:off x="7067550" y="2960688"/>
            <a:ext cx="1979613" cy="1250950"/>
          </a:xfrm>
          <a:prstGeom prst="accentCallout2">
            <a:avLst>
              <a:gd name="adj1" fmla="val 18750"/>
              <a:gd name="adj2" fmla="val -8333"/>
              <a:gd name="adj3" fmla="val 18750"/>
              <a:gd name="adj4" fmla="val -16667"/>
              <a:gd name="adj5" fmla="val 138704"/>
              <a:gd name="adj6" fmla="val -115479"/>
            </a:avLst>
          </a:prstGeom>
          <a:solidFill>
            <a:srgbClr val="FFCC66"/>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Italy</a:t>
            </a:r>
            <a:r>
              <a:rPr lang="el-GR" sz="1600" dirty="0">
                <a:solidFill>
                  <a:schemeClr val="bg1"/>
                </a:solidFill>
                <a:ea typeface="Calibri" panose="020F0502020204030204" pitchFamily="34" charset="0"/>
                <a:cs typeface="Times New Roman" panose="02020603050405020304" pitchFamily="18" charset="0"/>
              </a:rPr>
              <a:t>: </a:t>
            </a:r>
            <a:br>
              <a:rPr lang="en-US" sz="1600" dirty="0">
                <a:solidFill>
                  <a:schemeClr val="bg1"/>
                </a:solidFill>
                <a:ea typeface="Calibri" panose="020F0502020204030204" pitchFamily="34" charset="0"/>
                <a:cs typeface="Times New Roman" panose="02020603050405020304" pitchFamily="18" charset="0"/>
              </a:rPr>
            </a:br>
            <a:r>
              <a:rPr lang="en-US" sz="1600" dirty="0">
                <a:solidFill>
                  <a:schemeClr val="bg1"/>
                </a:solidFill>
                <a:ea typeface="Calibri" panose="020F0502020204030204" pitchFamily="34" charset="0"/>
                <a:cs typeface="Times New Roman" panose="02020603050405020304" pitchFamily="18" charset="0"/>
              </a:rPr>
              <a:t>Data Management for EU Seeds Networks </a:t>
            </a:r>
          </a:p>
        </p:txBody>
      </p:sp>
      <p:sp>
        <p:nvSpPr>
          <p:cNvPr id="11" name="Line Callout 2 (Accent Bar) 10"/>
          <p:cNvSpPr/>
          <p:nvPr/>
        </p:nvSpPr>
        <p:spPr>
          <a:xfrm>
            <a:off x="7062788" y="4545013"/>
            <a:ext cx="1979612" cy="1162295"/>
          </a:xfrm>
          <a:prstGeom prst="accentCallout2">
            <a:avLst>
              <a:gd name="adj1" fmla="val 18750"/>
              <a:gd name="adj2" fmla="val -8333"/>
              <a:gd name="adj3" fmla="val 18750"/>
              <a:gd name="adj4" fmla="val -16667"/>
              <a:gd name="adj5" fmla="val 47641"/>
              <a:gd name="adj6" fmla="val -57596"/>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Greece</a:t>
            </a:r>
            <a:r>
              <a:rPr lang="el-GR" sz="1600" dirty="0">
                <a:solidFill>
                  <a:schemeClr val="bg1"/>
                </a:solidFill>
                <a:ea typeface="Calibri" panose="020F0502020204030204" pitchFamily="34" charset="0"/>
                <a:cs typeface="Times New Roman" panose="02020603050405020304" pitchFamily="18" charset="0"/>
              </a:rPr>
              <a:t>: </a:t>
            </a:r>
            <a:br>
              <a:rPr lang="en-US" sz="1600" dirty="0">
                <a:solidFill>
                  <a:schemeClr val="bg1"/>
                </a:solidFill>
                <a:ea typeface="Calibri" panose="020F0502020204030204" pitchFamily="34" charset="0"/>
                <a:cs typeface="Times New Roman" panose="02020603050405020304" pitchFamily="18" charset="0"/>
              </a:rPr>
            </a:br>
            <a:r>
              <a:rPr lang="en-US" sz="1600" dirty="0">
                <a:solidFill>
                  <a:schemeClr val="bg1"/>
                </a:solidFill>
                <a:ea typeface="Calibri" panose="020F0502020204030204" pitchFamily="34" charset="0"/>
                <a:cs typeface="Times New Roman" panose="02020603050405020304" pitchFamily="18" charset="0"/>
              </a:rPr>
              <a:t>Food Product Data Analytics</a:t>
            </a:r>
            <a:endParaRPr lang="en-GB" sz="1600" dirty="0">
              <a:solidFill>
                <a:schemeClr val="bg1"/>
              </a:solidFill>
              <a:ea typeface="Calibri" panose="020F0502020204030204" pitchFamily="34" charset="0"/>
              <a:cs typeface="Times New Roman" panose="02020603050405020304" pitchFamily="18" charset="0"/>
            </a:endParaRPr>
          </a:p>
        </p:txBody>
      </p:sp>
      <p:sp>
        <p:nvSpPr>
          <p:cNvPr id="12" name="Line Callout 2 (Accent Bar) 11"/>
          <p:cNvSpPr/>
          <p:nvPr/>
        </p:nvSpPr>
        <p:spPr>
          <a:xfrm flipH="1">
            <a:off x="86436" y="2763986"/>
            <a:ext cx="1766888" cy="1087437"/>
          </a:xfrm>
          <a:prstGeom prst="accentCallout2">
            <a:avLst>
              <a:gd name="adj1" fmla="val 18750"/>
              <a:gd name="adj2" fmla="val -8333"/>
              <a:gd name="adj3" fmla="val 18750"/>
              <a:gd name="adj4" fmla="val -16667"/>
              <a:gd name="adj5" fmla="val 81683"/>
              <a:gd name="adj6" fmla="val -127308"/>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Netherlands: Storytelling on Food production </a:t>
            </a:r>
          </a:p>
        </p:txBody>
      </p:sp>
      <p:sp>
        <p:nvSpPr>
          <p:cNvPr id="14" name="Line Callout 2 (Accent Bar) 13"/>
          <p:cNvSpPr/>
          <p:nvPr/>
        </p:nvSpPr>
        <p:spPr>
          <a:xfrm flipH="1">
            <a:off x="86436" y="4149080"/>
            <a:ext cx="1766888" cy="1087437"/>
          </a:xfrm>
          <a:prstGeom prst="accentCallout2">
            <a:avLst>
              <a:gd name="adj1" fmla="val 18750"/>
              <a:gd name="adj2" fmla="val -8333"/>
              <a:gd name="adj3" fmla="val 18750"/>
              <a:gd name="adj4" fmla="val -16667"/>
              <a:gd name="adj5" fmla="val -38205"/>
              <a:gd name="adj6" fmla="val -128846"/>
            </a:avLst>
          </a:prstGeom>
          <a:solidFill>
            <a:srgbClr val="996633"/>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defRPr/>
            </a:pPr>
            <a:r>
              <a:rPr lang="en-US" sz="1600" dirty="0">
                <a:solidFill>
                  <a:schemeClr val="bg1"/>
                </a:solidFill>
                <a:ea typeface="Calibri" panose="020F0502020204030204" pitchFamily="34" charset="0"/>
                <a:cs typeface="Times New Roman" panose="02020603050405020304" pitchFamily="18" charset="0"/>
              </a:rPr>
              <a:t>Netherlands: Compost in Precision Farming</a:t>
            </a:r>
          </a:p>
        </p:txBody>
      </p:sp>
      <p:sp>
        <p:nvSpPr>
          <p:cNvPr id="15" name="Line Callout 2 (Accent Bar) 14"/>
          <p:cNvSpPr/>
          <p:nvPr/>
        </p:nvSpPr>
        <p:spPr>
          <a:xfrm flipH="1">
            <a:off x="89397" y="1438650"/>
            <a:ext cx="1766888" cy="1087437"/>
          </a:xfrm>
          <a:prstGeom prst="accentCallout2">
            <a:avLst>
              <a:gd name="adj1" fmla="val 18750"/>
              <a:gd name="adj2" fmla="val -8333"/>
              <a:gd name="adj3" fmla="val 18750"/>
              <a:gd name="adj4" fmla="val -16667"/>
              <a:gd name="adj5" fmla="val 292799"/>
              <a:gd name="adj6" fmla="val -157202"/>
            </a:avLst>
          </a:prstGeom>
          <a:solidFill>
            <a:srgbClr val="669900"/>
          </a:solid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07000"/>
              </a:lnSpc>
              <a:spcBef>
                <a:spcPts val="0"/>
              </a:spcBef>
              <a:spcAft>
                <a:spcPts val="1350"/>
              </a:spcAft>
            </a:pPr>
            <a:r>
              <a:rPr lang="en-US" sz="1600" dirty="0">
                <a:solidFill>
                  <a:schemeClr val="bg1"/>
                </a:solidFill>
                <a:cs typeface="Times New Roman" panose="02020603050405020304" pitchFamily="18" charset="0"/>
              </a:rPr>
              <a:t>Italy: </a:t>
            </a:r>
            <a:r>
              <a:rPr lang="en-US" sz="1600" dirty="0" err="1">
                <a:solidFill>
                  <a:schemeClr val="bg1"/>
                </a:solidFill>
                <a:cs typeface="Times New Roman" panose="02020603050405020304" pitchFamily="18" charset="0"/>
              </a:rPr>
              <a:t>Personalised</a:t>
            </a:r>
            <a:r>
              <a:rPr lang="en-US" sz="1600" dirty="0">
                <a:solidFill>
                  <a:schemeClr val="bg1"/>
                </a:solidFill>
                <a:cs typeface="Times New Roman" panose="02020603050405020304" pitchFamily="18" charset="0"/>
              </a:rPr>
              <a:t> Public Food Systems </a:t>
            </a:r>
          </a:p>
        </p:txBody>
      </p:sp>
      <p:cxnSp>
        <p:nvCxnSpPr>
          <p:cNvPr id="4" name="Straight Connector 3"/>
          <p:cNvCxnSpPr/>
          <p:nvPr/>
        </p:nvCxnSpPr>
        <p:spPr>
          <a:xfrm flipV="1">
            <a:off x="1853324" y="5013176"/>
            <a:ext cx="3942812" cy="694132"/>
          </a:xfrm>
          <a:prstGeom prst="line">
            <a:avLst/>
          </a:prstGeom>
          <a:solidFill>
            <a:schemeClr val="bg1">
              <a:lumMod val="75000"/>
            </a:schemeClr>
          </a:solidFill>
          <a:ln w="28575"/>
        </p:spPr>
        <p:style>
          <a:lnRef idx="2">
            <a:schemeClr val="accent1">
              <a:shade val="50000"/>
            </a:schemeClr>
          </a:lnRef>
          <a:fillRef idx="1">
            <a:schemeClr val="accent1"/>
          </a:fillRef>
          <a:effectRef idx="0">
            <a:schemeClr val="accent1"/>
          </a:effectRef>
          <a:fontRef idx="minor">
            <a:schemeClr val="lt1"/>
          </a:fontRef>
        </p:style>
      </p:cxnSp>
      <p:sp>
        <p:nvSpPr>
          <p:cNvPr id="3" name="Rectangle 2">
            <a:extLst>
              <a:ext uri="{FF2B5EF4-FFF2-40B4-BE49-F238E27FC236}">
                <a16:creationId xmlns:a16="http://schemas.microsoft.com/office/drawing/2014/main" id="{ED111CDC-2ED9-4391-95E5-5329F0BD4C08}"/>
              </a:ext>
            </a:extLst>
          </p:cNvPr>
          <p:cNvSpPr/>
          <p:nvPr/>
        </p:nvSpPr>
        <p:spPr>
          <a:xfrm>
            <a:off x="2411760" y="6238273"/>
            <a:ext cx="1008112" cy="333229"/>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Seed </a:t>
            </a:r>
          </a:p>
        </p:txBody>
      </p:sp>
      <p:sp>
        <p:nvSpPr>
          <p:cNvPr id="17" name="Rectangle 16">
            <a:extLst>
              <a:ext uri="{FF2B5EF4-FFF2-40B4-BE49-F238E27FC236}">
                <a16:creationId xmlns:a16="http://schemas.microsoft.com/office/drawing/2014/main" id="{A07F4CDD-FAF8-4A5D-8EE3-2772E30B3767}"/>
              </a:ext>
            </a:extLst>
          </p:cNvPr>
          <p:cNvSpPr/>
          <p:nvPr/>
        </p:nvSpPr>
        <p:spPr>
          <a:xfrm>
            <a:off x="4162636" y="6237312"/>
            <a:ext cx="1008112" cy="333229"/>
          </a:xfrm>
          <a:prstGeom prst="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Field  </a:t>
            </a:r>
          </a:p>
        </p:txBody>
      </p:sp>
      <p:sp>
        <p:nvSpPr>
          <p:cNvPr id="18" name="Rectangle 17">
            <a:extLst>
              <a:ext uri="{FF2B5EF4-FFF2-40B4-BE49-F238E27FC236}">
                <a16:creationId xmlns:a16="http://schemas.microsoft.com/office/drawing/2014/main" id="{0CD14C2B-6AD3-4A80-87B4-3F90AD8A29C7}"/>
              </a:ext>
            </a:extLst>
          </p:cNvPr>
          <p:cNvSpPr/>
          <p:nvPr/>
        </p:nvSpPr>
        <p:spPr>
          <a:xfrm>
            <a:off x="5953894" y="6246692"/>
            <a:ext cx="1008112" cy="333229"/>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Food  </a:t>
            </a:r>
          </a:p>
        </p:txBody>
      </p:sp>
      <p:sp>
        <p:nvSpPr>
          <p:cNvPr id="5" name="Date Placeholder 4">
            <a:extLst>
              <a:ext uri="{FF2B5EF4-FFF2-40B4-BE49-F238E27FC236}">
                <a16:creationId xmlns:a16="http://schemas.microsoft.com/office/drawing/2014/main" id="{2D5BD6C7-60DA-4302-A023-E53F44FB3A0C}"/>
              </a:ext>
            </a:extLst>
          </p:cNvPr>
          <p:cNvSpPr>
            <a:spLocks noGrp="1"/>
          </p:cNvSpPr>
          <p:nvPr>
            <p:ph type="dt" sz="half" idx="10"/>
          </p:nvPr>
        </p:nvSpPr>
        <p:spPr>
          <a:xfrm>
            <a:off x="628650" y="6592267"/>
            <a:ext cx="2057400" cy="365125"/>
          </a:xfrm>
        </p:spPr>
        <p:txBody>
          <a:bodyPr/>
          <a:lstStyle/>
          <a:p>
            <a:pPr>
              <a:defRPr/>
            </a:pPr>
            <a:r>
              <a:rPr lang="el-GR" altLang="en-US"/>
              <a:t>17 July 2018</a:t>
            </a:r>
            <a:endParaRPr lang="en-US" altLang="en-US" dirty="0"/>
          </a:p>
        </p:txBody>
      </p:sp>
      <p:sp>
        <p:nvSpPr>
          <p:cNvPr id="19" name="Footer Placeholder 3">
            <a:extLst>
              <a:ext uri="{FF2B5EF4-FFF2-40B4-BE49-F238E27FC236}">
                <a16:creationId xmlns:a16="http://schemas.microsoft.com/office/drawing/2014/main" id="{80B3280A-953D-4D50-8FE8-F0DE0FE3E5AD}"/>
              </a:ext>
            </a:extLst>
          </p:cNvPr>
          <p:cNvSpPr>
            <a:spLocks noGrp="1"/>
          </p:cNvSpPr>
          <p:nvPr>
            <p:ph type="ftr" sz="quarter" idx="11"/>
          </p:nvPr>
        </p:nvSpPr>
        <p:spPr>
          <a:xfrm>
            <a:off x="2656871" y="6592267"/>
            <a:ext cx="3567113" cy="365125"/>
          </a:xfrm>
        </p:spPr>
        <p:txBody>
          <a:bodyPr/>
          <a:lstStyle/>
          <a:p>
            <a:pPr>
              <a:defRPr/>
            </a:pPr>
            <a:r>
              <a:rPr lang="en-US"/>
              <a:t>CAPSELLA @ EESC Joint Meeting </a:t>
            </a:r>
            <a:endParaRPr lang="en-US" dirty="0"/>
          </a:p>
        </p:txBody>
      </p:sp>
    </p:spTree>
    <p:extLst>
      <p:ext uri="{BB962C8B-B14F-4D97-AF65-F5344CB8AC3E}">
        <p14:creationId xmlns:p14="http://schemas.microsoft.com/office/powerpoint/2010/main" val="318322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541338" y="188913"/>
            <a:ext cx="8278812"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Multilayered approach</a:t>
            </a:r>
            <a:endParaRPr lang="en-US" altLang="en-US" dirty="0">
              <a:solidFill>
                <a:srgbClr val="606060"/>
              </a:solidFill>
            </a:endParaRPr>
          </a:p>
        </p:txBody>
      </p:sp>
      <p:sp>
        <p:nvSpPr>
          <p:cNvPr id="4" name="Footer Placeholder 3"/>
          <p:cNvSpPr>
            <a:spLocks noGrp="1"/>
          </p:cNvSpPr>
          <p:nvPr>
            <p:ph type="ftr" sz="quarter" idx="11"/>
          </p:nvPr>
        </p:nvSpPr>
        <p:spPr/>
        <p:txBody>
          <a:bodyPr/>
          <a:lstStyle/>
          <a:p>
            <a:pPr>
              <a:defRPr/>
            </a:pPr>
            <a:r>
              <a:rPr lang="en-US"/>
              <a:t>CAPSELLA @ EESC Joint Meeting </a:t>
            </a:r>
            <a:endParaRPr lang="en-US" dirty="0"/>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AE42E7-6013-4D69-87AF-E6D57D4A7CEA}" type="slidenum">
              <a:rPr lang="en-US" altLang="en-US" smtClean="0">
                <a:solidFill>
                  <a:srgbClr val="898989"/>
                </a:solidFill>
              </a:rPr>
              <a:pPr/>
              <a:t>7</a:t>
            </a:fld>
            <a:endParaRPr lang="en-US" altLang="en-US" dirty="0">
              <a:solidFill>
                <a:srgbClr val="898989"/>
              </a:solidFill>
            </a:endParaRPr>
          </a:p>
        </p:txBody>
      </p:sp>
      <p:sp>
        <p:nvSpPr>
          <p:cNvPr id="2" name="Date Placeholder 1"/>
          <p:cNvSpPr>
            <a:spLocks noGrp="1"/>
          </p:cNvSpPr>
          <p:nvPr>
            <p:ph type="dt" sz="half" idx="10"/>
          </p:nvPr>
        </p:nvSpPr>
        <p:spPr/>
        <p:txBody>
          <a:bodyPr/>
          <a:lstStyle/>
          <a:p>
            <a:pPr>
              <a:defRPr/>
            </a:pPr>
            <a:r>
              <a:rPr lang="el-GR" altLang="en-US"/>
              <a:t>17 July 2018</a:t>
            </a:r>
            <a:endParaRPr lang="en-US" altLang="en-US" dirty="0"/>
          </a:p>
        </p:txBody>
      </p:sp>
      <p:sp>
        <p:nvSpPr>
          <p:cNvPr id="10" name="Round Diagonal Corner Rectangle 9"/>
          <p:cNvSpPr/>
          <p:nvPr/>
        </p:nvSpPr>
        <p:spPr>
          <a:xfrm>
            <a:off x="323528" y="1485053"/>
            <a:ext cx="3272732" cy="1445285"/>
          </a:xfrm>
          <a:prstGeom prst="roundRect">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Communities</a:t>
            </a:r>
            <a:endParaRPr lang="el-GR" sz="2000" dirty="0">
              <a:solidFill>
                <a:schemeClr val="bg1">
                  <a:lumMod val="95000"/>
                </a:schemeClr>
              </a:solidFill>
            </a:endParaRPr>
          </a:p>
          <a:p>
            <a:pPr marL="180975" marR="0" lvl="0" indent="-180975" defTabSz="914400" eaLnBrk="1" fontAlgn="auto" latinLnBrk="0" hangingPunct="1">
              <a:lnSpc>
                <a:spcPct val="100000"/>
              </a:lnSpc>
              <a:spcBef>
                <a:spcPts val="0"/>
              </a:spcBef>
              <a:spcAft>
                <a:spcPts val="0"/>
              </a:spcAft>
              <a:buClrTx/>
              <a:buSzTx/>
              <a:buBlip>
                <a:blip r:embed="rId3"/>
              </a:buBlip>
              <a:tabLst/>
              <a:defRPr/>
            </a:pPr>
            <a:r>
              <a:rPr lang="en-US" sz="1300" dirty="0">
                <a:solidFill>
                  <a:schemeClr val="bg1">
                    <a:lumMod val="95000"/>
                  </a:schemeClr>
                </a:solidFill>
              </a:rPr>
              <a:t>Methodology how to involve them   (</a:t>
            </a:r>
            <a:r>
              <a:rPr lang="en-US" sz="1300" dirty="0">
                <a:solidFill>
                  <a:schemeClr val="bg1">
                    <a:lumMod val="95000"/>
                  </a:schemeClr>
                </a:solidFill>
                <a:sym typeface="Wingdings" panose="05000000000000000000" pitchFamily="2" charset="2"/>
              </a:rPr>
              <a:t> requirements &amp; needs) </a:t>
            </a:r>
            <a:endParaRPr lang="en-US" sz="1300" dirty="0">
              <a:solidFill>
                <a:schemeClr val="bg1">
                  <a:lumMod val="95000"/>
                </a:schemeClr>
              </a:solidFill>
            </a:endParaRPr>
          </a:p>
          <a:p>
            <a:pPr marL="180975" marR="0" lvl="0" indent="-180975" defTabSz="914400" eaLnBrk="1" fontAlgn="auto" latinLnBrk="0" hangingPunct="1">
              <a:lnSpc>
                <a:spcPct val="100000"/>
              </a:lnSpc>
              <a:spcBef>
                <a:spcPts val="0"/>
              </a:spcBef>
              <a:spcAft>
                <a:spcPts val="0"/>
              </a:spcAft>
              <a:buClrTx/>
              <a:buSzTx/>
              <a:buBlip>
                <a:blip r:embed="rId3"/>
              </a:buBlip>
              <a:tabLst/>
              <a:defRPr/>
            </a:pPr>
            <a:r>
              <a:rPr lang="en-US" sz="1300" dirty="0">
                <a:solidFill>
                  <a:schemeClr val="bg1">
                    <a:lumMod val="95000"/>
                  </a:schemeClr>
                </a:solidFill>
              </a:rPr>
              <a:t>Challenge: Variety, from seed to food, north to south, precision to low input</a:t>
            </a:r>
          </a:p>
        </p:txBody>
      </p:sp>
      <p:sp>
        <p:nvSpPr>
          <p:cNvPr id="11" name="Rectangle 10"/>
          <p:cNvSpPr/>
          <p:nvPr/>
        </p:nvSpPr>
        <p:spPr>
          <a:xfrm>
            <a:off x="1475656" y="5473236"/>
            <a:ext cx="6552728" cy="1034589"/>
          </a:xfrm>
          <a:prstGeom prst="rect">
            <a:avLst/>
          </a:prstGeom>
          <a:solidFill>
            <a:schemeClr val="bg1">
              <a:lumMod val="85000"/>
            </a:schemeClr>
          </a:solidFill>
          <a:ln w="76200">
            <a:solidFill>
              <a:srgbClr val="8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Blip>
                <a:blip r:embed="rId3"/>
              </a:buBlip>
            </a:pPr>
            <a:r>
              <a:rPr lang="en-US" dirty="0">
                <a:solidFill>
                  <a:schemeClr val="accent3">
                    <a:lumMod val="50000"/>
                  </a:schemeClr>
                </a:solidFill>
              </a:rPr>
              <a:t>Promote agricultural biodiversity</a:t>
            </a:r>
          </a:p>
          <a:p>
            <a:pPr marL="180975" indent="-180975">
              <a:buBlip>
                <a:blip r:embed="rId3"/>
              </a:buBlip>
            </a:pPr>
            <a:r>
              <a:rPr lang="en-US" dirty="0">
                <a:solidFill>
                  <a:schemeClr val="accent3">
                    <a:lumMod val="50000"/>
                  </a:schemeClr>
                </a:solidFill>
              </a:rPr>
              <a:t>Support resilient &amp; sustainable food &amp; farming systems</a:t>
            </a:r>
          </a:p>
          <a:p>
            <a:pPr marL="180975" indent="-180975">
              <a:buBlip>
                <a:blip r:embed="rId3"/>
              </a:buBlip>
            </a:pPr>
            <a:r>
              <a:rPr lang="en-US" dirty="0">
                <a:solidFill>
                  <a:schemeClr val="accent3">
                    <a:lumMod val="50000"/>
                  </a:schemeClr>
                </a:solidFill>
              </a:rPr>
              <a:t>Boost Digital Social Innovation</a:t>
            </a:r>
          </a:p>
        </p:txBody>
      </p:sp>
      <p:sp>
        <p:nvSpPr>
          <p:cNvPr id="17" name="Round Diagonal Corner Rectangle 9"/>
          <p:cNvSpPr/>
          <p:nvPr/>
        </p:nvSpPr>
        <p:spPr>
          <a:xfrm>
            <a:off x="5076056" y="793224"/>
            <a:ext cx="3528392" cy="691829"/>
          </a:xfrm>
          <a:prstGeom prst="round2Diag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rPr>
              <a:t>Pilots </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specifications – requirements – processes </a:t>
            </a:r>
          </a:p>
        </p:txBody>
      </p:sp>
      <p:sp>
        <p:nvSpPr>
          <p:cNvPr id="16" name="Round Diagonal Corner Rectangle 9">
            <a:extLst>
              <a:ext uri="{FF2B5EF4-FFF2-40B4-BE49-F238E27FC236}">
                <a16:creationId xmlns:a16="http://schemas.microsoft.com/office/drawing/2014/main" id="{48F3D9B4-4954-49C1-A194-3F4F5BA8BA00}"/>
              </a:ext>
            </a:extLst>
          </p:cNvPr>
          <p:cNvSpPr/>
          <p:nvPr/>
        </p:nvSpPr>
        <p:spPr>
          <a:xfrm>
            <a:off x="5065223" y="1670260"/>
            <a:ext cx="3528392" cy="1470708"/>
          </a:xfrm>
          <a:prstGeom prst="round2Diag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lumMod val="95000"/>
                  </a:schemeClr>
                </a:solidFill>
              </a:rPr>
              <a:t>CAPSELLA Platform Architecture</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Data Infrastructure as the basis / enabler</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t>Pilots’ apps on the top</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Handling of different datasets (volume &amp; type)</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Combination with open datasets</a:t>
            </a:r>
          </a:p>
          <a:p>
            <a:pPr marL="0" marR="0" lvl="0" indent="0" defTabSz="914400" eaLnBrk="1" fontAlgn="auto" latinLnBrk="0" hangingPunct="1">
              <a:lnSpc>
                <a:spcPct val="100000"/>
              </a:lnSpc>
              <a:spcBef>
                <a:spcPts val="0"/>
              </a:spcBef>
              <a:spcAft>
                <a:spcPts val="0"/>
              </a:spcAft>
              <a:buClrTx/>
              <a:buSzTx/>
              <a:buFontTx/>
              <a:buNone/>
              <a:tabLst/>
              <a:defRPr/>
            </a:pPr>
            <a:r>
              <a:rPr lang="en-US" sz="1200" dirty="0">
                <a:solidFill>
                  <a:schemeClr val="bg1">
                    <a:lumMod val="95000"/>
                  </a:schemeClr>
                </a:solidFill>
              </a:rPr>
              <a:t>Handling of various AAA levels &amp; requirements</a:t>
            </a:r>
          </a:p>
        </p:txBody>
      </p:sp>
      <p:cxnSp>
        <p:nvCxnSpPr>
          <p:cNvPr id="7" name="Connector: Elbow 6">
            <a:extLst>
              <a:ext uri="{FF2B5EF4-FFF2-40B4-BE49-F238E27FC236}">
                <a16:creationId xmlns:a16="http://schemas.microsoft.com/office/drawing/2014/main" id="{9A0143B9-E10A-4BDD-A966-437EF9E81D52}"/>
              </a:ext>
            </a:extLst>
          </p:cNvPr>
          <p:cNvCxnSpPr>
            <a:cxnSpLocks/>
            <a:endCxn id="17" idx="2"/>
          </p:cNvCxnSpPr>
          <p:nvPr/>
        </p:nvCxnSpPr>
        <p:spPr>
          <a:xfrm flipV="1">
            <a:off x="3596260" y="1139139"/>
            <a:ext cx="1479796" cy="1053278"/>
          </a:xfrm>
          <a:prstGeom prst="bentConnector3">
            <a:avLst>
              <a:gd name="adj1" fmla="val 30422"/>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438CB1A9-6C7E-4186-A932-30460BA00FB7}"/>
              </a:ext>
            </a:extLst>
          </p:cNvPr>
          <p:cNvCxnSpPr>
            <a:cxnSpLocks/>
          </p:cNvCxnSpPr>
          <p:nvPr/>
        </p:nvCxnSpPr>
        <p:spPr>
          <a:xfrm>
            <a:off x="3596260" y="2198776"/>
            <a:ext cx="1479795" cy="582152"/>
          </a:xfrm>
          <a:prstGeom prst="bentConnector3">
            <a:avLst>
              <a:gd name="adj1" fmla="val 20021"/>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321459F-AA24-4039-BD78-04235F72CF3E}"/>
              </a:ext>
            </a:extLst>
          </p:cNvPr>
          <p:cNvSpPr txBox="1"/>
          <p:nvPr/>
        </p:nvSpPr>
        <p:spPr>
          <a:xfrm>
            <a:off x="4235285" y="840552"/>
            <a:ext cx="829938" cy="276999"/>
          </a:xfrm>
          <a:prstGeom prst="rect">
            <a:avLst/>
          </a:prstGeom>
          <a:noFill/>
        </p:spPr>
        <p:txBody>
          <a:bodyPr wrap="square" rtlCol="0">
            <a:spAutoFit/>
          </a:bodyPr>
          <a:lstStyle/>
          <a:p>
            <a:r>
              <a:rPr lang="en-US" sz="1200" dirty="0">
                <a:solidFill>
                  <a:srgbClr val="808000"/>
                </a:solidFill>
              </a:rPr>
              <a:t>defining</a:t>
            </a:r>
          </a:p>
        </p:txBody>
      </p:sp>
      <p:sp>
        <p:nvSpPr>
          <p:cNvPr id="24" name="TextBox 23">
            <a:extLst>
              <a:ext uri="{FF2B5EF4-FFF2-40B4-BE49-F238E27FC236}">
                <a16:creationId xmlns:a16="http://schemas.microsoft.com/office/drawing/2014/main" id="{64665BE8-CD7E-43D6-BCEF-B42F3C5186AC}"/>
              </a:ext>
            </a:extLst>
          </p:cNvPr>
          <p:cNvSpPr txBox="1"/>
          <p:nvPr/>
        </p:nvSpPr>
        <p:spPr>
          <a:xfrm>
            <a:off x="4033081" y="2470144"/>
            <a:ext cx="1094820" cy="276999"/>
          </a:xfrm>
          <a:prstGeom prst="rect">
            <a:avLst/>
          </a:prstGeom>
          <a:noFill/>
        </p:spPr>
        <p:txBody>
          <a:bodyPr wrap="square" rtlCol="0">
            <a:spAutoFit/>
          </a:bodyPr>
          <a:lstStyle/>
          <a:p>
            <a:r>
              <a:rPr lang="en-US" sz="1200" dirty="0">
                <a:solidFill>
                  <a:srgbClr val="808000"/>
                </a:solidFill>
              </a:rPr>
              <a:t>impacting on</a:t>
            </a:r>
          </a:p>
        </p:txBody>
      </p:sp>
      <p:sp>
        <p:nvSpPr>
          <p:cNvPr id="32" name="Round Diagonal Corner Rectangle 9">
            <a:extLst>
              <a:ext uri="{FF2B5EF4-FFF2-40B4-BE49-F238E27FC236}">
                <a16:creationId xmlns:a16="http://schemas.microsoft.com/office/drawing/2014/main" id="{C70DA08C-65AD-4159-989F-524F025C7138}"/>
              </a:ext>
            </a:extLst>
          </p:cNvPr>
          <p:cNvSpPr/>
          <p:nvPr/>
        </p:nvSpPr>
        <p:spPr>
          <a:xfrm>
            <a:off x="2771900" y="3252208"/>
            <a:ext cx="5184476" cy="19722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Applications</a:t>
            </a:r>
            <a:endParaRPr lang="el-GR" sz="2000" dirty="0">
              <a:solidFill>
                <a:schemeClr val="bg1">
                  <a:lumMod val="95000"/>
                </a:schemeClr>
              </a:solidFill>
            </a:endParaRP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a:solidFill>
                  <a:schemeClr val="bg1">
                    <a:lumMod val="95000"/>
                  </a:schemeClr>
                </a:solidFill>
              </a:rPr>
              <a:t>Food product Data Analytics (web app)</a:t>
            </a: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a:solidFill>
                  <a:schemeClr val="bg1">
                    <a:lumMod val="95000"/>
                  </a:schemeClr>
                </a:solidFill>
              </a:rPr>
              <a:t>Storytelling on Food Production (web app)</a:t>
            </a: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a:solidFill>
                  <a:schemeClr val="bg1">
                    <a:lumMod val="95000"/>
                  </a:schemeClr>
                </a:solidFill>
              </a:rPr>
              <a:t>Compost Calculator for Precision Agriculture (web app)</a:t>
            </a:r>
          </a:p>
          <a:p>
            <a:pPr marL="361950" marR="0" lvl="0" indent="-180975" defTabSz="914400" eaLnBrk="1" fontAlgn="auto" latinLnBrk="0" hangingPunct="1">
              <a:lnSpc>
                <a:spcPts val="1800"/>
              </a:lnSpc>
              <a:spcBef>
                <a:spcPts val="0"/>
              </a:spcBef>
              <a:spcAft>
                <a:spcPts val="0"/>
              </a:spcAft>
              <a:buClrTx/>
              <a:buSzTx/>
              <a:buBlip>
                <a:blip r:embed="rId3"/>
              </a:buBlip>
              <a:tabLst/>
              <a:defRPr/>
            </a:pPr>
            <a:r>
              <a:rPr lang="en-US" sz="1200" dirty="0" err="1">
                <a:solidFill>
                  <a:schemeClr val="bg1">
                    <a:lumMod val="95000"/>
                  </a:schemeClr>
                </a:solidFill>
              </a:rPr>
              <a:t>Personalised</a:t>
            </a:r>
            <a:r>
              <a:rPr lang="en-US" sz="1200" dirty="0">
                <a:solidFill>
                  <a:schemeClr val="bg1">
                    <a:lumMod val="95000"/>
                  </a:schemeClr>
                </a:solidFill>
              </a:rPr>
              <a:t> Public Food Service (web app)</a:t>
            </a:r>
          </a:p>
          <a:p>
            <a:pPr marL="361950" indent="-180975" eaLnBrk="1" fontAlgn="auto" hangingPunct="1">
              <a:lnSpc>
                <a:spcPts val="1800"/>
              </a:lnSpc>
              <a:spcBef>
                <a:spcPts val="0"/>
              </a:spcBef>
              <a:spcAft>
                <a:spcPts val="0"/>
              </a:spcAft>
              <a:buBlip>
                <a:blip r:embed="rId3"/>
              </a:buBlip>
              <a:defRPr/>
            </a:pPr>
            <a:r>
              <a:rPr lang="en-US" sz="1200" dirty="0">
                <a:solidFill>
                  <a:schemeClr val="bg1">
                    <a:lumMod val="95000"/>
                  </a:schemeClr>
                </a:solidFill>
              </a:rPr>
              <a:t>Meal Prediction Tool (responsive web app)</a:t>
            </a:r>
          </a:p>
          <a:p>
            <a:pPr marL="361950" indent="-180975" eaLnBrk="1" fontAlgn="auto" hangingPunct="1">
              <a:lnSpc>
                <a:spcPts val="1800"/>
              </a:lnSpc>
              <a:spcBef>
                <a:spcPts val="0"/>
              </a:spcBef>
              <a:spcAft>
                <a:spcPts val="0"/>
              </a:spcAft>
              <a:buBlip>
                <a:blip r:embed="rId3"/>
              </a:buBlip>
              <a:defRPr/>
            </a:pPr>
            <a:r>
              <a:rPr lang="en-US" sz="1200" dirty="0">
                <a:solidFill>
                  <a:schemeClr val="bg1">
                    <a:lumMod val="95000"/>
                  </a:schemeClr>
                </a:solidFill>
              </a:rPr>
              <a:t>Data Management for EU Seeds Networks (mobile &amp; web app)</a:t>
            </a:r>
          </a:p>
          <a:p>
            <a:pPr marL="361950" indent="-180975" eaLnBrk="1" fontAlgn="auto" hangingPunct="1">
              <a:lnSpc>
                <a:spcPts val="1800"/>
              </a:lnSpc>
              <a:spcBef>
                <a:spcPts val="0"/>
              </a:spcBef>
              <a:spcAft>
                <a:spcPts val="0"/>
              </a:spcAft>
              <a:buBlip>
                <a:blip r:embed="rId3"/>
              </a:buBlip>
              <a:defRPr/>
            </a:pPr>
            <a:r>
              <a:rPr lang="en-US" sz="1200" dirty="0">
                <a:solidFill>
                  <a:schemeClr val="bg1">
                    <a:lumMod val="95000"/>
                  </a:schemeClr>
                </a:solidFill>
              </a:rPr>
              <a:t>Monitoring of Soil Health (mobile &amp; web app)</a:t>
            </a:r>
          </a:p>
        </p:txBody>
      </p:sp>
      <p:cxnSp>
        <p:nvCxnSpPr>
          <p:cNvPr id="31" name="Connector: Elbow 30">
            <a:extLst>
              <a:ext uri="{FF2B5EF4-FFF2-40B4-BE49-F238E27FC236}">
                <a16:creationId xmlns:a16="http://schemas.microsoft.com/office/drawing/2014/main" id="{877254D8-7F15-48AC-8923-F3582F028A16}"/>
              </a:ext>
            </a:extLst>
          </p:cNvPr>
          <p:cNvCxnSpPr>
            <a:cxnSpLocks/>
            <a:stCxn id="17" idx="0"/>
            <a:endCxn id="32" idx="3"/>
          </p:cNvCxnSpPr>
          <p:nvPr/>
        </p:nvCxnSpPr>
        <p:spPr>
          <a:xfrm flipH="1">
            <a:off x="7956376" y="1139139"/>
            <a:ext cx="648072" cy="3099184"/>
          </a:xfrm>
          <a:prstGeom prst="bentConnector3">
            <a:avLst>
              <a:gd name="adj1" fmla="val -35274"/>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31278C29-422E-4E51-89E3-158290011F6C}"/>
              </a:ext>
            </a:extLst>
          </p:cNvPr>
          <p:cNvCxnSpPr>
            <a:cxnSpLocks/>
            <a:stCxn id="16" idx="0"/>
          </p:cNvCxnSpPr>
          <p:nvPr/>
        </p:nvCxnSpPr>
        <p:spPr>
          <a:xfrm flipH="1">
            <a:off x="8028384" y="2405614"/>
            <a:ext cx="565231" cy="3615674"/>
          </a:xfrm>
          <a:prstGeom prst="bentConnector4">
            <a:avLst>
              <a:gd name="adj1" fmla="val -62868"/>
              <a:gd name="adj2" fmla="val 97728"/>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sp>
        <p:nvSpPr>
          <p:cNvPr id="41" name="Round Diagonal Corner Rectangle 9">
            <a:extLst>
              <a:ext uri="{FF2B5EF4-FFF2-40B4-BE49-F238E27FC236}">
                <a16:creationId xmlns:a16="http://schemas.microsoft.com/office/drawing/2014/main" id="{645648D2-8381-4574-AE85-219590B7B28B}"/>
              </a:ext>
            </a:extLst>
          </p:cNvPr>
          <p:cNvSpPr/>
          <p:nvPr/>
        </p:nvSpPr>
        <p:spPr>
          <a:xfrm>
            <a:off x="503548" y="3600014"/>
            <a:ext cx="1944216" cy="1271486"/>
          </a:xfrm>
          <a:prstGeom prst="round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Hackathons</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Innovation Contest</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Acceleration</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Incubation </a:t>
            </a:r>
          </a:p>
          <a:p>
            <a:pPr marL="0" marR="0" lvl="0" indent="0" defTabSz="91440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rPr>
              <a:t>Agri-food startup </a:t>
            </a:r>
          </a:p>
        </p:txBody>
      </p:sp>
      <p:cxnSp>
        <p:nvCxnSpPr>
          <p:cNvPr id="43" name="Straight Arrow Connector 42">
            <a:extLst>
              <a:ext uri="{FF2B5EF4-FFF2-40B4-BE49-F238E27FC236}">
                <a16:creationId xmlns:a16="http://schemas.microsoft.com/office/drawing/2014/main" id="{E4529603-6D14-4633-952B-B2C0A62680AD}"/>
              </a:ext>
            </a:extLst>
          </p:cNvPr>
          <p:cNvCxnSpPr>
            <a:cxnSpLocks/>
            <a:endCxn id="41" idx="0"/>
          </p:cNvCxnSpPr>
          <p:nvPr/>
        </p:nvCxnSpPr>
        <p:spPr>
          <a:xfrm>
            <a:off x="1475656" y="2930338"/>
            <a:ext cx="0" cy="669676"/>
          </a:xfrm>
          <a:prstGeom prst="straightConnector1">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or: Elbow 48">
            <a:extLst>
              <a:ext uri="{FF2B5EF4-FFF2-40B4-BE49-F238E27FC236}">
                <a16:creationId xmlns:a16="http://schemas.microsoft.com/office/drawing/2014/main" id="{EA0D9FB6-23AA-4069-A214-2DC9A0EAD919}"/>
              </a:ext>
            </a:extLst>
          </p:cNvPr>
          <p:cNvCxnSpPr>
            <a:cxnSpLocks/>
            <a:endCxn id="11" idx="1"/>
          </p:cNvCxnSpPr>
          <p:nvPr/>
        </p:nvCxnSpPr>
        <p:spPr>
          <a:xfrm rot="16200000" flipH="1">
            <a:off x="600650" y="5115524"/>
            <a:ext cx="1119031" cy="630982"/>
          </a:xfrm>
          <a:prstGeom prst="bentConnector2">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38F7015-ED71-4EC6-8AFA-C3E5DB7F6D86}"/>
              </a:ext>
            </a:extLst>
          </p:cNvPr>
          <p:cNvCxnSpPr>
            <a:cxnSpLocks/>
            <a:stCxn id="41" idx="3"/>
            <a:endCxn id="32" idx="1"/>
          </p:cNvCxnSpPr>
          <p:nvPr/>
        </p:nvCxnSpPr>
        <p:spPr>
          <a:xfrm>
            <a:off x="2447764" y="4235757"/>
            <a:ext cx="324136" cy="2566"/>
          </a:xfrm>
          <a:prstGeom prst="straightConnector1">
            <a:avLst/>
          </a:prstGeom>
          <a:ln w="28575">
            <a:solidFill>
              <a:srgbClr val="808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16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2E7EC36E-E15E-404F-A912-2ED3C0537D96}"/>
              </a:ext>
            </a:extLst>
          </p:cNvPr>
          <p:cNvSpPr/>
          <p:nvPr/>
        </p:nvSpPr>
        <p:spPr>
          <a:xfrm>
            <a:off x="3704253" y="1365031"/>
            <a:ext cx="3290410" cy="4740182"/>
          </a:xfrm>
          <a:prstGeom prst="roundRect">
            <a:avLst/>
          </a:prstGeom>
          <a:solidFill>
            <a:srgbClr val="808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solidFill>
                  <a:schemeClr val="bg1">
                    <a:lumMod val="85000"/>
                  </a:schemeClr>
                </a:solidFill>
              </a:rPr>
              <a:t>CAPSELLA project</a:t>
            </a:r>
          </a:p>
          <a:p>
            <a:pPr algn="ctr"/>
            <a:endParaRPr lang="en-US" sz="900" dirty="0">
              <a:solidFill>
                <a:schemeClr val="bg1">
                  <a:lumMod val="85000"/>
                </a:schemeClr>
              </a:solidFill>
            </a:endParaRPr>
          </a:p>
          <a:p>
            <a:pPr algn="ctr"/>
            <a:r>
              <a:rPr lang="en-US" sz="1600" dirty="0">
                <a:solidFill>
                  <a:schemeClr val="bg1">
                    <a:lumMod val="85000"/>
                  </a:schemeClr>
                </a:solidFill>
              </a:rPr>
              <a:t>Fostering agrobiodiversity using data driven ICT in</a:t>
            </a:r>
          </a:p>
          <a:p>
            <a:pPr algn="ctr"/>
            <a:r>
              <a:rPr lang="en-US" sz="1600" dirty="0">
                <a:solidFill>
                  <a:schemeClr val="bg1">
                    <a:lumMod val="85000"/>
                  </a:schemeClr>
                </a:solidFill>
              </a:rPr>
              <a:t> seed, field, food</a:t>
            </a:r>
          </a:p>
        </p:txBody>
      </p:sp>
      <p:sp>
        <p:nvSpPr>
          <p:cNvPr id="2" name="Title 1">
            <a:extLst>
              <a:ext uri="{FF2B5EF4-FFF2-40B4-BE49-F238E27FC236}">
                <a16:creationId xmlns:a16="http://schemas.microsoft.com/office/drawing/2014/main" id="{31590768-49BD-4AC6-A6F5-383F1E454D37}"/>
              </a:ext>
            </a:extLst>
          </p:cNvPr>
          <p:cNvSpPr>
            <a:spLocks noGrp="1"/>
          </p:cNvSpPr>
          <p:nvPr>
            <p:ph type="title"/>
          </p:nvPr>
        </p:nvSpPr>
        <p:spPr>
          <a:xfrm>
            <a:off x="688261" y="137101"/>
            <a:ext cx="7886700" cy="543595"/>
          </a:xfrm>
        </p:spPr>
        <p:txBody>
          <a:bodyPr/>
          <a:lstStyle/>
          <a:p>
            <a:r>
              <a:rPr lang="en-US" dirty="0"/>
              <a:t>A CAPSELLA Success Story</a:t>
            </a:r>
          </a:p>
        </p:txBody>
      </p:sp>
      <p:sp>
        <p:nvSpPr>
          <p:cNvPr id="4" name="Date Placeholder 3">
            <a:extLst>
              <a:ext uri="{FF2B5EF4-FFF2-40B4-BE49-F238E27FC236}">
                <a16:creationId xmlns:a16="http://schemas.microsoft.com/office/drawing/2014/main" id="{6B8974F3-9225-4E02-9C85-C7E1D9D16A20}"/>
              </a:ext>
            </a:extLst>
          </p:cNvPr>
          <p:cNvSpPr>
            <a:spLocks noGrp="1"/>
          </p:cNvSpPr>
          <p:nvPr>
            <p:ph type="dt" sz="half" idx="10"/>
          </p:nvPr>
        </p:nvSpPr>
        <p:spPr/>
        <p:txBody>
          <a:bodyPr/>
          <a:lstStyle/>
          <a:p>
            <a:pPr>
              <a:defRPr/>
            </a:pPr>
            <a:r>
              <a:rPr lang="el-GR" altLang="en-US"/>
              <a:t>17 July 2018</a:t>
            </a:r>
            <a:endParaRPr lang="en-US" altLang="en-US" dirty="0"/>
          </a:p>
        </p:txBody>
      </p:sp>
      <p:sp>
        <p:nvSpPr>
          <p:cNvPr id="5" name="Footer Placeholder 4">
            <a:extLst>
              <a:ext uri="{FF2B5EF4-FFF2-40B4-BE49-F238E27FC236}">
                <a16:creationId xmlns:a16="http://schemas.microsoft.com/office/drawing/2014/main" id="{36CAE24F-996B-42A9-AC8E-D04224C42BF1}"/>
              </a:ext>
            </a:extLst>
          </p:cNvPr>
          <p:cNvSpPr>
            <a:spLocks noGrp="1"/>
          </p:cNvSpPr>
          <p:nvPr>
            <p:ph type="ftr" sz="quarter" idx="11"/>
          </p:nvPr>
        </p:nvSpPr>
        <p:spPr>
          <a:xfrm>
            <a:off x="2555875" y="6592267"/>
            <a:ext cx="3567113" cy="365125"/>
          </a:xfrm>
        </p:spPr>
        <p:txBody>
          <a:bodyPr/>
          <a:lstStyle/>
          <a:p>
            <a:pPr>
              <a:defRPr/>
            </a:pPr>
            <a:r>
              <a:rPr lang="en-US"/>
              <a:t>CAPSELLA @ EESC Joint Meeting </a:t>
            </a:r>
            <a:endParaRPr lang="en-US" dirty="0"/>
          </a:p>
        </p:txBody>
      </p:sp>
      <p:sp>
        <p:nvSpPr>
          <p:cNvPr id="6" name="Slide Number Placeholder 5">
            <a:extLst>
              <a:ext uri="{FF2B5EF4-FFF2-40B4-BE49-F238E27FC236}">
                <a16:creationId xmlns:a16="http://schemas.microsoft.com/office/drawing/2014/main" id="{F2C94C87-28DA-45FB-866C-FA9D0B5C781B}"/>
              </a:ext>
            </a:extLst>
          </p:cNvPr>
          <p:cNvSpPr>
            <a:spLocks noGrp="1"/>
          </p:cNvSpPr>
          <p:nvPr>
            <p:ph type="sldNum" sz="quarter" idx="12"/>
          </p:nvPr>
        </p:nvSpPr>
        <p:spPr>
          <a:xfrm>
            <a:off x="6444208" y="6546502"/>
            <a:ext cx="2057400" cy="365125"/>
          </a:xfrm>
        </p:spPr>
        <p:txBody>
          <a:bodyPr/>
          <a:lstStyle/>
          <a:p>
            <a:pPr>
              <a:defRPr/>
            </a:pPr>
            <a:fld id="{A2BECB74-8EEE-43A0-88E8-99DEB3B6F461}" type="slidenum">
              <a:rPr lang="en-US" altLang="en-US" smtClean="0"/>
              <a:pPr>
                <a:defRPr/>
              </a:pPr>
              <a:t>8</a:t>
            </a:fld>
            <a:endParaRPr lang="en-US" altLang="en-US"/>
          </a:p>
        </p:txBody>
      </p:sp>
      <p:sp>
        <p:nvSpPr>
          <p:cNvPr id="34" name="Rectangle 33">
            <a:extLst>
              <a:ext uri="{FF2B5EF4-FFF2-40B4-BE49-F238E27FC236}">
                <a16:creationId xmlns:a16="http://schemas.microsoft.com/office/drawing/2014/main" id="{6D2F1728-786C-482F-A9DD-665CE43F9792}"/>
              </a:ext>
            </a:extLst>
          </p:cNvPr>
          <p:cNvSpPr/>
          <p:nvPr/>
        </p:nvSpPr>
        <p:spPr>
          <a:xfrm>
            <a:off x="1633128" y="862938"/>
            <a:ext cx="6336030" cy="369332"/>
          </a:xfrm>
          <a:prstGeom prst="rect">
            <a:avLst/>
          </a:prstGeom>
        </p:spPr>
        <p:txBody>
          <a:bodyPr wrap="none">
            <a:spAutoFit/>
          </a:bodyPr>
          <a:lstStyle/>
          <a:p>
            <a:r>
              <a:rPr lang="en-US" dirty="0">
                <a:solidFill>
                  <a:schemeClr val="tx2">
                    <a:lumMod val="65000"/>
                    <a:lumOff val="35000"/>
                  </a:schemeClr>
                </a:solidFill>
              </a:rPr>
              <a:t>Merging two pilots and bringing two different worlds together</a:t>
            </a:r>
          </a:p>
        </p:txBody>
      </p:sp>
      <p:sp>
        <p:nvSpPr>
          <p:cNvPr id="3" name="Rectangle: Rounded Corners 2">
            <a:extLst>
              <a:ext uri="{FF2B5EF4-FFF2-40B4-BE49-F238E27FC236}">
                <a16:creationId xmlns:a16="http://schemas.microsoft.com/office/drawing/2014/main" id="{64F7F7E8-BD14-445B-B8CD-778F976D675A}"/>
              </a:ext>
            </a:extLst>
          </p:cNvPr>
          <p:cNvSpPr/>
          <p:nvPr/>
        </p:nvSpPr>
        <p:spPr>
          <a:xfrm>
            <a:off x="7142345" y="1365031"/>
            <a:ext cx="1656184" cy="4743329"/>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Technology for smart Agriculture: connecting ICT &amp; machines </a:t>
            </a:r>
          </a:p>
          <a:p>
            <a:pPr algn="ctr"/>
            <a:r>
              <a:rPr lang="en-US" sz="1600" dirty="0"/>
              <a:t>&amp; people</a:t>
            </a:r>
          </a:p>
        </p:txBody>
      </p:sp>
      <p:sp>
        <p:nvSpPr>
          <p:cNvPr id="35" name="Rectangle: Rounded Corners 34">
            <a:extLst>
              <a:ext uri="{FF2B5EF4-FFF2-40B4-BE49-F238E27FC236}">
                <a16:creationId xmlns:a16="http://schemas.microsoft.com/office/drawing/2014/main" id="{DD970EBD-B938-4C1F-AA62-95062EA549AA}"/>
              </a:ext>
            </a:extLst>
          </p:cNvPr>
          <p:cNvSpPr/>
          <p:nvPr/>
        </p:nvSpPr>
        <p:spPr>
          <a:xfrm>
            <a:off x="1928377" y="1360109"/>
            <a:ext cx="1656184" cy="474018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dirty="0"/>
              <a:t>CAPS </a:t>
            </a:r>
          </a:p>
          <a:p>
            <a:pPr algn="ctr"/>
            <a:r>
              <a:rPr lang="en-US" sz="1600" dirty="0"/>
              <a:t>Farmers knowledge for innovation</a:t>
            </a:r>
          </a:p>
        </p:txBody>
      </p:sp>
      <p:sp>
        <p:nvSpPr>
          <p:cNvPr id="37" name="Rectangle 36">
            <a:extLst>
              <a:ext uri="{FF2B5EF4-FFF2-40B4-BE49-F238E27FC236}">
                <a16:creationId xmlns:a16="http://schemas.microsoft.com/office/drawing/2014/main" id="{C0CBE4D1-8381-4746-A618-B2B738BB1E30}"/>
              </a:ext>
            </a:extLst>
          </p:cNvPr>
          <p:cNvSpPr/>
          <p:nvPr/>
        </p:nvSpPr>
        <p:spPr>
          <a:xfrm>
            <a:off x="3491880" y="5057388"/>
            <a:ext cx="1282555" cy="836857"/>
          </a:xfrm>
          <a:prstGeom prst="rect">
            <a:avLst/>
          </a:prstGeom>
          <a:solidFill>
            <a:srgbClr val="996633"/>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Soil Health Pilot</a:t>
            </a:r>
          </a:p>
        </p:txBody>
      </p:sp>
      <p:sp>
        <p:nvSpPr>
          <p:cNvPr id="38" name="Rectangle 37">
            <a:extLst>
              <a:ext uri="{FF2B5EF4-FFF2-40B4-BE49-F238E27FC236}">
                <a16:creationId xmlns:a16="http://schemas.microsoft.com/office/drawing/2014/main" id="{94A0EE06-2D4F-41BD-8724-7BDE74F132DE}"/>
              </a:ext>
            </a:extLst>
          </p:cNvPr>
          <p:cNvSpPr/>
          <p:nvPr/>
        </p:nvSpPr>
        <p:spPr>
          <a:xfrm>
            <a:off x="3982857" y="4282031"/>
            <a:ext cx="1124171" cy="903960"/>
          </a:xfrm>
          <a:prstGeom prst="rect">
            <a:avLst/>
          </a:prstGeom>
          <a:solidFill>
            <a:srgbClr val="996633"/>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Quality of parcels</a:t>
            </a:r>
          </a:p>
        </p:txBody>
      </p:sp>
      <p:sp>
        <p:nvSpPr>
          <p:cNvPr id="39" name="Rectangle 38">
            <a:extLst>
              <a:ext uri="{FF2B5EF4-FFF2-40B4-BE49-F238E27FC236}">
                <a16:creationId xmlns:a16="http://schemas.microsoft.com/office/drawing/2014/main" id="{968B1B2A-3295-4070-BB9D-7B9A8EC51D0D}"/>
              </a:ext>
            </a:extLst>
          </p:cNvPr>
          <p:cNvSpPr/>
          <p:nvPr/>
        </p:nvSpPr>
        <p:spPr>
          <a:xfrm>
            <a:off x="4283968" y="3608366"/>
            <a:ext cx="950365" cy="818985"/>
          </a:xfrm>
          <a:prstGeom prst="rect">
            <a:avLst/>
          </a:prstGeom>
          <a:solidFill>
            <a:srgbClr val="996633"/>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Spade test &amp; app</a:t>
            </a:r>
          </a:p>
        </p:txBody>
      </p:sp>
      <p:sp>
        <p:nvSpPr>
          <p:cNvPr id="40" name="Rectangle 39">
            <a:extLst>
              <a:ext uri="{FF2B5EF4-FFF2-40B4-BE49-F238E27FC236}">
                <a16:creationId xmlns:a16="http://schemas.microsoft.com/office/drawing/2014/main" id="{C11357CD-CF6F-4181-BECD-585394FAF93E}"/>
              </a:ext>
            </a:extLst>
          </p:cNvPr>
          <p:cNvSpPr/>
          <p:nvPr/>
        </p:nvSpPr>
        <p:spPr>
          <a:xfrm>
            <a:off x="6063791" y="5057388"/>
            <a:ext cx="1244513" cy="785421"/>
          </a:xfrm>
          <a:prstGeom prst="rect">
            <a:avLst/>
          </a:prstGeom>
          <a:solidFill>
            <a:srgbClr val="66330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Precision Farming Pilot</a:t>
            </a:r>
          </a:p>
        </p:txBody>
      </p:sp>
      <p:sp>
        <p:nvSpPr>
          <p:cNvPr id="41" name="Rectangle 40">
            <a:extLst>
              <a:ext uri="{FF2B5EF4-FFF2-40B4-BE49-F238E27FC236}">
                <a16:creationId xmlns:a16="http://schemas.microsoft.com/office/drawing/2014/main" id="{55B5227C-B01C-48D0-B92B-EACC7F22B308}"/>
              </a:ext>
            </a:extLst>
          </p:cNvPr>
          <p:cNvSpPr/>
          <p:nvPr/>
        </p:nvSpPr>
        <p:spPr>
          <a:xfrm>
            <a:off x="5639041" y="4282031"/>
            <a:ext cx="1118023" cy="891490"/>
          </a:xfrm>
          <a:prstGeom prst="rect">
            <a:avLst/>
          </a:prstGeom>
          <a:solidFill>
            <a:srgbClr val="66330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Application of compost</a:t>
            </a:r>
          </a:p>
        </p:txBody>
      </p:sp>
      <p:sp>
        <p:nvSpPr>
          <p:cNvPr id="42" name="Rectangle 41">
            <a:extLst>
              <a:ext uri="{FF2B5EF4-FFF2-40B4-BE49-F238E27FC236}">
                <a16:creationId xmlns:a16="http://schemas.microsoft.com/office/drawing/2014/main" id="{A71DA96D-7801-4DF5-BDFA-989BEB2AD9BE}"/>
              </a:ext>
            </a:extLst>
          </p:cNvPr>
          <p:cNvSpPr/>
          <p:nvPr/>
        </p:nvSpPr>
        <p:spPr>
          <a:xfrm>
            <a:off x="5491359" y="3608366"/>
            <a:ext cx="1060516" cy="785594"/>
          </a:xfrm>
          <a:prstGeom prst="rect">
            <a:avLst/>
          </a:prstGeom>
          <a:solidFill>
            <a:srgbClr val="663300"/>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Compost Calculator app</a:t>
            </a:r>
          </a:p>
        </p:txBody>
      </p:sp>
      <p:sp>
        <p:nvSpPr>
          <p:cNvPr id="12" name="Block Arc 11">
            <a:extLst>
              <a:ext uri="{FF2B5EF4-FFF2-40B4-BE49-F238E27FC236}">
                <a16:creationId xmlns:a16="http://schemas.microsoft.com/office/drawing/2014/main" id="{0E7D5046-8235-4184-B11F-98D1351FEFBB}"/>
              </a:ext>
            </a:extLst>
          </p:cNvPr>
          <p:cNvSpPr/>
          <p:nvPr/>
        </p:nvSpPr>
        <p:spPr>
          <a:xfrm>
            <a:off x="4650884" y="3149347"/>
            <a:ext cx="1547168" cy="817666"/>
          </a:xfrm>
          <a:prstGeom prst="blockArc">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w="381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5E610648-A6D0-45F2-95E8-2CE9429B6EE1}"/>
              </a:ext>
            </a:extLst>
          </p:cNvPr>
          <p:cNvSpPr/>
          <p:nvPr/>
        </p:nvSpPr>
        <p:spPr>
          <a:xfrm>
            <a:off x="4035004" y="3140968"/>
            <a:ext cx="2959659" cy="410882"/>
          </a:xfrm>
          <a:prstGeom prst="rect">
            <a:avLst/>
          </a:prstGeom>
        </p:spPr>
        <p:txBody>
          <a:bodyPr wrap="square">
            <a:spAutoFit/>
          </a:bodyPr>
          <a:lstStyle/>
          <a:p>
            <a:pPr algn="ctr">
              <a:lnSpc>
                <a:spcPct val="115000"/>
              </a:lnSpc>
              <a:spcAft>
                <a:spcPts val="0"/>
              </a:spcAft>
            </a:pPr>
            <a:r>
              <a:rPr lang="nl-NL" dirty="0">
                <a:solidFill>
                  <a:schemeClr val="bg1">
                    <a:lumMod val="85000"/>
                  </a:schemeClr>
                </a:solidFill>
                <a:ea typeface="Arial" panose="020B0604020202020204" pitchFamily="34" charset="0"/>
              </a:rPr>
              <a:t>Connect design &amp; process </a:t>
            </a:r>
            <a:endParaRPr lang="en-US" dirty="0">
              <a:solidFill>
                <a:schemeClr val="bg1">
                  <a:lumMod val="85000"/>
                </a:schemeClr>
              </a:solidFill>
              <a:ea typeface="Arial" panose="020B0604020202020204" pitchFamily="34" charset="0"/>
            </a:endParaRPr>
          </a:p>
        </p:txBody>
      </p:sp>
      <p:sp>
        <p:nvSpPr>
          <p:cNvPr id="18" name="Rechthoek 44">
            <a:extLst>
              <a:ext uri="{FF2B5EF4-FFF2-40B4-BE49-F238E27FC236}">
                <a16:creationId xmlns:a16="http://schemas.microsoft.com/office/drawing/2014/main" id="{D24BD196-2B7B-49E6-9F37-61430B795B7F}"/>
              </a:ext>
            </a:extLst>
          </p:cNvPr>
          <p:cNvSpPr/>
          <p:nvPr/>
        </p:nvSpPr>
        <p:spPr>
          <a:xfrm>
            <a:off x="467544" y="5173521"/>
            <a:ext cx="1133705" cy="720724"/>
          </a:xfrm>
          <a:prstGeom prst="rect">
            <a:avLst/>
          </a:prstGeom>
          <a:solidFill>
            <a:sysClr val="window" lastClr="FFFFFF">
              <a:lumMod val="85000"/>
              <a:alpha val="58000"/>
            </a:sysClr>
          </a:solidFill>
          <a:ln w="25400" cap="flat" cmpd="sng" algn="ctr">
            <a:solidFill>
              <a:srgbClr val="808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Project </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Development</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p:txBody>
      </p:sp>
      <p:sp>
        <p:nvSpPr>
          <p:cNvPr id="19" name="Rechthoek 45">
            <a:extLst>
              <a:ext uri="{FF2B5EF4-FFF2-40B4-BE49-F238E27FC236}">
                <a16:creationId xmlns:a16="http://schemas.microsoft.com/office/drawing/2014/main" id="{61EB1A9C-A3A0-4B89-8751-E57ED4BD8D82}"/>
              </a:ext>
            </a:extLst>
          </p:cNvPr>
          <p:cNvSpPr/>
          <p:nvPr/>
        </p:nvSpPr>
        <p:spPr>
          <a:xfrm>
            <a:off x="467544" y="4405487"/>
            <a:ext cx="1133705" cy="768033"/>
          </a:xfrm>
          <a:prstGeom prst="rect">
            <a:avLst/>
          </a:prstGeom>
          <a:solidFill>
            <a:sysClr val="window" lastClr="FFFFFF">
              <a:lumMod val="85000"/>
              <a:alpha val="58000"/>
            </a:sysClr>
          </a:solidFill>
          <a:ln w="25400" cap="flat" cmpd="sng" algn="ctr">
            <a:solidFill>
              <a:srgbClr val="808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Community Requirements</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Collection</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p:txBody>
      </p:sp>
      <p:sp>
        <p:nvSpPr>
          <p:cNvPr id="20" name="Rechthoek 46">
            <a:extLst>
              <a:ext uri="{FF2B5EF4-FFF2-40B4-BE49-F238E27FC236}">
                <a16:creationId xmlns:a16="http://schemas.microsoft.com/office/drawing/2014/main" id="{B72F3EAD-4B4C-4232-BFF0-906FD857606E}"/>
              </a:ext>
            </a:extLst>
          </p:cNvPr>
          <p:cNvSpPr/>
          <p:nvPr/>
        </p:nvSpPr>
        <p:spPr>
          <a:xfrm>
            <a:off x="468168" y="3786986"/>
            <a:ext cx="1133661" cy="606974"/>
          </a:xfrm>
          <a:prstGeom prst="rect">
            <a:avLst/>
          </a:prstGeom>
          <a:solidFill>
            <a:sysClr val="window" lastClr="FFFFFF">
              <a:lumMod val="95000"/>
              <a:alpha val="58000"/>
            </a:sysClr>
          </a:solidFill>
          <a:ln w="25400" cap="flat" cmpd="sng" algn="ctr">
            <a:solidFill>
              <a:srgbClr val="808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5000"/>
              </a:lnSpc>
              <a:spcAft>
                <a:spcPts val="0"/>
              </a:spcAft>
            </a:pPr>
            <a:r>
              <a:rPr lang="nl-NL" sz="900">
                <a:solidFill>
                  <a:schemeClr val="bg2">
                    <a:lumMod val="75000"/>
                  </a:schemeClr>
                </a:solidFill>
                <a:effectLst/>
                <a:latin typeface="Verdana" panose="020B0604030504040204" pitchFamily="34" charset="0"/>
                <a:ea typeface="Calibri" panose="020F0502020204030204" pitchFamily="34" charset="0"/>
              </a:rPr>
              <a:t>Collaborative Co-Design </a:t>
            </a:r>
            <a:endParaRPr lang="en-US" sz="1200">
              <a:solidFill>
                <a:schemeClr val="bg2">
                  <a:lumMod val="75000"/>
                </a:schemeClr>
              </a:solidFill>
              <a:effectLst/>
              <a:latin typeface="Times New Roman" panose="02020603050405020304" pitchFamily="18" charset="0"/>
              <a:ea typeface="Arial" panose="020B0604020202020204" pitchFamily="34" charset="0"/>
            </a:endParaRPr>
          </a:p>
          <a:p>
            <a:pPr>
              <a:lnSpc>
                <a:spcPct val="125000"/>
              </a:lnSpc>
              <a:spcAft>
                <a:spcPts val="0"/>
              </a:spcAft>
            </a:pPr>
            <a:r>
              <a:rPr lang="nl-NL" sz="900">
                <a:solidFill>
                  <a:schemeClr val="bg2">
                    <a:lumMod val="75000"/>
                  </a:schemeClr>
                </a:solidFill>
                <a:effectLst/>
                <a:latin typeface="Verdana" panose="020B0604030504040204" pitchFamily="34" charset="0"/>
                <a:ea typeface="Calibri" panose="020F0502020204030204" pitchFamily="34" charset="0"/>
              </a:rPr>
              <a:t>of Tools</a:t>
            </a:r>
            <a:endParaRPr lang="en-US" sz="1200">
              <a:solidFill>
                <a:schemeClr val="bg2">
                  <a:lumMod val="75000"/>
                </a:schemeClr>
              </a:solidFill>
              <a:effectLst/>
              <a:latin typeface="Times New Roman" panose="02020603050405020304" pitchFamily="18" charset="0"/>
              <a:ea typeface="Arial" panose="020B0604020202020204" pitchFamily="34" charset="0"/>
            </a:endParaRPr>
          </a:p>
        </p:txBody>
      </p:sp>
      <p:sp>
        <p:nvSpPr>
          <p:cNvPr id="21" name="Rechthoek 47">
            <a:extLst>
              <a:ext uri="{FF2B5EF4-FFF2-40B4-BE49-F238E27FC236}">
                <a16:creationId xmlns:a16="http://schemas.microsoft.com/office/drawing/2014/main" id="{BD68F1E8-2021-4998-A563-0B80AA63D74B}"/>
              </a:ext>
            </a:extLst>
          </p:cNvPr>
          <p:cNvSpPr/>
          <p:nvPr/>
        </p:nvSpPr>
        <p:spPr>
          <a:xfrm>
            <a:off x="468169" y="3140968"/>
            <a:ext cx="1128787" cy="616422"/>
          </a:xfrm>
          <a:prstGeom prst="rect">
            <a:avLst/>
          </a:prstGeom>
          <a:solidFill>
            <a:sysClr val="window" lastClr="FFFFFF">
              <a:lumMod val="85000"/>
              <a:alpha val="58000"/>
            </a:sysClr>
          </a:solidFill>
          <a:ln w="25400" cap="flat" cmpd="sng" algn="ctr">
            <a:solidFill>
              <a:srgbClr val="808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Implementation</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a:p>
            <a:pPr>
              <a:lnSpc>
                <a:spcPct val="125000"/>
              </a:lnSpc>
              <a:spcAft>
                <a:spcPts val="0"/>
              </a:spcAft>
            </a:pPr>
            <a:r>
              <a:rPr lang="nl-NL" sz="900" dirty="0">
                <a:solidFill>
                  <a:schemeClr val="bg2">
                    <a:lumMod val="75000"/>
                  </a:schemeClr>
                </a:solidFill>
                <a:effectLst/>
                <a:latin typeface="Verdana" panose="020B0604030504040204" pitchFamily="34" charset="0"/>
                <a:ea typeface="Calibri" panose="020F0502020204030204" pitchFamily="34" charset="0"/>
              </a:rPr>
              <a:t>and evaluation</a:t>
            </a:r>
            <a:endParaRPr lang="en-US" sz="1200" dirty="0">
              <a:solidFill>
                <a:schemeClr val="bg2">
                  <a:lumMod val="75000"/>
                </a:schemeClr>
              </a:solidFill>
              <a:effectLst/>
              <a:latin typeface="Times New Roman" panose="02020603050405020304" pitchFamily="18" charset="0"/>
              <a:ea typeface="Arial" panose="020B0604020202020204" pitchFamily="34" charset="0"/>
            </a:endParaRPr>
          </a:p>
        </p:txBody>
      </p:sp>
      <p:sp>
        <p:nvSpPr>
          <p:cNvPr id="22" name="Rechthoek 56">
            <a:extLst>
              <a:ext uri="{FF2B5EF4-FFF2-40B4-BE49-F238E27FC236}">
                <a16:creationId xmlns:a16="http://schemas.microsoft.com/office/drawing/2014/main" id="{16BC24FD-3D17-4E08-A5CC-D5BE05F71173}"/>
              </a:ext>
            </a:extLst>
          </p:cNvPr>
          <p:cNvSpPr/>
          <p:nvPr/>
        </p:nvSpPr>
        <p:spPr>
          <a:xfrm>
            <a:off x="467544" y="2132856"/>
            <a:ext cx="1128395" cy="425116"/>
          </a:xfrm>
          <a:prstGeom prst="rect">
            <a:avLst/>
          </a:prstGeom>
          <a:solidFill>
            <a:sysClr val="window" lastClr="FFFFFF">
              <a:lumMod val="85000"/>
              <a:alpha val="58000"/>
            </a:sysClr>
          </a:solidFill>
          <a:ln w="25400" cap="flat" cmpd="sng" algn="ctr">
            <a:solidFill>
              <a:srgbClr val="808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25000"/>
              </a:lnSpc>
              <a:spcAft>
                <a:spcPts val="0"/>
              </a:spcAft>
            </a:pPr>
            <a:r>
              <a:rPr lang="nl-NL" sz="900">
                <a:solidFill>
                  <a:schemeClr val="bg2">
                    <a:lumMod val="75000"/>
                  </a:schemeClr>
                </a:solidFill>
                <a:effectLst/>
                <a:latin typeface="Verdana" panose="020B0604030504040204" pitchFamily="34" charset="0"/>
                <a:ea typeface="Calibri" panose="020F0502020204030204" pitchFamily="34" charset="0"/>
              </a:rPr>
              <a:t>Next phases and loops</a:t>
            </a:r>
            <a:endParaRPr lang="en-US" sz="1200">
              <a:solidFill>
                <a:schemeClr val="bg2">
                  <a:lumMod val="75000"/>
                </a:schemeClr>
              </a:solidFill>
              <a:effectLst/>
              <a:latin typeface="Times New Roman" panose="02020603050405020304" pitchFamily="18" charset="0"/>
              <a:ea typeface="Arial" panose="020B0604020202020204" pitchFamily="34" charset="0"/>
            </a:endParaRPr>
          </a:p>
        </p:txBody>
      </p:sp>
      <p:cxnSp>
        <p:nvCxnSpPr>
          <p:cNvPr id="11" name="Straight Connector 10">
            <a:extLst>
              <a:ext uri="{FF2B5EF4-FFF2-40B4-BE49-F238E27FC236}">
                <a16:creationId xmlns:a16="http://schemas.microsoft.com/office/drawing/2014/main" id="{8DE90425-6464-4E1E-B0AB-2BBBBA4AB111}"/>
              </a:ext>
            </a:extLst>
          </p:cNvPr>
          <p:cNvCxnSpPr>
            <a:cxnSpLocks/>
          </p:cNvCxnSpPr>
          <p:nvPr/>
        </p:nvCxnSpPr>
        <p:spPr>
          <a:xfrm>
            <a:off x="1595938" y="5589240"/>
            <a:ext cx="2160000" cy="0"/>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985635-239B-47B5-B49F-A9AC72FC6A9D}"/>
              </a:ext>
            </a:extLst>
          </p:cNvPr>
          <p:cNvCxnSpPr>
            <a:cxnSpLocks/>
          </p:cNvCxnSpPr>
          <p:nvPr/>
        </p:nvCxnSpPr>
        <p:spPr>
          <a:xfrm>
            <a:off x="1595938" y="4797152"/>
            <a:ext cx="2556000" cy="0"/>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8CE9D55-3049-4076-B235-00CCD9CBE8C6}"/>
              </a:ext>
            </a:extLst>
          </p:cNvPr>
          <p:cNvCxnSpPr>
            <a:cxnSpLocks/>
          </p:cNvCxnSpPr>
          <p:nvPr/>
        </p:nvCxnSpPr>
        <p:spPr>
          <a:xfrm>
            <a:off x="1595938" y="4077072"/>
            <a:ext cx="2844000" cy="0"/>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4ED4EDC-6ECB-4939-8670-C12C81BA507C}"/>
              </a:ext>
            </a:extLst>
          </p:cNvPr>
          <p:cNvCxnSpPr>
            <a:cxnSpLocks/>
          </p:cNvCxnSpPr>
          <p:nvPr/>
        </p:nvCxnSpPr>
        <p:spPr>
          <a:xfrm>
            <a:off x="1595938" y="3356992"/>
            <a:ext cx="2520000" cy="0"/>
          </a:xfrm>
          <a:prstGeom prst="line">
            <a:avLst/>
          </a:prstGeom>
          <a:ln w="38100">
            <a:solidFill>
              <a:srgbClr val="FFCC66"/>
            </a:solidFill>
          </a:ln>
        </p:spPr>
        <p:style>
          <a:lnRef idx="1">
            <a:schemeClr val="accent1"/>
          </a:lnRef>
          <a:fillRef idx="0">
            <a:schemeClr val="accent1"/>
          </a:fillRef>
          <a:effectRef idx="0">
            <a:schemeClr val="accent1"/>
          </a:effectRef>
          <a:fontRef idx="minor">
            <a:schemeClr val="tx1"/>
          </a:fontRef>
        </p:style>
      </p:cxnSp>
      <p:sp>
        <p:nvSpPr>
          <p:cNvPr id="45" name="PIJL-OMHOOG 32">
            <a:extLst>
              <a:ext uri="{FF2B5EF4-FFF2-40B4-BE49-F238E27FC236}">
                <a16:creationId xmlns:a16="http://schemas.microsoft.com/office/drawing/2014/main" id="{D84DE890-927C-425D-B0DC-4984076BBB18}"/>
              </a:ext>
            </a:extLst>
          </p:cNvPr>
          <p:cNvSpPr/>
          <p:nvPr/>
        </p:nvSpPr>
        <p:spPr>
          <a:xfrm>
            <a:off x="262355" y="1844825"/>
            <a:ext cx="279400" cy="4083698"/>
          </a:xfrm>
          <a:prstGeom prst="upArrow">
            <a:avLst/>
          </a:prstGeom>
          <a:solidFill>
            <a:srgbClr val="808000"/>
          </a:solidFill>
          <a:ln w="25400" cap="flat" cmpd="sng" algn="ctr">
            <a:solidFill>
              <a:schemeClr val="bg1">
                <a:lumMod val="95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Rechthoek 37">
            <a:extLst>
              <a:ext uri="{FF2B5EF4-FFF2-40B4-BE49-F238E27FC236}">
                <a16:creationId xmlns:a16="http://schemas.microsoft.com/office/drawing/2014/main" id="{F7474421-55AB-4E75-B2DD-842D4A777DAE}"/>
              </a:ext>
            </a:extLst>
          </p:cNvPr>
          <p:cNvSpPr/>
          <p:nvPr/>
        </p:nvSpPr>
        <p:spPr>
          <a:xfrm>
            <a:off x="389178" y="6153692"/>
            <a:ext cx="1206760" cy="266656"/>
          </a:xfrm>
          <a:prstGeom prst="rect">
            <a:avLst/>
          </a:prstGeom>
          <a:solidFill>
            <a:sysClr val="window" lastClr="FFFFFF"/>
          </a:solidFill>
          <a:ln w="25400" cap="flat" cmpd="sng" algn="ctr">
            <a:solidFill>
              <a:srgbClr val="F7964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nl-NL" sz="900" dirty="0">
                <a:solidFill>
                  <a:schemeClr val="bg2">
                    <a:lumMod val="75000"/>
                  </a:schemeClr>
                </a:solidFill>
                <a:latin typeface="Verdana" panose="020B0604030504040204" pitchFamily="34" charset="0"/>
              </a:rPr>
              <a:t>Project phases</a:t>
            </a:r>
            <a:endParaRPr lang="en-US" sz="900" dirty="0">
              <a:solidFill>
                <a:schemeClr val="bg2">
                  <a:lumMod val="75000"/>
                </a:schemeClr>
              </a:solidFill>
              <a:latin typeface="Verdana" panose="020B0604030504040204" pitchFamily="34" charset="0"/>
            </a:endParaRPr>
          </a:p>
        </p:txBody>
      </p:sp>
      <p:pic>
        <p:nvPicPr>
          <p:cNvPr id="3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5867" y="3623782"/>
            <a:ext cx="1961801" cy="1299375"/>
          </a:xfrm>
          <a:prstGeom prst="roundRect">
            <a:avLst/>
          </a:prstGeom>
        </p:spPr>
      </p:pic>
      <p:pic>
        <p:nvPicPr>
          <p:cNvPr id="8" name="Afbeelding 7"/>
          <p:cNvPicPr>
            <a:picLocks noChangeAspect="1"/>
          </p:cNvPicPr>
          <p:nvPr/>
        </p:nvPicPr>
        <p:blipFill>
          <a:blip r:embed="rId4"/>
          <a:stretch>
            <a:fillRect/>
          </a:stretch>
        </p:blipFill>
        <p:spPr>
          <a:xfrm>
            <a:off x="6904746" y="3496746"/>
            <a:ext cx="2048654" cy="1494261"/>
          </a:xfrm>
          <a:prstGeom prst="rect">
            <a:avLst/>
          </a:prstGeom>
        </p:spPr>
      </p:pic>
    </p:spTree>
    <p:extLst>
      <p:ext uri="{BB962C8B-B14F-4D97-AF65-F5344CB8AC3E}">
        <p14:creationId xmlns:p14="http://schemas.microsoft.com/office/powerpoint/2010/main" val="174486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763689" y="1464254"/>
            <a:ext cx="5040560" cy="4671250"/>
          </a:xfrm>
          <a:prstGeom prst="ellipse">
            <a:avLst/>
          </a:prstGeom>
          <a:noFill/>
          <a:ln w="117475">
            <a:solidFill>
              <a:srgbClr val="669900">
                <a:alpha val="55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bwMode="auto">
          <a:xfrm>
            <a:off x="541338" y="5755"/>
            <a:ext cx="8278812" cy="54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CAPSELLA Data flow </a:t>
            </a:r>
            <a:br>
              <a:rPr lang="en-US" altLang="en-US" dirty="0"/>
            </a:br>
            <a:r>
              <a:rPr lang="en-US" altLang="en-US" sz="2000" dirty="0"/>
              <a:t>Rural-urban linkage through data driven services</a:t>
            </a:r>
            <a:endParaRPr lang="en-US" altLang="en-US" sz="2000" dirty="0">
              <a:solidFill>
                <a:srgbClr val="606060"/>
              </a:solidFill>
            </a:endParaRPr>
          </a:p>
        </p:txBody>
      </p:sp>
      <p:sp>
        <p:nvSpPr>
          <p:cNvPr id="4" name="Footer Placeholder 3"/>
          <p:cNvSpPr>
            <a:spLocks noGrp="1"/>
          </p:cNvSpPr>
          <p:nvPr>
            <p:ph type="ftr" sz="quarter" idx="11"/>
          </p:nvPr>
        </p:nvSpPr>
        <p:spPr/>
        <p:txBody>
          <a:bodyPr/>
          <a:lstStyle/>
          <a:p>
            <a:pPr>
              <a:defRPr/>
            </a:pPr>
            <a:r>
              <a:rPr lang="en-US"/>
              <a:t>CAPSELLA @ EESC Joint Meeting </a:t>
            </a:r>
            <a:endParaRPr lang="en-US" dirty="0"/>
          </a:p>
        </p:txBody>
      </p:sp>
      <p:sp>
        <p:nvSpPr>
          <p:cNvPr id="1843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AE42E7-6013-4D69-87AF-E6D57D4A7CEA}" type="slidenum">
              <a:rPr lang="en-US" altLang="en-US" smtClean="0">
                <a:solidFill>
                  <a:srgbClr val="898989"/>
                </a:solidFill>
              </a:rPr>
              <a:pPr/>
              <a:t>9</a:t>
            </a:fld>
            <a:endParaRPr lang="en-US" altLang="en-US" dirty="0">
              <a:solidFill>
                <a:srgbClr val="898989"/>
              </a:solidFill>
            </a:endParaRPr>
          </a:p>
        </p:txBody>
      </p:sp>
      <p:sp>
        <p:nvSpPr>
          <p:cNvPr id="2" name="Date Placeholder 1"/>
          <p:cNvSpPr>
            <a:spLocks noGrp="1"/>
          </p:cNvSpPr>
          <p:nvPr>
            <p:ph type="dt" sz="half" idx="10"/>
          </p:nvPr>
        </p:nvSpPr>
        <p:spPr/>
        <p:txBody>
          <a:bodyPr/>
          <a:lstStyle/>
          <a:p>
            <a:pPr>
              <a:defRPr/>
            </a:pPr>
            <a:r>
              <a:rPr lang="el-GR" altLang="en-US"/>
              <a:t>17 July 2018</a:t>
            </a:r>
            <a:endParaRPr lang="en-US" altLang="en-US" dirty="0"/>
          </a:p>
        </p:txBody>
      </p:sp>
      <p:sp>
        <p:nvSpPr>
          <p:cNvPr id="3" name="Round Diagonal Corner Rectangle 2"/>
          <p:cNvSpPr/>
          <p:nvPr/>
        </p:nvSpPr>
        <p:spPr>
          <a:xfrm>
            <a:off x="69596" y="3330821"/>
            <a:ext cx="2843120" cy="2871855"/>
          </a:xfrm>
          <a:prstGeom prst="round2DiagRect">
            <a:avLst/>
          </a:prstGeom>
          <a:solidFill>
            <a:srgbClr val="FF993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dirty="0">
              <a:solidFill>
                <a:schemeClr val="bg1">
                  <a:lumMod val="95000"/>
                </a:scheme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Farmer data: agronomic, environmental</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Financial,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Citizen data:</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Consume, health, nutrition, habits…</a:t>
            </a:r>
          </a:p>
        </p:txBody>
      </p:sp>
      <p:sp>
        <p:nvSpPr>
          <p:cNvPr id="6" name="Oval 5"/>
          <p:cNvSpPr/>
          <p:nvPr/>
        </p:nvSpPr>
        <p:spPr>
          <a:xfrm>
            <a:off x="44897" y="2552783"/>
            <a:ext cx="1440160" cy="1280318"/>
          </a:xfrm>
          <a:prstGeom prst="ellipse">
            <a:avLst/>
          </a:prstGeom>
          <a:solidFill>
            <a:srgbClr val="CC99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Collect Data</a:t>
            </a:r>
          </a:p>
        </p:txBody>
      </p:sp>
      <p:sp>
        <p:nvSpPr>
          <p:cNvPr id="10" name="Round Diagonal Corner Rectangle 9"/>
          <p:cNvSpPr/>
          <p:nvPr/>
        </p:nvSpPr>
        <p:spPr>
          <a:xfrm>
            <a:off x="1545875" y="1208996"/>
            <a:ext cx="2824192" cy="1445285"/>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Farmer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&amp; Consumer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&amp; Open Data  </a:t>
            </a:r>
          </a:p>
        </p:txBody>
      </p:sp>
      <p:sp>
        <p:nvSpPr>
          <p:cNvPr id="11" name="Oval 10"/>
          <p:cNvSpPr/>
          <p:nvPr/>
        </p:nvSpPr>
        <p:spPr>
          <a:xfrm>
            <a:off x="1043608" y="888190"/>
            <a:ext cx="1577418" cy="1497965"/>
          </a:xfrm>
          <a:prstGeom prst="ellipse">
            <a:avLst/>
          </a:prstGeom>
          <a:solidFill>
            <a:srgbClr val="6699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Connect Data</a:t>
            </a:r>
          </a:p>
        </p:txBody>
      </p:sp>
      <p:sp>
        <p:nvSpPr>
          <p:cNvPr id="12" name="Round Diagonal Corner Rectangle 11"/>
          <p:cNvSpPr/>
          <p:nvPr/>
        </p:nvSpPr>
        <p:spPr>
          <a:xfrm>
            <a:off x="4471318" y="2677240"/>
            <a:ext cx="2764978" cy="2171390"/>
          </a:xfrm>
          <a:prstGeom prst="round2DiagRect">
            <a:avLst/>
          </a:prstGeom>
          <a:solidFill>
            <a:schemeClr val="accent4">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Community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suggestions,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Open data,</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Hackathon,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On site meetings</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Questionnaires</a:t>
            </a:r>
          </a:p>
        </p:txBody>
      </p:sp>
      <p:sp>
        <p:nvSpPr>
          <p:cNvPr id="13" name="Oval 12"/>
          <p:cNvSpPr/>
          <p:nvPr/>
        </p:nvSpPr>
        <p:spPr>
          <a:xfrm>
            <a:off x="6228184" y="2605326"/>
            <a:ext cx="1440160" cy="1280318"/>
          </a:xfrm>
          <a:prstGeom prst="ellipse">
            <a:avLst/>
          </a:prstGeom>
          <a:solidFill>
            <a:srgbClr val="0066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Enrich Data</a:t>
            </a:r>
          </a:p>
        </p:txBody>
      </p:sp>
      <p:sp>
        <p:nvSpPr>
          <p:cNvPr id="15" name="Rectangle: Single Corner Rounded 14"/>
          <p:cNvSpPr/>
          <p:nvPr/>
        </p:nvSpPr>
        <p:spPr>
          <a:xfrm>
            <a:off x="3838613" y="5136662"/>
            <a:ext cx="5125875" cy="1532698"/>
          </a:xfrm>
          <a:prstGeom prst="round1Rect">
            <a:avLst/>
          </a:prstGeom>
          <a:solidFill>
            <a:srgbClr val="CC33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dirty="0"/>
              <a:t>Provide s</a:t>
            </a:r>
            <a:r>
              <a:rPr lang="nl-NL" dirty="0"/>
              <a:t>olutions to societal and sustainability challenges using     </a:t>
            </a:r>
            <a:r>
              <a:rPr lang="en-US" dirty="0"/>
              <a:t>Commons     Collective problem solving     Knowledge sharing     Social exchange     Community-wide participation at local scale     Open Data Solutions</a:t>
            </a:r>
            <a:endParaRPr lang="nl-NL" dirty="0"/>
          </a:p>
        </p:txBody>
      </p:sp>
      <p:sp>
        <p:nvSpPr>
          <p:cNvPr id="17" name="Round Diagonal Corner Rectangle 9"/>
          <p:cNvSpPr/>
          <p:nvPr/>
        </p:nvSpPr>
        <p:spPr>
          <a:xfrm>
            <a:off x="5819293" y="1175849"/>
            <a:ext cx="3000857" cy="1225420"/>
          </a:xfrm>
          <a:prstGeom prst="round2Diag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Extract 	 Knowledge</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bg1">
                    <a:lumMod val="95000"/>
                  </a:schemeClr>
                </a:solidFill>
              </a:rPr>
              <a:t>	 Add sentiment</a:t>
            </a:r>
          </a:p>
        </p:txBody>
      </p:sp>
      <p:sp>
        <p:nvSpPr>
          <p:cNvPr id="18" name="Oval 17"/>
          <p:cNvSpPr/>
          <p:nvPr/>
        </p:nvSpPr>
        <p:spPr>
          <a:xfrm>
            <a:off x="5220073" y="783315"/>
            <a:ext cx="1564056" cy="1362695"/>
          </a:xfrm>
          <a:prstGeom prst="ellipse">
            <a:avLst/>
          </a:prstGeom>
          <a:solidFill>
            <a:schemeClr val="accent6">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lumMod val="95000"/>
                  </a:schemeClr>
                </a:solidFill>
              </a:rPr>
              <a:t>Analyse</a:t>
            </a:r>
            <a:r>
              <a:rPr lang="en-US" b="1" dirty="0">
                <a:solidFill>
                  <a:schemeClr val="bg1">
                    <a:lumMod val="95000"/>
                  </a:schemeClr>
                </a:solidFill>
              </a:rPr>
              <a:t> Data</a:t>
            </a:r>
          </a:p>
        </p:txBody>
      </p:sp>
      <p:pic>
        <p:nvPicPr>
          <p:cNvPr id="7" name="Picture 6">
            <a:extLst>
              <a:ext uri="{FF2B5EF4-FFF2-40B4-BE49-F238E27FC236}">
                <a16:creationId xmlns:a16="http://schemas.microsoft.com/office/drawing/2014/main" id="{D516C42B-AF78-4197-A290-A6873F3A5B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907" y="5532614"/>
            <a:ext cx="155081" cy="255257"/>
          </a:xfrm>
          <a:prstGeom prst="rect">
            <a:avLst/>
          </a:prstGeom>
        </p:spPr>
      </p:pic>
      <p:pic>
        <p:nvPicPr>
          <p:cNvPr id="19" name="Picture 18">
            <a:extLst>
              <a:ext uri="{FF2B5EF4-FFF2-40B4-BE49-F238E27FC236}">
                <a16:creationId xmlns:a16="http://schemas.microsoft.com/office/drawing/2014/main" id="{F40E7B1A-BC8E-4973-8E46-51CF15142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8185" y="5547469"/>
            <a:ext cx="155081" cy="255257"/>
          </a:xfrm>
          <a:prstGeom prst="rect">
            <a:avLst/>
          </a:prstGeom>
        </p:spPr>
      </p:pic>
      <p:pic>
        <p:nvPicPr>
          <p:cNvPr id="20" name="Picture 19">
            <a:extLst>
              <a:ext uri="{FF2B5EF4-FFF2-40B4-BE49-F238E27FC236}">
                <a16:creationId xmlns:a16="http://schemas.microsoft.com/office/drawing/2014/main" id="{6EA1FD55-220F-437D-8115-C5D5E615E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4212" y="5830962"/>
            <a:ext cx="155081" cy="255257"/>
          </a:xfrm>
          <a:prstGeom prst="rect">
            <a:avLst/>
          </a:prstGeom>
        </p:spPr>
      </p:pic>
      <p:pic>
        <p:nvPicPr>
          <p:cNvPr id="21" name="Picture 20">
            <a:extLst>
              <a:ext uri="{FF2B5EF4-FFF2-40B4-BE49-F238E27FC236}">
                <a16:creationId xmlns:a16="http://schemas.microsoft.com/office/drawing/2014/main" id="{8880255C-1AB1-422E-84C1-27FBA6AACD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6266" y="6350770"/>
            <a:ext cx="155081" cy="255257"/>
          </a:xfrm>
          <a:prstGeom prst="rect">
            <a:avLst/>
          </a:prstGeom>
        </p:spPr>
      </p:pic>
      <p:pic>
        <p:nvPicPr>
          <p:cNvPr id="22" name="Picture 21">
            <a:extLst>
              <a:ext uri="{FF2B5EF4-FFF2-40B4-BE49-F238E27FC236}">
                <a16:creationId xmlns:a16="http://schemas.microsoft.com/office/drawing/2014/main" id="{5A730C60-2C79-4A81-8564-162109C324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0566" y="6086219"/>
            <a:ext cx="155081" cy="255257"/>
          </a:xfrm>
          <a:prstGeom prst="rect">
            <a:avLst/>
          </a:prstGeom>
        </p:spPr>
      </p:pic>
      <p:pic>
        <p:nvPicPr>
          <p:cNvPr id="23" name="Picture 22">
            <a:extLst>
              <a:ext uri="{FF2B5EF4-FFF2-40B4-BE49-F238E27FC236}">
                <a16:creationId xmlns:a16="http://schemas.microsoft.com/office/drawing/2014/main" id="{AA02D927-E81E-41BD-847C-E835E1DBD7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1906" y="5802726"/>
            <a:ext cx="155081" cy="255257"/>
          </a:xfrm>
          <a:prstGeom prst="rect">
            <a:avLst/>
          </a:prstGeom>
        </p:spPr>
      </p:pic>
    </p:spTree>
    <p:extLst>
      <p:ext uri="{BB962C8B-B14F-4D97-AF65-F5344CB8AC3E}">
        <p14:creationId xmlns:p14="http://schemas.microsoft.com/office/powerpoint/2010/main" val="872470160"/>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ZLTO Document" ma:contentTypeID="0x0101009B799458BC63924FB282C5BABF74C95800840CE3DCA01D17409F8E33278605BE21" ma:contentTypeVersion="23" ma:contentTypeDescription="" ma:contentTypeScope="" ma:versionID="9ad0e1bd325a4e40ce2590d100e64e57">
  <xsd:schema xmlns:xsd="http://www.w3.org/2001/XMLSchema" xmlns:xs="http://www.w3.org/2001/XMLSchema" xmlns:p="http://schemas.microsoft.com/office/2006/metadata/properties" xmlns:ns1="http://schemas.microsoft.com/sharepoint/v3" xmlns:ns2="b2757eeb-1411-42ed-a26b-62c874658012" xmlns:ns3="62d6805f-7fa2-4b00-866f-cf1f15f28ea2" targetNamespace="http://schemas.microsoft.com/office/2006/metadata/properties" ma:root="true" ma:fieldsID="fd838901a8aea7209dff3f5ca7089900" ns1:_="" ns2:_="" ns3:_="">
    <xsd:import namespace="http://schemas.microsoft.com/sharepoint/v3"/>
    <xsd:import namespace="b2757eeb-1411-42ed-a26b-62c874658012"/>
    <xsd:import namespace="62d6805f-7fa2-4b00-866f-cf1f15f28ea2"/>
    <xsd:element name="properties">
      <xsd:complexType>
        <xsd:sequence>
          <xsd:element name="documentManagement">
            <xsd:complexType>
              <xsd:all>
                <xsd:element ref="ns2:Programma" minOccurs="0"/>
                <xsd:element ref="ns2:Sector" minOccurs="0"/>
                <xsd:element ref="ns2:Team" minOccurs="0"/>
                <xsd:element ref="ns2:Thema" minOccurs="0"/>
                <xsd:element ref="ns2:Verenigingsafdeling" minOccurs="0"/>
                <xsd:element ref="ns2:Definitief" minOccurs="0"/>
                <xsd:element ref="ns3:Vrij_x0020_Kenmerk"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Eigenschappen van het geïntegreerd beleid voor naleving" ma:description="" ma:hidden="true" ma:internalName="_ip_UnifiedCompliancePolicyProperties">
      <xsd:simpleType>
        <xsd:restriction base="dms:Note"/>
      </xsd:simpleType>
    </xsd:element>
    <xsd:element name="_ip_UnifiedCompliancePolicyUIAction" ma:index="21" nillable="true" ma:displayName="Actie van de gebruikersinterface van het geïntegreerd beleid voor naleving" ma:descrip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757eeb-1411-42ed-a26b-62c874658012" elementFormDefault="qualified">
    <xsd:import namespace="http://schemas.microsoft.com/office/2006/documentManagement/types"/>
    <xsd:import namespace="http://schemas.microsoft.com/office/infopath/2007/PartnerControls"/>
    <xsd:element name="Programma" ma:index="5" nillable="true" ma:displayName="Programma" ma:internalName="Programma" ma:readOnly="false">
      <xsd:complexType>
        <xsd:complexContent>
          <xsd:extension base="dms:MultiChoice">
            <xsd:sequence>
              <xsd:element name="Value" maxOccurs="unbounded" minOccurs="0" nillable="true">
                <xsd:simpleType>
                  <xsd:restriction base="dms:Choice">
                    <xsd:enumeration value="Arbeid en goed werkgeverschap"/>
                    <xsd:enumeration value="Duurzaam ondernemen"/>
                    <xsd:enumeration value="Duurzaam ondernemen dier"/>
                    <xsd:enumeration value="Duurzaam ondernemen plant"/>
                    <xsd:enumeration value="Omgevingsbewust ondernemen"/>
                    <xsd:enumeration value="Professionalisering ondernemerschap"/>
                    <xsd:enumeration value="Realisatie kennisinfrastructuur en innovatie"/>
                    <xsd:enumeration value="Versterking marktpositie"/>
                  </xsd:restriction>
                </xsd:simpleType>
              </xsd:element>
            </xsd:sequence>
          </xsd:extension>
        </xsd:complexContent>
      </xsd:complexType>
    </xsd:element>
    <xsd:element name="Sector" ma:index="6" nillable="true" ma:displayName="Sector" ma:internalName="Sector" ma:readOnly="false">
      <xsd:complexType>
        <xsd:complexContent>
          <xsd:extension base="dms:MultiChoice">
            <xsd:sequence>
              <xsd:element name="Value" maxOccurs="unbounded" minOccurs="0" nillable="true">
                <xsd:simpleType>
                  <xsd:restriction base="dms:Choice">
                    <xsd:enumeration value="Akkerbouw"/>
                    <xsd:enumeration value="Biologische Land- en Tuinbouw"/>
                    <xsd:enumeration value="Bloembollen"/>
                    <xsd:enumeration value="Boom- en vaste plantenteelt"/>
                    <xsd:enumeration value="Edelpelsdierenhouderij"/>
                    <xsd:enumeration value="Fruitteelt"/>
                    <xsd:enumeration value="Glastuinbouw"/>
                    <xsd:enumeration value="Kalverhouderij"/>
                    <xsd:enumeration value="Konijnenhouderij"/>
                    <xsd:enumeration value="Melkgeitenhouderij"/>
                    <xsd:enumeration value="Paardenhouderij"/>
                    <xsd:enumeration value="Paddestoelenteelt"/>
                    <xsd:enumeration value="Pluimveehouderij"/>
                    <xsd:enumeration value="Rundveehouderij"/>
                    <xsd:enumeration value="Schapenhouderij"/>
                    <xsd:enumeration value="Varkenshouderij"/>
                    <xsd:enumeration value="Verbrede landbouw"/>
                    <xsd:enumeration value="Vleesveehouderij"/>
                    <xsd:enumeration value="Vollegrondstuinbouw"/>
                  </xsd:restriction>
                </xsd:simpleType>
              </xsd:element>
            </xsd:sequence>
          </xsd:extension>
        </xsd:complexContent>
      </xsd:complexType>
    </xsd:element>
    <xsd:element name="Team" ma:index="7" nillable="true" ma:displayName="Team" ma:internalName="Team" ma:readOnly="false">
      <xsd:complexType>
        <xsd:complexContent>
          <xsd:extension base="dms:MultiChoice">
            <xsd:sequence>
              <xsd:element name="Value" maxOccurs="unbounded" minOccurs="0" nillable="true">
                <xsd:simpleType>
                  <xsd:restriction base="dms:Choice">
                    <xsd:enumeration value="BB Dier"/>
                    <xsd:enumeration value="BB Maatschappij"/>
                    <xsd:enumeration value="BB Management"/>
                    <xsd:enumeration value="BB Plant"/>
                    <xsd:enumeration value="Bedrijfsadvies"/>
                    <xsd:enumeration value="Bestuurssecretariaat"/>
                    <xsd:enumeration value="Bio Economie"/>
                    <xsd:enumeration value="Bodem en Water"/>
                    <xsd:enumeration value="Communicatie"/>
                    <xsd:enumeration value="Contentorganisatie"/>
                    <xsd:enumeration value="Detacheringen"/>
                    <xsd:enumeration value="Dier"/>
                    <xsd:enumeration value="Directie"/>
                    <xsd:enumeration value="Facilitair"/>
                    <xsd:enumeration value="Financiële Administratie"/>
                    <xsd:enumeration value="Gezondheid"/>
                    <xsd:enumeration value="HR"/>
                    <xsd:enumeration value="ICT"/>
                    <xsd:enumeration value="Landbouw &amp; Samenleving"/>
                    <xsd:enumeration value="Ledenbinding"/>
                    <xsd:enumeration value="Ledeninformatiecentrum"/>
                    <xsd:enumeration value="MA en Control"/>
                    <xsd:enumeration value="Management Bedrijfsbureau"/>
                    <xsd:enumeration value="Management M en K"/>
                    <xsd:enumeration value="Management O en S"/>
                    <xsd:enumeration value="Management V en O"/>
                    <xsd:enumeration value="Management Vereniging"/>
                    <xsd:enumeration value="Marktconcepten"/>
                    <xsd:enumeration value="MFL en Landbouw en Zorg"/>
                    <xsd:enumeration value="NCB"/>
                    <xsd:enumeration value="Omgeving"/>
                    <xsd:enumeration value="Overige expertise O en S"/>
                    <xsd:enumeration value="Overige expertise V en O"/>
                    <xsd:enumeration value="Plant"/>
                    <xsd:enumeration value="Projecten Clusters"/>
                    <xsd:enumeration value="Projecten Management"/>
                    <xsd:enumeration value="Secretariaat ZLTO"/>
                    <xsd:enumeration value="Test"/>
                    <xsd:enumeration value="Vastgoed"/>
                    <xsd:enumeration value="Verenigingsbureau"/>
                  </xsd:restriction>
                </xsd:simpleType>
              </xsd:element>
            </xsd:sequence>
          </xsd:extension>
        </xsd:complexContent>
      </xsd:complexType>
    </xsd:element>
    <xsd:element name="Thema" ma:index="8" nillable="true" ma:displayName="Thema" ma:internalName="Thema" ma:readOnly="false">
      <xsd:complexType>
        <xsd:complexContent>
          <xsd:extension base="dms:MultiChoice">
            <xsd:sequence>
              <xsd:element name="Value" maxOccurs="unbounded" minOccurs="0" nillable="true">
                <xsd:simpleType>
                  <xsd:restriction base="dms:Choice">
                    <xsd:enumeration value="Internationale zaken"/>
                    <xsd:enumeration value="Kennis &amp; Innovatie"/>
                    <xsd:enumeration value="Landbouw &amp; Samenleving"/>
                    <xsd:enumeration value="Milieu"/>
                    <xsd:enumeration value="PR &amp; Communicatie"/>
                    <xsd:enumeration value="Ruimtelijke Ontwikkeling"/>
                    <xsd:enumeration value="Sociaal-Economisch Beleid"/>
                    <xsd:enumeration value="Verenigingszaken"/>
                    <xsd:enumeration value="Water"/>
                  </xsd:restriction>
                </xsd:simpleType>
              </xsd:element>
            </xsd:sequence>
          </xsd:extension>
        </xsd:complexContent>
      </xsd:complexType>
    </xsd:element>
    <xsd:element name="Verenigingsafdeling" ma:index="9" nillable="true" ma:displayName="Verenigingsafdeling" ma:format="Dropdown" ma:internalName="Verenigingsafdeling" ma:readOnly="false">
      <xsd:simpleType>
        <xsd:restriction base="dms:Choice">
          <xsd:enumeration value="Agrarisch Schouwen Duiveland"/>
          <xsd:enumeration value="Agrarisch West Zeeuws Vlaanderen"/>
          <xsd:enumeration value="Altena Biesbosch"/>
          <xsd:enumeration value="Asten"/>
          <xsd:enumeration value="Baarle Nassau-Ulicoten"/>
          <xsd:enumeration value="Baronie Zuid-Oost"/>
          <xsd:enumeration value="Bergeijk"/>
          <xsd:enumeration value="Bergen op Zoom"/>
          <xsd:enumeration value="Bernheze"/>
          <xsd:enumeration value="Best"/>
          <xsd:enumeration value="Bladel c.a."/>
          <xsd:enumeration value="Boekel-Venhorst"/>
          <xsd:enumeration value="Borsele"/>
          <xsd:enumeration value="Boxmeer"/>
          <xsd:enumeration value="Boxtel-Liempde"/>
          <xsd:enumeration value="Breda"/>
          <xsd:enumeration value="Cranendonck"/>
          <xsd:enumeration value="Cuijk"/>
          <xsd:enumeration value="De Hilver"/>
          <xsd:enumeration value="De Leye"/>
          <xsd:enumeration value="Deurne"/>
          <xsd:enumeration value="Dommelland"/>
          <xsd:enumeration value="Dongen-Loon op Zand"/>
          <xsd:enumeration value="Drimmelen"/>
          <xsd:enumeration value="Eersel-Veldhoven"/>
          <xsd:enumeration value="Etten-Leur"/>
          <xsd:enumeration value="Gemert-Bakel"/>
          <xsd:enumeration value="Gilze-Rijen"/>
          <xsd:enumeration value="Goes"/>
          <xsd:enumeration value="Halderberge"/>
          <xsd:enumeration value="Hart van Brabant"/>
          <xsd:enumeration value="Helmond-Mierlo"/>
          <xsd:enumeration value="Hulst"/>
          <xsd:enumeration value="Kempen Zuid-Oost"/>
          <xsd:enumeration value="Laarbeek"/>
          <xsd:enumeration value="Land van Maas en Waal"/>
          <xsd:enumeration value="Landerd"/>
          <xsd:enumeration value="Maasdriel"/>
          <xsd:enumeration value="Midden Maasland"/>
          <xsd:enumeration value="Mill-Grave"/>
          <xsd:enumeration value="Moerdijk"/>
          <xsd:enumeration value="Noord Beveland"/>
          <xsd:enumeration value="Oirschot-De Beerzen"/>
          <xsd:enumeration value="Oost Zuid-Beveland"/>
          <xsd:enumeration value="Oostelijke Langstraat"/>
          <xsd:enumeration value="Oosterhout"/>
          <xsd:enumeration value="Oss"/>
          <xsd:enumeration value="Reusel-De Mierden"/>
          <xsd:enumeration value="Rijk van Nijmegen"/>
          <xsd:enumeration value="Roosendaal"/>
          <xsd:enumeration value="Rucphen"/>
          <xsd:enumeration value="Schijndel"/>
          <xsd:enumeration value="Sint Anthonis"/>
          <xsd:enumeration value="Sint Michielsgestel"/>
          <xsd:enumeration value="Someren"/>
          <xsd:enumeration value="Steenbergen-Bergen op Zoom Noord"/>
          <xsd:enumeration value="Terneuzen"/>
          <xsd:enumeration value="Tholen"/>
          <xsd:enumeration value="Uden"/>
          <xsd:enumeration value="Veghel"/>
          <xsd:enumeration value="Waalwijk-Geertruidenberg"/>
          <xsd:enumeration value="Walcheren"/>
          <xsd:enumeration value="Woensdrecht"/>
          <xsd:enumeration value="Zundert Rijsbergen"/>
        </xsd:restriction>
      </xsd:simpleType>
    </xsd:element>
    <xsd:element name="Definitief" ma:index="10" nillable="true" ma:displayName="Definitief" ma:internalName="Definitief"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2d6805f-7fa2-4b00-866f-cf1f15f28ea2" elementFormDefault="qualified">
    <xsd:import namespace="http://schemas.microsoft.com/office/2006/documentManagement/types"/>
    <xsd:import namespace="http://schemas.microsoft.com/office/infopath/2007/PartnerControls"/>
    <xsd:element name="Vrij_x0020_Kenmerk" ma:index="14" nillable="true" ma:displayName="Vrij Kenmerk" ma:list="{77efa90f-c824-443a-96b2-201ffb812b17}" ma:internalName="Vrij_x0020_Kenmerk" ma:readOnly="false" ma:showField="Title" ma:web="b2757eeb-1411-42ed-a26b-62c874658012">
      <xsd:complexType>
        <xsd:complexContent>
          <xsd:extension base="dms:MultiChoiceLookup">
            <xsd:sequence>
              <xsd:element name="Value" type="dms:Lookup" maxOccurs="unbounded" minOccurs="0" nillable="true"/>
            </xsd:sequence>
          </xsd:extension>
        </xsd:complexContent>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ma:readOnly="tru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hema xmlns="b2757eeb-1411-42ed-a26b-62c874658012"/>
    <_ip_UnifiedCompliancePolicyUIAction xmlns="http://schemas.microsoft.com/sharepoint/v3" xsi:nil="true"/>
    <Vrij_x0020_Kenmerk xmlns="62d6805f-7fa2-4b00-866f-cf1f15f28ea2"/>
    <Team xmlns="b2757eeb-1411-42ed-a26b-62c874658012"/>
    <Definitief xmlns="b2757eeb-1411-42ed-a26b-62c874658012" xsi:nil="true"/>
    <_ip_UnifiedCompliancePolicyProperties xmlns="http://schemas.microsoft.com/sharepoint/v3" xsi:nil="true"/>
    <Programma xmlns="b2757eeb-1411-42ed-a26b-62c874658012"/>
    <Verenigingsafdeling xmlns="b2757eeb-1411-42ed-a26b-62c874658012" xsi:nil="true"/>
    <Sector xmlns="b2757eeb-1411-42ed-a26b-62c874658012"/>
  </documentManagement>
</p:properties>
</file>

<file path=customXml/itemProps1.xml><?xml version="1.0" encoding="utf-8"?>
<ds:datastoreItem xmlns:ds="http://schemas.openxmlformats.org/officeDocument/2006/customXml" ds:itemID="{E0350296-DC65-4791-AE4F-4FB6A781EAED}">
  <ds:schemaRefs>
    <ds:schemaRef ds:uri="http://schemas.microsoft.com/sharepoint/v3/contenttype/forms"/>
  </ds:schemaRefs>
</ds:datastoreItem>
</file>

<file path=customXml/itemProps2.xml><?xml version="1.0" encoding="utf-8"?>
<ds:datastoreItem xmlns:ds="http://schemas.openxmlformats.org/officeDocument/2006/customXml" ds:itemID="{7528EC6E-7DDB-4E67-963E-05C9262B9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757eeb-1411-42ed-a26b-62c874658012"/>
    <ds:schemaRef ds:uri="62d6805f-7fa2-4b00-866f-cf1f15f28e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579E50-FA37-4526-8FAC-3C356DD43AEE}">
  <ds:schemaRefs>
    <ds:schemaRef ds:uri="62d6805f-7fa2-4b00-866f-cf1f15f28ea2"/>
    <ds:schemaRef ds:uri="http://schemas.microsoft.com/office/infopath/2007/PartnerControls"/>
    <ds:schemaRef ds:uri="http://schemas.microsoft.com/sharepoint/v3"/>
    <ds:schemaRef ds:uri="http://purl.org/dc/dcmitype/"/>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b2757eeb-1411-42ed-a26b-62c874658012"/>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3327</TotalTime>
  <Words>2552</Words>
  <Application>Microsoft Office PowerPoint</Application>
  <PresentationFormat>On-screen Show (4:3)</PresentationFormat>
  <Paragraphs>209</Paragraphs>
  <Slides>12</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Calibri Light</vt:lpstr>
      <vt:lpstr>Times New Roman</vt:lpstr>
      <vt:lpstr>Verdana</vt:lpstr>
      <vt:lpstr>Wingdings</vt:lpstr>
      <vt:lpstr>Struttura predefinita</vt:lpstr>
      <vt:lpstr>Custom Design</vt:lpstr>
      <vt:lpstr>Collective Awareness PlatformS for Environmentally-sound Land management based on data technoLogies and Agrobiodiversity </vt:lpstr>
      <vt:lpstr>Major Sustainability Challenge</vt:lpstr>
      <vt:lpstr>PowerPoint Presentation</vt:lpstr>
      <vt:lpstr>Political economy &amp; Food System Phases</vt:lpstr>
      <vt:lpstr>Acceptance of organic agriculture in EU</vt:lpstr>
      <vt:lpstr>CAPSELLA Pilots</vt:lpstr>
      <vt:lpstr>Multilayered approach</vt:lpstr>
      <vt:lpstr>A CAPSELLA Success Story</vt:lpstr>
      <vt:lpstr>CAPSELLA Data flow  Rural-urban linkage through data driven services</vt:lpstr>
      <vt:lpstr>Digital Social Innovation &amp; value for Social Economy</vt:lpstr>
      <vt:lpstr>Project Facts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CAPSELLA</dc:creator>
  <cp:lastModifiedBy>Eleni Toli</cp:lastModifiedBy>
  <cp:revision>229</cp:revision>
  <cp:lastPrinted>2018-07-17T11:29:16Z</cp:lastPrinted>
  <dcterms:created xsi:type="dcterms:W3CDTF">2016-01-26T08:48:27Z</dcterms:created>
  <dcterms:modified xsi:type="dcterms:W3CDTF">2018-07-17T12:50:55Z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0x0101009B799458BC63924FB282C5BABF74C95800840CE3DCA01D17409F8E33278605BE21</vt:lpwstr>
  </property>
</Properties>
</file>