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47"/>
  </p:notesMasterIdLst>
  <p:handoutMasterIdLst>
    <p:handoutMasterId r:id="rId48"/>
  </p:handoutMasterIdLst>
  <p:sldIdLst>
    <p:sldId id="348" r:id="rId2"/>
    <p:sldId id="479" r:id="rId3"/>
    <p:sldId id="483" r:id="rId4"/>
    <p:sldId id="484" r:id="rId5"/>
    <p:sldId id="496" r:id="rId6"/>
    <p:sldId id="486" r:id="rId7"/>
    <p:sldId id="419" r:id="rId8"/>
    <p:sldId id="432" r:id="rId9"/>
    <p:sldId id="422" r:id="rId10"/>
    <p:sldId id="434" r:id="rId11"/>
    <p:sldId id="436" r:id="rId12"/>
    <p:sldId id="490" r:id="rId13"/>
    <p:sldId id="423" r:id="rId14"/>
    <p:sldId id="491" r:id="rId15"/>
    <p:sldId id="424" r:id="rId16"/>
    <p:sldId id="489" r:id="rId17"/>
    <p:sldId id="494" r:id="rId18"/>
    <p:sldId id="497" r:id="rId19"/>
    <p:sldId id="498" r:id="rId20"/>
    <p:sldId id="500" r:id="rId21"/>
    <p:sldId id="430" r:id="rId22"/>
    <p:sldId id="463" r:id="rId23"/>
    <p:sldId id="464" r:id="rId24"/>
    <p:sldId id="465" r:id="rId25"/>
    <p:sldId id="466" r:id="rId26"/>
    <p:sldId id="467" r:id="rId27"/>
    <p:sldId id="468" r:id="rId28"/>
    <p:sldId id="469" r:id="rId29"/>
    <p:sldId id="470" r:id="rId30"/>
    <p:sldId id="471" r:id="rId31"/>
    <p:sldId id="472" r:id="rId32"/>
    <p:sldId id="473" r:id="rId33"/>
    <p:sldId id="474" r:id="rId34"/>
    <p:sldId id="475" r:id="rId35"/>
    <p:sldId id="476" r:id="rId36"/>
    <p:sldId id="477" r:id="rId37"/>
    <p:sldId id="478" r:id="rId38"/>
    <p:sldId id="502" r:id="rId39"/>
    <p:sldId id="505" r:id="rId40"/>
    <p:sldId id="504" r:id="rId41"/>
    <p:sldId id="506" r:id="rId42"/>
    <p:sldId id="508" r:id="rId43"/>
    <p:sldId id="503" r:id="rId44"/>
    <p:sldId id="509" r:id="rId45"/>
    <p:sldId id="507" r:id="rId4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000"/>
    <a:srgbClr val="3333CC"/>
    <a:srgbClr val="CC00FF"/>
    <a:srgbClr val="FF5050"/>
    <a:srgbClr val="FFFF99"/>
    <a:srgbClr val="99FF99"/>
    <a:srgbClr val="FF0000"/>
    <a:srgbClr val="6600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33" autoAdjust="0"/>
    <p:restoredTop sz="96767" autoAdjust="0"/>
  </p:normalViewPr>
  <p:slideViewPr>
    <p:cSldViewPr snapToGrid="0">
      <p:cViewPr varScale="1">
        <p:scale>
          <a:sx n="88" d="100"/>
          <a:sy n="88" d="100"/>
        </p:scale>
        <p:origin x="15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52"/>
    </p:cViewPr>
  </p:sorterViewPr>
  <p:notesViewPr>
    <p:cSldViewPr snapToGrid="0">
      <p:cViewPr varScale="1">
        <p:scale>
          <a:sx n="98" d="100"/>
          <a:sy n="98" d="100"/>
        </p:scale>
        <p:origin x="35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58E07-CE4C-4476-B670-753251785B9D}" type="datetimeFigureOut">
              <a:rPr lang="en-GB" smtClean="0"/>
              <a:t>10/07/2018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6E467-299B-41CF-84A1-83CB82F89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07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50579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4500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54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tpty Layou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Blue Layou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3391123"/>
            <a:ext cx="2743199" cy="4196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/>
          <p:nvPr/>
        </p:nvSpPr>
        <p:spPr>
          <a:xfrm>
            <a:off x="0" y="6152400"/>
            <a:ext cx="9144000" cy="705600"/>
          </a:xfrm>
          <a:prstGeom prst="rect">
            <a:avLst/>
          </a:prstGeom>
          <a:solidFill>
            <a:srgbClr val="1E5AAE"/>
          </a:solidFill>
          <a:ln w="25400" cap="flat" cmpd="sng">
            <a:solidFill>
              <a:srgbClr val="1E5AA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Shape 42" descr="LOGOfin.eps"/>
          <p:cNvPicPr preferRelativeResize="0"/>
          <p:nvPr/>
        </p:nvPicPr>
        <p:blipFill rotWithShape="1">
          <a:blip r:embed="rId2">
            <a:alphaModFix/>
          </a:blip>
          <a:srcRect b="19511"/>
          <a:stretch/>
        </p:blipFill>
        <p:spPr>
          <a:xfrm>
            <a:off x="123867" y="6281664"/>
            <a:ext cx="516932" cy="52061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/>
          <p:nvPr/>
        </p:nvSpPr>
        <p:spPr>
          <a:xfrm>
            <a:off x="8534400" y="6324600"/>
            <a:ext cx="457200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DarkBlue Layou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0" y="6152400"/>
            <a:ext cx="9144000" cy="705600"/>
          </a:xfrm>
          <a:prstGeom prst="rect">
            <a:avLst/>
          </a:prstGeom>
          <a:solidFill>
            <a:srgbClr val="104282"/>
          </a:solidFill>
          <a:ln w="25400" cap="flat" cmpd="sng">
            <a:solidFill>
              <a:srgbClr val="10428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Shape 47" descr="LOGOfin.eps"/>
          <p:cNvPicPr preferRelativeResize="0"/>
          <p:nvPr/>
        </p:nvPicPr>
        <p:blipFill rotWithShape="1">
          <a:blip r:embed="rId2">
            <a:alphaModFix/>
          </a:blip>
          <a:srcRect b="19511"/>
          <a:stretch/>
        </p:blipFill>
        <p:spPr>
          <a:xfrm>
            <a:off x="123867" y="6281664"/>
            <a:ext cx="516932" cy="52061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3391123"/>
            <a:ext cx="2743199" cy="4196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/>
          <p:nvPr/>
        </p:nvSpPr>
        <p:spPr>
          <a:xfrm>
            <a:off x="8534400" y="6324600"/>
            <a:ext cx="457200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RN DarkBlue Layout">
    <p:bg>
      <p:bgPr>
        <a:solidFill>
          <a:srgbClr val="10428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4282"/>
          </a:solidFill>
          <a:ln w="25400" cap="flat" cmpd="sng">
            <a:solidFill>
              <a:srgbClr val="1E5AA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Shape 53" descr="logooutline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12000" y="2181663"/>
            <a:ext cx="2519999" cy="2494673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/>
          <p:nvPr/>
        </p:nvSpPr>
        <p:spPr>
          <a:xfrm>
            <a:off x="8534400" y="6324600"/>
            <a:ext cx="457200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RN DarkBlue Small Layout">
    <p:bg>
      <p:bgPr>
        <a:solidFill>
          <a:srgbClr val="10428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4282"/>
          </a:solidFill>
          <a:ln w="25400" cap="flat" cmpd="sng">
            <a:solidFill>
              <a:srgbClr val="1E5AA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Shape 57" descr="LOGOfin.eps"/>
          <p:cNvPicPr preferRelativeResize="0"/>
          <p:nvPr/>
        </p:nvPicPr>
        <p:blipFill rotWithShape="1">
          <a:blip r:embed="rId2">
            <a:alphaModFix/>
          </a:blip>
          <a:srcRect b="19511"/>
          <a:stretch/>
        </p:blipFill>
        <p:spPr>
          <a:xfrm>
            <a:off x="3521067" y="2976141"/>
            <a:ext cx="1172454" cy="118079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/>
          <p:nvPr/>
        </p:nvSpPr>
        <p:spPr>
          <a:xfrm>
            <a:off x="8534400" y="6324600"/>
            <a:ext cx="457200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RN White Layou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Shape 61" descr="LogoOutline.ai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12000" y="2169000"/>
            <a:ext cx="2519999" cy="25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/>
        </p:nvSpPr>
        <p:spPr>
          <a:xfrm>
            <a:off x="8534400" y="6324600"/>
            <a:ext cx="457200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RN White Small Layou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Shape 65" descr="logoBadgeWeb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53089" y="2878268"/>
            <a:ext cx="1221946" cy="153584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/>
          <p:nvPr/>
        </p:nvSpPr>
        <p:spPr>
          <a:xfrm>
            <a:off x="8534400" y="6324600"/>
            <a:ext cx="457200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tra Small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180000" y="197493"/>
            <a:ext cx="8791199" cy="731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80000" y="1144800"/>
            <a:ext cx="8791199" cy="4848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spcBef>
                <a:spcPts val="280"/>
              </a:spcBef>
              <a:buClr>
                <a:srgbClr val="000000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000000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3"/>
            <a:endParaRPr lang="en-US" dirty="0" smtClean="0"/>
          </a:p>
          <a:p>
            <a:pPr lvl="4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824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y Small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180000" y="197493"/>
            <a:ext cx="8791199" cy="731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80000" y="1144800"/>
            <a:ext cx="8791199" cy="4848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spcBef>
                <a:spcPts val="280"/>
              </a:spcBef>
              <a:buClr>
                <a:srgbClr val="000000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000000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77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nly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180000" y="197493"/>
            <a:ext cx="8791199" cy="731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459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80000" y="197493"/>
            <a:ext cx="8791199" cy="731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80000" y="1144800"/>
            <a:ext cx="8791199" cy="4848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1917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u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180000" y="197493"/>
            <a:ext cx="8791199" cy="731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791199" cy="4848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73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Columns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665600" y="1159200"/>
            <a:ext cx="4305599" cy="4842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180000" y="1159200"/>
            <a:ext cx="4298400" cy="4842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80000" y="197493"/>
            <a:ext cx="8791199" cy="731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952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Columns Small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665600" y="1159200"/>
            <a:ext cx="4305599" cy="4842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spcBef>
                <a:spcPts val="280"/>
              </a:spcBef>
              <a:buClr>
                <a:srgbClr val="000000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000000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180000" y="1159200"/>
            <a:ext cx="4298400" cy="4842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spcBef>
                <a:spcPts val="280"/>
              </a:spcBef>
              <a:buClr>
                <a:srgbClr val="000000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000000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180000" y="197493"/>
            <a:ext cx="8791199" cy="731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319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hite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3391123"/>
            <a:ext cx="2743199" cy="4196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/>
          <p:nvPr/>
        </p:nvSpPr>
        <p:spPr>
          <a:xfrm>
            <a:off x="8534400" y="6324600"/>
            <a:ext cx="457200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6152400"/>
            <a:ext cx="9144000" cy="705600"/>
          </a:xfrm>
          <a:prstGeom prst="rect">
            <a:avLst/>
          </a:prstGeom>
          <a:solidFill>
            <a:srgbClr val="1E5AAE"/>
          </a:solidFill>
          <a:ln w="25400" cap="flat" cmpd="sng">
            <a:solidFill>
              <a:srgbClr val="1E5AA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Shape 7" descr="LOGOfin.eps"/>
          <p:cNvPicPr preferRelativeResize="0"/>
          <p:nvPr/>
        </p:nvPicPr>
        <p:blipFill rotWithShape="1">
          <a:blip r:embed="rId17">
            <a:alphaModFix/>
          </a:blip>
          <a:srcRect b="19511"/>
          <a:stretch/>
        </p:blipFill>
        <p:spPr>
          <a:xfrm>
            <a:off x="123867" y="6281664"/>
            <a:ext cx="516932" cy="5206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/>
          <p:nvPr/>
        </p:nvSpPr>
        <p:spPr>
          <a:xfrm>
            <a:off x="838200" y="6324600"/>
            <a:ext cx="4419599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A. Valassi – </a:t>
            </a:r>
            <a:r>
              <a:rPr lang="en-GB" sz="1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Fisher</a:t>
            </a:r>
            <a:r>
              <a:rPr lang="en-GB" sz="14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information metrics</a:t>
            </a:r>
            <a:endParaRPr lang="en-GB"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/>
          <p:nvPr/>
        </p:nvSpPr>
        <p:spPr>
          <a:xfrm>
            <a:off x="4724400" y="6322130"/>
            <a:ext cx="3514725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4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CHEP 2018 </a:t>
            </a:r>
            <a:r>
              <a:rPr lang="en-GB" sz="1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 10</a:t>
            </a:r>
            <a:r>
              <a:rPr lang="en-GB" sz="1400" b="0" i="0" u="none" strike="noStrike" cap="none" baseline="300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sz="14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July</a:t>
            </a:r>
            <a:r>
              <a:rPr lang="en-GB" sz="1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2018</a:t>
            </a:r>
            <a:endParaRPr lang="en-GB"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8401049" y="6324600"/>
            <a:ext cx="657225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GB" sz="1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/17</a:t>
            </a:r>
            <a:endParaRPr lang="en-GB"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0" r:id="rId2"/>
    <p:sldLayoutId id="2147483663" r:id="rId3"/>
    <p:sldLayoutId id="2147483669" r:id="rId4"/>
    <p:sldLayoutId id="2147483664" r:id="rId5"/>
    <p:sldLayoutId id="2147483667" r:id="rId6"/>
    <p:sldLayoutId id="2147483665" r:id="rId7"/>
    <p:sldLayoutId id="2147483666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587955/sessions/26667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cikit-learn/scikit-learn/pull/10325" TargetMode="External"/><Relationship Id="rId2" Type="http://schemas.openxmlformats.org/officeDocument/2006/relationships/hyperlink" Target="https://github.com/scikit-learn/scikit-learn/issues/10251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github.com/thomaskeck/MultivariateClassificationLectur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587955/sessions/26667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1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49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0.png"/><Relationship Id="rId7" Type="http://schemas.openxmlformats.org/officeDocument/2006/relationships/image" Target="../media/image2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62.png"/><Relationship Id="rId10" Type="http://schemas.openxmlformats.org/officeDocument/2006/relationships/image" Target="../media/image23.png"/><Relationship Id="rId4" Type="http://schemas.openxmlformats.org/officeDocument/2006/relationships/image" Target="../media/image61.png"/><Relationship Id="rId9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s://github.com/thomaskeck/MultivariateClassificationLecture" TargetMode="External"/><Relationship Id="rId7" Type="http://schemas.openxmlformats.org/officeDocument/2006/relationships/image" Target="../media/image66.png"/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8.png"/><Relationship Id="rId4" Type="http://schemas.openxmlformats.org/officeDocument/2006/relationships/image" Target="../media/image31.png"/><Relationship Id="rId9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679765/contributions/2814562" TargetMode="External"/><Relationship Id="rId2" Type="http://schemas.openxmlformats.org/officeDocument/2006/relationships/hyperlink" Target="https://indico.cern.ch/event/668017/contributions/2947015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1.png"/><Relationship Id="rId3" Type="http://schemas.openxmlformats.org/officeDocument/2006/relationships/image" Target="../media/image71.png"/><Relationship Id="rId7" Type="http://schemas.openxmlformats.org/officeDocument/2006/relationships/image" Target="../media/image72.png"/><Relationship Id="rId12" Type="http://schemas.openxmlformats.org/officeDocument/2006/relationships/image" Target="../media/image7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75.png"/><Relationship Id="rId5" Type="http://schemas.openxmlformats.org/officeDocument/2006/relationships/image" Target="../media/image29.png"/><Relationship Id="rId15" Type="http://schemas.openxmlformats.org/officeDocument/2006/relationships/image" Target="../media/image77.png"/><Relationship Id="rId10" Type="http://schemas.openxmlformats.org/officeDocument/2006/relationships/image" Target="../media/image74.png"/><Relationship Id="rId4" Type="http://schemas.openxmlformats.org/officeDocument/2006/relationships/image" Target="../media/image61.png"/><Relationship Id="rId9" Type="http://schemas.openxmlformats.org/officeDocument/2006/relationships/image" Target="../media/image73.png"/><Relationship Id="rId1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3" Type="http://schemas.openxmlformats.org/officeDocument/2006/relationships/image" Target="../media/image79.png"/><Relationship Id="rId7" Type="http://schemas.openxmlformats.org/officeDocument/2006/relationships/image" Target="../media/image54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1.png"/><Relationship Id="rId5" Type="http://schemas.openxmlformats.org/officeDocument/2006/relationships/image" Target="../media/image520.png"/><Relationship Id="rId4" Type="http://schemas.openxmlformats.org/officeDocument/2006/relationships/image" Target="../media/image8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0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89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5.png"/><Relationship Id="rId11" Type="http://schemas.openxmlformats.org/officeDocument/2006/relationships/image" Target="../media/image88.png"/><Relationship Id="rId5" Type="http://schemas.openxmlformats.org/officeDocument/2006/relationships/image" Target="../media/image84.png"/><Relationship Id="rId10" Type="http://schemas.openxmlformats.org/officeDocument/2006/relationships/image" Target="../media/image670.png"/><Relationship Id="rId4" Type="http://schemas.openxmlformats.org/officeDocument/2006/relationships/image" Target="../media/image83.png"/><Relationship Id="rId9" Type="http://schemas.openxmlformats.org/officeDocument/2006/relationships/image" Target="../media/image6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6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5.png"/><Relationship Id="rId4" Type="http://schemas.openxmlformats.org/officeDocument/2006/relationships/image" Target="../media/image9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/>
        </p:nvSpPr>
        <p:spPr>
          <a:xfrm>
            <a:off x="1" y="391886"/>
            <a:ext cx="9144000" cy="55478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GB" sz="44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3600" b="1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GB" sz="3600" b="1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algn="ctr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3200" b="1" dirty="0" smtClean="0">
                <a:solidFill>
                  <a:schemeClr val="dk1"/>
                </a:solidFill>
              </a:rPr>
              <a:t>Fisher information metrics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3200" b="1" dirty="0" smtClean="0">
                <a:solidFill>
                  <a:schemeClr val="dk1"/>
                </a:solidFill>
              </a:rPr>
              <a:t>for binary classifier evaluation and training</a:t>
            </a:r>
            <a:endParaRPr lang="en-GB" sz="1800" b="1" i="1" dirty="0" smtClean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000" b="1" i="1" dirty="0" smtClean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1" dirty="0">
                <a:solidFill>
                  <a:schemeClr val="dk1"/>
                </a:solidFill>
              </a:rPr>
              <a:t>E</a:t>
            </a:r>
            <a:r>
              <a:rPr lang="en-US" sz="2000" b="1" i="1" dirty="0" smtClean="0">
                <a:solidFill>
                  <a:schemeClr val="dk1"/>
                </a:solidFill>
              </a:rPr>
              <a:t>vent selection for HEP precision measurements</a:t>
            </a:r>
            <a:endParaRPr lang="en-GB" sz="2000" b="1" i="1" dirty="0" smtClean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4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GB" sz="2400" b="0" i="0" u="none" strike="noStrike" cap="none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Andrea Valassi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GB" sz="400" b="0" i="0" u="none" strike="noStrike" cap="none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6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(CERN IT-DI-LCG)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800" b="0" i="0" u="none" strike="noStrike" cap="none" dirty="0" smtClean="0"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8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 smtClean="0">
                <a:sym typeface="Arial"/>
              </a:rPr>
              <a:t>CHEP 2018, Sofia – </a:t>
            </a:r>
            <a:r>
              <a:rPr lang="en-GB" sz="2000" b="0" i="0" u="none" strike="noStrike" cap="none" dirty="0" smtClean="0">
                <a:sym typeface="Arial"/>
                <a:hlinkClick r:id="rId3"/>
              </a:rPr>
              <a:t>Machine Learning and Physics Analysis</a:t>
            </a:r>
            <a:r>
              <a:rPr lang="en-GB" sz="2000" b="0" i="0" u="none" strike="noStrike" cap="none" dirty="0" smtClean="0">
                <a:sym typeface="Arial"/>
              </a:rPr>
              <a:t> </a:t>
            </a:r>
            <a:r>
              <a:rPr lang="en-US" sz="2000" b="0" i="0" u="none" strike="noStrike" cap="none" dirty="0" smtClean="0">
                <a:sym typeface="Arial"/>
              </a:rPr>
              <a:t>session</a:t>
            </a:r>
            <a:endParaRPr sz="2000" b="0" i="0" u="none" strike="noStrike" cap="none" dirty="0">
              <a:sym typeface="Arial"/>
            </a:endParaRPr>
          </a:p>
          <a:p>
            <a:pPr lvl="0" algn="ctr">
              <a:lnSpc>
                <a:spcPct val="90000"/>
              </a:lnSpc>
              <a:buClr>
                <a:schemeClr val="dk1"/>
              </a:buClr>
              <a:buSzPct val="25000"/>
            </a:pPr>
            <a:endParaRPr lang="en-US" sz="1600" i="1" dirty="0" smtClean="0">
              <a:solidFill>
                <a:schemeClr val="dk1"/>
              </a:solidFill>
            </a:endParaRPr>
          </a:p>
          <a:p>
            <a:pPr lvl="0" algn="ctr">
              <a:lnSpc>
                <a:spcPct val="90000"/>
              </a:lnSpc>
              <a:buClr>
                <a:schemeClr val="dk1"/>
              </a:buClr>
              <a:buSzPct val="25000"/>
            </a:pPr>
            <a:endParaRPr lang="en-US" sz="1600" i="1" dirty="0" smtClean="0">
              <a:solidFill>
                <a:schemeClr val="dk1"/>
              </a:solidFill>
            </a:endParaRPr>
          </a:p>
          <a:p>
            <a:pPr lvl="0" algn="ctr">
              <a:lnSpc>
                <a:spcPct val="90000"/>
              </a:lnSpc>
              <a:buClr>
                <a:schemeClr val="dk1"/>
              </a:buClr>
              <a:buSzPct val="25000"/>
            </a:pPr>
            <a:endParaRPr lang="en-US" sz="1600" i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1200" b="0" i="1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" y="55106"/>
            <a:ext cx="19050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772886"/>
                <a:ext cx="9144000" cy="5220140"/>
              </a:xfrm>
            </p:spPr>
            <p:txBody>
              <a:bodyPr/>
              <a:lstStyle/>
              <a:p>
                <a:pPr>
                  <a:spcBef>
                    <a:spcPts val="300"/>
                  </a:spcBef>
                </a:pPr>
                <a:r>
                  <a:rPr lang="en-US" dirty="0" smtClean="0"/>
                  <a:t>Counting </a:t>
                </a:r>
                <a:r>
                  <a:rPr lang="en-US" dirty="0"/>
                  <a:t>experiment: measure a single number </a:t>
                </a:r>
                <a:r>
                  <a:rPr lang="en-US" dirty="0" smtClean="0"/>
                  <a:t>N</a:t>
                </a:r>
                <a:r>
                  <a:rPr lang="en-US" baseline="-25000" dirty="0" smtClean="0"/>
                  <a:t>meas</a:t>
                </a:r>
                <a:endParaRPr lang="en-US" dirty="0" smtClean="0"/>
              </a:p>
              <a:p>
                <a:pPr lvl="1">
                  <a:spcBef>
                    <a:spcPts val="300"/>
                  </a:spcBef>
                </a:pPr>
                <a:r>
                  <a:rPr lang="en-US" dirty="0" smtClean="0"/>
                  <a:t>Well-known since decades: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maximize 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ε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*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ρ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to minimize statistical errors</a:t>
                </a:r>
              </a:p>
              <a:p>
                <a:pPr lvl="1">
                  <a:spcBef>
                    <a:spcPts val="300"/>
                  </a:spcBef>
                </a:pPr>
                <a:endParaRPr lang="en-US" sz="1800" dirty="0"/>
              </a:p>
              <a:p>
                <a:pPr lvl="3">
                  <a:spcBef>
                    <a:spcPts val="300"/>
                  </a:spcBef>
                </a:pPr>
                <a:endParaRPr lang="en-US" dirty="0" smtClean="0"/>
              </a:p>
              <a:p>
                <a:pPr>
                  <a:spcBef>
                    <a:spcPts val="300"/>
                  </a:spcBef>
                </a:pPr>
                <a:r>
                  <a:rPr lang="en-US" dirty="0" smtClean="0"/>
                  <a:t>FIP </a:t>
                </a:r>
                <a:r>
                  <a:rPr lang="en-US" dirty="0"/>
                  <a:t>s</a:t>
                </a:r>
                <a:r>
                  <a:rPr lang="en-US" dirty="0">
                    <a:sym typeface="Symbol" panose="05050102010706020507" pitchFamily="18" charset="2"/>
                  </a:rPr>
                  <a:t>pecial case: </a:t>
                </a:r>
                <a:endParaRPr lang="en-US" dirty="0" smtClean="0">
                  <a:sym typeface="Symbol" panose="05050102010706020507" pitchFamily="18" charset="2"/>
                </a:endParaRPr>
              </a:p>
              <a:p>
                <a:pPr lvl="1">
                  <a:spcBef>
                    <a:spcPts val="30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Counting </a:t>
                </a:r>
                <a:r>
                  <a:rPr lang="en-US" dirty="0">
                    <a:sym typeface="Symbol" panose="05050102010706020507" pitchFamily="18" charset="2"/>
                  </a:rPr>
                  <a:t>experiment </a:t>
                </a:r>
                <a:r>
                  <a:rPr lang="en-US" dirty="0" smtClean="0">
                    <a:sym typeface="Symbol" panose="05050102010706020507" pitchFamily="18" charset="2"/>
                  </a:rPr>
                  <a:t>(1 bin)  </a:t>
                </a:r>
                <a:r>
                  <a:rPr lang="en-US" i="1" dirty="0" smtClean="0"/>
                  <a:t>global</a:t>
                </a:r>
                <a:r>
                  <a:rPr lang="en-US" dirty="0" smtClean="0"/>
                  <a:t> </a:t>
                </a:r>
                <a:r>
                  <a:rPr lang="en-US" dirty="0"/>
                  <a:t>signal efficiency and </a:t>
                </a:r>
                <a:r>
                  <a:rPr lang="en-US" dirty="0" smtClean="0"/>
                  <a:t>purity</a:t>
                </a:r>
              </a:p>
              <a:p>
                <a:pPr lvl="1">
                  <a:spcBef>
                    <a:spcPts val="300"/>
                  </a:spcBef>
                </a:pPr>
                <a:r>
                  <a:rPr lang="en-US" i="1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Cross-section fit </a:t>
                </a:r>
                <a:r>
                  <a:rPr lang="el-GR" i="1" dirty="0">
                    <a:solidFill>
                      <a:srgbClr val="FF0000"/>
                    </a:solidFill>
                  </a:rPr>
                  <a:t>θ</a:t>
                </a:r>
                <a:r>
                  <a:rPr lang="en-US" i="1" dirty="0">
                    <a:solidFill>
                      <a:srgbClr val="FF0000"/>
                    </a:solidFill>
                  </a:rPr>
                  <a:t>=</a:t>
                </a:r>
                <a:r>
                  <a:rPr lang="el-GR" i="1" dirty="0">
                    <a:solidFill>
                      <a:srgbClr val="FF0000"/>
                    </a:solidFill>
                  </a:rPr>
                  <a:t>σ</a:t>
                </a:r>
                <a:r>
                  <a:rPr lang="en-US" i="1" baseline="-25000" dirty="0" smtClean="0">
                    <a:solidFill>
                      <a:srgbClr val="FF0000"/>
                    </a:solidFill>
                  </a:rPr>
                  <a:t>s </a:t>
                </a:r>
                <a:r>
                  <a:rPr lang="en-US" i="1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 all events have equal sensitivity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𝑆</m:t>
                        </m:r>
                        <m:r>
                          <a:rPr lang="en-US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den>
                    </m:f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b>
                          <m:sSubPr>
                            <m:ctrlPr>
                              <a:rPr lang="el-G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l-G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l-G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l-G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i="1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</a:t>
                </a:r>
                <a:endParaRPr lang="en-US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772886"/>
                <a:ext cx="9144000" cy="522014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53950"/>
            <a:ext cx="8791199" cy="466536"/>
          </a:xfrm>
        </p:spPr>
        <p:txBody>
          <a:bodyPr/>
          <a:lstStyle/>
          <a:p>
            <a:r>
              <a:rPr lang="en-US" sz="3200" dirty="0" smtClean="0"/>
              <a:t>[FIP1</a:t>
            </a:r>
            <a:r>
              <a:rPr lang="en-US" sz="3200" dirty="0"/>
              <a:t>] C</a:t>
            </a:r>
            <a:r>
              <a:rPr lang="en-US" sz="3200" dirty="0" smtClean="0"/>
              <a:t>ross-section in counting experiment</a:t>
            </a:r>
            <a:endParaRPr lang="en-GB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47" y="3825349"/>
            <a:ext cx="3974158" cy="1203851"/>
          </a:xfrm>
          <a:prstGeom prst="rect">
            <a:avLst/>
          </a:prstGeom>
          <a:ln w="28575">
            <a:noFill/>
          </a:ln>
        </p:spPr>
      </p:pic>
      <p:grpSp>
        <p:nvGrpSpPr>
          <p:cNvPr id="14" name="Group 13"/>
          <p:cNvGrpSpPr/>
          <p:nvPr/>
        </p:nvGrpSpPr>
        <p:grpSpPr>
          <a:xfrm>
            <a:off x="5089059" y="4190704"/>
            <a:ext cx="2197459" cy="461665"/>
            <a:chOff x="4734489" y="3693233"/>
            <a:chExt cx="2197459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4734489" y="3735765"/>
              <a:ext cx="468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ym typeface="Symbol" panose="05050102010706020507" pitchFamily="18" charset="2"/>
                </a:rPr>
                <a:t> </a:t>
              </a:r>
              <a:endParaRPr lang="en-GB" sz="1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13208" y="3693233"/>
              <a:ext cx="1718740" cy="46166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FIP1 = </a:t>
              </a:r>
              <a:r>
                <a:rPr lang="el-GR" sz="2400" dirty="0"/>
                <a:t>ε</a:t>
              </a:r>
              <a:r>
                <a:rPr lang="en-US" sz="2400" baseline="-25000" dirty="0"/>
                <a:t>s</a:t>
              </a:r>
              <a:r>
                <a:rPr lang="en-US" sz="2400" dirty="0"/>
                <a:t>*</a:t>
              </a:r>
              <a:r>
                <a:rPr lang="el-GR" sz="2400" dirty="0" smtClean="0"/>
                <a:t>ρ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792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0629" y="175722"/>
            <a:ext cx="9372599" cy="332838"/>
          </a:xfrm>
        </p:spPr>
        <p:txBody>
          <a:bodyPr/>
          <a:lstStyle/>
          <a:p>
            <a:r>
              <a:rPr lang="en-US" sz="3200" dirty="0" smtClean="0"/>
              <a:t>Examples of issues in AUCs – </a:t>
            </a:r>
            <a:r>
              <a:rPr lang="en-US" sz="3200" i="1" dirty="0" smtClean="0"/>
              <a:t>crossing ROCs</a:t>
            </a:r>
            <a:endParaRPr lang="en-GB" sz="32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74914"/>
            <a:ext cx="9144000" cy="531811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</a:t>
            </a:r>
            <a:r>
              <a:rPr lang="en-US" dirty="0" smtClean="0"/>
              <a:t>ross-section measurement by </a:t>
            </a:r>
            <a:r>
              <a:rPr lang="en-US" dirty="0"/>
              <a:t>counting </a:t>
            </a:r>
            <a:r>
              <a:rPr lang="en-US" dirty="0" smtClean="0"/>
              <a:t>experiment</a:t>
            </a:r>
          </a:p>
          <a:p>
            <a:pPr lvl="1">
              <a:spcBef>
                <a:spcPts val="0"/>
              </a:spcBef>
            </a:pPr>
            <a:r>
              <a:rPr lang="en-US" dirty="0"/>
              <a:t>M</a:t>
            </a:r>
            <a:r>
              <a:rPr lang="en-US" dirty="0" smtClean="0"/>
              <a:t>aximize FIP1=</a:t>
            </a:r>
            <a:r>
              <a:rPr lang="el-GR" dirty="0" smtClean="0"/>
              <a:t>ε</a:t>
            </a:r>
            <a:r>
              <a:rPr lang="en-US" baseline="-25000" dirty="0" smtClean="0"/>
              <a:t>s</a:t>
            </a:r>
            <a:r>
              <a:rPr lang="en-US" dirty="0"/>
              <a:t>*</a:t>
            </a:r>
            <a:r>
              <a:rPr lang="el-GR" dirty="0" smtClean="0"/>
              <a:t>ρ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 </a:t>
            </a:r>
            <a:r>
              <a:rPr lang="en-US" dirty="0" smtClean="0"/>
              <a:t>Minimize </a:t>
            </a:r>
            <a:r>
              <a:rPr lang="en-US" dirty="0"/>
              <a:t>the statistical error </a:t>
            </a:r>
            <a:r>
              <a:rPr lang="el-GR" dirty="0"/>
              <a:t>Δσ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3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Compare two classifiers: red (AUC=0.90) and blue (AUC=0.75)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The red and blue </a:t>
            </a:r>
            <a:r>
              <a:rPr lang="en-US" u="sng" dirty="0" smtClean="0"/>
              <a:t>ROCs cross</a:t>
            </a:r>
            <a:r>
              <a:rPr lang="en-US" dirty="0" smtClean="0"/>
              <a:t> (otherwise the choice would be obvious!)</a:t>
            </a:r>
            <a:endParaRPr lang="en-US" dirty="0"/>
          </a:p>
          <a:p>
            <a:pPr lvl="3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Choice of classifier achieving minimum </a:t>
            </a:r>
            <a:r>
              <a:rPr lang="el-GR" dirty="0"/>
              <a:t>Δσ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8000"/>
                </a:solidFill>
              </a:rPr>
              <a:t>depends on S</a:t>
            </a:r>
            <a:r>
              <a:rPr lang="en-US" i="1" baseline="-25000" dirty="0" smtClean="0">
                <a:solidFill>
                  <a:srgbClr val="008000"/>
                </a:solidFill>
              </a:rPr>
              <a:t>tot</a:t>
            </a:r>
            <a:r>
              <a:rPr lang="en-US" i="1" dirty="0" smtClean="0">
                <a:solidFill>
                  <a:srgbClr val="008000"/>
                </a:solidFill>
              </a:rPr>
              <a:t>/B</a:t>
            </a:r>
            <a:r>
              <a:rPr lang="en-US" i="1" baseline="-25000" dirty="0" smtClean="0">
                <a:solidFill>
                  <a:srgbClr val="008000"/>
                </a:solidFill>
              </a:rPr>
              <a:t>tot</a:t>
            </a:r>
            <a:endParaRPr lang="en-US" i="1" dirty="0" smtClean="0">
              <a:solidFill>
                <a:srgbClr val="008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i="1" dirty="0" smtClean="0">
                <a:solidFill>
                  <a:srgbClr val="008000"/>
                </a:solidFill>
              </a:rPr>
              <a:t>Signal prevalence 50%</a:t>
            </a:r>
            <a:r>
              <a:rPr lang="en-US" dirty="0" smtClean="0"/>
              <a:t>: choose classifier with higher AUC (red)</a:t>
            </a:r>
          </a:p>
          <a:p>
            <a:pPr lvl="1">
              <a:spcBef>
                <a:spcPts val="0"/>
              </a:spcBef>
            </a:pPr>
            <a:r>
              <a:rPr lang="en-US" i="1" dirty="0">
                <a:solidFill>
                  <a:srgbClr val="008000"/>
                </a:solidFill>
              </a:rPr>
              <a:t>Signal prevalence </a:t>
            </a:r>
            <a:r>
              <a:rPr lang="en-US" i="1" dirty="0" smtClean="0">
                <a:solidFill>
                  <a:srgbClr val="008000"/>
                </a:solidFill>
              </a:rPr>
              <a:t>5%</a:t>
            </a:r>
            <a:r>
              <a:rPr lang="en-US" dirty="0" smtClean="0"/>
              <a:t>: choose </a:t>
            </a:r>
            <a:r>
              <a:rPr lang="en-US" dirty="0"/>
              <a:t>classifier with </a:t>
            </a:r>
            <a:r>
              <a:rPr lang="en-US" dirty="0" smtClean="0"/>
              <a:t>lower </a:t>
            </a:r>
            <a:r>
              <a:rPr lang="en-US" dirty="0"/>
              <a:t>AUC </a:t>
            </a:r>
            <a:r>
              <a:rPr lang="en-US" dirty="0" smtClean="0"/>
              <a:t>(blue)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FF5050"/>
                </a:solidFill>
              </a:rPr>
              <a:t>AUC is irrelevant </a:t>
            </a:r>
            <a:r>
              <a:rPr lang="en-US" dirty="0" smtClean="0"/>
              <a:t>– and </a:t>
            </a:r>
            <a:r>
              <a:rPr lang="en-US" dirty="0" smtClean="0">
                <a:solidFill>
                  <a:srgbClr val="FF5050"/>
                </a:solidFill>
              </a:rPr>
              <a:t>ROC is only useful if you also know prevalence</a:t>
            </a:r>
            <a:endParaRPr lang="en-US" dirty="0">
              <a:solidFill>
                <a:srgbClr val="FF5050"/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528086"/>
              </p:ext>
            </p:extLst>
          </p:nvPr>
        </p:nvGraphicFramePr>
        <p:xfrm>
          <a:off x="7044430" y="4444136"/>
          <a:ext cx="1926769" cy="14524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264">
                  <a:extLst>
                    <a:ext uri="{9D8B030D-6E8A-4147-A177-3AD203B41FA5}">
                      <a16:colId xmlns:a16="http://schemas.microsoft.com/office/drawing/2014/main" val="4188611358"/>
                    </a:ext>
                  </a:extLst>
                </a:gridCol>
                <a:gridCol w="445200">
                  <a:extLst>
                    <a:ext uri="{9D8B030D-6E8A-4147-A177-3AD203B41FA5}">
                      <a16:colId xmlns:a16="http://schemas.microsoft.com/office/drawing/2014/main" val="2328187012"/>
                    </a:ext>
                  </a:extLst>
                </a:gridCol>
                <a:gridCol w="423305">
                  <a:extLst>
                    <a:ext uri="{9D8B030D-6E8A-4147-A177-3AD203B41FA5}">
                      <a16:colId xmlns:a16="http://schemas.microsoft.com/office/drawing/2014/main" val="2645860609"/>
                    </a:ext>
                  </a:extLst>
                </a:gridCol>
              </a:tblGrid>
              <a:tr h="306225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FIP1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AUC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448444"/>
                  </a:ext>
                </a:extLst>
              </a:tr>
              <a:tr h="33360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Range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in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</a:rPr>
                        <a:t> [0,1]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5051"/>
                  </a:ext>
                </a:extLst>
              </a:tr>
              <a:tr h="33360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Higher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is better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555797"/>
                  </a:ext>
                </a:extLst>
              </a:tr>
              <a:tr h="414659"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rgbClr val="000000"/>
                          </a:solidFill>
                        </a:rPr>
                        <a:t>Numerically</a:t>
                      </a:r>
                      <a:r>
                        <a:rPr lang="en-US" sz="1200" b="1" baseline="0" smtClean="0">
                          <a:solidFill>
                            <a:srgbClr val="000000"/>
                          </a:solidFill>
                        </a:rPr>
                        <a:t> </a:t>
                      </a:r>
                      <a:br>
                        <a:rPr lang="en-US" sz="1200" b="1" baseline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1200" b="1" baseline="0" smtClean="0">
                          <a:solidFill>
                            <a:srgbClr val="000000"/>
                          </a:solidFill>
                        </a:rPr>
                        <a:t>meanigful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903661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82" y="114715"/>
            <a:ext cx="149905" cy="132571"/>
          </a:xfrm>
          <a:prstGeom prst="rect">
            <a:avLst/>
          </a:prstGeom>
        </p:spPr>
      </p:pic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44969" y="4152275"/>
            <a:ext cx="6802788" cy="1953141"/>
            <a:chOff x="44969" y="2343502"/>
            <a:chExt cx="6471976" cy="185816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969" y="2345664"/>
              <a:ext cx="2098667" cy="18560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3638" y="2343502"/>
              <a:ext cx="2125333" cy="185066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042089" y="2920027"/>
              <a:ext cx="1221534" cy="617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rgbClr val="FF0000"/>
                  </a:solidFill>
                </a:rPr>
                <a:t>RED: </a:t>
              </a:r>
            </a:p>
            <a:p>
              <a:pPr algn="ctr"/>
              <a:r>
                <a:rPr lang="en-US" sz="1200" b="1" i="1" dirty="0" smtClean="0">
                  <a:solidFill>
                    <a:srgbClr val="FF0000"/>
                  </a:solidFill>
                </a:rPr>
                <a:t>HIGHEST </a:t>
              </a:r>
            </a:p>
            <a:p>
              <a:pPr algn="ctr"/>
              <a:r>
                <a:rPr lang="en-US" sz="1200" b="1" i="1" dirty="0" smtClean="0">
                  <a:solidFill>
                    <a:srgbClr val="FF0000"/>
                  </a:solidFill>
                </a:rPr>
                <a:t>AUC</a:t>
              </a:r>
              <a:endParaRPr lang="en-GB" sz="12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85334" y="3316010"/>
              <a:ext cx="8725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</a:rPr>
                <a:t>RED: LOWEST </a:t>
              </a:r>
              <a:r>
                <a:rPr lang="el-GR" sz="1200" b="1" dirty="0">
                  <a:solidFill>
                    <a:srgbClr val="FF0000"/>
                  </a:solidFill>
                </a:rPr>
                <a:t>Δσ</a:t>
              </a:r>
              <a:r>
                <a:rPr lang="en-US" sz="1200" b="1" baseline="30000" dirty="0">
                  <a:solidFill>
                    <a:srgbClr val="FF0000"/>
                  </a:solidFill>
                </a:rPr>
                <a:t>2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90124" y="2343859"/>
              <a:ext cx="2120000" cy="1850667"/>
            </a:xfrm>
            <a:prstGeom prst="rect">
              <a:avLst/>
            </a:prstGeom>
          </p:spPr>
        </p:pic>
        <p:sp>
          <p:nvSpPr>
            <p:cNvPr id="24" name="Down Arrow 23"/>
            <p:cNvSpPr/>
            <p:nvPr/>
          </p:nvSpPr>
          <p:spPr>
            <a:xfrm rot="1740930">
              <a:off x="3960548" y="2427573"/>
              <a:ext cx="238426" cy="476116"/>
            </a:xfrm>
            <a:prstGeom prst="downArrow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Down Arrow 24"/>
            <p:cNvSpPr/>
            <p:nvPr/>
          </p:nvSpPr>
          <p:spPr>
            <a:xfrm rot="18353002">
              <a:off x="5220495" y="2788574"/>
              <a:ext cx="240547" cy="480351"/>
            </a:xfrm>
            <a:prstGeom prst="downArrow">
              <a:avLst/>
            </a:prstGeom>
            <a:noFill/>
            <a:ln w="19050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29148" y="2790526"/>
              <a:ext cx="8877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3333CC"/>
                  </a:solidFill>
                </a:rPr>
                <a:t>BLUE: LOWEST </a:t>
              </a:r>
              <a:r>
                <a:rPr lang="el-GR" sz="1200" b="1" dirty="0">
                  <a:solidFill>
                    <a:srgbClr val="3333CC"/>
                  </a:solidFill>
                </a:rPr>
                <a:t>Δσ</a:t>
              </a:r>
              <a:r>
                <a:rPr lang="en-US" sz="1200" b="1" baseline="30000" dirty="0">
                  <a:solidFill>
                    <a:srgbClr val="3333CC"/>
                  </a:solidFill>
                </a:rPr>
                <a:t>2</a:t>
              </a:r>
              <a:endParaRPr lang="en-GB" sz="1200" b="1" dirty="0">
                <a:solidFill>
                  <a:srgbClr val="3333CC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683239" y="4211269"/>
            <a:ext cx="1161738" cy="158364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942127" y="4214045"/>
            <a:ext cx="1161738" cy="158364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64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4"/>
            <a:ext cx="8791199" cy="447084"/>
          </a:xfrm>
        </p:spPr>
        <p:txBody>
          <a:bodyPr/>
          <a:lstStyle/>
          <a:p>
            <a:r>
              <a:rPr lang="en-US" sz="3200" dirty="0" smtClean="0"/>
              <a:t>Optimal partitioning in distribution fits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-74431" y="959370"/>
                <a:ext cx="9360838" cy="5033656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Does information I</a:t>
                </a:r>
                <a:r>
                  <a:rPr lang="en-US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</a:t>
                </a:r>
                <a:r>
                  <a:rPr 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increase </a:t>
                </a:r>
                <a:r>
                  <a:rPr lang="en-US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if I split a bin into two (</a:t>
                </a:r>
                <a:r>
                  <a:rPr lang="en-US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 </a:t>
                </a:r>
                <a:r>
                  <a:rPr lang="en-US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 </a:t>
                </a:r>
                <a:r>
                  <a:rPr lang="en-US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</a:t>
                </a:r>
                <a:r>
                  <a:rPr lang="en-US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</a:t>
                </a:r>
                <a:r>
                  <a:rPr lang="en-US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+n</a:t>
                </a:r>
                <a:r>
                  <a:rPr lang="en-US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</a:t>
                </a:r>
                <a:r>
                  <a:rPr lang="en-US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)?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Information gain is </a:t>
                </a:r>
                <a:r>
                  <a:rPr lang="en-US" dirty="0" smtClean="0">
                    <a:sym typeface="Symbol" panose="05050102010706020507" pitchFamily="18" charset="2"/>
                  </a:rPr>
                  <a:t></a:t>
                </a:r>
                <a:r>
                  <a:rPr lang="en-US" dirty="0"/>
                  <a:t>I</a:t>
                </a:r>
                <a:r>
                  <a:rPr lang="en-US" baseline="-25000" dirty="0">
                    <a:sym typeface="Symbol" panose="05050102010706020507" pitchFamily="18" charset="2"/>
                  </a:rPr>
                  <a:t></a:t>
                </a:r>
                <a:r>
                  <a:rPr lang="en-US" dirty="0"/>
                  <a:t> =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𝐿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𝐿</m:t>
                                    </m:r>
                                  </m:sub>
                                </m:sSub>
                              </m:den>
                            </m:f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L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𝜕</m:t>
                                </m:r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θ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R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R</m:t>
                                    </m:r>
                                  </m:sub>
                                </m:sSub>
                              </m:den>
                            </m:f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R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𝜕</m:t>
                                </m:r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θ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∗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𝐿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𝑅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𝐿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𝑅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Partition events using optimal binning variables </a:t>
                </a:r>
                <a:r>
                  <a:rPr lang="en-US" sz="1800" dirty="0" smtClean="0">
                    <a:solidFill>
                      <a:srgbClr val="3333CC"/>
                    </a:solidFill>
                    <a:sym typeface="Symbol" panose="05050102010706020507" pitchFamily="18" charset="2"/>
                  </a:rPr>
                  <a:t>(</a:t>
                </a:r>
                <a:r>
                  <a:rPr lang="en-US" sz="1800" dirty="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 </a:t>
                </a:r>
                <a:r>
                  <a:rPr lang="en-US" sz="1800" dirty="0" smtClean="0">
                    <a:solidFill>
                      <a:srgbClr val="3333CC"/>
                    </a:solidFill>
                    <a:sym typeface="Symbol" panose="05050102010706020507" pitchFamily="18" charset="2"/>
                  </a:rPr>
                  <a:t>two examples)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000000"/>
                    </a:solidFill>
                    <a:effectLst/>
                    <a:sym typeface="Symbol" panose="05050102010706020507" pitchFamily="18" charset="2"/>
                  </a:rPr>
                  <a:t>For </a:t>
                </a:r>
                <a:r>
                  <a:rPr lang="en-US" dirty="0">
                    <a:solidFill>
                      <a:srgbClr val="000000"/>
                    </a:solidFill>
                    <a:effectLst/>
                    <a:sym typeface="Symbol" panose="05050102010706020507" pitchFamily="18" charset="2"/>
                  </a:rPr>
                  <a:t>cross-sections </a:t>
                </a:r>
                <a:r>
                  <a:rPr lang="en-US" dirty="0" smtClean="0">
                    <a:solidFill>
                      <a:srgbClr val="000000"/>
                    </a:solidFill>
                    <a:effectLst/>
                    <a:sym typeface="Symbol" panose="05050102010706020507" pitchFamily="18" charset="2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i="0" baseline="-25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i</m:t>
                        </m:r>
                      </m:den>
                    </m:f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i</m:t>
                            </m:r>
                          </m:sub>
                        </m:sSub>
                      </m:num>
                      <m:den>
                        <m:r>
                          <a:rPr lang="en-US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b>
                          <m:sSubPr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s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rgbClr val="000000"/>
                    </a:solidFill>
                    <a:effectLst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s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effectLst/>
                    <a:sym typeface="Symbol" panose="05050102010706020507" pitchFamily="18" charset="2"/>
                  </a:rPr>
                  <a:t>) : </a:t>
                </a:r>
                <a:r>
                  <a:rPr lang="en-US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separate </a:t>
                </a:r>
                <a:r>
                  <a:rPr lang="en-US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bins </a:t>
                </a:r>
                <a:r>
                  <a:rPr lang="en-US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with </a:t>
                </a:r>
                <a:r>
                  <a:rPr lang="en-US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different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m:t>ρ</m:t>
                    </m:r>
                    <m:r>
                      <m:rPr>
                        <m:nor/>
                      </m:rPr>
                      <a:rPr lang="en-US" i="1" baseline="-25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m:t>i</m:t>
                    </m:r>
                  </m:oMath>
                </a14:m>
                <a:r>
                  <a:rPr lang="en-US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</a:t>
                </a:r>
                <a:r>
                  <a:rPr lang="en-US" sz="1600" dirty="0" smtClean="0">
                    <a:solidFill>
                      <a:srgbClr val="3333CC"/>
                    </a:solidFill>
                    <a:sym typeface="Symbol" panose="05050102010706020507" pitchFamily="18" charset="2"/>
                  </a:rPr>
                  <a:t>(</a:t>
                </a:r>
                <a:r>
                  <a:rPr lang="en-US" sz="1600" dirty="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</a:t>
                </a:r>
                <a:r>
                  <a:rPr lang="en-US" sz="1600" dirty="0" smtClean="0">
                    <a:solidFill>
                      <a:srgbClr val="3333CC"/>
                    </a:solidFill>
                    <a:sym typeface="Symbol" panose="05050102010706020507" pitchFamily="18" charset="2"/>
                  </a:rPr>
                  <a:t>“FIP2”)</a:t>
                </a:r>
                <a:endParaRPr lang="en-US" sz="1600" dirty="0">
                  <a:solidFill>
                    <a:srgbClr val="3333CC"/>
                  </a:solidFill>
                  <a:effectLst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>
                    <a:solidFill>
                      <a:srgbClr val="000000"/>
                    </a:solidFill>
                    <a:effectLst/>
                    <a:sym typeface="Symbol" panose="05050102010706020507" pitchFamily="18" charset="2"/>
                  </a:rPr>
                  <a:t>For </a:t>
                </a:r>
                <a:r>
                  <a:rPr lang="en-US" dirty="0" smtClean="0">
                    <a:solidFill>
                      <a:srgbClr val="000000"/>
                    </a:solidFill>
                    <a:effectLst/>
                    <a:sym typeface="Symbol" panose="05050102010706020507" pitchFamily="18" charset="2"/>
                  </a:rPr>
                  <a:t>a generic parameter </a:t>
                </a:r>
                <a:r>
                  <a:rPr lang="el-GR" dirty="0">
                    <a:solidFill>
                      <a:srgbClr val="000000"/>
                    </a:solidFill>
                    <a:effectLst/>
                  </a:rPr>
                  <a:t>θ </a:t>
                </a:r>
                <a:r>
                  <a:rPr lang="en-US" dirty="0">
                    <a:sym typeface="Symbol" panose="05050102010706020507" pitchFamily="18" charset="2"/>
                  </a:rPr>
                  <a:t>:</a:t>
                </a:r>
                <a:r>
                  <a:rPr lang="en-US" dirty="0" smtClean="0">
                    <a:solidFill>
                      <a:srgbClr val="000000"/>
                    </a:solidFill>
                    <a:effectLst/>
                    <a:sym typeface="Symbol" panose="05050102010706020507" pitchFamily="18" charset="2"/>
                  </a:rPr>
                  <a:t> </a:t>
                </a:r>
                <a:r>
                  <a:rPr lang="en-US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separate bins with different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m:t>ρ</m:t>
                    </m:r>
                    <m:r>
                      <m:rPr>
                        <m:nor/>
                      </m:rPr>
                      <a:rPr lang="en-US" i="1" baseline="-25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m:t>i</m:t>
                    </m:r>
                  </m:oMath>
                </a14:m>
                <a:r>
                  <a:rPr lang="en-US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  <m:r>
                          <a:rPr lang="en-US" i="1" baseline="-250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den>
                    </m:f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a:rPr lang="el-GR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dirty="0" smtClean="0"/>
                  <a:t>   </a:t>
                </a:r>
                <a:r>
                  <a:rPr lang="en-US" sz="1600" dirty="0" smtClean="0">
                    <a:solidFill>
                      <a:srgbClr val="3333CC"/>
                    </a:solidFill>
                  </a:rPr>
                  <a:t>(</a:t>
                </a:r>
                <a:r>
                  <a:rPr lang="en-US" sz="1600" dirty="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</a:t>
                </a:r>
                <a:r>
                  <a:rPr lang="en-US" sz="1600" dirty="0" smtClean="0">
                    <a:solidFill>
                      <a:srgbClr val="3333CC"/>
                    </a:solidFill>
                  </a:rPr>
                  <a:t>“FIP3”)</a:t>
                </a:r>
                <a:endParaRPr lang="en-US" sz="1600" dirty="0">
                  <a:solidFill>
                    <a:srgbClr val="3333CC"/>
                  </a:solidFill>
                </a:endParaRPr>
              </a:p>
              <a:p>
                <a:pPr>
                  <a:spcBef>
                    <a:spcPts val="0"/>
                  </a:spcBef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Practical ML consequences (focus on cross-section example):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i="1" u="sng" dirty="0" smtClean="0">
                    <a:sym typeface="Symbol" panose="05050102010706020507" pitchFamily="18" charset="2"/>
                  </a:rPr>
                  <a:t>Use the scoring classifier (i.e. ~</a:t>
                </a:r>
                <a:r>
                  <a:rPr lang="el-GR" i="1" u="sng" dirty="0" smtClean="0">
                    <a:sym typeface="Symbol" panose="05050102010706020507" pitchFamily="18" charset="2"/>
                  </a:rPr>
                  <a:t>ρ</a:t>
                </a:r>
                <a:r>
                  <a:rPr lang="en-US" i="1" u="sng" dirty="0">
                    <a:sym typeface="Symbol" panose="05050102010706020507" pitchFamily="18" charset="2"/>
                  </a:rPr>
                  <a:t> </a:t>
                </a:r>
                <a:r>
                  <a:rPr lang="en-US" i="1" u="sng" dirty="0" smtClean="0">
                    <a:sym typeface="Symbol" panose="05050102010706020507" pitchFamily="18" charset="2"/>
                  </a:rPr>
                  <a:t>!) to partition events, not to reject them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i="1" u="sng" dirty="0" smtClean="0">
                    <a:sym typeface="Symbol" panose="05050102010706020507" pitchFamily="18" charset="2"/>
                  </a:rPr>
                  <a:t>Train the scoring classifier to maximize the total Fisher information</a:t>
                </a:r>
                <a:r>
                  <a:rPr lang="en-US" dirty="0" smtClean="0">
                    <a:sym typeface="Symbol" panose="05050102010706020507" pitchFamily="18" charset="2"/>
                  </a:rPr>
                  <a:t> of the histogram binning, i.e. train it to maximize its partitioning power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Use Fisher Information as a node splitting criterion for decision tree training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i="1" dirty="0" smtClean="0">
                    <a:sym typeface="Symbol" panose="05050102010706020507" pitchFamily="18" charset="2"/>
                  </a:rPr>
                  <a:t>Use the decision tree more as a regression tree than as a classification tree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-74431" y="959370"/>
                <a:ext cx="9360838" cy="5033656"/>
              </a:xfrm>
              <a:blipFill>
                <a:blip r:embed="rId2"/>
                <a:stretch>
                  <a:fillRect t="-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452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3"/>
            <a:ext cx="8791199" cy="526897"/>
          </a:xfrm>
        </p:spPr>
        <p:txBody>
          <a:bodyPr/>
          <a:lstStyle/>
          <a:p>
            <a:r>
              <a:rPr lang="en-US" sz="3200" dirty="0"/>
              <a:t>[</a:t>
            </a:r>
            <a:r>
              <a:rPr lang="en-US" sz="3200" dirty="0" smtClean="0"/>
              <a:t>FIP2] cross-section fit on the </a:t>
            </a:r>
            <a:r>
              <a:rPr lang="en-US" sz="3200" dirty="0"/>
              <a:t>1-D scoring classifier </a:t>
            </a:r>
            <a:r>
              <a:rPr lang="en-US" sz="3200" dirty="0" smtClean="0"/>
              <a:t>distribution – evaluation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80000" y="981514"/>
                <a:ext cx="8791199" cy="5147143"/>
              </a:xfrm>
            </p:spPr>
            <p:txBody>
              <a:bodyPr/>
              <a:lstStyle/>
              <a:p>
                <a:r>
                  <a:rPr lang="en-US" dirty="0" smtClean="0"/>
                  <a:t>FIP special case</a:t>
                </a:r>
              </a:p>
              <a:p>
                <a:pPr lvl="1"/>
                <a:r>
                  <a:rPr lang="en-US" dirty="0" smtClean="0"/>
                  <a:t>Cross-section: constant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i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i</m:t>
                            </m:r>
                          </m:sub>
                        </m:sSub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b>
                          <m:sSub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Fit on all events: </a:t>
                </a:r>
                <a:r>
                  <a:rPr lang="el-GR" dirty="0" smtClean="0"/>
                  <a:t>ε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=1 in all bins</a:t>
                </a:r>
              </a:p>
              <a:p>
                <a:pPr lvl="1"/>
                <a:r>
                  <a:rPr lang="en-US" dirty="0" smtClean="0"/>
                  <a:t>Fit scoring classifier: use ROC </a:t>
                </a:r>
                <a:r>
                  <a:rPr lang="en-US" i="1" dirty="0" smtClean="0"/>
                  <a:t>and prevalence </a:t>
                </a:r>
                <a:r>
                  <a:rPr lang="en-US" dirty="0" smtClean="0"/>
                  <a:t>to determine purity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ρ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</m:oMath>
                </a14:m>
                <a:r>
                  <a:rPr lang="en-US" dirty="0" smtClean="0"/>
                  <a:t>                 </a:t>
                </a:r>
              </a:p>
              <a:p>
                <a:pPr lvl="2"/>
                <a:r>
                  <a:rPr lang="en-US" dirty="0" smtClean="0">
                    <a:solidFill>
                      <a:srgbClr val="FF0000"/>
                    </a:solidFill>
                  </a:rPr>
                  <a:t>Region of constant ROC slope is a region of constant signal purity</a:t>
                </a:r>
              </a:p>
              <a:p>
                <a:pPr lvl="2"/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pPr marL="152400" indent="0">
                  <a:buNone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0000" y="981514"/>
                <a:ext cx="8791199" cy="514714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5478350" y="3211033"/>
            <a:ext cx="3536393" cy="2899988"/>
            <a:chOff x="98651" y="3309257"/>
            <a:chExt cx="3302093" cy="270785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651" y="3309257"/>
              <a:ext cx="3302093" cy="270785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887780" y="3713687"/>
              <a:ext cx="13452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3333CC"/>
                  </a:solidFill>
                </a:rPr>
                <a:t>d</a:t>
              </a:r>
              <a:r>
                <a:rPr lang="el-GR" sz="1000" dirty="0" smtClean="0">
                  <a:solidFill>
                    <a:srgbClr val="3333CC"/>
                  </a:solidFill>
                </a:rPr>
                <a:t>ε</a:t>
              </a:r>
              <a:r>
                <a:rPr lang="en-US" sz="1000" baseline="-25000" dirty="0" smtClean="0">
                  <a:solidFill>
                    <a:srgbClr val="3333CC"/>
                  </a:solidFill>
                </a:rPr>
                <a:t>s</a:t>
              </a:r>
              <a:r>
                <a:rPr lang="en-US" sz="1000" dirty="0" smtClean="0">
                  <a:solidFill>
                    <a:srgbClr val="3333CC"/>
                  </a:solidFill>
                </a:rPr>
                <a:t>: proportional to</a:t>
              </a:r>
              <a:r>
                <a:rPr lang="en-US" sz="1000" dirty="0">
                  <a:solidFill>
                    <a:srgbClr val="3333CC"/>
                  </a:solidFill>
                </a:rPr>
                <a:t> </a:t>
              </a:r>
              <a:r>
                <a:rPr lang="en-US" sz="1000" dirty="0" smtClean="0">
                  <a:solidFill>
                    <a:srgbClr val="3333CC"/>
                  </a:solidFill>
                </a:rPr>
                <a:t>#signal events in bin</a:t>
              </a:r>
            </a:p>
            <a:p>
              <a:pPr algn="ctr"/>
              <a:endParaRPr lang="en-US" sz="1000" dirty="0" smtClean="0">
                <a:solidFill>
                  <a:srgbClr val="3333CC"/>
                </a:solidFill>
              </a:endParaRPr>
            </a:p>
            <a:p>
              <a:pPr algn="ctr"/>
              <a:r>
                <a:rPr lang="en-US" sz="1000" dirty="0" smtClean="0">
                  <a:solidFill>
                    <a:srgbClr val="3333CC"/>
                  </a:solidFill>
                </a:rPr>
                <a:t>d</a:t>
              </a:r>
              <a:r>
                <a:rPr lang="el-GR" sz="1000" dirty="0" smtClean="0">
                  <a:solidFill>
                    <a:srgbClr val="3333CC"/>
                  </a:solidFill>
                </a:rPr>
                <a:t>ε</a:t>
              </a:r>
              <a:r>
                <a:rPr lang="en-US" sz="1000" baseline="-25000" dirty="0" smtClean="0">
                  <a:solidFill>
                    <a:srgbClr val="3333CC"/>
                  </a:solidFill>
                </a:rPr>
                <a:t>s</a:t>
              </a:r>
              <a:r>
                <a:rPr lang="en-US" sz="1000" dirty="0" smtClean="0">
                  <a:solidFill>
                    <a:srgbClr val="3333CC"/>
                  </a:solidFill>
                </a:rPr>
                <a:t>/d</a:t>
              </a:r>
              <a:r>
                <a:rPr lang="el-GR" sz="1000" dirty="0" smtClean="0">
                  <a:solidFill>
                    <a:srgbClr val="3333CC"/>
                  </a:solidFill>
                </a:rPr>
                <a:t>ε</a:t>
              </a:r>
              <a:r>
                <a:rPr lang="en-US" sz="1000" baseline="-25000" dirty="0" smtClean="0">
                  <a:solidFill>
                    <a:srgbClr val="3333CC"/>
                  </a:solidFill>
                </a:rPr>
                <a:t>b</a:t>
              </a:r>
              <a:r>
                <a:rPr lang="en-US" sz="1000" dirty="0" smtClean="0">
                  <a:solidFill>
                    <a:srgbClr val="3333CC"/>
                  </a:solidFill>
                </a:rPr>
                <a:t>: related </a:t>
              </a:r>
            </a:p>
            <a:p>
              <a:pPr algn="ctr"/>
              <a:r>
                <a:rPr lang="en-US" sz="1000" dirty="0" smtClean="0">
                  <a:solidFill>
                    <a:srgbClr val="3333CC"/>
                  </a:solidFill>
                </a:rPr>
                <a:t>to purity in bin</a:t>
              </a:r>
              <a:endParaRPr lang="en-US" sz="1000" dirty="0">
                <a:solidFill>
                  <a:srgbClr val="3333CC"/>
                </a:solidFill>
              </a:endParaRPr>
            </a:p>
            <a:p>
              <a:pPr algn="ctr"/>
              <a:endParaRPr lang="en-US" sz="1000" dirty="0">
                <a:solidFill>
                  <a:srgbClr val="3333CC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407" y="3465924"/>
            <a:ext cx="2985881" cy="91469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7" name="Right Arrow 16"/>
          <p:cNvSpPr/>
          <p:nvPr/>
        </p:nvSpPr>
        <p:spPr>
          <a:xfrm>
            <a:off x="900434" y="3773935"/>
            <a:ext cx="587829" cy="252772"/>
          </a:xfrm>
          <a:prstGeom prst="rightArrow">
            <a:avLst/>
          </a:prstGeom>
          <a:solidFill>
            <a:srgbClr val="FFFF0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442976" y="4716538"/>
            <a:ext cx="4503918" cy="466281"/>
            <a:chOff x="900176" y="4343567"/>
            <a:chExt cx="4503918" cy="46628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78380" y="4343567"/>
              <a:ext cx="2225714" cy="466281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900176" y="4409048"/>
              <a:ext cx="26119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Compare FIP2 to AUC:</a:t>
              </a:r>
              <a:endParaRPr lang="en-US" sz="1600" dirty="0"/>
            </a:p>
          </p:txBody>
        </p:sp>
      </p:grpSp>
      <p:sp>
        <p:nvSpPr>
          <p:cNvPr id="8" name="Oval 7"/>
          <p:cNvSpPr/>
          <p:nvPr/>
        </p:nvSpPr>
        <p:spPr>
          <a:xfrm>
            <a:off x="3522518" y="3896591"/>
            <a:ext cx="654627" cy="484023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>
            <a:stCxn id="8" idx="7"/>
          </p:cNvCxnSpPr>
          <p:nvPr/>
        </p:nvCxnSpPr>
        <p:spPr>
          <a:xfrm flipV="1">
            <a:off x="4081277" y="2691245"/>
            <a:ext cx="1048467" cy="1276230"/>
          </a:xfrm>
          <a:prstGeom prst="straightConnector1">
            <a:avLst/>
          </a:prstGeom>
          <a:ln w="12700">
            <a:solidFill>
              <a:srgbClr val="0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55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247338"/>
            <a:ext cx="8791199" cy="477052"/>
          </a:xfrm>
        </p:spPr>
        <p:txBody>
          <a:bodyPr/>
          <a:lstStyle/>
          <a:p>
            <a:r>
              <a:rPr lang="en-US" sz="3200" dirty="0"/>
              <a:t>[</a:t>
            </a:r>
            <a:r>
              <a:rPr lang="en-US" sz="3200" dirty="0" smtClean="0"/>
              <a:t>FIP2] cross-section fit on the </a:t>
            </a:r>
            <a:r>
              <a:rPr lang="en-US" sz="3200" dirty="0"/>
              <a:t>1-D scoring classifier </a:t>
            </a:r>
            <a:r>
              <a:rPr lang="en-US" sz="3200" dirty="0" smtClean="0"/>
              <a:t>distribution – training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-159489" y="981514"/>
                <a:ext cx="9469501" cy="5147143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 there a gain </a:t>
                </a:r>
                <a:r>
                  <a:rPr lang="en-US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if </a:t>
                </a:r>
                <a:r>
                  <a:rPr 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I split a </a:t>
                </a:r>
                <a:r>
                  <a:rPr lang="en-US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node </a:t>
                </a:r>
                <a:r>
                  <a:rPr 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into two (</a:t>
                </a:r>
                <a:r>
                  <a:rPr 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 </a:t>
                </a:r>
                <a:r>
                  <a:rPr 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 </a:t>
                </a:r>
                <a:r>
                  <a:rPr 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</a:t>
                </a:r>
                <a:r>
                  <a:rPr lang="en-US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</a:t>
                </a:r>
                <a:r>
                  <a:rPr 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+n</a:t>
                </a:r>
                <a:r>
                  <a:rPr lang="en-US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</a:t>
                </a:r>
                <a:r>
                  <a:rPr 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)?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Same question as in optimal partitioning: do I gain by splitting a bin?</a:t>
                </a:r>
              </a:p>
              <a:p>
                <a:pPr lvl="3"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Gain </a:t>
                </a:r>
                <a:r>
                  <a:rPr lang="en-US" dirty="0"/>
                  <a:t>d</a:t>
                </a:r>
                <a:r>
                  <a:rPr lang="en-US" dirty="0" smtClean="0"/>
                  <a:t>epends on “impurity” function H(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ρ</m:t>
                    </m:r>
                  </m:oMath>
                </a14:m>
                <a:r>
                  <a:rPr lang="en-US" dirty="0" smtClean="0"/>
                  <a:t>):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two standard choices: Shannon information (entropy) and </a:t>
                </a:r>
                <a:r>
                  <a:rPr lang="en-US" dirty="0"/>
                  <a:t>Gini impurity </a:t>
                </a:r>
                <a:endParaRPr lang="en-US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US" i="1" dirty="0" smtClean="0">
                    <a:solidFill>
                      <a:srgbClr val="FF0000"/>
                    </a:solidFill>
                  </a:rPr>
                  <a:t>I suggest a third option: Fisher information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l-G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l-G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𝑠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i="1" dirty="0" smtClean="0">
                    <a:solidFill>
                      <a:srgbClr val="FF0000"/>
                    </a:solidFill>
                  </a:rPr>
                  <a:t>about the cross-section </a:t>
                </a:r>
                <a:r>
                  <a:rPr lang="el-GR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US" i="1" baseline="-25000" dirty="0">
                    <a:solidFill>
                      <a:srgbClr val="FF0000"/>
                    </a:solidFill>
                  </a:rPr>
                  <a:t>s</a:t>
                </a:r>
                <a:endParaRPr lang="en-US" i="1" dirty="0" smtClean="0">
                  <a:solidFill>
                    <a:srgbClr val="FF0000"/>
                  </a:solidFill>
                </a:endParaRPr>
              </a:p>
              <a:p>
                <a:pPr lvl="3"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Surprise: different functions, but </a:t>
                </a:r>
                <a:r>
                  <a:rPr lang="en-US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Gini and Fisher gains are equal!</a:t>
                </a:r>
              </a:p>
              <a:p>
                <a:pPr lvl="1">
                  <a:spcBef>
                    <a:spcPts val="0"/>
                  </a:spcBef>
                </a:pPr>
                <a:endParaRPr lang="en-US" dirty="0" smtClean="0"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endParaRPr lang="en-US" dirty="0"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endParaRPr lang="en-US" dirty="0" smtClean="0"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So, Gini is OK for cross-sections (or searches?)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i="1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But more intuitive physics interpretation for Fisher</a:t>
                </a:r>
              </a:p>
              <a:p>
                <a:pPr lvl="3">
                  <a:spcBef>
                    <a:spcPts val="0"/>
                  </a:spcBef>
                </a:pPr>
                <a:endParaRPr lang="en-US" dirty="0" smtClean="0"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No practical gain here, but important principle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And proof-of-concept for generic parameter </a:t>
                </a:r>
                <a:r>
                  <a:rPr lang="el-GR" dirty="0"/>
                  <a:t>θ</a:t>
                </a:r>
                <a:r>
                  <a:rPr lang="en-US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:endParaRPr lang="en-US" dirty="0"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-159489" y="981514"/>
                <a:ext cx="9469501" cy="5147143"/>
              </a:xfrm>
              <a:blipFill>
                <a:blip r:embed="rId2"/>
                <a:stretch>
                  <a:fillRect t="-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085" y="2026108"/>
            <a:ext cx="3087287" cy="319855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10859" y="3800007"/>
            <a:ext cx="2810240" cy="2328650"/>
            <a:chOff x="6082265" y="3623008"/>
            <a:chExt cx="3023844" cy="25056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2265" y="3623008"/>
              <a:ext cx="3023844" cy="250564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014980" y="4646310"/>
              <a:ext cx="1752854" cy="612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Gini, Entropy: symmetric</a:t>
              </a:r>
            </a:p>
            <a:p>
              <a:endParaRPr lang="en-US" sz="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sz="9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Fisher: asymmetric</a:t>
              </a:r>
            </a:p>
            <a:p>
              <a:r>
                <a:rPr lang="en-US" sz="9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(only the signal is relevant!)</a:t>
              </a:r>
              <a:endParaRPr lang="en-GB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868" y="3721049"/>
            <a:ext cx="3578043" cy="61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7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-202366" y="1120776"/>
                <a:ext cx="9398653" cy="4789268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Not a cross-section, e.g. a coupling fit: signal events not all equal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[FIP2] Fit </a:t>
                </a:r>
                <a:r>
                  <a:rPr lang="en-US" dirty="0"/>
                  <a:t>for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US" baseline="-25000" dirty="0" smtClean="0"/>
                  <a:t>s</a:t>
                </a:r>
                <a:r>
                  <a:rPr lang="el-GR" dirty="0" smtClean="0"/>
                  <a:t> </a:t>
                </a:r>
                <a:r>
                  <a:rPr lang="el-GR" dirty="0">
                    <a:sym typeface="Symbol" panose="05050102010706020507" pitchFamily="18" charset="2"/>
                  </a:rPr>
                  <a:t>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/>
                  <a:t>should partition events into bins </a:t>
                </a:r>
                <a:r>
                  <a:rPr lang="en-US" dirty="0" smtClean="0"/>
                  <a:t>with </a:t>
                </a:r>
                <a:r>
                  <a:rPr lang="en-US" dirty="0"/>
                  <a:t>different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ρ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</m:oMath>
                </a14:m>
                <a:endParaRPr lang="en-US" dirty="0"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[FIP3] Fit </a:t>
                </a:r>
                <a:r>
                  <a:rPr lang="en-US" dirty="0"/>
                  <a:t>for </a:t>
                </a:r>
                <a:r>
                  <a:rPr lang="el-GR" dirty="0"/>
                  <a:t>θ </a:t>
                </a:r>
                <a:r>
                  <a:rPr lang="en-US" dirty="0" smtClean="0"/>
                  <a:t> </a:t>
                </a:r>
                <a:r>
                  <a:rPr lang="el-GR" dirty="0" smtClean="0">
                    <a:sym typeface="Symbol" panose="05050102010706020507" pitchFamily="18" charset="2"/>
                  </a:rPr>
                  <a:t></a:t>
                </a:r>
                <a:r>
                  <a:rPr lang="en-US" dirty="0" smtClean="0">
                    <a:sym typeface="Symbol" panose="05050102010706020507" pitchFamily="18" charset="2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should </a:t>
                </a:r>
                <a:r>
                  <a:rPr lang="en-US" dirty="0">
                    <a:solidFill>
                      <a:srgbClr val="FF0000"/>
                    </a:solidFill>
                  </a:rPr>
                  <a:t>partition events into bins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with </a:t>
                </a:r>
                <a:r>
                  <a:rPr lang="en-US" dirty="0">
                    <a:solidFill>
                      <a:srgbClr val="FF0000"/>
                    </a:solidFill>
                  </a:rPr>
                  <a:t>different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>
                        <a:solidFill>
                          <a:srgbClr val="FF0000"/>
                        </a:solidFill>
                      </a:rPr>
                      <m:t>ρ</m:t>
                    </m:r>
                    <m:r>
                      <m:rPr>
                        <m:nor/>
                      </m:rPr>
                      <a:rPr lang="en-US" baseline="-25000" dirty="0">
                        <a:solidFill>
                          <a:srgbClr val="FF0000"/>
                        </a:solidFill>
                      </a:rPr>
                      <m:t>i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1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sz="1800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i</m:t>
                        </m:r>
                      </m:den>
                    </m:f>
                    <m:f>
                      <m:f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1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i</m:t>
                            </m:r>
                          </m:sub>
                        </m:sSub>
                      </m:num>
                      <m:den>
                        <m:r>
                          <a:rPr lang="en-US" sz="1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sz="1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</m:oMath>
                </a14:m>
                <a:endParaRPr lang="en-US" dirty="0" smtClean="0"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lvl="3">
                  <a:spcBef>
                    <a:spcPts val="0"/>
                  </a:spcBef>
                </a:pPr>
                <a:endParaRPr lang="en-US" dirty="0" smtClean="0"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Example: 2-D fit for </a:t>
                </a:r>
                <a:r>
                  <a:rPr lang="el-GR" dirty="0" smtClean="0"/>
                  <a:t>θ</a:t>
                </a:r>
                <a:r>
                  <a:rPr lang="en-US" dirty="0" smtClean="0"/>
                  <a:t> of 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ρ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s</m:t>
                        </m:r>
                      </m:den>
                    </m:f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</m:oMath>
                </a14:m>
                <a:r>
                  <a:rPr lang="en-US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 distributions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Train a </a:t>
                </a:r>
                <a:r>
                  <a:rPr lang="en-US" i="1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regression tree </a:t>
                </a:r>
                <a:r>
                  <a:rPr lang="en-US" i="1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den>
                    </m:f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a:rPr lang="el-G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 (on MC weight derivative) using signal alone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Train a </a:t>
                </a:r>
                <a:r>
                  <a:rPr lang="en-US" i="1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regression tree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i="1" dirty="0"/>
                      <m:t>ρ</m:t>
                    </m:r>
                  </m:oMath>
                </a14:m>
                <a:r>
                  <a:rPr lang="en-US" i="1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using signal (weighted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den>
                    </m:f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a:rPr lang="el-G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) and background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Use Fisher Information about </a:t>
                </a:r>
                <a:r>
                  <a:rPr lang="el-GR" dirty="0" smtClean="0"/>
                  <a:t>θ</a:t>
                </a:r>
                <a:r>
                  <a:rPr lang="en-US" dirty="0" smtClean="0"/>
                  <a:t> as the gain function in both cases</a:t>
                </a:r>
                <a:endParaRPr lang="en-US" i="1" dirty="0" smtClean="0">
                  <a:solidFill>
                    <a:srgbClr val="FF0000"/>
                  </a:solidFill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lvl="3">
                  <a:spcBef>
                    <a:spcPts val="0"/>
                  </a:spcBef>
                </a:pPr>
                <a:endParaRPr lang="en-US" i="1" dirty="0">
                  <a:solidFill>
                    <a:srgbClr val="FF0000"/>
                  </a:solidFill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152400" indent="0" algn="ctr">
                  <a:spcBef>
                    <a:spcPts val="0"/>
                  </a:spcBef>
                  <a:buNone/>
                </a:pPr>
                <a:r>
                  <a:rPr lang="en-US" i="1" dirty="0">
                    <a:solidFill>
                      <a:srgbClr val="FF0000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B</a:t>
                </a:r>
                <a:r>
                  <a:rPr lang="en-US" i="1" dirty="0" smtClean="0">
                    <a:solidFill>
                      <a:srgbClr val="FF0000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oundary </a:t>
                </a:r>
                <a:r>
                  <a:rPr lang="en-US" i="1" dirty="0">
                    <a:solidFill>
                      <a:srgbClr val="FF0000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between classification and regression </a:t>
                </a:r>
                <a:r>
                  <a:rPr lang="en-US" i="1" dirty="0" smtClean="0">
                    <a:solidFill>
                      <a:srgbClr val="FF0000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even more blurred</a:t>
                </a:r>
              </a:p>
              <a:p>
                <a:pPr lvl="3">
                  <a:spcBef>
                    <a:spcPts val="0"/>
                  </a:spcBef>
                </a:pPr>
                <a:endParaRPr lang="en-US" dirty="0" smtClean="0"/>
              </a:p>
              <a:p>
                <a:pPr marL="152400" indent="0">
                  <a:spcBef>
                    <a:spcPts val="0"/>
                  </a:spcBef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-202366" y="1120776"/>
                <a:ext cx="9398653" cy="4789268"/>
              </a:xfrm>
              <a:blipFill>
                <a:blip r:embed="rId2"/>
                <a:stretch>
                  <a:fillRect r="-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0000" y="229393"/>
            <a:ext cx="8791199" cy="488306"/>
          </a:xfrm>
        </p:spPr>
        <p:txBody>
          <a:bodyPr/>
          <a:lstStyle/>
          <a:p>
            <a:r>
              <a:rPr lang="en-US" sz="3200" dirty="0"/>
              <a:t>[</a:t>
            </a:r>
            <a:r>
              <a:rPr lang="en-US" sz="3200" dirty="0" smtClean="0"/>
              <a:t>FIP3] generic parameter fits including the scoring </a:t>
            </a:r>
            <a:r>
              <a:rPr lang="en-US" sz="3200" dirty="0"/>
              <a:t>classifier </a:t>
            </a:r>
            <a:r>
              <a:rPr lang="en-US" sz="3200" dirty="0" smtClean="0"/>
              <a:t>distribution – </a:t>
            </a:r>
            <a:r>
              <a:rPr lang="en-US" sz="2400" i="1" dirty="0" smtClean="0"/>
              <a:t>work in progress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38210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Software technicalities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44800"/>
            <a:ext cx="9144000" cy="4848226"/>
          </a:xfrm>
        </p:spPr>
        <p:txBody>
          <a:bodyPr/>
          <a:lstStyle/>
          <a:p>
            <a:r>
              <a:rPr lang="en-US" dirty="0" smtClean="0"/>
              <a:t>I use Python (SciPy, iminuit, bits of rootpy) on SWAN at CERN</a:t>
            </a:r>
          </a:p>
          <a:p>
            <a:pPr lvl="1"/>
            <a:r>
              <a:rPr lang="en-US" dirty="0" smtClean="0"/>
              <a:t>Thanks to all involved in these projects!</a:t>
            </a:r>
          </a:p>
          <a:p>
            <a:pPr lvl="3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 impurity not available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sklearn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DecisionTree’s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/>
              <a:t>P</a:t>
            </a:r>
            <a:r>
              <a:rPr lang="en-US" dirty="0" smtClean="0"/>
              <a:t>lanned for future sklearn releases (issue </a:t>
            </a:r>
            <a:r>
              <a:rPr lang="en-US" dirty="0" smtClean="0">
                <a:hlinkClick r:id="rId2"/>
              </a:rPr>
              <a:t>#10251</a:t>
            </a:r>
            <a:r>
              <a:rPr lang="en-US" dirty="0" smtClean="0"/>
              <a:t> and MR </a:t>
            </a:r>
            <a:r>
              <a:rPr lang="en-US" dirty="0" smtClean="0">
                <a:hlinkClick r:id="rId3"/>
              </a:rPr>
              <a:t>#10325</a:t>
            </a:r>
            <a:r>
              <a:rPr lang="en-US" dirty="0" smtClean="0"/>
              <a:t>)? </a:t>
            </a:r>
          </a:p>
          <a:p>
            <a:pPr lvl="1"/>
            <a:r>
              <a:rPr lang="en-US" dirty="0" smtClean="0"/>
              <a:t>I implemented a very simple DecisionTree from scratch, starting from  the excellent </a:t>
            </a:r>
            <a:r>
              <a:rPr lang="en-US" dirty="0"/>
              <a:t>iCSC </a:t>
            </a:r>
            <a:r>
              <a:rPr lang="en-US" dirty="0">
                <a:hlinkClick r:id="rId4"/>
              </a:rPr>
              <a:t>notebooks</a:t>
            </a:r>
            <a:r>
              <a:rPr lang="en-US" dirty="0"/>
              <a:t> by Thomas Keck (thanks!</a:t>
            </a:r>
            <a:r>
              <a:rPr lang="en-US" sz="1800" dirty="0"/>
              <a:t>) </a:t>
            </a:r>
            <a:endParaRPr lang="en-US" sz="1800" dirty="0" smtClean="0"/>
          </a:p>
          <a:p>
            <a:pPr lvl="3"/>
            <a:endParaRPr lang="en-US" sz="2000" dirty="0"/>
          </a:p>
          <a:p>
            <a:r>
              <a:rPr lang="en-US" dirty="0" smtClean="0"/>
              <a:t>I plan </a:t>
            </a:r>
            <a:r>
              <a:rPr lang="en-US" dirty="0"/>
              <a:t>to make </a:t>
            </a:r>
            <a:r>
              <a:rPr lang="en-US" dirty="0" smtClean="0"/>
              <a:t>the software </a:t>
            </a:r>
            <a:r>
              <a:rPr lang="en-US" dirty="0"/>
              <a:t>available when I find the </a:t>
            </a:r>
            <a:r>
              <a:rPr lang="en-US" dirty="0" smtClean="0"/>
              <a:t>time…</a:t>
            </a:r>
          </a:p>
        </p:txBody>
      </p:sp>
    </p:spTree>
    <p:extLst>
      <p:ext uri="{BB962C8B-B14F-4D97-AF65-F5344CB8AC3E}">
        <p14:creationId xmlns:p14="http://schemas.microsoft.com/office/powerpoint/2010/main" val="384400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446" y="182688"/>
            <a:ext cx="7390151" cy="297683"/>
          </a:xfrm>
        </p:spPr>
        <p:txBody>
          <a:bodyPr/>
          <a:lstStyle/>
          <a:p>
            <a:r>
              <a:rPr lang="en-US" sz="3200" dirty="0" smtClean="0"/>
              <a:t>Conclusions and outlook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70311"/>
            <a:ext cx="9211456" cy="544448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Fisher Information: one metric to bind them all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scoring classifiers to partition events, not to reject them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The boundary between classification and regression is blurred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and can define our own HEP specific metrics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 described one case, there are others (searches, systematics, tracking...)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Focus on signal. Describe distribution fits. Signal events are not all equal.</a:t>
            </a:r>
          </a:p>
          <a:p>
            <a:pPr lvl="1">
              <a:spcBef>
                <a:spcPts val="0"/>
              </a:spcBef>
            </a:pPr>
            <a:r>
              <a:rPr lang="en-US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we please stop using the AUC now? </a:t>
            </a:r>
            <a:r>
              <a:rPr lang="en-US" dirty="0" smtClean="0">
                <a:solidFill>
                  <a:srgbClr val="3333CC"/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rgbClr val="3333CC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061718"/>
            <a:ext cx="9003950" cy="2725157"/>
            <a:chOff x="0" y="739433"/>
            <a:chExt cx="9003950" cy="2725157"/>
          </a:xfrm>
        </p:grpSpPr>
        <p:grpSp>
          <p:nvGrpSpPr>
            <p:cNvPr id="24" name="Group 23"/>
            <p:cNvGrpSpPr/>
            <p:nvPr/>
          </p:nvGrpSpPr>
          <p:grpSpPr>
            <a:xfrm>
              <a:off x="0" y="739433"/>
              <a:ext cx="8962218" cy="2049451"/>
              <a:chOff x="0" y="1392578"/>
              <a:chExt cx="8962218" cy="2049451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4747" y="1392578"/>
                <a:ext cx="2397471" cy="2049451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458300"/>
                <a:ext cx="2277336" cy="1820441"/>
              </a:xfrm>
              <a:prstGeom prst="rect">
                <a:avLst/>
              </a:prstGeom>
            </p:spPr>
          </p:pic>
          <p:sp>
            <p:nvSpPr>
              <p:cNvPr id="8" name="Right Arrow 7"/>
              <p:cNvSpPr/>
              <p:nvPr/>
            </p:nvSpPr>
            <p:spPr>
              <a:xfrm rot="10800000">
                <a:off x="2307771" y="2208391"/>
                <a:ext cx="522514" cy="164758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ight Arrow 8"/>
              <p:cNvSpPr/>
              <p:nvPr/>
            </p:nvSpPr>
            <p:spPr>
              <a:xfrm rot="10800000">
                <a:off x="5876914" y="2208391"/>
                <a:ext cx="522514" cy="164758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1058" y="1467487"/>
                <a:ext cx="2221597" cy="1821801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71713" y="2396585"/>
                <a:ext cx="1496911" cy="458561"/>
              </a:xfrm>
              <a:prstGeom prst="rect">
                <a:avLst/>
              </a:prstGeom>
              <a:ln w="12700">
                <a:solidFill>
                  <a:srgbClr val="000000"/>
                </a:solidFill>
              </a:ln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87086" y="2668805"/>
              <a:ext cx="8916864" cy="795785"/>
              <a:chOff x="87086" y="3517894"/>
              <a:chExt cx="8916864" cy="83756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87086" y="3528778"/>
                <a:ext cx="2623457" cy="777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TRAINING</a:t>
                </a:r>
              </a:p>
              <a:p>
                <a:r>
                  <a:rPr lang="en-US" dirty="0" smtClean="0"/>
                  <a:t>- Fisher Information</a:t>
                </a:r>
              </a:p>
              <a:p>
                <a:r>
                  <a:rPr lang="en-US" i="1" dirty="0" smtClean="0"/>
                  <a:t>   = </a:t>
                </a:r>
                <a:r>
                  <a:rPr lang="en-US" i="1" dirty="0"/>
                  <a:t>measurement error</a:t>
                </a:r>
                <a:endParaRPr lang="en-US" dirty="0" smtClean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911969" y="3517894"/>
                <a:ext cx="3750088" cy="777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EVALUATION</a:t>
                </a:r>
              </a:p>
              <a:p>
                <a:r>
                  <a:rPr lang="en-US" dirty="0" smtClean="0"/>
                  <a:t>- Fisher Information</a:t>
                </a:r>
              </a:p>
              <a:p>
                <a:r>
                  <a:rPr lang="en-US" i="1" dirty="0" smtClean="0"/>
                  <a:t>    = </a:t>
                </a:r>
                <a:r>
                  <a:rPr lang="en-US" i="1" dirty="0"/>
                  <a:t>measurement error</a:t>
                </a:r>
                <a:endParaRPr lang="en-US" dirty="0" smtClean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776761" y="3578014"/>
                <a:ext cx="2227189" cy="777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PHYSICS</a:t>
                </a:r>
              </a:p>
              <a:p>
                <a:r>
                  <a:rPr lang="en-US" dirty="0" smtClean="0"/>
                  <a:t>- Fisher Information</a:t>
                </a:r>
                <a:endParaRPr lang="en-US" i="1" dirty="0" smtClean="0"/>
              </a:p>
              <a:p>
                <a:pPr lvl="1"/>
                <a:r>
                  <a:rPr lang="en-US" i="1" dirty="0"/>
                  <a:t> </a:t>
                </a:r>
                <a:r>
                  <a:rPr lang="en-US" i="1" dirty="0" smtClean="0"/>
                  <a:t>   = measurement error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7206346" y="903513"/>
              <a:ext cx="1549088" cy="2311881"/>
              <a:chOff x="7206345" y="1433644"/>
              <a:chExt cx="1549088" cy="2311881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7206345" y="1433644"/>
                <a:ext cx="1549088" cy="188327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" name="Straight Arrow Connector 14"/>
              <p:cNvCxnSpPr>
                <a:stCxn id="14" idx="2"/>
              </p:cNvCxnSpPr>
              <p:nvPr/>
            </p:nvCxnSpPr>
            <p:spPr>
              <a:xfrm>
                <a:off x="7980889" y="1621971"/>
                <a:ext cx="556008" cy="2123554"/>
              </a:xfrm>
              <a:prstGeom prst="straightConnector1">
                <a:avLst/>
              </a:prstGeom>
              <a:ln w="952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TextBox 5"/>
          <p:cNvSpPr txBox="1"/>
          <p:nvPr/>
        </p:nvSpPr>
        <p:spPr>
          <a:xfrm>
            <a:off x="7307704" y="31185"/>
            <a:ext cx="1836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A paper will be on arxiv</a:t>
            </a:r>
          </a:p>
          <a:p>
            <a:pPr algn="ctr"/>
            <a:r>
              <a:rPr lang="en-US" sz="1200" i="1" dirty="0" smtClean="0"/>
              <a:t>soon with all details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237135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 algn="ctr">
              <a:buNone/>
            </a:pPr>
            <a:endParaRPr lang="en-US" sz="4800" dirty="0" smtClean="0"/>
          </a:p>
          <a:p>
            <a:pPr marL="127000" indent="0" algn="ctr">
              <a:buNone/>
            </a:pPr>
            <a:endParaRPr lang="en-US" sz="4800" dirty="0"/>
          </a:p>
          <a:p>
            <a:pPr marL="127000" indent="0" algn="ctr">
              <a:buNone/>
            </a:pPr>
            <a:r>
              <a:rPr lang="en-US" sz="4800" dirty="0" smtClean="0"/>
              <a:t>Backup </a:t>
            </a:r>
            <a:r>
              <a:rPr lang="en-US" sz="4800" dirty="0" smtClean="0"/>
              <a:t>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22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11528"/>
            <a:ext cx="8791199" cy="505892"/>
          </a:xfrm>
        </p:spPr>
        <p:txBody>
          <a:bodyPr/>
          <a:lstStyle/>
          <a:p>
            <a:r>
              <a:rPr lang="en-US" sz="2400" dirty="0" smtClean="0"/>
              <a:t>Backup – statistical error in binned fits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0338" y="703385"/>
                <a:ext cx="9011139" cy="4953580"/>
              </a:xfrm>
            </p:spPr>
            <p:txBody>
              <a:bodyPr/>
              <a:lstStyle/>
              <a:p>
                <a:r>
                  <a:rPr lang="en-US" dirty="0" smtClean="0"/>
                  <a:t>Data: </a:t>
                </a:r>
                <a:r>
                  <a:rPr lang="en-US" i="1" dirty="0" smtClean="0"/>
                  <a:t>observed event counts n</a:t>
                </a:r>
                <a:r>
                  <a:rPr lang="en-US" i="1" baseline="-25000" dirty="0" smtClean="0"/>
                  <a:t>i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in m bins of a (multi-D) distribution f(x)</a:t>
                </a:r>
              </a:p>
              <a:p>
                <a:pPr lvl="1"/>
                <a:r>
                  <a:rPr lang="en-US" i="1" dirty="0" smtClean="0"/>
                  <a:t>expected event counts y</a:t>
                </a:r>
                <a:r>
                  <a:rPr lang="en-US" i="1" baseline="-25000" dirty="0" smtClean="0"/>
                  <a:t>i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= f(x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,</a:t>
                </a:r>
                <a:r>
                  <a:rPr lang="el-GR" dirty="0" smtClean="0"/>
                  <a:t>θ</a:t>
                </a:r>
                <a:r>
                  <a:rPr lang="en-US" dirty="0" smtClean="0"/>
                  <a:t>)dx depend on a parameter </a:t>
                </a:r>
                <a:r>
                  <a:rPr lang="el-GR" dirty="0" smtClean="0"/>
                  <a:t>θ</a:t>
                </a:r>
                <a:r>
                  <a:rPr lang="en-US" dirty="0" smtClean="0"/>
                  <a:t> that we want to fit</a:t>
                </a:r>
              </a:p>
              <a:p>
                <a:pPr lvl="1"/>
                <a:r>
                  <a:rPr lang="en-US" dirty="0" smtClean="0"/>
                  <a:t>[NB here f is a differential cross section, it is not normalized to 1 like a pdf]</a:t>
                </a:r>
              </a:p>
              <a:p>
                <a:pPr lvl="2"/>
                <a:endParaRPr lang="en-US" dirty="0" smtClean="0"/>
              </a:p>
              <a:p>
                <a:r>
                  <a:rPr lang="en-US" dirty="0" smtClean="0"/>
                  <a:t>Fitting </a:t>
                </a:r>
                <a:r>
                  <a:rPr lang="el-GR" dirty="0"/>
                  <a:t>θ</a:t>
                </a:r>
                <a:r>
                  <a:rPr lang="en-US" dirty="0" smtClean="0"/>
                  <a:t> is like combining the independent measurements in the m bins</a:t>
                </a:r>
              </a:p>
              <a:p>
                <a:pPr lvl="1"/>
                <a:r>
                  <a:rPr lang="en-US" dirty="0" smtClean="0"/>
                  <a:t>expected error on n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in bin x</a:t>
                </a:r>
                <a:r>
                  <a:rPr lang="en-US" baseline="-25000" dirty="0" smtClean="0"/>
                  <a:t>i </a:t>
                </a:r>
                <a:r>
                  <a:rPr lang="en-US" dirty="0" smtClean="0"/>
                  <a:t>is </a:t>
                </a:r>
                <a:r>
                  <a:rPr lang="el-GR" dirty="0" smtClean="0"/>
                  <a:t>Δ</a:t>
                </a:r>
                <a:r>
                  <a:rPr lang="en-US" dirty="0" smtClean="0"/>
                  <a:t>n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/>
                          <m:t>y</m:t>
                        </m:r>
                        <m:r>
                          <m:rPr>
                            <m:nor/>
                          </m:rPr>
                          <a:rPr lang="en-US" baseline="-25000"/>
                          <m:t>i</m:t>
                        </m:r>
                      </m:e>
                    </m:rad>
                    <m:r>
                      <m:rPr>
                        <m:nor/>
                      </m:rPr>
                      <a:rPr lang="en-US" dirty="0"/>
                      <m:t> 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f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xi</m:t>
                        </m:r>
                        <m:r>
                          <m:rPr>
                            <m:nor/>
                          </m:rPr>
                          <a:rPr lang="en-US" dirty="0"/>
                          <m:t>,</m:t>
                        </m:r>
                        <m:r>
                          <m:rPr>
                            <m:nor/>
                          </m:rPr>
                          <a:rPr lang="el-GR" dirty="0"/>
                          <m:t>θ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dx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ra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expected error on </a:t>
                </a:r>
                <a:r>
                  <a:rPr lang="en-US" dirty="0"/>
                  <a:t>f(x</a:t>
                </a:r>
                <a:r>
                  <a:rPr lang="en-US" baseline="-25000" dirty="0"/>
                  <a:t>i</a:t>
                </a:r>
                <a:r>
                  <a:rPr lang="en-US" dirty="0"/>
                  <a:t>,</a:t>
                </a:r>
                <a:r>
                  <a:rPr lang="el-GR" dirty="0"/>
                  <a:t>θ</a:t>
                </a:r>
                <a:r>
                  <a:rPr lang="en-US" dirty="0"/>
                  <a:t>)</a:t>
                </a:r>
                <a:r>
                  <a:rPr lang="en-US" dirty="0" smtClean="0"/>
                  <a:t> in bin </a:t>
                </a:r>
                <a:r>
                  <a:rPr lang="en-US" dirty="0"/>
                  <a:t>x</a:t>
                </a:r>
                <a:r>
                  <a:rPr lang="en-US" baseline="-25000" dirty="0"/>
                  <a:t>i</a:t>
                </a:r>
                <a:r>
                  <a:rPr lang="en-US" dirty="0" smtClean="0"/>
                  <a:t> is </a:t>
                </a:r>
                <a:r>
                  <a:rPr lang="el-GR" dirty="0" smtClean="0"/>
                  <a:t>Δ</a:t>
                </a:r>
                <a:r>
                  <a:rPr lang="en-US" dirty="0" smtClean="0"/>
                  <a:t>f = f * </a:t>
                </a:r>
                <a:r>
                  <a:rPr lang="el-GR" dirty="0" smtClean="0"/>
                  <a:t>Δ</a:t>
                </a:r>
                <a:r>
                  <a:rPr lang="en-US" dirty="0" smtClean="0"/>
                  <a:t>n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/n</a:t>
                </a:r>
                <a:r>
                  <a:rPr lang="en-US" baseline="-25000" dirty="0" smtClean="0"/>
                  <a:t>i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0" i="0" dirty="0" smtClean="0"/>
                          <m:t>f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 / 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dx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</a:p>
              <a:p>
                <a:pPr lvl="2"/>
                <a:endParaRPr lang="en-US" sz="200" dirty="0" smtClean="0"/>
              </a:p>
              <a:p>
                <a:pPr lvl="1"/>
                <a:r>
                  <a:rPr lang="en-US" dirty="0" smtClean="0"/>
                  <a:t>expected error on estimated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dirty="0"/>
                          <m:t>θ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i</m:t>
                        </m:r>
                      </m:e>
                    </m:acc>
                  </m:oMath>
                </a14:m>
                <a:r>
                  <a:rPr lang="en-US" dirty="0" smtClean="0"/>
                  <a:t> in bin </a:t>
                </a:r>
                <a:r>
                  <a:rPr lang="en-US" dirty="0"/>
                  <a:t>x</a:t>
                </a:r>
                <a:r>
                  <a:rPr lang="en-US" baseline="-25000" dirty="0"/>
                  <a:t>i</a:t>
                </a:r>
                <a:r>
                  <a:rPr lang="en-US" dirty="0" smtClean="0"/>
                  <a:t> is </a:t>
                </a:r>
              </a:p>
              <a:p>
                <a:pPr lvl="2"/>
                <a:endParaRPr lang="en-US" sz="200" dirty="0"/>
              </a:p>
              <a:p>
                <a:pPr lvl="1"/>
                <a:r>
                  <a:rPr lang="en-US" dirty="0"/>
                  <a:t>expected error on estimated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dirty="0"/>
                          <m:t>θ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by combining the m bins is </a:t>
                </a:r>
              </a:p>
              <a:p>
                <a:pPr marL="571500" lvl="1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A bit more formally, joint probability for observing the n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is</a:t>
                </a:r>
                <a:endParaRPr lang="en-US" dirty="0"/>
              </a:p>
              <a:p>
                <a:pPr lvl="1"/>
                <a:r>
                  <a:rPr lang="en-US" dirty="0" smtClean="0"/>
                  <a:t>Fisher information on </a:t>
                </a:r>
                <a:r>
                  <a:rPr lang="el-GR" dirty="0"/>
                  <a:t>θ </a:t>
                </a:r>
                <a:r>
                  <a:rPr lang="en-US" dirty="0" smtClean="0"/>
                  <a:t>from the data available is then</a:t>
                </a:r>
              </a:p>
              <a:p>
                <a:pPr lvl="2"/>
                <a:endParaRPr lang="en-US" sz="300" dirty="0" smtClean="0"/>
              </a:p>
              <a:p>
                <a:pPr lvl="2"/>
                <a:r>
                  <a:rPr lang="en-US" dirty="0" smtClean="0"/>
                  <a:t>                        i.e.</a:t>
                </a:r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The minimum variance achievable (Cramer-Rao lower bound) is 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0338" y="703385"/>
                <a:ext cx="9011139" cy="4953580"/>
              </a:xfrm>
              <a:blipFill rotWithShape="0">
                <a:blip r:embed="rId2"/>
                <a:stretch>
                  <a:fillRect b="-9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712" y="4251090"/>
            <a:ext cx="1589560" cy="5207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2895" y="3167312"/>
            <a:ext cx="3873874" cy="48648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891777" y="3638168"/>
            <a:ext cx="1642624" cy="441499"/>
            <a:chOff x="6891777" y="3653794"/>
            <a:chExt cx="1642624" cy="441499"/>
          </a:xfrm>
        </p:grpSpPr>
        <p:grpSp>
          <p:nvGrpSpPr>
            <p:cNvPr id="13" name="Group 12"/>
            <p:cNvGrpSpPr/>
            <p:nvPr/>
          </p:nvGrpSpPr>
          <p:grpSpPr>
            <a:xfrm>
              <a:off x="6915222" y="3669424"/>
              <a:ext cx="1576577" cy="409910"/>
              <a:chOff x="1803960" y="4389346"/>
              <a:chExt cx="1576577" cy="40991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03960" y="4407364"/>
                <a:ext cx="495496" cy="373874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99456" y="4389346"/>
                <a:ext cx="1081081" cy="409910"/>
              </a:xfrm>
              <a:prstGeom prst="rect">
                <a:avLst/>
              </a:prstGeom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6891777" y="3653794"/>
              <a:ext cx="1642624" cy="44149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442" y="5049534"/>
            <a:ext cx="1495496" cy="4009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7695" y="5017809"/>
            <a:ext cx="2632427" cy="456867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1154" y="5691971"/>
            <a:ext cx="1171171" cy="35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9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4"/>
            <a:ext cx="8791199" cy="436724"/>
          </a:xfrm>
        </p:spPr>
        <p:txBody>
          <a:bodyPr/>
          <a:lstStyle/>
          <a:p>
            <a:r>
              <a:rPr lang="en-US" sz="3200" dirty="0" smtClean="0"/>
              <a:t>Why and when I got interested in this topic 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" y="3786508"/>
            <a:ext cx="9305925" cy="22106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/>
              <a:t>First time I saw an 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Under the Roc Curve (AUC)</a:t>
            </a:r>
          </a:p>
          <a:p>
            <a:pPr lvl="2">
              <a:spcBef>
                <a:spcPts val="0"/>
              </a:spcBef>
            </a:pP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My reaction: 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What is the AUC? Which other scientific domains use it and why?</a:t>
            </a:r>
          </a:p>
          <a:p>
            <a:pPr lvl="1">
              <a:spcBef>
                <a:spcPts val="0"/>
              </a:spcBef>
            </a:pPr>
            <a:r>
              <a:rPr lang="en-US" sz="2000" i="1" dirty="0" smtClean="0">
                <a:solidFill>
                  <a:srgbClr val="FF0000"/>
                </a:solidFill>
              </a:rPr>
              <a:t>Is the AUC relevant in HEP? </a:t>
            </a:r>
            <a:r>
              <a:rPr lang="en-US" sz="2000" i="1" u="sng" dirty="0" smtClean="0">
                <a:solidFill>
                  <a:srgbClr val="FF0000"/>
                </a:solidFill>
              </a:rPr>
              <a:t>Can we develop HEP-specific metrics?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6" y="795215"/>
            <a:ext cx="3274447" cy="2680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124" y="823364"/>
            <a:ext cx="2454879" cy="543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4083" y="1523996"/>
            <a:ext cx="5579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The 2015 LHCb Kaggle ML Challenge:</a:t>
            </a:r>
          </a:p>
          <a:p>
            <a:r>
              <a:rPr lang="en-US" sz="1800" dirty="0" smtClean="0"/>
              <a:t>- Develop an event selection in a search for </a:t>
            </a:r>
            <a:r>
              <a:rPr lang="en-US" sz="1800" dirty="0" smtClean="0">
                <a:sym typeface="Symbol" panose="05050102010706020507" pitchFamily="18" charset="2"/>
              </a:rPr>
              <a:t></a:t>
            </a:r>
            <a:r>
              <a:rPr lang="en-US" sz="1800" dirty="0" smtClean="0"/>
              <a:t> </a:t>
            </a:r>
          </a:p>
          <a:p>
            <a:endParaRPr lang="en-US" sz="1800" dirty="0" smtClean="0"/>
          </a:p>
          <a:p>
            <a:r>
              <a:rPr lang="en-US" sz="1800" dirty="0" smtClean="0"/>
              <a:t>ML binary classifier problem </a:t>
            </a:r>
          </a:p>
          <a:p>
            <a:r>
              <a:rPr lang="en-US" sz="1800" dirty="0" smtClean="0"/>
              <a:t>- </a:t>
            </a:r>
            <a:r>
              <a:rPr lang="en-US" sz="1800" i="1" dirty="0" smtClean="0"/>
              <a:t>Evaluation: the highest weighted AUC is the winner </a:t>
            </a:r>
          </a:p>
        </p:txBody>
      </p:sp>
    </p:spTree>
    <p:extLst>
      <p:ext uri="{BB962C8B-B14F-4D97-AF65-F5344CB8AC3E}">
        <p14:creationId xmlns:p14="http://schemas.microsoft.com/office/powerpoint/2010/main" val="136416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674914"/>
                <a:ext cx="9144000" cy="5318112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Information about </a:t>
                </a:r>
                <a:r>
                  <a:rPr lang="el-GR" dirty="0" smtClean="0">
                    <a:sym typeface="Symbol" panose="05050102010706020507" pitchFamily="18" charset="2"/>
                  </a:rPr>
                  <a:t>θ</a:t>
                </a:r>
                <a:r>
                  <a:rPr lang="en-US" dirty="0" smtClean="0"/>
                  <a:t> in a binned fit </a:t>
                </a:r>
                <a:r>
                  <a:rPr lang="en-US" dirty="0" smtClean="0">
                    <a:sym typeface="Symbol" panose="05050102010706020507" pitchFamily="18" charset="2"/>
                  </a:rPr>
                  <a:t></a:t>
                </a:r>
                <a:endParaRPr lang="en-US" dirty="0" smtClean="0"/>
              </a:p>
              <a:p>
                <a:pPr lvl="3"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Can I reduce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  <m:acc>
                      <m:accPr>
                        <m:chr m:val="̂"/>
                        <m:ctrlPr>
                          <a:rPr lang="el-GR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dirty="0">
                            <a:solidFill>
                              <a:srgbClr val="000000"/>
                            </a:solidFill>
                          </a:rPr>
                          <m:t>θ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 by splitting </a:t>
                </a:r>
                <a:r>
                  <a:rPr lang="en-US" dirty="0" smtClean="0"/>
                  <a:t>bin y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into two bins?</a:t>
                </a:r>
              </a:p>
              <a:p>
                <a:pPr marL="1028700" lvl="2" indent="0">
                  <a:spcBef>
                    <a:spcPts val="0"/>
                  </a:spcBef>
                  <a:buNone/>
                </a:pPr>
                <a:endParaRPr lang="en-US" sz="1000" dirty="0"/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Is the “information inflow” positive?</a:t>
                </a:r>
              </a:p>
              <a:p>
                <a:pPr marL="1028700" lvl="2" indent="0">
                  <a:spcBef>
                    <a:spcPts val="0"/>
                  </a:spcBef>
                  <a:buNone/>
                </a:pPr>
                <a:endParaRPr lang="en-US" sz="1000" dirty="0"/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information increases (error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  <m:acc>
                      <m:accPr>
                        <m:chr m:val="̂"/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dirty="0"/>
                          <m:t>θ</m:t>
                        </m:r>
                      </m:e>
                    </m:acc>
                  </m:oMath>
                </a14:m>
                <a:r>
                  <a:rPr lang="en-US" dirty="0" smtClean="0"/>
                  <a:t> decreases) if</a:t>
                </a:r>
              </a:p>
              <a:p>
                <a:pPr lvl="3"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In the presence of background:</a:t>
                </a:r>
              </a:p>
              <a:p>
                <a:pPr lvl="2">
                  <a:spcBef>
                    <a:spcPts val="0"/>
                  </a:spcBef>
                </a:pPr>
                <a:endParaRPr lang="en-US" sz="800" dirty="0">
                  <a:solidFill>
                    <a:srgbClr val="FF0000"/>
                  </a:solidFill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000000"/>
                    </a:solidFill>
                  </a:rPr>
                  <a:t>information increases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w</m:t>
                        </m:r>
                      </m:sub>
                    </m:sSub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w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w</m:t>
                            </m:r>
                          </m:sub>
                        </m:sSub>
                      </m:num>
                      <m:den>
                        <m:r>
                          <a:rPr lang="en-US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  <m:r>
                      <a:rPr lang="el-GR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≠</m:t>
                    </m:r>
                    <m:sSub>
                      <m:sSubPr>
                        <m:ctrlPr>
                          <a:rPr lang="el-GR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z</m:t>
                        </m:r>
                      </m:sub>
                    </m:sSub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z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z</m:t>
                            </m:r>
                          </m:sub>
                        </m:sSub>
                      </m:num>
                      <m:den>
                        <m:r>
                          <a:rPr lang="en-US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</m:oMath>
                </a14:m>
                <a:endParaRPr lang="en-US" b="0" dirty="0" smtClean="0">
                  <a:solidFill>
                    <a:srgbClr val="FF0000"/>
                  </a:solidFill>
                  <a:effectLst/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therefore: </a:t>
                </a:r>
                <a:r>
                  <a:rPr lang="en-U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try to partition the data into bins of different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m:t>ρ</m:t>
                    </m:r>
                    <m:r>
                      <m:rPr>
                        <m:nor/>
                      </m:rPr>
                      <a:rPr lang="en-US" b="1" baseline="-250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m:t>i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𝒔</m:t>
                        </m:r>
                        <m:r>
                          <a:rPr lang="en-US" b="1" i="1" baseline="-250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𝒊</m:t>
                        </m:r>
                      </m:den>
                    </m:f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𝝏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𝒔𝒊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𝝏</m:t>
                        </m:r>
                        <m:r>
                          <m:rPr>
                            <m:sty m:val="p"/>
                          </m:rPr>
                          <a:rPr lang="el-GR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</m:oMath>
                </a14:m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   </a:t>
                </a:r>
              </a:p>
              <a:p>
                <a:pPr lvl="1">
                  <a:spcBef>
                    <a:spcPts val="0"/>
                  </a:spcBef>
                </a:pPr>
                <a:endParaRPr lang="en-US" sz="400" dirty="0" smtClean="0">
                  <a:sym typeface="Symbol" panose="05050102010706020507" pitchFamily="18" charset="2"/>
                </a:endParaRPr>
              </a:p>
              <a:p>
                <a:pPr lvl="2"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for cross-section measurements</a:t>
                </a:r>
                <a:r>
                  <a:rPr lang="en-US" dirty="0">
                    <a:sym typeface="Symbol" panose="05050102010706020507" pitchFamily="18" charset="2"/>
                  </a:rPr>
                  <a:t>,</a:t>
                </a:r>
                <a:r>
                  <a:rPr lang="en-US" dirty="0" smtClean="0">
                    <a:sym typeface="Symbol" panose="05050102010706020507" pitchFamily="18" charset="2"/>
                  </a:rPr>
                  <a:t>                : </a:t>
                </a:r>
                <a:r>
                  <a:rPr lang="en-US" i="1" dirty="0" smtClean="0">
                    <a:sym typeface="Symbol" panose="05050102010706020507" pitchFamily="18" charset="2"/>
                  </a:rPr>
                  <a:t>split into bins of different</a:t>
                </a:r>
                <a:r>
                  <a:rPr lang="en-US" i="1" dirty="0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i="1" dirty="0">
                        <a:solidFill>
                          <a:srgbClr val="000000"/>
                        </a:solidFill>
                      </a:rPr>
                      <m:t>ρ</m:t>
                    </m:r>
                    <m:r>
                      <m:rPr>
                        <m:nor/>
                      </m:rPr>
                      <a:rPr lang="en-US" i="1" baseline="-25000" dirty="0" smtClean="0">
                        <a:solidFill>
                          <a:srgbClr val="000000"/>
                        </a:solidFill>
                      </a:rPr>
                      <m:t>i</m:t>
                    </m:r>
                  </m:oMath>
                </a14:m>
                <a:endParaRPr lang="en-US" i="1" dirty="0" smtClean="0">
                  <a:solidFill>
                    <a:srgbClr val="000000"/>
                  </a:solidFill>
                </a:endParaRPr>
              </a:p>
              <a:p>
                <a:pPr marL="1028700" lvl="2" indent="0">
                  <a:spcBef>
                    <a:spcPts val="0"/>
                  </a:spcBef>
                  <a:buNone/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Two important practical consequences:</a:t>
                </a:r>
                <a:endParaRPr lang="en-US" dirty="0"/>
              </a:p>
              <a:p>
                <a:pPr lvl="1">
                  <a:spcBef>
                    <a:spcPts val="0"/>
                  </a:spcBef>
                </a:pPr>
                <a:r>
                  <a:rPr lang="en-US" i="1" dirty="0" smtClean="0">
                    <a:solidFill>
                      <a:srgbClr val="FF0000"/>
                    </a:solidFill>
                  </a:rPr>
                  <a:t>1. use scoring classifiers </a:t>
                </a:r>
                <a:r>
                  <a:rPr lang="en-US" i="1" dirty="0">
                    <a:solidFill>
                      <a:srgbClr val="FF0000"/>
                    </a:solidFill>
                  </a:rPr>
                  <a:t>to partition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the data</a:t>
                </a:r>
                <a:r>
                  <a:rPr lang="en-US" i="1" dirty="0">
                    <a:solidFill>
                      <a:srgbClr val="FF0000"/>
                    </a:solidFill>
                  </a:rPr>
                  <a:t>, not to reject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events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i="1" dirty="0" smtClean="0">
                    <a:solidFill>
                      <a:srgbClr val="FF0000"/>
                    </a:solidFill>
                  </a:rPr>
                  <a:t>2. information can be used also for training classifiers like decision trees</a:t>
                </a:r>
              </a:p>
              <a:p>
                <a:pPr lvl="2">
                  <a:spcBef>
                    <a:spcPts val="0"/>
                  </a:spcBef>
                </a:pPr>
                <a:endParaRPr lang="en-US" i="1" dirty="0"/>
              </a:p>
              <a:p>
                <a:pPr lvl="1">
                  <a:spcBef>
                    <a:spcPts val="0"/>
                  </a:spcBef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674914"/>
                <a:ext cx="9144000" cy="5318112"/>
              </a:xfrm>
              <a:blipFill>
                <a:blip r:embed="rId2"/>
                <a:stretch>
                  <a:fillRect t="-115" b="-22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21293"/>
            <a:ext cx="8791199" cy="433878"/>
          </a:xfrm>
        </p:spPr>
        <p:txBody>
          <a:bodyPr/>
          <a:lstStyle/>
          <a:p>
            <a:r>
              <a:rPr lang="en-US" sz="3200" dirty="0" smtClean="0"/>
              <a:t>Optimal partitioning – information inflow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074" y="739754"/>
            <a:ext cx="1410731" cy="481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1170" y="1463890"/>
            <a:ext cx="1221006" cy="283955"/>
          </a:xfrm>
          <a:prstGeom prst="rect">
            <a:avLst/>
          </a:prstGeom>
        </p:spPr>
      </p:pic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5004314" y="1856367"/>
            <a:ext cx="3946884" cy="349670"/>
            <a:chOff x="1743139" y="2756451"/>
            <a:chExt cx="4473495" cy="3963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43139" y="2756451"/>
              <a:ext cx="2910321" cy="39632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69691" y="2756451"/>
              <a:ext cx="1546943" cy="396324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9524" y="2347680"/>
            <a:ext cx="1039873" cy="383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2373" y="2967949"/>
            <a:ext cx="1160557" cy="4053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3085" y="4413341"/>
            <a:ext cx="864628" cy="39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8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 algn="ctr">
              <a:buNone/>
            </a:pPr>
            <a:endParaRPr lang="en-US" sz="4800" dirty="0" smtClean="0"/>
          </a:p>
          <a:p>
            <a:pPr marL="127000" indent="0" algn="ctr">
              <a:buNone/>
            </a:pPr>
            <a:endParaRPr lang="en-US" sz="4800" dirty="0"/>
          </a:p>
          <a:p>
            <a:pPr marL="127000" indent="0" algn="ctr">
              <a:buNone/>
            </a:pPr>
            <a:r>
              <a:rPr lang="en-US" sz="4800" dirty="0" smtClean="0"/>
              <a:t>More detailed slides</a:t>
            </a:r>
          </a:p>
          <a:p>
            <a:pPr marL="127000" indent="0" algn="ctr">
              <a:buNone/>
            </a:pPr>
            <a:r>
              <a:rPr lang="en-US" sz="1600" dirty="0" smtClean="0"/>
              <a:t>(</a:t>
            </a:r>
            <a:r>
              <a:rPr lang="en-US" sz="1600" dirty="0"/>
              <a:t>Draft uploaded on July </a:t>
            </a:r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440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/>
        </p:nvSpPr>
        <p:spPr>
          <a:xfrm>
            <a:off x="1" y="391886"/>
            <a:ext cx="9144000" cy="55478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GB" sz="44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3600" b="1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GB" sz="3600" b="1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algn="ctr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3200" b="1" dirty="0" smtClean="0">
                <a:solidFill>
                  <a:schemeClr val="dk1"/>
                </a:solidFill>
              </a:rPr>
              <a:t>Fisher information metrics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3200" b="1" dirty="0" smtClean="0">
                <a:solidFill>
                  <a:schemeClr val="dk1"/>
                </a:solidFill>
              </a:rPr>
              <a:t>for binary classifier evaluation and training</a:t>
            </a:r>
            <a:endParaRPr lang="en-GB" sz="1800" b="1" i="1" dirty="0" smtClean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000" b="1" i="1" dirty="0" smtClean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1" dirty="0">
                <a:solidFill>
                  <a:schemeClr val="dk1"/>
                </a:solidFill>
              </a:rPr>
              <a:t>E</a:t>
            </a:r>
            <a:r>
              <a:rPr lang="en-US" sz="2000" b="1" i="1" dirty="0" smtClean="0">
                <a:solidFill>
                  <a:schemeClr val="dk1"/>
                </a:solidFill>
              </a:rPr>
              <a:t>vent selection for HEP precision measurements</a:t>
            </a:r>
            <a:endParaRPr lang="en-GB" sz="2000" b="1" i="1" dirty="0" smtClean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4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GB" sz="2400" b="0" i="0" u="none" strike="noStrike" cap="none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Andrea Valassi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GB" sz="400" b="0" i="0" u="none" strike="noStrike" cap="none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6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(CERN IT-DI-LCG)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800" b="0" i="0" u="none" strike="noStrike" cap="none" dirty="0" smtClean="0"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8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 smtClean="0">
                <a:sym typeface="Arial"/>
              </a:rPr>
              <a:t>CHEP 2018, Sofia – </a:t>
            </a:r>
            <a:r>
              <a:rPr lang="en-GB" sz="2000" b="0" i="0" u="none" strike="noStrike" cap="none" dirty="0" smtClean="0">
                <a:sym typeface="Arial"/>
                <a:hlinkClick r:id="rId3"/>
              </a:rPr>
              <a:t>Machine Learning and Physics Analysis</a:t>
            </a:r>
            <a:r>
              <a:rPr lang="en-GB" sz="2000" b="0" i="0" u="none" strike="noStrike" cap="none" dirty="0" smtClean="0">
                <a:sym typeface="Arial"/>
              </a:rPr>
              <a:t> </a:t>
            </a:r>
            <a:r>
              <a:rPr lang="en-US" sz="2000" b="0" i="0" u="none" strike="noStrike" cap="none" dirty="0" smtClean="0">
                <a:sym typeface="Arial"/>
              </a:rPr>
              <a:t>session</a:t>
            </a:r>
            <a:endParaRPr sz="2000" b="0" i="0" u="none" strike="noStrike" cap="none" dirty="0">
              <a:sym typeface="Arial"/>
            </a:endParaRPr>
          </a:p>
          <a:p>
            <a:pPr lvl="0" algn="ctr">
              <a:lnSpc>
                <a:spcPct val="90000"/>
              </a:lnSpc>
              <a:buClr>
                <a:schemeClr val="dk1"/>
              </a:buClr>
              <a:buSzPct val="25000"/>
            </a:pPr>
            <a:endParaRPr lang="en-US" sz="1600" i="1" dirty="0" smtClean="0">
              <a:solidFill>
                <a:schemeClr val="dk1"/>
              </a:solidFill>
            </a:endParaRPr>
          </a:p>
          <a:p>
            <a:pPr lvl="0" algn="ctr">
              <a:lnSpc>
                <a:spcPct val="90000"/>
              </a:lnSpc>
              <a:buClr>
                <a:schemeClr val="dk1"/>
              </a:buClr>
              <a:buSzPct val="25000"/>
            </a:pPr>
            <a:endParaRPr lang="en-US" sz="1600" i="1" dirty="0" smtClean="0">
              <a:solidFill>
                <a:schemeClr val="dk1"/>
              </a:solidFill>
            </a:endParaRPr>
          </a:p>
          <a:p>
            <a:pPr lvl="0" algn="ctr">
              <a:lnSpc>
                <a:spcPct val="90000"/>
              </a:lnSpc>
              <a:buClr>
                <a:schemeClr val="dk1"/>
              </a:buClr>
              <a:buSzPct val="25000"/>
            </a:pPr>
            <a:endParaRPr lang="en-US" sz="1600" i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1200" b="0" i="1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" y="55106"/>
            <a:ext cx="1905000" cy="1457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68489" y="237997"/>
            <a:ext cx="2340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Draft uploaded on July 2</a:t>
            </a:r>
            <a:r>
              <a:rPr lang="en-US" i="1" baseline="30000" dirty="0" smtClean="0">
                <a:solidFill>
                  <a:srgbClr val="FF0000"/>
                </a:solidFill>
              </a:rPr>
              <a:t>nd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1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68086" y="5218754"/>
            <a:ext cx="8327571" cy="779276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776761" y="3487927"/>
            <a:ext cx="2194437" cy="1021827"/>
          </a:xfrm>
          <a:prstGeom prst="rect">
            <a:avLst/>
          </a:prstGeom>
          <a:solidFill>
            <a:srgbClr val="FFFF00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08857" y="952200"/>
            <a:ext cx="9252857" cy="2484738"/>
          </a:xfrm>
        </p:spPr>
        <p:txBody>
          <a:bodyPr/>
          <a:lstStyle/>
          <a:p>
            <a:pPr marL="152400" indent="0" algn="ctr">
              <a:buNone/>
            </a:pPr>
            <a:r>
              <a:rPr lang="en-US" dirty="0" smtClean="0"/>
              <a:t>An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oversimplified example</a:t>
            </a:r>
            <a:r>
              <a:rPr lang="en-US" dirty="0" smtClean="0"/>
              <a:t>: Decision Tree for a cross-section fit</a:t>
            </a:r>
          </a:p>
          <a:p>
            <a:pPr marL="152400" indent="0" algn="ctr">
              <a:buNone/>
            </a:pPr>
            <a:endParaRPr lang="en-US" sz="1600" dirty="0" smtClean="0"/>
          </a:p>
          <a:p>
            <a:pPr marL="152400" indent="0" algn="ctr">
              <a:buNone/>
            </a:pPr>
            <a:endParaRPr lang="en-US" sz="1600" dirty="0"/>
          </a:p>
          <a:p>
            <a:pPr marL="152400" indent="0" algn="ctr">
              <a:buNone/>
            </a:pPr>
            <a:endParaRPr lang="en-US" sz="1600" dirty="0" smtClean="0"/>
          </a:p>
          <a:p>
            <a:pPr marL="152400" indent="0" algn="ctr">
              <a:buNone/>
            </a:pPr>
            <a:endParaRPr lang="en-US" sz="1600" dirty="0"/>
          </a:p>
          <a:p>
            <a:pPr marL="152400" indent="0" algn="ctr">
              <a:buNone/>
            </a:pPr>
            <a:endParaRPr lang="en-US" sz="1600" dirty="0" smtClean="0"/>
          </a:p>
          <a:p>
            <a:pPr marL="152400" indent="0" algn="ctr">
              <a:buNone/>
            </a:pPr>
            <a:endParaRPr lang="en-US" sz="1600" dirty="0"/>
          </a:p>
          <a:p>
            <a:pPr marL="152400" indent="0" algn="ctr">
              <a:buNone/>
            </a:pPr>
            <a:endParaRPr lang="en-US" sz="1600" dirty="0" smtClean="0"/>
          </a:p>
          <a:p>
            <a:pPr marL="152400" indent="0" algn="ctr">
              <a:buNone/>
            </a:pPr>
            <a:endParaRPr lang="en-US" sz="1600" dirty="0"/>
          </a:p>
          <a:p>
            <a:pPr marL="152400" indent="0" algn="ctr">
              <a:buNone/>
            </a:pPr>
            <a:endParaRPr lang="en-US" sz="1600" dirty="0" smtClean="0"/>
          </a:p>
          <a:p>
            <a:pPr marL="152400" indent="0" algn="ctr">
              <a:buNone/>
            </a:pPr>
            <a:endParaRPr lang="en-US" sz="1600" dirty="0"/>
          </a:p>
          <a:p>
            <a:pPr marL="152400" indent="0" algn="ctr">
              <a:buNone/>
            </a:pPr>
            <a:endParaRPr lang="en-US" sz="1600" dirty="0"/>
          </a:p>
          <a:p>
            <a:pPr marL="152400" indent="0" algn="ctr">
              <a:buNone/>
            </a:pPr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ifferent problems need </a:t>
            </a:r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</a:t>
            </a:r>
            <a: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 </a:t>
            </a:r>
            <a: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 </a:t>
            </a:r>
            <a: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 keep the </a:t>
            </a:r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goal in </a:t>
            </a:r>
            <a: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mind!</a:t>
            </a:r>
            <a:endParaRPr lang="en-GB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2400" indent="0" algn="ctr">
              <a:buNone/>
            </a:pPr>
            <a:r>
              <a:rPr lang="en-US" sz="2000" i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idea of this talk: use physics precision (Fisher information) </a:t>
            </a:r>
          </a:p>
          <a:p>
            <a:pPr marL="152400" indent="0" algn="ctr">
              <a:buNone/>
            </a:pPr>
            <a:r>
              <a:rPr lang="en-US" sz="2000" i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for evaluation and training: MINIMIZE MEASUREMENT ERRORS!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7086" y="3343718"/>
            <a:ext cx="8916864" cy="1326249"/>
            <a:chOff x="87086" y="3517894"/>
            <a:chExt cx="8916864" cy="1395880"/>
          </a:xfrm>
        </p:grpSpPr>
        <p:sp>
          <p:nvSpPr>
            <p:cNvPr id="12" name="TextBox 11"/>
            <p:cNvSpPr txBox="1"/>
            <p:nvPr/>
          </p:nvSpPr>
          <p:spPr>
            <a:xfrm>
              <a:off x="87086" y="3528779"/>
              <a:ext cx="26234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TRAINING</a:t>
              </a:r>
            </a:p>
            <a:p>
              <a:r>
                <a:rPr lang="en-US" dirty="0" smtClean="0"/>
                <a:t>- (either) </a:t>
              </a:r>
              <a:r>
                <a:rPr lang="en-US" b="1" dirty="0" smtClean="0"/>
                <a:t>Gini impurity</a:t>
              </a:r>
            </a:p>
            <a:p>
              <a:pPr lvl="1"/>
              <a:r>
                <a:rPr lang="en-US" dirty="0" smtClean="0"/>
                <a:t>     </a:t>
              </a:r>
              <a:r>
                <a:rPr lang="en-US" i="1" u="sng" dirty="0" smtClean="0">
                  <a:solidFill>
                    <a:srgbClr val="3333CC"/>
                  </a:solidFill>
                </a:rPr>
                <a:t>Economics</a:t>
              </a:r>
              <a:r>
                <a:rPr lang="en-US" i="1" dirty="0" smtClean="0"/>
                <a:t>: inequality</a:t>
              </a:r>
            </a:p>
            <a:p>
              <a:pPr lvl="1"/>
              <a:r>
                <a:rPr lang="en-US" i="1" dirty="0"/>
                <a:t> </a:t>
              </a:r>
              <a:r>
                <a:rPr lang="en-US" i="1" dirty="0" smtClean="0"/>
                <a:t>    </a:t>
              </a:r>
              <a:r>
                <a:rPr lang="en-US" i="1" u="sng" dirty="0" smtClean="0">
                  <a:solidFill>
                    <a:srgbClr val="3333CC"/>
                  </a:solidFill>
                </a:rPr>
                <a:t>Ecology</a:t>
              </a:r>
              <a:r>
                <a:rPr lang="en-US" i="1" dirty="0" smtClean="0"/>
                <a:t>: diversity</a:t>
              </a:r>
            </a:p>
            <a:p>
              <a:r>
                <a:rPr lang="en-US" dirty="0" smtClean="0"/>
                <a:t>- (or) </a:t>
              </a:r>
              <a:r>
                <a:rPr lang="en-US" b="1" dirty="0" smtClean="0"/>
                <a:t>Shannon information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 </a:t>
              </a:r>
              <a:r>
                <a:rPr lang="en-US" i="1" u="sng" dirty="0" smtClean="0">
                  <a:solidFill>
                    <a:srgbClr val="3333CC"/>
                  </a:solidFill>
                </a:rPr>
                <a:t>Information theory</a:t>
              </a:r>
              <a:r>
                <a:rPr lang="en-US" i="1" dirty="0" smtClean="0"/>
                <a:t>: entropy </a:t>
              </a:r>
              <a:endParaRPr lang="en-GB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11969" y="3517894"/>
              <a:ext cx="375008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EVALUATION</a:t>
              </a:r>
            </a:p>
            <a:p>
              <a:r>
                <a:rPr lang="en-US" dirty="0" smtClean="0"/>
                <a:t>- </a:t>
              </a:r>
              <a:r>
                <a:rPr lang="en-US" b="1" dirty="0" smtClean="0"/>
                <a:t>ROC Curve </a:t>
              </a:r>
              <a:r>
                <a:rPr lang="en-US" sz="1000" b="1" dirty="0" smtClean="0"/>
                <a:t>(Receiver Operating Characteristic)</a:t>
              </a:r>
              <a:endParaRPr lang="en-US" sz="1100" b="1" dirty="0" smtClean="0"/>
            </a:p>
            <a:p>
              <a:pPr lvl="1"/>
              <a:r>
                <a:rPr lang="en-US" dirty="0" smtClean="0"/>
                <a:t>     </a:t>
              </a:r>
              <a:r>
                <a:rPr lang="en-US" i="1" u="sng" dirty="0" smtClean="0">
                  <a:solidFill>
                    <a:srgbClr val="3333CC"/>
                  </a:solidFill>
                </a:rPr>
                <a:t>Signal detection</a:t>
              </a:r>
              <a:r>
                <a:rPr lang="en-US" i="1" dirty="0" smtClean="0"/>
                <a:t>: radar detection</a:t>
              </a:r>
            </a:p>
            <a:p>
              <a:pPr lvl="1"/>
              <a:r>
                <a:rPr lang="en-US" i="1" dirty="0" smtClean="0"/>
                <a:t>     </a:t>
              </a:r>
              <a:r>
                <a:rPr lang="en-US" i="1" u="sng" dirty="0">
                  <a:solidFill>
                    <a:srgbClr val="3333CC"/>
                  </a:solidFill>
                </a:rPr>
                <a:t>Psychophysics</a:t>
              </a:r>
              <a:r>
                <a:rPr lang="en-US" i="1" dirty="0"/>
                <a:t>: </a:t>
              </a:r>
              <a:r>
                <a:rPr lang="en-US" i="1" dirty="0" smtClean="0"/>
                <a:t>sensory detection</a:t>
              </a:r>
              <a:endParaRPr lang="en-US" b="1" dirty="0"/>
            </a:p>
            <a:p>
              <a:pPr lvl="1"/>
              <a:r>
                <a:rPr lang="en-US" dirty="0" smtClean="0"/>
                <a:t>- </a:t>
              </a:r>
              <a:r>
                <a:rPr lang="en-US" b="1" dirty="0" smtClean="0"/>
                <a:t>AUC </a:t>
              </a:r>
              <a:r>
                <a:rPr lang="en-US" b="1" dirty="0"/>
                <a:t>(Area Under </a:t>
              </a:r>
              <a:r>
                <a:rPr lang="en-US" b="1" dirty="0" smtClean="0"/>
                <a:t>the ROC </a:t>
              </a:r>
              <a:r>
                <a:rPr lang="en-US" b="1" dirty="0"/>
                <a:t>Curve</a:t>
              </a:r>
              <a:r>
                <a:rPr lang="en-US" b="1" dirty="0" smtClean="0"/>
                <a:t>)</a:t>
              </a:r>
              <a:endParaRPr lang="en-US" dirty="0"/>
            </a:p>
            <a:p>
              <a:pPr lvl="1"/>
              <a:r>
                <a:rPr lang="en-US" dirty="0" smtClean="0"/>
                <a:t>     </a:t>
              </a:r>
              <a:r>
                <a:rPr lang="en-US" i="1" u="sng" dirty="0">
                  <a:solidFill>
                    <a:srgbClr val="3333CC"/>
                  </a:solidFill>
                </a:rPr>
                <a:t>R</a:t>
              </a:r>
              <a:r>
                <a:rPr lang="en-US" i="1" u="sng" dirty="0" smtClean="0">
                  <a:solidFill>
                    <a:srgbClr val="3333CC"/>
                  </a:solidFill>
                </a:rPr>
                <a:t>adiology</a:t>
              </a:r>
              <a:r>
                <a:rPr lang="en-US" i="1" dirty="0" smtClean="0"/>
                <a:t>, </a:t>
              </a:r>
              <a:r>
                <a:rPr lang="en-US" i="1" u="sng" dirty="0" smtClean="0">
                  <a:solidFill>
                    <a:srgbClr val="3333CC"/>
                  </a:solidFill>
                </a:rPr>
                <a:t>Medicine</a:t>
              </a:r>
              <a:r>
                <a:rPr lang="en-US" i="1" dirty="0" smtClean="0"/>
                <a:t>: diagnostic accuracy</a:t>
              </a:r>
              <a:endParaRPr lang="en-US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76761" y="3692589"/>
              <a:ext cx="2227189" cy="1004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PHYSICS</a:t>
              </a:r>
            </a:p>
            <a:p>
              <a:r>
                <a:rPr lang="en-US" dirty="0" smtClean="0"/>
                <a:t>- </a:t>
              </a:r>
              <a:r>
                <a:rPr lang="en-US" b="1" dirty="0" smtClean="0"/>
                <a:t>Precision</a:t>
              </a:r>
            </a:p>
            <a:p>
              <a:pPr lvl="1"/>
              <a:r>
                <a:rPr lang="en-US" dirty="0" smtClean="0"/>
                <a:t>     </a:t>
              </a:r>
              <a:r>
                <a:rPr lang="en-US" i="1" u="sng" dirty="0" smtClean="0">
                  <a:solidFill>
                    <a:srgbClr val="3333CC"/>
                  </a:solidFill>
                </a:rPr>
                <a:t>Parameter estimation:</a:t>
              </a:r>
              <a:r>
                <a:rPr lang="en-US" i="1" dirty="0" smtClean="0"/>
                <a:t> </a:t>
              </a:r>
            </a:p>
            <a:p>
              <a:pPr lvl="1"/>
              <a:r>
                <a:rPr lang="en-US" i="1" dirty="0"/>
                <a:t> </a:t>
              </a:r>
              <a:r>
                <a:rPr lang="en-US" i="1" dirty="0" smtClean="0"/>
                <a:t>    </a:t>
              </a:r>
              <a:r>
                <a:rPr lang="en-US" b="1" i="1" dirty="0" smtClean="0">
                  <a:solidFill>
                    <a:srgbClr val="008000"/>
                  </a:solidFill>
                </a:rPr>
                <a:t>measurement error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4"/>
            <a:ext cx="8791199" cy="531849"/>
          </a:xfrm>
        </p:spPr>
        <p:txBody>
          <a:bodyPr/>
          <a:lstStyle/>
          <a:p>
            <a:r>
              <a:rPr lang="en-US" sz="3200" dirty="0" smtClean="0"/>
              <a:t>Training</a:t>
            </a:r>
            <a:r>
              <a:rPr lang="en-US" sz="3200" dirty="0"/>
              <a:t>, </a:t>
            </a:r>
            <a:r>
              <a:rPr lang="en-US" sz="3200" dirty="0" smtClean="0"/>
              <a:t>Evaluation</a:t>
            </a:r>
            <a:r>
              <a:rPr lang="en-US" sz="3200" dirty="0"/>
              <a:t>, P</a:t>
            </a:r>
            <a:r>
              <a:rPr lang="en-US" sz="3200" dirty="0" smtClean="0"/>
              <a:t>hysics:</a:t>
            </a:r>
            <a:br>
              <a:rPr lang="en-US" sz="3200" dirty="0" smtClean="0"/>
            </a:br>
            <a:r>
              <a:rPr lang="en-US" sz="3200" dirty="0" smtClean="0"/>
              <a:t>one metric to bind them all?</a:t>
            </a:r>
            <a:endParaRPr lang="en-GB" sz="3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80000" y="1462998"/>
            <a:ext cx="8900059" cy="1957297"/>
            <a:chOff x="180000" y="1655598"/>
            <a:chExt cx="8900059" cy="21984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00" y="1730251"/>
              <a:ext cx="2413793" cy="187132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371" y="1755391"/>
              <a:ext cx="2428542" cy="187414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8288" y="1655598"/>
              <a:ext cx="2571771" cy="2198450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>
            <a:xfrm>
              <a:off x="2710543" y="2492829"/>
              <a:ext cx="522514" cy="185057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5876914" y="2492829"/>
              <a:ext cx="522514" cy="185057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7206344" y="1573618"/>
            <a:ext cx="1132114" cy="13544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>
            <a:stCxn id="17" idx="2"/>
          </p:cNvCxnSpPr>
          <p:nvPr/>
        </p:nvCxnSpPr>
        <p:spPr>
          <a:xfrm>
            <a:off x="7772401" y="1709058"/>
            <a:ext cx="348342" cy="2536371"/>
          </a:xfrm>
          <a:prstGeom prst="straightConnector1">
            <a:avLst/>
          </a:prstGeom>
          <a:ln w="127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94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3"/>
            <a:ext cx="8791199" cy="629821"/>
          </a:xfrm>
        </p:spPr>
        <p:txBody>
          <a:bodyPr/>
          <a:lstStyle/>
          <a:p>
            <a:r>
              <a:rPr lang="en-US" sz="3200" dirty="0"/>
              <a:t>L</a:t>
            </a:r>
            <a:r>
              <a:rPr lang="en-US" sz="3200" dirty="0" smtClean="0"/>
              <a:t>imited scope of this talk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0887" y="992397"/>
            <a:ext cx="9263743" cy="484822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Different </a:t>
            </a:r>
            <a:r>
              <a:rPr lang="en-US" dirty="0" smtClean="0">
                <a:solidFill>
                  <a:srgbClr val="FF0000"/>
                </a:solidFill>
              </a:rPr>
              <a:t>problems </a:t>
            </a:r>
            <a:r>
              <a:rPr lang="en-US" i="1" dirty="0" smtClean="0">
                <a:solidFill>
                  <a:srgbClr val="FF0000"/>
                </a:solidFill>
              </a:rPr>
              <a:t>also within HEP </a:t>
            </a:r>
            <a:r>
              <a:rPr lang="en-US" dirty="0" smtClean="0">
                <a:solidFill>
                  <a:srgbClr val="FF0000"/>
                </a:solidFill>
              </a:rPr>
              <a:t>require </a:t>
            </a:r>
            <a:r>
              <a:rPr lang="en-US" dirty="0">
                <a:solidFill>
                  <a:srgbClr val="FF0000"/>
                </a:solidFill>
              </a:rPr>
              <a:t>different metrics</a:t>
            </a:r>
            <a:endParaRPr lang="en-US" dirty="0" smtClean="0"/>
          </a:p>
          <a:p>
            <a:pPr lvl="2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In this talk, I will focus on one specific problem: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Optimize </a:t>
            </a:r>
            <a:r>
              <a:rPr lang="en-US" u="sng" dirty="0" smtClean="0"/>
              <a:t>event selection</a:t>
            </a:r>
            <a:r>
              <a:rPr lang="en-US" dirty="0" smtClean="0"/>
              <a:t> to minimize </a:t>
            </a:r>
            <a:r>
              <a:rPr lang="en-US" u="sng" dirty="0" smtClean="0"/>
              <a:t>statistical errors</a:t>
            </a:r>
            <a:r>
              <a:rPr lang="en-US" dirty="0" smtClean="0"/>
              <a:t> in </a:t>
            </a:r>
            <a:r>
              <a:rPr lang="en-US" u="sng" dirty="0" smtClean="0"/>
              <a:t>point estimation </a:t>
            </a:r>
          </a:p>
          <a:p>
            <a:pPr lvl="2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Three specific examples (I will focus on the second one)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[FIP1] </a:t>
            </a:r>
            <a:r>
              <a:rPr lang="en-US" i="1" dirty="0" smtClean="0"/>
              <a:t>Total </a:t>
            </a:r>
            <a:r>
              <a:rPr lang="en-US" i="1" dirty="0"/>
              <a:t>cross-section </a:t>
            </a:r>
            <a:r>
              <a:rPr lang="en-US" dirty="0"/>
              <a:t>measurement in a </a:t>
            </a:r>
            <a:r>
              <a:rPr lang="en-US" i="1" dirty="0"/>
              <a:t>counting experiment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[FIP2] </a:t>
            </a:r>
            <a:r>
              <a:rPr lang="en-US" i="1" dirty="0" smtClean="0"/>
              <a:t>Total </a:t>
            </a:r>
            <a:r>
              <a:rPr lang="en-US" i="1" dirty="0"/>
              <a:t>cross-section </a:t>
            </a:r>
            <a:r>
              <a:rPr lang="en-US" dirty="0"/>
              <a:t>measurement </a:t>
            </a:r>
            <a:r>
              <a:rPr lang="en-US" dirty="0" smtClean="0"/>
              <a:t>by </a:t>
            </a:r>
            <a:r>
              <a:rPr lang="en-US" i="1" dirty="0" smtClean="0"/>
              <a:t>distribution fit</a:t>
            </a:r>
            <a:endParaRPr lang="en-US" i="1" dirty="0"/>
          </a:p>
          <a:p>
            <a:pPr lvl="1">
              <a:spcBef>
                <a:spcPts val="0"/>
              </a:spcBef>
            </a:pPr>
            <a:r>
              <a:rPr lang="en-US" dirty="0" smtClean="0"/>
              <a:t>[FIP3] </a:t>
            </a:r>
            <a:r>
              <a:rPr lang="en-US" i="1" dirty="0" smtClean="0"/>
              <a:t>Generic </a:t>
            </a:r>
            <a:r>
              <a:rPr lang="en-US" i="1" dirty="0"/>
              <a:t>m</a:t>
            </a:r>
            <a:r>
              <a:rPr lang="en-US" i="1" dirty="0" smtClean="0"/>
              <a:t>odel parameter fit </a:t>
            </a:r>
            <a:r>
              <a:rPr lang="en-US" dirty="0" smtClean="0"/>
              <a:t>(e.g. mass/coupling) by </a:t>
            </a:r>
            <a:r>
              <a:rPr lang="en-US" i="1" dirty="0" smtClean="0"/>
              <a:t>distribution fit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Even more specific: FIP2 and FIP3 use fits of the scoring classifier distribution</a:t>
            </a:r>
          </a:p>
        </p:txBody>
      </p:sp>
    </p:spTree>
    <p:extLst>
      <p:ext uri="{BB962C8B-B14F-4D97-AF65-F5344CB8AC3E}">
        <p14:creationId xmlns:p14="http://schemas.microsoft.com/office/powerpoint/2010/main" val="117018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60605"/>
            <a:ext cx="8791199" cy="473228"/>
          </a:xfrm>
        </p:spPr>
        <p:txBody>
          <a:bodyPr/>
          <a:lstStyle/>
          <a:p>
            <a:r>
              <a:rPr lang="en-US" dirty="0" smtClean="0"/>
              <a:t>Binary classifier evaluation – reminder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469541" y="1575931"/>
            <a:ext cx="4729969" cy="1425563"/>
            <a:chOff x="138160" y="3137876"/>
            <a:chExt cx="5930483" cy="1895231"/>
          </a:xfrm>
        </p:grpSpPr>
        <p:grpSp>
          <p:nvGrpSpPr>
            <p:cNvPr id="7" name="Group 6"/>
            <p:cNvGrpSpPr/>
            <p:nvPr/>
          </p:nvGrpSpPr>
          <p:grpSpPr>
            <a:xfrm>
              <a:off x="138160" y="3137876"/>
              <a:ext cx="5930483" cy="1891325"/>
              <a:chOff x="138160" y="3137876"/>
              <a:chExt cx="5930483" cy="1891325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996833" y="3137876"/>
                <a:ext cx="2032000" cy="633046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i="1" u="sng" dirty="0" smtClean="0">
                    <a:solidFill>
                      <a:srgbClr val="CC00FF"/>
                    </a:solidFill>
                  </a:rPr>
                  <a:t>true class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: </a:t>
                </a:r>
                <a:r>
                  <a:rPr lang="en-US" sz="1000" b="1" dirty="0" smtClean="0">
                    <a:solidFill>
                      <a:srgbClr val="000000"/>
                    </a:solidFill>
                  </a:rPr>
                  <a:t>P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ositives</a:t>
                </a:r>
                <a:endParaRPr lang="en-US" sz="1000" b="1" dirty="0" smtClean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US" sz="1000" dirty="0" smtClean="0">
                    <a:solidFill>
                      <a:srgbClr val="000000"/>
                    </a:solidFill>
                  </a:rPr>
                  <a:t>(HEP: </a:t>
                </a:r>
                <a:r>
                  <a:rPr lang="en-US" sz="1000" b="1" dirty="0" smtClean="0">
                    <a:solidFill>
                      <a:srgbClr val="000000"/>
                    </a:solidFill>
                  </a:rPr>
                  <a:t>signal </a:t>
                </a:r>
                <a:r>
                  <a:rPr lang="en-US" sz="1000" b="1" dirty="0" smtClean="0">
                    <a:solidFill>
                      <a:srgbClr val="0055A0"/>
                    </a:solidFill>
                  </a:rPr>
                  <a:t>Stot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)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036643" y="3137876"/>
                <a:ext cx="2032000" cy="633046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i="1" u="sng" dirty="0">
                    <a:solidFill>
                      <a:srgbClr val="CC00FF"/>
                    </a:solidFill>
                  </a:rPr>
                  <a:t>t</a:t>
                </a:r>
                <a:r>
                  <a:rPr lang="en-US" sz="1000" i="1" u="sng" dirty="0" smtClean="0">
                    <a:solidFill>
                      <a:srgbClr val="CC00FF"/>
                    </a:solidFill>
                  </a:rPr>
                  <a:t>rue class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: </a:t>
                </a:r>
                <a:r>
                  <a:rPr lang="en-US" sz="1000" b="1" dirty="0" smtClean="0">
                    <a:solidFill>
                      <a:srgbClr val="000000"/>
                    </a:solidFill>
                  </a:rPr>
                  <a:t>N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egatives</a:t>
                </a:r>
                <a:endParaRPr lang="en-US" sz="1000" b="1" dirty="0" smtClean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US" sz="1000" dirty="0" smtClean="0">
                    <a:solidFill>
                      <a:srgbClr val="000000"/>
                    </a:solidFill>
                  </a:rPr>
                  <a:t>(HEP: </a:t>
                </a:r>
                <a:r>
                  <a:rPr lang="en-US" sz="1000" b="1" dirty="0" smtClean="0">
                    <a:solidFill>
                      <a:srgbClr val="000000"/>
                    </a:solidFill>
                  </a:rPr>
                  <a:t>background </a:t>
                </a:r>
                <a:r>
                  <a:rPr lang="en-US" sz="1000" b="1" dirty="0" smtClean="0">
                    <a:solidFill>
                      <a:srgbClr val="0055A0"/>
                    </a:solidFill>
                  </a:rPr>
                  <a:t>Btot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)</a:t>
                </a:r>
                <a:endParaRPr lang="en-GB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42062" y="3767014"/>
                <a:ext cx="1850864" cy="633047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i="1" u="sng" dirty="0" smtClean="0">
                    <a:solidFill>
                      <a:srgbClr val="CC00FF"/>
                    </a:solidFill>
                  </a:rPr>
                  <a:t>classified as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1000" b="1" dirty="0" smtClean="0">
                    <a:solidFill>
                      <a:srgbClr val="000000"/>
                    </a:solidFill>
                  </a:rPr>
                  <a:t>P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ositives</a:t>
                </a:r>
              </a:p>
              <a:p>
                <a:pPr algn="ctr"/>
                <a:r>
                  <a:rPr lang="en-US" sz="1000" dirty="0" smtClean="0">
                    <a:solidFill>
                      <a:srgbClr val="000000"/>
                    </a:solidFill>
                  </a:rPr>
                  <a:t>(HEP: </a:t>
                </a:r>
                <a:r>
                  <a:rPr lang="en-US" sz="1000" b="1" dirty="0" smtClean="0">
                    <a:solidFill>
                      <a:srgbClr val="000000"/>
                    </a:solidFill>
                  </a:rPr>
                  <a:t>selected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)</a:t>
                </a:r>
                <a:endParaRPr lang="en-GB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38160" y="4396154"/>
                <a:ext cx="1850864" cy="633047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i="1" u="sng" dirty="0">
                    <a:solidFill>
                      <a:srgbClr val="CC00FF"/>
                    </a:solidFill>
                  </a:rPr>
                  <a:t>classified </a:t>
                </a:r>
                <a:r>
                  <a:rPr lang="en-US" sz="1000" i="1" u="sng" dirty="0" smtClean="0">
                    <a:solidFill>
                      <a:srgbClr val="CC00FF"/>
                    </a:solidFill>
                  </a:rPr>
                  <a:t>as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1000" b="1" dirty="0" smtClean="0">
                    <a:solidFill>
                      <a:srgbClr val="000000"/>
                    </a:solidFill>
                  </a:rPr>
                  <a:t>N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egatives</a:t>
                </a:r>
              </a:p>
              <a:p>
                <a:pPr algn="ctr"/>
                <a:r>
                  <a:rPr lang="en-US" sz="1000" dirty="0" smtClean="0">
                    <a:solidFill>
                      <a:srgbClr val="000000"/>
                    </a:solidFill>
                  </a:rPr>
                  <a:t>(HEP: </a:t>
                </a:r>
                <a:r>
                  <a:rPr lang="en-US" sz="1000" b="1" dirty="0" smtClean="0">
                    <a:solidFill>
                      <a:srgbClr val="000000"/>
                    </a:solidFill>
                  </a:rPr>
                  <a:t>rejected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)</a:t>
                </a:r>
                <a:endParaRPr lang="en-GB" sz="1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000738" y="3767015"/>
              <a:ext cx="4064000" cy="1266092"/>
              <a:chOff x="2000738" y="3767015"/>
              <a:chExt cx="4064000" cy="126609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000738" y="3767015"/>
                <a:ext cx="2032000" cy="633046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>
                    <a:solidFill>
                      <a:srgbClr val="000000"/>
                    </a:solidFill>
                  </a:rPr>
                  <a:t>True Positives (TP)</a:t>
                </a:r>
              </a:p>
              <a:p>
                <a:pPr algn="ctr"/>
                <a:r>
                  <a:rPr lang="en-US" sz="800" dirty="0" smtClean="0">
                    <a:solidFill>
                      <a:srgbClr val="000000"/>
                    </a:solidFill>
                  </a:rPr>
                  <a:t>(HEP: selected signal </a:t>
                </a:r>
                <a:r>
                  <a:rPr lang="en-US" sz="1000" b="1" dirty="0" smtClean="0">
                    <a:solidFill>
                      <a:srgbClr val="0055A0"/>
                    </a:solidFill>
                  </a:rPr>
                  <a:t>Ssel</a:t>
                </a:r>
                <a:r>
                  <a:rPr lang="en-US" sz="800" dirty="0" smtClean="0">
                    <a:solidFill>
                      <a:srgbClr val="000000"/>
                    </a:solidFill>
                  </a:rPr>
                  <a:t>)</a:t>
                </a:r>
                <a:endParaRPr lang="en-GB" sz="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032738" y="3767015"/>
                <a:ext cx="2032000" cy="633046"/>
              </a:xfrm>
              <a:prstGeom prst="rect">
                <a:avLst/>
              </a:prstGeom>
              <a:solidFill>
                <a:srgbClr val="FF505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>
                    <a:solidFill>
                      <a:srgbClr val="000000"/>
                    </a:solidFill>
                  </a:rPr>
                  <a:t>False Positives (FP)</a:t>
                </a:r>
              </a:p>
              <a:p>
                <a:pPr algn="ctr"/>
                <a:r>
                  <a:rPr lang="en-US" sz="800" dirty="0">
                    <a:solidFill>
                      <a:srgbClr val="000000"/>
                    </a:solidFill>
                  </a:rPr>
                  <a:t>(</a:t>
                </a:r>
                <a:r>
                  <a:rPr lang="en-US" sz="800" dirty="0" smtClean="0">
                    <a:solidFill>
                      <a:srgbClr val="000000"/>
                    </a:solidFill>
                  </a:rPr>
                  <a:t>HEP: selected bkg </a:t>
                </a:r>
                <a:r>
                  <a:rPr lang="en-US" sz="1000" b="1" dirty="0" smtClean="0">
                    <a:solidFill>
                      <a:srgbClr val="0055A0"/>
                    </a:solidFill>
                  </a:rPr>
                  <a:t>Bsel</a:t>
                </a:r>
                <a:r>
                  <a:rPr lang="en-US" sz="800" dirty="0" smtClean="0">
                    <a:solidFill>
                      <a:srgbClr val="000000"/>
                    </a:solidFill>
                  </a:rPr>
                  <a:t>)</a:t>
                </a:r>
                <a:endParaRPr lang="en-GB" sz="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000738" y="4400061"/>
                <a:ext cx="2032000" cy="633046"/>
              </a:xfrm>
              <a:prstGeom prst="rect">
                <a:avLst/>
              </a:prstGeom>
              <a:solidFill>
                <a:srgbClr val="FF505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>
                    <a:solidFill>
                      <a:srgbClr val="000000"/>
                    </a:solidFill>
                  </a:rPr>
                  <a:t>False Negatives (FN)</a:t>
                </a:r>
              </a:p>
              <a:p>
                <a:pPr algn="ctr"/>
                <a:r>
                  <a:rPr lang="en-US" sz="800" dirty="0">
                    <a:solidFill>
                      <a:srgbClr val="000000"/>
                    </a:solidFill>
                  </a:rPr>
                  <a:t>(</a:t>
                </a:r>
                <a:r>
                  <a:rPr lang="en-US" sz="800" dirty="0" smtClean="0">
                    <a:solidFill>
                      <a:srgbClr val="000000"/>
                    </a:solidFill>
                  </a:rPr>
                  <a:t>HEP: rejected signal </a:t>
                </a:r>
                <a:r>
                  <a:rPr lang="en-US" sz="1000" b="1" dirty="0" smtClean="0">
                    <a:solidFill>
                      <a:srgbClr val="0055A0"/>
                    </a:solidFill>
                  </a:rPr>
                  <a:t>Srej</a:t>
                </a:r>
                <a:r>
                  <a:rPr lang="en-US" sz="800" dirty="0" smtClean="0">
                    <a:solidFill>
                      <a:srgbClr val="000000"/>
                    </a:solidFill>
                  </a:rPr>
                  <a:t>)</a:t>
                </a:r>
                <a:endParaRPr lang="en-GB" sz="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032738" y="4400061"/>
                <a:ext cx="2032000" cy="633046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>
                    <a:solidFill>
                      <a:srgbClr val="000000"/>
                    </a:solidFill>
                  </a:rPr>
                  <a:t>True Negatives (TN)</a:t>
                </a:r>
              </a:p>
              <a:p>
                <a:pPr algn="ctr"/>
                <a:r>
                  <a:rPr lang="en-US" sz="800" dirty="0">
                    <a:solidFill>
                      <a:srgbClr val="000000"/>
                    </a:solidFill>
                  </a:rPr>
                  <a:t>(</a:t>
                </a:r>
                <a:r>
                  <a:rPr lang="en-US" sz="800" dirty="0" smtClean="0">
                    <a:solidFill>
                      <a:srgbClr val="000000"/>
                    </a:solidFill>
                  </a:rPr>
                  <a:t>HEP: rejected bkg </a:t>
                </a:r>
                <a:r>
                  <a:rPr lang="en-US" sz="1000" b="1" dirty="0" smtClean="0">
                    <a:solidFill>
                      <a:srgbClr val="0055A0"/>
                    </a:solidFill>
                  </a:rPr>
                  <a:t>Brej</a:t>
                </a:r>
                <a:r>
                  <a:rPr lang="en-US" sz="800" dirty="0" smtClean="0">
                    <a:solidFill>
                      <a:srgbClr val="000000"/>
                    </a:solidFill>
                  </a:rPr>
                  <a:t>)</a:t>
                </a:r>
                <a:endParaRPr lang="en-GB" sz="800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92" y="3223386"/>
            <a:ext cx="3841085" cy="2794676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72068" y="827707"/>
            <a:ext cx="3776209" cy="3980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2000" dirty="0" smtClean="0"/>
              <a:t>Discrete classifiers:</a:t>
            </a:r>
          </a:p>
          <a:p>
            <a:r>
              <a:rPr lang="en-US" sz="2000" dirty="0" smtClean="0"/>
              <a:t>the confusion matrix</a:t>
            </a:r>
            <a:endParaRPr lang="en-US" sz="2000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081877" y="827706"/>
            <a:ext cx="3062122" cy="3980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2000" dirty="0" smtClean="0"/>
              <a:t>Scoring classifiers:</a:t>
            </a:r>
          </a:p>
          <a:p>
            <a:r>
              <a:rPr lang="en-US" sz="2000" dirty="0" smtClean="0"/>
              <a:t>ROC and PRC curves</a:t>
            </a:r>
            <a:endParaRPr lang="en-US" sz="2000" dirty="0"/>
          </a:p>
        </p:txBody>
      </p: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6247761" y="2318817"/>
            <a:ext cx="2785309" cy="3798419"/>
            <a:chOff x="6017343" y="1410663"/>
            <a:chExt cx="2934929" cy="4002461"/>
          </a:xfrm>
        </p:grpSpPr>
        <p:grpSp>
          <p:nvGrpSpPr>
            <p:cNvPr id="25" name="Group 24"/>
            <p:cNvGrpSpPr/>
            <p:nvPr/>
          </p:nvGrpSpPr>
          <p:grpSpPr>
            <a:xfrm>
              <a:off x="6017343" y="1410663"/>
              <a:ext cx="2934929" cy="4002461"/>
              <a:chOff x="5324168" y="1816239"/>
              <a:chExt cx="2934929" cy="4002461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24168" y="1816239"/>
                <a:ext cx="2832367" cy="1980806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89664" y="3839622"/>
                <a:ext cx="2869433" cy="1979078"/>
              </a:xfrm>
              <a:prstGeom prst="rect">
                <a:avLst/>
              </a:prstGeom>
            </p:spPr>
          </p:pic>
        </p:grpSp>
        <p:sp>
          <p:nvSpPr>
            <p:cNvPr id="26" name="Rectangle 25"/>
            <p:cNvSpPr/>
            <p:nvPr/>
          </p:nvSpPr>
          <p:spPr>
            <a:xfrm>
              <a:off x="7934632" y="1673942"/>
              <a:ext cx="774291" cy="2337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082143" y="3320390"/>
            <a:ext cx="1934420" cy="1754326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Different domains</a:t>
            </a:r>
          </a:p>
          <a:p>
            <a:r>
              <a:rPr lang="en-US" sz="900" dirty="0" smtClean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en-US" sz="900" dirty="0">
                <a:solidFill>
                  <a:srgbClr val="FF0000"/>
                </a:solidFill>
              </a:rPr>
              <a:t>F</a:t>
            </a:r>
            <a:r>
              <a:rPr lang="en-US" sz="900" dirty="0" smtClean="0">
                <a:solidFill>
                  <a:srgbClr val="FF0000"/>
                </a:solidFill>
              </a:rPr>
              <a:t>ocus on different concepts</a:t>
            </a:r>
          </a:p>
          <a:p>
            <a:r>
              <a:rPr lang="en-US" sz="900" dirty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en-US" sz="900" dirty="0" smtClean="0">
                <a:solidFill>
                  <a:srgbClr val="FF0000"/>
                </a:solidFill>
              </a:rPr>
              <a:t>Use different terminologies</a:t>
            </a:r>
          </a:p>
          <a:p>
            <a:endParaRPr lang="en-US" sz="900" dirty="0"/>
          </a:p>
          <a:p>
            <a:r>
              <a:rPr lang="en-US" sz="900" dirty="0" smtClean="0"/>
              <a:t>Examples from three domains:</a:t>
            </a:r>
          </a:p>
          <a:p>
            <a:endParaRPr lang="en-US" sz="300" dirty="0"/>
          </a:p>
          <a:p>
            <a:r>
              <a:rPr lang="en-US" sz="900" dirty="0" smtClean="0"/>
              <a:t>- </a:t>
            </a:r>
            <a:r>
              <a:rPr lang="en-US" sz="900" b="1" dirty="0" smtClean="0"/>
              <a:t>Medical Diagnostics (MED)</a:t>
            </a:r>
          </a:p>
          <a:p>
            <a:r>
              <a:rPr lang="en-US" sz="900" dirty="0" smtClean="0"/>
              <a:t>  </a:t>
            </a:r>
            <a:r>
              <a:rPr lang="en-US" sz="900" i="1" dirty="0" smtClean="0"/>
              <a:t>does Mr. A. have cancer?</a:t>
            </a:r>
          </a:p>
          <a:p>
            <a:endParaRPr lang="en-US" sz="300" dirty="0" smtClean="0"/>
          </a:p>
          <a:p>
            <a:r>
              <a:rPr lang="en-US" sz="900" dirty="0" smtClean="0"/>
              <a:t>- </a:t>
            </a:r>
            <a:r>
              <a:rPr lang="en-US" sz="900" b="1" dirty="0" smtClean="0"/>
              <a:t>Information Retrieval (IR)</a:t>
            </a:r>
          </a:p>
          <a:p>
            <a:r>
              <a:rPr lang="en-US" sz="900" i="1" dirty="0" smtClean="0"/>
              <a:t>  Google documents about “ROC”</a:t>
            </a:r>
          </a:p>
          <a:p>
            <a:endParaRPr lang="en-US" sz="300" dirty="0" smtClean="0"/>
          </a:p>
          <a:p>
            <a:r>
              <a:rPr lang="en-US" sz="900" dirty="0" smtClean="0"/>
              <a:t>- </a:t>
            </a:r>
            <a:r>
              <a:rPr lang="en-US" sz="900" b="1" dirty="0" smtClean="0"/>
              <a:t>HEP event selection (HEP)</a:t>
            </a:r>
          </a:p>
          <a:p>
            <a:r>
              <a:rPr lang="en-US" sz="900" i="1" dirty="0"/>
              <a:t> </a:t>
            </a:r>
            <a:r>
              <a:rPr lang="en-US" sz="900" i="1" dirty="0" smtClean="0"/>
              <a:t> select Higgs event candidates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016141" y="5568264"/>
            <a:ext cx="1069260" cy="449798"/>
            <a:chOff x="4726857" y="5485197"/>
            <a:chExt cx="1069260" cy="449798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96465" y="5670754"/>
              <a:ext cx="753968" cy="264241"/>
            </a:xfrm>
            <a:prstGeom prst="rect">
              <a:avLst/>
            </a:prstGeom>
            <a:ln>
              <a:noFill/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4726857" y="5485197"/>
              <a:ext cx="10692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MED: prevalence</a:t>
              </a:r>
              <a:endParaRPr lang="en-GB" sz="800" dirty="0"/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0" y="599975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03649" y="599975"/>
            <a:ext cx="0" cy="554415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217608" y="1367934"/>
            <a:ext cx="277294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Continuous output: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robability to be signal</a:t>
            </a:r>
          </a:p>
          <a:p>
            <a:pPr algn="ctr"/>
            <a:endParaRPr lang="en-US" sz="300" dirty="0">
              <a:solidFill>
                <a:srgbClr val="FF0000"/>
              </a:solidFill>
            </a:endParaRPr>
          </a:p>
          <a:p>
            <a:pPr algn="ctr"/>
            <a:r>
              <a:rPr lang="en-US" sz="1200" dirty="0" smtClean="0"/>
              <a:t>Vary the binary decision by varying the cut on the scoring classifier </a:t>
            </a:r>
            <a:endParaRPr lang="en-GB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3878207" y="760311"/>
            <a:ext cx="21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Binary decision: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signal or background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11113" y="3444012"/>
            <a:ext cx="1069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Insensitive to prevalence!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90008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 animBg="1"/>
      <p:bldP spid="37" grpId="0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493"/>
            <a:ext cx="9144000" cy="477421"/>
          </a:xfrm>
        </p:spPr>
        <p:txBody>
          <a:bodyPr/>
          <a:lstStyle/>
          <a:p>
            <a:r>
              <a:rPr lang="en-US" sz="3200" dirty="0" smtClean="0"/>
              <a:t>Binary classifier evaluation in other domains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74173" y="774684"/>
            <a:ext cx="9394373" cy="4537545"/>
          </a:xfrm>
        </p:spPr>
        <p:txBody>
          <a:bodyPr/>
          <a:lstStyle/>
          <a:p>
            <a:pPr marL="152400" indent="0">
              <a:spcBef>
                <a:spcPts val="300"/>
              </a:spcBef>
              <a:buNone/>
            </a:pPr>
            <a:r>
              <a:rPr lang="en-US" b="1" dirty="0"/>
              <a:t> </a:t>
            </a:r>
            <a:r>
              <a:rPr lang="en-US" b="1" dirty="0" smtClean="0"/>
              <a:t> Medical Diagnostics (MD)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 </a:t>
            </a:r>
            <a:r>
              <a:rPr lang="en-US" dirty="0" smtClean="0"/>
              <a:t>diagnostic accuracy</a:t>
            </a:r>
          </a:p>
          <a:p>
            <a:pPr lvl="1">
              <a:spcBef>
                <a:spcPts val="300"/>
              </a:spcBef>
            </a:pPr>
            <a:r>
              <a:rPr lang="en-US" i="1" u="sng" dirty="0" smtClean="0"/>
              <a:t>Symmetric: all patients important</a:t>
            </a:r>
            <a:r>
              <a:rPr lang="en-US" i="1" u="sng" dirty="0"/>
              <a:t>, both truly ill (TP) and truly healthy (</a:t>
            </a:r>
            <a:r>
              <a:rPr lang="en-US" i="1" u="sng" dirty="0" smtClean="0"/>
              <a:t>TN)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Traditional                           was too sensitive to prevalence: moved to ROC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But now ROC is questioned as too insensitive to prevalence (imbalanced data)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ROC-based analysis: sensitivity and specificity</a:t>
            </a:r>
            <a:endParaRPr lang="en-US" dirty="0"/>
          </a:p>
          <a:p>
            <a:pPr lvl="2">
              <a:spcBef>
                <a:spcPts val="300"/>
              </a:spcBef>
            </a:pPr>
            <a:r>
              <a:rPr lang="en-US" dirty="0"/>
              <a:t>A</a:t>
            </a:r>
            <a:r>
              <a:rPr lang="en-US" dirty="0" smtClean="0"/>
              <a:t>ccuracy metric: e.g. </a:t>
            </a:r>
            <a:r>
              <a:rPr lang="en-US" i="1" dirty="0" smtClean="0"/>
              <a:t>AUC = </a:t>
            </a:r>
            <a:r>
              <a:rPr lang="en-GB" i="1" dirty="0" smtClean="0"/>
              <a:t>probability </a:t>
            </a:r>
            <a:r>
              <a:rPr lang="en-GB" i="1" dirty="0"/>
              <a:t>that </a:t>
            </a:r>
            <a:r>
              <a:rPr lang="en-GB" i="1" dirty="0" smtClean="0"/>
              <a:t>diagnosis gives </a:t>
            </a:r>
            <a:r>
              <a:rPr lang="en-GB" i="1" dirty="0"/>
              <a:t>greater </a:t>
            </a:r>
            <a:r>
              <a:rPr lang="en-GB" i="1" dirty="0" smtClean="0"/>
              <a:t>suspicion to a randomly chosen </a:t>
            </a:r>
            <a:r>
              <a:rPr lang="en-GB" i="1" dirty="0"/>
              <a:t>sick subject </a:t>
            </a:r>
            <a:r>
              <a:rPr lang="en-GB" i="1" dirty="0" smtClean="0"/>
              <a:t>than to a randomly </a:t>
            </a:r>
            <a:r>
              <a:rPr lang="en-GB" i="1" dirty="0"/>
              <a:t>chosen healthy </a:t>
            </a:r>
            <a:r>
              <a:rPr lang="en-GB" i="1" dirty="0" smtClean="0"/>
              <a:t>subject</a:t>
            </a:r>
            <a:endParaRPr lang="en-US" i="1" dirty="0" smtClean="0"/>
          </a:p>
          <a:p>
            <a:pPr lvl="3">
              <a:spcBef>
                <a:spcPts val="300"/>
              </a:spcBef>
            </a:pPr>
            <a:endParaRPr lang="en-US" dirty="0" smtClean="0"/>
          </a:p>
          <a:p>
            <a:pPr marL="152400" indent="0">
              <a:spcBef>
                <a:spcPts val="300"/>
              </a:spcBef>
              <a:buNone/>
            </a:pPr>
            <a:r>
              <a:rPr lang="en-US" b="1" dirty="0" smtClean="0"/>
              <a:t>  Information Retrieval (IR)</a:t>
            </a:r>
            <a:endParaRPr lang="en-US" dirty="0" smtClean="0"/>
          </a:p>
          <a:p>
            <a:pPr lvl="1">
              <a:spcBef>
                <a:spcPts val="300"/>
              </a:spcBef>
            </a:pPr>
            <a:r>
              <a:rPr lang="en-US" i="1" u="sng" dirty="0" smtClean="0"/>
              <a:t>Asymmetric: distinction between relevant and non-relevant documents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PRC-based evaluation: precision and recall 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Single metric: e.g. Mean </a:t>
            </a:r>
            <a:r>
              <a:rPr lang="en-US" dirty="0"/>
              <a:t>Average </a:t>
            </a:r>
            <a:r>
              <a:rPr lang="en-US" dirty="0" smtClean="0"/>
              <a:t>Precision ~ area </a:t>
            </a:r>
            <a:r>
              <a:rPr lang="en-US" dirty="0"/>
              <a:t>under </a:t>
            </a:r>
            <a:r>
              <a:rPr lang="en-US" dirty="0" smtClean="0"/>
              <a:t>PRC </a:t>
            </a:r>
            <a:r>
              <a:rPr lang="en-US" dirty="0"/>
              <a:t>(AUCPR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928" y="1621967"/>
            <a:ext cx="1786100" cy="32901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63286" y="5453745"/>
            <a:ext cx="8137873" cy="543994"/>
            <a:chOff x="163286" y="5453745"/>
            <a:chExt cx="8137873" cy="54399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1794" y="5453745"/>
              <a:ext cx="2596665" cy="543994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6641" y="5464629"/>
              <a:ext cx="1736658" cy="52327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63286" y="5560967"/>
              <a:ext cx="81378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Oversimplification:                                                           (MD)      vs.     (IR) 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4774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493"/>
            <a:ext cx="9144000" cy="346793"/>
          </a:xfrm>
        </p:spPr>
        <p:txBody>
          <a:bodyPr/>
          <a:lstStyle/>
          <a:p>
            <a:r>
              <a:rPr lang="en-US" sz="3200" dirty="0"/>
              <a:t>E</a:t>
            </a:r>
            <a:r>
              <a:rPr lang="en-US" sz="3200" dirty="0" smtClean="0"/>
              <a:t>valuation: (main) specificities of HEP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41514" y="761996"/>
            <a:ext cx="9285514" cy="5067740"/>
          </a:xfrm>
        </p:spPr>
        <p:txBody>
          <a:bodyPr/>
          <a:lstStyle/>
          <a:p>
            <a:pPr marL="152400" indent="0">
              <a:spcBef>
                <a:spcPts val="0"/>
              </a:spcBef>
              <a:buNone/>
            </a:pP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Qualitative asymmetry</a:t>
            </a:r>
            <a:r>
              <a:rPr lang="en-US" dirty="0" smtClean="0"/>
              <a:t>: only the signal has interesting physics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HEP event selection is like Information Retrieval: background is irrelevant</a:t>
            </a:r>
          </a:p>
          <a:p>
            <a:pPr lvl="2">
              <a:spcBef>
                <a:spcPts val="0"/>
              </a:spcBef>
            </a:pPr>
            <a:r>
              <a:rPr lang="en-US" i="1" dirty="0" smtClean="0"/>
              <a:t>True Negatives and the AUC are irrelevant in HEP event selection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Classical evaluation metrics: signal efficiency and purity (the PRC in IR!)</a:t>
            </a:r>
          </a:p>
          <a:p>
            <a:pPr lvl="2">
              <a:spcBef>
                <a:spcPts val="0"/>
              </a:spcBef>
            </a:pPr>
            <a:r>
              <a:rPr lang="en-US" i="1" dirty="0" smtClean="0"/>
              <a:t>ROC alone is not enough – also need prevalence to interpret the ROC</a:t>
            </a:r>
          </a:p>
          <a:p>
            <a:pPr lvl="2">
              <a:spcBef>
                <a:spcPts val="0"/>
              </a:spcBef>
            </a:pPr>
            <a:endParaRPr lang="en-US" dirty="0" smtClean="0"/>
          </a:p>
          <a:p>
            <a:pPr marL="152400" indent="0">
              <a:spcBef>
                <a:spcPts val="0"/>
              </a:spcBef>
              <a:buNone/>
            </a:pP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Distribution fits</a:t>
            </a:r>
            <a:r>
              <a:rPr lang="en-US" dirty="0" smtClean="0"/>
              <a:t>: several disjoint bins, not just a global selection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Analyze </a:t>
            </a:r>
            <a:r>
              <a:rPr lang="en-US" i="1" dirty="0" smtClean="0"/>
              <a:t>local signal efficiency and purity in each bin</a:t>
            </a:r>
            <a:r>
              <a:rPr lang="en-US" dirty="0" smtClean="0"/>
              <a:t>, not just global ones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C</a:t>
            </a:r>
            <a:r>
              <a:rPr lang="en-US" dirty="0" smtClean="0"/>
              <a:t>ounting experiments (e.g. FIP1) vs. distribution fits (e.g. FIP2, FIP3)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Special case: fits involving distributions of the scoring classifiers</a:t>
            </a:r>
          </a:p>
          <a:p>
            <a:pPr lvl="2">
              <a:spcBef>
                <a:spcPts val="0"/>
              </a:spcBef>
            </a:pPr>
            <a:endParaRPr lang="en-US" dirty="0" smtClean="0"/>
          </a:p>
          <a:p>
            <a:pPr marL="152400" indent="0">
              <a:spcBef>
                <a:spcPts val="0"/>
              </a:spcBef>
              <a:buNone/>
            </a:pP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Signal events not all equal</a:t>
            </a:r>
            <a:r>
              <a:rPr lang="en-US" dirty="0" smtClean="0"/>
              <a:t>: they </a:t>
            </a:r>
            <a:r>
              <a:rPr lang="en-US" i="1" dirty="0" smtClean="0"/>
              <a:t>may</a:t>
            </a:r>
            <a:r>
              <a:rPr lang="en-US" dirty="0" smtClean="0"/>
              <a:t> have different sensitivities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Example: only events close to a mass peak are sensitive to the mass</a:t>
            </a:r>
          </a:p>
          <a:p>
            <a:pPr lvl="1">
              <a:spcBef>
                <a:spcPts val="0"/>
              </a:spcBef>
            </a:pPr>
            <a:r>
              <a:rPr lang="en-US" dirty="0"/>
              <a:t>T</a:t>
            </a:r>
            <a:r>
              <a:rPr lang="en-US" dirty="0" smtClean="0"/>
              <a:t>otal cross-section (e.g. FIP1, FIP2) vs. generic parameter fit (e.g. FIP3)</a:t>
            </a:r>
          </a:p>
        </p:txBody>
      </p:sp>
    </p:spTree>
    <p:extLst>
      <p:ext uri="{BB962C8B-B14F-4D97-AF65-F5344CB8AC3E}">
        <p14:creationId xmlns:p14="http://schemas.microsoft.com/office/powerpoint/2010/main" val="40024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88634"/>
            <a:ext cx="8791199" cy="444764"/>
          </a:xfrm>
        </p:spPr>
        <p:txBody>
          <a:bodyPr/>
          <a:lstStyle/>
          <a:p>
            <a:r>
              <a:rPr lang="en-US" sz="3200" dirty="0" smtClean="0"/>
              <a:t>Fisher Information Part (FIP)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566054"/>
                <a:ext cx="9144000" cy="5111283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Consider a measurement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dirty="0"/>
                          <m:t>θ</m:t>
                        </m:r>
                      </m:e>
                    </m:acc>
                  </m:oMath>
                </a14:m>
                <a:r>
                  <a:rPr lang="en-US" dirty="0" smtClean="0"/>
                  <a:t> of one physics parameter </a:t>
                </a:r>
                <a:r>
                  <a:rPr lang="el-GR" dirty="0" smtClean="0">
                    <a:sym typeface="Symbol" panose="05050102010706020507" pitchFamily="18" charset="2"/>
                  </a:rPr>
                  <a:t>θ</a:t>
                </a:r>
                <a:endParaRPr lang="en-US" dirty="0" smtClean="0"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Fisher </a:t>
                </a:r>
                <a:r>
                  <a:rPr lang="en-US" dirty="0">
                    <a:sym typeface="Symbol" panose="05050102010706020507" pitchFamily="18" charset="2"/>
                  </a:rPr>
                  <a:t>Information 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about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l-GR" dirty="0" smtClean="0">
                    <a:sym typeface="Symbol" panose="05050102010706020507" pitchFamily="18" charset="2"/>
                  </a:rPr>
                  <a:t>θ</a:t>
                </a:r>
                <a:r>
                  <a:rPr lang="en-US" dirty="0" smtClean="0">
                    <a:sym typeface="Symbol" panose="05050102010706020507" pitchFamily="18" charset="2"/>
                  </a:rPr>
                  <a:t> is </a:t>
                </a:r>
                <a:r>
                  <a:rPr lang="en-US" dirty="0">
                    <a:sym typeface="Symbol" panose="05050102010706020507" pitchFamily="18" charset="2"/>
                  </a:rPr>
                  <a:t>1/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acc>
                          <m:accPr>
                            <m:chr m:val="̂"/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l-GR" dirty="0"/>
                              <m:t>θ</m:t>
                            </m:r>
                          </m:e>
                        </m:acc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ym typeface="Symbol" panose="05050102010706020507" pitchFamily="18" charset="2"/>
                  </a:rPr>
                  <a:t> </a:t>
                </a:r>
                <a:r>
                  <a:rPr lang="en-US" sz="1000" dirty="0" smtClean="0">
                    <a:sym typeface="Symbol" panose="05050102010706020507" pitchFamily="18" charset="2"/>
                  </a:rPr>
                  <a:t>(keep this simple, not formal)</a:t>
                </a:r>
                <a:endParaRPr lang="en-US" sz="1000" dirty="0" smtClean="0"/>
              </a:p>
              <a:p>
                <a:pPr lvl="3"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Evaluate an event selection from the effect on the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error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  <m:acc>
                      <m:accPr>
                        <m:chr m:val="̂"/>
                        <m:ctrlPr>
                          <a:rPr lang="el-GR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dirty="0">
                            <a:solidFill>
                              <a:srgbClr val="000000"/>
                            </a:solidFill>
                          </a:rPr>
                          <m:t>θ</m:t>
                        </m:r>
                      </m:e>
                    </m:acc>
                  </m:oMath>
                </a14:m>
                <a:endParaRPr lang="en-GB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US" i="1" dirty="0" smtClean="0"/>
                  <a:t>Compare to an “ideal” case where there is no background</a:t>
                </a:r>
              </a:p>
              <a:p>
                <a:pPr lvl="3"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FIP: fraction of “ideal” FI that is retained by the real classifier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Range </a:t>
                </a:r>
                <a:r>
                  <a:rPr lang="en-US" dirty="0">
                    <a:solidFill>
                      <a:srgbClr val="FF0000"/>
                    </a:solidFill>
                  </a:rPr>
                  <a:t>in [0,1] 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:r>
                  <a:rPr lang="en-US" dirty="0" smtClean="0">
                    <a:sym typeface="Symbol" panose="05050102010706020507" pitchFamily="18" charset="2"/>
                  </a:rPr>
                  <a:t>0 if no signal, 1 </a:t>
                </a:r>
                <a:r>
                  <a:rPr lang="en-US" dirty="0">
                    <a:sym typeface="Symbol" panose="05050102010706020507" pitchFamily="18" charset="2"/>
                  </a:rPr>
                  <a:t>if </a:t>
                </a:r>
                <a:r>
                  <a:rPr lang="en-US" dirty="0" smtClean="0">
                    <a:sym typeface="Symbol" panose="05050102010706020507" pitchFamily="18" charset="2"/>
                  </a:rPr>
                  <a:t>select </a:t>
                </a:r>
                <a:r>
                  <a:rPr lang="en-US" dirty="0">
                    <a:sym typeface="Symbol" panose="05050102010706020507" pitchFamily="18" charset="2"/>
                  </a:rPr>
                  <a:t>all signal and no background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Qualitatively relevant: higher </a:t>
                </a:r>
                <a:r>
                  <a:rPr lang="en-US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is better </a:t>
                </a:r>
                <a:r>
                  <a:rPr lang="en-US" dirty="0">
                    <a:sym typeface="Symbol" panose="05050102010706020507" pitchFamily="18" charset="2"/>
                  </a:rPr>
                  <a:t> maximize </a:t>
                </a:r>
                <a:r>
                  <a:rPr lang="en-US" dirty="0" smtClean="0">
                    <a:sym typeface="Symbol" panose="05050102010706020507" pitchFamily="18" charset="2"/>
                  </a:rPr>
                  <a:t>FIP to minimize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  <m:acc>
                      <m:accPr>
                        <m:chr m:val="̂"/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dirty="0"/>
                          <m:t>θ</m:t>
                        </m:r>
                      </m:e>
                    </m:acc>
                  </m:oMath>
                </a14:m>
                <a:endParaRPr lang="en-US" dirty="0"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Numerically meaningful: related </a:t>
                </a:r>
                <a:r>
                  <a:rPr lang="en-US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to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  <m:acc>
                      <m:accPr>
                        <m:chr m:val="̂"/>
                        <m:ctrlPr>
                          <a:rPr lang="el-G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dirty="0">
                            <a:solidFill>
                              <a:srgbClr val="FF0000"/>
                            </a:solidFill>
                          </a:rPr>
                          <m:t>θ</m:t>
                        </m:r>
                      </m:e>
                    </m:acc>
                  </m:oMath>
                </a14:m>
                <a:r>
                  <a:rPr lang="en-US" dirty="0" smtClean="0">
                    <a:sym typeface="Symbol" panose="05050102010706020507" pitchFamily="18" charset="2"/>
                  </a:rPr>
                  <a:t>  </a:t>
                </a:r>
              </a:p>
              <a:p>
                <a:pPr lvl="3"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For a binned fit of </a:t>
                </a:r>
                <a:r>
                  <a:rPr lang="el-GR" dirty="0">
                    <a:sym typeface="Symbol" panose="05050102010706020507" pitchFamily="18" charset="2"/>
                  </a:rPr>
                  <a:t>θ </a:t>
                </a:r>
                <a:r>
                  <a:rPr lang="en-US" dirty="0" smtClean="0"/>
                  <a:t>from a (1-D or multi-D) histogram: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With expected event counts in i</a:t>
                </a:r>
                <a:r>
                  <a:rPr lang="en-US" baseline="30000" dirty="0"/>
                  <a:t>th</a:t>
                </a:r>
                <a:r>
                  <a:rPr lang="en-US" dirty="0"/>
                  <a:t> bin y</a:t>
                </a:r>
                <a:r>
                  <a:rPr lang="en-US" baseline="-25000" dirty="0"/>
                  <a:t>i </a:t>
                </a:r>
                <a:r>
                  <a:rPr lang="en-US" dirty="0"/>
                  <a:t>= </a:t>
                </a:r>
                <a:r>
                  <a:rPr lang="el-GR" dirty="0"/>
                  <a:t>ε</a:t>
                </a:r>
                <a:r>
                  <a:rPr lang="en-US" baseline="-25000" dirty="0"/>
                  <a:t>i</a:t>
                </a:r>
                <a:r>
                  <a:rPr lang="en-US" dirty="0"/>
                  <a:t>*S</a:t>
                </a:r>
                <a:r>
                  <a:rPr lang="en-US" baseline="-25000" dirty="0"/>
                  <a:t>i </a:t>
                </a:r>
                <a:r>
                  <a:rPr lang="en-US" dirty="0"/>
                  <a:t>+ b</a:t>
                </a:r>
                <a:r>
                  <a:rPr lang="en-US" baseline="-25000" dirty="0"/>
                  <a:t>i </a:t>
                </a:r>
                <a:r>
                  <a:rPr lang="en-US" dirty="0"/>
                  <a:t>= </a:t>
                </a:r>
                <a:r>
                  <a:rPr lang="el-GR" dirty="0"/>
                  <a:t>ε</a:t>
                </a:r>
                <a:r>
                  <a:rPr lang="en-US" baseline="-25000" dirty="0"/>
                  <a:t>i</a:t>
                </a:r>
                <a:r>
                  <a:rPr lang="en-US" dirty="0"/>
                  <a:t>*S</a:t>
                </a:r>
                <a:r>
                  <a:rPr lang="en-US" baseline="-25000" dirty="0"/>
                  <a:t>i </a:t>
                </a:r>
                <a:r>
                  <a:rPr lang="en-US" dirty="0"/>
                  <a:t>/ </a:t>
                </a:r>
                <a:r>
                  <a:rPr lang="el-GR" dirty="0"/>
                  <a:t>ρ</a:t>
                </a:r>
                <a:r>
                  <a:rPr lang="en-US" baseline="-25000" dirty="0" smtClean="0"/>
                  <a:t>i</a:t>
                </a:r>
                <a:endParaRPr lang="en-US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Consider only statistical errors 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:r>
                  <a:rPr lang="en-US" dirty="0" smtClean="0">
                    <a:sym typeface="Symbol" panose="05050102010706020507" pitchFamily="18" charset="2"/>
                  </a:rPr>
                  <a:t> sum information from the different bins</a:t>
                </a:r>
              </a:p>
              <a:p>
                <a:pPr lvl="1">
                  <a:spcBef>
                    <a:spcPts val="0"/>
                  </a:spcBef>
                </a:pPr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566054"/>
                <a:ext cx="9144000" cy="5111283"/>
              </a:xfrm>
              <a:blipFill>
                <a:blip r:embed="rId2"/>
                <a:stretch>
                  <a:fillRect r="-2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876" y="3566023"/>
            <a:ext cx="2940076" cy="4072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28" y="5236032"/>
            <a:ext cx="3038022" cy="92027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18856" y="5257800"/>
                <a:ext cx="4593771" cy="1083502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Remember from the previous slide:</a:t>
                </a:r>
              </a:p>
              <a:p>
                <a:r>
                  <a:rPr lang="en-US" dirty="0" smtClean="0"/>
                  <a:t>1. Only signal is interesting: background appears via </a:t>
                </a:r>
                <a:r>
                  <a:rPr lang="el-GR" dirty="0"/>
                  <a:t>ρ</a:t>
                </a:r>
                <a:r>
                  <a:rPr lang="en-US" baseline="-25000" dirty="0" smtClean="0"/>
                  <a:t>i</a:t>
                </a:r>
              </a:p>
              <a:p>
                <a:r>
                  <a:rPr lang="en-US" dirty="0" smtClean="0"/>
                  <a:t>2. Distribution fit: need local </a:t>
                </a:r>
                <a:r>
                  <a:rPr lang="el-GR" dirty="0" smtClean="0"/>
                  <a:t>ε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and </a:t>
                </a:r>
                <a:r>
                  <a:rPr lang="el-GR" dirty="0"/>
                  <a:t>ρ</a:t>
                </a:r>
                <a:r>
                  <a:rPr lang="en-US" baseline="-25000" dirty="0"/>
                  <a:t>i</a:t>
                </a:r>
                <a:endParaRPr lang="en-GB" dirty="0"/>
              </a:p>
              <a:p>
                <a:r>
                  <a:rPr lang="en-US" dirty="0" smtClean="0"/>
                  <a:t>3. Signal events are not all equal: need sensitivity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𝜕𝜃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56" y="5257800"/>
                <a:ext cx="4593771" cy="1083502"/>
              </a:xfrm>
              <a:prstGeom prst="rect">
                <a:avLst/>
              </a:prstGeom>
              <a:blipFill>
                <a:blip r:embed="rId5"/>
                <a:stretch>
                  <a:fillRect l="-265" t="-559"/>
                </a:stretch>
              </a:blipFill>
              <a:ln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11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299614" y="1529611"/>
            <a:ext cx="5863188" cy="513878"/>
            <a:chOff x="1354040" y="2825017"/>
            <a:chExt cx="6182095" cy="5418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4040" y="2902712"/>
              <a:ext cx="1727351" cy="42608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269783" y="2951393"/>
              <a:ext cx="390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</a:t>
              </a:r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885881" y="2825017"/>
              <a:ext cx="3650254" cy="541829"/>
              <a:chOff x="3885881" y="2825017"/>
              <a:chExt cx="3650254" cy="54182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85881" y="2825017"/>
                <a:ext cx="2320443" cy="541829"/>
              </a:xfrm>
              <a:prstGeom prst="rect">
                <a:avLst/>
              </a:prstGeom>
              <a:ln w="28575">
                <a:noFill/>
              </a:ln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4169" y="2870068"/>
                <a:ext cx="1301966" cy="458724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53950"/>
            <a:ext cx="8791199" cy="466536"/>
          </a:xfrm>
        </p:spPr>
        <p:txBody>
          <a:bodyPr/>
          <a:lstStyle/>
          <a:p>
            <a:r>
              <a:rPr lang="en-US" sz="3200" dirty="0"/>
              <a:t>[FIP1] C</a:t>
            </a:r>
            <a:r>
              <a:rPr lang="en-US" sz="3200" dirty="0" smtClean="0"/>
              <a:t>ross-section in counting experiment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72886"/>
            <a:ext cx="9144000" cy="522014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Counting </a:t>
            </a:r>
            <a:r>
              <a:rPr lang="en-US" dirty="0"/>
              <a:t>experiment: measure a single number </a:t>
            </a:r>
            <a:r>
              <a:rPr lang="en-US" dirty="0" smtClean="0"/>
              <a:t>N</a:t>
            </a:r>
            <a:r>
              <a:rPr lang="en-US" baseline="-25000" dirty="0" smtClean="0"/>
              <a:t>meas</a:t>
            </a:r>
            <a:endParaRPr lang="en-US" dirty="0" smtClean="0"/>
          </a:p>
          <a:p>
            <a:pPr lvl="1">
              <a:spcBef>
                <a:spcPts val="300"/>
              </a:spcBef>
            </a:pPr>
            <a:r>
              <a:rPr lang="en-US" dirty="0" smtClean="0"/>
              <a:t>Well-known since decades: </a:t>
            </a:r>
            <a:r>
              <a:rPr lang="en-US" dirty="0" smtClean="0">
                <a:solidFill>
                  <a:srgbClr val="FF0000"/>
                </a:solidFill>
              </a:rPr>
              <a:t>maximize </a:t>
            </a:r>
            <a:r>
              <a:rPr lang="el-GR" dirty="0" smtClean="0">
                <a:solidFill>
                  <a:srgbClr val="FF0000"/>
                </a:solidFill>
              </a:rPr>
              <a:t>ε</a:t>
            </a:r>
            <a:r>
              <a:rPr lang="en-US" baseline="-25000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l-GR" dirty="0" smtClean="0">
                <a:solidFill>
                  <a:srgbClr val="FF0000"/>
                </a:solidFill>
              </a:rPr>
              <a:t>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minimize statistical errors</a:t>
            </a:r>
          </a:p>
          <a:p>
            <a:pPr lvl="1">
              <a:spcBef>
                <a:spcPts val="300"/>
              </a:spcBef>
            </a:pPr>
            <a:endParaRPr lang="en-US" sz="1800" dirty="0"/>
          </a:p>
          <a:p>
            <a:pPr lvl="3">
              <a:spcBef>
                <a:spcPts val="300"/>
              </a:spcBef>
            </a:pPr>
            <a:endParaRPr lang="en-US" dirty="0" smtClean="0"/>
          </a:p>
          <a:p>
            <a:pPr>
              <a:spcBef>
                <a:spcPts val="300"/>
              </a:spcBef>
            </a:pPr>
            <a:r>
              <a:rPr lang="en-US" dirty="0" smtClean="0"/>
              <a:t>FIP </a:t>
            </a:r>
            <a:r>
              <a:rPr lang="en-US" dirty="0"/>
              <a:t>s</a:t>
            </a:r>
            <a:r>
              <a:rPr lang="en-US" dirty="0">
                <a:sym typeface="Symbol" panose="05050102010706020507" pitchFamily="18" charset="2"/>
              </a:rPr>
              <a:t>pecial case: </a:t>
            </a:r>
            <a:r>
              <a:rPr lang="en-US" dirty="0"/>
              <a:t>FIP1 = </a:t>
            </a:r>
            <a:r>
              <a:rPr lang="el-GR" dirty="0"/>
              <a:t>ε</a:t>
            </a:r>
            <a:r>
              <a:rPr lang="en-US" baseline="-25000" dirty="0"/>
              <a:t>s</a:t>
            </a:r>
            <a:r>
              <a:rPr lang="en-US" dirty="0"/>
              <a:t>*</a:t>
            </a:r>
            <a:r>
              <a:rPr lang="el-GR" dirty="0" smtClean="0"/>
              <a:t>ρ</a:t>
            </a:r>
            <a:endParaRPr lang="en-US" dirty="0" smtClean="0"/>
          </a:p>
          <a:p>
            <a:pPr lvl="1">
              <a:spcBef>
                <a:spcPts val="300"/>
              </a:spcBef>
            </a:pPr>
            <a:r>
              <a:rPr lang="en-US" dirty="0" smtClean="0">
                <a:sym typeface="Symbol" panose="05050102010706020507" pitchFamily="18" charset="2"/>
              </a:rPr>
              <a:t>Counting </a:t>
            </a:r>
            <a:r>
              <a:rPr lang="en-US" dirty="0">
                <a:sym typeface="Symbol" panose="05050102010706020507" pitchFamily="18" charset="2"/>
              </a:rPr>
              <a:t>experiment </a:t>
            </a:r>
            <a:r>
              <a:rPr lang="en-US" dirty="0" smtClean="0">
                <a:sym typeface="Symbol" panose="05050102010706020507" pitchFamily="18" charset="2"/>
              </a:rPr>
              <a:t> </a:t>
            </a:r>
            <a:r>
              <a:rPr lang="en-US" dirty="0"/>
              <a:t>global signal efficiency and </a:t>
            </a:r>
            <a:r>
              <a:rPr lang="en-US" dirty="0" smtClean="0"/>
              <a:t>purity</a:t>
            </a:r>
          </a:p>
          <a:p>
            <a:pPr lvl="1">
              <a:spcBef>
                <a:spcPts val="300"/>
              </a:spcBef>
            </a:pPr>
            <a:r>
              <a:rPr lang="en-US" dirty="0" smtClean="0">
                <a:sym typeface="Symbol" panose="05050102010706020507" pitchFamily="18" charset="2"/>
              </a:rPr>
              <a:t>Cross-section fit </a:t>
            </a:r>
            <a:r>
              <a:rPr lang="el-GR" i="1" dirty="0"/>
              <a:t>θ</a:t>
            </a:r>
            <a:r>
              <a:rPr lang="en-US" i="1" dirty="0"/>
              <a:t>=</a:t>
            </a:r>
            <a:r>
              <a:rPr lang="el-GR" i="1" dirty="0"/>
              <a:t>σ</a:t>
            </a:r>
            <a:r>
              <a:rPr lang="en-US" i="1" baseline="-25000" dirty="0" smtClean="0"/>
              <a:t>s </a:t>
            </a:r>
            <a:r>
              <a:rPr lang="en-US" dirty="0" smtClean="0">
                <a:sym typeface="Symbol" panose="05050102010706020507" pitchFamily="18" charset="2"/>
              </a:rPr>
              <a:t> all events have equal sensitivity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518" y="2932910"/>
            <a:ext cx="835595" cy="3788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9614" y="3382956"/>
            <a:ext cx="3038022" cy="920277"/>
          </a:xfrm>
          <a:prstGeom prst="rect">
            <a:avLst/>
          </a:prstGeom>
          <a:ln w="28575">
            <a:noFill/>
          </a:ln>
        </p:spPr>
      </p:pic>
      <p:grpSp>
        <p:nvGrpSpPr>
          <p:cNvPr id="14" name="Group 13"/>
          <p:cNvGrpSpPr/>
          <p:nvPr/>
        </p:nvGrpSpPr>
        <p:grpSpPr>
          <a:xfrm>
            <a:off x="4472976" y="3671461"/>
            <a:ext cx="1547228" cy="307777"/>
            <a:chOff x="4745122" y="3693233"/>
            <a:chExt cx="1547228" cy="307777"/>
          </a:xfrm>
        </p:grpSpPr>
        <p:sp>
          <p:nvSpPr>
            <p:cNvPr id="7" name="TextBox 6"/>
            <p:cNvSpPr txBox="1"/>
            <p:nvPr/>
          </p:nvSpPr>
          <p:spPr>
            <a:xfrm>
              <a:off x="4745122" y="3693233"/>
              <a:ext cx="4680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 </a:t>
              </a:r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13208" y="3693233"/>
              <a:ext cx="1079142" cy="30777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FIP1 = </a:t>
              </a:r>
              <a:r>
                <a:rPr lang="el-GR" dirty="0"/>
                <a:t>ε</a:t>
              </a:r>
              <a:r>
                <a:rPr lang="en-US" baseline="-25000" dirty="0"/>
                <a:t>s</a:t>
              </a:r>
              <a:r>
                <a:rPr lang="en-US" dirty="0"/>
                <a:t>*</a:t>
              </a:r>
              <a:r>
                <a:rPr lang="el-GR" dirty="0" smtClean="0"/>
                <a:t>ρ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5576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Overview – </a:t>
            </a:r>
            <a:r>
              <a:rPr lang="en-US" sz="3200" dirty="0" smtClean="0"/>
              <a:t>the scope </a:t>
            </a:r>
            <a:r>
              <a:rPr lang="en-US" sz="3200" dirty="0"/>
              <a:t>of this talk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72738" y="1144800"/>
            <a:ext cx="9341427" cy="4848226"/>
          </a:xfrm>
        </p:spPr>
        <p:txBody>
          <a:bodyPr/>
          <a:lstStyle/>
          <a:p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domains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and/or problems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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Need different metrics</a:t>
            </a:r>
          </a:p>
          <a:p>
            <a:pPr lvl="1"/>
            <a:r>
              <a:rPr lang="en-US" dirty="0" smtClean="0"/>
              <a:t>Always keep your final goal in mind</a:t>
            </a:r>
          </a:p>
          <a:p>
            <a:pPr lvl="2"/>
            <a:endParaRPr lang="en-US" dirty="0"/>
          </a:p>
          <a:p>
            <a:r>
              <a:rPr lang="en-US" dirty="0" smtClean="0"/>
              <a:t>Focus on a specific HEP example: </a:t>
            </a:r>
            <a:r>
              <a:rPr lang="en-US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 selection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minimize </a:t>
            </a:r>
            <a:r>
              <a:rPr lang="en-US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 error </a:t>
            </a:r>
            <a:r>
              <a:rPr lang="en-US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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an </a:t>
            </a:r>
            <a:r>
              <a:rPr lang="en-US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</a:t>
            </a:r>
            <a:r>
              <a:rPr lang="en-US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 estimation of </a:t>
            </a:r>
            <a:r>
              <a:rPr lang="en-US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</a:t>
            </a:r>
            <a:endParaRPr lang="en-US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/>
              <a:t>Do not focus on: tracking, systematic errors, trigger, searches…</a:t>
            </a:r>
          </a:p>
          <a:p>
            <a:pPr lvl="2"/>
            <a:endParaRPr lang="en-US" dirty="0" smtClean="0"/>
          </a:p>
          <a:p>
            <a:r>
              <a:rPr lang="en-US" i="1" dirty="0" smtClean="0"/>
              <a:t>Whenever you take a decision, base it on the minimization of </a:t>
            </a:r>
            <a:r>
              <a:rPr lang="en-US" i="1" dirty="0" smtClean="0">
                <a:sym typeface="Symbol" panose="05050102010706020507" pitchFamily="18" charset="2"/>
              </a:rPr>
              <a:t>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etrics for </a:t>
            </a:r>
            <a:r>
              <a:rPr lang="en-US" u="sng" dirty="0" smtClean="0"/>
              <a:t>physics precision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 </a:t>
            </a:r>
            <a:r>
              <a:rPr lang="en-US" dirty="0" smtClean="0"/>
              <a:t>final goal: minimize </a:t>
            </a:r>
            <a:r>
              <a:rPr lang="en-US" dirty="0" smtClean="0">
                <a:sym typeface="Symbol" panose="05050102010706020507" pitchFamily="18" charset="2"/>
              </a:rPr>
              <a:t></a:t>
            </a:r>
            <a:endParaRPr lang="en-US" dirty="0" smtClean="0"/>
          </a:p>
          <a:p>
            <a:pPr lvl="1"/>
            <a:r>
              <a:rPr lang="en-US" dirty="0"/>
              <a:t>M</a:t>
            </a:r>
            <a:r>
              <a:rPr lang="en-US" dirty="0" smtClean="0"/>
              <a:t>etrics </a:t>
            </a:r>
            <a:r>
              <a:rPr lang="en-US" dirty="0"/>
              <a:t>for </a:t>
            </a:r>
            <a:r>
              <a:rPr lang="en-US" u="sng" dirty="0"/>
              <a:t>binary classifier evaluation</a:t>
            </a:r>
            <a:r>
              <a:rPr lang="en-US" dirty="0"/>
              <a:t> </a:t>
            </a:r>
            <a:r>
              <a:rPr lang="en-US" dirty="0" smtClean="0">
                <a:sym typeface="Symbol" panose="05050102010706020507" pitchFamily="18" charset="2"/>
              </a:rPr>
              <a:t> </a:t>
            </a:r>
            <a:r>
              <a:rPr lang="en-US" dirty="0" smtClean="0"/>
              <a:t>(is the AUC relevant?)</a:t>
            </a:r>
            <a:endParaRPr lang="en-US" dirty="0"/>
          </a:p>
          <a:p>
            <a:pPr lvl="1"/>
            <a:r>
              <a:rPr lang="en-US" dirty="0"/>
              <a:t>M</a:t>
            </a:r>
            <a:r>
              <a:rPr lang="en-US" dirty="0" smtClean="0"/>
              <a:t>etrics </a:t>
            </a:r>
            <a:r>
              <a:rPr lang="en-US" dirty="0"/>
              <a:t>for </a:t>
            </a:r>
            <a:r>
              <a:rPr lang="en-US" u="sng" dirty="0"/>
              <a:t>binary classifier </a:t>
            </a:r>
            <a:r>
              <a:rPr lang="en-US" u="sng" dirty="0" smtClean="0"/>
              <a:t>training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 </a:t>
            </a:r>
            <a:r>
              <a:rPr lang="en-US" dirty="0" smtClean="0"/>
              <a:t>(are standard ML metrics relevant?)</a:t>
            </a:r>
          </a:p>
        </p:txBody>
      </p:sp>
    </p:spTree>
    <p:extLst>
      <p:ext uri="{BB962C8B-B14F-4D97-AF65-F5344CB8AC3E}">
        <p14:creationId xmlns:p14="http://schemas.microsoft.com/office/powerpoint/2010/main" val="330553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0629" y="175722"/>
            <a:ext cx="9372599" cy="332838"/>
          </a:xfrm>
        </p:spPr>
        <p:txBody>
          <a:bodyPr/>
          <a:lstStyle/>
          <a:p>
            <a:r>
              <a:rPr lang="en-US" sz="3200" dirty="0" smtClean="0"/>
              <a:t>Examples of issues in AUCs – crossing ROCs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74914"/>
            <a:ext cx="9144000" cy="531811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</a:t>
            </a:r>
            <a:r>
              <a:rPr lang="en-US" dirty="0" smtClean="0"/>
              <a:t>ross-section measurement by </a:t>
            </a:r>
            <a:r>
              <a:rPr lang="en-US" dirty="0"/>
              <a:t>counting </a:t>
            </a:r>
            <a:r>
              <a:rPr lang="en-US" dirty="0" smtClean="0"/>
              <a:t>experiment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maximize FIP1=</a:t>
            </a:r>
            <a:r>
              <a:rPr lang="el-GR" dirty="0" smtClean="0"/>
              <a:t>ε</a:t>
            </a:r>
            <a:r>
              <a:rPr lang="en-US" baseline="-25000" dirty="0" smtClean="0"/>
              <a:t>s</a:t>
            </a:r>
            <a:r>
              <a:rPr lang="en-US" dirty="0"/>
              <a:t>*</a:t>
            </a:r>
            <a:r>
              <a:rPr lang="el-GR" dirty="0" smtClean="0"/>
              <a:t>ρ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 </a:t>
            </a:r>
            <a:r>
              <a:rPr lang="en-US" dirty="0" smtClean="0"/>
              <a:t>minimize </a:t>
            </a:r>
            <a:r>
              <a:rPr lang="en-US" dirty="0"/>
              <a:t>the statistical error </a:t>
            </a:r>
            <a:r>
              <a:rPr lang="el-GR" dirty="0"/>
              <a:t>Δσ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3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Compare two classifiers: red (AUC=0.90) and blue (AUC=0.75)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The red and blue </a:t>
            </a:r>
            <a:r>
              <a:rPr lang="en-US" u="sng" dirty="0" smtClean="0"/>
              <a:t>ROCs cross</a:t>
            </a:r>
            <a:r>
              <a:rPr lang="en-US" dirty="0" smtClean="0"/>
              <a:t> (otherwise the choice would be obvious!)</a:t>
            </a:r>
            <a:endParaRPr lang="en-US" dirty="0"/>
          </a:p>
          <a:p>
            <a:pPr lvl="3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Choice of classifier achieving minimum </a:t>
            </a:r>
            <a:r>
              <a:rPr lang="el-GR" dirty="0"/>
              <a:t>Δσ</a:t>
            </a:r>
            <a:r>
              <a:rPr lang="en-US" baseline="30000" dirty="0" smtClean="0"/>
              <a:t>2</a:t>
            </a:r>
            <a:r>
              <a:rPr lang="en-US" dirty="0" smtClean="0"/>
              <a:t> depends on S</a:t>
            </a:r>
            <a:r>
              <a:rPr lang="en-US" baseline="-25000" dirty="0" smtClean="0"/>
              <a:t>tot</a:t>
            </a:r>
            <a:r>
              <a:rPr lang="en-US" dirty="0" smtClean="0"/>
              <a:t>/B</a:t>
            </a:r>
            <a:r>
              <a:rPr lang="en-US" baseline="-25000" dirty="0" smtClean="0"/>
              <a:t>tot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Signal prevalence 50%: choose classifier with higher AUC (red)</a:t>
            </a:r>
          </a:p>
          <a:p>
            <a:pPr lvl="1">
              <a:spcBef>
                <a:spcPts val="0"/>
              </a:spcBef>
            </a:pPr>
            <a:r>
              <a:rPr lang="en-US" dirty="0"/>
              <a:t>Signal prevalence </a:t>
            </a:r>
            <a:r>
              <a:rPr lang="en-US" dirty="0" smtClean="0"/>
              <a:t>5%: </a:t>
            </a:r>
            <a:r>
              <a:rPr lang="en-US" dirty="0"/>
              <a:t>choose classifier with </a:t>
            </a:r>
            <a:r>
              <a:rPr lang="en-US" dirty="0" smtClean="0"/>
              <a:t>lower </a:t>
            </a:r>
            <a:r>
              <a:rPr lang="en-US" dirty="0"/>
              <a:t>AUC </a:t>
            </a:r>
            <a:r>
              <a:rPr lang="en-US" dirty="0" smtClean="0"/>
              <a:t>(blue)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FF5050"/>
                </a:solidFill>
              </a:rPr>
              <a:t>AUC is irrelevant </a:t>
            </a:r>
            <a:r>
              <a:rPr lang="en-US" dirty="0" smtClean="0"/>
              <a:t>– and </a:t>
            </a:r>
            <a:r>
              <a:rPr lang="en-US" dirty="0" smtClean="0">
                <a:solidFill>
                  <a:srgbClr val="FF5050"/>
                </a:solidFill>
              </a:rPr>
              <a:t>ROC is only useful if you also know prevalence</a:t>
            </a:r>
            <a:endParaRPr lang="en-US" dirty="0">
              <a:solidFill>
                <a:srgbClr val="FF5050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394858" y="4226310"/>
            <a:ext cx="2070072" cy="1888057"/>
            <a:chOff x="4759872" y="4139258"/>
            <a:chExt cx="2177143" cy="198571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59872" y="4139258"/>
              <a:ext cx="2177143" cy="1985714"/>
            </a:xfrm>
            <a:prstGeom prst="rect">
              <a:avLst/>
            </a:prstGeom>
          </p:spPr>
        </p:pic>
        <p:sp>
          <p:nvSpPr>
            <p:cNvPr id="11" name="Down Arrow 10"/>
            <p:cNvSpPr/>
            <p:nvPr/>
          </p:nvSpPr>
          <p:spPr>
            <a:xfrm rot="2132662">
              <a:off x="6564071" y="4252492"/>
              <a:ext cx="250758" cy="500742"/>
            </a:xfrm>
            <a:prstGeom prst="downArrow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30617" y="4714067"/>
              <a:ext cx="9177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</a:rPr>
                <a:t>RED: LOWEST ERROR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638750" y="4226310"/>
            <a:ext cx="2077521" cy="1896629"/>
            <a:chOff x="6978286" y="4139258"/>
            <a:chExt cx="2165714" cy="19771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8286" y="4139258"/>
              <a:ext cx="2165714" cy="1977143"/>
            </a:xfrm>
            <a:prstGeom prst="rect">
              <a:avLst/>
            </a:prstGeom>
          </p:spPr>
        </p:pic>
        <p:sp>
          <p:nvSpPr>
            <p:cNvPr id="12" name="Down Arrow 11"/>
            <p:cNvSpPr/>
            <p:nvPr/>
          </p:nvSpPr>
          <p:spPr>
            <a:xfrm rot="2132662">
              <a:off x="8183330" y="4600110"/>
              <a:ext cx="250758" cy="500742"/>
            </a:xfrm>
            <a:prstGeom prst="downArrow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35659" y="4732226"/>
              <a:ext cx="925485" cy="67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3333CC"/>
                  </a:solidFill>
                </a:rPr>
                <a:t>BLUE: LOWEST ERROR</a:t>
              </a:r>
              <a:endParaRPr lang="en-GB" sz="1200" b="1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83850" y="4226311"/>
            <a:ext cx="2087655" cy="1896628"/>
            <a:chOff x="71898" y="3857625"/>
            <a:chExt cx="2185714" cy="198571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98" y="3857625"/>
              <a:ext cx="2185714" cy="198571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99996" y="4483005"/>
              <a:ext cx="1278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rgbClr val="FF0000"/>
                  </a:solidFill>
                </a:rPr>
                <a:t>RED: </a:t>
              </a:r>
            </a:p>
            <a:p>
              <a:pPr algn="ctr"/>
              <a:r>
                <a:rPr lang="en-US" sz="1200" b="1" i="1" dirty="0" smtClean="0">
                  <a:solidFill>
                    <a:srgbClr val="FF0000"/>
                  </a:solidFill>
                </a:rPr>
                <a:t>HIGHEST </a:t>
              </a:r>
            </a:p>
            <a:p>
              <a:pPr algn="ctr"/>
              <a:r>
                <a:rPr lang="en-US" sz="1200" b="1" i="1" dirty="0" smtClean="0">
                  <a:solidFill>
                    <a:srgbClr val="FF0000"/>
                  </a:solidFill>
                </a:rPr>
                <a:t>AUC</a:t>
              </a:r>
              <a:endParaRPr lang="en-GB" sz="1200" b="1" i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7044430" y="4444136"/>
          <a:ext cx="1926769" cy="14524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264">
                  <a:extLst>
                    <a:ext uri="{9D8B030D-6E8A-4147-A177-3AD203B41FA5}">
                      <a16:colId xmlns:a16="http://schemas.microsoft.com/office/drawing/2014/main" val="4188611358"/>
                    </a:ext>
                  </a:extLst>
                </a:gridCol>
                <a:gridCol w="445200">
                  <a:extLst>
                    <a:ext uri="{9D8B030D-6E8A-4147-A177-3AD203B41FA5}">
                      <a16:colId xmlns:a16="http://schemas.microsoft.com/office/drawing/2014/main" val="2328187012"/>
                    </a:ext>
                  </a:extLst>
                </a:gridCol>
                <a:gridCol w="423305">
                  <a:extLst>
                    <a:ext uri="{9D8B030D-6E8A-4147-A177-3AD203B41FA5}">
                      <a16:colId xmlns:a16="http://schemas.microsoft.com/office/drawing/2014/main" val="2645860609"/>
                    </a:ext>
                  </a:extLst>
                </a:gridCol>
              </a:tblGrid>
              <a:tr h="306225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FIP1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AUC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448444"/>
                  </a:ext>
                </a:extLst>
              </a:tr>
              <a:tr h="33360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Range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in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</a:rPr>
                        <a:t> [0,1]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5051"/>
                  </a:ext>
                </a:extLst>
              </a:tr>
              <a:tr h="33360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Higher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is better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555797"/>
                  </a:ext>
                </a:extLst>
              </a:tr>
              <a:tr h="414659"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rgbClr val="000000"/>
                          </a:solidFill>
                        </a:rPr>
                        <a:t>Numerically</a:t>
                      </a:r>
                      <a:r>
                        <a:rPr lang="en-US" sz="1200" b="1" baseline="0" smtClean="0">
                          <a:solidFill>
                            <a:srgbClr val="000000"/>
                          </a:solidFill>
                        </a:rPr>
                        <a:t> </a:t>
                      </a:r>
                      <a:br>
                        <a:rPr lang="en-US" sz="1200" b="1" baseline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1200" b="1" baseline="0" smtClean="0">
                          <a:solidFill>
                            <a:srgbClr val="000000"/>
                          </a:solidFill>
                        </a:rPr>
                        <a:t>meanigful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903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18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2425" y="2495707"/>
            <a:ext cx="7479432" cy="5959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800997" y="4559880"/>
            <a:ext cx="8106657" cy="78500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-43545" y="718458"/>
                <a:ext cx="9241971" cy="3178628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Does                   increase if I </a:t>
                </a:r>
                <a:r>
                  <a:rPr lang="en-US" dirty="0"/>
                  <a:t>split y</a:t>
                </a:r>
                <a:r>
                  <a:rPr lang="en-US" baseline="-25000" dirty="0"/>
                  <a:t>i</a:t>
                </a:r>
                <a:r>
                  <a:rPr lang="en-US" dirty="0"/>
                  <a:t> into two bins</a:t>
                </a:r>
                <a:r>
                  <a:rPr lang="en-US" dirty="0" smtClean="0"/>
                  <a:t>?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dirty="0"/>
                  <a:t>I</a:t>
                </a:r>
                <a:r>
                  <a:rPr lang="en-US" dirty="0" smtClean="0"/>
                  <a:t>nformation increases and error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  <m:acc>
                      <m:accPr>
                        <m:chr m:val="̂"/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dirty="0"/>
                          <m:t>θ</m:t>
                        </m:r>
                      </m:e>
                    </m:acc>
                  </m:oMath>
                </a14:m>
                <a:r>
                  <a:rPr lang="en-US" dirty="0" smtClean="0"/>
                  <a:t> decreases if</a:t>
                </a:r>
                <a:endParaRPr lang="en-US" dirty="0"/>
              </a:p>
              <a:p>
                <a:pPr lvl="1">
                  <a:spcBef>
                    <a:spcPts val="600"/>
                  </a:spcBef>
                </a:pPr>
                <a:r>
                  <a:rPr lang="en-US" dirty="0" smtClean="0"/>
                  <a:t>In the presence of background,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  <m:acc>
                      <m:accPr>
                        <m:chr m:val="̂"/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dirty="0"/>
                          <m:t>θ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decreases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w</m:t>
                        </m:r>
                      </m:sub>
                    </m:sSub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18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w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18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w</m:t>
                            </m:r>
                          </m:sub>
                        </m:sSub>
                      </m:num>
                      <m:den>
                        <m:r>
                          <a:rPr lang="en-US" sz="18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sz="18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  <m:r>
                      <a:rPr lang="el-GR" sz="18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≠</m:t>
                    </m:r>
                    <m:sSub>
                      <m:sSubPr>
                        <m:ctrlPr>
                          <a:rPr lang="el-GR" sz="1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z</m:t>
                        </m:r>
                      </m:sub>
                    </m:sSub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18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z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18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z</m:t>
                            </m:r>
                          </m:sub>
                        </m:sSub>
                      </m:num>
                      <m:den>
                        <m:r>
                          <a:rPr lang="en-US" sz="18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sz="18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</m:oMath>
                </a14:m>
                <a:endParaRPr lang="en-US" b="0" dirty="0" smtClean="0">
                  <a:solidFill>
                    <a:srgbClr val="FF0000"/>
                  </a:solidFill>
                  <a:effectLst/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lvl="3">
                  <a:spcBef>
                    <a:spcPts val="600"/>
                  </a:spcBef>
                </a:pPr>
                <a:endParaRPr lang="en-US" b="0" dirty="0" smtClean="0">
                  <a:solidFill>
                    <a:srgbClr val="FF0000"/>
                  </a:solidFill>
                  <a:effectLst/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Hence: </a:t>
                </a:r>
                <a:r>
                  <a:rPr lang="en-U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try to partition the data into bins of different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m:t>ρ</m:t>
                    </m:r>
                    <m:r>
                      <m:rPr>
                        <m:nor/>
                      </m:rPr>
                      <a:rPr lang="en-US" b="1" baseline="-250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m:t>i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𝒔</m:t>
                        </m:r>
                        <m:r>
                          <a:rPr lang="en-US" b="1" i="1" baseline="-250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𝒊</m:t>
                        </m:r>
                      </m:den>
                    </m:f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𝝏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𝝏</m:t>
                        </m:r>
                        <m:r>
                          <m:rPr>
                            <m:sty m:val="p"/>
                          </m:rPr>
                          <a:rPr lang="el-GR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</m:oMath>
                </a14:m>
                <a:endParaRPr lang="en-US" sz="400" dirty="0" smtClean="0">
                  <a:sym typeface="Symbol" panose="05050102010706020507" pitchFamily="18" charset="2"/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en-US" dirty="0">
                    <a:sym typeface="Symbol" panose="05050102010706020507" pitchFamily="18" charset="2"/>
                  </a:rPr>
                  <a:t>F</a:t>
                </a:r>
                <a:r>
                  <a:rPr lang="en-US" dirty="0" smtClean="0">
                    <a:sym typeface="Symbol" panose="05050102010706020507" pitchFamily="18" charset="2"/>
                  </a:rPr>
                  <a:t>or cross-section measurements</a:t>
                </a:r>
                <a:r>
                  <a:rPr lang="en-US" dirty="0">
                    <a:sym typeface="Symbol" panose="05050102010706020507" pitchFamily="18" charset="2"/>
                  </a:rPr>
                  <a:t>,</a:t>
                </a:r>
                <a:r>
                  <a:rPr lang="en-US" dirty="0" smtClean="0">
                    <a:sym typeface="Symbol" panose="05050102010706020507" pitchFamily="18" charset="2"/>
                  </a:rPr>
                  <a:t>               : </a:t>
                </a:r>
                <a:r>
                  <a:rPr lang="en-US" i="1" dirty="0" smtClean="0">
                    <a:sym typeface="Symbol" panose="05050102010706020507" pitchFamily="18" charset="2"/>
                  </a:rPr>
                  <a:t>split into bins of different</a:t>
                </a:r>
                <a:r>
                  <a:rPr lang="en-US" i="1" dirty="0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i="1" dirty="0">
                        <a:solidFill>
                          <a:srgbClr val="000000"/>
                        </a:solidFill>
                      </a:rPr>
                      <m:t>ρ</m:t>
                    </m:r>
                    <m:r>
                      <m:rPr>
                        <m:nor/>
                      </m:rPr>
                      <a:rPr lang="en-US" i="1" baseline="-25000" dirty="0" smtClean="0">
                        <a:solidFill>
                          <a:srgbClr val="000000"/>
                        </a:solidFill>
                      </a:rPr>
                      <m:t>i</m:t>
                    </m:r>
                  </m:oMath>
                </a14:m>
                <a:endParaRPr lang="en-US" dirty="0" smtClean="0"/>
              </a:p>
              <a:p>
                <a:pPr lvl="2">
                  <a:spcBef>
                    <a:spcPts val="600"/>
                  </a:spcBef>
                </a:pPr>
                <a:r>
                  <a:rPr lang="en-US" dirty="0" smtClean="0"/>
                  <a:t>As the scoring classifier represents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ρ</m:t>
                    </m:r>
                  </m:oMath>
                </a14:m>
                <a:r>
                  <a:rPr lang="en-US" dirty="0" smtClean="0"/>
                  <a:t>, fit its distribution! (next slide: FIP2)</a:t>
                </a:r>
              </a:p>
              <a:p>
                <a:pPr lvl="3">
                  <a:spcBef>
                    <a:spcPts val="600"/>
                  </a:spcBef>
                </a:pPr>
                <a:endParaRPr lang="en-US" dirty="0" smtClean="0"/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Two important practical consequences:</a:t>
                </a:r>
                <a:endParaRPr lang="en-US" dirty="0"/>
              </a:p>
              <a:p>
                <a:pPr lvl="1">
                  <a:spcBef>
                    <a:spcPts val="600"/>
                  </a:spcBef>
                </a:pPr>
                <a:r>
                  <a:rPr lang="en-US" i="1" dirty="0" smtClean="0">
                    <a:solidFill>
                      <a:srgbClr val="FF0000"/>
                    </a:solidFill>
                  </a:rPr>
                  <a:t>1. use scoring classifiers </a:t>
                </a:r>
                <a:r>
                  <a:rPr lang="en-US" i="1" dirty="0">
                    <a:solidFill>
                      <a:srgbClr val="FF0000"/>
                    </a:solidFill>
                  </a:rPr>
                  <a:t>to partition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the data</a:t>
                </a:r>
                <a:r>
                  <a:rPr lang="en-US" i="1" dirty="0">
                    <a:solidFill>
                      <a:srgbClr val="FF0000"/>
                    </a:solidFill>
                  </a:rPr>
                  <a:t>, not to reject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events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i="1" dirty="0" smtClean="0">
                    <a:solidFill>
                      <a:srgbClr val="FF0000"/>
                    </a:solidFill>
                  </a:rPr>
                  <a:t>2. information can be used also for training classifiers like decision trees</a:t>
                </a:r>
              </a:p>
              <a:p>
                <a:pPr lvl="2">
                  <a:spcBef>
                    <a:spcPts val="600"/>
                  </a:spcBef>
                </a:pPr>
                <a:endParaRPr lang="en-US" i="1" dirty="0"/>
              </a:p>
              <a:p>
                <a:pPr lvl="1">
                  <a:spcBef>
                    <a:spcPts val="600"/>
                  </a:spcBef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-43545" y="718458"/>
                <a:ext cx="9241971" cy="3178628"/>
              </a:xfrm>
              <a:blipFill>
                <a:blip r:embed="rId2"/>
                <a:stretch>
                  <a:fillRect b="-485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21293"/>
            <a:ext cx="8791199" cy="433878"/>
          </a:xfrm>
        </p:spPr>
        <p:txBody>
          <a:bodyPr/>
          <a:lstStyle/>
          <a:p>
            <a:r>
              <a:rPr lang="en-US" sz="3200" dirty="0" smtClean="0"/>
              <a:t>Optimal partitioning – information inflow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139" y="772441"/>
            <a:ext cx="1410731" cy="481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997" y="858149"/>
            <a:ext cx="1221006" cy="2839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2552" y="1240997"/>
            <a:ext cx="1039873" cy="3834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2200" y="3081204"/>
            <a:ext cx="864628" cy="39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3"/>
            <a:ext cx="8791199" cy="526897"/>
          </a:xfrm>
        </p:spPr>
        <p:txBody>
          <a:bodyPr/>
          <a:lstStyle/>
          <a:p>
            <a:r>
              <a:rPr lang="en-US" sz="3200" dirty="0"/>
              <a:t>[FIP2] cross-section measurement by fitting </a:t>
            </a:r>
            <a:br>
              <a:rPr lang="en-US" sz="3200" dirty="0"/>
            </a:br>
            <a:r>
              <a:rPr lang="en-US" sz="3200" dirty="0"/>
              <a:t>the 1-D scoring classifier distribution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981514"/>
            <a:ext cx="8791199" cy="5147143"/>
          </a:xfrm>
        </p:spPr>
        <p:txBody>
          <a:bodyPr/>
          <a:lstStyle/>
          <a:p>
            <a:r>
              <a:rPr lang="en-US" dirty="0" smtClean="0"/>
              <a:t>FIP special case</a:t>
            </a:r>
          </a:p>
          <a:p>
            <a:pPr lvl="1"/>
            <a:r>
              <a:rPr lang="en-US" dirty="0" smtClean="0"/>
              <a:t>Cross-section: constant</a:t>
            </a:r>
          </a:p>
          <a:p>
            <a:pPr lvl="1"/>
            <a:r>
              <a:rPr lang="en-US" dirty="0" smtClean="0"/>
              <a:t>Fit on all events: </a:t>
            </a:r>
            <a:r>
              <a:rPr lang="el-GR" dirty="0" smtClean="0"/>
              <a:t>ε</a:t>
            </a:r>
            <a:r>
              <a:rPr lang="en-US" baseline="-25000" dirty="0" smtClean="0"/>
              <a:t>i</a:t>
            </a:r>
            <a:r>
              <a:rPr lang="en-US" dirty="0" smtClean="0"/>
              <a:t>=1 in all bins</a:t>
            </a:r>
          </a:p>
          <a:p>
            <a:pPr lvl="1"/>
            <a:r>
              <a:rPr lang="en-US" dirty="0" smtClean="0"/>
              <a:t>Fit the scoring classifier: use ROC</a:t>
            </a:r>
            <a:r>
              <a:rPr lang="en-US" baseline="30000" dirty="0" smtClean="0"/>
              <a:t>*</a:t>
            </a:r>
            <a:r>
              <a:rPr lang="en-US" dirty="0" smtClean="0"/>
              <a:t> </a:t>
            </a:r>
            <a:r>
              <a:rPr lang="en-US" i="1" dirty="0" smtClean="0"/>
              <a:t>and</a:t>
            </a:r>
            <a:r>
              <a:rPr lang="en-US" dirty="0" smtClean="0"/>
              <a:t> prevalence to determine the local purity                  in a bin with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Region of constant ROC slope is a region of constant signal purity</a:t>
            </a:r>
          </a:p>
          <a:p>
            <a:pPr lvl="2"/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009" y="1437288"/>
            <a:ext cx="804590" cy="385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593" y="1592467"/>
            <a:ext cx="2421829" cy="46070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Right Brace 6"/>
          <p:cNvSpPr/>
          <p:nvPr/>
        </p:nvSpPr>
        <p:spPr>
          <a:xfrm>
            <a:off x="4691743" y="1459060"/>
            <a:ext cx="193348" cy="665002"/>
          </a:xfrm>
          <a:prstGeom prst="rightBrac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4149" y="2482765"/>
            <a:ext cx="1130078" cy="456378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0102" y="2530551"/>
            <a:ext cx="1151844" cy="288924"/>
          </a:xfrm>
          <a:prstGeom prst="rect">
            <a:avLst/>
          </a:prstGeom>
        </p:spPr>
      </p:pic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5712650" y="3403169"/>
            <a:ext cx="3302093" cy="2707852"/>
            <a:chOff x="98651" y="3309257"/>
            <a:chExt cx="3302093" cy="270785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651" y="3309257"/>
              <a:ext cx="3302093" cy="270785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887780" y="3713687"/>
              <a:ext cx="13452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3333CC"/>
                  </a:solidFill>
                </a:rPr>
                <a:t>d</a:t>
              </a:r>
              <a:r>
                <a:rPr lang="el-GR" sz="1000" dirty="0" smtClean="0">
                  <a:solidFill>
                    <a:srgbClr val="3333CC"/>
                  </a:solidFill>
                </a:rPr>
                <a:t>ε</a:t>
              </a:r>
              <a:r>
                <a:rPr lang="en-US" sz="1000" baseline="-25000" dirty="0" smtClean="0">
                  <a:solidFill>
                    <a:srgbClr val="3333CC"/>
                  </a:solidFill>
                </a:rPr>
                <a:t>s</a:t>
              </a:r>
              <a:r>
                <a:rPr lang="en-US" sz="1000" dirty="0" smtClean="0">
                  <a:solidFill>
                    <a:srgbClr val="3333CC"/>
                  </a:solidFill>
                </a:rPr>
                <a:t>: proportional to</a:t>
              </a:r>
              <a:r>
                <a:rPr lang="en-US" sz="1000" dirty="0">
                  <a:solidFill>
                    <a:srgbClr val="3333CC"/>
                  </a:solidFill>
                </a:rPr>
                <a:t> </a:t>
              </a:r>
              <a:r>
                <a:rPr lang="en-US" sz="1000" dirty="0" smtClean="0">
                  <a:solidFill>
                    <a:srgbClr val="3333CC"/>
                  </a:solidFill>
                </a:rPr>
                <a:t>#signal events in bin</a:t>
              </a:r>
            </a:p>
            <a:p>
              <a:pPr algn="ctr"/>
              <a:endParaRPr lang="en-US" sz="1000" dirty="0" smtClean="0">
                <a:solidFill>
                  <a:srgbClr val="3333CC"/>
                </a:solidFill>
              </a:endParaRPr>
            </a:p>
            <a:p>
              <a:pPr algn="ctr"/>
              <a:r>
                <a:rPr lang="en-US" sz="1000" dirty="0" smtClean="0">
                  <a:solidFill>
                    <a:srgbClr val="3333CC"/>
                  </a:solidFill>
                </a:rPr>
                <a:t>d</a:t>
              </a:r>
              <a:r>
                <a:rPr lang="el-GR" sz="1000" dirty="0" smtClean="0">
                  <a:solidFill>
                    <a:srgbClr val="3333CC"/>
                  </a:solidFill>
                </a:rPr>
                <a:t>ε</a:t>
              </a:r>
              <a:r>
                <a:rPr lang="en-US" sz="1000" baseline="-25000" dirty="0" smtClean="0">
                  <a:solidFill>
                    <a:srgbClr val="3333CC"/>
                  </a:solidFill>
                </a:rPr>
                <a:t>s</a:t>
              </a:r>
              <a:r>
                <a:rPr lang="en-US" sz="1000" dirty="0" smtClean="0">
                  <a:solidFill>
                    <a:srgbClr val="3333CC"/>
                  </a:solidFill>
                </a:rPr>
                <a:t>/d</a:t>
              </a:r>
              <a:r>
                <a:rPr lang="el-GR" sz="1000" dirty="0" smtClean="0">
                  <a:solidFill>
                    <a:srgbClr val="3333CC"/>
                  </a:solidFill>
                </a:rPr>
                <a:t>ε</a:t>
              </a:r>
              <a:r>
                <a:rPr lang="en-US" sz="1000" baseline="-25000" dirty="0" smtClean="0">
                  <a:solidFill>
                    <a:srgbClr val="3333CC"/>
                  </a:solidFill>
                </a:rPr>
                <a:t>b</a:t>
              </a:r>
              <a:r>
                <a:rPr lang="en-US" sz="1000" dirty="0" smtClean="0">
                  <a:solidFill>
                    <a:srgbClr val="3333CC"/>
                  </a:solidFill>
                </a:rPr>
                <a:t>: related </a:t>
              </a:r>
            </a:p>
            <a:p>
              <a:pPr algn="ctr"/>
              <a:r>
                <a:rPr lang="en-US" sz="1000" dirty="0" smtClean="0">
                  <a:solidFill>
                    <a:srgbClr val="3333CC"/>
                  </a:solidFill>
                </a:rPr>
                <a:t>to purity in bin</a:t>
              </a:r>
              <a:endParaRPr lang="en-US" sz="1000" dirty="0">
                <a:solidFill>
                  <a:srgbClr val="3333CC"/>
                </a:solidFill>
              </a:endParaRPr>
            </a:p>
            <a:p>
              <a:pPr algn="ctr"/>
              <a:endParaRPr lang="en-US" sz="1000" dirty="0">
                <a:solidFill>
                  <a:srgbClr val="3333CC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4649" y="3313186"/>
            <a:ext cx="2667837" cy="81726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7" name="Right Arrow 16"/>
          <p:cNvSpPr/>
          <p:nvPr/>
        </p:nvSpPr>
        <p:spPr>
          <a:xfrm>
            <a:off x="1710570" y="3517928"/>
            <a:ext cx="587829" cy="252772"/>
          </a:xfrm>
          <a:prstGeom prst="rightArrow">
            <a:avLst/>
          </a:prstGeom>
          <a:solidFill>
            <a:srgbClr val="FFFF0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71" y="5127687"/>
            <a:ext cx="1205714" cy="100097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5508" y="5170775"/>
            <a:ext cx="4237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*Technicality (my Python code): </a:t>
            </a:r>
            <a:r>
              <a:rPr lang="en-US" sz="1200" dirty="0"/>
              <a:t>c</a:t>
            </a:r>
            <a:r>
              <a:rPr lang="en-US" sz="1200" dirty="0" smtClean="0"/>
              <a:t>onvert ROC to </a:t>
            </a:r>
            <a:r>
              <a:rPr lang="en-US" sz="1200" i="1" dirty="0" smtClean="0"/>
              <a:t>convex hull</a:t>
            </a:r>
          </a:p>
          <a:p>
            <a:r>
              <a:rPr lang="en-US" sz="1200" dirty="0" smtClean="0"/>
              <a:t>- ensure decreasing slope, i.e. decreasing purity</a:t>
            </a:r>
          </a:p>
          <a:p>
            <a:r>
              <a:rPr lang="en-US" sz="1200" dirty="0" smtClean="0"/>
              <a:t>- avoid staircase effect that would artificially inflate FIP2</a:t>
            </a:r>
          </a:p>
          <a:p>
            <a:r>
              <a:rPr lang="en-US" sz="1200" dirty="0" smtClean="0"/>
              <a:t>  (bins of 100% purity: only signal or only background)</a:t>
            </a:r>
            <a:endParaRPr lang="en-US" sz="12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8380" y="4343567"/>
            <a:ext cx="2225714" cy="46628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900176" y="4409048"/>
            <a:ext cx="2611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Compare FIP2 to AUC:</a:t>
            </a:r>
            <a:endParaRPr lang="en-US" sz="1600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0" y="5055232"/>
            <a:ext cx="571265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712650" y="5055232"/>
            <a:ext cx="0" cy="1073425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4143" y="911741"/>
            <a:ext cx="2008028" cy="608272"/>
          </a:xfrm>
          <a:prstGeom prst="rect">
            <a:avLst/>
          </a:prstGeom>
          <a:ln w="28575"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4928635" y="1627509"/>
            <a:ext cx="468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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981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53949"/>
            <a:ext cx="8791199" cy="346793"/>
          </a:xfrm>
        </p:spPr>
        <p:txBody>
          <a:bodyPr/>
          <a:lstStyle/>
          <a:p>
            <a:r>
              <a:rPr lang="en-US" sz="3200" dirty="0" smtClean="0"/>
              <a:t>FIP2 for training decision trees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609598"/>
                <a:ext cx="9144000" cy="5307226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Decision Tree </a:t>
                </a:r>
                <a:r>
                  <a:rPr lang="en-US" dirty="0">
                    <a:sym typeface="Symbol" panose="05050102010706020507" pitchFamily="18" charset="2"/>
                  </a:rPr>
                  <a:t></a:t>
                </a:r>
                <a:r>
                  <a:rPr lang="en-US" dirty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partition training set </a:t>
                </a:r>
                <a:r>
                  <a:rPr lang="en-US" i="1" dirty="0">
                    <a:solidFill>
                      <a:srgbClr val="FF0000"/>
                    </a:solidFill>
                  </a:rPr>
                  <a:t>into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nodes of different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i="1" dirty="0">
                        <a:solidFill>
                          <a:srgbClr val="FF0000"/>
                        </a:solidFill>
                      </a:rPr>
                      <m:t>ρ</m:t>
                    </m:r>
                    <m:r>
                      <m:rPr>
                        <m:nor/>
                      </m:rPr>
                      <a:rPr lang="en-US" i="1" baseline="-25000" dirty="0">
                        <a:solidFill>
                          <a:srgbClr val="FF0000"/>
                        </a:solidFill>
                      </a:rPr>
                      <m:t>i</m:t>
                    </m:r>
                  </m:oMath>
                </a14:m>
                <a:r>
                  <a:rPr lang="en-US" i="1" dirty="0" smtClean="0">
                    <a:solidFill>
                      <a:srgbClr val="FF0000"/>
                    </a:solidFill>
                  </a:rPr>
                  <a:t>  </a:t>
                </a:r>
                <a:endParaRPr lang="en-US" i="1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The best split (n,s)=(n</a:t>
                </a:r>
                <a:r>
                  <a:rPr lang="en-US" baseline="-25000" dirty="0"/>
                  <a:t>L</a:t>
                </a:r>
                <a:r>
                  <a:rPr lang="en-US" dirty="0"/>
                  <a:t>,s</a:t>
                </a:r>
                <a:r>
                  <a:rPr lang="en-US" baseline="-25000" dirty="0"/>
                  <a:t>L</a:t>
                </a:r>
                <a:r>
                  <a:rPr lang="en-US" dirty="0"/>
                  <a:t>)+(n</a:t>
                </a:r>
                <a:r>
                  <a:rPr lang="en-US" baseline="-25000" dirty="0"/>
                  <a:t>R</a:t>
                </a:r>
                <a:r>
                  <a:rPr lang="en-US" dirty="0"/>
                  <a:t>,s</a:t>
                </a:r>
                <a:r>
                  <a:rPr lang="en-US" baseline="-25000" dirty="0"/>
                  <a:t>R</a:t>
                </a:r>
                <a:r>
                  <a:rPr lang="en-US" dirty="0"/>
                  <a:t>) </a:t>
                </a:r>
                <a:r>
                  <a:rPr lang="en-US" dirty="0" smtClean="0"/>
                  <a:t>maximizes</a:t>
                </a:r>
              </a:p>
              <a:p>
                <a:pPr lvl="3"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Current metrics are Gini and entropy: add Fisher information!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negative </a:t>
                </a:r>
                <a:r>
                  <a:rPr lang="en-US" dirty="0"/>
                  <a:t>Gini impurity</a:t>
                </a:r>
                <a:r>
                  <a:rPr lang="en-US" dirty="0">
                    <a:sym typeface="Symbol" panose="05050102010706020507" pitchFamily="18" charset="2"/>
                  </a:rPr>
                  <a:t>     </a:t>
                </a:r>
                <a:r>
                  <a:rPr lang="en-US" dirty="0" smtClean="0">
                    <a:sym typeface="Symbol" panose="05050102010706020507" pitchFamily="18" charset="2"/>
                  </a:rPr>
                  <a:t></a:t>
                </a:r>
                <a:endParaRPr lang="en-US" dirty="0"/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Shannon information</a:t>
                </a:r>
                <a:r>
                  <a:rPr lang="en-US" dirty="0" smtClean="0">
                    <a:sym typeface="Symbol" panose="05050102010706020507" pitchFamily="18" charset="2"/>
                  </a:rPr>
                  <a:t>       </a:t>
                </a:r>
                <a:endParaRPr lang="en-US" dirty="0"/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Fisher information on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US" baseline="-25000" dirty="0"/>
                  <a:t>s</a:t>
                </a:r>
                <a:r>
                  <a:rPr lang="en-US" dirty="0"/>
                  <a:t>  </a:t>
                </a:r>
                <a:r>
                  <a:rPr lang="en-US" dirty="0">
                    <a:sym typeface="Symbol" panose="05050102010706020507" pitchFamily="18" charset="2"/>
                  </a:rPr>
                  <a:t></a:t>
                </a:r>
              </a:p>
              <a:p>
                <a:pPr lvl="3"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F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unctions look different, but </a:t>
                </a:r>
                <a:r>
                  <a:rPr lang="en-US" sz="1400" dirty="0" smtClean="0"/>
                  <a:t>(modulo a constant factor)…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…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information gain is the same for Fisher and Gini!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lvl="3">
                  <a:spcBef>
                    <a:spcPts val="0"/>
                  </a:spcBef>
                </a:pPr>
                <a:endParaRPr lang="en-US" dirty="0" smtClean="0"/>
              </a:p>
              <a:p>
                <a:pPr lvl="3">
                  <a:spcBef>
                    <a:spcPts val="0"/>
                  </a:spcBef>
                </a:pPr>
                <a:endParaRPr lang="en-US" dirty="0"/>
              </a:p>
              <a:p>
                <a:pPr lvl="3"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But interpretation is clearer for Fisher: reduce the error on the fit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And this is a proof-of-concept for FIP3: split </a:t>
                </a:r>
                <a:r>
                  <a:rPr lang="en-US" i="1" dirty="0" smtClean="0"/>
                  <a:t>into nodes of different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i="1" dirty="0" smtClean="0">
                        <a:solidFill>
                          <a:srgbClr val="000000"/>
                        </a:solidFill>
                        <a:effectLst/>
                      </a:rPr>
                      <m:t>ρ</m:t>
                    </m:r>
                    <m:r>
                      <m:rPr>
                        <m:nor/>
                      </m:rPr>
                      <a:rPr lang="en-US" i="1" baseline="-25000" dirty="0" smtClean="0">
                        <a:solidFill>
                          <a:srgbClr val="000000"/>
                        </a:solidFill>
                        <a:effectLst/>
                      </a:rPr>
                      <m:t>i</m:t>
                    </m:r>
                  </m:oMath>
                </a14:m>
                <a:r>
                  <a:rPr lang="en-US" i="1" dirty="0">
                    <a:solidFill>
                      <a:srgbClr val="000000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  <m:r>
                          <a:rPr lang="en-US" b="0" i="1" baseline="-25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den>
                    </m:f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𝑠𝑖</m:t>
                        </m:r>
                      </m:num>
                      <m:den>
                        <m:r>
                          <a:rPr lang="en-US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a:rPr lang="el-GR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dirty="0" smtClean="0"/>
                  <a:t>  </a:t>
                </a:r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609598"/>
                <a:ext cx="9144000" cy="5307226"/>
              </a:xfrm>
              <a:blipFill>
                <a:blip r:embed="rId2"/>
                <a:stretch>
                  <a:fillRect t="-115" r="-9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-87085" y="5529942"/>
            <a:ext cx="94052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0"/>
            <a:r>
              <a:rPr lang="en-US" sz="1600" i="1" dirty="0"/>
              <a:t>Technicality: user-defined criteria for DecisionTree’s will only be available in </a:t>
            </a:r>
            <a:r>
              <a:rPr lang="en-US" sz="1600" i="1" dirty="0" smtClean="0"/>
              <a:t>future </a:t>
            </a:r>
            <a:r>
              <a:rPr lang="en-US" sz="1600" i="1" dirty="0"/>
              <a:t>sklearn </a:t>
            </a:r>
            <a:r>
              <a:rPr lang="en-US" sz="1600" i="1" dirty="0" smtClean="0"/>
              <a:t>releases</a:t>
            </a:r>
            <a:endParaRPr lang="en-US" sz="1600" i="1" dirty="0"/>
          </a:p>
          <a:p>
            <a:pPr marL="127000"/>
            <a:r>
              <a:rPr lang="en-US" i="1" dirty="0">
                <a:sym typeface="Symbol" panose="05050102010706020507" pitchFamily="18" charset="2"/>
              </a:rPr>
              <a:t> </a:t>
            </a:r>
            <a:r>
              <a:rPr lang="en-US" i="1" dirty="0"/>
              <a:t>I implemented a DecisionTree from scratch, </a:t>
            </a:r>
            <a:r>
              <a:rPr lang="en-US" i="1" dirty="0" smtClean="0"/>
              <a:t>reusing </a:t>
            </a:r>
            <a:r>
              <a:rPr lang="en-US" i="1" dirty="0"/>
              <a:t>the excellent iCSC </a:t>
            </a:r>
            <a:r>
              <a:rPr lang="en-US" i="1" dirty="0">
                <a:hlinkClick r:id="rId3"/>
              </a:rPr>
              <a:t>notebooks</a:t>
            </a:r>
            <a:r>
              <a:rPr lang="en-US" i="1" dirty="0"/>
              <a:t> by Thomas Keck (</a:t>
            </a:r>
            <a:r>
              <a:rPr lang="en-US" i="1" dirty="0" smtClean="0"/>
              <a:t>thanks</a:t>
            </a:r>
            <a:r>
              <a:rPr lang="en-US" i="1" dirty="0"/>
              <a:t>!</a:t>
            </a:r>
            <a:r>
              <a:rPr lang="en-US" sz="1200" i="1" dirty="0"/>
              <a:t>) 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104" y="1143017"/>
            <a:ext cx="2731647" cy="2830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0182" y="2113476"/>
            <a:ext cx="2280552" cy="245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2272" y="2405125"/>
            <a:ext cx="3660226" cy="2771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0182" y="2683718"/>
            <a:ext cx="1581268" cy="27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664" y="2658568"/>
            <a:ext cx="2277336" cy="18204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1345" y="4103801"/>
            <a:ext cx="4037951" cy="3752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37" y="3875534"/>
            <a:ext cx="2886218" cy="32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3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64835"/>
            <a:ext cx="8791199" cy="488307"/>
          </a:xfrm>
        </p:spPr>
        <p:txBody>
          <a:bodyPr/>
          <a:lstStyle/>
          <a:p>
            <a:r>
              <a:rPr lang="en-US" sz="3200" dirty="0" smtClean="0"/>
              <a:t>Limits to knowledge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03514"/>
            <a:ext cx="9144000" cy="508951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FIP2 range is [0,1] </a:t>
            </a:r>
            <a:r>
              <a:rPr lang="en-US" dirty="0" smtClean="0">
                <a:sym typeface="Symbol" panose="05050102010706020507" pitchFamily="18" charset="2"/>
              </a:rPr>
              <a:t> but it does not mean that 1 is achievable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1 represents the </a:t>
            </a:r>
            <a:r>
              <a:rPr lang="en-US" i="1" dirty="0" smtClean="0">
                <a:sym typeface="Symbol" panose="05050102010706020507" pitchFamily="18" charset="2"/>
              </a:rPr>
              <a:t>ideal</a:t>
            </a:r>
            <a:r>
              <a:rPr lang="en-US" dirty="0" smtClean="0">
                <a:sym typeface="Symbol" panose="05050102010706020507" pitchFamily="18" charset="2"/>
              </a:rPr>
              <a:t> case where there is no background</a:t>
            </a:r>
            <a:endParaRPr lang="en-US" dirty="0">
              <a:sym typeface="Symbol" panose="05050102010706020507" pitchFamily="18" charset="2"/>
            </a:endParaRP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In </a:t>
            </a:r>
            <a:r>
              <a:rPr lang="en-US" dirty="0"/>
              <a:t>some regions of phase </a:t>
            </a:r>
            <a:r>
              <a:rPr lang="en-US" dirty="0" smtClean="0"/>
              <a:t>space, </a:t>
            </a:r>
            <a:r>
              <a:rPr lang="en-US" dirty="0"/>
              <a:t>signal and background events may be undistinguishable based on the available </a:t>
            </a:r>
            <a:r>
              <a:rPr lang="en-US" dirty="0" smtClean="0"/>
              <a:t>observations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There is a </a:t>
            </a:r>
            <a:r>
              <a:rPr lang="en-US" dirty="0" smtClean="0">
                <a:solidFill>
                  <a:srgbClr val="FF0000"/>
                </a:solidFill>
              </a:rPr>
              <a:t>limit ROC </a:t>
            </a:r>
            <a:r>
              <a:rPr lang="en-US" dirty="0" smtClean="0"/>
              <a:t>which depends on the signal and background pdf’s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There is a </a:t>
            </a:r>
            <a:r>
              <a:rPr lang="en-US" dirty="0" smtClean="0">
                <a:solidFill>
                  <a:srgbClr val="FF0000"/>
                </a:solidFill>
              </a:rPr>
              <a:t>limit FIP2 </a:t>
            </a:r>
            <a:r>
              <a:rPr lang="en-US" dirty="0" smtClean="0"/>
              <a:t>which depends on prevalence and the limit ROC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Example – toy model, you know the real pdf’s and prevalence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See next slide about overtraining</a:t>
            </a:r>
            <a:endParaRPr lang="en-US" dirty="0"/>
          </a:p>
          <a:p>
            <a:pPr>
              <a:spcBef>
                <a:spcPts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2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3"/>
            <a:ext cx="8791199" cy="422993"/>
          </a:xfrm>
        </p:spPr>
        <p:txBody>
          <a:bodyPr/>
          <a:lstStyle/>
          <a:p>
            <a:r>
              <a:rPr lang="en-US" sz="3200" dirty="0" smtClean="0"/>
              <a:t>Overtraining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729344"/>
            <a:ext cx="8791199" cy="903514"/>
          </a:xfrm>
        </p:spPr>
        <p:txBody>
          <a:bodyPr/>
          <a:lstStyle/>
          <a:p>
            <a:r>
              <a:rPr lang="en-US" dirty="0" smtClean="0"/>
              <a:t>Using the same metric for training and evaluation also simplifies the interpretation of overtraining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752598"/>
            <a:ext cx="4694134" cy="4283967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4874134" y="1654629"/>
            <a:ext cx="4269866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 smtClean="0"/>
              <a:t>Example: toy model where you know the real pdf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You know the limit ROC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You know the limit FIP2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You want your validation FIP2 as close as possible to the limit, but it will be </a:t>
            </a:r>
            <a:r>
              <a:rPr lang="en-US" dirty="0" smtClean="0">
                <a:solidFill>
                  <a:srgbClr val="008000"/>
                </a:solidFill>
              </a:rPr>
              <a:t>lower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To get there you maximize your training FIP2, but it will be </a:t>
            </a:r>
            <a:r>
              <a:rPr lang="en-US" dirty="0" smtClean="0">
                <a:solidFill>
                  <a:srgbClr val="FF0000"/>
                </a:solidFill>
              </a:rPr>
              <a:t>higher</a:t>
            </a:r>
            <a:r>
              <a:rPr lang="en-US" dirty="0" smtClean="0"/>
              <a:t> than the real limit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You may trace back every increase to one node split</a:t>
            </a:r>
          </a:p>
          <a:p>
            <a:pPr lvl="1">
              <a:spcBef>
                <a:spcPts val="0"/>
              </a:spcBef>
            </a:pPr>
            <a:r>
              <a:rPr lang="en-US" dirty="0"/>
              <a:t>You </a:t>
            </a:r>
            <a:r>
              <a:rPr lang="en-US" dirty="0" smtClean="0"/>
              <a:t>may study the effects of things like min_sample_leaf</a:t>
            </a:r>
          </a:p>
        </p:txBody>
      </p:sp>
      <p:cxnSp>
        <p:nvCxnSpPr>
          <p:cNvPr id="9" name="Straight Arrow Connector 8"/>
          <p:cNvCxnSpPr>
            <a:stCxn id="19" idx="1"/>
          </p:cNvCxnSpPr>
          <p:nvPr/>
        </p:nvCxnSpPr>
        <p:spPr>
          <a:xfrm flipH="1" flipV="1">
            <a:off x="4402635" y="2876095"/>
            <a:ext cx="1732177" cy="17378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20" idx="3"/>
          </p:cNvCxnSpPr>
          <p:nvPr/>
        </p:nvCxnSpPr>
        <p:spPr>
          <a:xfrm flipV="1">
            <a:off x="4147457" y="4024197"/>
            <a:ext cx="3962713" cy="341617"/>
          </a:xfrm>
          <a:prstGeom prst="straightConnector1">
            <a:avLst/>
          </a:prstGeom>
          <a:ln>
            <a:solidFill>
              <a:srgbClr val="008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023806" y="4544509"/>
            <a:ext cx="757994" cy="473803"/>
          </a:xfrm>
          <a:prstGeom prst="ellipse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7999164" y="3619781"/>
            <a:ext cx="757994" cy="473803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7282544" y="2455006"/>
            <a:ext cx="1230086" cy="365083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Arrow Connector 25"/>
          <p:cNvCxnSpPr>
            <a:stCxn id="23" idx="2"/>
          </p:cNvCxnSpPr>
          <p:nvPr/>
        </p:nvCxnSpPr>
        <p:spPr>
          <a:xfrm flipH="1">
            <a:off x="642258" y="2637548"/>
            <a:ext cx="6640286" cy="2143862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282543" y="2781531"/>
            <a:ext cx="1193739" cy="365083"/>
          </a:xfrm>
          <a:prstGeom prst="ellipse">
            <a:avLst/>
          </a:prstGeom>
          <a:noFill/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Arrow Connector 28"/>
          <p:cNvCxnSpPr>
            <a:stCxn id="27" idx="2"/>
          </p:cNvCxnSpPr>
          <p:nvPr/>
        </p:nvCxnSpPr>
        <p:spPr>
          <a:xfrm flipH="1" flipV="1">
            <a:off x="4252033" y="2304437"/>
            <a:ext cx="3030510" cy="659636"/>
          </a:xfrm>
          <a:prstGeom prst="straightConnector1">
            <a:avLst/>
          </a:prstGeom>
          <a:ln>
            <a:solidFill>
              <a:srgbClr val="3333C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252032" y="2944533"/>
            <a:ext cx="3030511" cy="1011226"/>
          </a:xfrm>
          <a:prstGeom prst="straightConnector1">
            <a:avLst/>
          </a:prstGeom>
          <a:ln>
            <a:solidFill>
              <a:srgbClr val="3333C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75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-1" y="1023257"/>
                <a:ext cx="9263743" cy="4871797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FIP2 for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US" baseline="-25000" dirty="0" smtClean="0"/>
                  <a:t>s</a:t>
                </a:r>
                <a:r>
                  <a:rPr lang="en-US" dirty="0" smtClean="0"/>
                  <a:t> fits: one metric for training, evaluation, physics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FIP3: </a:t>
                </a:r>
                <a:r>
                  <a:rPr lang="en-US" dirty="0"/>
                  <a:t>one metric for training, evaluation, physics </a:t>
                </a:r>
                <a:r>
                  <a:rPr lang="en-US" dirty="0" smtClean="0"/>
                  <a:t>in fits of a generic </a:t>
                </a:r>
                <a:r>
                  <a:rPr lang="el-GR" dirty="0" smtClean="0"/>
                  <a:t>θ</a:t>
                </a:r>
                <a:endParaRPr lang="en-US" dirty="0" smtClean="0"/>
              </a:p>
              <a:p>
                <a:pPr lvl="3">
                  <a:spcBef>
                    <a:spcPts val="0"/>
                  </a:spcBef>
                </a:pPr>
                <a:endParaRPr lang="en-US" sz="1200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Difference with FIP2: include event-by-event sensitivities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i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i</m:t>
                            </m:r>
                          </m:sub>
                        </m:sSub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[FIP2] Fit </a:t>
                </a:r>
                <a:r>
                  <a:rPr lang="en-US" dirty="0"/>
                  <a:t>for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US" baseline="-25000" dirty="0" smtClean="0"/>
                  <a:t>s</a:t>
                </a:r>
                <a:r>
                  <a:rPr lang="el-GR" dirty="0" smtClean="0"/>
                  <a:t> </a:t>
                </a:r>
                <a:r>
                  <a:rPr lang="el-GR" dirty="0">
                    <a:sym typeface="Symbol" panose="05050102010706020507" pitchFamily="18" charset="2"/>
                  </a:rPr>
                  <a:t>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/>
                  <a:t>should partition events into bins of different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ρ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</m:oMath>
                </a14:m>
                <a:endParaRPr lang="en-US" dirty="0"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[FIP3] Fit </a:t>
                </a:r>
                <a:r>
                  <a:rPr lang="en-US" dirty="0"/>
                  <a:t>for </a:t>
                </a:r>
                <a:r>
                  <a:rPr lang="el-GR" dirty="0"/>
                  <a:t>θ </a:t>
                </a:r>
                <a:r>
                  <a:rPr lang="en-US" dirty="0" smtClean="0"/>
                  <a:t> </a:t>
                </a:r>
                <a:r>
                  <a:rPr lang="el-GR" dirty="0" smtClean="0">
                    <a:sym typeface="Symbol" panose="05050102010706020507" pitchFamily="18" charset="2"/>
                  </a:rPr>
                  <a:t></a:t>
                </a:r>
                <a:r>
                  <a:rPr lang="en-US" dirty="0" smtClean="0">
                    <a:sym typeface="Symbol" panose="05050102010706020507" pitchFamily="18" charset="2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should </a:t>
                </a:r>
                <a:r>
                  <a:rPr lang="en-US" dirty="0">
                    <a:solidFill>
                      <a:srgbClr val="FF0000"/>
                    </a:solidFill>
                  </a:rPr>
                  <a:t>partition events into bins of different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>
                        <a:solidFill>
                          <a:srgbClr val="FF0000"/>
                        </a:solidFill>
                      </a:rPr>
                      <m:t>ρ</m:t>
                    </m:r>
                    <m:r>
                      <m:rPr>
                        <m:nor/>
                      </m:rPr>
                      <a:rPr lang="en-US" baseline="-25000" dirty="0">
                        <a:solidFill>
                          <a:srgbClr val="FF0000"/>
                        </a:solidFill>
                      </a:rPr>
                      <m:t>i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i</m:t>
                        </m:r>
                      </m:den>
                    </m:f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i</m:t>
                            </m:r>
                          </m:sub>
                        </m:sSub>
                      </m:num>
                      <m:den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</m:oMath>
                </a14:m>
                <a:endParaRPr lang="en-US" dirty="0" smtClean="0"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lvl="2">
                  <a:spcBef>
                    <a:spcPts val="0"/>
                  </a:spcBef>
                </a:pPr>
                <a:r>
                  <a:rPr lang="en-US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Example: a 1-D fit 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ρ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i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i</m:t>
                            </m:r>
                          </m:sub>
                        </m:sSub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</m:oMath>
                </a14:m>
                <a:r>
                  <a:rPr lang="en-US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 or (better) a 2-D fit 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ρ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i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i</m:t>
                            </m:r>
                          </m:sub>
                        </m:sSub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</m:oMath>
                </a14:m>
                <a:endParaRPr lang="en-US" dirty="0" smtClean="0"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lvl="3">
                  <a:spcBef>
                    <a:spcPts val="0"/>
                  </a:spcBef>
                </a:pPr>
                <a:endParaRPr lang="en-US" sz="1200" dirty="0" smtClean="0"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Challenge: what is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i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i</m:t>
                            </m:r>
                          </m:sub>
                        </m:sSub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</m:oMath>
                </a14:m>
                <a:r>
                  <a:rPr lang="en-US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 for real data events?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On MC events you can get it from event-by-event MC weight derivatives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On data, train a regression tree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i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i</m:t>
                            </m:r>
                          </m:sub>
                        </m:sSub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</m:oMath>
                </a14:m>
                <a:r>
                  <a:rPr lang="en-US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 on signal only and a decision tree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ρ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 on signal+bkg: use Fisher Information as splitting criterion in both</a:t>
                </a:r>
              </a:p>
              <a:p>
                <a:pPr lvl="3">
                  <a:spcBef>
                    <a:spcPts val="0"/>
                  </a:spcBef>
                </a:pPr>
                <a:endParaRPr lang="en-US" dirty="0" smtClean="0"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i="1" dirty="0" smtClean="0">
                    <a:solidFill>
                      <a:srgbClr val="FF0000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The boundary between classification and regression is blurred!</a:t>
                </a:r>
                <a:endParaRPr lang="en-US" i="1" dirty="0">
                  <a:solidFill>
                    <a:srgbClr val="FF0000"/>
                  </a:solidFill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-1" y="1023257"/>
                <a:ext cx="9263743" cy="4871797"/>
              </a:xfrm>
              <a:blipFill>
                <a:blip r:embed="rId2"/>
                <a:stretch>
                  <a:fillRect t="-125" r="-197" b="-70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0000" y="197494"/>
            <a:ext cx="8791199" cy="488306"/>
          </a:xfrm>
        </p:spPr>
        <p:txBody>
          <a:bodyPr/>
          <a:lstStyle/>
          <a:p>
            <a:r>
              <a:rPr lang="en-US" sz="3200" dirty="0"/>
              <a:t>[</a:t>
            </a:r>
            <a:r>
              <a:rPr lang="en-US" sz="3200" dirty="0" smtClean="0"/>
              <a:t>FIP3] parameter fits including the scoring </a:t>
            </a:r>
            <a:r>
              <a:rPr lang="en-US" sz="3200" dirty="0"/>
              <a:t>classifier </a:t>
            </a:r>
            <a:r>
              <a:rPr lang="en-US" sz="3200" dirty="0" smtClean="0"/>
              <a:t>distribution – </a:t>
            </a:r>
            <a:r>
              <a:rPr lang="en-US" sz="3200" i="1" dirty="0" smtClean="0"/>
              <a:t>work in progress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41581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739433"/>
            <a:ext cx="8962218" cy="2049451"/>
            <a:chOff x="0" y="1392578"/>
            <a:chExt cx="8962218" cy="204945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4747" y="1392578"/>
              <a:ext cx="2397471" cy="204945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58300"/>
              <a:ext cx="2277336" cy="1820441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>
            <a:xfrm rot="10800000">
              <a:off x="2307771" y="2208391"/>
              <a:ext cx="522514" cy="164758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ight Arrow 8"/>
            <p:cNvSpPr/>
            <p:nvPr/>
          </p:nvSpPr>
          <p:spPr>
            <a:xfrm rot="10800000">
              <a:off x="5876914" y="2208391"/>
              <a:ext cx="522514" cy="164758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81058" y="1467487"/>
              <a:ext cx="2221597" cy="182180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71713" y="2396585"/>
              <a:ext cx="1496911" cy="458561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4"/>
            <a:ext cx="8791199" cy="372818"/>
          </a:xfrm>
        </p:spPr>
        <p:txBody>
          <a:bodyPr/>
          <a:lstStyle/>
          <a:p>
            <a:r>
              <a:rPr lang="en-US" sz="3200" dirty="0" smtClean="0"/>
              <a:t>Conclusions: one metric to bind them all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7086" y="3493132"/>
                <a:ext cx="9056914" cy="2521666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One metric for training, evaluation, physics: Fisher Information</a:t>
                </a:r>
              </a:p>
              <a:p>
                <a:pPr lvl="3">
                  <a:spcBef>
                    <a:spcPts val="0"/>
                  </a:spcBef>
                </a:pPr>
                <a:endParaRPr lang="en-US" sz="1000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FI meets HEP specificities for evaluation: focuses on signal; describes distribution fits; describes event-by-event sensitivity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Different problems need different metrics: HEP needs its own metrics</a:t>
                </a:r>
              </a:p>
              <a:p>
                <a:pPr lvl="3">
                  <a:spcBef>
                    <a:spcPts val="0"/>
                  </a:spcBef>
                </a:pPr>
                <a:endParaRPr lang="en-US" sz="1000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The boundary between binary classification and regression is blurred: should partition events into bins of different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000" dirty="0"/>
                      <m:t>ρ</m:t>
                    </m:r>
                    <m:r>
                      <m:rPr>
                        <m:nor/>
                      </m:rPr>
                      <a:rPr lang="en-US" sz="2000" baseline="-25000" dirty="0"/>
                      <m:t>i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000" i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sz="2000" i="0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i</m:t>
                        </m:r>
                      </m:den>
                    </m:f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i</m:t>
                            </m:r>
                          </m:sub>
                        </m:sSub>
                      </m:num>
                      <m:den>
                        <m:r>
                          <a:rPr lang="en-US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</m:oMath>
                </a14:m>
                <a:r>
                  <a:rPr lang="en-US" sz="2000" dirty="0"/>
                  <a:t>  </a:t>
                </a:r>
                <a:endParaRPr lang="en-GB" sz="2000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7086" y="3493132"/>
                <a:ext cx="9056914" cy="2521666"/>
              </a:xfrm>
              <a:blipFill>
                <a:blip r:embed="rId6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87086" y="2668805"/>
            <a:ext cx="8916864" cy="795785"/>
            <a:chOff x="87086" y="3517894"/>
            <a:chExt cx="8916864" cy="837565"/>
          </a:xfrm>
        </p:grpSpPr>
        <p:sp>
          <p:nvSpPr>
            <p:cNvPr id="11" name="TextBox 10"/>
            <p:cNvSpPr txBox="1"/>
            <p:nvPr/>
          </p:nvSpPr>
          <p:spPr>
            <a:xfrm>
              <a:off x="87086" y="3528778"/>
              <a:ext cx="2623457" cy="777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TRAINING</a:t>
              </a:r>
            </a:p>
            <a:p>
              <a:r>
                <a:rPr lang="en-US" dirty="0" smtClean="0"/>
                <a:t>- </a:t>
              </a:r>
              <a:r>
                <a:rPr lang="en-US" b="1" dirty="0" smtClean="0"/>
                <a:t>Fisher Information</a:t>
              </a:r>
            </a:p>
            <a:p>
              <a:r>
                <a:rPr lang="en-US" b="1" i="1" dirty="0" smtClean="0">
                  <a:solidFill>
                    <a:srgbClr val="008000"/>
                  </a:solidFill>
                </a:rPr>
                <a:t>   = </a:t>
              </a:r>
              <a:r>
                <a:rPr lang="en-US" b="1" i="1" dirty="0">
                  <a:solidFill>
                    <a:srgbClr val="008000"/>
                  </a:solidFill>
                </a:rPr>
                <a:t>measurement error</a:t>
              </a:r>
              <a:endParaRPr lang="en-US" b="1" dirty="0" smtClean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11969" y="3517894"/>
              <a:ext cx="3750088" cy="777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EVALUATION</a:t>
              </a:r>
            </a:p>
            <a:p>
              <a:r>
                <a:rPr lang="en-US" dirty="0" smtClean="0"/>
                <a:t>- </a:t>
              </a:r>
              <a:r>
                <a:rPr lang="en-US" b="1" dirty="0" smtClean="0"/>
                <a:t>Fisher Information</a:t>
              </a:r>
            </a:p>
            <a:p>
              <a:r>
                <a:rPr lang="en-US" b="1" i="1" dirty="0" smtClean="0">
                  <a:solidFill>
                    <a:srgbClr val="008000"/>
                  </a:solidFill>
                </a:rPr>
                <a:t>    = </a:t>
              </a:r>
              <a:r>
                <a:rPr lang="en-US" b="1" i="1" dirty="0">
                  <a:solidFill>
                    <a:srgbClr val="008000"/>
                  </a:solidFill>
                </a:rPr>
                <a:t>measurement error</a:t>
              </a:r>
              <a:endParaRPr lang="en-US" b="1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76761" y="3578014"/>
              <a:ext cx="2227189" cy="777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PHYSICS</a:t>
              </a:r>
            </a:p>
            <a:p>
              <a:r>
                <a:rPr lang="en-US" dirty="0" smtClean="0"/>
                <a:t>- </a:t>
              </a:r>
              <a:r>
                <a:rPr lang="en-US" b="1" dirty="0" smtClean="0"/>
                <a:t>Fisher Information</a:t>
              </a:r>
              <a:endParaRPr lang="en-US" i="1" dirty="0" smtClean="0"/>
            </a:p>
            <a:p>
              <a:pPr lvl="1"/>
              <a:r>
                <a:rPr lang="en-US" i="1" dirty="0"/>
                <a:t> </a:t>
              </a:r>
              <a:r>
                <a:rPr lang="en-US" i="1" dirty="0" smtClean="0"/>
                <a:t>   </a:t>
              </a:r>
              <a:r>
                <a:rPr lang="en-US" b="1" i="1" dirty="0" smtClean="0">
                  <a:solidFill>
                    <a:srgbClr val="008000"/>
                  </a:solidFill>
                </a:rPr>
                <a:t>= measurement error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206346" y="903513"/>
            <a:ext cx="1549088" cy="2343941"/>
            <a:chOff x="7206345" y="1433644"/>
            <a:chExt cx="1549088" cy="2343941"/>
          </a:xfrm>
        </p:grpSpPr>
        <p:sp>
          <p:nvSpPr>
            <p:cNvPr id="14" name="Rectangle 13"/>
            <p:cNvSpPr/>
            <p:nvPr/>
          </p:nvSpPr>
          <p:spPr>
            <a:xfrm>
              <a:off x="7206345" y="1433644"/>
              <a:ext cx="1549088" cy="188327"/>
            </a:xfrm>
            <a:prstGeom prst="rect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Arrow Connector 14"/>
            <p:cNvCxnSpPr>
              <a:stCxn id="14" idx="2"/>
            </p:cNvCxnSpPr>
            <p:nvPr/>
          </p:nvCxnSpPr>
          <p:spPr>
            <a:xfrm>
              <a:off x="7980889" y="1621971"/>
              <a:ext cx="774544" cy="2155614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931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 algn="ctr">
              <a:buNone/>
            </a:pPr>
            <a:endParaRPr lang="en-US" sz="4800" dirty="0" smtClean="0"/>
          </a:p>
          <a:p>
            <a:pPr marL="127000" indent="0" algn="ctr">
              <a:buNone/>
            </a:pPr>
            <a:endParaRPr lang="en-US" sz="4800" dirty="0"/>
          </a:p>
          <a:p>
            <a:pPr marL="127000" indent="0" algn="ctr">
              <a:buNone/>
            </a:pPr>
            <a:r>
              <a:rPr lang="en-US" sz="4800" dirty="0" smtClean="0"/>
              <a:t>Additional backup slides</a:t>
            </a:r>
          </a:p>
          <a:p>
            <a:pPr marL="127000" indent="0" algn="ctr">
              <a:buNone/>
            </a:pPr>
            <a:endParaRPr lang="en-US" sz="1100" dirty="0"/>
          </a:p>
          <a:p>
            <a:pPr marL="127000" indent="0" algn="ctr">
              <a:buNone/>
            </a:pPr>
            <a:endParaRPr lang="en-US" dirty="0" smtClean="0"/>
          </a:p>
          <a:p>
            <a:pPr marL="127000" indent="0" algn="ctr">
              <a:buNone/>
            </a:pPr>
            <a:r>
              <a:rPr lang="en-US" dirty="0" smtClean="0"/>
              <a:t>Selected slides from my previous IML talks </a:t>
            </a:r>
          </a:p>
          <a:p>
            <a:pPr marL="127000" indent="0" algn="ctr">
              <a:buNone/>
            </a:pPr>
            <a:r>
              <a:rPr lang="en-US" dirty="0" smtClean="0"/>
              <a:t>in April (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indico.cern.ch/event/668017/contributions/2947015</a:t>
            </a:r>
            <a:r>
              <a:rPr lang="en-US" dirty="0" smtClean="0"/>
              <a:t>)</a:t>
            </a:r>
          </a:p>
          <a:p>
            <a:pPr marL="127000" indent="0" algn="ctr">
              <a:buNone/>
            </a:pPr>
            <a:r>
              <a:rPr lang="en-US" dirty="0"/>
              <a:t>a</a:t>
            </a:r>
            <a:r>
              <a:rPr lang="en-US" dirty="0" smtClean="0"/>
              <a:t>nd January (</a:t>
            </a:r>
            <a:r>
              <a:rPr lang="en-GB" dirty="0">
                <a:hlinkClick r:id="rId3"/>
              </a:rPr>
              <a:t>https://indico.cern.ch/event/679765/contributions/2814562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27887"/>
            <a:ext cx="8791199" cy="488307"/>
          </a:xfrm>
        </p:spPr>
        <p:txBody>
          <a:bodyPr/>
          <a:lstStyle/>
          <a:p>
            <a:r>
              <a:rPr lang="en-US" sz="2400" dirty="0" smtClean="0"/>
              <a:t>FIP2 from the ROC (+prevalence) or from the PRC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80000" y="545692"/>
            <a:ext cx="8791199" cy="5380968"/>
          </a:xfrm>
          <a:ln w="28575"/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From the previous slide: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FIP2 from the ROC (+prevalence             ):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FIP2 from the </a:t>
            </a:r>
            <a:r>
              <a:rPr lang="en-US" dirty="0" smtClean="0"/>
              <a:t>PRC: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2">
              <a:spcBef>
                <a:spcPts val="0"/>
              </a:spcBef>
            </a:pPr>
            <a:endParaRPr lang="en-US" dirty="0" smtClean="0"/>
          </a:p>
          <a:p>
            <a:pPr lvl="2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Easier calculation and interpretation from ROC (+prevalence) than from PRC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 of constant ROC slope</a:t>
            </a:r>
            <a:r>
              <a:rPr lang="en-US" dirty="0" smtClean="0"/>
              <a:t>*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region of constant signal purity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decreasing ROC slope = decreasing purity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technicality (my Python code): convert ROC to convex hull** first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04551" y="1439431"/>
            <a:ext cx="5479926" cy="414341"/>
            <a:chOff x="804551" y="1085465"/>
            <a:chExt cx="5479926" cy="41434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4551" y="1085465"/>
              <a:ext cx="809631" cy="39529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7132" y="1085465"/>
              <a:ext cx="1209684" cy="371478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>
            <a:xfrm>
              <a:off x="1669409" y="1257300"/>
              <a:ext cx="192495" cy="51620"/>
            </a:xfrm>
            <a:prstGeom prst="rightArrow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237271" y="1257300"/>
              <a:ext cx="192495" cy="51620"/>
            </a:xfrm>
            <a:prstGeom prst="rightArrow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0221" y="1085925"/>
              <a:ext cx="990607" cy="40005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11" name="Right Arrow 10"/>
            <p:cNvSpPr/>
            <p:nvPr/>
          </p:nvSpPr>
          <p:spPr>
            <a:xfrm>
              <a:off x="4635125" y="1242552"/>
              <a:ext cx="192495" cy="51620"/>
            </a:xfrm>
            <a:prstGeom prst="rightArrow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1917" y="1085465"/>
              <a:ext cx="1352560" cy="414341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0125" y="1498662"/>
            <a:ext cx="1567791" cy="32844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7034981" y="1221663"/>
            <a:ext cx="20405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Compare FIP2(ROC) to AUC</a:t>
            </a:r>
            <a:endParaRPr lang="en-US" sz="1100" i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2728" y="626076"/>
            <a:ext cx="1038233" cy="3667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4260" y="1119884"/>
            <a:ext cx="753968" cy="264241"/>
          </a:xfrm>
          <a:prstGeom prst="rect">
            <a:avLst/>
          </a:prstGeom>
          <a:ln>
            <a:noFill/>
          </a:ln>
        </p:spPr>
      </p:pic>
      <p:grpSp>
        <p:nvGrpSpPr>
          <p:cNvPr id="25" name="Group 24"/>
          <p:cNvGrpSpPr/>
          <p:nvPr/>
        </p:nvGrpSpPr>
        <p:grpSpPr>
          <a:xfrm>
            <a:off x="362106" y="2433183"/>
            <a:ext cx="6410398" cy="542929"/>
            <a:chOff x="804551" y="2499549"/>
            <a:chExt cx="6410398" cy="54292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4551" y="2499549"/>
              <a:ext cx="1171584" cy="542929"/>
            </a:xfrm>
            <a:prstGeom prst="rect">
              <a:avLst/>
            </a:prstGeom>
          </p:spPr>
        </p:pic>
        <p:sp>
          <p:nvSpPr>
            <p:cNvPr id="19" name="Right Arrow 18"/>
            <p:cNvSpPr/>
            <p:nvPr/>
          </p:nvSpPr>
          <p:spPr>
            <a:xfrm>
              <a:off x="2020913" y="2719393"/>
              <a:ext cx="192495" cy="51620"/>
            </a:xfrm>
            <a:prstGeom prst="rightArrow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86841" y="2551937"/>
              <a:ext cx="2209816" cy="490541"/>
            </a:xfrm>
            <a:prstGeom prst="rect">
              <a:avLst/>
            </a:prstGeom>
          </p:spPr>
        </p:pic>
        <p:sp>
          <p:nvSpPr>
            <p:cNvPr id="21" name="Right Arrow 20"/>
            <p:cNvSpPr/>
            <p:nvPr/>
          </p:nvSpPr>
          <p:spPr>
            <a:xfrm>
              <a:off x="4578303" y="2719393"/>
              <a:ext cx="192495" cy="51620"/>
            </a:xfrm>
            <a:prstGeom prst="rightArrow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22948" y="2612446"/>
              <a:ext cx="862019" cy="304802"/>
            </a:xfrm>
            <a:prstGeom prst="rect">
              <a:avLst/>
            </a:prstGeom>
          </p:spPr>
        </p:pic>
        <p:sp>
          <p:nvSpPr>
            <p:cNvPr id="23" name="Right Arrow 22"/>
            <p:cNvSpPr/>
            <p:nvPr/>
          </p:nvSpPr>
          <p:spPr>
            <a:xfrm>
              <a:off x="5767369" y="2693583"/>
              <a:ext cx="192495" cy="51620"/>
            </a:xfrm>
            <a:prstGeom prst="rightArrow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48128" y="2559116"/>
              <a:ext cx="1166821" cy="385765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</p:grpSp>
      <p:sp>
        <p:nvSpPr>
          <p:cNvPr id="26" name="TextBox 25"/>
          <p:cNvSpPr txBox="1"/>
          <p:nvPr/>
        </p:nvSpPr>
        <p:spPr>
          <a:xfrm>
            <a:off x="6956630" y="2236840"/>
            <a:ext cx="217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Compare FIP2(PRC) to AUCPR</a:t>
            </a:r>
            <a:endParaRPr lang="en-US" sz="1100" i="1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27332" y="2492750"/>
            <a:ext cx="1090620" cy="32861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831" y="3642223"/>
            <a:ext cx="1745028" cy="144870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826662" y="4799225"/>
            <a:ext cx="3343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**Convert ROC to convex hull</a:t>
            </a:r>
          </a:p>
          <a:p>
            <a:r>
              <a:rPr lang="en-US" sz="900" dirty="0" smtClean="0"/>
              <a:t>- ensure decreasing slope</a:t>
            </a:r>
          </a:p>
          <a:p>
            <a:r>
              <a:rPr lang="en-US" sz="900" dirty="0" smtClean="0"/>
              <a:t>- avoid staircase effect that would artificially inflate FIP2</a:t>
            </a:r>
          </a:p>
          <a:p>
            <a:r>
              <a:rPr lang="en-US" sz="900" dirty="0" smtClean="0"/>
              <a:t>  (bins of 100% purity: only signal or only background)</a:t>
            </a:r>
            <a:endParaRPr lang="en-US" sz="900" dirty="0"/>
          </a:p>
        </p:txBody>
      </p:sp>
      <p:sp>
        <p:nvSpPr>
          <p:cNvPr id="30" name="TextBox 29"/>
          <p:cNvSpPr txBox="1"/>
          <p:nvPr/>
        </p:nvSpPr>
        <p:spPr>
          <a:xfrm>
            <a:off x="6284477" y="5623694"/>
            <a:ext cx="33439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*ROC slopes are also discussed in medical literature </a:t>
            </a:r>
          </a:p>
          <a:p>
            <a:r>
              <a:rPr lang="en-US" sz="900" dirty="0" smtClean="0"/>
              <a:t>in relation to diagnostic likelihood ratios [Choi 1998],</a:t>
            </a:r>
          </a:p>
          <a:p>
            <a:r>
              <a:rPr lang="en-US" sz="900" dirty="0" smtClean="0"/>
              <a:t>but their use does not seem to be widespread(?)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68372" y="4308911"/>
            <a:ext cx="4243140" cy="1744842"/>
            <a:chOff x="1109535" y="4281828"/>
            <a:chExt cx="4243140" cy="17448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535" y="4281828"/>
              <a:ext cx="4243140" cy="174484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2295924" y="4599170"/>
              <a:ext cx="886804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solidFill>
                    <a:srgbClr val="3333CC"/>
                  </a:solidFill>
                </a:rPr>
                <a:t>d</a:t>
              </a:r>
              <a:r>
                <a:rPr lang="el-GR" sz="700" dirty="0" smtClean="0">
                  <a:solidFill>
                    <a:srgbClr val="3333CC"/>
                  </a:solidFill>
                </a:rPr>
                <a:t>ε</a:t>
              </a:r>
              <a:r>
                <a:rPr lang="en-US" sz="700" baseline="-25000" dirty="0" smtClean="0">
                  <a:solidFill>
                    <a:srgbClr val="3333CC"/>
                  </a:solidFill>
                </a:rPr>
                <a:t>s</a:t>
              </a:r>
              <a:r>
                <a:rPr lang="en-US" sz="700" dirty="0" smtClean="0">
                  <a:solidFill>
                    <a:srgbClr val="3333CC"/>
                  </a:solidFill>
                </a:rPr>
                <a:t>: proportional to</a:t>
              </a:r>
              <a:r>
                <a:rPr lang="en-US" sz="700" dirty="0">
                  <a:solidFill>
                    <a:srgbClr val="3333CC"/>
                  </a:solidFill>
                </a:rPr>
                <a:t> </a:t>
              </a:r>
              <a:r>
                <a:rPr lang="en-US" sz="700" dirty="0" smtClean="0">
                  <a:solidFill>
                    <a:srgbClr val="3333CC"/>
                  </a:solidFill>
                </a:rPr>
                <a:t>#signal events </a:t>
              </a:r>
            </a:p>
            <a:p>
              <a:r>
                <a:rPr lang="en-US" sz="700" dirty="0" smtClean="0">
                  <a:solidFill>
                    <a:srgbClr val="3333CC"/>
                  </a:solidFill>
                </a:rPr>
                <a:t>in bin</a:t>
              </a:r>
            </a:p>
            <a:p>
              <a:endParaRPr lang="en-US" sz="700" dirty="0" smtClean="0">
                <a:solidFill>
                  <a:srgbClr val="3333CC"/>
                </a:solidFill>
              </a:endParaRPr>
            </a:p>
            <a:p>
              <a:r>
                <a:rPr lang="en-US" sz="700" dirty="0" smtClean="0">
                  <a:solidFill>
                    <a:srgbClr val="3333CC"/>
                  </a:solidFill>
                </a:rPr>
                <a:t>d</a:t>
              </a:r>
              <a:r>
                <a:rPr lang="el-GR" sz="700" dirty="0" smtClean="0">
                  <a:solidFill>
                    <a:srgbClr val="3333CC"/>
                  </a:solidFill>
                </a:rPr>
                <a:t>ε</a:t>
              </a:r>
              <a:r>
                <a:rPr lang="en-US" sz="700" baseline="-25000" dirty="0" smtClean="0">
                  <a:solidFill>
                    <a:srgbClr val="3333CC"/>
                  </a:solidFill>
                </a:rPr>
                <a:t>s</a:t>
              </a:r>
              <a:r>
                <a:rPr lang="en-US" sz="700" dirty="0" smtClean="0">
                  <a:solidFill>
                    <a:srgbClr val="3333CC"/>
                  </a:solidFill>
                </a:rPr>
                <a:t>/d</a:t>
              </a:r>
              <a:r>
                <a:rPr lang="el-GR" sz="700" dirty="0" smtClean="0">
                  <a:solidFill>
                    <a:srgbClr val="3333CC"/>
                  </a:solidFill>
                </a:rPr>
                <a:t>ε</a:t>
              </a:r>
              <a:r>
                <a:rPr lang="en-US" sz="700" baseline="-25000" dirty="0" smtClean="0">
                  <a:solidFill>
                    <a:srgbClr val="3333CC"/>
                  </a:solidFill>
                </a:rPr>
                <a:t>b</a:t>
              </a:r>
              <a:r>
                <a:rPr lang="en-US" sz="700" dirty="0" smtClean="0">
                  <a:solidFill>
                    <a:srgbClr val="3333CC"/>
                  </a:solidFill>
                </a:rPr>
                <a:t>: related </a:t>
              </a:r>
            </a:p>
            <a:p>
              <a:r>
                <a:rPr lang="en-US" sz="700" dirty="0" smtClean="0">
                  <a:solidFill>
                    <a:srgbClr val="3333CC"/>
                  </a:solidFill>
                </a:rPr>
                <a:t>to purity in bin</a:t>
              </a:r>
              <a:endParaRPr lang="en-US" sz="700" dirty="0">
                <a:solidFill>
                  <a:srgbClr val="3333CC"/>
                </a:solidFill>
              </a:endParaRPr>
            </a:p>
            <a:p>
              <a:endParaRPr lang="en-US" sz="700" dirty="0">
                <a:solidFill>
                  <a:srgbClr val="3333CC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573389" y="513184"/>
            <a:ext cx="3164648" cy="646331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FIP2: integrals on ROC and PRC,</a:t>
            </a:r>
          </a:p>
          <a:p>
            <a:pPr algn="ctr"/>
            <a:r>
              <a:rPr lang="en-US" sz="1200" dirty="0" smtClean="0"/>
              <a:t>more relevant to HEP than AUC or AUCPR!</a:t>
            </a:r>
          </a:p>
          <a:p>
            <a:pPr algn="ctr"/>
            <a:r>
              <a:rPr lang="en-US" sz="1200" dirty="0" smtClean="0"/>
              <a:t>(well-defined meaning for distribution fits)</a:t>
            </a:r>
          </a:p>
        </p:txBody>
      </p:sp>
    </p:spTree>
    <p:extLst>
      <p:ext uri="{BB962C8B-B14F-4D97-AF65-F5344CB8AC3E}">
        <p14:creationId xmlns:p14="http://schemas.microsoft.com/office/powerpoint/2010/main" val="41537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08857" y="952200"/>
            <a:ext cx="9252857" cy="2484738"/>
          </a:xfrm>
        </p:spPr>
        <p:txBody>
          <a:bodyPr/>
          <a:lstStyle/>
          <a:p>
            <a:pPr marL="152400" indent="0" algn="ctr">
              <a:buNone/>
            </a:pPr>
            <a:r>
              <a:rPr lang="en-US" dirty="0" smtClean="0"/>
              <a:t>Example: event selection using a Decision Tree for </a:t>
            </a:r>
            <a:r>
              <a:rPr lang="en-US" dirty="0"/>
              <a:t>a</a:t>
            </a:r>
            <a:r>
              <a:rPr lang="en-US" dirty="0" smtClean="0"/>
              <a:t> parameter fit</a:t>
            </a:r>
            <a:endParaRPr lang="en-US" dirty="0"/>
          </a:p>
          <a:p>
            <a:pPr marL="152400" indent="0" algn="ctr">
              <a:buNone/>
            </a:pPr>
            <a:r>
              <a:rPr lang="en-US" dirty="0" smtClean="0"/>
              <a:t> </a:t>
            </a:r>
          </a:p>
          <a:p>
            <a:pPr marL="152400" indent="0" algn="ctr">
              <a:buNone/>
            </a:pPr>
            <a:endParaRPr lang="en-US" sz="1600" dirty="0" smtClean="0"/>
          </a:p>
          <a:p>
            <a:pPr marL="152400" indent="0" algn="ctr">
              <a:buNone/>
            </a:pPr>
            <a:endParaRPr lang="en-US" sz="1600" dirty="0"/>
          </a:p>
          <a:p>
            <a:pPr marL="152400" indent="0" algn="ctr">
              <a:buNone/>
            </a:pPr>
            <a:endParaRPr lang="en-US" sz="1600" dirty="0" smtClean="0"/>
          </a:p>
          <a:p>
            <a:pPr marL="152400" indent="0" algn="ctr">
              <a:buNone/>
            </a:pPr>
            <a:endParaRPr lang="en-US" sz="1600" dirty="0"/>
          </a:p>
          <a:p>
            <a:pPr marL="152400" indent="0" algn="ctr">
              <a:buNone/>
            </a:pPr>
            <a:endParaRPr lang="en-US" sz="1600" dirty="0" smtClean="0"/>
          </a:p>
          <a:p>
            <a:pPr marL="152400" indent="0" algn="ctr">
              <a:buNone/>
            </a:pPr>
            <a:endParaRPr lang="en-US" sz="1600" dirty="0"/>
          </a:p>
          <a:p>
            <a:pPr marL="152400" indent="0" algn="ctr">
              <a:buNone/>
            </a:pPr>
            <a:endParaRPr lang="en-US" sz="1600" dirty="0" smtClean="0"/>
          </a:p>
          <a:p>
            <a:pPr marL="152400" indent="0" algn="ctr">
              <a:buNone/>
            </a:pPr>
            <a:endParaRPr lang="en-US" sz="1600" dirty="0"/>
          </a:p>
          <a:p>
            <a:pPr marL="152400" indent="0" algn="ctr">
              <a:buNone/>
            </a:pPr>
            <a:endParaRPr lang="en-US" sz="1600" dirty="0" smtClean="0"/>
          </a:p>
          <a:p>
            <a:pPr marL="152400" indent="0" algn="ctr">
              <a:buNone/>
            </a:pPr>
            <a:endParaRPr lang="en-US" sz="1600" dirty="0"/>
          </a:p>
          <a:p>
            <a:pPr marL="152400" indent="0" algn="ctr">
              <a:buNone/>
            </a:pPr>
            <a:endParaRPr lang="en-US" sz="400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2400" indent="0" algn="ctr">
              <a:buNone/>
            </a:pPr>
            <a: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Proposal: use metrics based on </a:t>
            </a:r>
            <a:r>
              <a:rPr lang="en-US" sz="20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Fisher Information</a:t>
            </a:r>
            <a: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all three steps</a:t>
            </a:r>
          </a:p>
          <a:p>
            <a:pPr marL="152400" indent="0" algn="ctr">
              <a:buNone/>
            </a:pPr>
            <a:r>
              <a:rPr lang="en-US" sz="2000" i="1" dirty="0" smtClean="0">
                <a:solidFill>
                  <a:srgbClr val="FF0000"/>
                </a:solidFill>
              </a:rPr>
              <a:t>(Fisher Information about </a:t>
            </a:r>
            <a:r>
              <a:rPr lang="en-US" sz="2000" i="1" dirty="0">
                <a:solidFill>
                  <a:srgbClr val="FF0000"/>
                </a:solidFill>
                <a:sym typeface="Symbol" panose="05050102010706020507" pitchFamily="18" charset="2"/>
              </a:rPr>
              <a:t> </a:t>
            </a:r>
            <a:r>
              <a:rPr lang="en-US" sz="2000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~</a:t>
            </a:r>
            <a:r>
              <a:rPr lang="en-US" sz="2000" i="1" dirty="0" smtClean="0">
                <a:solidFill>
                  <a:srgbClr val="FF0000"/>
                </a:solidFill>
              </a:rPr>
              <a:t>is </a:t>
            </a:r>
            <a:r>
              <a:rPr lang="en-US" sz="2000" i="1" dirty="0">
                <a:solidFill>
                  <a:srgbClr val="FF0000"/>
                </a:solidFill>
              </a:rPr>
              <a:t>I</a:t>
            </a:r>
            <a:r>
              <a:rPr lang="en-US" sz="2000" i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en-US" sz="2000" i="1" dirty="0" smtClean="0">
                <a:solidFill>
                  <a:srgbClr val="FF0000"/>
                </a:solidFill>
              </a:rPr>
              <a:t>=</a:t>
            </a:r>
            <a:r>
              <a:rPr lang="en-US" sz="2000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r>
              <a:rPr lang="en-US" sz="2000" i="1" dirty="0">
                <a:solidFill>
                  <a:srgbClr val="FF0000"/>
                </a:solidFill>
                <a:sym typeface="Symbol" panose="05050102010706020507" pitchFamily="18" charset="2"/>
              </a:rPr>
              <a:t>/(</a:t>
            </a:r>
            <a:r>
              <a:rPr lang="en-US" sz="2000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)</a:t>
            </a:r>
            <a:r>
              <a:rPr lang="en-US" sz="2000" i="1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sz="2000" i="1" dirty="0" smtClean="0">
                <a:solidFill>
                  <a:srgbClr val="FF0000"/>
                </a:solidFill>
              </a:rPr>
              <a:t> – maximize I</a:t>
            </a:r>
            <a:r>
              <a:rPr lang="en-US" sz="2000" i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en-US" sz="2000" i="1" dirty="0" smtClean="0">
                <a:solidFill>
                  <a:srgbClr val="FF0000"/>
                </a:solidFill>
              </a:rPr>
              <a:t> to minimize </a:t>
            </a:r>
            <a:r>
              <a:rPr lang="en-US" sz="2000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)</a:t>
            </a:r>
            <a:endParaRPr lang="en-US" sz="2000" i="1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76761" y="3509699"/>
            <a:ext cx="222718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</a:rPr>
              <a:t>PHYSICS</a:t>
            </a:r>
          </a:p>
          <a:p>
            <a:r>
              <a:rPr lang="en-US" dirty="0" smtClean="0"/>
              <a:t>- </a:t>
            </a:r>
            <a:r>
              <a:rPr lang="en-US" b="1" dirty="0" smtClean="0"/>
              <a:t>Precision</a:t>
            </a:r>
          </a:p>
          <a:p>
            <a:pPr lvl="1"/>
            <a:r>
              <a:rPr lang="en-US" dirty="0" smtClean="0"/>
              <a:t>     </a:t>
            </a:r>
            <a:r>
              <a:rPr lang="en-US" i="1" u="sng" dirty="0" smtClean="0"/>
              <a:t>Parameter estimation:</a:t>
            </a:r>
            <a:r>
              <a:rPr lang="en-US" i="1" dirty="0" smtClean="0"/>
              <a:t> </a:t>
            </a:r>
          </a:p>
          <a:p>
            <a:pPr lvl="1"/>
            <a:r>
              <a:rPr lang="en-US" i="1" dirty="0"/>
              <a:t> </a:t>
            </a:r>
            <a:r>
              <a:rPr lang="en-US" i="1" dirty="0" smtClean="0"/>
              <a:t>    measurement error </a:t>
            </a:r>
            <a:r>
              <a:rPr lang="en-US" i="1" dirty="0" smtClean="0">
                <a:sym typeface="Symbol" panose="05050102010706020507" pitchFamily="18" charset="2"/>
              </a:rPr>
              <a:t></a:t>
            </a:r>
            <a:endParaRPr lang="en-US" i="1" dirty="0"/>
          </a:p>
        </p:txBody>
      </p:sp>
      <p:sp>
        <p:nvSpPr>
          <p:cNvPr id="20" name="Rectangle 19"/>
          <p:cNvSpPr/>
          <p:nvPr/>
        </p:nvSpPr>
        <p:spPr>
          <a:xfrm>
            <a:off x="468086" y="5218754"/>
            <a:ext cx="8327571" cy="77927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776761" y="3487927"/>
            <a:ext cx="2194437" cy="10218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39551" y="3444000"/>
            <a:ext cx="2623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</a:rPr>
              <a:t>TRAINING</a:t>
            </a:r>
          </a:p>
          <a:p>
            <a:r>
              <a:rPr lang="en-US" dirty="0" smtClean="0"/>
              <a:t>- (either) </a:t>
            </a:r>
            <a:r>
              <a:rPr lang="en-US" b="1" dirty="0" smtClean="0"/>
              <a:t>Gini impurity</a:t>
            </a:r>
          </a:p>
          <a:p>
            <a:pPr lvl="1"/>
            <a:r>
              <a:rPr lang="en-US" dirty="0" smtClean="0"/>
              <a:t>     </a:t>
            </a:r>
            <a:r>
              <a:rPr lang="en-US" i="1" u="sng" dirty="0" smtClean="0"/>
              <a:t>Economics</a:t>
            </a:r>
            <a:r>
              <a:rPr lang="en-US" i="1" dirty="0" smtClean="0"/>
              <a:t>: inequality</a:t>
            </a:r>
          </a:p>
          <a:p>
            <a:pPr lvl="1"/>
            <a:r>
              <a:rPr lang="en-US" i="1" dirty="0"/>
              <a:t> </a:t>
            </a:r>
            <a:r>
              <a:rPr lang="en-US" i="1" dirty="0" smtClean="0"/>
              <a:t>    </a:t>
            </a:r>
            <a:r>
              <a:rPr lang="en-US" i="1" u="sng" dirty="0" smtClean="0"/>
              <a:t>Ecology</a:t>
            </a:r>
            <a:r>
              <a:rPr lang="en-US" i="1" dirty="0" smtClean="0"/>
              <a:t>: diversity</a:t>
            </a:r>
          </a:p>
          <a:p>
            <a:r>
              <a:rPr lang="en-US" dirty="0" smtClean="0"/>
              <a:t>- (or) </a:t>
            </a:r>
            <a:r>
              <a:rPr lang="en-US" b="1" dirty="0" smtClean="0"/>
              <a:t>Shannon information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i="1" u="sng" dirty="0" smtClean="0"/>
              <a:t>Information theory</a:t>
            </a:r>
            <a:r>
              <a:rPr lang="en-US" i="1" dirty="0" smtClean="0"/>
              <a:t>: entropy </a:t>
            </a:r>
            <a:endParaRPr lang="en-GB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911969" y="3343718"/>
            <a:ext cx="3750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</a:rPr>
              <a:t>EVALUATION</a:t>
            </a:r>
          </a:p>
          <a:p>
            <a:r>
              <a:rPr lang="en-US" dirty="0" smtClean="0"/>
              <a:t>- </a:t>
            </a:r>
            <a:r>
              <a:rPr lang="en-US" b="1" dirty="0" smtClean="0"/>
              <a:t>ROC Curve </a:t>
            </a:r>
            <a:r>
              <a:rPr lang="en-US" sz="1000" b="1" dirty="0" smtClean="0"/>
              <a:t>(Receiver Operating Characteristic)</a:t>
            </a:r>
            <a:endParaRPr lang="en-US" sz="1100" b="1" dirty="0" smtClean="0"/>
          </a:p>
          <a:p>
            <a:pPr lvl="1"/>
            <a:r>
              <a:rPr lang="en-US" dirty="0" smtClean="0"/>
              <a:t>     </a:t>
            </a:r>
            <a:r>
              <a:rPr lang="en-US" i="1" u="sng" dirty="0" smtClean="0"/>
              <a:t>Signal detection</a:t>
            </a:r>
            <a:r>
              <a:rPr lang="en-US" i="1" dirty="0" smtClean="0"/>
              <a:t>: radar detection</a:t>
            </a:r>
          </a:p>
          <a:p>
            <a:pPr lvl="1"/>
            <a:r>
              <a:rPr lang="en-US" i="1" dirty="0" smtClean="0"/>
              <a:t>     </a:t>
            </a:r>
            <a:r>
              <a:rPr lang="en-US" i="1" u="sng" dirty="0"/>
              <a:t>Psychophysics</a:t>
            </a:r>
            <a:r>
              <a:rPr lang="en-US" i="1" dirty="0"/>
              <a:t>: </a:t>
            </a:r>
            <a:r>
              <a:rPr lang="en-US" i="1" dirty="0" smtClean="0"/>
              <a:t>sensory detection</a:t>
            </a:r>
            <a:endParaRPr lang="en-US" b="1" dirty="0"/>
          </a:p>
          <a:p>
            <a:pPr lvl="1"/>
            <a:r>
              <a:rPr lang="en-US" dirty="0" smtClean="0"/>
              <a:t>- </a:t>
            </a:r>
            <a:r>
              <a:rPr lang="en-US" b="1" dirty="0" smtClean="0"/>
              <a:t>AUC </a:t>
            </a:r>
            <a:r>
              <a:rPr lang="en-US" b="1" dirty="0"/>
              <a:t>(Area Under </a:t>
            </a:r>
            <a:r>
              <a:rPr lang="en-US" b="1" dirty="0" smtClean="0"/>
              <a:t>the ROC </a:t>
            </a:r>
            <a:r>
              <a:rPr lang="en-US" b="1" dirty="0"/>
              <a:t>Curve</a:t>
            </a:r>
            <a:r>
              <a:rPr lang="en-US" b="1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     </a:t>
            </a:r>
            <a:r>
              <a:rPr lang="en-US" i="1" u="sng" dirty="0"/>
              <a:t>R</a:t>
            </a:r>
            <a:r>
              <a:rPr lang="en-US" i="1" u="sng" dirty="0" smtClean="0"/>
              <a:t>adiology</a:t>
            </a:r>
            <a:r>
              <a:rPr lang="en-US" i="1" dirty="0" smtClean="0"/>
              <a:t>, </a:t>
            </a:r>
            <a:r>
              <a:rPr lang="en-US" i="1" u="sng" dirty="0" smtClean="0"/>
              <a:t>Medicine</a:t>
            </a:r>
            <a:r>
              <a:rPr lang="en-US" i="1" dirty="0" smtClean="0"/>
              <a:t>: diagnostic accuracy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4"/>
            <a:ext cx="8791199" cy="531849"/>
          </a:xfrm>
        </p:spPr>
        <p:txBody>
          <a:bodyPr/>
          <a:lstStyle/>
          <a:p>
            <a:r>
              <a:rPr lang="en-US" sz="3200" dirty="0" smtClean="0"/>
              <a:t>Training</a:t>
            </a:r>
            <a:r>
              <a:rPr lang="en-US" sz="3200" dirty="0"/>
              <a:t>, </a:t>
            </a:r>
            <a:r>
              <a:rPr lang="en-US" sz="3200" dirty="0" smtClean="0"/>
              <a:t>Evaluation</a:t>
            </a:r>
            <a:r>
              <a:rPr lang="en-US" sz="3200" dirty="0"/>
              <a:t>, P</a:t>
            </a:r>
            <a:r>
              <a:rPr lang="en-US" sz="3200" dirty="0" smtClean="0"/>
              <a:t>hysics:</a:t>
            </a:r>
            <a:br>
              <a:rPr lang="en-US" sz="3200" dirty="0" smtClean="0"/>
            </a:br>
            <a:r>
              <a:rPr lang="en-US" sz="3200" dirty="0" smtClean="0"/>
              <a:t>one metric to bind them all?</a:t>
            </a:r>
            <a:endParaRPr lang="en-GB" sz="3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80000" y="1462998"/>
            <a:ext cx="8900059" cy="1957297"/>
            <a:chOff x="180000" y="1655598"/>
            <a:chExt cx="8900059" cy="21984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00" y="1730251"/>
              <a:ext cx="2413793" cy="187132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371" y="1755391"/>
              <a:ext cx="2428542" cy="187414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8288" y="1655598"/>
              <a:ext cx="2571771" cy="2198450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>
            <a:xfrm>
              <a:off x="2710543" y="2492829"/>
              <a:ext cx="522514" cy="185057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5876914" y="2492829"/>
              <a:ext cx="522514" cy="185057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7206344" y="1573618"/>
            <a:ext cx="1132114" cy="135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309673" y="3509699"/>
            <a:ext cx="2467088" cy="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1199213" y="3605134"/>
            <a:ext cx="5577548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07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3835" y="197493"/>
            <a:ext cx="3387363" cy="731307"/>
          </a:xfrm>
        </p:spPr>
        <p:txBody>
          <a:bodyPr/>
          <a:lstStyle/>
          <a:p>
            <a:r>
              <a:rPr lang="en-US" sz="2400" dirty="0" smtClean="0"/>
              <a:t>Sanity check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1252" y="1144800"/>
            <a:ext cx="3365292" cy="484822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Three random forests      (on the same 2-D pdf)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reasonable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undertrained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overtrained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Fit </a:t>
            </a:r>
            <a:r>
              <a:rPr lang="el-GR" dirty="0" smtClean="0"/>
              <a:t>σ</a:t>
            </a:r>
            <a:r>
              <a:rPr lang="en-US" baseline="-25000" dirty="0" smtClean="0"/>
              <a:t>s</a:t>
            </a:r>
            <a:r>
              <a:rPr lang="en-US" dirty="0" smtClean="0"/>
              <a:t> from the distribution of the classifier output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Errors consistent with FIP2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marL="127000" indent="0">
              <a:spcBef>
                <a:spcPts val="0"/>
              </a:spcBef>
              <a:buNone/>
            </a:pPr>
            <a:endParaRPr lang="en-US" sz="1100" dirty="0" smtClean="0"/>
          </a:p>
          <a:p>
            <a:pPr marL="127000" indent="0">
              <a:spcBef>
                <a:spcPts val="0"/>
              </a:spcBef>
              <a:buNone/>
            </a:pPr>
            <a:endParaRPr lang="en-US" sz="1100" dirty="0"/>
          </a:p>
          <a:p>
            <a:pPr marL="127000" indent="0">
              <a:spcBef>
                <a:spcPts val="0"/>
              </a:spcBef>
              <a:buNone/>
            </a:pPr>
            <a:endParaRPr lang="en-US" sz="1100" dirty="0" smtClean="0"/>
          </a:p>
          <a:p>
            <a:pPr marL="127000" indent="0" algn="ctr">
              <a:spcBef>
                <a:spcPts val="0"/>
              </a:spcBef>
              <a:buNone/>
            </a:pPr>
            <a:r>
              <a:rPr lang="en-US" sz="1100" i="1" dirty="0" smtClean="0"/>
              <a:t>My development environment: SciPy ecosystem, iminuit and bits of rootpy, on SWAN at CERN.</a:t>
            </a:r>
          </a:p>
          <a:p>
            <a:pPr marL="127000" indent="0" algn="ctr">
              <a:spcBef>
                <a:spcPts val="0"/>
              </a:spcBef>
              <a:buNone/>
            </a:pPr>
            <a:r>
              <a:rPr lang="en-US" sz="1100" i="1" dirty="0" smtClean="0"/>
              <a:t>Thanks to all involved in these projects!</a:t>
            </a:r>
          </a:p>
          <a:p>
            <a:pPr marL="127000" indent="0">
              <a:spcBef>
                <a:spcPts val="0"/>
              </a:spcBef>
              <a:buNone/>
            </a:pPr>
            <a:endParaRPr lang="en-US" sz="1100" i="1" dirty="0" smtClean="0"/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59" y="193961"/>
            <a:ext cx="5409575" cy="5799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867" y="3578981"/>
            <a:ext cx="2509856" cy="34766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473245" y="331839"/>
            <a:ext cx="2072147" cy="361335"/>
          </a:xfrm>
          <a:prstGeom prst="ellipse">
            <a:avLst/>
          </a:prstGeom>
          <a:noFill/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63415" y="2261420"/>
            <a:ext cx="2072147" cy="361335"/>
          </a:xfrm>
          <a:prstGeom prst="ellipse">
            <a:avLst/>
          </a:prstGeom>
          <a:noFill/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50236" y="4191001"/>
            <a:ext cx="2072147" cy="361335"/>
          </a:xfrm>
          <a:prstGeom prst="ellipse">
            <a:avLst/>
          </a:prstGeom>
          <a:noFill/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6" idx="5"/>
          </p:cNvCxnSpPr>
          <p:nvPr/>
        </p:nvCxnSpPr>
        <p:spPr>
          <a:xfrm>
            <a:off x="5241933" y="640258"/>
            <a:ext cx="1239983" cy="2928655"/>
          </a:xfrm>
          <a:prstGeom prst="straightConnector1">
            <a:avLst/>
          </a:prstGeom>
          <a:ln>
            <a:solidFill>
              <a:srgbClr val="66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5"/>
          </p:cNvCxnSpPr>
          <p:nvPr/>
        </p:nvCxnSpPr>
        <p:spPr>
          <a:xfrm>
            <a:off x="5232103" y="2569839"/>
            <a:ext cx="1182488" cy="1061952"/>
          </a:xfrm>
          <a:prstGeom prst="straightConnector1">
            <a:avLst/>
          </a:prstGeom>
          <a:ln>
            <a:solidFill>
              <a:srgbClr val="66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6"/>
          </p:cNvCxnSpPr>
          <p:nvPr/>
        </p:nvCxnSpPr>
        <p:spPr>
          <a:xfrm flipV="1">
            <a:off x="5522383" y="3752813"/>
            <a:ext cx="892208" cy="618856"/>
          </a:xfrm>
          <a:prstGeom prst="straightConnector1">
            <a:avLst/>
          </a:prstGeom>
          <a:ln>
            <a:solidFill>
              <a:srgbClr val="66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78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58418"/>
            <a:ext cx="8791199" cy="293039"/>
          </a:xfrm>
        </p:spPr>
        <p:txBody>
          <a:bodyPr/>
          <a:lstStyle/>
          <a:p>
            <a:r>
              <a:rPr lang="en-US" sz="3200" dirty="0"/>
              <a:t>M by 1D fit to m – </a:t>
            </a:r>
            <a:r>
              <a:rPr lang="en-US" sz="3200" dirty="0" smtClean="0"/>
              <a:t>visual interpretation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80000" y="451457"/>
                <a:ext cx="8791199" cy="807629"/>
              </a:xfrm>
            </p:spPr>
            <p:txBody>
              <a:bodyPr/>
              <a:lstStyle/>
              <a:p>
                <a:r>
                  <a:rPr lang="en-US" dirty="0" smtClean="0"/>
                  <a:t>Information after cuts: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𝑠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𝑠𝑖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𝑀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/>
                          <m:t>∗ </m:t>
                        </m:r>
                        <m:r>
                          <m:rPr>
                            <m:nor/>
                          </m:rPr>
                          <a:rPr lang="el-GR" dirty="0"/>
                          <m:t>ε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i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 ∗ </m:t>
                        </m:r>
                        <m:r>
                          <m:rPr>
                            <m:nor/>
                          </m:rPr>
                          <a:rPr lang="el-GR" dirty="0"/>
                          <m:t>ρ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i</m:t>
                        </m:r>
                      </m:e>
                    </m:nary>
                  </m:oMath>
                </a14:m>
                <a:r>
                  <a:rPr lang="en-GB" dirty="0" smtClean="0"/>
                  <a:t> </a:t>
                </a:r>
                <a:r>
                  <a:rPr lang="en-GB" dirty="0" smtClean="0">
                    <a:sym typeface="Symbol" panose="05050102010706020507" pitchFamily="18" charset="2"/>
                  </a:rPr>
                  <a:t> show the 3 terms in each bin i</a:t>
                </a:r>
              </a:p>
              <a:p>
                <a:pPr lvl="1"/>
                <a:r>
                  <a:rPr lang="en-US" dirty="0" smtClean="0">
                    <a:sym typeface="Symbol" panose="05050102010706020507" pitchFamily="18" charset="2"/>
                  </a:rPr>
                  <a:t>fit = combine N different measurements in N bins </a:t>
                </a:r>
                <a:r>
                  <a:rPr lang="en-GB" dirty="0" smtClean="0">
                    <a:sym typeface="Symbol" panose="05050102010706020507" pitchFamily="18" charset="2"/>
                  </a:rPr>
                  <a:t> local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ε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  <m:r>
                      <m:rPr>
                        <m:nor/>
                      </m:rPr>
                      <a:rPr lang="en-US" b="0" i="0" baseline="-25000" dirty="0" smtClean="0"/>
                      <m:t>, </m:t>
                    </m:r>
                    <m:r>
                      <m:rPr>
                        <m:nor/>
                      </m:rPr>
                      <a:rPr lang="el-GR" dirty="0"/>
                      <m:t>ρ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</m:oMath>
                </a14:m>
                <a:r>
                  <a:rPr lang="en-GB" dirty="0" smtClean="0">
                    <a:sym typeface="Symbol" panose="05050102010706020507" pitchFamily="18" charset="2"/>
                  </a:rPr>
                  <a:t> relevant!</a:t>
                </a:r>
              </a:p>
              <a:p>
                <a:pPr lvl="1"/>
                <a:r>
                  <a:rPr lang="en-US" dirty="0" smtClean="0">
                    <a:sym typeface="Symbol" panose="05050102010706020507" pitchFamily="18" charset="2"/>
                  </a:rPr>
                  <a:t>important thing is: maximise purity, efficiency in bins with highest sensitivity!</a:t>
                </a:r>
                <a:endParaRPr lang="en-GB" dirty="0" smtClean="0">
                  <a:sym typeface="Symbol" panose="05050102010706020507" pitchFamily="18" charset="2"/>
                </a:endParaRPr>
              </a:p>
              <a:p>
                <a:endParaRPr lang="en-GB" dirty="0" smtClean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0000" y="451457"/>
                <a:ext cx="8791199" cy="807629"/>
              </a:xfrm>
              <a:blipFill>
                <a:blip r:embed="rId2"/>
                <a:stretch>
                  <a:fillRect b="-736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000250" y="2041798"/>
            <a:ext cx="7101644" cy="4307672"/>
            <a:chOff x="1332674" y="1391200"/>
            <a:chExt cx="7769220" cy="47126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0172" y="1395037"/>
              <a:ext cx="4231722" cy="4708769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674" y="1391200"/>
              <a:ext cx="3306001" cy="4712606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2982090" y="1799214"/>
            <a:ext cx="1058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Prediction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773040" y="1811202"/>
            <a:ext cx="1058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 results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975301" y="4666239"/>
            <a:ext cx="1796850" cy="338554"/>
          </a:xfrm>
          <a:prstGeom prst="rect">
            <a:avLst/>
          </a:prstGeom>
          <a:solidFill>
            <a:srgbClr val="FFCC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MAXIMUM INFORMATION,</a:t>
            </a:r>
          </a:p>
          <a:p>
            <a:pPr algn="ctr"/>
            <a:r>
              <a:rPr lang="en-US" sz="1100" dirty="0" smtClean="0"/>
              <a:t>MINIMUM ERROR</a:t>
            </a:r>
            <a:endParaRPr lang="en-GB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4229558" y="2584026"/>
            <a:ext cx="1796850" cy="338554"/>
          </a:xfrm>
          <a:prstGeom prst="rect">
            <a:avLst/>
          </a:prstGeom>
          <a:solidFill>
            <a:srgbClr val="FFCC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IDEAL CASE,</a:t>
            </a:r>
          </a:p>
          <a:p>
            <a:pPr algn="ctr"/>
            <a:r>
              <a:rPr lang="en-US" sz="1100" dirty="0" smtClean="0"/>
              <a:t>NO BACKGROUND</a:t>
            </a:r>
            <a:endParaRPr lang="en-GB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7159" y="3226850"/>
                <a:ext cx="1531485" cy="6822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FF0000"/>
                    </a:solidFill>
                  </a:rPr>
                  <a:t>Red histogram:</a:t>
                </a:r>
              </a:p>
              <a:p>
                <a:pPr algn="ctr"/>
                <a:r>
                  <a:rPr lang="en-US" sz="1200" b="1" dirty="0" smtClean="0">
                    <a:solidFill>
                      <a:srgbClr val="FF0000"/>
                    </a:solidFill>
                  </a:rPr>
                  <a:t>information per bin,</a:t>
                </a:r>
              </a:p>
              <a:p>
                <a:pPr algn="ctr"/>
                <a:r>
                  <a:rPr lang="en-US" sz="1200" b="1" dirty="0" smtClean="0">
                    <a:solidFill>
                      <a:srgbClr val="FF0000"/>
                    </a:solidFill>
                  </a:rPr>
                  <a:t>ideal case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𝒔</m:t>
                        </m:r>
                        <m:r>
                          <a:rPr lang="en-US" sz="1200" b="1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𝒊</m:t>
                        </m:r>
                      </m:den>
                    </m:f>
                    <m:sSup>
                      <m:sSupPr>
                        <m:ctrlP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𝝏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𝒔𝒊</m:t>
                                </m:r>
                              </m:num>
                              <m:den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𝝏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𝑴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sup>
                    </m:sSup>
                  </m:oMath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59" y="3226850"/>
                <a:ext cx="1531485" cy="682238"/>
              </a:xfrm>
              <a:prstGeom prst="rect">
                <a:avLst/>
              </a:prstGeom>
              <a:blipFill>
                <a:blip r:embed="rId5"/>
                <a:stretch>
                  <a:fillRect l="-2789" t="-8036" r="-3187" b="-80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7634" y="5427125"/>
                <a:ext cx="1638316" cy="6869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FF9900"/>
                    </a:solidFill>
                  </a:rPr>
                  <a:t>Yellow histogram:</a:t>
                </a:r>
              </a:p>
              <a:p>
                <a:pPr algn="ctr"/>
                <a:r>
                  <a:rPr lang="en-US" sz="1200" b="1" dirty="0" smtClean="0">
                    <a:solidFill>
                      <a:srgbClr val="FF9900"/>
                    </a:solidFill>
                  </a:rPr>
                  <a:t>information per bin,</a:t>
                </a:r>
              </a:p>
              <a:p>
                <a:pPr algn="ctr"/>
                <a:r>
                  <a:rPr lang="en-US" sz="1200" b="1" dirty="0" smtClean="0">
                    <a:solidFill>
                      <a:srgbClr val="FF9900"/>
                    </a:solidFill>
                  </a:rPr>
                  <a:t>after cuts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200" b="1" dirty="0" smtClean="0">
                        <a:solidFill>
                          <a:srgbClr val="00B050"/>
                        </a:solidFill>
                      </a:rPr>
                      <m:t>ε</m:t>
                    </m:r>
                    <m:r>
                      <m:rPr>
                        <m:nor/>
                      </m:rPr>
                      <a:rPr lang="en-US" sz="1200" b="1" baseline="-25000" dirty="0" smtClean="0">
                        <a:solidFill>
                          <a:srgbClr val="00B050"/>
                        </a:solidFill>
                      </a:rPr>
                      <m:t>i</m:t>
                    </m:r>
                    <m:r>
                      <m:rPr>
                        <m:nor/>
                      </m:rPr>
                      <a:rPr lang="en-US" sz="1200" b="1" dirty="0">
                        <a:solidFill>
                          <a:srgbClr val="FF0000"/>
                        </a:solidFill>
                      </a:rPr>
                      <m:t>∗</m:t>
                    </m:r>
                    <m:r>
                      <m:rPr>
                        <m:nor/>
                      </m:rPr>
                      <a:rPr lang="el-GR" sz="1200" b="1" dirty="0" smtClean="0">
                        <a:solidFill>
                          <a:schemeClr val="bg2"/>
                        </a:solidFill>
                      </a:rPr>
                      <m:t>ρ</m:t>
                    </m:r>
                    <m:r>
                      <m:rPr>
                        <m:nor/>
                      </m:rPr>
                      <a:rPr lang="en-US" sz="1200" b="1" baseline="-25000" dirty="0" smtClean="0">
                        <a:solidFill>
                          <a:schemeClr val="bg2"/>
                        </a:solidFill>
                      </a:rPr>
                      <m:t>i</m:t>
                    </m:r>
                    <m:r>
                      <m:rPr>
                        <m:nor/>
                      </m:rPr>
                      <a:rPr lang="en-US" sz="1200" b="1" dirty="0">
                        <a:solidFill>
                          <a:srgbClr val="FF0000"/>
                        </a:solidFill>
                      </a:rPr>
                      <m:t>∗</m:t>
                    </m:r>
                    <m:f>
                      <m:fPr>
                        <m:ctrlP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𝒔</m:t>
                        </m:r>
                        <m:r>
                          <a:rPr lang="en-US" sz="1200" b="1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𝒊</m:t>
                        </m:r>
                      </m:den>
                    </m:f>
                    <m:sSup>
                      <m:sSupPr>
                        <m:ctrlP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𝝏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𝒔𝒊</m:t>
                                </m:r>
                              </m:num>
                              <m:den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𝝏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𝑴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sup>
                    </m:sSup>
                  </m:oMath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34" y="5427125"/>
                <a:ext cx="1638316" cy="686919"/>
              </a:xfrm>
              <a:prstGeom prst="rect">
                <a:avLst/>
              </a:prstGeom>
              <a:blipFill>
                <a:blip r:embed="rId6"/>
                <a:stretch>
                  <a:fillRect l="-5597" t="-7965" r="-1493" b="-70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9369" y="4148597"/>
                <a:ext cx="163831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bg2"/>
                    </a:solidFill>
                  </a:rPr>
                  <a:t>Blue line: local </a:t>
                </a:r>
              </a:p>
              <a:p>
                <a:pPr algn="ctr"/>
                <a:r>
                  <a:rPr lang="en-US" sz="1200" b="1" dirty="0" smtClean="0">
                    <a:solidFill>
                      <a:schemeClr val="bg2"/>
                    </a:solidFill>
                  </a:rPr>
                  <a:t>purity in the bin,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200" b="1" dirty="0" smtClean="0">
                        <a:solidFill>
                          <a:schemeClr val="bg2"/>
                        </a:solidFill>
                      </a:rPr>
                      <m:t>ρ</m:t>
                    </m:r>
                    <m:r>
                      <m:rPr>
                        <m:nor/>
                      </m:rPr>
                      <a:rPr lang="en-US" sz="1200" b="1" baseline="-25000" dirty="0" smtClean="0">
                        <a:solidFill>
                          <a:schemeClr val="bg2"/>
                        </a:solidFill>
                      </a:rPr>
                      <m:t>i</m:t>
                    </m:r>
                  </m:oMath>
                </a14:m>
                <a:endParaRPr lang="en-GB" sz="1200" b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69" y="4148597"/>
                <a:ext cx="1638316" cy="369332"/>
              </a:xfrm>
              <a:prstGeom prst="rect">
                <a:avLst/>
              </a:prstGeom>
              <a:blipFill>
                <a:blip r:embed="rId7"/>
                <a:stretch>
                  <a:fillRect t="-15000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0319" y="4691522"/>
                <a:ext cx="163831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00B050"/>
                    </a:solidFill>
                  </a:rPr>
                  <a:t>Green line: local efficiency in the bin,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200" b="1" dirty="0">
                        <a:solidFill>
                          <a:srgbClr val="00B050"/>
                        </a:solidFill>
                      </a:rPr>
                      <m:t>ε</m:t>
                    </m:r>
                    <m:r>
                      <m:rPr>
                        <m:nor/>
                      </m:rPr>
                      <a:rPr lang="en-US" sz="1200" b="1" baseline="-25000" dirty="0">
                        <a:solidFill>
                          <a:srgbClr val="00B050"/>
                        </a:solidFill>
                      </a:rPr>
                      <m:t>i</m:t>
                    </m:r>
                  </m:oMath>
                </a14:m>
                <a:endParaRPr lang="en-GB" sz="1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9" y="4691522"/>
                <a:ext cx="1638316" cy="369332"/>
              </a:xfrm>
              <a:prstGeom prst="rect">
                <a:avLst/>
              </a:prstGeom>
              <a:blipFill>
                <a:blip r:embed="rId8"/>
                <a:stretch>
                  <a:fillRect l="-3346" t="-15000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72123" y="2126477"/>
            <a:ext cx="14047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/>
              <a:t>Ideal case - yellow histogram (after cuts) coincides with and covers red histogram (ideal)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6161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44800"/>
            <a:ext cx="9144000" cy="773941"/>
          </a:xfrm>
        </p:spPr>
        <p:txBody>
          <a:bodyPr/>
          <a:lstStyle/>
          <a:p>
            <a:r>
              <a:rPr lang="en-US" dirty="0" smtClean="0"/>
              <a:t>Statistical error in searches by counting experiment </a:t>
            </a:r>
            <a:r>
              <a:rPr lang="en-US" dirty="0" smtClean="0">
                <a:sym typeface="Symbol" panose="05050102010706020507" pitchFamily="18" charset="2"/>
              </a:rPr>
              <a:t> “significance”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several metrics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 smtClean="0">
                <a:sym typeface="Symbol" panose="05050102010706020507" pitchFamily="18" charset="2"/>
              </a:rPr>
              <a:t>but optimization always involves </a:t>
            </a:r>
            <a:r>
              <a:rPr lang="el-GR" dirty="0" smtClean="0"/>
              <a:t>ε</a:t>
            </a:r>
            <a:r>
              <a:rPr lang="en-US" baseline="-25000" dirty="0"/>
              <a:t>s</a:t>
            </a:r>
            <a:r>
              <a:rPr lang="en-US" dirty="0"/>
              <a:t>,</a:t>
            </a:r>
            <a:r>
              <a:rPr lang="el-GR" dirty="0"/>
              <a:t> </a:t>
            </a:r>
            <a:r>
              <a:rPr lang="el-GR" dirty="0" smtClean="0"/>
              <a:t>ρ</a:t>
            </a:r>
            <a:r>
              <a:rPr lang="en-US" dirty="0" smtClean="0"/>
              <a:t> alone </a:t>
            </a:r>
            <a:r>
              <a:rPr lang="en-US" dirty="0" smtClean="0">
                <a:sym typeface="Symbol" panose="05050102010706020507" pitchFamily="18" charset="2"/>
              </a:rPr>
              <a:t> TN irrelevant</a:t>
            </a: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 smtClean="0">
              <a:sym typeface="Symbol" panose="05050102010706020507" pitchFamily="18" charset="2"/>
            </a:endParaRP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 smtClean="0">
              <a:sym typeface="Symbol" panose="05050102010706020507" pitchFamily="18" charset="2"/>
            </a:endParaRP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 smtClean="0">
              <a:sym typeface="Symbol" panose="05050102010706020507" pitchFamily="18" charset="2"/>
            </a:endParaRP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 smtClean="0">
              <a:sym typeface="Symbol" panose="05050102010706020507" pitchFamily="18" charset="2"/>
            </a:endParaRP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 smtClean="0"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Several other interesting open questions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 </a:t>
            </a:r>
            <a:r>
              <a:rPr lang="en-US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beyond </a:t>
            </a:r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the scope of this </a:t>
            </a:r>
            <a:r>
              <a:rPr lang="en-US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talk</a:t>
            </a:r>
            <a:endParaRPr lang="en-US" dirty="0" smtClean="0">
              <a:sym typeface="Symbol" panose="05050102010706020507" pitchFamily="18" charset="2"/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optimization of systematics?  e.g. see AMS1 in Higgs ML challenge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predict significance in a binned fit?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 smtClean="0">
                <a:sym typeface="Symbol" panose="05050102010706020507" pitchFamily="18" charset="2"/>
              </a:rPr>
              <a:t>integral over Z</a:t>
            </a:r>
            <a:r>
              <a:rPr lang="en-US" baseline="30000" dirty="0" smtClean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(</a:t>
            </a:r>
            <a:r>
              <a:rPr lang="en-US" dirty="0">
                <a:sym typeface="Symbol" panose="05050102010706020507" pitchFamily="18" charset="2"/>
              </a:rPr>
              <a:t>=</a:t>
            </a:r>
            <a:r>
              <a:rPr lang="en-US" dirty="0" smtClean="0">
                <a:sym typeface="Symbol" panose="05050102010706020507" pitchFamily="18" charset="2"/>
              </a:rPr>
              <a:t>sum of log likelihoods)?</a:t>
            </a:r>
          </a:p>
          <a:p>
            <a:pPr marL="571500" lvl="1" indent="0">
              <a:spcBef>
                <a:spcPts val="0"/>
              </a:spcBef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4"/>
            <a:ext cx="8791199" cy="559510"/>
          </a:xfrm>
        </p:spPr>
        <p:txBody>
          <a:bodyPr/>
          <a:lstStyle/>
          <a:p>
            <a:r>
              <a:rPr lang="en-US" dirty="0" smtClean="0"/>
              <a:t>Event selection in HEP searches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23" y="2188481"/>
            <a:ext cx="1063063" cy="33783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106" y="2229021"/>
            <a:ext cx="887387" cy="25675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687" y="2844196"/>
            <a:ext cx="2459460" cy="40991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118" y="2882483"/>
            <a:ext cx="3527027" cy="333333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687" y="3573478"/>
            <a:ext cx="698198" cy="31081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7956" y="3574944"/>
            <a:ext cx="2590090" cy="31081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475" y="4160867"/>
            <a:ext cx="1864865" cy="31982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Right Arrow 10"/>
          <p:cNvSpPr/>
          <p:nvPr/>
        </p:nvSpPr>
        <p:spPr>
          <a:xfrm>
            <a:off x="2023671" y="2316859"/>
            <a:ext cx="247339" cy="76577"/>
          </a:xfrm>
          <a:prstGeom prst="rightArrow">
            <a:avLst/>
          </a:prstGeom>
          <a:noFill/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3619463" y="3010862"/>
            <a:ext cx="247339" cy="76577"/>
          </a:xfrm>
          <a:prstGeom prst="rightArrow">
            <a:avLst/>
          </a:prstGeom>
          <a:noFill/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1737251" y="3690594"/>
            <a:ext cx="247339" cy="76577"/>
          </a:xfrm>
          <a:prstGeom prst="rightArrow">
            <a:avLst/>
          </a:prstGeom>
          <a:noFill/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324229" y="2148988"/>
            <a:ext cx="2671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Z</a:t>
            </a:r>
            <a:r>
              <a:rPr lang="en-US" sz="1000" i="1" baseline="-25000" dirty="0" smtClean="0"/>
              <a:t>0</a:t>
            </a:r>
            <a:r>
              <a:rPr lang="en-US" sz="1000" i="1" dirty="0"/>
              <a:t> </a:t>
            </a:r>
            <a:r>
              <a:rPr lang="en-US" sz="1000" i="1" dirty="0" smtClean="0"/>
              <a:t>– Not recommended? (confuses search with measuring </a:t>
            </a:r>
            <a:r>
              <a:rPr lang="el-GR" sz="1000" i="1" dirty="0" smtClean="0"/>
              <a:t>σ</a:t>
            </a:r>
            <a:r>
              <a:rPr lang="en-US" sz="1000" i="1" baseline="-25000" dirty="0"/>
              <a:t>s</a:t>
            </a:r>
            <a:r>
              <a:rPr lang="en-US" sz="1000" i="1" dirty="0" smtClean="0"/>
              <a:t> once signal established)</a:t>
            </a:r>
            <a:endParaRPr lang="en-GB" sz="10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60327" y="2459813"/>
            <a:ext cx="2180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Z</a:t>
            </a:r>
            <a:r>
              <a:rPr lang="en-US" sz="1000" i="1" baseline="-25000" dirty="0"/>
              <a:t>2</a:t>
            </a:r>
            <a:r>
              <a:rPr lang="en-US" sz="1000" i="1" dirty="0" smtClean="0"/>
              <a:t> – Most appropriate? (also used as “AMS2” in Higgs ML challenge)</a:t>
            </a:r>
            <a:endParaRPr lang="en-GB" sz="1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2298" y="4488544"/>
                <a:ext cx="19885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i="1" dirty="0"/>
                  <a:t>E</a:t>
                </a:r>
                <a:r>
                  <a:rPr lang="en-US" sz="1000" i="1" dirty="0" smtClean="0"/>
                  <a:t>xpansion in </a:t>
                </a:r>
                <a:r>
                  <a:rPr lang="el-GR" sz="1000" i="1" dirty="0" smtClean="0"/>
                  <a:t>ρ</a:t>
                </a:r>
                <a:r>
                  <a:rPr lang="en-US" sz="1000" i="1" dirty="0"/>
                  <a:t> </a:t>
                </a:r>
                <a14:m>
                  <m:oMath xmlns:m="http://schemas.openxmlformats.org/officeDocument/2006/math">
                    <m:r>
                      <a:rPr lang="en-US" sz="1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en-US" sz="1000" i="1" dirty="0" smtClean="0"/>
                  <a:t> 1 ?</a:t>
                </a:r>
                <a:r>
                  <a:rPr lang="en-US" sz="1000" i="1" baseline="-25000" dirty="0" smtClean="0"/>
                  <a:t> </a:t>
                </a:r>
                <a:r>
                  <a:rPr lang="en-US" sz="1000" i="1" dirty="0" smtClean="0"/>
                  <a:t>– use </a:t>
                </a:r>
              </a:p>
              <a:p>
                <a:pPr algn="ctr"/>
                <a:r>
                  <a:rPr lang="en-US" sz="1000" i="1" dirty="0" smtClean="0"/>
                  <a:t>the expression for Z</a:t>
                </a:r>
                <a:r>
                  <a:rPr lang="en-US" sz="1000" i="1" baseline="-25000" dirty="0" smtClean="0"/>
                  <a:t>2</a:t>
                </a:r>
                <a:r>
                  <a:rPr lang="en-US" sz="1000" i="1" dirty="0" smtClean="0"/>
                  <a:t> if </a:t>
                </a:r>
                <a:r>
                  <a:rPr lang="en-US" sz="1000" i="1" dirty="0"/>
                  <a:t>anything </a:t>
                </a:r>
                <a:endParaRPr lang="en-GB" sz="1000" i="1" baseline="-25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98" y="4488544"/>
                <a:ext cx="1988535" cy="400110"/>
              </a:xfrm>
              <a:prstGeom prst="rect">
                <a:avLst/>
              </a:prstGeom>
              <a:blipFill>
                <a:blip r:embed="rId9"/>
                <a:stretch>
                  <a:fillRect r="-307"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78046" y="3405527"/>
                <a:ext cx="38438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i="1" dirty="0" smtClean="0"/>
                  <a:t>Z</a:t>
                </a:r>
                <a:r>
                  <a:rPr lang="en-US" sz="1000" i="1" baseline="-25000" dirty="0"/>
                  <a:t>3</a:t>
                </a:r>
                <a:r>
                  <a:rPr lang="en-US" sz="1000" i="1" dirty="0" smtClean="0"/>
                  <a:t> (“AMS3” in Higgs ML) – Most widely used, but strictly valid only as an approximation of Z</a:t>
                </a:r>
                <a:r>
                  <a:rPr lang="en-US" sz="1000" i="1" baseline="-25000" dirty="0" smtClean="0"/>
                  <a:t>2</a:t>
                </a:r>
                <a:r>
                  <a:rPr lang="en-US" sz="1000" i="1" dirty="0" smtClean="0"/>
                  <a:t> as an expansion in S</a:t>
                </a:r>
                <a:r>
                  <a:rPr lang="en-US" sz="1000" i="1" baseline="-25000" dirty="0" smtClean="0"/>
                  <a:t>sel</a:t>
                </a:r>
                <a:r>
                  <a:rPr lang="en-US" sz="1000" i="1" dirty="0" smtClean="0"/>
                  <a:t>/B</a:t>
                </a:r>
                <a:r>
                  <a:rPr lang="en-US" sz="1000" i="1" baseline="-25000" dirty="0" smtClean="0"/>
                  <a:t>sel </a:t>
                </a:r>
                <a14:m>
                  <m:oMath xmlns:m="http://schemas.openxmlformats.org/officeDocument/2006/math">
                    <m:r>
                      <a:rPr lang="en-US" sz="1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en-US" sz="1000" i="1" dirty="0" smtClean="0"/>
                  <a:t> 1</a:t>
                </a:r>
                <a:r>
                  <a:rPr lang="en-US" sz="1000" i="1" baseline="-25000" dirty="0" smtClean="0"/>
                  <a:t> </a:t>
                </a:r>
                <a:r>
                  <a:rPr lang="en-US" sz="1000" i="1" dirty="0" smtClean="0"/>
                  <a:t>?</a:t>
                </a:r>
                <a:endParaRPr lang="en-GB" sz="1000" i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046" y="3405527"/>
                <a:ext cx="3843862" cy="400110"/>
              </a:xfrm>
              <a:prstGeom prst="rect">
                <a:avLst/>
              </a:prstGeom>
              <a:blipFill>
                <a:blip r:embed="rId10"/>
                <a:stretch>
                  <a:fillRect t="-1538" b="-6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0571" y="4199886"/>
            <a:ext cx="2151089" cy="6463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10882" y="4040318"/>
            <a:ext cx="2187698" cy="8429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22023" y="1978001"/>
            <a:ext cx="2086651" cy="46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732" y="2991959"/>
            <a:ext cx="8964000" cy="292584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Different meaning of absolute numbers in the confusion matrix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Trigger </a:t>
            </a:r>
            <a:r>
              <a:rPr lang="en-US" dirty="0" smtClean="0">
                <a:sym typeface="Symbol" panose="05050102010706020507" pitchFamily="18" charset="2"/>
              </a:rPr>
              <a:t> events per unit time i.e. trigger rates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(Physics analyses </a:t>
            </a:r>
            <a:r>
              <a:rPr lang="en-US" dirty="0" smtClean="0">
                <a:sym typeface="Symbol" panose="05050102010706020507" pitchFamily="18" charset="2"/>
              </a:rPr>
              <a:t> total event sample sizes i.e. total integrated luminosities)</a:t>
            </a:r>
          </a:p>
          <a:p>
            <a:pPr lvl="2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Binary </a:t>
            </a:r>
            <a:r>
              <a:rPr lang="en-US" dirty="0"/>
              <a:t>classifier optimisation goal: maximise </a:t>
            </a:r>
            <a:r>
              <a:rPr lang="el-GR" dirty="0"/>
              <a:t>ε</a:t>
            </a:r>
            <a:r>
              <a:rPr lang="en-US" baseline="-25000" dirty="0" smtClean="0"/>
              <a:t>s </a:t>
            </a:r>
            <a:r>
              <a:rPr lang="en-US" dirty="0" smtClean="0"/>
              <a:t>for a given </a:t>
            </a:r>
            <a:r>
              <a:rPr lang="en-US" dirty="0"/>
              <a:t>B</a:t>
            </a:r>
            <a:r>
              <a:rPr lang="en-US" baseline="-25000" dirty="0"/>
              <a:t>sel</a:t>
            </a:r>
            <a:r>
              <a:rPr lang="en-US" dirty="0" smtClean="0"/>
              <a:t> per unit time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i.e. maximise TP/(TP+FN) for a given FP </a:t>
            </a:r>
            <a:r>
              <a:rPr lang="en-US" dirty="0" smtClean="0">
                <a:sym typeface="Symbol" panose="05050102010706020507" pitchFamily="18" charset="2"/>
              </a:rPr>
              <a:t> TN irrelevant</a:t>
            </a:r>
          </a:p>
          <a:p>
            <a:pPr lvl="2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Relevant plot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l-GR" dirty="0"/>
              <a:t>ε</a:t>
            </a:r>
            <a:r>
              <a:rPr lang="en-US" baseline="-25000" dirty="0"/>
              <a:t>s </a:t>
            </a:r>
            <a:r>
              <a:rPr lang="en-US" dirty="0" smtClean="0">
                <a:solidFill>
                  <a:srgbClr val="000000"/>
                </a:solidFill>
              </a:rPr>
              <a:t>vs. </a:t>
            </a:r>
            <a:r>
              <a:rPr lang="en-US" dirty="0" smtClean="0"/>
              <a:t>B</a:t>
            </a:r>
            <a:r>
              <a:rPr lang="en-US" baseline="-25000" dirty="0" smtClean="0"/>
              <a:t>sel</a:t>
            </a:r>
            <a:r>
              <a:rPr lang="en-US" dirty="0" smtClean="0">
                <a:solidFill>
                  <a:srgbClr val="000000"/>
                </a:solidFill>
              </a:rPr>
              <a:t> per unit time (i.e. </a:t>
            </a:r>
            <a:r>
              <a:rPr lang="en-US" i="1" dirty="0" smtClean="0"/>
              <a:t>TPR vs FP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ROC curve (</a:t>
            </a:r>
            <a:r>
              <a:rPr lang="en-US" i="1" dirty="0" smtClean="0"/>
              <a:t>TPR</a:t>
            </a:r>
            <a:r>
              <a:rPr lang="en-US" i="1" baseline="-25000" dirty="0" smtClean="0"/>
              <a:t> </a:t>
            </a:r>
            <a:r>
              <a:rPr lang="en-US" i="1" dirty="0"/>
              <a:t>vs. </a:t>
            </a:r>
            <a:r>
              <a:rPr lang="en-US" i="1" dirty="0" smtClean="0"/>
              <a:t>FPR</a:t>
            </a:r>
            <a:r>
              <a:rPr lang="en-US" dirty="0" smtClean="0"/>
              <a:t>) confusing –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AUC irrelevant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e.g. maximise </a:t>
            </a:r>
            <a:r>
              <a:rPr lang="el-GR" dirty="0"/>
              <a:t>ε</a:t>
            </a:r>
            <a:r>
              <a:rPr lang="en-US" baseline="-25000" dirty="0"/>
              <a:t>s </a:t>
            </a:r>
            <a:r>
              <a:rPr lang="en-US" dirty="0" smtClean="0"/>
              <a:t>for 4 kHz trigger rate, whether L0 rate is 1 MHz or 2MHz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8" y="429741"/>
            <a:ext cx="4773785" cy="23445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390" y="1171216"/>
            <a:ext cx="2031880" cy="289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263397"/>
            <a:ext cx="8791199" cy="469772"/>
          </a:xfrm>
        </p:spPr>
        <p:txBody>
          <a:bodyPr/>
          <a:lstStyle/>
          <a:p>
            <a:r>
              <a:rPr lang="en-US" dirty="0" smtClean="0"/>
              <a:t>Trigger</a:t>
            </a:r>
            <a:endParaRPr lang="en-GB" dirty="0"/>
          </a:p>
        </p:txBody>
      </p:sp>
      <p:grpSp>
        <p:nvGrpSpPr>
          <p:cNvPr id="63" name="Group 62"/>
          <p:cNvGrpSpPr/>
          <p:nvPr/>
        </p:nvGrpSpPr>
        <p:grpSpPr>
          <a:xfrm>
            <a:off x="4838453" y="304359"/>
            <a:ext cx="4170601" cy="2355856"/>
            <a:chOff x="4838453" y="304359"/>
            <a:chExt cx="4170601" cy="23558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768060" y="1300378"/>
              <a:ext cx="2100755" cy="38123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23174" y="304359"/>
              <a:ext cx="1639640" cy="235585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066270" y="1706108"/>
              <a:ext cx="177937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IIUC, 4kHz is</a:t>
              </a:r>
            </a:p>
            <a:p>
              <a:pPr algn="ctr"/>
              <a:r>
                <a:rPr lang="el-GR" dirty="0" smtClean="0"/>
                <a:t>ε</a:t>
              </a:r>
              <a:r>
                <a:rPr lang="en-US" baseline="-25000" dirty="0" smtClean="0"/>
                <a:t>b</a:t>
              </a:r>
              <a:r>
                <a:rPr lang="en-US" dirty="0" smtClean="0"/>
                <a:t> (FPR) = 0.4%</a:t>
              </a:r>
            </a:p>
            <a:p>
              <a:pPr algn="ctr"/>
              <a:r>
                <a:rPr lang="en-US" dirty="0" smtClean="0"/>
                <a:t>of 1 MHz L0 hw rate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6255715" y="972066"/>
              <a:ext cx="589928" cy="734042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4838453" y="1978545"/>
              <a:ext cx="343147" cy="80914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1128584" y="121964"/>
            <a:ext cx="2248929" cy="943786"/>
            <a:chOff x="1128584" y="121964"/>
            <a:chExt cx="2248929" cy="943786"/>
          </a:xfrm>
        </p:grpSpPr>
        <p:sp>
          <p:nvSpPr>
            <p:cNvPr id="66" name="TextBox 65"/>
            <p:cNvSpPr txBox="1"/>
            <p:nvPr/>
          </p:nvSpPr>
          <p:spPr>
            <a:xfrm>
              <a:off x="1128584" y="121964"/>
              <a:ext cx="22489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Maximise </a:t>
              </a:r>
              <a:r>
                <a:rPr lang="el-GR" i="1" dirty="0" smtClean="0">
                  <a:solidFill>
                    <a:srgbClr val="FF0000"/>
                  </a:solidFill>
                </a:rPr>
                <a:t>ε</a:t>
              </a:r>
              <a:r>
                <a:rPr lang="en-US" i="1" baseline="-25000" dirty="0">
                  <a:solidFill>
                    <a:srgbClr val="FF0000"/>
                  </a:solidFill>
                </a:rPr>
                <a:t>s</a:t>
              </a:r>
              <a:r>
                <a:rPr lang="en-US" i="1" dirty="0" smtClean="0">
                  <a:solidFill>
                    <a:srgbClr val="FF0000"/>
                  </a:solidFill>
                </a:rPr>
                <a:t> at 4 kHz</a:t>
              </a:r>
              <a:endParaRPr lang="en-GB" i="1" dirty="0">
                <a:solidFill>
                  <a:srgbClr val="FF0000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537255" y="836986"/>
              <a:ext cx="222422" cy="2287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9" name="Straight Arrow Connector 68"/>
            <p:cNvCxnSpPr>
              <a:stCxn id="67" idx="1"/>
              <a:endCxn id="66" idx="2"/>
            </p:cNvCxnSpPr>
            <p:nvPr/>
          </p:nvCxnSpPr>
          <p:spPr>
            <a:xfrm flipH="1" flipV="1">
              <a:off x="2253049" y="429741"/>
              <a:ext cx="316779" cy="44074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509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493"/>
            <a:ext cx="9144000" cy="731307"/>
          </a:xfrm>
        </p:spPr>
        <p:txBody>
          <a:bodyPr/>
          <a:lstStyle/>
          <a:p>
            <a:r>
              <a:rPr lang="en-US" sz="2800" dirty="0"/>
              <a:t>M by </a:t>
            </a:r>
            <a:r>
              <a:rPr lang="en-US" sz="2800" dirty="0" smtClean="0"/>
              <a:t>2D </a:t>
            </a:r>
            <a:r>
              <a:rPr lang="en-US" sz="2800" dirty="0"/>
              <a:t>fit </a:t>
            </a:r>
            <a:r>
              <a:rPr lang="en-US" sz="2800" dirty="0" smtClean="0"/>
              <a:t>– use classifier to partition, not to cut </a:t>
            </a: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" y="1144800"/>
            <a:ext cx="8875949" cy="4848226"/>
          </a:xfrm>
        </p:spPr>
        <p:txBody>
          <a:bodyPr/>
          <a:lstStyle/>
          <a:p>
            <a:r>
              <a:rPr lang="en-US" dirty="0" smtClean="0"/>
              <a:t>Showed a fit for M on m, after a cut on D </a:t>
            </a:r>
            <a:r>
              <a:rPr lang="en-US" dirty="0" smtClean="0">
                <a:sym typeface="Symbol" panose="05050102010706020507" pitchFamily="18" charset="2"/>
              </a:rPr>
              <a:t> can also fit in 2-D with no cuts</a:t>
            </a:r>
          </a:p>
          <a:p>
            <a:pPr lvl="1"/>
            <a:r>
              <a:rPr lang="en-US" dirty="0" smtClean="0"/>
              <a:t>again, use </a:t>
            </a:r>
            <a:r>
              <a:rPr lang="en-US" dirty="0"/>
              <a:t>the scoring classifier D to partition data, not to reject </a:t>
            </a:r>
            <a:r>
              <a:rPr lang="en-US" dirty="0" smtClean="0"/>
              <a:t>events</a:t>
            </a:r>
          </a:p>
          <a:p>
            <a:pPr lvl="2"/>
            <a:endParaRPr lang="en-US" dirty="0"/>
          </a:p>
          <a:p>
            <a:r>
              <a:rPr lang="en-US" dirty="0" smtClean="0"/>
              <a:t>Why is binning so important, especially using a discriminating variable?</a:t>
            </a:r>
          </a:p>
          <a:p>
            <a:pPr lvl="1"/>
            <a:r>
              <a:rPr lang="en-US" dirty="0" smtClean="0"/>
              <a:t>next slide...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219076" y="3158989"/>
            <a:ext cx="8875950" cy="2948337"/>
            <a:chOff x="219076" y="3158989"/>
            <a:chExt cx="8875950" cy="29483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08900" y="3438525"/>
              <a:ext cx="3286126" cy="260900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076" y="3362320"/>
              <a:ext cx="5526026" cy="274500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167477" y="3158989"/>
              <a:ext cx="993879" cy="289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Prediction</a:t>
              </a:r>
              <a:endParaRPr lang="en-GB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80411" y="3217792"/>
              <a:ext cx="961539" cy="289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Fit results</a:t>
              </a:r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85772" y="3158989"/>
              <a:ext cx="993879" cy="289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Prediction</a:t>
              </a:r>
              <a:endParaRPr lang="en-GB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700589" y="4663270"/>
            <a:ext cx="2270610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 Ideal case:                      ± 0.200</a:t>
            </a:r>
          </a:p>
          <a:p>
            <a:r>
              <a:rPr lang="en-US" sz="1200" dirty="0" smtClean="0"/>
              <a:t> 1D fit(m), no cut(D):        ± 0.292</a:t>
            </a:r>
          </a:p>
          <a:p>
            <a:r>
              <a:rPr lang="en-US" sz="1200" dirty="0" smtClean="0"/>
              <a:t> 1D fit(m), optimal cut(D): ± 0.254</a:t>
            </a:r>
          </a:p>
          <a:p>
            <a:r>
              <a:rPr lang="en-US" sz="1200" dirty="0" smtClean="0"/>
              <a:t> 2D fit(m,D), no cuts:        ± 0.233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9657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494"/>
            <a:ext cx="9144000" cy="574032"/>
          </a:xfrm>
        </p:spPr>
        <p:txBody>
          <a:bodyPr/>
          <a:lstStyle/>
          <a:p>
            <a:r>
              <a:rPr lang="en-US" sz="3200" dirty="0" smtClean="0"/>
              <a:t>Optimal partitioning – optimal variables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80000" y="962025"/>
                <a:ext cx="8934074" cy="5031001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The previous slide implies that </a:t>
                </a:r>
                <a:r>
                  <a:rPr lang="en-US" dirty="0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q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ρ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den>
                    </m:f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num>
                      <m:den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is an optimal variable to fit for </a:t>
                </a:r>
                <a:r>
                  <a:rPr lang="el-GR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θ</a:t>
                </a:r>
                <a:endParaRPr lang="en-US" dirty="0" smtClean="0">
                  <a:solidFill>
                    <a:srgbClr val="FF0000"/>
                  </a:solidFill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proof of concept  1-D fit of q has the same precision on M as 2-D fit of (m,D)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closely related to </a:t>
                </a:r>
                <a:r>
                  <a:rPr lang="en-US" dirty="0"/>
                  <a:t>the “optimal observables” technique </a:t>
                </a:r>
              </a:p>
              <a:p>
                <a:pPr lvl="1">
                  <a:spcBef>
                    <a:spcPts val="0"/>
                  </a:spcBef>
                </a:pPr>
                <a:endParaRPr lang="en-US" dirty="0">
                  <a:solidFill>
                    <a:srgbClr val="000000"/>
                  </a:solidFill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endParaRPr lang="en-US" dirty="0">
                  <a:solidFill>
                    <a:srgbClr val="000000"/>
                  </a:solidFill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endParaRPr lang="en-US" dirty="0">
                  <a:solidFill>
                    <a:srgbClr val="000000"/>
                  </a:solidFill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marL="127000" indent="0">
                  <a:spcBef>
                    <a:spcPts val="0"/>
                  </a:spcBef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marL="127000" indent="0">
                  <a:spcBef>
                    <a:spcPts val="0"/>
                  </a:spcBef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127000" indent="0">
                  <a:spcBef>
                    <a:spcPts val="0"/>
                  </a:spcBef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marL="127000" indent="0">
                  <a:spcBef>
                    <a:spcPts val="0"/>
                  </a:spcBef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127000" indent="0">
                  <a:spcBef>
                    <a:spcPts val="0"/>
                  </a:spcBef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000000"/>
                    </a:solidFill>
                  </a:rPr>
                  <a:t>In practice: train one ML variable to reproduce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?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not needed for cross-sections or searches (this is constant)</a:t>
                </a:r>
                <a:endParaRPr lang="en-US" dirty="0" smtClean="0">
                  <a:solidFill>
                    <a:srgbClr val="000000"/>
                  </a:solidFill>
                </a:endParaRPr>
              </a:p>
              <a:p>
                <a:pPr marL="127000" indent="0">
                  <a:spcBef>
                    <a:spcPts val="0"/>
                  </a:spcBef>
                  <a:buNone/>
                </a:pPr>
                <a:endParaRPr lang="en-US" dirty="0" smtClean="0"/>
              </a:p>
              <a:p>
                <a:pPr marL="127000" indent="0"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0000" y="962025"/>
                <a:ext cx="8934074" cy="5031001"/>
              </a:xfrm>
              <a:blipFill>
                <a:blip r:embed="rId2"/>
                <a:stretch>
                  <a:fillRect b="-19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50" y="1869290"/>
            <a:ext cx="1903649" cy="749468"/>
          </a:xfrm>
          <a:prstGeom prst="rect">
            <a:avLst/>
          </a:prstGeom>
        </p:spPr>
      </p:pic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27376" y="2326634"/>
            <a:ext cx="5797474" cy="2301781"/>
            <a:chOff x="1479627" y="2781300"/>
            <a:chExt cx="5797474" cy="23017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5775" y="2806616"/>
              <a:ext cx="2981326" cy="227646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79627" y="2781300"/>
              <a:ext cx="2816147" cy="2235871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5540659" y="2920897"/>
            <a:ext cx="227061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 Ideal case:                      ± 0.200</a:t>
            </a:r>
          </a:p>
          <a:p>
            <a:r>
              <a:rPr lang="en-US" sz="1200" dirty="0" smtClean="0"/>
              <a:t> 1D fit(m), no cut(D):        ± 0.292</a:t>
            </a:r>
          </a:p>
          <a:p>
            <a:r>
              <a:rPr lang="en-US" sz="1200" dirty="0" smtClean="0"/>
              <a:t> 1D fit(m), optimal cut(D): ± 0.254</a:t>
            </a:r>
          </a:p>
          <a:p>
            <a:r>
              <a:rPr lang="en-US" sz="1200" dirty="0" smtClean="0"/>
              <a:t> 2D fit(m,D), no cuts:        ± 0.233</a:t>
            </a:r>
          </a:p>
          <a:p>
            <a:r>
              <a:rPr lang="en-US" sz="1200" dirty="0" smtClean="0"/>
              <a:t> </a:t>
            </a:r>
            <a:r>
              <a:rPr lang="en-US" sz="1200" i="1" dirty="0" smtClean="0">
                <a:solidFill>
                  <a:srgbClr val="FF0000"/>
                </a:solidFill>
              </a:rPr>
              <a:t>1D fit(q):                          ± 0.236</a:t>
            </a:r>
            <a:endParaRPr lang="en-GB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4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772" y="155914"/>
            <a:ext cx="3418963" cy="3022715"/>
            <a:chOff x="478971" y="1435859"/>
            <a:chExt cx="4063970" cy="359296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9634" y="1435859"/>
              <a:ext cx="3551802" cy="351132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78971" y="4636942"/>
              <a:ext cx="2044368" cy="3156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992227" y="4713141"/>
              <a:ext cx="550714" cy="3156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5077848" y="1395531"/>
            <a:ext cx="3862864" cy="2893400"/>
            <a:chOff x="3826754" y="1763375"/>
            <a:chExt cx="4718532" cy="35343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6754" y="1763375"/>
              <a:ext cx="4718532" cy="3534321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858000" y="4855027"/>
              <a:ext cx="1349829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4335448" y="5040087"/>
              <a:ext cx="1850572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8" y="3352800"/>
            <a:ext cx="3681593" cy="2756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2" y="132177"/>
            <a:ext cx="6281057" cy="473699"/>
          </a:xfrm>
        </p:spPr>
        <p:txBody>
          <a:bodyPr/>
          <a:lstStyle/>
          <a:p>
            <a:r>
              <a:rPr lang="en-US" dirty="0" smtClean="0"/>
              <a:t>CHEP plenary this morning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1480457" y="1603590"/>
            <a:ext cx="881743" cy="341706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209798" y="4720152"/>
            <a:ext cx="881743" cy="341706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3243943" y="763841"/>
            <a:ext cx="587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 will argue against AUC’s for evaluation in HEP</a:t>
            </a:r>
            <a:endParaRPr lang="en-GB" sz="1800" dirty="0"/>
          </a:p>
        </p:txBody>
      </p:sp>
      <p:cxnSp>
        <p:nvCxnSpPr>
          <p:cNvPr id="21" name="Straight Arrow Connector 20"/>
          <p:cNvCxnSpPr>
            <a:stCxn id="17" idx="3"/>
            <a:endCxn id="19" idx="1"/>
          </p:cNvCxnSpPr>
          <p:nvPr/>
        </p:nvCxnSpPr>
        <p:spPr>
          <a:xfrm flipV="1">
            <a:off x="2362200" y="948507"/>
            <a:ext cx="881743" cy="825936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77888" y="5591151"/>
            <a:ext cx="644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I will describe one problem in analysis statistical optimization </a:t>
            </a:r>
            <a:endParaRPr lang="en-GB" sz="1800" dirty="0"/>
          </a:p>
        </p:txBody>
      </p:sp>
      <p:cxnSp>
        <p:nvCxnSpPr>
          <p:cNvPr id="25" name="Straight Arrow Connector 24"/>
          <p:cNvCxnSpPr>
            <a:stCxn id="18" idx="2"/>
            <a:endCxn id="23" idx="0"/>
          </p:cNvCxnSpPr>
          <p:nvPr/>
        </p:nvCxnSpPr>
        <p:spPr>
          <a:xfrm>
            <a:off x="2650670" y="5061858"/>
            <a:ext cx="3249390" cy="529293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95412" y="4426696"/>
            <a:ext cx="4069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I will discuss the retention of </a:t>
            </a:r>
          </a:p>
          <a:p>
            <a:pPr algn="ctr"/>
            <a:r>
              <a:rPr lang="en-US" sz="1800" i="1" dirty="0" smtClean="0"/>
              <a:t>Fisher</a:t>
            </a:r>
            <a:r>
              <a:rPr lang="en-US" sz="1800" dirty="0" smtClean="0"/>
              <a:t> information in classifiers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9055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60605"/>
            <a:ext cx="8791199" cy="572902"/>
          </a:xfrm>
        </p:spPr>
        <p:txBody>
          <a:bodyPr/>
          <a:lstStyle/>
          <a:p>
            <a:r>
              <a:rPr lang="en-US" dirty="0" smtClean="0"/>
              <a:t>Binary classifier evaluation – reminder</a:t>
            </a:r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762392"/>
            <a:ext cx="9144000" cy="3980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2400" dirty="0" smtClean="0"/>
              <a:t>Discrete classifiers: the confusion matrix</a:t>
            </a:r>
            <a:endParaRPr lang="en-US" sz="2400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3545676"/>
            <a:ext cx="9144000" cy="3980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2400" dirty="0" smtClean="0"/>
              <a:t>Scoring classifiers: ROC and PRC curves</a:t>
            </a:r>
            <a:endParaRPr lang="en-US" sz="2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942" y="4158101"/>
            <a:ext cx="2723152" cy="1878186"/>
          </a:xfrm>
          <a:prstGeom prst="rect">
            <a:avLst/>
          </a:prstGeom>
        </p:spPr>
      </p:pic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037031" y="4156358"/>
            <a:ext cx="2687976" cy="1879826"/>
            <a:chOff x="6247761" y="1328218"/>
            <a:chExt cx="2687976" cy="187982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7761" y="1328218"/>
              <a:ext cx="2687976" cy="1879826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8067308" y="1578075"/>
              <a:ext cx="734818" cy="2217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0" y="697949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0" y="3473801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1763488" y="1312575"/>
            <a:ext cx="7228114" cy="1895231"/>
            <a:chOff x="-131694" y="3137876"/>
            <a:chExt cx="6200337" cy="1895231"/>
          </a:xfrm>
        </p:grpSpPr>
        <p:grpSp>
          <p:nvGrpSpPr>
            <p:cNvPr id="41" name="Group 40"/>
            <p:cNvGrpSpPr/>
            <p:nvPr/>
          </p:nvGrpSpPr>
          <p:grpSpPr>
            <a:xfrm>
              <a:off x="-131694" y="3137876"/>
              <a:ext cx="6200337" cy="1891324"/>
              <a:chOff x="-131694" y="3137876"/>
              <a:chExt cx="6200337" cy="1891324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1996833" y="3137876"/>
                <a:ext cx="2032000" cy="633046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u="sng" dirty="0" smtClean="0">
                    <a:solidFill>
                      <a:srgbClr val="CC00FF"/>
                    </a:solidFill>
                  </a:rPr>
                  <a:t>true class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: 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P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ositives</a:t>
                </a:r>
                <a:endParaRPr lang="en-US" b="1" dirty="0" smtClean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(HEP: 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signal </a:t>
                </a:r>
                <a:r>
                  <a:rPr lang="en-US" b="1" dirty="0">
                    <a:solidFill>
                      <a:srgbClr val="0055A0"/>
                    </a:solidFill>
                  </a:rPr>
                  <a:t>Stot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036643" y="3137876"/>
                <a:ext cx="2032000" cy="633046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u="sng" dirty="0">
                    <a:solidFill>
                      <a:srgbClr val="CC00FF"/>
                    </a:solidFill>
                  </a:rPr>
                  <a:t>t</a:t>
                </a:r>
                <a:r>
                  <a:rPr lang="en-US" b="1" i="1" u="sng" dirty="0" smtClean="0">
                    <a:solidFill>
                      <a:srgbClr val="CC00FF"/>
                    </a:solidFill>
                  </a:rPr>
                  <a:t>rue class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: 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N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egatives</a:t>
                </a:r>
                <a:endParaRPr lang="en-US" b="1" dirty="0" smtClean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(HEP: 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background </a:t>
                </a:r>
                <a:r>
                  <a:rPr lang="en-US" b="1" dirty="0" smtClean="0">
                    <a:solidFill>
                      <a:srgbClr val="0055A0"/>
                    </a:solidFill>
                  </a:rPr>
                  <a:t>Btot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-127792" y="3767015"/>
                <a:ext cx="2120720" cy="633046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u="sng" dirty="0" smtClean="0">
                    <a:solidFill>
                      <a:srgbClr val="CC00FF"/>
                    </a:solidFill>
                  </a:rPr>
                  <a:t>classified as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: positives</a:t>
                </a:r>
              </a:p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(HEP: 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selected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-131694" y="4396154"/>
                <a:ext cx="2120720" cy="633046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u="sng" dirty="0">
                    <a:solidFill>
                      <a:srgbClr val="CC00FF"/>
                    </a:solidFill>
                  </a:rPr>
                  <a:t>classified </a:t>
                </a:r>
                <a:r>
                  <a:rPr lang="en-US" b="1" i="1" u="sng" dirty="0" smtClean="0">
                    <a:solidFill>
                      <a:srgbClr val="CC00FF"/>
                    </a:solidFill>
                  </a:rPr>
                  <a:t>as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: negatives</a:t>
                </a:r>
              </a:p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(HEP: 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rejected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2000738" y="3767015"/>
              <a:ext cx="4064000" cy="1266092"/>
              <a:chOff x="2000738" y="3767015"/>
              <a:chExt cx="4064000" cy="1266092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2000738" y="3767015"/>
                <a:ext cx="2032000" cy="633046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0000"/>
                    </a:solidFill>
                  </a:rPr>
                  <a:t>True Positives (TP)</a:t>
                </a:r>
              </a:p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(HEP: selected signal </a:t>
                </a:r>
                <a:r>
                  <a:rPr lang="en-US" b="1" dirty="0" smtClean="0">
                    <a:solidFill>
                      <a:srgbClr val="0055A0"/>
                    </a:solidFill>
                  </a:rPr>
                  <a:t>Ssel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032738" y="3767015"/>
                <a:ext cx="2032000" cy="633046"/>
              </a:xfrm>
              <a:prstGeom prst="rect">
                <a:avLst/>
              </a:prstGeom>
              <a:solidFill>
                <a:srgbClr val="FF505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0000"/>
                    </a:solidFill>
                  </a:rPr>
                  <a:t>False Positives (FP)</a:t>
                </a:r>
              </a:p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(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HEP: selected bkg </a:t>
                </a:r>
                <a:r>
                  <a:rPr lang="en-US" b="1" dirty="0" smtClean="0">
                    <a:solidFill>
                      <a:srgbClr val="0055A0"/>
                    </a:solidFill>
                  </a:rPr>
                  <a:t>Bsel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000738" y="4400061"/>
                <a:ext cx="2032000" cy="633046"/>
              </a:xfrm>
              <a:prstGeom prst="rect">
                <a:avLst/>
              </a:prstGeom>
              <a:solidFill>
                <a:srgbClr val="FF505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0000"/>
                    </a:solidFill>
                  </a:rPr>
                  <a:t>False Negatives (FN)</a:t>
                </a:r>
              </a:p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(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HEP: rejected signal </a:t>
                </a:r>
                <a:r>
                  <a:rPr lang="en-US" b="1" dirty="0" smtClean="0">
                    <a:solidFill>
                      <a:srgbClr val="0055A0"/>
                    </a:solidFill>
                  </a:rPr>
                  <a:t>Srej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032738" y="4400061"/>
                <a:ext cx="2032000" cy="633046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0000"/>
                    </a:solidFill>
                  </a:rPr>
                  <a:t>True Negatives (TN)</a:t>
                </a:r>
              </a:p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(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HEP: rejected bkg </a:t>
                </a:r>
                <a:r>
                  <a:rPr lang="en-US" b="1" dirty="0" smtClean="0">
                    <a:solidFill>
                      <a:srgbClr val="0055A0"/>
                    </a:solidFill>
                  </a:rPr>
                  <a:t>Brej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696688" y="1240160"/>
            <a:ext cx="2133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Binary decision: </a:t>
            </a:r>
          </a:p>
          <a:p>
            <a:pPr algn="ctr"/>
            <a:r>
              <a:rPr lang="en-US" sz="1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 or background</a:t>
            </a:r>
            <a:endParaRPr lang="en-GB" sz="16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343" y="4322805"/>
            <a:ext cx="2772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 output: </a:t>
            </a:r>
          </a:p>
          <a:p>
            <a:pPr algn="ctr"/>
            <a:r>
              <a:rPr lang="en-US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1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robability to be signal</a:t>
            </a:r>
          </a:p>
          <a:p>
            <a:pPr algn="ctr"/>
            <a:endParaRPr lang="en-US" sz="1600" dirty="0">
              <a:solidFill>
                <a:srgbClr val="FF0000"/>
              </a:solidFill>
            </a:endParaRPr>
          </a:p>
          <a:p>
            <a:pPr algn="ctr"/>
            <a:r>
              <a:rPr lang="en-US" dirty="0" smtClean="0"/>
              <a:t>Vary the binary decision</a:t>
            </a:r>
          </a:p>
          <a:p>
            <a:pPr algn="ctr"/>
            <a:r>
              <a:rPr lang="en-US" dirty="0"/>
              <a:t>b</a:t>
            </a:r>
            <a:r>
              <a:rPr lang="en-US" dirty="0" smtClean="0"/>
              <a:t>y varying the cut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n the scoring classifier </a:t>
            </a:r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14" y="2339686"/>
            <a:ext cx="994175" cy="3484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52" y="1981443"/>
            <a:ext cx="875897" cy="31647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060" y="2728301"/>
            <a:ext cx="1416140" cy="338851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141514" y="3115350"/>
            <a:ext cx="1426920" cy="264241"/>
            <a:chOff x="4726857" y="5464404"/>
            <a:chExt cx="1426920" cy="264241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99809" y="5464404"/>
              <a:ext cx="753968" cy="264241"/>
            </a:xfrm>
            <a:prstGeom prst="rect">
              <a:avLst/>
            </a:prstGeom>
            <a:ln>
              <a:noFill/>
            </a:ln>
          </p:spPr>
        </p:pic>
        <p:sp>
          <p:nvSpPr>
            <p:cNvPr id="56" name="TextBox 55"/>
            <p:cNvSpPr txBox="1"/>
            <p:nvPr/>
          </p:nvSpPr>
          <p:spPr>
            <a:xfrm>
              <a:off x="4726857" y="5485197"/>
              <a:ext cx="10692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P</a:t>
              </a:r>
              <a:r>
                <a:rPr lang="en-US" sz="800" dirty="0" smtClean="0"/>
                <a:t>revalence</a:t>
              </a:r>
              <a:endParaRPr lang="en-GB" sz="800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689357" y="5351907"/>
            <a:ext cx="1069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Insensitive to prevalence!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0465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493"/>
            <a:ext cx="9144000" cy="477421"/>
          </a:xfrm>
        </p:spPr>
        <p:txBody>
          <a:bodyPr/>
          <a:lstStyle/>
          <a:p>
            <a:r>
              <a:rPr lang="en-US" sz="3200" dirty="0" smtClean="0"/>
              <a:t>Binary classifier evaluation in other domains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217717" y="774684"/>
            <a:ext cx="9394373" cy="4537545"/>
          </a:xfrm>
        </p:spPr>
        <p:txBody>
          <a:bodyPr/>
          <a:lstStyle/>
          <a:p>
            <a:pPr marL="152400" indent="0">
              <a:spcBef>
                <a:spcPts val="300"/>
              </a:spcBef>
              <a:buNone/>
            </a:pPr>
            <a:r>
              <a:rPr lang="en-US" b="1" dirty="0"/>
              <a:t> </a:t>
            </a:r>
            <a:r>
              <a:rPr lang="en-US" b="1" dirty="0" smtClean="0"/>
              <a:t> Medical Diagnostics (MD)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 </a:t>
            </a:r>
            <a:r>
              <a:rPr lang="en-US" dirty="0" smtClean="0"/>
              <a:t>e.g. diagnostic accuracy for cancer</a:t>
            </a:r>
          </a:p>
          <a:p>
            <a:pPr lvl="1">
              <a:spcBef>
                <a:spcPts val="300"/>
              </a:spcBef>
            </a:pPr>
            <a:r>
              <a:rPr lang="en-US" i="1" u="sng" dirty="0" smtClean="0">
                <a:solidFill>
                  <a:srgbClr val="FF0000"/>
                </a:solidFill>
              </a:rPr>
              <a:t>Symmetric: all patients important</a:t>
            </a:r>
            <a:r>
              <a:rPr lang="en-US" i="1" u="sng" dirty="0">
                <a:solidFill>
                  <a:srgbClr val="FF0000"/>
                </a:solidFill>
              </a:rPr>
              <a:t>, both truly ill (TP) and truly healthy (</a:t>
            </a:r>
            <a:r>
              <a:rPr lang="en-US" i="1" u="sng" dirty="0" smtClean="0">
                <a:solidFill>
                  <a:srgbClr val="FF0000"/>
                </a:solidFill>
              </a:rPr>
              <a:t>TN)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ROC-based analysis (because ROC insensitive to prevalence)</a:t>
            </a:r>
            <a:endParaRPr lang="en-US" dirty="0"/>
          </a:p>
          <a:p>
            <a:pPr lvl="2">
              <a:spcBef>
                <a:spcPts val="300"/>
              </a:spcBef>
            </a:pPr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AUC interpretation</a:t>
            </a:r>
            <a:r>
              <a:rPr lang="en-US" i="1" dirty="0" smtClean="0"/>
              <a:t>: </a:t>
            </a:r>
            <a:r>
              <a:rPr lang="en-GB" i="1" dirty="0" smtClean="0"/>
              <a:t>probability </a:t>
            </a:r>
            <a:r>
              <a:rPr lang="en-GB" i="1" dirty="0"/>
              <a:t>that </a:t>
            </a:r>
            <a:r>
              <a:rPr lang="en-GB" i="1" dirty="0" smtClean="0"/>
              <a:t>diagnosis gives </a:t>
            </a:r>
            <a:r>
              <a:rPr lang="en-GB" i="1" dirty="0"/>
              <a:t>greater </a:t>
            </a:r>
            <a:r>
              <a:rPr lang="en-GB" i="1" dirty="0" smtClean="0"/>
              <a:t>suspicion to a randomly chosen </a:t>
            </a:r>
            <a:r>
              <a:rPr lang="en-GB" i="1" dirty="0"/>
              <a:t>sick subject </a:t>
            </a:r>
            <a:r>
              <a:rPr lang="en-GB" i="1" dirty="0" smtClean="0"/>
              <a:t>than to a randomly </a:t>
            </a:r>
            <a:r>
              <a:rPr lang="en-GB" i="1" dirty="0"/>
              <a:t>chosen healthy </a:t>
            </a:r>
            <a:r>
              <a:rPr lang="en-GB" i="1" dirty="0" smtClean="0"/>
              <a:t>subject</a:t>
            </a:r>
            <a:endParaRPr lang="en-US" i="1" dirty="0" smtClean="0"/>
          </a:p>
          <a:p>
            <a:pPr lvl="3">
              <a:spcBef>
                <a:spcPts val="300"/>
              </a:spcBef>
            </a:pPr>
            <a:endParaRPr lang="en-US" dirty="0" smtClean="0"/>
          </a:p>
          <a:p>
            <a:pPr marL="152400" indent="0">
              <a:spcBef>
                <a:spcPts val="300"/>
              </a:spcBef>
              <a:buNone/>
            </a:pPr>
            <a:r>
              <a:rPr lang="en-US" b="1" dirty="0" smtClean="0"/>
              <a:t>  Information Retrieval (IR)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 </a:t>
            </a:r>
            <a:r>
              <a:rPr lang="en-US" dirty="0" smtClean="0"/>
              <a:t>e.g. find pages in Google search</a:t>
            </a:r>
          </a:p>
          <a:p>
            <a:pPr lvl="1">
              <a:spcBef>
                <a:spcPts val="300"/>
              </a:spcBef>
            </a:pPr>
            <a:r>
              <a:rPr lang="en-US" i="1" u="sng" dirty="0" smtClean="0">
                <a:solidFill>
                  <a:srgbClr val="FF0000"/>
                </a:solidFill>
              </a:rPr>
              <a:t>Asymmetric: distinction between relevant and non-relevant documents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PRC-based evaluation: precision and recall (= purity and efficiency in HEP)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Single metric: e.g. Mean </a:t>
            </a:r>
            <a:r>
              <a:rPr lang="en-US" dirty="0"/>
              <a:t>Average </a:t>
            </a:r>
            <a:r>
              <a:rPr lang="en-US" dirty="0" smtClean="0"/>
              <a:t>Precision ~ area </a:t>
            </a:r>
            <a:r>
              <a:rPr lang="en-US" dirty="0"/>
              <a:t>under </a:t>
            </a:r>
            <a:r>
              <a:rPr lang="en-US" dirty="0" smtClean="0"/>
              <a:t>PRC </a:t>
            </a:r>
            <a:r>
              <a:rPr lang="en-US" dirty="0"/>
              <a:t>(AUCPR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06189" y="5453745"/>
            <a:ext cx="8137873" cy="543994"/>
            <a:chOff x="163286" y="5453745"/>
            <a:chExt cx="8137873" cy="54399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31794" y="5453745"/>
              <a:ext cx="2596665" cy="543994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26641" y="5464629"/>
              <a:ext cx="1736658" cy="52327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63286" y="5560967"/>
              <a:ext cx="81378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Oversimplification:                                                           (MD)      vs.     (IR) 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59152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493"/>
            <a:ext cx="9144000" cy="346793"/>
          </a:xfrm>
        </p:spPr>
        <p:txBody>
          <a:bodyPr/>
          <a:lstStyle/>
          <a:p>
            <a:r>
              <a:rPr lang="en-US" sz="3200" dirty="0"/>
              <a:t>E</a:t>
            </a:r>
            <a:r>
              <a:rPr lang="en-US" sz="3200" dirty="0" smtClean="0"/>
              <a:t>valuation: (main) specificities of HEP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41514" y="761996"/>
            <a:ext cx="9285514" cy="5067740"/>
          </a:xfrm>
        </p:spPr>
        <p:txBody>
          <a:bodyPr/>
          <a:lstStyle/>
          <a:p>
            <a:pPr marL="152400" indent="0">
              <a:spcBef>
                <a:spcPts val="0"/>
              </a:spcBef>
              <a:buNone/>
            </a:pP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Qualitative asymmetry</a:t>
            </a:r>
            <a:r>
              <a:rPr lang="en-US" dirty="0" smtClean="0"/>
              <a:t>: signal interesting, background irrelevant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Like Information Retrieval: use purity and efficiency (precision and recall)</a:t>
            </a:r>
          </a:p>
          <a:p>
            <a:pPr lvl="2">
              <a:spcBef>
                <a:spcPts val="0"/>
              </a:spcBef>
            </a:pPr>
            <a:r>
              <a:rPr lang="en-US" i="1" dirty="0" smtClean="0"/>
              <a:t>True Negatives and the AUC are irrelevant in HEP event selection</a:t>
            </a:r>
          </a:p>
          <a:p>
            <a:pPr lvl="3">
              <a:spcBef>
                <a:spcPts val="0"/>
              </a:spcBef>
            </a:pPr>
            <a:endParaRPr lang="en-US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2400" indent="0">
              <a:spcBef>
                <a:spcPts val="0"/>
              </a:spcBef>
              <a:buNone/>
            </a:pP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Distribution fits</a:t>
            </a:r>
            <a:r>
              <a:rPr lang="en-US" dirty="0" smtClean="0"/>
              <a:t>: several disjoint bins, not just a global selection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Analyze </a:t>
            </a:r>
            <a:r>
              <a:rPr lang="en-US" i="1" dirty="0" smtClean="0"/>
              <a:t>local signal efficiency and purity in each bin</a:t>
            </a:r>
            <a:r>
              <a:rPr lang="en-US" dirty="0" smtClean="0"/>
              <a:t>, not just global ones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Frequent special </a:t>
            </a:r>
            <a:r>
              <a:rPr lang="en-US" dirty="0"/>
              <a:t>case: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fits involving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distributions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scoring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classifier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 marL="152400" indent="0">
              <a:spcBef>
                <a:spcPts val="0"/>
              </a:spcBef>
              <a:buNone/>
            </a:pP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Signal events not all equal</a:t>
            </a:r>
            <a:r>
              <a:rPr lang="en-US" dirty="0" smtClean="0"/>
              <a:t>: they may have different sensitivities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Example: only events close to a mass peak are sensitive to the mass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marL="184150" indent="0" algn="ctr">
              <a:spcBef>
                <a:spcPts val="0"/>
              </a:spcBef>
              <a:buNone/>
            </a:pPr>
            <a:r>
              <a:rPr lang="en-US" sz="2000" dirty="0" smtClean="0"/>
              <a:t>Illustrated in the following by three examples (1=FIP1, 1+2=FIP2, 1+2+3=FIP3) </a:t>
            </a:r>
          </a:p>
        </p:txBody>
      </p:sp>
    </p:spTree>
    <p:extLst>
      <p:ext uri="{BB962C8B-B14F-4D97-AF65-F5344CB8AC3E}">
        <p14:creationId xmlns:p14="http://schemas.microsoft.com/office/powerpoint/2010/main" val="74605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88634"/>
            <a:ext cx="8791199" cy="444764"/>
          </a:xfrm>
        </p:spPr>
        <p:txBody>
          <a:bodyPr/>
          <a:lstStyle/>
          <a:p>
            <a:r>
              <a:rPr lang="en-US" sz="3200" dirty="0" smtClean="0"/>
              <a:t>Evaluation: Fisher Information Part (FIP)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566054"/>
                <a:ext cx="9144000" cy="5111283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Evaluation of an event selection from its effect on the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error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  <m:acc>
                      <m:accPr>
                        <m:chr m:val="̂"/>
                        <m:ctrlPr>
                          <a:rPr lang="el-GR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dirty="0">
                            <a:solidFill>
                              <a:srgbClr val="000000"/>
                            </a:solidFill>
                          </a:rPr>
                          <m:t>θ</m:t>
                        </m:r>
                      </m:e>
                    </m:acc>
                  </m:oMath>
                </a14:m>
                <a:endParaRPr lang="en-GB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US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Compare to “ideal” case where there is no background</a:t>
                </a:r>
              </a:p>
              <a:p>
                <a:pPr lvl="3"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FIP: fraction of “ideal” FI that is retained by the real classifier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Range </a:t>
                </a:r>
                <a:r>
                  <a:rPr lang="en-US" dirty="0">
                    <a:solidFill>
                      <a:srgbClr val="FF0000"/>
                    </a:solidFill>
                  </a:rPr>
                  <a:t>in [0,1] 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:r>
                  <a:rPr lang="en-US" dirty="0" smtClean="0">
                    <a:sym typeface="Symbol" panose="05050102010706020507" pitchFamily="18" charset="2"/>
                  </a:rPr>
                  <a:t>0 if no signal, 1 </a:t>
                </a:r>
                <a:r>
                  <a:rPr lang="en-US" dirty="0">
                    <a:sym typeface="Symbol" panose="05050102010706020507" pitchFamily="18" charset="2"/>
                  </a:rPr>
                  <a:t>if </a:t>
                </a:r>
                <a:r>
                  <a:rPr lang="en-US" dirty="0" smtClean="0">
                    <a:sym typeface="Symbol" panose="05050102010706020507" pitchFamily="18" charset="2"/>
                  </a:rPr>
                  <a:t>select </a:t>
                </a:r>
                <a:r>
                  <a:rPr lang="en-US" dirty="0">
                    <a:sym typeface="Symbol" panose="05050102010706020507" pitchFamily="18" charset="2"/>
                  </a:rPr>
                  <a:t>all signal and no background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Qualitatively relevant: higher </a:t>
                </a:r>
                <a:r>
                  <a:rPr lang="en-US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is better </a:t>
                </a:r>
                <a:r>
                  <a:rPr lang="en-US" dirty="0">
                    <a:sym typeface="Symbol" panose="05050102010706020507" pitchFamily="18" charset="2"/>
                  </a:rPr>
                  <a:t> maximize </a:t>
                </a:r>
                <a:r>
                  <a:rPr lang="en-US" dirty="0" smtClean="0">
                    <a:sym typeface="Symbol" panose="05050102010706020507" pitchFamily="18" charset="2"/>
                  </a:rPr>
                  <a:t>FIP to minimize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  <m:acc>
                      <m:accPr>
                        <m:chr m:val="̂"/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dirty="0"/>
                          <m:t>θ</m:t>
                        </m:r>
                      </m:e>
                    </m:acc>
                  </m:oMath>
                </a14:m>
                <a:endParaRPr lang="en-US" dirty="0"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Numerically meaningful: related </a:t>
                </a:r>
                <a:r>
                  <a:rPr lang="en-US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to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  <m:acc>
                      <m:accPr>
                        <m:chr m:val="̂"/>
                        <m:ctrlPr>
                          <a:rPr lang="el-G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dirty="0">
                            <a:solidFill>
                              <a:srgbClr val="FF0000"/>
                            </a:solidFill>
                          </a:rPr>
                          <m:t>θ</m:t>
                        </m:r>
                      </m:e>
                    </m:acc>
                  </m:oMath>
                </a14:m>
                <a:r>
                  <a:rPr lang="en-US" dirty="0" smtClean="0">
                    <a:sym typeface="Symbol" panose="05050102010706020507" pitchFamily="18" charset="2"/>
                  </a:rPr>
                  <a:t> </a:t>
                </a:r>
              </a:p>
              <a:p>
                <a:pPr lvl="3"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For a binned fit of </a:t>
                </a:r>
                <a:r>
                  <a:rPr lang="el-GR" dirty="0">
                    <a:sym typeface="Symbol" panose="05050102010706020507" pitchFamily="18" charset="2"/>
                  </a:rPr>
                  <a:t>θ </a:t>
                </a:r>
                <a:r>
                  <a:rPr lang="en-US" dirty="0" smtClean="0"/>
                  <a:t>from a (1-D or multi-D) histogram: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Consider only statistical errors 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:r>
                  <a:rPr lang="en-US" dirty="0" smtClean="0">
                    <a:sym typeface="Symbol" panose="05050102010706020507" pitchFamily="18" charset="2"/>
                  </a:rPr>
                  <a:t> sum information from the different bins</a:t>
                </a:r>
              </a:p>
              <a:p>
                <a:pPr lvl="1">
                  <a:spcBef>
                    <a:spcPts val="0"/>
                  </a:spcBef>
                </a:pPr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566054"/>
                <a:ext cx="9144000" cy="5111283"/>
              </a:xfrm>
              <a:blipFill>
                <a:blip r:embed="rId2"/>
                <a:stretch>
                  <a:fillRect r="-2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32" y="3977729"/>
            <a:ext cx="4559233" cy="138108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03695" y="5042945"/>
                <a:ext cx="4152567" cy="991169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008000"/>
                </a:solidFill>
              </a:ln>
            </p:spPr>
            <p:txBody>
              <a:bodyPr wrap="square" lIns="91440" tIns="0" rIns="0" bIns="0" rtlCol="0">
                <a:spAutoFit/>
              </a:bodyPr>
              <a:lstStyle/>
              <a:p>
                <a:r>
                  <a:rPr lang="en-US" dirty="0" smtClean="0"/>
                  <a:t>Remember from the previous slide:</a:t>
                </a:r>
              </a:p>
              <a:p>
                <a:r>
                  <a:rPr lang="en-US" dirty="0" smtClean="0"/>
                  <a:t>1. Qualitative asymmetry: use </a:t>
                </a:r>
                <a:r>
                  <a:rPr lang="el-GR" u="sng" dirty="0" smtClean="0"/>
                  <a:t>ε</a:t>
                </a:r>
                <a:r>
                  <a:rPr lang="en-US" u="sng" dirty="0" smtClean="0"/>
                  <a:t> </a:t>
                </a:r>
                <a:r>
                  <a:rPr lang="en-US" u="sng" dirty="0"/>
                  <a:t>and </a:t>
                </a:r>
                <a:r>
                  <a:rPr lang="el-GR" u="sng" dirty="0" smtClean="0"/>
                  <a:t>ρ</a:t>
                </a:r>
                <a:r>
                  <a:rPr lang="en-US" dirty="0" smtClean="0"/>
                  <a:t> (as in IR)</a:t>
                </a:r>
              </a:p>
              <a:p>
                <a:r>
                  <a:rPr lang="en-US" dirty="0" smtClean="0"/>
                  <a:t>2. Distribution fit: need </a:t>
                </a:r>
                <a:r>
                  <a:rPr lang="en-US" u="sng" dirty="0" smtClean="0"/>
                  <a:t>local</a:t>
                </a:r>
                <a:r>
                  <a:rPr lang="en-US" dirty="0" smtClean="0"/>
                  <a:t> </a:t>
                </a:r>
                <a:r>
                  <a:rPr lang="el-GR" dirty="0" smtClean="0"/>
                  <a:t>ε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and </a:t>
                </a:r>
                <a:r>
                  <a:rPr lang="el-GR" dirty="0"/>
                  <a:t>ρ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in each bin</a:t>
                </a:r>
              </a:p>
              <a:p>
                <a:r>
                  <a:rPr lang="en-US" dirty="0" smtClean="0"/>
                  <a:t>3. Signal events not all equal: need </a:t>
                </a:r>
                <a:r>
                  <a:rPr lang="en-US" u="sng" dirty="0" smtClean="0"/>
                  <a:t>sensitivity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𝜕𝜃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695" y="5042945"/>
                <a:ext cx="4152567" cy="991169"/>
              </a:xfrm>
              <a:prstGeom prst="rect">
                <a:avLst/>
              </a:prstGeom>
              <a:blipFill>
                <a:blip r:embed="rId4"/>
                <a:stretch>
                  <a:fillRect l="-292" t="-4848" b="-2424"/>
                </a:stretch>
              </a:blipFill>
              <a:ln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77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2015-AV-MasterLayout">
  <a:themeElements>
    <a:clrScheme name="CERN2015-AV">
      <a:dk1>
        <a:srgbClr val="0055A0"/>
      </a:dk1>
      <a:lt1>
        <a:srgbClr val="FFFFFF"/>
      </a:lt1>
      <a:dk2>
        <a:srgbClr val="0055A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28558</TotalTime>
  <Words>3954</Words>
  <Application>Microsoft Office PowerPoint</Application>
  <PresentationFormat>On-screen Show (4:3)</PresentationFormat>
  <Paragraphs>772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Cambria Math</vt:lpstr>
      <vt:lpstr>Symbol</vt:lpstr>
      <vt:lpstr>Wingdings</vt:lpstr>
      <vt:lpstr>CERN2015-AV-MasterLayout</vt:lpstr>
      <vt:lpstr>PowerPoint Presentation</vt:lpstr>
      <vt:lpstr>Why and when I got interested in this topic </vt:lpstr>
      <vt:lpstr>Overview – the scope of this talk</vt:lpstr>
      <vt:lpstr>Training, Evaluation, Physics: one metric to bind them all?</vt:lpstr>
      <vt:lpstr>CHEP plenary this morning</vt:lpstr>
      <vt:lpstr>Binary classifier evaluation – reminder</vt:lpstr>
      <vt:lpstr>Binary classifier evaluation in other domains</vt:lpstr>
      <vt:lpstr>Evaluation: (main) specificities of HEP</vt:lpstr>
      <vt:lpstr>Evaluation: Fisher Information Part (FIP)</vt:lpstr>
      <vt:lpstr>[FIP1] Cross-section in counting experiment</vt:lpstr>
      <vt:lpstr>Examples of issues in AUCs – crossing ROCs</vt:lpstr>
      <vt:lpstr>Optimal partitioning in distribution fits</vt:lpstr>
      <vt:lpstr>[FIP2] cross-section fit on the 1-D scoring classifier distribution – evaluation</vt:lpstr>
      <vt:lpstr>[FIP2] cross-section fit on the 1-D scoring classifier distribution – training</vt:lpstr>
      <vt:lpstr>[FIP3] generic parameter fits including the scoring classifier distribution – work in progress</vt:lpstr>
      <vt:lpstr>Software technicalities</vt:lpstr>
      <vt:lpstr>Conclusions and outlook</vt:lpstr>
      <vt:lpstr>PowerPoint Presentation</vt:lpstr>
      <vt:lpstr>Backup – statistical error in binned fits</vt:lpstr>
      <vt:lpstr>Optimal partitioning – information inflow</vt:lpstr>
      <vt:lpstr>PowerPoint Presentation</vt:lpstr>
      <vt:lpstr>PowerPoint Presentation</vt:lpstr>
      <vt:lpstr>Training, Evaluation, Physics: one metric to bind them all?</vt:lpstr>
      <vt:lpstr>Limited scope of this talk</vt:lpstr>
      <vt:lpstr>Binary classifier evaluation – reminder</vt:lpstr>
      <vt:lpstr>Binary classifier evaluation in other domains</vt:lpstr>
      <vt:lpstr>Evaluation: (main) specificities of HEP</vt:lpstr>
      <vt:lpstr>Fisher Information Part (FIP)</vt:lpstr>
      <vt:lpstr>[FIP1] Cross-section in counting experiment</vt:lpstr>
      <vt:lpstr>Examples of issues in AUCs – crossing ROCs</vt:lpstr>
      <vt:lpstr>Optimal partitioning – information inflow</vt:lpstr>
      <vt:lpstr>[FIP2] cross-section measurement by fitting  the 1-D scoring classifier distribution</vt:lpstr>
      <vt:lpstr>FIP2 for training decision trees</vt:lpstr>
      <vt:lpstr>Limits to knowledge</vt:lpstr>
      <vt:lpstr>Overtraining</vt:lpstr>
      <vt:lpstr>[FIP3] parameter fits including the scoring classifier distribution – work in progress</vt:lpstr>
      <vt:lpstr>Conclusions: one metric to bind them all</vt:lpstr>
      <vt:lpstr>PowerPoint Presentation</vt:lpstr>
      <vt:lpstr>FIP2 from the ROC (+prevalence) or from the PRC</vt:lpstr>
      <vt:lpstr>Sanity check</vt:lpstr>
      <vt:lpstr>M by 1D fit to m – visual interpretation</vt:lpstr>
      <vt:lpstr>Event selection in HEP searches</vt:lpstr>
      <vt:lpstr>Trigger</vt:lpstr>
      <vt:lpstr>M by 2D fit – use classifier to partition, not to cut </vt:lpstr>
      <vt:lpstr>Optimal partitioning – optimal variables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Valassi</dc:creator>
  <cp:lastModifiedBy>Andrea</cp:lastModifiedBy>
  <cp:revision>850</cp:revision>
  <dcterms:modified xsi:type="dcterms:W3CDTF">2018-07-10T07:24:02Z</dcterms:modified>
</cp:coreProperties>
</file>