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purl.oclc.org/ooxml/officeDocument/relationships/extendedProperties" Target="docProps/app.xml"/><Relationship Id="rId2" Type="http://schemas.openxmlformats.org/package/2006/relationships/metadata/core-properties" Target="docProps/core.xml"/><Relationship Id="rId1" Type="http://purl.oclc.org/ooxml/officeDocument/relationships/officeDocument" Target="ppt/presentation.xml"/><Relationship Id="rId4" Type="http://purl.oclc.org/ooxml/officeDocument/relationships/customProperties" Target="docProps/custom.xml"/></Relationships>
</file>

<file path=ppt/presentation.xml><?xml version="1.0" encoding="utf-8"?>
<p:presentation xmlns:a="http://purl.oclc.org/ooxml/drawingml/main" xmlns:r="http://purl.oclc.org/ooxml/officeDocument/relationships" xmlns:p="http://purl.oclc.org/ooxml/presentationml/main" embedTrueTypeFonts="1" conformance="strict">
  <p:sldMasterIdLst>
    <p:sldMasterId id="2147483648" r:id="rId1"/>
  </p:sldMasterIdLst>
  <p:notesMasterIdLst>
    <p:notesMasterId r:id="rId58"/>
  </p:notesMasterIdLst>
  <p:sldIdLst>
    <p:sldId id="256" r:id="rId2"/>
    <p:sldId id="347" r:id="rId3"/>
    <p:sldId id="345" r:id="rId4"/>
    <p:sldId id="260" r:id="rId5"/>
    <p:sldId id="269" r:id="rId6"/>
    <p:sldId id="300" r:id="rId7"/>
    <p:sldId id="302" r:id="rId8"/>
    <p:sldId id="311" r:id="rId9"/>
    <p:sldId id="306" r:id="rId10"/>
    <p:sldId id="301" r:id="rId11"/>
    <p:sldId id="303" r:id="rId12"/>
    <p:sldId id="304" r:id="rId13"/>
    <p:sldId id="309" r:id="rId14"/>
    <p:sldId id="299" r:id="rId15"/>
    <p:sldId id="274" r:id="rId16"/>
    <p:sldId id="313" r:id="rId17"/>
    <p:sldId id="331" r:id="rId18"/>
    <p:sldId id="332" r:id="rId19"/>
    <p:sldId id="333" r:id="rId20"/>
    <p:sldId id="305" r:id="rId21"/>
    <p:sldId id="308" r:id="rId22"/>
    <p:sldId id="314" r:id="rId23"/>
    <p:sldId id="346" r:id="rId24"/>
    <p:sldId id="271" r:id="rId25"/>
    <p:sldId id="307" r:id="rId26"/>
    <p:sldId id="296" r:id="rId27"/>
    <p:sldId id="295" r:id="rId28"/>
    <p:sldId id="297" r:id="rId29"/>
    <p:sldId id="327" r:id="rId30"/>
    <p:sldId id="320" r:id="rId31"/>
    <p:sldId id="322" r:id="rId32"/>
    <p:sldId id="298" r:id="rId33"/>
    <p:sldId id="324" r:id="rId34"/>
    <p:sldId id="323" r:id="rId35"/>
    <p:sldId id="338" r:id="rId36"/>
    <p:sldId id="340" r:id="rId37"/>
    <p:sldId id="316" r:id="rId38"/>
    <p:sldId id="317" r:id="rId39"/>
    <p:sldId id="318" r:id="rId40"/>
    <p:sldId id="293" r:id="rId41"/>
    <p:sldId id="292" r:id="rId42"/>
    <p:sldId id="339" r:id="rId43"/>
    <p:sldId id="329" r:id="rId44"/>
    <p:sldId id="328" r:id="rId45"/>
    <p:sldId id="330" r:id="rId46"/>
    <p:sldId id="337" r:id="rId47"/>
    <p:sldId id="354" r:id="rId48"/>
    <p:sldId id="344" r:id="rId49"/>
    <p:sldId id="343" r:id="rId50"/>
    <p:sldId id="356" r:id="rId51"/>
    <p:sldId id="352" r:id="rId52"/>
    <p:sldId id="353" r:id="rId53"/>
    <p:sldId id="335" r:id="rId54"/>
    <p:sldId id="336" r:id="rId55"/>
    <p:sldId id="326" r:id="rId56"/>
    <p:sldId id="325" r:id="rId57"/>
  </p:sldIdLst>
  <p:sldSz cx="12192000" cy="6858000"/>
  <p:notesSz cx="6858000" cy="9144000"/>
  <p:embeddedFontLst>
    <p:embeddedFont>
      <p:font typeface="Metropolis" panose="020B0604020202020204" charset="0"/>
      <p:regular r:id="rId59"/>
      <p:bold r:id="rId60"/>
      <p:italic r:id="rId61"/>
      <p:boldItalic r:id="rId62"/>
    </p:embeddedFont>
    <p:embeddedFont>
      <p:font typeface="Calibri" panose="020F050202020403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purl.oclc.org/ooxml/drawingml/main" xmlns:r="http://purl.oclc.org/ooxml/officeDocument/relationships" xmlns:p="http://purl.oclc.org/ooxml/presentationml/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40E"/>
    <a:srgbClr val="4A8AD1"/>
    <a:srgbClr val="488BD1"/>
    <a:srgbClr val="3980C7"/>
    <a:srgbClr val="317FC3"/>
    <a:srgbClr val="4A8DD3"/>
    <a:srgbClr val="478AD0"/>
    <a:srgbClr val="2B79C3"/>
    <a:srgbClr val="478CD1"/>
    <a:srgbClr val="4487C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purl.oclc.org/ooxml/drawingml/main" def="{5C22544A-7EE6-4342-B048-85BDC9FD1C3A}"/>
</file>

<file path=ppt/viewProps.xml><?xml version="1.0" encoding="utf-8"?>
<p:viewPr xmlns:a="http://purl.oclc.org/ooxml/drawingml/main" xmlns:r="http://purl.oclc.org/ooxml/officeDocument/relationships" xmlns:p="http://purl.oclc.org/ooxml/presentationml/main" lastView="sldThumbnailView">
  <p:normalViewPr>
    <p:restoredLeft sz="14.995%" autoAdjust="0"/>
    <p:restoredTop sz="86.6%" autoAdjust="0"/>
  </p:normalViewPr>
  <p:slideViewPr>
    <p:cSldViewPr snapToGrid="0">
      <p:cViewPr varScale="1">
        <p:scale>
          <a:sx n="81" d="100"/>
          <a:sy n="81" d="100"/>
        </p:scale>
        <p:origin x="120" y="35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purl.oclc.org/ooxml/officeDocument/relationships/slide" Target="slides/slide12.xml"/><Relationship Id="rId18" Type="http://purl.oclc.org/ooxml/officeDocument/relationships/slide" Target="slides/slide17.xml"/><Relationship Id="rId26" Type="http://purl.oclc.org/ooxml/officeDocument/relationships/slide" Target="slides/slide25.xml"/><Relationship Id="rId39" Type="http://purl.oclc.org/ooxml/officeDocument/relationships/slide" Target="slides/slide38.xml"/><Relationship Id="rId21" Type="http://purl.oclc.org/ooxml/officeDocument/relationships/slide" Target="slides/slide20.xml"/><Relationship Id="rId34" Type="http://purl.oclc.org/ooxml/officeDocument/relationships/slide" Target="slides/slide33.xml"/><Relationship Id="rId42" Type="http://purl.oclc.org/ooxml/officeDocument/relationships/slide" Target="slides/slide41.xml"/><Relationship Id="rId47" Type="http://purl.oclc.org/ooxml/officeDocument/relationships/slide" Target="slides/slide46.xml"/><Relationship Id="rId50" Type="http://purl.oclc.org/ooxml/officeDocument/relationships/slide" Target="slides/slide49.xml"/><Relationship Id="rId55" Type="http://purl.oclc.org/ooxml/officeDocument/relationships/slide" Target="slides/slide54.xml"/><Relationship Id="rId63" Type="http://purl.oclc.org/ooxml/officeDocument/relationships/font" Target="fonts/font5.fntdata"/><Relationship Id="rId68" Type="http://purl.oclc.org/ooxml/officeDocument/relationships/viewProps" Target="viewProps.xml"/><Relationship Id="rId7" Type="http://purl.oclc.org/ooxml/officeDocument/relationships/slide" Target="slides/slide6.xml"/><Relationship Id="rId2" Type="http://purl.oclc.org/ooxml/officeDocument/relationships/slide" Target="slides/slide1.xml"/><Relationship Id="rId16" Type="http://purl.oclc.org/ooxml/officeDocument/relationships/slide" Target="slides/slide15.xml"/><Relationship Id="rId29" Type="http://purl.oclc.org/ooxml/officeDocument/relationships/slide" Target="slides/slide28.xml"/><Relationship Id="rId1" Type="http://purl.oclc.org/ooxml/officeDocument/relationships/slideMaster" Target="slideMasters/slideMaster1.xml"/><Relationship Id="rId6" Type="http://purl.oclc.org/ooxml/officeDocument/relationships/slide" Target="slides/slide5.xml"/><Relationship Id="rId11" Type="http://purl.oclc.org/ooxml/officeDocument/relationships/slide" Target="slides/slide10.xml"/><Relationship Id="rId24" Type="http://purl.oclc.org/ooxml/officeDocument/relationships/slide" Target="slides/slide23.xml"/><Relationship Id="rId32" Type="http://purl.oclc.org/ooxml/officeDocument/relationships/slide" Target="slides/slide31.xml"/><Relationship Id="rId37" Type="http://purl.oclc.org/ooxml/officeDocument/relationships/slide" Target="slides/slide36.xml"/><Relationship Id="rId40" Type="http://purl.oclc.org/ooxml/officeDocument/relationships/slide" Target="slides/slide39.xml"/><Relationship Id="rId45" Type="http://purl.oclc.org/ooxml/officeDocument/relationships/slide" Target="slides/slide44.xml"/><Relationship Id="rId53" Type="http://purl.oclc.org/ooxml/officeDocument/relationships/slide" Target="slides/slide52.xml"/><Relationship Id="rId58" Type="http://purl.oclc.org/ooxml/officeDocument/relationships/notesMaster" Target="notesMasters/notesMaster1.xml"/><Relationship Id="rId66" Type="http://purl.oclc.org/ooxml/officeDocument/relationships/font" Target="fonts/font8.fntdata"/><Relationship Id="rId5" Type="http://purl.oclc.org/ooxml/officeDocument/relationships/slide" Target="slides/slide4.xml"/><Relationship Id="rId15" Type="http://purl.oclc.org/ooxml/officeDocument/relationships/slide" Target="slides/slide14.xml"/><Relationship Id="rId23" Type="http://purl.oclc.org/ooxml/officeDocument/relationships/slide" Target="slides/slide22.xml"/><Relationship Id="rId28" Type="http://purl.oclc.org/ooxml/officeDocument/relationships/slide" Target="slides/slide27.xml"/><Relationship Id="rId36" Type="http://purl.oclc.org/ooxml/officeDocument/relationships/slide" Target="slides/slide35.xml"/><Relationship Id="rId49" Type="http://purl.oclc.org/ooxml/officeDocument/relationships/slide" Target="slides/slide48.xml"/><Relationship Id="rId57" Type="http://purl.oclc.org/ooxml/officeDocument/relationships/slide" Target="slides/slide56.xml"/><Relationship Id="rId61" Type="http://purl.oclc.org/ooxml/officeDocument/relationships/font" Target="fonts/font3.fntdata"/><Relationship Id="rId10" Type="http://purl.oclc.org/ooxml/officeDocument/relationships/slide" Target="slides/slide9.xml"/><Relationship Id="rId19" Type="http://purl.oclc.org/ooxml/officeDocument/relationships/slide" Target="slides/slide18.xml"/><Relationship Id="rId31" Type="http://purl.oclc.org/ooxml/officeDocument/relationships/slide" Target="slides/slide30.xml"/><Relationship Id="rId44" Type="http://purl.oclc.org/ooxml/officeDocument/relationships/slide" Target="slides/slide43.xml"/><Relationship Id="rId52" Type="http://purl.oclc.org/ooxml/officeDocument/relationships/slide" Target="slides/slide51.xml"/><Relationship Id="rId60" Type="http://purl.oclc.org/ooxml/officeDocument/relationships/font" Target="fonts/font2.fntdata"/><Relationship Id="rId65" Type="http://purl.oclc.org/ooxml/officeDocument/relationships/font" Target="fonts/font7.fntdata"/><Relationship Id="rId4" Type="http://purl.oclc.org/ooxml/officeDocument/relationships/slide" Target="slides/slide3.xml"/><Relationship Id="rId9" Type="http://purl.oclc.org/ooxml/officeDocument/relationships/slide" Target="slides/slide8.xml"/><Relationship Id="rId14" Type="http://purl.oclc.org/ooxml/officeDocument/relationships/slide" Target="slides/slide13.xml"/><Relationship Id="rId22" Type="http://purl.oclc.org/ooxml/officeDocument/relationships/slide" Target="slides/slide21.xml"/><Relationship Id="rId27" Type="http://purl.oclc.org/ooxml/officeDocument/relationships/slide" Target="slides/slide26.xml"/><Relationship Id="rId30" Type="http://purl.oclc.org/ooxml/officeDocument/relationships/slide" Target="slides/slide29.xml"/><Relationship Id="rId35" Type="http://purl.oclc.org/ooxml/officeDocument/relationships/slide" Target="slides/slide34.xml"/><Relationship Id="rId43" Type="http://purl.oclc.org/ooxml/officeDocument/relationships/slide" Target="slides/slide42.xml"/><Relationship Id="rId48" Type="http://purl.oclc.org/ooxml/officeDocument/relationships/slide" Target="slides/slide47.xml"/><Relationship Id="rId56" Type="http://purl.oclc.org/ooxml/officeDocument/relationships/slide" Target="slides/slide55.xml"/><Relationship Id="rId64" Type="http://purl.oclc.org/ooxml/officeDocument/relationships/font" Target="fonts/font6.fntdata"/><Relationship Id="rId69" Type="http://purl.oclc.org/ooxml/officeDocument/relationships/theme" Target="theme/theme1.xml"/><Relationship Id="rId8" Type="http://purl.oclc.org/ooxml/officeDocument/relationships/slide" Target="slides/slide7.xml"/><Relationship Id="rId51" Type="http://purl.oclc.org/ooxml/officeDocument/relationships/slide" Target="slides/slide50.xml"/><Relationship Id="rId3" Type="http://purl.oclc.org/ooxml/officeDocument/relationships/slide" Target="slides/slide2.xml"/><Relationship Id="rId12" Type="http://purl.oclc.org/ooxml/officeDocument/relationships/slide" Target="slides/slide11.xml"/><Relationship Id="rId17" Type="http://purl.oclc.org/ooxml/officeDocument/relationships/slide" Target="slides/slide16.xml"/><Relationship Id="rId25" Type="http://purl.oclc.org/ooxml/officeDocument/relationships/slide" Target="slides/slide24.xml"/><Relationship Id="rId33" Type="http://purl.oclc.org/ooxml/officeDocument/relationships/slide" Target="slides/slide32.xml"/><Relationship Id="rId38" Type="http://purl.oclc.org/ooxml/officeDocument/relationships/slide" Target="slides/slide37.xml"/><Relationship Id="rId46" Type="http://purl.oclc.org/ooxml/officeDocument/relationships/slide" Target="slides/slide45.xml"/><Relationship Id="rId59" Type="http://purl.oclc.org/ooxml/officeDocument/relationships/font" Target="fonts/font1.fntdata"/><Relationship Id="rId67" Type="http://purl.oclc.org/ooxml/officeDocument/relationships/presProps" Target="presProps.xml"/><Relationship Id="rId20" Type="http://purl.oclc.org/ooxml/officeDocument/relationships/slide" Target="slides/slide19.xml"/><Relationship Id="rId41" Type="http://purl.oclc.org/ooxml/officeDocument/relationships/slide" Target="slides/slide40.xml"/><Relationship Id="rId54" Type="http://purl.oclc.org/ooxml/officeDocument/relationships/slide" Target="slides/slide53.xml"/><Relationship Id="rId62" Type="http://purl.oclc.org/ooxml/officeDocument/relationships/font" Target="fonts/font4.fntdata"/><Relationship Id="rId70" Type="http://purl.oclc.org/ooxml/officeDocument/relationships/tableStyles" Target="tableStyles.xml"/></Relationships>
</file>

<file path=ppt/notesMasters/_rels/notesMaster1.xml.rels><?xml version="1.0" encoding="UTF-8" standalone="yes"?>
<Relationships xmlns="http://schemas.openxmlformats.org/package/2006/relationships"><Relationship Id="rId1" Type="http://purl.oclc.org/ooxml/officeDocument/relationships/theme" Target="../theme/theme2.xml"/></Relationships>
</file>

<file path=ppt/notesMasters/notesMaster1.xml><?xml version="1.0" encoding="utf-8"?>
<p:notes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6C350-6411-4B8A-B391-85E4CC1BF142}" type="datetimeFigureOut">
              <a:rPr lang="en-GB" smtClean="0"/>
              <a:t>18/04/2018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B0193-8304-4A40-B7DF-5493BC3F9484}" type="slidenum">
              <a:rPr lang="en-GB" smtClean="0"/>
              <a:t>‹#›</a:t>
            </a:fld>
            <a:endParaRPr lang="en-GB"/>
          </a:p>
        </p:txBody>
      </p:sp>
    </p:spTree>
    <p:extLst>
      <p:ext uri="{BB962C8B-B14F-4D97-AF65-F5344CB8AC3E}">
        <p14:creationId xmlns:p14="http://schemas.microsoft.com/office/powerpoint/2010/main" val="193267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purl.oclc.org/ooxml/officeDocument/relationships/slide" Target="../slides/slide1.xml"/><Relationship Id="rId1" Type="http://purl.oclc.org/ooxml/officeDocument/relationships/notesMaster" Target="../notesMasters/notesMaster1.xml"/></Relationships>
</file>

<file path=ppt/notesSlides/_rels/notesSlide10.xml.rels><?xml version="1.0" encoding="UTF-8" standalone="yes"?>
<Relationships xmlns="http://schemas.openxmlformats.org/package/2006/relationships"><Relationship Id="rId2" Type="http://purl.oclc.org/ooxml/officeDocument/relationships/slide" Target="../slides/slide10.xml"/><Relationship Id="rId1" Type="http://purl.oclc.org/ooxml/officeDocument/relationships/notesMaster" Target="../notesMasters/notesMaster1.xml"/></Relationships>
</file>

<file path=ppt/notesSlides/_rels/notesSlide11.xml.rels><?xml version="1.0" encoding="UTF-8" standalone="yes"?>
<Relationships xmlns="http://schemas.openxmlformats.org/package/2006/relationships"><Relationship Id="rId2" Type="http://purl.oclc.org/ooxml/officeDocument/relationships/slide" Target="../slides/slide11.xml"/><Relationship Id="rId1" Type="http://purl.oclc.org/ooxml/officeDocument/relationships/notesMaster" Target="../notesMasters/notesMaster1.xml"/></Relationships>
</file>

<file path=ppt/notesSlides/_rels/notesSlide12.xml.rels><?xml version="1.0" encoding="UTF-8" standalone="yes"?>
<Relationships xmlns="http://schemas.openxmlformats.org/package/2006/relationships"><Relationship Id="rId2" Type="http://purl.oclc.org/ooxml/officeDocument/relationships/slide" Target="../slides/slide12.xml"/><Relationship Id="rId1" Type="http://purl.oclc.org/ooxml/officeDocument/relationships/notesMaster" Target="../notesMasters/notesMaster1.xml"/></Relationships>
</file>

<file path=ppt/notesSlides/_rels/notesSlide13.xml.rels><?xml version="1.0" encoding="UTF-8" standalone="yes"?>
<Relationships xmlns="http://schemas.openxmlformats.org/package/2006/relationships"><Relationship Id="rId2" Type="http://purl.oclc.org/ooxml/officeDocument/relationships/slide" Target="../slides/slide13.xml"/><Relationship Id="rId1" Type="http://purl.oclc.org/ooxml/officeDocument/relationships/notesMaster" Target="../notesMasters/notesMaster1.xml"/></Relationships>
</file>

<file path=ppt/notesSlides/_rels/notesSlide14.xml.rels><?xml version="1.0" encoding="UTF-8" standalone="yes"?>
<Relationships xmlns="http://schemas.openxmlformats.org/package/2006/relationships"><Relationship Id="rId2" Type="http://purl.oclc.org/ooxml/officeDocument/relationships/slide" Target="../slides/slide14.xml"/><Relationship Id="rId1" Type="http://purl.oclc.org/ooxml/officeDocument/relationships/notesMaster" Target="../notesMasters/notesMaster1.xml"/></Relationships>
</file>

<file path=ppt/notesSlides/_rels/notesSlide15.xml.rels><?xml version="1.0" encoding="UTF-8" standalone="yes"?>
<Relationships xmlns="http://schemas.openxmlformats.org/package/2006/relationships"><Relationship Id="rId2" Type="http://purl.oclc.org/ooxml/officeDocument/relationships/slide" Target="../slides/slide15.xml"/><Relationship Id="rId1" Type="http://purl.oclc.org/ooxml/officeDocument/relationships/notesMaster" Target="../notesMasters/notesMaster1.xml"/></Relationships>
</file>

<file path=ppt/notesSlides/_rels/notesSlide16.xml.rels><?xml version="1.0" encoding="UTF-8" standalone="yes"?>
<Relationships xmlns="http://schemas.openxmlformats.org/package/2006/relationships"><Relationship Id="rId2" Type="http://purl.oclc.org/ooxml/officeDocument/relationships/slide" Target="../slides/slide16.xml"/><Relationship Id="rId1" Type="http://purl.oclc.org/ooxml/officeDocument/relationships/notesMaster" Target="../notesMasters/notesMaster1.xml"/></Relationships>
</file>

<file path=ppt/notesSlides/_rels/notesSlide17.xml.rels><?xml version="1.0" encoding="UTF-8" standalone="yes"?>
<Relationships xmlns="http://schemas.openxmlformats.org/package/2006/relationships"><Relationship Id="rId2" Type="http://purl.oclc.org/ooxml/officeDocument/relationships/slide" Target="../slides/slide17.xml"/><Relationship Id="rId1" Type="http://purl.oclc.org/ooxml/officeDocument/relationships/notesMaster" Target="../notesMasters/notesMaster1.xml"/></Relationships>
</file>

<file path=ppt/notesSlides/_rels/notesSlide18.xml.rels><?xml version="1.0" encoding="UTF-8" standalone="yes"?>
<Relationships xmlns="http://schemas.openxmlformats.org/package/2006/relationships"><Relationship Id="rId2" Type="http://purl.oclc.org/ooxml/officeDocument/relationships/slide" Target="../slides/slide20.xml"/><Relationship Id="rId1" Type="http://purl.oclc.org/ooxml/officeDocument/relationships/notesMaster" Target="../notesMasters/notesMaster1.xml"/></Relationships>
</file>

<file path=ppt/notesSlides/_rels/notesSlide19.xml.rels><?xml version="1.0" encoding="UTF-8" standalone="yes"?>
<Relationships xmlns="http://schemas.openxmlformats.org/package/2006/relationships"><Relationship Id="rId2" Type="http://purl.oclc.org/ooxml/officeDocument/relationships/slide" Target="../slides/slide21.xml"/><Relationship Id="rId1" Type="http://purl.oclc.org/ooxml/officeDocument/relationships/notesMaster" Target="../notesMasters/notesMaster1.xml"/></Relationships>
</file>

<file path=ppt/notesSlides/_rels/notesSlide2.xml.rels><?xml version="1.0" encoding="UTF-8" standalone="yes"?>
<Relationships xmlns="http://schemas.openxmlformats.org/package/2006/relationships"><Relationship Id="rId2" Type="http://purl.oclc.org/ooxml/officeDocument/relationships/slide" Target="../slides/slide2.xml"/><Relationship Id="rId1" Type="http://purl.oclc.org/ooxml/officeDocument/relationships/notesMaster" Target="../notesMasters/notesMaster1.xml"/></Relationships>
</file>

<file path=ppt/notesSlides/_rels/notesSlide20.xml.rels><?xml version="1.0" encoding="UTF-8" standalone="yes"?>
<Relationships xmlns="http://schemas.openxmlformats.org/package/2006/relationships"><Relationship Id="rId2" Type="http://purl.oclc.org/ooxml/officeDocument/relationships/slide" Target="../slides/slide22.xml"/><Relationship Id="rId1" Type="http://purl.oclc.org/ooxml/officeDocument/relationships/notesMaster" Target="../notesMasters/notesMaster1.xml"/></Relationships>
</file>

<file path=ppt/notesSlides/_rels/notesSlide21.xml.rels><?xml version="1.0" encoding="UTF-8" standalone="yes"?>
<Relationships xmlns="http://schemas.openxmlformats.org/package/2006/relationships"><Relationship Id="rId2" Type="http://purl.oclc.org/ooxml/officeDocument/relationships/slide" Target="../slides/slide23.xml"/><Relationship Id="rId1" Type="http://purl.oclc.org/ooxml/officeDocument/relationships/notesMaster" Target="../notesMasters/notesMaster1.xml"/></Relationships>
</file>

<file path=ppt/notesSlides/_rels/notesSlide22.xml.rels><?xml version="1.0" encoding="UTF-8" standalone="yes"?>
<Relationships xmlns="http://schemas.openxmlformats.org/package/2006/relationships"><Relationship Id="rId2" Type="http://purl.oclc.org/ooxml/officeDocument/relationships/slide" Target="../slides/slide24.xml"/><Relationship Id="rId1" Type="http://purl.oclc.org/ooxml/officeDocument/relationships/notesMaster" Target="../notesMasters/notesMaster1.xml"/></Relationships>
</file>

<file path=ppt/notesSlides/_rels/notesSlide23.xml.rels><?xml version="1.0" encoding="UTF-8" standalone="yes"?>
<Relationships xmlns="http://schemas.openxmlformats.org/package/2006/relationships"><Relationship Id="rId2" Type="http://purl.oclc.org/ooxml/officeDocument/relationships/slide" Target="../slides/slide25.xml"/><Relationship Id="rId1" Type="http://purl.oclc.org/ooxml/officeDocument/relationships/notesMaster" Target="../notesMasters/notesMaster1.xml"/></Relationships>
</file>

<file path=ppt/notesSlides/_rels/notesSlide24.xml.rels><?xml version="1.0" encoding="UTF-8" standalone="yes"?>
<Relationships xmlns="http://schemas.openxmlformats.org/package/2006/relationships"><Relationship Id="rId2" Type="http://purl.oclc.org/ooxml/officeDocument/relationships/slide" Target="../slides/slide26.xml"/><Relationship Id="rId1" Type="http://purl.oclc.org/ooxml/officeDocument/relationships/notesMaster" Target="../notesMasters/notesMaster1.xml"/></Relationships>
</file>

<file path=ppt/notesSlides/_rels/notesSlide25.xml.rels><?xml version="1.0" encoding="UTF-8" standalone="yes"?>
<Relationships xmlns="http://schemas.openxmlformats.org/package/2006/relationships"><Relationship Id="rId2" Type="http://purl.oclc.org/ooxml/officeDocument/relationships/slide" Target="../slides/slide28.xml"/><Relationship Id="rId1" Type="http://purl.oclc.org/ooxml/officeDocument/relationships/notesMaster" Target="../notesMasters/notesMaster1.xml"/></Relationships>
</file>

<file path=ppt/notesSlides/_rels/notesSlide26.xml.rels><?xml version="1.0" encoding="UTF-8" standalone="yes"?>
<Relationships xmlns="http://schemas.openxmlformats.org/package/2006/relationships"><Relationship Id="rId2" Type="http://purl.oclc.org/ooxml/officeDocument/relationships/slide" Target="../slides/slide29.xml"/><Relationship Id="rId1" Type="http://purl.oclc.org/ooxml/officeDocument/relationships/notesMaster" Target="../notesMasters/notesMaster1.xml"/></Relationships>
</file>

<file path=ppt/notesSlides/_rels/notesSlide27.xml.rels><?xml version="1.0" encoding="UTF-8" standalone="yes"?>
<Relationships xmlns="http://schemas.openxmlformats.org/package/2006/relationships"><Relationship Id="rId2" Type="http://purl.oclc.org/ooxml/officeDocument/relationships/slide" Target="../slides/slide30.xml"/><Relationship Id="rId1" Type="http://purl.oclc.org/ooxml/officeDocument/relationships/notesMaster" Target="../notesMasters/notesMaster1.xml"/></Relationships>
</file>

<file path=ppt/notesSlides/_rels/notesSlide28.xml.rels><?xml version="1.0" encoding="UTF-8" standalone="yes"?>
<Relationships xmlns="http://schemas.openxmlformats.org/package/2006/relationships"><Relationship Id="rId2" Type="http://purl.oclc.org/ooxml/officeDocument/relationships/slide" Target="../slides/slide31.xml"/><Relationship Id="rId1" Type="http://purl.oclc.org/ooxml/officeDocument/relationships/notesMaster" Target="../notesMasters/notesMaster1.xml"/></Relationships>
</file>

<file path=ppt/notesSlides/_rels/notesSlide29.xml.rels><?xml version="1.0" encoding="UTF-8" standalone="yes"?>
<Relationships xmlns="http://schemas.openxmlformats.org/package/2006/relationships"><Relationship Id="rId2" Type="http://purl.oclc.org/ooxml/officeDocument/relationships/slide" Target="../slides/slide34.xml"/><Relationship Id="rId1" Type="http://purl.oclc.org/ooxml/officeDocument/relationships/notesMaster" Target="../notesMasters/notesMaster1.xml"/></Relationships>
</file>

<file path=ppt/notesSlides/_rels/notesSlide3.xml.rels><?xml version="1.0" encoding="UTF-8" standalone="yes"?>
<Relationships xmlns="http://schemas.openxmlformats.org/package/2006/relationships"><Relationship Id="rId2" Type="http://purl.oclc.org/ooxml/officeDocument/relationships/slide" Target="../slides/slide3.xml"/><Relationship Id="rId1" Type="http://purl.oclc.org/ooxml/officeDocument/relationships/notesMaster" Target="../notesMasters/notesMaster1.xml"/></Relationships>
</file>

<file path=ppt/notesSlides/_rels/notesSlide30.xml.rels><?xml version="1.0" encoding="UTF-8" standalone="yes"?>
<Relationships xmlns="http://schemas.openxmlformats.org/package/2006/relationships"><Relationship Id="rId2" Type="http://purl.oclc.org/ooxml/officeDocument/relationships/slide" Target="../slides/slide35.xml"/><Relationship Id="rId1" Type="http://purl.oclc.org/ooxml/officeDocument/relationships/notesMaster" Target="../notesMasters/notesMaster1.xml"/></Relationships>
</file>

<file path=ppt/notesSlides/_rels/notesSlide31.xml.rels><?xml version="1.0" encoding="UTF-8" standalone="yes"?>
<Relationships xmlns="http://schemas.openxmlformats.org/package/2006/relationships"><Relationship Id="rId2" Type="http://purl.oclc.org/ooxml/officeDocument/relationships/slide" Target="../slides/slide36.xml"/><Relationship Id="rId1" Type="http://purl.oclc.org/ooxml/officeDocument/relationships/notesMaster" Target="../notesMasters/notesMaster1.xml"/></Relationships>
</file>

<file path=ppt/notesSlides/_rels/notesSlide32.xml.rels><?xml version="1.0" encoding="UTF-8" standalone="yes"?>
<Relationships xmlns="http://schemas.openxmlformats.org/package/2006/relationships"><Relationship Id="rId2" Type="http://purl.oclc.org/ooxml/officeDocument/relationships/slide" Target="../slides/slide37.xml"/><Relationship Id="rId1" Type="http://purl.oclc.org/ooxml/officeDocument/relationships/notesMaster" Target="../notesMasters/notesMaster1.xml"/></Relationships>
</file>

<file path=ppt/notesSlides/_rels/notesSlide33.xml.rels><?xml version="1.0" encoding="UTF-8" standalone="yes"?>
<Relationships xmlns="http://schemas.openxmlformats.org/package/2006/relationships"><Relationship Id="rId2" Type="http://purl.oclc.org/ooxml/officeDocument/relationships/slide" Target="../slides/slide40.xml"/><Relationship Id="rId1" Type="http://purl.oclc.org/ooxml/officeDocument/relationships/notesMaster" Target="../notesMasters/notesMaster1.xml"/></Relationships>
</file>

<file path=ppt/notesSlides/_rels/notesSlide34.xml.rels><?xml version="1.0" encoding="UTF-8" standalone="yes"?>
<Relationships xmlns="http://schemas.openxmlformats.org/package/2006/relationships"><Relationship Id="rId2" Type="http://purl.oclc.org/ooxml/officeDocument/relationships/slide" Target="../slides/slide41.xml"/><Relationship Id="rId1" Type="http://purl.oclc.org/ooxml/officeDocument/relationships/notesMaster" Target="../notesMasters/notesMaster1.xml"/></Relationships>
</file>

<file path=ppt/notesSlides/_rels/notesSlide35.xml.rels><?xml version="1.0" encoding="UTF-8" standalone="yes"?>
<Relationships xmlns="http://schemas.openxmlformats.org/package/2006/relationships"><Relationship Id="rId2" Type="http://purl.oclc.org/ooxml/officeDocument/relationships/slide" Target="../slides/slide42.xml"/><Relationship Id="rId1" Type="http://purl.oclc.org/ooxml/officeDocument/relationships/notesMaster" Target="../notesMasters/notesMaster1.xml"/></Relationships>
</file>

<file path=ppt/notesSlides/_rels/notesSlide36.xml.rels><?xml version="1.0" encoding="UTF-8" standalone="yes"?>
<Relationships xmlns="http://schemas.openxmlformats.org/package/2006/relationships"><Relationship Id="rId2" Type="http://purl.oclc.org/ooxml/officeDocument/relationships/slide" Target="../slides/slide43.xml"/><Relationship Id="rId1" Type="http://purl.oclc.org/ooxml/officeDocument/relationships/notesMaster" Target="../notesMasters/notesMaster1.xml"/></Relationships>
</file>

<file path=ppt/notesSlides/_rels/notesSlide37.xml.rels><?xml version="1.0" encoding="UTF-8" standalone="yes"?>
<Relationships xmlns="http://schemas.openxmlformats.org/package/2006/relationships"><Relationship Id="rId2" Type="http://purl.oclc.org/ooxml/officeDocument/relationships/slide" Target="../slides/slide44.xml"/><Relationship Id="rId1" Type="http://purl.oclc.org/ooxml/officeDocument/relationships/notesMaster" Target="../notesMasters/notesMaster1.xml"/></Relationships>
</file>

<file path=ppt/notesSlides/_rels/notesSlide38.xml.rels><?xml version="1.0" encoding="UTF-8" standalone="yes"?>
<Relationships xmlns="http://schemas.openxmlformats.org/package/2006/relationships"><Relationship Id="rId2" Type="http://purl.oclc.org/ooxml/officeDocument/relationships/slide" Target="../slides/slide45.xml"/><Relationship Id="rId1" Type="http://purl.oclc.org/ooxml/officeDocument/relationships/notesMaster" Target="../notesMasters/notesMaster1.xml"/></Relationships>
</file>

<file path=ppt/notesSlides/_rels/notesSlide39.xml.rels><?xml version="1.0" encoding="UTF-8" standalone="yes"?>
<Relationships xmlns="http://schemas.openxmlformats.org/package/2006/relationships"><Relationship Id="rId2" Type="http://purl.oclc.org/ooxml/officeDocument/relationships/slide" Target="../slides/slide46.xml"/><Relationship Id="rId1" Type="http://purl.oclc.org/ooxml/officeDocument/relationships/notesMaster" Target="../notesMasters/notesMaster1.xml"/></Relationships>
</file>

<file path=ppt/notesSlides/_rels/notesSlide4.xml.rels><?xml version="1.0" encoding="UTF-8" standalone="yes"?>
<Relationships xmlns="http://schemas.openxmlformats.org/package/2006/relationships"><Relationship Id="rId2" Type="http://purl.oclc.org/ooxml/officeDocument/relationships/slide" Target="../slides/slide4.xml"/><Relationship Id="rId1" Type="http://purl.oclc.org/ooxml/officeDocument/relationships/notesMaster" Target="../notesMasters/notesMaster1.xml"/></Relationships>
</file>

<file path=ppt/notesSlides/_rels/notesSlide40.xml.rels><?xml version="1.0" encoding="UTF-8" standalone="yes"?>
<Relationships xmlns="http://schemas.openxmlformats.org/package/2006/relationships"><Relationship Id="rId2" Type="http://purl.oclc.org/ooxml/officeDocument/relationships/slide" Target="../slides/slide47.xml"/><Relationship Id="rId1" Type="http://purl.oclc.org/ooxml/officeDocument/relationships/notesMaster" Target="../notesMasters/notesMaster1.xml"/></Relationships>
</file>

<file path=ppt/notesSlides/_rels/notesSlide41.xml.rels><?xml version="1.0" encoding="UTF-8" standalone="yes"?>
<Relationships xmlns="http://schemas.openxmlformats.org/package/2006/relationships"><Relationship Id="rId2" Type="http://purl.oclc.org/ooxml/officeDocument/relationships/slide" Target="../slides/slide48.xml"/><Relationship Id="rId1" Type="http://purl.oclc.org/ooxml/officeDocument/relationships/notesMaster" Target="../notesMasters/notesMaster1.xml"/></Relationships>
</file>

<file path=ppt/notesSlides/_rels/notesSlide42.xml.rels><?xml version="1.0" encoding="UTF-8" standalone="yes"?>
<Relationships xmlns="http://schemas.openxmlformats.org/package/2006/relationships"><Relationship Id="rId2" Type="http://purl.oclc.org/ooxml/officeDocument/relationships/slide" Target="../slides/slide49.xml"/><Relationship Id="rId1" Type="http://purl.oclc.org/ooxml/officeDocument/relationships/notesMaster" Target="../notesMasters/notesMaster1.xml"/></Relationships>
</file>

<file path=ppt/notesSlides/_rels/notesSlide43.xml.rels><?xml version="1.0" encoding="UTF-8" standalone="yes"?>
<Relationships xmlns="http://schemas.openxmlformats.org/package/2006/relationships"><Relationship Id="rId2" Type="http://purl.oclc.org/ooxml/officeDocument/relationships/slide" Target="../slides/slide50.xml"/><Relationship Id="rId1" Type="http://purl.oclc.org/ooxml/officeDocument/relationships/notesMaster" Target="../notesMasters/notesMaster1.xml"/></Relationships>
</file>

<file path=ppt/notesSlides/_rels/notesSlide44.xml.rels><?xml version="1.0" encoding="UTF-8" standalone="yes"?>
<Relationships xmlns="http://schemas.openxmlformats.org/package/2006/relationships"><Relationship Id="rId2" Type="http://purl.oclc.org/ooxml/officeDocument/relationships/slide" Target="../slides/slide51.xml"/><Relationship Id="rId1" Type="http://purl.oclc.org/ooxml/officeDocument/relationships/notesMaster" Target="../notesMasters/notesMaster1.xml"/></Relationships>
</file>

<file path=ppt/notesSlides/_rels/notesSlide45.xml.rels><?xml version="1.0" encoding="UTF-8" standalone="yes"?>
<Relationships xmlns="http://schemas.openxmlformats.org/package/2006/relationships"><Relationship Id="rId2" Type="http://purl.oclc.org/ooxml/officeDocument/relationships/slide" Target="../slides/slide52.xml"/><Relationship Id="rId1" Type="http://purl.oclc.org/ooxml/officeDocument/relationships/notesMaster" Target="../notesMasters/notesMaster1.xml"/></Relationships>
</file>

<file path=ppt/notesSlides/_rels/notesSlide46.xml.rels><?xml version="1.0" encoding="UTF-8" standalone="yes"?>
<Relationships xmlns="http://schemas.openxmlformats.org/package/2006/relationships"><Relationship Id="rId2" Type="http://purl.oclc.org/ooxml/officeDocument/relationships/slide" Target="../slides/slide53.xml"/><Relationship Id="rId1" Type="http://purl.oclc.org/ooxml/officeDocument/relationships/notesMaster" Target="../notesMasters/notesMaster1.xml"/></Relationships>
</file>

<file path=ppt/notesSlides/_rels/notesSlide47.xml.rels><?xml version="1.0" encoding="UTF-8" standalone="yes"?>
<Relationships xmlns="http://schemas.openxmlformats.org/package/2006/relationships"><Relationship Id="rId2" Type="http://purl.oclc.org/ooxml/officeDocument/relationships/slide" Target="../slides/slide54.xml"/><Relationship Id="rId1" Type="http://purl.oclc.org/ooxml/officeDocument/relationships/notesMaster" Target="../notesMasters/notesMaster1.xml"/></Relationships>
</file>

<file path=ppt/notesSlides/_rels/notesSlide48.xml.rels><?xml version="1.0" encoding="UTF-8" standalone="yes"?>
<Relationships xmlns="http://schemas.openxmlformats.org/package/2006/relationships"><Relationship Id="rId2" Type="http://purl.oclc.org/ooxml/officeDocument/relationships/slide" Target="../slides/slide55.xml"/><Relationship Id="rId1" Type="http://purl.oclc.org/ooxml/officeDocument/relationships/notesMaster" Target="../notesMasters/notesMaster1.xml"/></Relationships>
</file>

<file path=ppt/notesSlides/_rels/notesSlide5.xml.rels><?xml version="1.0" encoding="UTF-8" standalone="yes"?>
<Relationships xmlns="http://schemas.openxmlformats.org/package/2006/relationships"><Relationship Id="rId2" Type="http://purl.oclc.org/ooxml/officeDocument/relationships/slide" Target="../slides/slide5.xml"/><Relationship Id="rId1" Type="http://purl.oclc.org/ooxml/officeDocument/relationships/notesMaster" Target="../notesMasters/notesMaster1.xml"/></Relationships>
</file>

<file path=ppt/notesSlides/_rels/notesSlide6.xml.rels><?xml version="1.0" encoding="UTF-8" standalone="yes"?>
<Relationships xmlns="http://schemas.openxmlformats.org/package/2006/relationships"><Relationship Id="rId2" Type="http://purl.oclc.org/ooxml/officeDocument/relationships/slide" Target="../slides/slide6.xml"/><Relationship Id="rId1" Type="http://purl.oclc.org/ooxml/officeDocument/relationships/notesMaster" Target="../notesMasters/notesMaster1.xml"/></Relationships>
</file>

<file path=ppt/notesSlides/_rels/notesSlide7.xml.rels><?xml version="1.0" encoding="UTF-8" standalone="yes"?>
<Relationships xmlns="http://schemas.openxmlformats.org/package/2006/relationships"><Relationship Id="rId2" Type="http://purl.oclc.org/ooxml/officeDocument/relationships/slide" Target="../slides/slide7.xml"/><Relationship Id="rId1" Type="http://purl.oclc.org/ooxml/officeDocument/relationships/notesMaster" Target="../notesMasters/notesMaster1.xml"/></Relationships>
</file>

<file path=ppt/notesSlides/_rels/notesSlide8.xml.rels><?xml version="1.0" encoding="UTF-8" standalone="yes"?>
<Relationships xmlns="http://schemas.openxmlformats.org/package/2006/relationships"><Relationship Id="rId2" Type="http://purl.oclc.org/ooxml/officeDocument/relationships/slide" Target="../slides/slide8.xml"/><Relationship Id="rId1" Type="http://purl.oclc.org/ooxml/officeDocument/relationships/notesMaster" Target="../notesMasters/notesMaster1.xml"/></Relationships>
</file>

<file path=ppt/notesSlides/_rels/notesSlide9.xml.rels><?xml version="1.0" encoding="UTF-8" standalone="yes"?>
<Relationships xmlns="http://schemas.openxmlformats.org/package/2006/relationships"><Relationship Id="rId2" Type="http://purl.oclc.org/ooxml/officeDocument/relationships/slide" Target="../slides/slide9.xml"/><Relationship Id="rId1" Type="http://purl.oclc.org/ooxml/officeDocument/relationships/notesMaster" Target="../notesMasters/notesMaster1.xml"/></Relationships>
</file>

<file path=ppt/notesSlides/notesSlide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very much for having me today. I’d like to start with some context by mentioning…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a:t>
            </a:fld>
            <a:endParaRPr lang="en-GB"/>
          </a:p>
        </p:txBody>
      </p:sp>
    </p:spTree>
    <p:extLst>
      <p:ext uri="{BB962C8B-B14F-4D97-AF65-F5344CB8AC3E}">
        <p14:creationId xmlns:p14="http://schemas.microsoft.com/office/powerpoint/2010/main" val="1595868487"/>
      </p:ext>
    </p:extLst>
  </p:cSld>
  <p:clrMapOvr>
    <a:masterClrMapping/>
  </p:clrMapOvr>
</p:notes>
</file>

<file path=ppt/notesSlides/notesSlide1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…motion-sensing camera</a:t>
            </a:r>
            <a:r>
              <a:rPr lang="en-US" baseline="0%" dirty="0" smtClean="0"/>
              <a:t> traps that take photos of animals as they pass by.</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10</a:t>
            </a:fld>
            <a:endParaRPr lang="en-GB"/>
          </a:p>
        </p:txBody>
      </p:sp>
    </p:spTree>
    <p:extLst>
      <p:ext uri="{BB962C8B-B14F-4D97-AF65-F5344CB8AC3E}">
        <p14:creationId xmlns:p14="http://schemas.microsoft.com/office/powerpoint/2010/main" val="3761846118"/>
      </p:ext>
    </p:extLst>
  </p:cSld>
  <p:clrMapOvr>
    <a:masterClrMapping/>
  </p:clrMapOvr>
</p:notes>
</file>

<file path=ppt/notesSlides/notesSlide1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started</a:t>
            </a:r>
            <a:r>
              <a:rPr lang="en-US" baseline="0%" dirty="0" smtClean="0"/>
              <a:t> with engagement meetings where we showed them how these camera traps work,…</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11</a:t>
            </a:fld>
            <a:endParaRPr lang="en-GB"/>
          </a:p>
        </p:txBody>
      </p:sp>
    </p:spTree>
    <p:extLst>
      <p:ext uri="{BB962C8B-B14F-4D97-AF65-F5344CB8AC3E}">
        <p14:creationId xmlns:p14="http://schemas.microsoft.com/office/powerpoint/2010/main" val="535580168"/>
      </p:ext>
    </p:extLst>
  </p:cSld>
  <p:clrMapOvr>
    <a:masterClrMapping/>
  </p:clrMapOvr>
</p:notes>
</file>

<file path=ppt/notesSlides/notesSlide1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…where and how to set them up outside, and…</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12</a:t>
            </a:fld>
            <a:endParaRPr lang="en-GB"/>
          </a:p>
        </p:txBody>
      </p:sp>
    </p:spTree>
    <p:extLst>
      <p:ext uri="{BB962C8B-B14F-4D97-AF65-F5344CB8AC3E}">
        <p14:creationId xmlns:p14="http://schemas.microsoft.com/office/powerpoint/2010/main" val="3900960297"/>
      </p:ext>
    </p:extLst>
  </p:cSld>
  <p:clrMapOvr>
    <a:masterClrMapping/>
  </p:clrMapOvr>
</p:notes>
</file>

<file path=ppt/notesSlides/notesSlide1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carefully</a:t>
            </a:r>
            <a:r>
              <a:rPr lang="en-US" baseline="0%" dirty="0" smtClean="0"/>
              <a:t> record metadata that go with the photos. Since the project started, our citizen scientists have deployed camera traps at…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13</a:t>
            </a:fld>
            <a:endParaRPr lang="en-GB"/>
          </a:p>
        </p:txBody>
      </p:sp>
    </p:spTree>
    <p:extLst>
      <p:ext uri="{BB962C8B-B14F-4D97-AF65-F5344CB8AC3E}">
        <p14:creationId xmlns:p14="http://schemas.microsoft.com/office/powerpoint/2010/main" val="283435613"/>
      </p:ext>
    </p:extLst>
  </p:cSld>
  <p:clrMapOvr>
    <a:masterClrMapping/>
  </p:clrMapOvr>
</p:notes>
</file>

<file path=ppt/notesSlides/notesSlide1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200 sites in north</a:t>
            </a:r>
            <a:r>
              <a:rPr lang="en-US" baseline="0%" dirty="0" smtClean="0"/>
              <a:t> east England, plus a few that in other places. </a:t>
            </a:r>
            <a:r>
              <a:rPr lang="en-US" dirty="0" smtClean="0"/>
              <a:t>And their deployments added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14</a:t>
            </a:fld>
            <a:endParaRPr lang="en-GB"/>
          </a:p>
        </p:txBody>
      </p:sp>
    </p:spTree>
    <p:extLst>
      <p:ext uri="{BB962C8B-B14F-4D97-AF65-F5344CB8AC3E}">
        <p14:creationId xmlns:p14="http://schemas.microsoft.com/office/powerpoint/2010/main" val="94610307"/>
      </p:ext>
    </p:extLst>
  </p:cSld>
  <p:clrMapOvr>
    <a:masterClrMapping/>
  </p:clrMapOvr>
</p:notes>
</file>

<file path=ppt/notesSlides/notesSlide1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more than 21 thousand camera</a:t>
            </a:r>
            <a:r>
              <a:rPr lang="en-US" baseline="0%" dirty="0" smtClean="0"/>
              <a:t> trap days. This is equivalent to…</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15</a:t>
            </a:fld>
            <a:endParaRPr lang="en-GB"/>
          </a:p>
        </p:txBody>
      </p:sp>
    </p:spTree>
    <p:extLst>
      <p:ext uri="{BB962C8B-B14F-4D97-AF65-F5344CB8AC3E}">
        <p14:creationId xmlns:p14="http://schemas.microsoft.com/office/powerpoint/2010/main" val="3600147333"/>
      </p:ext>
    </p:extLst>
  </p:cSld>
  <p:clrMapOvr>
    <a:masterClrMapping/>
  </p:clrMapOvr>
</p:notes>
</file>

<file path=ppt/notesSlides/notesSlide1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than half a century’s worth of observations.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16</a:t>
            </a:fld>
            <a:endParaRPr lang="en-GB"/>
          </a:p>
        </p:txBody>
      </p:sp>
    </p:spTree>
    <p:extLst>
      <p:ext uri="{BB962C8B-B14F-4D97-AF65-F5344CB8AC3E}">
        <p14:creationId xmlns:p14="http://schemas.microsoft.com/office/powerpoint/2010/main" val="1355396933"/>
      </p:ext>
    </p:extLst>
  </p:cSld>
  <p:clrMapOvr>
    <a:masterClrMapping/>
  </p:clrMapOvr>
</p:notes>
</file>

<file path=ppt/notesSlides/notesSlide1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they get the wildlife images taken by their</a:t>
            </a:r>
            <a:r>
              <a:rPr lang="en-GB" baseline="0%" dirty="0" smtClean="0"/>
              <a:t> camera traps…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17</a:t>
            </a:fld>
            <a:endParaRPr lang="en-GB"/>
          </a:p>
        </p:txBody>
      </p:sp>
    </p:spTree>
    <p:extLst>
      <p:ext uri="{BB962C8B-B14F-4D97-AF65-F5344CB8AC3E}">
        <p14:creationId xmlns:p14="http://schemas.microsoft.com/office/powerpoint/2010/main" val="1152935549"/>
      </p:ext>
    </p:extLst>
  </p:cSld>
  <p:clrMapOvr>
    <a:masterClrMapping/>
  </p:clrMapOvr>
</p:notes>
</file>

<file path=ppt/notesSlides/notesSlide1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a:t>
            </a:r>
            <a:r>
              <a:rPr lang="en-US" baseline="0%" dirty="0" smtClean="0"/>
              <a:t>upload the photos to MammalWeb.org where anyone with Internet access can log in and classify the animals that show up. We now have…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20</a:t>
            </a:fld>
            <a:endParaRPr lang="en-GB"/>
          </a:p>
        </p:txBody>
      </p:sp>
    </p:spTree>
    <p:extLst>
      <p:ext uri="{BB962C8B-B14F-4D97-AF65-F5344CB8AC3E}">
        <p14:creationId xmlns:p14="http://schemas.microsoft.com/office/powerpoint/2010/main" val="1156530524"/>
      </p:ext>
    </p:extLst>
  </p:cSld>
  <p:clrMapOvr>
    <a:masterClrMapping/>
  </p:clrMapOvr>
</p:notes>
</file>

<file path=ppt/notesSlides/notesSlide1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than 150 thousand photos that have been submitted, and over</a:t>
            </a:r>
            <a:r>
              <a:rPr lang="en-US" baseline="0%" dirty="0" smtClean="0"/>
              <a:t> two-thirds of them have been classified at least once by a citizen scientist.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21</a:t>
            </a:fld>
            <a:endParaRPr lang="en-GB"/>
          </a:p>
        </p:txBody>
      </p:sp>
    </p:spTree>
    <p:extLst>
      <p:ext uri="{BB962C8B-B14F-4D97-AF65-F5344CB8AC3E}">
        <p14:creationId xmlns:p14="http://schemas.microsoft.com/office/powerpoint/2010/main" val="613695013"/>
      </p:ext>
    </p:extLst>
  </p:cSld>
  <p:clrMapOvr>
    <a:masterClrMapping/>
  </p:clrMapOvr>
</p:notes>
</file>

<file path=ppt/notesSlides/notesSlide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…Tatsuya Amano et al. (2016)’s recent paper. Among other things, they talked about how the gaps in global biodiversity data can be filled…</a:t>
            </a:r>
          </a:p>
        </p:txBody>
      </p:sp>
      <p:sp>
        <p:nvSpPr>
          <p:cNvPr id="4" name="Slide Number Placeholder 3"/>
          <p:cNvSpPr>
            <a:spLocks noGrp="1"/>
          </p:cNvSpPr>
          <p:nvPr>
            <p:ph type="sldNum" sz="quarter" idx="10"/>
          </p:nvPr>
        </p:nvSpPr>
        <p:spPr/>
        <p:txBody>
          <a:bodyPr/>
          <a:lstStyle/>
          <a:p>
            <a:fld id="{147B0193-8304-4A40-B7DF-5493BC3F9484}" type="slidenum">
              <a:rPr lang="en-GB" smtClean="0"/>
              <a:t>2</a:t>
            </a:fld>
            <a:endParaRPr lang="en-GB"/>
          </a:p>
        </p:txBody>
      </p:sp>
    </p:spTree>
    <p:extLst>
      <p:ext uri="{BB962C8B-B14F-4D97-AF65-F5344CB8AC3E}">
        <p14:creationId xmlns:p14="http://schemas.microsoft.com/office/powerpoint/2010/main" val="1420640192"/>
      </p:ext>
    </p:extLst>
  </p:cSld>
  <p:clrMapOvr>
    <a:masterClrMapping/>
  </p:clrMapOvr>
</p:notes>
</file>

<file path=ppt/notesSlides/notesSlide2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this data can help fill some of the gaps in our understanding of</a:t>
            </a:r>
            <a:r>
              <a:rPr lang="en-US" baseline="0%" dirty="0" smtClean="0"/>
              <a:t> wild mammals in Britain. This could be diversity and distribution, or…</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22</a:t>
            </a:fld>
            <a:endParaRPr lang="en-GB"/>
          </a:p>
        </p:txBody>
      </p:sp>
    </p:spTree>
    <p:extLst>
      <p:ext uri="{BB962C8B-B14F-4D97-AF65-F5344CB8AC3E}">
        <p14:creationId xmlns:p14="http://schemas.microsoft.com/office/powerpoint/2010/main" val="4049221034"/>
      </p:ext>
    </p:extLst>
  </p:cSld>
  <p:clrMapOvr>
    <a:masterClrMapping/>
  </p:clrMapOvr>
</p:notes>
</file>

<file path=ppt/notesSlides/notesSlide2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…temporal aspects such</a:t>
            </a:r>
            <a:r>
              <a:rPr lang="en-GB" baseline="0%" dirty="0" smtClean="0"/>
              <a:t> as the diurnal or seasonal patterns in these animals.</a:t>
            </a:r>
          </a:p>
          <a:p>
            <a:r>
              <a:rPr lang="en-GB" baseline="0%" dirty="0" smtClean="0"/>
              <a:t>Image attributions:</a:t>
            </a:r>
          </a:p>
          <a:p>
            <a:r>
              <a:rPr lang="en-GB" baseline="0%" dirty="0" smtClean="0"/>
              <a:t>moon modified from “Cloud Covered Moon” by </a:t>
            </a:r>
            <a:r>
              <a:rPr lang="en-GB" baseline="0%" dirty="0" err="1" smtClean="0"/>
              <a:t>uroesch</a:t>
            </a:r>
            <a:r>
              <a:rPr lang="en-GB" baseline="0%" dirty="0" smtClean="0"/>
              <a:t> from </a:t>
            </a:r>
            <a:r>
              <a:rPr lang="en-GB" baseline="0%" dirty="0" err="1" smtClean="0"/>
              <a:t>openclipart</a:t>
            </a:r>
            <a:r>
              <a:rPr lang="en-GB" baseline="0%" dirty="0" smtClean="0"/>
              <a:t>, CC0: https://openclipart.org/detail/178944/cloud-covered-moon</a:t>
            </a:r>
          </a:p>
          <a:p>
            <a:r>
              <a:rPr lang="en-GB" baseline="0%" dirty="0" smtClean="0"/>
              <a:t>“Weather Symbols: Sun” by </a:t>
            </a:r>
            <a:r>
              <a:rPr lang="en-GB" baseline="0%" dirty="0" err="1" smtClean="0"/>
              <a:t>nicubunu</a:t>
            </a:r>
            <a:r>
              <a:rPr lang="en-GB" baseline="0%" dirty="0" smtClean="0"/>
              <a:t> from </a:t>
            </a:r>
            <a:r>
              <a:rPr lang="en-GB" baseline="0%" dirty="0" err="1" smtClean="0"/>
              <a:t>openclipart</a:t>
            </a:r>
            <a:r>
              <a:rPr lang="en-GB" baseline="0%" dirty="0" smtClean="0"/>
              <a:t>, CC0: https://openclipart.org/detail/22012/weather-symbols-sun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23</a:t>
            </a:fld>
            <a:endParaRPr lang="en-GB"/>
          </a:p>
        </p:txBody>
      </p:sp>
    </p:spTree>
    <p:extLst>
      <p:ext uri="{BB962C8B-B14F-4D97-AF65-F5344CB8AC3E}">
        <p14:creationId xmlns:p14="http://schemas.microsoft.com/office/powerpoint/2010/main" val="3737543113"/>
      </p:ext>
    </p:extLst>
  </p:cSld>
  <p:clrMapOvr>
    <a:masterClrMapping/>
  </p:clrMapOvr>
</p:notes>
</file>

<file path=ppt/notesSlides/notesSlide2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US" i="0" baseline="0%" dirty="0" smtClean="0"/>
              <a:t>But for this talk I would like to focus on the citizen scientists. One important example is…</a:t>
            </a:r>
            <a:endParaRPr lang="en-GB" dirty="0" smtClean="0"/>
          </a:p>
          <a:p>
            <a:r>
              <a:rPr lang="en-GB" dirty="0" smtClean="0"/>
              <a:t> </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24</a:t>
            </a:fld>
            <a:endParaRPr lang="en-GB"/>
          </a:p>
        </p:txBody>
      </p:sp>
    </p:spTree>
    <p:extLst>
      <p:ext uri="{BB962C8B-B14F-4D97-AF65-F5344CB8AC3E}">
        <p14:creationId xmlns:p14="http://schemas.microsoft.com/office/powerpoint/2010/main" val="2272979362"/>
      </p:ext>
    </p:extLst>
  </p:cSld>
  <p:clrMapOvr>
    <a:masterClrMapping/>
  </p:clrMapOvr>
</p:notes>
</file>

<file path=ppt/notesSlides/notesSlide2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baseline="0%" dirty="0" smtClean="0"/>
              <a:t>work we did with support from the British Ecological Society. It’s a partnership with Belmont Community School in Durham, where…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25</a:t>
            </a:fld>
            <a:endParaRPr lang="en-GB"/>
          </a:p>
        </p:txBody>
      </p:sp>
    </p:spTree>
    <p:extLst>
      <p:ext uri="{BB962C8B-B14F-4D97-AF65-F5344CB8AC3E}">
        <p14:creationId xmlns:p14="http://schemas.microsoft.com/office/powerpoint/2010/main" val="2786926265"/>
      </p:ext>
    </p:extLst>
  </p:cSld>
  <p:clrMapOvr>
    <a:masterClrMapping/>
  </p:clrMapOvr>
</p:notes>
</file>

<file path=ppt/notesSlides/notesSlide2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 the past few years I worked with a group of about 10 secondary school students. They were guided to design</a:t>
            </a:r>
            <a:r>
              <a:rPr lang="en-GB" baseline="0%" dirty="0" smtClean="0"/>
              <a:t> their own outreach activities around ecology and camera-trapping.</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26</a:t>
            </a:fld>
            <a:endParaRPr lang="en-GB"/>
          </a:p>
        </p:txBody>
      </p:sp>
    </p:spTree>
    <p:extLst>
      <p:ext uri="{BB962C8B-B14F-4D97-AF65-F5344CB8AC3E}">
        <p14:creationId xmlns:p14="http://schemas.microsoft.com/office/powerpoint/2010/main" val="3627422986"/>
      </p:ext>
    </p:extLst>
  </p:cSld>
  <p:clrMapOvr>
    <a:masterClrMapping/>
  </p:clrMapOvr>
</p:notes>
</file>

<file path=ppt/notesSlides/notesSlide2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took their activities to several events over the</a:t>
            </a:r>
            <a:r>
              <a:rPr lang="en-US" baseline="0%" dirty="0" smtClean="0"/>
              <a:t> years, and the most recent one is the…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28</a:t>
            </a:fld>
            <a:endParaRPr lang="en-GB"/>
          </a:p>
        </p:txBody>
      </p:sp>
    </p:spTree>
    <p:extLst>
      <p:ext uri="{BB962C8B-B14F-4D97-AF65-F5344CB8AC3E}">
        <p14:creationId xmlns:p14="http://schemas.microsoft.com/office/powerpoint/2010/main" val="1846362112"/>
      </p:ext>
    </p:extLst>
  </p:cSld>
  <p:clrMapOvr>
    <a:masterClrMapping/>
  </p:clrMapOvr>
</p:notes>
</file>

<file path=ppt/notesSlides/notesSlide2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Science</a:t>
            </a:r>
            <a:r>
              <a:rPr lang="en-US" baseline="0%" dirty="0" smtClean="0"/>
              <a:t> festival this October in Durham. The festival was attended by thousands of people…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29</a:t>
            </a:fld>
            <a:endParaRPr lang="en-GB"/>
          </a:p>
        </p:txBody>
      </p:sp>
    </p:spTree>
    <p:extLst>
      <p:ext uri="{BB962C8B-B14F-4D97-AF65-F5344CB8AC3E}">
        <p14:creationId xmlns:p14="http://schemas.microsoft.com/office/powerpoint/2010/main" val="1582246978"/>
      </p:ext>
    </p:extLst>
  </p:cSld>
  <p:clrMapOvr>
    <a:masterClrMapping/>
  </p:clrMapOvr>
</p:notes>
</file>

<file path=ppt/notesSlides/notesSlide2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these students explained to the visitors how camera traps work,</a:t>
            </a:r>
            <a:r>
              <a:rPr lang="en-US" baseline="0%" dirty="0" smtClean="0"/>
              <a:t> what </a:t>
            </a:r>
            <a:r>
              <a:rPr lang="en-US" baseline="0%" dirty="0" err="1" smtClean="0"/>
              <a:t>MammalWeb</a:t>
            </a:r>
            <a:r>
              <a:rPr lang="en-US" baseline="0%" dirty="0" smtClean="0"/>
              <a:t> is about, why it’s important to monitor wildlife…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30</a:t>
            </a:fld>
            <a:endParaRPr lang="en-GB"/>
          </a:p>
        </p:txBody>
      </p:sp>
    </p:spTree>
    <p:extLst>
      <p:ext uri="{BB962C8B-B14F-4D97-AF65-F5344CB8AC3E}">
        <p14:creationId xmlns:p14="http://schemas.microsoft.com/office/powerpoint/2010/main" val="757110323"/>
      </p:ext>
    </p:extLst>
  </p:cSld>
  <p:clrMapOvr>
    <a:masterClrMapping/>
  </p:clrMapOvr>
</p:notes>
</file>

<file path=ppt/notesSlides/notesSlide2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why ecology is important in general.</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31</a:t>
            </a:fld>
            <a:endParaRPr lang="en-GB"/>
          </a:p>
        </p:txBody>
      </p:sp>
    </p:spTree>
    <p:extLst>
      <p:ext uri="{BB962C8B-B14F-4D97-AF65-F5344CB8AC3E}">
        <p14:creationId xmlns:p14="http://schemas.microsoft.com/office/powerpoint/2010/main" val="1263076465"/>
      </p:ext>
    </p:extLst>
  </p:cSld>
  <p:clrMapOvr>
    <a:masterClrMapping/>
  </p:clrMapOvr>
</p:notes>
</file>

<file path=ppt/notesSlides/notesSlide2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very impressed</a:t>
            </a:r>
            <a:r>
              <a:rPr lang="en-US" baseline="0%" dirty="0" smtClean="0"/>
              <a:t> by what the student’s were able to achieve, and the visitors agreed. They were excited to see “young people who are so </a:t>
            </a:r>
            <a:r>
              <a:rPr lang="en-US" baseline="0%" dirty="0" err="1" smtClean="0"/>
              <a:t>knowledgable</a:t>
            </a:r>
            <a:r>
              <a:rPr lang="en-US" baseline="0%" dirty="0" smtClean="0"/>
              <a:t> and enthusiastic about science.” </a:t>
            </a:r>
            <a:r>
              <a:rPr lang="en-US" dirty="0" smtClean="0"/>
              <a:t>And even though the MammalWeb table was only at the event for half a day out of three days, “people referred to MammalWeb as their </a:t>
            </a:r>
            <a:r>
              <a:rPr lang="en-US" dirty="0" err="1" smtClean="0"/>
              <a:t>favourite</a:t>
            </a:r>
            <a:r>
              <a:rPr lang="en-US" dirty="0" smtClean="0"/>
              <a:t> activity.” On</a:t>
            </a:r>
            <a:r>
              <a:rPr lang="en-US" baseline="0%" dirty="0" smtClean="0"/>
              <a:t> top of all of this…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34</a:t>
            </a:fld>
            <a:endParaRPr lang="en-GB"/>
          </a:p>
        </p:txBody>
      </p:sp>
    </p:spTree>
    <p:extLst>
      <p:ext uri="{BB962C8B-B14F-4D97-AF65-F5344CB8AC3E}">
        <p14:creationId xmlns:p14="http://schemas.microsoft.com/office/powerpoint/2010/main" val="1539404638"/>
      </p:ext>
    </p:extLst>
  </p:cSld>
  <p:clrMapOvr>
    <a:masterClrMapping/>
  </p:clrMapOvr>
</p:notes>
</file>

<file path=ppt/notesSlides/notesSlide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
              </a:lnSpc>
              <a:spcBef>
                <a:spcPts val="0"/>
              </a:spcBef>
              <a:spcAft>
                <a:spcPts val="0"/>
              </a:spcAft>
              <a:buClrTx/>
              <a:buSzTx/>
              <a:buFontTx/>
              <a:buNone/>
              <a:tabLst/>
              <a:defRPr/>
            </a:pPr>
            <a:r>
              <a:rPr lang="en-GB" noProof="0" dirty="0" smtClean="0"/>
              <a:t>…through crowdsourcing and citizen science projects. Today</a:t>
            </a:r>
            <a:r>
              <a:rPr lang="en-GB" baseline="0%" noProof="0" dirty="0" smtClean="0"/>
              <a:t> I’d like to share with you how we piloted one of these </a:t>
            </a:r>
            <a:r>
              <a:rPr lang="en-GB" baseline="0%" noProof="0" smtClean="0"/>
              <a:t>citizen science projects</a:t>
            </a:r>
            <a:r>
              <a:rPr lang="en-GB" baseline="0%" noProof="0" dirty="0" smtClean="0"/>
              <a:t>, </a:t>
            </a:r>
            <a:r>
              <a:rPr lang="en-GB" i="1" baseline="0%" noProof="0" dirty="0" smtClean="0"/>
              <a:t>and</a:t>
            </a:r>
            <a:r>
              <a:rPr lang="en-GB" i="0" baseline="0%" noProof="0" dirty="0" smtClean="0"/>
              <a:t> how it showed that there might be potential for taking citizen science beyond this centralised organisation. One of our original motivations…</a:t>
            </a:r>
            <a:endParaRPr lang="en-GB" noProof="0" dirty="0" smtClean="0"/>
          </a:p>
        </p:txBody>
      </p:sp>
      <p:sp>
        <p:nvSpPr>
          <p:cNvPr id="4" name="Slide Number Placeholder 3"/>
          <p:cNvSpPr>
            <a:spLocks noGrp="1"/>
          </p:cNvSpPr>
          <p:nvPr>
            <p:ph type="sldNum" sz="quarter" idx="10"/>
          </p:nvPr>
        </p:nvSpPr>
        <p:spPr/>
        <p:txBody>
          <a:bodyPr/>
          <a:lstStyle/>
          <a:p>
            <a:fld id="{147B0193-8304-4A40-B7DF-5493BC3F9484}" type="slidenum">
              <a:rPr lang="en-GB" smtClean="0"/>
              <a:t>3</a:t>
            </a:fld>
            <a:endParaRPr lang="en-GB"/>
          </a:p>
        </p:txBody>
      </p:sp>
    </p:spTree>
    <p:extLst>
      <p:ext uri="{BB962C8B-B14F-4D97-AF65-F5344CB8AC3E}">
        <p14:creationId xmlns:p14="http://schemas.microsoft.com/office/powerpoint/2010/main" val="2570725063"/>
      </p:ext>
    </p:extLst>
  </p:cSld>
  <p:clrMapOvr>
    <a:masterClrMapping/>
  </p:clrMapOvr>
</p:notes>
</file>

<file path=ppt/notesSlides/notesSlide3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se students helped to make a short online video where they described what they did over the past few years, how they feel and what they learned from the experience. We’re blown away by what these students </a:t>
            </a:r>
            <a:r>
              <a:rPr lang="en-GB" baseline="0%" dirty="0" err="1" smtClean="0"/>
              <a:t>achived</a:t>
            </a:r>
            <a:r>
              <a:rPr lang="en-GB" baseline="0%" dirty="0" smtClean="0"/>
              <a:t>, and we are preparing to submit a paper about it.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35</a:t>
            </a:fld>
            <a:endParaRPr lang="en-GB"/>
          </a:p>
        </p:txBody>
      </p:sp>
    </p:spTree>
    <p:extLst>
      <p:ext uri="{BB962C8B-B14F-4D97-AF65-F5344CB8AC3E}">
        <p14:creationId xmlns:p14="http://schemas.microsoft.com/office/powerpoint/2010/main" val="3382253729"/>
      </p:ext>
    </p:extLst>
  </p:cSld>
  <p:clrMapOvr>
    <a:masterClrMapping/>
  </p:clrMapOvr>
</p:notes>
</file>

<file path=ppt/notesSlides/notesSlide3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Outside of school, </a:t>
            </a:r>
            <a:r>
              <a:rPr lang="en-US" dirty="0" err="1" smtClean="0"/>
              <a:t>MammalWeb</a:t>
            </a:r>
            <a:r>
              <a:rPr lang="en-US" dirty="0" smtClean="0"/>
              <a:t> citizen</a:t>
            </a:r>
            <a:r>
              <a:rPr lang="en-US" baseline="0%" dirty="0" smtClean="0"/>
              <a:t> scientists have also been busy. For example…</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36</a:t>
            </a:fld>
            <a:endParaRPr lang="en-GB"/>
          </a:p>
        </p:txBody>
      </p:sp>
    </p:spTree>
    <p:extLst>
      <p:ext uri="{BB962C8B-B14F-4D97-AF65-F5344CB8AC3E}">
        <p14:creationId xmlns:p14="http://schemas.microsoft.com/office/powerpoint/2010/main" val="3596985234"/>
      </p:ext>
    </p:extLst>
  </p:cSld>
  <p:clrMapOvr>
    <a:masterClrMapping/>
  </p:clrMapOvr>
</p:notes>
</file>

<file path=ppt/notesSlides/notesSlide3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of they got photos of a raccoon roaming their neighborhood in Sunderland. Raccoons are a non-native species in the UK, but because of the metadata that was carefully recorded by them, the government was able to use the data to track down and apprehend the raccoon, and it’s now undergoing rehab in a local zoo.</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37</a:t>
            </a:fld>
            <a:endParaRPr lang="en-GB"/>
          </a:p>
        </p:txBody>
      </p:sp>
    </p:spTree>
    <p:extLst>
      <p:ext uri="{BB962C8B-B14F-4D97-AF65-F5344CB8AC3E}">
        <p14:creationId xmlns:p14="http://schemas.microsoft.com/office/powerpoint/2010/main" val="133325202"/>
      </p:ext>
    </p:extLst>
  </p:cSld>
  <p:clrMapOvr>
    <a:masterClrMapping/>
  </p:clrMapOvr>
</p:notes>
</file>

<file path=ppt/notesSlides/notesSlide3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also the work by Anne Kelly, who worked with local landowners to run her own camera trap otter surveys. These landowners were often surprised by the wildlife, including otters, that they didn’t even know existed on their land. And now Anne travels around to different local wildlife groups to give talks on how to run camera trapping surveys.</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40</a:t>
            </a:fld>
            <a:endParaRPr lang="en-GB"/>
          </a:p>
        </p:txBody>
      </p:sp>
    </p:spTree>
    <p:extLst>
      <p:ext uri="{BB962C8B-B14F-4D97-AF65-F5344CB8AC3E}">
        <p14:creationId xmlns:p14="http://schemas.microsoft.com/office/powerpoint/2010/main" val="2600894808"/>
      </p:ext>
    </p:extLst>
  </p:cSld>
  <p:clrMapOvr>
    <a:masterClrMapping/>
  </p:clrMapOvr>
</p:notes>
</file>

<file path=ppt/notesSlides/notesSlide3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41</a:t>
            </a:fld>
            <a:endParaRPr lang="en-GB"/>
          </a:p>
        </p:txBody>
      </p:sp>
    </p:spTree>
    <p:extLst>
      <p:ext uri="{BB962C8B-B14F-4D97-AF65-F5344CB8AC3E}">
        <p14:creationId xmlns:p14="http://schemas.microsoft.com/office/powerpoint/2010/main" val="2193777262"/>
      </p:ext>
    </p:extLst>
  </p:cSld>
  <p:clrMapOvr>
    <a:masterClrMapping/>
  </p:clrMapOvr>
</p:notes>
</file>

<file path=ppt/notesSlides/notesSlide3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a:t>
            </a:r>
            <a:r>
              <a:rPr lang="en-GB" baseline="0%" dirty="0" smtClean="0"/>
              <a:t> citizen scientist, Roland </a:t>
            </a:r>
            <a:r>
              <a:rPr lang="en-GB" baseline="0%" dirty="0" err="1" smtClean="0"/>
              <a:t>Ascroft</a:t>
            </a:r>
            <a:r>
              <a:rPr lang="en-GB" baseline="0%" dirty="0" smtClean="0"/>
              <a:t>, became so interested in camera-trapping that 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42</a:t>
            </a:fld>
            <a:endParaRPr lang="en-GB"/>
          </a:p>
        </p:txBody>
      </p:sp>
    </p:spTree>
    <p:extLst>
      <p:ext uri="{BB962C8B-B14F-4D97-AF65-F5344CB8AC3E}">
        <p14:creationId xmlns:p14="http://schemas.microsoft.com/office/powerpoint/2010/main" val="1497293488"/>
      </p:ext>
    </p:extLst>
  </p:cSld>
  <p:clrMapOvr>
    <a:masterClrMapping/>
  </p:clrMapOvr>
</p:notes>
</file>

<file path=ppt/notesSlides/notesSlide3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…wrote this own software for managing</a:t>
            </a:r>
            <a:r>
              <a:rPr lang="en-GB" baseline="0%" dirty="0" smtClean="0"/>
              <a:t> camera trap data. He’s run his own camera trap surveys…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43</a:t>
            </a:fld>
            <a:endParaRPr lang="en-GB"/>
          </a:p>
        </p:txBody>
      </p:sp>
    </p:spTree>
    <p:extLst>
      <p:ext uri="{BB962C8B-B14F-4D97-AF65-F5344CB8AC3E}">
        <p14:creationId xmlns:p14="http://schemas.microsoft.com/office/powerpoint/2010/main" val="3787292574"/>
      </p:ext>
    </p:extLst>
  </p:cSld>
  <p:clrMapOvr>
    <a:masterClrMapping/>
  </p:clrMapOvr>
</p:notes>
</file>

<file path=ppt/notesSlides/notesSlide3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ones in </a:t>
            </a:r>
            <a:r>
              <a:rPr lang="en-US" baseline="0%" dirty="0" smtClean="0"/>
              <a:t>Galloway, Scotland. There he got photos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44</a:t>
            </a:fld>
            <a:endParaRPr lang="en-GB"/>
          </a:p>
        </p:txBody>
      </p:sp>
    </p:spTree>
    <p:extLst>
      <p:ext uri="{BB962C8B-B14F-4D97-AF65-F5344CB8AC3E}">
        <p14:creationId xmlns:p14="http://schemas.microsoft.com/office/powerpoint/2010/main" val="3602048389"/>
      </p:ext>
    </p:extLst>
  </p:cSld>
  <p:clrMapOvr>
    <a:masterClrMapping/>
  </p:clrMapOvr>
</p:notes>
</file>

<file path=ppt/notesSlides/notesSlide3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 squirrels,</a:t>
            </a:r>
            <a:r>
              <a:rPr lang="en-GB" baseline="0%" dirty="0" smtClean="0"/>
              <a:t> which are native to the region. However, Roland also got photos of grey squirrels, which are an invasive species in the UK. And now his data is feeding into a better understanding of the grey squirrel invasion.</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45</a:t>
            </a:fld>
            <a:endParaRPr lang="en-GB"/>
          </a:p>
        </p:txBody>
      </p:sp>
    </p:spTree>
    <p:extLst>
      <p:ext uri="{BB962C8B-B14F-4D97-AF65-F5344CB8AC3E}">
        <p14:creationId xmlns:p14="http://schemas.microsoft.com/office/powerpoint/2010/main" val="3242290431"/>
      </p:ext>
    </p:extLst>
  </p:cSld>
  <p:clrMapOvr>
    <a:masterClrMapping/>
  </p:clrMapOvr>
</p:notes>
</file>

<file path=ppt/notesSlides/notesSlide3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Closer to home, Roland</a:t>
            </a:r>
            <a:r>
              <a:rPr lang="en-GB" baseline="0%" dirty="0" smtClean="0"/>
              <a:t> discovered a population of deer that no one knew about. And this information became important for the planning of a Local Nature Reserve (LNR).</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46</a:t>
            </a:fld>
            <a:endParaRPr lang="en-GB"/>
          </a:p>
        </p:txBody>
      </p:sp>
    </p:spTree>
    <p:extLst>
      <p:ext uri="{BB962C8B-B14F-4D97-AF65-F5344CB8AC3E}">
        <p14:creationId xmlns:p14="http://schemas.microsoft.com/office/powerpoint/2010/main" val="655662824"/>
      </p:ext>
    </p:extLst>
  </p:cSld>
  <p:clrMapOvr>
    <a:masterClrMapping/>
  </p:clrMapOvr>
</p:notes>
</file>

<file path=ppt/notesSlides/notesSlide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…can be </a:t>
            </a:r>
            <a:r>
              <a:rPr lang="en-GB" dirty="0" smtClean="0"/>
              <a:t>summed up in this figure </a:t>
            </a:r>
            <a:r>
              <a:rPr lang="en-GB" baseline="0%" dirty="0" smtClean="0"/>
              <a:t>from Simon Croft’s this year. In their paper they talked about these data “deserts”, or gaps in survey effort for wild </a:t>
            </a:r>
            <a:r>
              <a:rPr lang="en-GB" b="1" baseline="0%" dirty="0" smtClean="0"/>
              <a:t>mammals</a:t>
            </a:r>
            <a:r>
              <a:rPr lang="en-GB" baseline="0%" dirty="0" smtClean="0"/>
              <a:t> in the UK. Another motivation was that we…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a:t>
            </a:fld>
            <a:endParaRPr lang="en-GB"/>
          </a:p>
        </p:txBody>
      </p:sp>
    </p:spTree>
    <p:extLst>
      <p:ext uri="{BB962C8B-B14F-4D97-AF65-F5344CB8AC3E}">
        <p14:creationId xmlns:p14="http://schemas.microsoft.com/office/powerpoint/2010/main" val="3967161861"/>
      </p:ext>
    </p:extLst>
  </p:cSld>
  <p:clrMapOvr>
    <a:masterClrMapping/>
  </p:clrMapOvr>
</p:notes>
</file>

<file path=ppt/notesSlides/notesSlide40.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are just a few examples of citizen-initiated science that came out of </a:t>
            </a:r>
            <a:r>
              <a:rPr lang="en-GB" baseline="0%" dirty="0" err="1" smtClean="0"/>
              <a:t>MammalWeb</a:t>
            </a:r>
            <a:r>
              <a:rPr lang="en-GB" baseline="0%" dirty="0" smtClean="0"/>
              <a:t>. I believe this is part of a wider trend in citizen science such as the…</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47</a:t>
            </a:fld>
            <a:endParaRPr lang="en-GB"/>
          </a:p>
        </p:txBody>
      </p:sp>
    </p:spTree>
    <p:extLst>
      <p:ext uri="{BB962C8B-B14F-4D97-AF65-F5344CB8AC3E}">
        <p14:creationId xmlns:p14="http://schemas.microsoft.com/office/powerpoint/2010/main" val="2413575916"/>
      </p:ext>
    </p:extLst>
  </p:cSld>
  <p:clrMapOvr>
    <a:masterClrMapping/>
  </p:clrMapOvr>
</p:notes>
</file>

<file path=ppt/notesSlides/notesSlide41.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grassroots do-it-yourself</a:t>
            </a:r>
            <a:r>
              <a:rPr lang="en-GB" baseline="0%" dirty="0" smtClean="0"/>
              <a:t> biology</a:t>
            </a:r>
            <a:r>
              <a:rPr lang="en-GB" dirty="0" smtClean="0"/>
              <a:t> movement, or…</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48</a:t>
            </a:fld>
            <a:endParaRPr lang="en-GB"/>
          </a:p>
        </p:txBody>
      </p:sp>
    </p:spTree>
    <p:extLst>
      <p:ext uri="{BB962C8B-B14F-4D97-AF65-F5344CB8AC3E}">
        <p14:creationId xmlns:p14="http://schemas.microsoft.com/office/powerpoint/2010/main" val="3604803277"/>
      </p:ext>
    </p:extLst>
  </p:cSld>
  <p:clrMapOvr>
    <a:masterClrMapping/>
  </p:clrMapOvr>
</p:notes>
</file>

<file path=ppt/notesSlides/notesSlide42.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…Public Lab, which</a:t>
            </a:r>
            <a:r>
              <a:rPr lang="en-GB" baseline="0%" dirty="0" smtClean="0"/>
              <a:t> started as a group of concerned citizens who ran their own aerial photography surveys to map the spread of the 2010 Deepwater Horizon oil spill. So I think that, yes…</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49</a:t>
            </a:fld>
            <a:endParaRPr lang="en-GB"/>
          </a:p>
        </p:txBody>
      </p:sp>
    </p:spTree>
    <p:extLst>
      <p:ext uri="{BB962C8B-B14F-4D97-AF65-F5344CB8AC3E}">
        <p14:creationId xmlns:p14="http://schemas.microsoft.com/office/powerpoint/2010/main" val="3374113175"/>
      </p:ext>
    </p:extLst>
  </p:cSld>
  <p:clrMapOvr>
    <a:masterClrMapping/>
  </p:clrMapOvr>
</p:notes>
</file>

<file path=ppt/notesSlides/notesSlide43.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centralised project could fill gaps in our knowledge by crowdsourcing data collection. But these examples tell us that it is also very important to consider the potential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50</a:t>
            </a:fld>
            <a:endParaRPr lang="en-GB"/>
          </a:p>
        </p:txBody>
      </p:sp>
    </p:spTree>
    <p:extLst>
      <p:ext uri="{BB962C8B-B14F-4D97-AF65-F5344CB8AC3E}">
        <p14:creationId xmlns:p14="http://schemas.microsoft.com/office/powerpoint/2010/main" val="167826381"/>
      </p:ext>
    </p:extLst>
  </p:cSld>
  <p:clrMapOvr>
    <a:masterClrMapping/>
  </p:clrMapOvr>
</p:notes>
</file>

<file path=ppt/notesSlides/notesSlide44.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more </a:t>
            </a:r>
            <a:r>
              <a:rPr lang="en-US" dirty="0" err="1" smtClean="0"/>
              <a:t>decentralised</a:t>
            </a:r>
            <a:r>
              <a:rPr lang="en-US" dirty="0" smtClean="0"/>
              <a:t>, or even…</a:t>
            </a:r>
            <a:endParaRPr lang="en-US" dirty="0"/>
          </a:p>
        </p:txBody>
      </p:sp>
      <p:sp>
        <p:nvSpPr>
          <p:cNvPr id="4" name="Slide Number Placeholder 3"/>
          <p:cNvSpPr>
            <a:spLocks noGrp="1"/>
          </p:cNvSpPr>
          <p:nvPr>
            <p:ph type="sldNum" sz="quarter" idx="10"/>
          </p:nvPr>
        </p:nvSpPr>
        <p:spPr/>
        <p:txBody>
          <a:bodyPr/>
          <a:lstStyle/>
          <a:p>
            <a:fld id="{147B0193-8304-4A40-B7DF-5493BC3F9484}" type="slidenum">
              <a:rPr lang="en-GB" smtClean="0"/>
              <a:t>51</a:t>
            </a:fld>
            <a:endParaRPr lang="en-GB"/>
          </a:p>
        </p:txBody>
      </p:sp>
    </p:spTree>
    <p:extLst>
      <p:ext uri="{BB962C8B-B14F-4D97-AF65-F5344CB8AC3E}">
        <p14:creationId xmlns:p14="http://schemas.microsoft.com/office/powerpoint/2010/main" val="3280721296"/>
      </p:ext>
    </p:extLst>
  </p:cSld>
  <p:clrMapOvr>
    <a:masterClrMapping/>
  </p:clrMapOvr>
</p:notes>
</file>

<file path=ppt/notesSlides/notesSlide4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distributed topology,</a:t>
            </a:r>
            <a:r>
              <a:rPr lang="en-GB" baseline="0%" dirty="0" smtClean="0"/>
              <a:t> where citizens not only take on engagement and outreach, but they also come up with their own questions and initiate their own research. This topology comes with challenges, but it reminds me of…</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52</a:t>
            </a:fld>
            <a:endParaRPr lang="en-GB"/>
          </a:p>
        </p:txBody>
      </p:sp>
    </p:spTree>
    <p:extLst>
      <p:ext uri="{BB962C8B-B14F-4D97-AF65-F5344CB8AC3E}">
        <p14:creationId xmlns:p14="http://schemas.microsoft.com/office/powerpoint/2010/main" val="1895852584"/>
      </p:ext>
    </p:extLst>
  </p:cSld>
  <p:clrMapOvr>
    <a:masterClrMapping/>
  </p:clrMapOvr>
</p:notes>
</file>

<file path=ppt/notesSlides/notesSlide4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Alan Irwin’s work which partly dealt with how rather than a</a:t>
            </a:r>
            <a:r>
              <a:rPr lang="en-GB" dirty="0" smtClean="0"/>
              <a:t> top-down approach where citizens</a:t>
            </a:r>
            <a:r>
              <a:rPr lang="en-GB" baseline="0%" dirty="0" smtClean="0"/>
              <a:t> passively collect data for scientists, </a:t>
            </a:r>
            <a:r>
              <a:rPr lang="en-GB" dirty="0" smtClean="0"/>
              <a:t>citizen science is also about how…</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53</a:t>
            </a:fld>
            <a:endParaRPr lang="en-GB"/>
          </a:p>
        </p:txBody>
      </p:sp>
    </p:spTree>
    <p:extLst>
      <p:ext uri="{BB962C8B-B14F-4D97-AF65-F5344CB8AC3E}">
        <p14:creationId xmlns:p14="http://schemas.microsoft.com/office/powerpoint/2010/main" val="2513121512"/>
      </p:ext>
    </p:extLst>
  </p:cSld>
  <p:clrMapOvr>
    <a:masterClrMapping/>
  </p:clrMapOvr>
</p:notes>
</file>

<file path=ppt/notesSlides/notesSlide4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…science can contribute to citizenship. Whether that’s citizens mapping an</a:t>
            </a:r>
            <a:r>
              <a:rPr lang="en-GB" baseline="0%" dirty="0" smtClean="0"/>
              <a:t> oil spill, or citizens running camera-trapping surveys to help plan a local nature reserve, or citizens tracking down non-native species, this is about how participating in science can help global citizens feel “I can do something” and taking this civic empowerment to the wider democratic process. I think this is an aspect of citizen science that’s very important especially now. I am very grateful…</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54</a:t>
            </a:fld>
            <a:endParaRPr lang="en-GB"/>
          </a:p>
        </p:txBody>
      </p:sp>
    </p:spTree>
    <p:extLst>
      <p:ext uri="{BB962C8B-B14F-4D97-AF65-F5344CB8AC3E}">
        <p14:creationId xmlns:p14="http://schemas.microsoft.com/office/powerpoint/2010/main" val="3324503979"/>
      </p:ext>
    </p:extLst>
  </p:cSld>
  <p:clrMapOvr>
    <a:masterClrMapping/>
  </p:clrMapOvr>
</p:notes>
</file>

<file path=ppt/notesSlides/notesSlide4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to everyone who has helped with this project, </a:t>
            </a:r>
            <a:r>
              <a:rPr lang="en-GB" dirty="0" smtClean="0"/>
              <a:t>including all the citizen scientists, and generous</a:t>
            </a:r>
            <a:r>
              <a:rPr lang="en-GB" baseline="0%" dirty="0" smtClean="0"/>
              <a:t> support from</a:t>
            </a:r>
            <a:r>
              <a:rPr lang="en-GB" dirty="0" smtClean="0"/>
              <a:t> the British Ecological</a:t>
            </a:r>
            <a:r>
              <a:rPr lang="en-GB" baseline="0%" dirty="0" smtClean="0"/>
              <a:t> Society. I am especially grateful to my supervisor Philip Stephens for his patience and guidance. There is still a lot that our project needs to do, and I hope to get your criticisms so I can learn from you. Thank you very much.</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55</a:t>
            </a:fld>
            <a:endParaRPr lang="en-GB"/>
          </a:p>
        </p:txBody>
      </p:sp>
    </p:spTree>
    <p:extLst>
      <p:ext uri="{BB962C8B-B14F-4D97-AF65-F5344CB8AC3E}">
        <p14:creationId xmlns:p14="http://schemas.microsoft.com/office/powerpoint/2010/main" val="1929553103"/>
      </p:ext>
    </p:extLst>
  </p:cSld>
  <p:clrMapOvr>
    <a:masterClrMapping/>
  </p:clrMapOvr>
</p:notes>
</file>

<file path=ppt/notesSlides/notesSlide5.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…looked at the annual</a:t>
            </a:r>
            <a:r>
              <a:rPr lang="en-US" baseline="0%" dirty="0" smtClean="0"/>
              <a:t> breeding bird surveys in Europe and North America. These are done by thousands of citizen scientists collect important data on birds. But…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5</a:t>
            </a:fld>
            <a:endParaRPr lang="en-GB"/>
          </a:p>
        </p:txBody>
      </p:sp>
    </p:spTree>
    <p:extLst>
      <p:ext uri="{BB962C8B-B14F-4D97-AF65-F5344CB8AC3E}">
        <p14:creationId xmlns:p14="http://schemas.microsoft.com/office/powerpoint/2010/main" val="2026840439"/>
      </p:ext>
    </p:extLst>
  </p:cSld>
  <p:clrMapOvr>
    <a:masterClrMapping/>
  </p:clrMapOvr>
</p:notes>
</file>

<file path=ppt/notesSlides/notesSlide6.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…bird surveys usually happen during the day in the breeding season, while</a:t>
            </a:r>
            <a:r>
              <a:rPr lang="en-GB" baseline="0%" dirty="0" smtClean="0"/>
              <a:t> mammals are nocturnal and much more elusive. So these are the reasons why we started…</a:t>
            </a:r>
          </a:p>
          <a:p>
            <a:r>
              <a:rPr lang="en-GB" baseline="0%" dirty="0" smtClean="0"/>
              <a:t>Image attributions:</a:t>
            </a:r>
          </a:p>
          <a:p>
            <a:r>
              <a:rPr lang="en-GB" baseline="0%" dirty="0" smtClean="0"/>
              <a:t>moon modified from “Cloud Covered Moon” by </a:t>
            </a:r>
            <a:r>
              <a:rPr lang="en-GB" baseline="0%" dirty="0" err="1" smtClean="0"/>
              <a:t>uroesch</a:t>
            </a:r>
            <a:r>
              <a:rPr lang="en-GB" baseline="0%" dirty="0" smtClean="0"/>
              <a:t> from </a:t>
            </a:r>
            <a:r>
              <a:rPr lang="en-GB" baseline="0%" dirty="0" err="1" smtClean="0"/>
              <a:t>openclipart</a:t>
            </a:r>
            <a:r>
              <a:rPr lang="en-GB" baseline="0%" dirty="0" smtClean="0"/>
              <a:t>, CC0: https://openclipart.org/detail/178944/cloud-covered-moon</a:t>
            </a:r>
            <a:endParaRPr lang="en-GB" baseline="0%" dirty="0"/>
          </a:p>
          <a:p>
            <a:r>
              <a:rPr lang="en-GB" baseline="0%" dirty="0" smtClean="0"/>
              <a:t>“Weather Symbols: Sun” by </a:t>
            </a:r>
            <a:r>
              <a:rPr lang="en-GB" baseline="0%" dirty="0" err="1" smtClean="0"/>
              <a:t>nicubunu</a:t>
            </a:r>
            <a:r>
              <a:rPr lang="en-GB" baseline="0%" dirty="0" smtClean="0"/>
              <a:t> from </a:t>
            </a:r>
            <a:r>
              <a:rPr lang="en-GB" baseline="0%" dirty="0" err="1" smtClean="0"/>
              <a:t>openclipart</a:t>
            </a:r>
            <a:r>
              <a:rPr lang="en-GB" baseline="0%" dirty="0" smtClean="0"/>
              <a:t>, CC0: https://openclipart.org/detail/22012/weather-symbols-sun</a:t>
            </a:r>
          </a:p>
          <a:p>
            <a:r>
              <a:rPr lang="en-US" baseline="0%" dirty="0" smtClean="0"/>
              <a:t>Red Bird by Scout PD from </a:t>
            </a:r>
            <a:r>
              <a:rPr lang="en-US" baseline="0%" dirty="0" err="1" smtClean="0"/>
              <a:t>openclipart</a:t>
            </a:r>
            <a:r>
              <a:rPr lang="en-US" baseline="0%" dirty="0" smtClean="0"/>
              <a:t>, CC0: https://openclipart.org/detail/191743/red-bird</a:t>
            </a:r>
          </a:p>
          <a:p>
            <a:r>
              <a:rPr lang="en-US" baseline="0%" dirty="0" smtClean="0"/>
              <a:t>yellow and green birds modified from </a:t>
            </a:r>
            <a:r>
              <a:rPr lang="en-US" baseline="0%" dirty="0" err="1" smtClean="0"/>
              <a:t>passarinhos</a:t>
            </a:r>
            <a:r>
              <a:rPr lang="en-US" baseline="0%" dirty="0" smtClean="0"/>
              <a:t> birds by </a:t>
            </a:r>
            <a:r>
              <a:rPr lang="en-US" baseline="0%" dirty="0" err="1" smtClean="0"/>
              <a:t>glauciarezende</a:t>
            </a:r>
            <a:r>
              <a:rPr lang="en-US" baseline="0%" dirty="0" smtClean="0"/>
              <a:t> from </a:t>
            </a:r>
            <a:r>
              <a:rPr lang="en-US" baseline="0%" dirty="0" err="1" smtClean="0"/>
              <a:t>openclipart</a:t>
            </a:r>
            <a:r>
              <a:rPr lang="en-US" baseline="0%" dirty="0" smtClean="0"/>
              <a:t>, CC0: https://openclipart.org/detail/60025/passarinhos-birds</a:t>
            </a:r>
          </a:p>
          <a:p>
            <a:r>
              <a:rPr lang="en-US" baseline="0%" dirty="0" smtClean="0"/>
              <a:t>fox modified from </a:t>
            </a:r>
            <a:r>
              <a:rPr lang="en-US" baseline="0%" dirty="0" err="1" smtClean="0"/>
              <a:t>algotruneman</a:t>
            </a:r>
            <a:r>
              <a:rPr lang="en-US" baseline="0%" dirty="0" smtClean="0"/>
              <a:t> from </a:t>
            </a:r>
            <a:r>
              <a:rPr lang="en-US" baseline="0%" dirty="0" err="1" smtClean="0"/>
              <a:t>openclipart</a:t>
            </a:r>
            <a:r>
              <a:rPr lang="en-US" baseline="0%" dirty="0" smtClean="0"/>
              <a:t>, CC0: https://openclipart.org/detail/261349/fox</a:t>
            </a:r>
          </a:p>
          <a:p>
            <a:r>
              <a:rPr lang="en-GB" baseline="0%" dirty="0" smtClean="0"/>
              <a:t>badger modified from </a:t>
            </a:r>
            <a:r>
              <a:rPr lang="en-GB" baseline="0%" dirty="0" err="1" smtClean="0"/>
              <a:t>frankes</a:t>
            </a:r>
            <a:r>
              <a:rPr lang="en-GB" baseline="0%" dirty="0" smtClean="0"/>
              <a:t> from </a:t>
            </a:r>
            <a:r>
              <a:rPr lang="en-GB" baseline="0%" dirty="0" err="1" smtClean="0"/>
              <a:t>openclipart</a:t>
            </a:r>
            <a:r>
              <a:rPr lang="en-GB" baseline="0%" dirty="0" smtClean="0"/>
              <a:t>, CC0: https://openclipart.org/detail/167329/badger</a:t>
            </a:r>
          </a:p>
          <a:p>
            <a:r>
              <a:rPr lang="en-GB" baseline="0%" dirty="0" smtClean="0"/>
              <a:t>Deer modified from “Deer Warning </a:t>
            </a:r>
            <a:r>
              <a:rPr lang="en-GB" baseline="0%" dirty="0" err="1" smtClean="0"/>
              <a:t>Roadsign</a:t>
            </a:r>
            <a:r>
              <a:rPr lang="en-GB" baseline="0%" dirty="0" smtClean="0"/>
              <a:t>” by </a:t>
            </a:r>
            <a:r>
              <a:rPr lang="en-GB" baseline="0%" dirty="0" err="1" smtClean="0"/>
              <a:t>ryanlerch</a:t>
            </a:r>
            <a:r>
              <a:rPr lang="en-GB" baseline="0%" dirty="0" smtClean="0"/>
              <a:t> from </a:t>
            </a:r>
            <a:r>
              <a:rPr lang="en-GB" baseline="0%" dirty="0" err="1" smtClean="0"/>
              <a:t>openclipart</a:t>
            </a:r>
            <a:r>
              <a:rPr lang="en-GB" baseline="0%" dirty="0" smtClean="0"/>
              <a:t>, CC0: https://openclipart.org/detail/1135/warning-deer-roadsign</a:t>
            </a:r>
          </a:p>
        </p:txBody>
      </p:sp>
      <p:sp>
        <p:nvSpPr>
          <p:cNvPr id="4" name="Slide Number Placeholder 3"/>
          <p:cNvSpPr>
            <a:spLocks noGrp="1"/>
          </p:cNvSpPr>
          <p:nvPr>
            <p:ph type="sldNum" sz="quarter" idx="10"/>
          </p:nvPr>
        </p:nvSpPr>
        <p:spPr/>
        <p:txBody>
          <a:bodyPr/>
          <a:lstStyle/>
          <a:p>
            <a:fld id="{147B0193-8304-4A40-B7DF-5493BC3F9484}" type="slidenum">
              <a:rPr lang="en-GB" smtClean="0"/>
              <a:t>6</a:t>
            </a:fld>
            <a:endParaRPr lang="en-GB"/>
          </a:p>
        </p:txBody>
      </p:sp>
    </p:spTree>
    <p:extLst>
      <p:ext uri="{BB962C8B-B14F-4D97-AF65-F5344CB8AC3E}">
        <p14:creationId xmlns:p14="http://schemas.microsoft.com/office/powerpoint/2010/main" val="3743569538"/>
      </p:ext>
    </p:extLst>
  </p:cSld>
  <p:clrMapOvr>
    <a:masterClrMapping/>
  </p:clrMapOvr>
</p:notes>
</file>

<file path=ppt/notesSlides/notesSlide7.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MammalWeb</a:t>
            </a:r>
            <a:r>
              <a:rPr lang="en-GB" baseline="0%" dirty="0" smtClean="0"/>
              <a:t> project, which is a collaboration between us and the Durham Wildlife Trust…</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7</a:t>
            </a:fld>
            <a:endParaRPr lang="en-GB"/>
          </a:p>
        </p:txBody>
      </p:sp>
    </p:spTree>
    <p:extLst>
      <p:ext uri="{BB962C8B-B14F-4D97-AF65-F5344CB8AC3E}">
        <p14:creationId xmlns:p14="http://schemas.microsoft.com/office/powerpoint/2010/main" val="1616484777"/>
      </p:ext>
    </p:extLst>
  </p:cSld>
  <p:clrMapOvr>
    <a:masterClrMapping/>
  </p:clrMapOvr>
</p:notes>
</file>

<file path=ppt/notesSlides/notesSlide8.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…based in north east England.</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8</a:t>
            </a:fld>
            <a:endParaRPr lang="en-GB"/>
          </a:p>
        </p:txBody>
      </p:sp>
    </p:spTree>
    <p:extLst>
      <p:ext uri="{BB962C8B-B14F-4D97-AF65-F5344CB8AC3E}">
        <p14:creationId xmlns:p14="http://schemas.microsoft.com/office/powerpoint/2010/main" val="1561778025"/>
      </p:ext>
    </p:extLst>
  </p:cSld>
  <p:clrMapOvr>
    <a:masterClrMapping/>
  </p:clrMapOvr>
</p:notes>
</file>

<file path=ppt/notesSlides/notesSlide9.xml><?xml version="1.0" encoding="utf-8"?>
<p:notes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a:t>
            </a:r>
            <a:r>
              <a:rPr lang="en-US" dirty="0" smtClean="0"/>
              <a:t>2015, we’ve worked with over 70 local citizen scientists</a:t>
            </a:r>
            <a:r>
              <a:rPr lang="en-US" baseline="0%" dirty="0" smtClean="0"/>
              <a:t> to set up…</a:t>
            </a:r>
            <a:endParaRPr lang="en-GB" dirty="0"/>
          </a:p>
        </p:txBody>
      </p:sp>
      <p:sp>
        <p:nvSpPr>
          <p:cNvPr id="4" name="Slide Number Placeholder 3"/>
          <p:cNvSpPr>
            <a:spLocks noGrp="1"/>
          </p:cNvSpPr>
          <p:nvPr>
            <p:ph type="sldNum" sz="quarter" idx="10"/>
          </p:nvPr>
        </p:nvSpPr>
        <p:spPr/>
        <p:txBody>
          <a:bodyPr/>
          <a:lstStyle/>
          <a:p>
            <a:fld id="{147B0193-8304-4A40-B7DF-5493BC3F9484}" type="slidenum">
              <a:rPr lang="en-GB" smtClean="0"/>
              <a:t>9</a:t>
            </a:fld>
            <a:endParaRPr lang="en-GB"/>
          </a:p>
        </p:txBody>
      </p:sp>
    </p:spTree>
    <p:extLst>
      <p:ext uri="{BB962C8B-B14F-4D97-AF65-F5344CB8AC3E}">
        <p14:creationId xmlns:p14="http://schemas.microsoft.com/office/powerpoint/2010/main" val="1211364710"/>
      </p:ext>
    </p:extLst>
  </p:cSld>
  <p:clrMapOvr>
    <a:masterClrMapping/>
  </p:clrMapOvr>
</p:notes>
</file>

<file path=ppt/slideLayouts/_rels/slideLayout1.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2.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3.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4.xml.rels><?xml version="1.0" encoding="UTF-8" standalone="yes"?>
<Relationships xmlns="http://schemas.openxmlformats.org/package/2006/relationships"><Relationship Id="rId1" Type="http://purl.oclc.org/ooxml/officeDocument/relationships/slideMaster" Target="../slideMasters/slideMaster1.xml"/></Relationships>
</file>

<file path=ppt/slideLayouts/_rels/slideLayout5.xml.rels><?xml version="1.0" encoding="UTF-8" standalone="yes"?>
<Relationships xmlns="http://schemas.openxmlformats.org/package/2006/relationships"><Relationship Id="rId1" Type="http://purl.oclc.org/ooxml/officeDocument/relationships/slideMaster" Target="../slideMasters/slideMaster1.xml"/></Relationships>
</file>

<file path=ppt/slideLayouts/slideLayout1.xml><?xml version="1.0" encoding="utf-8"?>
<p:sldLayout xmlns:a="http://purl.oclc.org/ooxml/drawingml/main" xmlns:r="http://purl.oclc.org/ooxml/officeDocument/relationships" xmlns:p="http://purl.oclc.org/ooxml/presentationml/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Tree>
    <p:extLst>
      <p:ext uri="{BB962C8B-B14F-4D97-AF65-F5344CB8AC3E}">
        <p14:creationId xmlns:p14="http://schemas.microsoft.com/office/powerpoint/2010/main" val="247799107"/>
      </p:ext>
    </p:extLst>
  </p:cSld>
  <p:clrMapOvr>
    <a:masterClrMapping/>
  </p:clrMapOvr>
</p:sldLayout>
</file>

<file path=ppt/slideLayouts/slideLayout2.xml><?xml version="1.0" encoding="utf-8"?>
<p:sldLayout xmlns:a="http://purl.oclc.org/ooxml/drawingml/main" xmlns:r="http://purl.oclc.org/ooxml/officeDocument/relationships" xmlns:p="http://purl.oclc.org/ooxml/presentationml/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74161293"/>
      </p:ext>
    </p:extLst>
  </p:cSld>
  <p:clrMapOvr>
    <a:masterClrMapping/>
  </p:clrMapOvr>
</p:sldLayout>
</file>

<file path=ppt/slideLayouts/slideLayout3.xml><?xml version="1.0" encoding="utf-8"?>
<p:sldLayout xmlns:a="http://purl.oclc.org/ooxml/drawingml/main" xmlns:r="http://purl.oclc.org/ooxml/officeDocument/relationships" xmlns:p="http://purl.oclc.org/ooxml/presentationml/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
                  </a:schemeClr>
                </a:solidFill>
              </a:defRPr>
            </a:lvl1pPr>
            <a:lvl2pPr marL="457200" indent="0">
              <a:buNone/>
              <a:defRPr sz="2000">
                <a:solidFill>
                  <a:schemeClr val="tx1">
                    <a:tint val="75%"/>
                  </a:schemeClr>
                </a:solidFill>
              </a:defRPr>
            </a:lvl2pPr>
            <a:lvl3pPr marL="914400" indent="0">
              <a:buNone/>
              <a:defRPr sz="1800">
                <a:solidFill>
                  <a:schemeClr val="tx1">
                    <a:tint val="75%"/>
                  </a:schemeClr>
                </a:solidFill>
              </a:defRPr>
            </a:lvl3pPr>
            <a:lvl4pPr marL="1371600" indent="0">
              <a:buNone/>
              <a:defRPr sz="1600">
                <a:solidFill>
                  <a:schemeClr val="tx1">
                    <a:tint val="75%"/>
                  </a:schemeClr>
                </a:solidFill>
              </a:defRPr>
            </a:lvl4pPr>
            <a:lvl5pPr marL="1828800" indent="0">
              <a:buNone/>
              <a:defRPr sz="1600">
                <a:solidFill>
                  <a:schemeClr val="tx1">
                    <a:tint val="75%"/>
                  </a:schemeClr>
                </a:solidFill>
              </a:defRPr>
            </a:lvl5pPr>
            <a:lvl6pPr marL="2286000" indent="0">
              <a:buNone/>
              <a:defRPr sz="1600">
                <a:solidFill>
                  <a:schemeClr val="tx1">
                    <a:tint val="75%"/>
                  </a:schemeClr>
                </a:solidFill>
              </a:defRPr>
            </a:lvl6pPr>
            <a:lvl7pPr marL="2743200" indent="0">
              <a:buNone/>
              <a:defRPr sz="1600">
                <a:solidFill>
                  <a:schemeClr val="tx1">
                    <a:tint val="75%"/>
                  </a:schemeClr>
                </a:solidFill>
              </a:defRPr>
            </a:lvl7pPr>
            <a:lvl8pPr marL="3200400" indent="0">
              <a:buNone/>
              <a:defRPr sz="1600">
                <a:solidFill>
                  <a:schemeClr val="tx1">
                    <a:tint val="75%"/>
                  </a:schemeClr>
                </a:solidFill>
              </a:defRPr>
            </a:lvl8pPr>
            <a:lvl9pPr marL="3657600" indent="0">
              <a:buNone/>
              <a:defRPr sz="1600">
                <a:solidFill>
                  <a:schemeClr val="tx1">
                    <a:tint val="75%"/>
                  </a:schemeClr>
                </a:solidFill>
              </a:defRPr>
            </a:lvl9pPr>
          </a:lstStyle>
          <a:p>
            <a:pPr lvl="0"/>
            <a:r>
              <a:rPr lang="en-US" smtClean="0"/>
              <a:t>Edit Master text styles</a:t>
            </a:r>
          </a:p>
        </p:txBody>
      </p:sp>
    </p:spTree>
    <p:extLst>
      <p:ext uri="{BB962C8B-B14F-4D97-AF65-F5344CB8AC3E}">
        <p14:creationId xmlns:p14="http://schemas.microsoft.com/office/powerpoint/2010/main" val="3177220884"/>
      </p:ext>
    </p:extLst>
  </p:cSld>
  <p:clrMapOvr>
    <a:masterClrMapping/>
  </p:clrMapOvr>
</p:sldLayout>
</file>

<file path=ppt/slideLayouts/slideLayout4.xml><?xml version="1.0" encoding="utf-8"?>
<p:sldLayout xmlns:a="http://purl.oclc.org/ooxml/drawingml/main" xmlns:r="http://purl.oclc.org/ooxml/officeDocument/relationships" xmlns:p="http://purl.oclc.org/ooxml/presentationml/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18282029"/>
      </p:ext>
    </p:extLst>
  </p:cSld>
  <p:clrMapOvr>
    <a:masterClrMapping/>
  </p:clrMapOvr>
</p:sldLayout>
</file>

<file path=ppt/slideLayouts/slideLayout5.xml><?xml version="1.0" encoding="utf-8"?>
<p:sldLayout xmlns:a="http://purl.oclc.org/ooxml/drawingml/main" xmlns:r="http://purl.oclc.org/ooxml/officeDocument/relationships" xmlns:p="http://purl.oclc.org/ooxml/presentationml/main" preserve="1" userDrawn="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96D88724-8359-4627-B99F-438FB29DFE8C}" type="datetimeFigureOut">
              <a:rPr lang="en-GB" smtClean="0"/>
              <a:t>18/04/2018</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8CD1A38E-886F-4228-9441-76481B8D4185}" type="slidenum">
              <a:rPr lang="en-GB" smtClean="0"/>
              <a:t>‹#›</a:t>
            </a:fld>
            <a:endParaRPr lang="en-GB"/>
          </a:p>
        </p:txBody>
      </p:sp>
    </p:spTree>
    <p:extLst>
      <p:ext uri="{BB962C8B-B14F-4D97-AF65-F5344CB8AC3E}">
        <p14:creationId xmlns:p14="http://schemas.microsoft.com/office/powerpoint/2010/main" val="12486608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purl.oclc.org/ooxml/officeDocument/relationships/slideLayout" Target="../slideLayouts/slideLayout3.xml"/><Relationship Id="rId2" Type="http://purl.oclc.org/ooxml/officeDocument/relationships/slideLayout" Target="../slideLayouts/slideLayout2.xml"/><Relationship Id="rId1" Type="http://purl.oclc.org/ooxml/officeDocument/relationships/slideLayout" Target="../slideLayouts/slideLayout1.xml"/><Relationship Id="rId6" Type="http://purl.oclc.org/ooxml/officeDocument/relationships/theme" Target="../theme/theme1.xml"/><Relationship Id="rId5" Type="http://purl.oclc.org/ooxml/officeDocument/relationships/slideLayout" Target="../slideLayouts/slideLayout5.xml"/><Relationship Id="rId4" Type="http://purl.oclc.org/ooxml/officeDocument/relationships/slideLayout" Target="../slideLayouts/slideLayout4.xml"/></Relationships>
</file>

<file path=ppt/slideMasters/slideMaster1.xml><?xml version="1.0" encoding="utf-8"?>
<p:sldMaster xmlns:a="http://purl.oclc.org/ooxml/drawingml/main" xmlns:r="http://purl.oclc.org/ooxml/officeDocument/relationships" xmlns:p="http://purl.oclc.org/ooxml/presentationml/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
                  </a:schemeClr>
                </a:solidFill>
              </a:defRPr>
            </a:lvl1pPr>
          </a:lstStyle>
          <a:p>
            <a:fld id="{96D88724-8359-4627-B99F-438FB29DFE8C}" type="datetimeFigureOut">
              <a:rPr lang="en-GB" smtClean="0"/>
              <a:t>18/04/2018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
                  </a:schemeClr>
                </a:solidFill>
              </a:defRPr>
            </a:lvl1pPr>
          </a:lstStyle>
          <a:p>
            <a:fld id="{8CD1A38E-886F-4228-9441-76481B8D4185}" type="slidenum">
              <a:rPr lang="en-GB" smtClean="0"/>
              <a:t>‹#›</a:t>
            </a:fld>
            <a:endParaRPr lang="en-GB"/>
          </a:p>
        </p:txBody>
      </p:sp>
    </p:spTree>
    <p:extLst>
      <p:ext uri="{BB962C8B-B14F-4D97-AF65-F5344CB8AC3E}">
        <p14:creationId xmlns:p14="http://schemas.microsoft.com/office/powerpoint/2010/main" val="3262915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txStyles>
    <p:titleStyle>
      <a:lvl1pPr algn="l" defTabSz="914400" rtl="0" eaLnBrk="1" latinLnBrk="0" hangingPunct="1">
        <a:lnSpc>
          <a:spcPct val="9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purl.oclc.org/ooxml/officeDocument/relationships/hyperlink" Target="https://thenounproject.com/icon/1125741/" TargetMode="External"/><Relationship Id="rId2" Type="http://purl.oclc.org/ooxml/officeDocument/relationships/notesSlide" Target="../notesSlides/notesSlide1.xml"/><Relationship Id="rId1" Type="http://purl.oclc.org/ooxml/officeDocument/relationships/slideLayout" Target="../slideLayouts/slideLayout1.xml"/><Relationship Id="rId4" Type="http://purl.oclc.org/ooxml/officeDocument/relationships/hyperlink" Target="https://creativecommons.org/licenses/by/3.0/" TargetMode="External"/></Relationships>
</file>

<file path=ppt/slides/_rels/slide10.xml.rels><?xml version="1.0" encoding="UTF-8" standalone="yes"?>
<Relationships xmlns="http://schemas.openxmlformats.org/package/2006/relationships"><Relationship Id="rId3" Type="http://purl.oclc.org/ooxml/officeDocument/relationships/image" Target="../media/image16.png"/><Relationship Id="rId2" Type="http://purl.oclc.org/ooxml/officeDocument/relationships/notesSlide" Target="../notesSlides/notesSlide10.xml"/><Relationship Id="rId1" Type="http://purl.oclc.org/ooxml/officeDocument/relationships/slideLayout" Target="../slideLayouts/slideLayout5.xml"/></Relationships>
</file>

<file path=ppt/slides/_rels/slide11.xml.rels><?xml version="1.0" encoding="UTF-8" standalone="yes"?>
<Relationships xmlns="http://schemas.openxmlformats.org/package/2006/relationships"><Relationship Id="rId3" Type="http://purl.oclc.org/ooxml/officeDocument/relationships/image" Target="../media/image17.jpg"/><Relationship Id="rId2" Type="http://purl.oclc.org/ooxml/officeDocument/relationships/notesSlide" Target="../notesSlides/notesSlide11.xml"/><Relationship Id="rId1" Type="http://purl.oclc.org/ooxml/officeDocument/relationships/slideLayout" Target="../slideLayouts/slideLayout5.xml"/></Relationships>
</file>

<file path=ppt/slides/_rels/slide12.xml.rels><?xml version="1.0" encoding="UTF-8" standalone="yes"?>
<Relationships xmlns="http://schemas.openxmlformats.org/package/2006/relationships"><Relationship Id="rId3" Type="http://purl.oclc.org/ooxml/officeDocument/relationships/image" Target="../media/image18.jpg"/><Relationship Id="rId2" Type="http://purl.oclc.org/ooxml/officeDocument/relationships/notesSlide" Target="../notesSlides/notesSlide12.xml"/><Relationship Id="rId1" Type="http://purl.oclc.org/ooxml/officeDocument/relationships/slideLayout" Target="../slideLayouts/slideLayout5.xml"/></Relationships>
</file>

<file path=ppt/slides/_rels/slide13.xml.rels><?xml version="1.0" encoding="UTF-8" standalone="yes"?>
<Relationships xmlns="http://schemas.openxmlformats.org/package/2006/relationships"><Relationship Id="rId3" Type="http://purl.oclc.org/ooxml/officeDocument/relationships/image" Target="../media/image19.png"/><Relationship Id="rId2" Type="http://purl.oclc.org/ooxml/officeDocument/relationships/notesSlide" Target="../notesSlides/notesSlide13.xml"/><Relationship Id="rId1" Type="http://purl.oclc.org/ooxml/officeDocument/relationships/slideLayout" Target="../slideLayouts/slideLayout5.xml"/></Relationships>
</file>

<file path=ppt/slides/_rels/slide14.xml.rels><?xml version="1.0" encoding="UTF-8" standalone="yes"?>
<Relationships xmlns="http://schemas.openxmlformats.org/package/2006/relationships"><Relationship Id="rId8" Type="http://purl.oclc.org/ooxml/officeDocument/relationships/image" Target="../media/image21.jpg"/><Relationship Id="rId3" Type="http://purl.oclc.org/ooxml/officeDocument/relationships/image" Target="../media/image20.jpg"/><Relationship Id="rId7" Type="http://purl.oclc.org/ooxml/officeDocument/relationships/hyperlink" Target="https://www.openstreetmap.org/copyright" TargetMode="External"/><Relationship Id="rId2" Type="http://purl.oclc.org/ooxml/officeDocument/relationships/notesSlide" Target="../notesSlides/notesSlide14.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4" Type="http://purl.oclc.org/ooxml/officeDocument/relationships/hyperlink" Target="https://stamen.com/" TargetMode="External"/></Relationships>
</file>

<file path=ppt/slides/_rels/slide15.xml.rels><?xml version="1.0" encoding="UTF-8" standalone="yes"?>
<Relationships xmlns="http://schemas.openxmlformats.org/package/2006/relationships"><Relationship Id="rId2" Type="http://purl.oclc.org/ooxml/officeDocument/relationships/notesSlide" Target="../notesSlides/notesSlide15.xml"/><Relationship Id="rId1" Type="http://purl.oclc.org/ooxml/officeDocument/relationships/slideLayout" Target="../slideLayouts/slideLayout3.xml"/></Relationships>
</file>

<file path=ppt/slides/_rels/slide16.xml.rels><?xml version="1.0" encoding="UTF-8" standalone="yes"?>
<Relationships xmlns="http://schemas.openxmlformats.org/package/2006/relationships"><Relationship Id="rId2" Type="http://purl.oclc.org/ooxml/officeDocument/relationships/notesSlide" Target="../notesSlides/notesSlide16.xml"/><Relationship Id="rId1" Type="http://purl.oclc.org/ooxml/officeDocument/relationships/slideLayout" Target="../slideLayouts/slideLayout3.xml"/></Relationships>
</file>

<file path=ppt/slides/_rels/slide17.xml.rels><?xml version="1.0" encoding="UTF-8" standalone="yes"?>
<Relationships xmlns="http://schemas.openxmlformats.org/package/2006/relationships"><Relationship Id="rId3" Type="http://purl.oclc.org/ooxml/officeDocument/relationships/image" Target="../media/image22.JPG"/><Relationship Id="rId2" Type="http://purl.oclc.org/ooxml/officeDocument/relationships/notesSlide" Target="../notesSlides/notesSlide17.xml"/><Relationship Id="rId1" Type="http://purl.oclc.org/ooxml/officeDocument/relationships/slideLayout" Target="../slideLayouts/slideLayout5.xml"/></Relationships>
</file>

<file path=ppt/slides/_rels/slide18.xml.rels><?xml version="1.0" encoding="UTF-8" standalone="yes"?>
<Relationships xmlns="http://schemas.openxmlformats.org/package/2006/relationships"><Relationship Id="rId2" Type="http://purl.oclc.org/ooxml/officeDocument/relationships/image" Target="../media/image23.jpg"/><Relationship Id="rId1" Type="http://purl.oclc.org/ooxml/officeDocument/relationships/slideLayout" Target="../slideLayouts/slideLayout5.xml"/></Relationships>
</file>

<file path=ppt/slides/_rels/slide19.xml.rels><?xml version="1.0" encoding="UTF-8" standalone="yes"?>
<Relationships xmlns="http://schemas.openxmlformats.org/package/2006/relationships"><Relationship Id="rId2" Type="http://purl.oclc.org/ooxml/officeDocument/relationships/image" Target="../media/image24.jpg"/><Relationship Id="rId1" Type="http://purl.oclc.org/ooxml/officeDocument/relationships/slideLayout" Target="../slideLayouts/slideLayout5.xml"/></Relationships>
</file>

<file path=ppt/slides/_rels/slide2.xml.rels><?xml version="1.0" encoding="UTF-8" standalone="yes"?>
<Relationships xmlns="http://schemas.openxmlformats.org/package/2006/relationships"><Relationship Id="rId3" Type="http://purl.oclc.org/ooxml/officeDocument/relationships/image" Target="../media/image1.jpg"/><Relationship Id="rId2" Type="http://purl.oclc.org/ooxml/officeDocument/relationships/notesSlide" Target="../notesSlides/notesSlide2.xml"/><Relationship Id="rId1" Type="http://purl.oclc.org/ooxml/officeDocument/relationships/slideLayout" Target="../slideLayouts/slideLayout5.xml"/><Relationship Id="rId6" Type="http://purl.oclc.org/ooxml/officeDocument/relationships/hyperlink" Target="https://doi.org/10.1093/biosci/biw022" TargetMode="External"/><Relationship Id="rId5" Type="http://purl.oclc.org/ooxml/officeDocument/relationships/hyperlink" Target="https://dscovr.gsfc.nasa.gov/" TargetMode="External"/><Relationship Id="rId4" Type="http://purl.oclc.org/ooxml/officeDocument/relationships/hyperlink" Target="https://dscovr.gsfc.nasa.gov/?date=2015-10-12" TargetMode="External"/></Relationships>
</file>

<file path=ppt/slides/_rels/slide20.xml.rels><?xml version="1.0" encoding="UTF-8" standalone="yes"?>
<Relationships xmlns="http://schemas.openxmlformats.org/package/2006/relationships"><Relationship Id="rId3" Type="http://purl.oclc.org/ooxml/officeDocument/relationships/image" Target="../media/image25.jpeg"/><Relationship Id="rId2" Type="http://purl.oclc.org/ooxml/officeDocument/relationships/notesSlide" Target="../notesSlides/notesSlide18.xml"/><Relationship Id="rId1" Type="http://purl.oclc.org/ooxml/officeDocument/relationships/slideLayout" Target="../slideLayouts/slideLayout5.xml"/><Relationship Id="rId6" Type="http://purl.oclc.org/ooxml/officeDocument/relationships/hyperlink" Target="https://creativecommons.org/publicdomain/zero/1.0/" TargetMode="External"/><Relationship Id="rId5" Type="http://purl.oclc.org/ooxml/officeDocument/relationships/hyperlink" Target="https://openclipart.org/detail/29785/ipad" TargetMode="External"/><Relationship Id="rId4" Type="http://purl.oclc.org/ooxml/officeDocument/relationships/image" Target="../media/image26.png"/></Relationships>
</file>

<file path=ppt/slides/_rels/slide21.xml.rels><?xml version="1.0" encoding="UTF-8" standalone="yes"?>
<Relationships xmlns="http://schemas.openxmlformats.org/package/2006/relationships"><Relationship Id="rId3" Type="http://purl.oclc.org/ooxml/officeDocument/relationships/notesSlide" Target="../notesSlides/notesSlide19.xml"/><Relationship Id="rId2" Type="http://purl.oclc.org/ooxml/officeDocument/relationships/slideLayout" Target="../slideLayouts/slideLayout5.xml"/><Relationship Id="rId1" Type="http://purl.oclc.org/ooxml/officeDocument/relationships/tags" Target="../tags/tag3.xml"/></Relationships>
</file>

<file path=ppt/slides/_rels/slide22.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20.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23.xml.rels><?xml version="1.0" encoding="UTF-8" standalone="yes"?>
<Relationships xmlns="http://schemas.openxmlformats.org/package/2006/relationships"><Relationship Id="rId2" Type="http://purl.oclc.org/ooxml/officeDocument/relationships/notesSlide" Target="../notesSlides/notesSlide21.xml"/><Relationship Id="rId1" Type="http://purl.oclc.org/ooxml/officeDocument/relationships/slideLayout" Target="../slideLayouts/slideLayout5.xml"/></Relationships>
</file>

<file path=ppt/slides/_rels/slide24.xml.rels><?xml version="1.0" encoding="UTF-8" standalone="yes"?>
<Relationships xmlns="http://schemas.openxmlformats.org/package/2006/relationships"><Relationship Id="rId2" Type="http://purl.oclc.org/ooxml/officeDocument/relationships/notesSlide" Target="../notesSlides/notesSlide22.xml"/><Relationship Id="rId1" Type="http://purl.oclc.org/ooxml/officeDocument/relationships/slideLayout" Target="../slideLayouts/slideLayout3.xml"/></Relationships>
</file>

<file path=ppt/slides/_rels/slide25.xml.rels><?xml version="1.0" encoding="UTF-8" standalone="yes"?>
<Relationships xmlns="http://schemas.openxmlformats.org/package/2006/relationships"><Relationship Id="rId3" Type="http://purl.oclc.org/ooxml/officeDocument/relationships/notesSlide" Target="../notesSlides/notesSlide23.xml"/><Relationship Id="rId2" Type="http://purl.oclc.org/ooxml/officeDocument/relationships/slideLayout" Target="../slideLayouts/slideLayout5.xml"/><Relationship Id="rId1" Type="http://purl.oclc.org/ooxml/officeDocument/relationships/tags" Target="../tags/tag4.xml"/><Relationship Id="rId5" Type="http://purl.oclc.org/ooxml/officeDocument/relationships/image" Target="../media/image28.png"/><Relationship Id="rId4" Type="http://purl.oclc.org/ooxml/officeDocument/relationships/image" Target="../media/image27.png"/></Relationships>
</file>

<file path=ppt/slides/_rels/slide26.xml.rels><?xml version="1.0" encoding="UTF-8" standalone="yes"?>
<Relationships xmlns="http://schemas.openxmlformats.org/package/2006/relationships"><Relationship Id="rId3" Type="http://purl.oclc.org/ooxml/officeDocument/relationships/image" Target="../media/image29.jpg"/><Relationship Id="rId2" Type="http://purl.oclc.org/ooxml/officeDocument/relationships/notesSlide" Target="../notesSlides/notesSlide24.xml"/><Relationship Id="rId1" Type="http://purl.oclc.org/ooxml/officeDocument/relationships/slideLayout" Target="../slideLayouts/slideLayout5.xml"/></Relationships>
</file>

<file path=ppt/slides/_rels/slide27.xml.rels><?xml version="1.0" encoding="UTF-8" standalone="yes"?>
<Relationships xmlns="http://schemas.openxmlformats.org/package/2006/relationships"><Relationship Id="rId2" Type="http://purl.oclc.org/ooxml/officeDocument/relationships/image" Target="../media/image30.jpg"/><Relationship Id="rId1" Type="http://purl.oclc.org/ooxml/officeDocument/relationships/slideLayout" Target="../slideLayouts/slideLayout5.xml"/></Relationships>
</file>

<file path=ppt/slides/_rels/slide28.xml.rels><?xml version="1.0" encoding="UTF-8" standalone="yes"?>
<Relationships xmlns="http://schemas.openxmlformats.org/package/2006/relationships"><Relationship Id="rId3" Type="http://purl.oclc.org/ooxml/officeDocument/relationships/image" Target="../media/image31.jpg"/><Relationship Id="rId2" Type="http://purl.oclc.org/ooxml/officeDocument/relationships/notesSlide" Target="../notesSlides/notesSlide25.xml"/><Relationship Id="rId1" Type="http://purl.oclc.org/ooxml/officeDocument/relationships/slideLayout" Target="../slideLayouts/slideLayout5.xml"/></Relationships>
</file>

<file path=ppt/slides/_rels/slide29.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1.mp4"/><Relationship Id="rId1" Type="http://schemas.microsoft.com/office/2007/relationships/media" Target="../media/media1.mp4"/><Relationship Id="rId5" Type="http://purl.oclc.org/ooxml/officeDocument/relationships/image" Target="../media/image32.png"/><Relationship Id="rId4" Type="http://purl.oclc.org/ooxml/officeDocument/relationships/notesSlide" Target="../notesSlides/notesSlide26.xml"/></Relationships>
</file>

<file path=ppt/slides/_rels/slide3.xml.rels><?xml version="1.0" encoding="UTF-8" standalone="yes"?>
<Relationships xmlns="http://schemas.openxmlformats.org/package/2006/relationships"><Relationship Id="rId2" Type="http://purl.oclc.org/ooxml/officeDocument/relationships/notesSlide" Target="../notesSlides/notesSlide3.xml"/><Relationship Id="rId1" Type="http://purl.oclc.org/ooxml/officeDocument/relationships/slideLayout" Target="../slideLayouts/slideLayout5.xml"/></Relationships>
</file>

<file path=ppt/slides/_rels/slide30.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2.mp4"/><Relationship Id="rId1" Type="http://schemas.microsoft.com/office/2007/relationships/media" Target="../media/media2.mp4"/><Relationship Id="rId5" Type="http://purl.oclc.org/ooxml/officeDocument/relationships/image" Target="../media/image33.png"/><Relationship Id="rId4" Type="http://purl.oclc.org/ooxml/officeDocument/relationships/notesSlide" Target="../notesSlides/notesSlide27.xml"/></Relationships>
</file>

<file path=ppt/slides/_rels/slide31.xml.rels><?xml version="1.0" encoding="UTF-8" standalone="yes"?>
<Relationships xmlns="http://schemas.openxmlformats.org/package/2006/relationships"><Relationship Id="rId3" Type="http://purl.oclc.org/ooxml/officeDocument/relationships/image" Target="../media/image34.jpeg"/><Relationship Id="rId2" Type="http://purl.oclc.org/ooxml/officeDocument/relationships/notesSlide" Target="../notesSlides/notesSlide28.xml"/><Relationship Id="rId1" Type="http://purl.oclc.org/ooxml/officeDocument/relationships/slideLayout" Target="../slideLayouts/slideLayout5.xml"/></Relationships>
</file>

<file path=ppt/slides/_rels/slide32.xml.rels><?xml version="1.0" encoding="UTF-8" standalone="yes"?>
<Relationships xmlns="http://schemas.openxmlformats.org/package/2006/relationships"><Relationship Id="rId2" Type="http://purl.oclc.org/ooxml/officeDocument/relationships/image" Target="../media/image35.jpg"/><Relationship Id="rId1" Type="http://purl.oclc.org/ooxml/officeDocument/relationships/slideLayout" Target="../slideLayouts/slideLayout5.xml"/></Relationships>
</file>

<file path=ppt/slides/_rels/slide33.xml.rels><?xml version="1.0" encoding="UTF-8" standalone="yes"?>
<Relationships xmlns="http://schemas.openxmlformats.org/package/2006/relationships"><Relationship Id="rId2" Type="http://purl.oclc.org/ooxml/officeDocument/relationships/image" Target="../media/image36.jpeg"/><Relationship Id="rId1" Type="http://purl.oclc.org/ooxml/officeDocument/relationships/slideLayout" Target="../slideLayouts/slideLayout5.xml"/></Relationships>
</file>

<file path=ppt/slides/_rels/slide34.xml.rels><?xml version="1.0" encoding="UTF-8" standalone="yes"?>
<Relationships xmlns="http://schemas.openxmlformats.org/package/2006/relationships"><Relationship Id="rId3" Type="http://purl.oclc.org/ooxml/officeDocument/relationships/notesSlide" Target="../notesSlides/notesSlide29.xml"/><Relationship Id="rId2" Type="http://purl.oclc.org/ooxml/officeDocument/relationships/slideLayout" Target="../slideLayouts/slideLayout5.xml"/><Relationship Id="rId1" Type="http://purl.oclc.org/ooxml/officeDocument/relationships/tags" Target="../tags/tag5.xml"/><Relationship Id="rId4" Type="http://purl.oclc.org/ooxml/officeDocument/relationships/image" Target="../media/image37.jpeg"/></Relationships>
</file>

<file path=ppt/slides/_rels/slide35.xml.rels><?xml version="1.0" encoding="UTF-8" standalone="yes"?>
<Relationships xmlns="http://schemas.openxmlformats.org/package/2006/relationships"><Relationship Id="rId3" Type="http://purl.oclc.org/ooxml/officeDocument/relationships/slideLayout" Target="../slideLayouts/slideLayout5.xml"/><Relationship Id="rId2" Type="http://purl.oclc.org/ooxml/officeDocument/relationships/video" Target="../media/media3.mp4"/><Relationship Id="rId1" Type="http://schemas.microsoft.com/office/2007/relationships/media" Target="../media/media3.mp4"/><Relationship Id="rId5" Type="http://purl.oclc.org/ooxml/officeDocument/relationships/image" Target="../media/image38.png"/><Relationship Id="rId4" Type="http://purl.oclc.org/ooxml/officeDocument/relationships/notesSlide" Target="../notesSlides/notesSlide30.xml"/></Relationships>
</file>

<file path=ppt/slides/_rels/slide36.xml.rels><?xml version="1.0" encoding="UTF-8" standalone="yes"?>
<Relationships xmlns="http://schemas.openxmlformats.org/package/2006/relationships"><Relationship Id="rId2" Type="http://purl.oclc.org/ooxml/officeDocument/relationships/notesSlide" Target="../notesSlides/notesSlide31.xml"/><Relationship Id="rId1" Type="http://purl.oclc.org/ooxml/officeDocument/relationships/slideLayout" Target="../slideLayouts/slideLayout5.xml"/></Relationships>
</file>

<file path=ppt/slides/_rels/slide37.xml.rels><?xml version="1.0" encoding="UTF-8" standalone="yes"?>
<Relationships xmlns="http://schemas.openxmlformats.org/package/2006/relationships"><Relationship Id="rId3" Type="http://purl.oclc.org/ooxml/officeDocument/relationships/image" Target="../media/image39.jpeg"/><Relationship Id="rId2" Type="http://purl.oclc.org/ooxml/officeDocument/relationships/notesSlide" Target="../notesSlides/notesSlide32.xml"/><Relationship Id="rId1" Type="http://purl.oclc.org/ooxml/officeDocument/relationships/slideLayout" Target="../slideLayouts/slideLayout5.xml"/></Relationships>
</file>

<file path=ppt/slides/_rels/slide38.xml.rels><?xml version="1.0" encoding="UTF-8" standalone="yes"?>
<Relationships xmlns="http://schemas.openxmlformats.org/package/2006/relationships"><Relationship Id="rId2" Type="http://purl.oclc.org/ooxml/officeDocument/relationships/image" Target="../media/image40.jpeg"/><Relationship Id="rId1" Type="http://purl.oclc.org/ooxml/officeDocument/relationships/slideLayout" Target="../slideLayouts/slideLayout5.xml"/></Relationships>
</file>

<file path=ppt/slides/_rels/slide39.xml.rels><?xml version="1.0" encoding="UTF-8" standalone="yes"?>
<Relationships xmlns="http://schemas.openxmlformats.org/package/2006/relationships"><Relationship Id="rId2" Type="http://purl.oclc.org/ooxml/officeDocument/relationships/image" Target="../media/image41.jpeg"/><Relationship Id="rId1" Type="http://purl.oclc.org/ooxml/officeDocument/relationships/slideLayout" Target="../slideLayouts/slideLayout5.xml"/></Relationships>
</file>

<file path=ppt/slides/_rels/slide4.xml.rels><?xml version="1.0" encoding="UTF-8" standalone="yes"?>
<Relationships xmlns="http://schemas.openxmlformats.org/package/2006/relationships"><Relationship Id="rId3" Type="http://purl.oclc.org/ooxml/officeDocument/relationships/image" Target="../media/image2.png"/><Relationship Id="rId2" Type="http://purl.oclc.org/ooxml/officeDocument/relationships/notesSlide" Target="../notesSlides/notesSlide4.xml"/><Relationship Id="rId1" Type="http://purl.oclc.org/ooxml/officeDocument/relationships/slideLayout" Target="../slideLayouts/slideLayout5.xml"/><Relationship Id="rId5" Type="http://purl.oclc.org/ooxml/officeDocument/relationships/hyperlink" Target="http://creativecommons.org/licenses/by/4.0/" TargetMode="External"/><Relationship Id="rId4" Type="http://purl.oclc.org/ooxml/officeDocument/relationships/hyperlink" Target="https://doi.org/10.1371/journal.pone.0176339" TargetMode="External"/></Relationships>
</file>

<file path=ppt/slides/_rels/slide40.xml.rels><?xml version="1.0" encoding="UTF-8" standalone="yes"?>
<Relationships xmlns="http://schemas.openxmlformats.org/package/2006/relationships"><Relationship Id="rId3" Type="http://purl.oclc.org/ooxml/officeDocument/relationships/image" Target="../media/image42.jpg"/><Relationship Id="rId2" Type="http://purl.oclc.org/ooxml/officeDocument/relationships/notesSlide" Target="../notesSlides/notesSlide33.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ZHoMfP" TargetMode="External"/></Relationships>
</file>

<file path=ppt/slides/_rels/slide41.xml.rels><?xml version="1.0" encoding="UTF-8" standalone="yes"?>
<Relationships xmlns="http://schemas.openxmlformats.org/package/2006/relationships"><Relationship Id="rId3" Type="http://purl.oclc.org/ooxml/officeDocument/relationships/image" Target="../media/image43.jpg"/><Relationship Id="rId2" Type="http://purl.oclc.org/ooxml/officeDocument/relationships/notesSlide" Target="../notesSlides/notesSlide34.xml"/><Relationship Id="rId1" Type="http://purl.oclc.org/ooxml/officeDocument/relationships/slideLayout" Target="../slideLayouts/slideLayout5.xml"/><Relationship Id="rId5" Type="http://purl.oclc.org/ooxml/officeDocument/relationships/hyperlink" Target="https://creativecommons.org/licenses/by-sa/2.0/" TargetMode="External"/><Relationship Id="rId4" Type="http://purl.oclc.org/ooxml/officeDocument/relationships/hyperlink" Target="https://flic.kr/p/224KfGa" TargetMode="External"/></Relationships>
</file>

<file path=ppt/slides/_rels/slide42.xml.rels><?xml version="1.0" encoding="UTF-8" standalone="yes"?>
<Relationships xmlns="http://schemas.openxmlformats.org/package/2006/relationships"><Relationship Id="rId3" Type="http://purl.oclc.org/ooxml/officeDocument/relationships/image" Target="../media/image44.JPG"/><Relationship Id="rId2" Type="http://purl.oclc.org/ooxml/officeDocument/relationships/notesSlide" Target="../notesSlides/notesSlide35.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43.xml.rels><?xml version="1.0" encoding="UTF-8" standalone="yes"?>
<Relationships xmlns="http://schemas.openxmlformats.org/package/2006/relationships"><Relationship Id="rId3" Type="http://purl.oclc.org/ooxml/officeDocument/relationships/image" Target="../media/image45.png"/><Relationship Id="rId2" Type="http://purl.oclc.org/ooxml/officeDocument/relationships/notesSlide" Target="../notesSlides/notesSlide36.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44.xml.rels><?xml version="1.0" encoding="UTF-8" standalone="yes"?>
<Relationships xmlns="http://schemas.openxmlformats.org/package/2006/relationships"><Relationship Id="rId8" Type="http://purl.oclc.org/ooxml/officeDocument/relationships/hyperlink" Target="https://thenounproject.com/search/?q=pin&amp;i=1286000" TargetMode="External"/><Relationship Id="rId3" Type="http://purl.oclc.org/ooxml/officeDocument/relationships/image" Target="../media/image46.png"/><Relationship Id="rId7" Type="http://purl.oclc.org/ooxml/officeDocument/relationships/hyperlink" Target="https://www.openstreetmap.org/copyright" TargetMode="External"/><Relationship Id="rId2" Type="http://purl.oclc.org/ooxml/officeDocument/relationships/notesSlide" Target="../notesSlides/notesSlide37.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10" Type="http://purl.oclc.org/ooxml/officeDocument/relationships/image" Target="../media/image21.jpg"/><Relationship Id="rId4" Type="http://purl.oclc.org/ooxml/officeDocument/relationships/hyperlink" Target="https://stamen.com/" TargetMode="External"/><Relationship Id="rId9" Type="http://purl.oclc.org/ooxml/officeDocument/relationships/hyperlink" Target="https://creativecommons.org/licenses/by/3.0/" TargetMode="External"/></Relationships>
</file>

<file path=ppt/slides/_rels/slide45.xml.rels><?xml version="1.0" encoding="UTF-8" standalone="yes"?>
<Relationships xmlns="http://schemas.openxmlformats.org/package/2006/relationships"><Relationship Id="rId3" Type="http://purl.oclc.org/ooxml/officeDocument/relationships/image" Target="../media/image47.JPG"/><Relationship Id="rId2" Type="http://purl.oclc.org/ooxml/officeDocument/relationships/notesSlide" Target="../notesSlides/notesSlide38.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46.xml.rels><?xml version="1.0" encoding="UTF-8" standalone="yes"?>
<Relationships xmlns="http://schemas.openxmlformats.org/package/2006/relationships"><Relationship Id="rId3" Type="http://purl.oclc.org/ooxml/officeDocument/relationships/image" Target="../media/image48.JPG"/><Relationship Id="rId2" Type="http://purl.oclc.org/ooxml/officeDocument/relationships/notesSlide" Target="../notesSlides/notesSlide39.xml"/><Relationship Id="rId1" Type="http://purl.oclc.org/ooxml/officeDocument/relationships/slideLayout" Target="../slideLayouts/slideLayout5.xml"/><Relationship Id="rId4" Type="http://purl.oclc.org/ooxml/officeDocument/relationships/hyperlink" Target="https://creativecommons.org/licenses/by-sa/4.0/" TargetMode="External"/></Relationships>
</file>

<file path=ppt/slides/_rels/slide47.xml.rels><?xml version="1.0" encoding="UTF-8" standalone="yes"?>
<Relationships xmlns="http://schemas.openxmlformats.org/package/2006/relationships"><Relationship Id="rId3" Type="http://purl.oclc.org/ooxml/officeDocument/relationships/image" Target="../media/image12.png"/><Relationship Id="rId2" Type="http://purl.oclc.org/ooxml/officeDocument/relationships/notesSlide" Target="../notesSlides/notesSlide40.xml"/><Relationship Id="rId1" Type="http://purl.oclc.org/ooxml/officeDocument/relationships/slideLayout" Target="../slideLayouts/slideLayout5.xml"/></Relationships>
</file>

<file path=ppt/slides/_rels/slide48.xml.rels><?xml version="1.0" encoding="UTF-8" standalone="yes"?>
<Relationships xmlns="http://schemas.openxmlformats.org/package/2006/relationships"><Relationship Id="rId3" Type="http://purl.oclc.org/ooxml/officeDocument/relationships/image" Target="../media/image49.emf"/><Relationship Id="rId2" Type="http://purl.oclc.org/ooxml/officeDocument/relationships/notesSlide" Target="../notesSlides/notesSlide41.xml"/><Relationship Id="rId1" Type="http://purl.oclc.org/ooxml/officeDocument/relationships/slideLayout" Target="../slideLayouts/slideLayout5.xml"/><Relationship Id="rId5" Type="http://purl.oclc.org/ooxml/officeDocument/relationships/hyperlink" Target="https://creativecommons.org/licenses/by-sa/3.0/" TargetMode="External"/><Relationship Id="rId4" Type="http://purl.oclc.org/ooxml/officeDocument/relationships/hyperlink" Target="https://diybio.org/contact/" TargetMode="External"/></Relationships>
</file>

<file path=ppt/slides/_rels/slide49.xml.rels><?xml version="1.0" encoding="UTF-8" standalone="yes"?>
<Relationships xmlns="http://schemas.openxmlformats.org/package/2006/relationships"><Relationship Id="rId3" Type="http://purl.oclc.org/ooxml/officeDocument/relationships/image" Target="../media/image50.jpg"/><Relationship Id="rId7" Type="http://purl.oclc.org/ooxml/officeDocument/relationships/hyperlink" Target="https://creativecommons.org/licenses/by/2.0/" TargetMode="External"/><Relationship Id="rId2" Type="http://purl.oclc.org/ooxml/officeDocument/relationships/notesSlide" Target="../notesSlides/notesSlide42.xml"/><Relationship Id="rId1" Type="http://purl.oclc.org/ooxml/officeDocument/relationships/slideLayout" Target="../slideLayouts/slideLayout5.xml"/><Relationship Id="rId6" Type="http://purl.oclc.org/ooxml/officeDocument/relationships/hyperlink" Target="https://flic.kr/p/anJMSK" TargetMode="External"/><Relationship Id="rId5" Type="http://purl.oclc.org/ooxml/officeDocument/relationships/hyperlink" Target="https://creativecommons.org/licenses/by-sa/3.0/" TargetMode="External"/><Relationship Id="rId4" Type="http://purl.oclc.org/ooxml/officeDocument/relationships/hyperlink" Target="https://publiclab.org/wiki/kits-artwork" TargetMode="External"/></Relationships>
</file>

<file path=ppt/slides/_rels/slide5.xml.rels><?xml version="1.0" encoding="UTF-8" standalone="yes"?>
<Relationships xmlns="http://schemas.openxmlformats.org/package/2006/relationships"><Relationship Id="rId3" Type="http://purl.oclc.org/ooxml/officeDocument/relationships/image" Target="../media/image3.jpeg"/><Relationship Id="rId2" Type="http://purl.oclc.org/ooxml/officeDocument/relationships/notesSlide" Target="../notesSlides/notesSlide5.xml"/><Relationship Id="rId1" Type="http://purl.oclc.org/ooxml/officeDocument/relationships/slideLayout" Target="../slideLayouts/slideLayout5.xml"/><Relationship Id="rId5" Type="http://purl.oclc.org/ooxml/officeDocument/relationships/hyperlink" Target="https://creativecommons.org/publicdomain/mark/1.0/" TargetMode="External"/><Relationship Id="rId4" Type="http://purl.oclc.org/ooxml/officeDocument/relationships/hyperlink" Target="https://flic.kr/p/e4FUan" TargetMode="External"/></Relationships>
</file>

<file path=ppt/slides/_rels/slide50.xml.rels><?xml version="1.0" encoding="UTF-8" standalone="yes"?>
<Relationships xmlns="http://schemas.openxmlformats.org/package/2006/relationships"><Relationship Id="rId3" Type="http://purl.oclc.org/ooxml/officeDocument/relationships/notesSlide" Target="../notesSlides/notesSlide43.xml"/><Relationship Id="rId2" Type="http://purl.oclc.org/ooxml/officeDocument/relationships/slideLayout" Target="../slideLayouts/slideLayout5.xml"/><Relationship Id="rId1" Type="http://purl.oclc.org/ooxml/officeDocument/relationships/tags" Target="../tags/tag6.xml"/><Relationship Id="rId4" Type="http://purl.oclc.org/ooxml/officeDocument/relationships/hyperlink" Target="https://doi.org/10.1109/TCOM.1964.1088883" TargetMode="External"/></Relationships>
</file>

<file path=ppt/slides/_rels/slide51.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44.xml"/><Relationship Id="rId1" Type="http://purl.oclc.org/ooxml/officeDocument/relationships/slideLayout" Target="../slideLayouts/slideLayout5.xml"/></Relationships>
</file>

<file path=ppt/slides/_rels/slide52.xml.rels><?xml version="1.0" encoding="UTF-8" standalone="yes"?>
<Relationships xmlns="http://schemas.openxmlformats.org/package/2006/relationships"><Relationship Id="rId3" Type="http://purl.oclc.org/ooxml/officeDocument/relationships/hyperlink" Target="https://doi.org/10.1109/TCOM.1964.1088883" TargetMode="External"/><Relationship Id="rId2" Type="http://purl.oclc.org/ooxml/officeDocument/relationships/notesSlide" Target="../notesSlides/notesSlide45.xml"/><Relationship Id="rId1" Type="http://purl.oclc.org/ooxml/officeDocument/relationships/slideLayout" Target="../slideLayouts/slideLayout5.xml"/></Relationships>
</file>

<file path=ppt/slides/_rels/slide53.xml.rels><?xml version="1.0" encoding="UTF-8" standalone="yes"?>
<Relationships xmlns="http://schemas.openxmlformats.org/package/2006/relationships"><Relationship Id="rId2" Type="http://purl.oclc.org/ooxml/officeDocument/relationships/notesSlide" Target="../notesSlides/notesSlide46.xml"/><Relationship Id="rId1" Type="http://purl.oclc.org/ooxml/officeDocument/relationships/slideLayout" Target="../slideLayouts/slideLayout5.xml"/></Relationships>
</file>

<file path=ppt/slides/_rels/slide54.xml.rels><?xml version="1.0" encoding="UTF-8" standalone="yes"?>
<Relationships xmlns="http://schemas.openxmlformats.org/package/2006/relationships"><Relationship Id="rId2" Type="http://purl.oclc.org/ooxml/officeDocument/relationships/notesSlide" Target="../notesSlides/notesSlide47.xml"/><Relationship Id="rId1" Type="http://purl.oclc.org/ooxml/officeDocument/relationships/slideLayout" Target="../slideLayouts/slideLayout5.xml"/></Relationships>
</file>

<file path=ppt/slides/_rels/slide55.xml.rels><?xml version="1.0" encoding="UTF-8" standalone="yes"?>
<Relationships xmlns="http://schemas.openxmlformats.org/package/2006/relationships"><Relationship Id="rId3" Type="http://purl.oclc.org/ooxml/officeDocument/relationships/image" Target="../media/image51.png"/><Relationship Id="rId2" Type="http://purl.oclc.org/ooxml/officeDocument/relationships/notesSlide" Target="../notesSlides/notesSlide48.xml"/><Relationship Id="rId1" Type="http://purl.oclc.org/ooxml/officeDocument/relationships/slideLayout" Target="../slideLayouts/slideLayout5.xml"/><Relationship Id="rId6" Type="http://purl.oclc.org/ooxml/officeDocument/relationships/image" Target="../media/image28.png"/><Relationship Id="rId5" Type="http://purl.oclc.org/ooxml/officeDocument/relationships/image" Target="../media/image53.png"/><Relationship Id="rId4" Type="http://purl.oclc.org/ooxml/officeDocument/relationships/image" Target="../media/image52.png"/></Relationships>
</file>

<file path=ppt/slides/_rels/slide56.xml.rels><?xml version="1.0" encoding="UTF-8" standalone="yes"?>
<Relationships xmlns="http://schemas.openxmlformats.org/package/2006/relationships"><Relationship Id="rId3" Type="http://purl.oclc.org/ooxml/officeDocument/relationships/hyperlink" Target="https://thenounproject.com/icon/1125741/" TargetMode="External"/><Relationship Id="rId2" Type="http://purl.oclc.org/ooxml/officeDocument/relationships/hyperlink" Target="https://thenounproject.com/search/?q=internet&amp;i=1213108" TargetMode="External"/><Relationship Id="rId1" Type="http://purl.oclc.org/ooxml/officeDocument/relationships/slideLayout" Target="../slideLayouts/slideLayout5.xml"/><Relationship Id="rId6" Type="http://purl.oclc.org/ooxml/officeDocument/relationships/hyperlink" Target="https://doi.org/10.5281/zenodo.1069763" TargetMode="External"/><Relationship Id="rId5" Type="http://purl.oclc.org/ooxml/officeDocument/relationships/hyperlink" Target="https://creativecommons.org/licenses/by-sa/4.0/" TargetMode="External"/><Relationship Id="rId4" Type="http://purl.oclc.org/ooxml/officeDocument/relationships/hyperlink" Target="https://creativecommons.org/licenses/by/3.0/" TargetMode="External"/></Relationships>
</file>

<file path=ppt/slides/_rels/slide6.xml.rels><?xml version="1.0" encoding="UTF-8" standalone="yes"?>
<Relationships xmlns="http://schemas.openxmlformats.org/package/2006/relationships"><Relationship Id="rId8" Type="http://purl.oclc.org/ooxml/officeDocument/relationships/image" Target="../media/image8.png"/><Relationship Id="rId3" Type="http://purl.oclc.org/ooxml/officeDocument/relationships/notesSlide" Target="../notesSlides/notesSlide6.xml"/><Relationship Id="rId7" Type="http://purl.oclc.org/ooxml/officeDocument/relationships/image" Target="../media/image7.png"/><Relationship Id="rId2" Type="http://purl.oclc.org/ooxml/officeDocument/relationships/slideLayout" Target="../slideLayouts/slideLayout5.xml"/><Relationship Id="rId1" Type="http://purl.oclc.org/ooxml/officeDocument/relationships/tags" Target="../tags/tag1.xml"/><Relationship Id="rId6" Type="http://purl.oclc.org/ooxml/officeDocument/relationships/image" Target="../media/image6.png"/><Relationship Id="rId11" Type="http://purl.oclc.org/ooxml/officeDocument/relationships/image" Target="../media/image11.png"/><Relationship Id="rId5" Type="http://purl.oclc.org/ooxml/officeDocument/relationships/image" Target="../media/image5.png"/><Relationship Id="rId10" Type="http://purl.oclc.org/ooxml/officeDocument/relationships/image" Target="../media/image10.png"/><Relationship Id="rId4" Type="http://purl.oclc.org/ooxml/officeDocument/relationships/image" Target="../media/image4.png"/><Relationship Id="rId9" Type="http://purl.oclc.org/ooxml/officeDocument/relationships/image" Target="../media/image9.png"/></Relationships>
</file>

<file path=ppt/slides/_rels/slide7.xml.rels><?xml version="1.0" encoding="UTF-8" standalone="yes"?>
<Relationships xmlns="http://schemas.openxmlformats.org/package/2006/relationships"><Relationship Id="rId3" Type="http://purl.oclc.org/ooxml/officeDocument/relationships/notesSlide" Target="../notesSlides/notesSlide7.xml"/><Relationship Id="rId2" Type="http://purl.oclc.org/ooxml/officeDocument/relationships/slideLayout" Target="../slideLayouts/slideLayout5.xml"/><Relationship Id="rId1" Type="http://purl.oclc.org/ooxml/officeDocument/relationships/tags" Target="../tags/tag2.xml"/><Relationship Id="rId6" Type="http://purl.oclc.org/ooxml/officeDocument/relationships/hyperlink" Target="https://durhamwt.com/" TargetMode="External"/><Relationship Id="rId5" Type="http://purl.oclc.org/ooxml/officeDocument/relationships/image" Target="../media/image13.png"/><Relationship Id="rId4" Type="http://purl.oclc.org/ooxml/officeDocument/relationships/image" Target="../media/image12.png"/></Relationships>
</file>

<file path=ppt/slides/_rels/slide8.xml.rels><?xml version="1.0" encoding="UTF-8" standalone="yes"?>
<Relationships xmlns="http://schemas.openxmlformats.org/package/2006/relationships"><Relationship Id="rId3" Type="http://purl.oclc.org/ooxml/officeDocument/relationships/image" Target="../media/image14.jpg"/><Relationship Id="rId7" Type="http://purl.oclc.org/ooxml/officeDocument/relationships/hyperlink" Target="https://www.openstreetmap.org/copyright" TargetMode="External"/><Relationship Id="rId2" Type="http://purl.oclc.org/ooxml/officeDocument/relationships/notesSlide" Target="../notesSlides/notesSlide8.xml"/><Relationship Id="rId1" Type="http://purl.oclc.org/ooxml/officeDocument/relationships/slideLayout" Target="../slideLayouts/slideLayout5.xml"/><Relationship Id="rId6" Type="http://purl.oclc.org/ooxml/officeDocument/relationships/hyperlink" Target="https://openstreetmap.org/" TargetMode="External"/><Relationship Id="rId5" Type="http://purl.oclc.org/ooxml/officeDocument/relationships/hyperlink" Target="https://creativecommons.org/licenses/by/3.0" TargetMode="External"/><Relationship Id="rId4" Type="http://purl.oclc.org/ooxml/officeDocument/relationships/hyperlink" Target="https://stamen.com/" TargetMode="External"/></Relationships>
</file>

<file path=ppt/slides/_rels/slide9.xml.rels><?xml version="1.0" encoding="UTF-8" standalone="yes"?>
<Relationships xmlns="http://schemas.openxmlformats.org/package/2006/relationships"><Relationship Id="rId3" Type="http://purl.oclc.org/ooxml/officeDocument/relationships/image" Target="../media/image15.png"/><Relationship Id="rId2" Type="http://purl.oclc.org/ooxml/officeDocument/relationships/notesSlide" Target="../notesSlides/notesSlide9.xml"/><Relationship Id="rId1" Type="http://purl.oclc.org/ooxml/officeDocument/relationships/slideLayout" Target="../slideLayouts/slideLayout5.xml"/></Relationships>
</file>

<file path=ppt/slides/slide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689" y="291938"/>
            <a:ext cx="9575841" cy="3701564"/>
          </a:xfrm>
        </p:spPr>
        <p:txBody>
          <a:bodyPr>
            <a:normAutofit fontScale="90%"/>
          </a:bodyPr>
          <a:lstStyle/>
          <a:p>
            <a:pPr algn="l"/>
            <a:r>
              <a:rPr lang="en-US" sz="4900" dirty="0" smtClean="0"/>
              <a:t>Science and citizenship: </a:t>
            </a:r>
            <a:r>
              <a:rPr lang="en-US" dirty="0" smtClean="0"/>
              <a:t/>
            </a:r>
            <a:br>
              <a:rPr lang="en-US" dirty="0" smtClean="0"/>
            </a:br>
            <a:r>
              <a:rPr lang="en-US" dirty="0" smtClean="0">
                <a:solidFill>
                  <a:schemeClr val="accent4"/>
                </a:solidFill>
              </a:rPr>
              <a:t>Capacity building for civic engagement through the </a:t>
            </a:r>
            <a:r>
              <a:rPr lang="en-US" b="1" dirty="0" smtClean="0">
                <a:solidFill>
                  <a:schemeClr val="accent4"/>
                </a:solidFill>
              </a:rPr>
              <a:t>MammalWeb</a:t>
            </a:r>
            <a:r>
              <a:rPr lang="en-US" dirty="0" smtClean="0">
                <a:solidFill>
                  <a:schemeClr val="accent4"/>
                </a:solidFill>
              </a:rPr>
              <a:t> citizen science project</a:t>
            </a:r>
            <a:endParaRPr lang="en-GB" dirty="0">
              <a:solidFill>
                <a:schemeClr val="accent4"/>
              </a:solidFill>
            </a:endParaRPr>
          </a:p>
        </p:txBody>
      </p:sp>
      <p:sp>
        <p:nvSpPr>
          <p:cNvPr id="3" name="Subtitle 2"/>
          <p:cNvSpPr>
            <a:spLocks noGrp="1"/>
          </p:cNvSpPr>
          <p:nvPr>
            <p:ph type="subTitle" idx="1"/>
          </p:nvPr>
        </p:nvSpPr>
        <p:spPr>
          <a:xfrm>
            <a:off x="301689" y="4805265"/>
            <a:ext cx="5959152" cy="1740159"/>
          </a:xfrm>
        </p:spPr>
        <p:txBody>
          <a:bodyPr>
            <a:normAutofit/>
          </a:bodyPr>
          <a:lstStyle/>
          <a:p>
            <a:pPr algn="l"/>
            <a:r>
              <a:rPr lang="en-US" dirty="0" smtClean="0"/>
              <a:t>Pen-Yuan Hsing</a:t>
            </a:r>
            <a:br>
              <a:rPr lang="en-US" dirty="0" smtClean="0"/>
            </a:br>
            <a:r>
              <a:rPr lang="en-US" dirty="0" smtClean="0"/>
              <a:t>Lorraine </a:t>
            </a:r>
            <a:r>
              <a:rPr lang="en-US" dirty="0" err="1" smtClean="0"/>
              <a:t>Coghill</a:t>
            </a:r>
            <a:r>
              <a:rPr lang="en-US" dirty="0"/>
              <a:t/>
            </a:r>
            <a:br>
              <a:rPr lang="en-US" dirty="0"/>
            </a:br>
            <a:r>
              <a:rPr lang="en-US" dirty="0" smtClean="0"/>
              <a:t>Julie Ryder</a:t>
            </a:r>
            <a:br>
              <a:rPr lang="en-US" dirty="0" smtClean="0"/>
            </a:br>
            <a:r>
              <a:rPr lang="en-US" dirty="0" smtClean="0"/>
              <a:t>Roland </a:t>
            </a:r>
            <a:r>
              <a:rPr lang="en-US" dirty="0" err="1" smtClean="0"/>
              <a:t>Ascroft</a:t>
            </a:r>
            <a:r>
              <a:rPr lang="en-US" dirty="0" smtClean="0"/>
              <a:t/>
            </a:r>
            <a:br>
              <a:rPr lang="en-US" dirty="0" smtClean="0"/>
            </a:br>
            <a:r>
              <a:rPr lang="en-US" dirty="0" smtClean="0"/>
              <a:t>Philip Stephens</a:t>
            </a:r>
            <a:endParaRPr lang="en-GB" dirty="0"/>
          </a:p>
        </p:txBody>
      </p:sp>
      <p:grpSp>
        <p:nvGrpSpPr>
          <p:cNvPr id="9" name="Group 8"/>
          <p:cNvGrpSpPr/>
          <p:nvPr/>
        </p:nvGrpSpPr>
        <p:grpSpPr>
          <a:xfrm>
            <a:off x="5089609" y="4237100"/>
            <a:ext cx="6542187" cy="2308324"/>
            <a:chOff x="5318616" y="4806597"/>
            <a:chExt cx="6542187" cy="2308324"/>
          </a:xfrm>
        </p:grpSpPr>
        <p:sp>
          <p:nvSpPr>
            <p:cNvPr id="7" name="Freeform 5"/>
            <p:cNvSpPr>
              <a:spLocks noEditPoints="1"/>
            </p:cNvSpPr>
            <p:nvPr/>
          </p:nvSpPr>
          <p:spPr bwMode="auto">
            <a:xfrm>
              <a:off x="5318616" y="5507511"/>
              <a:ext cx="1044862" cy="906495"/>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8" name="TextBox 7"/>
            <p:cNvSpPr txBox="1"/>
            <p:nvPr/>
          </p:nvSpPr>
          <p:spPr>
            <a:xfrm>
              <a:off x="6363478" y="4806597"/>
              <a:ext cx="5497325" cy="2308324"/>
            </a:xfrm>
            <a:prstGeom prst="rect">
              <a:avLst/>
            </a:prstGeom>
            <a:noFill/>
          </p:spPr>
          <p:txBody>
            <a:bodyPr wrap="square" rtlCol="0">
              <a:spAutoFit/>
            </a:bodyPr>
            <a:lstStyle/>
            <a:p>
              <a:r>
                <a:rPr lang="en-US" sz="4800" dirty="0" smtClean="0"/>
                <a:t>@MammalWeb</a:t>
              </a:r>
            </a:p>
            <a:p>
              <a:r>
                <a:rPr lang="en-US" sz="4800" dirty="0" smtClean="0"/>
                <a:t>@</a:t>
              </a:r>
              <a:r>
                <a:rPr lang="en-US" sz="4800" dirty="0" err="1" smtClean="0"/>
                <a:t>CEGDurham</a:t>
              </a:r>
              <a:endParaRPr lang="en-US" sz="4800" dirty="0" smtClean="0"/>
            </a:p>
            <a:p>
              <a:r>
                <a:rPr lang="en-GB" sz="4800" dirty="0"/>
                <a:t>#</a:t>
              </a:r>
              <a:r>
                <a:rPr lang="en-GB" sz="4800" dirty="0" smtClean="0"/>
                <a:t>EAB2017 #citsci</a:t>
              </a:r>
              <a:endParaRPr lang="en-GB" sz="4800" dirty="0"/>
            </a:p>
          </p:txBody>
        </p:sp>
      </p:grpSp>
      <p:sp>
        <p:nvSpPr>
          <p:cNvPr id="10" name="TextBox 9"/>
          <p:cNvSpPr txBox="1"/>
          <p:nvPr/>
        </p:nvSpPr>
        <p:spPr>
          <a:xfrm rot="16200000">
            <a:off x="9724326" y="4396908"/>
            <a:ext cx="4645186" cy="276999"/>
          </a:xfrm>
          <a:prstGeom prst="rect">
            <a:avLst/>
          </a:prstGeom>
          <a:noFill/>
        </p:spPr>
        <p:txBody>
          <a:bodyPr wrap="square" rtlCol="0">
            <a:spAutoFit/>
          </a:bodyPr>
          <a:lstStyle/>
          <a:p>
            <a:r>
              <a:rPr lang="en-US" sz="1200" dirty="0" smtClean="0">
                <a:hlinkClick r:id="rId3"/>
              </a:rPr>
              <a:t>bird</a:t>
            </a:r>
            <a:r>
              <a:rPr lang="en-US" sz="1200" dirty="0" smtClean="0"/>
              <a:t> by </a:t>
            </a:r>
            <a:r>
              <a:rPr lang="en-US" sz="1200" dirty="0" err="1" smtClean="0"/>
              <a:t>Symbolon</a:t>
            </a:r>
            <a:r>
              <a:rPr lang="en-US" sz="1200" dirty="0" smtClean="0"/>
              <a:t> from the Noun Project </a:t>
            </a:r>
            <a:r>
              <a:rPr lang="en-US" sz="1200" dirty="0" smtClean="0">
                <a:hlinkClick r:id="rId4"/>
              </a:rPr>
              <a:t>CC BY 3.0</a:t>
            </a:r>
            <a:endParaRPr lang="en-GB" sz="1200" dirty="0"/>
          </a:p>
        </p:txBody>
      </p:sp>
    </p:spTree>
    <p:extLst>
      <p:ext uri="{BB962C8B-B14F-4D97-AF65-F5344CB8AC3E}">
        <p14:creationId xmlns:p14="http://schemas.microsoft.com/office/powerpoint/2010/main" val="1711846169"/>
      </p:ext>
    </p:extLst>
  </p:cSld>
  <p:clrMapOvr>
    <a:masterClrMapping/>
  </p:clrMapOvr>
  <mc:AlternateContent xmlns:mc="http://schemas.openxmlformats.org/markup-compatibility/2006" xmlns:p14="http://schemas.microsoft.com/office/powerpoint/2010/main">
    <mc:Choice Requires="p14">
      <p:transition spd="slow" p14:dur="2000" advTm="10549"/>
    </mc:Choice>
    <mc:Fallback xmlns:p="http://schemas.openxmlformats.org/presentationml/2006/main" xmlns:r="http://schemas.openxmlformats.org/officeDocument/2006/relationships" xmlns:a="http://schemas.openxmlformats.org/drawingml/2006/main" xmlns="">
      <p:transition spd="slow" advTm="10549"/>
    </mc:Fallback>
  </mc:AlternateContent>
  <p:timing>
    <p:tnLst>
      <p:par>
        <p:cTn id="1" dur="indefinite" restart="never" nodeType="tmRoot"/>
      </p:par>
    </p:tnLst>
  </p:timing>
</p:sld>
</file>

<file path=ppt/slides/slide1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06856" y="1361196"/>
            <a:ext cx="3074193" cy="4159584"/>
          </a:xfrm>
          <a:prstGeom prst="rect">
            <a:avLst/>
          </a:prstGeom>
        </p:spPr>
      </p:pic>
      <p:sp>
        <p:nvSpPr>
          <p:cNvPr id="3" name="TextBox 2"/>
          <p:cNvSpPr txBox="1"/>
          <p:nvPr/>
        </p:nvSpPr>
        <p:spPr>
          <a:xfrm>
            <a:off x="1286189" y="1477107"/>
            <a:ext cx="5486400" cy="1846659"/>
          </a:xfrm>
          <a:prstGeom prst="rect">
            <a:avLst/>
          </a:prstGeom>
          <a:noFill/>
        </p:spPr>
        <p:txBody>
          <a:bodyPr wrap="square" rtlCol="0">
            <a:spAutoFit/>
          </a:bodyPr>
          <a:lstStyle/>
          <a:p>
            <a:r>
              <a:rPr lang="en-US" sz="5400" dirty="0" smtClean="0"/>
              <a:t>motion-sensing</a:t>
            </a:r>
            <a:br>
              <a:rPr lang="en-US" sz="5400" dirty="0" smtClean="0"/>
            </a:br>
            <a:r>
              <a:rPr lang="en-US" sz="6000" b="1" dirty="0" smtClean="0">
                <a:solidFill>
                  <a:schemeClr val="accent4"/>
                </a:solidFill>
              </a:rPr>
              <a:t>camera traps</a:t>
            </a:r>
            <a:endParaRPr lang="en-GB" sz="6000" b="1" dirty="0">
              <a:solidFill>
                <a:schemeClr val="accent4"/>
              </a:solidFill>
            </a:endParaRPr>
          </a:p>
        </p:txBody>
      </p:sp>
    </p:spTree>
    <p:extLst>
      <p:ext uri="{BB962C8B-B14F-4D97-AF65-F5344CB8AC3E}">
        <p14:creationId xmlns:p14="http://schemas.microsoft.com/office/powerpoint/2010/main" val="3852902862"/>
      </p:ext>
    </p:extLst>
  </p:cSld>
  <p:clrMapOvr>
    <a:masterClrMapping/>
  </p:clrMapOvr>
  <mc:AlternateContent xmlns:mc="http://schemas.openxmlformats.org/markup-compatibility/2006" xmlns:p14="http://schemas.microsoft.com/office/powerpoint/2010/main">
    <mc:Choice Requires="p14">
      <p:transition spd="med" p14:dur="700" advTm="11891">
        <p:fade/>
      </p:transition>
    </mc:Choice>
    <mc:Fallback xmlns:p="http://schemas.openxmlformats.org/presentationml/2006/main" xmlns:r="http://schemas.openxmlformats.org/officeDocument/2006/relationships" xmlns:a="http://schemas.openxmlformats.org/drawingml/2006/main" xmlns="">
      <p:transition spd="med" advTm="11891">
        <p:fade/>
      </p:transition>
    </mc:Fallback>
  </mc:AlternateContent>
  <p:timing>
    <p:tnLst>
      <p:par>
        <p:cTn id="1" dur="indefinite" restart="never" nodeType="tmRoot"/>
      </p:par>
    </p:tnLst>
  </p:timing>
</p:sld>
</file>

<file path=ppt/slides/slide1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298412702"/>
      </p:ext>
    </p:extLst>
  </p:cSld>
  <p:clrMapOvr>
    <a:masterClrMapping/>
  </p:clrMapOvr>
  <mc:AlternateContent xmlns:mc="http://schemas.openxmlformats.org/markup-compatibility/2006" xmlns:p14="http://schemas.microsoft.com/office/powerpoint/2010/main">
    <mc:Choice Requires="p14">
      <p:transition spd="slow" p14:dur="2000" advTm="7488"/>
    </mc:Choice>
    <mc:Fallback xmlns:p="http://schemas.openxmlformats.org/presentationml/2006/main" xmlns:r="http://schemas.openxmlformats.org/officeDocument/2006/relationships" xmlns:a="http://schemas.openxmlformats.org/drawingml/2006/main" xmlns="">
      <p:transition spd="slow" advTm="7488"/>
    </mc:Fallback>
  </mc:AlternateContent>
  <p:timing>
    <p:tnLst>
      <p:par>
        <p:cTn id="1" dur="indefinite" restart="never" nodeType="tmRoot"/>
      </p:par>
    </p:tnLst>
  </p:timing>
</p:sld>
</file>

<file path=ppt/slides/slide1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717427"/>
      </p:ext>
    </p:extLst>
  </p:cSld>
  <p:clrMapOvr>
    <a:masterClrMapping/>
  </p:clrMapOvr>
  <mc:AlternateContent xmlns:mc="http://schemas.openxmlformats.org/markup-compatibility/2006" xmlns:p14="http://schemas.microsoft.com/office/powerpoint/2010/main">
    <mc:Choice Requires="p14">
      <p:transition spd="slow" p14:dur="2000" advTm="3680"/>
    </mc:Choice>
    <mc:Fallback xmlns:p="http://schemas.openxmlformats.org/presentationml/2006/main" xmlns:r="http://schemas.openxmlformats.org/officeDocument/2006/relationships" xmlns:a="http://schemas.openxmlformats.org/drawingml/2006/main" xmlns="">
      <p:transition spd="slow" advTm="3680"/>
    </mc:Fallback>
  </mc:AlternateContent>
  <p:timing>
    <p:tnLst>
      <p:par>
        <p:cTn id="1" dur="indefinite" restart="never" nodeType="tmRoot"/>
      </p:par>
    </p:tnLst>
  </p:timing>
</p:sld>
</file>

<file path=ppt/slides/slide1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9926464"/>
      </p:ext>
    </p:extLst>
  </p:cSld>
  <p:clrMapOvr>
    <a:masterClrMapping/>
  </p:clrMapOvr>
  <mc:AlternateContent xmlns:mc="http://schemas.openxmlformats.org/markup-compatibility/2006" xmlns:p14="http://schemas.microsoft.com/office/powerpoint/2010/main">
    <mc:Choice Requires="p14">
      <p:transition spd="slow" p14:dur="2000" advTm="12385"/>
    </mc:Choice>
    <mc:Fallback xmlns:p="http://schemas.openxmlformats.org/presentationml/2006/main" xmlns:r="http://schemas.openxmlformats.org/officeDocument/2006/relationships" xmlns:a="http://schemas.openxmlformats.org/drawingml/2006/main" xmlns="">
      <p:transition spd="slow" advTm="12385"/>
    </mc:Fallback>
  </mc:AlternateContent>
  <p:timing>
    <p:tnLst>
      <p:par>
        <p:cTn id="1" dur="indefinite" restart="never" nodeType="tmRoot"/>
      </p:par>
    </p:tnLst>
  </p:timing>
</p:sld>
</file>

<file path=ppt/slides/slide1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4" y="-8958"/>
            <a:ext cx="12226247" cy="6883631"/>
          </a:xfrm>
          <a:prstGeom prst="rect">
            <a:avLst/>
          </a:prstGeom>
        </p:spPr>
      </p:pic>
      <p:sp>
        <p:nvSpPr>
          <p:cNvPr id="7" name="Rounded Rectangle 6"/>
          <p:cNvSpPr/>
          <p:nvPr/>
        </p:nvSpPr>
        <p:spPr>
          <a:xfrm>
            <a:off x="-361741" y="311499"/>
            <a:ext cx="5431751" cy="923330"/>
          </a:xfrm>
          <a:prstGeom prst="roundRect">
            <a:avLst>
              <a:gd name="adj" fmla="val 10119"/>
            </a:avLst>
          </a:prstGeom>
          <a:solidFill>
            <a:schemeClr val="bg2">
              <a:alpha val="9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84251" y="265332"/>
            <a:ext cx="3485759" cy="1015663"/>
          </a:xfrm>
          <a:prstGeom prst="rect">
            <a:avLst/>
          </a:prstGeom>
          <a:noFill/>
        </p:spPr>
        <p:txBody>
          <a:bodyPr wrap="square" rtlCol="0">
            <a:spAutoFit/>
          </a:bodyPr>
          <a:lstStyle/>
          <a:p>
            <a:r>
              <a:rPr lang="en-US" sz="6000" b="1" dirty="0" smtClean="0">
                <a:solidFill>
                  <a:schemeClr val="accent4"/>
                </a:solidFill>
              </a:rPr>
              <a:t>206</a:t>
            </a:r>
            <a:r>
              <a:rPr lang="en-US" sz="5400" dirty="0" smtClean="0">
                <a:solidFill>
                  <a:schemeClr val="tx2"/>
                </a:solidFill>
              </a:rPr>
              <a:t> sites</a:t>
            </a:r>
            <a:endParaRPr lang="en-GB" sz="5400" dirty="0">
              <a:solidFill>
                <a:schemeClr val="tx2"/>
              </a:solidFill>
            </a:endParaRPr>
          </a:p>
        </p:txBody>
      </p:sp>
      <p:sp>
        <p:nvSpPr>
          <p:cNvPr id="9" name="TextBox 8"/>
          <p:cNvSpPr txBox="1"/>
          <p:nvPr/>
        </p:nvSpPr>
        <p:spPr>
          <a:xfrm>
            <a:off x="9421161" y="6399510"/>
            <a:ext cx="2770839" cy="461665"/>
          </a:xfrm>
          <a:prstGeom prst="rect">
            <a:avLst/>
          </a:prstGeom>
          <a:solidFill>
            <a:schemeClr val="bg1">
              <a:alpha val="75%"/>
            </a:schemeClr>
          </a:solid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smtClean="0">
                <a:hlinkClick r:id="rId7"/>
              </a:rPr>
              <a:t>ODbL</a:t>
            </a:r>
            <a:endParaRPr lang="en-GB" sz="1200" dirty="0"/>
          </a:p>
        </p:txBody>
      </p:sp>
      <p:grpSp>
        <p:nvGrpSpPr>
          <p:cNvPr id="14" name="Group 13"/>
          <p:cNvGrpSpPr/>
          <p:nvPr/>
        </p:nvGrpSpPr>
        <p:grpSpPr>
          <a:xfrm>
            <a:off x="10008159" y="462224"/>
            <a:ext cx="2551222" cy="2522138"/>
            <a:chOff x="10008159" y="462224"/>
            <a:chExt cx="2551222" cy="2522138"/>
          </a:xfrm>
        </p:grpSpPr>
        <p:sp>
          <p:nvSpPr>
            <p:cNvPr id="5" name="Rounded Rectangle 4"/>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0" name="Rectangle 9"/>
            <p:cNvSpPr/>
            <p:nvPr/>
          </p:nvSpPr>
          <p:spPr>
            <a:xfrm>
              <a:off x="11373492" y="1571946"/>
              <a:ext cx="431515" cy="21575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a:off x="11650895" y="965771"/>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574749"/>
      </p:ext>
    </p:extLst>
  </p:cSld>
  <p:clrMapOvr>
    <a:masterClrMapping/>
  </p:clrMapOvr>
  <mc:AlternateContent xmlns:mc="http://schemas.openxmlformats.org/markup-compatibility/2006" xmlns:p14="http://schemas.microsoft.com/office/powerpoint/2010/main">
    <mc:Choice Requires="p14">
      <p:transition spd="slow" p14:dur="2000" advTm="7328"/>
    </mc:Choice>
    <mc:Fallback xmlns:p="http://schemas.openxmlformats.org/presentationml/2006/main" xmlns:r="http://schemas.openxmlformats.org/officeDocument/2006/relationships" xmlns:a="http://schemas.openxmlformats.org/drawingml/2006/main" xmlns="">
      <p:transition spd="slow" advTm="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 fill="hold"/>
                                        <p:tgtEl>
                                          <p:spTgt spid="7"/>
                                        </p:tgtEl>
                                        <p:attrNameLst>
                                          <p:attrName>ppt_x</p:attrName>
                                        </p:attrNameLst>
                                      </p:cBhvr>
                                      <p:tavLst>
                                        <p:tav tm="0%">
                                          <p:val>
                                            <p:strVal val="0-#ppt_w/2"/>
                                          </p:val>
                                        </p:tav>
                                        <p:tav tm="100%">
                                          <p:val>
                                            <p:strVal val="#ppt_x"/>
                                          </p:val>
                                        </p:tav>
                                      </p:tavLst>
                                    </p:anim>
                                    <p:anim calcmode="lin" valueType="num">
                                      <p:cBhvr additive="base">
                                        <p:cTn id="8" dur="100" fill="hold"/>
                                        <p:tgtEl>
                                          <p:spTgt spid="7"/>
                                        </p:tgtEl>
                                        <p:attrNameLst>
                                          <p:attrName>ppt_y</p:attrName>
                                        </p:attrNameLst>
                                      </p:cBhvr>
                                      <p:tavLst>
                                        <p:tav tm="0%">
                                          <p:val>
                                            <p:strVal val="#ppt_y"/>
                                          </p:val>
                                        </p:tav>
                                        <p:tav tm="100%">
                                          <p:val>
                                            <p:strVal val="#ppt_y"/>
                                          </p:val>
                                        </p:tav>
                                      </p:tavLst>
                                    </p:anim>
                                  </p:childTnLst>
                                </p:cTn>
                              </p:par>
                            </p:childTnLst>
                          </p:cTn>
                        </p:par>
                        <p:par>
                          <p:cTn id="9" fill="hold">
                            <p:stCondLst>
                              <p:cond delay="100"/>
                            </p:stCondLst>
                            <p:childTnLst>
                              <p:par>
                                <p:cTn id="10" presetID="22"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smtClean="0">
                <a:solidFill>
                  <a:schemeClr val="accent4"/>
                </a:solidFill>
              </a:rPr>
              <a:t>21,265</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smtClean="0"/>
              <a:t>camera trap days</a:t>
            </a:r>
            <a:endParaRPr lang="en-GB" sz="5400" dirty="0"/>
          </a:p>
        </p:txBody>
      </p:sp>
      <p:sp>
        <p:nvSpPr>
          <p:cNvPr id="5" name="TextBox 4"/>
          <p:cNvSpPr txBox="1"/>
          <p:nvPr/>
        </p:nvSpPr>
        <p:spPr>
          <a:xfrm>
            <a:off x="9452149" y="6488668"/>
            <a:ext cx="2739851" cy="369332"/>
          </a:xfrm>
          <a:prstGeom prst="rect">
            <a:avLst/>
          </a:prstGeom>
          <a:noFill/>
        </p:spPr>
        <p:txBody>
          <a:bodyPr wrap="square" rtlCol="0">
            <a:spAutoFit/>
          </a:bodyPr>
          <a:lstStyle/>
          <a:p>
            <a:r>
              <a:rPr lang="en-US" dirty="0" smtClean="0"/>
              <a:t>as of 9 November 2017</a:t>
            </a:r>
            <a:endParaRPr lang="en-GB" dirty="0"/>
          </a:p>
        </p:txBody>
      </p:sp>
    </p:spTree>
    <p:extLst>
      <p:ext uri="{BB962C8B-B14F-4D97-AF65-F5344CB8AC3E}">
        <p14:creationId xmlns:p14="http://schemas.microsoft.com/office/powerpoint/2010/main" val="2954400666"/>
      </p:ext>
    </p:extLst>
  </p:cSld>
  <p:clrMapOvr>
    <a:masterClrMapping/>
  </p:clrMapOvr>
  <mc:AlternateContent xmlns:mc="http://schemas.openxmlformats.org/markup-compatibility/2006" xmlns:p14="http://schemas.microsoft.com/office/powerpoint/2010/main">
    <mc:Choice Requires="p14">
      <p:transition spd="slow" p14:dur="2000" advTm="6160"/>
    </mc:Choice>
    <mc:Fallback xmlns:p="http://schemas.openxmlformats.org/presentationml/2006/main" xmlns:r="http://schemas.openxmlformats.org/officeDocument/2006/relationships" xmlns:a="http://schemas.openxmlformats.org/drawingml/2006/main" xmlns="">
      <p:transition spd="slow" advTm="6160"/>
    </mc:Fallback>
  </mc:AlternateContent>
  <p:timing>
    <p:tnLst>
      <p:par>
        <p:cTn id="1" dur="indefinite" restart="never" nodeType="tmRoot"/>
      </p:par>
    </p:tnLst>
  </p:timing>
</p:sld>
</file>

<file path=ppt/slides/slide1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115" y="2059913"/>
            <a:ext cx="6161070" cy="1547444"/>
          </a:xfrm>
        </p:spPr>
        <p:txBody>
          <a:bodyPr anchor="ctr">
            <a:normAutofit/>
          </a:bodyPr>
          <a:lstStyle/>
          <a:p>
            <a:pPr algn="ctr"/>
            <a:r>
              <a:rPr lang="en-US" sz="9600" b="1" dirty="0" smtClean="0">
                <a:solidFill>
                  <a:schemeClr val="accent4"/>
                </a:solidFill>
              </a:rPr>
              <a:t>58</a:t>
            </a:r>
            <a:endParaRPr lang="en-GB" sz="9600" b="1" dirty="0">
              <a:solidFill>
                <a:schemeClr val="accent4"/>
              </a:solidFill>
            </a:endParaRPr>
          </a:p>
        </p:txBody>
      </p:sp>
      <p:sp>
        <p:nvSpPr>
          <p:cNvPr id="3" name="Text Placeholder 2"/>
          <p:cNvSpPr>
            <a:spLocks noGrp="1"/>
          </p:cNvSpPr>
          <p:nvPr>
            <p:ph type="body" idx="1"/>
          </p:nvPr>
        </p:nvSpPr>
        <p:spPr>
          <a:xfrm>
            <a:off x="2812806" y="3607357"/>
            <a:ext cx="6553688" cy="904353"/>
          </a:xfrm>
        </p:spPr>
        <p:txBody>
          <a:bodyPr anchor="ctr">
            <a:normAutofit/>
          </a:bodyPr>
          <a:lstStyle/>
          <a:p>
            <a:pPr algn="ctr"/>
            <a:r>
              <a:rPr lang="en-US" sz="5400" dirty="0" smtClean="0"/>
              <a:t>years</a:t>
            </a:r>
            <a:endParaRPr lang="en-GB" sz="5400" dirty="0"/>
          </a:p>
        </p:txBody>
      </p:sp>
      <p:sp>
        <p:nvSpPr>
          <p:cNvPr id="4" name="TextBox 3"/>
          <p:cNvSpPr txBox="1"/>
          <p:nvPr/>
        </p:nvSpPr>
        <p:spPr>
          <a:xfrm>
            <a:off x="9452149" y="6488668"/>
            <a:ext cx="2739851" cy="369332"/>
          </a:xfrm>
          <a:prstGeom prst="rect">
            <a:avLst/>
          </a:prstGeom>
          <a:noFill/>
        </p:spPr>
        <p:txBody>
          <a:bodyPr wrap="square" rtlCol="0">
            <a:spAutoFit/>
          </a:bodyPr>
          <a:lstStyle/>
          <a:p>
            <a:r>
              <a:rPr lang="en-US" dirty="0" smtClean="0"/>
              <a:t>as of 9 November 2017</a:t>
            </a:r>
            <a:endParaRPr lang="en-GB" dirty="0"/>
          </a:p>
        </p:txBody>
      </p:sp>
    </p:spTree>
    <p:extLst>
      <p:ext uri="{BB962C8B-B14F-4D97-AF65-F5344CB8AC3E}">
        <p14:creationId xmlns:p14="http://schemas.microsoft.com/office/powerpoint/2010/main" val="608903000"/>
      </p:ext>
    </p:extLst>
  </p:cSld>
  <p:clrMapOvr>
    <a:masterClrMapping/>
  </p:clrMapOvr>
  <p:transition advTm="9032">
    <p:fade/>
  </p:transition>
  <p:timing>
    <p:tnLst>
      <p:par>
        <p:cTn id="1" dur="indefinite" restart="never" nodeType="tmRoot"/>
      </p:par>
    </p:tnLst>
  </p:timing>
</p:sld>
</file>

<file path=ppt/slides/slide1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5073067"/>
      </p:ext>
    </p:extLst>
  </p:cSld>
  <p:clrMapOvr>
    <a:masterClrMapping/>
  </p:clrMapOvr>
  <mc:AlternateContent xmlns:mc="http://schemas.openxmlformats.org/markup-compatibility/2006" xmlns:p14="http://schemas.microsoft.com/office/powerpoint/2010/main">
    <mc:Choice Requires="p14">
      <p:transition spd="slow" p14:dur="2000" advTm="2032"/>
    </mc:Choice>
    <mc:Fallback xmlns:p="http://schemas.openxmlformats.org/presentationml/2006/main" xmlns:r="http://schemas.openxmlformats.org/officeDocument/2006/relationships" xmlns:a="http://schemas.openxmlformats.org/drawingml/2006/main" xmlns="">
      <p:transition spd="slow" advTm="2032"/>
    </mc:Fallback>
  </mc:AlternateContent>
  <p:timing>
    <p:tnLst>
      <p:par>
        <p:cTn id="1" dur="indefinite" restart="never" nodeType="tmRoot"/>
      </p:par>
    </p:tnLst>
  </p:timing>
</p:sld>
</file>

<file path=ppt/slides/slide1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2357203"/>
      </p:ext>
    </p:extLst>
  </p:cSld>
  <p:clrMapOvr>
    <a:masterClrMapping/>
  </p:clrMapOvr>
  <mc:AlternateContent xmlns:mc="http://schemas.openxmlformats.org/markup-compatibility/2006" xmlns:p14="http://schemas.microsoft.com/office/powerpoint/2010/main">
    <mc:Choice Requires="p14">
      <p:transition spd="slow" p14:dur="2000" advTm="1504"/>
    </mc:Choice>
    <mc:Fallback xmlns:p="http://schemas.openxmlformats.org/presentationml/2006/main" xmlns:r="http://schemas.openxmlformats.org/officeDocument/2006/relationships" xmlns:a="http://schemas.openxmlformats.org/drawingml/2006/main" xmlns="">
      <p:transition spd="slow" advTm="1504"/>
    </mc:Fallback>
  </mc:AlternateContent>
  <p:timing>
    <p:tnLst>
      <p:par>
        <p:cTn id="1" dur="indefinite" restart="never" nodeType="tmRoot"/>
      </p:par>
    </p:tnLst>
  </p:timing>
</p:sld>
</file>

<file path=ppt/slides/slide1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5782346"/>
      </p:ext>
    </p:extLst>
  </p:cSld>
  <p:clrMapOvr>
    <a:masterClrMapping/>
  </p:clrMapOvr>
  <mc:AlternateContent xmlns:mc="http://schemas.openxmlformats.org/markup-compatibility/2006" xmlns:p14="http://schemas.microsoft.com/office/powerpoint/2010/main">
    <mc:Choice Requires="p14">
      <p:transition p14:dur="250" advTm="2681">
        <p:fade/>
      </p:transition>
    </mc:Choice>
    <mc:Fallback xmlns:p="http://schemas.openxmlformats.org/presentationml/2006/main" xmlns:r="http://schemas.openxmlformats.org/officeDocument/2006/relationships" xmlns:a="http://schemas.openxmlformats.org/drawingml/2006/main" xmlns="">
      <p:transition advTm="2681">
        <p:fade/>
      </p:transition>
    </mc:Fallback>
  </mc:AlternateContent>
  <p:timing>
    <p:tnLst>
      <p:par>
        <p:cTn id="1" dur="indefinite" restart="never" nodeType="tmRoot"/>
      </p:par>
    </p:tnLst>
  </p:timing>
</p:sld>
</file>

<file path=ppt/slides/slide2.xml><?xml version="1.0" encoding="utf-8"?>
<p:sld xmlns:a="http://purl.oclc.org/ooxml/drawingml/main" xmlns:r="http://purl.oclc.org/ooxml/officeDocument/relationships" xmlns:p="http://purl.oclc.org/ooxml/presentationml/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799" y="-563544"/>
            <a:ext cx="9696659" cy="9696659"/>
          </a:xfrm>
          <a:prstGeom prst="rect">
            <a:avLst/>
          </a:prstGeom>
        </p:spPr>
      </p:pic>
      <p:sp>
        <p:nvSpPr>
          <p:cNvPr id="2" name="TextBox 1"/>
          <p:cNvSpPr txBox="1"/>
          <p:nvPr/>
        </p:nvSpPr>
        <p:spPr>
          <a:xfrm>
            <a:off x="0" y="6581001"/>
            <a:ext cx="3871779" cy="276999"/>
          </a:xfrm>
          <a:prstGeom prst="rect">
            <a:avLst/>
          </a:prstGeom>
          <a:solidFill>
            <a:schemeClr val="bg1">
              <a:alpha val="75%"/>
            </a:schemeClr>
          </a:solidFill>
        </p:spPr>
        <p:txBody>
          <a:bodyPr wrap="square" rtlCol="0">
            <a:spAutoFit/>
          </a:bodyPr>
          <a:lstStyle/>
          <a:p>
            <a:r>
              <a:rPr lang="en-US" sz="1200" dirty="0">
                <a:hlinkClick r:id="rId4"/>
              </a:rPr>
              <a:t>i</a:t>
            </a:r>
            <a:r>
              <a:rPr lang="en-US" sz="1200" dirty="0" smtClean="0">
                <a:hlinkClick r:id="rId4"/>
              </a:rPr>
              <a:t>mage of Earth</a:t>
            </a:r>
            <a:r>
              <a:rPr lang="en-US" sz="1200" dirty="0" smtClean="0"/>
              <a:t> by </a:t>
            </a:r>
            <a:r>
              <a:rPr lang="en-US" sz="1200" dirty="0" smtClean="0">
                <a:hlinkClick r:id="rId5"/>
              </a:rPr>
              <a:t>NASA DISCOVR</a:t>
            </a:r>
            <a:r>
              <a:rPr lang="en-US" sz="1200" dirty="0" smtClean="0"/>
              <a:t>, public domain</a:t>
            </a:r>
            <a:endParaRPr lang="en-GB" sz="1200" dirty="0"/>
          </a:p>
        </p:txBody>
      </p:sp>
      <p:sp>
        <p:nvSpPr>
          <p:cNvPr id="3" name="TextBox 2"/>
          <p:cNvSpPr txBox="1"/>
          <p:nvPr/>
        </p:nvSpPr>
        <p:spPr>
          <a:xfrm>
            <a:off x="6061753" y="654239"/>
            <a:ext cx="5661060" cy="1569660"/>
          </a:xfrm>
          <a:prstGeom prst="rect">
            <a:avLst/>
          </a:prstGeom>
          <a:noFill/>
        </p:spPr>
        <p:txBody>
          <a:bodyPr wrap="square" rtlCol="0">
            <a:spAutoFit/>
          </a:bodyPr>
          <a:lstStyle/>
          <a:p>
            <a:r>
              <a:rPr lang="en-US" sz="4800" dirty="0" smtClean="0"/>
              <a:t>global biodiversity </a:t>
            </a:r>
            <a:r>
              <a:rPr lang="en-US" sz="4800" dirty="0" smtClean="0">
                <a:solidFill>
                  <a:schemeClr val="accent4"/>
                </a:solidFill>
              </a:rPr>
              <a:t>data gaps*</a:t>
            </a:r>
            <a:endParaRPr lang="en-GB" sz="4800" dirty="0">
              <a:solidFill>
                <a:schemeClr val="accent4"/>
              </a:solidFill>
            </a:endParaRPr>
          </a:p>
        </p:txBody>
      </p:sp>
      <p:sp>
        <p:nvSpPr>
          <p:cNvPr id="5" name="TextBox 4"/>
          <p:cNvSpPr txBox="1"/>
          <p:nvPr/>
        </p:nvSpPr>
        <p:spPr>
          <a:xfrm>
            <a:off x="6061753" y="5235647"/>
            <a:ext cx="4510355" cy="646331"/>
          </a:xfrm>
          <a:prstGeom prst="rect">
            <a:avLst/>
          </a:prstGeom>
          <a:noFill/>
        </p:spPr>
        <p:txBody>
          <a:bodyPr wrap="square" rtlCol="0">
            <a:spAutoFit/>
          </a:bodyPr>
          <a:lstStyle/>
          <a:p>
            <a:r>
              <a:rPr lang="en-US" dirty="0" smtClean="0">
                <a:solidFill>
                  <a:schemeClr val="accent4"/>
                </a:solidFill>
              </a:rPr>
              <a:t>*</a:t>
            </a:r>
            <a:r>
              <a:rPr lang="en-US" dirty="0" smtClean="0">
                <a:hlinkClick r:id="rId6"/>
              </a:rPr>
              <a:t>Amano, Lamming &amp; Sutherland (2016)</a:t>
            </a:r>
            <a:r>
              <a:rPr lang="en-US" dirty="0" smtClean="0"/>
              <a:t> Bioscience 66(5</a:t>
            </a:r>
            <a:r>
              <a:rPr lang="en-US" dirty="0"/>
              <a:t>): </a:t>
            </a:r>
            <a:r>
              <a:rPr lang="en-US" dirty="0" smtClean="0"/>
              <a:t>393–400</a:t>
            </a:r>
            <a:endParaRPr lang="en-GB" dirty="0"/>
          </a:p>
        </p:txBody>
      </p:sp>
    </p:spTree>
    <p:extLst>
      <p:ext uri="{BB962C8B-B14F-4D97-AF65-F5344CB8AC3E}">
        <p14:creationId xmlns:p14="http://schemas.microsoft.com/office/powerpoint/2010/main" val="588259685"/>
      </p:ext>
    </p:extLst>
  </p:cSld>
  <p:clrMapOvr>
    <a:masterClrMapping/>
  </p:clrMapOvr>
  <mc:AlternateContent xmlns:mc="http://schemas.openxmlformats.org/markup-compatibility/2006" xmlns:p14="http://schemas.microsoft.com/office/powerpoint/2010/main">
    <mc:Choice Requires="p14">
      <p:transition p14:dur="200" advTm="9172">
        <p:fade/>
      </p:transition>
    </mc:Choice>
    <mc:Fallback xmlns:p="http://schemas.openxmlformats.org/presentationml/2006/main" xmlns:r="http://schemas.openxmlformats.org/officeDocument/2006/relationships" xmlns:a="http://schemas.openxmlformats.org/drawingml/2006/main" xmlns="">
      <p:transition advTm="9172">
        <p:fade/>
      </p:transition>
    </mc:Fallback>
  </mc:AlternateContent>
  <p:timing>
    <p:tnLst>
      <p:par>
        <p:cTn id="1" dur="indefinite" restart="never" nodeType="tmRoot"/>
      </p:par>
    </p:tnLst>
  </p:timing>
</p:sld>
</file>

<file path=ppt/slides/slide2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198139" y="238606"/>
            <a:ext cx="7609430" cy="6133133"/>
            <a:chOff x="198139" y="238606"/>
            <a:chExt cx="7609430" cy="6133133"/>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39" y="238606"/>
              <a:ext cx="7609430" cy="6016206"/>
            </a:xfrm>
            <a:prstGeom prst="rect">
              <a:avLst/>
            </a:prstGeom>
          </p:spPr>
        </p:pic>
        <p:sp>
          <p:nvSpPr>
            <p:cNvPr id="2" name="TextBox 1"/>
            <p:cNvSpPr txBox="1"/>
            <p:nvPr/>
          </p:nvSpPr>
          <p:spPr>
            <a:xfrm>
              <a:off x="552658" y="6094740"/>
              <a:ext cx="4636029" cy="276999"/>
            </a:xfrm>
            <a:prstGeom prst="rect">
              <a:avLst/>
            </a:prstGeom>
            <a:noFill/>
          </p:spPr>
          <p:txBody>
            <a:bodyPr wrap="square" rtlCol="0">
              <a:spAutoFit/>
            </a:bodyPr>
            <a:lstStyle/>
            <a:p>
              <a:r>
                <a:rPr lang="en-US" sz="1200" dirty="0" smtClean="0">
                  <a:hlinkClick r:id="rId5"/>
                </a:rPr>
                <a:t>Generic Tablet</a:t>
              </a:r>
              <a:r>
                <a:rPr lang="en-US" sz="1200" dirty="0" smtClean="0"/>
                <a:t> by </a:t>
              </a:r>
              <a:r>
                <a:rPr lang="en-US" sz="1200" dirty="0" err="1" smtClean="0"/>
                <a:t>BenBois</a:t>
              </a:r>
              <a:r>
                <a:rPr lang="en-US" sz="1200" dirty="0" smtClean="0"/>
                <a:t> from </a:t>
              </a:r>
              <a:r>
                <a:rPr lang="en-US" sz="1200" dirty="0" err="1" smtClean="0"/>
                <a:t>openclipart</a:t>
              </a:r>
              <a:r>
                <a:rPr lang="en-US" sz="1200" dirty="0" smtClean="0"/>
                <a:t>, </a:t>
              </a:r>
              <a:r>
                <a:rPr lang="en-US" sz="1200" dirty="0" smtClean="0">
                  <a:hlinkClick r:id="rId6"/>
                </a:rPr>
                <a:t>CC0</a:t>
              </a:r>
              <a:endParaRPr lang="en-GB" sz="1200" dirty="0"/>
            </a:p>
          </p:txBody>
        </p:sp>
      </p:grpSp>
    </p:spTree>
    <p:extLst>
      <p:ext uri="{BB962C8B-B14F-4D97-AF65-F5344CB8AC3E}">
        <p14:creationId xmlns:p14="http://schemas.microsoft.com/office/powerpoint/2010/main" val="232865330"/>
      </p:ext>
    </p:extLst>
  </p:cSld>
  <p:clrMapOvr>
    <a:masterClrMapping/>
  </p:clrMapOvr>
  <mc:AlternateContent xmlns:mc="http://schemas.openxmlformats.org/markup-compatibility/2006" xmlns:p14="http://schemas.microsoft.com/office/powerpoint/2010/main">
    <mc:Choice Requires="p14">
      <p:transition p14:dur="0" advTm="14321"/>
    </mc:Choice>
    <mc:Fallback xmlns:p="http://schemas.openxmlformats.org/presentationml/2006/main" xmlns:r="http://schemas.openxmlformats.org/officeDocument/2006/relationships" xmlns:a="http://schemas.openxmlformats.org/drawingml/2006/main" xmlns="">
      <p:transition advTm="1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
                                          <p:val>
                                            <p:strVal val="#ppt_x"/>
                                          </p:val>
                                        </p:tav>
                                      </p:tavLst>
                                    </p:anim>
                                    <p:anim calcmode="lin" valueType="num">
                                      <p:cBhvr additive="base">
                                        <p:cTn id="8" dur="500" fill="hold"/>
                                        <p:tgtEl>
                                          <p:spTgt spid="3"/>
                                        </p:tgtEl>
                                        <p:attrNameLst>
                                          <p:attrName>ppt_y</p:attrName>
                                        </p:attrNameLst>
                                      </p:cBhvr>
                                      <p:tavLst>
                                        <p:tav tm="0%">
                                          <p:val>
                                            <p:strVal val="#ppt_y"/>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6" name="Freeform 33"/>
          <p:cNvSpPr>
            <a:spLocks/>
          </p:cNvSpPr>
          <p:nvPr/>
        </p:nvSpPr>
        <p:spPr bwMode="auto">
          <a:xfrm>
            <a:off x="1735913" y="68863"/>
            <a:ext cx="10342206" cy="5920433"/>
          </a:xfrm>
          <a:custGeom>
            <a:avLst/>
            <a:gdLst>
              <a:gd name="T0" fmla="*/ 1206 w 21978"/>
              <a:gd name="T1" fmla="*/ 11920 h 12362"/>
              <a:gd name="T2" fmla="*/ 1640 w 21978"/>
              <a:gd name="T3" fmla="*/ 11873 h 12362"/>
              <a:gd name="T4" fmla="*/ 1978 w 21978"/>
              <a:gd name="T5" fmla="*/ 11796 h 12362"/>
              <a:gd name="T6" fmla="*/ 2316 w 21978"/>
              <a:gd name="T7" fmla="*/ 11521 h 12362"/>
              <a:gd name="T8" fmla="*/ 2654 w 21978"/>
              <a:gd name="T9" fmla="*/ 11379 h 12362"/>
              <a:gd name="T10" fmla="*/ 2967 w 21978"/>
              <a:gd name="T11" fmla="*/ 11162 h 12362"/>
              <a:gd name="T12" fmla="*/ 3281 w 21978"/>
              <a:gd name="T13" fmla="*/ 11049 h 12362"/>
              <a:gd name="T14" fmla="*/ 3666 w 21978"/>
              <a:gd name="T15" fmla="*/ 10925 h 12362"/>
              <a:gd name="T16" fmla="*/ 4029 w 21978"/>
              <a:gd name="T17" fmla="*/ 10691 h 12362"/>
              <a:gd name="T18" fmla="*/ 4680 w 21978"/>
              <a:gd name="T19" fmla="*/ 10304 h 12362"/>
              <a:gd name="T20" fmla="*/ 4994 w 21978"/>
              <a:gd name="T21" fmla="*/ 10021 h 12362"/>
              <a:gd name="T22" fmla="*/ 5332 w 21978"/>
              <a:gd name="T23" fmla="*/ 9802 h 12362"/>
              <a:gd name="T24" fmla="*/ 5693 w 21978"/>
              <a:gd name="T25" fmla="*/ 9635 h 12362"/>
              <a:gd name="T26" fmla="*/ 6031 w 21978"/>
              <a:gd name="T27" fmla="*/ 9490 h 12362"/>
              <a:gd name="T28" fmla="*/ 6442 w 21978"/>
              <a:gd name="T29" fmla="*/ 9242 h 12362"/>
              <a:gd name="T30" fmla="*/ 6779 w 21978"/>
              <a:gd name="T31" fmla="*/ 8988 h 12362"/>
              <a:gd name="T32" fmla="*/ 7092 w 21978"/>
              <a:gd name="T33" fmla="*/ 8890 h 12362"/>
              <a:gd name="T34" fmla="*/ 7406 w 21978"/>
              <a:gd name="T35" fmla="*/ 8811 h 12362"/>
              <a:gd name="T36" fmla="*/ 7720 w 21978"/>
              <a:gd name="T37" fmla="*/ 8716 h 12362"/>
              <a:gd name="T38" fmla="*/ 8033 w 21978"/>
              <a:gd name="T39" fmla="*/ 8472 h 12362"/>
              <a:gd name="T40" fmla="*/ 8347 w 21978"/>
              <a:gd name="T41" fmla="*/ 8253 h 12362"/>
              <a:gd name="T42" fmla="*/ 8685 w 21978"/>
              <a:gd name="T43" fmla="*/ 8006 h 12362"/>
              <a:gd name="T44" fmla="*/ 8998 w 21978"/>
              <a:gd name="T45" fmla="*/ 7723 h 12362"/>
              <a:gd name="T46" fmla="*/ 9312 w 21978"/>
              <a:gd name="T47" fmla="*/ 7390 h 12362"/>
              <a:gd name="T48" fmla="*/ 9626 w 21978"/>
              <a:gd name="T49" fmla="*/ 7105 h 12362"/>
              <a:gd name="T50" fmla="*/ 9939 w 21978"/>
              <a:gd name="T51" fmla="*/ 6729 h 12362"/>
              <a:gd name="T52" fmla="*/ 10253 w 21978"/>
              <a:gd name="T53" fmla="*/ 6555 h 12362"/>
              <a:gd name="T54" fmla="*/ 10567 w 21978"/>
              <a:gd name="T55" fmla="*/ 6479 h 12362"/>
              <a:gd name="T56" fmla="*/ 11074 w 21978"/>
              <a:gd name="T57" fmla="*/ 6390 h 12362"/>
              <a:gd name="T58" fmla="*/ 12039 w 21978"/>
              <a:gd name="T59" fmla="*/ 6091 h 12362"/>
              <a:gd name="T60" fmla="*/ 12545 w 21978"/>
              <a:gd name="T61" fmla="*/ 5731 h 12362"/>
              <a:gd name="T62" fmla="*/ 12858 w 21978"/>
              <a:gd name="T63" fmla="*/ 5465 h 12362"/>
              <a:gd name="T64" fmla="*/ 13196 w 21978"/>
              <a:gd name="T65" fmla="*/ 5345 h 12362"/>
              <a:gd name="T66" fmla="*/ 13510 w 21978"/>
              <a:gd name="T67" fmla="*/ 5004 h 12362"/>
              <a:gd name="T68" fmla="*/ 13823 w 21978"/>
              <a:gd name="T69" fmla="*/ 4731 h 12362"/>
              <a:gd name="T70" fmla="*/ 14186 w 21978"/>
              <a:gd name="T71" fmla="*/ 4504 h 12362"/>
              <a:gd name="T72" fmla="*/ 14524 w 21978"/>
              <a:gd name="T73" fmla="*/ 4363 h 12362"/>
              <a:gd name="T74" fmla="*/ 14836 w 21978"/>
              <a:gd name="T75" fmla="*/ 4140 h 12362"/>
              <a:gd name="T76" fmla="*/ 15150 w 21978"/>
              <a:gd name="T77" fmla="*/ 3846 h 12362"/>
              <a:gd name="T78" fmla="*/ 15463 w 21978"/>
              <a:gd name="T79" fmla="*/ 3768 h 12362"/>
              <a:gd name="T80" fmla="*/ 15777 w 21978"/>
              <a:gd name="T81" fmla="*/ 3660 h 12362"/>
              <a:gd name="T82" fmla="*/ 16091 w 21978"/>
              <a:gd name="T83" fmla="*/ 3421 h 12362"/>
              <a:gd name="T84" fmla="*/ 16404 w 21978"/>
              <a:gd name="T85" fmla="*/ 3195 h 12362"/>
              <a:gd name="T86" fmla="*/ 16718 w 21978"/>
              <a:gd name="T87" fmla="*/ 2960 h 12362"/>
              <a:gd name="T88" fmla="*/ 17032 w 21978"/>
              <a:gd name="T89" fmla="*/ 2785 h 12362"/>
              <a:gd name="T90" fmla="*/ 17345 w 21978"/>
              <a:gd name="T91" fmla="*/ 2608 h 12362"/>
              <a:gd name="T92" fmla="*/ 17659 w 21978"/>
              <a:gd name="T93" fmla="*/ 2322 h 12362"/>
              <a:gd name="T94" fmla="*/ 17997 w 21978"/>
              <a:gd name="T95" fmla="*/ 2058 h 12362"/>
              <a:gd name="T96" fmla="*/ 18311 w 21978"/>
              <a:gd name="T97" fmla="*/ 1903 h 12362"/>
              <a:gd name="T98" fmla="*/ 18649 w 21978"/>
              <a:gd name="T99" fmla="*/ 1699 h 12362"/>
              <a:gd name="T100" fmla="*/ 18986 w 21978"/>
              <a:gd name="T101" fmla="*/ 1439 h 12362"/>
              <a:gd name="T102" fmla="*/ 19324 w 21978"/>
              <a:gd name="T103" fmla="*/ 1333 h 12362"/>
              <a:gd name="T104" fmla="*/ 19638 w 21978"/>
              <a:gd name="T105" fmla="*/ 1177 h 12362"/>
              <a:gd name="T106" fmla="*/ 19952 w 21978"/>
              <a:gd name="T107" fmla="*/ 1100 h 12362"/>
              <a:gd name="T108" fmla="*/ 20265 w 21978"/>
              <a:gd name="T109" fmla="*/ 907 h 12362"/>
              <a:gd name="T110" fmla="*/ 20579 w 21978"/>
              <a:gd name="T111" fmla="*/ 714 h 12362"/>
              <a:gd name="T112" fmla="*/ 20916 w 21978"/>
              <a:gd name="T113" fmla="*/ 525 h 12362"/>
              <a:gd name="T114" fmla="*/ 21229 w 21978"/>
              <a:gd name="T115" fmla="*/ 383 h 12362"/>
              <a:gd name="T116" fmla="*/ 21567 w 21978"/>
              <a:gd name="T117" fmla="*/ 205 h 12362"/>
              <a:gd name="T118" fmla="*/ 21930 w 21978"/>
              <a:gd name="T119" fmla="*/ 14 h 1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78" h="12362">
                <a:moveTo>
                  <a:pt x="0" y="12362"/>
                </a:moveTo>
                <a:lnTo>
                  <a:pt x="217" y="12359"/>
                </a:lnTo>
                <a:lnTo>
                  <a:pt x="241" y="12002"/>
                </a:lnTo>
                <a:lnTo>
                  <a:pt x="820" y="12002"/>
                </a:lnTo>
                <a:lnTo>
                  <a:pt x="845" y="11985"/>
                </a:lnTo>
                <a:lnTo>
                  <a:pt x="965" y="11985"/>
                </a:lnTo>
                <a:lnTo>
                  <a:pt x="989" y="11979"/>
                </a:lnTo>
                <a:lnTo>
                  <a:pt x="1037" y="11979"/>
                </a:lnTo>
                <a:lnTo>
                  <a:pt x="1061" y="11974"/>
                </a:lnTo>
                <a:lnTo>
                  <a:pt x="1134" y="11974"/>
                </a:lnTo>
                <a:lnTo>
                  <a:pt x="1158" y="11923"/>
                </a:lnTo>
                <a:lnTo>
                  <a:pt x="1182" y="11923"/>
                </a:lnTo>
                <a:lnTo>
                  <a:pt x="1206" y="11920"/>
                </a:lnTo>
                <a:lnTo>
                  <a:pt x="1230" y="11920"/>
                </a:lnTo>
                <a:lnTo>
                  <a:pt x="1254" y="11916"/>
                </a:lnTo>
                <a:lnTo>
                  <a:pt x="1303" y="11916"/>
                </a:lnTo>
                <a:lnTo>
                  <a:pt x="1351" y="11911"/>
                </a:lnTo>
                <a:lnTo>
                  <a:pt x="1399" y="11911"/>
                </a:lnTo>
                <a:lnTo>
                  <a:pt x="1423" y="11910"/>
                </a:lnTo>
                <a:lnTo>
                  <a:pt x="1471" y="11910"/>
                </a:lnTo>
                <a:lnTo>
                  <a:pt x="1495" y="11907"/>
                </a:lnTo>
                <a:lnTo>
                  <a:pt x="1519" y="11905"/>
                </a:lnTo>
                <a:lnTo>
                  <a:pt x="1544" y="11902"/>
                </a:lnTo>
                <a:lnTo>
                  <a:pt x="1568" y="11891"/>
                </a:lnTo>
                <a:lnTo>
                  <a:pt x="1592" y="11891"/>
                </a:lnTo>
                <a:lnTo>
                  <a:pt x="1640" y="11873"/>
                </a:lnTo>
                <a:lnTo>
                  <a:pt x="1664" y="11871"/>
                </a:lnTo>
                <a:lnTo>
                  <a:pt x="1688" y="11869"/>
                </a:lnTo>
                <a:lnTo>
                  <a:pt x="1713" y="11864"/>
                </a:lnTo>
                <a:lnTo>
                  <a:pt x="1761" y="11864"/>
                </a:lnTo>
                <a:lnTo>
                  <a:pt x="1785" y="11840"/>
                </a:lnTo>
                <a:lnTo>
                  <a:pt x="1809" y="11829"/>
                </a:lnTo>
                <a:lnTo>
                  <a:pt x="1833" y="11827"/>
                </a:lnTo>
                <a:lnTo>
                  <a:pt x="1857" y="11824"/>
                </a:lnTo>
                <a:lnTo>
                  <a:pt x="1882" y="11823"/>
                </a:lnTo>
                <a:lnTo>
                  <a:pt x="1906" y="11821"/>
                </a:lnTo>
                <a:lnTo>
                  <a:pt x="1930" y="11821"/>
                </a:lnTo>
                <a:lnTo>
                  <a:pt x="1954" y="11819"/>
                </a:lnTo>
                <a:lnTo>
                  <a:pt x="1978" y="11796"/>
                </a:lnTo>
                <a:lnTo>
                  <a:pt x="2002" y="11774"/>
                </a:lnTo>
                <a:lnTo>
                  <a:pt x="2026" y="11741"/>
                </a:lnTo>
                <a:lnTo>
                  <a:pt x="2051" y="11703"/>
                </a:lnTo>
                <a:lnTo>
                  <a:pt x="2075" y="11663"/>
                </a:lnTo>
                <a:lnTo>
                  <a:pt x="2122" y="11663"/>
                </a:lnTo>
                <a:lnTo>
                  <a:pt x="2147" y="11663"/>
                </a:lnTo>
                <a:lnTo>
                  <a:pt x="2171" y="11659"/>
                </a:lnTo>
                <a:lnTo>
                  <a:pt x="2195" y="11658"/>
                </a:lnTo>
                <a:lnTo>
                  <a:pt x="2220" y="11658"/>
                </a:lnTo>
                <a:lnTo>
                  <a:pt x="2244" y="11657"/>
                </a:lnTo>
                <a:lnTo>
                  <a:pt x="2267" y="11657"/>
                </a:lnTo>
                <a:lnTo>
                  <a:pt x="2291" y="11557"/>
                </a:lnTo>
                <a:lnTo>
                  <a:pt x="2316" y="11521"/>
                </a:lnTo>
                <a:lnTo>
                  <a:pt x="2340" y="11518"/>
                </a:lnTo>
                <a:lnTo>
                  <a:pt x="2364" y="11503"/>
                </a:lnTo>
                <a:lnTo>
                  <a:pt x="2389" y="11501"/>
                </a:lnTo>
                <a:lnTo>
                  <a:pt x="2412" y="11501"/>
                </a:lnTo>
                <a:lnTo>
                  <a:pt x="2436" y="11500"/>
                </a:lnTo>
                <a:lnTo>
                  <a:pt x="2460" y="11483"/>
                </a:lnTo>
                <a:lnTo>
                  <a:pt x="2485" y="11450"/>
                </a:lnTo>
                <a:lnTo>
                  <a:pt x="2509" y="11443"/>
                </a:lnTo>
                <a:lnTo>
                  <a:pt x="2558" y="11415"/>
                </a:lnTo>
                <a:lnTo>
                  <a:pt x="2581" y="11389"/>
                </a:lnTo>
                <a:lnTo>
                  <a:pt x="2605" y="11389"/>
                </a:lnTo>
                <a:lnTo>
                  <a:pt x="2629" y="11379"/>
                </a:lnTo>
                <a:lnTo>
                  <a:pt x="2654" y="11379"/>
                </a:lnTo>
                <a:lnTo>
                  <a:pt x="2678" y="11260"/>
                </a:lnTo>
                <a:lnTo>
                  <a:pt x="2702" y="11240"/>
                </a:lnTo>
                <a:lnTo>
                  <a:pt x="2725" y="11240"/>
                </a:lnTo>
                <a:lnTo>
                  <a:pt x="2750" y="11224"/>
                </a:lnTo>
                <a:lnTo>
                  <a:pt x="2774" y="11224"/>
                </a:lnTo>
                <a:lnTo>
                  <a:pt x="2798" y="11202"/>
                </a:lnTo>
                <a:lnTo>
                  <a:pt x="2823" y="11188"/>
                </a:lnTo>
                <a:lnTo>
                  <a:pt x="2847" y="11185"/>
                </a:lnTo>
                <a:lnTo>
                  <a:pt x="2870" y="11184"/>
                </a:lnTo>
                <a:lnTo>
                  <a:pt x="2894" y="11171"/>
                </a:lnTo>
                <a:lnTo>
                  <a:pt x="2919" y="11167"/>
                </a:lnTo>
                <a:lnTo>
                  <a:pt x="2943" y="11167"/>
                </a:lnTo>
                <a:lnTo>
                  <a:pt x="2967" y="11162"/>
                </a:lnTo>
                <a:lnTo>
                  <a:pt x="2992" y="11126"/>
                </a:lnTo>
                <a:lnTo>
                  <a:pt x="3016" y="11117"/>
                </a:lnTo>
                <a:lnTo>
                  <a:pt x="3039" y="11117"/>
                </a:lnTo>
                <a:lnTo>
                  <a:pt x="3063" y="11076"/>
                </a:lnTo>
                <a:lnTo>
                  <a:pt x="3088" y="11075"/>
                </a:lnTo>
                <a:lnTo>
                  <a:pt x="3112" y="11075"/>
                </a:lnTo>
                <a:lnTo>
                  <a:pt x="3136" y="11075"/>
                </a:lnTo>
                <a:lnTo>
                  <a:pt x="3161" y="11067"/>
                </a:lnTo>
                <a:lnTo>
                  <a:pt x="3184" y="11049"/>
                </a:lnTo>
                <a:lnTo>
                  <a:pt x="3208" y="11049"/>
                </a:lnTo>
                <a:lnTo>
                  <a:pt x="3232" y="11049"/>
                </a:lnTo>
                <a:lnTo>
                  <a:pt x="3257" y="11049"/>
                </a:lnTo>
                <a:lnTo>
                  <a:pt x="3281" y="11049"/>
                </a:lnTo>
                <a:lnTo>
                  <a:pt x="3305" y="11049"/>
                </a:lnTo>
                <a:lnTo>
                  <a:pt x="3330" y="11045"/>
                </a:lnTo>
                <a:lnTo>
                  <a:pt x="3353" y="10987"/>
                </a:lnTo>
                <a:lnTo>
                  <a:pt x="3377" y="10987"/>
                </a:lnTo>
                <a:lnTo>
                  <a:pt x="3401" y="10986"/>
                </a:lnTo>
                <a:lnTo>
                  <a:pt x="3450" y="10986"/>
                </a:lnTo>
                <a:lnTo>
                  <a:pt x="3474" y="10958"/>
                </a:lnTo>
                <a:lnTo>
                  <a:pt x="3497" y="10948"/>
                </a:lnTo>
                <a:lnTo>
                  <a:pt x="3522" y="10948"/>
                </a:lnTo>
                <a:lnTo>
                  <a:pt x="3546" y="10941"/>
                </a:lnTo>
                <a:lnTo>
                  <a:pt x="3570" y="10929"/>
                </a:lnTo>
                <a:lnTo>
                  <a:pt x="3643" y="10929"/>
                </a:lnTo>
                <a:lnTo>
                  <a:pt x="3666" y="10925"/>
                </a:lnTo>
                <a:lnTo>
                  <a:pt x="3691" y="10847"/>
                </a:lnTo>
                <a:lnTo>
                  <a:pt x="3715" y="10829"/>
                </a:lnTo>
                <a:lnTo>
                  <a:pt x="3739" y="10821"/>
                </a:lnTo>
                <a:lnTo>
                  <a:pt x="3764" y="10821"/>
                </a:lnTo>
                <a:lnTo>
                  <a:pt x="3788" y="10819"/>
                </a:lnTo>
                <a:lnTo>
                  <a:pt x="3811" y="10813"/>
                </a:lnTo>
                <a:lnTo>
                  <a:pt x="3835" y="10768"/>
                </a:lnTo>
                <a:lnTo>
                  <a:pt x="3860" y="10706"/>
                </a:lnTo>
                <a:lnTo>
                  <a:pt x="3884" y="10705"/>
                </a:lnTo>
                <a:lnTo>
                  <a:pt x="3908" y="10700"/>
                </a:lnTo>
                <a:lnTo>
                  <a:pt x="3980" y="10700"/>
                </a:lnTo>
                <a:lnTo>
                  <a:pt x="4004" y="10692"/>
                </a:lnTo>
                <a:lnTo>
                  <a:pt x="4029" y="10691"/>
                </a:lnTo>
                <a:lnTo>
                  <a:pt x="4053" y="10691"/>
                </a:lnTo>
                <a:lnTo>
                  <a:pt x="4077" y="10691"/>
                </a:lnTo>
                <a:lnTo>
                  <a:pt x="4125" y="10687"/>
                </a:lnTo>
                <a:lnTo>
                  <a:pt x="4173" y="10687"/>
                </a:lnTo>
                <a:lnTo>
                  <a:pt x="4246" y="10687"/>
                </a:lnTo>
                <a:lnTo>
                  <a:pt x="4511" y="10604"/>
                </a:lnTo>
                <a:lnTo>
                  <a:pt x="4536" y="10488"/>
                </a:lnTo>
                <a:lnTo>
                  <a:pt x="4560" y="10384"/>
                </a:lnTo>
                <a:lnTo>
                  <a:pt x="4583" y="10342"/>
                </a:lnTo>
                <a:lnTo>
                  <a:pt x="4607" y="10307"/>
                </a:lnTo>
                <a:lnTo>
                  <a:pt x="4632" y="10307"/>
                </a:lnTo>
                <a:lnTo>
                  <a:pt x="4656" y="10306"/>
                </a:lnTo>
                <a:lnTo>
                  <a:pt x="4680" y="10304"/>
                </a:lnTo>
                <a:lnTo>
                  <a:pt x="4705" y="10273"/>
                </a:lnTo>
                <a:lnTo>
                  <a:pt x="4729" y="10222"/>
                </a:lnTo>
                <a:lnTo>
                  <a:pt x="4752" y="10188"/>
                </a:lnTo>
                <a:lnTo>
                  <a:pt x="4776" y="10186"/>
                </a:lnTo>
                <a:lnTo>
                  <a:pt x="4801" y="10186"/>
                </a:lnTo>
                <a:lnTo>
                  <a:pt x="4825" y="10184"/>
                </a:lnTo>
                <a:lnTo>
                  <a:pt x="4849" y="10175"/>
                </a:lnTo>
                <a:lnTo>
                  <a:pt x="4873" y="10167"/>
                </a:lnTo>
                <a:lnTo>
                  <a:pt x="4897" y="10130"/>
                </a:lnTo>
                <a:lnTo>
                  <a:pt x="4921" y="10081"/>
                </a:lnTo>
                <a:lnTo>
                  <a:pt x="4945" y="10057"/>
                </a:lnTo>
                <a:lnTo>
                  <a:pt x="4970" y="10053"/>
                </a:lnTo>
                <a:lnTo>
                  <a:pt x="4994" y="10021"/>
                </a:lnTo>
                <a:lnTo>
                  <a:pt x="5018" y="9995"/>
                </a:lnTo>
                <a:lnTo>
                  <a:pt x="5042" y="9949"/>
                </a:lnTo>
                <a:lnTo>
                  <a:pt x="5066" y="9907"/>
                </a:lnTo>
                <a:lnTo>
                  <a:pt x="5114" y="9907"/>
                </a:lnTo>
                <a:lnTo>
                  <a:pt x="5139" y="9877"/>
                </a:lnTo>
                <a:lnTo>
                  <a:pt x="5163" y="9860"/>
                </a:lnTo>
                <a:lnTo>
                  <a:pt x="5187" y="9852"/>
                </a:lnTo>
                <a:lnTo>
                  <a:pt x="5210" y="9849"/>
                </a:lnTo>
                <a:lnTo>
                  <a:pt x="5235" y="9839"/>
                </a:lnTo>
                <a:lnTo>
                  <a:pt x="5259" y="9830"/>
                </a:lnTo>
                <a:lnTo>
                  <a:pt x="5283" y="9813"/>
                </a:lnTo>
                <a:lnTo>
                  <a:pt x="5308" y="9809"/>
                </a:lnTo>
                <a:lnTo>
                  <a:pt x="5332" y="9802"/>
                </a:lnTo>
                <a:lnTo>
                  <a:pt x="5355" y="9741"/>
                </a:lnTo>
                <a:lnTo>
                  <a:pt x="5379" y="9740"/>
                </a:lnTo>
                <a:lnTo>
                  <a:pt x="5404" y="9739"/>
                </a:lnTo>
                <a:lnTo>
                  <a:pt x="5428" y="9738"/>
                </a:lnTo>
                <a:lnTo>
                  <a:pt x="5476" y="9735"/>
                </a:lnTo>
                <a:lnTo>
                  <a:pt x="5501" y="9734"/>
                </a:lnTo>
                <a:lnTo>
                  <a:pt x="5548" y="9730"/>
                </a:lnTo>
                <a:lnTo>
                  <a:pt x="5573" y="9651"/>
                </a:lnTo>
                <a:lnTo>
                  <a:pt x="5597" y="9651"/>
                </a:lnTo>
                <a:lnTo>
                  <a:pt x="5621" y="9648"/>
                </a:lnTo>
                <a:lnTo>
                  <a:pt x="5645" y="9644"/>
                </a:lnTo>
                <a:lnTo>
                  <a:pt x="5669" y="9644"/>
                </a:lnTo>
                <a:lnTo>
                  <a:pt x="5693" y="9635"/>
                </a:lnTo>
                <a:lnTo>
                  <a:pt x="5717" y="9635"/>
                </a:lnTo>
                <a:lnTo>
                  <a:pt x="5742" y="9593"/>
                </a:lnTo>
                <a:lnTo>
                  <a:pt x="5766" y="9593"/>
                </a:lnTo>
                <a:lnTo>
                  <a:pt x="5790" y="9580"/>
                </a:lnTo>
                <a:lnTo>
                  <a:pt x="5814" y="9573"/>
                </a:lnTo>
                <a:lnTo>
                  <a:pt x="5838" y="9560"/>
                </a:lnTo>
                <a:lnTo>
                  <a:pt x="5862" y="9532"/>
                </a:lnTo>
                <a:lnTo>
                  <a:pt x="5911" y="9531"/>
                </a:lnTo>
                <a:lnTo>
                  <a:pt x="5935" y="9531"/>
                </a:lnTo>
                <a:lnTo>
                  <a:pt x="5959" y="9530"/>
                </a:lnTo>
                <a:lnTo>
                  <a:pt x="5982" y="9528"/>
                </a:lnTo>
                <a:lnTo>
                  <a:pt x="6007" y="9505"/>
                </a:lnTo>
                <a:lnTo>
                  <a:pt x="6031" y="9490"/>
                </a:lnTo>
                <a:lnTo>
                  <a:pt x="6055" y="9447"/>
                </a:lnTo>
                <a:lnTo>
                  <a:pt x="6079" y="9440"/>
                </a:lnTo>
                <a:lnTo>
                  <a:pt x="6104" y="9439"/>
                </a:lnTo>
                <a:lnTo>
                  <a:pt x="6176" y="9439"/>
                </a:lnTo>
                <a:lnTo>
                  <a:pt x="6224" y="9403"/>
                </a:lnTo>
                <a:lnTo>
                  <a:pt x="6248" y="9400"/>
                </a:lnTo>
                <a:lnTo>
                  <a:pt x="6273" y="9398"/>
                </a:lnTo>
                <a:lnTo>
                  <a:pt x="6296" y="9375"/>
                </a:lnTo>
                <a:lnTo>
                  <a:pt x="6320" y="9374"/>
                </a:lnTo>
                <a:lnTo>
                  <a:pt x="6345" y="9360"/>
                </a:lnTo>
                <a:lnTo>
                  <a:pt x="6369" y="9320"/>
                </a:lnTo>
                <a:lnTo>
                  <a:pt x="6417" y="9265"/>
                </a:lnTo>
                <a:lnTo>
                  <a:pt x="6442" y="9242"/>
                </a:lnTo>
                <a:lnTo>
                  <a:pt x="6465" y="9235"/>
                </a:lnTo>
                <a:lnTo>
                  <a:pt x="6514" y="9229"/>
                </a:lnTo>
                <a:lnTo>
                  <a:pt x="6538" y="9166"/>
                </a:lnTo>
                <a:lnTo>
                  <a:pt x="6562" y="9166"/>
                </a:lnTo>
                <a:lnTo>
                  <a:pt x="6586" y="9150"/>
                </a:lnTo>
                <a:lnTo>
                  <a:pt x="6610" y="9149"/>
                </a:lnTo>
                <a:lnTo>
                  <a:pt x="6634" y="9118"/>
                </a:lnTo>
                <a:lnTo>
                  <a:pt x="6658" y="9117"/>
                </a:lnTo>
                <a:lnTo>
                  <a:pt x="6682" y="9116"/>
                </a:lnTo>
                <a:lnTo>
                  <a:pt x="6707" y="9081"/>
                </a:lnTo>
                <a:lnTo>
                  <a:pt x="6731" y="9075"/>
                </a:lnTo>
                <a:lnTo>
                  <a:pt x="6754" y="9056"/>
                </a:lnTo>
                <a:lnTo>
                  <a:pt x="6779" y="8988"/>
                </a:lnTo>
                <a:lnTo>
                  <a:pt x="6803" y="8981"/>
                </a:lnTo>
                <a:lnTo>
                  <a:pt x="6827" y="8980"/>
                </a:lnTo>
                <a:lnTo>
                  <a:pt x="6851" y="8980"/>
                </a:lnTo>
                <a:lnTo>
                  <a:pt x="6876" y="8956"/>
                </a:lnTo>
                <a:lnTo>
                  <a:pt x="6900" y="8946"/>
                </a:lnTo>
                <a:lnTo>
                  <a:pt x="6923" y="8944"/>
                </a:lnTo>
                <a:lnTo>
                  <a:pt x="6948" y="8943"/>
                </a:lnTo>
                <a:lnTo>
                  <a:pt x="6972" y="8929"/>
                </a:lnTo>
                <a:lnTo>
                  <a:pt x="6996" y="8927"/>
                </a:lnTo>
                <a:lnTo>
                  <a:pt x="7020" y="8925"/>
                </a:lnTo>
                <a:lnTo>
                  <a:pt x="7045" y="8917"/>
                </a:lnTo>
                <a:lnTo>
                  <a:pt x="7068" y="8904"/>
                </a:lnTo>
                <a:lnTo>
                  <a:pt x="7092" y="8890"/>
                </a:lnTo>
                <a:lnTo>
                  <a:pt x="7117" y="8890"/>
                </a:lnTo>
                <a:lnTo>
                  <a:pt x="7141" y="8888"/>
                </a:lnTo>
                <a:lnTo>
                  <a:pt x="7165" y="8885"/>
                </a:lnTo>
                <a:lnTo>
                  <a:pt x="7189" y="8885"/>
                </a:lnTo>
                <a:lnTo>
                  <a:pt x="7214" y="8862"/>
                </a:lnTo>
                <a:lnTo>
                  <a:pt x="7237" y="8857"/>
                </a:lnTo>
                <a:lnTo>
                  <a:pt x="7261" y="8852"/>
                </a:lnTo>
                <a:lnTo>
                  <a:pt x="7285" y="8851"/>
                </a:lnTo>
                <a:lnTo>
                  <a:pt x="7310" y="8848"/>
                </a:lnTo>
                <a:lnTo>
                  <a:pt x="7334" y="8847"/>
                </a:lnTo>
                <a:lnTo>
                  <a:pt x="7358" y="8846"/>
                </a:lnTo>
                <a:lnTo>
                  <a:pt x="7382" y="8825"/>
                </a:lnTo>
                <a:lnTo>
                  <a:pt x="7406" y="8811"/>
                </a:lnTo>
                <a:lnTo>
                  <a:pt x="7430" y="8809"/>
                </a:lnTo>
                <a:lnTo>
                  <a:pt x="7454" y="8809"/>
                </a:lnTo>
                <a:lnTo>
                  <a:pt x="7479" y="8802"/>
                </a:lnTo>
                <a:lnTo>
                  <a:pt x="7503" y="8785"/>
                </a:lnTo>
                <a:lnTo>
                  <a:pt x="7527" y="8785"/>
                </a:lnTo>
                <a:lnTo>
                  <a:pt x="7551" y="8754"/>
                </a:lnTo>
                <a:lnTo>
                  <a:pt x="7575" y="8743"/>
                </a:lnTo>
                <a:lnTo>
                  <a:pt x="7599" y="8738"/>
                </a:lnTo>
                <a:lnTo>
                  <a:pt x="7623" y="8733"/>
                </a:lnTo>
                <a:lnTo>
                  <a:pt x="7648" y="8724"/>
                </a:lnTo>
                <a:lnTo>
                  <a:pt x="7672" y="8724"/>
                </a:lnTo>
                <a:lnTo>
                  <a:pt x="7695" y="8716"/>
                </a:lnTo>
                <a:lnTo>
                  <a:pt x="7720" y="8716"/>
                </a:lnTo>
                <a:lnTo>
                  <a:pt x="7744" y="8704"/>
                </a:lnTo>
                <a:lnTo>
                  <a:pt x="7768" y="8696"/>
                </a:lnTo>
                <a:lnTo>
                  <a:pt x="7792" y="8613"/>
                </a:lnTo>
                <a:lnTo>
                  <a:pt x="7817" y="8613"/>
                </a:lnTo>
                <a:lnTo>
                  <a:pt x="7841" y="8613"/>
                </a:lnTo>
                <a:lnTo>
                  <a:pt x="7864" y="8573"/>
                </a:lnTo>
                <a:lnTo>
                  <a:pt x="7888" y="8523"/>
                </a:lnTo>
                <a:lnTo>
                  <a:pt x="7913" y="8514"/>
                </a:lnTo>
                <a:lnTo>
                  <a:pt x="7937" y="8506"/>
                </a:lnTo>
                <a:lnTo>
                  <a:pt x="7961" y="8506"/>
                </a:lnTo>
                <a:lnTo>
                  <a:pt x="7986" y="8493"/>
                </a:lnTo>
                <a:lnTo>
                  <a:pt x="8009" y="8489"/>
                </a:lnTo>
                <a:lnTo>
                  <a:pt x="8033" y="8472"/>
                </a:lnTo>
                <a:lnTo>
                  <a:pt x="8057" y="8443"/>
                </a:lnTo>
                <a:lnTo>
                  <a:pt x="8082" y="8443"/>
                </a:lnTo>
                <a:lnTo>
                  <a:pt x="8106" y="8389"/>
                </a:lnTo>
                <a:lnTo>
                  <a:pt x="8130" y="8383"/>
                </a:lnTo>
                <a:lnTo>
                  <a:pt x="8154" y="8383"/>
                </a:lnTo>
                <a:lnTo>
                  <a:pt x="8178" y="8368"/>
                </a:lnTo>
                <a:lnTo>
                  <a:pt x="8202" y="8360"/>
                </a:lnTo>
                <a:lnTo>
                  <a:pt x="8226" y="8329"/>
                </a:lnTo>
                <a:lnTo>
                  <a:pt x="8251" y="8328"/>
                </a:lnTo>
                <a:lnTo>
                  <a:pt x="8275" y="8328"/>
                </a:lnTo>
                <a:lnTo>
                  <a:pt x="8299" y="8321"/>
                </a:lnTo>
                <a:lnTo>
                  <a:pt x="8323" y="8321"/>
                </a:lnTo>
                <a:lnTo>
                  <a:pt x="8347" y="8253"/>
                </a:lnTo>
                <a:lnTo>
                  <a:pt x="8371" y="8248"/>
                </a:lnTo>
                <a:lnTo>
                  <a:pt x="8395" y="8224"/>
                </a:lnTo>
                <a:lnTo>
                  <a:pt x="8420" y="8224"/>
                </a:lnTo>
                <a:lnTo>
                  <a:pt x="8444" y="8219"/>
                </a:lnTo>
                <a:lnTo>
                  <a:pt x="8491" y="8212"/>
                </a:lnTo>
                <a:lnTo>
                  <a:pt x="8516" y="8153"/>
                </a:lnTo>
                <a:lnTo>
                  <a:pt x="8540" y="8124"/>
                </a:lnTo>
                <a:lnTo>
                  <a:pt x="8564" y="8036"/>
                </a:lnTo>
                <a:lnTo>
                  <a:pt x="8589" y="8034"/>
                </a:lnTo>
                <a:lnTo>
                  <a:pt x="8613" y="8010"/>
                </a:lnTo>
                <a:lnTo>
                  <a:pt x="8636" y="8007"/>
                </a:lnTo>
                <a:lnTo>
                  <a:pt x="8660" y="8006"/>
                </a:lnTo>
                <a:lnTo>
                  <a:pt x="8685" y="8006"/>
                </a:lnTo>
                <a:lnTo>
                  <a:pt x="8709" y="7988"/>
                </a:lnTo>
                <a:lnTo>
                  <a:pt x="8733" y="7955"/>
                </a:lnTo>
                <a:lnTo>
                  <a:pt x="8758" y="7915"/>
                </a:lnTo>
                <a:lnTo>
                  <a:pt x="8781" y="7910"/>
                </a:lnTo>
                <a:lnTo>
                  <a:pt x="8805" y="7884"/>
                </a:lnTo>
                <a:lnTo>
                  <a:pt x="8829" y="7884"/>
                </a:lnTo>
                <a:lnTo>
                  <a:pt x="8854" y="7871"/>
                </a:lnTo>
                <a:lnTo>
                  <a:pt x="8878" y="7867"/>
                </a:lnTo>
                <a:lnTo>
                  <a:pt x="8902" y="7865"/>
                </a:lnTo>
                <a:lnTo>
                  <a:pt x="8927" y="7835"/>
                </a:lnTo>
                <a:lnTo>
                  <a:pt x="8950" y="7810"/>
                </a:lnTo>
                <a:lnTo>
                  <a:pt x="8974" y="7806"/>
                </a:lnTo>
                <a:lnTo>
                  <a:pt x="8998" y="7723"/>
                </a:lnTo>
                <a:lnTo>
                  <a:pt x="9023" y="7720"/>
                </a:lnTo>
                <a:lnTo>
                  <a:pt x="9047" y="7672"/>
                </a:lnTo>
                <a:lnTo>
                  <a:pt x="9071" y="7664"/>
                </a:lnTo>
                <a:lnTo>
                  <a:pt x="9094" y="7623"/>
                </a:lnTo>
                <a:lnTo>
                  <a:pt x="9119" y="7606"/>
                </a:lnTo>
                <a:lnTo>
                  <a:pt x="9143" y="7592"/>
                </a:lnTo>
                <a:lnTo>
                  <a:pt x="9167" y="7541"/>
                </a:lnTo>
                <a:lnTo>
                  <a:pt x="9192" y="7516"/>
                </a:lnTo>
                <a:lnTo>
                  <a:pt x="9216" y="7511"/>
                </a:lnTo>
                <a:lnTo>
                  <a:pt x="9240" y="7502"/>
                </a:lnTo>
                <a:lnTo>
                  <a:pt x="9263" y="7471"/>
                </a:lnTo>
                <a:lnTo>
                  <a:pt x="9288" y="7462"/>
                </a:lnTo>
                <a:lnTo>
                  <a:pt x="9312" y="7390"/>
                </a:lnTo>
                <a:lnTo>
                  <a:pt x="9336" y="7314"/>
                </a:lnTo>
                <a:lnTo>
                  <a:pt x="9361" y="7277"/>
                </a:lnTo>
                <a:lnTo>
                  <a:pt x="9385" y="7270"/>
                </a:lnTo>
                <a:lnTo>
                  <a:pt x="9408" y="7250"/>
                </a:lnTo>
                <a:lnTo>
                  <a:pt x="9432" y="7221"/>
                </a:lnTo>
                <a:lnTo>
                  <a:pt x="9457" y="7216"/>
                </a:lnTo>
                <a:lnTo>
                  <a:pt x="9481" y="7201"/>
                </a:lnTo>
                <a:lnTo>
                  <a:pt x="9505" y="7200"/>
                </a:lnTo>
                <a:lnTo>
                  <a:pt x="9530" y="7189"/>
                </a:lnTo>
                <a:lnTo>
                  <a:pt x="9553" y="7165"/>
                </a:lnTo>
                <a:lnTo>
                  <a:pt x="9577" y="7135"/>
                </a:lnTo>
                <a:lnTo>
                  <a:pt x="9601" y="7111"/>
                </a:lnTo>
                <a:lnTo>
                  <a:pt x="9626" y="7105"/>
                </a:lnTo>
                <a:lnTo>
                  <a:pt x="9650" y="7080"/>
                </a:lnTo>
                <a:lnTo>
                  <a:pt x="9674" y="7069"/>
                </a:lnTo>
                <a:lnTo>
                  <a:pt x="9699" y="7018"/>
                </a:lnTo>
                <a:lnTo>
                  <a:pt x="9722" y="6994"/>
                </a:lnTo>
                <a:lnTo>
                  <a:pt x="9746" y="6944"/>
                </a:lnTo>
                <a:lnTo>
                  <a:pt x="9770" y="6892"/>
                </a:lnTo>
                <a:lnTo>
                  <a:pt x="9795" y="6880"/>
                </a:lnTo>
                <a:lnTo>
                  <a:pt x="9819" y="6867"/>
                </a:lnTo>
                <a:lnTo>
                  <a:pt x="9843" y="6766"/>
                </a:lnTo>
                <a:lnTo>
                  <a:pt x="9866" y="6766"/>
                </a:lnTo>
                <a:lnTo>
                  <a:pt x="9891" y="6761"/>
                </a:lnTo>
                <a:lnTo>
                  <a:pt x="9915" y="6741"/>
                </a:lnTo>
                <a:lnTo>
                  <a:pt x="9939" y="6729"/>
                </a:lnTo>
                <a:lnTo>
                  <a:pt x="9964" y="6725"/>
                </a:lnTo>
                <a:lnTo>
                  <a:pt x="9988" y="6710"/>
                </a:lnTo>
                <a:lnTo>
                  <a:pt x="10012" y="6709"/>
                </a:lnTo>
                <a:lnTo>
                  <a:pt x="10035" y="6708"/>
                </a:lnTo>
                <a:lnTo>
                  <a:pt x="10060" y="6705"/>
                </a:lnTo>
                <a:lnTo>
                  <a:pt x="10084" y="6652"/>
                </a:lnTo>
                <a:lnTo>
                  <a:pt x="10108" y="6616"/>
                </a:lnTo>
                <a:lnTo>
                  <a:pt x="10133" y="6599"/>
                </a:lnTo>
                <a:lnTo>
                  <a:pt x="10157" y="6589"/>
                </a:lnTo>
                <a:lnTo>
                  <a:pt x="10180" y="6587"/>
                </a:lnTo>
                <a:lnTo>
                  <a:pt x="10204" y="6565"/>
                </a:lnTo>
                <a:lnTo>
                  <a:pt x="10229" y="6557"/>
                </a:lnTo>
                <a:lnTo>
                  <a:pt x="10253" y="6555"/>
                </a:lnTo>
                <a:lnTo>
                  <a:pt x="10277" y="6538"/>
                </a:lnTo>
                <a:lnTo>
                  <a:pt x="10302" y="6537"/>
                </a:lnTo>
                <a:lnTo>
                  <a:pt x="10326" y="6535"/>
                </a:lnTo>
                <a:lnTo>
                  <a:pt x="10349" y="6534"/>
                </a:lnTo>
                <a:lnTo>
                  <a:pt x="10373" y="6533"/>
                </a:lnTo>
                <a:lnTo>
                  <a:pt x="10398" y="6528"/>
                </a:lnTo>
                <a:lnTo>
                  <a:pt x="10422" y="6522"/>
                </a:lnTo>
                <a:lnTo>
                  <a:pt x="10446" y="6504"/>
                </a:lnTo>
                <a:lnTo>
                  <a:pt x="10471" y="6487"/>
                </a:lnTo>
                <a:lnTo>
                  <a:pt x="10494" y="6487"/>
                </a:lnTo>
                <a:lnTo>
                  <a:pt x="10518" y="6486"/>
                </a:lnTo>
                <a:lnTo>
                  <a:pt x="10542" y="6484"/>
                </a:lnTo>
                <a:lnTo>
                  <a:pt x="10567" y="6479"/>
                </a:lnTo>
                <a:lnTo>
                  <a:pt x="10591" y="6476"/>
                </a:lnTo>
                <a:lnTo>
                  <a:pt x="10615" y="6463"/>
                </a:lnTo>
                <a:lnTo>
                  <a:pt x="10639" y="6455"/>
                </a:lnTo>
                <a:lnTo>
                  <a:pt x="10663" y="6453"/>
                </a:lnTo>
                <a:lnTo>
                  <a:pt x="10687" y="6448"/>
                </a:lnTo>
                <a:lnTo>
                  <a:pt x="10711" y="6448"/>
                </a:lnTo>
                <a:lnTo>
                  <a:pt x="10736" y="6443"/>
                </a:lnTo>
                <a:lnTo>
                  <a:pt x="10760" y="6418"/>
                </a:lnTo>
                <a:lnTo>
                  <a:pt x="10784" y="6410"/>
                </a:lnTo>
                <a:lnTo>
                  <a:pt x="10807" y="6409"/>
                </a:lnTo>
                <a:lnTo>
                  <a:pt x="10832" y="6406"/>
                </a:lnTo>
                <a:lnTo>
                  <a:pt x="10976" y="6393"/>
                </a:lnTo>
                <a:lnTo>
                  <a:pt x="11074" y="6390"/>
                </a:lnTo>
                <a:lnTo>
                  <a:pt x="11098" y="6385"/>
                </a:lnTo>
                <a:lnTo>
                  <a:pt x="11121" y="6304"/>
                </a:lnTo>
                <a:lnTo>
                  <a:pt x="11145" y="6267"/>
                </a:lnTo>
                <a:lnTo>
                  <a:pt x="11170" y="6264"/>
                </a:lnTo>
                <a:lnTo>
                  <a:pt x="11194" y="6209"/>
                </a:lnTo>
                <a:lnTo>
                  <a:pt x="11218" y="6193"/>
                </a:lnTo>
                <a:lnTo>
                  <a:pt x="11242" y="6190"/>
                </a:lnTo>
                <a:lnTo>
                  <a:pt x="11266" y="6129"/>
                </a:lnTo>
                <a:lnTo>
                  <a:pt x="11290" y="6116"/>
                </a:lnTo>
                <a:lnTo>
                  <a:pt x="11966" y="6116"/>
                </a:lnTo>
                <a:lnTo>
                  <a:pt x="11990" y="6116"/>
                </a:lnTo>
                <a:lnTo>
                  <a:pt x="12014" y="6116"/>
                </a:lnTo>
                <a:lnTo>
                  <a:pt x="12039" y="6091"/>
                </a:lnTo>
                <a:lnTo>
                  <a:pt x="12231" y="6091"/>
                </a:lnTo>
                <a:lnTo>
                  <a:pt x="12255" y="6060"/>
                </a:lnTo>
                <a:lnTo>
                  <a:pt x="12304" y="6060"/>
                </a:lnTo>
                <a:lnTo>
                  <a:pt x="12328" y="6020"/>
                </a:lnTo>
                <a:lnTo>
                  <a:pt x="12351" y="6020"/>
                </a:lnTo>
                <a:lnTo>
                  <a:pt x="12376" y="5939"/>
                </a:lnTo>
                <a:lnTo>
                  <a:pt x="12400" y="5863"/>
                </a:lnTo>
                <a:lnTo>
                  <a:pt x="12424" y="5756"/>
                </a:lnTo>
                <a:lnTo>
                  <a:pt x="12448" y="5746"/>
                </a:lnTo>
                <a:lnTo>
                  <a:pt x="12473" y="5745"/>
                </a:lnTo>
                <a:lnTo>
                  <a:pt x="12497" y="5743"/>
                </a:lnTo>
                <a:lnTo>
                  <a:pt x="12520" y="5739"/>
                </a:lnTo>
                <a:lnTo>
                  <a:pt x="12545" y="5731"/>
                </a:lnTo>
                <a:lnTo>
                  <a:pt x="12569" y="5727"/>
                </a:lnTo>
                <a:lnTo>
                  <a:pt x="12593" y="5726"/>
                </a:lnTo>
                <a:lnTo>
                  <a:pt x="12617" y="5719"/>
                </a:lnTo>
                <a:lnTo>
                  <a:pt x="12642" y="5683"/>
                </a:lnTo>
                <a:lnTo>
                  <a:pt x="12665" y="5668"/>
                </a:lnTo>
                <a:lnTo>
                  <a:pt x="12689" y="5596"/>
                </a:lnTo>
                <a:lnTo>
                  <a:pt x="12714" y="5514"/>
                </a:lnTo>
                <a:lnTo>
                  <a:pt x="12738" y="5514"/>
                </a:lnTo>
                <a:lnTo>
                  <a:pt x="12762" y="5501"/>
                </a:lnTo>
                <a:lnTo>
                  <a:pt x="12786" y="5499"/>
                </a:lnTo>
                <a:lnTo>
                  <a:pt x="12811" y="5496"/>
                </a:lnTo>
                <a:lnTo>
                  <a:pt x="12834" y="5469"/>
                </a:lnTo>
                <a:lnTo>
                  <a:pt x="12858" y="5465"/>
                </a:lnTo>
                <a:lnTo>
                  <a:pt x="12883" y="5464"/>
                </a:lnTo>
                <a:lnTo>
                  <a:pt x="12907" y="5463"/>
                </a:lnTo>
                <a:lnTo>
                  <a:pt x="12931" y="5450"/>
                </a:lnTo>
                <a:lnTo>
                  <a:pt x="12955" y="5432"/>
                </a:lnTo>
                <a:lnTo>
                  <a:pt x="12979" y="5429"/>
                </a:lnTo>
                <a:lnTo>
                  <a:pt x="13003" y="5428"/>
                </a:lnTo>
                <a:lnTo>
                  <a:pt x="13027" y="5424"/>
                </a:lnTo>
                <a:lnTo>
                  <a:pt x="13051" y="5391"/>
                </a:lnTo>
                <a:lnTo>
                  <a:pt x="13100" y="5390"/>
                </a:lnTo>
                <a:lnTo>
                  <a:pt x="13124" y="5376"/>
                </a:lnTo>
                <a:lnTo>
                  <a:pt x="13148" y="5372"/>
                </a:lnTo>
                <a:lnTo>
                  <a:pt x="13172" y="5345"/>
                </a:lnTo>
                <a:lnTo>
                  <a:pt x="13196" y="5345"/>
                </a:lnTo>
                <a:lnTo>
                  <a:pt x="13220" y="5345"/>
                </a:lnTo>
                <a:lnTo>
                  <a:pt x="13245" y="5339"/>
                </a:lnTo>
                <a:lnTo>
                  <a:pt x="13269" y="5324"/>
                </a:lnTo>
                <a:lnTo>
                  <a:pt x="13292" y="5207"/>
                </a:lnTo>
                <a:lnTo>
                  <a:pt x="13317" y="5177"/>
                </a:lnTo>
                <a:lnTo>
                  <a:pt x="13341" y="5164"/>
                </a:lnTo>
                <a:lnTo>
                  <a:pt x="13365" y="5154"/>
                </a:lnTo>
                <a:lnTo>
                  <a:pt x="13389" y="5123"/>
                </a:lnTo>
                <a:lnTo>
                  <a:pt x="13414" y="5122"/>
                </a:lnTo>
                <a:lnTo>
                  <a:pt x="13438" y="5110"/>
                </a:lnTo>
                <a:lnTo>
                  <a:pt x="13461" y="5108"/>
                </a:lnTo>
                <a:lnTo>
                  <a:pt x="13486" y="5066"/>
                </a:lnTo>
                <a:lnTo>
                  <a:pt x="13510" y="5004"/>
                </a:lnTo>
                <a:lnTo>
                  <a:pt x="13534" y="4926"/>
                </a:lnTo>
                <a:lnTo>
                  <a:pt x="13558" y="4911"/>
                </a:lnTo>
                <a:lnTo>
                  <a:pt x="13583" y="4818"/>
                </a:lnTo>
                <a:lnTo>
                  <a:pt x="13606" y="4817"/>
                </a:lnTo>
                <a:lnTo>
                  <a:pt x="13630" y="4785"/>
                </a:lnTo>
                <a:lnTo>
                  <a:pt x="13654" y="4771"/>
                </a:lnTo>
                <a:lnTo>
                  <a:pt x="13679" y="4770"/>
                </a:lnTo>
                <a:lnTo>
                  <a:pt x="13703" y="4748"/>
                </a:lnTo>
                <a:lnTo>
                  <a:pt x="13727" y="4747"/>
                </a:lnTo>
                <a:lnTo>
                  <a:pt x="13751" y="4746"/>
                </a:lnTo>
                <a:lnTo>
                  <a:pt x="13775" y="4745"/>
                </a:lnTo>
                <a:lnTo>
                  <a:pt x="13799" y="4731"/>
                </a:lnTo>
                <a:lnTo>
                  <a:pt x="13823" y="4731"/>
                </a:lnTo>
                <a:lnTo>
                  <a:pt x="13848" y="4730"/>
                </a:lnTo>
                <a:lnTo>
                  <a:pt x="13872" y="4728"/>
                </a:lnTo>
                <a:lnTo>
                  <a:pt x="13896" y="4711"/>
                </a:lnTo>
                <a:lnTo>
                  <a:pt x="13920" y="4690"/>
                </a:lnTo>
                <a:lnTo>
                  <a:pt x="13968" y="4676"/>
                </a:lnTo>
                <a:lnTo>
                  <a:pt x="13992" y="4670"/>
                </a:lnTo>
                <a:lnTo>
                  <a:pt x="14041" y="4669"/>
                </a:lnTo>
                <a:lnTo>
                  <a:pt x="14064" y="4664"/>
                </a:lnTo>
                <a:lnTo>
                  <a:pt x="14089" y="4553"/>
                </a:lnTo>
                <a:lnTo>
                  <a:pt x="14113" y="4545"/>
                </a:lnTo>
                <a:lnTo>
                  <a:pt x="14137" y="4523"/>
                </a:lnTo>
                <a:lnTo>
                  <a:pt x="14161" y="4516"/>
                </a:lnTo>
                <a:lnTo>
                  <a:pt x="14186" y="4504"/>
                </a:lnTo>
                <a:lnTo>
                  <a:pt x="14210" y="4493"/>
                </a:lnTo>
                <a:lnTo>
                  <a:pt x="14233" y="4482"/>
                </a:lnTo>
                <a:lnTo>
                  <a:pt x="14257" y="4477"/>
                </a:lnTo>
                <a:lnTo>
                  <a:pt x="14306" y="4458"/>
                </a:lnTo>
                <a:lnTo>
                  <a:pt x="14330" y="4458"/>
                </a:lnTo>
                <a:lnTo>
                  <a:pt x="14355" y="4447"/>
                </a:lnTo>
                <a:lnTo>
                  <a:pt x="14378" y="4426"/>
                </a:lnTo>
                <a:lnTo>
                  <a:pt x="14402" y="4420"/>
                </a:lnTo>
                <a:lnTo>
                  <a:pt x="14426" y="4407"/>
                </a:lnTo>
                <a:lnTo>
                  <a:pt x="14451" y="4404"/>
                </a:lnTo>
                <a:lnTo>
                  <a:pt x="14475" y="4399"/>
                </a:lnTo>
                <a:lnTo>
                  <a:pt x="14499" y="4368"/>
                </a:lnTo>
                <a:lnTo>
                  <a:pt x="14524" y="4363"/>
                </a:lnTo>
                <a:lnTo>
                  <a:pt x="14547" y="4350"/>
                </a:lnTo>
                <a:lnTo>
                  <a:pt x="14571" y="4342"/>
                </a:lnTo>
                <a:lnTo>
                  <a:pt x="14595" y="4336"/>
                </a:lnTo>
                <a:lnTo>
                  <a:pt x="14620" y="4327"/>
                </a:lnTo>
                <a:lnTo>
                  <a:pt x="14644" y="4306"/>
                </a:lnTo>
                <a:lnTo>
                  <a:pt x="14668" y="4286"/>
                </a:lnTo>
                <a:lnTo>
                  <a:pt x="14692" y="4281"/>
                </a:lnTo>
                <a:lnTo>
                  <a:pt x="14716" y="4177"/>
                </a:lnTo>
                <a:lnTo>
                  <a:pt x="14740" y="4174"/>
                </a:lnTo>
                <a:lnTo>
                  <a:pt x="14764" y="4164"/>
                </a:lnTo>
                <a:lnTo>
                  <a:pt x="14789" y="4152"/>
                </a:lnTo>
                <a:lnTo>
                  <a:pt x="14813" y="4146"/>
                </a:lnTo>
                <a:lnTo>
                  <a:pt x="14836" y="4140"/>
                </a:lnTo>
                <a:lnTo>
                  <a:pt x="14860" y="4136"/>
                </a:lnTo>
                <a:lnTo>
                  <a:pt x="14885" y="4122"/>
                </a:lnTo>
                <a:lnTo>
                  <a:pt x="14909" y="4062"/>
                </a:lnTo>
                <a:lnTo>
                  <a:pt x="14933" y="4047"/>
                </a:lnTo>
                <a:lnTo>
                  <a:pt x="14958" y="3997"/>
                </a:lnTo>
                <a:lnTo>
                  <a:pt x="14982" y="3980"/>
                </a:lnTo>
                <a:lnTo>
                  <a:pt x="15005" y="3979"/>
                </a:lnTo>
                <a:lnTo>
                  <a:pt x="15029" y="3971"/>
                </a:lnTo>
                <a:lnTo>
                  <a:pt x="15054" y="3971"/>
                </a:lnTo>
                <a:lnTo>
                  <a:pt x="15078" y="3954"/>
                </a:lnTo>
                <a:lnTo>
                  <a:pt x="15102" y="3880"/>
                </a:lnTo>
                <a:lnTo>
                  <a:pt x="15127" y="3864"/>
                </a:lnTo>
                <a:lnTo>
                  <a:pt x="15150" y="3846"/>
                </a:lnTo>
                <a:lnTo>
                  <a:pt x="15174" y="3846"/>
                </a:lnTo>
                <a:lnTo>
                  <a:pt x="15198" y="3837"/>
                </a:lnTo>
                <a:lnTo>
                  <a:pt x="15223" y="3836"/>
                </a:lnTo>
                <a:lnTo>
                  <a:pt x="15247" y="3826"/>
                </a:lnTo>
                <a:lnTo>
                  <a:pt x="15271" y="3826"/>
                </a:lnTo>
                <a:lnTo>
                  <a:pt x="15296" y="3825"/>
                </a:lnTo>
                <a:lnTo>
                  <a:pt x="15319" y="3798"/>
                </a:lnTo>
                <a:lnTo>
                  <a:pt x="15343" y="3790"/>
                </a:lnTo>
                <a:lnTo>
                  <a:pt x="15367" y="3788"/>
                </a:lnTo>
                <a:lnTo>
                  <a:pt x="15392" y="3769"/>
                </a:lnTo>
                <a:lnTo>
                  <a:pt x="15416" y="3769"/>
                </a:lnTo>
                <a:lnTo>
                  <a:pt x="15440" y="3768"/>
                </a:lnTo>
                <a:lnTo>
                  <a:pt x="15463" y="3768"/>
                </a:lnTo>
                <a:lnTo>
                  <a:pt x="15488" y="3719"/>
                </a:lnTo>
                <a:lnTo>
                  <a:pt x="15512" y="3717"/>
                </a:lnTo>
                <a:lnTo>
                  <a:pt x="15536" y="3710"/>
                </a:lnTo>
                <a:lnTo>
                  <a:pt x="15561" y="3709"/>
                </a:lnTo>
                <a:lnTo>
                  <a:pt x="15585" y="3696"/>
                </a:lnTo>
                <a:lnTo>
                  <a:pt x="15609" y="3695"/>
                </a:lnTo>
                <a:lnTo>
                  <a:pt x="15632" y="3695"/>
                </a:lnTo>
                <a:lnTo>
                  <a:pt x="15657" y="3668"/>
                </a:lnTo>
                <a:lnTo>
                  <a:pt x="15681" y="3667"/>
                </a:lnTo>
                <a:lnTo>
                  <a:pt x="15705" y="3666"/>
                </a:lnTo>
                <a:lnTo>
                  <a:pt x="15730" y="3666"/>
                </a:lnTo>
                <a:lnTo>
                  <a:pt x="15754" y="3665"/>
                </a:lnTo>
                <a:lnTo>
                  <a:pt x="15777" y="3660"/>
                </a:lnTo>
                <a:lnTo>
                  <a:pt x="15801" y="3643"/>
                </a:lnTo>
                <a:lnTo>
                  <a:pt x="15826" y="3622"/>
                </a:lnTo>
                <a:lnTo>
                  <a:pt x="15850" y="3621"/>
                </a:lnTo>
                <a:lnTo>
                  <a:pt x="15874" y="3603"/>
                </a:lnTo>
                <a:lnTo>
                  <a:pt x="15899" y="3585"/>
                </a:lnTo>
                <a:lnTo>
                  <a:pt x="15923" y="3585"/>
                </a:lnTo>
                <a:lnTo>
                  <a:pt x="15946" y="3528"/>
                </a:lnTo>
                <a:lnTo>
                  <a:pt x="15970" y="3527"/>
                </a:lnTo>
                <a:lnTo>
                  <a:pt x="15995" y="3483"/>
                </a:lnTo>
                <a:lnTo>
                  <a:pt x="16019" y="3482"/>
                </a:lnTo>
                <a:lnTo>
                  <a:pt x="16043" y="3432"/>
                </a:lnTo>
                <a:lnTo>
                  <a:pt x="16068" y="3429"/>
                </a:lnTo>
                <a:lnTo>
                  <a:pt x="16091" y="3421"/>
                </a:lnTo>
                <a:lnTo>
                  <a:pt x="16115" y="3414"/>
                </a:lnTo>
                <a:lnTo>
                  <a:pt x="16139" y="3411"/>
                </a:lnTo>
                <a:lnTo>
                  <a:pt x="16164" y="3394"/>
                </a:lnTo>
                <a:lnTo>
                  <a:pt x="16188" y="3348"/>
                </a:lnTo>
                <a:lnTo>
                  <a:pt x="16212" y="3344"/>
                </a:lnTo>
                <a:lnTo>
                  <a:pt x="16235" y="3305"/>
                </a:lnTo>
                <a:lnTo>
                  <a:pt x="16260" y="3288"/>
                </a:lnTo>
                <a:lnTo>
                  <a:pt x="16284" y="3281"/>
                </a:lnTo>
                <a:lnTo>
                  <a:pt x="16308" y="3272"/>
                </a:lnTo>
                <a:lnTo>
                  <a:pt x="16333" y="3252"/>
                </a:lnTo>
                <a:lnTo>
                  <a:pt x="16357" y="3251"/>
                </a:lnTo>
                <a:lnTo>
                  <a:pt x="16381" y="3213"/>
                </a:lnTo>
                <a:lnTo>
                  <a:pt x="16404" y="3195"/>
                </a:lnTo>
                <a:lnTo>
                  <a:pt x="16429" y="3187"/>
                </a:lnTo>
                <a:lnTo>
                  <a:pt x="16453" y="3187"/>
                </a:lnTo>
                <a:lnTo>
                  <a:pt x="16477" y="3178"/>
                </a:lnTo>
                <a:lnTo>
                  <a:pt x="16502" y="3137"/>
                </a:lnTo>
                <a:lnTo>
                  <a:pt x="16526" y="3132"/>
                </a:lnTo>
                <a:lnTo>
                  <a:pt x="16549" y="3131"/>
                </a:lnTo>
                <a:lnTo>
                  <a:pt x="16573" y="3131"/>
                </a:lnTo>
                <a:lnTo>
                  <a:pt x="16598" y="3094"/>
                </a:lnTo>
                <a:lnTo>
                  <a:pt x="16622" y="3069"/>
                </a:lnTo>
                <a:lnTo>
                  <a:pt x="16646" y="3044"/>
                </a:lnTo>
                <a:lnTo>
                  <a:pt x="16671" y="2973"/>
                </a:lnTo>
                <a:lnTo>
                  <a:pt x="16695" y="2966"/>
                </a:lnTo>
                <a:lnTo>
                  <a:pt x="16718" y="2960"/>
                </a:lnTo>
                <a:lnTo>
                  <a:pt x="16742" y="2960"/>
                </a:lnTo>
                <a:lnTo>
                  <a:pt x="16767" y="2958"/>
                </a:lnTo>
                <a:lnTo>
                  <a:pt x="16791" y="2933"/>
                </a:lnTo>
                <a:lnTo>
                  <a:pt x="16815" y="2930"/>
                </a:lnTo>
                <a:lnTo>
                  <a:pt x="16840" y="2899"/>
                </a:lnTo>
                <a:lnTo>
                  <a:pt x="16863" y="2899"/>
                </a:lnTo>
                <a:lnTo>
                  <a:pt x="16887" y="2851"/>
                </a:lnTo>
                <a:lnTo>
                  <a:pt x="16911" y="2824"/>
                </a:lnTo>
                <a:lnTo>
                  <a:pt x="16936" y="2823"/>
                </a:lnTo>
                <a:lnTo>
                  <a:pt x="16960" y="2823"/>
                </a:lnTo>
                <a:lnTo>
                  <a:pt x="16984" y="2813"/>
                </a:lnTo>
                <a:lnTo>
                  <a:pt x="17008" y="2807"/>
                </a:lnTo>
                <a:lnTo>
                  <a:pt x="17032" y="2785"/>
                </a:lnTo>
                <a:lnTo>
                  <a:pt x="17056" y="2782"/>
                </a:lnTo>
                <a:lnTo>
                  <a:pt x="17080" y="2732"/>
                </a:lnTo>
                <a:lnTo>
                  <a:pt x="17105" y="2732"/>
                </a:lnTo>
                <a:lnTo>
                  <a:pt x="17129" y="2724"/>
                </a:lnTo>
                <a:lnTo>
                  <a:pt x="17153" y="2720"/>
                </a:lnTo>
                <a:lnTo>
                  <a:pt x="17176" y="2705"/>
                </a:lnTo>
                <a:lnTo>
                  <a:pt x="17201" y="2701"/>
                </a:lnTo>
                <a:lnTo>
                  <a:pt x="17225" y="2679"/>
                </a:lnTo>
                <a:lnTo>
                  <a:pt x="17249" y="2677"/>
                </a:lnTo>
                <a:lnTo>
                  <a:pt x="17274" y="2673"/>
                </a:lnTo>
                <a:lnTo>
                  <a:pt x="17298" y="2622"/>
                </a:lnTo>
                <a:lnTo>
                  <a:pt x="17322" y="2611"/>
                </a:lnTo>
                <a:lnTo>
                  <a:pt x="17345" y="2608"/>
                </a:lnTo>
                <a:lnTo>
                  <a:pt x="17370" y="2605"/>
                </a:lnTo>
                <a:lnTo>
                  <a:pt x="17394" y="2491"/>
                </a:lnTo>
                <a:lnTo>
                  <a:pt x="17418" y="2476"/>
                </a:lnTo>
                <a:lnTo>
                  <a:pt x="17443" y="2473"/>
                </a:lnTo>
                <a:lnTo>
                  <a:pt x="17467" y="2469"/>
                </a:lnTo>
                <a:lnTo>
                  <a:pt x="17490" y="2451"/>
                </a:lnTo>
                <a:lnTo>
                  <a:pt x="17514" y="2386"/>
                </a:lnTo>
                <a:lnTo>
                  <a:pt x="17539" y="2382"/>
                </a:lnTo>
                <a:lnTo>
                  <a:pt x="17563" y="2357"/>
                </a:lnTo>
                <a:lnTo>
                  <a:pt x="17587" y="2357"/>
                </a:lnTo>
                <a:lnTo>
                  <a:pt x="17611" y="2349"/>
                </a:lnTo>
                <a:lnTo>
                  <a:pt x="17635" y="2346"/>
                </a:lnTo>
                <a:lnTo>
                  <a:pt x="17659" y="2322"/>
                </a:lnTo>
                <a:lnTo>
                  <a:pt x="17683" y="2300"/>
                </a:lnTo>
                <a:lnTo>
                  <a:pt x="17708" y="2292"/>
                </a:lnTo>
                <a:lnTo>
                  <a:pt x="17732" y="2274"/>
                </a:lnTo>
                <a:lnTo>
                  <a:pt x="17756" y="2264"/>
                </a:lnTo>
                <a:lnTo>
                  <a:pt x="17780" y="2261"/>
                </a:lnTo>
                <a:lnTo>
                  <a:pt x="17804" y="2254"/>
                </a:lnTo>
                <a:lnTo>
                  <a:pt x="17828" y="2222"/>
                </a:lnTo>
                <a:lnTo>
                  <a:pt x="17852" y="2206"/>
                </a:lnTo>
                <a:lnTo>
                  <a:pt x="17877" y="2181"/>
                </a:lnTo>
                <a:lnTo>
                  <a:pt x="17901" y="2175"/>
                </a:lnTo>
                <a:lnTo>
                  <a:pt x="17948" y="2129"/>
                </a:lnTo>
                <a:lnTo>
                  <a:pt x="17973" y="2116"/>
                </a:lnTo>
                <a:lnTo>
                  <a:pt x="17997" y="2058"/>
                </a:lnTo>
                <a:lnTo>
                  <a:pt x="18021" y="2042"/>
                </a:lnTo>
                <a:lnTo>
                  <a:pt x="18046" y="2020"/>
                </a:lnTo>
                <a:lnTo>
                  <a:pt x="18070" y="2010"/>
                </a:lnTo>
                <a:lnTo>
                  <a:pt x="18094" y="2007"/>
                </a:lnTo>
                <a:lnTo>
                  <a:pt x="18117" y="2003"/>
                </a:lnTo>
                <a:lnTo>
                  <a:pt x="18142" y="1959"/>
                </a:lnTo>
                <a:lnTo>
                  <a:pt x="18166" y="1955"/>
                </a:lnTo>
                <a:lnTo>
                  <a:pt x="18190" y="1945"/>
                </a:lnTo>
                <a:lnTo>
                  <a:pt x="18214" y="1941"/>
                </a:lnTo>
                <a:lnTo>
                  <a:pt x="18239" y="1919"/>
                </a:lnTo>
                <a:lnTo>
                  <a:pt x="18262" y="1910"/>
                </a:lnTo>
                <a:lnTo>
                  <a:pt x="18286" y="1906"/>
                </a:lnTo>
                <a:lnTo>
                  <a:pt x="18311" y="1903"/>
                </a:lnTo>
                <a:lnTo>
                  <a:pt x="18335" y="1885"/>
                </a:lnTo>
                <a:lnTo>
                  <a:pt x="18359" y="1849"/>
                </a:lnTo>
                <a:lnTo>
                  <a:pt x="18383" y="1841"/>
                </a:lnTo>
                <a:lnTo>
                  <a:pt x="18408" y="1834"/>
                </a:lnTo>
                <a:lnTo>
                  <a:pt x="18431" y="1823"/>
                </a:lnTo>
                <a:lnTo>
                  <a:pt x="18455" y="1821"/>
                </a:lnTo>
                <a:lnTo>
                  <a:pt x="18480" y="1804"/>
                </a:lnTo>
                <a:lnTo>
                  <a:pt x="18504" y="1798"/>
                </a:lnTo>
                <a:lnTo>
                  <a:pt x="18528" y="1791"/>
                </a:lnTo>
                <a:lnTo>
                  <a:pt x="18552" y="1733"/>
                </a:lnTo>
                <a:lnTo>
                  <a:pt x="18576" y="1727"/>
                </a:lnTo>
                <a:lnTo>
                  <a:pt x="18600" y="1699"/>
                </a:lnTo>
                <a:lnTo>
                  <a:pt x="18649" y="1699"/>
                </a:lnTo>
                <a:lnTo>
                  <a:pt x="18673" y="1689"/>
                </a:lnTo>
                <a:lnTo>
                  <a:pt x="18697" y="1672"/>
                </a:lnTo>
                <a:lnTo>
                  <a:pt x="18721" y="1651"/>
                </a:lnTo>
                <a:lnTo>
                  <a:pt x="18769" y="1651"/>
                </a:lnTo>
                <a:lnTo>
                  <a:pt x="18793" y="1608"/>
                </a:lnTo>
                <a:lnTo>
                  <a:pt x="18817" y="1606"/>
                </a:lnTo>
                <a:lnTo>
                  <a:pt x="18842" y="1589"/>
                </a:lnTo>
                <a:lnTo>
                  <a:pt x="18866" y="1586"/>
                </a:lnTo>
                <a:lnTo>
                  <a:pt x="18889" y="1480"/>
                </a:lnTo>
                <a:lnTo>
                  <a:pt x="18914" y="1447"/>
                </a:lnTo>
                <a:lnTo>
                  <a:pt x="18938" y="1442"/>
                </a:lnTo>
                <a:lnTo>
                  <a:pt x="18962" y="1440"/>
                </a:lnTo>
                <a:lnTo>
                  <a:pt x="18986" y="1439"/>
                </a:lnTo>
                <a:lnTo>
                  <a:pt x="19011" y="1419"/>
                </a:lnTo>
                <a:lnTo>
                  <a:pt x="19034" y="1418"/>
                </a:lnTo>
                <a:lnTo>
                  <a:pt x="19058" y="1406"/>
                </a:lnTo>
                <a:lnTo>
                  <a:pt x="19083" y="1406"/>
                </a:lnTo>
                <a:lnTo>
                  <a:pt x="19107" y="1402"/>
                </a:lnTo>
                <a:lnTo>
                  <a:pt x="19131" y="1402"/>
                </a:lnTo>
                <a:lnTo>
                  <a:pt x="19155" y="1373"/>
                </a:lnTo>
                <a:lnTo>
                  <a:pt x="19180" y="1372"/>
                </a:lnTo>
                <a:lnTo>
                  <a:pt x="19203" y="1353"/>
                </a:lnTo>
                <a:lnTo>
                  <a:pt x="19227" y="1344"/>
                </a:lnTo>
                <a:lnTo>
                  <a:pt x="19252" y="1336"/>
                </a:lnTo>
                <a:lnTo>
                  <a:pt x="19300" y="1334"/>
                </a:lnTo>
                <a:lnTo>
                  <a:pt x="19324" y="1333"/>
                </a:lnTo>
                <a:lnTo>
                  <a:pt x="19348" y="1329"/>
                </a:lnTo>
                <a:lnTo>
                  <a:pt x="19372" y="1322"/>
                </a:lnTo>
                <a:lnTo>
                  <a:pt x="19396" y="1317"/>
                </a:lnTo>
                <a:lnTo>
                  <a:pt x="19420" y="1314"/>
                </a:lnTo>
                <a:lnTo>
                  <a:pt x="19445" y="1290"/>
                </a:lnTo>
                <a:lnTo>
                  <a:pt x="19469" y="1287"/>
                </a:lnTo>
                <a:lnTo>
                  <a:pt x="19493" y="1286"/>
                </a:lnTo>
                <a:lnTo>
                  <a:pt x="19517" y="1285"/>
                </a:lnTo>
                <a:lnTo>
                  <a:pt x="19541" y="1283"/>
                </a:lnTo>
                <a:lnTo>
                  <a:pt x="19565" y="1279"/>
                </a:lnTo>
                <a:lnTo>
                  <a:pt x="19589" y="1239"/>
                </a:lnTo>
                <a:lnTo>
                  <a:pt x="19614" y="1179"/>
                </a:lnTo>
                <a:lnTo>
                  <a:pt x="19638" y="1177"/>
                </a:lnTo>
                <a:lnTo>
                  <a:pt x="19661" y="1177"/>
                </a:lnTo>
                <a:lnTo>
                  <a:pt x="19686" y="1175"/>
                </a:lnTo>
                <a:lnTo>
                  <a:pt x="19710" y="1151"/>
                </a:lnTo>
                <a:lnTo>
                  <a:pt x="19734" y="1142"/>
                </a:lnTo>
                <a:lnTo>
                  <a:pt x="19758" y="1139"/>
                </a:lnTo>
                <a:lnTo>
                  <a:pt x="19783" y="1136"/>
                </a:lnTo>
                <a:lnTo>
                  <a:pt x="19807" y="1135"/>
                </a:lnTo>
                <a:lnTo>
                  <a:pt x="19830" y="1134"/>
                </a:lnTo>
                <a:lnTo>
                  <a:pt x="19855" y="1132"/>
                </a:lnTo>
                <a:lnTo>
                  <a:pt x="19879" y="1109"/>
                </a:lnTo>
                <a:lnTo>
                  <a:pt x="19903" y="1107"/>
                </a:lnTo>
                <a:lnTo>
                  <a:pt x="19927" y="1104"/>
                </a:lnTo>
                <a:lnTo>
                  <a:pt x="19952" y="1100"/>
                </a:lnTo>
                <a:lnTo>
                  <a:pt x="19975" y="1099"/>
                </a:lnTo>
                <a:lnTo>
                  <a:pt x="19999" y="1098"/>
                </a:lnTo>
                <a:lnTo>
                  <a:pt x="20023" y="1097"/>
                </a:lnTo>
                <a:lnTo>
                  <a:pt x="20048" y="1075"/>
                </a:lnTo>
                <a:lnTo>
                  <a:pt x="20072" y="997"/>
                </a:lnTo>
                <a:lnTo>
                  <a:pt x="20096" y="988"/>
                </a:lnTo>
                <a:lnTo>
                  <a:pt x="20121" y="960"/>
                </a:lnTo>
                <a:lnTo>
                  <a:pt x="20144" y="959"/>
                </a:lnTo>
                <a:lnTo>
                  <a:pt x="20168" y="959"/>
                </a:lnTo>
                <a:lnTo>
                  <a:pt x="20192" y="958"/>
                </a:lnTo>
                <a:lnTo>
                  <a:pt x="20217" y="958"/>
                </a:lnTo>
                <a:lnTo>
                  <a:pt x="20241" y="907"/>
                </a:lnTo>
                <a:lnTo>
                  <a:pt x="20265" y="907"/>
                </a:lnTo>
                <a:lnTo>
                  <a:pt x="20289" y="897"/>
                </a:lnTo>
                <a:lnTo>
                  <a:pt x="20313" y="882"/>
                </a:lnTo>
                <a:lnTo>
                  <a:pt x="20337" y="882"/>
                </a:lnTo>
                <a:lnTo>
                  <a:pt x="20361" y="871"/>
                </a:lnTo>
                <a:lnTo>
                  <a:pt x="20386" y="855"/>
                </a:lnTo>
                <a:lnTo>
                  <a:pt x="20410" y="855"/>
                </a:lnTo>
                <a:lnTo>
                  <a:pt x="20433" y="802"/>
                </a:lnTo>
                <a:lnTo>
                  <a:pt x="20458" y="802"/>
                </a:lnTo>
                <a:lnTo>
                  <a:pt x="20482" y="767"/>
                </a:lnTo>
                <a:lnTo>
                  <a:pt x="20506" y="767"/>
                </a:lnTo>
                <a:lnTo>
                  <a:pt x="20530" y="766"/>
                </a:lnTo>
                <a:lnTo>
                  <a:pt x="20555" y="765"/>
                </a:lnTo>
                <a:lnTo>
                  <a:pt x="20579" y="714"/>
                </a:lnTo>
                <a:lnTo>
                  <a:pt x="20602" y="681"/>
                </a:lnTo>
                <a:lnTo>
                  <a:pt x="20626" y="679"/>
                </a:lnTo>
                <a:lnTo>
                  <a:pt x="20651" y="663"/>
                </a:lnTo>
                <a:lnTo>
                  <a:pt x="20675" y="657"/>
                </a:lnTo>
                <a:lnTo>
                  <a:pt x="20699" y="657"/>
                </a:lnTo>
                <a:lnTo>
                  <a:pt x="20724" y="628"/>
                </a:lnTo>
                <a:lnTo>
                  <a:pt x="20747" y="611"/>
                </a:lnTo>
                <a:lnTo>
                  <a:pt x="20771" y="573"/>
                </a:lnTo>
                <a:lnTo>
                  <a:pt x="20820" y="573"/>
                </a:lnTo>
                <a:lnTo>
                  <a:pt x="20844" y="546"/>
                </a:lnTo>
                <a:lnTo>
                  <a:pt x="20868" y="543"/>
                </a:lnTo>
                <a:lnTo>
                  <a:pt x="20893" y="538"/>
                </a:lnTo>
                <a:lnTo>
                  <a:pt x="20916" y="525"/>
                </a:lnTo>
                <a:lnTo>
                  <a:pt x="20940" y="525"/>
                </a:lnTo>
                <a:lnTo>
                  <a:pt x="20964" y="524"/>
                </a:lnTo>
                <a:lnTo>
                  <a:pt x="20989" y="509"/>
                </a:lnTo>
                <a:lnTo>
                  <a:pt x="21013" y="509"/>
                </a:lnTo>
                <a:lnTo>
                  <a:pt x="21037" y="496"/>
                </a:lnTo>
                <a:lnTo>
                  <a:pt x="21061" y="494"/>
                </a:lnTo>
                <a:lnTo>
                  <a:pt x="21085" y="467"/>
                </a:lnTo>
                <a:lnTo>
                  <a:pt x="21109" y="467"/>
                </a:lnTo>
                <a:lnTo>
                  <a:pt x="21133" y="466"/>
                </a:lnTo>
                <a:lnTo>
                  <a:pt x="21158" y="453"/>
                </a:lnTo>
                <a:lnTo>
                  <a:pt x="21182" y="451"/>
                </a:lnTo>
                <a:lnTo>
                  <a:pt x="21206" y="432"/>
                </a:lnTo>
                <a:lnTo>
                  <a:pt x="21229" y="383"/>
                </a:lnTo>
                <a:lnTo>
                  <a:pt x="21254" y="350"/>
                </a:lnTo>
                <a:lnTo>
                  <a:pt x="21278" y="348"/>
                </a:lnTo>
                <a:lnTo>
                  <a:pt x="21302" y="348"/>
                </a:lnTo>
                <a:lnTo>
                  <a:pt x="21351" y="348"/>
                </a:lnTo>
                <a:lnTo>
                  <a:pt x="21374" y="338"/>
                </a:lnTo>
                <a:lnTo>
                  <a:pt x="21398" y="292"/>
                </a:lnTo>
                <a:lnTo>
                  <a:pt x="21423" y="254"/>
                </a:lnTo>
                <a:lnTo>
                  <a:pt x="21447" y="254"/>
                </a:lnTo>
                <a:lnTo>
                  <a:pt x="21471" y="253"/>
                </a:lnTo>
                <a:lnTo>
                  <a:pt x="21496" y="252"/>
                </a:lnTo>
                <a:lnTo>
                  <a:pt x="21520" y="251"/>
                </a:lnTo>
                <a:lnTo>
                  <a:pt x="21543" y="247"/>
                </a:lnTo>
                <a:lnTo>
                  <a:pt x="21567" y="205"/>
                </a:lnTo>
                <a:lnTo>
                  <a:pt x="21592" y="191"/>
                </a:lnTo>
                <a:lnTo>
                  <a:pt x="21616" y="154"/>
                </a:lnTo>
                <a:lnTo>
                  <a:pt x="21640" y="153"/>
                </a:lnTo>
                <a:lnTo>
                  <a:pt x="21665" y="153"/>
                </a:lnTo>
                <a:lnTo>
                  <a:pt x="21688" y="141"/>
                </a:lnTo>
                <a:lnTo>
                  <a:pt x="21712" y="125"/>
                </a:lnTo>
                <a:lnTo>
                  <a:pt x="21761" y="111"/>
                </a:lnTo>
                <a:lnTo>
                  <a:pt x="21785" y="110"/>
                </a:lnTo>
                <a:lnTo>
                  <a:pt x="21809" y="110"/>
                </a:lnTo>
                <a:lnTo>
                  <a:pt x="21832" y="88"/>
                </a:lnTo>
                <a:lnTo>
                  <a:pt x="21857" y="43"/>
                </a:lnTo>
                <a:lnTo>
                  <a:pt x="21905" y="23"/>
                </a:lnTo>
                <a:lnTo>
                  <a:pt x="21930" y="14"/>
                </a:lnTo>
                <a:lnTo>
                  <a:pt x="21954" y="0"/>
                </a:lnTo>
                <a:lnTo>
                  <a:pt x="21978" y="0"/>
                </a:lnTo>
              </a:path>
            </a:pathLst>
          </a:custGeom>
          <a:noFill/>
          <a:ln w="88900">
            <a:solidFill>
              <a:srgbClr val="FFBF23"/>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34"/>
          <p:cNvSpPr>
            <a:spLocks/>
          </p:cNvSpPr>
          <p:nvPr/>
        </p:nvSpPr>
        <p:spPr bwMode="auto">
          <a:xfrm>
            <a:off x="1839429" y="1810505"/>
            <a:ext cx="10238690" cy="4178791"/>
          </a:xfrm>
          <a:custGeom>
            <a:avLst/>
            <a:gdLst>
              <a:gd name="T0" fmla="*/ 844 w 21761"/>
              <a:gd name="T1" fmla="*/ 8604 h 8722"/>
              <a:gd name="T2" fmla="*/ 1231 w 21761"/>
              <a:gd name="T3" fmla="*/ 8444 h 8722"/>
              <a:gd name="T4" fmla="*/ 1592 w 21761"/>
              <a:gd name="T5" fmla="*/ 8333 h 8722"/>
              <a:gd name="T6" fmla="*/ 1954 w 21761"/>
              <a:gd name="T7" fmla="*/ 8280 h 8722"/>
              <a:gd name="T8" fmla="*/ 2292 w 21761"/>
              <a:gd name="T9" fmla="*/ 8218 h 8722"/>
              <a:gd name="T10" fmla="*/ 2653 w 21761"/>
              <a:gd name="T11" fmla="*/ 7997 h 8722"/>
              <a:gd name="T12" fmla="*/ 2991 w 21761"/>
              <a:gd name="T13" fmla="*/ 7905 h 8722"/>
              <a:gd name="T14" fmla="*/ 3329 w 21761"/>
              <a:gd name="T15" fmla="*/ 7696 h 8722"/>
              <a:gd name="T16" fmla="*/ 3667 w 21761"/>
              <a:gd name="T17" fmla="*/ 7573 h 8722"/>
              <a:gd name="T18" fmla="*/ 4343 w 21761"/>
              <a:gd name="T19" fmla="*/ 7519 h 8722"/>
              <a:gd name="T20" fmla="*/ 4680 w 21761"/>
              <a:gd name="T21" fmla="*/ 7237 h 8722"/>
              <a:gd name="T22" fmla="*/ 5018 w 21761"/>
              <a:gd name="T23" fmla="*/ 6984 h 8722"/>
              <a:gd name="T24" fmla="*/ 5404 w 21761"/>
              <a:gd name="T25" fmla="*/ 6869 h 8722"/>
              <a:gd name="T26" fmla="*/ 5765 w 21761"/>
              <a:gd name="T27" fmla="*/ 6752 h 8722"/>
              <a:gd name="T28" fmla="*/ 6103 w 21761"/>
              <a:gd name="T29" fmla="*/ 6651 h 8722"/>
              <a:gd name="T30" fmla="*/ 6490 w 21761"/>
              <a:gd name="T31" fmla="*/ 6560 h 8722"/>
              <a:gd name="T32" fmla="*/ 6828 w 21761"/>
              <a:gd name="T33" fmla="*/ 6315 h 8722"/>
              <a:gd name="T34" fmla="*/ 7165 w 21761"/>
              <a:gd name="T35" fmla="*/ 6242 h 8722"/>
              <a:gd name="T36" fmla="*/ 7503 w 21761"/>
              <a:gd name="T37" fmla="*/ 6097 h 8722"/>
              <a:gd name="T38" fmla="*/ 7840 w 21761"/>
              <a:gd name="T39" fmla="*/ 5965 h 8722"/>
              <a:gd name="T40" fmla="*/ 8203 w 21761"/>
              <a:gd name="T41" fmla="*/ 5817 h 8722"/>
              <a:gd name="T42" fmla="*/ 8564 w 21761"/>
              <a:gd name="T43" fmla="*/ 5713 h 8722"/>
              <a:gd name="T44" fmla="*/ 8902 w 21761"/>
              <a:gd name="T45" fmla="*/ 5585 h 8722"/>
              <a:gd name="T46" fmla="*/ 9240 w 21761"/>
              <a:gd name="T47" fmla="*/ 5285 h 8722"/>
              <a:gd name="T48" fmla="*/ 9578 w 21761"/>
              <a:gd name="T49" fmla="*/ 5078 h 8722"/>
              <a:gd name="T50" fmla="*/ 9916 w 21761"/>
              <a:gd name="T51" fmla="*/ 5032 h 8722"/>
              <a:gd name="T52" fmla="*/ 10254 w 21761"/>
              <a:gd name="T53" fmla="*/ 4918 h 8722"/>
              <a:gd name="T54" fmla="*/ 10590 w 21761"/>
              <a:gd name="T55" fmla="*/ 4694 h 8722"/>
              <a:gd name="T56" fmla="*/ 11218 w 21761"/>
              <a:gd name="T57" fmla="*/ 4554 h 8722"/>
              <a:gd name="T58" fmla="*/ 11556 w 21761"/>
              <a:gd name="T59" fmla="*/ 4391 h 8722"/>
              <a:gd name="T60" fmla="*/ 11942 w 21761"/>
              <a:gd name="T61" fmla="*/ 4323 h 8722"/>
              <a:gd name="T62" fmla="*/ 12280 w 21761"/>
              <a:gd name="T63" fmla="*/ 4217 h 8722"/>
              <a:gd name="T64" fmla="*/ 12617 w 21761"/>
              <a:gd name="T65" fmla="*/ 4089 h 8722"/>
              <a:gd name="T66" fmla="*/ 12955 w 21761"/>
              <a:gd name="T67" fmla="*/ 3986 h 8722"/>
              <a:gd name="T68" fmla="*/ 13317 w 21761"/>
              <a:gd name="T69" fmla="*/ 3886 h 8722"/>
              <a:gd name="T70" fmla="*/ 13655 w 21761"/>
              <a:gd name="T71" fmla="*/ 3810 h 8722"/>
              <a:gd name="T72" fmla="*/ 14040 w 21761"/>
              <a:gd name="T73" fmla="*/ 3663 h 8722"/>
              <a:gd name="T74" fmla="*/ 14403 w 21761"/>
              <a:gd name="T75" fmla="*/ 3480 h 8722"/>
              <a:gd name="T76" fmla="*/ 14741 w 21761"/>
              <a:gd name="T77" fmla="*/ 3309 h 8722"/>
              <a:gd name="T78" fmla="*/ 15079 w 21761"/>
              <a:gd name="T79" fmla="*/ 3099 h 8722"/>
              <a:gd name="T80" fmla="*/ 15440 w 21761"/>
              <a:gd name="T81" fmla="*/ 2888 h 8722"/>
              <a:gd name="T82" fmla="*/ 15778 w 21761"/>
              <a:gd name="T83" fmla="*/ 2662 h 8722"/>
              <a:gd name="T84" fmla="*/ 16116 w 21761"/>
              <a:gd name="T85" fmla="*/ 2160 h 8722"/>
              <a:gd name="T86" fmla="*/ 16454 w 21761"/>
              <a:gd name="T87" fmla="*/ 1892 h 8722"/>
              <a:gd name="T88" fmla="*/ 16791 w 21761"/>
              <a:gd name="T89" fmla="*/ 1711 h 8722"/>
              <a:gd name="T90" fmla="*/ 17128 w 21761"/>
              <a:gd name="T91" fmla="*/ 1467 h 8722"/>
              <a:gd name="T92" fmla="*/ 17466 w 21761"/>
              <a:gd name="T93" fmla="*/ 1283 h 8722"/>
              <a:gd name="T94" fmla="*/ 17829 w 21761"/>
              <a:gd name="T95" fmla="*/ 1155 h 8722"/>
              <a:gd name="T96" fmla="*/ 18166 w 21761"/>
              <a:gd name="T97" fmla="*/ 1053 h 8722"/>
              <a:gd name="T98" fmla="*/ 18504 w 21761"/>
              <a:gd name="T99" fmla="*/ 934 h 8722"/>
              <a:gd name="T100" fmla="*/ 18841 w 21761"/>
              <a:gd name="T101" fmla="*/ 777 h 8722"/>
              <a:gd name="T102" fmla="*/ 19179 w 21761"/>
              <a:gd name="T103" fmla="*/ 699 h 8722"/>
              <a:gd name="T104" fmla="*/ 19517 w 21761"/>
              <a:gd name="T105" fmla="*/ 614 h 8722"/>
              <a:gd name="T106" fmla="*/ 19855 w 21761"/>
              <a:gd name="T107" fmla="*/ 557 h 8722"/>
              <a:gd name="T108" fmla="*/ 20193 w 21761"/>
              <a:gd name="T109" fmla="*/ 442 h 8722"/>
              <a:gd name="T110" fmla="*/ 20530 w 21761"/>
              <a:gd name="T111" fmla="*/ 320 h 8722"/>
              <a:gd name="T112" fmla="*/ 20868 w 21761"/>
              <a:gd name="T113" fmla="*/ 169 h 8722"/>
              <a:gd name="T114" fmla="*/ 21230 w 21761"/>
              <a:gd name="T115" fmla="*/ 76 h 8722"/>
              <a:gd name="T116" fmla="*/ 21592 w 21761"/>
              <a:gd name="T117" fmla="*/ 20 h 8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761" h="8722">
                <a:moveTo>
                  <a:pt x="0" y="8722"/>
                </a:moveTo>
                <a:lnTo>
                  <a:pt x="24" y="8722"/>
                </a:lnTo>
                <a:lnTo>
                  <a:pt x="410" y="8719"/>
                </a:lnTo>
                <a:lnTo>
                  <a:pt x="506" y="8719"/>
                </a:lnTo>
                <a:lnTo>
                  <a:pt x="579" y="8718"/>
                </a:lnTo>
                <a:lnTo>
                  <a:pt x="603" y="8699"/>
                </a:lnTo>
                <a:lnTo>
                  <a:pt x="628" y="8685"/>
                </a:lnTo>
                <a:lnTo>
                  <a:pt x="651" y="8677"/>
                </a:lnTo>
                <a:lnTo>
                  <a:pt x="699" y="8676"/>
                </a:lnTo>
                <a:lnTo>
                  <a:pt x="748" y="8668"/>
                </a:lnTo>
                <a:lnTo>
                  <a:pt x="772" y="8668"/>
                </a:lnTo>
                <a:lnTo>
                  <a:pt x="796" y="8632"/>
                </a:lnTo>
                <a:lnTo>
                  <a:pt x="820" y="8621"/>
                </a:lnTo>
                <a:lnTo>
                  <a:pt x="844" y="8604"/>
                </a:lnTo>
                <a:lnTo>
                  <a:pt x="868" y="8598"/>
                </a:lnTo>
                <a:lnTo>
                  <a:pt x="893" y="8596"/>
                </a:lnTo>
                <a:lnTo>
                  <a:pt x="917" y="8583"/>
                </a:lnTo>
                <a:lnTo>
                  <a:pt x="941" y="8552"/>
                </a:lnTo>
                <a:lnTo>
                  <a:pt x="965" y="8529"/>
                </a:lnTo>
                <a:lnTo>
                  <a:pt x="989" y="8508"/>
                </a:lnTo>
                <a:lnTo>
                  <a:pt x="1013" y="8504"/>
                </a:lnTo>
                <a:lnTo>
                  <a:pt x="1037" y="8504"/>
                </a:lnTo>
                <a:lnTo>
                  <a:pt x="1086" y="8498"/>
                </a:lnTo>
                <a:lnTo>
                  <a:pt x="1134" y="8468"/>
                </a:lnTo>
                <a:lnTo>
                  <a:pt x="1158" y="8454"/>
                </a:lnTo>
                <a:lnTo>
                  <a:pt x="1182" y="8446"/>
                </a:lnTo>
                <a:lnTo>
                  <a:pt x="1206" y="8446"/>
                </a:lnTo>
                <a:lnTo>
                  <a:pt x="1231" y="8444"/>
                </a:lnTo>
                <a:lnTo>
                  <a:pt x="1254" y="8440"/>
                </a:lnTo>
                <a:lnTo>
                  <a:pt x="1278" y="8439"/>
                </a:lnTo>
                <a:lnTo>
                  <a:pt x="1302" y="8427"/>
                </a:lnTo>
                <a:lnTo>
                  <a:pt x="1327" y="8424"/>
                </a:lnTo>
                <a:lnTo>
                  <a:pt x="1351" y="8424"/>
                </a:lnTo>
                <a:lnTo>
                  <a:pt x="1375" y="8424"/>
                </a:lnTo>
                <a:lnTo>
                  <a:pt x="1423" y="8422"/>
                </a:lnTo>
                <a:lnTo>
                  <a:pt x="1447" y="8404"/>
                </a:lnTo>
                <a:lnTo>
                  <a:pt x="1471" y="8387"/>
                </a:lnTo>
                <a:lnTo>
                  <a:pt x="1496" y="8381"/>
                </a:lnTo>
                <a:lnTo>
                  <a:pt x="1520" y="8370"/>
                </a:lnTo>
                <a:lnTo>
                  <a:pt x="1544" y="8356"/>
                </a:lnTo>
                <a:lnTo>
                  <a:pt x="1568" y="8352"/>
                </a:lnTo>
                <a:lnTo>
                  <a:pt x="1592" y="8333"/>
                </a:lnTo>
                <a:lnTo>
                  <a:pt x="1616" y="8328"/>
                </a:lnTo>
                <a:lnTo>
                  <a:pt x="1640" y="8320"/>
                </a:lnTo>
                <a:lnTo>
                  <a:pt x="1665" y="8315"/>
                </a:lnTo>
                <a:lnTo>
                  <a:pt x="1689" y="8308"/>
                </a:lnTo>
                <a:lnTo>
                  <a:pt x="1713" y="8308"/>
                </a:lnTo>
                <a:lnTo>
                  <a:pt x="1737" y="8308"/>
                </a:lnTo>
                <a:lnTo>
                  <a:pt x="1761" y="8307"/>
                </a:lnTo>
                <a:lnTo>
                  <a:pt x="1785" y="8303"/>
                </a:lnTo>
                <a:lnTo>
                  <a:pt x="1809" y="8300"/>
                </a:lnTo>
                <a:lnTo>
                  <a:pt x="1834" y="8297"/>
                </a:lnTo>
                <a:lnTo>
                  <a:pt x="1858" y="8295"/>
                </a:lnTo>
                <a:lnTo>
                  <a:pt x="1905" y="8293"/>
                </a:lnTo>
                <a:lnTo>
                  <a:pt x="1930" y="8281"/>
                </a:lnTo>
                <a:lnTo>
                  <a:pt x="1954" y="8280"/>
                </a:lnTo>
                <a:lnTo>
                  <a:pt x="1978" y="8277"/>
                </a:lnTo>
                <a:lnTo>
                  <a:pt x="2003" y="8277"/>
                </a:lnTo>
                <a:lnTo>
                  <a:pt x="2027" y="8263"/>
                </a:lnTo>
                <a:lnTo>
                  <a:pt x="2050" y="8263"/>
                </a:lnTo>
                <a:lnTo>
                  <a:pt x="2074" y="8260"/>
                </a:lnTo>
                <a:lnTo>
                  <a:pt x="2099" y="8252"/>
                </a:lnTo>
                <a:lnTo>
                  <a:pt x="2123" y="8238"/>
                </a:lnTo>
                <a:lnTo>
                  <a:pt x="2147" y="8230"/>
                </a:lnTo>
                <a:lnTo>
                  <a:pt x="2172" y="8225"/>
                </a:lnTo>
                <a:lnTo>
                  <a:pt x="2195" y="8222"/>
                </a:lnTo>
                <a:lnTo>
                  <a:pt x="2219" y="8218"/>
                </a:lnTo>
                <a:lnTo>
                  <a:pt x="2243" y="8218"/>
                </a:lnTo>
                <a:lnTo>
                  <a:pt x="2268" y="8218"/>
                </a:lnTo>
                <a:lnTo>
                  <a:pt x="2292" y="8218"/>
                </a:lnTo>
                <a:lnTo>
                  <a:pt x="2341" y="8209"/>
                </a:lnTo>
                <a:lnTo>
                  <a:pt x="2364" y="8197"/>
                </a:lnTo>
                <a:lnTo>
                  <a:pt x="2388" y="8196"/>
                </a:lnTo>
                <a:lnTo>
                  <a:pt x="2412" y="8196"/>
                </a:lnTo>
                <a:lnTo>
                  <a:pt x="2437" y="8194"/>
                </a:lnTo>
                <a:lnTo>
                  <a:pt x="2461" y="8179"/>
                </a:lnTo>
                <a:lnTo>
                  <a:pt x="2485" y="8158"/>
                </a:lnTo>
                <a:lnTo>
                  <a:pt x="2508" y="8137"/>
                </a:lnTo>
                <a:lnTo>
                  <a:pt x="2533" y="8108"/>
                </a:lnTo>
                <a:lnTo>
                  <a:pt x="2557" y="8082"/>
                </a:lnTo>
                <a:lnTo>
                  <a:pt x="2581" y="8048"/>
                </a:lnTo>
                <a:lnTo>
                  <a:pt x="2606" y="8023"/>
                </a:lnTo>
                <a:lnTo>
                  <a:pt x="2630" y="8009"/>
                </a:lnTo>
                <a:lnTo>
                  <a:pt x="2653" y="7997"/>
                </a:lnTo>
                <a:lnTo>
                  <a:pt x="2677" y="7989"/>
                </a:lnTo>
                <a:lnTo>
                  <a:pt x="2702" y="7983"/>
                </a:lnTo>
                <a:lnTo>
                  <a:pt x="2726" y="7976"/>
                </a:lnTo>
                <a:lnTo>
                  <a:pt x="2750" y="7968"/>
                </a:lnTo>
                <a:lnTo>
                  <a:pt x="2775" y="7960"/>
                </a:lnTo>
                <a:lnTo>
                  <a:pt x="2799" y="7953"/>
                </a:lnTo>
                <a:lnTo>
                  <a:pt x="2822" y="7945"/>
                </a:lnTo>
                <a:lnTo>
                  <a:pt x="2846" y="7944"/>
                </a:lnTo>
                <a:lnTo>
                  <a:pt x="2871" y="7930"/>
                </a:lnTo>
                <a:lnTo>
                  <a:pt x="2895" y="7926"/>
                </a:lnTo>
                <a:lnTo>
                  <a:pt x="2919" y="7918"/>
                </a:lnTo>
                <a:lnTo>
                  <a:pt x="2944" y="7914"/>
                </a:lnTo>
                <a:lnTo>
                  <a:pt x="2967" y="7907"/>
                </a:lnTo>
                <a:lnTo>
                  <a:pt x="2991" y="7905"/>
                </a:lnTo>
                <a:lnTo>
                  <a:pt x="3015" y="7889"/>
                </a:lnTo>
                <a:lnTo>
                  <a:pt x="3040" y="7881"/>
                </a:lnTo>
                <a:lnTo>
                  <a:pt x="3064" y="7868"/>
                </a:lnTo>
                <a:lnTo>
                  <a:pt x="3088" y="7843"/>
                </a:lnTo>
                <a:lnTo>
                  <a:pt x="3113" y="7833"/>
                </a:lnTo>
                <a:lnTo>
                  <a:pt x="3136" y="7814"/>
                </a:lnTo>
                <a:lnTo>
                  <a:pt x="3160" y="7807"/>
                </a:lnTo>
                <a:lnTo>
                  <a:pt x="3184" y="7793"/>
                </a:lnTo>
                <a:lnTo>
                  <a:pt x="3209" y="7787"/>
                </a:lnTo>
                <a:lnTo>
                  <a:pt x="3233" y="7776"/>
                </a:lnTo>
                <a:lnTo>
                  <a:pt x="3257" y="7771"/>
                </a:lnTo>
                <a:lnTo>
                  <a:pt x="3280" y="7741"/>
                </a:lnTo>
                <a:lnTo>
                  <a:pt x="3305" y="7708"/>
                </a:lnTo>
                <a:lnTo>
                  <a:pt x="3329" y="7696"/>
                </a:lnTo>
                <a:lnTo>
                  <a:pt x="3353" y="7682"/>
                </a:lnTo>
                <a:lnTo>
                  <a:pt x="3378" y="7675"/>
                </a:lnTo>
                <a:lnTo>
                  <a:pt x="3402" y="7668"/>
                </a:lnTo>
                <a:lnTo>
                  <a:pt x="3426" y="7667"/>
                </a:lnTo>
                <a:lnTo>
                  <a:pt x="3449" y="7663"/>
                </a:lnTo>
                <a:lnTo>
                  <a:pt x="3474" y="7658"/>
                </a:lnTo>
                <a:lnTo>
                  <a:pt x="3498" y="7649"/>
                </a:lnTo>
                <a:lnTo>
                  <a:pt x="3522" y="7629"/>
                </a:lnTo>
                <a:lnTo>
                  <a:pt x="3547" y="7625"/>
                </a:lnTo>
                <a:lnTo>
                  <a:pt x="3571" y="7618"/>
                </a:lnTo>
                <a:lnTo>
                  <a:pt x="3594" y="7611"/>
                </a:lnTo>
                <a:lnTo>
                  <a:pt x="3618" y="7593"/>
                </a:lnTo>
                <a:lnTo>
                  <a:pt x="3643" y="7586"/>
                </a:lnTo>
                <a:lnTo>
                  <a:pt x="3667" y="7573"/>
                </a:lnTo>
                <a:lnTo>
                  <a:pt x="3691" y="7565"/>
                </a:lnTo>
                <a:lnTo>
                  <a:pt x="3716" y="7562"/>
                </a:lnTo>
                <a:lnTo>
                  <a:pt x="3740" y="7562"/>
                </a:lnTo>
                <a:lnTo>
                  <a:pt x="3763" y="7561"/>
                </a:lnTo>
                <a:lnTo>
                  <a:pt x="3787" y="7557"/>
                </a:lnTo>
                <a:lnTo>
                  <a:pt x="3812" y="7556"/>
                </a:lnTo>
                <a:lnTo>
                  <a:pt x="3836" y="7554"/>
                </a:lnTo>
                <a:lnTo>
                  <a:pt x="3860" y="7554"/>
                </a:lnTo>
                <a:lnTo>
                  <a:pt x="3908" y="7547"/>
                </a:lnTo>
                <a:lnTo>
                  <a:pt x="3956" y="7544"/>
                </a:lnTo>
                <a:lnTo>
                  <a:pt x="4029" y="7543"/>
                </a:lnTo>
                <a:lnTo>
                  <a:pt x="4294" y="7543"/>
                </a:lnTo>
                <a:lnTo>
                  <a:pt x="4319" y="7540"/>
                </a:lnTo>
                <a:lnTo>
                  <a:pt x="4343" y="7519"/>
                </a:lnTo>
                <a:lnTo>
                  <a:pt x="4366" y="7493"/>
                </a:lnTo>
                <a:lnTo>
                  <a:pt x="4390" y="7472"/>
                </a:lnTo>
                <a:lnTo>
                  <a:pt x="4415" y="7453"/>
                </a:lnTo>
                <a:lnTo>
                  <a:pt x="4439" y="7437"/>
                </a:lnTo>
                <a:lnTo>
                  <a:pt x="4463" y="7434"/>
                </a:lnTo>
                <a:lnTo>
                  <a:pt x="4488" y="7414"/>
                </a:lnTo>
                <a:lnTo>
                  <a:pt x="4512" y="7363"/>
                </a:lnTo>
                <a:lnTo>
                  <a:pt x="4535" y="7345"/>
                </a:lnTo>
                <a:lnTo>
                  <a:pt x="4559" y="7327"/>
                </a:lnTo>
                <a:lnTo>
                  <a:pt x="4584" y="7325"/>
                </a:lnTo>
                <a:lnTo>
                  <a:pt x="4608" y="7300"/>
                </a:lnTo>
                <a:lnTo>
                  <a:pt x="4632" y="7275"/>
                </a:lnTo>
                <a:lnTo>
                  <a:pt x="4656" y="7249"/>
                </a:lnTo>
                <a:lnTo>
                  <a:pt x="4680" y="7237"/>
                </a:lnTo>
                <a:lnTo>
                  <a:pt x="4704" y="7221"/>
                </a:lnTo>
                <a:lnTo>
                  <a:pt x="4728" y="7194"/>
                </a:lnTo>
                <a:lnTo>
                  <a:pt x="4753" y="7177"/>
                </a:lnTo>
                <a:lnTo>
                  <a:pt x="4777" y="7162"/>
                </a:lnTo>
                <a:lnTo>
                  <a:pt x="4801" y="7150"/>
                </a:lnTo>
                <a:lnTo>
                  <a:pt x="4825" y="7133"/>
                </a:lnTo>
                <a:lnTo>
                  <a:pt x="4849" y="7112"/>
                </a:lnTo>
                <a:lnTo>
                  <a:pt x="4873" y="7079"/>
                </a:lnTo>
                <a:lnTo>
                  <a:pt x="4897" y="7059"/>
                </a:lnTo>
                <a:lnTo>
                  <a:pt x="4922" y="7034"/>
                </a:lnTo>
                <a:lnTo>
                  <a:pt x="4946" y="7017"/>
                </a:lnTo>
                <a:lnTo>
                  <a:pt x="4970" y="7001"/>
                </a:lnTo>
                <a:lnTo>
                  <a:pt x="4993" y="6993"/>
                </a:lnTo>
                <a:lnTo>
                  <a:pt x="5018" y="6984"/>
                </a:lnTo>
                <a:lnTo>
                  <a:pt x="5042" y="6961"/>
                </a:lnTo>
                <a:lnTo>
                  <a:pt x="5066" y="6951"/>
                </a:lnTo>
                <a:lnTo>
                  <a:pt x="5091" y="6948"/>
                </a:lnTo>
                <a:lnTo>
                  <a:pt x="5115" y="6935"/>
                </a:lnTo>
                <a:lnTo>
                  <a:pt x="5138" y="6917"/>
                </a:lnTo>
                <a:lnTo>
                  <a:pt x="5162" y="6905"/>
                </a:lnTo>
                <a:lnTo>
                  <a:pt x="5187" y="6904"/>
                </a:lnTo>
                <a:lnTo>
                  <a:pt x="5211" y="6901"/>
                </a:lnTo>
                <a:lnTo>
                  <a:pt x="5259" y="6898"/>
                </a:lnTo>
                <a:lnTo>
                  <a:pt x="5284" y="6888"/>
                </a:lnTo>
                <a:lnTo>
                  <a:pt x="5331" y="6884"/>
                </a:lnTo>
                <a:lnTo>
                  <a:pt x="5356" y="6875"/>
                </a:lnTo>
                <a:lnTo>
                  <a:pt x="5380" y="6873"/>
                </a:lnTo>
                <a:lnTo>
                  <a:pt x="5404" y="6869"/>
                </a:lnTo>
                <a:lnTo>
                  <a:pt x="5428" y="6854"/>
                </a:lnTo>
                <a:lnTo>
                  <a:pt x="5452" y="6839"/>
                </a:lnTo>
                <a:lnTo>
                  <a:pt x="5476" y="6821"/>
                </a:lnTo>
                <a:lnTo>
                  <a:pt x="5500" y="6819"/>
                </a:lnTo>
                <a:lnTo>
                  <a:pt x="5525" y="6811"/>
                </a:lnTo>
                <a:lnTo>
                  <a:pt x="5549" y="6807"/>
                </a:lnTo>
                <a:lnTo>
                  <a:pt x="5573" y="6791"/>
                </a:lnTo>
                <a:lnTo>
                  <a:pt x="5597" y="6783"/>
                </a:lnTo>
                <a:lnTo>
                  <a:pt x="5621" y="6779"/>
                </a:lnTo>
                <a:lnTo>
                  <a:pt x="5645" y="6772"/>
                </a:lnTo>
                <a:lnTo>
                  <a:pt x="5694" y="6771"/>
                </a:lnTo>
                <a:lnTo>
                  <a:pt x="5718" y="6767"/>
                </a:lnTo>
                <a:lnTo>
                  <a:pt x="5742" y="6763"/>
                </a:lnTo>
                <a:lnTo>
                  <a:pt x="5765" y="6752"/>
                </a:lnTo>
                <a:lnTo>
                  <a:pt x="5790" y="6720"/>
                </a:lnTo>
                <a:lnTo>
                  <a:pt x="5814" y="6714"/>
                </a:lnTo>
                <a:lnTo>
                  <a:pt x="5838" y="6708"/>
                </a:lnTo>
                <a:lnTo>
                  <a:pt x="5862" y="6696"/>
                </a:lnTo>
                <a:lnTo>
                  <a:pt x="5887" y="6685"/>
                </a:lnTo>
                <a:lnTo>
                  <a:pt x="5911" y="6680"/>
                </a:lnTo>
                <a:lnTo>
                  <a:pt x="5934" y="6678"/>
                </a:lnTo>
                <a:lnTo>
                  <a:pt x="5959" y="6677"/>
                </a:lnTo>
                <a:lnTo>
                  <a:pt x="5983" y="6676"/>
                </a:lnTo>
                <a:lnTo>
                  <a:pt x="6007" y="6668"/>
                </a:lnTo>
                <a:lnTo>
                  <a:pt x="6031" y="6657"/>
                </a:lnTo>
                <a:lnTo>
                  <a:pt x="6056" y="6656"/>
                </a:lnTo>
                <a:lnTo>
                  <a:pt x="6079" y="6652"/>
                </a:lnTo>
                <a:lnTo>
                  <a:pt x="6103" y="6651"/>
                </a:lnTo>
                <a:lnTo>
                  <a:pt x="6128" y="6634"/>
                </a:lnTo>
                <a:lnTo>
                  <a:pt x="6152" y="6629"/>
                </a:lnTo>
                <a:lnTo>
                  <a:pt x="6200" y="6629"/>
                </a:lnTo>
                <a:lnTo>
                  <a:pt x="6225" y="6625"/>
                </a:lnTo>
                <a:lnTo>
                  <a:pt x="6248" y="6619"/>
                </a:lnTo>
                <a:lnTo>
                  <a:pt x="6297" y="6607"/>
                </a:lnTo>
                <a:lnTo>
                  <a:pt x="6321" y="6605"/>
                </a:lnTo>
                <a:lnTo>
                  <a:pt x="6345" y="6601"/>
                </a:lnTo>
                <a:lnTo>
                  <a:pt x="6369" y="6591"/>
                </a:lnTo>
                <a:lnTo>
                  <a:pt x="6393" y="6589"/>
                </a:lnTo>
                <a:lnTo>
                  <a:pt x="6417" y="6586"/>
                </a:lnTo>
                <a:lnTo>
                  <a:pt x="6441" y="6574"/>
                </a:lnTo>
                <a:lnTo>
                  <a:pt x="6465" y="6572"/>
                </a:lnTo>
                <a:lnTo>
                  <a:pt x="6490" y="6560"/>
                </a:lnTo>
                <a:lnTo>
                  <a:pt x="6514" y="6530"/>
                </a:lnTo>
                <a:lnTo>
                  <a:pt x="6537" y="6490"/>
                </a:lnTo>
                <a:lnTo>
                  <a:pt x="6562" y="6455"/>
                </a:lnTo>
                <a:lnTo>
                  <a:pt x="6586" y="6437"/>
                </a:lnTo>
                <a:lnTo>
                  <a:pt x="6610" y="6433"/>
                </a:lnTo>
                <a:lnTo>
                  <a:pt x="6634" y="6433"/>
                </a:lnTo>
                <a:lnTo>
                  <a:pt x="6659" y="6408"/>
                </a:lnTo>
                <a:lnTo>
                  <a:pt x="6683" y="6405"/>
                </a:lnTo>
                <a:lnTo>
                  <a:pt x="6706" y="6377"/>
                </a:lnTo>
                <a:lnTo>
                  <a:pt x="6731" y="6364"/>
                </a:lnTo>
                <a:lnTo>
                  <a:pt x="6755" y="6355"/>
                </a:lnTo>
                <a:lnTo>
                  <a:pt x="6779" y="6342"/>
                </a:lnTo>
                <a:lnTo>
                  <a:pt x="6803" y="6336"/>
                </a:lnTo>
                <a:lnTo>
                  <a:pt x="6828" y="6315"/>
                </a:lnTo>
                <a:lnTo>
                  <a:pt x="6851" y="6312"/>
                </a:lnTo>
                <a:lnTo>
                  <a:pt x="6875" y="6311"/>
                </a:lnTo>
                <a:lnTo>
                  <a:pt x="6900" y="6302"/>
                </a:lnTo>
                <a:lnTo>
                  <a:pt x="6924" y="6296"/>
                </a:lnTo>
                <a:lnTo>
                  <a:pt x="6948" y="6290"/>
                </a:lnTo>
                <a:lnTo>
                  <a:pt x="6972" y="6289"/>
                </a:lnTo>
                <a:lnTo>
                  <a:pt x="6997" y="6281"/>
                </a:lnTo>
                <a:lnTo>
                  <a:pt x="7020" y="6274"/>
                </a:lnTo>
                <a:lnTo>
                  <a:pt x="7044" y="6268"/>
                </a:lnTo>
                <a:lnTo>
                  <a:pt x="7068" y="6264"/>
                </a:lnTo>
                <a:lnTo>
                  <a:pt x="7093" y="6244"/>
                </a:lnTo>
                <a:lnTo>
                  <a:pt x="7117" y="6244"/>
                </a:lnTo>
                <a:lnTo>
                  <a:pt x="7141" y="6244"/>
                </a:lnTo>
                <a:lnTo>
                  <a:pt x="7165" y="6242"/>
                </a:lnTo>
                <a:lnTo>
                  <a:pt x="7189" y="6238"/>
                </a:lnTo>
                <a:lnTo>
                  <a:pt x="7213" y="6236"/>
                </a:lnTo>
                <a:lnTo>
                  <a:pt x="7237" y="6235"/>
                </a:lnTo>
                <a:lnTo>
                  <a:pt x="7262" y="6226"/>
                </a:lnTo>
                <a:lnTo>
                  <a:pt x="7286" y="6226"/>
                </a:lnTo>
                <a:lnTo>
                  <a:pt x="7310" y="6204"/>
                </a:lnTo>
                <a:lnTo>
                  <a:pt x="7334" y="6180"/>
                </a:lnTo>
                <a:lnTo>
                  <a:pt x="7358" y="6170"/>
                </a:lnTo>
                <a:lnTo>
                  <a:pt x="7382" y="6152"/>
                </a:lnTo>
                <a:lnTo>
                  <a:pt x="7406" y="6129"/>
                </a:lnTo>
                <a:lnTo>
                  <a:pt x="7431" y="6125"/>
                </a:lnTo>
                <a:lnTo>
                  <a:pt x="7455" y="6106"/>
                </a:lnTo>
                <a:lnTo>
                  <a:pt x="7478" y="6097"/>
                </a:lnTo>
                <a:lnTo>
                  <a:pt x="7503" y="6097"/>
                </a:lnTo>
                <a:lnTo>
                  <a:pt x="7527" y="6096"/>
                </a:lnTo>
                <a:lnTo>
                  <a:pt x="7551" y="6091"/>
                </a:lnTo>
                <a:lnTo>
                  <a:pt x="7575" y="6088"/>
                </a:lnTo>
                <a:lnTo>
                  <a:pt x="7600" y="6086"/>
                </a:lnTo>
                <a:lnTo>
                  <a:pt x="7624" y="6081"/>
                </a:lnTo>
                <a:lnTo>
                  <a:pt x="7647" y="6067"/>
                </a:lnTo>
                <a:lnTo>
                  <a:pt x="7671" y="6062"/>
                </a:lnTo>
                <a:lnTo>
                  <a:pt x="7696" y="6055"/>
                </a:lnTo>
                <a:lnTo>
                  <a:pt x="7720" y="6036"/>
                </a:lnTo>
                <a:lnTo>
                  <a:pt x="7744" y="6010"/>
                </a:lnTo>
                <a:lnTo>
                  <a:pt x="7769" y="6005"/>
                </a:lnTo>
                <a:lnTo>
                  <a:pt x="7792" y="5991"/>
                </a:lnTo>
                <a:lnTo>
                  <a:pt x="7816" y="5990"/>
                </a:lnTo>
                <a:lnTo>
                  <a:pt x="7840" y="5965"/>
                </a:lnTo>
                <a:lnTo>
                  <a:pt x="7865" y="5947"/>
                </a:lnTo>
                <a:lnTo>
                  <a:pt x="7889" y="5942"/>
                </a:lnTo>
                <a:lnTo>
                  <a:pt x="7913" y="5929"/>
                </a:lnTo>
                <a:lnTo>
                  <a:pt x="7937" y="5928"/>
                </a:lnTo>
                <a:lnTo>
                  <a:pt x="7961" y="5914"/>
                </a:lnTo>
                <a:lnTo>
                  <a:pt x="7985" y="5904"/>
                </a:lnTo>
                <a:lnTo>
                  <a:pt x="8009" y="5889"/>
                </a:lnTo>
                <a:lnTo>
                  <a:pt x="8058" y="5880"/>
                </a:lnTo>
                <a:lnTo>
                  <a:pt x="8082" y="5878"/>
                </a:lnTo>
                <a:lnTo>
                  <a:pt x="8106" y="5875"/>
                </a:lnTo>
                <a:lnTo>
                  <a:pt x="8130" y="5856"/>
                </a:lnTo>
                <a:lnTo>
                  <a:pt x="8154" y="5843"/>
                </a:lnTo>
                <a:lnTo>
                  <a:pt x="8178" y="5840"/>
                </a:lnTo>
                <a:lnTo>
                  <a:pt x="8203" y="5817"/>
                </a:lnTo>
                <a:lnTo>
                  <a:pt x="8227" y="5812"/>
                </a:lnTo>
                <a:lnTo>
                  <a:pt x="8274" y="5809"/>
                </a:lnTo>
                <a:lnTo>
                  <a:pt x="8299" y="5795"/>
                </a:lnTo>
                <a:lnTo>
                  <a:pt x="8323" y="5780"/>
                </a:lnTo>
                <a:lnTo>
                  <a:pt x="8347" y="5775"/>
                </a:lnTo>
                <a:lnTo>
                  <a:pt x="8372" y="5773"/>
                </a:lnTo>
                <a:lnTo>
                  <a:pt x="8396" y="5768"/>
                </a:lnTo>
                <a:lnTo>
                  <a:pt x="8419" y="5759"/>
                </a:lnTo>
                <a:lnTo>
                  <a:pt x="8443" y="5748"/>
                </a:lnTo>
                <a:lnTo>
                  <a:pt x="8468" y="5745"/>
                </a:lnTo>
                <a:lnTo>
                  <a:pt x="8492" y="5742"/>
                </a:lnTo>
                <a:lnTo>
                  <a:pt x="8516" y="5731"/>
                </a:lnTo>
                <a:lnTo>
                  <a:pt x="8541" y="5722"/>
                </a:lnTo>
                <a:lnTo>
                  <a:pt x="8564" y="5713"/>
                </a:lnTo>
                <a:lnTo>
                  <a:pt x="8588" y="5703"/>
                </a:lnTo>
                <a:lnTo>
                  <a:pt x="8612" y="5697"/>
                </a:lnTo>
                <a:lnTo>
                  <a:pt x="8637" y="5690"/>
                </a:lnTo>
                <a:lnTo>
                  <a:pt x="8661" y="5688"/>
                </a:lnTo>
                <a:lnTo>
                  <a:pt x="8685" y="5682"/>
                </a:lnTo>
                <a:lnTo>
                  <a:pt x="8710" y="5678"/>
                </a:lnTo>
                <a:lnTo>
                  <a:pt x="8733" y="5665"/>
                </a:lnTo>
                <a:lnTo>
                  <a:pt x="8757" y="5660"/>
                </a:lnTo>
                <a:lnTo>
                  <a:pt x="8781" y="5641"/>
                </a:lnTo>
                <a:lnTo>
                  <a:pt x="8806" y="5623"/>
                </a:lnTo>
                <a:lnTo>
                  <a:pt x="8830" y="5612"/>
                </a:lnTo>
                <a:lnTo>
                  <a:pt x="8854" y="5594"/>
                </a:lnTo>
                <a:lnTo>
                  <a:pt x="8877" y="5592"/>
                </a:lnTo>
                <a:lnTo>
                  <a:pt x="8902" y="5585"/>
                </a:lnTo>
                <a:lnTo>
                  <a:pt x="8926" y="5581"/>
                </a:lnTo>
                <a:lnTo>
                  <a:pt x="8950" y="5573"/>
                </a:lnTo>
                <a:lnTo>
                  <a:pt x="8975" y="5512"/>
                </a:lnTo>
                <a:lnTo>
                  <a:pt x="8999" y="5468"/>
                </a:lnTo>
                <a:lnTo>
                  <a:pt x="9023" y="5460"/>
                </a:lnTo>
                <a:lnTo>
                  <a:pt x="9046" y="5453"/>
                </a:lnTo>
                <a:lnTo>
                  <a:pt x="9071" y="5436"/>
                </a:lnTo>
                <a:lnTo>
                  <a:pt x="9095" y="5422"/>
                </a:lnTo>
                <a:lnTo>
                  <a:pt x="9119" y="5374"/>
                </a:lnTo>
                <a:lnTo>
                  <a:pt x="9144" y="5353"/>
                </a:lnTo>
                <a:lnTo>
                  <a:pt x="9168" y="5335"/>
                </a:lnTo>
                <a:lnTo>
                  <a:pt x="9191" y="5317"/>
                </a:lnTo>
                <a:lnTo>
                  <a:pt x="9215" y="5310"/>
                </a:lnTo>
                <a:lnTo>
                  <a:pt x="9240" y="5285"/>
                </a:lnTo>
                <a:lnTo>
                  <a:pt x="9264" y="5278"/>
                </a:lnTo>
                <a:lnTo>
                  <a:pt x="9288" y="5239"/>
                </a:lnTo>
                <a:lnTo>
                  <a:pt x="9313" y="5230"/>
                </a:lnTo>
                <a:lnTo>
                  <a:pt x="9336" y="5206"/>
                </a:lnTo>
                <a:lnTo>
                  <a:pt x="9360" y="5180"/>
                </a:lnTo>
                <a:lnTo>
                  <a:pt x="9384" y="5151"/>
                </a:lnTo>
                <a:lnTo>
                  <a:pt x="9409" y="5136"/>
                </a:lnTo>
                <a:lnTo>
                  <a:pt x="9433" y="5121"/>
                </a:lnTo>
                <a:lnTo>
                  <a:pt x="9457" y="5110"/>
                </a:lnTo>
                <a:lnTo>
                  <a:pt x="9482" y="5100"/>
                </a:lnTo>
                <a:lnTo>
                  <a:pt x="9505" y="5097"/>
                </a:lnTo>
                <a:lnTo>
                  <a:pt x="9529" y="5087"/>
                </a:lnTo>
                <a:lnTo>
                  <a:pt x="9553" y="5082"/>
                </a:lnTo>
                <a:lnTo>
                  <a:pt x="9578" y="5078"/>
                </a:lnTo>
                <a:lnTo>
                  <a:pt x="9602" y="5067"/>
                </a:lnTo>
                <a:lnTo>
                  <a:pt x="9626" y="5060"/>
                </a:lnTo>
                <a:lnTo>
                  <a:pt x="9649" y="5060"/>
                </a:lnTo>
                <a:lnTo>
                  <a:pt x="9674" y="5058"/>
                </a:lnTo>
                <a:lnTo>
                  <a:pt x="9698" y="5054"/>
                </a:lnTo>
                <a:lnTo>
                  <a:pt x="9722" y="5054"/>
                </a:lnTo>
                <a:lnTo>
                  <a:pt x="9747" y="5050"/>
                </a:lnTo>
                <a:lnTo>
                  <a:pt x="9771" y="5050"/>
                </a:lnTo>
                <a:lnTo>
                  <a:pt x="9795" y="5048"/>
                </a:lnTo>
                <a:lnTo>
                  <a:pt x="9818" y="5047"/>
                </a:lnTo>
                <a:lnTo>
                  <a:pt x="9843" y="5043"/>
                </a:lnTo>
                <a:lnTo>
                  <a:pt x="9867" y="5039"/>
                </a:lnTo>
                <a:lnTo>
                  <a:pt x="9891" y="5034"/>
                </a:lnTo>
                <a:lnTo>
                  <a:pt x="9916" y="5032"/>
                </a:lnTo>
                <a:lnTo>
                  <a:pt x="9940" y="5025"/>
                </a:lnTo>
                <a:lnTo>
                  <a:pt x="9963" y="5022"/>
                </a:lnTo>
                <a:lnTo>
                  <a:pt x="9987" y="5013"/>
                </a:lnTo>
                <a:lnTo>
                  <a:pt x="10012" y="5012"/>
                </a:lnTo>
                <a:lnTo>
                  <a:pt x="10036" y="5009"/>
                </a:lnTo>
                <a:lnTo>
                  <a:pt x="10060" y="4996"/>
                </a:lnTo>
                <a:lnTo>
                  <a:pt x="10085" y="4984"/>
                </a:lnTo>
                <a:lnTo>
                  <a:pt x="10109" y="4978"/>
                </a:lnTo>
                <a:lnTo>
                  <a:pt x="10132" y="4975"/>
                </a:lnTo>
                <a:lnTo>
                  <a:pt x="10156" y="4974"/>
                </a:lnTo>
                <a:lnTo>
                  <a:pt x="10181" y="4968"/>
                </a:lnTo>
                <a:lnTo>
                  <a:pt x="10205" y="4967"/>
                </a:lnTo>
                <a:lnTo>
                  <a:pt x="10229" y="4957"/>
                </a:lnTo>
                <a:lnTo>
                  <a:pt x="10254" y="4918"/>
                </a:lnTo>
                <a:lnTo>
                  <a:pt x="10277" y="4895"/>
                </a:lnTo>
                <a:lnTo>
                  <a:pt x="10301" y="4886"/>
                </a:lnTo>
                <a:lnTo>
                  <a:pt x="10325" y="4863"/>
                </a:lnTo>
                <a:lnTo>
                  <a:pt x="10350" y="4857"/>
                </a:lnTo>
                <a:lnTo>
                  <a:pt x="10374" y="4850"/>
                </a:lnTo>
                <a:lnTo>
                  <a:pt x="10398" y="4817"/>
                </a:lnTo>
                <a:lnTo>
                  <a:pt x="10422" y="4806"/>
                </a:lnTo>
                <a:lnTo>
                  <a:pt x="10446" y="4781"/>
                </a:lnTo>
                <a:lnTo>
                  <a:pt x="10470" y="4760"/>
                </a:lnTo>
                <a:lnTo>
                  <a:pt x="10494" y="4741"/>
                </a:lnTo>
                <a:lnTo>
                  <a:pt x="10519" y="4730"/>
                </a:lnTo>
                <a:lnTo>
                  <a:pt x="10543" y="4729"/>
                </a:lnTo>
                <a:lnTo>
                  <a:pt x="10567" y="4708"/>
                </a:lnTo>
                <a:lnTo>
                  <a:pt x="10590" y="4694"/>
                </a:lnTo>
                <a:lnTo>
                  <a:pt x="10615" y="4685"/>
                </a:lnTo>
                <a:lnTo>
                  <a:pt x="10857" y="4685"/>
                </a:lnTo>
                <a:lnTo>
                  <a:pt x="10881" y="4684"/>
                </a:lnTo>
                <a:lnTo>
                  <a:pt x="10904" y="4669"/>
                </a:lnTo>
                <a:lnTo>
                  <a:pt x="10928" y="4646"/>
                </a:lnTo>
                <a:lnTo>
                  <a:pt x="10953" y="4632"/>
                </a:lnTo>
                <a:lnTo>
                  <a:pt x="10977" y="4613"/>
                </a:lnTo>
                <a:lnTo>
                  <a:pt x="11001" y="4606"/>
                </a:lnTo>
                <a:lnTo>
                  <a:pt x="11025" y="4595"/>
                </a:lnTo>
                <a:lnTo>
                  <a:pt x="11049" y="4590"/>
                </a:lnTo>
                <a:lnTo>
                  <a:pt x="11073" y="4583"/>
                </a:lnTo>
                <a:lnTo>
                  <a:pt x="11170" y="4568"/>
                </a:lnTo>
                <a:lnTo>
                  <a:pt x="11194" y="4556"/>
                </a:lnTo>
                <a:lnTo>
                  <a:pt x="11218" y="4554"/>
                </a:lnTo>
                <a:lnTo>
                  <a:pt x="11242" y="4551"/>
                </a:lnTo>
                <a:lnTo>
                  <a:pt x="11266" y="4538"/>
                </a:lnTo>
                <a:lnTo>
                  <a:pt x="11291" y="4535"/>
                </a:lnTo>
                <a:lnTo>
                  <a:pt x="11315" y="4523"/>
                </a:lnTo>
                <a:lnTo>
                  <a:pt x="11339" y="4512"/>
                </a:lnTo>
                <a:lnTo>
                  <a:pt x="11362" y="4498"/>
                </a:lnTo>
                <a:lnTo>
                  <a:pt x="11387" y="4474"/>
                </a:lnTo>
                <a:lnTo>
                  <a:pt x="11411" y="4459"/>
                </a:lnTo>
                <a:lnTo>
                  <a:pt x="11435" y="4445"/>
                </a:lnTo>
                <a:lnTo>
                  <a:pt x="11460" y="4429"/>
                </a:lnTo>
                <a:lnTo>
                  <a:pt x="11484" y="4417"/>
                </a:lnTo>
                <a:lnTo>
                  <a:pt x="11508" y="4415"/>
                </a:lnTo>
                <a:lnTo>
                  <a:pt x="11531" y="4397"/>
                </a:lnTo>
                <a:lnTo>
                  <a:pt x="11556" y="4391"/>
                </a:lnTo>
                <a:lnTo>
                  <a:pt x="11580" y="4387"/>
                </a:lnTo>
                <a:lnTo>
                  <a:pt x="11604" y="4369"/>
                </a:lnTo>
                <a:lnTo>
                  <a:pt x="11628" y="4365"/>
                </a:lnTo>
                <a:lnTo>
                  <a:pt x="11653" y="4362"/>
                </a:lnTo>
                <a:lnTo>
                  <a:pt x="11676" y="4359"/>
                </a:lnTo>
                <a:lnTo>
                  <a:pt x="11700" y="4354"/>
                </a:lnTo>
                <a:lnTo>
                  <a:pt x="11749" y="4348"/>
                </a:lnTo>
                <a:lnTo>
                  <a:pt x="11773" y="4343"/>
                </a:lnTo>
                <a:lnTo>
                  <a:pt x="11797" y="4342"/>
                </a:lnTo>
                <a:lnTo>
                  <a:pt x="11822" y="4337"/>
                </a:lnTo>
                <a:lnTo>
                  <a:pt x="11845" y="4335"/>
                </a:lnTo>
                <a:lnTo>
                  <a:pt x="11869" y="4328"/>
                </a:lnTo>
                <a:lnTo>
                  <a:pt x="11894" y="4325"/>
                </a:lnTo>
                <a:lnTo>
                  <a:pt x="11942" y="4323"/>
                </a:lnTo>
                <a:lnTo>
                  <a:pt x="11966" y="4319"/>
                </a:lnTo>
                <a:lnTo>
                  <a:pt x="11990" y="4318"/>
                </a:lnTo>
                <a:lnTo>
                  <a:pt x="12014" y="4316"/>
                </a:lnTo>
                <a:lnTo>
                  <a:pt x="12038" y="4314"/>
                </a:lnTo>
                <a:lnTo>
                  <a:pt x="12063" y="4313"/>
                </a:lnTo>
                <a:lnTo>
                  <a:pt x="12087" y="4310"/>
                </a:lnTo>
                <a:lnTo>
                  <a:pt x="12111" y="4297"/>
                </a:lnTo>
                <a:lnTo>
                  <a:pt x="12134" y="4294"/>
                </a:lnTo>
                <a:lnTo>
                  <a:pt x="12159" y="4290"/>
                </a:lnTo>
                <a:lnTo>
                  <a:pt x="12183" y="4286"/>
                </a:lnTo>
                <a:lnTo>
                  <a:pt x="12207" y="4247"/>
                </a:lnTo>
                <a:lnTo>
                  <a:pt x="12231" y="4238"/>
                </a:lnTo>
                <a:lnTo>
                  <a:pt x="12256" y="4231"/>
                </a:lnTo>
                <a:lnTo>
                  <a:pt x="12280" y="4217"/>
                </a:lnTo>
                <a:lnTo>
                  <a:pt x="12303" y="4210"/>
                </a:lnTo>
                <a:lnTo>
                  <a:pt x="12328" y="4208"/>
                </a:lnTo>
                <a:lnTo>
                  <a:pt x="12352" y="4200"/>
                </a:lnTo>
                <a:lnTo>
                  <a:pt x="12376" y="4194"/>
                </a:lnTo>
                <a:lnTo>
                  <a:pt x="12400" y="4175"/>
                </a:lnTo>
                <a:lnTo>
                  <a:pt x="12425" y="4165"/>
                </a:lnTo>
                <a:lnTo>
                  <a:pt x="12448" y="4147"/>
                </a:lnTo>
                <a:lnTo>
                  <a:pt x="12472" y="4140"/>
                </a:lnTo>
                <a:lnTo>
                  <a:pt x="12497" y="4128"/>
                </a:lnTo>
                <a:lnTo>
                  <a:pt x="12521" y="4121"/>
                </a:lnTo>
                <a:lnTo>
                  <a:pt x="12545" y="4115"/>
                </a:lnTo>
                <a:lnTo>
                  <a:pt x="12569" y="4097"/>
                </a:lnTo>
                <a:lnTo>
                  <a:pt x="12594" y="4095"/>
                </a:lnTo>
                <a:lnTo>
                  <a:pt x="12617" y="4089"/>
                </a:lnTo>
                <a:lnTo>
                  <a:pt x="12641" y="4070"/>
                </a:lnTo>
                <a:lnTo>
                  <a:pt x="12666" y="4059"/>
                </a:lnTo>
                <a:lnTo>
                  <a:pt x="12690" y="4054"/>
                </a:lnTo>
                <a:lnTo>
                  <a:pt x="12714" y="4046"/>
                </a:lnTo>
                <a:lnTo>
                  <a:pt x="12738" y="4039"/>
                </a:lnTo>
                <a:lnTo>
                  <a:pt x="12762" y="4030"/>
                </a:lnTo>
                <a:lnTo>
                  <a:pt x="12786" y="4018"/>
                </a:lnTo>
                <a:lnTo>
                  <a:pt x="12810" y="4008"/>
                </a:lnTo>
                <a:lnTo>
                  <a:pt x="12834" y="4003"/>
                </a:lnTo>
                <a:lnTo>
                  <a:pt x="12859" y="3998"/>
                </a:lnTo>
                <a:lnTo>
                  <a:pt x="12883" y="3996"/>
                </a:lnTo>
                <a:lnTo>
                  <a:pt x="12907" y="3993"/>
                </a:lnTo>
                <a:lnTo>
                  <a:pt x="12931" y="3988"/>
                </a:lnTo>
                <a:lnTo>
                  <a:pt x="12955" y="3986"/>
                </a:lnTo>
                <a:lnTo>
                  <a:pt x="12979" y="3986"/>
                </a:lnTo>
                <a:lnTo>
                  <a:pt x="13003" y="3985"/>
                </a:lnTo>
                <a:lnTo>
                  <a:pt x="13028" y="3979"/>
                </a:lnTo>
                <a:lnTo>
                  <a:pt x="13075" y="3977"/>
                </a:lnTo>
                <a:lnTo>
                  <a:pt x="13100" y="3973"/>
                </a:lnTo>
                <a:lnTo>
                  <a:pt x="13124" y="3967"/>
                </a:lnTo>
                <a:lnTo>
                  <a:pt x="13148" y="3945"/>
                </a:lnTo>
                <a:lnTo>
                  <a:pt x="13172" y="3926"/>
                </a:lnTo>
                <a:lnTo>
                  <a:pt x="13197" y="3920"/>
                </a:lnTo>
                <a:lnTo>
                  <a:pt x="13221" y="3917"/>
                </a:lnTo>
                <a:lnTo>
                  <a:pt x="13244" y="3913"/>
                </a:lnTo>
                <a:lnTo>
                  <a:pt x="13269" y="3909"/>
                </a:lnTo>
                <a:lnTo>
                  <a:pt x="13293" y="3897"/>
                </a:lnTo>
                <a:lnTo>
                  <a:pt x="13317" y="3886"/>
                </a:lnTo>
                <a:lnTo>
                  <a:pt x="13341" y="3870"/>
                </a:lnTo>
                <a:lnTo>
                  <a:pt x="13366" y="3866"/>
                </a:lnTo>
                <a:lnTo>
                  <a:pt x="13389" y="3866"/>
                </a:lnTo>
                <a:lnTo>
                  <a:pt x="13413" y="3858"/>
                </a:lnTo>
                <a:lnTo>
                  <a:pt x="13437" y="3855"/>
                </a:lnTo>
                <a:lnTo>
                  <a:pt x="13462" y="3842"/>
                </a:lnTo>
                <a:lnTo>
                  <a:pt x="13486" y="3827"/>
                </a:lnTo>
                <a:lnTo>
                  <a:pt x="13510" y="3826"/>
                </a:lnTo>
                <a:lnTo>
                  <a:pt x="13534" y="3825"/>
                </a:lnTo>
                <a:lnTo>
                  <a:pt x="13558" y="3821"/>
                </a:lnTo>
                <a:lnTo>
                  <a:pt x="13582" y="3820"/>
                </a:lnTo>
                <a:lnTo>
                  <a:pt x="13606" y="3817"/>
                </a:lnTo>
                <a:lnTo>
                  <a:pt x="13631" y="3813"/>
                </a:lnTo>
                <a:lnTo>
                  <a:pt x="13655" y="3810"/>
                </a:lnTo>
                <a:lnTo>
                  <a:pt x="13703" y="3810"/>
                </a:lnTo>
                <a:lnTo>
                  <a:pt x="13751" y="3809"/>
                </a:lnTo>
                <a:lnTo>
                  <a:pt x="13775" y="3779"/>
                </a:lnTo>
                <a:lnTo>
                  <a:pt x="13800" y="3756"/>
                </a:lnTo>
                <a:lnTo>
                  <a:pt x="13824" y="3751"/>
                </a:lnTo>
                <a:lnTo>
                  <a:pt x="13847" y="3745"/>
                </a:lnTo>
                <a:lnTo>
                  <a:pt x="13872" y="3734"/>
                </a:lnTo>
                <a:lnTo>
                  <a:pt x="13896" y="3734"/>
                </a:lnTo>
                <a:lnTo>
                  <a:pt x="13920" y="3716"/>
                </a:lnTo>
                <a:lnTo>
                  <a:pt x="13944" y="3706"/>
                </a:lnTo>
                <a:lnTo>
                  <a:pt x="13969" y="3700"/>
                </a:lnTo>
                <a:lnTo>
                  <a:pt x="13993" y="3686"/>
                </a:lnTo>
                <a:lnTo>
                  <a:pt x="14016" y="3683"/>
                </a:lnTo>
                <a:lnTo>
                  <a:pt x="14040" y="3663"/>
                </a:lnTo>
                <a:lnTo>
                  <a:pt x="14089" y="3629"/>
                </a:lnTo>
                <a:lnTo>
                  <a:pt x="14113" y="3628"/>
                </a:lnTo>
                <a:lnTo>
                  <a:pt x="14138" y="3594"/>
                </a:lnTo>
                <a:lnTo>
                  <a:pt x="14161" y="3582"/>
                </a:lnTo>
                <a:lnTo>
                  <a:pt x="14185" y="3574"/>
                </a:lnTo>
                <a:lnTo>
                  <a:pt x="14209" y="3569"/>
                </a:lnTo>
                <a:lnTo>
                  <a:pt x="14234" y="3551"/>
                </a:lnTo>
                <a:lnTo>
                  <a:pt x="14258" y="3544"/>
                </a:lnTo>
                <a:lnTo>
                  <a:pt x="14282" y="3531"/>
                </a:lnTo>
                <a:lnTo>
                  <a:pt x="14307" y="3518"/>
                </a:lnTo>
                <a:lnTo>
                  <a:pt x="14330" y="3512"/>
                </a:lnTo>
                <a:lnTo>
                  <a:pt x="14354" y="3509"/>
                </a:lnTo>
                <a:lnTo>
                  <a:pt x="14378" y="3503"/>
                </a:lnTo>
                <a:lnTo>
                  <a:pt x="14403" y="3480"/>
                </a:lnTo>
                <a:lnTo>
                  <a:pt x="14427" y="3476"/>
                </a:lnTo>
                <a:lnTo>
                  <a:pt x="14451" y="3470"/>
                </a:lnTo>
                <a:lnTo>
                  <a:pt x="14475" y="3466"/>
                </a:lnTo>
                <a:lnTo>
                  <a:pt x="14499" y="3451"/>
                </a:lnTo>
                <a:lnTo>
                  <a:pt x="14523" y="3449"/>
                </a:lnTo>
                <a:lnTo>
                  <a:pt x="14547" y="3444"/>
                </a:lnTo>
                <a:lnTo>
                  <a:pt x="14572" y="3433"/>
                </a:lnTo>
                <a:lnTo>
                  <a:pt x="14596" y="3413"/>
                </a:lnTo>
                <a:lnTo>
                  <a:pt x="14619" y="3408"/>
                </a:lnTo>
                <a:lnTo>
                  <a:pt x="14643" y="3401"/>
                </a:lnTo>
                <a:lnTo>
                  <a:pt x="14668" y="3386"/>
                </a:lnTo>
                <a:lnTo>
                  <a:pt x="14692" y="3385"/>
                </a:lnTo>
                <a:lnTo>
                  <a:pt x="14716" y="3364"/>
                </a:lnTo>
                <a:lnTo>
                  <a:pt x="14741" y="3309"/>
                </a:lnTo>
                <a:lnTo>
                  <a:pt x="14765" y="3304"/>
                </a:lnTo>
                <a:lnTo>
                  <a:pt x="14788" y="3302"/>
                </a:lnTo>
                <a:lnTo>
                  <a:pt x="14812" y="3288"/>
                </a:lnTo>
                <a:lnTo>
                  <a:pt x="14837" y="3262"/>
                </a:lnTo>
                <a:lnTo>
                  <a:pt x="14861" y="3241"/>
                </a:lnTo>
                <a:lnTo>
                  <a:pt x="14885" y="3232"/>
                </a:lnTo>
                <a:lnTo>
                  <a:pt x="14910" y="3216"/>
                </a:lnTo>
                <a:lnTo>
                  <a:pt x="14933" y="3202"/>
                </a:lnTo>
                <a:lnTo>
                  <a:pt x="14957" y="3178"/>
                </a:lnTo>
                <a:lnTo>
                  <a:pt x="14981" y="3149"/>
                </a:lnTo>
                <a:lnTo>
                  <a:pt x="15006" y="3128"/>
                </a:lnTo>
                <a:lnTo>
                  <a:pt x="15030" y="3117"/>
                </a:lnTo>
                <a:lnTo>
                  <a:pt x="15054" y="3112"/>
                </a:lnTo>
                <a:lnTo>
                  <a:pt x="15079" y="3099"/>
                </a:lnTo>
                <a:lnTo>
                  <a:pt x="15102" y="3080"/>
                </a:lnTo>
                <a:lnTo>
                  <a:pt x="15126" y="3064"/>
                </a:lnTo>
                <a:lnTo>
                  <a:pt x="15150" y="3048"/>
                </a:lnTo>
                <a:lnTo>
                  <a:pt x="15175" y="3032"/>
                </a:lnTo>
                <a:lnTo>
                  <a:pt x="15199" y="3024"/>
                </a:lnTo>
                <a:lnTo>
                  <a:pt x="15223" y="3009"/>
                </a:lnTo>
                <a:lnTo>
                  <a:pt x="15246" y="2988"/>
                </a:lnTo>
                <a:lnTo>
                  <a:pt x="15271" y="2974"/>
                </a:lnTo>
                <a:lnTo>
                  <a:pt x="15295" y="2957"/>
                </a:lnTo>
                <a:lnTo>
                  <a:pt x="15319" y="2934"/>
                </a:lnTo>
                <a:lnTo>
                  <a:pt x="15344" y="2922"/>
                </a:lnTo>
                <a:lnTo>
                  <a:pt x="15392" y="2905"/>
                </a:lnTo>
                <a:lnTo>
                  <a:pt x="15415" y="2898"/>
                </a:lnTo>
                <a:lnTo>
                  <a:pt x="15440" y="2888"/>
                </a:lnTo>
                <a:lnTo>
                  <a:pt x="15464" y="2877"/>
                </a:lnTo>
                <a:lnTo>
                  <a:pt x="15488" y="2869"/>
                </a:lnTo>
                <a:lnTo>
                  <a:pt x="15513" y="2863"/>
                </a:lnTo>
                <a:lnTo>
                  <a:pt x="15537" y="2857"/>
                </a:lnTo>
                <a:lnTo>
                  <a:pt x="15560" y="2853"/>
                </a:lnTo>
                <a:lnTo>
                  <a:pt x="15584" y="2843"/>
                </a:lnTo>
                <a:lnTo>
                  <a:pt x="15609" y="2807"/>
                </a:lnTo>
                <a:lnTo>
                  <a:pt x="15633" y="2789"/>
                </a:lnTo>
                <a:lnTo>
                  <a:pt x="15657" y="2771"/>
                </a:lnTo>
                <a:lnTo>
                  <a:pt x="15682" y="2751"/>
                </a:lnTo>
                <a:lnTo>
                  <a:pt x="15706" y="2718"/>
                </a:lnTo>
                <a:lnTo>
                  <a:pt x="15729" y="2695"/>
                </a:lnTo>
                <a:lnTo>
                  <a:pt x="15753" y="2669"/>
                </a:lnTo>
                <a:lnTo>
                  <a:pt x="15778" y="2662"/>
                </a:lnTo>
                <a:lnTo>
                  <a:pt x="15802" y="2653"/>
                </a:lnTo>
                <a:lnTo>
                  <a:pt x="15826" y="2645"/>
                </a:lnTo>
                <a:lnTo>
                  <a:pt x="15851" y="2604"/>
                </a:lnTo>
                <a:lnTo>
                  <a:pt x="15874" y="2563"/>
                </a:lnTo>
                <a:lnTo>
                  <a:pt x="15898" y="2527"/>
                </a:lnTo>
                <a:lnTo>
                  <a:pt x="15922" y="2457"/>
                </a:lnTo>
                <a:lnTo>
                  <a:pt x="15947" y="2417"/>
                </a:lnTo>
                <a:lnTo>
                  <a:pt x="15971" y="2352"/>
                </a:lnTo>
                <a:lnTo>
                  <a:pt x="15995" y="2301"/>
                </a:lnTo>
                <a:lnTo>
                  <a:pt x="16018" y="2271"/>
                </a:lnTo>
                <a:lnTo>
                  <a:pt x="16043" y="2245"/>
                </a:lnTo>
                <a:lnTo>
                  <a:pt x="16067" y="2234"/>
                </a:lnTo>
                <a:lnTo>
                  <a:pt x="16091" y="2205"/>
                </a:lnTo>
                <a:lnTo>
                  <a:pt x="16116" y="2160"/>
                </a:lnTo>
                <a:lnTo>
                  <a:pt x="16140" y="2156"/>
                </a:lnTo>
                <a:lnTo>
                  <a:pt x="16164" y="2106"/>
                </a:lnTo>
                <a:lnTo>
                  <a:pt x="16187" y="2093"/>
                </a:lnTo>
                <a:lnTo>
                  <a:pt x="16212" y="2086"/>
                </a:lnTo>
                <a:lnTo>
                  <a:pt x="16236" y="2068"/>
                </a:lnTo>
                <a:lnTo>
                  <a:pt x="16260" y="2062"/>
                </a:lnTo>
                <a:lnTo>
                  <a:pt x="16285" y="2034"/>
                </a:lnTo>
                <a:lnTo>
                  <a:pt x="16309" y="2003"/>
                </a:lnTo>
                <a:lnTo>
                  <a:pt x="16332" y="1979"/>
                </a:lnTo>
                <a:lnTo>
                  <a:pt x="16356" y="1976"/>
                </a:lnTo>
                <a:lnTo>
                  <a:pt x="16381" y="1940"/>
                </a:lnTo>
                <a:lnTo>
                  <a:pt x="16405" y="1923"/>
                </a:lnTo>
                <a:lnTo>
                  <a:pt x="16429" y="1903"/>
                </a:lnTo>
                <a:lnTo>
                  <a:pt x="16454" y="1892"/>
                </a:lnTo>
                <a:lnTo>
                  <a:pt x="16478" y="1876"/>
                </a:lnTo>
                <a:lnTo>
                  <a:pt x="16501" y="1862"/>
                </a:lnTo>
                <a:lnTo>
                  <a:pt x="16525" y="1849"/>
                </a:lnTo>
                <a:lnTo>
                  <a:pt x="16550" y="1840"/>
                </a:lnTo>
                <a:lnTo>
                  <a:pt x="16574" y="1832"/>
                </a:lnTo>
                <a:lnTo>
                  <a:pt x="16598" y="1828"/>
                </a:lnTo>
                <a:lnTo>
                  <a:pt x="16623" y="1796"/>
                </a:lnTo>
                <a:lnTo>
                  <a:pt x="16646" y="1786"/>
                </a:lnTo>
                <a:lnTo>
                  <a:pt x="16670" y="1767"/>
                </a:lnTo>
                <a:lnTo>
                  <a:pt x="16694" y="1765"/>
                </a:lnTo>
                <a:lnTo>
                  <a:pt x="16719" y="1750"/>
                </a:lnTo>
                <a:lnTo>
                  <a:pt x="16743" y="1741"/>
                </a:lnTo>
                <a:lnTo>
                  <a:pt x="16767" y="1736"/>
                </a:lnTo>
                <a:lnTo>
                  <a:pt x="16791" y="1711"/>
                </a:lnTo>
                <a:lnTo>
                  <a:pt x="16815" y="1696"/>
                </a:lnTo>
                <a:lnTo>
                  <a:pt x="16839" y="1664"/>
                </a:lnTo>
                <a:lnTo>
                  <a:pt x="16863" y="1652"/>
                </a:lnTo>
                <a:lnTo>
                  <a:pt x="16888" y="1635"/>
                </a:lnTo>
                <a:lnTo>
                  <a:pt x="16912" y="1621"/>
                </a:lnTo>
                <a:lnTo>
                  <a:pt x="16936" y="1599"/>
                </a:lnTo>
                <a:lnTo>
                  <a:pt x="16959" y="1588"/>
                </a:lnTo>
                <a:lnTo>
                  <a:pt x="16984" y="1579"/>
                </a:lnTo>
                <a:lnTo>
                  <a:pt x="17008" y="1572"/>
                </a:lnTo>
                <a:lnTo>
                  <a:pt x="17032" y="1566"/>
                </a:lnTo>
                <a:lnTo>
                  <a:pt x="17057" y="1561"/>
                </a:lnTo>
                <a:lnTo>
                  <a:pt x="17081" y="1492"/>
                </a:lnTo>
                <a:lnTo>
                  <a:pt x="17105" y="1481"/>
                </a:lnTo>
                <a:lnTo>
                  <a:pt x="17128" y="1467"/>
                </a:lnTo>
                <a:lnTo>
                  <a:pt x="17153" y="1459"/>
                </a:lnTo>
                <a:lnTo>
                  <a:pt x="17177" y="1428"/>
                </a:lnTo>
                <a:lnTo>
                  <a:pt x="17201" y="1417"/>
                </a:lnTo>
                <a:lnTo>
                  <a:pt x="17226" y="1413"/>
                </a:lnTo>
                <a:lnTo>
                  <a:pt x="17250" y="1392"/>
                </a:lnTo>
                <a:lnTo>
                  <a:pt x="17273" y="1376"/>
                </a:lnTo>
                <a:lnTo>
                  <a:pt x="17297" y="1356"/>
                </a:lnTo>
                <a:lnTo>
                  <a:pt x="17322" y="1355"/>
                </a:lnTo>
                <a:lnTo>
                  <a:pt x="17346" y="1322"/>
                </a:lnTo>
                <a:lnTo>
                  <a:pt x="17370" y="1319"/>
                </a:lnTo>
                <a:lnTo>
                  <a:pt x="17394" y="1309"/>
                </a:lnTo>
                <a:lnTo>
                  <a:pt x="17418" y="1305"/>
                </a:lnTo>
                <a:lnTo>
                  <a:pt x="17442" y="1292"/>
                </a:lnTo>
                <a:lnTo>
                  <a:pt x="17466" y="1283"/>
                </a:lnTo>
                <a:lnTo>
                  <a:pt x="17491" y="1281"/>
                </a:lnTo>
                <a:lnTo>
                  <a:pt x="17515" y="1271"/>
                </a:lnTo>
                <a:lnTo>
                  <a:pt x="17539" y="1270"/>
                </a:lnTo>
                <a:lnTo>
                  <a:pt x="17563" y="1266"/>
                </a:lnTo>
                <a:lnTo>
                  <a:pt x="17587" y="1250"/>
                </a:lnTo>
                <a:lnTo>
                  <a:pt x="17611" y="1246"/>
                </a:lnTo>
                <a:lnTo>
                  <a:pt x="17635" y="1243"/>
                </a:lnTo>
                <a:lnTo>
                  <a:pt x="17660" y="1240"/>
                </a:lnTo>
                <a:lnTo>
                  <a:pt x="17684" y="1223"/>
                </a:lnTo>
                <a:lnTo>
                  <a:pt x="17731" y="1216"/>
                </a:lnTo>
                <a:lnTo>
                  <a:pt x="17756" y="1214"/>
                </a:lnTo>
                <a:lnTo>
                  <a:pt x="17780" y="1185"/>
                </a:lnTo>
                <a:lnTo>
                  <a:pt x="17804" y="1177"/>
                </a:lnTo>
                <a:lnTo>
                  <a:pt x="17829" y="1155"/>
                </a:lnTo>
                <a:lnTo>
                  <a:pt x="17853" y="1149"/>
                </a:lnTo>
                <a:lnTo>
                  <a:pt x="17877" y="1148"/>
                </a:lnTo>
                <a:lnTo>
                  <a:pt x="17900" y="1145"/>
                </a:lnTo>
                <a:lnTo>
                  <a:pt x="17925" y="1142"/>
                </a:lnTo>
                <a:lnTo>
                  <a:pt x="17949" y="1132"/>
                </a:lnTo>
                <a:lnTo>
                  <a:pt x="17973" y="1115"/>
                </a:lnTo>
                <a:lnTo>
                  <a:pt x="17997" y="1101"/>
                </a:lnTo>
                <a:lnTo>
                  <a:pt x="18022" y="1101"/>
                </a:lnTo>
                <a:lnTo>
                  <a:pt x="18045" y="1095"/>
                </a:lnTo>
                <a:lnTo>
                  <a:pt x="18069" y="1090"/>
                </a:lnTo>
                <a:lnTo>
                  <a:pt x="18094" y="1085"/>
                </a:lnTo>
                <a:lnTo>
                  <a:pt x="18118" y="1063"/>
                </a:lnTo>
                <a:lnTo>
                  <a:pt x="18142" y="1058"/>
                </a:lnTo>
                <a:lnTo>
                  <a:pt x="18166" y="1053"/>
                </a:lnTo>
                <a:lnTo>
                  <a:pt x="18191" y="1048"/>
                </a:lnTo>
                <a:lnTo>
                  <a:pt x="18214" y="1044"/>
                </a:lnTo>
                <a:lnTo>
                  <a:pt x="18238" y="1023"/>
                </a:lnTo>
                <a:lnTo>
                  <a:pt x="18263" y="1009"/>
                </a:lnTo>
                <a:lnTo>
                  <a:pt x="18287" y="1004"/>
                </a:lnTo>
                <a:lnTo>
                  <a:pt x="18311" y="999"/>
                </a:lnTo>
                <a:lnTo>
                  <a:pt x="18335" y="985"/>
                </a:lnTo>
                <a:lnTo>
                  <a:pt x="18359" y="971"/>
                </a:lnTo>
                <a:lnTo>
                  <a:pt x="18383" y="970"/>
                </a:lnTo>
                <a:lnTo>
                  <a:pt x="18407" y="969"/>
                </a:lnTo>
                <a:lnTo>
                  <a:pt x="18432" y="966"/>
                </a:lnTo>
                <a:lnTo>
                  <a:pt x="18456" y="941"/>
                </a:lnTo>
                <a:lnTo>
                  <a:pt x="18480" y="941"/>
                </a:lnTo>
                <a:lnTo>
                  <a:pt x="18504" y="934"/>
                </a:lnTo>
                <a:lnTo>
                  <a:pt x="18528" y="916"/>
                </a:lnTo>
                <a:lnTo>
                  <a:pt x="18552" y="908"/>
                </a:lnTo>
                <a:lnTo>
                  <a:pt x="18576" y="898"/>
                </a:lnTo>
                <a:lnTo>
                  <a:pt x="18600" y="871"/>
                </a:lnTo>
                <a:lnTo>
                  <a:pt x="18625" y="867"/>
                </a:lnTo>
                <a:lnTo>
                  <a:pt x="18649" y="859"/>
                </a:lnTo>
                <a:lnTo>
                  <a:pt x="18672" y="833"/>
                </a:lnTo>
                <a:lnTo>
                  <a:pt x="18697" y="832"/>
                </a:lnTo>
                <a:lnTo>
                  <a:pt x="18721" y="812"/>
                </a:lnTo>
                <a:lnTo>
                  <a:pt x="18745" y="812"/>
                </a:lnTo>
                <a:lnTo>
                  <a:pt x="18769" y="794"/>
                </a:lnTo>
                <a:lnTo>
                  <a:pt x="18794" y="788"/>
                </a:lnTo>
                <a:lnTo>
                  <a:pt x="18817" y="779"/>
                </a:lnTo>
                <a:lnTo>
                  <a:pt x="18841" y="777"/>
                </a:lnTo>
                <a:lnTo>
                  <a:pt x="18866" y="771"/>
                </a:lnTo>
                <a:lnTo>
                  <a:pt x="18890" y="770"/>
                </a:lnTo>
                <a:lnTo>
                  <a:pt x="18914" y="768"/>
                </a:lnTo>
                <a:lnTo>
                  <a:pt x="18938" y="763"/>
                </a:lnTo>
                <a:lnTo>
                  <a:pt x="18963" y="747"/>
                </a:lnTo>
                <a:lnTo>
                  <a:pt x="18986" y="745"/>
                </a:lnTo>
                <a:lnTo>
                  <a:pt x="19010" y="738"/>
                </a:lnTo>
                <a:lnTo>
                  <a:pt x="19035" y="731"/>
                </a:lnTo>
                <a:lnTo>
                  <a:pt x="19059" y="716"/>
                </a:lnTo>
                <a:lnTo>
                  <a:pt x="19083" y="710"/>
                </a:lnTo>
                <a:lnTo>
                  <a:pt x="19107" y="708"/>
                </a:lnTo>
                <a:lnTo>
                  <a:pt x="19131" y="703"/>
                </a:lnTo>
                <a:lnTo>
                  <a:pt x="19155" y="703"/>
                </a:lnTo>
                <a:lnTo>
                  <a:pt x="19179" y="699"/>
                </a:lnTo>
                <a:lnTo>
                  <a:pt x="19203" y="689"/>
                </a:lnTo>
                <a:lnTo>
                  <a:pt x="19228" y="680"/>
                </a:lnTo>
                <a:lnTo>
                  <a:pt x="19252" y="677"/>
                </a:lnTo>
                <a:lnTo>
                  <a:pt x="19276" y="674"/>
                </a:lnTo>
                <a:lnTo>
                  <a:pt x="19300" y="674"/>
                </a:lnTo>
                <a:lnTo>
                  <a:pt x="19324" y="671"/>
                </a:lnTo>
                <a:lnTo>
                  <a:pt x="19348" y="665"/>
                </a:lnTo>
                <a:lnTo>
                  <a:pt x="19372" y="653"/>
                </a:lnTo>
                <a:lnTo>
                  <a:pt x="19397" y="643"/>
                </a:lnTo>
                <a:lnTo>
                  <a:pt x="19421" y="641"/>
                </a:lnTo>
                <a:lnTo>
                  <a:pt x="19444" y="640"/>
                </a:lnTo>
                <a:lnTo>
                  <a:pt x="19469" y="632"/>
                </a:lnTo>
                <a:lnTo>
                  <a:pt x="19493" y="627"/>
                </a:lnTo>
                <a:lnTo>
                  <a:pt x="19517" y="614"/>
                </a:lnTo>
                <a:lnTo>
                  <a:pt x="19541" y="607"/>
                </a:lnTo>
                <a:lnTo>
                  <a:pt x="19566" y="602"/>
                </a:lnTo>
                <a:lnTo>
                  <a:pt x="19590" y="596"/>
                </a:lnTo>
                <a:lnTo>
                  <a:pt x="19613" y="592"/>
                </a:lnTo>
                <a:lnTo>
                  <a:pt x="19638" y="588"/>
                </a:lnTo>
                <a:lnTo>
                  <a:pt x="19662" y="578"/>
                </a:lnTo>
                <a:lnTo>
                  <a:pt x="19686" y="575"/>
                </a:lnTo>
                <a:lnTo>
                  <a:pt x="19710" y="570"/>
                </a:lnTo>
                <a:lnTo>
                  <a:pt x="19735" y="570"/>
                </a:lnTo>
                <a:lnTo>
                  <a:pt x="19758" y="569"/>
                </a:lnTo>
                <a:lnTo>
                  <a:pt x="19782" y="566"/>
                </a:lnTo>
                <a:lnTo>
                  <a:pt x="19806" y="565"/>
                </a:lnTo>
                <a:lnTo>
                  <a:pt x="19831" y="563"/>
                </a:lnTo>
                <a:lnTo>
                  <a:pt x="19855" y="557"/>
                </a:lnTo>
                <a:lnTo>
                  <a:pt x="19879" y="553"/>
                </a:lnTo>
                <a:lnTo>
                  <a:pt x="19904" y="548"/>
                </a:lnTo>
                <a:lnTo>
                  <a:pt x="19927" y="536"/>
                </a:lnTo>
                <a:lnTo>
                  <a:pt x="19951" y="527"/>
                </a:lnTo>
                <a:lnTo>
                  <a:pt x="19975" y="523"/>
                </a:lnTo>
                <a:lnTo>
                  <a:pt x="20000" y="517"/>
                </a:lnTo>
                <a:lnTo>
                  <a:pt x="20024" y="510"/>
                </a:lnTo>
                <a:lnTo>
                  <a:pt x="20048" y="499"/>
                </a:lnTo>
                <a:lnTo>
                  <a:pt x="20072" y="493"/>
                </a:lnTo>
                <a:lnTo>
                  <a:pt x="20096" y="490"/>
                </a:lnTo>
                <a:lnTo>
                  <a:pt x="20120" y="486"/>
                </a:lnTo>
                <a:lnTo>
                  <a:pt x="20144" y="477"/>
                </a:lnTo>
                <a:lnTo>
                  <a:pt x="20169" y="463"/>
                </a:lnTo>
                <a:lnTo>
                  <a:pt x="20193" y="442"/>
                </a:lnTo>
                <a:lnTo>
                  <a:pt x="20216" y="426"/>
                </a:lnTo>
                <a:lnTo>
                  <a:pt x="20241" y="419"/>
                </a:lnTo>
                <a:lnTo>
                  <a:pt x="20265" y="410"/>
                </a:lnTo>
                <a:lnTo>
                  <a:pt x="20289" y="407"/>
                </a:lnTo>
                <a:lnTo>
                  <a:pt x="20313" y="401"/>
                </a:lnTo>
                <a:lnTo>
                  <a:pt x="20338" y="395"/>
                </a:lnTo>
                <a:lnTo>
                  <a:pt x="20362" y="385"/>
                </a:lnTo>
                <a:lnTo>
                  <a:pt x="20385" y="377"/>
                </a:lnTo>
                <a:lnTo>
                  <a:pt x="20409" y="374"/>
                </a:lnTo>
                <a:lnTo>
                  <a:pt x="20434" y="371"/>
                </a:lnTo>
                <a:lnTo>
                  <a:pt x="20458" y="369"/>
                </a:lnTo>
                <a:lnTo>
                  <a:pt x="20482" y="341"/>
                </a:lnTo>
                <a:lnTo>
                  <a:pt x="20507" y="338"/>
                </a:lnTo>
                <a:lnTo>
                  <a:pt x="20530" y="320"/>
                </a:lnTo>
                <a:lnTo>
                  <a:pt x="20554" y="307"/>
                </a:lnTo>
                <a:lnTo>
                  <a:pt x="20578" y="288"/>
                </a:lnTo>
                <a:lnTo>
                  <a:pt x="20603" y="278"/>
                </a:lnTo>
                <a:lnTo>
                  <a:pt x="20627" y="266"/>
                </a:lnTo>
                <a:lnTo>
                  <a:pt x="20651" y="262"/>
                </a:lnTo>
                <a:lnTo>
                  <a:pt x="20676" y="246"/>
                </a:lnTo>
                <a:lnTo>
                  <a:pt x="20699" y="241"/>
                </a:lnTo>
                <a:lnTo>
                  <a:pt x="20723" y="230"/>
                </a:lnTo>
                <a:lnTo>
                  <a:pt x="20747" y="211"/>
                </a:lnTo>
                <a:lnTo>
                  <a:pt x="20772" y="195"/>
                </a:lnTo>
                <a:lnTo>
                  <a:pt x="20796" y="191"/>
                </a:lnTo>
                <a:lnTo>
                  <a:pt x="20820" y="184"/>
                </a:lnTo>
                <a:lnTo>
                  <a:pt x="20844" y="172"/>
                </a:lnTo>
                <a:lnTo>
                  <a:pt x="20868" y="169"/>
                </a:lnTo>
                <a:lnTo>
                  <a:pt x="20892" y="164"/>
                </a:lnTo>
                <a:lnTo>
                  <a:pt x="20941" y="155"/>
                </a:lnTo>
                <a:lnTo>
                  <a:pt x="20965" y="145"/>
                </a:lnTo>
                <a:lnTo>
                  <a:pt x="20989" y="129"/>
                </a:lnTo>
                <a:lnTo>
                  <a:pt x="21012" y="115"/>
                </a:lnTo>
                <a:lnTo>
                  <a:pt x="21037" y="103"/>
                </a:lnTo>
                <a:lnTo>
                  <a:pt x="21061" y="91"/>
                </a:lnTo>
                <a:lnTo>
                  <a:pt x="21085" y="91"/>
                </a:lnTo>
                <a:lnTo>
                  <a:pt x="21110" y="88"/>
                </a:lnTo>
                <a:lnTo>
                  <a:pt x="21134" y="87"/>
                </a:lnTo>
                <a:lnTo>
                  <a:pt x="21157" y="87"/>
                </a:lnTo>
                <a:lnTo>
                  <a:pt x="21181" y="84"/>
                </a:lnTo>
                <a:lnTo>
                  <a:pt x="21206" y="79"/>
                </a:lnTo>
                <a:lnTo>
                  <a:pt x="21230" y="76"/>
                </a:lnTo>
                <a:lnTo>
                  <a:pt x="21254" y="74"/>
                </a:lnTo>
                <a:lnTo>
                  <a:pt x="21279" y="68"/>
                </a:lnTo>
                <a:lnTo>
                  <a:pt x="21303" y="63"/>
                </a:lnTo>
                <a:lnTo>
                  <a:pt x="21326" y="56"/>
                </a:lnTo>
                <a:lnTo>
                  <a:pt x="21350" y="48"/>
                </a:lnTo>
                <a:lnTo>
                  <a:pt x="21375" y="47"/>
                </a:lnTo>
                <a:lnTo>
                  <a:pt x="21399" y="33"/>
                </a:lnTo>
                <a:lnTo>
                  <a:pt x="21423" y="32"/>
                </a:lnTo>
                <a:lnTo>
                  <a:pt x="21448" y="29"/>
                </a:lnTo>
                <a:lnTo>
                  <a:pt x="21471" y="29"/>
                </a:lnTo>
                <a:lnTo>
                  <a:pt x="21495" y="25"/>
                </a:lnTo>
                <a:lnTo>
                  <a:pt x="21544" y="21"/>
                </a:lnTo>
                <a:lnTo>
                  <a:pt x="21568" y="20"/>
                </a:lnTo>
                <a:lnTo>
                  <a:pt x="21592" y="20"/>
                </a:lnTo>
                <a:lnTo>
                  <a:pt x="21615" y="16"/>
                </a:lnTo>
                <a:lnTo>
                  <a:pt x="21640" y="15"/>
                </a:lnTo>
                <a:lnTo>
                  <a:pt x="21688" y="5"/>
                </a:lnTo>
                <a:lnTo>
                  <a:pt x="21713" y="2"/>
                </a:lnTo>
                <a:lnTo>
                  <a:pt x="21737" y="0"/>
                </a:lnTo>
                <a:lnTo>
                  <a:pt x="21761" y="0"/>
                </a:lnTo>
              </a:path>
            </a:pathLst>
          </a:custGeom>
          <a:noFill/>
          <a:ln w="88900">
            <a:solidFill>
              <a:srgbClr val="FFFF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2" name="TextBox 101"/>
          <p:cNvSpPr txBox="1"/>
          <p:nvPr/>
        </p:nvSpPr>
        <p:spPr>
          <a:xfrm>
            <a:off x="3360933" y="152173"/>
            <a:ext cx="5416062" cy="1661993"/>
          </a:xfrm>
          <a:prstGeom prst="rect">
            <a:avLst/>
          </a:prstGeom>
          <a:noFill/>
        </p:spPr>
        <p:txBody>
          <a:bodyPr wrap="square" rtlCol="0">
            <a:spAutoFit/>
          </a:bodyPr>
          <a:lstStyle/>
          <a:p>
            <a:r>
              <a:rPr lang="en-US" sz="5400" b="1" dirty="0" smtClean="0">
                <a:solidFill>
                  <a:schemeClr val="accent4"/>
                </a:solidFill>
              </a:rPr>
              <a:t>&gt;150,000</a:t>
            </a:r>
            <a:r>
              <a:rPr lang="en-US" sz="4800" dirty="0" smtClean="0"/>
              <a:t/>
            </a:r>
            <a:br>
              <a:rPr lang="en-US" sz="4800" dirty="0" smtClean="0"/>
            </a:br>
            <a:r>
              <a:rPr lang="en-US" sz="4800" dirty="0" smtClean="0">
                <a:solidFill>
                  <a:schemeClr val="accent4"/>
                </a:solidFill>
              </a:rPr>
              <a:t>photos uploaded</a:t>
            </a:r>
            <a:endParaRPr lang="en-GB" sz="4800" dirty="0">
              <a:solidFill>
                <a:schemeClr val="accent4"/>
              </a:solidFill>
            </a:endParaRPr>
          </a:p>
        </p:txBody>
      </p:sp>
      <p:sp>
        <p:nvSpPr>
          <p:cNvPr id="103" name="TextBox 102"/>
          <p:cNvSpPr txBox="1"/>
          <p:nvPr/>
        </p:nvSpPr>
        <p:spPr>
          <a:xfrm>
            <a:off x="6333549" y="3446136"/>
            <a:ext cx="5416062" cy="2400657"/>
          </a:xfrm>
          <a:prstGeom prst="rect">
            <a:avLst/>
          </a:prstGeom>
          <a:noFill/>
        </p:spPr>
        <p:txBody>
          <a:bodyPr wrap="square" rtlCol="0">
            <a:spAutoFit/>
          </a:bodyPr>
          <a:lstStyle/>
          <a:p>
            <a:pPr algn="r"/>
            <a:r>
              <a:rPr lang="en-US" sz="5400" b="1" dirty="0"/>
              <a:t>~</a:t>
            </a:r>
            <a:r>
              <a:rPr lang="en-US" sz="5400" b="1" dirty="0" smtClean="0"/>
              <a:t>100,000</a:t>
            </a:r>
            <a:r>
              <a:rPr lang="en-US" sz="5400" dirty="0" smtClean="0"/>
              <a:t/>
            </a:r>
            <a:br>
              <a:rPr lang="en-US" sz="5400" dirty="0" smtClean="0"/>
            </a:br>
            <a:r>
              <a:rPr lang="en-US" sz="4800" dirty="0" smtClean="0"/>
              <a:t>photos classified</a:t>
            </a:r>
          </a:p>
          <a:p>
            <a:pPr algn="r"/>
            <a:r>
              <a:rPr lang="en-US" sz="4800" dirty="0" smtClean="0"/>
              <a:t>by </a:t>
            </a:r>
            <a:r>
              <a:rPr lang="en-US" sz="4800" b="1" dirty="0" smtClean="0"/>
              <a:t>263</a:t>
            </a:r>
            <a:r>
              <a:rPr lang="en-US" sz="4800" dirty="0" smtClean="0"/>
              <a:t> users</a:t>
            </a:r>
            <a:endParaRPr lang="en-GB" sz="4800" dirty="0"/>
          </a:p>
        </p:txBody>
      </p:sp>
      <p:grpSp>
        <p:nvGrpSpPr>
          <p:cNvPr id="9" name="Group 8"/>
          <p:cNvGrpSpPr/>
          <p:nvPr/>
        </p:nvGrpSpPr>
        <p:grpSpPr>
          <a:xfrm>
            <a:off x="9526" y="0"/>
            <a:ext cx="1414817" cy="6258617"/>
            <a:chOff x="9526" y="0"/>
            <a:chExt cx="1414817" cy="6258617"/>
          </a:xfrm>
        </p:grpSpPr>
        <p:grpSp>
          <p:nvGrpSpPr>
            <p:cNvPr id="104" name="Group 103"/>
            <p:cNvGrpSpPr/>
            <p:nvPr/>
          </p:nvGrpSpPr>
          <p:grpSpPr>
            <a:xfrm>
              <a:off x="9526" y="0"/>
              <a:ext cx="1398192" cy="6258617"/>
              <a:chOff x="9526" y="0"/>
              <a:chExt cx="1398192" cy="6258617"/>
            </a:xfrm>
          </p:grpSpPr>
          <p:sp>
            <p:nvSpPr>
              <p:cNvPr id="27" name="Line 54"/>
              <p:cNvSpPr>
                <a:spLocks noChangeShapeType="1"/>
              </p:cNvSpPr>
              <p:nvPr/>
            </p:nvSpPr>
            <p:spPr bwMode="auto">
              <a:xfrm>
                <a:off x="1195746" y="6006539"/>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Line 55"/>
              <p:cNvSpPr>
                <a:spLocks noChangeShapeType="1"/>
              </p:cNvSpPr>
              <p:nvPr/>
            </p:nvSpPr>
            <p:spPr bwMode="auto">
              <a:xfrm>
                <a:off x="1195746" y="4088626"/>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Line 56"/>
              <p:cNvSpPr>
                <a:spLocks noChangeShapeType="1"/>
              </p:cNvSpPr>
              <p:nvPr/>
            </p:nvSpPr>
            <p:spPr bwMode="auto">
              <a:xfrm>
                <a:off x="1195745" y="2172629"/>
                <a:ext cx="211973"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0" name="Line 57"/>
              <p:cNvSpPr>
                <a:spLocks noChangeShapeType="1"/>
              </p:cNvSpPr>
              <p:nvPr/>
            </p:nvSpPr>
            <p:spPr bwMode="auto">
              <a:xfrm>
                <a:off x="1195746" y="254714"/>
                <a:ext cx="21197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6" name="TextBox 95"/>
              <p:cNvSpPr txBox="1"/>
              <p:nvPr/>
            </p:nvSpPr>
            <p:spPr>
              <a:xfrm>
                <a:off x="9526" y="5754460"/>
                <a:ext cx="1009837" cy="504157"/>
              </a:xfrm>
              <a:prstGeom prst="rect">
                <a:avLst/>
              </a:prstGeom>
              <a:noFill/>
            </p:spPr>
            <p:txBody>
              <a:bodyPr wrap="square" rtlCol="0" anchor="ctr">
                <a:spAutoFit/>
              </a:bodyPr>
              <a:lstStyle/>
              <a:p>
                <a:pPr algn="r"/>
                <a:r>
                  <a:rPr lang="en-US" sz="2400" dirty="0" smtClean="0"/>
                  <a:t>0</a:t>
                </a:r>
                <a:endParaRPr lang="en-GB" sz="2400" dirty="0"/>
              </a:p>
            </p:txBody>
          </p:sp>
          <p:sp>
            <p:nvSpPr>
              <p:cNvPr id="97" name="TextBox 96"/>
              <p:cNvSpPr txBox="1"/>
              <p:nvPr/>
            </p:nvSpPr>
            <p:spPr>
              <a:xfrm>
                <a:off x="9526" y="3836546"/>
                <a:ext cx="1009838" cy="504157"/>
              </a:xfrm>
              <a:prstGeom prst="rect">
                <a:avLst/>
              </a:prstGeom>
              <a:noFill/>
            </p:spPr>
            <p:txBody>
              <a:bodyPr wrap="square" rtlCol="0" anchor="ctr">
                <a:spAutoFit/>
              </a:bodyPr>
              <a:lstStyle/>
              <a:p>
                <a:pPr algn="r"/>
                <a:r>
                  <a:rPr lang="en-US" sz="2400" dirty="0" smtClean="0"/>
                  <a:t>50k</a:t>
                </a:r>
                <a:endParaRPr lang="en-GB" sz="2400" dirty="0"/>
              </a:p>
            </p:txBody>
          </p:sp>
          <p:sp>
            <p:nvSpPr>
              <p:cNvPr id="98" name="TextBox 97"/>
              <p:cNvSpPr txBox="1"/>
              <p:nvPr/>
            </p:nvSpPr>
            <p:spPr>
              <a:xfrm>
                <a:off x="9526" y="1918633"/>
                <a:ext cx="1001345" cy="504157"/>
              </a:xfrm>
              <a:prstGeom prst="rect">
                <a:avLst/>
              </a:prstGeom>
              <a:noFill/>
            </p:spPr>
            <p:txBody>
              <a:bodyPr wrap="square" rtlCol="0" anchor="ctr">
                <a:spAutoFit/>
              </a:bodyPr>
              <a:lstStyle/>
              <a:p>
                <a:pPr algn="r"/>
                <a:r>
                  <a:rPr lang="en-US" sz="2400" dirty="0" smtClean="0"/>
                  <a:t>100k</a:t>
                </a:r>
                <a:endParaRPr lang="en-GB" sz="2400" dirty="0"/>
              </a:p>
            </p:txBody>
          </p:sp>
          <p:sp>
            <p:nvSpPr>
              <p:cNvPr id="99" name="TextBox 98"/>
              <p:cNvSpPr txBox="1"/>
              <p:nvPr/>
            </p:nvSpPr>
            <p:spPr>
              <a:xfrm>
                <a:off x="9526" y="0"/>
                <a:ext cx="1004473" cy="504157"/>
              </a:xfrm>
              <a:prstGeom prst="rect">
                <a:avLst/>
              </a:prstGeom>
              <a:noFill/>
            </p:spPr>
            <p:txBody>
              <a:bodyPr wrap="square" rtlCol="0" anchor="ctr">
                <a:spAutoFit/>
              </a:bodyPr>
              <a:lstStyle/>
              <a:p>
                <a:pPr algn="r"/>
                <a:r>
                  <a:rPr lang="en-US" sz="2400" dirty="0" smtClean="0"/>
                  <a:t>150k</a:t>
                </a:r>
                <a:endParaRPr lang="en-GB" sz="2400" dirty="0"/>
              </a:p>
            </p:txBody>
          </p:sp>
        </p:grpSp>
        <p:cxnSp>
          <p:nvCxnSpPr>
            <p:cNvPr id="26" name="Straight Connector 25"/>
            <p:cNvCxnSpPr/>
            <p:nvPr/>
          </p:nvCxnSpPr>
          <p:spPr>
            <a:xfrm>
              <a:off x="1424343" y="254714"/>
              <a:ext cx="0" cy="57518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550198" y="6155978"/>
            <a:ext cx="10527921" cy="702021"/>
            <a:chOff x="1550198" y="6155978"/>
            <a:chExt cx="10527921" cy="702021"/>
          </a:xfrm>
        </p:grpSpPr>
        <p:grpSp>
          <p:nvGrpSpPr>
            <p:cNvPr id="105" name="Group 104"/>
            <p:cNvGrpSpPr/>
            <p:nvPr/>
          </p:nvGrpSpPr>
          <p:grpSpPr>
            <a:xfrm>
              <a:off x="1550198" y="6166611"/>
              <a:ext cx="9783871" cy="691388"/>
              <a:chOff x="1550198" y="6166611"/>
              <a:chExt cx="9783871" cy="691388"/>
            </a:xfrm>
          </p:grpSpPr>
          <p:sp>
            <p:nvSpPr>
              <p:cNvPr id="32" name="Line 59"/>
              <p:cNvSpPr>
                <a:spLocks noChangeShapeType="1"/>
              </p:cNvSpPr>
              <p:nvPr/>
            </p:nvSpPr>
            <p:spPr bwMode="auto">
              <a:xfrm flipV="1">
                <a:off x="2293018" y="616661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60"/>
              <p:cNvSpPr>
                <a:spLocks noChangeShapeType="1"/>
              </p:cNvSpPr>
              <p:nvPr/>
            </p:nvSpPr>
            <p:spPr bwMode="auto">
              <a:xfrm flipV="1">
                <a:off x="4382162" y="616661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61"/>
              <p:cNvSpPr>
                <a:spLocks noChangeShapeType="1"/>
              </p:cNvSpPr>
              <p:nvPr/>
            </p:nvSpPr>
            <p:spPr bwMode="auto">
              <a:xfrm flipV="1">
                <a:off x="6446839" y="616661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62"/>
              <p:cNvSpPr>
                <a:spLocks noChangeShapeType="1"/>
              </p:cNvSpPr>
              <p:nvPr/>
            </p:nvSpPr>
            <p:spPr bwMode="auto">
              <a:xfrm flipV="1">
                <a:off x="8535984" y="616661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 name="Line 63"/>
              <p:cNvSpPr>
                <a:spLocks noChangeShapeType="1"/>
              </p:cNvSpPr>
              <p:nvPr/>
            </p:nvSpPr>
            <p:spPr bwMode="auto">
              <a:xfrm flipV="1">
                <a:off x="10591249" y="6166611"/>
                <a:ext cx="0" cy="142656"/>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1" name="TextBox 90"/>
              <p:cNvSpPr txBox="1"/>
              <p:nvPr/>
            </p:nvSpPr>
            <p:spPr>
              <a:xfrm>
                <a:off x="1550198" y="6353842"/>
                <a:ext cx="1485640" cy="504157"/>
              </a:xfrm>
              <a:prstGeom prst="rect">
                <a:avLst/>
              </a:prstGeom>
              <a:noFill/>
            </p:spPr>
            <p:txBody>
              <a:bodyPr wrap="square" rtlCol="0" anchor="ctr">
                <a:spAutoFit/>
              </a:bodyPr>
              <a:lstStyle/>
              <a:p>
                <a:pPr algn="ctr"/>
                <a:r>
                  <a:rPr lang="en-US" sz="2400" dirty="0" smtClean="0"/>
                  <a:t>2015-07</a:t>
                </a:r>
                <a:endParaRPr lang="en-GB" sz="2400" dirty="0"/>
              </a:p>
            </p:txBody>
          </p:sp>
          <p:sp>
            <p:nvSpPr>
              <p:cNvPr id="92" name="TextBox 91"/>
              <p:cNvSpPr txBox="1"/>
              <p:nvPr/>
            </p:nvSpPr>
            <p:spPr>
              <a:xfrm>
                <a:off x="3639342" y="6349987"/>
                <a:ext cx="1485640" cy="504157"/>
              </a:xfrm>
              <a:prstGeom prst="rect">
                <a:avLst/>
              </a:prstGeom>
              <a:noFill/>
            </p:spPr>
            <p:txBody>
              <a:bodyPr wrap="square" rtlCol="0" anchor="ctr">
                <a:spAutoFit/>
              </a:bodyPr>
              <a:lstStyle/>
              <a:p>
                <a:pPr algn="ctr"/>
                <a:r>
                  <a:rPr lang="en-US" sz="2400" dirty="0" smtClean="0"/>
                  <a:t>2016-01</a:t>
                </a:r>
                <a:endParaRPr lang="en-GB" sz="2400" dirty="0"/>
              </a:p>
            </p:txBody>
          </p:sp>
          <p:sp>
            <p:nvSpPr>
              <p:cNvPr id="93" name="TextBox 92"/>
              <p:cNvSpPr txBox="1"/>
              <p:nvPr/>
            </p:nvSpPr>
            <p:spPr>
              <a:xfrm>
                <a:off x="5704019" y="6349986"/>
                <a:ext cx="1485640" cy="504157"/>
              </a:xfrm>
              <a:prstGeom prst="rect">
                <a:avLst/>
              </a:prstGeom>
              <a:noFill/>
            </p:spPr>
            <p:txBody>
              <a:bodyPr wrap="square" rtlCol="0" anchor="ctr">
                <a:spAutoFit/>
              </a:bodyPr>
              <a:lstStyle/>
              <a:p>
                <a:pPr algn="ctr"/>
                <a:r>
                  <a:rPr lang="en-US" sz="2400" dirty="0" smtClean="0"/>
                  <a:t>2016-07</a:t>
                </a:r>
                <a:endParaRPr lang="en-GB" sz="2400" dirty="0"/>
              </a:p>
            </p:txBody>
          </p:sp>
          <p:sp>
            <p:nvSpPr>
              <p:cNvPr id="94" name="TextBox 93"/>
              <p:cNvSpPr txBox="1"/>
              <p:nvPr/>
            </p:nvSpPr>
            <p:spPr>
              <a:xfrm>
                <a:off x="7793164" y="6349986"/>
                <a:ext cx="1485640" cy="504157"/>
              </a:xfrm>
              <a:prstGeom prst="rect">
                <a:avLst/>
              </a:prstGeom>
              <a:noFill/>
            </p:spPr>
            <p:txBody>
              <a:bodyPr wrap="square" rtlCol="0" anchor="ctr">
                <a:spAutoFit/>
              </a:bodyPr>
              <a:lstStyle/>
              <a:p>
                <a:pPr algn="ctr"/>
                <a:r>
                  <a:rPr lang="en-US" sz="2400" dirty="0" smtClean="0"/>
                  <a:t>2017-01</a:t>
                </a:r>
                <a:endParaRPr lang="en-GB" sz="2400" dirty="0"/>
              </a:p>
            </p:txBody>
          </p:sp>
          <p:sp>
            <p:nvSpPr>
              <p:cNvPr id="95" name="TextBox 94"/>
              <p:cNvSpPr txBox="1"/>
              <p:nvPr/>
            </p:nvSpPr>
            <p:spPr>
              <a:xfrm>
                <a:off x="9848429" y="6346131"/>
                <a:ext cx="1485640" cy="504157"/>
              </a:xfrm>
              <a:prstGeom prst="rect">
                <a:avLst/>
              </a:prstGeom>
              <a:noFill/>
            </p:spPr>
            <p:txBody>
              <a:bodyPr wrap="square" rtlCol="0" anchor="ctr">
                <a:spAutoFit/>
              </a:bodyPr>
              <a:lstStyle/>
              <a:p>
                <a:pPr algn="ctr"/>
                <a:r>
                  <a:rPr lang="en-US" sz="2400" dirty="0" smtClean="0"/>
                  <a:t>2017-07</a:t>
                </a:r>
                <a:endParaRPr lang="en-GB" sz="2400" dirty="0"/>
              </a:p>
            </p:txBody>
          </p:sp>
        </p:grpSp>
        <p:cxnSp>
          <p:nvCxnSpPr>
            <p:cNvPr id="31" name="Straight Connector 30"/>
            <p:cNvCxnSpPr/>
            <p:nvPr/>
          </p:nvCxnSpPr>
          <p:spPr>
            <a:xfrm flipH="1">
              <a:off x="1627834" y="6155978"/>
              <a:ext cx="10450285"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73709281"/>
      </p:ext>
    </p:extLst>
  </p:cSld>
  <p:clrMapOvr>
    <a:masterClrMapping/>
  </p:clrMapOvr>
  <mc:AlternateContent xmlns:mc="http://schemas.openxmlformats.org/markup-compatibility/2006" xmlns:p14="http://schemas.microsoft.com/office/powerpoint/2010/main">
    <mc:Choice Requires="p14">
      <p:transition spd="slow" p14:dur="2000" advTm="18673"/>
    </mc:Choice>
    <mc:Fallback xmlns:p="http://schemas.openxmlformats.org/presentationml/2006/main" xmlns:r="http://schemas.openxmlformats.org/officeDocument/2006/relationships" xmlns:a="http://schemas.openxmlformats.org/drawingml/2006/main" xmlns="">
      <p:transition spd="slow" advTm="1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
                                          <p:val>
                                            <p:strVal val="#ppt_x"/>
                                          </p:val>
                                        </p:tav>
                                      </p:tavLst>
                                    </p:anim>
                                    <p:anim calcmode="lin" valueType="num">
                                      <p:cBhvr additive="base">
                                        <p:cTn id="14" dur="500" fill="hold"/>
                                        <p:tgtEl>
                                          <p:spTgt spid="9"/>
                                        </p:tgtEl>
                                        <p:attrNameLst>
                                          <p:attrName>ppt_y</p:attrName>
                                        </p:attrNameLst>
                                      </p:cBhvr>
                                      <p:tavLst>
                                        <p:tav tm="0%">
                                          <p:val>
                                            <p:strVal val="#ppt_y"/>
                                          </p:val>
                                        </p:tav>
                                        <p:tav tm="1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
                                          <p:val>
                                            <p:strVal val="#ppt_x"/>
                                          </p:val>
                                        </p:tav>
                                      </p:tavLst>
                                    </p:anim>
                                    <p:anim calcmode="lin" valueType="num">
                                      <p:cBhvr additive="base">
                                        <p:cTn id="18" dur="500" fill="hold"/>
                                        <p:tgtEl>
                                          <p:spTgt spid="10"/>
                                        </p:tgtEl>
                                        <p:attrNameLst>
                                          <p:attrName>ppt_y</p:attrName>
                                        </p:attrNameLst>
                                      </p:cBhvr>
                                      <p:tavLst>
                                        <p:tav tm="0%">
                                          <p:val>
                                            <p:strVal val="1+#ppt_h/2"/>
                                          </p:val>
                                        </p:tav>
                                        <p:tav tm="1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2" grpId="0"/>
      <p:bldP spid="103" grpId="0"/>
    </p:bldLst>
  </p:timing>
</p:sld>
</file>

<file path=ppt/slides/slide2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923330"/>
          </a:xfrm>
          <a:prstGeom prst="rect">
            <a:avLst/>
          </a:prstGeom>
          <a:noFill/>
        </p:spPr>
        <p:txBody>
          <a:bodyPr wrap="square" rtlCol="0">
            <a:spAutoFit/>
          </a:bodyPr>
          <a:lstStyle/>
          <a:p>
            <a:r>
              <a:rPr lang="en-US" sz="5400" dirty="0" smtClean="0"/>
              <a:t>data </a:t>
            </a:r>
            <a:r>
              <a:rPr lang="en-US" sz="5400" dirty="0" smtClean="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smtClean="0">
                <a:solidFill>
                  <a:schemeClr val="accent4"/>
                </a:solidFill>
              </a:rPr>
              <a:t>*</a:t>
            </a:r>
            <a:r>
              <a:rPr lang="en-US" dirty="0" smtClean="0">
                <a:hlinkClick r:id="rId4"/>
              </a:rPr>
              <a:t>Croft, </a:t>
            </a:r>
            <a:r>
              <a:rPr lang="en-US" dirty="0" err="1" smtClean="0">
                <a:hlinkClick r:id="rId4"/>
              </a:rPr>
              <a:t>Chauvenet</a:t>
            </a:r>
            <a:r>
              <a:rPr lang="en-US" dirty="0" smtClean="0">
                <a:hlinkClick r:id="rId4"/>
              </a:rPr>
              <a:t> &amp; Smith (2017)</a:t>
            </a:r>
            <a:r>
              <a:rPr lang="en-US" dirty="0" smtClean="0"/>
              <a:t> </a:t>
            </a:r>
            <a:r>
              <a:rPr lang="en-US" dirty="0" err="1"/>
              <a:t>PLoS</a:t>
            </a:r>
            <a:r>
              <a:rPr lang="en-US" dirty="0"/>
              <a:t> ONE 12(6): e0176339 </a:t>
            </a:r>
            <a:r>
              <a:rPr lang="en-US" dirty="0" smtClean="0">
                <a:hlinkClick r:id="rId5"/>
              </a:rPr>
              <a:t>CC BY 4.0</a:t>
            </a:r>
            <a:endParaRPr lang="en-GB" dirty="0"/>
          </a:p>
        </p:txBody>
      </p:sp>
    </p:spTree>
    <p:extLst>
      <p:ext uri="{BB962C8B-B14F-4D97-AF65-F5344CB8AC3E}">
        <p14:creationId xmlns:p14="http://schemas.microsoft.com/office/powerpoint/2010/main" val="3549482105"/>
      </p:ext>
    </p:extLst>
  </p:cSld>
  <p:clrMapOvr>
    <a:masterClrMapping/>
  </p:clrMapOvr>
  <mc:AlternateContent xmlns:mc="http://schemas.openxmlformats.org/markup-compatibility/2006" xmlns:p14="http://schemas.microsoft.com/office/powerpoint/2010/main">
    <mc:Choice Requires="p14">
      <p:transition spd="slow" p14:dur="2000" advTm="8992"/>
    </mc:Choice>
    <mc:Fallback xmlns:p="http://schemas.openxmlformats.org/presentationml/2006/main" xmlns:r="http://schemas.openxmlformats.org/officeDocument/2006/relationships" xmlns:a="http://schemas.openxmlformats.org/drawingml/2006/main" xmlns="">
      <p:transition spd="slow" advTm="8992"/>
    </mc:Fallback>
  </mc:AlternateContent>
  <p:timing>
    <p:tnLst>
      <p:par>
        <p:cTn id="1" dur="indefinite" restart="never" nodeType="tmRoot"/>
      </p:par>
    </p:tnLst>
  </p:timing>
</p:sld>
</file>

<file path=ppt/slides/slide2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grpSp>
        <p:nvGrpSpPr>
          <p:cNvPr id="111" name="Group 110"/>
          <p:cNvGrpSpPr/>
          <p:nvPr/>
        </p:nvGrpSpPr>
        <p:grpSpPr>
          <a:xfrm>
            <a:off x="4223342" y="371872"/>
            <a:ext cx="5328130" cy="1446550"/>
            <a:chOff x="2160132" y="379073"/>
            <a:chExt cx="5328130" cy="1446550"/>
          </a:xfrm>
        </p:grpSpPr>
        <p:sp>
          <p:nvSpPr>
            <p:cNvPr id="110" name="Rounded Rectangle 109"/>
            <p:cNvSpPr/>
            <p:nvPr/>
          </p:nvSpPr>
          <p:spPr>
            <a:xfrm>
              <a:off x="2160132" y="379073"/>
              <a:ext cx="5328130" cy="1446464"/>
            </a:xfrm>
            <a:prstGeom prst="roundRect">
              <a:avLst>
                <a:gd name="adj" fmla="val 7105"/>
              </a:avLst>
            </a:prstGeom>
            <a:solidFill>
              <a:schemeClr val="tx1">
                <a:alpha val="2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9" name="TextBox 108"/>
            <p:cNvSpPr txBox="1"/>
            <p:nvPr/>
          </p:nvSpPr>
          <p:spPr>
            <a:xfrm>
              <a:off x="2160132" y="379073"/>
              <a:ext cx="5328130" cy="1446550"/>
            </a:xfrm>
            <a:prstGeom prst="rect">
              <a:avLst/>
            </a:prstGeom>
            <a:noFill/>
          </p:spPr>
          <p:txBody>
            <a:bodyPr wrap="square" rtlCol="0">
              <a:spAutoFit/>
            </a:bodyPr>
            <a:lstStyle/>
            <a:p>
              <a:r>
                <a:rPr lang="en-US" sz="4400" dirty="0" smtClean="0"/>
                <a:t>e.g. </a:t>
              </a:r>
              <a:r>
                <a:rPr lang="en-US" sz="4400" b="1" dirty="0" smtClean="0">
                  <a:solidFill>
                    <a:schemeClr val="accent4"/>
                  </a:solidFill>
                </a:rPr>
                <a:t>diurnal</a:t>
              </a:r>
              <a:r>
                <a:rPr lang="en-US" sz="4400" dirty="0" smtClean="0"/>
                <a:t> red fox observations</a:t>
              </a:r>
              <a:endParaRPr lang="en-GB" sz="4400" dirty="0"/>
            </a:p>
          </p:txBody>
        </p:sp>
      </p:grpSp>
      <p:grpSp>
        <p:nvGrpSpPr>
          <p:cNvPr id="148" name="Group 147"/>
          <p:cNvGrpSpPr/>
          <p:nvPr/>
        </p:nvGrpSpPr>
        <p:grpSpPr>
          <a:xfrm>
            <a:off x="148181" y="17267"/>
            <a:ext cx="1255870" cy="6420110"/>
            <a:chOff x="148181" y="17267"/>
            <a:chExt cx="1255870" cy="6420110"/>
          </a:xfrm>
        </p:grpSpPr>
        <p:sp>
          <p:nvSpPr>
            <p:cNvPr id="93" name="TextBox 92"/>
            <p:cNvSpPr txBox="1"/>
            <p:nvPr/>
          </p:nvSpPr>
          <p:spPr>
            <a:xfrm rot="16200000">
              <a:off x="-2831041" y="2996489"/>
              <a:ext cx="6420110" cy="461665"/>
            </a:xfrm>
            <a:prstGeom prst="rect">
              <a:avLst/>
            </a:prstGeom>
            <a:noFill/>
          </p:spPr>
          <p:txBody>
            <a:bodyPr wrap="square" rtlCol="0" anchor="ctr">
              <a:spAutoFit/>
            </a:bodyPr>
            <a:lstStyle/>
            <a:p>
              <a:pPr algn="ctr"/>
              <a:r>
                <a:rPr lang="en-US" sz="2400" dirty="0" smtClean="0"/>
                <a:t># photo sequences/100 camera trap days</a:t>
              </a:r>
              <a:endParaRPr lang="en-GB" sz="2400" dirty="0"/>
            </a:p>
          </p:txBody>
        </p:sp>
        <p:sp>
          <p:nvSpPr>
            <p:cNvPr id="97" name="TextBox 96"/>
            <p:cNvSpPr txBox="1"/>
            <p:nvPr/>
          </p:nvSpPr>
          <p:spPr>
            <a:xfrm>
              <a:off x="433203" y="5078443"/>
              <a:ext cx="697905" cy="473652"/>
            </a:xfrm>
            <a:prstGeom prst="rect">
              <a:avLst/>
            </a:prstGeom>
            <a:noFill/>
          </p:spPr>
          <p:txBody>
            <a:bodyPr wrap="square" rtlCol="0" anchor="ctr">
              <a:spAutoFit/>
            </a:bodyPr>
            <a:lstStyle/>
            <a:p>
              <a:pPr algn="r"/>
              <a:r>
                <a:rPr lang="en-US" sz="2400" dirty="0" smtClean="0"/>
                <a:t>0</a:t>
              </a:r>
              <a:endParaRPr lang="en-GB" sz="2400" dirty="0"/>
            </a:p>
          </p:txBody>
        </p:sp>
        <p:sp>
          <p:nvSpPr>
            <p:cNvPr id="98" name="TextBox 97"/>
            <p:cNvSpPr txBox="1"/>
            <p:nvPr/>
          </p:nvSpPr>
          <p:spPr>
            <a:xfrm>
              <a:off x="433203" y="3443886"/>
              <a:ext cx="697905" cy="473652"/>
            </a:xfrm>
            <a:prstGeom prst="rect">
              <a:avLst/>
            </a:prstGeom>
            <a:noFill/>
          </p:spPr>
          <p:txBody>
            <a:bodyPr wrap="square" rtlCol="0" anchor="ctr">
              <a:spAutoFit/>
            </a:bodyPr>
            <a:lstStyle/>
            <a:p>
              <a:pPr algn="r"/>
              <a:r>
                <a:rPr lang="en-US" sz="2400" dirty="0" smtClean="0"/>
                <a:t>2</a:t>
              </a:r>
              <a:endParaRPr lang="en-GB" sz="2400" dirty="0"/>
            </a:p>
          </p:txBody>
        </p:sp>
        <p:sp>
          <p:nvSpPr>
            <p:cNvPr id="99" name="TextBox 98"/>
            <p:cNvSpPr txBox="1"/>
            <p:nvPr/>
          </p:nvSpPr>
          <p:spPr>
            <a:xfrm>
              <a:off x="433203" y="1807208"/>
              <a:ext cx="697905" cy="473652"/>
            </a:xfrm>
            <a:prstGeom prst="rect">
              <a:avLst/>
            </a:prstGeom>
            <a:noFill/>
          </p:spPr>
          <p:txBody>
            <a:bodyPr wrap="square" rtlCol="0" anchor="ctr">
              <a:spAutoFit/>
            </a:bodyPr>
            <a:lstStyle/>
            <a:p>
              <a:pPr algn="r"/>
              <a:r>
                <a:rPr lang="en-US" sz="2400" dirty="0" smtClean="0"/>
                <a:t>4</a:t>
              </a:r>
              <a:endParaRPr lang="en-GB" sz="2400" dirty="0"/>
            </a:p>
          </p:txBody>
        </p:sp>
        <p:sp>
          <p:nvSpPr>
            <p:cNvPr id="100" name="TextBox 99"/>
            <p:cNvSpPr txBox="1"/>
            <p:nvPr/>
          </p:nvSpPr>
          <p:spPr>
            <a:xfrm>
              <a:off x="433203" y="165711"/>
              <a:ext cx="697905" cy="473652"/>
            </a:xfrm>
            <a:prstGeom prst="rect">
              <a:avLst/>
            </a:prstGeom>
            <a:noFill/>
          </p:spPr>
          <p:txBody>
            <a:bodyPr wrap="square" rtlCol="0" anchor="ctr">
              <a:spAutoFit/>
            </a:bodyPr>
            <a:lstStyle/>
            <a:p>
              <a:pPr algn="r"/>
              <a:r>
                <a:rPr lang="en-US" sz="2400" dirty="0" smtClean="0"/>
                <a:t>6</a:t>
              </a:r>
              <a:endParaRPr lang="en-GB" sz="2400" dirty="0"/>
            </a:p>
          </p:txBody>
        </p:sp>
        <p:grpSp>
          <p:nvGrpSpPr>
            <p:cNvPr id="147" name="Group 146"/>
            <p:cNvGrpSpPr/>
            <p:nvPr/>
          </p:nvGrpSpPr>
          <p:grpSpPr>
            <a:xfrm>
              <a:off x="1132536" y="402537"/>
              <a:ext cx="271515" cy="4912732"/>
              <a:chOff x="662934" y="402537"/>
              <a:chExt cx="271515" cy="4912732"/>
            </a:xfrm>
          </p:grpSpPr>
          <p:sp>
            <p:nvSpPr>
              <p:cNvPr id="32" name="Line 32"/>
              <p:cNvSpPr>
                <a:spLocks noChangeShapeType="1"/>
              </p:cNvSpPr>
              <p:nvPr/>
            </p:nvSpPr>
            <p:spPr bwMode="auto">
              <a:xfrm>
                <a:off x="662934" y="5315269"/>
                <a:ext cx="260882"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3" name="Line 33"/>
              <p:cNvSpPr>
                <a:spLocks noChangeShapeType="1"/>
              </p:cNvSpPr>
              <p:nvPr/>
            </p:nvSpPr>
            <p:spPr bwMode="auto">
              <a:xfrm>
                <a:off x="662935" y="3678931"/>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4" name="Line 34"/>
              <p:cNvSpPr>
                <a:spLocks noChangeShapeType="1"/>
              </p:cNvSpPr>
              <p:nvPr/>
            </p:nvSpPr>
            <p:spPr bwMode="auto">
              <a:xfrm>
                <a:off x="662935" y="2037094"/>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 name="Line 35"/>
              <p:cNvSpPr>
                <a:spLocks noChangeShapeType="1"/>
              </p:cNvSpPr>
              <p:nvPr/>
            </p:nvSpPr>
            <p:spPr bwMode="auto">
              <a:xfrm>
                <a:off x="662935" y="402537"/>
                <a:ext cx="260881" cy="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cxnSp>
            <p:nvCxnSpPr>
              <p:cNvPr id="3" name="Straight Connector 2"/>
              <p:cNvCxnSpPr/>
              <p:nvPr/>
            </p:nvCxnSpPr>
            <p:spPr>
              <a:xfrm>
                <a:off x="934449" y="402537"/>
                <a:ext cx="0" cy="4902041"/>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9" name="Group 148"/>
          <p:cNvGrpSpPr/>
          <p:nvPr/>
        </p:nvGrpSpPr>
        <p:grpSpPr>
          <a:xfrm>
            <a:off x="1333400" y="5626064"/>
            <a:ext cx="10742894" cy="1186529"/>
            <a:chOff x="1333400" y="5626064"/>
            <a:chExt cx="10742894" cy="1186529"/>
          </a:xfrm>
        </p:grpSpPr>
        <p:sp>
          <p:nvSpPr>
            <p:cNvPr id="96" name="TextBox 95"/>
            <p:cNvSpPr txBox="1"/>
            <p:nvPr/>
          </p:nvSpPr>
          <p:spPr>
            <a:xfrm>
              <a:off x="5417311" y="6351399"/>
              <a:ext cx="2575072" cy="461194"/>
            </a:xfrm>
            <a:prstGeom prst="rect">
              <a:avLst/>
            </a:prstGeom>
            <a:noFill/>
          </p:spPr>
          <p:txBody>
            <a:bodyPr wrap="square" rtlCol="0" anchor="ctr">
              <a:spAutoFit/>
            </a:bodyPr>
            <a:lstStyle/>
            <a:p>
              <a:pPr algn="ctr"/>
              <a:r>
                <a:rPr lang="en-US" sz="2400" dirty="0" smtClean="0"/>
                <a:t>hour of day</a:t>
              </a:r>
              <a:endParaRPr lang="en-GB" sz="2400" dirty="0"/>
            </a:p>
          </p:txBody>
        </p:sp>
        <p:sp>
          <p:nvSpPr>
            <p:cNvPr id="38" name="Line 38"/>
            <p:cNvSpPr>
              <a:spLocks noChangeShapeType="1"/>
            </p:cNvSpPr>
            <p:nvPr/>
          </p:nvSpPr>
          <p:spPr bwMode="auto">
            <a:xfrm flipV="1">
              <a:off x="417784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 name="Line 40"/>
            <p:cNvSpPr>
              <a:spLocks noChangeShapeType="1"/>
            </p:cNvSpPr>
            <p:nvPr/>
          </p:nvSpPr>
          <p:spPr bwMode="auto">
            <a:xfrm flipV="1">
              <a:off x="9212213"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8" name="TextBox 87"/>
            <p:cNvSpPr txBox="1"/>
            <p:nvPr/>
          </p:nvSpPr>
          <p:spPr>
            <a:xfrm>
              <a:off x="11378389" y="5996950"/>
              <a:ext cx="697905" cy="473652"/>
            </a:xfrm>
            <a:prstGeom prst="rect">
              <a:avLst/>
            </a:prstGeom>
            <a:noFill/>
          </p:spPr>
          <p:txBody>
            <a:bodyPr wrap="square" rtlCol="0" anchor="ctr">
              <a:spAutoFit/>
            </a:bodyPr>
            <a:lstStyle/>
            <a:p>
              <a:pPr algn="ctr"/>
              <a:r>
                <a:rPr lang="en-US" sz="2400" dirty="0" smtClean="0"/>
                <a:t>24</a:t>
              </a:r>
              <a:endParaRPr lang="en-GB" sz="2400" dirty="0"/>
            </a:p>
          </p:txBody>
        </p:sp>
        <p:sp>
          <p:nvSpPr>
            <p:cNvPr id="89" name="TextBox 88"/>
            <p:cNvSpPr txBox="1"/>
            <p:nvPr/>
          </p:nvSpPr>
          <p:spPr>
            <a:xfrm>
              <a:off x="8858013" y="5996950"/>
              <a:ext cx="697905" cy="473652"/>
            </a:xfrm>
            <a:prstGeom prst="rect">
              <a:avLst/>
            </a:prstGeom>
            <a:noFill/>
          </p:spPr>
          <p:txBody>
            <a:bodyPr wrap="square" rtlCol="0" anchor="ctr">
              <a:spAutoFit/>
            </a:bodyPr>
            <a:lstStyle/>
            <a:p>
              <a:pPr algn="ctr"/>
              <a:r>
                <a:rPr lang="en-US" sz="2400" dirty="0" smtClean="0"/>
                <a:t>18</a:t>
              </a:r>
              <a:endParaRPr lang="en-GB" sz="2400" dirty="0"/>
            </a:p>
          </p:txBody>
        </p:sp>
        <p:sp>
          <p:nvSpPr>
            <p:cNvPr id="90" name="TextBox 89"/>
            <p:cNvSpPr txBox="1"/>
            <p:nvPr/>
          </p:nvSpPr>
          <p:spPr>
            <a:xfrm>
              <a:off x="6364213" y="5996949"/>
              <a:ext cx="697905" cy="473652"/>
            </a:xfrm>
            <a:prstGeom prst="rect">
              <a:avLst/>
            </a:prstGeom>
            <a:noFill/>
          </p:spPr>
          <p:txBody>
            <a:bodyPr wrap="square" rtlCol="0" anchor="ctr">
              <a:spAutoFit/>
            </a:bodyPr>
            <a:lstStyle/>
            <a:p>
              <a:pPr algn="ctr"/>
              <a:r>
                <a:rPr lang="en-US" sz="2400" dirty="0" smtClean="0"/>
                <a:t>12</a:t>
              </a:r>
              <a:endParaRPr lang="en-GB" sz="2400" dirty="0"/>
            </a:p>
          </p:txBody>
        </p:sp>
        <p:sp>
          <p:nvSpPr>
            <p:cNvPr id="91" name="TextBox 90"/>
            <p:cNvSpPr txBox="1"/>
            <p:nvPr/>
          </p:nvSpPr>
          <p:spPr>
            <a:xfrm>
              <a:off x="3817299" y="5996949"/>
              <a:ext cx="697905" cy="473652"/>
            </a:xfrm>
            <a:prstGeom prst="rect">
              <a:avLst/>
            </a:prstGeom>
            <a:noFill/>
          </p:spPr>
          <p:txBody>
            <a:bodyPr wrap="square" rtlCol="0" anchor="ctr">
              <a:spAutoFit/>
            </a:bodyPr>
            <a:lstStyle/>
            <a:p>
              <a:pPr algn="ctr"/>
              <a:r>
                <a:rPr lang="en-US" sz="2400" dirty="0" smtClean="0"/>
                <a:t>6</a:t>
              </a:r>
              <a:endParaRPr lang="en-GB" sz="2400" dirty="0"/>
            </a:p>
          </p:txBody>
        </p:sp>
        <p:sp>
          <p:nvSpPr>
            <p:cNvPr id="92" name="TextBox 91"/>
            <p:cNvSpPr txBox="1"/>
            <p:nvPr/>
          </p:nvSpPr>
          <p:spPr>
            <a:xfrm>
              <a:off x="1333400" y="5996950"/>
              <a:ext cx="697905" cy="473652"/>
            </a:xfrm>
            <a:prstGeom prst="rect">
              <a:avLst/>
            </a:prstGeom>
            <a:noFill/>
          </p:spPr>
          <p:txBody>
            <a:bodyPr wrap="square" rtlCol="0" anchor="ctr">
              <a:spAutoFit/>
            </a:bodyPr>
            <a:lstStyle/>
            <a:p>
              <a:pPr algn="ctr"/>
              <a:r>
                <a:rPr lang="en-US" sz="2400" dirty="0" smtClean="0"/>
                <a:t>0</a:t>
              </a:r>
              <a:endParaRPr lang="en-GB" sz="2400" dirty="0"/>
            </a:p>
          </p:txBody>
        </p:sp>
        <p:cxnSp>
          <p:nvCxnSpPr>
            <p:cNvPr id="53" name="Straight Connector 52"/>
            <p:cNvCxnSpPr/>
            <p:nvPr/>
          </p:nvCxnSpPr>
          <p:spPr>
            <a:xfrm flipH="1">
              <a:off x="1693528" y="5626064"/>
              <a:ext cx="10028703" cy="0"/>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Line 38"/>
            <p:cNvSpPr>
              <a:spLocks noChangeShapeType="1"/>
            </p:cNvSpPr>
            <p:nvPr/>
          </p:nvSpPr>
          <p:spPr bwMode="auto">
            <a:xfrm flipV="1">
              <a:off x="1681117"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5" name="Line 38"/>
            <p:cNvSpPr>
              <a:spLocks noChangeShapeType="1"/>
            </p:cNvSpPr>
            <p:nvPr/>
          </p:nvSpPr>
          <p:spPr bwMode="auto">
            <a:xfrm flipV="1">
              <a:off x="6701308"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 name="Line 38"/>
            <p:cNvSpPr>
              <a:spLocks noChangeShapeType="1"/>
            </p:cNvSpPr>
            <p:nvPr/>
          </p:nvSpPr>
          <p:spPr bwMode="auto">
            <a:xfrm flipV="1">
              <a:off x="11722231" y="5636697"/>
              <a:ext cx="0" cy="241050"/>
            </a:xfrm>
            <a:prstGeom prst="line">
              <a:avLst/>
            </a:prstGeom>
            <a:noFill/>
            <a:ln w="63500" cap="rnd">
              <a:solidFill>
                <a:schemeClr val="tx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50" name="Group 149"/>
          <p:cNvGrpSpPr/>
          <p:nvPr/>
        </p:nvGrpSpPr>
        <p:grpSpPr>
          <a:xfrm>
            <a:off x="1622190" y="468746"/>
            <a:ext cx="9734513" cy="4835890"/>
            <a:chOff x="1622190" y="468746"/>
            <a:chExt cx="9734513" cy="4835890"/>
          </a:xfrm>
        </p:grpSpPr>
        <p:sp>
          <p:nvSpPr>
            <p:cNvPr id="27" name="Freeform 5"/>
            <p:cNvSpPr>
              <a:spLocks/>
            </p:cNvSpPr>
            <p:nvPr/>
          </p:nvSpPr>
          <p:spPr bwMode="auto">
            <a:xfrm>
              <a:off x="1675962" y="872035"/>
              <a:ext cx="9626970" cy="4432601"/>
            </a:xfrm>
            <a:custGeom>
              <a:avLst/>
              <a:gdLst>
                <a:gd name="T0" fmla="*/ 125 w 5766"/>
                <a:gd name="T1" fmla="*/ 0 h 2654"/>
                <a:gd name="T2" fmla="*/ 376 w 5766"/>
                <a:gd name="T3" fmla="*/ 28 h 2654"/>
                <a:gd name="T4" fmla="*/ 626 w 5766"/>
                <a:gd name="T5" fmla="*/ 144 h 2654"/>
                <a:gd name="T6" fmla="*/ 877 w 5766"/>
                <a:gd name="T7" fmla="*/ 339 h 2654"/>
                <a:gd name="T8" fmla="*/ 1128 w 5766"/>
                <a:gd name="T9" fmla="*/ 599 h 2654"/>
                <a:gd name="T10" fmla="*/ 1379 w 5766"/>
                <a:gd name="T11" fmla="*/ 905 h 2654"/>
                <a:gd name="T12" fmla="*/ 1629 w 5766"/>
                <a:gd name="T13" fmla="*/ 1234 h 2654"/>
                <a:gd name="T14" fmla="*/ 1880 w 5766"/>
                <a:gd name="T15" fmla="*/ 1562 h 2654"/>
                <a:gd name="T16" fmla="*/ 2131 w 5766"/>
                <a:gd name="T17" fmla="*/ 1864 h 2654"/>
                <a:gd name="T18" fmla="*/ 2382 w 5766"/>
                <a:gd name="T19" fmla="*/ 2118 h 2654"/>
                <a:gd name="T20" fmla="*/ 2632 w 5766"/>
                <a:gd name="T21" fmla="*/ 2304 h 2654"/>
                <a:gd name="T22" fmla="*/ 2883 w 5766"/>
                <a:gd name="T23" fmla="*/ 2410 h 2654"/>
                <a:gd name="T24" fmla="*/ 3134 w 5766"/>
                <a:gd name="T25" fmla="*/ 2426 h 2654"/>
                <a:gd name="T26" fmla="*/ 3384 w 5766"/>
                <a:gd name="T27" fmla="*/ 2353 h 2654"/>
                <a:gd name="T28" fmla="*/ 3635 w 5766"/>
                <a:gd name="T29" fmla="*/ 2194 h 2654"/>
                <a:gd name="T30" fmla="*/ 3886 w 5766"/>
                <a:gd name="T31" fmla="*/ 1963 h 2654"/>
                <a:gd name="T32" fmla="*/ 4137 w 5766"/>
                <a:gd name="T33" fmla="*/ 1677 h 2654"/>
                <a:gd name="T34" fmla="*/ 4387 w 5766"/>
                <a:gd name="T35" fmla="*/ 1356 h 2654"/>
                <a:gd name="T36" fmla="*/ 4638 w 5766"/>
                <a:gd name="T37" fmla="*/ 1025 h 2654"/>
                <a:gd name="T38" fmla="*/ 4889 w 5766"/>
                <a:gd name="T39" fmla="*/ 708 h 2654"/>
                <a:gd name="T40" fmla="*/ 5140 w 5766"/>
                <a:gd name="T41" fmla="*/ 429 h 2654"/>
                <a:gd name="T42" fmla="*/ 5390 w 5766"/>
                <a:gd name="T43" fmla="*/ 208 h 2654"/>
                <a:gd name="T44" fmla="*/ 5641 w 5766"/>
                <a:gd name="T45" fmla="*/ 62 h 2654"/>
                <a:gd name="T46" fmla="*/ 5766 w 5766"/>
                <a:gd name="T47" fmla="*/ 233 h 2654"/>
                <a:gd name="T48" fmla="*/ 5516 w 5766"/>
                <a:gd name="T49" fmla="*/ 339 h 2654"/>
                <a:gd name="T50" fmla="*/ 5265 w 5766"/>
                <a:gd name="T51" fmla="*/ 526 h 2654"/>
                <a:gd name="T52" fmla="*/ 5014 w 5766"/>
                <a:gd name="T53" fmla="*/ 781 h 2654"/>
                <a:gd name="T54" fmla="*/ 4763 w 5766"/>
                <a:gd name="T55" fmla="*/ 1085 h 2654"/>
                <a:gd name="T56" fmla="*/ 4513 w 5766"/>
                <a:gd name="T57" fmla="*/ 1414 h 2654"/>
                <a:gd name="T58" fmla="*/ 4262 w 5766"/>
                <a:gd name="T59" fmla="*/ 1744 h 2654"/>
                <a:gd name="T60" fmla="*/ 4011 w 5766"/>
                <a:gd name="T61" fmla="*/ 2052 h 2654"/>
                <a:gd name="T62" fmla="*/ 3761 w 5766"/>
                <a:gd name="T63" fmla="*/ 2313 h 2654"/>
                <a:gd name="T64" fmla="*/ 3510 w 5766"/>
                <a:gd name="T65" fmla="*/ 2509 h 2654"/>
                <a:gd name="T66" fmla="*/ 3259 w 5766"/>
                <a:gd name="T67" fmla="*/ 2626 h 2654"/>
                <a:gd name="T68" fmla="*/ 3008 w 5766"/>
                <a:gd name="T69" fmla="*/ 2654 h 2654"/>
                <a:gd name="T70" fmla="*/ 2758 w 5766"/>
                <a:gd name="T71" fmla="*/ 2593 h 2654"/>
                <a:gd name="T72" fmla="*/ 2507 w 5766"/>
                <a:gd name="T73" fmla="*/ 2446 h 2654"/>
                <a:gd name="T74" fmla="*/ 2256 w 5766"/>
                <a:gd name="T75" fmla="*/ 2224 h 2654"/>
                <a:gd name="T76" fmla="*/ 2005 w 5766"/>
                <a:gd name="T77" fmla="*/ 1944 h 2654"/>
                <a:gd name="T78" fmla="*/ 1755 w 5766"/>
                <a:gd name="T79" fmla="*/ 1626 h 2654"/>
                <a:gd name="T80" fmla="*/ 1504 w 5766"/>
                <a:gd name="T81" fmla="*/ 1293 h 2654"/>
                <a:gd name="T82" fmla="*/ 1253 w 5766"/>
                <a:gd name="T83" fmla="*/ 971 h 2654"/>
                <a:gd name="T84" fmla="*/ 1003 w 5766"/>
                <a:gd name="T85" fmla="*/ 683 h 2654"/>
                <a:gd name="T86" fmla="*/ 752 w 5766"/>
                <a:gd name="T87" fmla="*/ 450 h 2654"/>
                <a:gd name="T88" fmla="*/ 501 w 5766"/>
                <a:gd name="T89" fmla="*/ 291 h 2654"/>
                <a:gd name="T90" fmla="*/ 250 w 5766"/>
                <a:gd name="T91" fmla="*/ 217 h 2654"/>
                <a:gd name="T92" fmla="*/ 0 w 5766"/>
                <a:gd name="T93" fmla="*/ 233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654">
                  <a:moveTo>
                    <a:pt x="0" y="20"/>
                  </a:moveTo>
                  <a:lnTo>
                    <a:pt x="125" y="0"/>
                  </a:lnTo>
                  <a:lnTo>
                    <a:pt x="250" y="3"/>
                  </a:lnTo>
                  <a:lnTo>
                    <a:pt x="376" y="28"/>
                  </a:lnTo>
                  <a:lnTo>
                    <a:pt x="501" y="75"/>
                  </a:lnTo>
                  <a:lnTo>
                    <a:pt x="626" y="144"/>
                  </a:lnTo>
                  <a:lnTo>
                    <a:pt x="752" y="232"/>
                  </a:lnTo>
                  <a:lnTo>
                    <a:pt x="877" y="339"/>
                  </a:lnTo>
                  <a:lnTo>
                    <a:pt x="1003" y="462"/>
                  </a:lnTo>
                  <a:lnTo>
                    <a:pt x="1128" y="599"/>
                  </a:lnTo>
                  <a:lnTo>
                    <a:pt x="1253" y="747"/>
                  </a:lnTo>
                  <a:lnTo>
                    <a:pt x="1379" y="905"/>
                  </a:lnTo>
                  <a:lnTo>
                    <a:pt x="1504" y="1068"/>
                  </a:lnTo>
                  <a:lnTo>
                    <a:pt x="1629" y="1234"/>
                  </a:lnTo>
                  <a:lnTo>
                    <a:pt x="1755" y="1399"/>
                  </a:lnTo>
                  <a:lnTo>
                    <a:pt x="1880" y="1562"/>
                  </a:lnTo>
                  <a:lnTo>
                    <a:pt x="2005" y="1717"/>
                  </a:lnTo>
                  <a:lnTo>
                    <a:pt x="2131" y="1864"/>
                  </a:lnTo>
                  <a:lnTo>
                    <a:pt x="2256" y="1998"/>
                  </a:lnTo>
                  <a:lnTo>
                    <a:pt x="2382" y="2118"/>
                  </a:lnTo>
                  <a:lnTo>
                    <a:pt x="2507" y="2220"/>
                  </a:lnTo>
                  <a:lnTo>
                    <a:pt x="2632" y="2304"/>
                  </a:lnTo>
                  <a:lnTo>
                    <a:pt x="2758" y="2368"/>
                  </a:lnTo>
                  <a:lnTo>
                    <a:pt x="2883" y="2410"/>
                  </a:lnTo>
                  <a:lnTo>
                    <a:pt x="3008" y="2430"/>
                  </a:lnTo>
                  <a:lnTo>
                    <a:pt x="3134" y="2426"/>
                  </a:lnTo>
                  <a:lnTo>
                    <a:pt x="3259" y="2401"/>
                  </a:lnTo>
                  <a:lnTo>
                    <a:pt x="3384" y="2353"/>
                  </a:lnTo>
                  <a:lnTo>
                    <a:pt x="3510" y="2283"/>
                  </a:lnTo>
                  <a:lnTo>
                    <a:pt x="3635" y="2194"/>
                  </a:lnTo>
                  <a:lnTo>
                    <a:pt x="3761" y="2087"/>
                  </a:lnTo>
                  <a:lnTo>
                    <a:pt x="3886" y="1963"/>
                  </a:lnTo>
                  <a:lnTo>
                    <a:pt x="4011" y="1826"/>
                  </a:lnTo>
                  <a:lnTo>
                    <a:pt x="4137" y="1677"/>
                  </a:lnTo>
                  <a:lnTo>
                    <a:pt x="4262" y="1519"/>
                  </a:lnTo>
                  <a:lnTo>
                    <a:pt x="4387" y="1356"/>
                  </a:lnTo>
                  <a:lnTo>
                    <a:pt x="4513" y="1190"/>
                  </a:lnTo>
                  <a:lnTo>
                    <a:pt x="4638" y="1025"/>
                  </a:lnTo>
                  <a:lnTo>
                    <a:pt x="4763" y="864"/>
                  </a:lnTo>
                  <a:lnTo>
                    <a:pt x="4889" y="708"/>
                  </a:lnTo>
                  <a:lnTo>
                    <a:pt x="5014" y="563"/>
                  </a:lnTo>
                  <a:lnTo>
                    <a:pt x="5140" y="429"/>
                  </a:lnTo>
                  <a:lnTo>
                    <a:pt x="5265" y="311"/>
                  </a:lnTo>
                  <a:lnTo>
                    <a:pt x="5390" y="208"/>
                  </a:lnTo>
                  <a:lnTo>
                    <a:pt x="5516" y="125"/>
                  </a:lnTo>
                  <a:lnTo>
                    <a:pt x="5641" y="62"/>
                  </a:lnTo>
                  <a:lnTo>
                    <a:pt x="5766" y="20"/>
                  </a:lnTo>
                  <a:lnTo>
                    <a:pt x="5766" y="233"/>
                  </a:lnTo>
                  <a:lnTo>
                    <a:pt x="5641" y="275"/>
                  </a:lnTo>
                  <a:lnTo>
                    <a:pt x="5516" y="339"/>
                  </a:lnTo>
                  <a:lnTo>
                    <a:pt x="5390" y="423"/>
                  </a:lnTo>
                  <a:lnTo>
                    <a:pt x="5265" y="526"/>
                  </a:lnTo>
                  <a:lnTo>
                    <a:pt x="5140" y="646"/>
                  </a:lnTo>
                  <a:lnTo>
                    <a:pt x="5014" y="781"/>
                  </a:lnTo>
                  <a:lnTo>
                    <a:pt x="4889" y="928"/>
                  </a:lnTo>
                  <a:lnTo>
                    <a:pt x="4763" y="1085"/>
                  </a:lnTo>
                  <a:lnTo>
                    <a:pt x="4638" y="1247"/>
                  </a:lnTo>
                  <a:lnTo>
                    <a:pt x="4513" y="1414"/>
                  </a:lnTo>
                  <a:lnTo>
                    <a:pt x="4387" y="1581"/>
                  </a:lnTo>
                  <a:lnTo>
                    <a:pt x="4262" y="1744"/>
                  </a:lnTo>
                  <a:lnTo>
                    <a:pt x="4137" y="1903"/>
                  </a:lnTo>
                  <a:lnTo>
                    <a:pt x="4011" y="2052"/>
                  </a:lnTo>
                  <a:lnTo>
                    <a:pt x="3886" y="2190"/>
                  </a:lnTo>
                  <a:lnTo>
                    <a:pt x="3761" y="2313"/>
                  </a:lnTo>
                  <a:lnTo>
                    <a:pt x="3635" y="2420"/>
                  </a:lnTo>
                  <a:lnTo>
                    <a:pt x="3510" y="2509"/>
                  </a:lnTo>
                  <a:lnTo>
                    <a:pt x="3384" y="2578"/>
                  </a:lnTo>
                  <a:lnTo>
                    <a:pt x="3259" y="2626"/>
                  </a:lnTo>
                  <a:lnTo>
                    <a:pt x="3134" y="2652"/>
                  </a:lnTo>
                  <a:lnTo>
                    <a:pt x="3008" y="2654"/>
                  </a:lnTo>
                  <a:lnTo>
                    <a:pt x="2883" y="2635"/>
                  </a:lnTo>
                  <a:lnTo>
                    <a:pt x="2758" y="2593"/>
                  </a:lnTo>
                  <a:lnTo>
                    <a:pt x="2632" y="2530"/>
                  </a:lnTo>
                  <a:lnTo>
                    <a:pt x="2507" y="2446"/>
                  </a:lnTo>
                  <a:lnTo>
                    <a:pt x="2382" y="2343"/>
                  </a:lnTo>
                  <a:lnTo>
                    <a:pt x="2256" y="2224"/>
                  </a:lnTo>
                  <a:lnTo>
                    <a:pt x="2131" y="2090"/>
                  </a:lnTo>
                  <a:lnTo>
                    <a:pt x="2005" y="1944"/>
                  </a:lnTo>
                  <a:lnTo>
                    <a:pt x="1880" y="1788"/>
                  </a:lnTo>
                  <a:lnTo>
                    <a:pt x="1755" y="1626"/>
                  </a:lnTo>
                  <a:lnTo>
                    <a:pt x="1629" y="1460"/>
                  </a:lnTo>
                  <a:lnTo>
                    <a:pt x="1504" y="1293"/>
                  </a:lnTo>
                  <a:lnTo>
                    <a:pt x="1379" y="1129"/>
                  </a:lnTo>
                  <a:lnTo>
                    <a:pt x="1253" y="971"/>
                  </a:lnTo>
                  <a:lnTo>
                    <a:pt x="1128" y="821"/>
                  </a:lnTo>
                  <a:lnTo>
                    <a:pt x="1003" y="683"/>
                  </a:lnTo>
                  <a:lnTo>
                    <a:pt x="877" y="558"/>
                  </a:lnTo>
                  <a:lnTo>
                    <a:pt x="752" y="450"/>
                  </a:lnTo>
                  <a:lnTo>
                    <a:pt x="626" y="361"/>
                  </a:lnTo>
                  <a:lnTo>
                    <a:pt x="501" y="291"/>
                  </a:lnTo>
                  <a:lnTo>
                    <a:pt x="376" y="243"/>
                  </a:lnTo>
                  <a:lnTo>
                    <a:pt x="250" y="217"/>
                  </a:lnTo>
                  <a:lnTo>
                    <a:pt x="125" y="213"/>
                  </a:lnTo>
                  <a:lnTo>
                    <a:pt x="0" y="233"/>
                  </a:lnTo>
                </a:path>
              </a:pathLst>
            </a:custGeom>
            <a:solidFill>
              <a:srgbClr val="FFC000">
                <a:alpha val="20%"/>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30" name="Freeform 6"/>
            <p:cNvSpPr>
              <a:spLocks/>
            </p:cNvSpPr>
            <p:nvPr/>
          </p:nvSpPr>
          <p:spPr bwMode="auto">
            <a:xfrm>
              <a:off x="1675962" y="1051275"/>
              <a:ext cx="9626970" cy="4066952"/>
            </a:xfrm>
            <a:custGeom>
              <a:avLst/>
              <a:gdLst>
                <a:gd name="T0" fmla="*/ 0 w 5766"/>
                <a:gd name="T1" fmla="*/ 19 h 2435"/>
                <a:gd name="T2" fmla="*/ 125 w 5766"/>
                <a:gd name="T3" fmla="*/ 0 h 2435"/>
                <a:gd name="T4" fmla="*/ 250 w 5766"/>
                <a:gd name="T5" fmla="*/ 3 h 2435"/>
                <a:gd name="T6" fmla="*/ 376 w 5766"/>
                <a:gd name="T7" fmla="*/ 28 h 2435"/>
                <a:gd name="T8" fmla="*/ 501 w 5766"/>
                <a:gd name="T9" fmla="*/ 76 h 2435"/>
                <a:gd name="T10" fmla="*/ 626 w 5766"/>
                <a:gd name="T11" fmla="*/ 145 h 2435"/>
                <a:gd name="T12" fmla="*/ 752 w 5766"/>
                <a:gd name="T13" fmla="*/ 234 h 2435"/>
                <a:gd name="T14" fmla="*/ 877 w 5766"/>
                <a:gd name="T15" fmla="*/ 342 h 2435"/>
                <a:gd name="T16" fmla="*/ 1003 w 5766"/>
                <a:gd name="T17" fmla="*/ 465 h 2435"/>
                <a:gd name="T18" fmla="*/ 1128 w 5766"/>
                <a:gd name="T19" fmla="*/ 603 h 2435"/>
                <a:gd name="T20" fmla="*/ 1253 w 5766"/>
                <a:gd name="T21" fmla="*/ 752 h 2435"/>
                <a:gd name="T22" fmla="*/ 1379 w 5766"/>
                <a:gd name="T23" fmla="*/ 910 h 2435"/>
                <a:gd name="T24" fmla="*/ 1504 w 5766"/>
                <a:gd name="T25" fmla="*/ 1073 h 2435"/>
                <a:gd name="T26" fmla="*/ 1629 w 5766"/>
                <a:gd name="T27" fmla="*/ 1240 h 2435"/>
                <a:gd name="T28" fmla="*/ 1755 w 5766"/>
                <a:gd name="T29" fmla="*/ 1405 h 2435"/>
                <a:gd name="T30" fmla="*/ 1880 w 5766"/>
                <a:gd name="T31" fmla="*/ 1568 h 2435"/>
                <a:gd name="T32" fmla="*/ 2005 w 5766"/>
                <a:gd name="T33" fmla="*/ 1723 h 2435"/>
                <a:gd name="T34" fmla="*/ 2131 w 5766"/>
                <a:gd name="T35" fmla="*/ 1870 h 2435"/>
                <a:gd name="T36" fmla="*/ 2256 w 5766"/>
                <a:gd name="T37" fmla="*/ 2004 h 2435"/>
                <a:gd name="T38" fmla="*/ 2382 w 5766"/>
                <a:gd name="T39" fmla="*/ 2123 h 2435"/>
                <a:gd name="T40" fmla="*/ 2507 w 5766"/>
                <a:gd name="T41" fmla="*/ 2226 h 2435"/>
                <a:gd name="T42" fmla="*/ 2632 w 5766"/>
                <a:gd name="T43" fmla="*/ 2310 h 2435"/>
                <a:gd name="T44" fmla="*/ 2758 w 5766"/>
                <a:gd name="T45" fmla="*/ 2373 h 2435"/>
                <a:gd name="T46" fmla="*/ 2883 w 5766"/>
                <a:gd name="T47" fmla="*/ 2415 h 2435"/>
                <a:gd name="T48" fmla="*/ 3008 w 5766"/>
                <a:gd name="T49" fmla="*/ 2435 h 2435"/>
                <a:gd name="T50" fmla="*/ 3134 w 5766"/>
                <a:gd name="T51" fmla="*/ 2432 h 2435"/>
                <a:gd name="T52" fmla="*/ 3259 w 5766"/>
                <a:gd name="T53" fmla="*/ 2406 h 2435"/>
                <a:gd name="T54" fmla="*/ 3384 w 5766"/>
                <a:gd name="T55" fmla="*/ 2359 h 2435"/>
                <a:gd name="T56" fmla="*/ 3510 w 5766"/>
                <a:gd name="T57" fmla="*/ 2289 h 2435"/>
                <a:gd name="T58" fmla="*/ 3635 w 5766"/>
                <a:gd name="T59" fmla="*/ 2200 h 2435"/>
                <a:gd name="T60" fmla="*/ 3761 w 5766"/>
                <a:gd name="T61" fmla="*/ 2093 h 2435"/>
                <a:gd name="T62" fmla="*/ 3886 w 5766"/>
                <a:gd name="T63" fmla="*/ 1969 h 2435"/>
                <a:gd name="T64" fmla="*/ 4011 w 5766"/>
                <a:gd name="T65" fmla="*/ 1832 h 2435"/>
                <a:gd name="T66" fmla="*/ 4137 w 5766"/>
                <a:gd name="T67" fmla="*/ 1683 h 2435"/>
                <a:gd name="T68" fmla="*/ 4262 w 5766"/>
                <a:gd name="T69" fmla="*/ 1525 h 2435"/>
                <a:gd name="T70" fmla="*/ 4387 w 5766"/>
                <a:gd name="T71" fmla="*/ 1361 h 2435"/>
                <a:gd name="T72" fmla="*/ 4513 w 5766"/>
                <a:gd name="T73" fmla="*/ 1195 h 2435"/>
                <a:gd name="T74" fmla="*/ 4638 w 5766"/>
                <a:gd name="T75" fmla="*/ 1029 h 2435"/>
                <a:gd name="T76" fmla="*/ 4763 w 5766"/>
                <a:gd name="T77" fmla="*/ 867 h 2435"/>
                <a:gd name="T78" fmla="*/ 4889 w 5766"/>
                <a:gd name="T79" fmla="*/ 711 h 2435"/>
                <a:gd name="T80" fmla="*/ 5014 w 5766"/>
                <a:gd name="T81" fmla="*/ 565 h 2435"/>
                <a:gd name="T82" fmla="*/ 5140 w 5766"/>
                <a:gd name="T83" fmla="*/ 431 h 2435"/>
                <a:gd name="T84" fmla="*/ 5265 w 5766"/>
                <a:gd name="T85" fmla="*/ 311 h 2435"/>
                <a:gd name="T86" fmla="*/ 5390 w 5766"/>
                <a:gd name="T87" fmla="*/ 209 h 2435"/>
                <a:gd name="T88" fmla="*/ 5516 w 5766"/>
                <a:gd name="T89" fmla="*/ 125 h 2435"/>
                <a:gd name="T90" fmla="*/ 5641 w 5766"/>
                <a:gd name="T91" fmla="*/ 61 h 2435"/>
                <a:gd name="T92" fmla="*/ 5766 w 5766"/>
                <a:gd name="T93" fmla="*/ 19 h 2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66" h="2435">
                  <a:moveTo>
                    <a:pt x="0" y="19"/>
                  </a:moveTo>
                  <a:lnTo>
                    <a:pt x="125" y="0"/>
                  </a:lnTo>
                  <a:lnTo>
                    <a:pt x="250" y="3"/>
                  </a:lnTo>
                  <a:lnTo>
                    <a:pt x="376" y="28"/>
                  </a:lnTo>
                  <a:lnTo>
                    <a:pt x="501" y="76"/>
                  </a:lnTo>
                  <a:lnTo>
                    <a:pt x="626" y="145"/>
                  </a:lnTo>
                  <a:lnTo>
                    <a:pt x="752" y="234"/>
                  </a:lnTo>
                  <a:lnTo>
                    <a:pt x="877" y="342"/>
                  </a:lnTo>
                  <a:lnTo>
                    <a:pt x="1003" y="465"/>
                  </a:lnTo>
                  <a:lnTo>
                    <a:pt x="1128" y="603"/>
                  </a:lnTo>
                  <a:lnTo>
                    <a:pt x="1253" y="752"/>
                  </a:lnTo>
                  <a:lnTo>
                    <a:pt x="1379" y="910"/>
                  </a:lnTo>
                  <a:lnTo>
                    <a:pt x="1504" y="1073"/>
                  </a:lnTo>
                  <a:lnTo>
                    <a:pt x="1629" y="1240"/>
                  </a:lnTo>
                  <a:lnTo>
                    <a:pt x="1755" y="1405"/>
                  </a:lnTo>
                  <a:lnTo>
                    <a:pt x="1880" y="1568"/>
                  </a:lnTo>
                  <a:lnTo>
                    <a:pt x="2005" y="1723"/>
                  </a:lnTo>
                  <a:lnTo>
                    <a:pt x="2131" y="1870"/>
                  </a:lnTo>
                  <a:lnTo>
                    <a:pt x="2256" y="2004"/>
                  </a:lnTo>
                  <a:lnTo>
                    <a:pt x="2382" y="2123"/>
                  </a:lnTo>
                  <a:lnTo>
                    <a:pt x="2507" y="2226"/>
                  </a:lnTo>
                  <a:lnTo>
                    <a:pt x="2632" y="2310"/>
                  </a:lnTo>
                  <a:lnTo>
                    <a:pt x="2758" y="2373"/>
                  </a:lnTo>
                  <a:lnTo>
                    <a:pt x="2883" y="2415"/>
                  </a:lnTo>
                  <a:lnTo>
                    <a:pt x="3008" y="2435"/>
                  </a:lnTo>
                  <a:lnTo>
                    <a:pt x="3134" y="2432"/>
                  </a:lnTo>
                  <a:lnTo>
                    <a:pt x="3259" y="2406"/>
                  </a:lnTo>
                  <a:lnTo>
                    <a:pt x="3384" y="2359"/>
                  </a:lnTo>
                  <a:lnTo>
                    <a:pt x="3510" y="2289"/>
                  </a:lnTo>
                  <a:lnTo>
                    <a:pt x="3635" y="2200"/>
                  </a:lnTo>
                  <a:lnTo>
                    <a:pt x="3761" y="2093"/>
                  </a:lnTo>
                  <a:lnTo>
                    <a:pt x="3886" y="1969"/>
                  </a:lnTo>
                  <a:lnTo>
                    <a:pt x="4011" y="1832"/>
                  </a:lnTo>
                  <a:lnTo>
                    <a:pt x="4137" y="1683"/>
                  </a:lnTo>
                  <a:lnTo>
                    <a:pt x="4262" y="1525"/>
                  </a:lnTo>
                  <a:lnTo>
                    <a:pt x="4387" y="1361"/>
                  </a:lnTo>
                  <a:lnTo>
                    <a:pt x="4513" y="1195"/>
                  </a:lnTo>
                  <a:lnTo>
                    <a:pt x="4638" y="1029"/>
                  </a:lnTo>
                  <a:lnTo>
                    <a:pt x="4763" y="867"/>
                  </a:lnTo>
                  <a:lnTo>
                    <a:pt x="4889" y="711"/>
                  </a:lnTo>
                  <a:lnTo>
                    <a:pt x="5014" y="565"/>
                  </a:lnTo>
                  <a:lnTo>
                    <a:pt x="5140" y="431"/>
                  </a:lnTo>
                  <a:lnTo>
                    <a:pt x="5265" y="311"/>
                  </a:lnTo>
                  <a:lnTo>
                    <a:pt x="5390" y="209"/>
                  </a:lnTo>
                  <a:lnTo>
                    <a:pt x="5516" y="125"/>
                  </a:lnTo>
                  <a:lnTo>
                    <a:pt x="5641" y="61"/>
                  </a:lnTo>
                  <a:lnTo>
                    <a:pt x="5766" y="19"/>
                  </a:lnTo>
                </a:path>
              </a:pathLst>
            </a:custGeom>
            <a:noFill/>
            <a:ln w="82550" cap="rnd">
              <a:solidFill>
                <a:srgbClr val="FFC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Oval 7"/>
            <p:cNvSpPr>
              <a:spLocks noChangeArrowheads="1"/>
            </p:cNvSpPr>
            <p:nvPr/>
          </p:nvSpPr>
          <p:spPr bwMode="auto">
            <a:xfrm>
              <a:off x="1622190" y="155314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Oval 8"/>
            <p:cNvSpPr>
              <a:spLocks noChangeArrowheads="1"/>
            </p:cNvSpPr>
            <p:nvPr/>
          </p:nvSpPr>
          <p:spPr bwMode="auto">
            <a:xfrm>
              <a:off x="2039818" y="1795121"/>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Oval 9"/>
            <p:cNvSpPr>
              <a:spLocks noChangeArrowheads="1"/>
            </p:cNvSpPr>
            <p:nvPr/>
          </p:nvSpPr>
          <p:spPr bwMode="auto">
            <a:xfrm>
              <a:off x="2459239" y="1710878"/>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Oval 10"/>
            <p:cNvSpPr>
              <a:spLocks noChangeArrowheads="1"/>
            </p:cNvSpPr>
            <p:nvPr/>
          </p:nvSpPr>
          <p:spPr bwMode="auto">
            <a:xfrm>
              <a:off x="2876869" y="124664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1" name="Oval 11"/>
            <p:cNvSpPr>
              <a:spLocks noChangeArrowheads="1"/>
            </p:cNvSpPr>
            <p:nvPr/>
          </p:nvSpPr>
          <p:spPr bwMode="auto">
            <a:xfrm>
              <a:off x="3296290" y="2329255"/>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Oval 12"/>
            <p:cNvSpPr>
              <a:spLocks noChangeArrowheads="1"/>
            </p:cNvSpPr>
            <p:nvPr/>
          </p:nvSpPr>
          <p:spPr bwMode="auto">
            <a:xfrm>
              <a:off x="3715711" y="1347021"/>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3" name="Oval 13"/>
            <p:cNvSpPr>
              <a:spLocks noChangeArrowheads="1"/>
            </p:cNvSpPr>
            <p:nvPr/>
          </p:nvSpPr>
          <p:spPr bwMode="auto">
            <a:xfrm>
              <a:off x="4133339" y="2173316"/>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Oval 14"/>
            <p:cNvSpPr>
              <a:spLocks noChangeArrowheads="1"/>
            </p:cNvSpPr>
            <p:nvPr/>
          </p:nvSpPr>
          <p:spPr bwMode="auto">
            <a:xfrm>
              <a:off x="4550968" y="289386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5" name="Oval 15"/>
            <p:cNvSpPr>
              <a:spLocks noChangeArrowheads="1"/>
            </p:cNvSpPr>
            <p:nvPr/>
          </p:nvSpPr>
          <p:spPr bwMode="auto">
            <a:xfrm>
              <a:off x="4970390" y="4130615"/>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Oval 16"/>
            <p:cNvSpPr>
              <a:spLocks noChangeArrowheads="1"/>
            </p:cNvSpPr>
            <p:nvPr/>
          </p:nvSpPr>
          <p:spPr bwMode="auto">
            <a:xfrm>
              <a:off x="5389811" y="4797387"/>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7" name="Oval 17"/>
            <p:cNvSpPr>
              <a:spLocks noChangeArrowheads="1"/>
            </p:cNvSpPr>
            <p:nvPr/>
          </p:nvSpPr>
          <p:spPr bwMode="auto">
            <a:xfrm>
              <a:off x="5807439" y="50554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8" name="Oval 18"/>
            <p:cNvSpPr>
              <a:spLocks noChangeArrowheads="1"/>
            </p:cNvSpPr>
            <p:nvPr/>
          </p:nvSpPr>
          <p:spPr bwMode="auto">
            <a:xfrm>
              <a:off x="6225068" y="4947949"/>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49" name="Oval 19"/>
            <p:cNvSpPr>
              <a:spLocks noChangeArrowheads="1"/>
            </p:cNvSpPr>
            <p:nvPr/>
          </p:nvSpPr>
          <p:spPr bwMode="auto">
            <a:xfrm>
              <a:off x="6644489" y="510568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0" name="Oval 20"/>
            <p:cNvSpPr>
              <a:spLocks noChangeArrowheads="1"/>
            </p:cNvSpPr>
            <p:nvPr/>
          </p:nvSpPr>
          <p:spPr bwMode="auto">
            <a:xfrm>
              <a:off x="7062118" y="489597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1" name="Oval 21"/>
            <p:cNvSpPr>
              <a:spLocks noChangeArrowheads="1"/>
            </p:cNvSpPr>
            <p:nvPr/>
          </p:nvSpPr>
          <p:spPr bwMode="auto">
            <a:xfrm>
              <a:off x="7481539" y="4419192"/>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2" name="Oval 22"/>
            <p:cNvSpPr>
              <a:spLocks noChangeArrowheads="1"/>
            </p:cNvSpPr>
            <p:nvPr/>
          </p:nvSpPr>
          <p:spPr bwMode="auto">
            <a:xfrm>
              <a:off x="7900960" y="4632486"/>
              <a:ext cx="107544"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7" name="Oval 23"/>
            <p:cNvSpPr>
              <a:spLocks noChangeArrowheads="1"/>
            </p:cNvSpPr>
            <p:nvPr/>
          </p:nvSpPr>
          <p:spPr bwMode="auto">
            <a:xfrm>
              <a:off x="8318589" y="4580507"/>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8" name="Oval 24"/>
            <p:cNvSpPr>
              <a:spLocks noChangeArrowheads="1"/>
            </p:cNvSpPr>
            <p:nvPr/>
          </p:nvSpPr>
          <p:spPr bwMode="auto">
            <a:xfrm>
              <a:off x="8736217" y="3476390"/>
              <a:ext cx="109337" cy="107544"/>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Oval 25"/>
            <p:cNvSpPr>
              <a:spLocks noChangeArrowheads="1"/>
            </p:cNvSpPr>
            <p:nvPr/>
          </p:nvSpPr>
          <p:spPr bwMode="auto">
            <a:xfrm>
              <a:off x="9155638" y="2953010"/>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Oval 26"/>
            <p:cNvSpPr>
              <a:spLocks noChangeArrowheads="1"/>
            </p:cNvSpPr>
            <p:nvPr/>
          </p:nvSpPr>
          <p:spPr bwMode="auto">
            <a:xfrm>
              <a:off x="9575060" y="285263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Oval 27"/>
            <p:cNvSpPr>
              <a:spLocks noChangeArrowheads="1"/>
            </p:cNvSpPr>
            <p:nvPr/>
          </p:nvSpPr>
          <p:spPr bwMode="auto">
            <a:xfrm>
              <a:off x="9992689" y="78600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Oval 28"/>
            <p:cNvSpPr>
              <a:spLocks noChangeArrowheads="1"/>
            </p:cNvSpPr>
            <p:nvPr/>
          </p:nvSpPr>
          <p:spPr bwMode="auto">
            <a:xfrm>
              <a:off x="10410317" y="1226930"/>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3" name="Oval 29"/>
            <p:cNvSpPr>
              <a:spLocks noChangeArrowheads="1"/>
            </p:cNvSpPr>
            <p:nvPr/>
          </p:nvSpPr>
          <p:spPr bwMode="auto">
            <a:xfrm>
              <a:off x="10829738" y="1334474"/>
              <a:ext cx="109337"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4" name="Oval 30"/>
            <p:cNvSpPr>
              <a:spLocks noChangeArrowheads="1"/>
            </p:cNvSpPr>
            <p:nvPr/>
          </p:nvSpPr>
          <p:spPr bwMode="auto">
            <a:xfrm>
              <a:off x="11249159" y="468746"/>
              <a:ext cx="107544" cy="109337"/>
            </a:xfrm>
            <a:prstGeom prst="ellipse">
              <a:avLst/>
            </a:prstGeom>
            <a:solidFill>
              <a:srgbClr val="F2F2F2"/>
            </a:solidFill>
            <a:ln w="12700" cap="rnd">
              <a:solidFill>
                <a:srgbClr val="F2F2F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38540125"/>
      </p:ext>
    </p:extLst>
  </p:cSld>
  <p:clrMapOvr>
    <a:masterClrMapping/>
  </p:clrMapOvr>
  <mc:AlternateContent xmlns:mc="http://schemas.openxmlformats.org/markup-compatibility/2006" xmlns:p14="http://schemas.microsoft.com/office/powerpoint/2010/main">
    <mc:Choice Requires="p14">
      <p:transition p14:dur="0" advTm="7201"/>
    </mc:Choice>
    <mc:Fallback xmlns:p="http://schemas.openxmlformats.org/presentationml/2006/main" xmlns:r="http://schemas.openxmlformats.org/officeDocument/2006/relationships" xmlns:a="http://schemas.openxmlformats.org/drawingml/2006/main" xmlns="">
      <p:transition advTm="7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2" presetClass="entr" presetSubtype="8"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 calcmode="lin" valueType="num">
                                      <p:cBhvr additive="base">
                                        <p:cTn id="10" dur="500" fill="hold"/>
                                        <p:tgtEl>
                                          <p:spTgt spid="148"/>
                                        </p:tgtEl>
                                        <p:attrNameLst>
                                          <p:attrName>ppt_x</p:attrName>
                                        </p:attrNameLst>
                                      </p:cBhvr>
                                      <p:tavLst>
                                        <p:tav tm="0%">
                                          <p:val>
                                            <p:strVal val="0-#ppt_w/2"/>
                                          </p:val>
                                        </p:tav>
                                        <p:tav tm="100%">
                                          <p:val>
                                            <p:strVal val="#ppt_x"/>
                                          </p:val>
                                        </p:tav>
                                      </p:tavLst>
                                    </p:anim>
                                    <p:anim calcmode="lin" valueType="num">
                                      <p:cBhvr additive="base">
                                        <p:cTn id="11" dur="500" fill="hold"/>
                                        <p:tgtEl>
                                          <p:spTgt spid="148"/>
                                        </p:tgtEl>
                                        <p:attrNameLst>
                                          <p:attrName>ppt_y</p:attrName>
                                        </p:attrNameLst>
                                      </p:cBhvr>
                                      <p:tavLst>
                                        <p:tav tm="0%">
                                          <p:val>
                                            <p:strVal val="#ppt_y"/>
                                          </p:val>
                                        </p:tav>
                                        <p:tav tm="1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49"/>
                                        </p:tgtEl>
                                        <p:attrNameLst>
                                          <p:attrName>style.visibility</p:attrName>
                                        </p:attrNameLst>
                                      </p:cBhvr>
                                      <p:to>
                                        <p:strVal val="visible"/>
                                      </p:to>
                                    </p:set>
                                    <p:anim calcmode="lin" valueType="num">
                                      <p:cBhvr additive="base">
                                        <p:cTn id="14" dur="500" fill="hold"/>
                                        <p:tgtEl>
                                          <p:spTgt spid="149"/>
                                        </p:tgtEl>
                                        <p:attrNameLst>
                                          <p:attrName>ppt_x</p:attrName>
                                        </p:attrNameLst>
                                      </p:cBhvr>
                                      <p:tavLst>
                                        <p:tav tm="0%">
                                          <p:val>
                                            <p:strVal val="#ppt_x"/>
                                          </p:val>
                                        </p:tav>
                                        <p:tav tm="100%">
                                          <p:val>
                                            <p:strVal val="#ppt_x"/>
                                          </p:val>
                                        </p:tav>
                                      </p:tavLst>
                                    </p:anim>
                                    <p:anim calcmode="lin" valueType="num">
                                      <p:cBhvr additive="base">
                                        <p:cTn id="15" dur="500" fill="hold"/>
                                        <p:tgtEl>
                                          <p:spTgt spid="149"/>
                                        </p:tgtEl>
                                        <p:attrNameLst>
                                          <p:attrName>ppt_y</p:attrName>
                                        </p:attrNameLst>
                                      </p:cBhvr>
                                      <p:tavLst>
                                        <p:tav tm="0%">
                                          <p:val>
                                            <p:strVal val="1+#ppt_h/2"/>
                                          </p:val>
                                        </p:tav>
                                        <p:tav tm="100%">
                                          <p:val>
                                            <p:strVal val="#ppt_y"/>
                                          </p:val>
                                        </p:tav>
                                      </p:tavLst>
                                    </p:anim>
                                  </p:childTnLst>
                                </p:cTn>
                              </p:par>
                              <p:par>
                                <p:cTn id="16" presetID="22" presetClass="entr" presetSubtype="8" fill="hold" nodeType="with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wipe(left)">
                                      <p:cBhvr>
                                        <p:cTn id="18" dur="125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citizen scientists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405843575"/>
      </p:ext>
    </p:extLst>
  </p:cSld>
  <p:clrMapOvr>
    <a:masterClrMapping/>
  </p:clrMapOvr>
  <mc:AlternateContent xmlns:mc="http://schemas.openxmlformats.org/markup-compatibility/2006" xmlns:p14="http://schemas.microsoft.com/office/powerpoint/2010/main">
    <mc:Choice Requires="p14">
      <p:transition spd="slow" p14:dur="2000" advTm="10448"/>
    </mc:Choice>
    <mc:Fallback xmlns:p="http://schemas.openxmlformats.org/presentationml/2006/main" xmlns:r="http://schemas.openxmlformats.org/officeDocument/2006/relationships" xmlns:a="http://schemas.openxmlformats.org/drawingml/2006/main" xmlns="">
      <p:transition spd="slow" advTm="10448"/>
    </mc:Fallback>
  </mc:AlternateContent>
  <p:timing>
    <p:tnLst>
      <p:par>
        <p:cTn id="1" dur="indefinite" restart="never" nodeType="tmRoot"/>
      </p:par>
    </p:tnLst>
  </p:timing>
</p:sld>
</file>

<file path=ppt/slides/slide2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rot="16200000">
            <a:off x="11208212" y="5874212"/>
            <a:ext cx="1690577" cy="276999"/>
          </a:xfrm>
          <a:prstGeom prst="rect">
            <a:avLst/>
          </a:prstGeom>
          <a:noFill/>
        </p:spPr>
        <p:txBody>
          <a:bodyPr wrap="square" rtlCol="0">
            <a:spAutoFit/>
          </a:bodyPr>
          <a:lstStyle/>
          <a:p>
            <a:r>
              <a:rPr lang="en-US" sz="1200" dirty="0" smtClean="0"/>
              <a:t>logos under fair use</a:t>
            </a:r>
            <a:endParaRPr lang="en-GB" sz="12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433" y="1315618"/>
            <a:ext cx="4404852" cy="201382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400" y="1310913"/>
            <a:ext cx="5275167" cy="2018534"/>
          </a:xfrm>
          <a:prstGeom prst="rect">
            <a:avLst/>
          </a:prstGeom>
        </p:spPr>
      </p:pic>
    </p:spTree>
    <p:custDataLst>
      <p:tags r:id="rId1"/>
    </p:custDataLst>
    <p:extLst>
      <p:ext uri="{BB962C8B-B14F-4D97-AF65-F5344CB8AC3E}">
        <p14:creationId xmlns:p14="http://schemas.microsoft.com/office/powerpoint/2010/main" val="265937818"/>
      </p:ext>
    </p:extLst>
  </p:cSld>
  <p:clrMapOvr>
    <a:masterClrMapping/>
  </p:clrMapOvr>
  <mc:AlternateContent xmlns:mc="http://schemas.openxmlformats.org/markup-compatibility/2006" xmlns:p14="http://schemas.microsoft.com/office/powerpoint/2010/main">
    <mc:Choice Requires="p14">
      <p:transition p14:dur="10" advTm="9120"/>
    </mc:Choice>
    <mc:Fallback xmlns:p="http://schemas.openxmlformats.org/presentationml/2006/main" xmlns:r="http://schemas.openxmlformats.org/officeDocument/2006/relationships" xmlns:a="http://schemas.openxmlformats.org/drawingml/2006/main" xmlns="">
      <p:transition advTm="91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895500"/>
      </p:ext>
    </p:extLst>
  </p:cSld>
  <p:clrMapOvr>
    <a:masterClrMapping/>
  </p:clrMapOvr>
  <mc:AlternateContent xmlns:mc="http://schemas.openxmlformats.org/markup-compatibility/2006" xmlns:p14="http://schemas.microsoft.com/office/powerpoint/2010/main">
    <mc:Choice Requires="p14">
      <p:transition spd="slow" p14:dur="2000" advTm="7424"/>
    </mc:Choice>
    <mc:Fallback xmlns:p="http://schemas.openxmlformats.org/presentationml/2006/main" xmlns:r="http://schemas.openxmlformats.org/officeDocument/2006/relationships" xmlns:a="http://schemas.openxmlformats.org/drawingml/2006/main" xmlns="">
      <p:transition spd="slow" advTm="7424"/>
    </mc:Fallback>
  </mc:AlternateContent>
  <p:timing>
    <p:tnLst>
      <p:par>
        <p:cTn id="1" dur="indefinite" restart="never" nodeType="tmRoot"/>
      </p:par>
    </p:tnLst>
  </p:timing>
</p:sld>
</file>

<file path=ppt/slides/slide2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0535814"/>
      </p:ext>
    </p:extLst>
  </p:cSld>
  <p:clrMapOvr>
    <a:masterClrMapping/>
  </p:clrMapOvr>
  <mc:AlternateContent xmlns:mc="http://schemas.openxmlformats.org/markup-compatibility/2006" xmlns:p14="http://schemas.microsoft.com/office/powerpoint/2010/main">
    <mc:Choice Requires="p14">
      <p:transition p14:dur="250" advTm="3157">
        <p:fade/>
      </p:transition>
    </mc:Choice>
    <mc:Fallback xmlns:p="http://schemas.openxmlformats.org/presentationml/2006/main" xmlns:r="http://schemas.openxmlformats.org/officeDocument/2006/relationships" xmlns:a="http://schemas.openxmlformats.org/drawingml/2006/main" xmlns="">
      <p:transition advTm="3157">
        <p:fade/>
      </p:transition>
    </mc:Fallback>
  </mc:AlternateContent>
  <p:timing>
    <p:tnLst>
      <p:par>
        <p:cTn id="1" dur="indefinite" restart="never" nodeType="tmRoot"/>
      </p:par>
    </p:tnLst>
  </p:timing>
</p:sld>
</file>

<file path=ppt/slides/slide2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914308"/>
      </p:ext>
    </p:extLst>
  </p:cSld>
  <p:clrMapOvr>
    <a:masterClrMapping/>
  </p:clrMapOvr>
  <mc:AlternateContent xmlns:mc="http://schemas.openxmlformats.org/markup-compatibility/2006" xmlns:p14="http://schemas.microsoft.com/office/powerpoint/2010/main">
    <mc:Choice Requires="p14">
      <p:transition spd="slow" p14:dur="2000" advTm="10656"/>
    </mc:Choice>
    <mc:Fallback xmlns:p="http://schemas.openxmlformats.org/presentationml/2006/main" xmlns:r="http://schemas.openxmlformats.org/officeDocument/2006/relationships" xmlns:a="http://schemas.openxmlformats.org/drawingml/2006/main" xmlns="">
      <p:transition spd="slow" advTm="10656"/>
    </mc:Fallback>
  </mc:AlternateContent>
  <p:timing>
    <p:tnLst>
      <p:par>
        <p:cTn id="1" dur="indefinite" restart="never" nodeType="tmRoot"/>
      </p:par>
    </p:tnLst>
  </p:timing>
</p:sld>
</file>

<file path=ppt/slides/slide2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87413754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5" name="Group 4"/>
          <p:cNvGrpSpPr/>
          <p:nvPr/>
        </p:nvGrpSpPr>
        <p:grpSpPr>
          <a:xfrm>
            <a:off x="4772968" y="200967"/>
            <a:ext cx="7194620" cy="1446550"/>
            <a:chOff x="3165231" y="130628"/>
            <a:chExt cx="7194620" cy="1446550"/>
          </a:xfrm>
        </p:grpSpPr>
        <p:sp>
          <p:nvSpPr>
            <p:cNvPr id="4" name="Rounded Rectangle 3"/>
            <p:cNvSpPr/>
            <p:nvPr/>
          </p:nvSpPr>
          <p:spPr>
            <a:xfrm>
              <a:off x="3165232" y="130628"/>
              <a:ext cx="7194619" cy="1446550"/>
            </a:xfrm>
            <a:prstGeom prst="roundRect">
              <a:avLst>
                <a:gd name="adj" fmla="val 9221"/>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3165231" y="130628"/>
              <a:ext cx="7194620" cy="1446550"/>
            </a:xfrm>
            <a:prstGeom prst="rect">
              <a:avLst/>
            </a:prstGeom>
            <a:noFill/>
          </p:spPr>
          <p:txBody>
            <a:bodyPr wrap="square" rtlCol="0">
              <a:spAutoFit/>
            </a:bodyPr>
            <a:lstStyle/>
            <a:p>
              <a:r>
                <a:rPr lang="en-US" sz="4400" dirty="0" smtClean="0">
                  <a:solidFill>
                    <a:schemeClr val="accent4"/>
                  </a:solidFill>
                </a:rPr>
                <a:t>Celebrate Science</a:t>
              </a:r>
              <a:r>
                <a:rPr lang="en-US" sz="4400" dirty="0" smtClean="0"/>
                <a:t> festival</a:t>
              </a:r>
              <a:br>
                <a:rPr lang="en-US" sz="4400" dirty="0" smtClean="0"/>
              </a:br>
              <a:r>
                <a:rPr lang="en-US" sz="4400" dirty="0" smtClean="0"/>
                <a:t>October 2017</a:t>
              </a:r>
              <a:endParaRPr lang="en-GB" sz="4400" dirty="0"/>
            </a:p>
          </p:txBody>
        </p:sp>
      </p:grpSp>
    </p:spTree>
    <p:extLst>
      <p:ext uri="{BB962C8B-B14F-4D97-AF65-F5344CB8AC3E}">
        <p14:creationId xmlns:p14="http://schemas.microsoft.com/office/powerpoint/2010/main" val="3330235987"/>
      </p:ext>
    </p:extLst>
  </p:cSld>
  <p:clrMapOvr>
    <a:masterClrMapping/>
  </p:clrMapOvr>
  <mc:AlternateContent xmlns:mc="http://schemas.openxmlformats.org/markup-compatibility/2006" xmlns:p14="http://schemas.microsoft.com/office/powerpoint/2010/main">
    <mc:Choice Requires="p14">
      <p:transition spd="slow" p14:dur="2000" advTm="7168"/>
    </mc:Choice>
    <mc:Fallback xmlns:p="http://schemas.openxmlformats.org/presentationml/2006/main" xmlns:r="http://schemas.openxmlformats.org/officeDocument/2006/relationships" xmlns:a="http://schemas.openxmlformats.org/drawingml/2006/main" xmlns="">
      <p:transition spd="slow" advTm="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7168" objId="2"/>
      </p14:showEvtLst>
    </p:ext>
  </p:extLst>
</p:sld>
</file>

<file path=ppt/slides/slide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3242268"/>
            <a:ext cx="3890385" cy="971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50123" y="2936632"/>
            <a:ext cx="2981009" cy="3056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02522" y="2329542"/>
            <a:ext cx="2828610" cy="9127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79371" y="2340430"/>
            <a:ext cx="1751761" cy="892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2044003" cy="2081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893277" cy="28219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860808" cy="19678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440343" y="572754"/>
            <a:ext cx="141514" cy="26695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437831" y="1274464"/>
            <a:ext cx="2440075" cy="1958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466303" y="2316984"/>
            <a:ext cx="1351502" cy="9286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1" y="1758461"/>
            <a:ext cx="3773993" cy="14997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437830" y="2583264"/>
            <a:ext cx="2892252" cy="6732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061208" y="3258176"/>
            <a:ext cx="1376622" cy="332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299397" y="3256084"/>
            <a:ext cx="3138433" cy="17329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30096" y="3257758"/>
            <a:ext cx="1607734" cy="1558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3258176"/>
            <a:ext cx="1075172" cy="2750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5437830" y="3256084"/>
            <a:ext cx="144027" cy="2218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466303" y="3235362"/>
            <a:ext cx="840712" cy="1591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437830" y="3235362"/>
            <a:ext cx="817267" cy="30582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428621" y="3242268"/>
            <a:ext cx="2600010" cy="18618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428621" y="3253156"/>
            <a:ext cx="3924717" cy="2024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437830" y="3246454"/>
            <a:ext cx="2739014" cy="8649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437830" y="3234730"/>
            <a:ext cx="3604010" cy="142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flipH="1">
            <a:off x="5421922" y="1646253"/>
            <a:ext cx="734368" cy="15960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56252" y="871693"/>
            <a:ext cx="1210828" cy="23475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8298889"/>
      </p:ext>
    </p:extLst>
  </p:cSld>
  <p:clrMapOvr>
    <a:masterClrMapping/>
  </p:clrMapOvr>
  <p:transition advTm="24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25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125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1250"/>
                                        <p:tgtEl>
                                          <p:spTgt spid="42"/>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25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25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250"/>
                                        <p:tgtEl>
                                          <p:spTgt spid="33"/>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250"/>
                                        <p:tgtEl>
                                          <p:spTgt spid="32"/>
                                        </p:tgtEl>
                                      </p:cBhvr>
                                    </p:animEffect>
                                  </p:childTnLst>
                                </p:cTn>
                              </p:par>
                              <p:par>
                                <p:cTn id="26" presetID="22" presetClass="entr" presetSubtype="8"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250"/>
                                        <p:tgtEl>
                                          <p:spTgt spid="73"/>
                                        </p:tgtEl>
                                      </p:cBhvr>
                                    </p:animEffect>
                                  </p:childTnLst>
                                </p:cTn>
                              </p:par>
                              <p:par>
                                <p:cTn id="29" presetID="22" presetClass="entr" presetSubtype="8"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1250"/>
                                        <p:tgtEl>
                                          <p:spTgt spid="76"/>
                                        </p:tgtEl>
                                      </p:cBhvr>
                                    </p:animEffect>
                                  </p:childTnLst>
                                </p:cTn>
                              </p:par>
                              <p:par>
                                <p:cTn id="32" presetID="22" presetClass="entr" presetSubtype="8"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1250"/>
                                        <p:tgtEl>
                                          <p:spTgt spid="79"/>
                                        </p:tgtEl>
                                      </p:cBhvr>
                                    </p:animEffect>
                                  </p:childTnLst>
                                </p:cTn>
                              </p:par>
                              <p:par>
                                <p:cTn id="35" presetID="22" presetClass="entr" presetSubtype="8"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1250"/>
                                        <p:tgtEl>
                                          <p:spTgt spid="82"/>
                                        </p:tgtEl>
                                      </p:cBhvr>
                                    </p:animEffect>
                                  </p:childTnLst>
                                </p:cTn>
                              </p:par>
                              <p:par>
                                <p:cTn id="38" presetID="22" presetClass="entr" presetSubtype="4"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1250"/>
                                        <p:tgtEl>
                                          <p:spTgt spid="85"/>
                                        </p:tgtEl>
                                      </p:cBhvr>
                                    </p:animEffect>
                                  </p:childTnLst>
                                </p:cTn>
                              </p:par>
                              <p:par>
                                <p:cTn id="41" presetID="22" presetClass="entr" presetSubtype="4"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down)">
                                      <p:cBhvr>
                                        <p:cTn id="43" dur="1250"/>
                                        <p:tgtEl>
                                          <p:spTgt spid="91"/>
                                        </p:tgtEl>
                                      </p:cBhvr>
                                    </p:animEffect>
                                  </p:childTnLst>
                                </p:cTn>
                              </p:par>
                              <p:par>
                                <p:cTn id="44" presetID="22" presetClass="entr" presetSubtype="4"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down)">
                                      <p:cBhvr>
                                        <p:cTn id="46" dur="1250"/>
                                        <p:tgtEl>
                                          <p:spTgt spid="88"/>
                                        </p:tgtEl>
                                      </p:cBhvr>
                                    </p:animEffect>
                                  </p:childTnLst>
                                </p:cTn>
                              </p:par>
                              <p:par>
                                <p:cTn id="47" presetID="22" presetClass="entr" presetSubtype="2"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wipe(right)">
                                      <p:cBhvr>
                                        <p:cTn id="49" dur="1250"/>
                                        <p:tgtEl>
                                          <p:spTgt spid="94"/>
                                        </p:tgtEl>
                                      </p:cBhvr>
                                    </p:animEffect>
                                  </p:childTnLst>
                                </p:cTn>
                              </p:par>
                              <p:par>
                                <p:cTn id="50" presetID="22" presetClass="entr" presetSubtype="2" fill="hold"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wipe(right)">
                                      <p:cBhvr>
                                        <p:cTn id="52" dur="1250"/>
                                        <p:tgtEl>
                                          <p:spTgt spid="97"/>
                                        </p:tgtEl>
                                      </p:cBhvr>
                                    </p:animEffect>
                                  </p:childTnLst>
                                </p:cTn>
                              </p:par>
                              <p:par>
                                <p:cTn id="53" presetID="22" presetClass="entr" presetSubtype="2"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right)">
                                      <p:cBhvr>
                                        <p:cTn id="55" dur="1250"/>
                                        <p:tgtEl>
                                          <p:spTgt spid="100"/>
                                        </p:tgtEl>
                                      </p:cBhvr>
                                    </p:animEffect>
                                  </p:childTnLst>
                                </p:cTn>
                              </p:par>
                              <p:par>
                                <p:cTn id="56" presetID="22" presetClass="entr" presetSubtype="2"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right)">
                                      <p:cBhvr>
                                        <p:cTn id="58" dur="1250"/>
                                        <p:tgtEl>
                                          <p:spTgt spid="103"/>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1250"/>
                                        <p:tgtEl>
                                          <p:spTgt spid="70"/>
                                        </p:tgtEl>
                                      </p:cBhvr>
                                    </p:animEffect>
                                  </p:childTnLst>
                                </p:cTn>
                              </p:par>
                              <p:par>
                                <p:cTn id="62" presetID="22" presetClass="entr" presetSubtype="2"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right)">
                                      <p:cBhvr>
                                        <p:cTn id="64" dur="1250"/>
                                        <p:tgtEl>
                                          <p:spTgt spid="67"/>
                                        </p:tgtEl>
                                      </p:cBhvr>
                                    </p:animEffect>
                                  </p:childTnLst>
                                </p:cTn>
                              </p:par>
                              <p:par>
                                <p:cTn id="65" presetID="22" presetClass="entr" presetSubtype="2"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right)">
                                      <p:cBhvr>
                                        <p:cTn id="67" dur="1250"/>
                                        <p:tgtEl>
                                          <p:spTgt spid="64"/>
                                        </p:tgtEl>
                                      </p:cBhvr>
                                    </p:animEffect>
                                  </p:childTnLst>
                                </p:cTn>
                              </p:par>
                              <p:par>
                                <p:cTn id="68" presetID="22" presetClass="entr" presetSubtype="1"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up)">
                                      <p:cBhvr>
                                        <p:cTn id="70" dur="1250"/>
                                        <p:tgtEl>
                                          <p:spTgt spid="61"/>
                                        </p:tgtEl>
                                      </p:cBhvr>
                                    </p:animEffect>
                                  </p:childTnLst>
                                </p:cTn>
                              </p:par>
                              <p:par>
                                <p:cTn id="71" presetID="22" presetClass="entr" presetSubtype="1"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up)">
                                      <p:cBhvr>
                                        <p:cTn id="73" dur="1250"/>
                                        <p:tgtEl>
                                          <p:spTgt spid="58"/>
                                        </p:tgtEl>
                                      </p:cBhvr>
                                    </p:animEffect>
                                  </p:childTnLst>
                                </p:cTn>
                              </p:par>
                              <p:par>
                                <p:cTn id="74" presetID="22" presetClass="entr" presetSubtype="1"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up)">
                                      <p:cBhvr>
                                        <p:cTn id="76" dur="1250"/>
                                        <p:tgtEl>
                                          <p:spTgt spid="55"/>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1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372176133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86577076"/>
      </p:ext>
    </p:extLst>
  </p:cSld>
  <p:clrMapOvr>
    <a:masterClrMapping/>
  </p:clrMapOvr>
  <mc:AlternateContent xmlns:mc="http://schemas.openxmlformats.org/markup-compatibility/2006" xmlns:p14="http://schemas.microsoft.com/office/powerpoint/2010/main">
    <mc:Choice Requires="p14">
      <p:transition spd="slow" p14:dur="2000" advTm="9125"/>
    </mc:Choice>
    <mc:Fallback xmlns:p="http://schemas.openxmlformats.org/presentationml/2006/main" xmlns:r="http://schemas.openxmlformats.org/officeDocument/2006/relationships" xmlns:a="http://schemas.openxmlformats.org/drawingml/2006/main" xmlns="">
      <p:transition spd="slow" advTm="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9125" objId="2"/>
      </p14:showEvtLst>
    </p:ext>
  </p:extLst>
</p:sld>
</file>

<file path=ppt/slides/slide3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12192000" cy="6864350"/>
          </a:xfrm>
          <a:prstGeom prst="rect">
            <a:avLst/>
          </a:prstGeom>
        </p:spPr>
      </p:pic>
    </p:spTree>
    <p:extLst>
      <p:ext uri="{BB962C8B-B14F-4D97-AF65-F5344CB8AC3E}">
        <p14:creationId xmlns:p14="http://schemas.microsoft.com/office/powerpoint/2010/main" val="3903953498"/>
      </p:ext>
    </p:extLst>
  </p:cSld>
  <p:clrMapOvr>
    <a:masterClrMapping/>
  </p:clrMapOvr>
  <mc:AlternateContent xmlns:mc="http://schemas.openxmlformats.org/markup-compatibility/2006" xmlns:p14="http://schemas.microsoft.com/office/powerpoint/2010/main">
    <mc:Choice Requires="p14">
      <p:transition spd="slow" p14:dur="2000" advTm="4624"/>
    </mc:Choice>
    <mc:Fallback xmlns:p="http://schemas.openxmlformats.org/presentationml/2006/main" xmlns:r="http://schemas.openxmlformats.org/officeDocument/2006/relationships" xmlns:a="http://schemas.openxmlformats.org/drawingml/2006/main" xmlns="">
      <p:transition spd="slow" advTm="4624"/>
    </mc:Fallback>
  </mc:AlternateContent>
  <p:timing>
    <p:tnLst>
      <p:par>
        <p:cTn id="1" dur="indefinite" restart="never" nodeType="tmRoot"/>
      </p:par>
    </p:tnLst>
  </p:timing>
</p:sld>
</file>

<file path=ppt/slides/slide3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3614667"/>
      </p:ext>
    </p:extLst>
  </p:cSld>
  <p:clrMapOvr>
    <a:masterClrMapping/>
  </p:clrMapOvr>
  <mc:AlternateContent xmlns:mc="http://schemas.openxmlformats.org/markup-compatibility/2006" xmlns:p14="http://schemas.microsoft.com/office/powerpoint/2010/main">
    <mc:Choice Requires="p14">
      <p:transition spd="slow" p14:dur="2000" advTm="3616"/>
    </mc:Choice>
    <mc:Fallback xmlns:p="http://schemas.openxmlformats.org/presentationml/2006/main" xmlns:r="http://schemas.openxmlformats.org/officeDocument/2006/relationships" xmlns:a="http://schemas.openxmlformats.org/drawingml/2006/main" xmlns="">
      <p:transition spd="slow" advTm="3616"/>
    </mc:Fallback>
  </mc:AlternateContent>
  <p:timing>
    <p:tnLst>
      <p:par>
        <p:cTn id="1" dur="indefinite" restart="never" nodeType="tmRoot"/>
      </p:par>
    </p:tnLst>
  </p:timing>
</p:sld>
</file>

<file path=ppt/slides/slide3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4393321"/>
      </p:ext>
    </p:extLst>
  </p:cSld>
  <p:clrMapOvr>
    <a:masterClrMapping/>
  </p:clrMapOvr>
  <mc:AlternateContent xmlns:mc="http://schemas.openxmlformats.org/markup-compatibility/2006" xmlns:p14="http://schemas.microsoft.com/office/powerpoint/2010/main">
    <mc:Choice Requires="p14">
      <p:transition spd="slow" p14:dur="2000" advTm="4193"/>
    </mc:Choice>
    <mc:Fallback xmlns:p="http://schemas.openxmlformats.org/presentationml/2006/main" xmlns:r="http://schemas.openxmlformats.org/officeDocument/2006/relationships" xmlns:a="http://schemas.openxmlformats.org/drawingml/2006/main" xmlns="">
      <p:transition spd="slow" advTm="4193"/>
    </mc:Fallback>
  </mc:AlternateContent>
  <p:timing>
    <p:tnLst>
      <p:par>
        <p:cTn id="1" dur="indefinite" restart="never" nodeType="tmRoot"/>
      </p:par>
    </p:tnLst>
  </p:timing>
</p:sld>
</file>

<file path=ppt/slides/slide3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p:cNvGrpSpPr/>
          <p:nvPr/>
        </p:nvGrpSpPr>
        <p:grpSpPr>
          <a:xfrm>
            <a:off x="1193650" y="2856805"/>
            <a:ext cx="6694305" cy="2481942"/>
            <a:chOff x="1193650" y="2856805"/>
            <a:chExt cx="6694305" cy="2481942"/>
          </a:xfrm>
        </p:grpSpPr>
        <p:sp>
          <p:nvSpPr>
            <p:cNvPr id="5" name="Rounded Rectangular Callout 4"/>
            <p:cNvSpPr/>
            <p:nvPr/>
          </p:nvSpPr>
          <p:spPr>
            <a:xfrm>
              <a:off x="1193650" y="2856805"/>
              <a:ext cx="6694305" cy="2481942"/>
            </a:xfrm>
            <a:prstGeom prst="wedgeRoundRectCallout">
              <a:avLst>
                <a:gd name="adj1" fmla="val -33333"/>
                <a:gd name="adj2" fmla="val 58857"/>
                <a:gd name="adj3" fmla="val 16667"/>
              </a:avLst>
            </a:prstGeom>
            <a:solidFill>
              <a:srgbClr val="92D05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430486" y="3035947"/>
              <a:ext cx="6220631" cy="2123658"/>
            </a:xfrm>
            <a:prstGeom prst="rect">
              <a:avLst/>
            </a:prstGeom>
            <a:noFill/>
          </p:spPr>
          <p:txBody>
            <a:bodyPr wrap="square" rtlCol="0">
              <a:spAutoFit/>
            </a:bodyPr>
            <a:lstStyle/>
            <a:p>
              <a:r>
                <a:rPr lang="en-GB" sz="4400" dirty="0" smtClean="0">
                  <a:solidFill>
                    <a:schemeClr val="bg1"/>
                  </a:solidFill>
                </a:rPr>
                <a:t>“…people referred to MammalWeb as their </a:t>
              </a:r>
              <a:r>
                <a:rPr lang="en-GB" sz="4400" b="1" dirty="0" smtClean="0">
                  <a:solidFill>
                    <a:schemeClr val="bg1"/>
                  </a:solidFill>
                </a:rPr>
                <a:t>favourite</a:t>
              </a:r>
              <a:r>
                <a:rPr lang="en-GB" sz="4400" dirty="0" smtClean="0">
                  <a:solidFill>
                    <a:schemeClr val="bg1"/>
                  </a:solidFill>
                </a:rPr>
                <a:t> activity.”</a:t>
              </a:r>
              <a:endParaRPr lang="en-GB" sz="4400" dirty="0">
                <a:solidFill>
                  <a:schemeClr val="bg1"/>
                </a:solidFill>
              </a:endParaRPr>
            </a:p>
          </p:txBody>
        </p:sp>
      </p:grpSp>
      <p:grpSp>
        <p:nvGrpSpPr>
          <p:cNvPr id="15" name="Group 14"/>
          <p:cNvGrpSpPr/>
          <p:nvPr/>
        </p:nvGrpSpPr>
        <p:grpSpPr>
          <a:xfrm>
            <a:off x="5035857" y="191244"/>
            <a:ext cx="5965451" cy="2481942"/>
            <a:chOff x="5035857" y="191244"/>
            <a:chExt cx="5965451" cy="2481942"/>
          </a:xfrm>
        </p:grpSpPr>
        <p:sp>
          <p:nvSpPr>
            <p:cNvPr id="6" name="Rounded Rectangular Callout 5"/>
            <p:cNvSpPr/>
            <p:nvPr/>
          </p:nvSpPr>
          <p:spPr>
            <a:xfrm>
              <a:off x="5035857" y="191244"/>
              <a:ext cx="5965451" cy="2481942"/>
            </a:xfrm>
            <a:prstGeom prst="wedgeRoundRectCallout">
              <a:avLst>
                <a:gd name="adj1" fmla="val 33313"/>
                <a:gd name="adj2" fmla="val 58857"/>
                <a:gd name="adj3" fmla="val 16667"/>
              </a:avLst>
            </a:prstGeom>
            <a:solidFill>
              <a:srgbClr val="00B0F0"/>
            </a:solidFill>
            <a:ln>
              <a:noFill/>
            </a:ln>
            <a:effectLst>
              <a:outerShdw blurRad="50800" dist="38100" dir="5400000" algn="t" rotWithShape="0">
                <a:prstClr val="black">
                  <a:alpha val="40%"/>
                </a:prstClr>
              </a:outerShdw>
            </a:effectLst>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5154275" y="401163"/>
              <a:ext cx="5728614" cy="2062103"/>
            </a:xfrm>
            <a:prstGeom prst="rect">
              <a:avLst/>
            </a:prstGeom>
            <a:noFill/>
          </p:spPr>
          <p:txBody>
            <a:bodyPr wrap="square" rtlCol="0">
              <a:spAutoFit/>
            </a:bodyPr>
            <a:lstStyle/>
            <a:p>
              <a:r>
                <a:rPr lang="en-US" sz="3200" dirty="0" smtClean="0">
                  <a:solidFill>
                    <a:schemeClr val="bg1"/>
                  </a:solidFill>
                </a:rPr>
                <a:t>“…great </a:t>
              </a:r>
              <a:r>
                <a:rPr lang="en-US" sz="3200" dirty="0">
                  <a:solidFill>
                    <a:schemeClr val="bg1"/>
                  </a:solidFill>
                </a:rPr>
                <a:t>to see young people who are so </a:t>
              </a:r>
              <a:r>
                <a:rPr lang="en-US" sz="3200" b="1" dirty="0">
                  <a:solidFill>
                    <a:schemeClr val="bg1"/>
                  </a:solidFill>
                </a:rPr>
                <a:t>knowledgeable</a:t>
              </a:r>
              <a:r>
                <a:rPr lang="en-US" sz="3200" dirty="0">
                  <a:solidFill>
                    <a:schemeClr val="bg1"/>
                  </a:solidFill>
                </a:rPr>
                <a:t> and </a:t>
              </a:r>
              <a:r>
                <a:rPr lang="en-US" sz="3200" b="1" dirty="0">
                  <a:solidFill>
                    <a:schemeClr val="bg1"/>
                  </a:solidFill>
                </a:rPr>
                <a:t>enthusiastic</a:t>
              </a:r>
              <a:r>
                <a:rPr lang="en-US" sz="3200" dirty="0">
                  <a:solidFill>
                    <a:schemeClr val="bg1"/>
                  </a:solidFill>
                </a:rPr>
                <a:t> about science.</a:t>
              </a:r>
              <a:r>
                <a:rPr lang="en-GB" sz="3200" dirty="0" smtClean="0">
                  <a:solidFill>
                    <a:schemeClr val="bg1"/>
                  </a:solidFill>
                </a:rPr>
                <a:t>”</a:t>
              </a:r>
              <a:endParaRPr lang="en-GB" sz="3200" dirty="0">
                <a:solidFill>
                  <a:schemeClr val="bg1"/>
                </a:solidFill>
              </a:endParaRPr>
            </a:p>
          </p:txBody>
        </p:sp>
      </p:grpSp>
      <p:grpSp>
        <p:nvGrpSpPr>
          <p:cNvPr id="13" name="Group 12"/>
          <p:cNvGrpSpPr/>
          <p:nvPr/>
        </p:nvGrpSpPr>
        <p:grpSpPr>
          <a:xfrm>
            <a:off x="532134" y="5577921"/>
            <a:ext cx="4341316" cy="830997"/>
            <a:chOff x="532134" y="5577921"/>
            <a:chExt cx="4341316" cy="830997"/>
          </a:xfrm>
        </p:grpSpPr>
        <p:sp>
          <p:nvSpPr>
            <p:cNvPr id="11" name="Rounded Rectangle 10"/>
            <p:cNvSpPr/>
            <p:nvPr/>
          </p:nvSpPr>
          <p:spPr>
            <a:xfrm>
              <a:off x="532134" y="5577921"/>
              <a:ext cx="4341316" cy="830997"/>
            </a:xfrm>
            <a:prstGeom prst="roundRect">
              <a:avLst/>
            </a:prstGeom>
            <a:solidFill>
              <a:schemeClr val="bg1">
                <a:alpha val="75%"/>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2134" y="5577921"/>
              <a:ext cx="4341316" cy="830997"/>
            </a:xfrm>
            <a:prstGeom prst="rect">
              <a:avLst/>
            </a:prstGeom>
            <a:noFill/>
          </p:spPr>
          <p:txBody>
            <a:bodyPr wrap="square" rtlCol="0" anchor="ctr">
              <a:spAutoFit/>
            </a:bodyPr>
            <a:lstStyle/>
            <a:p>
              <a:pPr algn="ctr"/>
              <a:r>
                <a:rPr lang="en-US" sz="2400" dirty="0" err="1" smtClean="0"/>
                <a:t>Dr</a:t>
              </a:r>
              <a:r>
                <a:rPr lang="en-US" sz="2400" dirty="0" smtClean="0"/>
                <a:t> Paula Martin,</a:t>
              </a:r>
              <a:r>
                <a:rPr lang="en-US" sz="2400" dirty="0"/>
                <a:t> coordinator</a:t>
              </a:r>
              <a:r>
                <a:rPr lang="en-US" sz="2400" dirty="0" smtClean="0"/>
                <a:t/>
              </a:r>
              <a:br>
                <a:rPr lang="en-US" sz="2400" dirty="0" smtClean="0"/>
              </a:br>
              <a:r>
                <a:rPr lang="en-US" sz="2400" dirty="0" smtClean="0"/>
                <a:t>Celebrate Science 2017</a:t>
              </a:r>
              <a:endParaRPr lang="en-GB" sz="2400" dirty="0"/>
            </a:p>
          </p:txBody>
        </p:sp>
      </p:grpSp>
      <p:grpSp>
        <p:nvGrpSpPr>
          <p:cNvPr id="12" name="Group 11"/>
          <p:cNvGrpSpPr/>
          <p:nvPr/>
        </p:nvGrpSpPr>
        <p:grpSpPr>
          <a:xfrm>
            <a:off x="8678426" y="2928091"/>
            <a:ext cx="2723103" cy="562707"/>
            <a:chOff x="8678426" y="2968283"/>
            <a:chExt cx="2723103" cy="562707"/>
          </a:xfrm>
        </p:grpSpPr>
        <p:sp>
          <p:nvSpPr>
            <p:cNvPr id="10" name="Rounded Rectangle 9"/>
            <p:cNvSpPr/>
            <p:nvPr/>
          </p:nvSpPr>
          <p:spPr>
            <a:xfrm>
              <a:off x="8678426" y="2968283"/>
              <a:ext cx="2723103" cy="562707"/>
            </a:xfrm>
            <a:prstGeom prst="roundRect">
              <a:avLst/>
            </a:prstGeom>
            <a:solidFill>
              <a:schemeClr val="bg1">
                <a:alpha val="6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8774703" y="3018803"/>
              <a:ext cx="2530548" cy="461665"/>
            </a:xfrm>
            <a:prstGeom prst="rect">
              <a:avLst/>
            </a:prstGeom>
            <a:noFill/>
          </p:spPr>
          <p:txBody>
            <a:bodyPr wrap="square" rtlCol="0" anchor="ctr">
              <a:spAutoFit/>
            </a:bodyPr>
            <a:lstStyle/>
            <a:p>
              <a:pPr algn="ctr"/>
              <a:r>
                <a:rPr lang="en-US" sz="2400" dirty="0" smtClean="0"/>
                <a:t>visitor feedback</a:t>
              </a:r>
              <a:endParaRPr lang="en-GB" sz="2400" dirty="0"/>
            </a:p>
          </p:txBody>
        </p:sp>
      </p:grpSp>
    </p:spTree>
    <p:custDataLst>
      <p:tags r:id="rId1"/>
    </p:custDataLst>
    <p:extLst>
      <p:ext uri="{BB962C8B-B14F-4D97-AF65-F5344CB8AC3E}">
        <p14:creationId xmlns:p14="http://schemas.microsoft.com/office/powerpoint/2010/main" val="3199394897"/>
      </p:ext>
    </p:extLst>
  </p:cSld>
  <p:clrMapOvr>
    <a:masterClrMapping/>
  </p:clrMapOvr>
  <mc:AlternateContent xmlns:mc="http://schemas.openxmlformats.org/markup-compatibility/2006" xmlns:p14="http://schemas.microsoft.com/office/powerpoint/2010/main">
    <mc:Choice Requires="p14">
      <p:transition spd="slow" p14:dur="1250" advTm="26058">
        <p:fade/>
      </p:transition>
    </mc:Choice>
    <mc:Fallback xmlns:p="http://schemas.openxmlformats.org/presentationml/2006/main" xmlns:r="http://schemas.openxmlformats.org/officeDocument/2006/relationships" xmlns:a="http://schemas.openxmlformats.org/drawingml/2006/main" xmlns="">
      <p:transition spd="slow" advTm="260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
                                          <p:val>
                                            <p:strVal val="#ppt_x"/>
                                          </p:val>
                                        </p:tav>
                                      </p:tavLst>
                                    </p:anim>
                                    <p:anim calcmode="lin" valueType="num">
                                      <p:cBhvr>
                                        <p:cTn id="9" dur="500" fill="hold"/>
                                        <p:tgtEl>
                                          <p:spTgt spid="15"/>
                                        </p:tgtEl>
                                        <p:attrNameLst>
                                          <p:attrName>ppt_y</p:attrName>
                                        </p:attrNameLst>
                                      </p:cBhvr>
                                      <p:tavLst>
                                        <p:tav tm="0%">
                                          <p:val>
                                            <p:strVal val="#ppt_y+.1"/>
                                          </p:val>
                                        </p:tav>
                                        <p:tav tm="1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
                                          <p:val>
                                            <p:strVal val="#ppt_x"/>
                                          </p:val>
                                        </p:tav>
                                      </p:tavLst>
                                    </p:anim>
                                    <p:anim calcmode="lin" valueType="num">
                                      <p:cBhvr>
                                        <p:cTn id="14" dur="500" fill="hold"/>
                                        <p:tgtEl>
                                          <p:spTgt spid="12"/>
                                        </p:tgtEl>
                                        <p:attrNameLst>
                                          <p:attrName>ppt_y</p:attrName>
                                        </p:attrNameLst>
                                      </p:cBhvr>
                                      <p:tavLst>
                                        <p:tav tm="0%">
                                          <p:val>
                                            <p:strVal val="#ppt_y+.1"/>
                                          </p:val>
                                        </p:tav>
                                        <p:tav tm="1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
                                          <p:val>
                                            <p:strVal val="#ppt_x"/>
                                          </p:val>
                                        </p:tav>
                                      </p:tavLst>
                                    </p:anim>
                                    <p:anim calcmode="lin" valueType="num">
                                      <p:cBhvr>
                                        <p:cTn id="21" dur="500" fill="hold"/>
                                        <p:tgtEl>
                                          <p:spTgt spid="14"/>
                                        </p:tgtEl>
                                        <p:attrNameLst>
                                          <p:attrName>ppt_y</p:attrName>
                                        </p:attrNameLst>
                                      </p:cBhvr>
                                      <p:tavLst>
                                        <p:tav tm="0%">
                                          <p:val>
                                            <p:strVal val="#ppt_y+.1"/>
                                          </p:val>
                                        </p:tav>
                                        <p:tav tm="1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
                                          <p:val>
                                            <p:strVal val="#ppt_x"/>
                                          </p:val>
                                        </p:tav>
                                      </p:tavLst>
                                    </p:anim>
                                    <p:anim calcmode="lin" valueType="num">
                                      <p:cBhvr>
                                        <p:cTn id="26" dur="500" fill="hold"/>
                                        <p:tgtEl>
                                          <p:spTgt spid="13"/>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MammalWeb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99659053"/>
      </p:ext>
    </p:extLst>
  </p:cSld>
  <p:clrMapOvr>
    <a:masterClrMapping/>
  </p:clrMapOvr>
  <mc:AlternateContent xmlns:mc="http://schemas.openxmlformats.org/markup-compatibility/2006" xmlns:p14="http://schemas.microsoft.com/office/powerpoint/2010/main">
    <mc:Choice Requires="p14">
      <p:transition spd="slow" p14:dur="2000" advTm="19857"/>
    </mc:Choice>
    <mc:Fallback xmlns:p="http://schemas.openxmlformats.org/presentationml/2006/main" xmlns:r="http://schemas.openxmlformats.org/officeDocument/2006/relationships" xmlns:a="http://schemas.openxmlformats.org/drawingml/2006/main" xmlns="">
      <p:transition spd="slow" advTm="1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1" objId="4"/>
        <p14:stopEvt time="18823" objId="4"/>
      </p14:showEvtLst>
    </p:ext>
  </p:extLst>
</p:sld>
</file>

<file path=ppt/slides/slide3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561473"/>
      </p:ext>
    </p:extLst>
  </p:cSld>
  <p:clrMapOvr>
    <a:masterClrMapping/>
  </p:clrMapOvr>
  <p:transition spd="slow" advTm="8659">
    <p:fade/>
  </p:transition>
  <p:timing>
    <p:tnLst>
      <p:par>
        <p:cTn id="1" dur="indefinite" restart="never" nodeType="tmRoot"/>
      </p:par>
    </p:tnLst>
  </p:timing>
</p:sld>
</file>

<file path=ppt/slides/slide3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1232933651"/>
      </p:ext>
    </p:extLst>
  </p:cSld>
  <p:clrMapOvr>
    <a:masterClrMapping/>
  </p:clrMapOvr>
  <mc:AlternateContent xmlns:mc="http://schemas.openxmlformats.org/markup-compatibility/2006" xmlns:p14="http://schemas.microsoft.com/office/powerpoint/2010/main">
    <mc:Choice Requires="p14">
      <p:transition spd="slow" p14:dur="2000" advTm="8080"/>
    </mc:Choice>
    <mc:Fallback xmlns:p="http://schemas.openxmlformats.org/presentationml/2006/main" xmlns:r="http://schemas.openxmlformats.org/officeDocument/2006/relationships" xmlns:a="http://schemas.openxmlformats.org/drawingml/2006/main" xmlns="">
      <p:transition spd="slow" advTm="8080"/>
    </mc:Fallback>
  </mc:AlternateContent>
  <p:timing>
    <p:tnLst>
      <p:par>
        <p:cTn id="1" dur="indefinite" restart="never" nodeType="tmRoot"/>
      </p:par>
    </p:tnLst>
  </p:timing>
</p:sld>
</file>

<file path=ppt/slides/slide3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566900822"/>
      </p:ext>
    </p:extLst>
  </p:cSld>
  <p:clrMapOvr>
    <a:masterClrMapping/>
  </p:clrMapOvr>
  <mc:AlternateContent xmlns:mc="http://schemas.openxmlformats.org/markup-compatibility/2006" xmlns:p14="http://schemas.microsoft.com/office/powerpoint/2010/main">
    <mc:Choice Requires="p14">
      <p:transition p14:dur="250" advTm="9887">
        <p:fade/>
      </p:transition>
    </mc:Choice>
    <mc:Fallback xmlns:p="http://schemas.openxmlformats.org/presentationml/2006/main" xmlns:r="http://schemas.openxmlformats.org/officeDocument/2006/relationships" xmlns:a="http://schemas.openxmlformats.org/drawingml/2006/main" xmlns="">
      <p:transition advTm="9887">
        <p:fade/>
      </p:transition>
    </mc:Fallback>
  </mc:AlternateContent>
  <p:timing>
    <p:tnLst>
      <p:par>
        <p:cTn id="1" dur="indefinite" restart="never" nodeType="tmRoot"/>
      </p:par>
    </p:tnLst>
  </p:timing>
</p:sld>
</file>

<file path=ppt/slides/slide3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4703"/>
            <a:ext cx="12200375" cy="6853297"/>
          </a:xfrm>
          <a:prstGeom prst="rect">
            <a:avLst/>
          </a:prstGeom>
        </p:spPr>
      </p:pic>
    </p:spTree>
    <p:extLst>
      <p:ext uri="{BB962C8B-B14F-4D97-AF65-F5344CB8AC3E}">
        <p14:creationId xmlns:p14="http://schemas.microsoft.com/office/powerpoint/2010/main" val="3138653629"/>
      </p:ext>
    </p:extLst>
  </p:cSld>
  <p:clrMapOvr>
    <a:masterClrMapping/>
  </p:clrMapOvr>
  <mc:AlternateContent xmlns:mc="http://schemas.openxmlformats.org/markup-compatibility/2006" xmlns:p14="http://schemas.microsoft.com/office/powerpoint/2010/main">
    <mc:Choice Requires="p14">
      <p:transition p14:dur="250" advTm="9645">
        <p:fade/>
      </p:transition>
    </mc:Choice>
    <mc:Fallback xmlns:p="http://schemas.openxmlformats.org/presentationml/2006/main" xmlns:r="http://schemas.openxmlformats.org/officeDocument/2006/relationships" xmlns:a="http://schemas.openxmlformats.org/drawingml/2006/main" xmlns="">
      <p:transition advTm="9645">
        <p:fade/>
      </p:transition>
    </mc:Fallback>
  </mc:AlternateContent>
  <p:timing>
    <p:tnLst>
      <p:par>
        <p:cTn id="1" dur="indefinite" restart="never" nodeType="tmRoot"/>
      </p:par>
    </p:tnLst>
  </p:timing>
</p:sld>
</file>

<file path=ppt/slides/slide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591" y="410944"/>
            <a:ext cx="3504299" cy="6036113"/>
          </a:xfrm>
          <a:prstGeom prst="rect">
            <a:avLst/>
          </a:prstGeom>
        </p:spPr>
      </p:pic>
      <p:sp>
        <p:nvSpPr>
          <p:cNvPr id="9" name="TextBox 8"/>
          <p:cNvSpPr txBox="1"/>
          <p:nvPr/>
        </p:nvSpPr>
        <p:spPr>
          <a:xfrm>
            <a:off x="783771" y="1346479"/>
            <a:ext cx="5275383" cy="923330"/>
          </a:xfrm>
          <a:prstGeom prst="rect">
            <a:avLst/>
          </a:prstGeom>
          <a:noFill/>
        </p:spPr>
        <p:txBody>
          <a:bodyPr wrap="square" rtlCol="0">
            <a:spAutoFit/>
          </a:bodyPr>
          <a:lstStyle/>
          <a:p>
            <a:r>
              <a:rPr lang="en-US" sz="5400" dirty="0" smtClean="0"/>
              <a:t>data </a:t>
            </a:r>
            <a:r>
              <a:rPr lang="en-US" sz="5400" dirty="0" smtClean="0">
                <a:solidFill>
                  <a:schemeClr val="accent4"/>
                </a:solidFill>
              </a:rPr>
              <a:t>“deserts”*</a:t>
            </a:r>
            <a:endParaRPr lang="en-GB" sz="5400" dirty="0">
              <a:solidFill>
                <a:schemeClr val="accent4"/>
              </a:solidFill>
            </a:endParaRPr>
          </a:p>
        </p:txBody>
      </p:sp>
      <p:sp>
        <p:nvSpPr>
          <p:cNvPr id="10" name="TextBox 9"/>
          <p:cNvSpPr txBox="1"/>
          <p:nvPr/>
        </p:nvSpPr>
        <p:spPr>
          <a:xfrm>
            <a:off x="783771" y="5800726"/>
            <a:ext cx="5064371" cy="646331"/>
          </a:xfrm>
          <a:prstGeom prst="rect">
            <a:avLst/>
          </a:prstGeom>
          <a:noFill/>
        </p:spPr>
        <p:txBody>
          <a:bodyPr wrap="square" rtlCol="0">
            <a:spAutoFit/>
          </a:bodyPr>
          <a:lstStyle/>
          <a:p>
            <a:r>
              <a:rPr lang="en-US" dirty="0" smtClean="0">
                <a:solidFill>
                  <a:schemeClr val="accent4"/>
                </a:solidFill>
              </a:rPr>
              <a:t>*</a:t>
            </a:r>
            <a:r>
              <a:rPr lang="en-US" dirty="0" smtClean="0">
                <a:hlinkClick r:id="rId4"/>
              </a:rPr>
              <a:t>Croft, </a:t>
            </a:r>
            <a:r>
              <a:rPr lang="en-US" dirty="0" err="1" smtClean="0">
                <a:hlinkClick r:id="rId4"/>
              </a:rPr>
              <a:t>Chauvenet</a:t>
            </a:r>
            <a:r>
              <a:rPr lang="en-US" dirty="0" smtClean="0">
                <a:hlinkClick r:id="rId4"/>
              </a:rPr>
              <a:t> &amp; Smith (2017)</a:t>
            </a:r>
            <a:r>
              <a:rPr lang="en-US" dirty="0" smtClean="0"/>
              <a:t> </a:t>
            </a:r>
            <a:r>
              <a:rPr lang="en-US" dirty="0" err="1"/>
              <a:t>PLoS</a:t>
            </a:r>
            <a:r>
              <a:rPr lang="en-US" dirty="0"/>
              <a:t> ONE 12(6): e0176339 </a:t>
            </a:r>
            <a:r>
              <a:rPr lang="en-US" dirty="0" smtClean="0">
                <a:hlinkClick r:id="rId5"/>
              </a:rPr>
              <a:t>CC BY 4.0</a:t>
            </a:r>
            <a:endParaRPr lang="en-GB" dirty="0"/>
          </a:p>
        </p:txBody>
      </p:sp>
    </p:spTree>
    <p:extLst>
      <p:ext uri="{BB962C8B-B14F-4D97-AF65-F5344CB8AC3E}">
        <p14:creationId xmlns:p14="http://schemas.microsoft.com/office/powerpoint/2010/main" val="2319795402"/>
      </p:ext>
    </p:extLst>
  </p:cSld>
  <p:clrMapOvr>
    <a:masterClrMapping/>
  </p:clrMapOvr>
  <mc:AlternateContent xmlns:mc="http://schemas.openxmlformats.org/markup-compatibility/2006" xmlns:p14="http://schemas.microsoft.com/office/powerpoint/2010/main">
    <mc:Choice Requires="p14">
      <p:transition spd="slow" p14:dur="2000" advTm="20946"/>
    </mc:Choice>
    <mc:Fallback xmlns:p="http://schemas.openxmlformats.org/presentationml/2006/main" xmlns:r="http://schemas.openxmlformats.org/officeDocument/2006/relationships" xmlns:a="http://schemas.openxmlformats.org/drawingml/2006/main" xmlns="">
      <p:transition spd="slow" advTm="20946"/>
    </mc:Fallback>
  </mc:AlternateContent>
  <p:timing>
    <p:tnLst>
      <p:par>
        <p:cTn id="1" dur="indefinite" restart="never" nodeType="tmRoot"/>
      </p:par>
    </p:tnLst>
  </p:timing>
</p:sld>
</file>

<file path=ppt/slides/slide4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smtClean="0">
                <a:hlinkClick r:id="rId4"/>
              </a:rPr>
              <a:t>otter photo</a:t>
            </a:r>
            <a:r>
              <a:rPr lang="en-US" sz="1200" dirty="0" smtClean="0"/>
              <a:t> by Anne Kelly </a:t>
            </a:r>
            <a:r>
              <a:rPr lang="en-US" sz="1200" dirty="0" smtClean="0">
                <a:hlinkClick r:id="rId5"/>
              </a:rPr>
              <a:t>CC BY-SA 2.0</a:t>
            </a:r>
            <a:r>
              <a:rPr lang="en-US" sz="1200" dirty="0" smtClean="0"/>
              <a:t> </a:t>
            </a:r>
            <a:endParaRPr lang="en-GB" sz="1200" dirty="0"/>
          </a:p>
        </p:txBody>
      </p:sp>
    </p:spTree>
    <p:extLst>
      <p:ext uri="{BB962C8B-B14F-4D97-AF65-F5344CB8AC3E}">
        <p14:creationId xmlns:p14="http://schemas.microsoft.com/office/powerpoint/2010/main" val="2618010658"/>
      </p:ext>
    </p:extLst>
  </p:cSld>
  <p:clrMapOvr>
    <a:masterClrMapping/>
  </p:clrMapOvr>
  <mc:AlternateContent xmlns:mc="http://schemas.openxmlformats.org/markup-compatibility/2006" xmlns:p14="http://schemas.microsoft.com/office/powerpoint/2010/main">
    <mc:Choice Requires="p14">
      <p:transition spd="slow" p14:dur="2000" advTm="12768"/>
    </mc:Choice>
    <mc:Fallback xmlns:p="http://schemas.openxmlformats.org/presentationml/2006/main" xmlns:r="http://schemas.openxmlformats.org/officeDocument/2006/relationships" xmlns:a="http://schemas.openxmlformats.org/drawingml/2006/main" xmlns="">
      <p:transition spd="slow" advTm="12768"/>
    </mc:Fallback>
  </mc:AlternateContent>
  <p:timing>
    <p:tnLst>
      <p:par>
        <p:cTn id="1" dur="indefinite" restart="never" nodeType="tmRoot"/>
      </p:par>
    </p:tnLst>
  </p:timing>
</p:sld>
</file>

<file path=ppt/slides/slide4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 y="0"/>
            <a:ext cx="12189878" cy="6859194"/>
          </a:xfrm>
          <a:prstGeom prst="rect">
            <a:avLst/>
          </a:prstGeom>
        </p:spPr>
      </p:pic>
      <p:sp>
        <p:nvSpPr>
          <p:cNvPr id="3" name="TextBox 2"/>
          <p:cNvSpPr txBox="1"/>
          <p:nvPr/>
        </p:nvSpPr>
        <p:spPr>
          <a:xfrm>
            <a:off x="0" y="0"/>
            <a:ext cx="3336052" cy="276999"/>
          </a:xfrm>
          <a:prstGeom prst="rect">
            <a:avLst/>
          </a:prstGeom>
          <a:noFill/>
        </p:spPr>
        <p:txBody>
          <a:bodyPr wrap="square" rtlCol="0">
            <a:spAutoFit/>
          </a:bodyPr>
          <a:lstStyle/>
          <a:p>
            <a:r>
              <a:rPr lang="en-US" sz="1200" dirty="0" smtClean="0">
                <a:hlinkClick r:id="rId4"/>
              </a:rPr>
              <a:t>otter photo</a:t>
            </a:r>
            <a:r>
              <a:rPr lang="en-US" sz="1200" dirty="0" smtClean="0"/>
              <a:t> by Anne Kelly </a:t>
            </a:r>
            <a:r>
              <a:rPr lang="en-US" sz="1200" dirty="0" smtClean="0">
                <a:hlinkClick r:id="rId5"/>
              </a:rPr>
              <a:t>CC BY-SA 2.0</a:t>
            </a:r>
            <a:r>
              <a:rPr lang="en-US" sz="1200" dirty="0" smtClean="0"/>
              <a:t> </a:t>
            </a:r>
            <a:endParaRPr lang="en-GB" sz="1200" dirty="0"/>
          </a:p>
        </p:txBody>
      </p:sp>
    </p:spTree>
    <p:extLst>
      <p:ext uri="{BB962C8B-B14F-4D97-AF65-F5344CB8AC3E}">
        <p14:creationId xmlns:p14="http://schemas.microsoft.com/office/powerpoint/2010/main" val="436899174"/>
      </p:ext>
    </p:extLst>
  </p:cSld>
  <p:clrMapOvr>
    <a:masterClrMapping/>
  </p:clrMapOvr>
  <mc:AlternateContent xmlns:mc="http://schemas.openxmlformats.org/markup-compatibility/2006" xmlns:p14="http://schemas.microsoft.com/office/powerpoint/2010/main">
    <mc:Choice Requires="p14">
      <p:transition p14:dur="250" advTm="10150">
        <p:fade/>
      </p:transition>
    </mc:Choice>
    <mc:Fallback xmlns:p="http://schemas.openxmlformats.org/presentationml/2006/main" xmlns:r="http://schemas.openxmlformats.org/officeDocument/2006/relationships" xmlns:a="http://schemas.openxmlformats.org/drawingml/2006/main" xmlns="">
      <p:transition advTm="10150">
        <p:fade/>
      </p:transition>
    </mc:Fallback>
  </mc:AlternateContent>
  <p:timing>
    <p:tnLst>
      <p:par>
        <p:cTn id="1" dur="indefinite" restart="never" nodeType="tmRoot"/>
      </p:par>
    </p:tnLst>
  </p:timing>
</p:sld>
</file>

<file path=ppt/slides/slide4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60713" y="6581001"/>
            <a:ext cx="4060143" cy="276999"/>
          </a:xfrm>
          <a:prstGeom prst="rect">
            <a:avLst/>
          </a:prstGeom>
          <a:noFill/>
        </p:spPr>
        <p:txBody>
          <a:bodyPr wrap="square" rtlCol="0">
            <a:spAutoFit/>
          </a:bodyPr>
          <a:lstStyle/>
          <a:p>
            <a:r>
              <a:rPr lang="en-US" sz="1200" dirty="0" smtClean="0">
                <a:solidFill>
                  <a:schemeClr val="bg1"/>
                </a:solidFill>
              </a:rPr>
              <a:t>camera trap photo 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462932867"/>
      </p:ext>
    </p:extLst>
  </p:cSld>
  <p:clrMapOvr>
    <a:masterClrMapping/>
  </p:clrMapOvr>
  <mc:AlternateContent xmlns:mc="http://schemas.openxmlformats.org/markup-compatibility/2006" xmlns:p14="http://schemas.microsoft.com/office/powerpoint/2010/main">
    <mc:Choice Requires="p14">
      <p:transition spd="slow" p14:dur="2000" advTm="5472"/>
    </mc:Choice>
    <mc:Fallback xmlns:p="http://schemas.openxmlformats.org/presentationml/2006/main" xmlns:r="http://schemas.openxmlformats.org/officeDocument/2006/relationships" xmlns:a="http://schemas.openxmlformats.org/drawingml/2006/main" xmlns="">
      <p:transition spd="slow" advTm="5472"/>
    </mc:Fallback>
  </mc:AlternateContent>
  <p:timing>
    <p:tnLst>
      <p:par>
        <p:cTn id="1" dur="indefinite" restart="never" nodeType="tmRoot"/>
      </p:par>
    </p:tnLst>
  </p:timing>
</p:sld>
</file>

<file path=ppt/slides/slide4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427" y="310432"/>
            <a:ext cx="8551147" cy="5955782"/>
          </a:xfrm>
          <a:prstGeom prst="rect">
            <a:avLst/>
          </a:prstGeom>
        </p:spPr>
      </p:pic>
      <p:sp>
        <p:nvSpPr>
          <p:cNvPr id="5" name="TextBox 4"/>
          <p:cNvSpPr txBox="1"/>
          <p:nvPr/>
        </p:nvSpPr>
        <p:spPr>
          <a:xfrm rot="16200000">
            <a:off x="10304445" y="4970444"/>
            <a:ext cx="3498112" cy="276999"/>
          </a:xfrm>
          <a:prstGeom prst="rect">
            <a:avLst/>
          </a:prstGeom>
          <a:noFill/>
        </p:spPr>
        <p:txBody>
          <a:bodyPr wrap="square" rtlCol="0">
            <a:spAutoFit/>
          </a:bodyPr>
          <a:lstStyle/>
          <a:p>
            <a:r>
              <a:rPr lang="en-US" sz="1200" dirty="0" smtClean="0"/>
              <a:t>screenshot by Roland </a:t>
            </a:r>
            <a:r>
              <a:rPr lang="en-US" sz="1200" dirty="0" err="1" smtClean="0"/>
              <a:t>Ascroft</a:t>
            </a:r>
            <a:r>
              <a:rPr lang="en-US" sz="1200" dirty="0" smtClean="0"/>
              <a:t>, </a:t>
            </a:r>
            <a:r>
              <a:rPr lang="en-US" sz="1200" dirty="0" smtClean="0">
                <a:hlinkClick r:id="rId4"/>
              </a:rPr>
              <a:t>CC BY-SA 4.0</a:t>
            </a:r>
            <a:endParaRPr lang="en-GB" sz="1200" dirty="0"/>
          </a:p>
        </p:txBody>
      </p:sp>
    </p:spTree>
    <p:extLst>
      <p:ext uri="{BB962C8B-B14F-4D97-AF65-F5344CB8AC3E}">
        <p14:creationId xmlns:p14="http://schemas.microsoft.com/office/powerpoint/2010/main" val="232133288"/>
      </p:ext>
    </p:extLst>
  </p:cSld>
  <p:clrMapOvr>
    <a:masterClrMapping/>
  </p:clrMapOvr>
  <mc:AlternateContent xmlns:mc="http://schemas.openxmlformats.org/markup-compatibility/2006" xmlns:p14="http://schemas.microsoft.com/office/powerpoint/2010/main">
    <mc:Choice Requires="p14">
      <p:transition spd="slow" p14:dur="2000" advTm="8593"/>
    </mc:Choice>
    <mc:Fallback xmlns:p="http://schemas.openxmlformats.org/presentationml/2006/main" xmlns:r="http://schemas.openxmlformats.org/officeDocument/2006/relationships" xmlns:a="http://schemas.openxmlformats.org/drawingml/2006/main" xmlns="">
      <p:transition spd="slow" advTm="8593"/>
    </mc:Fallback>
  </mc:AlternateContent>
  <p:timing>
    <p:tnLst>
      <p:par>
        <p:cTn id="1" dur="indefinite" restart="never" nodeType="tmRoot"/>
      </p:par>
    </p:tnLst>
  </p:timing>
</p:sld>
</file>

<file path=ppt/slides/slide4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0" y="6211669"/>
            <a:ext cx="4240404" cy="646331"/>
          </a:xfrm>
          <a:prstGeom prst="rect">
            <a:avLst/>
          </a:prstGeom>
          <a:solidFill>
            <a:schemeClr val="bg1">
              <a:alpha val="60%"/>
            </a:schemeClr>
          </a:solid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err="1" smtClean="0">
                <a:hlinkClick r:id="rId7"/>
              </a:rPr>
              <a:t>ODbL</a:t>
            </a:r>
            <a:endParaRPr lang="en-US" sz="1200" dirty="0" smtClean="0"/>
          </a:p>
          <a:p>
            <a:r>
              <a:rPr lang="en-US" sz="1200" dirty="0" smtClean="0">
                <a:hlinkClick r:id="rId8"/>
              </a:rPr>
              <a:t>Pin</a:t>
            </a:r>
            <a:r>
              <a:rPr lang="en-US" sz="1200" dirty="0" smtClean="0"/>
              <a:t> by </a:t>
            </a:r>
            <a:r>
              <a:rPr lang="en-US" sz="1200" dirty="0" err="1" smtClean="0"/>
              <a:t>Saeful</a:t>
            </a:r>
            <a:r>
              <a:rPr lang="en-US" sz="1200" dirty="0" smtClean="0"/>
              <a:t> Muslim from the Noun Project, </a:t>
            </a:r>
            <a:r>
              <a:rPr lang="en-US" sz="1200" dirty="0">
                <a:hlinkClick r:id="rId9"/>
              </a:rPr>
              <a:t>CC BY </a:t>
            </a:r>
            <a:r>
              <a:rPr lang="en-US" sz="1200" dirty="0" smtClean="0">
                <a:hlinkClick r:id="rId9"/>
              </a:rPr>
              <a:t>3.0</a:t>
            </a:r>
            <a:endParaRPr lang="en-GB" sz="1200" dirty="0"/>
          </a:p>
        </p:txBody>
      </p:sp>
      <p:sp>
        <p:nvSpPr>
          <p:cNvPr id="11" name="AutoShape 3"/>
          <p:cNvSpPr>
            <a:spLocks noChangeAspect="1" noChangeArrowheads="1" noTextEdit="1"/>
          </p:cNvSpPr>
          <p:nvPr/>
        </p:nvSpPr>
        <p:spPr bwMode="auto">
          <a:xfrm>
            <a:off x="2770188" y="2322513"/>
            <a:ext cx="60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5"/>
          <p:cNvSpPr>
            <a:spLocks noEditPoints="1"/>
          </p:cNvSpPr>
          <p:nvPr/>
        </p:nvSpPr>
        <p:spPr bwMode="auto">
          <a:xfrm>
            <a:off x="2461846" y="3471556"/>
            <a:ext cx="919530" cy="1218078"/>
          </a:xfrm>
          <a:custGeom>
            <a:avLst/>
            <a:gdLst>
              <a:gd name="T0" fmla="*/ 465 w 1155"/>
              <a:gd name="T1" fmla="*/ 201 h 1529"/>
              <a:gd name="T2" fmla="*/ 306 w 1155"/>
              <a:gd name="T3" fmla="*/ 298 h 1529"/>
              <a:gd name="T4" fmla="*/ 209 w 1155"/>
              <a:gd name="T5" fmla="*/ 455 h 1529"/>
              <a:gd name="T6" fmla="*/ 194 w 1155"/>
              <a:gd name="T7" fmla="*/ 605 h 1529"/>
              <a:gd name="T8" fmla="*/ 277 w 1155"/>
              <a:gd name="T9" fmla="*/ 810 h 1529"/>
              <a:gd name="T10" fmla="*/ 394 w 1155"/>
              <a:gd name="T11" fmla="*/ 909 h 1529"/>
              <a:gd name="T12" fmla="*/ 574 w 1155"/>
              <a:gd name="T13" fmla="*/ 952 h 1529"/>
              <a:gd name="T14" fmla="*/ 756 w 1155"/>
              <a:gd name="T15" fmla="*/ 910 h 1529"/>
              <a:gd name="T16" fmla="*/ 875 w 1155"/>
              <a:gd name="T17" fmla="*/ 813 h 1529"/>
              <a:gd name="T18" fmla="*/ 961 w 1155"/>
              <a:gd name="T19" fmla="*/ 608 h 1529"/>
              <a:gd name="T20" fmla="*/ 946 w 1155"/>
              <a:gd name="T21" fmla="*/ 457 h 1529"/>
              <a:gd name="T22" fmla="*/ 851 w 1155"/>
              <a:gd name="T23" fmla="*/ 298 h 1529"/>
              <a:gd name="T24" fmla="*/ 691 w 1155"/>
              <a:gd name="T25" fmla="*/ 201 h 1529"/>
              <a:gd name="T26" fmla="*/ 930 w 1155"/>
              <a:gd name="T27" fmla="*/ 115 h 1529"/>
              <a:gd name="T28" fmla="*/ 1078 w 1155"/>
              <a:gd name="T29" fmla="*/ 282 h 1529"/>
              <a:gd name="T30" fmla="*/ 1149 w 1155"/>
              <a:gd name="T31" fmla="*/ 499 h 1529"/>
              <a:gd name="T32" fmla="*/ 1127 w 1155"/>
              <a:gd name="T33" fmla="*/ 745 h 1529"/>
              <a:gd name="T34" fmla="*/ 982 w 1155"/>
              <a:gd name="T35" fmla="*/ 1063 h 1529"/>
              <a:gd name="T36" fmla="*/ 755 w 1155"/>
              <a:gd name="T37" fmla="*/ 1381 h 1529"/>
              <a:gd name="T38" fmla="*/ 598 w 1155"/>
              <a:gd name="T39" fmla="*/ 1527 h 1529"/>
              <a:gd name="T40" fmla="*/ 514 w 1155"/>
              <a:gd name="T41" fmla="*/ 1503 h 1529"/>
              <a:gd name="T42" fmla="*/ 306 w 1155"/>
              <a:gd name="T43" fmla="*/ 1261 h 1529"/>
              <a:gd name="T44" fmla="*/ 107 w 1155"/>
              <a:gd name="T45" fmla="*/ 946 h 1529"/>
              <a:gd name="T46" fmla="*/ 25 w 1155"/>
              <a:gd name="T47" fmla="*/ 741 h 1529"/>
              <a:gd name="T48" fmla="*/ 0 w 1155"/>
              <a:gd name="T49" fmla="*/ 552 h 1529"/>
              <a:gd name="T50" fmla="*/ 58 w 1155"/>
              <a:gd name="T51" fmla="*/ 312 h 1529"/>
              <a:gd name="T52" fmla="*/ 171 w 1155"/>
              <a:gd name="T53" fmla="*/ 159 h 1529"/>
              <a:gd name="T54" fmla="*/ 341 w 1155"/>
              <a:gd name="T55" fmla="*/ 42 h 1529"/>
              <a:gd name="T56" fmla="*/ 394 w 1155"/>
              <a:gd name="T57" fmla="*/ 22 h 1529"/>
              <a:gd name="T58" fmla="*/ 616 w 1155"/>
              <a:gd name="T59" fmla="*/ 0 h 1529"/>
              <a:gd name="T60" fmla="*/ 803 w 1155"/>
              <a:gd name="T61" fmla="*/ 38 h 1529"/>
              <a:gd name="T62" fmla="*/ 769 w 1155"/>
              <a:gd name="T63" fmla="*/ 569 h 1529"/>
              <a:gd name="T64" fmla="*/ 748 w 1155"/>
              <a:gd name="T65" fmla="*/ 660 h 1529"/>
              <a:gd name="T66" fmla="*/ 697 w 1155"/>
              <a:gd name="T67" fmla="*/ 718 h 1529"/>
              <a:gd name="T68" fmla="*/ 596 w 1155"/>
              <a:gd name="T69" fmla="*/ 760 h 1529"/>
              <a:gd name="T70" fmla="*/ 520 w 1155"/>
              <a:gd name="T71" fmla="*/ 753 h 1529"/>
              <a:gd name="T72" fmla="*/ 441 w 1155"/>
              <a:gd name="T73" fmla="*/ 704 h 1529"/>
              <a:gd name="T74" fmla="*/ 393 w 1155"/>
              <a:gd name="T75" fmla="*/ 624 h 1529"/>
              <a:gd name="T76" fmla="*/ 385 w 1155"/>
              <a:gd name="T77" fmla="*/ 549 h 1529"/>
              <a:gd name="T78" fmla="*/ 429 w 1155"/>
              <a:gd name="T79" fmla="*/ 448 h 1529"/>
              <a:gd name="T80" fmla="*/ 487 w 1155"/>
              <a:gd name="T81" fmla="*/ 399 h 1529"/>
              <a:gd name="T82" fmla="*/ 578 w 1155"/>
              <a:gd name="T83" fmla="*/ 377 h 1529"/>
              <a:gd name="T84" fmla="*/ 668 w 1155"/>
              <a:gd name="T85" fmla="*/ 399 h 1529"/>
              <a:gd name="T86" fmla="*/ 726 w 1155"/>
              <a:gd name="T87" fmla="*/ 448 h 1529"/>
              <a:gd name="T88" fmla="*/ 769 w 1155"/>
              <a:gd name="T89" fmla="*/ 551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5" h="1529">
                <a:moveTo>
                  <a:pt x="578" y="185"/>
                </a:moveTo>
                <a:lnTo>
                  <a:pt x="539" y="187"/>
                </a:lnTo>
                <a:lnTo>
                  <a:pt x="465" y="201"/>
                </a:lnTo>
                <a:lnTo>
                  <a:pt x="397" y="229"/>
                </a:lnTo>
                <a:lnTo>
                  <a:pt x="335" y="270"/>
                </a:lnTo>
                <a:lnTo>
                  <a:pt x="306" y="298"/>
                </a:lnTo>
                <a:lnTo>
                  <a:pt x="278" y="325"/>
                </a:lnTo>
                <a:lnTo>
                  <a:pt x="236" y="387"/>
                </a:lnTo>
                <a:lnTo>
                  <a:pt x="209" y="455"/>
                </a:lnTo>
                <a:lnTo>
                  <a:pt x="194" y="527"/>
                </a:lnTo>
                <a:lnTo>
                  <a:pt x="193" y="566"/>
                </a:lnTo>
                <a:lnTo>
                  <a:pt x="194" y="605"/>
                </a:lnTo>
                <a:lnTo>
                  <a:pt x="207" y="679"/>
                </a:lnTo>
                <a:lnTo>
                  <a:pt x="235" y="747"/>
                </a:lnTo>
                <a:lnTo>
                  <a:pt x="277" y="810"/>
                </a:lnTo>
                <a:lnTo>
                  <a:pt x="303" y="839"/>
                </a:lnTo>
                <a:lnTo>
                  <a:pt x="332" y="865"/>
                </a:lnTo>
                <a:lnTo>
                  <a:pt x="394" y="909"/>
                </a:lnTo>
                <a:lnTo>
                  <a:pt x="462" y="936"/>
                </a:lnTo>
                <a:lnTo>
                  <a:pt x="535" y="950"/>
                </a:lnTo>
                <a:lnTo>
                  <a:pt x="574" y="952"/>
                </a:lnTo>
                <a:lnTo>
                  <a:pt x="614" y="952"/>
                </a:lnTo>
                <a:lnTo>
                  <a:pt x="688" y="937"/>
                </a:lnTo>
                <a:lnTo>
                  <a:pt x="756" y="910"/>
                </a:lnTo>
                <a:lnTo>
                  <a:pt x="820" y="868"/>
                </a:lnTo>
                <a:lnTo>
                  <a:pt x="849" y="841"/>
                </a:lnTo>
                <a:lnTo>
                  <a:pt x="875" y="813"/>
                </a:lnTo>
                <a:lnTo>
                  <a:pt x="917" y="750"/>
                </a:lnTo>
                <a:lnTo>
                  <a:pt x="946" y="682"/>
                </a:lnTo>
                <a:lnTo>
                  <a:pt x="961" y="608"/>
                </a:lnTo>
                <a:lnTo>
                  <a:pt x="962" y="569"/>
                </a:lnTo>
                <a:lnTo>
                  <a:pt x="961" y="530"/>
                </a:lnTo>
                <a:lnTo>
                  <a:pt x="946" y="457"/>
                </a:lnTo>
                <a:lnTo>
                  <a:pt x="919" y="389"/>
                </a:lnTo>
                <a:lnTo>
                  <a:pt x="877" y="327"/>
                </a:lnTo>
                <a:lnTo>
                  <a:pt x="851" y="298"/>
                </a:lnTo>
                <a:lnTo>
                  <a:pt x="822" y="272"/>
                </a:lnTo>
                <a:lnTo>
                  <a:pt x="759" y="229"/>
                </a:lnTo>
                <a:lnTo>
                  <a:pt x="691" y="201"/>
                </a:lnTo>
                <a:lnTo>
                  <a:pt x="617" y="187"/>
                </a:lnTo>
                <a:lnTo>
                  <a:pt x="578" y="185"/>
                </a:lnTo>
                <a:close/>
                <a:moveTo>
                  <a:pt x="930" y="115"/>
                </a:moveTo>
                <a:lnTo>
                  <a:pt x="974" y="151"/>
                </a:lnTo>
                <a:lnTo>
                  <a:pt x="1048" y="234"/>
                </a:lnTo>
                <a:lnTo>
                  <a:pt x="1078" y="282"/>
                </a:lnTo>
                <a:lnTo>
                  <a:pt x="1106" y="333"/>
                </a:lnTo>
                <a:lnTo>
                  <a:pt x="1140" y="441"/>
                </a:lnTo>
                <a:lnTo>
                  <a:pt x="1149" y="499"/>
                </a:lnTo>
                <a:lnTo>
                  <a:pt x="1155" y="559"/>
                </a:lnTo>
                <a:lnTo>
                  <a:pt x="1143" y="683"/>
                </a:lnTo>
                <a:lnTo>
                  <a:pt x="1127" y="745"/>
                </a:lnTo>
                <a:lnTo>
                  <a:pt x="1103" y="822"/>
                </a:lnTo>
                <a:lnTo>
                  <a:pt x="1030" y="981"/>
                </a:lnTo>
                <a:lnTo>
                  <a:pt x="982" y="1063"/>
                </a:lnTo>
                <a:lnTo>
                  <a:pt x="949" y="1116"/>
                </a:lnTo>
                <a:lnTo>
                  <a:pt x="875" y="1223"/>
                </a:lnTo>
                <a:lnTo>
                  <a:pt x="755" y="1381"/>
                </a:lnTo>
                <a:lnTo>
                  <a:pt x="664" y="1482"/>
                </a:lnTo>
                <a:lnTo>
                  <a:pt x="640" y="1503"/>
                </a:lnTo>
                <a:lnTo>
                  <a:pt x="598" y="1527"/>
                </a:lnTo>
                <a:lnTo>
                  <a:pt x="577" y="1529"/>
                </a:lnTo>
                <a:lnTo>
                  <a:pt x="556" y="1527"/>
                </a:lnTo>
                <a:lnTo>
                  <a:pt x="514" y="1503"/>
                </a:lnTo>
                <a:lnTo>
                  <a:pt x="491" y="1482"/>
                </a:lnTo>
                <a:lnTo>
                  <a:pt x="425" y="1407"/>
                </a:lnTo>
                <a:lnTo>
                  <a:pt x="306" y="1261"/>
                </a:lnTo>
                <a:lnTo>
                  <a:pt x="255" y="1190"/>
                </a:lnTo>
                <a:lnTo>
                  <a:pt x="200" y="1109"/>
                </a:lnTo>
                <a:lnTo>
                  <a:pt x="107" y="946"/>
                </a:lnTo>
                <a:lnTo>
                  <a:pt x="70" y="864"/>
                </a:lnTo>
                <a:lnTo>
                  <a:pt x="52" y="822"/>
                </a:lnTo>
                <a:lnTo>
                  <a:pt x="25" y="741"/>
                </a:lnTo>
                <a:lnTo>
                  <a:pt x="9" y="665"/>
                </a:lnTo>
                <a:lnTo>
                  <a:pt x="0" y="590"/>
                </a:lnTo>
                <a:lnTo>
                  <a:pt x="0" y="552"/>
                </a:lnTo>
                <a:lnTo>
                  <a:pt x="3" y="501"/>
                </a:lnTo>
                <a:lnTo>
                  <a:pt x="22" y="403"/>
                </a:lnTo>
                <a:lnTo>
                  <a:pt x="58" y="312"/>
                </a:lnTo>
                <a:lnTo>
                  <a:pt x="113" y="226"/>
                </a:lnTo>
                <a:lnTo>
                  <a:pt x="146" y="185"/>
                </a:lnTo>
                <a:lnTo>
                  <a:pt x="171" y="159"/>
                </a:lnTo>
                <a:lnTo>
                  <a:pt x="225" y="113"/>
                </a:lnTo>
                <a:lnTo>
                  <a:pt x="281" y="74"/>
                </a:lnTo>
                <a:lnTo>
                  <a:pt x="341" y="42"/>
                </a:lnTo>
                <a:lnTo>
                  <a:pt x="372" y="31"/>
                </a:lnTo>
                <a:lnTo>
                  <a:pt x="383" y="26"/>
                </a:lnTo>
                <a:lnTo>
                  <a:pt x="394" y="22"/>
                </a:lnTo>
                <a:lnTo>
                  <a:pt x="438" y="12"/>
                </a:lnTo>
                <a:lnTo>
                  <a:pt x="526" y="0"/>
                </a:lnTo>
                <a:lnTo>
                  <a:pt x="616" y="0"/>
                </a:lnTo>
                <a:lnTo>
                  <a:pt x="710" y="12"/>
                </a:lnTo>
                <a:lnTo>
                  <a:pt x="758" y="22"/>
                </a:lnTo>
                <a:lnTo>
                  <a:pt x="803" y="38"/>
                </a:lnTo>
                <a:lnTo>
                  <a:pt x="890" y="86"/>
                </a:lnTo>
                <a:lnTo>
                  <a:pt x="930" y="115"/>
                </a:lnTo>
                <a:close/>
                <a:moveTo>
                  <a:pt x="769" y="569"/>
                </a:moveTo>
                <a:lnTo>
                  <a:pt x="769" y="590"/>
                </a:lnTo>
                <a:lnTo>
                  <a:pt x="762" y="626"/>
                </a:lnTo>
                <a:lnTo>
                  <a:pt x="748" y="660"/>
                </a:lnTo>
                <a:lnTo>
                  <a:pt x="726" y="691"/>
                </a:lnTo>
                <a:lnTo>
                  <a:pt x="711" y="705"/>
                </a:lnTo>
                <a:lnTo>
                  <a:pt x="697" y="718"/>
                </a:lnTo>
                <a:lnTo>
                  <a:pt x="667" y="740"/>
                </a:lnTo>
                <a:lnTo>
                  <a:pt x="632" y="753"/>
                </a:lnTo>
                <a:lnTo>
                  <a:pt x="596" y="760"/>
                </a:lnTo>
                <a:lnTo>
                  <a:pt x="575" y="760"/>
                </a:lnTo>
                <a:lnTo>
                  <a:pt x="556" y="760"/>
                </a:lnTo>
                <a:lnTo>
                  <a:pt x="520" y="753"/>
                </a:lnTo>
                <a:lnTo>
                  <a:pt x="487" y="738"/>
                </a:lnTo>
                <a:lnTo>
                  <a:pt x="455" y="718"/>
                </a:lnTo>
                <a:lnTo>
                  <a:pt x="441" y="704"/>
                </a:lnTo>
                <a:lnTo>
                  <a:pt x="427" y="689"/>
                </a:lnTo>
                <a:lnTo>
                  <a:pt x="407" y="659"/>
                </a:lnTo>
                <a:lnTo>
                  <a:pt x="393" y="624"/>
                </a:lnTo>
                <a:lnTo>
                  <a:pt x="385" y="588"/>
                </a:lnTo>
                <a:lnTo>
                  <a:pt x="385" y="569"/>
                </a:lnTo>
                <a:lnTo>
                  <a:pt x="385" y="549"/>
                </a:lnTo>
                <a:lnTo>
                  <a:pt x="393" y="513"/>
                </a:lnTo>
                <a:lnTo>
                  <a:pt x="407" y="480"/>
                </a:lnTo>
                <a:lnTo>
                  <a:pt x="429" y="448"/>
                </a:lnTo>
                <a:lnTo>
                  <a:pt x="442" y="434"/>
                </a:lnTo>
                <a:lnTo>
                  <a:pt x="456" y="421"/>
                </a:lnTo>
                <a:lnTo>
                  <a:pt x="487" y="399"/>
                </a:lnTo>
                <a:lnTo>
                  <a:pt x="522" y="384"/>
                </a:lnTo>
                <a:lnTo>
                  <a:pt x="558" y="379"/>
                </a:lnTo>
                <a:lnTo>
                  <a:pt x="578" y="377"/>
                </a:lnTo>
                <a:lnTo>
                  <a:pt x="597" y="379"/>
                </a:lnTo>
                <a:lnTo>
                  <a:pt x="633" y="384"/>
                </a:lnTo>
                <a:lnTo>
                  <a:pt x="668" y="399"/>
                </a:lnTo>
                <a:lnTo>
                  <a:pt x="698" y="421"/>
                </a:lnTo>
                <a:lnTo>
                  <a:pt x="713" y="434"/>
                </a:lnTo>
                <a:lnTo>
                  <a:pt x="726" y="448"/>
                </a:lnTo>
                <a:lnTo>
                  <a:pt x="748" y="480"/>
                </a:lnTo>
                <a:lnTo>
                  <a:pt x="762" y="513"/>
                </a:lnTo>
                <a:lnTo>
                  <a:pt x="769" y="551"/>
                </a:lnTo>
                <a:lnTo>
                  <a:pt x="769" y="569"/>
                </a:lnTo>
                <a:close/>
              </a:path>
            </a:pathLst>
          </a:custGeom>
          <a:solidFill>
            <a:schemeClr val="accent4"/>
          </a:solidFill>
          <a:ln w="28575">
            <a:solidFill>
              <a:schemeClr val="accent2"/>
            </a:solidFill>
          </a:ln>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p:nvSpPr>
        <p:spPr bwMode="auto">
          <a:xfrm>
            <a:off x="2529350" y="4669538"/>
            <a:ext cx="784522" cy="191772"/>
          </a:xfrm>
          <a:custGeom>
            <a:avLst/>
            <a:gdLst>
              <a:gd name="T0" fmla="*/ 405 w 810"/>
              <a:gd name="T1" fmla="*/ 199 h 199"/>
              <a:gd name="T2" fmla="*/ 329 w 810"/>
              <a:gd name="T3" fmla="*/ 198 h 199"/>
              <a:gd name="T4" fmla="*/ 195 w 810"/>
              <a:gd name="T5" fmla="*/ 188 h 199"/>
              <a:gd name="T6" fmla="*/ 138 w 810"/>
              <a:gd name="T7" fmla="*/ 179 h 199"/>
              <a:gd name="T8" fmla="*/ 84 w 810"/>
              <a:gd name="T9" fmla="*/ 169 h 199"/>
              <a:gd name="T10" fmla="*/ 24 w 810"/>
              <a:gd name="T11" fmla="*/ 142 h 199"/>
              <a:gd name="T12" fmla="*/ 2 w 810"/>
              <a:gd name="T13" fmla="*/ 114 h 199"/>
              <a:gd name="T14" fmla="*/ 0 w 810"/>
              <a:gd name="T15" fmla="*/ 95 h 199"/>
              <a:gd name="T16" fmla="*/ 2 w 810"/>
              <a:gd name="T17" fmla="*/ 77 h 199"/>
              <a:gd name="T18" fmla="*/ 24 w 810"/>
              <a:gd name="T19" fmla="*/ 49 h 199"/>
              <a:gd name="T20" fmla="*/ 84 w 810"/>
              <a:gd name="T21" fmla="*/ 23 h 199"/>
              <a:gd name="T22" fmla="*/ 138 w 810"/>
              <a:gd name="T23" fmla="*/ 13 h 199"/>
              <a:gd name="T24" fmla="*/ 180 w 810"/>
              <a:gd name="T25" fmla="*/ 6 h 199"/>
              <a:gd name="T26" fmla="*/ 228 w 810"/>
              <a:gd name="T27" fmla="*/ 0 h 199"/>
              <a:gd name="T28" fmla="*/ 244 w 810"/>
              <a:gd name="T29" fmla="*/ 0 h 199"/>
              <a:gd name="T30" fmla="*/ 264 w 810"/>
              <a:gd name="T31" fmla="*/ 18 h 199"/>
              <a:gd name="T32" fmla="*/ 269 w 810"/>
              <a:gd name="T33" fmla="*/ 32 h 199"/>
              <a:gd name="T34" fmla="*/ 267 w 810"/>
              <a:gd name="T35" fmla="*/ 46 h 199"/>
              <a:gd name="T36" fmla="*/ 250 w 810"/>
              <a:gd name="T37" fmla="*/ 68 h 199"/>
              <a:gd name="T38" fmla="*/ 235 w 810"/>
              <a:gd name="T39" fmla="*/ 72 h 199"/>
              <a:gd name="T40" fmla="*/ 192 w 810"/>
              <a:gd name="T41" fmla="*/ 77 h 199"/>
              <a:gd name="T42" fmla="*/ 151 w 810"/>
              <a:gd name="T43" fmla="*/ 84 h 199"/>
              <a:gd name="T44" fmla="*/ 119 w 810"/>
              <a:gd name="T45" fmla="*/ 90 h 199"/>
              <a:gd name="T46" fmla="*/ 98 w 810"/>
              <a:gd name="T47" fmla="*/ 95 h 199"/>
              <a:gd name="T48" fmla="*/ 118 w 810"/>
              <a:gd name="T49" fmla="*/ 101 h 199"/>
              <a:gd name="T50" fmla="*/ 151 w 810"/>
              <a:gd name="T51" fmla="*/ 107 h 199"/>
              <a:gd name="T52" fmla="*/ 205 w 810"/>
              <a:gd name="T53" fmla="*/ 117 h 199"/>
              <a:gd name="T54" fmla="*/ 332 w 810"/>
              <a:gd name="T55" fmla="*/ 126 h 199"/>
              <a:gd name="T56" fmla="*/ 405 w 810"/>
              <a:gd name="T57" fmla="*/ 127 h 199"/>
              <a:gd name="T58" fmla="*/ 477 w 810"/>
              <a:gd name="T59" fmla="*/ 126 h 199"/>
              <a:gd name="T60" fmla="*/ 605 w 810"/>
              <a:gd name="T61" fmla="*/ 117 h 199"/>
              <a:gd name="T62" fmla="*/ 660 w 810"/>
              <a:gd name="T63" fmla="*/ 107 h 199"/>
              <a:gd name="T64" fmla="*/ 692 w 810"/>
              <a:gd name="T65" fmla="*/ 101 h 199"/>
              <a:gd name="T66" fmla="*/ 712 w 810"/>
              <a:gd name="T67" fmla="*/ 95 h 199"/>
              <a:gd name="T68" fmla="*/ 692 w 810"/>
              <a:gd name="T69" fmla="*/ 90 h 199"/>
              <a:gd name="T70" fmla="*/ 660 w 810"/>
              <a:gd name="T71" fmla="*/ 84 h 199"/>
              <a:gd name="T72" fmla="*/ 619 w 810"/>
              <a:gd name="T73" fmla="*/ 77 h 199"/>
              <a:gd name="T74" fmla="*/ 574 w 810"/>
              <a:gd name="T75" fmla="*/ 72 h 199"/>
              <a:gd name="T76" fmla="*/ 560 w 810"/>
              <a:gd name="T77" fmla="*/ 68 h 199"/>
              <a:gd name="T78" fmla="*/ 542 w 810"/>
              <a:gd name="T79" fmla="*/ 46 h 199"/>
              <a:gd name="T80" fmla="*/ 541 w 810"/>
              <a:gd name="T81" fmla="*/ 32 h 199"/>
              <a:gd name="T82" fmla="*/ 544 w 810"/>
              <a:gd name="T83" fmla="*/ 18 h 199"/>
              <a:gd name="T84" fmla="*/ 566 w 810"/>
              <a:gd name="T85" fmla="*/ 0 h 199"/>
              <a:gd name="T86" fmla="*/ 580 w 810"/>
              <a:gd name="T87" fmla="*/ 0 h 199"/>
              <a:gd name="T88" fmla="*/ 629 w 810"/>
              <a:gd name="T89" fmla="*/ 5 h 199"/>
              <a:gd name="T90" fmla="*/ 673 w 810"/>
              <a:gd name="T91" fmla="*/ 13 h 199"/>
              <a:gd name="T92" fmla="*/ 725 w 810"/>
              <a:gd name="T93" fmla="*/ 23 h 199"/>
              <a:gd name="T94" fmla="*/ 786 w 810"/>
              <a:gd name="T95" fmla="*/ 49 h 199"/>
              <a:gd name="T96" fmla="*/ 808 w 810"/>
              <a:gd name="T97" fmla="*/ 77 h 199"/>
              <a:gd name="T98" fmla="*/ 810 w 810"/>
              <a:gd name="T99" fmla="*/ 95 h 199"/>
              <a:gd name="T100" fmla="*/ 808 w 810"/>
              <a:gd name="T101" fmla="*/ 114 h 199"/>
              <a:gd name="T102" fmla="*/ 786 w 810"/>
              <a:gd name="T103" fmla="*/ 142 h 199"/>
              <a:gd name="T104" fmla="*/ 748 w 810"/>
              <a:gd name="T105" fmla="*/ 160 h 199"/>
              <a:gd name="T106" fmla="*/ 699 w 810"/>
              <a:gd name="T107" fmla="*/ 173 h 199"/>
              <a:gd name="T108" fmla="*/ 673 w 810"/>
              <a:gd name="T109" fmla="*/ 179 h 199"/>
              <a:gd name="T110" fmla="*/ 615 w 810"/>
              <a:gd name="T111" fmla="*/ 188 h 199"/>
              <a:gd name="T112" fmla="*/ 482 w 810"/>
              <a:gd name="T113" fmla="*/ 198 h 199"/>
              <a:gd name="T114" fmla="*/ 405 w 810"/>
              <a:gd name="T115"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199">
                <a:moveTo>
                  <a:pt x="405" y="199"/>
                </a:moveTo>
                <a:lnTo>
                  <a:pt x="329" y="198"/>
                </a:lnTo>
                <a:lnTo>
                  <a:pt x="195" y="188"/>
                </a:lnTo>
                <a:lnTo>
                  <a:pt x="138" y="179"/>
                </a:lnTo>
                <a:lnTo>
                  <a:pt x="84" y="169"/>
                </a:lnTo>
                <a:lnTo>
                  <a:pt x="24" y="142"/>
                </a:lnTo>
                <a:lnTo>
                  <a:pt x="2" y="114"/>
                </a:lnTo>
                <a:lnTo>
                  <a:pt x="0" y="95"/>
                </a:lnTo>
                <a:lnTo>
                  <a:pt x="2" y="77"/>
                </a:lnTo>
                <a:lnTo>
                  <a:pt x="24" y="49"/>
                </a:lnTo>
                <a:lnTo>
                  <a:pt x="84" y="23"/>
                </a:lnTo>
                <a:lnTo>
                  <a:pt x="138" y="13"/>
                </a:lnTo>
                <a:lnTo>
                  <a:pt x="180" y="6"/>
                </a:lnTo>
                <a:lnTo>
                  <a:pt x="228" y="0"/>
                </a:lnTo>
                <a:lnTo>
                  <a:pt x="244" y="0"/>
                </a:lnTo>
                <a:lnTo>
                  <a:pt x="264" y="18"/>
                </a:lnTo>
                <a:lnTo>
                  <a:pt x="269" y="32"/>
                </a:lnTo>
                <a:lnTo>
                  <a:pt x="267" y="46"/>
                </a:lnTo>
                <a:lnTo>
                  <a:pt x="250" y="68"/>
                </a:lnTo>
                <a:lnTo>
                  <a:pt x="235" y="72"/>
                </a:lnTo>
                <a:lnTo>
                  <a:pt x="192" y="77"/>
                </a:lnTo>
                <a:lnTo>
                  <a:pt x="151" y="84"/>
                </a:lnTo>
                <a:lnTo>
                  <a:pt x="119" y="90"/>
                </a:lnTo>
                <a:lnTo>
                  <a:pt x="98" y="95"/>
                </a:lnTo>
                <a:lnTo>
                  <a:pt x="118" y="101"/>
                </a:lnTo>
                <a:lnTo>
                  <a:pt x="151" y="107"/>
                </a:lnTo>
                <a:lnTo>
                  <a:pt x="205" y="117"/>
                </a:lnTo>
                <a:lnTo>
                  <a:pt x="332" y="126"/>
                </a:lnTo>
                <a:lnTo>
                  <a:pt x="405" y="127"/>
                </a:lnTo>
                <a:lnTo>
                  <a:pt x="477" y="126"/>
                </a:lnTo>
                <a:lnTo>
                  <a:pt x="605" y="117"/>
                </a:lnTo>
                <a:lnTo>
                  <a:pt x="660" y="107"/>
                </a:lnTo>
                <a:lnTo>
                  <a:pt x="692" y="101"/>
                </a:lnTo>
                <a:lnTo>
                  <a:pt x="712" y="95"/>
                </a:lnTo>
                <a:lnTo>
                  <a:pt x="692" y="90"/>
                </a:lnTo>
                <a:lnTo>
                  <a:pt x="660" y="84"/>
                </a:lnTo>
                <a:lnTo>
                  <a:pt x="619" y="77"/>
                </a:lnTo>
                <a:lnTo>
                  <a:pt x="574" y="72"/>
                </a:lnTo>
                <a:lnTo>
                  <a:pt x="560" y="68"/>
                </a:lnTo>
                <a:lnTo>
                  <a:pt x="542" y="46"/>
                </a:lnTo>
                <a:lnTo>
                  <a:pt x="541" y="32"/>
                </a:lnTo>
                <a:lnTo>
                  <a:pt x="544" y="18"/>
                </a:lnTo>
                <a:lnTo>
                  <a:pt x="566" y="0"/>
                </a:lnTo>
                <a:lnTo>
                  <a:pt x="580" y="0"/>
                </a:lnTo>
                <a:lnTo>
                  <a:pt x="629" y="5"/>
                </a:lnTo>
                <a:lnTo>
                  <a:pt x="673" y="13"/>
                </a:lnTo>
                <a:lnTo>
                  <a:pt x="725" y="23"/>
                </a:lnTo>
                <a:lnTo>
                  <a:pt x="786" y="49"/>
                </a:lnTo>
                <a:lnTo>
                  <a:pt x="808" y="77"/>
                </a:lnTo>
                <a:lnTo>
                  <a:pt x="810" y="95"/>
                </a:lnTo>
                <a:lnTo>
                  <a:pt x="808" y="114"/>
                </a:lnTo>
                <a:lnTo>
                  <a:pt x="786" y="142"/>
                </a:lnTo>
                <a:lnTo>
                  <a:pt x="748" y="160"/>
                </a:lnTo>
                <a:lnTo>
                  <a:pt x="699" y="173"/>
                </a:lnTo>
                <a:lnTo>
                  <a:pt x="673" y="179"/>
                </a:lnTo>
                <a:lnTo>
                  <a:pt x="615" y="188"/>
                </a:lnTo>
                <a:lnTo>
                  <a:pt x="482" y="198"/>
                </a:lnTo>
                <a:lnTo>
                  <a:pt x="405" y="199"/>
                </a:lnTo>
                <a:close/>
              </a:path>
            </a:pathLst>
          </a:custGeom>
          <a:solidFill>
            <a:schemeClr val="accent4"/>
          </a:solidFill>
          <a:ln w="19050">
            <a:solidFill>
              <a:schemeClr val="accent2"/>
            </a:solidFill>
          </a:ln>
        </p:spPr>
        <p:txBody>
          <a:bodyPr vert="horz" wrap="square" lIns="91440" tIns="45720" rIns="91440" bIns="45720" numCol="1" anchor="t" anchorCtr="0" compatLnSpc="1">
            <a:prstTxWarp prst="textNoShape">
              <a:avLst/>
            </a:prstTxWarp>
          </a:bodyPr>
          <a:lstStyle/>
          <a:p>
            <a:endParaRPr lang="en-GB"/>
          </a:p>
        </p:txBody>
      </p:sp>
      <p:grpSp>
        <p:nvGrpSpPr>
          <p:cNvPr id="15" name="Group 14"/>
          <p:cNvGrpSpPr/>
          <p:nvPr/>
        </p:nvGrpSpPr>
        <p:grpSpPr>
          <a:xfrm>
            <a:off x="10008159" y="462224"/>
            <a:ext cx="2551222" cy="2522138"/>
            <a:chOff x="10008159" y="462224"/>
            <a:chExt cx="2551222" cy="2522138"/>
          </a:xfrm>
        </p:grpSpPr>
        <p:sp>
          <p:nvSpPr>
            <p:cNvPr id="16" name="Rounded Rectangle 15"/>
            <p:cNvSpPr/>
            <p:nvPr/>
          </p:nvSpPr>
          <p:spPr>
            <a:xfrm>
              <a:off x="10008159" y="462224"/>
              <a:ext cx="2551222" cy="2522138"/>
            </a:xfrm>
            <a:prstGeom prst="roundRect">
              <a:avLst>
                <a:gd name="adj" fmla="val 10119"/>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27885" y="462224"/>
              <a:ext cx="1964115" cy="2522138"/>
            </a:xfrm>
            <a:prstGeom prst="rect">
              <a:avLst/>
            </a:prstGeom>
          </p:spPr>
        </p:pic>
        <p:sp>
          <p:nvSpPr>
            <p:cNvPr id="18" name="Rectangle 17"/>
            <p:cNvSpPr/>
            <p:nvPr/>
          </p:nvSpPr>
          <p:spPr>
            <a:xfrm>
              <a:off x="11053188" y="1510302"/>
              <a:ext cx="751820" cy="318498"/>
            </a:xfrm>
            <a:prstGeom prst="rect">
              <a:avLst/>
            </a:prstGeom>
            <a:noFill/>
            <a:ln w="38100">
              <a:solidFill>
                <a:schemeClr val="accent4"/>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p:cNvCxnSpPr/>
            <p:nvPr/>
          </p:nvCxnSpPr>
          <p:spPr>
            <a:xfrm flipH="1">
              <a:off x="11611382" y="895432"/>
              <a:ext cx="246579" cy="5445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1899139" y="2274837"/>
            <a:ext cx="5828044" cy="830998"/>
            <a:chOff x="1899139" y="2274837"/>
            <a:chExt cx="5828044" cy="830998"/>
          </a:xfrm>
        </p:grpSpPr>
        <p:sp>
          <p:nvSpPr>
            <p:cNvPr id="21" name="Rounded Rectangle 20"/>
            <p:cNvSpPr/>
            <p:nvPr/>
          </p:nvSpPr>
          <p:spPr>
            <a:xfrm>
              <a:off x="1899139" y="2319307"/>
              <a:ext cx="5637125" cy="786528"/>
            </a:xfrm>
            <a:prstGeom prst="roundRect">
              <a:avLst/>
            </a:prstGeom>
            <a:solidFill>
              <a:schemeClr val="bg1">
                <a:alpha val="80%"/>
              </a:schemeClr>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899139" y="2274837"/>
              <a:ext cx="5828044" cy="830997"/>
            </a:xfrm>
            <a:prstGeom prst="rect">
              <a:avLst/>
            </a:prstGeom>
            <a:noFill/>
          </p:spPr>
          <p:txBody>
            <a:bodyPr wrap="square" rtlCol="0">
              <a:spAutoFit/>
            </a:bodyPr>
            <a:lstStyle/>
            <a:p>
              <a:r>
                <a:rPr lang="en-US" sz="4800" b="1" dirty="0" smtClean="0">
                  <a:solidFill>
                    <a:schemeClr val="accent4"/>
                  </a:solidFill>
                </a:rPr>
                <a:t>Galloway</a:t>
              </a:r>
              <a:r>
                <a:rPr lang="en-US" sz="4800" dirty="0" smtClean="0">
                  <a:solidFill>
                    <a:schemeClr val="accent4"/>
                  </a:solidFill>
                </a:rPr>
                <a:t> </a:t>
              </a:r>
              <a:r>
                <a:rPr lang="en-US" sz="3600" dirty="0" smtClean="0">
                  <a:solidFill>
                    <a:schemeClr val="accent4"/>
                  </a:solidFill>
                </a:rPr>
                <a:t>SCOTLAND</a:t>
              </a:r>
              <a:endParaRPr lang="en-GB" sz="3600" dirty="0">
                <a:solidFill>
                  <a:schemeClr val="accent4"/>
                </a:solidFill>
              </a:endParaRPr>
            </a:p>
          </p:txBody>
        </p:sp>
      </p:grpSp>
    </p:spTree>
    <p:extLst>
      <p:ext uri="{BB962C8B-B14F-4D97-AF65-F5344CB8AC3E}">
        <p14:creationId xmlns:p14="http://schemas.microsoft.com/office/powerpoint/2010/main" val="1965358673"/>
      </p:ext>
    </p:extLst>
  </p:cSld>
  <p:clrMapOvr>
    <a:masterClrMapping/>
  </p:clrMapOvr>
  <mc:AlternateContent xmlns:mc="http://schemas.openxmlformats.org/markup-compatibility/2006" xmlns:p14="http://schemas.microsoft.com/office/powerpoint/2010/main">
    <mc:Choice Requires="p14">
      <p:transition spd="slow" p14:dur="2000" advTm="6465"/>
    </mc:Choice>
    <mc:Fallback xmlns:p="http://schemas.openxmlformats.org/presentationml/2006/main" xmlns:r="http://schemas.openxmlformats.org/officeDocument/2006/relationships" xmlns:a="http://schemas.openxmlformats.org/drawingml/2006/main" xmlns="">
      <p:transition spd="slow" advTm="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
                                          <p:val>
                                            <p:strVal val="#ppt_x"/>
                                          </p:val>
                                        </p:tav>
                                      </p:tavLst>
                                    </p:anim>
                                    <p:anim calcmode="lin" valueType="num">
                                      <p:cBhvr>
                                        <p:cTn id="9" dur="750" fill="hold"/>
                                        <p:tgtEl>
                                          <p:spTgt spid="12"/>
                                        </p:tgtEl>
                                        <p:attrNameLst>
                                          <p:attrName>ppt_y</p:attrName>
                                        </p:attrNameLst>
                                      </p:cBhvr>
                                      <p:tavLst>
                                        <p:tav tm="0%">
                                          <p:val>
                                            <p:strVal val="#ppt_y-.1"/>
                                          </p:val>
                                        </p:tav>
                                        <p:tav tm="1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par>
                                <p:cTn id="13" presetID="47"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anim calcmode="lin" valueType="num">
                                      <p:cBhvr>
                                        <p:cTn id="16" dur="750" fill="hold"/>
                                        <p:tgtEl>
                                          <p:spTgt spid="22"/>
                                        </p:tgtEl>
                                        <p:attrNameLst>
                                          <p:attrName>ppt_x</p:attrName>
                                        </p:attrNameLst>
                                      </p:cBhvr>
                                      <p:tavLst>
                                        <p:tav tm="0%">
                                          <p:val>
                                            <p:strVal val="#ppt_x"/>
                                          </p:val>
                                        </p:tav>
                                        <p:tav tm="100%">
                                          <p:val>
                                            <p:strVal val="#ppt_x"/>
                                          </p:val>
                                        </p:tav>
                                      </p:tavLst>
                                    </p:anim>
                                    <p:anim calcmode="lin" valueType="num">
                                      <p:cBhvr>
                                        <p:cTn id="17" dur="750" fill="hold"/>
                                        <p:tgtEl>
                                          <p:spTgt spid="22"/>
                                        </p:tgtEl>
                                        <p:attrNameLst>
                                          <p:attrName>ppt_y</p:attrName>
                                        </p:attrNameLst>
                                      </p:cBhvr>
                                      <p:tavLst>
                                        <p:tav tm="0%">
                                          <p:val>
                                            <p:strVal val="#ppt_y-.1"/>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 y="0"/>
            <a:ext cx="12186361" cy="6861174"/>
          </a:xfrm>
          <a:prstGeom prst="rect">
            <a:avLst/>
          </a:prstGeom>
        </p:spPr>
      </p:pic>
      <p:sp>
        <p:nvSpPr>
          <p:cNvPr id="6" name="TextBox 5"/>
          <p:cNvSpPr txBox="1"/>
          <p:nvPr/>
        </p:nvSpPr>
        <p:spPr>
          <a:xfrm>
            <a:off x="660715" y="6581001"/>
            <a:ext cx="2635146" cy="276999"/>
          </a:xfrm>
          <a:prstGeom prst="rect">
            <a:avLst/>
          </a:prstGeom>
          <a:noFill/>
        </p:spPr>
        <p:txBody>
          <a:bodyPr wrap="square" rtlCol="0">
            <a:spAutoFit/>
          </a:bodyPr>
          <a:lstStyle/>
          <a:p>
            <a:r>
              <a:rPr lang="en-US" sz="1200" dirty="0" smtClean="0">
                <a:solidFill>
                  <a:schemeClr val="bg1"/>
                </a:solidFill>
              </a:rPr>
              <a:t>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1601786916"/>
      </p:ext>
    </p:extLst>
  </p:cSld>
  <p:clrMapOvr>
    <a:masterClrMapping/>
  </p:clrMapOvr>
  <mc:AlternateContent xmlns:mc="http://schemas.openxmlformats.org/markup-compatibility/2006" xmlns:p14="http://schemas.microsoft.com/office/powerpoint/2010/main">
    <mc:Choice Requires="p14">
      <p:transition spd="slow" p14:dur="2000" advTm="23633"/>
    </mc:Choice>
    <mc:Fallback xmlns:p="http://schemas.openxmlformats.org/presentationml/2006/main" xmlns:r="http://schemas.openxmlformats.org/officeDocument/2006/relationships" xmlns:a="http://schemas.openxmlformats.org/drawingml/2006/main" xmlns="">
      <p:transition spd="slow" advTm="23633"/>
    </mc:Fallback>
  </mc:AlternateContent>
  <p:timing>
    <p:tnLst>
      <p:par>
        <p:cTn id="1" dur="indefinite" restart="never" nodeType="tmRoot"/>
      </p:par>
    </p:tnLst>
  </p:timing>
</p:sld>
</file>

<file path=ppt/slides/slide4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399080" y="6550857"/>
            <a:ext cx="2635146" cy="276999"/>
          </a:xfrm>
          <a:prstGeom prst="rect">
            <a:avLst/>
          </a:prstGeom>
          <a:noFill/>
        </p:spPr>
        <p:txBody>
          <a:bodyPr wrap="square" rtlCol="0">
            <a:spAutoFit/>
          </a:bodyPr>
          <a:lstStyle/>
          <a:p>
            <a:r>
              <a:rPr lang="en-US" sz="1200" dirty="0" smtClean="0">
                <a:solidFill>
                  <a:schemeClr val="bg1"/>
                </a:solidFill>
              </a:rPr>
              <a:t>by Roland </a:t>
            </a:r>
            <a:r>
              <a:rPr lang="en-US" sz="1200" dirty="0" err="1" smtClean="0">
                <a:solidFill>
                  <a:schemeClr val="bg1"/>
                </a:solidFill>
              </a:rPr>
              <a:t>Ascroft</a:t>
            </a:r>
            <a:r>
              <a:rPr lang="en-US" sz="1200" dirty="0" smtClean="0">
                <a:solidFill>
                  <a:schemeClr val="bg1"/>
                </a:solidFill>
              </a:rPr>
              <a:t>, </a:t>
            </a:r>
            <a:r>
              <a:rPr lang="en-US" sz="1200" dirty="0" smtClean="0">
                <a:solidFill>
                  <a:schemeClr val="bg1"/>
                </a:solidFill>
                <a:hlinkClick r:id="rId4"/>
              </a:rPr>
              <a:t>CC BY-SA 4.0</a:t>
            </a:r>
            <a:endParaRPr lang="en-GB" sz="1200" dirty="0">
              <a:solidFill>
                <a:schemeClr val="bg1"/>
              </a:solidFill>
            </a:endParaRPr>
          </a:p>
        </p:txBody>
      </p:sp>
    </p:spTree>
    <p:extLst>
      <p:ext uri="{BB962C8B-B14F-4D97-AF65-F5344CB8AC3E}">
        <p14:creationId xmlns:p14="http://schemas.microsoft.com/office/powerpoint/2010/main" val="716975423"/>
      </p:ext>
    </p:extLst>
  </p:cSld>
  <p:clrMapOvr>
    <a:masterClrMapping/>
  </p:clrMapOvr>
  <mc:AlternateContent xmlns:mc="http://schemas.openxmlformats.org/markup-compatibility/2006" xmlns:p14="http://schemas.microsoft.com/office/powerpoint/2010/main">
    <mc:Choice Requires="p14">
      <p:transition spd="slow" p14:dur="2000" advTm="13249"/>
    </mc:Choice>
    <mc:Fallback xmlns:p="http://schemas.openxmlformats.org/presentationml/2006/main" xmlns:r="http://schemas.openxmlformats.org/officeDocument/2006/relationships" xmlns:a="http://schemas.openxmlformats.org/drawingml/2006/main" xmlns="">
      <p:transition spd="slow" advTm="13249"/>
    </mc:Fallback>
  </mc:AlternateContent>
  <p:timing>
    <p:tnLst>
      <p:par>
        <p:cTn id="1" dur="indefinite" restart="never" nodeType="tmRoot"/>
      </p:par>
    </p:tnLst>
  </p:timing>
</p:sld>
</file>

<file path=ppt/slides/slide4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spTree>
    <p:extLst>
      <p:ext uri="{BB962C8B-B14F-4D97-AF65-F5344CB8AC3E}">
        <p14:creationId xmlns:p14="http://schemas.microsoft.com/office/powerpoint/2010/main" val="2089463616"/>
      </p:ext>
    </p:extLst>
  </p:cSld>
  <p:clrMapOvr>
    <a:masterClrMapping/>
  </p:clrMapOvr>
  <mc:AlternateContent xmlns:mc="http://schemas.openxmlformats.org/markup-compatibility/2006" xmlns:p14="http://schemas.microsoft.com/office/powerpoint/2010/main">
    <mc:Choice Requires="p14">
      <p:transition spd="med" p14:dur="700" advTm="12144">
        <p:fade/>
      </p:transition>
    </mc:Choice>
    <mc:Fallback xmlns:p="http://schemas.openxmlformats.org/presentationml/2006/main" xmlns:r="http://schemas.openxmlformats.org/officeDocument/2006/relationships" xmlns:a="http://schemas.openxmlformats.org/drawingml/2006/main" xmlns="">
      <p:transition spd="med" advTm="12144">
        <p:fade/>
      </p:transition>
    </mc:Fallback>
  </mc:AlternateContent>
  <p:timing>
    <p:tnLst>
      <p:par>
        <p:cTn id="1" dur="indefinite" restart="never" nodeType="tmRoot"/>
      </p:par>
    </p:tnLst>
  </p:timing>
</p:sld>
</file>

<file path=ppt/slides/slide4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844938" y="930815"/>
            <a:ext cx="6502124" cy="3996549"/>
          </a:xfrm>
          <a:prstGeom prst="rect">
            <a:avLst/>
          </a:prstGeom>
        </p:spPr>
      </p:pic>
      <p:sp>
        <p:nvSpPr>
          <p:cNvPr id="3" name="TextBox 2"/>
          <p:cNvSpPr txBox="1"/>
          <p:nvPr/>
        </p:nvSpPr>
        <p:spPr>
          <a:xfrm>
            <a:off x="0" y="6581001"/>
            <a:ext cx="3496235" cy="276999"/>
          </a:xfrm>
          <a:prstGeom prst="rect">
            <a:avLst/>
          </a:prstGeom>
          <a:noFill/>
        </p:spPr>
        <p:txBody>
          <a:bodyPr wrap="square" rtlCol="0">
            <a:spAutoFit/>
          </a:bodyPr>
          <a:lstStyle/>
          <a:p>
            <a:r>
              <a:rPr lang="en-GB" sz="1200" dirty="0" smtClean="0">
                <a:hlinkClick r:id="rId4"/>
              </a:rPr>
              <a:t>diybio logo</a:t>
            </a:r>
            <a:r>
              <a:rPr lang="en-GB" sz="1200" dirty="0" smtClean="0"/>
              <a:t> by diybio.org </a:t>
            </a:r>
            <a:r>
              <a:rPr lang="en-GB" sz="1200" dirty="0" smtClean="0">
                <a:hlinkClick r:id="rId5"/>
              </a:rPr>
              <a:t>CC BY-SA 3.0</a:t>
            </a:r>
            <a:endParaRPr lang="en-GB" sz="1200" dirty="0"/>
          </a:p>
        </p:txBody>
      </p:sp>
    </p:spTree>
    <p:extLst>
      <p:ext uri="{BB962C8B-B14F-4D97-AF65-F5344CB8AC3E}">
        <p14:creationId xmlns:p14="http://schemas.microsoft.com/office/powerpoint/2010/main" val="4080493993"/>
      </p:ext>
    </p:extLst>
  </p:cSld>
  <p:clrMapOvr>
    <a:masterClrMapping/>
  </p:clrMapOvr>
  <mc:AlternateContent xmlns:mc="http://schemas.openxmlformats.org/markup-compatibility/2006" xmlns:p14="http://schemas.microsoft.com/office/powerpoint/2010/main">
    <mc:Choice Requires="p14">
      <p:transition spd="slow" p14:dur="2000" advTm="6704"/>
    </mc:Choice>
    <mc:Fallback xmlns:p="http://schemas.openxmlformats.org/presentationml/2006/main" xmlns:r="http://schemas.openxmlformats.org/officeDocument/2006/relationships" xmlns:a="http://schemas.openxmlformats.org/drawingml/2006/main" xmlns="">
      <p:transition spd="slow" advTm="6704"/>
    </mc:Fallback>
  </mc:AlternateContent>
  <p:timing>
    <p:tnLst>
      <p:par>
        <p:cTn id="1" dur="indefinite" restart="never" nodeType="tmRoot"/>
      </p:par>
    </p:tnLst>
  </p:timing>
</p:sld>
</file>

<file path=ppt/slides/slide4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4"/>
          <p:cNvGrpSpPr>
            <a:grpSpLocks noChangeAspect="1"/>
          </p:cNvGrpSpPr>
          <p:nvPr/>
        </p:nvGrpSpPr>
        <p:grpSpPr bwMode="auto">
          <a:xfrm>
            <a:off x="8027278" y="571005"/>
            <a:ext cx="3351220" cy="3346572"/>
            <a:chOff x="1677" y="0"/>
            <a:chExt cx="4326" cy="4320"/>
          </a:xfrm>
        </p:grpSpPr>
        <p:sp>
          <p:nvSpPr>
            <p:cNvPr id="5" name="AutoShape 3"/>
            <p:cNvSpPr>
              <a:spLocks noChangeAspect="1" noChangeArrowheads="1" noTextEdit="1"/>
            </p:cNvSpPr>
            <p:nvPr/>
          </p:nvSpPr>
          <p:spPr bwMode="auto">
            <a:xfrm>
              <a:off x="1677" y="0"/>
              <a:ext cx="4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 name="Oval 5"/>
            <p:cNvSpPr>
              <a:spLocks noChangeArrowheads="1"/>
            </p:cNvSpPr>
            <p:nvPr/>
          </p:nvSpPr>
          <p:spPr bwMode="auto">
            <a:xfrm>
              <a:off x="1677" y="0"/>
              <a:ext cx="4173" cy="41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noEditPoints="1"/>
            </p:cNvSpPr>
            <p:nvPr/>
          </p:nvSpPr>
          <p:spPr bwMode="auto">
            <a:xfrm>
              <a:off x="1677" y="0"/>
              <a:ext cx="4173" cy="4168"/>
            </a:xfrm>
            <a:custGeom>
              <a:avLst/>
              <a:gdLst>
                <a:gd name="T0" fmla="*/ 569 w 1139"/>
                <a:gd name="T1" fmla="*/ 0 h 1139"/>
                <a:gd name="T2" fmla="*/ 0 w 1139"/>
                <a:gd name="T3" fmla="*/ 569 h 1139"/>
                <a:gd name="T4" fmla="*/ 0 w 1139"/>
                <a:gd name="T5" fmla="*/ 575 h 1139"/>
                <a:gd name="T6" fmla="*/ 0 w 1139"/>
                <a:gd name="T7" fmla="*/ 575 h 1139"/>
                <a:gd name="T8" fmla="*/ 569 w 1139"/>
                <a:gd name="T9" fmla="*/ 1139 h 1139"/>
                <a:gd name="T10" fmla="*/ 1138 w 1139"/>
                <a:gd name="T11" fmla="*/ 575 h 1139"/>
                <a:gd name="T12" fmla="*/ 1139 w 1139"/>
                <a:gd name="T13" fmla="*/ 575 h 1139"/>
                <a:gd name="T14" fmla="*/ 1139 w 1139"/>
                <a:gd name="T15" fmla="*/ 569 h 1139"/>
                <a:gd name="T16" fmla="*/ 569 w 1139"/>
                <a:gd name="T17" fmla="*/ 0 h 1139"/>
                <a:gd name="T18" fmla="*/ 1128 w 1139"/>
                <a:gd name="T19" fmla="*/ 575 h 1139"/>
                <a:gd name="T20" fmla="*/ 964 w 1139"/>
                <a:gd name="T21" fmla="*/ 964 h 1139"/>
                <a:gd name="T22" fmla="*/ 569 w 1139"/>
                <a:gd name="T23" fmla="*/ 1128 h 1139"/>
                <a:gd name="T24" fmla="*/ 174 w 1139"/>
                <a:gd name="T25" fmla="*/ 964 h 1139"/>
                <a:gd name="T26" fmla="*/ 11 w 1139"/>
                <a:gd name="T27" fmla="*/ 575 h 1139"/>
                <a:gd name="T28" fmla="*/ 436 w 1139"/>
                <a:gd name="T29" fmla="*/ 575 h 1139"/>
                <a:gd name="T30" fmla="*/ 434 w 1139"/>
                <a:gd name="T31" fmla="*/ 564 h 1139"/>
                <a:gd name="T32" fmla="*/ 11 w 1139"/>
                <a:gd name="T33" fmla="*/ 564 h 1139"/>
                <a:gd name="T34" fmla="*/ 174 w 1139"/>
                <a:gd name="T35" fmla="*/ 174 h 1139"/>
                <a:gd name="T36" fmla="*/ 569 w 1139"/>
                <a:gd name="T37" fmla="*/ 11 h 1139"/>
                <a:gd name="T38" fmla="*/ 964 w 1139"/>
                <a:gd name="T39" fmla="*/ 174 h 1139"/>
                <a:gd name="T40" fmla="*/ 1128 w 1139"/>
                <a:gd name="T41" fmla="*/ 564 h 1139"/>
                <a:gd name="T42" fmla="*/ 778 w 1139"/>
                <a:gd name="T43" fmla="*/ 564 h 1139"/>
                <a:gd name="T44" fmla="*/ 777 w 1139"/>
                <a:gd name="T45" fmla="*/ 575 h 1139"/>
                <a:gd name="T46" fmla="*/ 1128 w 1139"/>
                <a:gd name="T47" fmla="*/ 575 h 1139"/>
                <a:gd name="T48" fmla="*/ 619 w 1139"/>
                <a:gd name="T49" fmla="*/ 564 h 1139"/>
                <a:gd name="T50" fmla="*/ 620 w 1139"/>
                <a:gd name="T51" fmla="*/ 568 h 1139"/>
                <a:gd name="T52" fmla="*/ 621 w 1139"/>
                <a:gd name="T53" fmla="*/ 575 h 1139"/>
                <a:gd name="T54" fmla="*/ 643 w 1139"/>
                <a:gd name="T55" fmla="*/ 575 h 1139"/>
                <a:gd name="T56" fmla="*/ 641 w 1139"/>
                <a:gd name="T57" fmla="*/ 564 h 1139"/>
                <a:gd name="T58" fmla="*/ 619 w 1139"/>
                <a:gd name="T59" fmla="*/ 564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9" h="1139">
                  <a:moveTo>
                    <a:pt x="569" y="0"/>
                  </a:moveTo>
                  <a:cubicBezTo>
                    <a:pt x="255" y="0"/>
                    <a:pt x="0" y="255"/>
                    <a:pt x="0" y="569"/>
                  </a:cubicBezTo>
                  <a:lnTo>
                    <a:pt x="0" y="575"/>
                  </a:lnTo>
                  <a:lnTo>
                    <a:pt x="0" y="575"/>
                  </a:lnTo>
                  <a:cubicBezTo>
                    <a:pt x="3" y="887"/>
                    <a:pt x="257" y="1139"/>
                    <a:pt x="569" y="1139"/>
                  </a:cubicBezTo>
                  <a:cubicBezTo>
                    <a:pt x="882" y="1139"/>
                    <a:pt x="1136" y="887"/>
                    <a:pt x="1138" y="575"/>
                  </a:cubicBezTo>
                  <a:lnTo>
                    <a:pt x="1139" y="575"/>
                  </a:lnTo>
                  <a:lnTo>
                    <a:pt x="1139" y="569"/>
                  </a:lnTo>
                  <a:cubicBezTo>
                    <a:pt x="1139" y="255"/>
                    <a:pt x="884" y="0"/>
                    <a:pt x="569" y="0"/>
                  </a:cubicBezTo>
                  <a:close/>
                  <a:moveTo>
                    <a:pt x="1128" y="575"/>
                  </a:moveTo>
                  <a:cubicBezTo>
                    <a:pt x="1126" y="727"/>
                    <a:pt x="1064" y="864"/>
                    <a:pt x="964" y="964"/>
                  </a:cubicBezTo>
                  <a:cubicBezTo>
                    <a:pt x="863" y="1065"/>
                    <a:pt x="724" y="1128"/>
                    <a:pt x="569" y="1128"/>
                  </a:cubicBezTo>
                  <a:cubicBezTo>
                    <a:pt x="415" y="1128"/>
                    <a:pt x="275" y="1065"/>
                    <a:pt x="174" y="964"/>
                  </a:cubicBezTo>
                  <a:cubicBezTo>
                    <a:pt x="74" y="864"/>
                    <a:pt x="12" y="727"/>
                    <a:pt x="11" y="575"/>
                  </a:cubicBezTo>
                  <a:lnTo>
                    <a:pt x="436" y="575"/>
                  </a:lnTo>
                  <a:lnTo>
                    <a:pt x="434" y="564"/>
                  </a:lnTo>
                  <a:lnTo>
                    <a:pt x="11" y="564"/>
                  </a:lnTo>
                  <a:cubicBezTo>
                    <a:pt x="12" y="412"/>
                    <a:pt x="74" y="274"/>
                    <a:pt x="174" y="174"/>
                  </a:cubicBezTo>
                  <a:cubicBezTo>
                    <a:pt x="275" y="73"/>
                    <a:pt x="415" y="11"/>
                    <a:pt x="569" y="11"/>
                  </a:cubicBezTo>
                  <a:cubicBezTo>
                    <a:pt x="724" y="11"/>
                    <a:pt x="863" y="73"/>
                    <a:pt x="964" y="174"/>
                  </a:cubicBezTo>
                  <a:cubicBezTo>
                    <a:pt x="1064" y="274"/>
                    <a:pt x="1127" y="412"/>
                    <a:pt x="1128" y="564"/>
                  </a:cubicBezTo>
                  <a:lnTo>
                    <a:pt x="778" y="564"/>
                  </a:lnTo>
                  <a:cubicBezTo>
                    <a:pt x="778" y="568"/>
                    <a:pt x="777" y="571"/>
                    <a:pt x="777" y="575"/>
                  </a:cubicBezTo>
                  <a:lnTo>
                    <a:pt x="1128" y="575"/>
                  </a:lnTo>
                  <a:close/>
                  <a:moveTo>
                    <a:pt x="619" y="564"/>
                  </a:moveTo>
                  <a:cubicBezTo>
                    <a:pt x="619" y="565"/>
                    <a:pt x="619" y="566"/>
                    <a:pt x="620" y="568"/>
                  </a:cubicBezTo>
                  <a:cubicBezTo>
                    <a:pt x="620" y="570"/>
                    <a:pt x="621" y="572"/>
                    <a:pt x="621" y="575"/>
                  </a:cubicBezTo>
                  <a:lnTo>
                    <a:pt x="643" y="575"/>
                  </a:lnTo>
                  <a:cubicBezTo>
                    <a:pt x="642" y="571"/>
                    <a:pt x="642" y="568"/>
                    <a:pt x="641" y="564"/>
                  </a:cubicBezTo>
                  <a:lnTo>
                    <a:pt x="619" y="564"/>
                  </a:lnTo>
                  <a:close/>
                </a:path>
              </a:pathLst>
            </a:custGeom>
            <a:solidFill>
              <a:srgbClr val="07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7"/>
            <p:cNvSpPr>
              <a:spLocks noEditPoints="1"/>
            </p:cNvSpPr>
            <p:nvPr/>
          </p:nvSpPr>
          <p:spPr bwMode="auto">
            <a:xfrm>
              <a:off x="2249" y="988"/>
              <a:ext cx="366" cy="428"/>
            </a:xfrm>
            <a:custGeom>
              <a:avLst/>
              <a:gdLst>
                <a:gd name="T0" fmla="*/ 93 w 100"/>
                <a:gd name="T1" fmla="*/ 117 h 117"/>
                <a:gd name="T2" fmla="*/ 0 w 100"/>
                <a:gd name="T3" fmla="*/ 48 h 117"/>
                <a:gd name="T4" fmla="*/ 7 w 100"/>
                <a:gd name="T5" fmla="*/ 39 h 117"/>
                <a:gd name="T6" fmla="*/ 18 w 100"/>
                <a:gd name="T7" fmla="*/ 46 h 117"/>
                <a:gd name="T8" fmla="*/ 23 w 100"/>
                <a:gd name="T9" fmla="*/ 14 h 117"/>
                <a:gd name="T10" fmla="*/ 72 w 100"/>
                <a:gd name="T11" fmla="*/ 15 h 117"/>
                <a:gd name="T12" fmla="*/ 86 w 100"/>
                <a:gd name="T13" fmla="*/ 67 h 117"/>
                <a:gd name="T14" fmla="*/ 63 w 100"/>
                <a:gd name="T15" fmla="*/ 80 h 117"/>
                <a:gd name="T16" fmla="*/ 100 w 100"/>
                <a:gd name="T17" fmla="*/ 107 h 117"/>
                <a:gd name="T18" fmla="*/ 93 w 100"/>
                <a:gd name="T19" fmla="*/ 117 h 117"/>
                <a:gd name="T20" fmla="*/ 30 w 100"/>
                <a:gd name="T21" fmla="*/ 56 h 117"/>
                <a:gd name="T22" fmla="*/ 52 w 100"/>
                <a:gd name="T23" fmla="*/ 72 h 117"/>
                <a:gd name="T24" fmla="*/ 76 w 100"/>
                <a:gd name="T25" fmla="*/ 60 h 117"/>
                <a:gd name="T26" fmla="*/ 64 w 100"/>
                <a:gd name="T27" fmla="*/ 25 h 117"/>
                <a:gd name="T28" fmla="*/ 32 w 100"/>
                <a:gd name="T29" fmla="*/ 21 h 117"/>
                <a:gd name="T30" fmla="*/ 30 w 100"/>
                <a:gd name="T31" fmla="*/ 5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17">
                  <a:moveTo>
                    <a:pt x="93" y="117"/>
                  </a:moveTo>
                  <a:lnTo>
                    <a:pt x="0" y="48"/>
                  </a:lnTo>
                  <a:lnTo>
                    <a:pt x="7" y="39"/>
                  </a:lnTo>
                  <a:lnTo>
                    <a:pt x="18" y="46"/>
                  </a:lnTo>
                  <a:cubicBezTo>
                    <a:pt x="15" y="36"/>
                    <a:pt x="15" y="25"/>
                    <a:pt x="23" y="14"/>
                  </a:cubicBezTo>
                  <a:cubicBezTo>
                    <a:pt x="33" y="0"/>
                    <a:pt x="55" y="3"/>
                    <a:pt x="72" y="15"/>
                  </a:cubicBezTo>
                  <a:cubicBezTo>
                    <a:pt x="93" y="31"/>
                    <a:pt x="98" y="50"/>
                    <a:pt x="86" y="67"/>
                  </a:cubicBezTo>
                  <a:cubicBezTo>
                    <a:pt x="82" y="73"/>
                    <a:pt x="73" y="77"/>
                    <a:pt x="63" y="80"/>
                  </a:cubicBezTo>
                  <a:lnTo>
                    <a:pt x="100" y="107"/>
                  </a:lnTo>
                  <a:lnTo>
                    <a:pt x="93" y="117"/>
                  </a:lnTo>
                  <a:close/>
                  <a:moveTo>
                    <a:pt x="30" y="56"/>
                  </a:moveTo>
                  <a:lnTo>
                    <a:pt x="52" y="72"/>
                  </a:lnTo>
                  <a:cubicBezTo>
                    <a:pt x="62" y="71"/>
                    <a:pt x="72" y="66"/>
                    <a:pt x="76" y="60"/>
                  </a:cubicBezTo>
                  <a:cubicBezTo>
                    <a:pt x="84" y="50"/>
                    <a:pt x="80" y="36"/>
                    <a:pt x="64" y="25"/>
                  </a:cubicBezTo>
                  <a:cubicBezTo>
                    <a:pt x="53" y="16"/>
                    <a:pt x="38" y="13"/>
                    <a:pt x="32" y="21"/>
                  </a:cubicBezTo>
                  <a:cubicBezTo>
                    <a:pt x="23" y="33"/>
                    <a:pt x="27" y="48"/>
                    <a:pt x="30" y="5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8"/>
            <p:cNvSpPr>
              <a:spLocks/>
            </p:cNvSpPr>
            <p:nvPr/>
          </p:nvSpPr>
          <p:spPr bwMode="auto">
            <a:xfrm>
              <a:off x="2472" y="728"/>
              <a:ext cx="367" cy="362"/>
            </a:xfrm>
            <a:custGeom>
              <a:avLst/>
              <a:gdLst>
                <a:gd name="T0" fmla="*/ 72 w 100"/>
                <a:gd name="T1" fmla="*/ 45 h 99"/>
                <a:gd name="T2" fmla="*/ 39 w 100"/>
                <a:gd name="T3" fmla="*/ 8 h 99"/>
                <a:gd name="T4" fmla="*/ 48 w 100"/>
                <a:gd name="T5" fmla="*/ 0 h 99"/>
                <a:gd name="T6" fmla="*/ 100 w 100"/>
                <a:gd name="T7" fmla="*/ 58 h 99"/>
                <a:gd name="T8" fmla="*/ 91 w 100"/>
                <a:gd name="T9" fmla="*/ 66 h 99"/>
                <a:gd name="T10" fmla="*/ 82 w 100"/>
                <a:gd name="T11" fmla="*/ 56 h 99"/>
                <a:gd name="T12" fmla="*/ 67 w 100"/>
                <a:gd name="T13" fmla="*/ 90 h 99"/>
                <a:gd name="T14" fmla="*/ 37 w 100"/>
                <a:gd name="T15" fmla="*/ 84 h 99"/>
                <a:gd name="T16" fmla="*/ 0 w 100"/>
                <a:gd name="T17" fmla="*/ 43 h 99"/>
                <a:gd name="T18" fmla="*/ 9 w 100"/>
                <a:gd name="T19" fmla="*/ 35 h 99"/>
                <a:gd name="T20" fmla="*/ 46 w 100"/>
                <a:gd name="T21" fmla="*/ 76 h 99"/>
                <a:gd name="T22" fmla="*/ 59 w 100"/>
                <a:gd name="T23" fmla="*/ 82 h 99"/>
                <a:gd name="T24" fmla="*/ 72 w 100"/>
                <a:gd name="T25" fmla="*/ 4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99">
                  <a:moveTo>
                    <a:pt x="72" y="45"/>
                  </a:moveTo>
                  <a:lnTo>
                    <a:pt x="39" y="8"/>
                  </a:lnTo>
                  <a:lnTo>
                    <a:pt x="48" y="0"/>
                  </a:lnTo>
                  <a:lnTo>
                    <a:pt x="100" y="58"/>
                  </a:lnTo>
                  <a:lnTo>
                    <a:pt x="91" y="66"/>
                  </a:lnTo>
                  <a:lnTo>
                    <a:pt x="82" y="56"/>
                  </a:lnTo>
                  <a:cubicBezTo>
                    <a:pt x="81" y="68"/>
                    <a:pt x="76" y="82"/>
                    <a:pt x="67" y="90"/>
                  </a:cubicBezTo>
                  <a:cubicBezTo>
                    <a:pt x="57" y="99"/>
                    <a:pt x="47" y="96"/>
                    <a:pt x="37" y="84"/>
                  </a:cubicBezTo>
                  <a:lnTo>
                    <a:pt x="0" y="43"/>
                  </a:lnTo>
                  <a:lnTo>
                    <a:pt x="9" y="35"/>
                  </a:lnTo>
                  <a:lnTo>
                    <a:pt x="46" y="76"/>
                  </a:lnTo>
                  <a:cubicBezTo>
                    <a:pt x="51" y="82"/>
                    <a:pt x="56" y="85"/>
                    <a:pt x="59" y="82"/>
                  </a:cubicBezTo>
                  <a:cubicBezTo>
                    <a:pt x="69" y="72"/>
                    <a:pt x="71" y="56"/>
                    <a:pt x="7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9"/>
            <p:cNvSpPr>
              <a:spLocks noEditPoints="1"/>
            </p:cNvSpPr>
            <p:nvPr/>
          </p:nvSpPr>
          <p:spPr bwMode="auto">
            <a:xfrm>
              <a:off x="2681" y="509"/>
              <a:ext cx="407" cy="391"/>
            </a:xfrm>
            <a:custGeom>
              <a:avLst/>
              <a:gdLst>
                <a:gd name="T0" fmla="*/ 98 w 111"/>
                <a:gd name="T1" fmla="*/ 37 h 107"/>
                <a:gd name="T2" fmla="*/ 91 w 111"/>
                <a:gd name="T3" fmla="*/ 90 h 107"/>
                <a:gd name="T4" fmla="*/ 65 w 111"/>
                <a:gd name="T5" fmla="*/ 94 h 107"/>
                <a:gd name="T6" fmla="*/ 68 w 111"/>
                <a:gd name="T7" fmla="*/ 101 h 107"/>
                <a:gd name="T8" fmla="*/ 58 w 111"/>
                <a:gd name="T9" fmla="*/ 107 h 107"/>
                <a:gd name="T10" fmla="*/ 0 w 111"/>
                <a:gd name="T11" fmla="*/ 6 h 107"/>
                <a:gd name="T12" fmla="*/ 10 w 111"/>
                <a:gd name="T13" fmla="*/ 0 h 107"/>
                <a:gd name="T14" fmla="*/ 34 w 111"/>
                <a:gd name="T15" fmla="*/ 42 h 107"/>
                <a:gd name="T16" fmla="*/ 51 w 111"/>
                <a:gd name="T17" fmla="*/ 18 h 107"/>
                <a:gd name="T18" fmla="*/ 98 w 111"/>
                <a:gd name="T19" fmla="*/ 37 h 107"/>
                <a:gd name="T20" fmla="*/ 42 w 111"/>
                <a:gd name="T21" fmla="*/ 55 h 107"/>
                <a:gd name="T22" fmla="*/ 58 w 111"/>
                <a:gd name="T23" fmla="*/ 83 h 107"/>
                <a:gd name="T24" fmla="*/ 85 w 111"/>
                <a:gd name="T25" fmla="*/ 80 h 107"/>
                <a:gd name="T26" fmla="*/ 87 w 111"/>
                <a:gd name="T27" fmla="*/ 43 h 107"/>
                <a:gd name="T28" fmla="*/ 57 w 111"/>
                <a:gd name="T29" fmla="*/ 29 h 107"/>
                <a:gd name="T30" fmla="*/ 42 w 111"/>
                <a:gd name="T31"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07">
                  <a:moveTo>
                    <a:pt x="98" y="37"/>
                  </a:moveTo>
                  <a:cubicBezTo>
                    <a:pt x="111" y="60"/>
                    <a:pt x="108" y="80"/>
                    <a:pt x="91" y="90"/>
                  </a:cubicBezTo>
                  <a:cubicBezTo>
                    <a:pt x="84" y="94"/>
                    <a:pt x="75" y="96"/>
                    <a:pt x="65" y="94"/>
                  </a:cubicBezTo>
                  <a:lnTo>
                    <a:pt x="68" y="101"/>
                  </a:lnTo>
                  <a:lnTo>
                    <a:pt x="58" y="107"/>
                  </a:lnTo>
                  <a:lnTo>
                    <a:pt x="0" y="6"/>
                  </a:lnTo>
                  <a:lnTo>
                    <a:pt x="10" y="0"/>
                  </a:lnTo>
                  <a:lnTo>
                    <a:pt x="34" y="42"/>
                  </a:lnTo>
                  <a:cubicBezTo>
                    <a:pt x="36" y="33"/>
                    <a:pt x="40" y="25"/>
                    <a:pt x="51" y="18"/>
                  </a:cubicBezTo>
                  <a:cubicBezTo>
                    <a:pt x="70" y="8"/>
                    <a:pt x="88" y="19"/>
                    <a:pt x="98" y="37"/>
                  </a:cubicBezTo>
                  <a:close/>
                  <a:moveTo>
                    <a:pt x="42" y="55"/>
                  </a:moveTo>
                  <a:lnTo>
                    <a:pt x="58" y="83"/>
                  </a:lnTo>
                  <a:cubicBezTo>
                    <a:pt x="68" y="86"/>
                    <a:pt x="78" y="84"/>
                    <a:pt x="85" y="80"/>
                  </a:cubicBezTo>
                  <a:cubicBezTo>
                    <a:pt x="96" y="74"/>
                    <a:pt x="97" y="60"/>
                    <a:pt x="87" y="43"/>
                  </a:cubicBezTo>
                  <a:cubicBezTo>
                    <a:pt x="80" y="31"/>
                    <a:pt x="68" y="22"/>
                    <a:pt x="57" y="29"/>
                  </a:cubicBezTo>
                  <a:cubicBezTo>
                    <a:pt x="45" y="35"/>
                    <a:pt x="42" y="46"/>
                    <a:pt x="42"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p:nvSpPr>
          <p:spPr bwMode="auto">
            <a:xfrm>
              <a:off x="3014" y="340"/>
              <a:ext cx="235" cy="406"/>
            </a:xfrm>
            <a:custGeom>
              <a:avLst/>
              <a:gdLst>
                <a:gd name="T0" fmla="*/ 11 w 64"/>
                <a:gd name="T1" fmla="*/ 0 h 111"/>
                <a:gd name="T2" fmla="*/ 46 w 64"/>
                <a:gd name="T3" fmla="*/ 90 h 111"/>
                <a:gd name="T4" fmla="*/ 51 w 64"/>
                <a:gd name="T5" fmla="*/ 98 h 111"/>
                <a:gd name="T6" fmla="*/ 61 w 64"/>
                <a:gd name="T7" fmla="*/ 97 h 111"/>
                <a:gd name="T8" fmla="*/ 64 w 64"/>
                <a:gd name="T9" fmla="*/ 107 h 111"/>
                <a:gd name="T10" fmla="*/ 46 w 64"/>
                <a:gd name="T11" fmla="*/ 109 h 111"/>
                <a:gd name="T12" fmla="*/ 35 w 64"/>
                <a:gd name="T13" fmla="*/ 94 h 111"/>
                <a:gd name="T14" fmla="*/ 0 w 64"/>
                <a:gd name="T15" fmla="*/ 5 h 111"/>
                <a:gd name="T16" fmla="*/ 11 w 64"/>
                <a:gd name="T1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11">
                  <a:moveTo>
                    <a:pt x="11" y="0"/>
                  </a:moveTo>
                  <a:lnTo>
                    <a:pt x="46" y="90"/>
                  </a:lnTo>
                  <a:cubicBezTo>
                    <a:pt x="47" y="93"/>
                    <a:pt x="49" y="97"/>
                    <a:pt x="51" y="98"/>
                  </a:cubicBezTo>
                  <a:cubicBezTo>
                    <a:pt x="54" y="99"/>
                    <a:pt x="57" y="99"/>
                    <a:pt x="61" y="97"/>
                  </a:cubicBezTo>
                  <a:lnTo>
                    <a:pt x="64" y="107"/>
                  </a:lnTo>
                  <a:cubicBezTo>
                    <a:pt x="60" y="108"/>
                    <a:pt x="52" y="111"/>
                    <a:pt x="46" y="109"/>
                  </a:cubicBezTo>
                  <a:cubicBezTo>
                    <a:pt x="39" y="106"/>
                    <a:pt x="37" y="99"/>
                    <a:pt x="35" y="94"/>
                  </a:cubicBezTo>
                  <a:lnTo>
                    <a:pt x="0" y="5"/>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noEditPoints="1"/>
            </p:cNvSpPr>
            <p:nvPr/>
          </p:nvSpPr>
          <p:spPr bwMode="auto">
            <a:xfrm>
              <a:off x="3190" y="311"/>
              <a:ext cx="154" cy="395"/>
            </a:xfrm>
            <a:custGeom>
              <a:avLst/>
              <a:gdLst>
                <a:gd name="T0" fmla="*/ 6 w 42"/>
                <a:gd name="T1" fmla="*/ 1 h 108"/>
                <a:gd name="T2" fmla="*/ 15 w 42"/>
                <a:gd name="T3" fmla="*/ 6 h 108"/>
                <a:gd name="T4" fmla="*/ 10 w 42"/>
                <a:gd name="T5" fmla="*/ 15 h 108"/>
                <a:gd name="T6" fmla="*/ 1 w 42"/>
                <a:gd name="T7" fmla="*/ 10 h 108"/>
                <a:gd name="T8" fmla="*/ 6 w 42"/>
                <a:gd name="T9" fmla="*/ 1 h 108"/>
                <a:gd name="T10" fmla="*/ 21 w 42"/>
                <a:gd name="T11" fmla="*/ 30 h 108"/>
                <a:gd name="T12" fmla="*/ 42 w 42"/>
                <a:gd name="T13" fmla="*/ 105 h 108"/>
                <a:gd name="T14" fmla="*/ 31 w 42"/>
                <a:gd name="T15" fmla="*/ 108 h 108"/>
                <a:gd name="T16" fmla="*/ 9 w 42"/>
                <a:gd name="T17" fmla="*/ 33 h 108"/>
                <a:gd name="T18" fmla="*/ 21 w 42"/>
                <a:gd name="T19" fmla="*/ 3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08">
                  <a:moveTo>
                    <a:pt x="6" y="1"/>
                  </a:moveTo>
                  <a:cubicBezTo>
                    <a:pt x="10" y="0"/>
                    <a:pt x="14" y="2"/>
                    <a:pt x="15" y="6"/>
                  </a:cubicBezTo>
                  <a:cubicBezTo>
                    <a:pt x="16" y="10"/>
                    <a:pt x="14" y="14"/>
                    <a:pt x="10" y="15"/>
                  </a:cubicBezTo>
                  <a:cubicBezTo>
                    <a:pt x="6" y="16"/>
                    <a:pt x="2" y="14"/>
                    <a:pt x="1" y="10"/>
                  </a:cubicBezTo>
                  <a:cubicBezTo>
                    <a:pt x="0" y="6"/>
                    <a:pt x="2" y="2"/>
                    <a:pt x="6" y="1"/>
                  </a:cubicBezTo>
                  <a:close/>
                  <a:moveTo>
                    <a:pt x="21" y="30"/>
                  </a:moveTo>
                  <a:lnTo>
                    <a:pt x="42" y="105"/>
                  </a:lnTo>
                  <a:lnTo>
                    <a:pt x="31" y="108"/>
                  </a:lnTo>
                  <a:lnTo>
                    <a:pt x="9" y="33"/>
                  </a:lnTo>
                  <a:lnTo>
                    <a:pt x="21"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p:nvSpPr>
          <p:spPr bwMode="auto">
            <a:xfrm>
              <a:off x="3370" y="359"/>
              <a:ext cx="245" cy="314"/>
            </a:xfrm>
            <a:custGeom>
              <a:avLst/>
              <a:gdLst>
                <a:gd name="T0" fmla="*/ 57 w 67"/>
                <a:gd name="T1" fmla="*/ 11 h 86"/>
                <a:gd name="T2" fmla="*/ 51 w 67"/>
                <a:gd name="T3" fmla="*/ 19 h 86"/>
                <a:gd name="T4" fmla="*/ 33 w 67"/>
                <a:gd name="T5" fmla="*/ 13 h 86"/>
                <a:gd name="T6" fmla="*/ 17 w 67"/>
                <a:gd name="T7" fmla="*/ 48 h 86"/>
                <a:gd name="T8" fmla="*/ 41 w 67"/>
                <a:gd name="T9" fmla="*/ 73 h 86"/>
                <a:gd name="T10" fmla="*/ 59 w 67"/>
                <a:gd name="T11" fmla="*/ 61 h 86"/>
                <a:gd name="T12" fmla="*/ 67 w 67"/>
                <a:gd name="T13" fmla="*/ 67 h 86"/>
                <a:gd name="T14" fmla="*/ 43 w 67"/>
                <a:gd name="T15" fmla="*/ 83 h 86"/>
                <a:gd name="T16" fmla="*/ 5 w 67"/>
                <a:gd name="T17" fmla="*/ 49 h 86"/>
                <a:gd name="T18" fmla="*/ 32 w 67"/>
                <a:gd name="T19" fmla="*/ 2 h 86"/>
                <a:gd name="T20" fmla="*/ 57 w 67"/>
                <a:gd name="T21"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86">
                  <a:moveTo>
                    <a:pt x="57" y="11"/>
                  </a:moveTo>
                  <a:lnTo>
                    <a:pt x="51" y="19"/>
                  </a:lnTo>
                  <a:cubicBezTo>
                    <a:pt x="51" y="19"/>
                    <a:pt x="45" y="11"/>
                    <a:pt x="33" y="13"/>
                  </a:cubicBezTo>
                  <a:cubicBezTo>
                    <a:pt x="23" y="15"/>
                    <a:pt x="13" y="26"/>
                    <a:pt x="17" y="48"/>
                  </a:cubicBezTo>
                  <a:cubicBezTo>
                    <a:pt x="19" y="63"/>
                    <a:pt x="29" y="75"/>
                    <a:pt x="41" y="73"/>
                  </a:cubicBezTo>
                  <a:cubicBezTo>
                    <a:pt x="47" y="72"/>
                    <a:pt x="52" y="70"/>
                    <a:pt x="59" y="61"/>
                  </a:cubicBezTo>
                  <a:lnTo>
                    <a:pt x="67" y="67"/>
                  </a:lnTo>
                  <a:cubicBezTo>
                    <a:pt x="58" y="80"/>
                    <a:pt x="50" y="82"/>
                    <a:pt x="43" y="83"/>
                  </a:cubicBezTo>
                  <a:cubicBezTo>
                    <a:pt x="23" y="86"/>
                    <a:pt x="8" y="71"/>
                    <a:pt x="5" y="49"/>
                  </a:cubicBezTo>
                  <a:cubicBezTo>
                    <a:pt x="0" y="20"/>
                    <a:pt x="17" y="5"/>
                    <a:pt x="32" y="2"/>
                  </a:cubicBezTo>
                  <a:cubicBezTo>
                    <a:pt x="48" y="0"/>
                    <a:pt x="57" y="11"/>
                    <a:pt x="57" y="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p:nvSpPr>
          <p:spPr bwMode="auto">
            <a:xfrm>
              <a:off x="3667" y="216"/>
              <a:ext cx="91" cy="432"/>
            </a:xfrm>
            <a:custGeom>
              <a:avLst/>
              <a:gdLst>
                <a:gd name="T0" fmla="*/ 12 w 25"/>
                <a:gd name="T1" fmla="*/ 0 h 118"/>
                <a:gd name="T2" fmla="*/ 14 w 25"/>
                <a:gd name="T3" fmla="*/ 96 h 118"/>
                <a:gd name="T4" fmla="*/ 16 w 25"/>
                <a:gd name="T5" fmla="*/ 105 h 118"/>
                <a:gd name="T6" fmla="*/ 25 w 25"/>
                <a:gd name="T7" fmla="*/ 108 h 118"/>
                <a:gd name="T8" fmla="*/ 25 w 25"/>
                <a:gd name="T9" fmla="*/ 118 h 118"/>
                <a:gd name="T10" fmla="*/ 7 w 25"/>
                <a:gd name="T11" fmla="*/ 114 h 118"/>
                <a:gd name="T12" fmla="*/ 2 w 25"/>
                <a:gd name="T13" fmla="*/ 96 h 118"/>
                <a:gd name="T14" fmla="*/ 0 w 25"/>
                <a:gd name="T15" fmla="*/ 0 h 118"/>
                <a:gd name="T16" fmla="*/ 12 w 25"/>
                <a:gd name="T1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18">
                  <a:moveTo>
                    <a:pt x="12" y="0"/>
                  </a:moveTo>
                  <a:lnTo>
                    <a:pt x="14" y="96"/>
                  </a:lnTo>
                  <a:cubicBezTo>
                    <a:pt x="14" y="99"/>
                    <a:pt x="14" y="104"/>
                    <a:pt x="16" y="105"/>
                  </a:cubicBezTo>
                  <a:cubicBezTo>
                    <a:pt x="18" y="107"/>
                    <a:pt x="21" y="108"/>
                    <a:pt x="25" y="108"/>
                  </a:cubicBezTo>
                  <a:lnTo>
                    <a:pt x="25" y="118"/>
                  </a:lnTo>
                  <a:cubicBezTo>
                    <a:pt x="20" y="118"/>
                    <a:pt x="12" y="118"/>
                    <a:pt x="7" y="114"/>
                  </a:cubicBezTo>
                  <a:cubicBezTo>
                    <a:pt x="2" y="109"/>
                    <a:pt x="2" y="102"/>
                    <a:pt x="2" y="96"/>
                  </a:cubicBezTo>
                  <a:lnTo>
                    <a:pt x="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noEditPoints="1"/>
            </p:cNvSpPr>
            <p:nvPr/>
          </p:nvSpPr>
          <p:spPr bwMode="auto">
            <a:xfrm>
              <a:off x="3791" y="359"/>
              <a:ext cx="249" cy="314"/>
            </a:xfrm>
            <a:custGeom>
              <a:avLst/>
              <a:gdLst>
                <a:gd name="T0" fmla="*/ 11 w 68"/>
                <a:gd name="T1" fmla="*/ 10 h 86"/>
                <a:gd name="T2" fmla="*/ 50 w 68"/>
                <a:gd name="T3" fmla="*/ 2 h 86"/>
                <a:gd name="T4" fmla="*/ 66 w 68"/>
                <a:gd name="T5" fmla="*/ 27 h 86"/>
                <a:gd name="T6" fmla="*/ 61 w 68"/>
                <a:gd name="T7" fmla="*/ 69 h 86"/>
                <a:gd name="T8" fmla="*/ 68 w 68"/>
                <a:gd name="T9" fmla="*/ 79 h 86"/>
                <a:gd name="T10" fmla="*/ 59 w 68"/>
                <a:gd name="T11" fmla="*/ 86 h 86"/>
                <a:gd name="T12" fmla="*/ 50 w 68"/>
                <a:gd name="T13" fmla="*/ 72 h 86"/>
                <a:gd name="T14" fmla="*/ 22 w 68"/>
                <a:gd name="T15" fmla="*/ 81 h 86"/>
                <a:gd name="T16" fmla="*/ 2 w 68"/>
                <a:gd name="T17" fmla="*/ 57 h 86"/>
                <a:gd name="T18" fmla="*/ 33 w 68"/>
                <a:gd name="T19" fmla="*/ 35 h 86"/>
                <a:gd name="T20" fmla="*/ 53 w 68"/>
                <a:gd name="T21" fmla="*/ 34 h 86"/>
                <a:gd name="T22" fmla="*/ 55 w 68"/>
                <a:gd name="T23" fmla="*/ 25 h 86"/>
                <a:gd name="T24" fmla="*/ 47 w 68"/>
                <a:gd name="T25" fmla="*/ 13 h 86"/>
                <a:gd name="T26" fmla="*/ 15 w 68"/>
                <a:gd name="T27" fmla="*/ 20 h 86"/>
                <a:gd name="T28" fmla="*/ 11 w 68"/>
                <a:gd name="T29" fmla="*/ 10 h 86"/>
                <a:gd name="T30" fmla="*/ 50 w 68"/>
                <a:gd name="T31" fmla="*/ 61 h 86"/>
                <a:gd name="T32" fmla="*/ 52 w 68"/>
                <a:gd name="T33" fmla="*/ 44 h 86"/>
                <a:gd name="T34" fmla="*/ 34 w 68"/>
                <a:gd name="T35" fmla="*/ 45 h 86"/>
                <a:gd name="T36" fmla="*/ 14 w 68"/>
                <a:gd name="T37" fmla="*/ 59 h 86"/>
                <a:gd name="T38" fmla="*/ 23 w 68"/>
                <a:gd name="T39" fmla="*/ 71 h 86"/>
                <a:gd name="T40" fmla="*/ 50 w 68"/>
                <a:gd name="T41" fmla="*/ 6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6">
                  <a:moveTo>
                    <a:pt x="11" y="10"/>
                  </a:moveTo>
                  <a:cubicBezTo>
                    <a:pt x="17" y="8"/>
                    <a:pt x="34" y="0"/>
                    <a:pt x="50" y="2"/>
                  </a:cubicBezTo>
                  <a:cubicBezTo>
                    <a:pt x="66" y="4"/>
                    <a:pt x="67" y="19"/>
                    <a:pt x="66" y="27"/>
                  </a:cubicBezTo>
                  <a:lnTo>
                    <a:pt x="61" y="69"/>
                  </a:lnTo>
                  <a:cubicBezTo>
                    <a:pt x="61" y="69"/>
                    <a:pt x="60" y="75"/>
                    <a:pt x="68" y="79"/>
                  </a:cubicBezTo>
                  <a:lnTo>
                    <a:pt x="59" y="86"/>
                  </a:lnTo>
                  <a:cubicBezTo>
                    <a:pt x="53" y="82"/>
                    <a:pt x="51" y="77"/>
                    <a:pt x="50" y="72"/>
                  </a:cubicBezTo>
                  <a:cubicBezTo>
                    <a:pt x="42" y="79"/>
                    <a:pt x="32" y="82"/>
                    <a:pt x="22" y="81"/>
                  </a:cubicBezTo>
                  <a:cubicBezTo>
                    <a:pt x="19" y="81"/>
                    <a:pt x="0" y="77"/>
                    <a:pt x="2" y="57"/>
                  </a:cubicBezTo>
                  <a:cubicBezTo>
                    <a:pt x="4" y="47"/>
                    <a:pt x="9" y="36"/>
                    <a:pt x="33" y="35"/>
                  </a:cubicBezTo>
                  <a:cubicBezTo>
                    <a:pt x="44" y="35"/>
                    <a:pt x="50" y="35"/>
                    <a:pt x="53" y="34"/>
                  </a:cubicBezTo>
                  <a:lnTo>
                    <a:pt x="55" y="25"/>
                  </a:lnTo>
                  <a:cubicBezTo>
                    <a:pt x="55" y="22"/>
                    <a:pt x="55" y="14"/>
                    <a:pt x="47" y="13"/>
                  </a:cubicBezTo>
                  <a:cubicBezTo>
                    <a:pt x="35" y="12"/>
                    <a:pt x="15" y="20"/>
                    <a:pt x="15" y="20"/>
                  </a:cubicBezTo>
                  <a:cubicBezTo>
                    <a:pt x="15" y="20"/>
                    <a:pt x="11" y="10"/>
                    <a:pt x="11" y="10"/>
                  </a:cubicBezTo>
                  <a:close/>
                  <a:moveTo>
                    <a:pt x="50" y="61"/>
                  </a:moveTo>
                  <a:lnTo>
                    <a:pt x="52" y="44"/>
                  </a:lnTo>
                  <a:cubicBezTo>
                    <a:pt x="48" y="45"/>
                    <a:pt x="43" y="45"/>
                    <a:pt x="34" y="45"/>
                  </a:cubicBezTo>
                  <a:cubicBezTo>
                    <a:pt x="18" y="46"/>
                    <a:pt x="15" y="52"/>
                    <a:pt x="14" y="59"/>
                  </a:cubicBezTo>
                  <a:cubicBezTo>
                    <a:pt x="13" y="68"/>
                    <a:pt x="20" y="71"/>
                    <a:pt x="23" y="71"/>
                  </a:cubicBezTo>
                  <a:cubicBezTo>
                    <a:pt x="32" y="73"/>
                    <a:pt x="44" y="67"/>
                    <a:pt x="50" y="6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p:nvSpPr>
          <p:spPr bwMode="auto">
            <a:xfrm>
              <a:off x="4081" y="274"/>
              <a:ext cx="311" cy="476"/>
            </a:xfrm>
            <a:custGeom>
              <a:avLst/>
              <a:gdLst>
                <a:gd name="T0" fmla="*/ 78 w 85"/>
                <a:gd name="T1" fmla="*/ 94 h 130"/>
                <a:gd name="T2" fmla="*/ 34 w 85"/>
                <a:gd name="T3" fmla="*/ 124 h 130"/>
                <a:gd name="T4" fmla="*/ 14 w 85"/>
                <a:gd name="T5" fmla="*/ 107 h 130"/>
                <a:gd name="T6" fmla="*/ 11 w 85"/>
                <a:gd name="T7" fmla="*/ 114 h 130"/>
                <a:gd name="T8" fmla="*/ 0 w 85"/>
                <a:gd name="T9" fmla="*/ 111 h 130"/>
                <a:gd name="T10" fmla="*/ 36 w 85"/>
                <a:gd name="T11" fmla="*/ 0 h 130"/>
                <a:gd name="T12" fmla="*/ 48 w 85"/>
                <a:gd name="T13" fmla="*/ 3 h 130"/>
                <a:gd name="T14" fmla="*/ 33 w 85"/>
                <a:gd name="T15" fmla="*/ 49 h 130"/>
                <a:gd name="T16" fmla="*/ 61 w 85"/>
                <a:gd name="T17" fmla="*/ 46 h 130"/>
                <a:gd name="T18" fmla="*/ 78 w 85"/>
                <a:gd name="T19" fmla="*/ 94 h 130"/>
                <a:gd name="T20" fmla="*/ 28 w 85"/>
                <a:gd name="T21" fmla="*/ 63 h 130"/>
                <a:gd name="T22" fmla="*/ 18 w 85"/>
                <a:gd name="T23" fmla="*/ 95 h 130"/>
                <a:gd name="T24" fmla="*/ 38 w 85"/>
                <a:gd name="T25" fmla="*/ 113 h 130"/>
                <a:gd name="T26" fmla="*/ 67 w 85"/>
                <a:gd name="T27" fmla="*/ 90 h 130"/>
                <a:gd name="T28" fmla="*/ 58 w 85"/>
                <a:gd name="T29" fmla="*/ 58 h 130"/>
                <a:gd name="T30" fmla="*/ 28 w 85"/>
                <a:gd name="T31"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130">
                  <a:moveTo>
                    <a:pt x="78" y="94"/>
                  </a:moveTo>
                  <a:cubicBezTo>
                    <a:pt x="70" y="119"/>
                    <a:pt x="53" y="130"/>
                    <a:pt x="34" y="124"/>
                  </a:cubicBezTo>
                  <a:cubicBezTo>
                    <a:pt x="27" y="121"/>
                    <a:pt x="19" y="116"/>
                    <a:pt x="14" y="107"/>
                  </a:cubicBezTo>
                  <a:lnTo>
                    <a:pt x="11" y="114"/>
                  </a:lnTo>
                  <a:lnTo>
                    <a:pt x="0" y="111"/>
                  </a:lnTo>
                  <a:lnTo>
                    <a:pt x="36" y="0"/>
                  </a:lnTo>
                  <a:lnTo>
                    <a:pt x="48" y="3"/>
                  </a:lnTo>
                  <a:lnTo>
                    <a:pt x="33" y="49"/>
                  </a:lnTo>
                  <a:cubicBezTo>
                    <a:pt x="41" y="45"/>
                    <a:pt x="49" y="42"/>
                    <a:pt x="61" y="46"/>
                  </a:cubicBezTo>
                  <a:cubicBezTo>
                    <a:pt x="82" y="53"/>
                    <a:pt x="85" y="74"/>
                    <a:pt x="78" y="94"/>
                  </a:cubicBezTo>
                  <a:close/>
                  <a:moveTo>
                    <a:pt x="28" y="63"/>
                  </a:moveTo>
                  <a:lnTo>
                    <a:pt x="18" y="95"/>
                  </a:lnTo>
                  <a:cubicBezTo>
                    <a:pt x="22" y="103"/>
                    <a:pt x="30" y="111"/>
                    <a:pt x="38" y="113"/>
                  </a:cubicBezTo>
                  <a:cubicBezTo>
                    <a:pt x="50" y="117"/>
                    <a:pt x="61" y="108"/>
                    <a:pt x="67" y="90"/>
                  </a:cubicBezTo>
                  <a:cubicBezTo>
                    <a:pt x="72" y="76"/>
                    <a:pt x="70" y="62"/>
                    <a:pt x="58" y="58"/>
                  </a:cubicBezTo>
                  <a:cubicBezTo>
                    <a:pt x="45" y="53"/>
                    <a:pt x="35" y="58"/>
                    <a:pt x="28" y="6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p:nvSpPr>
          <p:spPr bwMode="auto">
            <a:xfrm>
              <a:off x="4359" y="732"/>
              <a:ext cx="70" cy="73"/>
            </a:xfrm>
            <a:custGeom>
              <a:avLst/>
              <a:gdLst>
                <a:gd name="T0" fmla="*/ 13 w 19"/>
                <a:gd name="T1" fmla="*/ 3 h 20"/>
                <a:gd name="T2" fmla="*/ 17 w 19"/>
                <a:gd name="T3" fmla="*/ 14 h 20"/>
                <a:gd name="T4" fmla="*/ 6 w 19"/>
                <a:gd name="T5" fmla="*/ 18 h 20"/>
                <a:gd name="T6" fmla="*/ 2 w 19"/>
                <a:gd name="T7" fmla="*/ 6 h 20"/>
                <a:gd name="T8" fmla="*/ 13 w 19"/>
                <a:gd name="T9" fmla="*/ 3 h 20"/>
              </a:gdLst>
              <a:ahLst/>
              <a:cxnLst>
                <a:cxn ang="0">
                  <a:pos x="T0" y="T1"/>
                </a:cxn>
                <a:cxn ang="0">
                  <a:pos x="T2" y="T3"/>
                </a:cxn>
                <a:cxn ang="0">
                  <a:pos x="T4" y="T5"/>
                </a:cxn>
                <a:cxn ang="0">
                  <a:pos x="T6" y="T7"/>
                </a:cxn>
                <a:cxn ang="0">
                  <a:pos x="T8" y="T9"/>
                </a:cxn>
              </a:cxnLst>
              <a:rect l="0" t="0" r="r" b="b"/>
              <a:pathLst>
                <a:path w="19" h="20">
                  <a:moveTo>
                    <a:pt x="13" y="3"/>
                  </a:moveTo>
                  <a:cubicBezTo>
                    <a:pt x="18" y="5"/>
                    <a:pt x="19" y="9"/>
                    <a:pt x="17" y="14"/>
                  </a:cubicBezTo>
                  <a:cubicBezTo>
                    <a:pt x="15" y="18"/>
                    <a:pt x="10" y="20"/>
                    <a:pt x="6" y="18"/>
                  </a:cubicBezTo>
                  <a:cubicBezTo>
                    <a:pt x="2" y="15"/>
                    <a:pt x="0" y="11"/>
                    <a:pt x="2" y="6"/>
                  </a:cubicBezTo>
                  <a:cubicBezTo>
                    <a:pt x="4" y="2"/>
                    <a:pt x="9" y="0"/>
                    <a:pt x="13"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noEditPoints="1"/>
            </p:cNvSpPr>
            <p:nvPr/>
          </p:nvSpPr>
          <p:spPr bwMode="auto">
            <a:xfrm>
              <a:off x="4462" y="611"/>
              <a:ext cx="333" cy="322"/>
            </a:xfrm>
            <a:custGeom>
              <a:avLst/>
              <a:gdLst>
                <a:gd name="T0" fmla="*/ 69 w 91"/>
                <a:gd name="T1" fmla="*/ 10 h 88"/>
                <a:gd name="T2" fmla="*/ 74 w 91"/>
                <a:gd name="T3" fmla="*/ 62 h 88"/>
                <a:gd name="T4" fmla="*/ 23 w 91"/>
                <a:gd name="T5" fmla="*/ 78 h 88"/>
                <a:gd name="T6" fmla="*/ 18 w 91"/>
                <a:gd name="T7" fmla="*/ 25 h 88"/>
                <a:gd name="T8" fmla="*/ 69 w 91"/>
                <a:gd name="T9" fmla="*/ 10 h 88"/>
                <a:gd name="T10" fmla="*/ 63 w 91"/>
                <a:gd name="T11" fmla="*/ 18 h 88"/>
                <a:gd name="T12" fmla="*/ 28 w 91"/>
                <a:gd name="T13" fmla="*/ 31 h 88"/>
                <a:gd name="T14" fmla="*/ 29 w 91"/>
                <a:gd name="T15" fmla="*/ 69 h 88"/>
                <a:gd name="T16" fmla="*/ 64 w 91"/>
                <a:gd name="T17" fmla="*/ 56 h 88"/>
                <a:gd name="T18" fmla="*/ 63 w 91"/>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88">
                  <a:moveTo>
                    <a:pt x="69" y="10"/>
                  </a:moveTo>
                  <a:cubicBezTo>
                    <a:pt x="83" y="19"/>
                    <a:pt x="91" y="38"/>
                    <a:pt x="74" y="62"/>
                  </a:cubicBezTo>
                  <a:cubicBezTo>
                    <a:pt x="58" y="88"/>
                    <a:pt x="37" y="87"/>
                    <a:pt x="23" y="78"/>
                  </a:cubicBezTo>
                  <a:cubicBezTo>
                    <a:pt x="9" y="68"/>
                    <a:pt x="0" y="50"/>
                    <a:pt x="18" y="25"/>
                  </a:cubicBezTo>
                  <a:cubicBezTo>
                    <a:pt x="34" y="0"/>
                    <a:pt x="54" y="0"/>
                    <a:pt x="69" y="10"/>
                  </a:cubicBezTo>
                  <a:close/>
                  <a:moveTo>
                    <a:pt x="63" y="18"/>
                  </a:moveTo>
                  <a:cubicBezTo>
                    <a:pt x="54" y="12"/>
                    <a:pt x="40" y="12"/>
                    <a:pt x="28" y="31"/>
                  </a:cubicBezTo>
                  <a:cubicBezTo>
                    <a:pt x="15" y="50"/>
                    <a:pt x="20" y="63"/>
                    <a:pt x="29" y="69"/>
                  </a:cubicBezTo>
                  <a:cubicBezTo>
                    <a:pt x="38" y="76"/>
                    <a:pt x="52" y="75"/>
                    <a:pt x="64" y="56"/>
                  </a:cubicBezTo>
                  <a:cubicBezTo>
                    <a:pt x="77" y="37"/>
                    <a:pt x="72" y="24"/>
                    <a:pt x="63"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p:nvSpPr>
          <p:spPr bwMode="auto">
            <a:xfrm>
              <a:off x="4696" y="790"/>
              <a:ext cx="319" cy="238"/>
            </a:xfrm>
            <a:custGeom>
              <a:avLst/>
              <a:gdLst>
                <a:gd name="T0" fmla="*/ 62 w 87"/>
                <a:gd name="T1" fmla="*/ 8 h 65"/>
                <a:gd name="T2" fmla="*/ 55 w 87"/>
                <a:gd name="T3" fmla="*/ 16 h 65"/>
                <a:gd name="T4" fmla="*/ 78 w 87"/>
                <a:gd name="T5" fmla="*/ 20 h 65"/>
                <a:gd name="T6" fmla="*/ 86 w 87"/>
                <a:gd name="T7" fmla="*/ 39 h 65"/>
                <a:gd name="T8" fmla="*/ 75 w 87"/>
                <a:gd name="T9" fmla="*/ 39 h 65"/>
                <a:gd name="T10" fmla="*/ 71 w 87"/>
                <a:gd name="T11" fmla="*/ 29 h 65"/>
                <a:gd name="T12" fmla="*/ 42 w 87"/>
                <a:gd name="T13" fmla="*/ 29 h 65"/>
                <a:gd name="T14" fmla="*/ 9 w 87"/>
                <a:gd name="T15" fmla="*/ 65 h 65"/>
                <a:gd name="T16" fmla="*/ 0 w 87"/>
                <a:gd name="T17" fmla="*/ 57 h 65"/>
                <a:gd name="T18" fmla="*/ 54 w 87"/>
                <a:gd name="T19" fmla="*/ 0 h 65"/>
                <a:gd name="T20" fmla="*/ 62 w 87"/>
                <a:gd name="T21" fmla="*/ 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65">
                  <a:moveTo>
                    <a:pt x="62" y="8"/>
                  </a:moveTo>
                  <a:lnTo>
                    <a:pt x="55" y="16"/>
                  </a:lnTo>
                  <a:cubicBezTo>
                    <a:pt x="65" y="13"/>
                    <a:pt x="72" y="15"/>
                    <a:pt x="78" y="20"/>
                  </a:cubicBezTo>
                  <a:cubicBezTo>
                    <a:pt x="87" y="29"/>
                    <a:pt x="86" y="39"/>
                    <a:pt x="86" y="39"/>
                  </a:cubicBezTo>
                  <a:lnTo>
                    <a:pt x="75" y="39"/>
                  </a:lnTo>
                  <a:cubicBezTo>
                    <a:pt x="75" y="39"/>
                    <a:pt x="75" y="34"/>
                    <a:pt x="71" y="29"/>
                  </a:cubicBezTo>
                  <a:cubicBezTo>
                    <a:pt x="64" y="23"/>
                    <a:pt x="51" y="26"/>
                    <a:pt x="42" y="29"/>
                  </a:cubicBezTo>
                  <a:lnTo>
                    <a:pt x="9" y="65"/>
                  </a:lnTo>
                  <a:lnTo>
                    <a:pt x="0" y="57"/>
                  </a:lnTo>
                  <a:lnTo>
                    <a:pt x="54" y="0"/>
                  </a:lnTo>
                  <a:lnTo>
                    <a:pt x="6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p:nvSpPr>
          <p:spPr bwMode="auto">
            <a:xfrm>
              <a:off x="4758" y="984"/>
              <a:ext cx="495" cy="421"/>
            </a:xfrm>
            <a:custGeom>
              <a:avLst/>
              <a:gdLst>
                <a:gd name="T0" fmla="*/ 57 w 135"/>
                <a:gd name="T1" fmla="*/ 34 h 115"/>
                <a:gd name="T2" fmla="*/ 68 w 135"/>
                <a:gd name="T3" fmla="*/ 10 h 115"/>
                <a:gd name="T4" fmla="*/ 107 w 135"/>
                <a:gd name="T5" fmla="*/ 20 h 115"/>
                <a:gd name="T6" fmla="*/ 112 w 135"/>
                <a:gd name="T7" fmla="*/ 28 h 115"/>
                <a:gd name="T8" fmla="*/ 131 w 135"/>
                <a:gd name="T9" fmla="*/ 41 h 115"/>
                <a:gd name="T10" fmla="*/ 135 w 135"/>
                <a:gd name="T11" fmla="*/ 48 h 115"/>
                <a:gd name="T12" fmla="*/ 126 w 135"/>
                <a:gd name="T13" fmla="*/ 53 h 115"/>
                <a:gd name="T14" fmla="*/ 123 w 135"/>
                <a:gd name="T15" fmla="*/ 47 h 115"/>
                <a:gd name="T16" fmla="*/ 114 w 135"/>
                <a:gd name="T17" fmla="*/ 39 h 115"/>
                <a:gd name="T18" fmla="*/ 105 w 135"/>
                <a:gd name="T19" fmla="*/ 60 h 115"/>
                <a:gd name="T20" fmla="*/ 65 w 135"/>
                <a:gd name="T21" fmla="*/ 51 h 115"/>
                <a:gd name="T22" fmla="*/ 60 w 135"/>
                <a:gd name="T23" fmla="*/ 44 h 115"/>
                <a:gd name="T24" fmla="*/ 46 w 135"/>
                <a:gd name="T25" fmla="*/ 44 h 115"/>
                <a:gd name="T26" fmla="*/ 55 w 135"/>
                <a:gd name="T27" fmla="*/ 58 h 115"/>
                <a:gd name="T28" fmla="*/ 61 w 135"/>
                <a:gd name="T29" fmla="*/ 105 h 115"/>
                <a:gd name="T30" fmla="*/ 11 w 135"/>
                <a:gd name="T31" fmla="*/ 92 h 115"/>
                <a:gd name="T32" fmla="*/ 11 w 135"/>
                <a:gd name="T33" fmla="*/ 49 h 115"/>
                <a:gd name="T34" fmla="*/ 36 w 135"/>
                <a:gd name="T35" fmla="*/ 46 h 115"/>
                <a:gd name="T36" fmla="*/ 39 w 135"/>
                <a:gd name="T37" fmla="*/ 34 h 115"/>
                <a:gd name="T38" fmla="*/ 57 w 135"/>
                <a:gd name="T39" fmla="*/ 34 h 115"/>
                <a:gd name="T40" fmla="*/ 54 w 135"/>
                <a:gd name="T41" fmla="*/ 95 h 115"/>
                <a:gd name="T42" fmla="*/ 47 w 135"/>
                <a:gd name="T43" fmla="*/ 65 h 115"/>
                <a:gd name="T44" fmla="*/ 41 w 135"/>
                <a:gd name="T45" fmla="*/ 56 h 115"/>
                <a:gd name="T46" fmla="*/ 18 w 135"/>
                <a:gd name="T47" fmla="*/ 59 h 115"/>
                <a:gd name="T48" fmla="*/ 20 w 135"/>
                <a:gd name="T49" fmla="*/ 86 h 115"/>
                <a:gd name="T50" fmla="*/ 54 w 135"/>
                <a:gd name="T51" fmla="*/ 95 h 115"/>
                <a:gd name="T52" fmla="*/ 72 w 135"/>
                <a:gd name="T53" fmla="*/ 46 h 115"/>
                <a:gd name="T54" fmla="*/ 98 w 135"/>
                <a:gd name="T55" fmla="*/ 50 h 115"/>
                <a:gd name="T56" fmla="*/ 100 w 135"/>
                <a:gd name="T57" fmla="*/ 25 h 115"/>
                <a:gd name="T58" fmla="*/ 75 w 135"/>
                <a:gd name="T59" fmla="*/ 20 h 115"/>
                <a:gd name="T60" fmla="*/ 72 w 135"/>
                <a:gd name="T61"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5" h="115">
                  <a:moveTo>
                    <a:pt x="57" y="34"/>
                  </a:moveTo>
                  <a:cubicBezTo>
                    <a:pt x="56" y="26"/>
                    <a:pt x="58" y="18"/>
                    <a:pt x="68" y="10"/>
                  </a:cubicBezTo>
                  <a:cubicBezTo>
                    <a:pt x="83" y="0"/>
                    <a:pt x="100" y="11"/>
                    <a:pt x="107" y="20"/>
                  </a:cubicBezTo>
                  <a:cubicBezTo>
                    <a:pt x="109" y="22"/>
                    <a:pt x="110" y="25"/>
                    <a:pt x="112" y="28"/>
                  </a:cubicBezTo>
                  <a:cubicBezTo>
                    <a:pt x="119" y="30"/>
                    <a:pt x="127" y="35"/>
                    <a:pt x="131" y="41"/>
                  </a:cubicBezTo>
                  <a:cubicBezTo>
                    <a:pt x="133" y="43"/>
                    <a:pt x="134" y="46"/>
                    <a:pt x="135" y="48"/>
                  </a:cubicBezTo>
                  <a:lnTo>
                    <a:pt x="126" y="53"/>
                  </a:lnTo>
                  <a:cubicBezTo>
                    <a:pt x="125" y="51"/>
                    <a:pt x="124" y="49"/>
                    <a:pt x="123" y="47"/>
                  </a:cubicBezTo>
                  <a:cubicBezTo>
                    <a:pt x="120" y="44"/>
                    <a:pt x="117" y="41"/>
                    <a:pt x="114" y="39"/>
                  </a:cubicBezTo>
                  <a:cubicBezTo>
                    <a:pt x="114" y="46"/>
                    <a:pt x="112" y="54"/>
                    <a:pt x="105" y="60"/>
                  </a:cubicBezTo>
                  <a:cubicBezTo>
                    <a:pt x="87" y="73"/>
                    <a:pt x="72" y="61"/>
                    <a:pt x="65" y="51"/>
                  </a:cubicBezTo>
                  <a:cubicBezTo>
                    <a:pt x="63" y="49"/>
                    <a:pt x="62" y="47"/>
                    <a:pt x="60" y="44"/>
                  </a:cubicBezTo>
                  <a:cubicBezTo>
                    <a:pt x="55" y="42"/>
                    <a:pt x="49" y="42"/>
                    <a:pt x="46" y="44"/>
                  </a:cubicBezTo>
                  <a:cubicBezTo>
                    <a:pt x="46" y="45"/>
                    <a:pt x="54" y="56"/>
                    <a:pt x="55" y="58"/>
                  </a:cubicBezTo>
                  <a:cubicBezTo>
                    <a:pt x="66" y="74"/>
                    <a:pt x="76" y="93"/>
                    <a:pt x="61" y="105"/>
                  </a:cubicBezTo>
                  <a:cubicBezTo>
                    <a:pt x="47" y="115"/>
                    <a:pt x="28" y="114"/>
                    <a:pt x="11" y="92"/>
                  </a:cubicBezTo>
                  <a:cubicBezTo>
                    <a:pt x="1" y="77"/>
                    <a:pt x="0" y="57"/>
                    <a:pt x="11" y="49"/>
                  </a:cubicBezTo>
                  <a:cubicBezTo>
                    <a:pt x="21" y="42"/>
                    <a:pt x="28" y="43"/>
                    <a:pt x="36" y="46"/>
                  </a:cubicBezTo>
                  <a:cubicBezTo>
                    <a:pt x="35" y="41"/>
                    <a:pt x="35" y="37"/>
                    <a:pt x="39" y="34"/>
                  </a:cubicBezTo>
                  <a:cubicBezTo>
                    <a:pt x="43" y="31"/>
                    <a:pt x="50" y="32"/>
                    <a:pt x="57" y="34"/>
                  </a:cubicBezTo>
                  <a:close/>
                  <a:moveTo>
                    <a:pt x="54" y="95"/>
                  </a:moveTo>
                  <a:cubicBezTo>
                    <a:pt x="62" y="89"/>
                    <a:pt x="54" y="75"/>
                    <a:pt x="47" y="65"/>
                  </a:cubicBezTo>
                  <a:cubicBezTo>
                    <a:pt x="45" y="62"/>
                    <a:pt x="43" y="59"/>
                    <a:pt x="41" y="56"/>
                  </a:cubicBezTo>
                  <a:cubicBezTo>
                    <a:pt x="34" y="53"/>
                    <a:pt x="28" y="51"/>
                    <a:pt x="18" y="59"/>
                  </a:cubicBezTo>
                  <a:cubicBezTo>
                    <a:pt x="11" y="64"/>
                    <a:pt x="13" y="77"/>
                    <a:pt x="20" y="86"/>
                  </a:cubicBezTo>
                  <a:cubicBezTo>
                    <a:pt x="31" y="101"/>
                    <a:pt x="45" y="102"/>
                    <a:pt x="54" y="95"/>
                  </a:cubicBezTo>
                  <a:close/>
                  <a:moveTo>
                    <a:pt x="72" y="46"/>
                  </a:moveTo>
                  <a:cubicBezTo>
                    <a:pt x="76" y="51"/>
                    <a:pt x="86" y="59"/>
                    <a:pt x="98" y="50"/>
                  </a:cubicBezTo>
                  <a:cubicBezTo>
                    <a:pt x="107" y="43"/>
                    <a:pt x="104" y="31"/>
                    <a:pt x="100" y="25"/>
                  </a:cubicBezTo>
                  <a:cubicBezTo>
                    <a:pt x="95" y="20"/>
                    <a:pt x="85" y="13"/>
                    <a:pt x="75" y="20"/>
                  </a:cubicBezTo>
                  <a:cubicBezTo>
                    <a:pt x="62" y="29"/>
                    <a:pt x="68" y="40"/>
                    <a:pt x="72" y="4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p:nvSpPr>
          <p:spPr bwMode="auto">
            <a:xfrm>
              <a:off x="3791" y="1032"/>
              <a:ext cx="887" cy="2228"/>
            </a:xfrm>
            <a:custGeom>
              <a:avLst/>
              <a:gdLst>
                <a:gd name="T0" fmla="*/ 24 w 242"/>
                <a:gd name="T1" fmla="*/ 76 h 609"/>
                <a:gd name="T2" fmla="*/ 74 w 242"/>
                <a:gd name="T3" fmla="*/ 344 h 609"/>
                <a:gd name="T4" fmla="*/ 75 w 242"/>
                <a:gd name="T5" fmla="*/ 362 h 609"/>
                <a:gd name="T6" fmla="*/ 68 w 242"/>
                <a:gd name="T7" fmla="*/ 425 h 609"/>
                <a:gd name="T8" fmla="*/ 69 w 242"/>
                <a:gd name="T9" fmla="*/ 437 h 609"/>
                <a:gd name="T10" fmla="*/ 76 w 242"/>
                <a:gd name="T11" fmla="*/ 476 h 609"/>
                <a:gd name="T12" fmla="*/ 69 w 242"/>
                <a:gd name="T13" fmla="*/ 508 h 609"/>
                <a:gd name="T14" fmla="*/ 64 w 242"/>
                <a:gd name="T15" fmla="*/ 540 h 609"/>
                <a:gd name="T16" fmla="*/ 123 w 242"/>
                <a:gd name="T17" fmla="*/ 605 h 609"/>
                <a:gd name="T18" fmla="*/ 160 w 242"/>
                <a:gd name="T19" fmla="*/ 609 h 609"/>
                <a:gd name="T20" fmla="*/ 161 w 242"/>
                <a:gd name="T21" fmla="*/ 609 h 609"/>
                <a:gd name="T22" fmla="*/ 232 w 242"/>
                <a:gd name="T23" fmla="*/ 518 h 609"/>
                <a:gd name="T24" fmla="*/ 232 w 242"/>
                <a:gd name="T25" fmla="*/ 506 h 609"/>
                <a:gd name="T26" fmla="*/ 193 w 242"/>
                <a:gd name="T27" fmla="*/ 359 h 609"/>
                <a:gd name="T28" fmla="*/ 194 w 242"/>
                <a:gd name="T29" fmla="*/ 352 h 609"/>
                <a:gd name="T30" fmla="*/ 229 w 242"/>
                <a:gd name="T31" fmla="*/ 66 h 609"/>
                <a:gd name="T32" fmla="*/ 228 w 242"/>
                <a:gd name="T33" fmla="*/ 65 h 609"/>
                <a:gd name="T34" fmla="*/ 229 w 242"/>
                <a:gd name="T35" fmla="*/ 61 h 609"/>
                <a:gd name="T36" fmla="*/ 214 w 242"/>
                <a:gd name="T37" fmla="*/ 32 h 609"/>
                <a:gd name="T38" fmla="*/ 140 w 242"/>
                <a:gd name="T39" fmla="*/ 7 h 609"/>
                <a:gd name="T40" fmla="*/ 50 w 242"/>
                <a:gd name="T41" fmla="*/ 27 h 609"/>
                <a:gd name="T42" fmla="*/ 23 w 242"/>
                <a:gd name="T43" fmla="*/ 62 h 609"/>
                <a:gd name="T44" fmla="*/ 24 w 242"/>
                <a:gd name="T45" fmla="*/ 76 h 609"/>
                <a:gd name="T46" fmla="*/ 51 w 242"/>
                <a:gd name="T47" fmla="*/ 29 h 609"/>
                <a:gd name="T48" fmla="*/ 51 w 242"/>
                <a:gd name="T49" fmla="*/ 29 h 609"/>
                <a:gd name="T50" fmla="*/ 51 w 242"/>
                <a:gd name="T51" fmla="*/ 29 h 609"/>
                <a:gd name="T52" fmla="*/ 51 w 242"/>
                <a:gd name="T53" fmla="*/ 29 h 609"/>
                <a:gd name="T54" fmla="*/ 212 w 242"/>
                <a:gd name="T55" fmla="*/ 34 h 609"/>
                <a:gd name="T56" fmla="*/ 127 w 242"/>
                <a:gd name="T57" fmla="*/ 102 h 609"/>
                <a:gd name="T58" fmla="*/ 51 w 242"/>
                <a:gd name="T59" fmla="*/ 2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2" h="609">
                  <a:moveTo>
                    <a:pt x="24" y="76"/>
                  </a:moveTo>
                  <a:cubicBezTo>
                    <a:pt x="24" y="77"/>
                    <a:pt x="69" y="298"/>
                    <a:pt x="74" y="344"/>
                  </a:cubicBezTo>
                  <a:cubicBezTo>
                    <a:pt x="74" y="351"/>
                    <a:pt x="74" y="357"/>
                    <a:pt x="75" y="362"/>
                  </a:cubicBezTo>
                  <a:cubicBezTo>
                    <a:pt x="75" y="389"/>
                    <a:pt x="69" y="405"/>
                    <a:pt x="68" y="425"/>
                  </a:cubicBezTo>
                  <a:cubicBezTo>
                    <a:pt x="68" y="429"/>
                    <a:pt x="69" y="433"/>
                    <a:pt x="69" y="437"/>
                  </a:cubicBezTo>
                  <a:cubicBezTo>
                    <a:pt x="72" y="456"/>
                    <a:pt x="76" y="464"/>
                    <a:pt x="76" y="476"/>
                  </a:cubicBezTo>
                  <a:cubicBezTo>
                    <a:pt x="76" y="484"/>
                    <a:pt x="74" y="494"/>
                    <a:pt x="69" y="508"/>
                  </a:cubicBezTo>
                  <a:cubicBezTo>
                    <a:pt x="66" y="519"/>
                    <a:pt x="64" y="529"/>
                    <a:pt x="64" y="540"/>
                  </a:cubicBezTo>
                  <a:cubicBezTo>
                    <a:pt x="64" y="570"/>
                    <a:pt x="81" y="599"/>
                    <a:pt x="123" y="605"/>
                  </a:cubicBezTo>
                  <a:cubicBezTo>
                    <a:pt x="135" y="607"/>
                    <a:pt x="148" y="609"/>
                    <a:pt x="160" y="609"/>
                  </a:cubicBezTo>
                  <a:lnTo>
                    <a:pt x="161" y="609"/>
                  </a:lnTo>
                  <a:cubicBezTo>
                    <a:pt x="199" y="609"/>
                    <a:pt x="229" y="589"/>
                    <a:pt x="232" y="518"/>
                  </a:cubicBezTo>
                  <a:cubicBezTo>
                    <a:pt x="232" y="514"/>
                    <a:pt x="232" y="510"/>
                    <a:pt x="232" y="506"/>
                  </a:cubicBezTo>
                  <a:cubicBezTo>
                    <a:pt x="232" y="425"/>
                    <a:pt x="193" y="405"/>
                    <a:pt x="193" y="359"/>
                  </a:cubicBezTo>
                  <a:cubicBezTo>
                    <a:pt x="193" y="357"/>
                    <a:pt x="193" y="355"/>
                    <a:pt x="194" y="352"/>
                  </a:cubicBezTo>
                  <a:cubicBezTo>
                    <a:pt x="198" y="297"/>
                    <a:pt x="229" y="66"/>
                    <a:pt x="229" y="66"/>
                  </a:cubicBezTo>
                  <a:cubicBezTo>
                    <a:pt x="229" y="66"/>
                    <a:pt x="229" y="66"/>
                    <a:pt x="228" y="65"/>
                  </a:cubicBezTo>
                  <a:cubicBezTo>
                    <a:pt x="229" y="64"/>
                    <a:pt x="229" y="62"/>
                    <a:pt x="229" y="61"/>
                  </a:cubicBezTo>
                  <a:cubicBezTo>
                    <a:pt x="229" y="52"/>
                    <a:pt x="224" y="42"/>
                    <a:pt x="214" y="32"/>
                  </a:cubicBezTo>
                  <a:cubicBezTo>
                    <a:pt x="199" y="14"/>
                    <a:pt x="170" y="7"/>
                    <a:pt x="140" y="7"/>
                  </a:cubicBezTo>
                  <a:cubicBezTo>
                    <a:pt x="109" y="7"/>
                    <a:pt x="76" y="14"/>
                    <a:pt x="50" y="27"/>
                  </a:cubicBezTo>
                  <a:cubicBezTo>
                    <a:pt x="32" y="36"/>
                    <a:pt x="23" y="49"/>
                    <a:pt x="23" y="62"/>
                  </a:cubicBezTo>
                  <a:cubicBezTo>
                    <a:pt x="23" y="62"/>
                    <a:pt x="22" y="67"/>
                    <a:pt x="24" y="76"/>
                  </a:cubicBezTo>
                  <a:close/>
                  <a:moveTo>
                    <a:pt x="51" y="29"/>
                  </a:moveTo>
                  <a:lnTo>
                    <a:pt x="51" y="29"/>
                  </a:lnTo>
                  <a:lnTo>
                    <a:pt x="51" y="29"/>
                  </a:lnTo>
                  <a:lnTo>
                    <a:pt x="51" y="29"/>
                  </a:lnTo>
                  <a:cubicBezTo>
                    <a:pt x="102" y="4"/>
                    <a:pt x="183" y="0"/>
                    <a:pt x="212" y="34"/>
                  </a:cubicBezTo>
                  <a:cubicBezTo>
                    <a:pt x="242" y="68"/>
                    <a:pt x="229" y="89"/>
                    <a:pt x="127" y="102"/>
                  </a:cubicBezTo>
                  <a:cubicBezTo>
                    <a:pt x="25" y="114"/>
                    <a:pt x="0" y="55"/>
                    <a:pt x="51" y="29"/>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noEditPoints="1"/>
            </p:cNvSpPr>
            <p:nvPr/>
          </p:nvSpPr>
          <p:spPr bwMode="auto">
            <a:xfrm>
              <a:off x="2699" y="1054"/>
              <a:ext cx="1308" cy="1811"/>
            </a:xfrm>
            <a:custGeom>
              <a:avLst/>
              <a:gdLst>
                <a:gd name="T0" fmla="*/ 325 w 357"/>
                <a:gd name="T1" fmla="*/ 48 h 495"/>
                <a:gd name="T2" fmla="*/ 325 w 357"/>
                <a:gd name="T3" fmla="*/ 48 h 495"/>
                <a:gd name="T4" fmla="*/ 325 w 357"/>
                <a:gd name="T5" fmla="*/ 48 h 495"/>
                <a:gd name="T6" fmla="*/ 325 w 357"/>
                <a:gd name="T7" fmla="*/ 48 h 495"/>
                <a:gd name="T8" fmla="*/ 0 w 357"/>
                <a:gd name="T9" fmla="*/ 428 h 495"/>
                <a:gd name="T10" fmla="*/ 13 w 357"/>
                <a:gd name="T11" fmla="*/ 473 h 495"/>
                <a:gd name="T12" fmla="*/ 26 w 357"/>
                <a:gd name="T13" fmla="*/ 484 h 495"/>
                <a:gd name="T14" fmla="*/ 96 w 357"/>
                <a:gd name="T15" fmla="*/ 495 h 495"/>
                <a:gd name="T16" fmla="*/ 283 w 357"/>
                <a:gd name="T17" fmla="*/ 445 h 495"/>
                <a:gd name="T18" fmla="*/ 303 w 357"/>
                <a:gd name="T19" fmla="*/ 457 h 495"/>
                <a:gd name="T20" fmla="*/ 304 w 357"/>
                <a:gd name="T21" fmla="*/ 457 h 495"/>
                <a:gd name="T22" fmla="*/ 353 w 357"/>
                <a:gd name="T23" fmla="*/ 438 h 495"/>
                <a:gd name="T24" fmla="*/ 357 w 357"/>
                <a:gd name="T25" fmla="*/ 403 h 495"/>
                <a:gd name="T26" fmla="*/ 341 w 357"/>
                <a:gd name="T27" fmla="*/ 280 h 495"/>
                <a:gd name="T28" fmla="*/ 330 w 357"/>
                <a:gd name="T29" fmla="*/ 170 h 495"/>
                <a:gd name="T30" fmla="*/ 332 w 357"/>
                <a:gd name="T31" fmla="*/ 121 h 495"/>
                <a:gd name="T32" fmla="*/ 322 w 357"/>
                <a:gd name="T33" fmla="*/ 71 h 495"/>
                <a:gd name="T34" fmla="*/ 321 w 357"/>
                <a:gd name="T35" fmla="*/ 57 h 495"/>
                <a:gd name="T36" fmla="*/ 323 w 357"/>
                <a:gd name="T37" fmla="*/ 47 h 495"/>
                <a:gd name="T38" fmla="*/ 253 w 357"/>
                <a:gd name="T39" fmla="*/ 68 h 495"/>
                <a:gd name="T40" fmla="*/ 113 w 357"/>
                <a:gd name="T41" fmla="*/ 25 h 495"/>
                <a:gd name="T42" fmla="*/ 338 w 357"/>
                <a:gd name="T43" fmla="*/ 4 h 495"/>
                <a:gd name="T44" fmla="*/ 339 w 357"/>
                <a:gd name="T45" fmla="*/ 27 h 495"/>
                <a:gd name="T46" fmla="*/ 342 w 357"/>
                <a:gd name="T47" fmla="*/ 25 h 495"/>
                <a:gd name="T48" fmla="*/ 343 w 357"/>
                <a:gd name="T49" fmla="*/ 17 h 495"/>
                <a:gd name="T50" fmla="*/ 340 w 357"/>
                <a:gd name="T51" fmla="*/ 3 h 495"/>
                <a:gd name="T52" fmla="*/ 338 w 357"/>
                <a:gd name="T53" fmla="*/ 1 h 495"/>
                <a:gd name="T54" fmla="*/ 309 w 357"/>
                <a:gd name="T55" fmla="*/ 1 h 495"/>
                <a:gd name="T56" fmla="*/ 112 w 357"/>
                <a:gd name="T57" fmla="*/ 23 h 495"/>
                <a:gd name="T58" fmla="*/ 96 w 357"/>
                <a:gd name="T59" fmla="*/ 41 h 495"/>
                <a:gd name="T60" fmla="*/ 97 w 357"/>
                <a:gd name="T61" fmla="*/ 42 h 495"/>
                <a:gd name="T62" fmla="*/ 96 w 357"/>
                <a:gd name="T63" fmla="*/ 44 h 495"/>
                <a:gd name="T64" fmla="*/ 168 w 357"/>
                <a:gd name="T65" fmla="*/ 328 h 495"/>
                <a:gd name="T66" fmla="*/ 169 w 357"/>
                <a:gd name="T67" fmla="*/ 329 h 495"/>
                <a:gd name="T68" fmla="*/ 169 w 357"/>
                <a:gd name="T69" fmla="*/ 329 h 495"/>
                <a:gd name="T70" fmla="*/ 162 w 357"/>
                <a:gd name="T71" fmla="*/ 335 h 495"/>
                <a:gd name="T72" fmla="*/ 125 w 357"/>
                <a:gd name="T73" fmla="*/ 350 h 495"/>
                <a:gd name="T74" fmla="*/ 4 w 357"/>
                <a:gd name="T75" fmla="*/ 403 h 495"/>
                <a:gd name="T76" fmla="*/ 0 w 357"/>
                <a:gd name="T77" fmla="*/ 428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7" h="495">
                  <a:moveTo>
                    <a:pt x="325" y="48"/>
                  </a:moveTo>
                  <a:cubicBezTo>
                    <a:pt x="325" y="48"/>
                    <a:pt x="325" y="48"/>
                    <a:pt x="325" y="48"/>
                  </a:cubicBezTo>
                  <a:lnTo>
                    <a:pt x="325" y="48"/>
                  </a:lnTo>
                  <a:cubicBezTo>
                    <a:pt x="325" y="48"/>
                    <a:pt x="325" y="48"/>
                    <a:pt x="325" y="48"/>
                  </a:cubicBezTo>
                  <a:close/>
                  <a:moveTo>
                    <a:pt x="0" y="428"/>
                  </a:moveTo>
                  <a:cubicBezTo>
                    <a:pt x="0" y="453"/>
                    <a:pt x="11" y="470"/>
                    <a:pt x="13" y="473"/>
                  </a:cubicBezTo>
                  <a:cubicBezTo>
                    <a:pt x="13" y="474"/>
                    <a:pt x="16" y="480"/>
                    <a:pt x="26" y="484"/>
                  </a:cubicBezTo>
                  <a:cubicBezTo>
                    <a:pt x="37" y="490"/>
                    <a:pt x="57" y="495"/>
                    <a:pt x="96" y="495"/>
                  </a:cubicBezTo>
                  <a:cubicBezTo>
                    <a:pt x="169" y="495"/>
                    <a:pt x="270" y="450"/>
                    <a:pt x="283" y="445"/>
                  </a:cubicBezTo>
                  <a:lnTo>
                    <a:pt x="303" y="457"/>
                  </a:lnTo>
                  <a:lnTo>
                    <a:pt x="304" y="457"/>
                  </a:lnTo>
                  <a:cubicBezTo>
                    <a:pt x="304" y="457"/>
                    <a:pt x="347" y="458"/>
                    <a:pt x="353" y="438"/>
                  </a:cubicBezTo>
                  <a:cubicBezTo>
                    <a:pt x="355" y="431"/>
                    <a:pt x="357" y="420"/>
                    <a:pt x="357" y="403"/>
                  </a:cubicBezTo>
                  <a:cubicBezTo>
                    <a:pt x="357" y="379"/>
                    <a:pt x="354" y="341"/>
                    <a:pt x="341" y="280"/>
                  </a:cubicBezTo>
                  <a:cubicBezTo>
                    <a:pt x="332" y="240"/>
                    <a:pt x="330" y="202"/>
                    <a:pt x="330" y="170"/>
                  </a:cubicBezTo>
                  <a:cubicBezTo>
                    <a:pt x="330" y="151"/>
                    <a:pt x="331" y="134"/>
                    <a:pt x="332" y="121"/>
                  </a:cubicBezTo>
                  <a:cubicBezTo>
                    <a:pt x="326" y="91"/>
                    <a:pt x="322" y="71"/>
                    <a:pt x="322" y="71"/>
                  </a:cubicBezTo>
                  <a:cubicBezTo>
                    <a:pt x="320" y="62"/>
                    <a:pt x="321" y="57"/>
                    <a:pt x="321" y="57"/>
                  </a:cubicBezTo>
                  <a:cubicBezTo>
                    <a:pt x="321" y="53"/>
                    <a:pt x="321" y="50"/>
                    <a:pt x="323" y="47"/>
                  </a:cubicBezTo>
                  <a:cubicBezTo>
                    <a:pt x="310" y="56"/>
                    <a:pt x="289" y="64"/>
                    <a:pt x="253" y="68"/>
                  </a:cubicBezTo>
                  <a:cubicBezTo>
                    <a:pt x="143" y="81"/>
                    <a:pt x="66" y="51"/>
                    <a:pt x="113" y="25"/>
                  </a:cubicBezTo>
                  <a:cubicBezTo>
                    <a:pt x="160" y="0"/>
                    <a:pt x="338" y="4"/>
                    <a:pt x="338" y="4"/>
                  </a:cubicBezTo>
                  <a:cubicBezTo>
                    <a:pt x="338" y="4"/>
                    <a:pt x="343" y="15"/>
                    <a:pt x="339" y="27"/>
                  </a:cubicBezTo>
                  <a:cubicBezTo>
                    <a:pt x="340" y="26"/>
                    <a:pt x="341" y="26"/>
                    <a:pt x="342" y="25"/>
                  </a:cubicBezTo>
                  <a:cubicBezTo>
                    <a:pt x="343" y="22"/>
                    <a:pt x="343" y="19"/>
                    <a:pt x="343" y="17"/>
                  </a:cubicBezTo>
                  <a:cubicBezTo>
                    <a:pt x="343" y="9"/>
                    <a:pt x="341" y="3"/>
                    <a:pt x="340" y="3"/>
                  </a:cubicBezTo>
                  <a:cubicBezTo>
                    <a:pt x="340" y="2"/>
                    <a:pt x="339" y="1"/>
                    <a:pt x="338" y="1"/>
                  </a:cubicBezTo>
                  <a:cubicBezTo>
                    <a:pt x="338" y="1"/>
                    <a:pt x="327" y="1"/>
                    <a:pt x="309" y="1"/>
                  </a:cubicBezTo>
                  <a:cubicBezTo>
                    <a:pt x="257" y="1"/>
                    <a:pt x="148" y="3"/>
                    <a:pt x="112" y="23"/>
                  </a:cubicBezTo>
                  <a:cubicBezTo>
                    <a:pt x="102" y="28"/>
                    <a:pt x="96" y="34"/>
                    <a:pt x="96" y="41"/>
                  </a:cubicBezTo>
                  <a:cubicBezTo>
                    <a:pt x="96" y="42"/>
                    <a:pt x="96" y="42"/>
                    <a:pt x="97" y="42"/>
                  </a:cubicBezTo>
                  <a:cubicBezTo>
                    <a:pt x="96" y="43"/>
                    <a:pt x="96" y="43"/>
                    <a:pt x="96" y="44"/>
                  </a:cubicBezTo>
                  <a:lnTo>
                    <a:pt x="168" y="328"/>
                  </a:lnTo>
                  <a:lnTo>
                    <a:pt x="169" y="329"/>
                  </a:lnTo>
                  <a:lnTo>
                    <a:pt x="169" y="329"/>
                  </a:lnTo>
                  <a:cubicBezTo>
                    <a:pt x="169" y="329"/>
                    <a:pt x="168" y="331"/>
                    <a:pt x="162" y="335"/>
                  </a:cubicBezTo>
                  <a:cubicBezTo>
                    <a:pt x="156" y="339"/>
                    <a:pt x="145" y="344"/>
                    <a:pt x="125" y="350"/>
                  </a:cubicBezTo>
                  <a:cubicBezTo>
                    <a:pt x="70" y="367"/>
                    <a:pt x="18" y="362"/>
                    <a:pt x="4" y="403"/>
                  </a:cubicBezTo>
                  <a:cubicBezTo>
                    <a:pt x="1" y="412"/>
                    <a:pt x="0" y="420"/>
                    <a:pt x="0" y="428"/>
                  </a:cubicBezTo>
                  <a:close/>
                </a:path>
              </a:pathLst>
            </a:custGeom>
            <a:solidFill>
              <a:srgbClr val="000100"/>
            </a:solidFill>
            <a:ln w="28575"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p:nvSpPr>
          <p:spPr bwMode="auto">
            <a:xfrm>
              <a:off x="3546" y="3509"/>
              <a:ext cx="535" cy="190"/>
            </a:xfrm>
            <a:custGeom>
              <a:avLst/>
              <a:gdLst>
                <a:gd name="T0" fmla="*/ 6 w 146"/>
                <a:gd name="T1" fmla="*/ 41 h 52"/>
                <a:gd name="T2" fmla="*/ 0 w 146"/>
                <a:gd name="T3" fmla="*/ 33 h 52"/>
                <a:gd name="T4" fmla="*/ 0 w 146"/>
                <a:gd name="T5" fmla="*/ 33 h 52"/>
                <a:gd name="T6" fmla="*/ 15 w 146"/>
                <a:gd name="T7" fmla="*/ 19 h 52"/>
                <a:gd name="T8" fmla="*/ 15 w 146"/>
                <a:gd name="T9" fmla="*/ 19 h 52"/>
                <a:gd name="T10" fmla="*/ 45 w 146"/>
                <a:gd name="T11" fmla="*/ 9 h 52"/>
                <a:gd name="T12" fmla="*/ 45 w 146"/>
                <a:gd name="T13" fmla="*/ 9 h 52"/>
                <a:gd name="T14" fmla="*/ 88 w 146"/>
                <a:gd name="T15" fmla="*/ 0 h 52"/>
                <a:gd name="T16" fmla="*/ 88 w 146"/>
                <a:gd name="T17" fmla="*/ 0 h 52"/>
                <a:gd name="T18" fmla="*/ 88 w 146"/>
                <a:gd name="T19" fmla="*/ 0 h 52"/>
                <a:gd name="T20" fmla="*/ 144 w 146"/>
                <a:gd name="T21" fmla="*/ 28 h 52"/>
                <a:gd name="T22" fmla="*/ 144 w 146"/>
                <a:gd name="T23" fmla="*/ 28 h 52"/>
                <a:gd name="T24" fmla="*/ 146 w 146"/>
                <a:gd name="T25" fmla="*/ 33 h 52"/>
                <a:gd name="T26" fmla="*/ 146 w 146"/>
                <a:gd name="T27" fmla="*/ 33 h 52"/>
                <a:gd name="T28" fmla="*/ 122 w 146"/>
                <a:gd name="T29" fmla="*/ 48 h 52"/>
                <a:gd name="T30" fmla="*/ 122 w 146"/>
                <a:gd name="T31" fmla="*/ 48 h 52"/>
                <a:gd name="T32" fmla="*/ 74 w 146"/>
                <a:gd name="T33" fmla="*/ 52 h 52"/>
                <a:gd name="T34" fmla="*/ 74 w 146"/>
                <a:gd name="T35" fmla="*/ 52 h 52"/>
                <a:gd name="T36" fmla="*/ 6 w 146"/>
                <a:gd name="T37" fmla="*/ 41 h 52"/>
                <a:gd name="T38" fmla="*/ 17 w 146"/>
                <a:gd name="T39" fmla="*/ 24 h 52"/>
                <a:gd name="T40" fmla="*/ 5 w 146"/>
                <a:gd name="T41" fmla="*/ 33 h 52"/>
                <a:gd name="T42" fmla="*/ 5 w 146"/>
                <a:gd name="T43" fmla="*/ 33 h 52"/>
                <a:gd name="T44" fmla="*/ 9 w 146"/>
                <a:gd name="T45" fmla="*/ 36 h 52"/>
                <a:gd name="T46" fmla="*/ 9 w 146"/>
                <a:gd name="T47" fmla="*/ 36 h 52"/>
                <a:gd name="T48" fmla="*/ 74 w 146"/>
                <a:gd name="T49" fmla="*/ 47 h 52"/>
                <a:gd name="T50" fmla="*/ 74 w 146"/>
                <a:gd name="T51" fmla="*/ 47 h 52"/>
                <a:gd name="T52" fmla="*/ 121 w 146"/>
                <a:gd name="T53" fmla="*/ 43 h 52"/>
                <a:gd name="T54" fmla="*/ 121 w 146"/>
                <a:gd name="T55" fmla="*/ 43 h 52"/>
                <a:gd name="T56" fmla="*/ 141 w 146"/>
                <a:gd name="T57" fmla="*/ 33 h 52"/>
                <a:gd name="T58" fmla="*/ 141 w 146"/>
                <a:gd name="T59" fmla="*/ 33 h 52"/>
                <a:gd name="T60" fmla="*/ 140 w 146"/>
                <a:gd name="T61" fmla="*/ 31 h 52"/>
                <a:gd name="T62" fmla="*/ 140 w 146"/>
                <a:gd name="T63" fmla="*/ 31 h 52"/>
                <a:gd name="T64" fmla="*/ 88 w 146"/>
                <a:gd name="T65" fmla="*/ 5 h 52"/>
                <a:gd name="T66" fmla="*/ 88 w 146"/>
                <a:gd name="T67" fmla="*/ 5 h 52"/>
                <a:gd name="T68" fmla="*/ 17 w 146"/>
                <a:gd name="T69" fmla="*/ 24 h 52"/>
                <a:gd name="T70" fmla="*/ 88 w 146"/>
                <a:gd name="T71" fmla="*/ 5 h 52"/>
                <a:gd name="T72" fmla="*/ 88 w 146"/>
                <a:gd name="T73" fmla="*/ 3 h 52"/>
                <a:gd name="T74" fmla="*/ 88 w 146"/>
                <a:gd name="T75"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52">
                  <a:moveTo>
                    <a:pt x="6" y="41"/>
                  </a:moveTo>
                  <a:cubicBezTo>
                    <a:pt x="2" y="39"/>
                    <a:pt x="0" y="36"/>
                    <a:pt x="0" y="33"/>
                  </a:cubicBezTo>
                  <a:lnTo>
                    <a:pt x="0" y="33"/>
                  </a:lnTo>
                  <a:cubicBezTo>
                    <a:pt x="1" y="26"/>
                    <a:pt x="7" y="23"/>
                    <a:pt x="15" y="19"/>
                  </a:cubicBezTo>
                  <a:lnTo>
                    <a:pt x="15" y="19"/>
                  </a:lnTo>
                  <a:cubicBezTo>
                    <a:pt x="23" y="15"/>
                    <a:pt x="34" y="12"/>
                    <a:pt x="45" y="9"/>
                  </a:cubicBezTo>
                  <a:lnTo>
                    <a:pt x="45" y="9"/>
                  </a:lnTo>
                  <a:cubicBezTo>
                    <a:pt x="66" y="4"/>
                    <a:pt x="88" y="0"/>
                    <a:pt x="88" y="0"/>
                  </a:cubicBezTo>
                  <a:lnTo>
                    <a:pt x="88" y="0"/>
                  </a:lnTo>
                  <a:lnTo>
                    <a:pt x="88" y="0"/>
                  </a:lnTo>
                  <a:cubicBezTo>
                    <a:pt x="89" y="0"/>
                    <a:pt x="129" y="4"/>
                    <a:pt x="144" y="28"/>
                  </a:cubicBezTo>
                  <a:lnTo>
                    <a:pt x="144" y="28"/>
                  </a:lnTo>
                  <a:cubicBezTo>
                    <a:pt x="145" y="30"/>
                    <a:pt x="146" y="31"/>
                    <a:pt x="146" y="33"/>
                  </a:cubicBezTo>
                  <a:lnTo>
                    <a:pt x="146" y="33"/>
                  </a:lnTo>
                  <a:cubicBezTo>
                    <a:pt x="145" y="42"/>
                    <a:pt x="135" y="45"/>
                    <a:pt x="122" y="48"/>
                  </a:cubicBezTo>
                  <a:lnTo>
                    <a:pt x="122" y="48"/>
                  </a:lnTo>
                  <a:cubicBezTo>
                    <a:pt x="109" y="51"/>
                    <a:pt x="91" y="52"/>
                    <a:pt x="74" y="52"/>
                  </a:cubicBezTo>
                  <a:lnTo>
                    <a:pt x="74" y="52"/>
                  </a:lnTo>
                  <a:cubicBezTo>
                    <a:pt x="46" y="52"/>
                    <a:pt x="18" y="49"/>
                    <a:pt x="6" y="41"/>
                  </a:cubicBezTo>
                  <a:close/>
                  <a:moveTo>
                    <a:pt x="17" y="24"/>
                  </a:moveTo>
                  <a:cubicBezTo>
                    <a:pt x="9" y="27"/>
                    <a:pt x="5" y="31"/>
                    <a:pt x="5" y="33"/>
                  </a:cubicBezTo>
                  <a:lnTo>
                    <a:pt x="5" y="33"/>
                  </a:lnTo>
                  <a:cubicBezTo>
                    <a:pt x="5" y="33"/>
                    <a:pt x="6" y="35"/>
                    <a:pt x="9" y="36"/>
                  </a:cubicBezTo>
                  <a:lnTo>
                    <a:pt x="9" y="36"/>
                  </a:lnTo>
                  <a:cubicBezTo>
                    <a:pt x="19" y="43"/>
                    <a:pt x="46" y="47"/>
                    <a:pt x="74" y="47"/>
                  </a:cubicBezTo>
                  <a:lnTo>
                    <a:pt x="74" y="47"/>
                  </a:lnTo>
                  <a:cubicBezTo>
                    <a:pt x="91" y="47"/>
                    <a:pt x="108" y="46"/>
                    <a:pt x="121" y="43"/>
                  </a:cubicBezTo>
                  <a:lnTo>
                    <a:pt x="121" y="43"/>
                  </a:lnTo>
                  <a:cubicBezTo>
                    <a:pt x="134" y="40"/>
                    <a:pt x="141" y="35"/>
                    <a:pt x="141" y="33"/>
                  </a:cubicBezTo>
                  <a:lnTo>
                    <a:pt x="141" y="33"/>
                  </a:lnTo>
                  <a:cubicBezTo>
                    <a:pt x="141" y="32"/>
                    <a:pt x="140" y="32"/>
                    <a:pt x="140" y="31"/>
                  </a:cubicBezTo>
                  <a:lnTo>
                    <a:pt x="140" y="31"/>
                  </a:lnTo>
                  <a:cubicBezTo>
                    <a:pt x="128" y="11"/>
                    <a:pt x="92" y="6"/>
                    <a:pt x="88" y="5"/>
                  </a:cubicBezTo>
                  <a:lnTo>
                    <a:pt x="88" y="5"/>
                  </a:lnTo>
                  <a:cubicBezTo>
                    <a:pt x="84" y="6"/>
                    <a:pt x="39" y="14"/>
                    <a:pt x="17" y="24"/>
                  </a:cubicBezTo>
                  <a:close/>
                  <a:moveTo>
                    <a:pt x="88" y="5"/>
                  </a:moveTo>
                  <a:lnTo>
                    <a:pt x="88" y="3"/>
                  </a:lnTo>
                  <a:lnTo>
                    <a:pt x="88" y="5"/>
                  </a:lnTo>
                  <a:close/>
                </a:path>
              </a:pathLst>
            </a:custGeom>
            <a:solidFill>
              <a:srgbClr val="0001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p:nvSpPr>
          <p:spPr bwMode="auto">
            <a:xfrm>
              <a:off x="2534" y="2532"/>
              <a:ext cx="2664" cy="955"/>
            </a:xfrm>
            <a:custGeom>
              <a:avLst/>
              <a:gdLst>
                <a:gd name="T0" fmla="*/ 412 w 727"/>
                <a:gd name="T1" fmla="*/ 1 h 261"/>
                <a:gd name="T2" fmla="*/ 402 w 727"/>
                <a:gd name="T3" fmla="*/ 0 h 261"/>
                <a:gd name="T4" fmla="*/ 402 w 727"/>
                <a:gd name="T5" fmla="*/ 5 h 261"/>
                <a:gd name="T6" fmla="*/ 412 w 727"/>
                <a:gd name="T7" fmla="*/ 6 h 261"/>
                <a:gd name="T8" fmla="*/ 412 w 727"/>
                <a:gd name="T9" fmla="*/ 1 h 261"/>
                <a:gd name="T10" fmla="*/ 697 w 727"/>
                <a:gd name="T11" fmla="*/ 101 h 261"/>
                <a:gd name="T12" fmla="*/ 617 w 727"/>
                <a:gd name="T13" fmla="*/ 95 h 261"/>
                <a:gd name="T14" fmla="*/ 581 w 727"/>
                <a:gd name="T15" fmla="*/ 96 h 261"/>
                <a:gd name="T16" fmla="*/ 575 w 727"/>
                <a:gd name="T17" fmla="*/ 96 h 261"/>
                <a:gd name="T18" fmla="*/ 575 w 727"/>
                <a:gd name="T19" fmla="*/ 96 h 261"/>
                <a:gd name="T20" fmla="*/ 575 w 727"/>
                <a:gd name="T21" fmla="*/ 101 h 261"/>
                <a:gd name="T22" fmla="*/ 581 w 727"/>
                <a:gd name="T23" fmla="*/ 101 h 261"/>
                <a:gd name="T24" fmla="*/ 617 w 727"/>
                <a:gd name="T25" fmla="*/ 100 h 261"/>
                <a:gd name="T26" fmla="*/ 696 w 727"/>
                <a:gd name="T27" fmla="*/ 106 h 261"/>
                <a:gd name="T28" fmla="*/ 721 w 727"/>
                <a:gd name="T29" fmla="*/ 121 h 261"/>
                <a:gd name="T30" fmla="*/ 694 w 727"/>
                <a:gd name="T31" fmla="*/ 147 h 261"/>
                <a:gd name="T32" fmla="*/ 437 w 727"/>
                <a:gd name="T33" fmla="*/ 238 h 261"/>
                <a:gd name="T34" fmla="*/ 417 w 727"/>
                <a:gd name="T35" fmla="*/ 239 h 261"/>
                <a:gd name="T36" fmla="*/ 307 w 727"/>
                <a:gd name="T37" fmla="*/ 203 h 261"/>
                <a:gd name="T38" fmla="*/ 259 w 727"/>
                <a:gd name="T39" fmla="*/ 225 h 261"/>
                <a:gd name="T40" fmla="*/ 147 w 727"/>
                <a:gd name="T41" fmla="*/ 256 h 261"/>
                <a:gd name="T42" fmla="*/ 85 w 727"/>
                <a:gd name="T43" fmla="*/ 247 h 261"/>
                <a:gd name="T44" fmla="*/ 59 w 727"/>
                <a:gd name="T45" fmla="*/ 227 h 261"/>
                <a:gd name="T46" fmla="*/ 81 w 727"/>
                <a:gd name="T47" fmla="*/ 205 h 261"/>
                <a:gd name="T48" fmla="*/ 156 w 727"/>
                <a:gd name="T49" fmla="*/ 143 h 261"/>
                <a:gd name="T50" fmla="*/ 118 w 727"/>
                <a:gd name="T51" fmla="*/ 127 h 261"/>
                <a:gd name="T52" fmla="*/ 91 w 727"/>
                <a:gd name="T53" fmla="*/ 129 h 261"/>
                <a:gd name="T54" fmla="*/ 75 w 727"/>
                <a:gd name="T55" fmla="*/ 129 h 261"/>
                <a:gd name="T56" fmla="*/ 24 w 727"/>
                <a:gd name="T57" fmla="*/ 118 h 261"/>
                <a:gd name="T58" fmla="*/ 6 w 727"/>
                <a:gd name="T59" fmla="*/ 93 h 261"/>
                <a:gd name="T60" fmla="*/ 49 w 727"/>
                <a:gd name="T61" fmla="*/ 50 h 261"/>
                <a:gd name="T62" fmla="*/ 48 w 727"/>
                <a:gd name="T63" fmla="*/ 45 h 261"/>
                <a:gd name="T64" fmla="*/ 0 w 727"/>
                <a:gd name="T65" fmla="*/ 93 h 261"/>
                <a:gd name="T66" fmla="*/ 75 w 727"/>
                <a:gd name="T67" fmla="*/ 135 h 261"/>
                <a:gd name="T68" fmla="*/ 92 w 727"/>
                <a:gd name="T69" fmla="*/ 134 h 261"/>
                <a:gd name="T70" fmla="*/ 118 w 727"/>
                <a:gd name="T71" fmla="*/ 132 h 261"/>
                <a:gd name="T72" fmla="*/ 144 w 727"/>
                <a:gd name="T73" fmla="*/ 136 h 261"/>
                <a:gd name="T74" fmla="*/ 151 w 727"/>
                <a:gd name="T75" fmla="*/ 143 h 261"/>
                <a:gd name="T76" fmla="*/ 78 w 727"/>
                <a:gd name="T77" fmla="*/ 201 h 261"/>
                <a:gd name="T78" fmla="*/ 54 w 727"/>
                <a:gd name="T79" fmla="*/ 227 h 261"/>
                <a:gd name="T80" fmla="*/ 147 w 727"/>
                <a:gd name="T81" fmla="*/ 261 h 261"/>
                <a:gd name="T82" fmla="*/ 262 w 727"/>
                <a:gd name="T83" fmla="*/ 229 h 261"/>
                <a:gd name="T84" fmla="*/ 307 w 727"/>
                <a:gd name="T85" fmla="*/ 208 h 261"/>
                <a:gd name="T86" fmla="*/ 417 w 727"/>
                <a:gd name="T87" fmla="*/ 245 h 261"/>
                <a:gd name="T88" fmla="*/ 438 w 727"/>
                <a:gd name="T89" fmla="*/ 243 h 261"/>
                <a:gd name="T90" fmla="*/ 697 w 727"/>
                <a:gd name="T91" fmla="*/ 152 h 261"/>
                <a:gd name="T92" fmla="*/ 727 w 727"/>
                <a:gd name="T93" fmla="*/ 121 h 261"/>
                <a:gd name="T94" fmla="*/ 697 w 727"/>
                <a:gd name="T95" fmla="*/ 10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7" h="261">
                  <a:moveTo>
                    <a:pt x="412" y="1"/>
                  </a:moveTo>
                  <a:cubicBezTo>
                    <a:pt x="409" y="0"/>
                    <a:pt x="406" y="0"/>
                    <a:pt x="402" y="0"/>
                  </a:cubicBezTo>
                  <a:cubicBezTo>
                    <a:pt x="402" y="2"/>
                    <a:pt x="402" y="3"/>
                    <a:pt x="402" y="5"/>
                  </a:cubicBezTo>
                  <a:cubicBezTo>
                    <a:pt x="405" y="5"/>
                    <a:pt x="409" y="6"/>
                    <a:pt x="412" y="6"/>
                  </a:cubicBezTo>
                  <a:cubicBezTo>
                    <a:pt x="412" y="4"/>
                    <a:pt x="412" y="2"/>
                    <a:pt x="412" y="1"/>
                  </a:cubicBezTo>
                  <a:close/>
                  <a:moveTo>
                    <a:pt x="697" y="101"/>
                  </a:moveTo>
                  <a:cubicBezTo>
                    <a:pt x="679" y="97"/>
                    <a:pt x="652" y="95"/>
                    <a:pt x="617" y="95"/>
                  </a:cubicBezTo>
                  <a:cubicBezTo>
                    <a:pt x="606" y="95"/>
                    <a:pt x="594" y="95"/>
                    <a:pt x="581" y="96"/>
                  </a:cubicBezTo>
                  <a:cubicBezTo>
                    <a:pt x="579" y="96"/>
                    <a:pt x="577" y="96"/>
                    <a:pt x="575" y="96"/>
                  </a:cubicBezTo>
                  <a:lnTo>
                    <a:pt x="575" y="96"/>
                  </a:lnTo>
                  <a:cubicBezTo>
                    <a:pt x="575" y="98"/>
                    <a:pt x="575" y="99"/>
                    <a:pt x="575" y="101"/>
                  </a:cubicBezTo>
                  <a:cubicBezTo>
                    <a:pt x="577" y="101"/>
                    <a:pt x="579" y="101"/>
                    <a:pt x="581" y="101"/>
                  </a:cubicBezTo>
                  <a:cubicBezTo>
                    <a:pt x="594" y="101"/>
                    <a:pt x="606" y="100"/>
                    <a:pt x="617" y="100"/>
                  </a:cubicBezTo>
                  <a:cubicBezTo>
                    <a:pt x="652" y="100"/>
                    <a:pt x="678" y="102"/>
                    <a:pt x="696" y="106"/>
                  </a:cubicBezTo>
                  <a:cubicBezTo>
                    <a:pt x="714" y="110"/>
                    <a:pt x="722" y="116"/>
                    <a:pt x="721" y="121"/>
                  </a:cubicBezTo>
                  <a:cubicBezTo>
                    <a:pt x="722" y="126"/>
                    <a:pt x="713" y="136"/>
                    <a:pt x="694" y="147"/>
                  </a:cubicBezTo>
                  <a:cubicBezTo>
                    <a:pt x="631" y="185"/>
                    <a:pt x="540" y="225"/>
                    <a:pt x="437" y="238"/>
                  </a:cubicBezTo>
                  <a:cubicBezTo>
                    <a:pt x="430" y="239"/>
                    <a:pt x="423" y="239"/>
                    <a:pt x="417" y="239"/>
                  </a:cubicBezTo>
                  <a:cubicBezTo>
                    <a:pt x="359" y="239"/>
                    <a:pt x="341" y="204"/>
                    <a:pt x="307" y="203"/>
                  </a:cubicBezTo>
                  <a:cubicBezTo>
                    <a:pt x="294" y="203"/>
                    <a:pt x="279" y="209"/>
                    <a:pt x="259" y="225"/>
                  </a:cubicBezTo>
                  <a:cubicBezTo>
                    <a:pt x="232" y="247"/>
                    <a:pt x="187" y="256"/>
                    <a:pt x="147" y="256"/>
                  </a:cubicBezTo>
                  <a:cubicBezTo>
                    <a:pt x="123" y="256"/>
                    <a:pt x="101" y="252"/>
                    <a:pt x="85" y="247"/>
                  </a:cubicBezTo>
                  <a:cubicBezTo>
                    <a:pt x="68" y="242"/>
                    <a:pt x="59" y="234"/>
                    <a:pt x="59" y="227"/>
                  </a:cubicBezTo>
                  <a:cubicBezTo>
                    <a:pt x="59" y="222"/>
                    <a:pt x="65" y="214"/>
                    <a:pt x="81" y="205"/>
                  </a:cubicBezTo>
                  <a:cubicBezTo>
                    <a:pt x="129" y="179"/>
                    <a:pt x="155" y="159"/>
                    <a:pt x="156" y="143"/>
                  </a:cubicBezTo>
                  <a:cubicBezTo>
                    <a:pt x="156" y="131"/>
                    <a:pt x="142" y="127"/>
                    <a:pt x="118" y="127"/>
                  </a:cubicBezTo>
                  <a:cubicBezTo>
                    <a:pt x="111" y="127"/>
                    <a:pt x="102" y="127"/>
                    <a:pt x="91" y="129"/>
                  </a:cubicBezTo>
                  <a:cubicBezTo>
                    <a:pt x="85" y="129"/>
                    <a:pt x="80" y="129"/>
                    <a:pt x="75" y="129"/>
                  </a:cubicBezTo>
                  <a:cubicBezTo>
                    <a:pt x="54" y="129"/>
                    <a:pt x="36" y="125"/>
                    <a:pt x="24" y="118"/>
                  </a:cubicBezTo>
                  <a:cubicBezTo>
                    <a:pt x="12" y="111"/>
                    <a:pt x="6" y="102"/>
                    <a:pt x="6" y="93"/>
                  </a:cubicBezTo>
                  <a:cubicBezTo>
                    <a:pt x="5" y="80"/>
                    <a:pt x="18" y="63"/>
                    <a:pt x="49" y="50"/>
                  </a:cubicBezTo>
                  <a:cubicBezTo>
                    <a:pt x="49" y="48"/>
                    <a:pt x="48" y="47"/>
                    <a:pt x="48" y="45"/>
                  </a:cubicBezTo>
                  <a:cubicBezTo>
                    <a:pt x="15" y="59"/>
                    <a:pt x="1" y="76"/>
                    <a:pt x="0" y="93"/>
                  </a:cubicBezTo>
                  <a:cubicBezTo>
                    <a:pt x="1" y="117"/>
                    <a:pt x="31" y="135"/>
                    <a:pt x="75" y="135"/>
                  </a:cubicBezTo>
                  <a:cubicBezTo>
                    <a:pt x="80" y="135"/>
                    <a:pt x="86" y="134"/>
                    <a:pt x="92" y="134"/>
                  </a:cubicBezTo>
                  <a:cubicBezTo>
                    <a:pt x="102" y="133"/>
                    <a:pt x="111" y="132"/>
                    <a:pt x="118" y="132"/>
                  </a:cubicBezTo>
                  <a:cubicBezTo>
                    <a:pt x="130" y="132"/>
                    <a:pt x="139" y="134"/>
                    <a:pt x="144" y="136"/>
                  </a:cubicBezTo>
                  <a:cubicBezTo>
                    <a:pt x="149" y="138"/>
                    <a:pt x="151" y="140"/>
                    <a:pt x="151" y="143"/>
                  </a:cubicBezTo>
                  <a:cubicBezTo>
                    <a:pt x="152" y="153"/>
                    <a:pt x="126" y="175"/>
                    <a:pt x="78" y="201"/>
                  </a:cubicBezTo>
                  <a:cubicBezTo>
                    <a:pt x="62" y="209"/>
                    <a:pt x="54" y="218"/>
                    <a:pt x="54" y="227"/>
                  </a:cubicBezTo>
                  <a:cubicBezTo>
                    <a:pt x="55" y="249"/>
                    <a:pt x="98" y="260"/>
                    <a:pt x="147" y="261"/>
                  </a:cubicBezTo>
                  <a:cubicBezTo>
                    <a:pt x="188" y="261"/>
                    <a:pt x="233" y="252"/>
                    <a:pt x="262" y="229"/>
                  </a:cubicBezTo>
                  <a:cubicBezTo>
                    <a:pt x="282" y="213"/>
                    <a:pt x="296" y="208"/>
                    <a:pt x="307" y="208"/>
                  </a:cubicBezTo>
                  <a:cubicBezTo>
                    <a:pt x="336" y="208"/>
                    <a:pt x="356" y="244"/>
                    <a:pt x="417" y="245"/>
                  </a:cubicBezTo>
                  <a:cubicBezTo>
                    <a:pt x="423" y="245"/>
                    <a:pt x="430" y="244"/>
                    <a:pt x="438" y="243"/>
                  </a:cubicBezTo>
                  <a:cubicBezTo>
                    <a:pt x="542" y="230"/>
                    <a:pt x="633" y="190"/>
                    <a:pt x="697" y="152"/>
                  </a:cubicBezTo>
                  <a:cubicBezTo>
                    <a:pt x="716" y="140"/>
                    <a:pt x="726" y="131"/>
                    <a:pt x="727" y="121"/>
                  </a:cubicBezTo>
                  <a:cubicBezTo>
                    <a:pt x="726" y="111"/>
                    <a:pt x="715" y="105"/>
                    <a:pt x="697" y="101"/>
                  </a:cubicBezTo>
                  <a:close/>
                </a:path>
              </a:pathLst>
            </a:custGeom>
            <a:solidFill>
              <a:srgbClr val="000000"/>
            </a:solidFill>
            <a:ln w="6350" cap="flat">
              <a:solidFill>
                <a:srgbClr val="000000"/>
              </a:solidFill>
              <a:prstDash val="solid"/>
              <a:miter lim="800%"/>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noEditPoints="1"/>
            </p:cNvSpPr>
            <p:nvPr/>
          </p:nvSpPr>
          <p:spPr bwMode="auto">
            <a:xfrm>
              <a:off x="1717" y="2104"/>
              <a:ext cx="4089" cy="2023"/>
            </a:xfrm>
            <a:custGeom>
              <a:avLst/>
              <a:gdLst>
                <a:gd name="T0" fmla="*/ 275 w 1116"/>
                <a:gd name="T1" fmla="*/ 174 h 553"/>
                <a:gd name="T2" fmla="*/ 277 w 1116"/>
                <a:gd name="T3" fmla="*/ 178 h 553"/>
                <a:gd name="T4" fmla="*/ 610 w 1116"/>
                <a:gd name="T5" fmla="*/ 0 h 553"/>
                <a:gd name="T6" fmla="*/ 603 w 1116"/>
                <a:gd name="T7" fmla="*/ 165 h 553"/>
                <a:gd name="T8" fmla="*/ 476 w 1116"/>
                <a:gd name="T9" fmla="*/ 186 h 553"/>
                <a:gd name="T10" fmla="*/ 487 w 1116"/>
                <a:gd name="T11" fmla="*/ 182 h 553"/>
                <a:gd name="T12" fmla="*/ 395 w 1116"/>
                <a:gd name="T13" fmla="*/ 0 h 553"/>
                <a:gd name="T14" fmla="*/ 0 w 1116"/>
                <a:gd name="T15" fmla="*/ 21 h 553"/>
                <a:gd name="T16" fmla="*/ 637 w 1116"/>
                <a:gd name="T17" fmla="*/ 32 h 553"/>
                <a:gd name="T18" fmla="*/ 637 w 1116"/>
                <a:gd name="T19" fmla="*/ 32 h 553"/>
                <a:gd name="T20" fmla="*/ 82 w 1116"/>
                <a:gd name="T21" fmla="*/ 0 h 553"/>
                <a:gd name="T22" fmla="*/ 432 w 1116"/>
                <a:gd name="T23" fmla="*/ 24 h 553"/>
                <a:gd name="T24" fmla="*/ 542 w 1116"/>
                <a:gd name="T25" fmla="*/ 394 h 553"/>
                <a:gd name="T26" fmla="*/ 542 w 1116"/>
                <a:gd name="T27" fmla="*/ 394 h 553"/>
                <a:gd name="T28" fmla="*/ 602 w 1116"/>
                <a:gd name="T29" fmla="*/ 387 h 553"/>
                <a:gd name="T30" fmla="*/ 677 w 1116"/>
                <a:gd name="T31" fmla="*/ 358 h 553"/>
                <a:gd name="T32" fmla="*/ 1096 w 1116"/>
                <a:gd name="T33" fmla="*/ 0 h 553"/>
                <a:gd name="T34" fmla="*/ 630 w 1116"/>
                <a:gd name="T35" fmla="*/ 245 h 553"/>
                <a:gd name="T36" fmla="*/ 830 w 1116"/>
                <a:gd name="T37" fmla="*/ 212 h 553"/>
                <a:gd name="T38" fmla="*/ 830 w 1116"/>
                <a:gd name="T39" fmla="*/ 212 h 553"/>
                <a:gd name="T40" fmla="*/ 759 w 1116"/>
                <a:gd name="T41" fmla="*/ 66 h 553"/>
                <a:gd name="T42" fmla="*/ 990 w 1116"/>
                <a:gd name="T43" fmla="*/ 0 h 553"/>
                <a:gd name="T44" fmla="*/ 769 w 1116"/>
                <a:gd name="T45" fmla="*/ 0 h 553"/>
                <a:gd name="T46" fmla="*/ 769 w 1116"/>
                <a:gd name="T47" fmla="*/ 0 h 553"/>
                <a:gd name="T48" fmla="*/ 624 w 1116"/>
                <a:gd name="T49" fmla="*/ 91 h 553"/>
                <a:gd name="T50" fmla="*/ 875 w 1116"/>
                <a:gd name="T51" fmla="*/ 0 h 553"/>
                <a:gd name="T52" fmla="*/ 936 w 1116"/>
                <a:gd name="T53" fmla="*/ 0 h 553"/>
                <a:gd name="T54" fmla="*/ 235 w 1116"/>
                <a:gd name="T55" fmla="*/ 0 h 553"/>
                <a:gd name="T56" fmla="*/ 242 w 1116"/>
                <a:gd name="T57" fmla="*/ 0 h 553"/>
                <a:gd name="T58" fmla="*/ 326 w 1116"/>
                <a:gd name="T59" fmla="*/ 503 h 553"/>
                <a:gd name="T60" fmla="*/ 487 w 1116"/>
                <a:gd name="T61" fmla="*/ 548 h 553"/>
                <a:gd name="T62" fmla="*/ 745 w 1116"/>
                <a:gd name="T63" fmla="*/ 343 h 553"/>
                <a:gd name="T64" fmla="*/ 745 w 1116"/>
                <a:gd name="T65" fmla="*/ 343 h 553"/>
                <a:gd name="T66" fmla="*/ 404 w 1116"/>
                <a:gd name="T67" fmla="*/ 531 h 553"/>
                <a:gd name="T68" fmla="*/ 359 w 1116"/>
                <a:gd name="T69" fmla="*/ 516 h 553"/>
                <a:gd name="T70" fmla="*/ 546 w 1116"/>
                <a:gd name="T71" fmla="*/ 435 h 553"/>
                <a:gd name="T72" fmla="*/ 546 w 1116"/>
                <a:gd name="T73" fmla="*/ 435 h 553"/>
                <a:gd name="T74" fmla="*/ 650 w 1116"/>
                <a:gd name="T75" fmla="*/ 545 h 553"/>
                <a:gd name="T76" fmla="*/ 598 w 1116"/>
                <a:gd name="T77" fmla="*/ 551 h 553"/>
                <a:gd name="T78" fmla="*/ 929 w 1116"/>
                <a:gd name="T79" fmla="*/ 220 h 553"/>
                <a:gd name="T80" fmla="*/ 823 w 1116"/>
                <a:gd name="T81" fmla="*/ 486 h 553"/>
                <a:gd name="T82" fmla="*/ 823 w 1116"/>
                <a:gd name="T83" fmla="*/ 486 h 553"/>
                <a:gd name="T84" fmla="*/ 719 w 1116"/>
                <a:gd name="T85" fmla="*/ 529 h 553"/>
                <a:gd name="T86" fmla="*/ 168 w 1116"/>
                <a:gd name="T87" fmla="*/ 394 h 553"/>
                <a:gd name="T88" fmla="*/ 72 w 1116"/>
                <a:gd name="T89" fmla="*/ 269 h 553"/>
                <a:gd name="T90" fmla="*/ 270 w 1116"/>
                <a:gd name="T91" fmla="*/ 125 h 553"/>
                <a:gd name="T92" fmla="*/ 270 w 1116"/>
                <a:gd name="T93" fmla="*/ 125 h 553"/>
                <a:gd name="T94" fmla="*/ 229 w 1116"/>
                <a:gd name="T95" fmla="*/ 226 h 553"/>
                <a:gd name="T96" fmla="*/ 56 w 1116"/>
                <a:gd name="T97" fmla="*/ 239 h 553"/>
                <a:gd name="T98" fmla="*/ 286 w 1116"/>
                <a:gd name="T99" fmla="*/ 482 h 553"/>
                <a:gd name="T100" fmla="*/ 182 w 1116"/>
                <a:gd name="T101" fmla="*/ 0 h 553"/>
                <a:gd name="T102" fmla="*/ 182 w 1116"/>
                <a:gd name="T103" fmla="*/ 0 h 553"/>
                <a:gd name="T104" fmla="*/ 346 w 1116"/>
                <a:gd name="T105" fmla="*/ 377 h 553"/>
                <a:gd name="T106" fmla="*/ 226 w 1116"/>
                <a:gd name="T107" fmla="*/ 443 h 553"/>
                <a:gd name="T108" fmla="*/ 13 w 1116"/>
                <a:gd name="T109" fmla="*/ 115 h 553"/>
                <a:gd name="T110" fmla="*/ 293 w 1116"/>
                <a:gd name="T111" fmla="*/ 323 h 553"/>
                <a:gd name="T112" fmla="*/ 196 w 1116"/>
                <a:gd name="T113" fmla="*/ 420 h 553"/>
                <a:gd name="T114" fmla="*/ 139 w 1116"/>
                <a:gd name="T115" fmla="*/ 36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16" h="553">
                  <a:moveTo>
                    <a:pt x="560" y="163"/>
                  </a:moveTo>
                  <a:lnTo>
                    <a:pt x="555" y="160"/>
                  </a:lnTo>
                  <a:lnTo>
                    <a:pt x="560" y="163"/>
                  </a:lnTo>
                  <a:close/>
                  <a:moveTo>
                    <a:pt x="275" y="174"/>
                  </a:moveTo>
                  <a:cubicBezTo>
                    <a:pt x="275" y="173"/>
                    <a:pt x="275" y="173"/>
                    <a:pt x="275" y="173"/>
                  </a:cubicBezTo>
                  <a:lnTo>
                    <a:pt x="275" y="173"/>
                  </a:lnTo>
                  <a:cubicBezTo>
                    <a:pt x="275" y="173"/>
                    <a:pt x="275" y="173"/>
                    <a:pt x="275" y="174"/>
                  </a:cubicBezTo>
                  <a:close/>
                  <a:moveTo>
                    <a:pt x="277" y="178"/>
                  </a:moveTo>
                  <a:cubicBezTo>
                    <a:pt x="277" y="178"/>
                    <a:pt x="277" y="178"/>
                    <a:pt x="277" y="178"/>
                  </a:cubicBezTo>
                  <a:cubicBezTo>
                    <a:pt x="277" y="178"/>
                    <a:pt x="277" y="178"/>
                    <a:pt x="277" y="178"/>
                  </a:cubicBezTo>
                  <a:close/>
                  <a:moveTo>
                    <a:pt x="616" y="0"/>
                  </a:moveTo>
                  <a:lnTo>
                    <a:pt x="610" y="0"/>
                  </a:lnTo>
                  <a:cubicBezTo>
                    <a:pt x="611" y="1"/>
                    <a:pt x="611" y="3"/>
                    <a:pt x="611" y="4"/>
                  </a:cubicBezTo>
                  <a:lnTo>
                    <a:pt x="616" y="0"/>
                  </a:lnTo>
                  <a:close/>
                  <a:moveTo>
                    <a:pt x="603" y="165"/>
                  </a:moveTo>
                  <a:lnTo>
                    <a:pt x="603" y="165"/>
                  </a:lnTo>
                  <a:cubicBezTo>
                    <a:pt x="603" y="165"/>
                    <a:pt x="603" y="165"/>
                    <a:pt x="603" y="165"/>
                  </a:cubicBezTo>
                  <a:cubicBezTo>
                    <a:pt x="603" y="165"/>
                    <a:pt x="603" y="165"/>
                    <a:pt x="603" y="165"/>
                  </a:cubicBezTo>
                  <a:close/>
                  <a:moveTo>
                    <a:pt x="476" y="186"/>
                  </a:moveTo>
                  <a:cubicBezTo>
                    <a:pt x="476" y="186"/>
                    <a:pt x="476" y="186"/>
                    <a:pt x="476" y="186"/>
                  </a:cubicBezTo>
                  <a:lnTo>
                    <a:pt x="476" y="186"/>
                  </a:lnTo>
                  <a:cubicBezTo>
                    <a:pt x="476" y="186"/>
                    <a:pt x="476" y="186"/>
                    <a:pt x="476" y="186"/>
                  </a:cubicBezTo>
                  <a:close/>
                  <a:moveTo>
                    <a:pt x="487" y="182"/>
                  </a:moveTo>
                  <a:cubicBezTo>
                    <a:pt x="487" y="182"/>
                    <a:pt x="487" y="182"/>
                    <a:pt x="487" y="182"/>
                  </a:cubicBezTo>
                  <a:cubicBezTo>
                    <a:pt x="487" y="182"/>
                    <a:pt x="487" y="182"/>
                    <a:pt x="487" y="182"/>
                  </a:cubicBezTo>
                  <a:close/>
                  <a:moveTo>
                    <a:pt x="324" y="78"/>
                  </a:moveTo>
                  <a:lnTo>
                    <a:pt x="403" y="0"/>
                  </a:lnTo>
                  <a:lnTo>
                    <a:pt x="395" y="0"/>
                  </a:lnTo>
                  <a:lnTo>
                    <a:pt x="314" y="81"/>
                  </a:lnTo>
                  <a:cubicBezTo>
                    <a:pt x="317" y="80"/>
                    <a:pt x="320" y="79"/>
                    <a:pt x="324" y="78"/>
                  </a:cubicBezTo>
                  <a:close/>
                  <a:moveTo>
                    <a:pt x="21" y="0"/>
                  </a:moveTo>
                  <a:lnTo>
                    <a:pt x="0" y="21"/>
                  </a:lnTo>
                  <a:cubicBezTo>
                    <a:pt x="1" y="23"/>
                    <a:pt x="1" y="25"/>
                    <a:pt x="1" y="28"/>
                  </a:cubicBezTo>
                  <a:lnTo>
                    <a:pt x="29" y="0"/>
                  </a:lnTo>
                  <a:lnTo>
                    <a:pt x="21" y="0"/>
                  </a:lnTo>
                  <a:close/>
                  <a:moveTo>
                    <a:pt x="637" y="32"/>
                  </a:moveTo>
                  <a:cubicBezTo>
                    <a:pt x="637" y="30"/>
                    <a:pt x="637" y="28"/>
                    <a:pt x="636" y="25"/>
                  </a:cubicBezTo>
                  <a:lnTo>
                    <a:pt x="618" y="43"/>
                  </a:lnTo>
                  <a:cubicBezTo>
                    <a:pt x="619" y="45"/>
                    <a:pt x="619" y="48"/>
                    <a:pt x="619" y="50"/>
                  </a:cubicBezTo>
                  <a:lnTo>
                    <a:pt x="637" y="32"/>
                  </a:lnTo>
                  <a:close/>
                  <a:moveTo>
                    <a:pt x="75" y="0"/>
                  </a:moveTo>
                  <a:lnTo>
                    <a:pt x="5" y="70"/>
                  </a:lnTo>
                  <a:cubicBezTo>
                    <a:pt x="5" y="72"/>
                    <a:pt x="5" y="74"/>
                    <a:pt x="6" y="76"/>
                  </a:cubicBezTo>
                  <a:lnTo>
                    <a:pt x="82" y="0"/>
                  </a:lnTo>
                  <a:lnTo>
                    <a:pt x="75" y="0"/>
                  </a:lnTo>
                  <a:close/>
                  <a:moveTo>
                    <a:pt x="393" y="62"/>
                  </a:moveTo>
                  <a:cubicBezTo>
                    <a:pt x="393" y="62"/>
                    <a:pt x="393" y="62"/>
                    <a:pt x="393" y="62"/>
                  </a:cubicBezTo>
                  <a:lnTo>
                    <a:pt x="432" y="24"/>
                  </a:lnTo>
                  <a:lnTo>
                    <a:pt x="430" y="18"/>
                  </a:lnTo>
                  <a:lnTo>
                    <a:pt x="383" y="65"/>
                  </a:lnTo>
                  <a:cubicBezTo>
                    <a:pt x="386" y="64"/>
                    <a:pt x="390" y="63"/>
                    <a:pt x="393" y="62"/>
                  </a:cubicBezTo>
                  <a:close/>
                  <a:moveTo>
                    <a:pt x="542" y="394"/>
                  </a:moveTo>
                  <a:lnTo>
                    <a:pt x="586" y="350"/>
                  </a:lnTo>
                  <a:cubicBezTo>
                    <a:pt x="584" y="349"/>
                    <a:pt x="583" y="348"/>
                    <a:pt x="581" y="347"/>
                  </a:cubicBezTo>
                  <a:lnTo>
                    <a:pt x="532" y="397"/>
                  </a:lnTo>
                  <a:cubicBezTo>
                    <a:pt x="535" y="396"/>
                    <a:pt x="539" y="395"/>
                    <a:pt x="542" y="394"/>
                  </a:cubicBezTo>
                  <a:close/>
                  <a:moveTo>
                    <a:pt x="628" y="361"/>
                  </a:moveTo>
                  <a:cubicBezTo>
                    <a:pt x="626" y="361"/>
                    <a:pt x="624" y="361"/>
                    <a:pt x="621" y="360"/>
                  </a:cubicBezTo>
                  <a:lnTo>
                    <a:pt x="596" y="386"/>
                  </a:lnTo>
                  <a:cubicBezTo>
                    <a:pt x="598" y="386"/>
                    <a:pt x="600" y="386"/>
                    <a:pt x="602" y="387"/>
                  </a:cubicBezTo>
                  <a:lnTo>
                    <a:pt x="628" y="361"/>
                  </a:lnTo>
                  <a:close/>
                  <a:moveTo>
                    <a:pt x="638" y="405"/>
                  </a:moveTo>
                  <a:lnTo>
                    <a:pt x="686" y="356"/>
                  </a:lnTo>
                  <a:cubicBezTo>
                    <a:pt x="683" y="357"/>
                    <a:pt x="680" y="357"/>
                    <a:pt x="677" y="358"/>
                  </a:cubicBezTo>
                  <a:lnTo>
                    <a:pt x="634" y="401"/>
                  </a:lnTo>
                  <a:cubicBezTo>
                    <a:pt x="635" y="403"/>
                    <a:pt x="636" y="404"/>
                    <a:pt x="638" y="405"/>
                  </a:cubicBezTo>
                  <a:close/>
                  <a:moveTo>
                    <a:pt x="883" y="213"/>
                  </a:moveTo>
                  <a:lnTo>
                    <a:pt x="1096" y="0"/>
                  </a:lnTo>
                  <a:lnTo>
                    <a:pt x="1089" y="0"/>
                  </a:lnTo>
                  <a:lnTo>
                    <a:pt x="875" y="213"/>
                  </a:lnTo>
                  <a:cubicBezTo>
                    <a:pt x="878" y="213"/>
                    <a:pt x="880" y="213"/>
                    <a:pt x="883" y="213"/>
                  </a:cubicBezTo>
                  <a:close/>
                  <a:moveTo>
                    <a:pt x="630" y="245"/>
                  </a:moveTo>
                  <a:lnTo>
                    <a:pt x="630" y="245"/>
                  </a:lnTo>
                  <a:cubicBezTo>
                    <a:pt x="630" y="245"/>
                    <a:pt x="630" y="246"/>
                    <a:pt x="630" y="247"/>
                  </a:cubicBezTo>
                  <a:cubicBezTo>
                    <a:pt x="630" y="246"/>
                    <a:pt x="630" y="245"/>
                    <a:pt x="630" y="245"/>
                  </a:cubicBezTo>
                  <a:close/>
                  <a:moveTo>
                    <a:pt x="830" y="212"/>
                  </a:moveTo>
                  <a:lnTo>
                    <a:pt x="1043" y="0"/>
                  </a:lnTo>
                  <a:lnTo>
                    <a:pt x="1035" y="0"/>
                  </a:lnTo>
                  <a:lnTo>
                    <a:pt x="823" y="212"/>
                  </a:lnTo>
                  <a:cubicBezTo>
                    <a:pt x="825" y="212"/>
                    <a:pt x="828" y="212"/>
                    <a:pt x="830" y="212"/>
                  </a:cubicBezTo>
                  <a:close/>
                  <a:moveTo>
                    <a:pt x="829" y="0"/>
                  </a:moveTo>
                  <a:lnTo>
                    <a:pt x="822" y="0"/>
                  </a:lnTo>
                  <a:lnTo>
                    <a:pt x="759" y="62"/>
                  </a:lnTo>
                  <a:cubicBezTo>
                    <a:pt x="759" y="63"/>
                    <a:pt x="759" y="65"/>
                    <a:pt x="759" y="66"/>
                  </a:cubicBezTo>
                  <a:cubicBezTo>
                    <a:pt x="759" y="67"/>
                    <a:pt x="759" y="68"/>
                    <a:pt x="759" y="70"/>
                  </a:cubicBezTo>
                  <a:lnTo>
                    <a:pt x="829" y="0"/>
                  </a:lnTo>
                  <a:close/>
                  <a:moveTo>
                    <a:pt x="797" y="192"/>
                  </a:moveTo>
                  <a:lnTo>
                    <a:pt x="990" y="0"/>
                  </a:lnTo>
                  <a:lnTo>
                    <a:pt x="982" y="0"/>
                  </a:lnTo>
                  <a:lnTo>
                    <a:pt x="796" y="185"/>
                  </a:lnTo>
                  <a:cubicBezTo>
                    <a:pt x="797" y="187"/>
                    <a:pt x="797" y="190"/>
                    <a:pt x="797" y="192"/>
                  </a:cubicBezTo>
                  <a:close/>
                  <a:moveTo>
                    <a:pt x="769" y="0"/>
                  </a:moveTo>
                  <a:lnTo>
                    <a:pt x="766" y="3"/>
                  </a:lnTo>
                  <a:cubicBezTo>
                    <a:pt x="765" y="6"/>
                    <a:pt x="765" y="8"/>
                    <a:pt x="765" y="11"/>
                  </a:cubicBezTo>
                  <a:lnTo>
                    <a:pt x="776" y="0"/>
                  </a:lnTo>
                  <a:lnTo>
                    <a:pt x="769" y="0"/>
                  </a:lnTo>
                  <a:close/>
                  <a:moveTo>
                    <a:pt x="625" y="98"/>
                  </a:moveTo>
                  <a:lnTo>
                    <a:pt x="640" y="82"/>
                  </a:lnTo>
                  <a:cubicBezTo>
                    <a:pt x="640" y="80"/>
                    <a:pt x="640" y="77"/>
                    <a:pt x="640" y="74"/>
                  </a:cubicBezTo>
                  <a:lnTo>
                    <a:pt x="624" y="91"/>
                  </a:lnTo>
                  <a:cubicBezTo>
                    <a:pt x="624" y="93"/>
                    <a:pt x="625" y="95"/>
                    <a:pt x="625" y="98"/>
                  </a:cubicBezTo>
                  <a:close/>
                  <a:moveTo>
                    <a:pt x="771" y="111"/>
                  </a:moveTo>
                  <a:lnTo>
                    <a:pt x="883" y="0"/>
                  </a:lnTo>
                  <a:lnTo>
                    <a:pt x="875" y="0"/>
                  </a:lnTo>
                  <a:lnTo>
                    <a:pt x="769" y="106"/>
                  </a:lnTo>
                  <a:cubicBezTo>
                    <a:pt x="770" y="108"/>
                    <a:pt x="770" y="109"/>
                    <a:pt x="771" y="111"/>
                  </a:cubicBezTo>
                  <a:close/>
                  <a:moveTo>
                    <a:pt x="788" y="148"/>
                  </a:moveTo>
                  <a:lnTo>
                    <a:pt x="936" y="0"/>
                  </a:lnTo>
                  <a:lnTo>
                    <a:pt x="929" y="0"/>
                  </a:lnTo>
                  <a:lnTo>
                    <a:pt x="786" y="143"/>
                  </a:lnTo>
                  <a:cubicBezTo>
                    <a:pt x="786" y="145"/>
                    <a:pt x="787" y="146"/>
                    <a:pt x="788" y="148"/>
                  </a:cubicBezTo>
                  <a:close/>
                  <a:moveTo>
                    <a:pt x="235" y="0"/>
                  </a:moveTo>
                  <a:lnTo>
                    <a:pt x="38" y="197"/>
                  </a:lnTo>
                  <a:cubicBezTo>
                    <a:pt x="38" y="198"/>
                    <a:pt x="39" y="200"/>
                    <a:pt x="40" y="202"/>
                  </a:cubicBezTo>
                  <a:cubicBezTo>
                    <a:pt x="40" y="202"/>
                    <a:pt x="40" y="202"/>
                    <a:pt x="40" y="202"/>
                  </a:cubicBezTo>
                  <a:lnTo>
                    <a:pt x="242" y="0"/>
                  </a:lnTo>
                  <a:lnTo>
                    <a:pt x="235" y="0"/>
                  </a:lnTo>
                  <a:close/>
                  <a:moveTo>
                    <a:pt x="461" y="361"/>
                  </a:moveTo>
                  <a:lnTo>
                    <a:pt x="321" y="500"/>
                  </a:lnTo>
                  <a:cubicBezTo>
                    <a:pt x="323" y="501"/>
                    <a:pt x="325" y="502"/>
                    <a:pt x="326" y="503"/>
                  </a:cubicBezTo>
                  <a:lnTo>
                    <a:pt x="478" y="351"/>
                  </a:lnTo>
                  <a:cubicBezTo>
                    <a:pt x="473" y="355"/>
                    <a:pt x="467" y="358"/>
                    <a:pt x="461" y="361"/>
                  </a:cubicBezTo>
                  <a:close/>
                  <a:moveTo>
                    <a:pt x="600" y="435"/>
                  </a:moveTo>
                  <a:lnTo>
                    <a:pt x="487" y="548"/>
                  </a:lnTo>
                  <a:cubicBezTo>
                    <a:pt x="489" y="549"/>
                    <a:pt x="491" y="549"/>
                    <a:pt x="493" y="549"/>
                  </a:cubicBezTo>
                  <a:lnTo>
                    <a:pt x="608" y="434"/>
                  </a:lnTo>
                  <a:cubicBezTo>
                    <a:pt x="606" y="435"/>
                    <a:pt x="603" y="435"/>
                    <a:pt x="600" y="435"/>
                  </a:cubicBezTo>
                  <a:close/>
                  <a:moveTo>
                    <a:pt x="745" y="343"/>
                  </a:moveTo>
                  <a:lnTo>
                    <a:pt x="536" y="552"/>
                  </a:lnTo>
                  <a:cubicBezTo>
                    <a:pt x="538" y="553"/>
                    <a:pt x="541" y="553"/>
                    <a:pt x="543" y="553"/>
                  </a:cubicBezTo>
                  <a:lnTo>
                    <a:pt x="756" y="340"/>
                  </a:lnTo>
                  <a:cubicBezTo>
                    <a:pt x="752" y="341"/>
                    <a:pt x="749" y="342"/>
                    <a:pt x="745" y="343"/>
                  </a:cubicBezTo>
                  <a:close/>
                  <a:moveTo>
                    <a:pt x="505" y="425"/>
                  </a:moveTo>
                  <a:cubicBezTo>
                    <a:pt x="504" y="425"/>
                    <a:pt x="504" y="424"/>
                    <a:pt x="504" y="424"/>
                  </a:cubicBezTo>
                  <a:lnTo>
                    <a:pt x="399" y="530"/>
                  </a:lnTo>
                  <a:cubicBezTo>
                    <a:pt x="401" y="530"/>
                    <a:pt x="402" y="531"/>
                    <a:pt x="404" y="531"/>
                  </a:cubicBezTo>
                  <a:lnTo>
                    <a:pt x="509" y="427"/>
                  </a:lnTo>
                  <a:cubicBezTo>
                    <a:pt x="507" y="426"/>
                    <a:pt x="506" y="426"/>
                    <a:pt x="505" y="425"/>
                  </a:cubicBezTo>
                  <a:close/>
                  <a:moveTo>
                    <a:pt x="546" y="329"/>
                  </a:moveTo>
                  <a:lnTo>
                    <a:pt x="359" y="516"/>
                  </a:lnTo>
                  <a:cubicBezTo>
                    <a:pt x="361" y="517"/>
                    <a:pt x="362" y="518"/>
                    <a:pt x="364" y="518"/>
                  </a:cubicBezTo>
                  <a:lnTo>
                    <a:pt x="552" y="331"/>
                  </a:lnTo>
                  <a:cubicBezTo>
                    <a:pt x="550" y="330"/>
                    <a:pt x="548" y="329"/>
                    <a:pt x="546" y="329"/>
                  </a:cubicBezTo>
                  <a:close/>
                  <a:moveTo>
                    <a:pt x="546" y="435"/>
                  </a:moveTo>
                  <a:lnTo>
                    <a:pt x="441" y="541"/>
                  </a:lnTo>
                  <a:cubicBezTo>
                    <a:pt x="443" y="541"/>
                    <a:pt x="445" y="542"/>
                    <a:pt x="447" y="542"/>
                  </a:cubicBezTo>
                  <a:lnTo>
                    <a:pt x="553" y="436"/>
                  </a:lnTo>
                  <a:cubicBezTo>
                    <a:pt x="551" y="436"/>
                    <a:pt x="549" y="435"/>
                    <a:pt x="546" y="435"/>
                  </a:cubicBezTo>
                  <a:close/>
                  <a:moveTo>
                    <a:pt x="659" y="544"/>
                  </a:moveTo>
                  <a:lnTo>
                    <a:pt x="1108" y="95"/>
                  </a:lnTo>
                  <a:cubicBezTo>
                    <a:pt x="1108" y="92"/>
                    <a:pt x="1109" y="89"/>
                    <a:pt x="1109" y="86"/>
                  </a:cubicBezTo>
                  <a:lnTo>
                    <a:pt x="650" y="545"/>
                  </a:lnTo>
                  <a:cubicBezTo>
                    <a:pt x="653" y="545"/>
                    <a:pt x="656" y="544"/>
                    <a:pt x="659" y="544"/>
                  </a:cubicBezTo>
                  <a:close/>
                  <a:moveTo>
                    <a:pt x="826" y="316"/>
                  </a:moveTo>
                  <a:lnTo>
                    <a:pt x="590" y="552"/>
                  </a:lnTo>
                  <a:cubicBezTo>
                    <a:pt x="592" y="552"/>
                    <a:pt x="595" y="552"/>
                    <a:pt x="598" y="551"/>
                  </a:cubicBezTo>
                  <a:lnTo>
                    <a:pt x="839" y="310"/>
                  </a:lnTo>
                  <a:cubicBezTo>
                    <a:pt x="835" y="312"/>
                    <a:pt x="831" y="314"/>
                    <a:pt x="826" y="316"/>
                  </a:cubicBezTo>
                  <a:close/>
                  <a:moveTo>
                    <a:pt x="923" y="219"/>
                  </a:moveTo>
                  <a:cubicBezTo>
                    <a:pt x="925" y="219"/>
                    <a:pt x="927" y="220"/>
                    <a:pt x="929" y="220"/>
                  </a:cubicBezTo>
                  <a:lnTo>
                    <a:pt x="1115" y="34"/>
                  </a:lnTo>
                  <a:cubicBezTo>
                    <a:pt x="1116" y="31"/>
                    <a:pt x="1116" y="29"/>
                    <a:pt x="1116" y="26"/>
                  </a:cubicBezTo>
                  <a:lnTo>
                    <a:pt x="923" y="219"/>
                  </a:lnTo>
                  <a:close/>
                  <a:moveTo>
                    <a:pt x="823" y="486"/>
                  </a:moveTo>
                  <a:lnTo>
                    <a:pt x="1050" y="259"/>
                  </a:lnTo>
                  <a:cubicBezTo>
                    <a:pt x="1053" y="254"/>
                    <a:pt x="1056" y="249"/>
                    <a:pt x="1058" y="244"/>
                  </a:cubicBezTo>
                  <a:lnTo>
                    <a:pt x="808" y="494"/>
                  </a:lnTo>
                  <a:cubicBezTo>
                    <a:pt x="813" y="492"/>
                    <a:pt x="818" y="489"/>
                    <a:pt x="823" y="486"/>
                  </a:cubicBezTo>
                  <a:close/>
                  <a:moveTo>
                    <a:pt x="730" y="526"/>
                  </a:moveTo>
                  <a:lnTo>
                    <a:pt x="1090" y="166"/>
                  </a:lnTo>
                  <a:cubicBezTo>
                    <a:pt x="1091" y="163"/>
                    <a:pt x="1092" y="159"/>
                    <a:pt x="1093" y="155"/>
                  </a:cubicBezTo>
                  <a:lnTo>
                    <a:pt x="719" y="529"/>
                  </a:lnTo>
                  <a:cubicBezTo>
                    <a:pt x="723" y="528"/>
                    <a:pt x="726" y="527"/>
                    <a:pt x="730" y="526"/>
                  </a:cubicBezTo>
                  <a:close/>
                  <a:moveTo>
                    <a:pt x="303" y="251"/>
                  </a:moveTo>
                  <a:lnTo>
                    <a:pt x="164" y="390"/>
                  </a:lnTo>
                  <a:cubicBezTo>
                    <a:pt x="166" y="392"/>
                    <a:pt x="167" y="393"/>
                    <a:pt x="168" y="394"/>
                  </a:cubicBezTo>
                  <a:lnTo>
                    <a:pt x="311" y="251"/>
                  </a:lnTo>
                  <a:cubicBezTo>
                    <a:pt x="309" y="251"/>
                    <a:pt x="306" y="251"/>
                    <a:pt x="303" y="251"/>
                  </a:cubicBezTo>
                  <a:close/>
                  <a:moveTo>
                    <a:pt x="342" y="0"/>
                  </a:moveTo>
                  <a:lnTo>
                    <a:pt x="72" y="269"/>
                  </a:lnTo>
                  <a:cubicBezTo>
                    <a:pt x="73" y="271"/>
                    <a:pt x="74" y="272"/>
                    <a:pt x="75" y="274"/>
                  </a:cubicBezTo>
                  <a:lnTo>
                    <a:pt x="349" y="0"/>
                  </a:lnTo>
                  <a:lnTo>
                    <a:pt x="342" y="0"/>
                  </a:lnTo>
                  <a:close/>
                  <a:moveTo>
                    <a:pt x="270" y="125"/>
                  </a:moveTo>
                  <a:lnTo>
                    <a:pt x="92" y="302"/>
                  </a:lnTo>
                  <a:cubicBezTo>
                    <a:pt x="93" y="304"/>
                    <a:pt x="94" y="305"/>
                    <a:pt x="95" y="307"/>
                  </a:cubicBezTo>
                  <a:lnTo>
                    <a:pt x="268" y="134"/>
                  </a:lnTo>
                  <a:cubicBezTo>
                    <a:pt x="269" y="131"/>
                    <a:pt x="269" y="128"/>
                    <a:pt x="270" y="125"/>
                  </a:cubicBezTo>
                  <a:close/>
                  <a:moveTo>
                    <a:pt x="226" y="222"/>
                  </a:moveTo>
                  <a:lnTo>
                    <a:pt x="114" y="334"/>
                  </a:lnTo>
                  <a:cubicBezTo>
                    <a:pt x="116" y="335"/>
                    <a:pt x="117" y="336"/>
                    <a:pt x="118" y="338"/>
                  </a:cubicBezTo>
                  <a:lnTo>
                    <a:pt x="229" y="226"/>
                  </a:lnTo>
                  <a:cubicBezTo>
                    <a:pt x="228" y="225"/>
                    <a:pt x="227" y="223"/>
                    <a:pt x="226" y="222"/>
                  </a:cubicBezTo>
                  <a:close/>
                  <a:moveTo>
                    <a:pt x="288" y="0"/>
                  </a:moveTo>
                  <a:lnTo>
                    <a:pt x="54" y="234"/>
                  </a:lnTo>
                  <a:cubicBezTo>
                    <a:pt x="55" y="236"/>
                    <a:pt x="55" y="237"/>
                    <a:pt x="56" y="239"/>
                  </a:cubicBezTo>
                  <a:lnTo>
                    <a:pt x="296" y="0"/>
                  </a:lnTo>
                  <a:lnTo>
                    <a:pt x="288" y="0"/>
                  </a:lnTo>
                  <a:close/>
                  <a:moveTo>
                    <a:pt x="391" y="377"/>
                  </a:moveTo>
                  <a:lnTo>
                    <a:pt x="286" y="482"/>
                  </a:lnTo>
                  <a:cubicBezTo>
                    <a:pt x="288" y="483"/>
                    <a:pt x="289" y="484"/>
                    <a:pt x="291" y="485"/>
                  </a:cubicBezTo>
                  <a:lnTo>
                    <a:pt x="399" y="376"/>
                  </a:lnTo>
                  <a:cubicBezTo>
                    <a:pt x="397" y="377"/>
                    <a:pt x="394" y="377"/>
                    <a:pt x="391" y="377"/>
                  </a:cubicBezTo>
                  <a:close/>
                  <a:moveTo>
                    <a:pt x="182" y="0"/>
                  </a:moveTo>
                  <a:lnTo>
                    <a:pt x="24" y="157"/>
                  </a:lnTo>
                  <a:cubicBezTo>
                    <a:pt x="25" y="159"/>
                    <a:pt x="25" y="161"/>
                    <a:pt x="26" y="163"/>
                  </a:cubicBezTo>
                  <a:lnTo>
                    <a:pt x="189" y="0"/>
                  </a:lnTo>
                  <a:lnTo>
                    <a:pt x="182" y="0"/>
                  </a:lnTo>
                  <a:close/>
                  <a:moveTo>
                    <a:pt x="339" y="376"/>
                  </a:moveTo>
                  <a:lnTo>
                    <a:pt x="253" y="462"/>
                  </a:lnTo>
                  <a:cubicBezTo>
                    <a:pt x="254" y="463"/>
                    <a:pt x="256" y="464"/>
                    <a:pt x="257" y="465"/>
                  </a:cubicBezTo>
                  <a:lnTo>
                    <a:pt x="346" y="377"/>
                  </a:lnTo>
                  <a:cubicBezTo>
                    <a:pt x="343" y="377"/>
                    <a:pt x="341" y="376"/>
                    <a:pt x="339" y="376"/>
                  </a:cubicBezTo>
                  <a:close/>
                  <a:moveTo>
                    <a:pt x="296" y="365"/>
                  </a:moveTo>
                  <a:lnTo>
                    <a:pt x="221" y="440"/>
                  </a:lnTo>
                  <a:cubicBezTo>
                    <a:pt x="223" y="441"/>
                    <a:pt x="224" y="442"/>
                    <a:pt x="226" y="443"/>
                  </a:cubicBezTo>
                  <a:lnTo>
                    <a:pt x="301" y="368"/>
                  </a:lnTo>
                  <a:cubicBezTo>
                    <a:pt x="300" y="367"/>
                    <a:pt x="298" y="366"/>
                    <a:pt x="296" y="365"/>
                  </a:cubicBezTo>
                  <a:close/>
                  <a:moveTo>
                    <a:pt x="128" y="0"/>
                  </a:moveTo>
                  <a:lnTo>
                    <a:pt x="13" y="115"/>
                  </a:lnTo>
                  <a:cubicBezTo>
                    <a:pt x="13" y="117"/>
                    <a:pt x="14" y="119"/>
                    <a:pt x="14" y="121"/>
                  </a:cubicBezTo>
                  <a:lnTo>
                    <a:pt x="136" y="0"/>
                  </a:lnTo>
                  <a:lnTo>
                    <a:pt x="128" y="0"/>
                  </a:lnTo>
                  <a:close/>
                  <a:moveTo>
                    <a:pt x="293" y="323"/>
                  </a:moveTo>
                  <a:lnTo>
                    <a:pt x="364" y="252"/>
                  </a:lnTo>
                  <a:cubicBezTo>
                    <a:pt x="362" y="251"/>
                    <a:pt x="360" y="251"/>
                    <a:pt x="358" y="250"/>
                  </a:cubicBezTo>
                  <a:lnTo>
                    <a:pt x="192" y="416"/>
                  </a:lnTo>
                  <a:cubicBezTo>
                    <a:pt x="193" y="417"/>
                    <a:pt x="195" y="418"/>
                    <a:pt x="196" y="420"/>
                  </a:cubicBezTo>
                  <a:lnTo>
                    <a:pt x="279" y="337"/>
                  </a:lnTo>
                  <a:cubicBezTo>
                    <a:pt x="281" y="332"/>
                    <a:pt x="286" y="327"/>
                    <a:pt x="293" y="323"/>
                  </a:cubicBezTo>
                  <a:close/>
                  <a:moveTo>
                    <a:pt x="256" y="245"/>
                  </a:moveTo>
                  <a:lnTo>
                    <a:pt x="139" y="363"/>
                  </a:lnTo>
                  <a:cubicBezTo>
                    <a:pt x="140" y="364"/>
                    <a:pt x="141" y="366"/>
                    <a:pt x="142" y="367"/>
                  </a:cubicBezTo>
                  <a:lnTo>
                    <a:pt x="262" y="247"/>
                  </a:lnTo>
                  <a:cubicBezTo>
                    <a:pt x="260" y="246"/>
                    <a:pt x="258" y="246"/>
                    <a:pt x="256" y="245"/>
                  </a:cubicBezTo>
                  <a:close/>
                </a:path>
              </a:pathLst>
            </a:custGeom>
            <a:solidFill>
              <a:srgbClr val="000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TextBox 25"/>
          <p:cNvSpPr txBox="1"/>
          <p:nvPr/>
        </p:nvSpPr>
        <p:spPr>
          <a:xfrm>
            <a:off x="0" y="6396335"/>
            <a:ext cx="4616823" cy="461665"/>
          </a:xfrm>
          <a:prstGeom prst="rect">
            <a:avLst/>
          </a:prstGeom>
          <a:noFill/>
        </p:spPr>
        <p:txBody>
          <a:bodyPr wrap="square" rtlCol="0">
            <a:spAutoFit/>
          </a:bodyPr>
          <a:lstStyle/>
          <a:p>
            <a:r>
              <a:rPr lang="en-GB" sz="1200" dirty="0" smtClean="0">
                <a:hlinkClick r:id="rId4"/>
              </a:rPr>
              <a:t>Public Lab logo</a:t>
            </a:r>
            <a:r>
              <a:rPr lang="en-GB" sz="1200" dirty="0" smtClean="0"/>
              <a:t> by Public Lab contributors </a:t>
            </a:r>
            <a:r>
              <a:rPr lang="en-GB" sz="1200" dirty="0" smtClean="0">
                <a:hlinkClick r:id="rId5"/>
              </a:rPr>
              <a:t>CC BY-SA 3.0</a:t>
            </a:r>
            <a:endParaRPr lang="en-GB" sz="1200" dirty="0" smtClean="0"/>
          </a:p>
          <a:p>
            <a:r>
              <a:rPr lang="en-GB" sz="1200" dirty="0" smtClean="0">
                <a:hlinkClick r:id="rId6"/>
              </a:rPr>
              <a:t>Oil in Water</a:t>
            </a:r>
            <a:r>
              <a:rPr lang="en-GB" sz="1200" dirty="0" smtClean="0"/>
              <a:t> by XPRIZE Foundation from Flickr </a:t>
            </a:r>
            <a:r>
              <a:rPr lang="en-GB" sz="1200" dirty="0" smtClean="0">
                <a:hlinkClick r:id="rId7"/>
              </a:rPr>
              <a:t>CC BY 2.0</a:t>
            </a:r>
            <a:endParaRPr lang="en-GB" sz="1200" dirty="0"/>
          </a:p>
        </p:txBody>
      </p:sp>
    </p:spTree>
    <p:extLst>
      <p:ext uri="{BB962C8B-B14F-4D97-AF65-F5344CB8AC3E}">
        <p14:creationId xmlns:p14="http://schemas.microsoft.com/office/powerpoint/2010/main" val="2605899089"/>
      </p:ext>
    </p:extLst>
  </p:cSld>
  <p:clrMapOvr>
    <a:masterClrMapping/>
  </p:clrMapOvr>
  <mc:AlternateContent xmlns:mc="http://schemas.openxmlformats.org/markup-compatibility/2006" xmlns:p14="http://schemas.microsoft.com/office/powerpoint/2010/main">
    <mc:Choice Requires="p14">
      <p:transition spd="slow" p14:dur="2000" advTm="27905"/>
    </mc:Choice>
    <mc:Fallback xmlns:p="http://schemas.openxmlformats.org/presentationml/2006/main" xmlns:r="http://schemas.openxmlformats.org/officeDocument/2006/relationships" xmlns:a="http://schemas.openxmlformats.org/drawingml/2006/main" xmlns="">
      <p:transition spd="slow" advTm="27905"/>
    </mc:Fallback>
  </mc:AlternateContent>
  <p:timing>
    <p:tnLst>
      <p:par>
        <p:cTn id="1" dur="indefinite" restart="never" nodeType="tmRoot"/>
      </p:par>
    </p:tnLst>
  </p:timing>
</p:sld>
</file>

<file path=ppt/slides/slide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6581001"/>
            <a:ext cx="6380703" cy="276999"/>
          </a:xfrm>
          <a:prstGeom prst="rect">
            <a:avLst/>
          </a:prstGeom>
          <a:solidFill>
            <a:schemeClr val="bg1">
              <a:lumMod val="90%"/>
              <a:lumOff val="10%"/>
            </a:schemeClr>
          </a:solidFill>
        </p:spPr>
        <p:txBody>
          <a:bodyPr wrap="square" rtlCol="0">
            <a:spAutoFit/>
          </a:bodyPr>
          <a:lstStyle/>
          <a:p>
            <a:r>
              <a:rPr lang="en-US" sz="1200" dirty="0" smtClean="0"/>
              <a:t>modified from </a:t>
            </a:r>
            <a:r>
              <a:rPr lang="en-US" sz="1200" dirty="0" smtClean="0">
                <a:hlinkClick r:id="rId4"/>
              </a:rPr>
              <a:t>Learning Her Birds</a:t>
            </a:r>
            <a:r>
              <a:rPr lang="en-US" sz="1200" dirty="0" smtClean="0"/>
              <a:t> </a:t>
            </a:r>
            <a:r>
              <a:rPr lang="en-US" sz="1200" dirty="0"/>
              <a:t>by Don </a:t>
            </a:r>
            <a:r>
              <a:rPr lang="en-US" sz="1200" dirty="0" err="1"/>
              <a:t>Freiday</a:t>
            </a:r>
            <a:r>
              <a:rPr lang="en-US" sz="1200" dirty="0"/>
              <a:t>/USFWS </a:t>
            </a:r>
            <a:r>
              <a:rPr lang="en-US" sz="1200" dirty="0" smtClean="0"/>
              <a:t>from Flickr, </a:t>
            </a:r>
            <a:r>
              <a:rPr lang="en-US" sz="1200" dirty="0" smtClean="0">
                <a:hlinkClick r:id="rId5"/>
              </a:rPr>
              <a:t>public domain</a:t>
            </a:r>
            <a:endParaRPr lang="en-GB" sz="1200" dirty="0"/>
          </a:p>
        </p:txBody>
      </p:sp>
      <p:sp>
        <p:nvSpPr>
          <p:cNvPr id="2" name="TextBox 1"/>
          <p:cNvSpPr txBox="1"/>
          <p:nvPr/>
        </p:nvSpPr>
        <p:spPr>
          <a:xfrm>
            <a:off x="291403" y="160774"/>
            <a:ext cx="8370276" cy="1015663"/>
          </a:xfrm>
          <a:prstGeom prst="rect">
            <a:avLst/>
          </a:prstGeom>
          <a:noFill/>
        </p:spPr>
        <p:txBody>
          <a:bodyPr wrap="square" rtlCol="0">
            <a:spAutoFit/>
          </a:bodyPr>
          <a:lstStyle/>
          <a:p>
            <a:r>
              <a:rPr lang="en-US" sz="6000" dirty="0" smtClean="0"/>
              <a:t>breeding bird surveys</a:t>
            </a:r>
            <a:endParaRPr lang="en-GB" sz="6000" dirty="0"/>
          </a:p>
        </p:txBody>
      </p:sp>
    </p:spTree>
    <p:extLst>
      <p:ext uri="{BB962C8B-B14F-4D97-AF65-F5344CB8AC3E}">
        <p14:creationId xmlns:p14="http://schemas.microsoft.com/office/powerpoint/2010/main" val="111109679"/>
      </p:ext>
    </p:extLst>
  </p:cSld>
  <p:clrMapOvr>
    <a:masterClrMapping/>
  </p:clrMapOvr>
  <mc:AlternateContent xmlns:mc="http://schemas.openxmlformats.org/markup-compatibility/2006" xmlns:p14="http://schemas.microsoft.com/office/powerpoint/2010/main">
    <mc:Choice Requires="p14">
      <p:transition spd="slow" p14:dur="2000" advTm="24177"/>
    </mc:Choice>
    <mc:Fallback xmlns:p="http://schemas.openxmlformats.org/presentationml/2006/main" xmlns:r="http://schemas.openxmlformats.org/officeDocument/2006/relationships" xmlns:a="http://schemas.openxmlformats.org/drawingml/2006/main" xmlns="">
      <p:transition spd="slow" advTm="24177"/>
    </mc:Fallback>
  </mc:AlternateContent>
  <p:timing>
    <p:tnLst>
      <p:par>
        <p:cTn id="1" dur="indefinite" restart="never" nodeType="tmRoot"/>
      </p:par>
    </p:tnLst>
  </p:timing>
</p:sld>
</file>

<file path=ppt/slides/slide50.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3242268"/>
            <a:ext cx="3890385" cy="971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450123" y="2936632"/>
            <a:ext cx="2981009" cy="3056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02522" y="2329542"/>
            <a:ext cx="2828610" cy="9127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679371" y="2340430"/>
            <a:ext cx="1751761" cy="892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2044003" cy="20812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893277" cy="28219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860808" cy="19678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440343" y="572754"/>
            <a:ext cx="141514" cy="266951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437831" y="1274464"/>
            <a:ext cx="2440075" cy="19585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5466303" y="2316984"/>
            <a:ext cx="1351502" cy="9286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1" y="1758461"/>
            <a:ext cx="3773993" cy="14997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5437830" y="2583264"/>
            <a:ext cx="2892252" cy="6732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4061208" y="3258176"/>
            <a:ext cx="1376622" cy="332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2299397" y="3256084"/>
            <a:ext cx="3138433" cy="17329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3830096" y="3257758"/>
            <a:ext cx="1607734" cy="1558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3258176"/>
            <a:ext cx="1075172" cy="2750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5437830" y="3256084"/>
            <a:ext cx="144027" cy="2218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466303" y="3235362"/>
            <a:ext cx="840712" cy="15916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437830" y="3235362"/>
            <a:ext cx="817267" cy="30582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428621" y="3242268"/>
            <a:ext cx="2600010" cy="18618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428621" y="3253156"/>
            <a:ext cx="3924717" cy="20247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437830" y="3246454"/>
            <a:ext cx="2739014" cy="86499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437830" y="3234730"/>
            <a:ext cx="3604010" cy="1423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flipH="1">
            <a:off x="5421922" y="1646253"/>
            <a:ext cx="734368" cy="15960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5456252" y="871693"/>
            <a:ext cx="1210828" cy="23475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centralised</a:t>
            </a:r>
            <a:endParaRPr lang="en-GB" sz="4000" b="1" dirty="0">
              <a:solidFill>
                <a:schemeClr val="accent4"/>
              </a:solidFill>
            </a:endParaRPr>
          </a:p>
        </p:txBody>
      </p:sp>
      <p:sp>
        <p:nvSpPr>
          <p:cNvPr id="54" name="TextBox 53"/>
          <p:cNvSpPr txBox="1"/>
          <p:nvPr/>
        </p:nvSpPr>
        <p:spPr>
          <a:xfrm>
            <a:off x="0" y="6519446"/>
            <a:ext cx="6968531" cy="338554"/>
          </a:xfrm>
          <a:prstGeom prst="rect">
            <a:avLst/>
          </a:prstGeom>
          <a:noFill/>
        </p:spPr>
        <p:txBody>
          <a:bodyPr wrap="square" rtlCol="0">
            <a:spAutoFit/>
          </a:bodyPr>
          <a:lstStyle/>
          <a:p>
            <a:r>
              <a:rPr lang="en-US" sz="1600" dirty="0" smtClean="0">
                <a:hlinkClick r:id="rId4"/>
              </a:rPr>
              <a:t>Baran (1964</a:t>
            </a:r>
            <a:r>
              <a:rPr lang="en-US" sz="1600" dirty="0">
                <a:hlinkClick r:id="rId4"/>
              </a:rPr>
              <a:t>)</a:t>
            </a:r>
            <a:r>
              <a:rPr lang="en-US" sz="1600" dirty="0"/>
              <a:t> IEEE Transactions on Communications </a:t>
            </a:r>
            <a:r>
              <a:rPr lang="en-US" sz="1600" dirty="0" smtClean="0"/>
              <a:t>Systems 12(1): 1-9</a:t>
            </a:r>
            <a:endParaRPr lang="en-GB" sz="1600" dirty="0"/>
          </a:p>
        </p:txBody>
      </p:sp>
    </p:spTree>
    <p:custDataLst>
      <p:tags r:id="rId1"/>
    </p:custDataLst>
    <p:extLst>
      <p:ext uri="{BB962C8B-B14F-4D97-AF65-F5344CB8AC3E}">
        <p14:creationId xmlns:p14="http://schemas.microsoft.com/office/powerpoint/2010/main" val="2469602817"/>
      </p:ext>
    </p:extLst>
  </p:cSld>
  <p:clrMapOvr>
    <a:masterClrMapping/>
  </p:clrMapOvr>
  <p:transition advTm="1745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250"/>
                                        <p:tgtEl>
                                          <p:spTgt spid="48"/>
                                        </p:tgtEl>
                                      </p:cBhvr>
                                    </p:animEffect>
                                  </p:childTnLst>
                                </p:cTn>
                              </p:par>
                              <p:par>
                                <p:cTn id="8" presetID="22" presetClass="entr" presetSubtype="8"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left)">
                                      <p:cBhvr>
                                        <p:cTn id="10" dur="1250"/>
                                        <p:tgtEl>
                                          <p:spTgt spid="45"/>
                                        </p:tgtEl>
                                      </p:cBhvr>
                                    </p:animEffect>
                                  </p:childTnLst>
                                </p:cTn>
                              </p:par>
                              <p:par>
                                <p:cTn id="11" presetID="2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1250"/>
                                        <p:tgtEl>
                                          <p:spTgt spid="42"/>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125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1250"/>
                                        <p:tgtEl>
                                          <p:spTgt spid="36"/>
                                        </p:tgtEl>
                                      </p:cBhvr>
                                    </p:animEffect>
                                  </p:childTnLst>
                                </p:cTn>
                              </p:par>
                              <p:par>
                                <p:cTn id="20" presetID="22" presetClass="entr" presetSubtype="8"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250"/>
                                        <p:tgtEl>
                                          <p:spTgt spid="33"/>
                                        </p:tgtEl>
                                      </p:cBhvr>
                                    </p:animEffect>
                                  </p:childTnLst>
                                </p:cTn>
                              </p:par>
                              <p:par>
                                <p:cTn id="23" presetID="22" presetClass="entr" presetSubtype="8"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1250"/>
                                        <p:tgtEl>
                                          <p:spTgt spid="32"/>
                                        </p:tgtEl>
                                      </p:cBhvr>
                                    </p:animEffect>
                                  </p:childTnLst>
                                </p:cTn>
                              </p:par>
                              <p:par>
                                <p:cTn id="26" presetID="22" presetClass="entr" presetSubtype="8"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1250"/>
                                        <p:tgtEl>
                                          <p:spTgt spid="73"/>
                                        </p:tgtEl>
                                      </p:cBhvr>
                                    </p:animEffect>
                                  </p:childTnLst>
                                </p:cTn>
                              </p:par>
                              <p:par>
                                <p:cTn id="29" presetID="22" presetClass="entr" presetSubtype="8"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wipe(left)">
                                      <p:cBhvr>
                                        <p:cTn id="31" dur="1250"/>
                                        <p:tgtEl>
                                          <p:spTgt spid="76"/>
                                        </p:tgtEl>
                                      </p:cBhvr>
                                    </p:animEffect>
                                  </p:childTnLst>
                                </p:cTn>
                              </p:par>
                              <p:par>
                                <p:cTn id="32" presetID="22" presetClass="entr" presetSubtype="8"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left)">
                                      <p:cBhvr>
                                        <p:cTn id="34" dur="1250"/>
                                        <p:tgtEl>
                                          <p:spTgt spid="79"/>
                                        </p:tgtEl>
                                      </p:cBhvr>
                                    </p:animEffect>
                                  </p:childTnLst>
                                </p:cTn>
                              </p:par>
                              <p:par>
                                <p:cTn id="35" presetID="22" presetClass="entr" presetSubtype="8" fill="hold" nodeType="with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1250"/>
                                        <p:tgtEl>
                                          <p:spTgt spid="82"/>
                                        </p:tgtEl>
                                      </p:cBhvr>
                                    </p:animEffect>
                                  </p:childTnLst>
                                </p:cTn>
                              </p:par>
                              <p:par>
                                <p:cTn id="38" presetID="22" presetClass="entr" presetSubtype="4"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1250"/>
                                        <p:tgtEl>
                                          <p:spTgt spid="85"/>
                                        </p:tgtEl>
                                      </p:cBhvr>
                                    </p:animEffect>
                                  </p:childTnLst>
                                </p:cTn>
                              </p:par>
                              <p:par>
                                <p:cTn id="41" presetID="22" presetClass="entr" presetSubtype="4" fill="hold" nodeType="withEffect">
                                  <p:stCondLst>
                                    <p:cond delay="0"/>
                                  </p:stCondLst>
                                  <p:childTnLst>
                                    <p:set>
                                      <p:cBhvr>
                                        <p:cTn id="42" dur="1" fill="hold">
                                          <p:stCondLst>
                                            <p:cond delay="0"/>
                                          </p:stCondLst>
                                        </p:cTn>
                                        <p:tgtEl>
                                          <p:spTgt spid="91"/>
                                        </p:tgtEl>
                                        <p:attrNameLst>
                                          <p:attrName>style.visibility</p:attrName>
                                        </p:attrNameLst>
                                      </p:cBhvr>
                                      <p:to>
                                        <p:strVal val="visible"/>
                                      </p:to>
                                    </p:set>
                                    <p:animEffect transition="in" filter="wipe(down)">
                                      <p:cBhvr>
                                        <p:cTn id="43" dur="1250"/>
                                        <p:tgtEl>
                                          <p:spTgt spid="91"/>
                                        </p:tgtEl>
                                      </p:cBhvr>
                                    </p:animEffect>
                                  </p:childTnLst>
                                </p:cTn>
                              </p:par>
                              <p:par>
                                <p:cTn id="44" presetID="22" presetClass="entr" presetSubtype="4"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down)">
                                      <p:cBhvr>
                                        <p:cTn id="46" dur="1250"/>
                                        <p:tgtEl>
                                          <p:spTgt spid="88"/>
                                        </p:tgtEl>
                                      </p:cBhvr>
                                    </p:animEffect>
                                  </p:childTnLst>
                                </p:cTn>
                              </p:par>
                              <p:par>
                                <p:cTn id="47" presetID="22" presetClass="entr" presetSubtype="2" fill="hold" nodeType="withEffect">
                                  <p:stCondLst>
                                    <p:cond delay="0"/>
                                  </p:stCondLst>
                                  <p:childTnLst>
                                    <p:set>
                                      <p:cBhvr>
                                        <p:cTn id="48" dur="1" fill="hold">
                                          <p:stCondLst>
                                            <p:cond delay="0"/>
                                          </p:stCondLst>
                                        </p:cTn>
                                        <p:tgtEl>
                                          <p:spTgt spid="94"/>
                                        </p:tgtEl>
                                        <p:attrNameLst>
                                          <p:attrName>style.visibility</p:attrName>
                                        </p:attrNameLst>
                                      </p:cBhvr>
                                      <p:to>
                                        <p:strVal val="visible"/>
                                      </p:to>
                                    </p:set>
                                    <p:animEffect transition="in" filter="wipe(right)">
                                      <p:cBhvr>
                                        <p:cTn id="49" dur="1250"/>
                                        <p:tgtEl>
                                          <p:spTgt spid="94"/>
                                        </p:tgtEl>
                                      </p:cBhvr>
                                    </p:animEffect>
                                  </p:childTnLst>
                                </p:cTn>
                              </p:par>
                              <p:par>
                                <p:cTn id="50" presetID="22" presetClass="entr" presetSubtype="2" fill="hold"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wipe(right)">
                                      <p:cBhvr>
                                        <p:cTn id="52" dur="1250"/>
                                        <p:tgtEl>
                                          <p:spTgt spid="97"/>
                                        </p:tgtEl>
                                      </p:cBhvr>
                                    </p:animEffect>
                                  </p:childTnLst>
                                </p:cTn>
                              </p:par>
                              <p:par>
                                <p:cTn id="53" presetID="22" presetClass="entr" presetSubtype="2"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wipe(right)">
                                      <p:cBhvr>
                                        <p:cTn id="55" dur="1250"/>
                                        <p:tgtEl>
                                          <p:spTgt spid="100"/>
                                        </p:tgtEl>
                                      </p:cBhvr>
                                    </p:animEffect>
                                  </p:childTnLst>
                                </p:cTn>
                              </p:par>
                              <p:par>
                                <p:cTn id="56" presetID="22" presetClass="entr" presetSubtype="2"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wipe(right)">
                                      <p:cBhvr>
                                        <p:cTn id="58" dur="1250"/>
                                        <p:tgtEl>
                                          <p:spTgt spid="103"/>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1250"/>
                                        <p:tgtEl>
                                          <p:spTgt spid="70"/>
                                        </p:tgtEl>
                                      </p:cBhvr>
                                    </p:animEffect>
                                  </p:childTnLst>
                                </p:cTn>
                              </p:par>
                              <p:par>
                                <p:cTn id="62" presetID="22" presetClass="entr" presetSubtype="2" fill="hold" nodeType="with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right)">
                                      <p:cBhvr>
                                        <p:cTn id="64" dur="1250"/>
                                        <p:tgtEl>
                                          <p:spTgt spid="67"/>
                                        </p:tgtEl>
                                      </p:cBhvr>
                                    </p:animEffect>
                                  </p:childTnLst>
                                </p:cTn>
                              </p:par>
                              <p:par>
                                <p:cTn id="65" presetID="22" presetClass="entr" presetSubtype="2" fill="hold" nodeType="with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right)">
                                      <p:cBhvr>
                                        <p:cTn id="67" dur="1250"/>
                                        <p:tgtEl>
                                          <p:spTgt spid="64"/>
                                        </p:tgtEl>
                                      </p:cBhvr>
                                    </p:animEffect>
                                  </p:childTnLst>
                                </p:cTn>
                              </p:par>
                              <p:par>
                                <p:cTn id="68" presetID="22" presetClass="entr" presetSubtype="1" fill="hold"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wipe(up)">
                                      <p:cBhvr>
                                        <p:cTn id="70" dur="1250"/>
                                        <p:tgtEl>
                                          <p:spTgt spid="61"/>
                                        </p:tgtEl>
                                      </p:cBhvr>
                                    </p:animEffect>
                                  </p:childTnLst>
                                </p:cTn>
                              </p:par>
                              <p:par>
                                <p:cTn id="71" presetID="22" presetClass="entr" presetSubtype="1" fill="hold"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wipe(up)">
                                      <p:cBhvr>
                                        <p:cTn id="73" dur="1250"/>
                                        <p:tgtEl>
                                          <p:spTgt spid="58"/>
                                        </p:tgtEl>
                                      </p:cBhvr>
                                    </p:animEffect>
                                  </p:childTnLst>
                                </p:cTn>
                              </p:par>
                              <p:par>
                                <p:cTn id="74" presetID="22" presetClass="entr" presetSubtype="1"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up)">
                                      <p:cBhvr>
                                        <p:cTn id="76" dur="1250"/>
                                        <p:tgtEl>
                                          <p:spTgt spid="55"/>
                                        </p:tgtEl>
                                      </p:cBhvr>
                                    </p:animEffect>
                                  </p:childTnLst>
                                </p:cTn>
                              </p:par>
                              <p:par>
                                <p:cTn id="77" presetID="22" presetClass="entr" presetSubtype="1" fill="hold"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wipe(up)">
                                      <p:cBhvr>
                                        <p:cTn id="79" dur="1250"/>
                                        <p:tgtEl>
                                          <p:spTgt spid="5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1.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1274464"/>
            <a:ext cx="2120201" cy="16621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2247481" cy="10550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2" y="2316984"/>
            <a:ext cx="1389183" cy="94119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 idx="4"/>
          </p:cNvCxnSpPr>
          <p:nvPr/>
        </p:nvCxnSpPr>
        <p:spPr>
          <a:xfrm flipV="1">
            <a:off x="2299397" y="3091543"/>
            <a:ext cx="152400" cy="18974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1751760" cy="6581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6" idx="5"/>
          </p:cNvCxnSpPr>
          <p:nvPr/>
        </p:nvCxnSpPr>
        <p:spPr>
          <a:xfrm flipH="1" flipV="1">
            <a:off x="2558376" y="3047397"/>
            <a:ext cx="3023482" cy="24272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5581857" y="4111450"/>
            <a:ext cx="2594987" cy="13632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667080" y="871693"/>
            <a:ext cx="150725" cy="14452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accent4"/>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p:cNvSpPr txBox="1"/>
          <p:nvPr/>
        </p:nvSpPr>
        <p:spPr>
          <a:xfrm>
            <a:off x="0" y="6519446"/>
            <a:ext cx="6968531" cy="338554"/>
          </a:xfrm>
          <a:prstGeom prst="rect">
            <a:avLst/>
          </a:prstGeom>
          <a:noFill/>
        </p:spPr>
        <p:txBody>
          <a:bodyPr wrap="square" rtlCol="0">
            <a:spAutoFit/>
          </a:bodyPr>
          <a:lstStyle/>
          <a:p>
            <a:r>
              <a:rPr lang="en-US" sz="1600" dirty="0" smtClean="0">
                <a:hlinkClick r:id="rId3"/>
              </a:rPr>
              <a:t>Baran (1964</a:t>
            </a:r>
            <a:r>
              <a:rPr lang="en-US" sz="1600" dirty="0">
                <a:hlinkClick r:id="rId3"/>
              </a:rPr>
              <a:t>)</a:t>
            </a:r>
            <a:r>
              <a:rPr lang="en-US" sz="1600" dirty="0"/>
              <a:t> IEEE Transactions on Communications </a:t>
            </a:r>
            <a:r>
              <a:rPr lang="en-US" sz="1600" dirty="0" smtClean="0"/>
              <a:t>Systems 12(1): 1-9</a:t>
            </a:r>
            <a:endParaRPr lang="en-GB" sz="1600" dirty="0"/>
          </a:p>
        </p:txBody>
      </p:sp>
      <p:sp>
        <p:nvSpPr>
          <p:cNvPr id="2" name="TextBox 1"/>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decentralised</a:t>
            </a:r>
            <a:endParaRPr lang="en-GB" sz="4000" b="1" dirty="0">
              <a:solidFill>
                <a:schemeClr val="accent4"/>
              </a:solidFill>
            </a:endParaRPr>
          </a:p>
        </p:txBody>
      </p:sp>
    </p:spTree>
    <p:extLst>
      <p:ext uri="{BB962C8B-B14F-4D97-AF65-F5344CB8AC3E}">
        <p14:creationId xmlns:p14="http://schemas.microsoft.com/office/powerpoint/2010/main" val="692134963"/>
      </p:ext>
    </p:extLst>
  </p:cSld>
  <p:clrMapOvr>
    <a:masterClrMapping/>
  </p:clrMapOvr>
  <p:transition advTm="19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right)">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8"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1"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par>
                                <p:cTn id="17" presetID="22" presetClass="entr" presetSubtype="2"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right)">
                                      <p:cBhvr>
                                        <p:cTn id="19" dur="500"/>
                                        <p:tgtEl>
                                          <p:spTgt spid="100"/>
                                        </p:tgtEl>
                                      </p:cBhvr>
                                    </p:animEffect>
                                  </p:childTnLst>
                                </p:cTn>
                              </p:par>
                              <p:par>
                                <p:cTn id="20" presetID="22" presetClass="entr" presetSubtype="8"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1"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par>
                                <p:cTn id="26" presetID="22" presetClass="entr" presetSubtype="4"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par>
                                <p:cTn id="29" presetID="22" presetClass="entr" presetSubtype="2"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wipe(right)">
                                      <p:cBhvr>
                                        <p:cTn id="31" dur="500"/>
                                        <p:tgtEl>
                                          <p:spTgt spid="73"/>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par>
                                <p:cTn id="35" presetID="22" presetClass="entr" presetSubtype="1"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up)">
                                      <p:cBhvr>
                                        <p:cTn id="37" dur="500"/>
                                        <p:tgtEl>
                                          <p:spTgt spid="45"/>
                                        </p:tgtEl>
                                      </p:cBhvr>
                                    </p:animEffect>
                                  </p:childTnLst>
                                </p:cTn>
                              </p:par>
                              <p:par>
                                <p:cTn id="38" presetID="22" presetClass="entr" presetSubtype="4"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down)">
                                      <p:cBhvr>
                                        <p:cTn id="40" dur="500"/>
                                        <p:tgtEl>
                                          <p:spTgt spid="39"/>
                                        </p:tgtEl>
                                      </p:cBhvr>
                                    </p:animEffect>
                                  </p:childTnLst>
                                </p:cTn>
                              </p:par>
                              <p:par>
                                <p:cTn id="41" presetID="22" presetClass="entr" presetSubtype="2"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right)">
                                      <p:cBhvr>
                                        <p:cTn id="43" dur="500"/>
                                        <p:tgtEl>
                                          <p:spTgt spid="52"/>
                                        </p:tgtEl>
                                      </p:cBhvr>
                                    </p:animEffect>
                                  </p:childTnLst>
                                </p:cTn>
                              </p:par>
                              <p:par>
                                <p:cTn id="44" presetID="22" presetClass="entr" presetSubtype="1"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up)">
                                      <p:cBhvr>
                                        <p:cTn id="46" dur="500"/>
                                        <p:tgtEl>
                                          <p:spTgt spid="55"/>
                                        </p:tgtEl>
                                      </p:cBhvr>
                                    </p:animEffect>
                                  </p:childTnLst>
                                </p:cTn>
                              </p:par>
                              <p:par>
                                <p:cTn id="47" presetID="22" presetClass="entr" presetSubtype="1"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up)">
                                      <p:cBhvr>
                                        <p:cTn id="49" dur="500"/>
                                        <p:tgtEl>
                                          <p:spTgt spid="58"/>
                                        </p:tgtEl>
                                      </p:cBhvr>
                                    </p:animEffect>
                                  </p:childTnLst>
                                </p:cTn>
                              </p:par>
                              <p:par>
                                <p:cTn id="50" presetID="22" presetClass="entr" presetSubtype="8" fill="hold" nodeType="with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left)">
                                      <p:cBhvr>
                                        <p:cTn id="52" dur="500"/>
                                        <p:tgtEl>
                                          <p:spTgt spid="67"/>
                                        </p:tgtEl>
                                      </p:cBhvr>
                                    </p:animEffect>
                                  </p:childTnLst>
                                </p:cTn>
                              </p:par>
                              <p:par>
                                <p:cTn id="53" presetID="22" presetClass="entr" presetSubtype="1"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up)">
                                      <p:cBhvr>
                                        <p:cTn id="55" dur="500"/>
                                        <p:tgtEl>
                                          <p:spTgt spid="61"/>
                                        </p:tgtEl>
                                      </p:cBhvr>
                                    </p:animEffect>
                                  </p:childTnLst>
                                </p:cTn>
                              </p:par>
                              <p:par>
                                <p:cTn id="56" presetID="22" presetClass="entr" presetSubtype="2"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wipe(right)">
                                      <p:cBhvr>
                                        <p:cTn id="58" dur="500"/>
                                        <p:tgtEl>
                                          <p:spTgt spid="78"/>
                                        </p:tgtEl>
                                      </p:cBhvr>
                                    </p:animEffect>
                                  </p:childTnLst>
                                </p:cTn>
                              </p:par>
                              <p:par>
                                <p:cTn id="59" presetID="22" presetClass="entr" presetSubtype="2" fill="hold"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wipe(right)">
                                      <p:cBhvr>
                                        <p:cTn id="61" dur="500"/>
                                        <p:tgtEl>
                                          <p:spTgt spid="70"/>
                                        </p:tgtEl>
                                      </p:cBhvr>
                                    </p:animEffect>
                                  </p:childTnLst>
                                </p:cTn>
                              </p:par>
                              <p:par>
                                <p:cTn id="62" presetID="22" presetClass="entr" presetSubtype="1" fill="hold"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up)">
                                      <p:cBhvr>
                                        <p:cTn id="64" dur="500"/>
                                        <p:tgtEl>
                                          <p:spTgt spid="103"/>
                                        </p:tgtEl>
                                      </p:cBhvr>
                                    </p:animEffect>
                                  </p:childTnLst>
                                </p:cTn>
                              </p:par>
                              <p:par>
                                <p:cTn id="65" presetID="22" presetClass="entr" presetSubtype="4" fill="hold" nodeType="with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wipe(down)">
                                      <p:cBhvr>
                                        <p:cTn id="67" dur="500"/>
                                        <p:tgtEl>
                                          <p:spTgt spid="94"/>
                                        </p:tgtEl>
                                      </p:cBhvr>
                                    </p:animEffect>
                                  </p:childTnLst>
                                </p:cTn>
                              </p:par>
                              <p:par>
                                <p:cTn id="68" presetID="22" presetClass="entr" presetSubtype="4" fill="hold" nodeType="withEffect">
                                  <p:stCondLst>
                                    <p:cond delay="0"/>
                                  </p:stCondLst>
                                  <p:childTnLst>
                                    <p:set>
                                      <p:cBhvr>
                                        <p:cTn id="69" dur="1" fill="hold">
                                          <p:stCondLst>
                                            <p:cond delay="0"/>
                                          </p:stCondLst>
                                        </p:cTn>
                                        <p:tgtEl>
                                          <p:spTgt spid="97"/>
                                        </p:tgtEl>
                                        <p:attrNameLst>
                                          <p:attrName>style.visibility</p:attrName>
                                        </p:attrNameLst>
                                      </p:cBhvr>
                                      <p:to>
                                        <p:strVal val="visible"/>
                                      </p:to>
                                    </p:set>
                                    <p:animEffect transition="in" filter="wipe(down)">
                                      <p:cBhvr>
                                        <p:cTn id="70" dur="500"/>
                                        <p:tgtEl>
                                          <p:spTgt spid="97"/>
                                        </p:tgtEl>
                                      </p:cBhvr>
                                    </p:animEffect>
                                  </p:childTnLst>
                                </p:cTn>
                              </p:par>
                              <p:par>
                                <p:cTn id="71" presetID="22" presetClass="entr" presetSubtype="4"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down)">
                                      <p:cBhvr>
                                        <p:cTn id="73" dur="500"/>
                                        <p:tgtEl>
                                          <p:spTgt spid="91"/>
                                        </p:tgtEl>
                                      </p:cBhvr>
                                    </p:animEffect>
                                  </p:childTnLst>
                                </p:cTn>
                              </p:par>
                              <p:par>
                                <p:cTn id="74" presetID="22" presetClass="entr" presetSubtype="8" fill="hold" nodeType="with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left)">
                                      <p:cBhvr>
                                        <p:cTn id="76" dur="500"/>
                                        <p:tgtEl>
                                          <p:spTgt spid="82"/>
                                        </p:tgtEl>
                                      </p:cBhvr>
                                    </p:animEffect>
                                  </p:childTnLst>
                                </p:cTn>
                              </p:par>
                              <p:par>
                                <p:cTn id="77" presetID="22" presetClass="entr" presetSubtype="8" fill="hold"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par>
                                <p:cTn id="80" presetID="22" presetClass="entr" presetSubtype="1" fill="hold"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up)">
                                      <p:cBhvr>
                                        <p:cTn id="8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cxnSp>
        <p:nvCxnSpPr>
          <p:cNvPr id="32" name="Straight Connector 31"/>
          <p:cNvCxnSpPr/>
          <p:nvPr/>
        </p:nvCxnSpPr>
        <p:spPr>
          <a:xfrm flipV="1">
            <a:off x="1540747" y="2936632"/>
            <a:ext cx="909376" cy="4027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450123" y="2340430"/>
            <a:ext cx="152399"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450123" y="2340430"/>
            <a:ext cx="1229248" cy="596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679371" y="1274464"/>
            <a:ext cx="890953" cy="106596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377920" y="1137974"/>
            <a:ext cx="1192404" cy="1364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28645" y="420356"/>
            <a:ext cx="1041679" cy="8541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570324" y="1274464"/>
            <a:ext cx="1585966" cy="3717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4570324" y="572754"/>
            <a:ext cx="1011533" cy="70171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817805" y="1274464"/>
            <a:ext cx="1060102" cy="10425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817805" y="2316985"/>
            <a:ext cx="1359039" cy="17944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428623" y="2340430"/>
            <a:ext cx="1389182"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6817805" y="2316984"/>
            <a:ext cx="1512277" cy="2662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2450123" y="2936632"/>
            <a:ext cx="1611085" cy="6543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540747" y="3339404"/>
            <a:ext cx="758650" cy="16496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30097" y="4816508"/>
            <a:ext cx="532561" cy="119240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362658" y="5474678"/>
            <a:ext cx="1219199" cy="53423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3830097" y="4838280"/>
            <a:ext cx="1751761" cy="6363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5581857" y="4826977"/>
            <a:ext cx="725158" cy="647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581857" y="5474678"/>
            <a:ext cx="673240" cy="81893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8028631" y="4111450"/>
            <a:ext cx="148213" cy="992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8176844" y="4111450"/>
            <a:ext cx="1176494" cy="11664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6307015" y="4111450"/>
            <a:ext cx="1869829" cy="7155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8176844" y="3234730"/>
            <a:ext cx="864996" cy="8767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4211933" y="5858188"/>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2301071" y="27900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5431133" y="4253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202074" y="97301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6005564" y="150390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4419599" y="112374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3503525"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910483" y="344491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679371" y="466578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7707085" y="112373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516354" y="7268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8028631" y="3970775"/>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5431132" y="53021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891115" y="308233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6104372" y="6146241"/>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6137867" y="466578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2451797" y="2180492"/>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7877906" y="496723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148672" y="4838280"/>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9202613" y="511795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390022" y="318867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9041840" y="160773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8179357" y="2436726"/>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p:nvSpPr>
        <p:spPr>
          <a:xfrm>
            <a:off x="3377920" y="274654"/>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p:cNvCxnSpPr/>
          <p:nvPr/>
        </p:nvCxnSpPr>
        <p:spPr>
          <a:xfrm>
            <a:off x="6156290" y="1646253"/>
            <a:ext cx="661515"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6182014" y="903096"/>
            <a:ext cx="495115" cy="7431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280408" y="3091543"/>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p:cNvCxnSpPr/>
          <p:nvPr/>
        </p:nvCxnSpPr>
        <p:spPr>
          <a:xfrm flipH="1">
            <a:off x="6817805" y="1805354"/>
            <a:ext cx="2374761" cy="5241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6667080" y="2172119"/>
            <a:ext cx="301451" cy="301451"/>
          </a:xfrm>
          <a:prstGeom prst="ellipse">
            <a:avLst/>
          </a:prstGeom>
          <a:solidFill>
            <a:schemeClr val="tx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p:cNvCxnSpPr/>
          <p:nvPr/>
        </p:nvCxnSpPr>
        <p:spPr>
          <a:xfrm flipH="1">
            <a:off x="9041840" y="1758461"/>
            <a:ext cx="160775" cy="14762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428622" y="3258176"/>
            <a:ext cx="2748222" cy="853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679371" y="2340430"/>
            <a:ext cx="1749251" cy="91774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5428622" y="3258176"/>
            <a:ext cx="878393" cy="15688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061208" y="3591030"/>
            <a:ext cx="2245807"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830097" y="3591030"/>
            <a:ext cx="231112" cy="122547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679371" y="2340430"/>
            <a:ext cx="381838" cy="1250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3528645" y="420357"/>
            <a:ext cx="2053212" cy="1523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377920" y="420357"/>
            <a:ext cx="150725" cy="7033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602522" y="1123739"/>
            <a:ext cx="775399" cy="119324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flipV="1">
            <a:off x="3377921" y="1137975"/>
            <a:ext cx="301450" cy="12024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5581857" y="572755"/>
            <a:ext cx="1085223" cy="2989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flipV="1">
            <a:off x="6667081" y="871693"/>
            <a:ext cx="1210825" cy="4027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7877906" y="1274464"/>
            <a:ext cx="1324709" cy="4839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5581857" y="572755"/>
            <a:ext cx="556010" cy="107349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8330082" y="1758461"/>
            <a:ext cx="872534" cy="8248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8176845" y="2583264"/>
            <a:ext cx="153237" cy="15281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9041840" y="3234730"/>
            <a:ext cx="311498" cy="20431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6307015" y="4838280"/>
            <a:ext cx="1721617" cy="2658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8028631" y="5104144"/>
            <a:ext cx="1314660" cy="1737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830097" y="4816508"/>
            <a:ext cx="24769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V="1">
            <a:off x="6255097" y="5104144"/>
            <a:ext cx="1773534" cy="118947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299397" y="2936632"/>
            <a:ext cx="150726" cy="20306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2299397" y="4838280"/>
            <a:ext cx="1530700" cy="15072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25" idx="2"/>
          </p:cNvCxnSpPr>
          <p:nvPr/>
        </p:nvCxnSpPr>
        <p:spPr>
          <a:xfrm flipH="1" flipV="1">
            <a:off x="2148672" y="4989006"/>
            <a:ext cx="2213986" cy="10199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679371" y="1646253"/>
            <a:ext cx="2458496" cy="68328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0" y="6519446"/>
            <a:ext cx="6968531" cy="338554"/>
          </a:xfrm>
          <a:prstGeom prst="rect">
            <a:avLst/>
          </a:prstGeom>
          <a:noFill/>
        </p:spPr>
        <p:txBody>
          <a:bodyPr wrap="square" rtlCol="0">
            <a:spAutoFit/>
          </a:bodyPr>
          <a:lstStyle/>
          <a:p>
            <a:r>
              <a:rPr lang="en-US" sz="1600" dirty="0" smtClean="0">
                <a:hlinkClick r:id="rId3"/>
              </a:rPr>
              <a:t>Baran (1964</a:t>
            </a:r>
            <a:r>
              <a:rPr lang="en-US" sz="1600" dirty="0">
                <a:hlinkClick r:id="rId3"/>
              </a:rPr>
              <a:t>)</a:t>
            </a:r>
            <a:r>
              <a:rPr lang="en-US" sz="1600" dirty="0"/>
              <a:t> IEEE Transactions on Communications </a:t>
            </a:r>
            <a:r>
              <a:rPr lang="en-US" sz="1600" dirty="0" smtClean="0"/>
              <a:t>Systems 12(1): 1-9</a:t>
            </a:r>
            <a:endParaRPr lang="en-GB" sz="1600" dirty="0"/>
          </a:p>
        </p:txBody>
      </p:sp>
      <p:sp>
        <p:nvSpPr>
          <p:cNvPr id="89" name="TextBox 88"/>
          <p:cNvSpPr txBox="1"/>
          <p:nvPr/>
        </p:nvSpPr>
        <p:spPr>
          <a:xfrm>
            <a:off x="8171525" y="317895"/>
            <a:ext cx="3729317" cy="707886"/>
          </a:xfrm>
          <a:prstGeom prst="rect">
            <a:avLst/>
          </a:prstGeom>
          <a:noFill/>
        </p:spPr>
        <p:txBody>
          <a:bodyPr wrap="square" rtlCol="0">
            <a:spAutoFit/>
          </a:bodyPr>
          <a:lstStyle/>
          <a:p>
            <a:r>
              <a:rPr lang="en-GB" sz="4000" b="1" dirty="0" smtClean="0">
                <a:solidFill>
                  <a:schemeClr val="accent4"/>
                </a:solidFill>
              </a:rPr>
              <a:t>distributed</a:t>
            </a:r>
            <a:endParaRPr lang="en-GB" sz="4000" b="1" dirty="0">
              <a:solidFill>
                <a:schemeClr val="accent4"/>
              </a:solidFill>
            </a:endParaRPr>
          </a:p>
        </p:txBody>
      </p:sp>
      <p:cxnSp>
        <p:nvCxnSpPr>
          <p:cNvPr id="92" name="Straight Connector 91"/>
          <p:cNvCxnSpPr/>
          <p:nvPr/>
        </p:nvCxnSpPr>
        <p:spPr>
          <a:xfrm flipV="1">
            <a:off x="2602522" y="2316984"/>
            <a:ext cx="1076849" cy="1255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362659" y="6008914"/>
            <a:ext cx="1892438" cy="28470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741932"/>
      </p:ext>
    </p:extLst>
  </p:cSld>
  <p:clrMapOvr>
    <a:masterClrMapping/>
  </p:clrMapOvr>
  <p:transition advTm="22353">
    <p:fade/>
  </p:transition>
  <p:timing>
    <p:tnLst>
      <p:par>
        <p:cTn id="1" dur="indefinite" restart="never" nodeType="tmRoot"/>
      </p:par>
    </p:tnLst>
  </p:timing>
</p:sld>
</file>

<file path=ppt/slides/slide53.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smtClean="0"/>
              <a:t>citizen</a:t>
            </a:r>
            <a:endParaRPr lang="en-GB" sz="6600" dirty="0"/>
          </a:p>
        </p:txBody>
      </p:sp>
      <p:sp>
        <p:nvSpPr>
          <p:cNvPr id="3" name="TextBox 2"/>
          <p:cNvSpPr txBox="1"/>
          <p:nvPr/>
        </p:nvSpPr>
        <p:spPr>
          <a:xfrm>
            <a:off x="6121121" y="2180493"/>
            <a:ext cx="4220307" cy="1107996"/>
          </a:xfrm>
          <a:prstGeom prst="rect">
            <a:avLst/>
          </a:prstGeom>
          <a:noFill/>
        </p:spPr>
        <p:txBody>
          <a:bodyPr wrap="square" rtlCol="0">
            <a:spAutoFit/>
          </a:bodyPr>
          <a:lstStyle/>
          <a:p>
            <a:r>
              <a:rPr lang="en-GB" sz="6600" dirty="0" smtClean="0"/>
              <a:t>science</a:t>
            </a:r>
            <a:endParaRPr lang="en-GB" sz="6600" dirty="0"/>
          </a:p>
        </p:txBody>
      </p:sp>
    </p:spTree>
    <p:extLst>
      <p:ext uri="{BB962C8B-B14F-4D97-AF65-F5344CB8AC3E}">
        <p14:creationId xmlns:p14="http://schemas.microsoft.com/office/powerpoint/2010/main" val="2377791042"/>
      </p:ext>
    </p:extLst>
  </p:cSld>
  <p:clrMapOvr>
    <a:masterClrMapping/>
  </p:clrMapOvr>
  <p:transition advTm="16692">
    <p:fade/>
  </p:transition>
  <p:timing>
    <p:tnLst>
      <p:par>
        <p:cTn id="1" dur="indefinite" restart="never" nodeType="tmRoot"/>
      </p:par>
    </p:tnLst>
  </p:timing>
</p:sld>
</file>

<file path=ppt/slides/slide54.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2" name="TextBox 1"/>
          <p:cNvSpPr txBox="1"/>
          <p:nvPr/>
        </p:nvSpPr>
        <p:spPr>
          <a:xfrm>
            <a:off x="3225521" y="2180493"/>
            <a:ext cx="4220307" cy="1107996"/>
          </a:xfrm>
          <a:prstGeom prst="rect">
            <a:avLst/>
          </a:prstGeom>
          <a:noFill/>
        </p:spPr>
        <p:txBody>
          <a:bodyPr wrap="square" rtlCol="0">
            <a:spAutoFit/>
          </a:bodyPr>
          <a:lstStyle/>
          <a:p>
            <a:r>
              <a:rPr lang="en-GB" sz="6600" dirty="0" smtClean="0"/>
              <a:t>citizen</a:t>
            </a:r>
            <a:endParaRPr lang="en-GB" sz="6600" dirty="0"/>
          </a:p>
        </p:txBody>
      </p:sp>
      <p:sp>
        <p:nvSpPr>
          <p:cNvPr id="4" name="TextBox 3"/>
          <p:cNvSpPr txBox="1"/>
          <p:nvPr/>
        </p:nvSpPr>
        <p:spPr>
          <a:xfrm>
            <a:off x="3225521" y="2180493"/>
            <a:ext cx="4883499" cy="1107996"/>
          </a:xfrm>
          <a:prstGeom prst="rect">
            <a:avLst/>
          </a:prstGeom>
          <a:noFill/>
        </p:spPr>
        <p:txBody>
          <a:bodyPr wrap="square" rtlCol="0">
            <a:spAutoFit/>
          </a:bodyPr>
          <a:lstStyle/>
          <a:p>
            <a:r>
              <a:rPr lang="en-GB" sz="6600" dirty="0" smtClean="0"/>
              <a:t>citizenship</a:t>
            </a:r>
            <a:r>
              <a:rPr lang="en-GB" sz="6600" dirty="0" smtClean="0">
                <a:solidFill>
                  <a:schemeClr val="accent4"/>
                </a:solidFill>
              </a:rPr>
              <a:t>*</a:t>
            </a:r>
            <a:endParaRPr lang="en-GB" sz="6600" dirty="0">
              <a:solidFill>
                <a:schemeClr val="accent4"/>
              </a:solidFill>
            </a:endParaRPr>
          </a:p>
        </p:txBody>
      </p:sp>
      <p:sp>
        <p:nvSpPr>
          <p:cNvPr id="5" name="TextBox 4"/>
          <p:cNvSpPr txBox="1"/>
          <p:nvPr/>
        </p:nvSpPr>
        <p:spPr>
          <a:xfrm>
            <a:off x="4752871" y="5908430"/>
            <a:ext cx="7204668" cy="646331"/>
          </a:xfrm>
          <a:prstGeom prst="rect">
            <a:avLst/>
          </a:prstGeom>
          <a:noFill/>
        </p:spPr>
        <p:txBody>
          <a:bodyPr wrap="square" rtlCol="0">
            <a:spAutoFit/>
          </a:bodyPr>
          <a:lstStyle/>
          <a:p>
            <a:r>
              <a:rPr lang="en-GB" dirty="0" smtClean="0">
                <a:solidFill>
                  <a:schemeClr val="accent4"/>
                </a:solidFill>
              </a:rPr>
              <a:t>*</a:t>
            </a:r>
            <a:r>
              <a:rPr lang="en-US" dirty="0" smtClean="0"/>
              <a:t>Irwin (1995) </a:t>
            </a:r>
            <a:r>
              <a:rPr lang="en-US" i="1" dirty="0"/>
              <a:t>Citizen science: A study of people, expertise and sustainable development</a:t>
            </a:r>
            <a:r>
              <a:rPr lang="en-US" dirty="0"/>
              <a:t>. </a:t>
            </a:r>
            <a:r>
              <a:rPr lang="en-US" dirty="0" smtClean="0"/>
              <a:t>New York, </a:t>
            </a:r>
            <a:r>
              <a:rPr lang="en-US" dirty="0"/>
              <a:t>United </a:t>
            </a:r>
            <a:r>
              <a:rPr lang="en-US" dirty="0" smtClean="0"/>
              <a:t>States: </a:t>
            </a:r>
            <a:r>
              <a:rPr lang="en-US" dirty="0"/>
              <a:t>Routledge.</a:t>
            </a:r>
            <a:endParaRPr lang="en-GB" dirty="0"/>
          </a:p>
        </p:txBody>
      </p:sp>
    </p:spTree>
    <p:extLst>
      <p:ext uri="{BB962C8B-B14F-4D97-AF65-F5344CB8AC3E}">
        <p14:creationId xmlns:p14="http://schemas.microsoft.com/office/powerpoint/2010/main" val="3668190359"/>
      </p:ext>
    </p:extLst>
  </p:cSld>
  <p:clrMapOvr>
    <a:masterClrMapping/>
  </p:clrMapOvr>
  <p:transition advTm="435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4" name="TextBox 3"/>
          <p:cNvSpPr txBox="1"/>
          <p:nvPr/>
        </p:nvSpPr>
        <p:spPr>
          <a:xfrm>
            <a:off x="4523433" y="0"/>
            <a:ext cx="3145134" cy="646331"/>
          </a:xfrm>
          <a:prstGeom prst="rect">
            <a:avLst/>
          </a:prstGeom>
          <a:noFill/>
        </p:spPr>
        <p:txBody>
          <a:bodyPr wrap="square" rtlCol="0" anchor="ctr">
            <a:spAutoFit/>
          </a:bodyPr>
          <a:lstStyle/>
          <a:p>
            <a:pPr algn="ctr"/>
            <a:r>
              <a:rPr lang="en-GB" sz="3600" b="1" dirty="0" smtClean="0">
                <a:solidFill>
                  <a:schemeClr val="accent4"/>
                </a:solidFill>
              </a:rPr>
              <a:t>thank you</a:t>
            </a:r>
            <a:endParaRPr lang="en-GB" sz="3600" b="1" dirty="0">
              <a:solidFill>
                <a:schemeClr val="accent4"/>
              </a:solidFill>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7358" y="4561952"/>
            <a:ext cx="4357233" cy="1992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092" y="5172097"/>
            <a:ext cx="972512" cy="137157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0056" y="5496441"/>
            <a:ext cx="1454587" cy="1057570"/>
          </a:xfrm>
          <a:prstGeom prst="rect">
            <a:avLst/>
          </a:prstGeom>
        </p:spPr>
      </p:pic>
      <p:grpSp>
        <p:nvGrpSpPr>
          <p:cNvPr id="17" name="Group 16"/>
          <p:cNvGrpSpPr/>
          <p:nvPr/>
        </p:nvGrpSpPr>
        <p:grpSpPr>
          <a:xfrm>
            <a:off x="1432816" y="663931"/>
            <a:ext cx="9326369" cy="2298595"/>
            <a:chOff x="1432816" y="1295469"/>
            <a:chExt cx="9326369" cy="1815882"/>
          </a:xfrm>
        </p:grpSpPr>
        <p:sp>
          <p:nvSpPr>
            <p:cNvPr id="12" name="TextBox 11"/>
            <p:cNvSpPr txBox="1"/>
            <p:nvPr/>
          </p:nvSpPr>
          <p:spPr>
            <a:xfrm>
              <a:off x="1432816" y="1295469"/>
              <a:ext cx="3541044" cy="1815882"/>
            </a:xfrm>
            <a:prstGeom prst="rect">
              <a:avLst/>
            </a:prstGeom>
            <a:noFill/>
          </p:spPr>
          <p:txBody>
            <a:bodyPr wrap="square" rtlCol="0">
              <a:spAutoFit/>
            </a:bodyPr>
            <a:lstStyle/>
            <a:p>
              <a:r>
                <a:rPr lang="en-GB" sz="2800" dirty="0" smtClean="0"/>
                <a:t>Vivien Kent</a:t>
              </a:r>
            </a:p>
            <a:p>
              <a:r>
                <a:rPr lang="en-GB" sz="2800" dirty="0" smtClean="0"/>
                <a:t>Steven Bradley</a:t>
              </a:r>
            </a:p>
            <a:p>
              <a:r>
                <a:rPr lang="en-GB" sz="2800" dirty="0" smtClean="0"/>
                <a:t>Russell Hill</a:t>
              </a:r>
            </a:p>
            <a:p>
              <a:r>
                <a:rPr lang="en-GB" sz="2800" dirty="0"/>
                <a:t>Mark </a:t>
              </a:r>
              <a:r>
                <a:rPr lang="en-GB" sz="2800" dirty="0" err="1" smtClean="0"/>
                <a:t>Whittingham</a:t>
              </a:r>
              <a:endParaRPr lang="en-GB" sz="2800" dirty="0"/>
            </a:p>
          </p:txBody>
        </p:sp>
        <p:sp>
          <p:nvSpPr>
            <p:cNvPr id="13" name="TextBox 12"/>
            <p:cNvSpPr txBox="1"/>
            <p:nvPr/>
          </p:nvSpPr>
          <p:spPr>
            <a:xfrm>
              <a:off x="7694438" y="1295469"/>
              <a:ext cx="3064747" cy="1815882"/>
            </a:xfrm>
            <a:prstGeom prst="rect">
              <a:avLst/>
            </a:prstGeom>
            <a:noFill/>
          </p:spPr>
          <p:txBody>
            <a:bodyPr wrap="square" rtlCol="0">
              <a:spAutoFit/>
            </a:bodyPr>
            <a:lstStyle/>
            <a:p>
              <a:r>
                <a:rPr lang="en-GB" sz="2800" dirty="0" smtClean="0"/>
                <a:t>Lorraine </a:t>
              </a:r>
              <a:r>
                <a:rPr lang="en-GB" sz="2800" dirty="0" err="1" smtClean="0"/>
                <a:t>Coghill</a:t>
              </a:r>
              <a:endParaRPr lang="en-GB" sz="2800" dirty="0" smtClean="0"/>
            </a:p>
            <a:p>
              <a:r>
                <a:rPr lang="en-GB" sz="2800" dirty="0" smtClean="0"/>
                <a:t>Julie Ryder</a:t>
              </a:r>
            </a:p>
            <a:p>
              <a:r>
                <a:rPr lang="en-GB" sz="2800" dirty="0" smtClean="0"/>
                <a:t>Peter Goodyear</a:t>
              </a:r>
            </a:p>
            <a:p>
              <a:r>
                <a:rPr lang="en-GB" sz="2800" dirty="0" smtClean="0"/>
                <a:t>Laura </a:t>
              </a:r>
              <a:r>
                <a:rPr lang="en-GB" sz="2800" dirty="0" err="1" smtClean="0"/>
                <a:t>Degnan</a:t>
              </a:r>
              <a:endParaRPr lang="en-GB" sz="2800" dirty="0" smtClean="0"/>
            </a:p>
            <a:p>
              <a:r>
                <a:rPr lang="en-GB" sz="2800" dirty="0" smtClean="0"/>
                <a:t>Anne Kelly</a:t>
              </a:r>
              <a:endParaRPr lang="en-GB" sz="2800" dirty="0"/>
            </a:p>
          </p:txBody>
        </p:sp>
      </p:grpSp>
      <p:sp>
        <p:nvSpPr>
          <p:cNvPr id="15" name="TextBox 14"/>
          <p:cNvSpPr txBox="1"/>
          <p:nvPr/>
        </p:nvSpPr>
        <p:spPr>
          <a:xfrm>
            <a:off x="4085492" y="2953198"/>
            <a:ext cx="4021015" cy="584775"/>
          </a:xfrm>
          <a:prstGeom prst="rect">
            <a:avLst/>
          </a:prstGeom>
          <a:noFill/>
        </p:spPr>
        <p:txBody>
          <a:bodyPr wrap="square" rtlCol="0" anchor="ctr">
            <a:spAutoFit/>
          </a:bodyPr>
          <a:lstStyle/>
          <a:p>
            <a:pPr algn="ctr"/>
            <a:r>
              <a:rPr lang="en-GB" sz="3200" b="1" dirty="0" smtClean="0"/>
              <a:t>Philip Stephens</a:t>
            </a:r>
            <a:endParaRPr lang="en-GB" sz="3200" b="1" dirty="0"/>
          </a:p>
        </p:txBody>
      </p:sp>
      <p:sp>
        <p:nvSpPr>
          <p:cNvPr id="16" name="TextBox 15"/>
          <p:cNvSpPr txBox="1"/>
          <p:nvPr/>
        </p:nvSpPr>
        <p:spPr>
          <a:xfrm>
            <a:off x="3252328" y="3707355"/>
            <a:ext cx="5687342" cy="584775"/>
          </a:xfrm>
          <a:prstGeom prst="rect">
            <a:avLst/>
          </a:prstGeom>
          <a:noFill/>
        </p:spPr>
        <p:txBody>
          <a:bodyPr wrap="square" rtlCol="0" anchor="ctr">
            <a:spAutoFit/>
          </a:bodyPr>
          <a:lstStyle/>
          <a:p>
            <a:pPr algn="ctr"/>
            <a:r>
              <a:rPr lang="en-GB" sz="3200" b="1" dirty="0" smtClean="0"/>
              <a:t>and all citizen scientists</a:t>
            </a:r>
            <a:endParaRPr lang="en-GB" sz="3200" b="1"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043" y="4989134"/>
            <a:ext cx="4089597" cy="1564878"/>
          </a:xfrm>
          <a:prstGeom prst="rect">
            <a:avLst/>
          </a:prstGeom>
        </p:spPr>
      </p:pic>
      <p:sp>
        <p:nvSpPr>
          <p:cNvPr id="14" name="TextBox 13"/>
          <p:cNvSpPr txBox="1"/>
          <p:nvPr/>
        </p:nvSpPr>
        <p:spPr>
          <a:xfrm rot="16200000">
            <a:off x="11208212" y="5874212"/>
            <a:ext cx="1690577" cy="276999"/>
          </a:xfrm>
          <a:prstGeom prst="rect">
            <a:avLst/>
          </a:prstGeom>
          <a:noFill/>
        </p:spPr>
        <p:txBody>
          <a:bodyPr wrap="square" rtlCol="0">
            <a:spAutoFit/>
          </a:bodyPr>
          <a:lstStyle/>
          <a:p>
            <a:r>
              <a:rPr lang="en-US" sz="1200" dirty="0" smtClean="0"/>
              <a:t>logos under fair use</a:t>
            </a:r>
            <a:endParaRPr lang="en-GB" sz="1200" dirty="0"/>
          </a:p>
        </p:txBody>
      </p:sp>
    </p:spTree>
    <p:extLst>
      <p:ext uri="{BB962C8B-B14F-4D97-AF65-F5344CB8AC3E}">
        <p14:creationId xmlns:p14="http://schemas.microsoft.com/office/powerpoint/2010/main" val="4110099206"/>
      </p:ext>
    </p:extLst>
  </p:cSld>
  <p:clrMapOvr>
    <a:masterClrMapping/>
  </p:clrMapOvr>
  <mc:AlternateContent xmlns:mc="http://schemas.openxmlformats.org/markup-compatibility/2006" xmlns:p14="http://schemas.microsoft.com/office/powerpoint/2010/main">
    <mc:Choice Requires="p14">
      <p:transition spd="slow" p14:dur="11000" advClick="0" advTm="22566">
        <p:push dir="u"/>
      </p:transition>
    </mc:Choice>
    <mc:Fallback xmlns:p="http://schemas.openxmlformats.org/presentationml/2006/main" xmlns:r="http://schemas.openxmlformats.org/officeDocument/2006/relationships" xmlns:a="http://schemas.openxmlformats.org/drawingml/2006/main" xmlns="">
      <p:transition spd="slow" advClick="0" advTm="22566">
        <p:push dir="u"/>
      </p:transition>
    </mc:Fallback>
  </mc:AlternateContent>
  <p:timing>
    <p:tnLst>
      <p:par>
        <p:cTn id="1" dur="indefinite" restart="never" nodeType="tmRoot"/>
      </p:par>
    </p:tnLst>
  </p:timing>
</p:sld>
</file>

<file path=ppt/slides/slide56.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sp>
        <p:nvSpPr>
          <p:cNvPr id="8" name="TextBox 7"/>
          <p:cNvSpPr txBox="1"/>
          <p:nvPr/>
        </p:nvSpPr>
        <p:spPr>
          <a:xfrm rot="16200000">
            <a:off x="9347549" y="4013549"/>
            <a:ext cx="5411903" cy="276999"/>
          </a:xfrm>
          <a:prstGeom prst="rect">
            <a:avLst/>
          </a:prstGeom>
          <a:noFill/>
        </p:spPr>
        <p:txBody>
          <a:bodyPr wrap="square" rtlCol="0">
            <a:spAutoFit/>
          </a:bodyPr>
          <a:lstStyle/>
          <a:p>
            <a:r>
              <a:rPr lang="en-GB" sz="1200" dirty="0" smtClean="0">
                <a:hlinkClick r:id="rId2"/>
              </a:rPr>
              <a:t>internet</a:t>
            </a:r>
            <a:r>
              <a:rPr lang="en-GB" sz="1200" dirty="0" smtClean="0"/>
              <a:t> by Adrien, </a:t>
            </a:r>
            <a:r>
              <a:rPr lang="en-US" sz="1200" dirty="0" smtClean="0">
                <a:hlinkClick r:id="rId3"/>
              </a:rPr>
              <a:t>bird</a:t>
            </a:r>
            <a:r>
              <a:rPr lang="en-US" sz="1200" dirty="0" smtClean="0"/>
              <a:t> </a:t>
            </a:r>
            <a:r>
              <a:rPr lang="en-US" sz="1200" dirty="0"/>
              <a:t>by </a:t>
            </a:r>
            <a:r>
              <a:rPr lang="en-US" sz="1200" dirty="0" err="1"/>
              <a:t>Symbolon</a:t>
            </a:r>
            <a:r>
              <a:rPr lang="en-US" sz="1200" dirty="0"/>
              <a:t> from the Noun Project </a:t>
            </a:r>
            <a:r>
              <a:rPr lang="en-US" sz="1200" dirty="0">
                <a:hlinkClick r:id="rId4"/>
              </a:rPr>
              <a:t>CC BY </a:t>
            </a:r>
            <a:r>
              <a:rPr lang="en-US" sz="1200" dirty="0" smtClean="0">
                <a:hlinkClick r:id="rId4"/>
              </a:rPr>
              <a:t>3.0</a:t>
            </a:r>
            <a:endParaRPr lang="en-GB" sz="1200" dirty="0"/>
          </a:p>
        </p:txBody>
      </p:sp>
      <p:grpSp>
        <p:nvGrpSpPr>
          <p:cNvPr id="14" name="Group 13"/>
          <p:cNvGrpSpPr/>
          <p:nvPr/>
        </p:nvGrpSpPr>
        <p:grpSpPr>
          <a:xfrm>
            <a:off x="519205" y="371789"/>
            <a:ext cx="885024" cy="997368"/>
            <a:chOff x="2964979" y="2150608"/>
            <a:chExt cx="1125538" cy="1268413"/>
          </a:xfrm>
          <a:solidFill>
            <a:schemeClr val="tx1"/>
          </a:solidFill>
        </p:grpSpPr>
        <p:sp>
          <p:nvSpPr>
            <p:cNvPr id="12" name="Freeform 9"/>
            <p:cNvSpPr>
              <a:spLocks noEditPoints="1"/>
            </p:cNvSpPr>
            <p:nvPr/>
          </p:nvSpPr>
          <p:spPr bwMode="auto">
            <a:xfrm>
              <a:off x="2964979" y="2150608"/>
              <a:ext cx="1125538" cy="1127125"/>
            </a:xfrm>
            <a:custGeom>
              <a:avLst/>
              <a:gdLst>
                <a:gd name="T0" fmla="*/ 0 w 1063"/>
                <a:gd name="T1" fmla="*/ 531 h 1063"/>
                <a:gd name="T2" fmla="*/ 489 w 1063"/>
                <a:gd name="T3" fmla="*/ 1010 h 1063"/>
                <a:gd name="T4" fmla="*/ 394 w 1063"/>
                <a:gd name="T5" fmla="*/ 863 h 1063"/>
                <a:gd name="T6" fmla="*/ 470 w 1063"/>
                <a:gd name="T7" fmla="*/ 819 h 1063"/>
                <a:gd name="T8" fmla="*/ 349 w 1063"/>
                <a:gd name="T9" fmla="*/ 739 h 1063"/>
                <a:gd name="T10" fmla="*/ 448 w 1063"/>
                <a:gd name="T11" fmla="*/ 573 h 1063"/>
                <a:gd name="T12" fmla="*/ 326 w 1063"/>
                <a:gd name="T13" fmla="*/ 493 h 1063"/>
                <a:gd name="T14" fmla="*/ 491 w 1063"/>
                <a:gd name="T15" fmla="*/ 326 h 1063"/>
                <a:gd name="T16" fmla="*/ 524 w 1063"/>
                <a:gd name="T17" fmla="*/ 436 h 1063"/>
                <a:gd name="T18" fmla="*/ 570 w 1063"/>
                <a:gd name="T19" fmla="*/ 326 h 1063"/>
                <a:gd name="T20" fmla="*/ 735 w 1063"/>
                <a:gd name="T21" fmla="*/ 493 h 1063"/>
                <a:gd name="T22" fmla="*/ 829 w 1063"/>
                <a:gd name="T23" fmla="*/ 573 h 1063"/>
                <a:gd name="T24" fmla="*/ 956 w 1063"/>
                <a:gd name="T25" fmla="*/ 678 h 1063"/>
                <a:gd name="T26" fmla="*/ 1021 w 1063"/>
                <a:gd name="T27" fmla="*/ 731 h 1063"/>
                <a:gd name="T28" fmla="*/ 531 w 1063"/>
                <a:gd name="T29" fmla="*/ 0 h 1063"/>
                <a:gd name="T30" fmla="*/ 266 w 1063"/>
                <a:gd name="T31" fmla="*/ 325 h 1063"/>
                <a:gd name="T32" fmla="*/ 81 w 1063"/>
                <a:gd name="T33" fmla="*/ 491 h 1063"/>
                <a:gd name="T34" fmla="*/ 129 w 1063"/>
                <a:gd name="T35" fmla="*/ 738 h 1063"/>
                <a:gd name="T36" fmla="*/ 246 w 1063"/>
                <a:gd name="T37" fmla="*/ 571 h 1063"/>
                <a:gd name="T38" fmla="*/ 129 w 1063"/>
                <a:gd name="T39" fmla="*/ 738 h 1063"/>
                <a:gd name="T40" fmla="*/ 181 w 1063"/>
                <a:gd name="T41" fmla="*/ 816 h 1063"/>
                <a:gd name="T42" fmla="*/ 350 w 1063"/>
                <a:gd name="T43" fmla="*/ 945 h 1063"/>
                <a:gd name="T44" fmla="*/ 181 w 1063"/>
                <a:gd name="T45" fmla="*/ 246 h 1063"/>
                <a:gd name="T46" fmla="*/ 289 w 1063"/>
                <a:gd name="T47" fmla="*/ 246 h 1063"/>
                <a:gd name="T48" fmla="*/ 374 w 1063"/>
                <a:gd name="T49" fmla="*/ 246 h 1063"/>
                <a:gd name="T50" fmla="*/ 493 w 1063"/>
                <a:gd name="T51" fmla="*/ 90 h 1063"/>
                <a:gd name="T52" fmla="*/ 491 w 1063"/>
                <a:gd name="T53" fmla="*/ 246 h 1063"/>
                <a:gd name="T54" fmla="*/ 571 w 1063"/>
                <a:gd name="T55" fmla="*/ 90 h 1063"/>
                <a:gd name="T56" fmla="*/ 690 w 1063"/>
                <a:gd name="T57" fmla="*/ 246 h 1063"/>
                <a:gd name="T58" fmla="*/ 713 w 1063"/>
                <a:gd name="T59" fmla="*/ 117 h 1063"/>
                <a:gd name="T60" fmla="*/ 774 w 1063"/>
                <a:gd name="T61" fmla="*/ 246 h 1063"/>
                <a:gd name="T62" fmla="*/ 816 w 1063"/>
                <a:gd name="T63" fmla="*/ 491 h 1063"/>
                <a:gd name="T64" fmla="*/ 932 w 1063"/>
                <a:gd name="T65" fmla="*/ 325 h 1063"/>
                <a:gd name="T66" fmla="*/ 816 w 1063"/>
                <a:gd name="T67" fmla="*/ 491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3" h="1063">
                  <a:moveTo>
                    <a:pt x="531" y="0"/>
                  </a:moveTo>
                  <a:cubicBezTo>
                    <a:pt x="239" y="0"/>
                    <a:pt x="0" y="239"/>
                    <a:pt x="0" y="531"/>
                  </a:cubicBezTo>
                  <a:cubicBezTo>
                    <a:pt x="0" y="815"/>
                    <a:pt x="224" y="1047"/>
                    <a:pt x="504" y="1063"/>
                  </a:cubicBezTo>
                  <a:cubicBezTo>
                    <a:pt x="496" y="1046"/>
                    <a:pt x="490" y="1029"/>
                    <a:pt x="489" y="1010"/>
                  </a:cubicBezTo>
                  <a:lnTo>
                    <a:pt x="485" y="971"/>
                  </a:lnTo>
                  <a:cubicBezTo>
                    <a:pt x="451" y="953"/>
                    <a:pt x="420" y="915"/>
                    <a:pt x="394" y="863"/>
                  </a:cubicBezTo>
                  <a:cubicBezTo>
                    <a:pt x="386" y="849"/>
                    <a:pt x="380" y="834"/>
                    <a:pt x="374" y="819"/>
                  </a:cubicBezTo>
                  <a:lnTo>
                    <a:pt x="470" y="819"/>
                  </a:lnTo>
                  <a:lnTo>
                    <a:pt x="463" y="739"/>
                  </a:lnTo>
                  <a:lnTo>
                    <a:pt x="349" y="739"/>
                  </a:lnTo>
                  <a:cubicBezTo>
                    <a:pt x="336" y="688"/>
                    <a:pt x="329" y="631"/>
                    <a:pt x="326" y="573"/>
                  </a:cubicBezTo>
                  <a:lnTo>
                    <a:pt x="448" y="573"/>
                  </a:lnTo>
                  <a:cubicBezTo>
                    <a:pt x="446" y="544"/>
                    <a:pt x="454" y="516"/>
                    <a:pt x="466" y="493"/>
                  </a:cubicBezTo>
                  <a:lnTo>
                    <a:pt x="326" y="493"/>
                  </a:lnTo>
                  <a:cubicBezTo>
                    <a:pt x="329" y="434"/>
                    <a:pt x="336" y="378"/>
                    <a:pt x="349" y="326"/>
                  </a:cubicBezTo>
                  <a:lnTo>
                    <a:pt x="491" y="326"/>
                  </a:lnTo>
                  <a:lnTo>
                    <a:pt x="491" y="460"/>
                  </a:lnTo>
                  <a:cubicBezTo>
                    <a:pt x="501" y="451"/>
                    <a:pt x="511" y="443"/>
                    <a:pt x="524" y="436"/>
                  </a:cubicBezTo>
                  <a:cubicBezTo>
                    <a:pt x="539" y="429"/>
                    <a:pt x="554" y="424"/>
                    <a:pt x="570" y="421"/>
                  </a:cubicBezTo>
                  <a:lnTo>
                    <a:pt x="570" y="326"/>
                  </a:lnTo>
                  <a:lnTo>
                    <a:pt x="713" y="326"/>
                  </a:lnTo>
                  <a:cubicBezTo>
                    <a:pt x="725" y="378"/>
                    <a:pt x="733" y="434"/>
                    <a:pt x="735" y="493"/>
                  </a:cubicBezTo>
                  <a:lnTo>
                    <a:pt x="732" y="493"/>
                  </a:lnTo>
                  <a:lnTo>
                    <a:pt x="829" y="573"/>
                  </a:lnTo>
                  <a:lnTo>
                    <a:pt x="979" y="573"/>
                  </a:lnTo>
                  <a:cubicBezTo>
                    <a:pt x="975" y="609"/>
                    <a:pt x="967" y="644"/>
                    <a:pt x="956" y="678"/>
                  </a:cubicBezTo>
                  <a:lnTo>
                    <a:pt x="1017" y="728"/>
                  </a:lnTo>
                  <a:lnTo>
                    <a:pt x="1021" y="731"/>
                  </a:lnTo>
                  <a:cubicBezTo>
                    <a:pt x="1046" y="670"/>
                    <a:pt x="1060" y="603"/>
                    <a:pt x="1060" y="533"/>
                  </a:cubicBezTo>
                  <a:cubicBezTo>
                    <a:pt x="1063" y="239"/>
                    <a:pt x="825" y="0"/>
                    <a:pt x="531" y="0"/>
                  </a:cubicBezTo>
                  <a:close/>
                  <a:moveTo>
                    <a:pt x="129" y="325"/>
                  </a:moveTo>
                  <a:lnTo>
                    <a:pt x="266" y="325"/>
                  </a:lnTo>
                  <a:cubicBezTo>
                    <a:pt x="255" y="376"/>
                    <a:pt x="247" y="433"/>
                    <a:pt x="245" y="491"/>
                  </a:cubicBezTo>
                  <a:lnTo>
                    <a:pt x="81" y="491"/>
                  </a:lnTo>
                  <a:cubicBezTo>
                    <a:pt x="86" y="432"/>
                    <a:pt x="104" y="376"/>
                    <a:pt x="129" y="325"/>
                  </a:cubicBezTo>
                  <a:close/>
                  <a:moveTo>
                    <a:pt x="129" y="738"/>
                  </a:moveTo>
                  <a:cubicBezTo>
                    <a:pt x="102" y="686"/>
                    <a:pt x="86" y="631"/>
                    <a:pt x="81" y="571"/>
                  </a:cubicBezTo>
                  <a:lnTo>
                    <a:pt x="246" y="571"/>
                  </a:lnTo>
                  <a:cubicBezTo>
                    <a:pt x="249" y="630"/>
                    <a:pt x="256" y="686"/>
                    <a:pt x="268" y="738"/>
                  </a:cubicBezTo>
                  <a:lnTo>
                    <a:pt x="129" y="738"/>
                  </a:lnTo>
                  <a:close/>
                  <a:moveTo>
                    <a:pt x="350" y="945"/>
                  </a:moveTo>
                  <a:cubicBezTo>
                    <a:pt x="284" y="916"/>
                    <a:pt x="226" y="871"/>
                    <a:pt x="181" y="816"/>
                  </a:cubicBezTo>
                  <a:lnTo>
                    <a:pt x="289" y="816"/>
                  </a:lnTo>
                  <a:cubicBezTo>
                    <a:pt x="305" y="866"/>
                    <a:pt x="326" y="910"/>
                    <a:pt x="350" y="945"/>
                  </a:cubicBezTo>
                  <a:close/>
                  <a:moveTo>
                    <a:pt x="289" y="246"/>
                  </a:moveTo>
                  <a:lnTo>
                    <a:pt x="181" y="246"/>
                  </a:lnTo>
                  <a:cubicBezTo>
                    <a:pt x="226" y="191"/>
                    <a:pt x="284" y="146"/>
                    <a:pt x="350" y="117"/>
                  </a:cubicBezTo>
                  <a:cubicBezTo>
                    <a:pt x="326" y="154"/>
                    <a:pt x="305" y="197"/>
                    <a:pt x="289" y="246"/>
                  </a:cubicBezTo>
                  <a:close/>
                  <a:moveTo>
                    <a:pt x="491" y="246"/>
                  </a:moveTo>
                  <a:lnTo>
                    <a:pt x="374" y="246"/>
                  </a:lnTo>
                  <a:cubicBezTo>
                    <a:pt x="380" y="231"/>
                    <a:pt x="386" y="216"/>
                    <a:pt x="394" y="202"/>
                  </a:cubicBezTo>
                  <a:cubicBezTo>
                    <a:pt x="423" y="146"/>
                    <a:pt x="456" y="107"/>
                    <a:pt x="493" y="90"/>
                  </a:cubicBezTo>
                  <a:lnTo>
                    <a:pt x="493" y="246"/>
                  </a:lnTo>
                  <a:lnTo>
                    <a:pt x="491" y="246"/>
                  </a:lnTo>
                  <a:close/>
                  <a:moveTo>
                    <a:pt x="571" y="246"/>
                  </a:moveTo>
                  <a:lnTo>
                    <a:pt x="571" y="90"/>
                  </a:lnTo>
                  <a:cubicBezTo>
                    <a:pt x="608" y="107"/>
                    <a:pt x="641" y="146"/>
                    <a:pt x="670" y="202"/>
                  </a:cubicBezTo>
                  <a:cubicBezTo>
                    <a:pt x="678" y="216"/>
                    <a:pt x="684" y="231"/>
                    <a:pt x="690" y="246"/>
                  </a:cubicBezTo>
                  <a:lnTo>
                    <a:pt x="571" y="246"/>
                  </a:lnTo>
                  <a:close/>
                  <a:moveTo>
                    <a:pt x="713" y="117"/>
                  </a:moveTo>
                  <a:cubicBezTo>
                    <a:pt x="779" y="146"/>
                    <a:pt x="836" y="191"/>
                    <a:pt x="881" y="246"/>
                  </a:cubicBezTo>
                  <a:lnTo>
                    <a:pt x="774" y="246"/>
                  </a:lnTo>
                  <a:cubicBezTo>
                    <a:pt x="758" y="197"/>
                    <a:pt x="736" y="154"/>
                    <a:pt x="713" y="117"/>
                  </a:cubicBezTo>
                  <a:close/>
                  <a:moveTo>
                    <a:pt x="816" y="491"/>
                  </a:moveTo>
                  <a:cubicBezTo>
                    <a:pt x="814" y="432"/>
                    <a:pt x="807" y="376"/>
                    <a:pt x="795" y="325"/>
                  </a:cubicBezTo>
                  <a:lnTo>
                    <a:pt x="932" y="325"/>
                  </a:lnTo>
                  <a:cubicBezTo>
                    <a:pt x="959" y="376"/>
                    <a:pt x="975" y="431"/>
                    <a:pt x="980" y="491"/>
                  </a:cubicBezTo>
                  <a:lnTo>
                    <a:pt x="816" y="49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p:cNvSpPr>
              <a:spLocks/>
            </p:cNvSpPr>
            <p:nvPr/>
          </p:nvSpPr>
          <p:spPr bwMode="auto">
            <a:xfrm>
              <a:off x="3520604" y="2672896"/>
              <a:ext cx="512763" cy="746125"/>
            </a:xfrm>
            <a:custGeom>
              <a:avLst/>
              <a:gdLst>
                <a:gd name="T0" fmla="*/ 445 w 485"/>
                <a:gd name="T1" fmla="*/ 296 h 704"/>
                <a:gd name="T2" fmla="*/ 111 w 485"/>
                <a:gd name="T3" fmla="*/ 21 h 704"/>
                <a:gd name="T4" fmla="*/ 38 w 485"/>
                <a:gd name="T5" fmla="*/ 13 h 704"/>
                <a:gd name="T6" fmla="*/ 3 w 485"/>
                <a:gd name="T7" fmla="*/ 78 h 704"/>
                <a:gd name="T8" fmla="*/ 44 w 485"/>
                <a:gd name="T9" fmla="*/ 509 h 704"/>
                <a:gd name="T10" fmla="*/ 150 w 485"/>
                <a:gd name="T11" fmla="*/ 557 h 704"/>
                <a:gd name="T12" fmla="*/ 224 w 485"/>
                <a:gd name="T13" fmla="*/ 503 h 704"/>
                <a:gd name="T14" fmla="*/ 308 w 485"/>
                <a:gd name="T15" fmla="*/ 659 h 704"/>
                <a:gd name="T16" fmla="*/ 398 w 485"/>
                <a:gd name="T17" fmla="*/ 687 h 704"/>
                <a:gd name="T18" fmla="*/ 425 w 485"/>
                <a:gd name="T19" fmla="*/ 597 h 704"/>
                <a:gd name="T20" fmla="*/ 341 w 485"/>
                <a:gd name="T21" fmla="*/ 440 h 704"/>
                <a:gd name="T22" fmla="*/ 428 w 485"/>
                <a:gd name="T23" fmla="*/ 409 h 704"/>
                <a:gd name="T24" fmla="*/ 445 w 485"/>
                <a:gd name="T25" fmla="*/ 296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704">
                  <a:moveTo>
                    <a:pt x="445" y="296"/>
                  </a:moveTo>
                  <a:lnTo>
                    <a:pt x="111" y="21"/>
                  </a:lnTo>
                  <a:cubicBezTo>
                    <a:pt x="90" y="3"/>
                    <a:pt x="61" y="0"/>
                    <a:pt x="38" y="13"/>
                  </a:cubicBezTo>
                  <a:cubicBezTo>
                    <a:pt x="14" y="25"/>
                    <a:pt x="0" y="52"/>
                    <a:pt x="3" y="78"/>
                  </a:cubicBezTo>
                  <a:lnTo>
                    <a:pt x="44" y="509"/>
                  </a:lnTo>
                  <a:cubicBezTo>
                    <a:pt x="49" y="560"/>
                    <a:pt x="108" y="588"/>
                    <a:pt x="150" y="557"/>
                  </a:cubicBezTo>
                  <a:lnTo>
                    <a:pt x="224" y="503"/>
                  </a:lnTo>
                  <a:lnTo>
                    <a:pt x="308" y="659"/>
                  </a:lnTo>
                  <a:cubicBezTo>
                    <a:pt x="325" y="692"/>
                    <a:pt x="365" y="704"/>
                    <a:pt x="398" y="687"/>
                  </a:cubicBezTo>
                  <a:cubicBezTo>
                    <a:pt x="430" y="669"/>
                    <a:pt x="443" y="629"/>
                    <a:pt x="425" y="597"/>
                  </a:cubicBezTo>
                  <a:lnTo>
                    <a:pt x="341" y="440"/>
                  </a:lnTo>
                  <a:lnTo>
                    <a:pt x="428" y="409"/>
                  </a:lnTo>
                  <a:cubicBezTo>
                    <a:pt x="474" y="393"/>
                    <a:pt x="485" y="329"/>
                    <a:pt x="445" y="2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18" name="TextBox 17"/>
          <p:cNvSpPr txBox="1"/>
          <p:nvPr/>
        </p:nvSpPr>
        <p:spPr>
          <a:xfrm>
            <a:off x="1404229" y="484497"/>
            <a:ext cx="5375868" cy="646331"/>
          </a:xfrm>
          <a:prstGeom prst="rect">
            <a:avLst/>
          </a:prstGeom>
          <a:noFill/>
        </p:spPr>
        <p:txBody>
          <a:bodyPr wrap="square" rtlCol="0">
            <a:spAutoFit/>
          </a:bodyPr>
          <a:lstStyle/>
          <a:p>
            <a:r>
              <a:rPr lang="en-GB" sz="3600" dirty="0" smtClean="0"/>
              <a:t>www.MammalWeb.org</a:t>
            </a:r>
            <a:endParaRPr lang="en-GB" sz="3600" dirty="0"/>
          </a:p>
        </p:txBody>
      </p:sp>
      <p:grpSp>
        <p:nvGrpSpPr>
          <p:cNvPr id="3" name="Group 2"/>
          <p:cNvGrpSpPr/>
          <p:nvPr/>
        </p:nvGrpSpPr>
        <p:grpSpPr>
          <a:xfrm>
            <a:off x="519205" y="1441896"/>
            <a:ext cx="5033558" cy="1754326"/>
            <a:chOff x="519205" y="1358771"/>
            <a:chExt cx="5033558" cy="1754326"/>
          </a:xfrm>
        </p:grpSpPr>
        <p:sp>
          <p:nvSpPr>
            <p:cNvPr id="15" name="Freeform 5"/>
            <p:cNvSpPr>
              <a:spLocks noEditPoints="1"/>
            </p:cNvSpPr>
            <p:nvPr/>
          </p:nvSpPr>
          <p:spPr bwMode="auto">
            <a:xfrm>
              <a:off x="519205" y="1876429"/>
              <a:ext cx="840087" cy="728838"/>
            </a:xfrm>
            <a:custGeom>
              <a:avLst/>
              <a:gdLst>
                <a:gd name="T0" fmla="*/ 400 w 403"/>
                <a:gd name="T1" fmla="*/ 48 h 350"/>
                <a:gd name="T2" fmla="*/ 386 w 403"/>
                <a:gd name="T3" fmla="*/ 39 h 350"/>
                <a:gd name="T4" fmla="*/ 333 w 403"/>
                <a:gd name="T5" fmla="*/ 39 h 350"/>
                <a:gd name="T6" fmla="*/ 322 w 403"/>
                <a:gd name="T7" fmla="*/ 28 h 350"/>
                <a:gd name="T8" fmla="*/ 220 w 403"/>
                <a:gd name="T9" fmla="*/ 14 h 350"/>
                <a:gd name="T10" fmla="*/ 158 w 403"/>
                <a:gd name="T11" fmla="*/ 97 h 350"/>
                <a:gd name="T12" fmla="*/ 156 w 403"/>
                <a:gd name="T13" fmla="*/ 113 h 350"/>
                <a:gd name="T14" fmla="*/ 107 w 403"/>
                <a:gd name="T15" fmla="*/ 177 h 350"/>
                <a:gd name="T16" fmla="*/ 27 w 403"/>
                <a:gd name="T17" fmla="*/ 167 h 350"/>
                <a:gd name="T18" fmla="*/ 8 w 403"/>
                <a:gd name="T19" fmla="*/ 166 h 350"/>
                <a:gd name="T20" fmla="*/ 3 w 403"/>
                <a:gd name="T21" fmla="*/ 185 h 350"/>
                <a:gd name="T22" fmla="*/ 104 w 403"/>
                <a:gd name="T23" fmla="*/ 285 h 350"/>
                <a:gd name="T24" fmla="*/ 173 w 403"/>
                <a:gd name="T25" fmla="*/ 298 h 350"/>
                <a:gd name="T26" fmla="*/ 173 w 403"/>
                <a:gd name="T27" fmla="*/ 334 h 350"/>
                <a:gd name="T28" fmla="*/ 189 w 403"/>
                <a:gd name="T29" fmla="*/ 350 h 350"/>
                <a:gd name="T30" fmla="*/ 204 w 403"/>
                <a:gd name="T31" fmla="*/ 334 h 350"/>
                <a:gd name="T32" fmla="*/ 204 w 403"/>
                <a:gd name="T33" fmla="*/ 296 h 350"/>
                <a:gd name="T34" fmla="*/ 232 w 403"/>
                <a:gd name="T35" fmla="*/ 289 h 350"/>
                <a:gd name="T36" fmla="*/ 232 w 403"/>
                <a:gd name="T37" fmla="*/ 334 h 350"/>
                <a:gd name="T38" fmla="*/ 248 w 403"/>
                <a:gd name="T39" fmla="*/ 350 h 350"/>
                <a:gd name="T40" fmla="*/ 264 w 403"/>
                <a:gd name="T41" fmla="*/ 334 h 350"/>
                <a:gd name="T42" fmla="*/ 264 w 403"/>
                <a:gd name="T43" fmla="*/ 276 h 350"/>
                <a:gd name="T44" fmla="*/ 306 w 403"/>
                <a:gd name="T45" fmla="*/ 246 h 350"/>
                <a:gd name="T46" fmla="*/ 347 w 403"/>
                <a:gd name="T47" fmla="*/ 189 h 350"/>
                <a:gd name="T48" fmla="*/ 361 w 403"/>
                <a:gd name="T49" fmla="*/ 129 h 350"/>
                <a:gd name="T50" fmla="*/ 361 w 403"/>
                <a:gd name="T51" fmla="*/ 117 h 350"/>
                <a:gd name="T52" fmla="*/ 399 w 403"/>
                <a:gd name="T53" fmla="*/ 64 h 350"/>
                <a:gd name="T54" fmla="*/ 400 w 403"/>
                <a:gd name="T55" fmla="*/ 48 h 350"/>
                <a:gd name="T56" fmla="*/ 332 w 403"/>
                <a:gd name="T57" fmla="*/ 103 h 350"/>
                <a:gd name="T58" fmla="*/ 329 w 403"/>
                <a:gd name="T59" fmla="*/ 114 h 350"/>
                <a:gd name="T60" fmla="*/ 330 w 403"/>
                <a:gd name="T61" fmla="*/ 129 h 350"/>
                <a:gd name="T62" fmla="*/ 318 w 403"/>
                <a:gd name="T63" fmla="*/ 176 h 350"/>
                <a:gd name="T64" fmla="*/ 284 w 403"/>
                <a:gd name="T65" fmla="*/ 223 h 350"/>
                <a:gd name="T66" fmla="*/ 235 w 403"/>
                <a:gd name="T67" fmla="*/ 255 h 350"/>
                <a:gd name="T68" fmla="*/ 116 w 403"/>
                <a:gd name="T69" fmla="*/ 256 h 350"/>
                <a:gd name="T70" fmla="*/ 57 w 403"/>
                <a:gd name="T71" fmla="*/ 213 h 350"/>
                <a:gd name="T72" fmla="*/ 119 w 403"/>
                <a:gd name="T73" fmla="*/ 206 h 350"/>
                <a:gd name="T74" fmla="*/ 187 w 403"/>
                <a:gd name="T75" fmla="*/ 116 h 350"/>
                <a:gd name="T76" fmla="*/ 189 w 403"/>
                <a:gd name="T77" fmla="*/ 100 h 350"/>
                <a:gd name="T78" fmla="*/ 232 w 403"/>
                <a:gd name="T79" fmla="*/ 43 h 350"/>
                <a:gd name="T80" fmla="*/ 303 w 403"/>
                <a:gd name="T81" fmla="*/ 52 h 350"/>
                <a:gd name="T82" fmla="*/ 313 w 403"/>
                <a:gd name="T83" fmla="*/ 63 h 350"/>
                <a:gd name="T84" fmla="*/ 326 w 403"/>
                <a:gd name="T85" fmla="*/ 70 h 350"/>
                <a:gd name="T86" fmla="*/ 356 w 403"/>
                <a:gd name="T87" fmla="*/ 70 h 350"/>
                <a:gd name="T88" fmla="*/ 332 w 403"/>
                <a:gd name="T89" fmla="*/ 10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3" h="350">
                  <a:moveTo>
                    <a:pt x="400" y="48"/>
                  </a:moveTo>
                  <a:cubicBezTo>
                    <a:pt x="398" y="42"/>
                    <a:pt x="392" y="39"/>
                    <a:pt x="386" y="39"/>
                  </a:cubicBezTo>
                  <a:lnTo>
                    <a:pt x="333" y="39"/>
                  </a:lnTo>
                  <a:cubicBezTo>
                    <a:pt x="330" y="35"/>
                    <a:pt x="326" y="31"/>
                    <a:pt x="322" y="28"/>
                  </a:cubicBezTo>
                  <a:cubicBezTo>
                    <a:pt x="293" y="5"/>
                    <a:pt x="254" y="0"/>
                    <a:pt x="220" y="14"/>
                  </a:cubicBezTo>
                  <a:cubicBezTo>
                    <a:pt x="185" y="29"/>
                    <a:pt x="162" y="60"/>
                    <a:pt x="158" y="97"/>
                  </a:cubicBezTo>
                  <a:lnTo>
                    <a:pt x="156" y="113"/>
                  </a:lnTo>
                  <a:cubicBezTo>
                    <a:pt x="153" y="142"/>
                    <a:pt x="135" y="166"/>
                    <a:pt x="107" y="177"/>
                  </a:cubicBezTo>
                  <a:cubicBezTo>
                    <a:pt x="80" y="189"/>
                    <a:pt x="50" y="185"/>
                    <a:pt x="27" y="167"/>
                  </a:cubicBezTo>
                  <a:cubicBezTo>
                    <a:pt x="22" y="162"/>
                    <a:pt x="14" y="162"/>
                    <a:pt x="8" y="166"/>
                  </a:cubicBezTo>
                  <a:cubicBezTo>
                    <a:pt x="3" y="171"/>
                    <a:pt x="0" y="178"/>
                    <a:pt x="3" y="185"/>
                  </a:cubicBezTo>
                  <a:cubicBezTo>
                    <a:pt x="22" y="231"/>
                    <a:pt x="58" y="266"/>
                    <a:pt x="104" y="285"/>
                  </a:cubicBezTo>
                  <a:cubicBezTo>
                    <a:pt x="127" y="294"/>
                    <a:pt x="150" y="298"/>
                    <a:pt x="173" y="298"/>
                  </a:cubicBezTo>
                  <a:lnTo>
                    <a:pt x="173" y="334"/>
                  </a:lnTo>
                  <a:cubicBezTo>
                    <a:pt x="173" y="343"/>
                    <a:pt x="180" y="350"/>
                    <a:pt x="189" y="350"/>
                  </a:cubicBezTo>
                  <a:cubicBezTo>
                    <a:pt x="197" y="350"/>
                    <a:pt x="204" y="343"/>
                    <a:pt x="204" y="334"/>
                  </a:cubicBezTo>
                  <a:lnTo>
                    <a:pt x="204" y="296"/>
                  </a:lnTo>
                  <a:cubicBezTo>
                    <a:pt x="214" y="294"/>
                    <a:pt x="223" y="292"/>
                    <a:pt x="232" y="289"/>
                  </a:cubicBezTo>
                  <a:lnTo>
                    <a:pt x="232" y="334"/>
                  </a:lnTo>
                  <a:cubicBezTo>
                    <a:pt x="232" y="343"/>
                    <a:pt x="239" y="350"/>
                    <a:pt x="248" y="350"/>
                  </a:cubicBezTo>
                  <a:cubicBezTo>
                    <a:pt x="257" y="350"/>
                    <a:pt x="264" y="343"/>
                    <a:pt x="264" y="334"/>
                  </a:cubicBezTo>
                  <a:lnTo>
                    <a:pt x="264" y="276"/>
                  </a:lnTo>
                  <a:cubicBezTo>
                    <a:pt x="279" y="268"/>
                    <a:pt x="293" y="258"/>
                    <a:pt x="306" y="246"/>
                  </a:cubicBezTo>
                  <a:cubicBezTo>
                    <a:pt x="323" y="229"/>
                    <a:pt x="337" y="210"/>
                    <a:pt x="347" y="189"/>
                  </a:cubicBezTo>
                  <a:cubicBezTo>
                    <a:pt x="356" y="170"/>
                    <a:pt x="361" y="150"/>
                    <a:pt x="361" y="129"/>
                  </a:cubicBezTo>
                  <a:cubicBezTo>
                    <a:pt x="361" y="125"/>
                    <a:pt x="361" y="121"/>
                    <a:pt x="361" y="117"/>
                  </a:cubicBezTo>
                  <a:lnTo>
                    <a:pt x="399" y="64"/>
                  </a:lnTo>
                  <a:cubicBezTo>
                    <a:pt x="402" y="59"/>
                    <a:pt x="403" y="53"/>
                    <a:pt x="400" y="48"/>
                  </a:cubicBezTo>
                  <a:close/>
                  <a:moveTo>
                    <a:pt x="332" y="103"/>
                  </a:moveTo>
                  <a:cubicBezTo>
                    <a:pt x="330" y="106"/>
                    <a:pt x="329" y="110"/>
                    <a:pt x="329" y="114"/>
                  </a:cubicBezTo>
                  <a:cubicBezTo>
                    <a:pt x="330" y="119"/>
                    <a:pt x="330" y="124"/>
                    <a:pt x="330" y="129"/>
                  </a:cubicBezTo>
                  <a:cubicBezTo>
                    <a:pt x="329" y="145"/>
                    <a:pt x="326" y="161"/>
                    <a:pt x="318" y="176"/>
                  </a:cubicBezTo>
                  <a:cubicBezTo>
                    <a:pt x="310" y="194"/>
                    <a:pt x="299" y="209"/>
                    <a:pt x="284" y="223"/>
                  </a:cubicBezTo>
                  <a:cubicBezTo>
                    <a:pt x="270" y="236"/>
                    <a:pt x="254" y="247"/>
                    <a:pt x="235" y="255"/>
                  </a:cubicBezTo>
                  <a:cubicBezTo>
                    <a:pt x="197" y="271"/>
                    <a:pt x="155" y="271"/>
                    <a:pt x="116" y="256"/>
                  </a:cubicBezTo>
                  <a:cubicBezTo>
                    <a:pt x="93" y="246"/>
                    <a:pt x="73" y="232"/>
                    <a:pt x="57" y="213"/>
                  </a:cubicBezTo>
                  <a:cubicBezTo>
                    <a:pt x="77" y="217"/>
                    <a:pt x="99" y="215"/>
                    <a:pt x="119" y="206"/>
                  </a:cubicBezTo>
                  <a:cubicBezTo>
                    <a:pt x="157" y="190"/>
                    <a:pt x="182" y="157"/>
                    <a:pt x="187" y="116"/>
                  </a:cubicBezTo>
                  <a:lnTo>
                    <a:pt x="189" y="100"/>
                  </a:lnTo>
                  <a:cubicBezTo>
                    <a:pt x="192" y="74"/>
                    <a:pt x="208" y="53"/>
                    <a:pt x="232" y="43"/>
                  </a:cubicBezTo>
                  <a:cubicBezTo>
                    <a:pt x="256" y="33"/>
                    <a:pt x="282" y="36"/>
                    <a:pt x="303" y="52"/>
                  </a:cubicBezTo>
                  <a:cubicBezTo>
                    <a:pt x="307" y="56"/>
                    <a:pt x="310" y="59"/>
                    <a:pt x="313" y="63"/>
                  </a:cubicBezTo>
                  <a:cubicBezTo>
                    <a:pt x="316" y="68"/>
                    <a:pt x="320" y="70"/>
                    <a:pt x="326" y="70"/>
                  </a:cubicBezTo>
                  <a:lnTo>
                    <a:pt x="356" y="70"/>
                  </a:lnTo>
                  <a:lnTo>
                    <a:pt x="332" y="103"/>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TextBox 20"/>
            <p:cNvSpPr txBox="1"/>
            <p:nvPr/>
          </p:nvSpPr>
          <p:spPr>
            <a:xfrm>
              <a:off x="1400534" y="1358771"/>
              <a:ext cx="4152229" cy="1754326"/>
            </a:xfrm>
            <a:prstGeom prst="rect">
              <a:avLst/>
            </a:prstGeom>
            <a:noFill/>
          </p:spPr>
          <p:txBody>
            <a:bodyPr wrap="square" rtlCol="0">
              <a:spAutoFit/>
            </a:bodyPr>
            <a:lstStyle/>
            <a:p>
              <a:r>
                <a:rPr lang="en-GB" sz="3600" dirty="0" smtClean="0"/>
                <a:t>@MammalWeb</a:t>
              </a:r>
            </a:p>
            <a:p>
              <a:r>
                <a:rPr lang="en-GB" sz="3600" dirty="0"/>
                <a:t>@</a:t>
              </a:r>
              <a:r>
                <a:rPr lang="en-GB" sz="3600" dirty="0" err="1" smtClean="0"/>
                <a:t>CEGDurham</a:t>
              </a:r>
              <a:endParaRPr lang="en-GB" sz="3600" dirty="0" smtClean="0"/>
            </a:p>
            <a:p>
              <a:r>
                <a:rPr lang="en-GB" sz="3600" dirty="0"/>
                <a:t>#EAB2017 #</a:t>
              </a:r>
              <a:r>
                <a:rPr lang="en-GB" sz="3600" dirty="0" err="1" smtClean="0"/>
                <a:t>citsci</a:t>
              </a:r>
              <a:endParaRPr lang="en-GB" sz="3600" dirty="0"/>
            </a:p>
          </p:txBody>
        </p:sp>
      </p:grpSp>
      <p:grpSp>
        <p:nvGrpSpPr>
          <p:cNvPr id="4" name="Group 3"/>
          <p:cNvGrpSpPr/>
          <p:nvPr/>
        </p:nvGrpSpPr>
        <p:grpSpPr>
          <a:xfrm>
            <a:off x="6581547" y="1968200"/>
            <a:ext cx="4304669" cy="830997"/>
            <a:chOff x="6581547" y="1868450"/>
            <a:chExt cx="4304669" cy="830997"/>
          </a:xfrm>
        </p:grpSpPr>
        <p:grpSp>
          <p:nvGrpSpPr>
            <p:cNvPr id="20" name="Group 19"/>
            <p:cNvGrpSpPr/>
            <p:nvPr/>
          </p:nvGrpSpPr>
          <p:grpSpPr>
            <a:xfrm>
              <a:off x="6581547" y="1868450"/>
              <a:ext cx="673240" cy="830997"/>
              <a:chOff x="5749739" y="1649925"/>
              <a:chExt cx="673240" cy="830997"/>
            </a:xfrm>
          </p:grpSpPr>
          <p:sp>
            <p:nvSpPr>
              <p:cNvPr id="16" name="Rounded Rectangle 15"/>
              <p:cNvSpPr/>
              <p:nvPr/>
            </p:nvSpPr>
            <p:spPr>
              <a:xfrm>
                <a:off x="5749739" y="1649925"/>
                <a:ext cx="673240" cy="684798"/>
              </a:xfrm>
              <a:prstGeom prst="roundRect">
                <a:avLst/>
              </a:prstGeom>
              <a:noFill/>
              <a:ln w="57150">
                <a:solidFill>
                  <a:schemeClr val="tx1"/>
                </a:solid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6000948" y="1649925"/>
                <a:ext cx="422031" cy="830997"/>
              </a:xfrm>
              <a:prstGeom prst="rect">
                <a:avLst/>
              </a:prstGeom>
              <a:noFill/>
            </p:spPr>
            <p:txBody>
              <a:bodyPr wrap="square" rtlCol="0">
                <a:spAutoFit/>
              </a:bodyPr>
              <a:lstStyle/>
              <a:p>
                <a:r>
                  <a:rPr lang="en-GB" sz="4800" b="1" dirty="0" smtClean="0"/>
                  <a:t>f</a:t>
                </a:r>
                <a:endParaRPr lang="en-GB" sz="4800" b="1" dirty="0"/>
              </a:p>
            </p:txBody>
          </p:sp>
        </p:grpSp>
        <p:sp>
          <p:nvSpPr>
            <p:cNvPr id="22" name="TextBox 21"/>
            <p:cNvSpPr txBox="1"/>
            <p:nvPr/>
          </p:nvSpPr>
          <p:spPr>
            <a:xfrm>
              <a:off x="7421633" y="1883012"/>
              <a:ext cx="3464583" cy="646331"/>
            </a:xfrm>
            <a:prstGeom prst="rect">
              <a:avLst/>
            </a:prstGeom>
            <a:noFill/>
          </p:spPr>
          <p:txBody>
            <a:bodyPr wrap="square" rtlCol="0">
              <a:spAutoFit/>
            </a:bodyPr>
            <a:lstStyle/>
            <a:p>
              <a:r>
                <a:rPr lang="en-GB" sz="3600" dirty="0" smtClean="0"/>
                <a:t>Mammal Web</a:t>
              </a:r>
              <a:endParaRPr lang="en-GB" sz="3600" dirty="0"/>
            </a:p>
          </p:txBody>
        </p:sp>
      </p:grpSp>
      <p:grpSp>
        <p:nvGrpSpPr>
          <p:cNvPr id="32" name="Group 31"/>
          <p:cNvGrpSpPr/>
          <p:nvPr/>
        </p:nvGrpSpPr>
        <p:grpSpPr>
          <a:xfrm>
            <a:off x="519205" y="3434783"/>
            <a:ext cx="3636020" cy="1286710"/>
            <a:chOff x="735013" y="2698752"/>
            <a:chExt cx="9761539" cy="3454401"/>
          </a:xfrm>
        </p:grpSpPr>
        <p:sp>
          <p:nvSpPr>
            <p:cNvPr id="28" name="Freeform 14">
              <a:hlinkClick r:id="rId5"/>
            </p:cNvPr>
            <p:cNvSpPr>
              <a:spLocks/>
            </p:cNvSpPr>
            <p:nvPr/>
          </p:nvSpPr>
          <p:spPr bwMode="auto">
            <a:xfrm>
              <a:off x="779463" y="2733677"/>
              <a:ext cx="9699625" cy="3348039"/>
            </a:xfrm>
            <a:custGeom>
              <a:avLst/>
              <a:gdLst>
                <a:gd name="T0" fmla="*/ 26 w 1093"/>
                <a:gd name="T1" fmla="*/ 0 h 376"/>
                <a:gd name="T2" fmla="*/ 1065 w 1093"/>
                <a:gd name="T3" fmla="*/ 2 h 376"/>
                <a:gd name="T4" fmla="*/ 1093 w 1093"/>
                <a:gd name="T5" fmla="*/ 31 h 376"/>
                <a:gd name="T6" fmla="*/ 1092 w 1093"/>
                <a:gd name="T7" fmla="*/ 376 h 376"/>
                <a:gd name="T8" fmla="*/ 0 w 1093"/>
                <a:gd name="T9" fmla="*/ 376 h 376"/>
                <a:gd name="T10" fmla="*/ 0 w 1093"/>
                <a:gd name="T11" fmla="*/ 30 h 376"/>
                <a:gd name="T12" fmla="*/ 26 w 1093"/>
                <a:gd name="T13" fmla="*/ 0 h 376"/>
              </a:gdLst>
              <a:ahLst/>
              <a:cxnLst>
                <a:cxn ang="0">
                  <a:pos x="T0" y="T1"/>
                </a:cxn>
                <a:cxn ang="0">
                  <a:pos x="T2" y="T3"/>
                </a:cxn>
                <a:cxn ang="0">
                  <a:pos x="T4" y="T5"/>
                </a:cxn>
                <a:cxn ang="0">
                  <a:pos x="T6" y="T7"/>
                </a:cxn>
                <a:cxn ang="0">
                  <a:pos x="T8" y="T9"/>
                </a:cxn>
                <a:cxn ang="0">
                  <a:pos x="T10" y="T11"/>
                </a:cxn>
                <a:cxn ang="0">
                  <a:pos x="T12" y="T13"/>
                </a:cxn>
              </a:cxnLst>
              <a:rect l="0" t="0" r="r" b="b"/>
              <a:pathLst>
                <a:path w="1093" h="376">
                  <a:moveTo>
                    <a:pt x="26" y="0"/>
                  </a:moveTo>
                  <a:lnTo>
                    <a:pt x="1065" y="2"/>
                  </a:lnTo>
                  <a:cubicBezTo>
                    <a:pt x="1080" y="2"/>
                    <a:pt x="1093" y="0"/>
                    <a:pt x="1093" y="31"/>
                  </a:cubicBezTo>
                  <a:lnTo>
                    <a:pt x="1092" y="376"/>
                  </a:lnTo>
                  <a:lnTo>
                    <a:pt x="0" y="376"/>
                  </a:lnTo>
                  <a:lnTo>
                    <a:pt x="0" y="30"/>
                  </a:lnTo>
                  <a:cubicBezTo>
                    <a:pt x="0" y="15"/>
                    <a:pt x="1" y="0"/>
                    <a:pt x="26" y="0"/>
                  </a:cubicBezTo>
                  <a:close/>
                </a:path>
              </a:pathLst>
            </a:custGeom>
            <a:solidFill>
              <a:srgbClr val="AAB2A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5"/>
            <p:cNvSpPr>
              <a:spLocks noEditPoints="1"/>
            </p:cNvSpPr>
            <p:nvPr/>
          </p:nvSpPr>
          <p:spPr bwMode="auto">
            <a:xfrm>
              <a:off x="1320801" y="3054351"/>
              <a:ext cx="7747000" cy="2378076"/>
            </a:xfrm>
            <a:custGeom>
              <a:avLst/>
              <a:gdLst>
                <a:gd name="T0" fmla="*/ 250 w 873"/>
                <a:gd name="T1" fmla="*/ 141 h 267"/>
                <a:gd name="T2" fmla="*/ 126 w 873"/>
                <a:gd name="T3" fmla="*/ 266 h 267"/>
                <a:gd name="T4" fmla="*/ 0 w 873"/>
                <a:gd name="T5" fmla="*/ 141 h 267"/>
                <a:gd name="T6" fmla="*/ 0 w 873"/>
                <a:gd name="T7" fmla="*/ 141 h 267"/>
                <a:gd name="T8" fmla="*/ 125 w 873"/>
                <a:gd name="T9" fmla="*/ 15 h 267"/>
                <a:gd name="T10" fmla="*/ 250 w 873"/>
                <a:gd name="T11" fmla="*/ 140 h 267"/>
                <a:gd name="T12" fmla="*/ 250 w 873"/>
                <a:gd name="T13" fmla="*/ 141 h 267"/>
                <a:gd name="T14" fmla="*/ 515 w 873"/>
                <a:gd name="T15" fmla="*/ 1 h 267"/>
                <a:gd name="T16" fmla="*/ 613 w 873"/>
                <a:gd name="T17" fmla="*/ 100 h 267"/>
                <a:gd name="T18" fmla="*/ 515 w 873"/>
                <a:gd name="T19" fmla="*/ 199 h 267"/>
                <a:gd name="T20" fmla="*/ 416 w 873"/>
                <a:gd name="T21" fmla="*/ 100 h 267"/>
                <a:gd name="T22" fmla="*/ 515 w 873"/>
                <a:gd name="T23" fmla="*/ 1 h 267"/>
                <a:gd name="T24" fmla="*/ 873 w 873"/>
                <a:gd name="T25" fmla="*/ 98 h 267"/>
                <a:gd name="T26" fmla="*/ 776 w 873"/>
                <a:gd name="T27" fmla="*/ 196 h 267"/>
                <a:gd name="T28" fmla="*/ 679 w 873"/>
                <a:gd name="T29" fmla="*/ 98 h 267"/>
                <a:gd name="T30" fmla="*/ 679 w 873"/>
                <a:gd name="T31" fmla="*/ 98 h 267"/>
                <a:gd name="T32" fmla="*/ 776 w 873"/>
                <a:gd name="T33" fmla="*/ 0 h 267"/>
                <a:gd name="T34" fmla="*/ 873 w 873"/>
                <a:gd name="T35" fmla="*/ 9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3" h="267">
                  <a:moveTo>
                    <a:pt x="250" y="141"/>
                  </a:moveTo>
                  <a:cubicBezTo>
                    <a:pt x="250" y="210"/>
                    <a:pt x="195" y="266"/>
                    <a:pt x="126" y="266"/>
                  </a:cubicBezTo>
                  <a:cubicBezTo>
                    <a:pt x="57" y="267"/>
                    <a:pt x="1" y="210"/>
                    <a:pt x="0" y="141"/>
                  </a:cubicBezTo>
                  <a:lnTo>
                    <a:pt x="0" y="141"/>
                  </a:lnTo>
                  <a:cubicBezTo>
                    <a:pt x="0" y="71"/>
                    <a:pt x="56" y="15"/>
                    <a:pt x="125" y="15"/>
                  </a:cubicBezTo>
                  <a:cubicBezTo>
                    <a:pt x="194" y="15"/>
                    <a:pt x="250" y="71"/>
                    <a:pt x="250" y="140"/>
                  </a:cubicBezTo>
                  <a:cubicBezTo>
                    <a:pt x="250" y="141"/>
                    <a:pt x="250" y="141"/>
                    <a:pt x="250" y="141"/>
                  </a:cubicBezTo>
                  <a:close/>
                  <a:moveTo>
                    <a:pt x="515" y="1"/>
                  </a:moveTo>
                  <a:cubicBezTo>
                    <a:pt x="569" y="1"/>
                    <a:pt x="613" y="46"/>
                    <a:pt x="613" y="100"/>
                  </a:cubicBezTo>
                  <a:cubicBezTo>
                    <a:pt x="613" y="155"/>
                    <a:pt x="569" y="199"/>
                    <a:pt x="515" y="199"/>
                  </a:cubicBezTo>
                  <a:cubicBezTo>
                    <a:pt x="460" y="199"/>
                    <a:pt x="416" y="155"/>
                    <a:pt x="416" y="100"/>
                  </a:cubicBezTo>
                  <a:cubicBezTo>
                    <a:pt x="416" y="46"/>
                    <a:pt x="460" y="1"/>
                    <a:pt x="515" y="1"/>
                  </a:cubicBezTo>
                  <a:close/>
                  <a:moveTo>
                    <a:pt x="873" y="98"/>
                  </a:moveTo>
                  <a:cubicBezTo>
                    <a:pt x="873" y="152"/>
                    <a:pt x="829" y="196"/>
                    <a:pt x="776" y="196"/>
                  </a:cubicBezTo>
                  <a:cubicBezTo>
                    <a:pt x="722" y="196"/>
                    <a:pt x="679" y="152"/>
                    <a:pt x="679" y="98"/>
                  </a:cubicBezTo>
                  <a:lnTo>
                    <a:pt x="679" y="98"/>
                  </a:lnTo>
                  <a:cubicBezTo>
                    <a:pt x="679" y="44"/>
                    <a:pt x="722" y="1"/>
                    <a:pt x="776" y="0"/>
                  </a:cubicBezTo>
                  <a:cubicBezTo>
                    <a:pt x="829" y="0"/>
                    <a:pt x="873" y="44"/>
                    <a:pt x="873" y="98"/>
                  </a:cubicBez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6"/>
            <p:cNvSpPr>
              <a:spLocks noEditPoints="1"/>
            </p:cNvSpPr>
            <p:nvPr/>
          </p:nvSpPr>
          <p:spPr bwMode="auto">
            <a:xfrm>
              <a:off x="735013" y="2698752"/>
              <a:ext cx="9761539" cy="3454401"/>
            </a:xfrm>
            <a:custGeom>
              <a:avLst/>
              <a:gdLst>
                <a:gd name="T0" fmla="*/ 294 w 1100"/>
                <a:gd name="T1" fmla="*/ 282 h 388"/>
                <a:gd name="T2" fmla="*/ 48 w 1100"/>
                <a:gd name="T3" fmla="*/ 181 h 388"/>
                <a:gd name="T4" fmla="*/ 293 w 1100"/>
                <a:gd name="T5" fmla="*/ 78 h 388"/>
                <a:gd name="T6" fmla="*/ 109 w 1100"/>
                <a:gd name="T7" fmla="*/ 264 h 388"/>
                <a:gd name="T8" fmla="*/ 309 w 1100"/>
                <a:gd name="T9" fmla="*/ 181 h 388"/>
                <a:gd name="T10" fmla="*/ 109 w 1100"/>
                <a:gd name="T11" fmla="*/ 97 h 388"/>
                <a:gd name="T12" fmla="*/ 136 w 1100"/>
                <a:gd name="T13" fmla="*/ 180 h 388"/>
                <a:gd name="T14" fmla="*/ 190 w 1100"/>
                <a:gd name="T15" fmla="*/ 203 h 388"/>
                <a:gd name="T16" fmla="*/ 110 w 1100"/>
                <a:gd name="T17" fmla="*/ 181 h 388"/>
                <a:gd name="T18" fmla="*/ 190 w 1100"/>
                <a:gd name="T19" fmla="*/ 157 h 388"/>
                <a:gd name="T20" fmla="*/ 238 w 1100"/>
                <a:gd name="T21" fmla="*/ 155 h 388"/>
                <a:gd name="T22" fmla="*/ 255 w 1100"/>
                <a:gd name="T23" fmla="*/ 194 h 388"/>
                <a:gd name="T24" fmla="*/ 205 w 1100"/>
                <a:gd name="T25" fmla="*/ 213 h 388"/>
                <a:gd name="T26" fmla="*/ 235 w 1100"/>
                <a:gd name="T27" fmla="*/ 136 h 388"/>
                <a:gd name="T28" fmla="*/ 1079 w 1100"/>
                <a:gd name="T29" fmla="*/ 0 h 388"/>
                <a:gd name="T30" fmla="*/ 0 w 1100"/>
                <a:gd name="T31" fmla="*/ 383 h 388"/>
                <a:gd name="T32" fmla="*/ 1100 w 1100"/>
                <a:gd name="T33" fmla="*/ 383 h 388"/>
                <a:gd name="T34" fmla="*/ 21 w 1100"/>
                <a:gd name="T35" fmla="*/ 9 h 388"/>
                <a:gd name="T36" fmla="*/ 1091 w 1100"/>
                <a:gd name="T37" fmla="*/ 272 h 388"/>
                <a:gd name="T38" fmla="*/ 49 w 1100"/>
                <a:gd name="T39" fmla="*/ 272 h 388"/>
                <a:gd name="T40" fmla="*/ 21 w 1100"/>
                <a:gd name="T41" fmla="*/ 9 h 388"/>
                <a:gd name="T42" fmla="*/ 735 w 1100"/>
                <a:gd name="T43" fmla="*/ 138 h 388"/>
                <a:gd name="T44" fmla="*/ 917 w 1100"/>
                <a:gd name="T45" fmla="*/ 213 h 388"/>
                <a:gd name="T46" fmla="*/ 841 w 1100"/>
                <a:gd name="T47" fmla="*/ 31 h 388"/>
                <a:gd name="T48" fmla="*/ 928 w 1100"/>
                <a:gd name="T49" fmla="*/ 138 h 388"/>
                <a:gd name="T50" fmla="*/ 780 w 1100"/>
                <a:gd name="T51" fmla="*/ 200 h 388"/>
                <a:gd name="T52" fmla="*/ 841 w 1100"/>
                <a:gd name="T53" fmla="*/ 51 h 388"/>
                <a:gd name="T54" fmla="*/ 895 w 1100"/>
                <a:gd name="T55" fmla="*/ 140 h 388"/>
                <a:gd name="T56" fmla="*/ 820 w 1100"/>
                <a:gd name="T57" fmla="*/ 155 h 388"/>
                <a:gd name="T58" fmla="*/ 844 w 1100"/>
                <a:gd name="T59" fmla="*/ 104 h 388"/>
                <a:gd name="T60" fmla="*/ 807 w 1100"/>
                <a:gd name="T61" fmla="*/ 144 h 388"/>
                <a:gd name="T62" fmla="*/ 609 w 1100"/>
                <a:gd name="T63" fmla="*/ 112 h 388"/>
                <a:gd name="T64" fmla="*/ 552 w 1100"/>
                <a:gd name="T65" fmla="*/ 112 h 388"/>
                <a:gd name="T66" fmla="*/ 564 w 1100"/>
                <a:gd name="T67" fmla="*/ 207 h 388"/>
                <a:gd name="T68" fmla="*/ 609 w 1100"/>
                <a:gd name="T69" fmla="*/ 155 h 388"/>
                <a:gd name="T70" fmla="*/ 596 w 1100"/>
                <a:gd name="T71" fmla="*/ 84 h 388"/>
                <a:gd name="T72" fmla="*/ 581 w 1100"/>
                <a:gd name="T73" fmla="*/ 69 h 388"/>
                <a:gd name="T74" fmla="*/ 474 w 1100"/>
                <a:gd name="T75" fmla="*/ 138 h 388"/>
                <a:gd name="T76" fmla="*/ 657 w 1100"/>
                <a:gd name="T77" fmla="*/ 213 h 388"/>
                <a:gd name="T78" fmla="*/ 581 w 1100"/>
                <a:gd name="T79" fmla="*/ 31 h 388"/>
                <a:gd name="T80" fmla="*/ 668 w 1100"/>
                <a:gd name="T81" fmla="*/ 138 h 388"/>
                <a:gd name="T82" fmla="*/ 519 w 1100"/>
                <a:gd name="T83" fmla="*/ 200 h 388"/>
                <a:gd name="T84" fmla="*/ 581 w 1100"/>
                <a:gd name="T85" fmla="*/ 5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0" h="388">
                  <a:moveTo>
                    <a:pt x="293" y="78"/>
                  </a:moveTo>
                  <a:cubicBezTo>
                    <a:pt x="321" y="106"/>
                    <a:pt x="335" y="140"/>
                    <a:pt x="335" y="181"/>
                  </a:cubicBezTo>
                  <a:cubicBezTo>
                    <a:pt x="335" y="221"/>
                    <a:pt x="321" y="255"/>
                    <a:pt x="294" y="282"/>
                  </a:cubicBezTo>
                  <a:cubicBezTo>
                    <a:pt x="265" y="311"/>
                    <a:pt x="231" y="325"/>
                    <a:pt x="191" y="325"/>
                  </a:cubicBezTo>
                  <a:cubicBezTo>
                    <a:pt x="152" y="325"/>
                    <a:pt x="119" y="311"/>
                    <a:pt x="91" y="282"/>
                  </a:cubicBezTo>
                  <a:cubicBezTo>
                    <a:pt x="62" y="254"/>
                    <a:pt x="48" y="220"/>
                    <a:pt x="48" y="181"/>
                  </a:cubicBezTo>
                  <a:cubicBezTo>
                    <a:pt x="48" y="141"/>
                    <a:pt x="62" y="107"/>
                    <a:pt x="91" y="78"/>
                  </a:cubicBezTo>
                  <a:cubicBezTo>
                    <a:pt x="118" y="50"/>
                    <a:pt x="152" y="36"/>
                    <a:pt x="191" y="36"/>
                  </a:cubicBezTo>
                  <a:cubicBezTo>
                    <a:pt x="231" y="36"/>
                    <a:pt x="265" y="50"/>
                    <a:pt x="293" y="78"/>
                  </a:cubicBezTo>
                  <a:close/>
                  <a:moveTo>
                    <a:pt x="109" y="97"/>
                  </a:moveTo>
                  <a:cubicBezTo>
                    <a:pt x="86" y="121"/>
                    <a:pt x="74" y="149"/>
                    <a:pt x="74" y="181"/>
                  </a:cubicBezTo>
                  <a:cubicBezTo>
                    <a:pt x="74" y="213"/>
                    <a:pt x="86" y="240"/>
                    <a:pt x="109" y="264"/>
                  </a:cubicBezTo>
                  <a:cubicBezTo>
                    <a:pt x="132" y="287"/>
                    <a:pt x="160" y="299"/>
                    <a:pt x="192" y="299"/>
                  </a:cubicBezTo>
                  <a:cubicBezTo>
                    <a:pt x="224" y="299"/>
                    <a:pt x="252" y="287"/>
                    <a:pt x="275" y="263"/>
                  </a:cubicBezTo>
                  <a:cubicBezTo>
                    <a:pt x="298" y="241"/>
                    <a:pt x="309" y="214"/>
                    <a:pt x="309" y="181"/>
                  </a:cubicBezTo>
                  <a:cubicBezTo>
                    <a:pt x="309" y="148"/>
                    <a:pt x="298" y="120"/>
                    <a:pt x="275" y="97"/>
                  </a:cubicBezTo>
                  <a:cubicBezTo>
                    <a:pt x="252" y="74"/>
                    <a:pt x="224" y="62"/>
                    <a:pt x="192" y="62"/>
                  </a:cubicBezTo>
                  <a:cubicBezTo>
                    <a:pt x="159" y="62"/>
                    <a:pt x="132" y="74"/>
                    <a:pt x="109" y="97"/>
                  </a:cubicBezTo>
                  <a:close/>
                  <a:moveTo>
                    <a:pt x="171" y="167"/>
                  </a:moveTo>
                  <a:cubicBezTo>
                    <a:pt x="167" y="159"/>
                    <a:pt x="162" y="155"/>
                    <a:pt x="155" y="155"/>
                  </a:cubicBezTo>
                  <a:cubicBezTo>
                    <a:pt x="142" y="155"/>
                    <a:pt x="136" y="163"/>
                    <a:pt x="136" y="180"/>
                  </a:cubicBezTo>
                  <a:cubicBezTo>
                    <a:pt x="136" y="198"/>
                    <a:pt x="142" y="206"/>
                    <a:pt x="155" y="206"/>
                  </a:cubicBezTo>
                  <a:cubicBezTo>
                    <a:pt x="163" y="206"/>
                    <a:pt x="169" y="202"/>
                    <a:pt x="173" y="194"/>
                  </a:cubicBezTo>
                  <a:lnTo>
                    <a:pt x="190" y="203"/>
                  </a:lnTo>
                  <a:cubicBezTo>
                    <a:pt x="182" y="218"/>
                    <a:pt x="169" y="225"/>
                    <a:pt x="153" y="225"/>
                  </a:cubicBezTo>
                  <a:cubicBezTo>
                    <a:pt x="140" y="225"/>
                    <a:pt x="129" y="221"/>
                    <a:pt x="122" y="213"/>
                  </a:cubicBezTo>
                  <a:cubicBezTo>
                    <a:pt x="114" y="206"/>
                    <a:pt x="110" y="195"/>
                    <a:pt x="110" y="181"/>
                  </a:cubicBezTo>
                  <a:cubicBezTo>
                    <a:pt x="110" y="167"/>
                    <a:pt x="114" y="156"/>
                    <a:pt x="122" y="148"/>
                  </a:cubicBezTo>
                  <a:cubicBezTo>
                    <a:pt x="130" y="140"/>
                    <a:pt x="140" y="136"/>
                    <a:pt x="152" y="136"/>
                  </a:cubicBezTo>
                  <a:cubicBezTo>
                    <a:pt x="170" y="136"/>
                    <a:pt x="182" y="143"/>
                    <a:pt x="190" y="157"/>
                  </a:cubicBezTo>
                  <a:lnTo>
                    <a:pt x="171" y="167"/>
                  </a:lnTo>
                  <a:close/>
                  <a:moveTo>
                    <a:pt x="253" y="167"/>
                  </a:moveTo>
                  <a:cubicBezTo>
                    <a:pt x="250" y="159"/>
                    <a:pt x="244" y="155"/>
                    <a:pt x="238" y="155"/>
                  </a:cubicBezTo>
                  <a:cubicBezTo>
                    <a:pt x="225" y="155"/>
                    <a:pt x="218" y="163"/>
                    <a:pt x="218" y="180"/>
                  </a:cubicBezTo>
                  <a:cubicBezTo>
                    <a:pt x="218" y="198"/>
                    <a:pt x="225" y="206"/>
                    <a:pt x="238" y="206"/>
                  </a:cubicBezTo>
                  <a:cubicBezTo>
                    <a:pt x="246" y="206"/>
                    <a:pt x="252" y="202"/>
                    <a:pt x="255" y="194"/>
                  </a:cubicBezTo>
                  <a:lnTo>
                    <a:pt x="273" y="203"/>
                  </a:lnTo>
                  <a:cubicBezTo>
                    <a:pt x="265" y="218"/>
                    <a:pt x="252" y="225"/>
                    <a:pt x="236" y="225"/>
                  </a:cubicBezTo>
                  <a:cubicBezTo>
                    <a:pt x="223" y="225"/>
                    <a:pt x="212" y="221"/>
                    <a:pt x="205" y="213"/>
                  </a:cubicBezTo>
                  <a:cubicBezTo>
                    <a:pt x="197" y="206"/>
                    <a:pt x="193" y="195"/>
                    <a:pt x="193" y="181"/>
                  </a:cubicBezTo>
                  <a:cubicBezTo>
                    <a:pt x="193" y="167"/>
                    <a:pt x="197" y="156"/>
                    <a:pt x="205" y="148"/>
                  </a:cubicBezTo>
                  <a:cubicBezTo>
                    <a:pt x="213" y="140"/>
                    <a:pt x="223" y="136"/>
                    <a:pt x="235" y="136"/>
                  </a:cubicBezTo>
                  <a:cubicBezTo>
                    <a:pt x="252" y="136"/>
                    <a:pt x="265" y="143"/>
                    <a:pt x="273" y="157"/>
                  </a:cubicBezTo>
                  <a:lnTo>
                    <a:pt x="253" y="167"/>
                  </a:lnTo>
                  <a:close/>
                  <a:moveTo>
                    <a:pt x="1079" y="0"/>
                  </a:moveTo>
                  <a:lnTo>
                    <a:pt x="21" y="0"/>
                  </a:lnTo>
                  <a:cubicBezTo>
                    <a:pt x="9" y="0"/>
                    <a:pt x="0" y="9"/>
                    <a:pt x="0" y="21"/>
                  </a:cubicBezTo>
                  <a:lnTo>
                    <a:pt x="0" y="383"/>
                  </a:lnTo>
                  <a:cubicBezTo>
                    <a:pt x="0" y="385"/>
                    <a:pt x="2" y="388"/>
                    <a:pt x="5" y="388"/>
                  </a:cubicBezTo>
                  <a:lnTo>
                    <a:pt x="1095" y="388"/>
                  </a:lnTo>
                  <a:cubicBezTo>
                    <a:pt x="1098" y="388"/>
                    <a:pt x="1100" y="385"/>
                    <a:pt x="1100" y="383"/>
                  </a:cubicBezTo>
                  <a:lnTo>
                    <a:pt x="1100" y="21"/>
                  </a:lnTo>
                  <a:cubicBezTo>
                    <a:pt x="1100" y="9"/>
                    <a:pt x="1091" y="0"/>
                    <a:pt x="1079" y="0"/>
                  </a:cubicBezTo>
                  <a:close/>
                  <a:moveTo>
                    <a:pt x="21" y="9"/>
                  </a:moveTo>
                  <a:lnTo>
                    <a:pt x="1079" y="9"/>
                  </a:lnTo>
                  <a:cubicBezTo>
                    <a:pt x="1086" y="9"/>
                    <a:pt x="1091" y="14"/>
                    <a:pt x="1091" y="21"/>
                  </a:cubicBezTo>
                  <a:lnTo>
                    <a:pt x="1091" y="272"/>
                  </a:lnTo>
                  <a:lnTo>
                    <a:pt x="334" y="272"/>
                  </a:lnTo>
                  <a:cubicBezTo>
                    <a:pt x="306" y="323"/>
                    <a:pt x="253" y="357"/>
                    <a:pt x="191" y="357"/>
                  </a:cubicBezTo>
                  <a:cubicBezTo>
                    <a:pt x="130" y="357"/>
                    <a:pt x="77" y="323"/>
                    <a:pt x="49" y="272"/>
                  </a:cubicBezTo>
                  <a:lnTo>
                    <a:pt x="9" y="272"/>
                  </a:lnTo>
                  <a:lnTo>
                    <a:pt x="9" y="21"/>
                  </a:lnTo>
                  <a:cubicBezTo>
                    <a:pt x="9" y="14"/>
                    <a:pt x="14" y="9"/>
                    <a:pt x="21" y="9"/>
                  </a:cubicBezTo>
                  <a:close/>
                  <a:moveTo>
                    <a:pt x="841" y="31"/>
                  </a:moveTo>
                  <a:cubicBezTo>
                    <a:pt x="812" y="31"/>
                    <a:pt x="787" y="42"/>
                    <a:pt x="766" y="62"/>
                  </a:cubicBezTo>
                  <a:cubicBezTo>
                    <a:pt x="745" y="84"/>
                    <a:pt x="735" y="109"/>
                    <a:pt x="735" y="138"/>
                  </a:cubicBezTo>
                  <a:cubicBezTo>
                    <a:pt x="735" y="167"/>
                    <a:pt x="745" y="193"/>
                    <a:pt x="766" y="214"/>
                  </a:cubicBezTo>
                  <a:cubicBezTo>
                    <a:pt x="787" y="235"/>
                    <a:pt x="812" y="245"/>
                    <a:pt x="841" y="245"/>
                  </a:cubicBezTo>
                  <a:cubicBezTo>
                    <a:pt x="870" y="245"/>
                    <a:pt x="896" y="235"/>
                    <a:pt x="917" y="213"/>
                  </a:cubicBezTo>
                  <a:cubicBezTo>
                    <a:pt x="937" y="193"/>
                    <a:pt x="947" y="168"/>
                    <a:pt x="947" y="138"/>
                  </a:cubicBezTo>
                  <a:cubicBezTo>
                    <a:pt x="947" y="108"/>
                    <a:pt x="937" y="83"/>
                    <a:pt x="917" y="62"/>
                  </a:cubicBezTo>
                  <a:cubicBezTo>
                    <a:pt x="896" y="42"/>
                    <a:pt x="871" y="31"/>
                    <a:pt x="841" y="31"/>
                  </a:cubicBezTo>
                  <a:close/>
                  <a:moveTo>
                    <a:pt x="841" y="51"/>
                  </a:moveTo>
                  <a:cubicBezTo>
                    <a:pt x="865" y="51"/>
                    <a:pt x="886" y="59"/>
                    <a:pt x="903" y="76"/>
                  </a:cubicBezTo>
                  <a:cubicBezTo>
                    <a:pt x="920" y="93"/>
                    <a:pt x="928" y="114"/>
                    <a:pt x="928" y="138"/>
                  </a:cubicBezTo>
                  <a:cubicBezTo>
                    <a:pt x="928" y="163"/>
                    <a:pt x="920" y="183"/>
                    <a:pt x="903" y="199"/>
                  </a:cubicBezTo>
                  <a:cubicBezTo>
                    <a:pt x="886" y="217"/>
                    <a:pt x="865" y="226"/>
                    <a:pt x="841" y="226"/>
                  </a:cubicBezTo>
                  <a:cubicBezTo>
                    <a:pt x="817" y="226"/>
                    <a:pt x="797" y="217"/>
                    <a:pt x="780" y="200"/>
                  </a:cubicBezTo>
                  <a:cubicBezTo>
                    <a:pt x="763" y="182"/>
                    <a:pt x="754" y="162"/>
                    <a:pt x="754" y="138"/>
                  </a:cubicBezTo>
                  <a:cubicBezTo>
                    <a:pt x="754" y="115"/>
                    <a:pt x="763" y="94"/>
                    <a:pt x="780" y="76"/>
                  </a:cubicBezTo>
                  <a:cubicBezTo>
                    <a:pt x="797" y="59"/>
                    <a:pt x="817" y="51"/>
                    <a:pt x="841" y="51"/>
                  </a:cubicBezTo>
                  <a:close/>
                  <a:moveTo>
                    <a:pt x="794" y="123"/>
                  </a:moveTo>
                  <a:cubicBezTo>
                    <a:pt x="798" y="96"/>
                    <a:pt x="817" y="82"/>
                    <a:pt x="841" y="82"/>
                  </a:cubicBezTo>
                  <a:cubicBezTo>
                    <a:pt x="874" y="82"/>
                    <a:pt x="895" y="107"/>
                    <a:pt x="895" y="140"/>
                  </a:cubicBezTo>
                  <a:cubicBezTo>
                    <a:pt x="895" y="172"/>
                    <a:pt x="873" y="197"/>
                    <a:pt x="840" y="197"/>
                  </a:cubicBezTo>
                  <a:cubicBezTo>
                    <a:pt x="817" y="197"/>
                    <a:pt x="797" y="183"/>
                    <a:pt x="793" y="155"/>
                  </a:cubicBezTo>
                  <a:lnTo>
                    <a:pt x="820" y="155"/>
                  </a:lnTo>
                  <a:cubicBezTo>
                    <a:pt x="821" y="169"/>
                    <a:pt x="830" y="175"/>
                    <a:pt x="843" y="175"/>
                  </a:cubicBezTo>
                  <a:cubicBezTo>
                    <a:pt x="858" y="175"/>
                    <a:pt x="868" y="160"/>
                    <a:pt x="868" y="139"/>
                  </a:cubicBezTo>
                  <a:cubicBezTo>
                    <a:pt x="868" y="116"/>
                    <a:pt x="860" y="104"/>
                    <a:pt x="844" y="104"/>
                  </a:cubicBezTo>
                  <a:cubicBezTo>
                    <a:pt x="832" y="104"/>
                    <a:pt x="822" y="108"/>
                    <a:pt x="820" y="123"/>
                  </a:cubicBezTo>
                  <a:lnTo>
                    <a:pt x="828" y="123"/>
                  </a:lnTo>
                  <a:lnTo>
                    <a:pt x="807" y="144"/>
                  </a:lnTo>
                  <a:lnTo>
                    <a:pt x="785" y="123"/>
                  </a:lnTo>
                  <a:lnTo>
                    <a:pt x="794" y="123"/>
                  </a:lnTo>
                  <a:close/>
                  <a:moveTo>
                    <a:pt x="609" y="112"/>
                  </a:moveTo>
                  <a:cubicBezTo>
                    <a:pt x="609" y="108"/>
                    <a:pt x="606" y="105"/>
                    <a:pt x="602" y="105"/>
                  </a:cubicBezTo>
                  <a:lnTo>
                    <a:pt x="559" y="105"/>
                  </a:lnTo>
                  <a:cubicBezTo>
                    <a:pt x="555" y="105"/>
                    <a:pt x="552" y="108"/>
                    <a:pt x="552" y="112"/>
                  </a:cubicBezTo>
                  <a:lnTo>
                    <a:pt x="552" y="155"/>
                  </a:lnTo>
                  <a:lnTo>
                    <a:pt x="564" y="155"/>
                  </a:lnTo>
                  <a:lnTo>
                    <a:pt x="564" y="207"/>
                  </a:lnTo>
                  <a:lnTo>
                    <a:pt x="597" y="207"/>
                  </a:lnTo>
                  <a:lnTo>
                    <a:pt x="597" y="155"/>
                  </a:lnTo>
                  <a:lnTo>
                    <a:pt x="609" y="155"/>
                  </a:lnTo>
                  <a:lnTo>
                    <a:pt x="609" y="112"/>
                  </a:lnTo>
                  <a:close/>
                  <a:moveTo>
                    <a:pt x="581" y="69"/>
                  </a:moveTo>
                  <a:cubicBezTo>
                    <a:pt x="589" y="69"/>
                    <a:pt x="596" y="76"/>
                    <a:pt x="596" y="84"/>
                  </a:cubicBezTo>
                  <a:cubicBezTo>
                    <a:pt x="596" y="92"/>
                    <a:pt x="589" y="99"/>
                    <a:pt x="581" y="99"/>
                  </a:cubicBezTo>
                  <a:cubicBezTo>
                    <a:pt x="572" y="99"/>
                    <a:pt x="566" y="92"/>
                    <a:pt x="566" y="84"/>
                  </a:cubicBezTo>
                  <a:cubicBezTo>
                    <a:pt x="566" y="76"/>
                    <a:pt x="572" y="69"/>
                    <a:pt x="581" y="69"/>
                  </a:cubicBezTo>
                  <a:close/>
                  <a:moveTo>
                    <a:pt x="581" y="31"/>
                  </a:moveTo>
                  <a:cubicBezTo>
                    <a:pt x="551" y="31"/>
                    <a:pt x="526" y="42"/>
                    <a:pt x="506" y="62"/>
                  </a:cubicBezTo>
                  <a:cubicBezTo>
                    <a:pt x="485" y="84"/>
                    <a:pt x="474" y="109"/>
                    <a:pt x="474" y="138"/>
                  </a:cubicBezTo>
                  <a:cubicBezTo>
                    <a:pt x="474" y="167"/>
                    <a:pt x="485" y="193"/>
                    <a:pt x="506" y="214"/>
                  </a:cubicBezTo>
                  <a:cubicBezTo>
                    <a:pt x="527" y="235"/>
                    <a:pt x="552" y="245"/>
                    <a:pt x="581" y="245"/>
                  </a:cubicBezTo>
                  <a:cubicBezTo>
                    <a:pt x="610" y="245"/>
                    <a:pt x="635" y="235"/>
                    <a:pt x="657" y="213"/>
                  </a:cubicBezTo>
                  <a:cubicBezTo>
                    <a:pt x="677" y="193"/>
                    <a:pt x="687" y="168"/>
                    <a:pt x="687" y="138"/>
                  </a:cubicBezTo>
                  <a:cubicBezTo>
                    <a:pt x="687" y="108"/>
                    <a:pt x="677" y="83"/>
                    <a:pt x="656" y="62"/>
                  </a:cubicBezTo>
                  <a:cubicBezTo>
                    <a:pt x="636" y="42"/>
                    <a:pt x="610" y="31"/>
                    <a:pt x="581" y="31"/>
                  </a:cubicBezTo>
                  <a:close/>
                  <a:moveTo>
                    <a:pt x="581" y="50"/>
                  </a:moveTo>
                  <a:cubicBezTo>
                    <a:pt x="605" y="50"/>
                    <a:pt x="625" y="59"/>
                    <a:pt x="642" y="76"/>
                  </a:cubicBezTo>
                  <a:cubicBezTo>
                    <a:pt x="659" y="93"/>
                    <a:pt x="668" y="114"/>
                    <a:pt x="668" y="138"/>
                  </a:cubicBezTo>
                  <a:cubicBezTo>
                    <a:pt x="668" y="163"/>
                    <a:pt x="660" y="183"/>
                    <a:pt x="643" y="199"/>
                  </a:cubicBezTo>
                  <a:cubicBezTo>
                    <a:pt x="625" y="217"/>
                    <a:pt x="605" y="226"/>
                    <a:pt x="581" y="226"/>
                  </a:cubicBezTo>
                  <a:cubicBezTo>
                    <a:pt x="557" y="226"/>
                    <a:pt x="537" y="217"/>
                    <a:pt x="519" y="200"/>
                  </a:cubicBezTo>
                  <a:cubicBezTo>
                    <a:pt x="502" y="182"/>
                    <a:pt x="494" y="162"/>
                    <a:pt x="494" y="138"/>
                  </a:cubicBezTo>
                  <a:cubicBezTo>
                    <a:pt x="494" y="115"/>
                    <a:pt x="502" y="94"/>
                    <a:pt x="520" y="76"/>
                  </a:cubicBezTo>
                  <a:cubicBezTo>
                    <a:pt x="536" y="59"/>
                    <a:pt x="557" y="50"/>
                    <a:pt x="581" y="5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17"/>
            <p:cNvSpPr>
              <a:spLocks noEditPoints="1"/>
            </p:cNvSpPr>
            <p:nvPr/>
          </p:nvSpPr>
          <p:spPr bwMode="auto">
            <a:xfrm>
              <a:off x="5359401" y="5378449"/>
              <a:ext cx="3265488" cy="569914"/>
            </a:xfrm>
            <a:custGeom>
              <a:avLst/>
              <a:gdLst>
                <a:gd name="T0" fmla="*/ 368 w 368"/>
                <a:gd name="T1" fmla="*/ 62 h 64"/>
                <a:gd name="T2" fmla="*/ 349 w 368"/>
                <a:gd name="T3" fmla="*/ 49 h 64"/>
                <a:gd name="T4" fmla="*/ 322 w 368"/>
                <a:gd name="T5" fmla="*/ 62 h 64"/>
                <a:gd name="T6" fmla="*/ 331 w 368"/>
                <a:gd name="T7" fmla="*/ 1 h 64"/>
                <a:gd name="T8" fmla="*/ 346 w 368"/>
                <a:gd name="T9" fmla="*/ 39 h 64"/>
                <a:gd name="T10" fmla="*/ 338 w 368"/>
                <a:gd name="T11" fmla="*/ 16 h 64"/>
                <a:gd name="T12" fmla="*/ 346 w 368"/>
                <a:gd name="T13" fmla="*/ 39 h 64"/>
                <a:gd name="T14" fmla="*/ 273 w 368"/>
                <a:gd name="T15" fmla="*/ 51 h 64"/>
                <a:gd name="T16" fmla="*/ 282 w 368"/>
                <a:gd name="T17" fmla="*/ 53 h 64"/>
                <a:gd name="T18" fmla="*/ 290 w 368"/>
                <a:gd name="T19" fmla="*/ 52 h 64"/>
                <a:gd name="T20" fmla="*/ 294 w 368"/>
                <a:gd name="T21" fmla="*/ 46 h 64"/>
                <a:gd name="T22" fmla="*/ 288 w 368"/>
                <a:gd name="T23" fmla="*/ 39 h 64"/>
                <a:gd name="T24" fmla="*/ 276 w 368"/>
                <a:gd name="T25" fmla="*/ 35 h 64"/>
                <a:gd name="T26" fmla="*/ 263 w 368"/>
                <a:gd name="T27" fmla="*/ 30 h 64"/>
                <a:gd name="T28" fmla="*/ 258 w 368"/>
                <a:gd name="T29" fmla="*/ 18 h 64"/>
                <a:gd name="T30" fmla="*/ 265 w 368"/>
                <a:gd name="T31" fmla="*/ 4 h 64"/>
                <a:gd name="T32" fmla="*/ 280 w 368"/>
                <a:gd name="T33" fmla="*/ 0 h 64"/>
                <a:gd name="T34" fmla="*/ 297 w 368"/>
                <a:gd name="T35" fmla="*/ 4 h 64"/>
                <a:gd name="T36" fmla="*/ 305 w 368"/>
                <a:gd name="T37" fmla="*/ 19 h 64"/>
                <a:gd name="T38" fmla="*/ 291 w 368"/>
                <a:gd name="T39" fmla="*/ 15 h 64"/>
                <a:gd name="T40" fmla="*/ 284 w 368"/>
                <a:gd name="T41" fmla="*/ 11 h 64"/>
                <a:gd name="T42" fmla="*/ 277 w 368"/>
                <a:gd name="T43" fmla="*/ 10 h 64"/>
                <a:gd name="T44" fmla="*/ 272 w 368"/>
                <a:gd name="T45" fmla="*/ 14 h 64"/>
                <a:gd name="T46" fmla="*/ 271 w 368"/>
                <a:gd name="T47" fmla="*/ 20 h 64"/>
                <a:gd name="T48" fmla="*/ 280 w 368"/>
                <a:gd name="T49" fmla="*/ 24 h 64"/>
                <a:gd name="T50" fmla="*/ 294 w 368"/>
                <a:gd name="T51" fmla="*/ 28 h 64"/>
                <a:gd name="T52" fmla="*/ 305 w 368"/>
                <a:gd name="T53" fmla="*/ 36 h 64"/>
                <a:gd name="T54" fmla="*/ 305 w 368"/>
                <a:gd name="T55" fmla="*/ 52 h 64"/>
                <a:gd name="T56" fmla="*/ 292 w 368"/>
                <a:gd name="T57" fmla="*/ 62 h 64"/>
                <a:gd name="T58" fmla="*/ 272 w 368"/>
                <a:gd name="T59" fmla="*/ 62 h 64"/>
                <a:gd name="T60" fmla="*/ 258 w 368"/>
                <a:gd name="T61" fmla="*/ 52 h 64"/>
                <a:gd name="T62" fmla="*/ 269 w 368"/>
                <a:gd name="T63" fmla="*/ 42 h 64"/>
                <a:gd name="T64" fmla="*/ 54 w 368"/>
                <a:gd name="T65" fmla="*/ 1 h 64"/>
                <a:gd name="T66" fmla="*/ 83 w 368"/>
                <a:gd name="T67" fmla="*/ 25 h 64"/>
                <a:gd name="T68" fmla="*/ 112 w 368"/>
                <a:gd name="T69" fmla="*/ 1 h 64"/>
                <a:gd name="T70" fmla="*/ 89 w 368"/>
                <a:gd name="T71" fmla="*/ 62 h 64"/>
                <a:gd name="T72" fmla="*/ 76 w 368"/>
                <a:gd name="T73" fmla="*/ 38 h 64"/>
                <a:gd name="T74" fmla="*/ 29 w 368"/>
                <a:gd name="T75" fmla="*/ 1 h 64"/>
                <a:gd name="T76" fmla="*/ 43 w 368"/>
                <a:gd name="T77" fmla="*/ 4 h 64"/>
                <a:gd name="T78" fmla="*/ 48 w 368"/>
                <a:gd name="T79" fmla="*/ 16 h 64"/>
                <a:gd name="T80" fmla="*/ 40 w 368"/>
                <a:gd name="T81" fmla="*/ 29 h 64"/>
                <a:gd name="T82" fmla="*/ 51 w 368"/>
                <a:gd name="T83" fmla="*/ 45 h 64"/>
                <a:gd name="T84" fmla="*/ 45 w 368"/>
                <a:gd name="T85" fmla="*/ 58 h 64"/>
                <a:gd name="T86" fmla="*/ 30 w 368"/>
                <a:gd name="T87" fmla="*/ 62 h 64"/>
                <a:gd name="T88" fmla="*/ 0 w 368"/>
                <a:gd name="T89" fmla="*/ 1 h 64"/>
                <a:gd name="T90" fmla="*/ 27 w 368"/>
                <a:gd name="T91" fmla="*/ 26 h 64"/>
                <a:gd name="T92" fmla="*/ 35 w 368"/>
                <a:gd name="T93" fmla="*/ 19 h 64"/>
                <a:gd name="T94" fmla="*/ 33 w 368"/>
                <a:gd name="T95" fmla="*/ 13 h 64"/>
                <a:gd name="T96" fmla="*/ 26 w 368"/>
                <a:gd name="T97" fmla="*/ 12 h 64"/>
                <a:gd name="T98" fmla="*/ 14 w 368"/>
                <a:gd name="T99" fmla="*/ 26 h 64"/>
                <a:gd name="T100" fmla="*/ 28 w 368"/>
                <a:gd name="T101" fmla="*/ 52 h 64"/>
                <a:gd name="T102" fmla="*/ 35 w 368"/>
                <a:gd name="T103" fmla="*/ 50 h 64"/>
                <a:gd name="T104" fmla="*/ 38 w 368"/>
                <a:gd name="T105" fmla="*/ 44 h 64"/>
                <a:gd name="T106" fmla="*/ 28 w 368"/>
                <a:gd name="T107" fmla="*/ 35 h 64"/>
                <a:gd name="T108" fmla="*/ 14 w 368"/>
                <a:gd name="T109"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8" h="64">
                  <a:moveTo>
                    <a:pt x="345" y="1"/>
                  </a:moveTo>
                  <a:lnTo>
                    <a:pt x="368" y="62"/>
                  </a:lnTo>
                  <a:lnTo>
                    <a:pt x="354" y="62"/>
                  </a:lnTo>
                  <a:lnTo>
                    <a:pt x="349" y="49"/>
                  </a:lnTo>
                  <a:lnTo>
                    <a:pt x="327" y="49"/>
                  </a:lnTo>
                  <a:lnTo>
                    <a:pt x="322" y="62"/>
                  </a:lnTo>
                  <a:lnTo>
                    <a:pt x="308" y="62"/>
                  </a:lnTo>
                  <a:lnTo>
                    <a:pt x="331" y="1"/>
                  </a:lnTo>
                  <a:lnTo>
                    <a:pt x="345" y="1"/>
                  </a:lnTo>
                  <a:close/>
                  <a:moveTo>
                    <a:pt x="346" y="39"/>
                  </a:moveTo>
                  <a:lnTo>
                    <a:pt x="338" y="16"/>
                  </a:lnTo>
                  <a:lnTo>
                    <a:pt x="338" y="16"/>
                  </a:lnTo>
                  <a:lnTo>
                    <a:pt x="330" y="39"/>
                  </a:lnTo>
                  <a:lnTo>
                    <a:pt x="346" y="39"/>
                  </a:lnTo>
                  <a:close/>
                  <a:moveTo>
                    <a:pt x="270" y="47"/>
                  </a:moveTo>
                  <a:cubicBezTo>
                    <a:pt x="270" y="49"/>
                    <a:pt x="271" y="50"/>
                    <a:pt x="273" y="51"/>
                  </a:cubicBezTo>
                  <a:cubicBezTo>
                    <a:pt x="274" y="51"/>
                    <a:pt x="275" y="52"/>
                    <a:pt x="277" y="53"/>
                  </a:cubicBezTo>
                  <a:cubicBezTo>
                    <a:pt x="279" y="53"/>
                    <a:pt x="280" y="53"/>
                    <a:pt x="282" y="53"/>
                  </a:cubicBezTo>
                  <a:cubicBezTo>
                    <a:pt x="283" y="53"/>
                    <a:pt x="285" y="53"/>
                    <a:pt x="286" y="53"/>
                  </a:cubicBezTo>
                  <a:cubicBezTo>
                    <a:pt x="287" y="53"/>
                    <a:pt x="288" y="52"/>
                    <a:pt x="290" y="52"/>
                  </a:cubicBezTo>
                  <a:cubicBezTo>
                    <a:pt x="291" y="51"/>
                    <a:pt x="292" y="50"/>
                    <a:pt x="293" y="49"/>
                  </a:cubicBezTo>
                  <a:cubicBezTo>
                    <a:pt x="293" y="48"/>
                    <a:pt x="294" y="47"/>
                    <a:pt x="294" y="46"/>
                  </a:cubicBezTo>
                  <a:cubicBezTo>
                    <a:pt x="294" y="44"/>
                    <a:pt x="293" y="43"/>
                    <a:pt x="292" y="42"/>
                  </a:cubicBezTo>
                  <a:cubicBezTo>
                    <a:pt x="291" y="41"/>
                    <a:pt x="290" y="40"/>
                    <a:pt x="288" y="39"/>
                  </a:cubicBezTo>
                  <a:cubicBezTo>
                    <a:pt x="286" y="38"/>
                    <a:pt x="285" y="38"/>
                    <a:pt x="282" y="37"/>
                  </a:cubicBezTo>
                  <a:cubicBezTo>
                    <a:pt x="280" y="37"/>
                    <a:pt x="278" y="36"/>
                    <a:pt x="276" y="35"/>
                  </a:cubicBezTo>
                  <a:cubicBezTo>
                    <a:pt x="274" y="35"/>
                    <a:pt x="271" y="34"/>
                    <a:pt x="269" y="33"/>
                  </a:cubicBezTo>
                  <a:cubicBezTo>
                    <a:pt x="267" y="33"/>
                    <a:pt x="265" y="31"/>
                    <a:pt x="263" y="30"/>
                  </a:cubicBezTo>
                  <a:cubicBezTo>
                    <a:pt x="262" y="29"/>
                    <a:pt x="260" y="27"/>
                    <a:pt x="259" y="25"/>
                  </a:cubicBezTo>
                  <a:cubicBezTo>
                    <a:pt x="258" y="23"/>
                    <a:pt x="258" y="21"/>
                    <a:pt x="258" y="18"/>
                  </a:cubicBezTo>
                  <a:cubicBezTo>
                    <a:pt x="258" y="15"/>
                    <a:pt x="258" y="12"/>
                    <a:pt x="260" y="10"/>
                  </a:cubicBezTo>
                  <a:cubicBezTo>
                    <a:pt x="261" y="8"/>
                    <a:pt x="263" y="6"/>
                    <a:pt x="265" y="4"/>
                  </a:cubicBezTo>
                  <a:cubicBezTo>
                    <a:pt x="267" y="3"/>
                    <a:pt x="270" y="1"/>
                    <a:pt x="272" y="1"/>
                  </a:cubicBezTo>
                  <a:cubicBezTo>
                    <a:pt x="275" y="0"/>
                    <a:pt x="278" y="0"/>
                    <a:pt x="280" y="0"/>
                  </a:cubicBezTo>
                  <a:cubicBezTo>
                    <a:pt x="284" y="0"/>
                    <a:pt x="287" y="0"/>
                    <a:pt x="290" y="1"/>
                  </a:cubicBezTo>
                  <a:cubicBezTo>
                    <a:pt x="292" y="1"/>
                    <a:pt x="295" y="3"/>
                    <a:pt x="297" y="4"/>
                  </a:cubicBezTo>
                  <a:cubicBezTo>
                    <a:pt x="300" y="6"/>
                    <a:pt x="301" y="8"/>
                    <a:pt x="303" y="10"/>
                  </a:cubicBezTo>
                  <a:cubicBezTo>
                    <a:pt x="304" y="13"/>
                    <a:pt x="305" y="16"/>
                    <a:pt x="305" y="19"/>
                  </a:cubicBezTo>
                  <a:lnTo>
                    <a:pt x="292" y="19"/>
                  </a:lnTo>
                  <a:cubicBezTo>
                    <a:pt x="292" y="18"/>
                    <a:pt x="291" y="16"/>
                    <a:pt x="291" y="15"/>
                  </a:cubicBezTo>
                  <a:cubicBezTo>
                    <a:pt x="290" y="14"/>
                    <a:pt x="289" y="13"/>
                    <a:pt x="288" y="12"/>
                  </a:cubicBezTo>
                  <a:cubicBezTo>
                    <a:pt x="287" y="11"/>
                    <a:pt x="286" y="11"/>
                    <a:pt x="284" y="11"/>
                  </a:cubicBezTo>
                  <a:cubicBezTo>
                    <a:pt x="283" y="10"/>
                    <a:pt x="282" y="10"/>
                    <a:pt x="280" y="10"/>
                  </a:cubicBezTo>
                  <a:cubicBezTo>
                    <a:pt x="279" y="10"/>
                    <a:pt x="278" y="10"/>
                    <a:pt x="277" y="10"/>
                  </a:cubicBezTo>
                  <a:cubicBezTo>
                    <a:pt x="276" y="11"/>
                    <a:pt x="275" y="11"/>
                    <a:pt x="274" y="12"/>
                  </a:cubicBezTo>
                  <a:cubicBezTo>
                    <a:pt x="273" y="12"/>
                    <a:pt x="272" y="13"/>
                    <a:pt x="272" y="14"/>
                  </a:cubicBezTo>
                  <a:cubicBezTo>
                    <a:pt x="271" y="15"/>
                    <a:pt x="271" y="16"/>
                    <a:pt x="271" y="17"/>
                  </a:cubicBezTo>
                  <a:cubicBezTo>
                    <a:pt x="271" y="18"/>
                    <a:pt x="271" y="19"/>
                    <a:pt x="271" y="20"/>
                  </a:cubicBezTo>
                  <a:cubicBezTo>
                    <a:pt x="272" y="21"/>
                    <a:pt x="273" y="21"/>
                    <a:pt x="274" y="22"/>
                  </a:cubicBezTo>
                  <a:cubicBezTo>
                    <a:pt x="275" y="23"/>
                    <a:pt x="277" y="23"/>
                    <a:pt x="280" y="24"/>
                  </a:cubicBezTo>
                  <a:cubicBezTo>
                    <a:pt x="282" y="24"/>
                    <a:pt x="285" y="25"/>
                    <a:pt x="289" y="26"/>
                  </a:cubicBezTo>
                  <a:cubicBezTo>
                    <a:pt x="290" y="26"/>
                    <a:pt x="292" y="27"/>
                    <a:pt x="294" y="28"/>
                  </a:cubicBezTo>
                  <a:cubicBezTo>
                    <a:pt x="296" y="28"/>
                    <a:pt x="298" y="29"/>
                    <a:pt x="300" y="30"/>
                  </a:cubicBezTo>
                  <a:cubicBezTo>
                    <a:pt x="301" y="32"/>
                    <a:pt x="303" y="33"/>
                    <a:pt x="305" y="36"/>
                  </a:cubicBezTo>
                  <a:cubicBezTo>
                    <a:pt x="306" y="38"/>
                    <a:pt x="307" y="41"/>
                    <a:pt x="307" y="44"/>
                  </a:cubicBezTo>
                  <a:cubicBezTo>
                    <a:pt x="307" y="47"/>
                    <a:pt x="306" y="49"/>
                    <a:pt x="305" y="52"/>
                  </a:cubicBezTo>
                  <a:cubicBezTo>
                    <a:pt x="304" y="54"/>
                    <a:pt x="303" y="56"/>
                    <a:pt x="300" y="58"/>
                  </a:cubicBezTo>
                  <a:cubicBezTo>
                    <a:pt x="298" y="60"/>
                    <a:pt x="296" y="61"/>
                    <a:pt x="292" y="62"/>
                  </a:cubicBezTo>
                  <a:cubicBezTo>
                    <a:pt x="289" y="63"/>
                    <a:pt x="286" y="64"/>
                    <a:pt x="282" y="64"/>
                  </a:cubicBezTo>
                  <a:cubicBezTo>
                    <a:pt x="278" y="64"/>
                    <a:pt x="275" y="63"/>
                    <a:pt x="272" y="62"/>
                  </a:cubicBezTo>
                  <a:cubicBezTo>
                    <a:pt x="269" y="62"/>
                    <a:pt x="266" y="60"/>
                    <a:pt x="263" y="58"/>
                  </a:cubicBezTo>
                  <a:cubicBezTo>
                    <a:pt x="261" y="57"/>
                    <a:pt x="259" y="54"/>
                    <a:pt x="258" y="52"/>
                  </a:cubicBezTo>
                  <a:cubicBezTo>
                    <a:pt x="256" y="49"/>
                    <a:pt x="256" y="46"/>
                    <a:pt x="256" y="42"/>
                  </a:cubicBezTo>
                  <a:lnTo>
                    <a:pt x="269" y="42"/>
                  </a:lnTo>
                  <a:cubicBezTo>
                    <a:pt x="269" y="44"/>
                    <a:pt x="269" y="46"/>
                    <a:pt x="270" y="47"/>
                  </a:cubicBezTo>
                  <a:close/>
                  <a:moveTo>
                    <a:pt x="54" y="1"/>
                  </a:moveTo>
                  <a:lnTo>
                    <a:pt x="69" y="1"/>
                  </a:lnTo>
                  <a:lnTo>
                    <a:pt x="83" y="25"/>
                  </a:lnTo>
                  <a:lnTo>
                    <a:pt x="97" y="1"/>
                  </a:lnTo>
                  <a:lnTo>
                    <a:pt x="112" y="1"/>
                  </a:lnTo>
                  <a:lnTo>
                    <a:pt x="89" y="39"/>
                  </a:lnTo>
                  <a:lnTo>
                    <a:pt x="89" y="62"/>
                  </a:lnTo>
                  <a:lnTo>
                    <a:pt x="76" y="62"/>
                  </a:lnTo>
                  <a:lnTo>
                    <a:pt x="76" y="38"/>
                  </a:lnTo>
                  <a:lnTo>
                    <a:pt x="54" y="1"/>
                  </a:lnTo>
                  <a:close/>
                  <a:moveTo>
                    <a:pt x="29" y="1"/>
                  </a:moveTo>
                  <a:cubicBezTo>
                    <a:pt x="32" y="1"/>
                    <a:pt x="35" y="1"/>
                    <a:pt x="37" y="2"/>
                  </a:cubicBezTo>
                  <a:cubicBezTo>
                    <a:pt x="39" y="2"/>
                    <a:pt x="41" y="3"/>
                    <a:pt x="43" y="4"/>
                  </a:cubicBezTo>
                  <a:cubicBezTo>
                    <a:pt x="45" y="6"/>
                    <a:pt x="46" y="7"/>
                    <a:pt x="47" y="9"/>
                  </a:cubicBezTo>
                  <a:cubicBezTo>
                    <a:pt x="48" y="11"/>
                    <a:pt x="48" y="13"/>
                    <a:pt x="48" y="16"/>
                  </a:cubicBezTo>
                  <a:cubicBezTo>
                    <a:pt x="48" y="19"/>
                    <a:pt x="48" y="22"/>
                    <a:pt x="46" y="24"/>
                  </a:cubicBezTo>
                  <a:cubicBezTo>
                    <a:pt x="45" y="26"/>
                    <a:pt x="43" y="28"/>
                    <a:pt x="40" y="29"/>
                  </a:cubicBezTo>
                  <a:cubicBezTo>
                    <a:pt x="44" y="30"/>
                    <a:pt x="47" y="32"/>
                    <a:pt x="49" y="35"/>
                  </a:cubicBezTo>
                  <a:cubicBezTo>
                    <a:pt x="50" y="37"/>
                    <a:pt x="51" y="41"/>
                    <a:pt x="51" y="45"/>
                  </a:cubicBezTo>
                  <a:cubicBezTo>
                    <a:pt x="51" y="48"/>
                    <a:pt x="51" y="50"/>
                    <a:pt x="50" y="53"/>
                  </a:cubicBezTo>
                  <a:cubicBezTo>
                    <a:pt x="48" y="55"/>
                    <a:pt x="47" y="57"/>
                    <a:pt x="45" y="58"/>
                  </a:cubicBezTo>
                  <a:cubicBezTo>
                    <a:pt x="43" y="59"/>
                    <a:pt x="40" y="61"/>
                    <a:pt x="38" y="61"/>
                  </a:cubicBezTo>
                  <a:cubicBezTo>
                    <a:pt x="35" y="62"/>
                    <a:pt x="33" y="62"/>
                    <a:pt x="30" y="62"/>
                  </a:cubicBezTo>
                  <a:lnTo>
                    <a:pt x="0" y="62"/>
                  </a:lnTo>
                  <a:lnTo>
                    <a:pt x="0" y="1"/>
                  </a:lnTo>
                  <a:lnTo>
                    <a:pt x="29" y="1"/>
                  </a:lnTo>
                  <a:close/>
                  <a:moveTo>
                    <a:pt x="27" y="26"/>
                  </a:moveTo>
                  <a:cubicBezTo>
                    <a:pt x="30" y="26"/>
                    <a:pt x="32" y="25"/>
                    <a:pt x="33" y="24"/>
                  </a:cubicBezTo>
                  <a:cubicBezTo>
                    <a:pt x="35" y="23"/>
                    <a:pt x="35" y="21"/>
                    <a:pt x="35" y="19"/>
                  </a:cubicBezTo>
                  <a:cubicBezTo>
                    <a:pt x="35" y="17"/>
                    <a:pt x="35" y="16"/>
                    <a:pt x="35" y="15"/>
                  </a:cubicBezTo>
                  <a:cubicBezTo>
                    <a:pt x="34" y="14"/>
                    <a:pt x="33" y="13"/>
                    <a:pt x="33" y="13"/>
                  </a:cubicBezTo>
                  <a:cubicBezTo>
                    <a:pt x="32" y="12"/>
                    <a:pt x="31" y="12"/>
                    <a:pt x="30" y="12"/>
                  </a:cubicBezTo>
                  <a:cubicBezTo>
                    <a:pt x="29" y="12"/>
                    <a:pt x="27" y="12"/>
                    <a:pt x="26" y="12"/>
                  </a:cubicBezTo>
                  <a:lnTo>
                    <a:pt x="14" y="12"/>
                  </a:lnTo>
                  <a:lnTo>
                    <a:pt x="14" y="26"/>
                  </a:lnTo>
                  <a:lnTo>
                    <a:pt x="27" y="26"/>
                  </a:lnTo>
                  <a:close/>
                  <a:moveTo>
                    <a:pt x="28" y="52"/>
                  </a:moveTo>
                  <a:cubicBezTo>
                    <a:pt x="29" y="52"/>
                    <a:pt x="31" y="52"/>
                    <a:pt x="32" y="51"/>
                  </a:cubicBezTo>
                  <a:cubicBezTo>
                    <a:pt x="33" y="51"/>
                    <a:pt x="34" y="51"/>
                    <a:pt x="35" y="50"/>
                  </a:cubicBezTo>
                  <a:cubicBezTo>
                    <a:pt x="36" y="50"/>
                    <a:pt x="37" y="49"/>
                    <a:pt x="37" y="48"/>
                  </a:cubicBezTo>
                  <a:cubicBezTo>
                    <a:pt x="38" y="47"/>
                    <a:pt x="38" y="45"/>
                    <a:pt x="38" y="44"/>
                  </a:cubicBezTo>
                  <a:cubicBezTo>
                    <a:pt x="38" y="41"/>
                    <a:pt x="37" y="38"/>
                    <a:pt x="35" y="37"/>
                  </a:cubicBezTo>
                  <a:cubicBezTo>
                    <a:pt x="34" y="36"/>
                    <a:pt x="31" y="35"/>
                    <a:pt x="28" y="35"/>
                  </a:cubicBezTo>
                  <a:lnTo>
                    <a:pt x="14" y="35"/>
                  </a:lnTo>
                  <a:lnTo>
                    <a:pt x="14" y="52"/>
                  </a:lnTo>
                  <a:lnTo>
                    <a:pt x="28" y="52"/>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3" name="TextBox 32"/>
          <p:cNvSpPr txBox="1"/>
          <p:nvPr/>
        </p:nvSpPr>
        <p:spPr>
          <a:xfrm>
            <a:off x="5134707" y="3395422"/>
            <a:ext cx="6550611" cy="1323439"/>
          </a:xfrm>
          <a:prstGeom prst="rect">
            <a:avLst/>
          </a:prstGeom>
          <a:noFill/>
        </p:spPr>
        <p:txBody>
          <a:bodyPr wrap="square" rtlCol="0">
            <a:spAutoFit/>
          </a:bodyPr>
          <a:lstStyle/>
          <a:p>
            <a:r>
              <a:rPr lang="en-GB" sz="4000" dirty="0" smtClean="0"/>
              <a:t>DOI:</a:t>
            </a:r>
          </a:p>
          <a:p>
            <a:r>
              <a:rPr lang="en-GB" sz="4000" dirty="0" smtClean="0">
                <a:hlinkClick r:id="rId6"/>
              </a:rPr>
              <a:t>10.5281/zenodo.1069763</a:t>
            </a:r>
            <a:endParaRPr lang="en-GB" sz="4000" dirty="0"/>
          </a:p>
        </p:txBody>
      </p:sp>
      <p:sp>
        <p:nvSpPr>
          <p:cNvPr id="2" name="TextBox 1"/>
          <p:cNvSpPr txBox="1"/>
          <p:nvPr/>
        </p:nvSpPr>
        <p:spPr>
          <a:xfrm>
            <a:off x="535762" y="5082636"/>
            <a:ext cx="11250954" cy="1384995"/>
          </a:xfrm>
          <a:prstGeom prst="rect">
            <a:avLst/>
          </a:prstGeom>
          <a:noFill/>
        </p:spPr>
        <p:txBody>
          <a:bodyPr wrap="square" rtlCol="0">
            <a:spAutoFit/>
          </a:bodyPr>
          <a:lstStyle/>
          <a:p>
            <a:r>
              <a:rPr lang="en-GB" sz="2800" dirty="0" smtClean="0">
                <a:solidFill>
                  <a:schemeClr val="accent4"/>
                </a:solidFill>
              </a:rPr>
              <a:t>Find </a:t>
            </a:r>
            <a:r>
              <a:rPr lang="en-GB" sz="2800" b="1" dirty="0" smtClean="0">
                <a:solidFill>
                  <a:schemeClr val="accent4"/>
                </a:solidFill>
              </a:rPr>
              <a:t>MammalWeb</a:t>
            </a:r>
            <a:r>
              <a:rPr lang="en-GB" sz="2800" dirty="0" smtClean="0">
                <a:solidFill>
                  <a:schemeClr val="accent4"/>
                </a:solidFill>
              </a:rPr>
              <a:t> on </a:t>
            </a:r>
            <a:r>
              <a:rPr lang="en-GB" sz="2800" b="1" dirty="0" smtClean="0">
                <a:solidFill>
                  <a:schemeClr val="accent4"/>
                </a:solidFill>
              </a:rPr>
              <a:t>Zenodo.org</a:t>
            </a:r>
            <a:r>
              <a:rPr lang="en-GB" sz="2800" dirty="0" smtClean="0"/>
              <a:t> to download this talk with references. It is shared under the </a:t>
            </a:r>
            <a:r>
              <a:rPr lang="en-GB" sz="2800" dirty="0" smtClean="0">
                <a:hlinkClick r:id="rId5"/>
              </a:rPr>
              <a:t>Creative Commons Attribution-</a:t>
            </a:r>
            <a:r>
              <a:rPr lang="en-GB" sz="2800" dirty="0" err="1" smtClean="0">
                <a:hlinkClick r:id="rId5"/>
              </a:rPr>
              <a:t>ShareAlike</a:t>
            </a:r>
            <a:r>
              <a:rPr lang="en-GB" sz="2800" dirty="0" smtClean="0">
                <a:hlinkClick r:id="rId5"/>
              </a:rPr>
              <a:t> 4.0</a:t>
            </a:r>
            <a:r>
              <a:rPr lang="en-GB" sz="2800" dirty="0" smtClean="0"/>
              <a:t> license (unless otherwise noted in the slides).</a:t>
            </a:r>
            <a:endParaRPr lang="en-GB" sz="2800" dirty="0"/>
          </a:p>
        </p:txBody>
      </p:sp>
    </p:spTree>
    <p:extLst>
      <p:ext uri="{BB962C8B-B14F-4D97-AF65-F5344CB8AC3E}">
        <p14:creationId xmlns:p14="http://schemas.microsoft.com/office/powerpoint/2010/main" val="2166290603"/>
      </p:ext>
    </p:extLst>
  </p:cSld>
  <p:clrMapOvr>
    <a:masterClrMapping/>
  </p:clrMapOvr>
  <mc:AlternateContent xmlns:mc="http://schemas.openxmlformats.org/markup-compatibility/2006" xmlns:p14="http://schemas.microsoft.com/office/powerpoint/2010/main">
    <mc:Choice Requires="p14">
      <p:transition spd="slow" p14:dur="6000" advClick="0" advTm="240516">
        <p:push dir="u"/>
      </p:transition>
    </mc:Choice>
    <mc:Fallback xmlns:p="http://schemas.openxmlformats.org/presentationml/2006/main" xmlns:r="http://schemas.openxmlformats.org/officeDocument/2006/relationships" xmlns:a="http://schemas.openxmlformats.org/drawingml/2006/main" xmlns="">
      <p:transition spd="slow" advClick="0" advTm="240516">
        <p:push dir="u"/>
      </p:transition>
    </mc:Fallback>
  </mc:AlternateContent>
  <p:timing>
    <p:tnLst>
      <p:par>
        <p:cTn id="1" dur="indefinite" restart="never" nodeType="tmRoot"/>
      </p:par>
    </p:tnLst>
  </p:timing>
</p:sld>
</file>

<file path=ppt/slides/slide6.xml><?xml version="1.0" encoding="utf-8"?>
<p:sld xmlns:a="http://purl.oclc.org/ooxml/drawingml/main" xmlns:r="http://purl.oclc.org/ooxml/officeDocument/relationships" xmlns:p="http://purl.oclc.org/ooxml/presentationml/main">
  <p:cSld>
    <p:bg>
      <p:bgPr>
        <a:gradFill flip="none" rotWithShape="1">
          <a:gsLst>
            <a:gs pos="0%">
              <a:srgbClr val="0162A9"/>
            </a:gs>
            <a:gs pos="75%">
              <a:srgbClr val="4A8AD1"/>
            </a:gs>
            <a:gs pos="50%">
              <a:srgbClr val="488BD1"/>
            </a:gs>
            <a:gs pos="25%">
              <a:srgbClr val="3980C7"/>
            </a:gs>
            <a:gs pos="100%">
              <a:srgbClr val="4B8ED5"/>
            </a:gs>
          </a:gsLst>
          <a:lin ang="5400000" scaled="1"/>
          <a:tileRect/>
        </a:gradFill>
        <a:effectLst/>
      </p:bgPr>
    </p:bg>
    <p:spTree>
      <p:nvGrpSpPr>
        <p:cNvPr id="1" name=""/>
        <p:cNvGrpSpPr/>
        <p:nvPr/>
      </p:nvGrpSpPr>
      <p:grpSpPr>
        <a:xfrm>
          <a:off x="0" y="0"/>
          <a:ext cx="0" cy="0"/>
          <a:chOff x="0" y="0"/>
          <a:chExt cx="0" cy="0"/>
        </a:xfrm>
      </p:grpSpPr>
      <p:sp>
        <p:nvSpPr>
          <p:cNvPr id="10" name="Rectangle 9"/>
          <p:cNvSpPr/>
          <p:nvPr/>
        </p:nvSpPr>
        <p:spPr>
          <a:xfrm>
            <a:off x="1" y="1"/>
            <a:ext cx="12191999" cy="6857999"/>
          </a:xfrm>
          <a:prstGeom prst="rect">
            <a:avLst/>
          </a:prstGeom>
          <a:solidFill>
            <a:schemeClr val="bg1"/>
          </a:soli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59488" y="159488"/>
            <a:ext cx="6477787" cy="2308324"/>
          </a:xfrm>
          <a:prstGeom prst="rect">
            <a:avLst/>
          </a:prstGeom>
          <a:noFill/>
        </p:spPr>
        <p:txBody>
          <a:bodyPr wrap="square" rtlCol="0">
            <a:spAutoFit/>
          </a:bodyPr>
          <a:lstStyle/>
          <a:p>
            <a:r>
              <a:rPr lang="en-US" sz="4800" dirty="0" smtClean="0"/>
              <a:t>bird surveys usually during the </a:t>
            </a:r>
            <a:r>
              <a:rPr lang="en-US" sz="4800" b="1" dirty="0" smtClean="0">
                <a:solidFill>
                  <a:schemeClr val="accent4"/>
                </a:solidFill>
              </a:rPr>
              <a:t>day</a:t>
            </a:r>
            <a:r>
              <a:rPr lang="en-US" sz="4800" dirty="0" smtClean="0"/>
              <a:t> &amp; </a:t>
            </a:r>
            <a:r>
              <a:rPr lang="en-US" sz="4800" b="1" dirty="0" smtClean="0">
                <a:solidFill>
                  <a:schemeClr val="accent4"/>
                </a:solidFill>
              </a:rPr>
              <a:t>breeding</a:t>
            </a:r>
            <a:r>
              <a:rPr lang="en-US" sz="4800" dirty="0" smtClean="0"/>
              <a:t> season</a:t>
            </a:r>
            <a:endParaRPr lang="en-GB" sz="4800" dirty="0"/>
          </a:p>
        </p:txBody>
      </p:sp>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11832" y="-566572"/>
            <a:ext cx="3166178" cy="3007575"/>
          </a:xfrm>
          <a:prstGeom prst="rect">
            <a:avLst/>
          </a:prstGeom>
        </p:spPr>
      </p:pic>
      <p:sp>
        <p:nvSpPr>
          <p:cNvPr id="3" name="Oval 2"/>
          <p:cNvSpPr/>
          <p:nvPr/>
        </p:nvSpPr>
        <p:spPr>
          <a:xfrm>
            <a:off x="-12185904" y="4768702"/>
            <a:ext cx="24377904" cy="4178595"/>
          </a:xfrm>
          <a:prstGeom prst="ellipse">
            <a:avLst/>
          </a:prstGeom>
          <a:gradFill flip="none" rotWithShape="1">
            <a:gsLst>
              <a:gs pos="60%">
                <a:schemeClr val="accent6">
                  <a:lumMod val="60%"/>
                  <a:lumOff val="40%"/>
                </a:schemeClr>
              </a:gs>
              <a:gs pos="45%">
                <a:srgbClr val="17240E"/>
              </a:gs>
            </a:gsLst>
            <a:lin ang="0" scaled="1"/>
            <a:tileRect/>
          </a:gradFill>
          <a:ln>
            <a:noFill/>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0490">
            <a:off x="6734186" y="513094"/>
            <a:ext cx="1939805" cy="1644338"/>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6924" y="3955311"/>
            <a:ext cx="2658298" cy="270493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6544">
            <a:off x="8478569" y="3597062"/>
            <a:ext cx="2689913" cy="1529888"/>
          </a:xfrm>
          <a:prstGeom prst="rect">
            <a:avLst/>
          </a:prstGeom>
        </p:spPr>
      </p:pic>
      <p:sp>
        <p:nvSpPr>
          <p:cNvPr id="9" name="TextBox 8"/>
          <p:cNvSpPr txBox="1"/>
          <p:nvPr/>
        </p:nvSpPr>
        <p:spPr>
          <a:xfrm>
            <a:off x="6007218" y="159488"/>
            <a:ext cx="6477787" cy="1569660"/>
          </a:xfrm>
          <a:prstGeom prst="rect">
            <a:avLst/>
          </a:prstGeom>
          <a:noFill/>
        </p:spPr>
        <p:txBody>
          <a:bodyPr wrap="square" rtlCol="0">
            <a:spAutoFit/>
          </a:bodyPr>
          <a:lstStyle/>
          <a:p>
            <a:r>
              <a:rPr lang="en-US" sz="4800" dirty="0"/>
              <a:t>m</a:t>
            </a:r>
            <a:r>
              <a:rPr lang="en-US" sz="4800" dirty="0" smtClean="0"/>
              <a:t>ammals are often </a:t>
            </a:r>
            <a:r>
              <a:rPr lang="en-US" sz="4800" b="1" dirty="0" smtClean="0">
                <a:solidFill>
                  <a:schemeClr val="accent4"/>
                </a:solidFill>
              </a:rPr>
              <a:t>elusive</a:t>
            </a:r>
            <a:r>
              <a:rPr lang="en-US" sz="4800" dirty="0" smtClean="0"/>
              <a:t> &amp; </a:t>
            </a:r>
            <a:r>
              <a:rPr lang="en-US" sz="4800" b="1" dirty="0" smtClean="0">
                <a:solidFill>
                  <a:schemeClr val="accent4"/>
                </a:solidFill>
              </a:rPr>
              <a:t>nocturnal</a:t>
            </a:r>
            <a:endParaRPr lang="en-GB" sz="48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7967" y="5307778"/>
            <a:ext cx="3508164" cy="144374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37897">
            <a:off x="7207255" y="1779217"/>
            <a:ext cx="3085613" cy="3079634"/>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5014" y="4111995"/>
            <a:ext cx="3110578" cy="2467725"/>
          </a:xfrm>
          <a:prstGeom prst="rect">
            <a:avLst/>
          </a:prstGeom>
        </p:spPr>
      </p:pic>
      <p:pic>
        <p:nvPicPr>
          <p:cNvPr id="14" name="Picture 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8254" y="406217"/>
            <a:ext cx="1603964" cy="2307265"/>
          </a:xfrm>
          <a:prstGeom prst="rect">
            <a:avLst/>
          </a:prstGeom>
        </p:spPr>
      </p:pic>
    </p:spTree>
    <p:custDataLst>
      <p:tags r:id="rId1"/>
    </p:custDataLst>
    <p:extLst>
      <p:ext uri="{BB962C8B-B14F-4D97-AF65-F5344CB8AC3E}">
        <p14:creationId xmlns:p14="http://schemas.microsoft.com/office/powerpoint/2010/main" val="1025806866"/>
      </p:ext>
    </p:extLst>
  </p:cSld>
  <p:clrMapOvr>
    <a:masterClrMapping/>
  </p:clrMapOvr>
  <p:transition spd="slow" advTm="152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 decel="50%" fill="hold" grpId="0" nodeType="clickEffect">
                                  <p:stCondLst>
                                    <p:cond delay="0"/>
                                  </p:stCondLst>
                                  <p:childTnLst>
                                    <p:animMotion origin="layout" path="M -4.16667E-7 0 L 0.99974 0 " pathEditMode="relative" rAng="0" ptsTypes="AA">
                                      <p:cBhvr>
                                        <p:cTn id="6" dur="1250" fill="hold"/>
                                        <p:tgtEl>
                                          <p:spTgt spid="3"/>
                                        </p:tgtEl>
                                        <p:attrNameLst>
                                          <p:attrName>ppt_x</p:attrName>
                                          <p:attrName>ppt_y</p:attrName>
                                        </p:attrNameLst>
                                      </p:cBhvr>
                                      <p:rCtr x="49.986%" y="0%"/>
                                    </p:animMotion>
                                  </p:childTnLst>
                                </p:cTn>
                              </p:par>
                              <p:par>
                                <p:cTn id="7" presetID="2" presetClass="exit" presetSubtype="4" fill="hold" nodeType="withEffect">
                                  <p:stCondLst>
                                    <p:cond delay="0"/>
                                  </p:stCondLst>
                                  <p:childTnLst>
                                    <p:anim calcmode="lin" valueType="num">
                                      <p:cBhvr additive="base">
                                        <p:cTn id="8" dur="1000"/>
                                        <p:tgtEl>
                                          <p:spTgt spid="7"/>
                                        </p:tgtEl>
                                        <p:attrNameLst>
                                          <p:attrName>ppt_x</p:attrName>
                                        </p:attrNameLst>
                                      </p:cBhvr>
                                      <p:tavLst>
                                        <p:tav tm="0%">
                                          <p:val>
                                            <p:strVal val="ppt_x"/>
                                          </p:val>
                                        </p:tav>
                                        <p:tav tm="100%">
                                          <p:val>
                                            <p:strVal val="ppt_x"/>
                                          </p:val>
                                        </p:tav>
                                      </p:tavLst>
                                    </p:anim>
                                    <p:anim calcmode="lin" valueType="num">
                                      <p:cBhvr additive="base">
                                        <p:cTn id="9" dur="1000"/>
                                        <p:tgtEl>
                                          <p:spTgt spid="7"/>
                                        </p:tgtEl>
                                        <p:attrNameLst>
                                          <p:attrName>ppt_y</p:attrName>
                                        </p:attrNameLst>
                                      </p:cBhvr>
                                      <p:tavLst>
                                        <p:tav tm="0%">
                                          <p:val>
                                            <p:strVal val="ppt_y"/>
                                          </p:val>
                                        </p:tav>
                                        <p:tav tm="100%">
                                          <p:val>
                                            <p:strVal val="1+ppt_h/2"/>
                                          </p:val>
                                        </p:tav>
                                      </p:tavLst>
                                    </p:anim>
                                    <p:set>
                                      <p:cBhvr>
                                        <p:cTn id="10" dur="1" fill="hold">
                                          <p:stCondLst>
                                            <p:cond delay="999"/>
                                          </p:stCondLst>
                                        </p:cTn>
                                        <p:tgtEl>
                                          <p:spTgt spid="7"/>
                                        </p:tgtEl>
                                        <p:attrNameLst>
                                          <p:attrName>style.visibility</p:attrName>
                                        </p:attrNameLst>
                                      </p:cBhvr>
                                      <p:to>
                                        <p:strVal val="hidden"/>
                                      </p:to>
                                    </p:set>
                                  </p:childTnLst>
                                </p:cTn>
                              </p:par>
                              <p:par>
                                <p:cTn id="11" presetID="2" presetClass="exit" presetSubtype="2" fill="hold" nodeType="withEffect">
                                  <p:stCondLst>
                                    <p:cond delay="0"/>
                                  </p:stCondLst>
                                  <p:childTnLst>
                                    <p:anim calcmode="lin" valueType="num">
                                      <p:cBhvr additive="base">
                                        <p:cTn id="12" dur="1000"/>
                                        <p:tgtEl>
                                          <p:spTgt spid="4"/>
                                        </p:tgtEl>
                                        <p:attrNameLst>
                                          <p:attrName>ppt_x</p:attrName>
                                        </p:attrNameLst>
                                      </p:cBhvr>
                                      <p:tavLst>
                                        <p:tav tm="0%">
                                          <p:val>
                                            <p:strVal val="ppt_x"/>
                                          </p:val>
                                        </p:tav>
                                        <p:tav tm="100%">
                                          <p:val>
                                            <p:strVal val="1+ppt_w/2"/>
                                          </p:val>
                                        </p:tav>
                                      </p:tavLst>
                                    </p:anim>
                                    <p:anim calcmode="lin" valueType="num">
                                      <p:cBhvr additive="base">
                                        <p:cTn id="13" dur="1000"/>
                                        <p:tgtEl>
                                          <p:spTgt spid="4"/>
                                        </p:tgtEl>
                                        <p:attrNameLst>
                                          <p:attrName>ppt_y</p:attrName>
                                        </p:attrNameLst>
                                      </p:cBhvr>
                                      <p:tavLst>
                                        <p:tav tm="0%">
                                          <p:val>
                                            <p:strVal val="ppt_y"/>
                                          </p:val>
                                        </p:tav>
                                        <p:tav tm="100%">
                                          <p:val>
                                            <p:strVal val="ppt_y"/>
                                          </p:val>
                                        </p:tav>
                                      </p:tavLst>
                                    </p:anim>
                                    <p:set>
                                      <p:cBhvr>
                                        <p:cTn id="14" dur="1" fill="hold">
                                          <p:stCondLst>
                                            <p:cond delay="999"/>
                                          </p:stCondLst>
                                        </p:cTn>
                                        <p:tgtEl>
                                          <p:spTgt spid="4"/>
                                        </p:tgtEl>
                                        <p:attrNameLst>
                                          <p:attrName>style.visibility</p:attrName>
                                        </p:attrNameLst>
                                      </p:cBhvr>
                                      <p:to>
                                        <p:strVal val="hidden"/>
                                      </p:to>
                                    </p:set>
                                  </p:childTnLst>
                                </p:cTn>
                              </p:par>
                              <p:par>
                                <p:cTn id="15" presetID="2" presetClass="exit" presetSubtype="6" fill="hold" nodeType="withEffect">
                                  <p:stCondLst>
                                    <p:cond delay="0"/>
                                  </p:stCondLst>
                                  <p:childTnLst>
                                    <p:anim calcmode="lin" valueType="num">
                                      <p:cBhvr additive="base">
                                        <p:cTn id="16" dur="1000"/>
                                        <p:tgtEl>
                                          <p:spTgt spid="6"/>
                                        </p:tgtEl>
                                        <p:attrNameLst>
                                          <p:attrName>ppt_x</p:attrName>
                                        </p:attrNameLst>
                                      </p:cBhvr>
                                      <p:tavLst>
                                        <p:tav tm="0%">
                                          <p:val>
                                            <p:strVal val="ppt_x"/>
                                          </p:val>
                                        </p:tav>
                                        <p:tav tm="100%">
                                          <p:val>
                                            <p:strVal val="1+ppt_w/2"/>
                                          </p:val>
                                        </p:tav>
                                      </p:tavLst>
                                    </p:anim>
                                    <p:anim calcmode="lin" valueType="num">
                                      <p:cBhvr additive="base">
                                        <p:cTn id="17" dur="1000"/>
                                        <p:tgtEl>
                                          <p:spTgt spid="6"/>
                                        </p:tgtEl>
                                        <p:attrNameLst>
                                          <p:attrName>ppt_y</p:attrName>
                                        </p:attrNameLst>
                                      </p:cBhvr>
                                      <p:tavLst>
                                        <p:tav tm="0%">
                                          <p:val>
                                            <p:strVal val="ppt_y"/>
                                          </p:val>
                                        </p:tav>
                                        <p:tav tm="100%">
                                          <p:val>
                                            <p:strVal val="1+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1000"/>
                                        <p:tgtEl>
                                          <p:spTgt spid="5"/>
                                        </p:tgtEl>
                                        <p:attrNameLst>
                                          <p:attrName>ppt_x</p:attrName>
                                        </p:attrNameLst>
                                      </p:cBhvr>
                                      <p:tavLst>
                                        <p:tav tm="0%">
                                          <p:val>
                                            <p:strVal val="ppt_x"/>
                                          </p:val>
                                        </p:tav>
                                        <p:tav tm="100%">
                                          <p:val>
                                            <p:strVal val="ppt_x"/>
                                          </p:val>
                                        </p:tav>
                                      </p:tavLst>
                                    </p:anim>
                                    <p:anim calcmode="lin" valueType="num">
                                      <p:cBhvr additive="base">
                                        <p:cTn id="21" dur="1000"/>
                                        <p:tgtEl>
                                          <p:spTgt spid="5"/>
                                        </p:tgtEl>
                                        <p:attrNameLst>
                                          <p:attrName>ppt_y</p:attrName>
                                        </p:attrNameLst>
                                      </p:cBhvr>
                                      <p:tavLst>
                                        <p:tav tm="0%">
                                          <p:val>
                                            <p:strVal val="ppt_y"/>
                                          </p:val>
                                        </p:tav>
                                        <p:tav tm="100%">
                                          <p:val>
                                            <p:strVal val="1+ppt_h/2"/>
                                          </p:val>
                                        </p:tav>
                                      </p:tavLst>
                                    </p:anim>
                                    <p:set>
                                      <p:cBhvr>
                                        <p:cTn id="22" dur="1" fill="hold">
                                          <p:stCondLst>
                                            <p:cond delay="999"/>
                                          </p:stCondLst>
                                        </p:cTn>
                                        <p:tgtEl>
                                          <p:spTgt spid="5"/>
                                        </p:tgtEl>
                                        <p:attrNameLst>
                                          <p:attrName>style.visibility</p:attrName>
                                        </p:attrNameLst>
                                      </p:cBhvr>
                                      <p:to>
                                        <p:strVal val="hidden"/>
                                      </p:to>
                                    </p:set>
                                  </p:childTnLst>
                                </p:cTn>
                              </p:par>
                              <p:par>
                                <p:cTn id="23" presetID="42" presetClass="exit" presetSubtype="0" fill="hold" grpId="0" nodeType="with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
                                          <p:val>
                                            <p:strVal val="ppt_x"/>
                                          </p:val>
                                        </p:tav>
                                      </p:tavLst>
                                    </p:anim>
                                    <p:anim calcmode="lin" valueType="num">
                                      <p:cBhvr>
                                        <p:cTn id="26" dur="1000"/>
                                        <p:tgtEl>
                                          <p:spTgt spid="8"/>
                                        </p:tgtEl>
                                        <p:attrNameLst>
                                          <p:attrName>ppt_y</p:attrName>
                                        </p:attrNameLst>
                                      </p:cBhvr>
                                      <p:tavLst>
                                        <p:tav tm="0%">
                                          <p:val>
                                            <p:strVal val="ppt_y"/>
                                          </p:val>
                                        </p:tav>
                                        <p:tav tm="1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47"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250"/>
                                        <p:tgtEl>
                                          <p:spTgt spid="9"/>
                                        </p:tgtEl>
                                      </p:cBhvr>
                                    </p:animEffect>
                                    <p:anim calcmode="lin" valueType="num">
                                      <p:cBhvr>
                                        <p:cTn id="34" dur="1250" fill="hold"/>
                                        <p:tgtEl>
                                          <p:spTgt spid="9"/>
                                        </p:tgtEl>
                                        <p:attrNameLst>
                                          <p:attrName>ppt_x</p:attrName>
                                        </p:attrNameLst>
                                      </p:cBhvr>
                                      <p:tavLst>
                                        <p:tav tm="0%">
                                          <p:val>
                                            <p:strVal val="#ppt_x"/>
                                          </p:val>
                                        </p:tav>
                                        <p:tav tm="100%">
                                          <p:val>
                                            <p:strVal val="#ppt_x"/>
                                          </p:val>
                                        </p:tav>
                                      </p:tavLst>
                                    </p:anim>
                                    <p:anim calcmode="lin" valueType="num">
                                      <p:cBhvr>
                                        <p:cTn id="35" dur="1250" fill="hold"/>
                                        <p:tgtEl>
                                          <p:spTgt spid="9"/>
                                        </p:tgtEl>
                                        <p:attrNameLst>
                                          <p:attrName>ppt_y</p:attrName>
                                        </p:attrNameLst>
                                      </p:cBhvr>
                                      <p:tavLst>
                                        <p:tav tm="0%">
                                          <p:val>
                                            <p:strVal val="#ppt_y-.1"/>
                                          </p:val>
                                        </p:tav>
                                        <p:tav tm="1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1000" fill="hold"/>
                                        <p:tgtEl>
                                          <p:spTgt spid="14"/>
                                        </p:tgtEl>
                                        <p:attrNameLst>
                                          <p:attrName>ppt_x</p:attrName>
                                        </p:attrNameLst>
                                      </p:cBhvr>
                                      <p:tavLst>
                                        <p:tav tm="0%">
                                          <p:val>
                                            <p:strVal val="#ppt_x"/>
                                          </p:val>
                                        </p:tav>
                                        <p:tav tm="100%">
                                          <p:val>
                                            <p:strVal val="#ppt_x"/>
                                          </p:val>
                                        </p:tav>
                                      </p:tavLst>
                                    </p:anim>
                                    <p:anim calcmode="lin" valueType="num">
                                      <p:cBhvr additive="base">
                                        <p:cTn id="39" dur="1000" fill="hold"/>
                                        <p:tgtEl>
                                          <p:spTgt spid="14"/>
                                        </p:tgtEl>
                                        <p:attrNameLst>
                                          <p:attrName>ppt_y</p:attrName>
                                        </p:attrNameLst>
                                      </p:cBhvr>
                                      <p:tavLst>
                                        <p:tav tm="0%">
                                          <p:val>
                                            <p:strVal val="0-#ppt_h/2"/>
                                          </p:val>
                                        </p:tav>
                                        <p:tav tm="100%">
                                          <p:val>
                                            <p:strVal val="#ppt_y"/>
                                          </p:val>
                                        </p:tav>
                                      </p:tavLst>
                                    </p:anim>
                                  </p:childTnLst>
                                </p:cTn>
                              </p:par>
                            </p:childTnLst>
                          </p:cTn>
                        </p:par>
                        <p:par>
                          <p:cTn id="40" fill="hold">
                            <p:stCondLst>
                              <p:cond delay="1250"/>
                            </p:stCondLst>
                            <p:childTnLst>
                              <p:par>
                                <p:cTn id="41" presetID="2" presetClass="entr" presetSubtype="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000" fill="hold"/>
                                        <p:tgtEl>
                                          <p:spTgt spid="13"/>
                                        </p:tgtEl>
                                        <p:attrNameLst>
                                          <p:attrName>ppt_x</p:attrName>
                                        </p:attrNameLst>
                                      </p:cBhvr>
                                      <p:tavLst>
                                        <p:tav tm="0%">
                                          <p:val>
                                            <p:strVal val="1+#ppt_w/2"/>
                                          </p:val>
                                        </p:tav>
                                        <p:tav tm="100%">
                                          <p:val>
                                            <p:strVal val="#ppt_x"/>
                                          </p:val>
                                        </p:tav>
                                      </p:tavLst>
                                    </p:anim>
                                    <p:anim calcmode="lin" valueType="num">
                                      <p:cBhvr additive="base">
                                        <p:cTn id="44" dur="1000" fill="hold"/>
                                        <p:tgtEl>
                                          <p:spTgt spid="13"/>
                                        </p:tgtEl>
                                        <p:attrNameLst>
                                          <p:attrName>ppt_y</p:attrName>
                                        </p:attrNameLst>
                                      </p:cBhvr>
                                      <p:tavLst>
                                        <p:tav tm="0%">
                                          <p:val>
                                            <p:strVal val="1+#ppt_h/2"/>
                                          </p:val>
                                        </p:tav>
                                        <p:tav tm="1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750" fill="hold"/>
                                        <p:tgtEl>
                                          <p:spTgt spid="11"/>
                                        </p:tgtEl>
                                        <p:attrNameLst>
                                          <p:attrName>ppt_x</p:attrName>
                                        </p:attrNameLst>
                                      </p:cBhvr>
                                      <p:tavLst>
                                        <p:tav tm="0%">
                                          <p:val>
                                            <p:strVal val="#ppt_x"/>
                                          </p:val>
                                        </p:tav>
                                        <p:tav tm="100%">
                                          <p:val>
                                            <p:strVal val="#ppt_x"/>
                                          </p:val>
                                        </p:tav>
                                      </p:tavLst>
                                    </p:anim>
                                    <p:anim calcmode="lin" valueType="num">
                                      <p:cBhvr additive="base">
                                        <p:cTn id="48" dur="750" fill="hold"/>
                                        <p:tgtEl>
                                          <p:spTgt spid="11"/>
                                        </p:tgtEl>
                                        <p:attrNameLst>
                                          <p:attrName>ppt_y</p:attrName>
                                        </p:attrNameLst>
                                      </p:cBhvr>
                                      <p:tavLst>
                                        <p:tav tm="0%">
                                          <p:val>
                                            <p:strVal val="1+#ppt_h/2"/>
                                          </p:val>
                                        </p:tav>
                                        <p:tav tm="100%">
                                          <p:val>
                                            <p:strVal val="#ppt_y"/>
                                          </p:val>
                                        </p:tav>
                                      </p:tavLst>
                                    </p:anim>
                                  </p:childTnLst>
                                </p:cTn>
                              </p:par>
                              <p:par>
                                <p:cTn id="49" presetID="2" presetClass="entr" presetSubtype="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750" fill="hold"/>
                                        <p:tgtEl>
                                          <p:spTgt spid="12"/>
                                        </p:tgtEl>
                                        <p:attrNameLst>
                                          <p:attrName>ppt_x</p:attrName>
                                        </p:attrNameLst>
                                      </p:cBhvr>
                                      <p:tavLst>
                                        <p:tav tm="0%">
                                          <p:val>
                                            <p:strVal val="1+#ppt_w/2"/>
                                          </p:val>
                                        </p:tav>
                                        <p:tav tm="100%">
                                          <p:val>
                                            <p:strVal val="#ppt_x"/>
                                          </p:val>
                                        </p:tav>
                                      </p:tavLst>
                                    </p:anim>
                                    <p:anim calcmode="lin" valueType="num">
                                      <p:cBhvr additive="base">
                                        <p:cTn id="52" dur="750" fill="hold"/>
                                        <p:tgtEl>
                                          <p:spTgt spid="12"/>
                                        </p:tgtEl>
                                        <p:attrNameLst>
                                          <p:attrName>ppt_y</p:attrName>
                                        </p:attrNameLst>
                                      </p:cBhvr>
                                      <p:tavLst>
                                        <p:tav tm="0%">
                                          <p:val>
                                            <p:strVal val="1+#ppt_h/2"/>
                                          </p:val>
                                        </p:tav>
                                        <p:tav tm="1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3" grpId="0" animBg="1"/>
      <p:bldP spid="9" grpId="0"/>
    </p:bldLst>
  </p:timing>
</p:sld>
</file>

<file path=ppt/slides/slide7.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1562" y="1379313"/>
            <a:ext cx="3906764" cy="3906764"/>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201318" y="1379313"/>
            <a:ext cx="2774369" cy="3906764"/>
          </a:xfrm>
          <a:prstGeom prst="rect">
            <a:avLst/>
          </a:prstGeom>
        </p:spPr>
      </p:pic>
      <p:sp>
        <p:nvSpPr>
          <p:cNvPr id="3" name="TextBox 2"/>
          <p:cNvSpPr txBox="1"/>
          <p:nvPr/>
        </p:nvSpPr>
        <p:spPr>
          <a:xfrm rot="16200000">
            <a:off x="10505943" y="5164518"/>
            <a:ext cx="3109965" cy="276999"/>
          </a:xfrm>
          <a:prstGeom prst="rect">
            <a:avLst/>
          </a:prstGeom>
          <a:noFill/>
        </p:spPr>
        <p:txBody>
          <a:bodyPr wrap="square" rtlCol="0">
            <a:spAutoFit/>
          </a:bodyPr>
          <a:lstStyle/>
          <a:p>
            <a:r>
              <a:rPr lang="en-US" sz="1200" dirty="0" smtClean="0"/>
              <a:t>logo of </a:t>
            </a:r>
            <a:r>
              <a:rPr lang="en-US" sz="1200" dirty="0" smtClean="0">
                <a:hlinkClick r:id="rId6"/>
              </a:rPr>
              <a:t>Durham Wildlife Trust</a:t>
            </a:r>
            <a:r>
              <a:rPr lang="en-US" sz="1200" dirty="0" smtClean="0"/>
              <a:t>, fair use</a:t>
            </a:r>
            <a:endParaRPr lang="en-GB" sz="1200" dirty="0"/>
          </a:p>
        </p:txBody>
      </p:sp>
    </p:spTree>
    <p:custDataLst>
      <p:tags r:id="rId1"/>
    </p:custDataLst>
    <p:extLst>
      <p:ext uri="{BB962C8B-B14F-4D97-AF65-F5344CB8AC3E}">
        <p14:creationId xmlns:p14="http://schemas.microsoft.com/office/powerpoint/2010/main" val="4114455693"/>
      </p:ext>
    </p:extLst>
  </p:cSld>
  <p:clrMapOvr>
    <a:masterClrMapping/>
  </p:clrMapOvr>
  <mc:AlternateContent xmlns:mc="http://schemas.openxmlformats.org/markup-compatibility/2006" xmlns:p14="http://schemas.microsoft.com/office/powerpoint/2010/main">
    <mc:Choice Requires="p14">
      <p:transition spd="slow" p14:dur="2000" advTm="7487"/>
    </mc:Choice>
    <mc:Fallback xmlns:p="http://schemas.openxmlformats.org/presentationml/2006/main" xmlns:r="http://schemas.openxmlformats.org/officeDocument/2006/relationships" xmlns:a="http://schemas.openxmlformats.org/drawingml/2006/main" xmlns="">
      <p:transition spd="slow" advTm="7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6"/>
          <p:cNvSpPr/>
          <p:nvPr/>
        </p:nvSpPr>
        <p:spPr>
          <a:xfrm>
            <a:off x="5536642" y="2994409"/>
            <a:ext cx="1085221" cy="472272"/>
          </a:xfrm>
          <a:custGeom>
            <a:avLst/>
            <a:gdLst>
              <a:gd name="connsiteX0" fmla="*/ 1296238 w 1296238"/>
              <a:gd name="connsiteY0" fmla="*/ 0 h 643095"/>
              <a:gd name="connsiteX1" fmla="*/ 834013 w 1296238"/>
              <a:gd name="connsiteY1" fmla="*/ 371789 h 643095"/>
              <a:gd name="connsiteX2" fmla="*/ 0 w 1296238"/>
              <a:gd name="connsiteY2" fmla="*/ 643095 h 643095"/>
            </a:gdLst>
            <a:ahLst/>
            <a:cxnLst>
              <a:cxn ang="0">
                <a:pos x="connsiteX0" y="connsiteY0"/>
              </a:cxn>
              <a:cxn ang="0">
                <a:pos x="connsiteX1" y="connsiteY1"/>
              </a:cxn>
              <a:cxn ang="0">
                <a:pos x="connsiteX2" y="connsiteY2"/>
              </a:cxn>
            </a:cxnLst>
            <a:rect l="l" t="t" r="r" b="b"/>
            <a:pathLst>
              <a:path w="1296238" h="643095">
                <a:moveTo>
                  <a:pt x="1296238" y="0"/>
                </a:moveTo>
                <a:cubicBezTo>
                  <a:pt x="1173145" y="132303"/>
                  <a:pt x="1050053" y="264607"/>
                  <a:pt x="834013" y="371789"/>
                </a:cubicBezTo>
                <a:cubicBezTo>
                  <a:pt x="617973" y="478971"/>
                  <a:pt x="308986" y="561033"/>
                  <a:pt x="0" y="643095"/>
                </a:cubicBezTo>
              </a:path>
            </a:pathLst>
          </a:custGeom>
          <a:noFill/>
          <a:ln w="76200">
            <a:solidFill>
              <a:schemeClr val="tx1"/>
            </a:solidFill>
            <a:headEnd type="none" w="med" len="med"/>
            <a:tailEnd type="arrow" w="med" len="med"/>
          </a:ln>
        </p:spPr>
        <p:style>
          <a:lnRef idx="2">
            <a:schemeClr val="accent1">
              <a:shade val="5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375867" y="2268919"/>
            <a:ext cx="3426489" cy="830997"/>
          </a:xfrm>
          <a:prstGeom prst="rect">
            <a:avLst/>
          </a:prstGeom>
          <a:noFill/>
        </p:spPr>
        <p:txBody>
          <a:bodyPr wrap="square" rtlCol="0">
            <a:spAutoFit/>
          </a:bodyPr>
          <a:lstStyle/>
          <a:p>
            <a:r>
              <a:rPr lang="en-US" sz="4800" b="1" dirty="0" smtClean="0">
                <a:solidFill>
                  <a:schemeClr val="accent4"/>
                </a:solidFill>
              </a:rPr>
              <a:t>Durham</a:t>
            </a:r>
            <a:r>
              <a:rPr lang="en-US" sz="4800" dirty="0" smtClean="0">
                <a:solidFill>
                  <a:schemeClr val="accent4"/>
                </a:solidFill>
              </a:rPr>
              <a:t> </a:t>
            </a:r>
            <a:r>
              <a:rPr lang="en-US" sz="3600" dirty="0" smtClean="0">
                <a:solidFill>
                  <a:schemeClr val="accent4"/>
                </a:solidFill>
              </a:rPr>
              <a:t>UK</a:t>
            </a:r>
            <a:endParaRPr lang="en-GB" sz="3600" dirty="0">
              <a:solidFill>
                <a:schemeClr val="accent4"/>
              </a:solidFill>
            </a:endParaRPr>
          </a:p>
        </p:txBody>
      </p:sp>
      <p:sp>
        <p:nvSpPr>
          <p:cNvPr id="2" name="TextBox 1"/>
          <p:cNvSpPr txBox="1"/>
          <p:nvPr/>
        </p:nvSpPr>
        <p:spPr>
          <a:xfrm>
            <a:off x="0" y="6396335"/>
            <a:ext cx="3074796" cy="461665"/>
          </a:xfrm>
          <a:prstGeom prst="rect">
            <a:avLst/>
          </a:prstGeom>
          <a:noFill/>
        </p:spPr>
        <p:txBody>
          <a:bodyPr wrap="square" rtlCol="0">
            <a:spAutoFit/>
          </a:bodyPr>
          <a:lstStyle/>
          <a:p>
            <a:r>
              <a:rPr lang="en-US" sz="1200" dirty="0"/>
              <a:t>m</a:t>
            </a:r>
            <a:r>
              <a:rPr lang="en-US" sz="1200" dirty="0" smtClean="0"/>
              <a:t>ap </a:t>
            </a:r>
            <a:r>
              <a:rPr lang="en-US" sz="1200" dirty="0"/>
              <a:t>by </a:t>
            </a:r>
            <a:r>
              <a:rPr lang="en-US" sz="1200" dirty="0">
                <a:hlinkClick r:id="rId4"/>
              </a:rPr>
              <a:t>Stamen Design</a:t>
            </a:r>
            <a:r>
              <a:rPr lang="en-US" sz="1200" dirty="0"/>
              <a:t>, </a:t>
            </a:r>
            <a:r>
              <a:rPr lang="en-US" sz="1200" dirty="0" smtClean="0">
                <a:hlinkClick r:id="rId5"/>
              </a:rPr>
              <a:t>CC </a:t>
            </a:r>
            <a:r>
              <a:rPr lang="en-US" sz="1200" dirty="0">
                <a:hlinkClick r:id="rId5"/>
              </a:rPr>
              <a:t>BY </a:t>
            </a:r>
            <a:r>
              <a:rPr lang="en-US" sz="1200" dirty="0" smtClean="0">
                <a:hlinkClick r:id="rId5"/>
              </a:rPr>
              <a:t>3.0</a:t>
            </a:r>
            <a:r>
              <a:rPr lang="en-US" sz="1200" dirty="0" smtClean="0"/>
              <a:t/>
            </a:r>
            <a:br>
              <a:rPr lang="en-US" sz="1200" dirty="0" smtClean="0"/>
            </a:br>
            <a:r>
              <a:rPr lang="en-US" sz="1200" dirty="0" smtClean="0"/>
              <a:t>data </a:t>
            </a:r>
            <a:r>
              <a:rPr lang="en-US" sz="1200" dirty="0"/>
              <a:t>by </a:t>
            </a:r>
            <a:r>
              <a:rPr lang="en-US" sz="1200" dirty="0">
                <a:hlinkClick r:id="rId6"/>
              </a:rPr>
              <a:t>OpenStreetMap</a:t>
            </a:r>
            <a:r>
              <a:rPr lang="en-US" sz="1200" dirty="0"/>
              <a:t>, </a:t>
            </a:r>
            <a:r>
              <a:rPr lang="en-US" sz="1200" dirty="0" smtClean="0">
                <a:hlinkClick r:id="rId7"/>
              </a:rPr>
              <a:t>ODbL</a:t>
            </a:r>
            <a:endParaRPr lang="en-GB" sz="1200" dirty="0"/>
          </a:p>
        </p:txBody>
      </p:sp>
    </p:spTree>
    <p:extLst>
      <p:ext uri="{BB962C8B-B14F-4D97-AF65-F5344CB8AC3E}">
        <p14:creationId xmlns:p14="http://schemas.microsoft.com/office/powerpoint/2010/main" val="4219336444"/>
      </p:ext>
    </p:extLst>
  </p:cSld>
  <p:clrMapOvr>
    <a:masterClrMapping/>
  </p:clrMapOvr>
  <mc:AlternateContent xmlns:mc="http://schemas.openxmlformats.org/markup-compatibility/2006" xmlns:p14="http://schemas.microsoft.com/office/powerpoint/2010/main">
    <mc:Choice Requires="p14">
      <p:transition p14:dur="250" advTm="4578">
        <p:fade/>
      </p:transition>
    </mc:Choice>
    <mc:Fallback xmlns:p="http://schemas.openxmlformats.org/presentationml/2006/main" xmlns:r="http://schemas.openxmlformats.org/officeDocument/2006/relationships" xmlns:a="http://schemas.openxmlformats.org/drawingml/2006/main" xmlns="">
      <p:transition advTm="4578">
        <p:fade/>
      </p:transition>
    </mc:Fallback>
  </mc:AlternateContent>
  <p:timing>
    <p:tnLst>
      <p:par>
        <p:cTn id="1" dur="indefinite" restart="never" nodeType="tmRoot"/>
      </p:par>
    </p:tnLst>
  </p:timing>
</p:sld>
</file>

<file path=ppt/slides/slide9.xml><?xml version="1.0" encoding="utf-8"?>
<p:sld xmlns:a="http://purl.oclc.org/ooxml/drawingml/main" xmlns:r="http://purl.oclc.org/ooxml/officeDocument/relationships" xmlns:p="http://purl.oclc.org/ooxml/presentationml/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70821"/>
            <a:ext cx="492137" cy="1425193"/>
          </a:xfrm>
          <a:prstGeom prst="rect">
            <a:avLst/>
          </a:prstGeom>
        </p:spPr>
      </p:pic>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70821"/>
            <a:ext cx="492137" cy="1425193"/>
          </a:xfrm>
          <a:prstGeom prst="rect">
            <a:avLst/>
          </a:prstGeom>
        </p:spPr>
      </p:pic>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70821"/>
            <a:ext cx="492137" cy="1425193"/>
          </a:xfrm>
          <a:prstGeom prst="rect">
            <a:avLst/>
          </a:prstGeom>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70821"/>
            <a:ext cx="492137" cy="1425193"/>
          </a:xfrm>
          <a:prstGeom prst="rect">
            <a:avLst/>
          </a:prstGeom>
        </p:spPr>
      </p:pic>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70821"/>
            <a:ext cx="492137" cy="1425193"/>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70821"/>
            <a:ext cx="492137" cy="1425193"/>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70821"/>
            <a:ext cx="492137" cy="1425193"/>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70821"/>
            <a:ext cx="492137" cy="1425193"/>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70821"/>
            <a:ext cx="492137" cy="1425193"/>
          </a:xfrm>
          <a:prstGeom prst="rect">
            <a:avLst/>
          </a:prstGeom>
        </p:spPr>
      </p:pic>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70821"/>
            <a:ext cx="492137" cy="1425193"/>
          </a:xfrm>
          <a:prstGeom prst="rect">
            <a:avLst/>
          </a:prstGeom>
        </p:spPr>
      </p:pic>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1428541"/>
            <a:ext cx="492137" cy="1425193"/>
          </a:xfrm>
          <a:prstGeom prst="rect">
            <a:avLst/>
          </a:prstGeom>
        </p:spPr>
      </p:pic>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1428541"/>
            <a:ext cx="492137" cy="1425193"/>
          </a:xfrm>
          <a:prstGeom prst="rect">
            <a:avLst/>
          </a:prstGeom>
        </p:spPr>
      </p:pic>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1428541"/>
            <a:ext cx="492137" cy="1425193"/>
          </a:xfrm>
          <a:prstGeom prst="rect">
            <a:avLst/>
          </a:prstGeom>
        </p:spPr>
      </p:pic>
      <p:pic>
        <p:nvPicPr>
          <p:cNvPr id="19" name="Picture 1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1428541"/>
            <a:ext cx="492137" cy="1425193"/>
          </a:xfrm>
          <a:prstGeom prst="rect">
            <a:avLst/>
          </a:prstGeom>
        </p:spPr>
      </p:pic>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1428541"/>
            <a:ext cx="492137" cy="1425193"/>
          </a:xfrm>
          <a:prstGeom prst="rect">
            <a:avLst/>
          </a:prstGeom>
        </p:spPr>
      </p:pic>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1428541"/>
            <a:ext cx="492137" cy="1425193"/>
          </a:xfrm>
          <a:prstGeom prst="rect">
            <a:avLst/>
          </a:prstGeom>
        </p:spPr>
      </p:pic>
      <p:pic>
        <p:nvPicPr>
          <p:cNvPr id="22" name="Picture 2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1428541"/>
            <a:ext cx="492137" cy="1425193"/>
          </a:xfrm>
          <a:prstGeom prst="rect">
            <a:avLst/>
          </a:prstGeom>
        </p:spPr>
      </p:pic>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1428541"/>
            <a:ext cx="492137" cy="1425193"/>
          </a:xfrm>
          <a:prstGeom prst="rect">
            <a:avLst/>
          </a:prstGeom>
        </p:spPr>
      </p:pic>
      <p:pic>
        <p:nvPicPr>
          <p:cNvPr id="24" name="Picture 2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1428541"/>
            <a:ext cx="492137" cy="1425193"/>
          </a:xfrm>
          <a:prstGeom prst="rect">
            <a:avLst/>
          </a:prstGeom>
        </p:spPr>
      </p:pic>
      <p:pic>
        <p:nvPicPr>
          <p:cNvPr id="25" name="Picture 2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1428541"/>
            <a:ext cx="492137" cy="1425193"/>
          </a:xfrm>
          <a:prstGeom prst="rect">
            <a:avLst/>
          </a:prstGeom>
        </p:spPr>
      </p:pic>
      <p:pic>
        <p:nvPicPr>
          <p:cNvPr id="28" name="Picture 2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3027903"/>
            <a:ext cx="492137" cy="1425193"/>
          </a:xfrm>
          <a:prstGeom prst="rect">
            <a:avLst/>
          </a:prstGeom>
        </p:spPr>
      </p:pic>
      <p:pic>
        <p:nvPicPr>
          <p:cNvPr id="29" name="Picture 2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3027903"/>
            <a:ext cx="492137" cy="1425193"/>
          </a:xfrm>
          <a:prstGeom prst="rect">
            <a:avLst/>
          </a:prstGeom>
        </p:spPr>
      </p:pic>
      <p:pic>
        <p:nvPicPr>
          <p:cNvPr id="30" name="Picture 2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3027903"/>
            <a:ext cx="492137" cy="1425193"/>
          </a:xfrm>
          <a:prstGeom prst="rect">
            <a:avLst/>
          </a:prstGeom>
        </p:spPr>
      </p:pic>
      <p:pic>
        <p:nvPicPr>
          <p:cNvPr id="31" name="Picture 3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3027903"/>
            <a:ext cx="492137" cy="1425193"/>
          </a:xfrm>
          <a:prstGeom prst="rect">
            <a:avLst/>
          </a:prstGeom>
        </p:spPr>
      </p:pic>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3027903"/>
            <a:ext cx="492137" cy="1425193"/>
          </a:xfrm>
          <a:prstGeom prst="rect">
            <a:avLst/>
          </a:prstGeom>
        </p:spPr>
      </p:pic>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3027903"/>
            <a:ext cx="492137" cy="1425193"/>
          </a:xfrm>
          <a:prstGeom prst="rect">
            <a:avLst/>
          </a:prstGeom>
        </p:spPr>
      </p:pic>
      <p:pic>
        <p:nvPicPr>
          <p:cNvPr id="34" name="Picture 3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3027903"/>
            <a:ext cx="492137" cy="1425193"/>
          </a:xfrm>
          <a:prstGeom prst="rect">
            <a:avLst/>
          </a:prstGeom>
        </p:spPr>
      </p:pic>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3027903"/>
            <a:ext cx="492137" cy="1425193"/>
          </a:xfrm>
          <a:prstGeom prst="rect">
            <a:avLst/>
          </a:prstGeom>
        </p:spPr>
      </p:pic>
      <p:pic>
        <p:nvPicPr>
          <p:cNvPr id="36" name="Picture 3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3027903"/>
            <a:ext cx="492137" cy="1425193"/>
          </a:xfrm>
          <a:prstGeom prst="rect">
            <a:avLst/>
          </a:prstGeom>
        </p:spPr>
      </p:pic>
      <p:pic>
        <p:nvPicPr>
          <p:cNvPr id="37" name="Picture 3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3027903"/>
            <a:ext cx="492137" cy="1425193"/>
          </a:xfrm>
          <a:prstGeom prst="rect">
            <a:avLst/>
          </a:prstGeom>
        </p:spPr>
      </p:pic>
      <p:sp>
        <p:nvSpPr>
          <p:cNvPr id="40" name="TextBox 39"/>
          <p:cNvSpPr txBox="1"/>
          <p:nvPr/>
        </p:nvSpPr>
        <p:spPr>
          <a:xfrm>
            <a:off x="452175" y="706463"/>
            <a:ext cx="5335675" cy="3477875"/>
          </a:xfrm>
          <a:prstGeom prst="rect">
            <a:avLst/>
          </a:prstGeom>
          <a:noFill/>
        </p:spPr>
        <p:txBody>
          <a:bodyPr wrap="square" rtlCol="0">
            <a:spAutoFit/>
          </a:bodyPr>
          <a:lstStyle/>
          <a:p>
            <a:r>
              <a:rPr lang="en-US" sz="8800" b="1" dirty="0" smtClean="0">
                <a:solidFill>
                  <a:schemeClr val="accent4"/>
                </a:solidFill>
              </a:rPr>
              <a:t>75</a:t>
            </a:r>
            <a:r>
              <a:rPr lang="en-US" sz="4400" dirty="0" smtClean="0"/>
              <a:t/>
            </a:r>
            <a:br>
              <a:rPr lang="en-US" sz="4400" dirty="0" smtClean="0"/>
            </a:br>
            <a:r>
              <a:rPr lang="en-US" sz="4400" dirty="0" smtClean="0"/>
              <a:t>citizen scientists</a:t>
            </a:r>
          </a:p>
          <a:p>
            <a:endParaRPr lang="en-US" sz="4400" dirty="0"/>
          </a:p>
          <a:p>
            <a:r>
              <a:rPr lang="en-US" sz="4400" dirty="0" smtClean="0"/>
              <a:t>since May 2015</a:t>
            </a:r>
            <a:endParaRPr lang="en-GB" sz="4400" dirty="0"/>
          </a:p>
        </p:txBody>
      </p:sp>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48397" y="4627265"/>
            <a:ext cx="492137" cy="1425193"/>
          </a:xfrm>
          <a:prstGeom prst="rect">
            <a:avLst/>
          </a:prstGeom>
        </p:spPr>
      </p:pic>
      <p:pic>
        <p:nvPicPr>
          <p:cNvPr id="42" name="Picture 4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3214" y="4627265"/>
            <a:ext cx="492137" cy="1425193"/>
          </a:xfrm>
          <a:prstGeom prst="rect">
            <a:avLst/>
          </a:prstGeom>
        </p:spPr>
      </p:pic>
      <p:pic>
        <p:nvPicPr>
          <p:cNvPr id="43" name="Picture 4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58031" y="4627265"/>
            <a:ext cx="492137" cy="1425193"/>
          </a:xfrm>
          <a:prstGeom prst="rect">
            <a:avLst/>
          </a:prstGeom>
        </p:spPr>
      </p:pic>
      <p:pic>
        <p:nvPicPr>
          <p:cNvPr id="44" name="Picture 4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2848" y="4627265"/>
            <a:ext cx="492137" cy="1425193"/>
          </a:xfrm>
          <a:prstGeom prst="rect">
            <a:avLst/>
          </a:prstGeom>
        </p:spPr>
      </p:pic>
      <p:pic>
        <p:nvPicPr>
          <p:cNvPr id="45" name="Picture 4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67665" y="4627265"/>
            <a:ext cx="492137" cy="1425193"/>
          </a:xfrm>
          <a:prstGeom prst="rect">
            <a:avLst/>
          </a:prstGeom>
        </p:spPr>
      </p:pic>
      <p:pic>
        <p:nvPicPr>
          <p:cNvPr id="46" name="Picture 4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22482" y="4627265"/>
            <a:ext cx="492137" cy="1425193"/>
          </a:xfrm>
          <a:prstGeom prst="rect">
            <a:avLst/>
          </a:prstGeom>
        </p:spPr>
      </p:pic>
      <p:pic>
        <p:nvPicPr>
          <p:cNvPr id="47" name="Picture 4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77299" y="4627265"/>
            <a:ext cx="492137" cy="1425193"/>
          </a:xfrm>
          <a:prstGeom prst="rect">
            <a:avLst/>
          </a:prstGeom>
        </p:spPr>
      </p:pic>
      <p:pic>
        <p:nvPicPr>
          <p:cNvPr id="48" name="Picture 4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32116" y="4627265"/>
            <a:ext cx="492137" cy="1425193"/>
          </a:xfrm>
          <a:prstGeom prst="rect">
            <a:avLst/>
          </a:prstGeom>
        </p:spPr>
      </p:pic>
      <p:pic>
        <p:nvPicPr>
          <p:cNvPr id="49" name="Picture 4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286933" y="4627265"/>
            <a:ext cx="492137" cy="1425193"/>
          </a:xfrm>
          <a:prstGeom prst="rect">
            <a:avLst/>
          </a:prstGeom>
        </p:spPr>
      </p:pic>
      <p:pic>
        <p:nvPicPr>
          <p:cNvPr id="50" name="Picture 4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941750" y="4627265"/>
            <a:ext cx="492137" cy="1425193"/>
          </a:xfrm>
          <a:prstGeom prst="rect">
            <a:avLst/>
          </a:prstGeom>
        </p:spPr>
      </p:pic>
    </p:spTree>
    <p:extLst>
      <p:ext uri="{BB962C8B-B14F-4D97-AF65-F5344CB8AC3E}">
        <p14:creationId xmlns:p14="http://schemas.microsoft.com/office/powerpoint/2010/main" val="1547095724"/>
      </p:ext>
    </p:extLst>
  </p:cSld>
  <p:clrMapOvr>
    <a:masterClrMapping/>
  </p:clrMapOvr>
  <mc:AlternateContent xmlns:mc="http://schemas.openxmlformats.org/markup-compatibility/2006" xmlns:p14="http://schemas.microsoft.com/office/powerpoint/2010/main">
    <mc:Choice Requires="p14">
      <p:transition spd="slow" p14:dur="2000" advTm="9168"/>
    </mc:Choice>
    <mc:Fallback xmlns:p="http://schemas.openxmlformats.org/presentationml/2006/main" xmlns:r="http://schemas.openxmlformats.org/officeDocument/2006/relationships" xmlns:a="http://schemas.openxmlformats.org/drawingml/2006/main" xmlns="">
      <p:transition spd="slow" advTm="9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
                            </p:stCondLst>
                            <p:childTnLst>
                              <p:par>
                                <p:cTn id="11" presetID="1" presetClass="entr" presetSubtype="0" fill="hold" nodeType="afterEffect">
                                  <p:stCondLst>
                                    <p:cond delay="3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60"/>
                            </p:stCondLst>
                            <p:childTnLst>
                              <p:par>
                                <p:cTn id="14" presetID="1" presetClass="entr" presetSubtype="0" fill="hold" nodeType="afterEffect">
                                  <p:stCondLst>
                                    <p:cond delay="3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90"/>
                            </p:stCondLst>
                            <p:childTnLst>
                              <p:par>
                                <p:cTn id="17" presetID="1" presetClass="entr" presetSubtype="0" fill="hold" nodeType="afterEffect">
                                  <p:stCondLst>
                                    <p:cond delay="3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120"/>
                            </p:stCondLst>
                            <p:childTnLst>
                              <p:par>
                                <p:cTn id="20" presetID="1" presetClass="entr" presetSubtype="0" fill="hold" nodeType="afterEffect">
                                  <p:stCondLst>
                                    <p:cond delay="3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150"/>
                            </p:stCondLst>
                            <p:childTnLst>
                              <p:par>
                                <p:cTn id="23" presetID="1" presetClass="entr" presetSubtype="0" fill="hold" nodeType="afterEffect">
                                  <p:stCondLst>
                                    <p:cond delay="3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180"/>
                            </p:stCondLst>
                            <p:childTnLst>
                              <p:par>
                                <p:cTn id="26" presetID="1" presetClass="entr" presetSubtype="0" fill="hold" nodeType="afterEffect">
                                  <p:stCondLst>
                                    <p:cond delay="3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210"/>
                            </p:stCondLst>
                            <p:childTnLst>
                              <p:par>
                                <p:cTn id="29" presetID="1" presetClass="entr" presetSubtype="0" fill="hold" nodeType="afterEffect">
                                  <p:stCondLst>
                                    <p:cond delay="3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240"/>
                            </p:stCondLst>
                            <p:childTnLst>
                              <p:par>
                                <p:cTn id="32" presetID="1" presetClass="entr" presetSubtype="0" fill="hold" nodeType="afterEffect">
                                  <p:stCondLst>
                                    <p:cond delay="3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270"/>
                            </p:stCondLst>
                            <p:childTnLst>
                              <p:par>
                                <p:cTn id="35" presetID="1" presetClass="entr" presetSubtype="0" fill="hold" nodeType="afterEffect">
                                  <p:stCondLst>
                                    <p:cond delay="30"/>
                                  </p:stCondLst>
                                  <p:childTnLst>
                                    <p:set>
                                      <p:cBhvr>
                                        <p:cTn id="36" dur="1" fill="hold">
                                          <p:stCondLst>
                                            <p:cond delay="0"/>
                                          </p:stCondLst>
                                        </p:cTn>
                                        <p:tgtEl>
                                          <p:spTgt spid="16"/>
                                        </p:tgtEl>
                                        <p:attrNameLst>
                                          <p:attrName>style.visibility</p:attrName>
                                        </p:attrNameLst>
                                      </p:cBhvr>
                                      <p:to>
                                        <p:strVal val="visible"/>
                                      </p:to>
                                    </p:set>
                                  </p:childTnLst>
                                </p:cTn>
                              </p:par>
                            </p:childTnLst>
                          </p:cTn>
                        </p:par>
                        <p:par>
                          <p:cTn id="37" fill="hold">
                            <p:stCondLst>
                              <p:cond delay="300"/>
                            </p:stCondLst>
                            <p:childTnLst>
                              <p:par>
                                <p:cTn id="38" presetID="1" presetClass="entr" presetSubtype="0" fill="hold" nodeType="afterEffect">
                                  <p:stCondLst>
                                    <p:cond delay="3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330"/>
                            </p:stCondLst>
                            <p:childTnLst>
                              <p:par>
                                <p:cTn id="41" presetID="1" presetClass="entr" presetSubtype="0" fill="hold" nodeType="afterEffect">
                                  <p:stCondLst>
                                    <p:cond delay="3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360"/>
                            </p:stCondLst>
                            <p:childTnLst>
                              <p:par>
                                <p:cTn id="44" presetID="1" presetClass="entr" presetSubtype="0" fill="hold" nodeType="afterEffect">
                                  <p:stCondLst>
                                    <p:cond delay="30"/>
                                  </p:stCondLst>
                                  <p:childTnLst>
                                    <p:set>
                                      <p:cBhvr>
                                        <p:cTn id="45" dur="1" fill="hold">
                                          <p:stCondLst>
                                            <p:cond delay="0"/>
                                          </p:stCondLst>
                                        </p:cTn>
                                        <p:tgtEl>
                                          <p:spTgt spid="19"/>
                                        </p:tgtEl>
                                        <p:attrNameLst>
                                          <p:attrName>style.visibility</p:attrName>
                                        </p:attrNameLst>
                                      </p:cBhvr>
                                      <p:to>
                                        <p:strVal val="visible"/>
                                      </p:to>
                                    </p:set>
                                  </p:childTnLst>
                                </p:cTn>
                              </p:par>
                            </p:childTnLst>
                          </p:cTn>
                        </p:par>
                        <p:par>
                          <p:cTn id="46" fill="hold">
                            <p:stCondLst>
                              <p:cond delay="390"/>
                            </p:stCondLst>
                            <p:childTnLst>
                              <p:par>
                                <p:cTn id="47" presetID="1" presetClass="entr" presetSubtype="0" fill="hold" nodeType="afterEffect">
                                  <p:stCondLst>
                                    <p:cond delay="3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420"/>
                            </p:stCondLst>
                            <p:childTnLst>
                              <p:par>
                                <p:cTn id="50" presetID="1" presetClass="entr" presetSubtype="0" fill="hold" nodeType="afterEffect">
                                  <p:stCondLst>
                                    <p:cond delay="30"/>
                                  </p:stCondLst>
                                  <p:childTnLst>
                                    <p:set>
                                      <p:cBhvr>
                                        <p:cTn id="51" dur="1" fill="hold">
                                          <p:stCondLst>
                                            <p:cond delay="0"/>
                                          </p:stCondLst>
                                        </p:cTn>
                                        <p:tgtEl>
                                          <p:spTgt spid="21"/>
                                        </p:tgtEl>
                                        <p:attrNameLst>
                                          <p:attrName>style.visibility</p:attrName>
                                        </p:attrNameLst>
                                      </p:cBhvr>
                                      <p:to>
                                        <p:strVal val="visible"/>
                                      </p:to>
                                    </p:set>
                                  </p:childTnLst>
                                </p:cTn>
                              </p:par>
                            </p:childTnLst>
                          </p:cTn>
                        </p:par>
                        <p:par>
                          <p:cTn id="52" fill="hold">
                            <p:stCondLst>
                              <p:cond delay="450"/>
                            </p:stCondLst>
                            <p:childTnLst>
                              <p:par>
                                <p:cTn id="53" presetID="1" presetClass="entr" presetSubtype="0" fill="hold" nodeType="afterEffect">
                                  <p:stCondLst>
                                    <p:cond delay="30"/>
                                  </p:stCondLst>
                                  <p:childTnLst>
                                    <p:set>
                                      <p:cBhvr>
                                        <p:cTn id="54" dur="1" fill="hold">
                                          <p:stCondLst>
                                            <p:cond delay="0"/>
                                          </p:stCondLst>
                                        </p:cTn>
                                        <p:tgtEl>
                                          <p:spTgt spid="22"/>
                                        </p:tgtEl>
                                        <p:attrNameLst>
                                          <p:attrName>style.visibility</p:attrName>
                                        </p:attrNameLst>
                                      </p:cBhvr>
                                      <p:to>
                                        <p:strVal val="visible"/>
                                      </p:to>
                                    </p:set>
                                  </p:childTnLst>
                                </p:cTn>
                              </p:par>
                            </p:childTnLst>
                          </p:cTn>
                        </p:par>
                        <p:par>
                          <p:cTn id="55" fill="hold">
                            <p:stCondLst>
                              <p:cond delay="480"/>
                            </p:stCondLst>
                            <p:childTnLst>
                              <p:par>
                                <p:cTn id="56" presetID="1" presetClass="entr" presetSubtype="0" fill="hold" nodeType="afterEffect">
                                  <p:stCondLst>
                                    <p:cond delay="30"/>
                                  </p:stCondLst>
                                  <p:childTnLst>
                                    <p:set>
                                      <p:cBhvr>
                                        <p:cTn id="57" dur="1" fill="hold">
                                          <p:stCondLst>
                                            <p:cond delay="0"/>
                                          </p:stCondLst>
                                        </p:cTn>
                                        <p:tgtEl>
                                          <p:spTgt spid="23"/>
                                        </p:tgtEl>
                                        <p:attrNameLst>
                                          <p:attrName>style.visibility</p:attrName>
                                        </p:attrNameLst>
                                      </p:cBhvr>
                                      <p:to>
                                        <p:strVal val="visible"/>
                                      </p:to>
                                    </p:set>
                                  </p:childTnLst>
                                </p:cTn>
                              </p:par>
                            </p:childTnLst>
                          </p:cTn>
                        </p:par>
                        <p:par>
                          <p:cTn id="58" fill="hold">
                            <p:stCondLst>
                              <p:cond delay="510"/>
                            </p:stCondLst>
                            <p:childTnLst>
                              <p:par>
                                <p:cTn id="59" presetID="1" presetClass="entr" presetSubtype="0" fill="hold" nodeType="afterEffect">
                                  <p:stCondLst>
                                    <p:cond delay="30"/>
                                  </p:stCondLst>
                                  <p:childTnLst>
                                    <p:set>
                                      <p:cBhvr>
                                        <p:cTn id="60" dur="1" fill="hold">
                                          <p:stCondLst>
                                            <p:cond delay="0"/>
                                          </p:stCondLst>
                                        </p:cTn>
                                        <p:tgtEl>
                                          <p:spTgt spid="24"/>
                                        </p:tgtEl>
                                        <p:attrNameLst>
                                          <p:attrName>style.visibility</p:attrName>
                                        </p:attrNameLst>
                                      </p:cBhvr>
                                      <p:to>
                                        <p:strVal val="visible"/>
                                      </p:to>
                                    </p:set>
                                  </p:childTnLst>
                                </p:cTn>
                              </p:par>
                            </p:childTnLst>
                          </p:cTn>
                        </p:par>
                        <p:par>
                          <p:cTn id="61" fill="hold">
                            <p:stCondLst>
                              <p:cond delay="540"/>
                            </p:stCondLst>
                            <p:childTnLst>
                              <p:par>
                                <p:cTn id="62" presetID="1" presetClass="entr" presetSubtype="0" fill="hold" nodeType="afterEffect">
                                  <p:stCondLst>
                                    <p:cond delay="30"/>
                                  </p:stCondLst>
                                  <p:childTnLst>
                                    <p:set>
                                      <p:cBhvr>
                                        <p:cTn id="63" dur="1" fill="hold">
                                          <p:stCondLst>
                                            <p:cond delay="0"/>
                                          </p:stCondLst>
                                        </p:cTn>
                                        <p:tgtEl>
                                          <p:spTgt spid="25"/>
                                        </p:tgtEl>
                                        <p:attrNameLst>
                                          <p:attrName>style.visibility</p:attrName>
                                        </p:attrNameLst>
                                      </p:cBhvr>
                                      <p:to>
                                        <p:strVal val="visible"/>
                                      </p:to>
                                    </p:set>
                                  </p:childTnLst>
                                </p:cTn>
                              </p:par>
                            </p:childTnLst>
                          </p:cTn>
                        </p:par>
                        <p:par>
                          <p:cTn id="64" fill="hold">
                            <p:stCondLst>
                              <p:cond delay="570"/>
                            </p:stCondLst>
                            <p:childTnLst>
                              <p:par>
                                <p:cTn id="65" presetID="1" presetClass="entr" presetSubtype="0" fill="hold" nodeType="afterEffect">
                                  <p:stCondLst>
                                    <p:cond delay="30"/>
                                  </p:stCondLst>
                                  <p:childTnLst>
                                    <p:set>
                                      <p:cBhvr>
                                        <p:cTn id="66" dur="1" fill="hold">
                                          <p:stCondLst>
                                            <p:cond delay="0"/>
                                          </p:stCondLst>
                                        </p:cTn>
                                        <p:tgtEl>
                                          <p:spTgt spid="28"/>
                                        </p:tgtEl>
                                        <p:attrNameLst>
                                          <p:attrName>style.visibility</p:attrName>
                                        </p:attrNameLst>
                                      </p:cBhvr>
                                      <p:to>
                                        <p:strVal val="visible"/>
                                      </p:to>
                                    </p:set>
                                  </p:childTnLst>
                                </p:cTn>
                              </p:par>
                            </p:childTnLst>
                          </p:cTn>
                        </p:par>
                        <p:par>
                          <p:cTn id="67" fill="hold">
                            <p:stCondLst>
                              <p:cond delay="600"/>
                            </p:stCondLst>
                            <p:childTnLst>
                              <p:par>
                                <p:cTn id="68" presetID="1" presetClass="entr" presetSubtype="0" fill="hold" nodeType="afterEffect">
                                  <p:stCondLst>
                                    <p:cond delay="30"/>
                                  </p:stCondLst>
                                  <p:childTnLst>
                                    <p:set>
                                      <p:cBhvr>
                                        <p:cTn id="69" dur="1" fill="hold">
                                          <p:stCondLst>
                                            <p:cond delay="0"/>
                                          </p:stCondLst>
                                        </p:cTn>
                                        <p:tgtEl>
                                          <p:spTgt spid="29"/>
                                        </p:tgtEl>
                                        <p:attrNameLst>
                                          <p:attrName>style.visibility</p:attrName>
                                        </p:attrNameLst>
                                      </p:cBhvr>
                                      <p:to>
                                        <p:strVal val="visible"/>
                                      </p:to>
                                    </p:set>
                                  </p:childTnLst>
                                </p:cTn>
                              </p:par>
                            </p:childTnLst>
                          </p:cTn>
                        </p:par>
                        <p:par>
                          <p:cTn id="70" fill="hold">
                            <p:stCondLst>
                              <p:cond delay="630"/>
                            </p:stCondLst>
                            <p:childTnLst>
                              <p:par>
                                <p:cTn id="71" presetID="1" presetClass="entr" presetSubtype="0" fill="hold" nodeType="afterEffect">
                                  <p:stCondLst>
                                    <p:cond delay="30"/>
                                  </p:stCondLst>
                                  <p:childTnLst>
                                    <p:set>
                                      <p:cBhvr>
                                        <p:cTn id="72" dur="1" fill="hold">
                                          <p:stCondLst>
                                            <p:cond delay="0"/>
                                          </p:stCondLst>
                                        </p:cTn>
                                        <p:tgtEl>
                                          <p:spTgt spid="30"/>
                                        </p:tgtEl>
                                        <p:attrNameLst>
                                          <p:attrName>style.visibility</p:attrName>
                                        </p:attrNameLst>
                                      </p:cBhvr>
                                      <p:to>
                                        <p:strVal val="visible"/>
                                      </p:to>
                                    </p:set>
                                  </p:childTnLst>
                                </p:cTn>
                              </p:par>
                            </p:childTnLst>
                          </p:cTn>
                        </p:par>
                        <p:par>
                          <p:cTn id="73" fill="hold">
                            <p:stCondLst>
                              <p:cond delay="660"/>
                            </p:stCondLst>
                            <p:childTnLst>
                              <p:par>
                                <p:cTn id="74" presetID="1" presetClass="entr" presetSubtype="0" fill="hold" nodeType="afterEffect">
                                  <p:stCondLst>
                                    <p:cond delay="30"/>
                                  </p:stCondLst>
                                  <p:childTnLst>
                                    <p:set>
                                      <p:cBhvr>
                                        <p:cTn id="75" dur="1" fill="hold">
                                          <p:stCondLst>
                                            <p:cond delay="0"/>
                                          </p:stCondLst>
                                        </p:cTn>
                                        <p:tgtEl>
                                          <p:spTgt spid="31"/>
                                        </p:tgtEl>
                                        <p:attrNameLst>
                                          <p:attrName>style.visibility</p:attrName>
                                        </p:attrNameLst>
                                      </p:cBhvr>
                                      <p:to>
                                        <p:strVal val="visible"/>
                                      </p:to>
                                    </p:set>
                                  </p:childTnLst>
                                </p:cTn>
                              </p:par>
                            </p:childTnLst>
                          </p:cTn>
                        </p:par>
                        <p:par>
                          <p:cTn id="76" fill="hold">
                            <p:stCondLst>
                              <p:cond delay="690"/>
                            </p:stCondLst>
                            <p:childTnLst>
                              <p:par>
                                <p:cTn id="77" presetID="1" presetClass="entr" presetSubtype="0" fill="hold" nodeType="afterEffect">
                                  <p:stCondLst>
                                    <p:cond delay="30"/>
                                  </p:stCondLst>
                                  <p:childTnLst>
                                    <p:set>
                                      <p:cBhvr>
                                        <p:cTn id="78" dur="1" fill="hold">
                                          <p:stCondLst>
                                            <p:cond delay="0"/>
                                          </p:stCondLst>
                                        </p:cTn>
                                        <p:tgtEl>
                                          <p:spTgt spid="32"/>
                                        </p:tgtEl>
                                        <p:attrNameLst>
                                          <p:attrName>style.visibility</p:attrName>
                                        </p:attrNameLst>
                                      </p:cBhvr>
                                      <p:to>
                                        <p:strVal val="visible"/>
                                      </p:to>
                                    </p:set>
                                  </p:childTnLst>
                                </p:cTn>
                              </p:par>
                            </p:childTnLst>
                          </p:cTn>
                        </p:par>
                        <p:par>
                          <p:cTn id="79" fill="hold">
                            <p:stCondLst>
                              <p:cond delay="720"/>
                            </p:stCondLst>
                            <p:childTnLst>
                              <p:par>
                                <p:cTn id="80" presetID="1" presetClass="entr" presetSubtype="0" fill="hold" nodeType="afterEffect">
                                  <p:stCondLst>
                                    <p:cond delay="30"/>
                                  </p:stCondLst>
                                  <p:childTnLst>
                                    <p:set>
                                      <p:cBhvr>
                                        <p:cTn id="81" dur="1" fill="hold">
                                          <p:stCondLst>
                                            <p:cond delay="0"/>
                                          </p:stCondLst>
                                        </p:cTn>
                                        <p:tgtEl>
                                          <p:spTgt spid="33"/>
                                        </p:tgtEl>
                                        <p:attrNameLst>
                                          <p:attrName>style.visibility</p:attrName>
                                        </p:attrNameLst>
                                      </p:cBhvr>
                                      <p:to>
                                        <p:strVal val="visible"/>
                                      </p:to>
                                    </p:set>
                                  </p:childTnLst>
                                </p:cTn>
                              </p:par>
                            </p:childTnLst>
                          </p:cTn>
                        </p:par>
                        <p:par>
                          <p:cTn id="82" fill="hold">
                            <p:stCondLst>
                              <p:cond delay="750"/>
                            </p:stCondLst>
                            <p:childTnLst>
                              <p:par>
                                <p:cTn id="83" presetID="1" presetClass="entr" presetSubtype="0" fill="hold" nodeType="afterEffect">
                                  <p:stCondLst>
                                    <p:cond delay="30"/>
                                  </p:stCondLst>
                                  <p:childTnLst>
                                    <p:set>
                                      <p:cBhvr>
                                        <p:cTn id="84" dur="1" fill="hold">
                                          <p:stCondLst>
                                            <p:cond delay="0"/>
                                          </p:stCondLst>
                                        </p:cTn>
                                        <p:tgtEl>
                                          <p:spTgt spid="34"/>
                                        </p:tgtEl>
                                        <p:attrNameLst>
                                          <p:attrName>style.visibility</p:attrName>
                                        </p:attrNameLst>
                                      </p:cBhvr>
                                      <p:to>
                                        <p:strVal val="visible"/>
                                      </p:to>
                                    </p:set>
                                  </p:childTnLst>
                                </p:cTn>
                              </p:par>
                            </p:childTnLst>
                          </p:cTn>
                        </p:par>
                        <p:par>
                          <p:cTn id="85" fill="hold">
                            <p:stCondLst>
                              <p:cond delay="780"/>
                            </p:stCondLst>
                            <p:childTnLst>
                              <p:par>
                                <p:cTn id="86" presetID="1" presetClass="entr" presetSubtype="0" fill="hold" nodeType="afterEffect">
                                  <p:stCondLst>
                                    <p:cond delay="30"/>
                                  </p:stCondLst>
                                  <p:childTnLst>
                                    <p:set>
                                      <p:cBhvr>
                                        <p:cTn id="87" dur="1" fill="hold">
                                          <p:stCondLst>
                                            <p:cond delay="0"/>
                                          </p:stCondLst>
                                        </p:cTn>
                                        <p:tgtEl>
                                          <p:spTgt spid="35"/>
                                        </p:tgtEl>
                                        <p:attrNameLst>
                                          <p:attrName>style.visibility</p:attrName>
                                        </p:attrNameLst>
                                      </p:cBhvr>
                                      <p:to>
                                        <p:strVal val="visible"/>
                                      </p:to>
                                    </p:set>
                                  </p:childTnLst>
                                </p:cTn>
                              </p:par>
                            </p:childTnLst>
                          </p:cTn>
                        </p:par>
                        <p:par>
                          <p:cTn id="88" fill="hold">
                            <p:stCondLst>
                              <p:cond delay="810"/>
                            </p:stCondLst>
                            <p:childTnLst>
                              <p:par>
                                <p:cTn id="89" presetID="1" presetClass="entr" presetSubtype="0" fill="hold" nodeType="afterEffect">
                                  <p:stCondLst>
                                    <p:cond delay="30"/>
                                  </p:stCondLst>
                                  <p:childTnLst>
                                    <p:set>
                                      <p:cBhvr>
                                        <p:cTn id="90" dur="1" fill="hold">
                                          <p:stCondLst>
                                            <p:cond delay="0"/>
                                          </p:stCondLst>
                                        </p:cTn>
                                        <p:tgtEl>
                                          <p:spTgt spid="36"/>
                                        </p:tgtEl>
                                        <p:attrNameLst>
                                          <p:attrName>style.visibility</p:attrName>
                                        </p:attrNameLst>
                                      </p:cBhvr>
                                      <p:to>
                                        <p:strVal val="visible"/>
                                      </p:to>
                                    </p:set>
                                  </p:childTnLst>
                                </p:cTn>
                              </p:par>
                            </p:childTnLst>
                          </p:cTn>
                        </p:par>
                        <p:par>
                          <p:cTn id="91" fill="hold">
                            <p:stCondLst>
                              <p:cond delay="840"/>
                            </p:stCondLst>
                            <p:childTnLst>
                              <p:par>
                                <p:cTn id="92" presetID="1" presetClass="entr" presetSubtype="0" fill="hold" nodeType="afterEffect">
                                  <p:stCondLst>
                                    <p:cond delay="30"/>
                                  </p:stCondLst>
                                  <p:childTnLst>
                                    <p:set>
                                      <p:cBhvr>
                                        <p:cTn id="93" dur="1" fill="hold">
                                          <p:stCondLst>
                                            <p:cond delay="0"/>
                                          </p:stCondLst>
                                        </p:cTn>
                                        <p:tgtEl>
                                          <p:spTgt spid="37"/>
                                        </p:tgtEl>
                                        <p:attrNameLst>
                                          <p:attrName>style.visibility</p:attrName>
                                        </p:attrNameLst>
                                      </p:cBhvr>
                                      <p:to>
                                        <p:strVal val="visible"/>
                                      </p:to>
                                    </p:set>
                                  </p:childTnLst>
                                </p:cTn>
                              </p:par>
                            </p:childTnLst>
                          </p:cTn>
                        </p:par>
                        <p:par>
                          <p:cTn id="94" fill="hold">
                            <p:stCondLst>
                              <p:cond delay="870"/>
                            </p:stCondLst>
                            <p:childTnLst>
                              <p:par>
                                <p:cTn id="95" presetID="1" presetClass="entr" presetSubtype="0" fill="hold" nodeType="afterEffect">
                                  <p:stCondLst>
                                    <p:cond delay="3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900"/>
                            </p:stCondLst>
                            <p:childTnLst>
                              <p:par>
                                <p:cTn id="98" presetID="1" presetClass="entr" presetSubtype="0" fill="hold" nodeType="afterEffect">
                                  <p:stCondLst>
                                    <p:cond delay="3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930"/>
                            </p:stCondLst>
                            <p:childTnLst>
                              <p:par>
                                <p:cTn id="101" presetID="1" presetClass="entr" presetSubtype="0" fill="hold" nodeType="afterEffect">
                                  <p:stCondLst>
                                    <p:cond delay="30"/>
                                  </p:stCondLst>
                                  <p:childTnLst>
                                    <p:set>
                                      <p:cBhvr>
                                        <p:cTn id="102" dur="1" fill="hold">
                                          <p:stCondLst>
                                            <p:cond delay="0"/>
                                          </p:stCondLst>
                                        </p:cTn>
                                        <p:tgtEl>
                                          <p:spTgt spid="43"/>
                                        </p:tgtEl>
                                        <p:attrNameLst>
                                          <p:attrName>style.visibility</p:attrName>
                                        </p:attrNameLst>
                                      </p:cBhvr>
                                      <p:to>
                                        <p:strVal val="visible"/>
                                      </p:to>
                                    </p:set>
                                  </p:childTnLst>
                                </p:cTn>
                              </p:par>
                            </p:childTnLst>
                          </p:cTn>
                        </p:par>
                        <p:par>
                          <p:cTn id="103" fill="hold">
                            <p:stCondLst>
                              <p:cond delay="960"/>
                            </p:stCondLst>
                            <p:childTnLst>
                              <p:par>
                                <p:cTn id="104" presetID="1" presetClass="entr" presetSubtype="0" fill="hold" nodeType="afterEffect">
                                  <p:stCondLst>
                                    <p:cond delay="30"/>
                                  </p:stCondLst>
                                  <p:childTnLst>
                                    <p:set>
                                      <p:cBhvr>
                                        <p:cTn id="105" dur="1" fill="hold">
                                          <p:stCondLst>
                                            <p:cond delay="0"/>
                                          </p:stCondLst>
                                        </p:cTn>
                                        <p:tgtEl>
                                          <p:spTgt spid="44"/>
                                        </p:tgtEl>
                                        <p:attrNameLst>
                                          <p:attrName>style.visibility</p:attrName>
                                        </p:attrNameLst>
                                      </p:cBhvr>
                                      <p:to>
                                        <p:strVal val="visible"/>
                                      </p:to>
                                    </p:set>
                                  </p:childTnLst>
                                </p:cTn>
                              </p:par>
                            </p:childTnLst>
                          </p:cTn>
                        </p:par>
                        <p:par>
                          <p:cTn id="106" fill="hold">
                            <p:stCondLst>
                              <p:cond delay="990"/>
                            </p:stCondLst>
                            <p:childTnLst>
                              <p:par>
                                <p:cTn id="107" presetID="1" presetClass="entr" presetSubtype="0" fill="hold" nodeType="afterEffect">
                                  <p:stCondLst>
                                    <p:cond delay="3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1020"/>
                            </p:stCondLst>
                            <p:childTnLst>
                              <p:par>
                                <p:cTn id="110" presetID="1" presetClass="entr" presetSubtype="0" fill="hold" nodeType="afterEffect">
                                  <p:stCondLst>
                                    <p:cond delay="30"/>
                                  </p:stCondLst>
                                  <p:childTnLst>
                                    <p:set>
                                      <p:cBhvr>
                                        <p:cTn id="111" dur="1" fill="hold">
                                          <p:stCondLst>
                                            <p:cond delay="0"/>
                                          </p:stCondLst>
                                        </p:cTn>
                                        <p:tgtEl>
                                          <p:spTgt spid="46"/>
                                        </p:tgtEl>
                                        <p:attrNameLst>
                                          <p:attrName>style.visibility</p:attrName>
                                        </p:attrNameLst>
                                      </p:cBhvr>
                                      <p:to>
                                        <p:strVal val="visible"/>
                                      </p:to>
                                    </p:set>
                                  </p:childTnLst>
                                </p:cTn>
                              </p:par>
                            </p:childTnLst>
                          </p:cTn>
                        </p:par>
                        <p:par>
                          <p:cTn id="112" fill="hold">
                            <p:stCondLst>
                              <p:cond delay="1050"/>
                            </p:stCondLst>
                            <p:childTnLst>
                              <p:par>
                                <p:cTn id="113" presetID="1" presetClass="entr" presetSubtype="0" fill="hold" nodeType="afterEffect">
                                  <p:stCondLst>
                                    <p:cond delay="30"/>
                                  </p:stCondLst>
                                  <p:childTnLst>
                                    <p:set>
                                      <p:cBhvr>
                                        <p:cTn id="114" dur="1" fill="hold">
                                          <p:stCondLst>
                                            <p:cond delay="0"/>
                                          </p:stCondLst>
                                        </p:cTn>
                                        <p:tgtEl>
                                          <p:spTgt spid="47"/>
                                        </p:tgtEl>
                                        <p:attrNameLst>
                                          <p:attrName>style.visibility</p:attrName>
                                        </p:attrNameLst>
                                      </p:cBhvr>
                                      <p:to>
                                        <p:strVal val="visible"/>
                                      </p:to>
                                    </p:set>
                                  </p:childTnLst>
                                </p:cTn>
                              </p:par>
                            </p:childTnLst>
                          </p:cTn>
                        </p:par>
                        <p:par>
                          <p:cTn id="115" fill="hold">
                            <p:stCondLst>
                              <p:cond delay="1080"/>
                            </p:stCondLst>
                            <p:childTnLst>
                              <p:par>
                                <p:cTn id="116" presetID="1" presetClass="entr" presetSubtype="0" fill="hold" nodeType="afterEffect">
                                  <p:stCondLst>
                                    <p:cond delay="30"/>
                                  </p:stCondLst>
                                  <p:childTnLst>
                                    <p:set>
                                      <p:cBhvr>
                                        <p:cTn id="117" dur="1" fill="hold">
                                          <p:stCondLst>
                                            <p:cond delay="0"/>
                                          </p:stCondLst>
                                        </p:cTn>
                                        <p:tgtEl>
                                          <p:spTgt spid="48"/>
                                        </p:tgtEl>
                                        <p:attrNameLst>
                                          <p:attrName>style.visibility</p:attrName>
                                        </p:attrNameLst>
                                      </p:cBhvr>
                                      <p:to>
                                        <p:strVal val="visible"/>
                                      </p:to>
                                    </p:set>
                                  </p:childTnLst>
                                </p:cTn>
                              </p:par>
                            </p:childTnLst>
                          </p:cTn>
                        </p:par>
                        <p:par>
                          <p:cTn id="118" fill="hold">
                            <p:stCondLst>
                              <p:cond delay="1110"/>
                            </p:stCondLst>
                            <p:childTnLst>
                              <p:par>
                                <p:cTn id="119" presetID="1" presetClass="entr" presetSubtype="0" fill="hold" nodeType="afterEffect">
                                  <p:stCondLst>
                                    <p:cond delay="3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1140"/>
                            </p:stCondLst>
                            <p:childTnLst>
                              <p:par>
                                <p:cTn id="122" presetID="1" presetClass="entr" presetSubtype="0" fill="hold" nodeType="afterEffect">
                                  <p:stCondLst>
                                    <p:cond delay="3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purl.oclc.org/ooxml/drawingml/main" xmlns:r="http://purl.oclc.org/ooxml/officeDocument/relationships" xmlns:p="http://purl.oclc.org/ooxml/presentationml/main">
  <p:tag name="TIMING" val="|5.3"/>
</p:tagLst>
</file>

<file path=ppt/tags/tag2.xml><?xml version="1.0" encoding="utf-8"?>
<p:tagLst xmlns:a="http://purl.oclc.org/ooxml/drawingml/main" xmlns:r="http://purl.oclc.org/ooxml/officeDocument/relationships" xmlns:p="http://purl.oclc.org/ooxml/presentationml/main">
  <p:tag name="TIMING" val="|5.1"/>
</p:tagLst>
</file>

<file path=ppt/tags/tag3.xml><?xml version="1.0" encoding="utf-8"?>
<p:tagLst xmlns:a="http://purl.oclc.org/ooxml/drawingml/main" xmlns:r="http://purl.oclc.org/ooxml/officeDocument/relationships" xmlns:p="http://purl.oclc.org/ooxml/presentationml/main">
  <p:tag name="TIMING" val="|5.5"/>
</p:tagLst>
</file>

<file path=ppt/tags/tag4.xml><?xml version="1.0" encoding="utf-8"?>
<p:tagLst xmlns:a="http://purl.oclc.org/ooxml/drawingml/main" xmlns:r="http://purl.oclc.org/ooxml/officeDocument/relationships" xmlns:p="http://purl.oclc.org/ooxml/presentationml/main">
  <p:tag name="TIMING" val="|5.8"/>
</p:tagLst>
</file>

<file path=ppt/tags/tag5.xml><?xml version="1.0" encoding="utf-8"?>
<p:tagLst xmlns:a="http://purl.oclc.org/ooxml/drawingml/main" xmlns:r="http://purl.oclc.org/ooxml/officeDocument/relationships" xmlns:p="http://purl.oclc.org/ooxml/presentationml/main">
  <p:tag name="TIMING" val="|0.7|13.9"/>
</p:tagLst>
</file>

<file path=ppt/tags/tag6.xml><?xml version="1.0" encoding="utf-8"?>
<p:tagLst xmlns:a="http://purl.oclc.org/ooxml/drawingml/main" xmlns:r="http://purl.oclc.org/ooxml/officeDocument/relationships" xmlns:p="http://purl.oclc.org/ooxml/presentationml/main">
  <p:tag name="TIMING" val="|2.6"/>
</p:tagLst>
</file>

<file path=ppt/theme/theme1.xml><?xml version="1.0" encoding="utf-8"?>
<a:theme xmlns:a="http://purl.oclc.org/ooxml/drawingml/main" name="Office Theme">
  <a:themeElements>
    <a:clrScheme name="dark 1">
      <a:dk1>
        <a:srgbClr val="F2F2F2"/>
      </a:dk1>
      <a:lt1>
        <a:srgbClr val="1C1C1C"/>
      </a:lt1>
      <a:dk2>
        <a:srgbClr val="E8E8E8"/>
      </a:dk2>
      <a:lt2>
        <a:srgbClr val="1C1C1C"/>
      </a:lt2>
      <a:accent1>
        <a:srgbClr val="BDD7EE"/>
      </a:accent1>
      <a:accent2>
        <a:srgbClr val="ED7D31"/>
      </a:accent2>
      <a:accent3>
        <a:srgbClr val="A5A5A5"/>
      </a:accent3>
      <a:accent4>
        <a:srgbClr val="FFC000"/>
      </a:accent4>
      <a:accent5>
        <a:srgbClr val="4472C4"/>
      </a:accent5>
      <a:accent6>
        <a:srgbClr val="70AD47"/>
      </a:accent6>
      <a:hlink>
        <a:srgbClr val="8EAADB"/>
      </a:hlink>
      <a:folHlink>
        <a:srgbClr val="954F72"/>
      </a:folHlink>
    </a:clrScheme>
    <a:fontScheme name="Metropolis">
      <a:majorFont>
        <a:latin typeface="Metropolis"/>
        <a:ea typeface=""/>
        <a:cs typeface=""/>
      </a:majorFont>
      <a:minorFont>
        <a:latin typeface="Metropolis"/>
        <a:ea typeface=""/>
        <a:cs typeface=""/>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purl.oclc.org/ooxml/drawingml/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
                <a:satMod val="105%"/>
                <a:tint val="67%"/>
              </a:schemeClr>
            </a:gs>
            <a:gs pos="50%">
              <a:schemeClr val="phClr">
                <a:lumMod val="105%"/>
                <a:satMod val="103%"/>
                <a:tint val="73%"/>
              </a:schemeClr>
            </a:gs>
            <a:gs pos="100%">
              <a:schemeClr val="phClr">
                <a:lumMod val="105%"/>
                <a:satMod val="109%"/>
                <a:tint val="81%"/>
              </a:schemeClr>
            </a:gs>
          </a:gsLst>
          <a:lin ang="5400000" scaled="0"/>
        </a:gradFill>
        <a:gradFill rotWithShape="1">
          <a:gsLst>
            <a:gs pos="0%">
              <a:schemeClr val="phClr">
                <a:satMod val="103%"/>
                <a:lumMod val="102%"/>
                <a:tint val="94%"/>
              </a:schemeClr>
            </a:gs>
            <a:gs pos="50%">
              <a:schemeClr val="phClr">
                <a:satMod val="110%"/>
                <a:lumMod val="100%"/>
                <a:shade val="100%"/>
              </a:schemeClr>
            </a:gs>
            <a:gs pos="100%">
              <a:schemeClr val="phClr">
                <a:lumMod val="99%"/>
                <a:satMod val="120%"/>
                <a:shade val="78%"/>
              </a:schemeClr>
            </a:gs>
          </a:gsLst>
          <a:lin ang="5400000" scaled="0"/>
        </a:gradFill>
      </a:fillStyleLst>
      <a:lnStyleLst>
        <a:ln w="6350" cap="flat" cmpd="sng" algn="ctr">
          <a:solidFill>
            <a:schemeClr val="phClr"/>
          </a:solidFill>
          <a:prstDash val="solid"/>
          <a:miter lim="800%"/>
        </a:ln>
        <a:ln w="12700" cap="flat" cmpd="sng" algn="ctr">
          <a:solidFill>
            <a:schemeClr val="phClr"/>
          </a:solidFill>
          <a:prstDash val="solid"/>
          <a:miter lim="800%"/>
        </a:ln>
        <a:ln w="19050" cap="flat" cmpd="sng" algn="ctr">
          <a:solidFill>
            <a:schemeClr val="phClr"/>
          </a:solidFill>
          <a:prstDash val="solid"/>
          <a:miter lim="800%"/>
        </a:ln>
      </a:lnStyleLst>
      <a:effectStyleLst>
        <a:effectStyle>
          <a:effectLst/>
        </a:effectStyle>
        <a:effectStyle>
          <a:effectLst/>
        </a:effectStyle>
        <a:effectStyle>
          <a:effectLst>
            <a:outerShdw blurRad="57150" dist="19050" dir="5400000" algn="ctr" rotWithShape="0">
              <a:srgbClr val="000000">
                <a:alpha val="63%"/>
              </a:srgbClr>
            </a:outerShdw>
          </a:effectLst>
        </a:effectStyle>
      </a:effectStyleLst>
      <a:bgFillStyleLst>
        <a:solidFill>
          <a:schemeClr val="phClr"/>
        </a:solidFill>
        <a:solidFill>
          <a:schemeClr val="phClr">
            <a:tint val="95%"/>
            <a:satMod val="170%"/>
          </a:schemeClr>
        </a:solidFill>
        <a:gradFill rotWithShape="1">
          <a:gsLst>
            <a:gs pos="0%">
              <a:schemeClr val="phClr">
                <a:tint val="93%"/>
                <a:satMod val="150%"/>
                <a:shade val="98%"/>
                <a:lumMod val="102%"/>
              </a:schemeClr>
            </a:gs>
            <a:gs pos="50%">
              <a:schemeClr val="phClr">
                <a:tint val="98%"/>
                <a:satMod val="130%"/>
                <a:shade val="90%"/>
                <a:lumMod val="103%"/>
              </a:schemeClr>
            </a:gs>
            <a:gs pos="100%">
              <a:schemeClr val="phClr">
                <a:shade val="63%"/>
                <a:satMod val="12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purl.oclc.org/ooxml/officeDocument/extendedProperties" xmlns:vt="http://purl.oclc.org/ooxml/officeDocument/docPropsVTypes">
  <TotalTime>4058</TotalTime>
  <Words>2048</Words>
  <Application>Microsoft Office PowerPoint</Application>
  <PresentationFormat>Widescreen</PresentationFormat>
  <Paragraphs>217</Paragraphs>
  <Slides>56</Slides>
  <Notes>48</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Metropolis</vt:lpstr>
      <vt:lpstr>Calibri</vt:lpstr>
      <vt:lpstr>Office Theme</vt:lpstr>
      <vt:lpstr>Science and citizenship:  Capacity building for civic engagement through the MammalWeb citizen science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21,265</vt:lpstr>
      <vt:lpstr>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scientists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and citizenship: Capacity building for civic engagement through the MammalWeb citizen science project</dc:title>
  <dc:creator>Pen-Yuan Hsing</dc:creator>
  <dc:description>Shared under the Creative Commons Attribution-ShareAlike 4.0 International license.</dc:description>
  <cp:lastModifiedBy>HSING, PEN-YUAN</cp:lastModifiedBy>
  <cp:revision>323</cp:revision>
  <dcterms:created xsi:type="dcterms:W3CDTF">2017-11-29T13:53:04Z</dcterms:created>
  <dcterms:modified xsi:type="dcterms:W3CDTF">2018-04-18T13:47:14Z</dcterms:modified>
</cp:coreProperties>
</file>

<file path=docProps/custom.xml><?xml version="1.0" encoding="utf-8"?>
<Properties xmlns="http://purl.oclc.org/ooxml/officeDocument/customProperties" xmlns:vt="http://purl.oclc.org/ooxml/officeDocument/docPropsVTypes">
  <property fmtid="{D5CDD505-2E9C-101B-9397-08002B2CF9AE}" pid="2" name="License">
    <vt:lpwstr>Creative Commons Attribution-ShareAlike 4.0 International</vt:lpwstr>
  </property>
</Properties>
</file>