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handoutMasterIdLst>
    <p:handoutMasterId r:id="rId15"/>
  </p:handoutMasterIdLst>
  <p:sldIdLst>
    <p:sldId id="256" r:id="rId2"/>
    <p:sldId id="259" r:id="rId3"/>
    <p:sldId id="260" r:id="rId4"/>
    <p:sldId id="261" r:id="rId5"/>
    <p:sldId id="263" r:id="rId6"/>
    <p:sldId id="268" r:id="rId7"/>
    <p:sldId id="269" r:id="rId8"/>
    <p:sldId id="267" r:id="rId9"/>
    <p:sldId id="272" r:id="rId10"/>
    <p:sldId id="273" r:id="rId11"/>
    <p:sldId id="264" r:id="rId12"/>
    <p:sldId id="262" r:id="rId1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7" d="100"/>
          <a:sy n="67" d="100"/>
        </p:scale>
        <p:origin x="78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428CCA52-946D-4A30-A053-1338E0DB323E}" type="datetimeFigureOut">
              <a:rPr lang="en-US" smtClean="0"/>
              <a:t>3/18/2018</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050EE6D5-ABFD-41EA-900C-556544E47411}" type="slidenum">
              <a:rPr lang="en-US" smtClean="0"/>
              <a:t>‹#›</a:t>
            </a:fld>
            <a:endParaRPr lang="en-US"/>
          </a:p>
        </p:txBody>
      </p:sp>
    </p:spTree>
    <p:extLst>
      <p:ext uri="{BB962C8B-B14F-4D97-AF65-F5344CB8AC3E}">
        <p14:creationId xmlns:p14="http://schemas.microsoft.com/office/powerpoint/2010/main" val="37037031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BC9626E-4EE6-4F6B-AE42-44EB76DFF33A}" type="datetimeFigureOut">
              <a:rPr lang="en-US" smtClean="0"/>
              <a:t>3/18/2018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2A5F3FA-217E-461E-A838-22B4F5E2D96D}" type="slidenum">
              <a:rPr lang="en-US" smtClean="0"/>
              <a:t>‹#›</a:t>
            </a:fld>
            <a:endParaRPr lang="en-US"/>
          </a:p>
        </p:txBody>
      </p:sp>
    </p:spTree>
    <p:extLst>
      <p:ext uri="{BB962C8B-B14F-4D97-AF65-F5344CB8AC3E}">
        <p14:creationId xmlns:p14="http://schemas.microsoft.com/office/powerpoint/2010/main" val="2758940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Ecosystem</a:t>
            </a:r>
            <a:r>
              <a:rPr lang="en-US" baseline="0" dirty="0" smtClean="0"/>
              <a:t> modeling in the Gulf of Mexico is nothing new. In fact, some ecosystem models date back almost 25 years in the Gulf.</a:t>
            </a:r>
          </a:p>
          <a:p>
            <a:pPr marL="174708" indent="-174708">
              <a:buFont typeface="Arial" panose="020B0604020202020204" pitchFamily="34" charset="0"/>
              <a:buChar char="•"/>
            </a:pPr>
            <a:r>
              <a:rPr lang="en-US" baseline="0" dirty="0" smtClean="0"/>
              <a:t>There have been at least a dozen EwE models developed for the Gulf or its adjacent estuaries, some of which are among the most advanced EwE models in the world.  The one I will focus on for much of this talk is the West Florida Shelf EwE model that I developed, which has a strong focus on reef fish management.</a:t>
            </a:r>
          </a:p>
          <a:p>
            <a:pPr marL="174708" indent="-174708">
              <a:buFont typeface="Arial" panose="020B0604020202020204" pitchFamily="34" charset="0"/>
              <a:buChar char="•"/>
            </a:pPr>
            <a:r>
              <a:rPr lang="en-US" baseline="0" dirty="0" smtClean="0"/>
              <a:t>There are also several Atlantis models for the Gulf, with much of that work coming out of Cam Ainsworth’s lab at USF, but also focusing on other topic besides fisheries management.</a:t>
            </a:r>
          </a:p>
          <a:p>
            <a:pPr marL="174708" indent="-174708">
              <a:buFont typeface="Arial" panose="020B0604020202020204" pitchFamily="34" charset="0"/>
              <a:buChar char="•"/>
            </a:pPr>
            <a:r>
              <a:rPr lang="en-US" baseline="0" dirty="0" smtClean="0"/>
              <a:t>However, despite the relatively long history of modeling in the region, fisheries management has largely been business as usual, relying solely on single-species approaches to assess stock and set policy.</a:t>
            </a:r>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95219F3A-4528-4B04-BB36-C5D0B810CE66}"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803310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What’s</a:t>
            </a:r>
            <a:r>
              <a:rPr lang="en-US" baseline="0" dirty="0" smtClean="0"/>
              <a:t> really impressive about this model are the supporting datasets.</a:t>
            </a:r>
          </a:p>
          <a:p>
            <a:pPr marL="174708" indent="-174708">
              <a:buFont typeface="Arial" panose="020B0604020202020204" pitchFamily="34" charset="0"/>
              <a:buChar char="•"/>
            </a:pPr>
            <a:r>
              <a:rPr lang="en-US" baseline="0" dirty="0" smtClean="0"/>
              <a:t>Thanks to the work Will Patterson has conducted for over a decade now, we had a long-term dataset of reef fish abundances</a:t>
            </a:r>
          </a:p>
          <a:p>
            <a:pPr marL="174708" indent="-174708">
              <a:buFont typeface="Arial" panose="020B0604020202020204" pitchFamily="34" charset="0"/>
              <a:buChar char="•"/>
            </a:pPr>
            <a:r>
              <a:rPr lang="en-US" baseline="0" dirty="0" smtClean="0"/>
              <a:t>Those abundance data were coupled with stomach content analyses, and additional samples were collected to fill data gaps in the model</a:t>
            </a:r>
          </a:p>
          <a:p>
            <a:pPr marL="174708" indent="-174708">
              <a:buFont typeface="Arial" panose="020B0604020202020204" pitchFamily="34" charset="0"/>
              <a:buChar char="•"/>
            </a:pPr>
            <a:r>
              <a:rPr lang="en-US" baseline="0" dirty="0" smtClean="0"/>
              <a:t>DNA barcoding was used to identify digested fish prey and quantify </a:t>
            </a:r>
            <a:r>
              <a:rPr lang="en-US" baseline="0" dirty="0" err="1" smtClean="0"/>
              <a:t>canabalism</a:t>
            </a:r>
            <a:r>
              <a:rPr lang="en-US" baseline="0" dirty="0" smtClean="0"/>
              <a:t> rates.</a:t>
            </a:r>
          </a:p>
          <a:p>
            <a:pPr marL="174708" indent="-174708">
              <a:buFont typeface="Arial" panose="020B0604020202020204" pitchFamily="34" charset="0"/>
              <a:buChar char="•"/>
            </a:pPr>
            <a:r>
              <a:rPr lang="en-US" baseline="0" dirty="0" smtClean="0"/>
              <a:t>Additionally, data are available that describe the habitat associations and movement rates that are important for the spatial model.</a:t>
            </a:r>
          </a:p>
          <a:p>
            <a:pPr marL="174708" indent="-174708">
              <a:buFont typeface="Arial" panose="020B0604020202020204" pitchFamily="34" charset="0"/>
              <a:buChar char="•"/>
            </a:pPr>
            <a:r>
              <a:rPr lang="en-US" dirty="0" smtClean="0"/>
              <a:t>So all of those data feed directly into the model,</a:t>
            </a:r>
            <a:r>
              <a:rPr lang="en-US" baseline="0" dirty="0" smtClean="0"/>
              <a:t> and the combined approaches of data collection and modeling have really enabled us to explore the drivers behind fish abundances in this region.</a:t>
            </a:r>
          </a:p>
        </p:txBody>
      </p:sp>
      <p:sp>
        <p:nvSpPr>
          <p:cNvPr id="4" name="Slide Number Placeholder 3"/>
          <p:cNvSpPr>
            <a:spLocks noGrp="1"/>
          </p:cNvSpPr>
          <p:nvPr>
            <p:ph type="sldNum" sz="quarter" idx="10"/>
          </p:nvPr>
        </p:nvSpPr>
        <p:spPr/>
        <p:txBody>
          <a:bodyPr/>
          <a:lstStyle/>
          <a:p>
            <a:fld id="{17DDB4B7-2946-4D3E-94CD-6FBE1798283D}"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922906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3669" y="1905003"/>
            <a:ext cx="10242551"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973667" y="4344991"/>
            <a:ext cx="10242551"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297895581"/>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862093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 y="6238878"/>
            <a:ext cx="12192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extLst>
      <p:ext uri="{BB962C8B-B14F-4D97-AF65-F5344CB8AC3E}">
        <p14:creationId xmlns:p14="http://schemas.microsoft.com/office/powerpoint/2010/main" val="295059868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825273" y="4344991"/>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lang="en-US" sz="12000" b="1" i="1" kern="1200" spc="-770" baseline="0" dirty="0" smtClean="0">
                <a:ln w="11430"/>
                <a:gradFill>
                  <a:gsLst>
                    <a:gs pos="0">
                      <a:schemeClr val="accent2"/>
                    </a:gs>
                    <a:gs pos="37000">
                      <a:schemeClr val="tx1"/>
                    </a:gs>
                    <a:gs pos="71000">
                      <a:schemeClr val="accent2"/>
                    </a:gs>
                  </a:gsLst>
                  <a:lin ang="5400000"/>
                </a:gradFill>
                <a:effectLst>
                  <a:outerShdw blurRad="50800" dist="39000" dir="5460000" algn="tl">
                    <a:srgbClr val="000000">
                      <a:alpha val="38000"/>
                    </a:srgbClr>
                  </a:outerShdw>
                </a:effectLst>
                <a:latin typeface="+mn-lt"/>
                <a:ea typeface="+mn-ea"/>
                <a:cs typeface="+mn-cs"/>
              </a:defRPr>
            </a:lvl1pPr>
          </a:lstStyle>
          <a:p>
            <a:pPr lvl="0"/>
            <a:r>
              <a:rPr lang="en-US" dirty="0" smtClean="0"/>
              <a:t>click to…</a:t>
            </a:r>
          </a:p>
        </p:txBody>
      </p:sp>
      <p:pic>
        <p:nvPicPr>
          <p:cNvPr id="5" name="Picture 4" descr="footer_graphic.png"/>
          <p:cNvPicPr>
            <a:picLocks noChangeAspect="1"/>
          </p:cNvPicPr>
          <p:nvPr/>
        </p:nvPicPr>
        <p:blipFill>
          <a:blip r:embed="rId2" cstate="print"/>
          <a:stretch>
            <a:fillRect/>
          </a:stretch>
        </p:blipFill>
        <p:spPr>
          <a:xfrm>
            <a:off x="0" y="5437414"/>
            <a:ext cx="12192000" cy="1420586"/>
          </a:xfrm>
          <a:prstGeom prst="rect">
            <a:avLst/>
          </a:prstGeom>
        </p:spPr>
      </p:pic>
    </p:spTree>
    <p:extLst>
      <p:ext uri="{BB962C8B-B14F-4D97-AF65-F5344CB8AC3E}">
        <p14:creationId xmlns:p14="http://schemas.microsoft.com/office/powerpoint/2010/main" val="112038399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825273" y="4344991"/>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lang="en-US" sz="12000" b="1" i="1" kern="1200" spc="-770" baseline="0" dirty="0" smtClean="0">
                <a:ln w="11430"/>
                <a:gradFill>
                  <a:gsLst>
                    <a:gs pos="0">
                      <a:schemeClr val="accent2"/>
                    </a:gs>
                    <a:gs pos="37000">
                      <a:schemeClr val="tx1"/>
                    </a:gs>
                    <a:gs pos="71000">
                      <a:schemeClr val="accent2"/>
                    </a:gs>
                  </a:gsLst>
                  <a:lin ang="5400000"/>
                </a:gradFill>
                <a:effectLst>
                  <a:outerShdw blurRad="50800" dist="39000" dir="5460000" algn="tl">
                    <a:srgbClr val="000000">
                      <a:alpha val="38000"/>
                    </a:srgbClr>
                  </a:outerShdw>
                </a:effectLst>
                <a:latin typeface="+mn-lt"/>
                <a:ea typeface="+mn-ea"/>
                <a:cs typeface="+mn-cs"/>
              </a:defRPr>
            </a:lvl1pPr>
          </a:lstStyle>
          <a:p>
            <a:pPr lvl="0"/>
            <a:r>
              <a:rPr lang="en-US" dirty="0" smtClean="0"/>
              <a:t>click to…</a:t>
            </a:r>
          </a:p>
        </p:txBody>
      </p:sp>
      <p:pic>
        <p:nvPicPr>
          <p:cNvPr id="5" name="Picture 4" descr="footer_graphic.png"/>
          <p:cNvPicPr>
            <a:picLocks noChangeAspect="1"/>
          </p:cNvPicPr>
          <p:nvPr/>
        </p:nvPicPr>
        <p:blipFill>
          <a:blip r:embed="rId2" cstate="print"/>
          <a:stretch>
            <a:fillRect/>
          </a:stretch>
        </p:blipFill>
        <p:spPr>
          <a:xfrm>
            <a:off x="0" y="5437414"/>
            <a:ext cx="12192000" cy="1420586"/>
          </a:xfrm>
          <a:prstGeom prst="rect">
            <a:avLst/>
          </a:prstGeom>
        </p:spPr>
      </p:pic>
    </p:spTree>
    <p:extLst>
      <p:ext uri="{BB962C8B-B14F-4D97-AF65-F5344CB8AC3E}">
        <p14:creationId xmlns:p14="http://schemas.microsoft.com/office/powerpoint/2010/main" val="2187734772"/>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8969793"/>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idx="1"/>
          </p:nvPr>
        </p:nvSpPr>
        <p:spPr>
          <a:xfrm>
            <a:off x="508000" y="1412875"/>
            <a:ext cx="11176000" cy="2210862"/>
          </a:xfrm>
        </p:spPr>
        <p:txBody>
          <a:bodyPr/>
          <a:lstStyle>
            <a:lvl1pPr>
              <a:lnSpc>
                <a:spcPct val="90000"/>
              </a:lnSpc>
              <a:defRPr>
                <a:latin typeface="Eras Demi ITC" panose="020B0805030504020804" pitchFamily="34" charset="0"/>
              </a:defRPr>
            </a:lvl1pPr>
            <a:lvl2pPr>
              <a:lnSpc>
                <a:spcPct val="90000"/>
              </a:lnSpc>
              <a:defRPr>
                <a:latin typeface="Eras Demi ITC" panose="020B0805030504020804" pitchFamily="34" charset="0"/>
              </a:defRPr>
            </a:lvl2pPr>
            <a:lvl3pPr>
              <a:lnSpc>
                <a:spcPct val="90000"/>
              </a:lnSpc>
              <a:defRPr>
                <a:latin typeface="Eras Demi ITC" panose="020B0805030504020804" pitchFamily="34" charset="0"/>
              </a:defRPr>
            </a:lvl3pPr>
            <a:lvl4pPr>
              <a:lnSpc>
                <a:spcPct val="90000"/>
              </a:lnSpc>
              <a:defRPr>
                <a:latin typeface="Eras Demi ITC" panose="020B0805030504020804" pitchFamily="34" charset="0"/>
              </a:defRPr>
            </a:lvl4pPr>
            <a:lvl5pPr>
              <a:lnSpc>
                <a:spcPct val="90000"/>
              </a:lnSpc>
              <a:defRPr>
                <a:latin typeface="Eras Demi ITC" panose="020B08050305040208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1552248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411554"/>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411554"/>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1085037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8000" y="1757804"/>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999" y="2174875"/>
            <a:ext cx="54864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4643" y="1757804"/>
            <a:ext cx="5489359"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490632"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9855964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9414179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90228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787675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230191"/>
            <a:ext cx="11176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0" y="1412878"/>
            <a:ext cx="11176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4190987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mailto:dchagaris@ufl.edu" TargetMode="Externa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jp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image" Target="../media/image37.jpg"/><Relationship Id="rId1" Type="http://schemas.openxmlformats.org/officeDocument/2006/relationships/slideLayout" Target="../slideLayouts/slideLayout4.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jp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0.tiff"/></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2425" y="128588"/>
            <a:ext cx="11286416" cy="3101975"/>
          </a:xfrm>
        </p:spPr>
        <p:txBody>
          <a:bodyPr>
            <a:normAutofit/>
          </a:bodyPr>
          <a:lstStyle/>
          <a:p>
            <a:r>
              <a:rPr lang="en-US" b="1" dirty="0"/>
              <a:t>Ecosystem-based Fisheries Management:  Data needs for the next generation of fisheries models</a:t>
            </a:r>
            <a:r>
              <a:rPr lang="en-US" dirty="0"/>
              <a:t/>
            </a:r>
            <a:br>
              <a:rPr lang="en-US" dirty="0"/>
            </a:br>
            <a:endParaRPr lang="en-US" dirty="0"/>
          </a:p>
        </p:txBody>
      </p:sp>
      <p:sp>
        <p:nvSpPr>
          <p:cNvPr id="3" name="Subtitle 2"/>
          <p:cNvSpPr>
            <a:spLocks noGrp="1"/>
          </p:cNvSpPr>
          <p:nvPr>
            <p:ph type="subTitle" idx="1"/>
          </p:nvPr>
        </p:nvSpPr>
        <p:spPr>
          <a:xfrm>
            <a:off x="352425" y="3230563"/>
            <a:ext cx="6264455" cy="1655762"/>
          </a:xfrm>
        </p:spPr>
        <p:txBody>
          <a:bodyPr>
            <a:noAutofit/>
          </a:bodyPr>
          <a:lstStyle/>
          <a:p>
            <a:r>
              <a:rPr lang="en-US" sz="2800" dirty="0" smtClean="0"/>
              <a:t>David Chagaris</a:t>
            </a:r>
          </a:p>
          <a:p>
            <a:r>
              <a:rPr lang="en-US" sz="2800" dirty="0" smtClean="0">
                <a:hlinkClick r:id="rId2"/>
              </a:rPr>
              <a:t>dchagaris@ufl.edu</a:t>
            </a:r>
            <a:r>
              <a:rPr lang="en-US" sz="2800" dirty="0" smtClean="0"/>
              <a:t/>
            </a:r>
            <a:br>
              <a:rPr lang="en-US" sz="2800" dirty="0" smtClean="0"/>
            </a:br>
            <a:endParaRPr lang="en-US" sz="2800" dirty="0" smtClean="0"/>
          </a:p>
          <a:p>
            <a:r>
              <a:rPr lang="en-US" sz="2800" dirty="0" smtClean="0"/>
              <a:t>University of Florida</a:t>
            </a:r>
          </a:p>
          <a:p>
            <a:r>
              <a:rPr lang="en-US" sz="2800" dirty="0" smtClean="0"/>
              <a:t>IFAS Nature Coast Biological Station</a:t>
            </a:r>
          </a:p>
          <a:p>
            <a:r>
              <a:rPr lang="en-US" sz="2800" dirty="0" smtClean="0"/>
              <a:t>SFRC Fisheries &amp; Aquatic Sciences</a:t>
            </a:r>
            <a:endParaRPr lang="en-US" sz="2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2163" y="2068977"/>
            <a:ext cx="5736678" cy="4540576"/>
          </a:xfrm>
          <a:prstGeom prst="rect">
            <a:avLst/>
          </a:prstGeom>
        </p:spPr>
      </p:pic>
      <p:grpSp>
        <p:nvGrpSpPr>
          <p:cNvPr id="10" name="Group 9"/>
          <p:cNvGrpSpPr/>
          <p:nvPr/>
        </p:nvGrpSpPr>
        <p:grpSpPr>
          <a:xfrm>
            <a:off x="352425" y="5805198"/>
            <a:ext cx="4842102" cy="804355"/>
            <a:chOff x="616931" y="5805199"/>
            <a:chExt cx="4842102" cy="804355"/>
          </a:xfrm>
        </p:grpSpPr>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2473" t="59994" r="22146" b="15839"/>
            <a:stretch/>
          </p:blipFill>
          <p:spPr>
            <a:xfrm>
              <a:off x="2509739" y="5805200"/>
              <a:ext cx="2949294" cy="804354"/>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8919" t="13514" r="18919" b="44221"/>
            <a:stretch/>
          </p:blipFill>
          <p:spPr>
            <a:xfrm>
              <a:off x="616931" y="5805199"/>
              <a:ext cx="1892808" cy="804354"/>
            </a:xfrm>
            <a:prstGeom prst="rect">
              <a:avLst/>
            </a:prstGeom>
          </p:spPr>
        </p:pic>
      </p:grpSp>
    </p:spTree>
    <p:extLst>
      <p:ext uri="{BB962C8B-B14F-4D97-AF65-F5344CB8AC3E}">
        <p14:creationId xmlns:p14="http://schemas.microsoft.com/office/powerpoint/2010/main" val="758648222"/>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Recent Efforts – Data Repositories &amp; Portals</a:t>
            </a:r>
            <a:endParaRPr lang="en-US" b="1"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3800" y="4624612"/>
            <a:ext cx="2245340" cy="1796272"/>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3977" r="65078"/>
          <a:stretch/>
        </p:blipFill>
        <p:spPr>
          <a:xfrm>
            <a:off x="7677877" y="5078987"/>
            <a:ext cx="4257675" cy="536575"/>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923" y="2659688"/>
            <a:ext cx="4415968" cy="469414"/>
          </a:xfrm>
          <a:prstGeom prst="rect">
            <a:avLst/>
          </a:prstGeom>
          <a:solidFill>
            <a:srgbClr val="FFFFFF">
              <a:shade val="85000"/>
            </a:srgbClr>
          </a:solidFill>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8732" y="1677792"/>
            <a:ext cx="5565268" cy="687841"/>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0176" y="2739093"/>
            <a:ext cx="1933575" cy="152400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262" y="1365391"/>
            <a:ext cx="1338263" cy="1216603"/>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97341" y="1677792"/>
            <a:ext cx="3257550" cy="714375"/>
          </a:xfrm>
          <a:prstGeom prst="rect">
            <a:avLst/>
          </a:prstGeom>
          <a:solidFill>
            <a:schemeClr val="bg2">
              <a:lumMod val="75000"/>
            </a:schemeClr>
          </a:solidFill>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7908" y="3445082"/>
            <a:ext cx="4786983" cy="551624"/>
          </a:xfrm>
          <a:prstGeom prst="rect">
            <a:avLst/>
          </a:prstGeom>
          <a:solidFill>
            <a:schemeClr val="tx1"/>
          </a:solidFill>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76283" y="5446770"/>
            <a:ext cx="2976595" cy="1006173"/>
          </a:xfrm>
          <a:prstGeom prst="rect">
            <a:avLst/>
          </a:prstGeom>
        </p:spPr>
      </p:pic>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9151" y="4312686"/>
            <a:ext cx="4795512" cy="711644"/>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98309" y="3087418"/>
            <a:ext cx="4211726" cy="1041848"/>
          </a:xfrm>
          <a:prstGeom prst="rect">
            <a:avLst/>
          </a:prstGeom>
        </p:spPr>
      </p:pic>
    </p:spTree>
    <p:extLst>
      <p:ext uri="{BB962C8B-B14F-4D97-AF65-F5344CB8AC3E}">
        <p14:creationId xmlns:p14="http://schemas.microsoft.com/office/powerpoint/2010/main" val="1071437572"/>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230191"/>
            <a:ext cx="11176000" cy="1329595"/>
          </a:xfrm>
        </p:spPr>
        <p:txBody>
          <a:bodyPr/>
          <a:lstStyle/>
          <a:p>
            <a:r>
              <a:rPr lang="en-US" b="1" dirty="0" smtClean="0"/>
              <a:t>Recent Efforts – Collaborations and </a:t>
            </a:r>
            <a:r>
              <a:rPr lang="en-US" b="1" dirty="0" smtClean="0"/>
              <a:t>Multidisciplinary </a:t>
            </a:r>
            <a:r>
              <a:rPr lang="en-US" b="1" dirty="0" smtClean="0"/>
              <a:t>Consortia</a:t>
            </a:r>
            <a:endParaRPr lang="en-US" b="1"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2004" y="1721841"/>
            <a:ext cx="2798190" cy="713538"/>
          </a:xfrm>
          <a:prstGeom prst="rect">
            <a:avLst/>
          </a:prstGeom>
        </p:spPr>
      </p:pic>
      <p:pic>
        <p:nvPicPr>
          <p:cNvPr id="16" name="Picture 15"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9785" y="1731475"/>
            <a:ext cx="3806492" cy="68274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768" y="2369621"/>
            <a:ext cx="4176074" cy="27840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8"/>
          <p:cNvPicPr>
            <a:picLocks noChangeAspect="1"/>
          </p:cNvPicPr>
          <p:nvPr/>
        </p:nvPicPr>
        <p:blipFill>
          <a:blip r:embed="rId5"/>
          <a:stretch>
            <a:fillRect/>
          </a:stretch>
        </p:blipFill>
        <p:spPr>
          <a:xfrm>
            <a:off x="9273704" y="3937691"/>
            <a:ext cx="2196066" cy="1284773"/>
          </a:xfrm>
          <a:prstGeom prst="rect">
            <a:avLst/>
          </a:prstGeom>
        </p:spPr>
      </p:pic>
      <p:pic>
        <p:nvPicPr>
          <p:cNvPr id="10" name="Picture 9"/>
          <p:cNvPicPr>
            <a:picLocks noChangeAspect="1"/>
          </p:cNvPicPr>
          <p:nvPr/>
        </p:nvPicPr>
        <p:blipFill>
          <a:blip r:embed="rId6"/>
          <a:stretch>
            <a:fillRect/>
          </a:stretch>
        </p:blipFill>
        <p:spPr>
          <a:xfrm>
            <a:off x="9073614" y="2604817"/>
            <a:ext cx="2846580" cy="1201158"/>
          </a:xfrm>
          <a:prstGeom prst="rect">
            <a:avLst/>
          </a:prstGeom>
        </p:spPr>
      </p:pic>
      <p:pic>
        <p:nvPicPr>
          <p:cNvPr id="11" name="Picture 10"/>
          <p:cNvPicPr>
            <a:picLocks noChangeAspect="1"/>
          </p:cNvPicPr>
          <p:nvPr/>
        </p:nvPicPr>
        <p:blipFill>
          <a:blip r:embed="rId7"/>
          <a:stretch>
            <a:fillRect/>
          </a:stretch>
        </p:blipFill>
        <p:spPr>
          <a:xfrm>
            <a:off x="5690366" y="2637160"/>
            <a:ext cx="2725330" cy="885386"/>
          </a:xfrm>
          <a:prstGeom prst="rect">
            <a:avLst/>
          </a:prstGeom>
        </p:spPr>
      </p:pic>
      <p:pic>
        <p:nvPicPr>
          <p:cNvPr id="13" name="Picture 12"/>
          <p:cNvPicPr>
            <a:picLocks noChangeAspect="1"/>
          </p:cNvPicPr>
          <p:nvPr/>
        </p:nvPicPr>
        <p:blipFill rotWithShape="1">
          <a:blip r:embed="rId8"/>
          <a:srcRect r="39576"/>
          <a:stretch/>
        </p:blipFill>
        <p:spPr>
          <a:xfrm>
            <a:off x="5288257" y="3686260"/>
            <a:ext cx="3456398" cy="572017"/>
          </a:xfrm>
          <a:prstGeom prst="rect">
            <a:avLst/>
          </a:prstGeom>
        </p:spPr>
      </p:pic>
      <p:pic>
        <p:nvPicPr>
          <p:cNvPr id="14" name="Picture 13"/>
          <p:cNvPicPr>
            <a:picLocks noChangeAspect="1"/>
          </p:cNvPicPr>
          <p:nvPr/>
        </p:nvPicPr>
        <p:blipFill>
          <a:blip r:embed="rId9"/>
          <a:stretch>
            <a:fillRect/>
          </a:stretch>
        </p:blipFill>
        <p:spPr>
          <a:xfrm>
            <a:off x="5379000" y="4353645"/>
            <a:ext cx="1434000" cy="1434000"/>
          </a:xfrm>
          <a:prstGeom prst="rect">
            <a:avLst/>
          </a:prstGeom>
        </p:spPr>
      </p:pic>
      <p:pic>
        <p:nvPicPr>
          <p:cNvPr id="15" name="Picture 14"/>
          <p:cNvPicPr>
            <a:picLocks noChangeAspect="1"/>
          </p:cNvPicPr>
          <p:nvPr/>
        </p:nvPicPr>
        <p:blipFill>
          <a:blip r:embed="rId10"/>
          <a:stretch>
            <a:fillRect/>
          </a:stretch>
        </p:blipFill>
        <p:spPr>
          <a:xfrm>
            <a:off x="6984079" y="4353645"/>
            <a:ext cx="1710240" cy="1710240"/>
          </a:xfrm>
          <a:prstGeom prst="rect">
            <a:avLst/>
          </a:prstGeom>
        </p:spPr>
      </p:pic>
      <p:pic>
        <p:nvPicPr>
          <p:cNvPr id="17" name="Picture 16"/>
          <p:cNvPicPr>
            <a:picLocks noChangeAspect="1"/>
          </p:cNvPicPr>
          <p:nvPr/>
        </p:nvPicPr>
        <p:blipFill>
          <a:blip r:embed="rId11"/>
          <a:stretch>
            <a:fillRect/>
          </a:stretch>
        </p:blipFill>
        <p:spPr>
          <a:xfrm>
            <a:off x="9122004" y="5390163"/>
            <a:ext cx="2486025" cy="1276350"/>
          </a:xfrm>
          <a:prstGeom prst="rect">
            <a:avLst/>
          </a:prstGeom>
        </p:spPr>
      </p:pic>
      <p:pic>
        <p:nvPicPr>
          <p:cNvPr id="18" name="Picture 17"/>
          <p:cNvPicPr>
            <a:picLocks noChangeAspect="1"/>
          </p:cNvPicPr>
          <p:nvPr/>
        </p:nvPicPr>
        <p:blipFill>
          <a:blip r:embed="rId12"/>
          <a:stretch>
            <a:fillRect/>
          </a:stretch>
        </p:blipFill>
        <p:spPr>
          <a:xfrm>
            <a:off x="5009781" y="5883013"/>
            <a:ext cx="1905000" cy="781050"/>
          </a:xfrm>
          <a:prstGeom prst="rect">
            <a:avLst/>
          </a:prstGeom>
        </p:spPr>
      </p:pic>
    </p:spTree>
    <p:extLst>
      <p:ext uri="{BB962C8B-B14F-4D97-AF65-F5344CB8AC3E}">
        <p14:creationId xmlns:p14="http://schemas.microsoft.com/office/powerpoint/2010/main" val="1619846044"/>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Thank You!</a:t>
            </a:r>
            <a:endParaRPr lang="en-US" dirty="0"/>
          </a:p>
        </p:txBody>
      </p:sp>
    </p:spTree>
    <p:extLst>
      <p:ext uri="{BB962C8B-B14F-4D97-AF65-F5344CB8AC3E}">
        <p14:creationId xmlns:p14="http://schemas.microsoft.com/office/powerpoint/2010/main" val="9366056"/>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80292" y="415559"/>
            <a:ext cx="8421688" cy="915987"/>
          </a:xfrm>
        </p:spPr>
        <p:txBody>
          <a:bodyPr>
            <a:noAutofit/>
          </a:bodyPr>
          <a:lstStyle/>
          <a:p>
            <a:r>
              <a:rPr lang="en-US" b="1" dirty="0" smtClean="0"/>
              <a:t>Ecosystem </a:t>
            </a:r>
            <a:r>
              <a:rPr lang="en-US" b="1" dirty="0"/>
              <a:t>Based </a:t>
            </a:r>
            <a:r>
              <a:rPr lang="en-US" b="1" dirty="0" smtClean="0"/>
              <a:t>Management</a:t>
            </a:r>
            <a:endParaRPr lang="en-US" b="1" dirty="0"/>
          </a:p>
        </p:txBody>
      </p:sp>
      <p:sp>
        <p:nvSpPr>
          <p:cNvPr id="3" name="Content Placeholder 2"/>
          <p:cNvSpPr>
            <a:spLocks noGrp="1"/>
          </p:cNvSpPr>
          <p:nvPr>
            <p:ph idx="4294967295"/>
          </p:nvPr>
        </p:nvSpPr>
        <p:spPr>
          <a:xfrm>
            <a:off x="580292" y="1608305"/>
            <a:ext cx="5111750" cy="4351337"/>
          </a:xfrm>
        </p:spPr>
        <p:txBody>
          <a:bodyPr>
            <a:normAutofit fontScale="85000" lnSpcReduction="20000"/>
          </a:bodyPr>
          <a:lstStyle/>
          <a:p>
            <a:pPr marL="0" indent="0">
              <a:buNone/>
            </a:pPr>
            <a:r>
              <a:rPr lang="en-US" i="1" dirty="0" smtClean="0"/>
              <a:t>“Informed </a:t>
            </a:r>
            <a:r>
              <a:rPr lang="en-US" i="1" dirty="0"/>
              <a:t>by </a:t>
            </a:r>
            <a:r>
              <a:rPr lang="en-US" i="1" dirty="0" smtClean="0"/>
              <a:t>science, EBM </a:t>
            </a:r>
            <a:r>
              <a:rPr lang="en-US" i="1" dirty="0"/>
              <a:t>incorporates the entire ecosystem​, including humans, into resource management decisions</a:t>
            </a:r>
            <a:r>
              <a:rPr lang="en-US" i="1" dirty="0" smtClean="0"/>
              <a:t>”</a:t>
            </a:r>
            <a:endParaRPr lang="en-US" i="1" dirty="0"/>
          </a:p>
          <a:p>
            <a:endParaRPr lang="en-US" dirty="0" smtClean="0"/>
          </a:p>
          <a:p>
            <a:r>
              <a:rPr lang="en-US" dirty="0" smtClean="0"/>
              <a:t>Recognizes ecosystem connections</a:t>
            </a:r>
          </a:p>
          <a:p>
            <a:r>
              <a:rPr lang="en-US" dirty="0" smtClean="0"/>
              <a:t>Accounts </a:t>
            </a:r>
            <a:r>
              <a:rPr lang="en-US" dirty="0"/>
              <a:t>for </a:t>
            </a:r>
            <a:r>
              <a:rPr lang="en-US" dirty="0" smtClean="0"/>
              <a:t>environmental processes and cumulative impacts</a:t>
            </a:r>
          </a:p>
          <a:p>
            <a:r>
              <a:rPr lang="en-US" dirty="0" smtClean="0"/>
              <a:t>Considers tradeoffs in resource uses</a:t>
            </a:r>
            <a:endParaRPr lang="en-US" dirty="0"/>
          </a:p>
          <a:p>
            <a:r>
              <a:rPr lang="en-US" dirty="0" smtClean="0"/>
              <a:t>Multi-disciplinary &amp; multi-sector</a:t>
            </a:r>
            <a:endParaRPr lang="en-US" dirty="0"/>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9747" y="1608305"/>
            <a:ext cx="5502441" cy="4126830"/>
          </a:xfrm>
          <a:prstGeom prst="rect">
            <a:avLst/>
          </a:prstGeom>
        </p:spPr>
      </p:pic>
    </p:spTree>
    <p:extLst>
      <p:ext uri="{BB962C8B-B14F-4D97-AF65-F5344CB8AC3E}">
        <p14:creationId xmlns:p14="http://schemas.microsoft.com/office/powerpoint/2010/main" val="3655585554"/>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615" y="283463"/>
            <a:ext cx="10515600" cy="745237"/>
          </a:xfrm>
        </p:spPr>
        <p:txBody>
          <a:bodyPr>
            <a:noAutofit/>
          </a:bodyPr>
          <a:lstStyle/>
          <a:p>
            <a:pPr algn="ctr"/>
            <a:r>
              <a:rPr lang="en-US" b="1" dirty="0" smtClean="0"/>
              <a:t>Ecosystem </a:t>
            </a:r>
            <a:r>
              <a:rPr lang="en-US" b="1" dirty="0"/>
              <a:t>Based </a:t>
            </a:r>
            <a:r>
              <a:rPr lang="en-US" b="1" u="sng" dirty="0"/>
              <a:t>Fisheries</a:t>
            </a:r>
            <a:r>
              <a:rPr lang="en-US" b="1" dirty="0"/>
              <a:t> </a:t>
            </a:r>
            <a:r>
              <a:rPr lang="en-US" b="1" dirty="0" smtClean="0"/>
              <a:t>Management</a:t>
            </a:r>
            <a:endParaRPr lang="en-US"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85588" y="1160618"/>
            <a:ext cx="6005655" cy="5376829"/>
          </a:xfrm>
        </p:spPr>
      </p:pic>
    </p:spTree>
    <p:extLst>
      <p:ext uri="{BB962C8B-B14F-4D97-AF65-F5344CB8AC3E}">
        <p14:creationId xmlns:p14="http://schemas.microsoft.com/office/powerpoint/2010/main" val="1197627104"/>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6993" y="1800985"/>
            <a:ext cx="3208887" cy="2477175"/>
          </a:xfrm>
          <a:prstGeom prst="rect">
            <a:avLst/>
          </a:prstGeom>
        </p:spPr>
      </p:pic>
      <p:sp>
        <p:nvSpPr>
          <p:cNvPr id="2" name="Title 1"/>
          <p:cNvSpPr>
            <a:spLocks noGrp="1"/>
          </p:cNvSpPr>
          <p:nvPr>
            <p:ph type="title"/>
          </p:nvPr>
        </p:nvSpPr>
        <p:spPr>
          <a:xfrm>
            <a:off x="469231" y="365125"/>
            <a:ext cx="10515600" cy="1325563"/>
          </a:xfrm>
        </p:spPr>
        <p:txBody>
          <a:bodyPr/>
          <a:lstStyle/>
          <a:p>
            <a:pPr algn="l"/>
            <a:r>
              <a:rPr lang="en-US" b="1" dirty="0" smtClean="0"/>
              <a:t>Data and Models </a:t>
            </a:r>
            <a:br>
              <a:rPr lang="en-US" b="1" dirty="0" smtClean="0"/>
            </a:br>
            <a:r>
              <a:rPr lang="en-US" b="1" dirty="0" smtClean="0"/>
              <a:t>in Fisheries</a:t>
            </a:r>
            <a:endParaRPr lang="en-US" b="1" dirty="0"/>
          </a:p>
        </p:txBody>
      </p:sp>
      <p:sp>
        <p:nvSpPr>
          <p:cNvPr id="3" name="Content Placeholder 2"/>
          <p:cNvSpPr>
            <a:spLocks noGrp="1"/>
          </p:cNvSpPr>
          <p:nvPr>
            <p:ph idx="1"/>
          </p:nvPr>
        </p:nvSpPr>
        <p:spPr>
          <a:xfrm>
            <a:off x="469231" y="1873751"/>
            <a:ext cx="5896400" cy="4752070"/>
          </a:xfrm>
        </p:spPr>
        <p:txBody>
          <a:bodyPr/>
          <a:lstStyle/>
          <a:p>
            <a:r>
              <a:rPr lang="en-US" sz="2800" dirty="0" smtClean="0">
                <a:latin typeface="+mn-lt"/>
              </a:rPr>
              <a:t>Single Species Models</a:t>
            </a:r>
          </a:p>
          <a:p>
            <a:pPr lvl="1"/>
            <a:r>
              <a:rPr lang="en-US" sz="2400" dirty="0" smtClean="0">
                <a:latin typeface="+mn-lt"/>
              </a:rPr>
              <a:t>Catch, indices of abundance, size &amp; age composition, life history</a:t>
            </a:r>
          </a:p>
          <a:p>
            <a:r>
              <a:rPr lang="en-US" sz="2800" dirty="0" smtClean="0">
                <a:latin typeface="+mn-lt"/>
              </a:rPr>
              <a:t>Models of Intermediate Complexity (MICE)</a:t>
            </a:r>
          </a:p>
          <a:p>
            <a:pPr lvl="1"/>
            <a:r>
              <a:rPr lang="en-US" sz="2400" dirty="0" smtClean="0">
                <a:latin typeface="+mn-lt"/>
              </a:rPr>
              <a:t>A few predator prey interactions or environmental drivers</a:t>
            </a:r>
          </a:p>
          <a:p>
            <a:r>
              <a:rPr lang="en-US" sz="2800" dirty="0" smtClean="0">
                <a:latin typeface="+mn-lt"/>
              </a:rPr>
              <a:t>End-to-End Ecosystem Models</a:t>
            </a:r>
          </a:p>
          <a:p>
            <a:pPr lvl="1"/>
            <a:r>
              <a:rPr lang="en-US" sz="2400" dirty="0" smtClean="0">
                <a:latin typeface="+mn-lt"/>
              </a:rPr>
              <a:t>Food webs, habitat, environmental drivers, </a:t>
            </a:r>
          </a:p>
          <a:p>
            <a:pPr lvl="1"/>
            <a:r>
              <a:rPr lang="en-US" sz="2400" dirty="0" smtClean="0">
                <a:latin typeface="+mn-lt"/>
              </a:rPr>
              <a:t>bio-geo-chemical </a:t>
            </a:r>
            <a:r>
              <a:rPr lang="en-US" sz="2400" dirty="0" err="1" smtClean="0">
                <a:latin typeface="+mn-lt"/>
              </a:rPr>
              <a:t>submodels</a:t>
            </a:r>
            <a:endParaRPr lang="en-US" sz="2400" dirty="0" smtClean="0">
              <a:latin typeface="+mn-lt"/>
            </a:endParaRPr>
          </a:p>
          <a:p>
            <a:pPr lvl="1"/>
            <a:r>
              <a:rPr lang="en-US" sz="2400" dirty="0" smtClean="0">
                <a:latin typeface="+mn-lt"/>
              </a:rPr>
              <a:t>Oceanographic </a:t>
            </a:r>
            <a:r>
              <a:rPr lang="en-US" sz="2400" dirty="0" err="1" smtClean="0">
                <a:latin typeface="+mn-lt"/>
              </a:rPr>
              <a:t>submodels</a:t>
            </a:r>
            <a:endParaRPr lang="en-US" sz="2400" dirty="0">
              <a:latin typeface="+mn-lt"/>
            </a:endParaRP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5631" y="457731"/>
            <a:ext cx="2074228" cy="1595560"/>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4111" y="359510"/>
            <a:ext cx="2393131" cy="1840870"/>
          </a:xfrm>
          <a:prstGeom prst="rect">
            <a:avLst/>
          </a:prstGeom>
        </p:spPr>
      </p:pic>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6868" y="4367878"/>
            <a:ext cx="5350119" cy="2457428"/>
          </a:xfrm>
          <a:prstGeom prst="rect">
            <a:avLst/>
          </a:prstGeom>
          <a:solidFill>
            <a:schemeClr val="tx1">
              <a:lumMod val="85000"/>
            </a:schemeClr>
          </a:solidFill>
        </p:spPr>
      </p:pic>
    </p:spTree>
    <p:extLst>
      <p:ext uri="{BB962C8B-B14F-4D97-AF65-F5344CB8AC3E}">
        <p14:creationId xmlns:p14="http://schemas.microsoft.com/office/powerpoint/2010/main" val="759873451"/>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extBox 3"/>
          <p:cNvSpPr txBox="1"/>
          <p:nvPr/>
        </p:nvSpPr>
        <p:spPr>
          <a:xfrm>
            <a:off x="4019925" y="5579023"/>
            <a:ext cx="3033713" cy="523220"/>
          </a:xfrm>
          <a:prstGeom prst="rect">
            <a:avLst/>
          </a:prstGeom>
          <a:noFill/>
        </p:spPr>
        <p:txBody>
          <a:bodyPr wrap="square" rtlCol="0">
            <a:spAutoFit/>
          </a:bodyPr>
          <a:lstStyle/>
          <a:p>
            <a:r>
              <a:rPr lang="en-US" sz="2800" dirty="0" smtClean="0">
                <a:solidFill>
                  <a:srgbClr val="FFFF00"/>
                </a:solidFill>
              </a:rPr>
              <a:t>Habitat</a:t>
            </a:r>
            <a:endParaRPr lang="en-US" sz="2800" dirty="0">
              <a:solidFill>
                <a:srgbClr val="FFFF00"/>
              </a:solidFill>
            </a:endParaRPr>
          </a:p>
        </p:txBody>
      </p:sp>
      <p:sp>
        <p:nvSpPr>
          <p:cNvPr id="5" name="TextBox 4"/>
          <p:cNvSpPr txBox="1"/>
          <p:nvPr/>
        </p:nvSpPr>
        <p:spPr>
          <a:xfrm>
            <a:off x="4391021" y="2734038"/>
            <a:ext cx="3033713" cy="523220"/>
          </a:xfrm>
          <a:prstGeom prst="rect">
            <a:avLst/>
          </a:prstGeom>
          <a:noFill/>
        </p:spPr>
        <p:txBody>
          <a:bodyPr wrap="square" rtlCol="0">
            <a:spAutoFit/>
          </a:bodyPr>
          <a:lstStyle/>
          <a:p>
            <a:r>
              <a:rPr lang="en-US" sz="2800" dirty="0" smtClean="0">
                <a:solidFill>
                  <a:schemeClr val="bg1"/>
                </a:solidFill>
              </a:rPr>
              <a:t>Primary Production</a:t>
            </a:r>
            <a:endParaRPr lang="en-US" sz="2800" dirty="0">
              <a:solidFill>
                <a:schemeClr val="bg1"/>
              </a:solidFill>
            </a:endParaRPr>
          </a:p>
        </p:txBody>
      </p:sp>
      <p:sp>
        <p:nvSpPr>
          <p:cNvPr id="6" name="TextBox 5"/>
          <p:cNvSpPr txBox="1"/>
          <p:nvPr/>
        </p:nvSpPr>
        <p:spPr>
          <a:xfrm>
            <a:off x="8320148" y="2887596"/>
            <a:ext cx="3731672" cy="523220"/>
          </a:xfrm>
          <a:prstGeom prst="rect">
            <a:avLst/>
          </a:prstGeom>
          <a:noFill/>
        </p:spPr>
        <p:txBody>
          <a:bodyPr wrap="square" rtlCol="0">
            <a:spAutoFit/>
          </a:bodyPr>
          <a:lstStyle/>
          <a:p>
            <a:r>
              <a:rPr lang="en-US" sz="2800" dirty="0" smtClean="0">
                <a:solidFill>
                  <a:schemeClr val="bg1"/>
                </a:solidFill>
              </a:rPr>
              <a:t>Food Web Interactions</a:t>
            </a:r>
            <a:endParaRPr lang="en-US" sz="2800" dirty="0">
              <a:solidFill>
                <a:schemeClr val="bg1"/>
              </a:solidFill>
            </a:endParaRPr>
          </a:p>
        </p:txBody>
      </p:sp>
      <p:sp>
        <p:nvSpPr>
          <p:cNvPr id="7" name="TextBox 6"/>
          <p:cNvSpPr txBox="1"/>
          <p:nvPr/>
        </p:nvSpPr>
        <p:spPr>
          <a:xfrm>
            <a:off x="10675144" y="4060940"/>
            <a:ext cx="1516856" cy="523220"/>
          </a:xfrm>
          <a:prstGeom prst="rect">
            <a:avLst/>
          </a:prstGeom>
          <a:noFill/>
        </p:spPr>
        <p:txBody>
          <a:bodyPr wrap="square" rtlCol="0">
            <a:spAutoFit/>
          </a:bodyPr>
          <a:lstStyle/>
          <a:p>
            <a:r>
              <a:rPr lang="en-US" sz="2800" dirty="0" smtClean="0">
                <a:solidFill>
                  <a:schemeClr val="bg1"/>
                </a:solidFill>
              </a:rPr>
              <a:t>Biomass</a:t>
            </a:r>
            <a:endParaRPr lang="en-US" sz="2800" dirty="0">
              <a:solidFill>
                <a:schemeClr val="bg1"/>
              </a:solidFill>
            </a:endParaRPr>
          </a:p>
        </p:txBody>
      </p:sp>
      <p:sp>
        <p:nvSpPr>
          <p:cNvPr id="8" name="TextBox 7"/>
          <p:cNvSpPr txBox="1"/>
          <p:nvPr/>
        </p:nvSpPr>
        <p:spPr>
          <a:xfrm>
            <a:off x="6125090" y="6275333"/>
            <a:ext cx="3033713" cy="523220"/>
          </a:xfrm>
          <a:prstGeom prst="rect">
            <a:avLst/>
          </a:prstGeom>
          <a:noFill/>
        </p:spPr>
        <p:txBody>
          <a:bodyPr wrap="square" rtlCol="0">
            <a:spAutoFit/>
          </a:bodyPr>
          <a:lstStyle/>
          <a:p>
            <a:r>
              <a:rPr lang="en-US" sz="2800" dirty="0" smtClean="0">
                <a:solidFill>
                  <a:srgbClr val="FFFF00"/>
                </a:solidFill>
              </a:rPr>
              <a:t>Benthos</a:t>
            </a:r>
            <a:endParaRPr lang="en-US" sz="2800" dirty="0">
              <a:solidFill>
                <a:srgbClr val="FFFF00"/>
              </a:solidFill>
            </a:endParaRPr>
          </a:p>
        </p:txBody>
      </p:sp>
      <p:sp>
        <p:nvSpPr>
          <p:cNvPr id="9" name="TextBox 8"/>
          <p:cNvSpPr txBox="1"/>
          <p:nvPr/>
        </p:nvSpPr>
        <p:spPr>
          <a:xfrm>
            <a:off x="3283743" y="3799330"/>
            <a:ext cx="3033713" cy="523220"/>
          </a:xfrm>
          <a:prstGeom prst="rect">
            <a:avLst/>
          </a:prstGeom>
          <a:noFill/>
        </p:spPr>
        <p:txBody>
          <a:bodyPr wrap="square" rtlCol="0">
            <a:spAutoFit/>
          </a:bodyPr>
          <a:lstStyle/>
          <a:p>
            <a:r>
              <a:rPr lang="en-US" sz="2800" dirty="0" smtClean="0">
                <a:solidFill>
                  <a:schemeClr val="bg1"/>
                </a:solidFill>
              </a:rPr>
              <a:t>Water Quality</a:t>
            </a:r>
            <a:endParaRPr lang="en-US" sz="2800" dirty="0">
              <a:solidFill>
                <a:schemeClr val="bg1"/>
              </a:solidFill>
            </a:endParaRPr>
          </a:p>
        </p:txBody>
      </p:sp>
      <p:sp>
        <p:nvSpPr>
          <p:cNvPr id="10" name="TextBox 9"/>
          <p:cNvSpPr txBox="1"/>
          <p:nvPr/>
        </p:nvSpPr>
        <p:spPr>
          <a:xfrm>
            <a:off x="1999114" y="2592105"/>
            <a:ext cx="3033713" cy="523220"/>
          </a:xfrm>
          <a:prstGeom prst="rect">
            <a:avLst/>
          </a:prstGeom>
          <a:noFill/>
        </p:spPr>
        <p:txBody>
          <a:bodyPr wrap="square" rtlCol="0">
            <a:spAutoFit/>
          </a:bodyPr>
          <a:lstStyle/>
          <a:p>
            <a:r>
              <a:rPr lang="en-US" sz="2800" dirty="0" smtClean="0">
                <a:solidFill>
                  <a:schemeClr val="bg1"/>
                </a:solidFill>
              </a:rPr>
              <a:t>Inputs</a:t>
            </a:r>
            <a:endParaRPr lang="en-US" sz="2800" dirty="0">
              <a:solidFill>
                <a:schemeClr val="bg1"/>
              </a:solidFill>
            </a:endParaRPr>
          </a:p>
        </p:txBody>
      </p:sp>
      <p:sp>
        <p:nvSpPr>
          <p:cNvPr id="11" name="TextBox 10"/>
          <p:cNvSpPr txBox="1"/>
          <p:nvPr/>
        </p:nvSpPr>
        <p:spPr>
          <a:xfrm>
            <a:off x="6722267" y="2068885"/>
            <a:ext cx="3033713" cy="523220"/>
          </a:xfrm>
          <a:prstGeom prst="rect">
            <a:avLst/>
          </a:prstGeom>
          <a:noFill/>
        </p:spPr>
        <p:txBody>
          <a:bodyPr wrap="square" rtlCol="0">
            <a:spAutoFit/>
          </a:bodyPr>
          <a:lstStyle/>
          <a:p>
            <a:r>
              <a:rPr lang="en-US" sz="2800" dirty="0" smtClean="0">
                <a:solidFill>
                  <a:schemeClr val="bg1"/>
                </a:solidFill>
              </a:rPr>
              <a:t>Fisheries</a:t>
            </a:r>
            <a:endParaRPr lang="en-US" sz="2800" dirty="0">
              <a:solidFill>
                <a:schemeClr val="bg1"/>
              </a:solidFill>
            </a:endParaRPr>
          </a:p>
        </p:txBody>
      </p:sp>
      <p:sp>
        <p:nvSpPr>
          <p:cNvPr id="12" name="TextBox 11"/>
          <p:cNvSpPr txBox="1"/>
          <p:nvPr/>
        </p:nvSpPr>
        <p:spPr>
          <a:xfrm>
            <a:off x="1127361" y="1083031"/>
            <a:ext cx="3033713" cy="523220"/>
          </a:xfrm>
          <a:prstGeom prst="rect">
            <a:avLst/>
          </a:prstGeom>
          <a:noFill/>
        </p:spPr>
        <p:txBody>
          <a:bodyPr wrap="square" rtlCol="0">
            <a:spAutoFit/>
          </a:bodyPr>
          <a:lstStyle/>
          <a:p>
            <a:r>
              <a:rPr lang="en-US" sz="2800" dirty="0" smtClean="0">
                <a:solidFill>
                  <a:schemeClr val="bg1"/>
                </a:solidFill>
              </a:rPr>
              <a:t>Socio-economics</a:t>
            </a:r>
            <a:endParaRPr lang="en-US" sz="2800" dirty="0">
              <a:solidFill>
                <a:schemeClr val="bg1"/>
              </a:solidFill>
            </a:endParaRPr>
          </a:p>
        </p:txBody>
      </p:sp>
      <p:sp>
        <p:nvSpPr>
          <p:cNvPr id="14" name="TextBox 13"/>
          <p:cNvSpPr txBox="1"/>
          <p:nvPr/>
        </p:nvSpPr>
        <p:spPr>
          <a:xfrm>
            <a:off x="7272788" y="3777193"/>
            <a:ext cx="2465276" cy="523220"/>
          </a:xfrm>
          <a:prstGeom prst="rect">
            <a:avLst/>
          </a:prstGeom>
          <a:noFill/>
        </p:spPr>
        <p:txBody>
          <a:bodyPr wrap="square" rtlCol="0">
            <a:spAutoFit/>
          </a:bodyPr>
          <a:lstStyle/>
          <a:p>
            <a:r>
              <a:rPr lang="en-US" sz="2800" dirty="0" smtClean="0">
                <a:solidFill>
                  <a:schemeClr val="bg1"/>
                </a:solidFill>
              </a:rPr>
              <a:t>Spawning</a:t>
            </a:r>
            <a:endParaRPr lang="en-US" sz="2800" dirty="0">
              <a:solidFill>
                <a:schemeClr val="bg1"/>
              </a:solidFill>
            </a:endParaRPr>
          </a:p>
        </p:txBody>
      </p:sp>
      <p:sp>
        <p:nvSpPr>
          <p:cNvPr id="16" name="TextBox 15"/>
          <p:cNvSpPr txBox="1"/>
          <p:nvPr/>
        </p:nvSpPr>
        <p:spPr>
          <a:xfrm>
            <a:off x="7641946" y="5752113"/>
            <a:ext cx="3970473" cy="523220"/>
          </a:xfrm>
          <a:prstGeom prst="rect">
            <a:avLst/>
          </a:prstGeom>
          <a:noFill/>
        </p:spPr>
        <p:txBody>
          <a:bodyPr wrap="square" rtlCol="0">
            <a:spAutoFit/>
          </a:bodyPr>
          <a:lstStyle/>
          <a:p>
            <a:r>
              <a:rPr lang="en-US" sz="2800" dirty="0" smtClean="0">
                <a:solidFill>
                  <a:schemeClr val="bg1"/>
                </a:solidFill>
              </a:rPr>
              <a:t>Movement &amp; Migration</a:t>
            </a:r>
            <a:endParaRPr lang="en-US" sz="2800" dirty="0">
              <a:solidFill>
                <a:schemeClr val="bg1"/>
              </a:solidFill>
            </a:endParaRPr>
          </a:p>
        </p:txBody>
      </p:sp>
      <p:sp>
        <p:nvSpPr>
          <p:cNvPr id="17" name="TextBox 16"/>
          <p:cNvSpPr txBox="1"/>
          <p:nvPr/>
        </p:nvSpPr>
        <p:spPr>
          <a:xfrm>
            <a:off x="7839890" y="865587"/>
            <a:ext cx="4045592" cy="523220"/>
          </a:xfrm>
          <a:prstGeom prst="rect">
            <a:avLst/>
          </a:prstGeom>
          <a:noFill/>
        </p:spPr>
        <p:txBody>
          <a:bodyPr wrap="square" rtlCol="0">
            <a:spAutoFit/>
          </a:bodyPr>
          <a:lstStyle/>
          <a:p>
            <a:r>
              <a:rPr lang="en-US" sz="2800" dirty="0" smtClean="0">
                <a:solidFill>
                  <a:schemeClr val="bg1"/>
                </a:solidFill>
              </a:rPr>
              <a:t>Climate &amp; Meteorological</a:t>
            </a:r>
            <a:endParaRPr lang="en-US" sz="2800" dirty="0">
              <a:solidFill>
                <a:schemeClr val="bg1"/>
              </a:solidFill>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70657"/>
            <a:ext cx="4391021" cy="390612"/>
          </a:xfrm>
          <a:prstGeom prst="rect">
            <a:avLst/>
          </a:prstGeom>
        </p:spPr>
      </p:pic>
      <p:sp>
        <p:nvSpPr>
          <p:cNvPr id="19" name="TextBox 18"/>
          <p:cNvSpPr txBox="1"/>
          <p:nvPr/>
        </p:nvSpPr>
        <p:spPr>
          <a:xfrm>
            <a:off x="3515970" y="9488"/>
            <a:ext cx="5138097" cy="954107"/>
          </a:xfrm>
          <a:prstGeom prst="rect">
            <a:avLst/>
          </a:prstGeom>
          <a:noFill/>
        </p:spPr>
        <p:txBody>
          <a:bodyPr wrap="square" rtlCol="0">
            <a:spAutoFit/>
          </a:bodyPr>
          <a:lstStyle/>
          <a:p>
            <a:pPr algn="ctr"/>
            <a:r>
              <a:rPr lang="en-US" sz="2800" dirty="0" smtClean="0">
                <a:solidFill>
                  <a:schemeClr val="bg1"/>
                </a:solidFill>
                <a:latin typeface="Arial Black" panose="020B0A04020102020204" pitchFamily="34" charset="0"/>
              </a:rPr>
              <a:t>Data Types for Ecosystem Models</a:t>
            </a:r>
            <a:endParaRPr lang="en-US" sz="2800" dirty="0">
              <a:solidFill>
                <a:schemeClr val="bg1"/>
              </a:solidFill>
              <a:latin typeface="Arial Black" panose="020B0A04020102020204" pitchFamily="34" charset="0"/>
            </a:endParaRPr>
          </a:p>
        </p:txBody>
      </p:sp>
      <p:sp>
        <p:nvSpPr>
          <p:cNvPr id="20" name="TextBox 19"/>
          <p:cNvSpPr txBox="1"/>
          <p:nvPr/>
        </p:nvSpPr>
        <p:spPr>
          <a:xfrm>
            <a:off x="9192201" y="4719836"/>
            <a:ext cx="2465276" cy="523220"/>
          </a:xfrm>
          <a:prstGeom prst="rect">
            <a:avLst/>
          </a:prstGeom>
          <a:noFill/>
        </p:spPr>
        <p:txBody>
          <a:bodyPr wrap="square" rtlCol="0">
            <a:spAutoFit/>
          </a:bodyPr>
          <a:lstStyle/>
          <a:p>
            <a:r>
              <a:rPr lang="en-US" sz="2800" dirty="0" smtClean="0">
                <a:solidFill>
                  <a:schemeClr val="bg1"/>
                </a:solidFill>
              </a:rPr>
              <a:t>Mortality</a:t>
            </a:r>
            <a:endParaRPr lang="en-US" sz="2800" dirty="0">
              <a:solidFill>
                <a:schemeClr val="bg1"/>
              </a:solidFill>
            </a:endParaRPr>
          </a:p>
        </p:txBody>
      </p:sp>
    </p:spTree>
    <p:extLst>
      <p:ext uri="{BB962C8B-B14F-4D97-AF65-F5344CB8AC3E}">
        <p14:creationId xmlns:p14="http://schemas.microsoft.com/office/powerpoint/2010/main" val="186500925"/>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968" y="365124"/>
            <a:ext cx="4474367" cy="1325563"/>
          </a:xfrm>
        </p:spPr>
        <p:txBody>
          <a:bodyPr/>
          <a:lstStyle/>
          <a:p>
            <a:r>
              <a:rPr lang="en-US" b="1" dirty="0" smtClean="0"/>
              <a:t>Ecosystem Models</a:t>
            </a:r>
            <a:endParaRPr lang="en-US" b="1" dirty="0"/>
          </a:p>
        </p:txBody>
      </p:sp>
      <p:pic>
        <p:nvPicPr>
          <p:cNvPr id="6" name="5888F8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600699" y="1690687"/>
            <a:ext cx="6391275" cy="4794250"/>
          </a:xfrm>
        </p:spPr>
      </p:pic>
      <p:sp>
        <p:nvSpPr>
          <p:cNvPr id="7" name="Title 1"/>
          <p:cNvSpPr txBox="1">
            <a:spLocks/>
          </p:cNvSpPr>
          <p:nvPr/>
        </p:nvSpPr>
        <p:spPr>
          <a:xfrm>
            <a:off x="5600699" y="1028700"/>
            <a:ext cx="6391275" cy="661987"/>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solidFill>
                  <a:schemeClr val="bg1"/>
                </a:solidFill>
              </a:rPr>
              <a:t>West Florida Shelf Food Web</a:t>
            </a:r>
            <a:endParaRPr lang="en-US" sz="3600" b="1" dirty="0">
              <a:solidFill>
                <a:schemeClr val="bg1"/>
              </a:solidFill>
            </a:endParaRPr>
          </a:p>
        </p:txBody>
      </p:sp>
      <p:sp>
        <p:nvSpPr>
          <p:cNvPr id="8" name="TextBox 7"/>
          <p:cNvSpPr txBox="1"/>
          <p:nvPr/>
        </p:nvSpPr>
        <p:spPr>
          <a:xfrm>
            <a:off x="368968" y="1690687"/>
            <a:ext cx="5231731" cy="3724096"/>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800" dirty="0" smtClean="0"/>
              <a:t>Usually very complex</a:t>
            </a:r>
          </a:p>
          <a:p>
            <a:pPr marL="742950" lvl="1" indent="-285750">
              <a:spcAft>
                <a:spcPts val="1200"/>
              </a:spcAft>
              <a:buFont typeface="Arial" panose="020B0604020202020204" pitchFamily="34" charset="0"/>
              <a:buChar char="•"/>
            </a:pPr>
            <a:r>
              <a:rPr lang="en-US" sz="2800" dirty="0" smtClean="0"/>
              <a:t>Many species represented</a:t>
            </a:r>
          </a:p>
          <a:p>
            <a:pPr marL="742950" lvl="1" indent="-285750">
              <a:spcAft>
                <a:spcPts val="1200"/>
              </a:spcAft>
              <a:buFont typeface="Arial" panose="020B0604020202020204" pitchFamily="34" charset="0"/>
              <a:buChar char="•"/>
            </a:pPr>
            <a:r>
              <a:rPr lang="en-US" sz="2800" dirty="0" smtClean="0"/>
              <a:t>Thousands of inputs</a:t>
            </a:r>
          </a:p>
          <a:p>
            <a:pPr marL="285750" indent="-285750">
              <a:spcAft>
                <a:spcPts val="1200"/>
              </a:spcAft>
              <a:buFont typeface="Arial" panose="020B0604020202020204" pitchFamily="34" charset="0"/>
              <a:buChar char="•"/>
            </a:pPr>
            <a:r>
              <a:rPr lang="en-US" sz="2800" dirty="0" smtClean="0"/>
              <a:t>Time dynamics require historical data for calibration</a:t>
            </a:r>
          </a:p>
          <a:p>
            <a:pPr marL="285750" indent="-285750">
              <a:spcAft>
                <a:spcPts val="1200"/>
              </a:spcAft>
              <a:buFont typeface="Arial" panose="020B0604020202020204" pitchFamily="34" charset="0"/>
              <a:buChar char="•"/>
            </a:pPr>
            <a:r>
              <a:rPr lang="en-US" sz="2800" dirty="0" smtClean="0"/>
              <a:t>Spatially explicit models are computationally expensive</a:t>
            </a:r>
            <a:endParaRPr lang="en-US" sz="2800" dirty="0"/>
          </a:p>
        </p:txBody>
      </p:sp>
      <p:sp>
        <p:nvSpPr>
          <p:cNvPr id="3" name="TextBox 2"/>
          <p:cNvSpPr txBox="1"/>
          <p:nvPr/>
        </p:nvSpPr>
        <p:spPr>
          <a:xfrm>
            <a:off x="7191374" y="6515280"/>
            <a:ext cx="4800601" cy="338554"/>
          </a:xfrm>
          <a:prstGeom prst="rect">
            <a:avLst/>
          </a:prstGeom>
          <a:noFill/>
        </p:spPr>
        <p:txBody>
          <a:bodyPr wrap="square" rtlCol="0">
            <a:spAutoFit/>
          </a:bodyPr>
          <a:lstStyle/>
          <a:p>
            <a:pPr algn="r"/>
            <a:r>
              <a:rPr lang="en-US" sz="1600" dirty="0" smtClean="0">
                <a:solidFill>
                  <a:schemeClr val="bg1"/>
                </a:solidFill>
              </a:rPr>
              <a:t>Dr. Rob Ahrens, UF Fisheries &amp; Aquatic Sciences</a:t>
            </a:r>
            <a:endParaRPr lang="en-US" sz="1600" dirty="0">
              <a:solidFill>
                <a:schemeClr val="bg1"/>
              </a:solidFill>
            </a:endParaRPr>
          </a:p>
        </p:txBody>
      </p:sp>
    </p:spTree>
    <p:extLst>
      <p:ext uri="{BB962C8B-B14F-4D97-AF65-F5344CB8AC3E}">
        <p14:creationId xmlns:p14="http://schemas.microsoft.com/office/powerpoint/2010/main" val="30448782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remove"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344491"/>
            <a:ext cx="11176000" cy="664797"/>
          </a:xfrm>
        </p:spPr>
        <p:txBody>
          <a:bodyPr/>
          <a:lstStyle/>
          <a:p>
            <a:r>
              <a:rPr lang="en-US" b="1" dirty="0" smtClean="0"/>
              <a:t>A Wealth of Ecosystem Models</a:t>
            </a:r>
            <a:endParaRPr lang="en-US" b="1" dirty="0"/>
          </a:p>
        </p:txBody>
      </p:sp>
      <p:sp>
        <p:nvSpPr>
          <p:cNvPr id="3" name="Content Placeholder 2"/>
          <p:cNvSpPr>
            <a:spLocks noGrp="1"/>
          </p:cNvSpPr>
          <p:nvPr>
            <p:ph idx="1"/>
          </p:nvPr>
        </p:nvSpPr>
        <p:spPr>
          <a:xfrm>
            <a:off x="364702" y="1406316"/>
            <a:ext cx="6505391" cy="4456605"/>
          </a:xfrm>
        </p:spPr>
        <p:txBody>
          <a:bodyPr/>
          <a:lstStyle/>
          <a:p>
            <a:r>
              <a:rPr lang="en-US" sz="2800" dirty="0" smtClean="0">
                <a:latin typeface="+mn-lt"/>
              </a:rPr>
              <a:t>~25 </a:t>
            </a:r>
            <a:r>
              <a:rPr lang="en-US" sz="2800" dirty="0">
                <a:latin typeface="+mn-lt"/>
              </a:rPr>
              <a:t>years of </a:t>
            </a:r>
            <a:r>
              <a:rPr lang="en-US" sz="2800" dirty="0" smtClean="0">
                <a:latin typeface="+mn-lt"/>
              </a:rPr>
              <a:t>ecosystem modeling in the Gulf of Mexico</a:t>
            </a:r>
            <a:endParaRPr lang="en-US" sz="2800" dirty="0">
              <a:latin typeface="+mn-lt"/>
            </a:endParaRPr>
          </a:p>
          <a:p>
            <a:r>
              <a:rPr lang="en-US" sz="2800" dirty="0" smtClean="0">
                <a:latin typeface="+mn-lt"/>
              </a:rPr>
              <a:t>Numerous </a:t>
            </a:r>
            <a:r>
              <a:rPr lang="en-US" sz="2800" dirty="0" err="1" smtClean="0">
                <a:latin typeface="+mn-lt"/>
              </a:rPr>
              <a:t>Ecopath</a:t>
            </a:r>
            <a:r>
              <a:rPr lang="en-US" sz="2800" dirty="0" smtClean="0">
                <a:latin typeface="+mn-lt"/>
              </a:rPr>
              <a:t> with </a:t>
            </a:r>
            <a:r>
              <a:rPr lang="en-US" sz="2800" dirty="0" err="1" smtClean="0">
                <a:latin typeface="+mn-lt"/>
              </a:rPr>
              <a:t>Ecosim</a:t>
            </a:r>
            <a:r>
              <a:rPr lang="en-US" sz="2800" dirty="0" smtClean="0">
                <a:latin typeface="+mn-lt"/>
              </a:rPr>
              <a:t> (EwE) models developed in the Gulf or adjacent estuaries</a:t>
            </a:r>
          </a:p>
          <a:p>
            <a:pPr lvl="1"/>
            <a:r>
              <a:rPr lang="en-US" sz="2400" dirty="0" smtClean="0">
                <a:latin typeface="+mn-lt"/>
              </a:rPr>
              <a:t>West Florida Shelf EwE (Chagaris et al. 2015, 2017)</a:t>
            </a:r>
          </a:p>
          <a:p>
            <a:pPr lvl="1"/>
            <a:r>
              <a:rPr lang="en-US" sz="2400" dirty="0" smtClean="0">
                <a:latin typeface="+mn-lt"/>
              </a:rPr>
              <a:t>Fisheries management focus</a:t>
            </a:r>
          </a:p>
          <a:p>
            <a:r>
              <a:rPr lang="en-US" sz="2800" dirty="0" smtClean="0">
                <a:latin typeface="+mn-lt"/>
              </a:rPr>
              <a:t>Several Atlantis Models</a:t>
            </a:r>
          </a:p>
          <a:p>
            <a:pPr lvl="1"/>
            <a:r>
              <a:rPr lang="en-US" sz="2400" dirty="0" smtClean="0">
                <a:latin typeface="+mn-lt"/>
              </a:rPr>
              <a:t>Ainsworth Lab (USF)</a:t>
            </a:r>
          </a:p>
          <a:p>
            <a:pPr lvl="1"/>
            <a:r>
              <a:rPr lang="en-US" sz="2400" dirty="0" smtClean="0">
                <a:latin typeface="+mn-lt"/>
              </a:rPr>
              <a:t>MSEs, spatial planning, and oil toxicity</a:t>
            </a:r>
            <a:endParaRPr lang="en-US" sz="2400" dirty="0">
              <a:latin typeface="+mn-lt"/>
            </a:endParaRPr>
          </a:p>
        </p:txBody>
      </p:sp>
      <p:pic>
        <p:nvPicPr>
          <p:cNvPr id="4" name="Picture 3"/>
          <p:cNvPicPr>
            <a:picLocks noChangeAspect="1"/>
          </p:cNvPicPr>
          <p:nvPr/>
        </p:nvPicPr>
        <p:blipFill rotWithShape="1">
          <a:blip r:embed="rId3"/>
          <a:srcRect l="19159" t="27690" r="29341" b="14564"/>
          <a:stretch/>
        </p:blipFill>
        <p:spPr>
          <a:xfrm>
            <a:off x="6870093" y="1151792"/>
            <a:ext cx="5052276" cy="3068515"/>
          </a:xfrm>
          <a:prstGeom prst="rect">
            <a:avLst/>
          </a:prstGeom>
        </p:spPr>
      </p:pic>
      <p:pic>
        <p:nvPicPr>
          <p:cNvPr id="5" name="Picture 4"/>
          <p:cNvPicPr>
            <a:picLocks noChangeAspect="1"/>
          </p:cNvPicPr>
          <p:nvPr/>
        </p:nvPicPr>
        <p:blipFill rotWithShape="1">
          <a:blip r:embed="rId4"/>
          <a:srcRect l="9762" t="13825" r="61686" b="53225"/>
          <a:stretch/>
        </p:blipFill>
        <p:spPr>
          <a:xfrm>
            <a:off x="7618564" y="3868614"/>
            <a:ext cx="3687237" cy="2822331"/>
          </a:xfrm>
          <a:prstGeom prst="rect">
            <a:avLst/>
          </a:prstGeom>
        </p:spPr>
      </p:pic>
      <p:sp>
        <p:nvSpPr>
          <p:cNvPr id="6" name="TextBox 5"/>
          <p:cNvSpPr txBox="1"/>
          <p:nvPr/>
        </p:nvSpPr>
        <p:spPr>
          <a:xfrm>
            <a:off x="7618564" y="6251330"/>
            <a:ext cx="2725616" cy="369332"/>
          </a:xfrm>
          <a:prstGeom prst="rect">
            <a:avLst/>
          </a:prstGeom>
          <a:noFill/>
        </p:spPr>
        <p:txBody>
          <a:bodyPr wrap="square" rtlCol="0">
            <a:spAutoFit/>
          </a:bodyPr>
          <a:lstStyle/>
          <a:p>
            <a:r>
              <a:rPr lang="en-US" dirty="0">
                <a:solidFill>
                  <a:srgbClr val="FFFFFF"/>
                </a:solidFill>
              </a:rPr>
              <a:t>Atlantis Models</a:t>
            </a:r>
          </a:p>
        </p:txBody>
      </p:sp>
      <p:sp>
        <p:nvSpPr>
          <p:cNvPr id="7" name="TextBox 6"/>
          <p:cNvSpPr txBox="1"/>
          <p:nvPr/>
        </p:nvSpPr>
        <p:spPr>
          <a:xfrm>
            <a:off x="8236956" y="2481368"/>
            <a:ext cx="2725616" cy="369332"/>
          </a:xfrm>
          <a:prstGeom prst="rect">
            <a:avLst/>
          </a:prstGeom>
          <a:noFill/>
        </p:spPr>
        <p:txBody>
          <a:bodyPr wrap="square" rtlCol="0">
            <a:spAutoFit/>
          </a:bodyPr>
          <a:lstStyle/>
          <a:p>
            <a:r>
              <a:rPr lang="en-US" dirty="0" err="1">
                <a:solidFill>
                  <a:srgbClr val="000000"/>
                </a:solidFill>
              </a:rPr>
              <a:t>Ecopath</a:t>
            </a:r>
            <a:r>
              <a:rPr lang="en-US" dirty="0">
                <a:solidFill>
                  <a:srgbClr val="000000"/>
                </a:solidFill>
              </a:rPr>
              <a:t> Models</a:t>
            </a:r>
          </a:p>
        </p:txBody>
      </p:sp>
    </p:spTree>
    <p:extLst>
      <p:ext uri="{BB962C8B-B14F-4D97-AF65-F5344CB8AC3E}">
        <p14:creationId xmlns:p14="http://schemas.microsoft.com/office/powerpoint/2010/main" val="1092515792"/>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355668"/>
            <a:ext cx="11176000" cy="664797"/>
          </a:xfrm>
        </p:spPr>
        <p:txBody>
          <a:bodyPr/>
          <a:lstStyle/>
          <a:p>
            <a:r>
              <a:rPr lang="en-US" b="1" dirty="0" smtClean="0"/>
              <a:t>Ideal Data for Ecosystem Models</a:t>
            </a:r>
            <a:endParaRPr lang="en-US" b="1" dirty="0"/>
          </a:p>
        </p:txBody>
      </p:sp>
      <p:sp>
        <p:nvSpPr>
          <p:cNvPr id="3" name="Content Placeholder 2"/>
          <p:cNvSpPr>
            <a:spLocks noGrp="1"/>
          </p:cNvSpPr>
          <p:nvPr>
            <p:ph idx="1"/>
          </p:nvPr>
        </p:nvSpPr>
        <p:spPr>
          <a:xfrm>
            <a:off x="508000" y="1412875"/>
            <a:ext cx="6175604" cy="3471720"/>
          </a:xfrm>
        </p:spPr>
        <p:txBody>
          <a:bodyPr/>
          <a:lstStyle/>
          <a:p>
            <a:r>
              <a:rPr lang="en-US" dirty="0" smtClean="0">
                <a:latin typeface="+mn-lt"/>
                <a:cs typeface="Calibri" panose="020F0502020204030204" pitchFamily="34" charset="0"/>
              </a:rPr>
              <a:t>Comprehensive Data</a:t>
            </a:r>
          </a:p>
          <a:p>
            <a:pPr lvl="1"/>
            <a:r>
              <a:rPr lang="en-US" dirty="0" smtClean="0">
                <a:latin typeface="+mn-lt"/>
                <a:cs typeface="Calibri" panose="020F0502020204030204" pitchFamily="34" charset="0"/>
              </a:rPr>
              <a:t>Physical environment, biological, and ecological data</a:t>
            </a:r>
          </a:p>
          <a:p>
            <a:r>
              <a:rPr lang="en-US" dirty="0" smtClean="0">
                <a:latin typeface="+mn-lt"/>
                <a:cs typeface="Calibri" panose="020F0502020204030204" pitchFamily="34" charset="0"/>
              </a:rPr>
              <a:t>Broad spatial coverage</a:t>
            </a:r>
          </a:p>
          <a:p>
            <a:r>
              <a:rPr lang="en-US" dirty="0">
                <a:latin typeface="+mn-lt"/>
                <a:cs typeface="Calibri" panose="020F0502020204030204" pitchFamily="34" charset="0"/>
              </a:rPr>
              <a:t>S</a:t>
            </a:r>
            <a:r>
              <a:rPr lang="en-US" dirty="0" smtClean="0">
                <a:latin typeface="+mn-lt"/>
                <a:cs typeface="Calibri" panose="020F0502020204030204" pitchFamily="34" charset="0"/>
              </a:rPr>
              <a:t>easonally resolved</a:t>
            </a:r>
          </a:p>
          <a:p>
            <a:r>
              <a:rPr lang="en-US" dirty="0" smtClean="0">
                <a:latin typeface="+mn-lt"/>
                <a:cs typeface="Calibri" panose="020F0502020204030204" pitchFamily="34" charset="0"/>
              </a:rPr>
              <a:t>Continuity over time</a:t>
            </a:r>
          </a:p>
          <a:p>
            <a:r>
              <a:rPr lang="en-US" dirty="0" smtClean="0">
                <a:latin typeface="+mn-lt"/>
                <a:cs typeface="Calibri" panose="020F0502020204030204" pitchFamily="34" charset="0"/>
              </a:rPr>
              <a:t>Process-based</a:t>
            </a:r>
            <a:endParaRPr lang="en-US" dirty="0">
              <a:latin typeface="+mn-lt"/>
              <a:cs typeface="Calibri" panose="020F0502020204030204" pitchFamily="34" charset="0"/>
            </a:endParaRPr>
          </a:p>
        </p:txBody>
      </p:sp>
      <p:pic>
        <p:nvPicPr>
          <p:cNvPr id="5" name="Picture 4"/>
          <p:cNvPicPr>
            <a:picLocks noChangeAspect="1"/>
          </p:cNvPicPr>
          <p:nvPr/>
        </p:nvPicPr>
        <p:blipFill>
          <a:blip r:embed="rId2"/>
          <a:stretch>
            <a:fillRect/>
          </a:stretch>
        </p:blipFill>
        <p:spPr>
          <a:xfrm>
            <a:off x="7121415" y="1306812"/>
            <a:ext cx="4232031" cy="1711194"/>
          </a:xfrm>
          <a:prstGeom prst="rect">
            <a:avLst/>
          </a:prstGeom>
        </p:spPr>
      </p:pic>
      <p:pic>
        <p:nvPicPr>
          <p:cNvPr id="6" name="Picture 5"/>
          <p:cNvPicPr>
            <a:picLocks noChangeAspect="1"/>
          </p:cNvPicPr>
          <p:nvPr/>
        </p:nvPicPr>
        <p:blipFill>
          <a:blip r:embed="rId3"/>
          <a:stretch>
            <a:fillRect/>
          </a:stretch>
        </p:blipFill>
        <p:spPr>
          <a:xfrm>
            <a:off x="8559538" y="3985440"/>
            <a:ext cx="2793908" cy="2689677"/>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3951" t="22349" r="3265" b="30229"/>
          <a:stretch/>
        </p:blipFill>
        <p:spPr>
          <a:xfrm>
            <a:off x="6400264" y="3364203"/>
            <a:ext cx="3742441" cy="1912802"/>
          </a:xfrm>
          <a:prstGeom prst="rect">
            <a:avLst/>
          </a:prstGeom>
        </p:spPr>
      </p:pic>
    </p:spTree>
    <p:extLst>
      <p:ext uri="{BB962C8B-B14F-4D97-AF65-F5344CB8AC3E}">
        <p14:creationId xmlns:p14="http://schemas.microsoft.com/office/powerpoint/2010/main" val="494962611"/>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4425" y="356726"/>
            <a:ext cx="6391736" cy="1143000"/>
          </a:xfrm>
        </p:spPr>
        <p:txBody>
          <a:bodyPr>
            <a:normAutofit fontScale="90000"/>
          </a:bodyPr>
          <a:lstStyle/>
          <a:p>
            <a:pPr algn="l"/>
            <a:r>
              <a:rPr lang="en-US" b="1" dirty="0" smtClean="0">
                <a:latin typeface="Eras Demi ITC" panose="020B0805030504020804" pitchFamily="34" charset="0"/>
              </a:rPr>
              <a:t>Integrated Data Collection and Modeling</a:t>
            </a:r>
            <a:endParaRPr lang="en-US" b="1" dirty="0">
              <a:latin typeface="Eras Demi ITC" panose="020B0805030504020804" pitchFamily="34" charset="0"/>
            </a:endParaRPr>
          </a:p>
        </p:txBody>
      </p:sp>
      <p:sp>
        <p:nvSpPr>
          <p:cNvPr id="4" name="Content Placeholder 3"/>
          <p:cNvSpPr>
            <a:spLocks noGrp="1"/>
          </p:cNvSpPr>
          <p:nvPr>
            <p:ph idx="1"/>
          </p:nvPr>
        </p:nvSpPr>
        <p:spPr>
          <a:xfrm>
            <a:off x="6032721" y="2558695"/>
            <a:ext cx="5511580" cy="5313526"/>
          </a:xfrm>
        </p:spPr>
        <p:txBody>
          <a:bodyPr>
            <a:noAutofit/>
          </a:bodyPr>
          <a:lstStyle/>
          <a:p>
            <a:pPr lvl="1">
              <a:spcBef>
                <a:spcPts val="1200"/>
              </a:spcBef>
              <a:spcAft>
                <a:spcPts val="600"/>
              </a:spcAft>
            </a:pPr>
            <a:r>
              <a:rPr lang="en-US" sz="2000" dirty="0" smtClean="0">
                <a:latin typeface="Eras Medium ITC" panose="020B0602030504020804" pitchFamily="34" charset="0"/>
              </a:rPr>
              <a:t>Long-term dataset of reef fish abundances from ROV-based video sampling</a:t>
            </a:r>
          </a:p>
          <a:p>
            <a:pPr lvl="1">
              <a:spcBef>
                <a:spcPts val="1200"/>
              </a:spcBef>
              <a:spcAft>
                <a:spcPts val="600"/>
              </a:spcAft>
            </a:pPr>
            <a:r>
              <a:rPr lang="en-US" sz="2000" dirty="0" smtClean="0">
                <a:latin typeface="Eras Medium ITC" panose="020B0602030504020804" pitchFamily="34" charset="0"/>
              </a:rPr>
              <a:t>Stomach content analysis</a:t>
            </a:r>
          </a:p>
          <a:p>
            <a:pPr lvl="1">
              <a:spcBef>
                <a:spcPts val="1200"/>
              </a:spcBef>
              <a:spcAft>
                <a:spcPts val="600"/>
              </a:spcAft>
            </a:pPr>
            <a:r>
              <a:rPr lang="en-US" sz="2000" dirty="0" smtClean="0">
                <a:latin typeface="Eras Medium ITC" panose="020B0602030504020804" pitchFamily="34" charset="0"/>
              </a:rPr>
              <a:t>DNA barcoding for prey identification</a:t>
            </a:r>
          </a:p>
          <a:p>
            <a:pPr lvl="1">
              <a:spcBef>
                <a:spcPts val="1200"/>
              </a:spcBef>
              <a:spcAft>
                <a:spcPts val="600"/>
              </a:spcAft>
            </a:pPr>
            <a:r>
              <a:rPr lang="en-US" sz="2000" dirty="0" smtClean="0">
                <a:latin typeface="Eras Medium ITC" panose="020B0602030504020804" pitchFamily="34" charset="0"/>
              </a:rPr>
              <a:t>Habitat associations</a:t>
            </a:r>
          </a:p>
          <a:p>
            <a:pPr lvl="1">
              <a:spcBef>
                <a:spcPts val="1200"/>
              </a:spcBef>
              <a:spcAft>
                <a:spcPts val="600"/>
              </a:spcAft>
            </a:pPr>
            <a:r>
              <a:rPr lang="en-US" sz="2000" dirty="0" smtClean="0">
                <a:latin typeface="Eras Medium ITC" panose="020B0602030504020804" pitchFamily="34" charset="0"/>
              </a:rPr>
              <a:t>Movement rates from tagging studies</a:t>
            </a:r>
          </a:p>
        </p:txBody>
      </p:sp>
      <p:pic>
        <p:nvPicPr>
          <p:cNvPr id="3" name="Picture 2"/>
          <p:cNvPicPr>
            <a:picLocks noChangeAspect="1"/>
          </p:cNvPicPr>
          <p:nvPr/>
        </p:nvPicPr>
        <p:blipFill>
          <a:blip r:embed="rId3"/>
          <a:stretch>
            <a:fillRect/>
          </a:stretch>
        </p:blipFill>
        <p:spPr>
          <a:xfrm>
            <a:off x="1163781" y="700534"/>
            <a:ext cx="3772067" cy="185816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3781" y="2698526"/>
            <a:ext cx="3718748" cy="2091796"/>
          </a:xfrm>
          <a:prstGeom prst="rect">
            <a:avLst/>
          </a:prstGeom>
        </p:spPr>
      </p:pic>
      <p:pic>
        <p:nvPicPr>
          <p:cNvPr id="12" name="Picture 11" descr="PA270132.JPG"/>
          <p:cNvPicPr>
            <a:picLocks noChangeAspect="1"/>
          </p:cNvPicPr>
          <p:nvPr/>
        </p:nvPicPr>
        <p:blipFill>
          <a:blip r:embed="rId5" cstate="print"/>
          <a:stretch>
            <a:fillRect/>
          </a:stretch>
        </p:blipFill>
        <p:spPr>
          <a:xfrm>
            <a:off x="145825" y="4930153"/>
            <a:ext cx="1835298" cy="1376474"/>
          </a:xfrm>
          <a:prstGeom prst="rect">
            <a:avLst/>
          </a:prstGeom>
        </p:spPr>
      </p:pic>
      <p:pic>
        <p:nvPicPr>
          <p:cNvPr id="13" name="Picture 12" descr="PB010142.JPG"/>
          <p:cNvPicPr>
            <a:picLocks noChangeAspect="1"/>
          </p:cNvPicPr>
          <p:nvPr/>
        </p:nvPicPr>
        <p:blipFill>
          <a:blip r:embed="rId6" cstate="print"/>
          <a:stretch>
            <a:fillRect/>
          </a:stretch>
        </p:blipFill>
        <p:spPr>
          <a:xfrm>
            <a:off x="2097655" y="4930153"/>
            <a:ext cx="1851001" cy="1388251"/>
          </a:xfrm>
          <a:prstGeom prst="rect">
            <a:avLst/>
          </a:prstGeom>
        </p:spPr>
      </p:pic>
      <p:pic>
        <p:nvPicPr>
          <p:cNvPr id="14" name="Picture 13" descr="P9280004.JPG"/>
          <p:cNvPicPr>
            <a:picLocks noChangeAspect="1"/>
          </p:cNvPicPr>
          <p:nvPr/>
        </p:nvPicPr>
        <p:blipFill>
          <a:blip r:embed="rId7" cstate="print"/>
          <a:stretch>
            <a:fillRect/>
          </a:stretch>
        </p:blipFill>
        <p:spPr>
          <a:xfrm>
            <a:off x="4065188" y="4923797"/>
            <a:ext cx="1852248" cy="1389186"/>
          </a:xfrm>
          <a:prstGeom prst="rect">
            <a:avLst/>
          </a:prstGeom>
        </p:spPr>
      </p:pic>
      <p:sp>
        <p:nvSpPr>
          <p:cNvPr id="5" name="TextBox 4"/>
          <p:cNvSpPr txBox="1"/>
          <p:nvPr/>
        </p:nvSpPr>
        <p:spPr>
          <a:xfrm>
            <a:off x="5213683" y="1605530"/>
            <a:ext cx="5839327" cy="1200329"/>
          </a:xfrm>
          <a:prstGeom prst="rect">
            <a:avLst/>
          </a:prstGeom>
          <a:noFill/>
        </p:spPr>
        <p:txBody>
          <a:bodyPr wrap="square" rtlCol="0">
            <a:spAutoFit/>
          </a:bodyPr>
          <a:lstStyle/>
          <a:p>
            <a:r>
              <a:rPr lang="en-US" sz="2400" b="1" dirty="0" smtClean="0">
                <a:latin typeface="Eras Medium ITC" panose="020B0602030504020804" pitchFamily="34" charset="0"/>
              </a:rPr>
              <a:t>Dr</a:t>
            </a:r>
            <a:r>
              <a:rPr lang="en-US" sz="2400" b="1" dirty="0">
                <a:latin typeface="Eras Medium ITC" panose="020B0602030504020804" pitchFamily="34" charset="0"/>
              </a:rPr>
              <a:t>. Will </a:t>
            </a:r>
            <a:r>
              <a:rPr lang="en-US" sz="2400" b="1" dirty="0" smtClean="0">
                <a:latin typeface="Eras Medium ITC" panose="020B0602030504020804" pitchFamily="34" charset="0"/>
              </a:rPr>
              <a:t>Patterson</a:t>
            </a:r>
          </a:p>
          <a:p>
            <a:r>
              <a:rPr lang="en-US" sz="2400" b="1" dirty="0" smtClean="0">
                <a:latin typeface="Eras Medium ITC" panose="020B0602030504020804" pitchFamily="34" charset="0"/>
              </a:rPr>
              <a:t>UF </a:t>
            </a:r>
            <a:r>
              <a:rPr lang="en-US" sz="2400" b="1" dirty="0">
                <a:latin typeface="Eras Medium ITC" panose="020B0602030504020804" pitchFamily="34" charset="0"/>
              </a:rPr>
              <a:t>Fisheries &amp; Aquatic Sciences</a:t>
            </a:r>
          </a:p>
          <a:p>
            <a:endParaRPr lang="en-US" sz="2400" dirty="0"/>
          </a:p>
        </p:txBody>
      </p:sp>
    </p:spTree>
    <p:extLst>
      <p:ext uri="{BB962C8B-B14F-4D97-AF65-F5344CB8AC3E}">
        <p14:creationId xmlns:p14="http://schemas.microsoft.com/office/powerpoint/2010/main" val="4071013804"/>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TS010286720">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307</TotalTime>
  <Words>608</Words>
  <Application>Microsoft Office PowerPoint</Application>
  <PresentationFormat>Widescreen</PresentationFormat>
  <Paragraphs>85</Paragraphs>
  <Slides>12</Slides>
  <Notes>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Arial Black</vt:lpstr>
      <vt:lpstr>Calibri</vt:lpstr>
      <vt:lpstr>Eras Demi ITC</vt:lpstr>
      <vt:lpstr>Eras Medium ITC</vt:lpstr>
      <vt:lpstr>Wingdings</vt:lpstr>
      <vt:lpstr>TS010286720</vt:lpstr>
      <vt:lpstr>Ecosystem-based Fisheries Management:  Data needs for the next generation of fisheries models </vt:lpstr>
      <vt:lpstr>Ecosystem Based Management</vt:lpstr>
      <vt:lpstr>Ecosystem Based Fisheries Management</vt:lpstr>
      <vt:lpstr>Data and Models  in Fisheries</vt:lpstr>
      <vt:lpstr>PowerPoint Presentation</vt:lpstr>
      <vt:lpstr>Ecosystem Models</vt:lpstr>
      <vt:lpstr>A Wealth of Ecosystem Models</vt:lpstr>
      <vt:lpstr>Ideal Data for Ecosystem Models</vt:lpstr>
      <vt:lpstr>Integrated Data Collection and Modeling</vt:lpstr>
      <vt:lpstr>Recent Efforts – Data Repositories &amp; Portals</vt:lpstr>
      <vt:lpstr>Recent Efforts – Collaborations and Multidisciplinary Consortia</vt:lpstr>
      <vt:lpstr>Thank You!</vt:lpstr>
    </vt:vector>
  </TitlesOfParts>
  <Company>University of Florida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Ecosystem-based Fisheries Management:  Data needs for the next generation of fisheries models</dc:title>
  <dc:creator>Chagaris, David</dc:creator>
  <cp:lastModifiedBy>Chagaris, David</cp:lastModifiedBy>
  <cp:revision>31</cp:revision>
  <cp:lastPrinted>2018-03-18T13:00:13Z</cp:lastPrinted>
  <dcterms:created xsi:type="dcterms:W3CDTF">2018-03-15T18:41:30Z</dcterms:created>
  <dcterms:modified xsi:type="dcterms:W3CDTF">2018-03-18T13:03:19Z</dcterms:modified>
</cp:coreProperties>
</file>