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41325" indent="158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882650" indent="3175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25563" indent="4603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766888" indent="6191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4" autoAdjust="0"/>
    <p:restoredTop sz="71606" autoAdjust="0"/>
  </p:normalViewPr>
  <p:slideViewPr>
    <p:cSldViewPr snapToObjects="1">
      <p:cViewPr>
        <p:scale>
          <a:sx n="40" d="100"/>
          <a:sy n="40" d="100"/>
        </p:scale>
        <p:origin x="-430" y="-3979"/>
      </p:cViewPr>
      <p:guideLst>
        <p:guide orient="horz" pos="230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529C-744B-4445-ACCF-ADC5244BC478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3B0A-6506-4BF4-900E-8BE80C78F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45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B3B0A-6506-4BF4-900E-8BE80C78FF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1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E76B-5DBE-4B3C-86AA-386E0C290E8A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169594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4B414-F96C-41EF-86C9-3EBDAB619A35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133473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4E0AD-9BD6-4329-B5AE-AA3E4181D21B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329538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BCDB-A4C7-4613-9445-0E6CF7129103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306639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85671-8BEE-414F-8500-44C57CE42C08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301329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4D12B-13A9-4AC6-AB59-B7DC5B952B73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41122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AEB1A-64B3-4B04-BD1B-2974490A4778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33940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6F7F-7661-494C-BAC5-6924A2DB8BF4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15758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451F-266B-47DC-ABD4-34BF98B9DBBB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17437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6F89-660E-4E2A-B7A8-15A8658463E7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343731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rtlCol="0">
            <a:normAutofit/>
          </a:bodyPr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0683F-18BE-47DA-B6C6-203E9FB896DB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105820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81213" y="2279650"/>
            <a:ext cx="26112787" cy="8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1213" y="11395075"/>
            <a:ext cx="26112787" cy="271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3900">
                <a:solidFill>
                  <a:srgbClr val="898989"/>
                </a:solidFill>
              </a:defRPr>
            </a:lvl1pPr>
          </a:lstStyle>
          <a:p>
            <a:fld id="{EB14F3C8-38F8-408B-8CBC-1D97525393BD}" type="slidenum">
              <a:rPr lang="zh-CN" altLang="en-US"/>
              <a:pPr/>
              <a:t>‹#›</a:t>
            </a:fld>
            <a:endParaRPr lang="en-US" altLang="zh-CN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027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3027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3027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3027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3027363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3027363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3027363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3027363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755650" indent="-755650" algn="l" defTabSz="3027363" rtl="0" eaLnBrk="0" fontAlgn="base" hangingPunct="0">
        <a:lnSpc>
          <a:spcPct val="90000"/>
        </a:lnSpc>
        <a:spcBef>
          <a:spcPts val="3313"/>
        </a:spcBef>
        <a:spcAft>
          <a:spcPct val="0"/>
        </a:spcAft>
        <a:buFont typeface="Arial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270125" indent="-755650" algn="l" defTabSz="3027363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3783013" indent="-755650" algn="l" defTabSz="3027363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97488" indent="-755650" algn="l" defTabSz="3027363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6810375" indent="-755650" algn="l" defTabSz="3027363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audio" Target="../media/media1.m4a"/><Relationship Id="rId16" Type="http://schemas.openxmlformats.org/officeDocument/2006/relationships/image" Target="../media/image12.emf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emf"/><Relationship Id="rId5" Type="http://schemas.openxmlformats.org/officeDocument/2006/relationships/image" Target="../media/image1.jpeg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oShape 9" descr="水滴"/>
          <p:cNvSpPr>
            <a:spLocks noChangeArrowheads="1"/>
          </p:cNvSpPr>
          <p:nvPr/>
        </p:nvSpPr>
        <p:spPr bwMode="auto">
          <a:xfrm>
            <a:off x="241511" y="24906988"/>
            <a:ext cx="14667501" cy="11276899"/>
          </a:xfrm>
          <a:prstGeom prst="roundRect">
            <a:avLst>
              <a:gd name="adj" fmla="val 1349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682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74" name="Rectangle 6"/>
          <p:cNvSpPr>
            <a:spLocks noChangeAspect="1" noChangeArrowheads="1"/>
          </p:cNvSpPr>
          <p:nvPr/>
        </p:nvSpPr>
        <p:spPr bwMode="auto">
          <a:xfrm>
            <a:off x="76200" y="782638"/>
            <a:ext cx="288528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332" tIns="174166" rIns="348332" bIns="174166"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6600" b="1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Reactor </a:t>
            </a:r>
            <a:r>
              <a:rPr lang="en-US" sz="6600" b="1" dirty="0" smtClean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Neutrino Anomalies </a:t>
            </a:r>
            <a:r>
              <a:rPr lang="en-US" sz="6600" b="1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and P</a:t>
            </a:r>
            <a:r>
              <a:rPr lang="en-US" sz="6600" b="1" dirty="0" smtClean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ossible Solutions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12" b="1" u="sng" dirty="0" smtClean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Yu-Feng </a:t>
            </a:r>
            <a:r>
              <a:rPr lang="en-US" altLang="zh-CN" sz="3612" b="1" u="sng" dirty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L</a:t>
            </a:r>
            <a:r>
              <a:rPr lang="fr-FR" altLang="zh-CN" sz="3612" b="1" u="sng" dirty="0">
                <a:latin typeface="Century Gothic"/>
                <a:ea typeface="Century Gothic"/>
                <a:cs typeface="Century Gothic"/>
              </a:rPr>
              <a:t>i</a:t>
            </a:r>
            <a:r>
              <a:rPr lang="fr-FR" altLang="zh-CN" sz="3612" b="1" baseline="30000" dirty="0">
                <a:latin typeface="Century Gothic"/>
                <a:ea typeface="Century Gothic"/>
                <a:cs typeface="Century Gothic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fr-FR" altLang="zh-CN" sz="3612" b="1" baseline="30000" dirty="0">
              <a:latin typeface="Century Gothic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85" b="1" dirty="0">
                <a:latin typeface="Century Gothic"/>
                <a:ea typeface="Century Gothic"/>
                <a:cs typeface="Century Gothic"/>
              </a:rPr>
              <a:t>Institute of High Energy Physics, Beijing, China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12" b="1" i="1" u="sng" dirty="0">
                <a:latin typeface="Century Gothic"/>
                <a:ea typeface="Century Gothic"/>
                <a:cs typeface="Century Gothic"/>
              </a:rPr>
              <a:t>*corresponding author: liyufeng@ihep.ac.cn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3612" dirty="0"/>
          </a:p>
        </p:txBody>
      </p:sp>
      <p:sp>
        <p:nvSpPr>
          <p:cNvPr id="3075" name="Rectangle 179"/>
          <p:cNvSpPr>
            <a:spLocks noChangeArrowheads="1"/>
          </p:cNvSpPr>
          <p:nvPr/>
        </p:nvSpPr>
        <p:spPr bwMode="auto">
          <a:xfrm>
            <a:off x="0" y="893763"/>
            <a:ext cx="302752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3612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76" name="Rectangle 228"/>
          <p:cNvSpPr>
            <a:spLocks noChangeArrowheads="1"/>
          </p:cNvSpPr>
          <p:nvPr/>
        </p:nvSpPr>
        <p:spPr bwMode="auto">
          <a:xfrm>
            <a:off x="15044738" y="893763"/>
            <a:ext cx="1857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3612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77" name="Rectangle 229"/>
          <p:cNvSpPr>
            <a:spLocks noChangeArrowheads="1"/>
          </p:cNvSpPr>
          <p:nvPr/>
        </p:nvSpPr>
        <p:spPr bwMode="auto">
          <a:xfrm>
            <a:off x="15020925" y="3571875"/>
            <a:ext cx="2317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308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sz="1682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78996" y="4292600"/>
            <a:ext cx="29754704" cy="9541709"/>
            <a:chOff x="0" y="0"/>
            <a:chExt cx="23340" cy="15475"/>
          </a:xfrm>
        </p:grpSpPr>
        <p:sp>
          <p:nvSpPr>
            <p:cNvPr id="3081" name="AutoShape 9" descr="水滴"/>
            <p:cNvSpPr>
              <a:spLocks noChangeArrowheads="1"/>
            </p:cNvSpPr>
            <p:nvPr/>
          </p:nvSpPr>
          <p:spPr bwMode="auto">
            <a:xfrm>
              <a:off x="0" y="0"/>
              <a:ext cx="23340" cy="15475"/>
            </a:xfrm>
            <a:prstGeom prst="roundRect">
              <a:avLst>
                <a:gd name="adj" fmla="val 13491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682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82" name="Rectangle 54"/>
            <p:cNvSpPr>
              <a:spLocks noChangeArrowheads="1"/>
            </p:cNvSpPr>
            <p:nvPr/>
          </p:nvSpPr>
          <p:spPr bwMode="auto">
            <a:xfrm>
              <a:off x="626" y="1604"/>
              <a:ext cx="22398" cy="1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8332" tIns="174166" rIns="348332" bIns="174166">
              <a:spAutoFit/>
            </a:bodyPr>
            <a:lstStyle>
              <a:lvl1pPr marL="457200" indent="-4572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Reactor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neutrinos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 (electron antineutrinos) are </a:t>
              </a:r>
              <a:r>
                <a:rPr lang="en-US" altLang="zh-CN" sz="3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produced</a:t>
              </a:r>
              <a:r>
                <a:rPr lang="en-US" altLang="zh-CN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 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from beta decays of the neutron-rich fission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products, and are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detected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 via the 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i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nverse 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b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eta decay (IBD) process.</a:t>
              </a:r>
            </a:p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endParaRPr>
            </a:p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Reactor experiments have shown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anomalous results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for both IBD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rate (left plot)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 and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spectrum (right plot)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measurements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endParaRPr>
            </a:p>
            <a:p>
              <a:pPr marL="0" indent="0" algn="just">
                <a:spcBef>
                  <a:spcPct val="20000"/>
                </a:spcBef>
                <a:buClr>
                  <a:schemeClr val="accent2"/>
                </a:buClr>
                <a:defRPr/>
              </a:pP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anose="020B0604020202020204" pitchFamily="34" charset="0"/>
              </a:endParaRPr>
            </a:p>
            <a:p>
              <a:pPr marL="0" indent="0" algn="just">
                <a:spcBef>
                  <a:spcPct val="20000"/>
                </a:spcBef>
                <a:buClr>
                  <a:schemeClr val="accent2"/>
                </a:buClr>
                <a:defRPr/>
              </a:pPr>
              <a:endParaRPr lang="en-US" altLang="zh-CN" sz="2800" b="1" i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2800" b="1" i="1" dirty="0">
                <a:solidFill>
                  <a:srgbClr val="FF0000"/>
                </a:solidFill>
                <a:latin typeface="Century Gothic"/>
                <a:ea typeface="微软雅黑" panose="020B0503020204020204" pitchFamily="34" charset="-122"/>
                <a:cs typeface="Century Gothic"/>
              </a:endParaRP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2800" b="1" i="1" dirty="0" smtClean="0">
                <a:solidFill>
                  <a:srgbClr val="FF0000"/>
                </a:solidFill>
                <a:latin typeface="Century Gothic"/>
                <a:ea typeface="微软雅黑" panose="020B0503020204020204" pitchFamily="34" charset="-122"/>
                <a:cs typeface="Century Gothic"/>
              </a:endParaRP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2800" b="1" i="1" dirty="0">
                <a:solidFill>
                  <a:srgbClr val="FF0000"/>
                </a:solidFill>
                <a:latin typeface="Century Gothic"/>
                <a:ea typeface="微软雅黑" panose="020B0503020204020204" pitchFamily="34" charset="-122"/>
                <a:cs typeface="Century Gothic"/>
              </a:endParaRP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endParaRPr>
            </a:p>
            <a:p>
              <a:pPr marL="0" indent="0" algn="just">
                <a:spcBef>
                  <a:spcPct val="20000"/>
                </a:spcBef>
                <a:buClr>
                  <a:schemeClr val="accent2"/>
                </a:buClr>
                <a:defRPr/>
              </a:pPr>
              <a:endPara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endParaRPr>
            </a:p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Reactor rate anomaly: 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measured IBD yields are smaller than model predictions by around 6%.</a:t>
              </a: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anose="020B0604020202020204" pitchFamily="34" charset="0"/>
              </a:endParaRPr>
            </a:p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  <a:sym typeface="Arial" panose="020B0604020202020204" pitchFamily="34" charset="0"/>
                </a:rPr>
                <a:t>Reactor spectrum anomaly: 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  <a:sym typeface="Arial" panose="020B0604020202020204" pitchFamily="34" charset="0"/>
                </a:rPr>
                <a:t>there is a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  <a:sym typeface="Arial" panose="020B0604020202020204" pitchFamily="34" charset="0"/>
                </a:rPr>
                <a:t>bump at around 5 MeV when comparing the measured and predicted spectra.</a:t>
              </a:r>
            </a:p>
            <a:p>
              <a:pPr algn="just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Ø"/>
                <a:defRPr/>
              </a:pPr>
              <a:endPara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anose="020B0604020202020204" pitchFamily="34" charset="0"/>
              </a:endParaRPr>
            </a:p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  <a:sym typeface="Arial" panose="020B0604020202020204" pitchFamily="34" charset="0"/>
                </a:rPr>
                <a:t>How to solve these reactor anomalies is an intensively discussed topic in nuclear and particle physics community.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anose="020B0604020202020204" pitchFamily="34" charset="0"/>
              </a:endParaRPr>
            </a:p>
          </p:txBody>
        </p:sp>
        <p:sp>
          <p:nvSpPr>
            <p:cNvPr id="3083" name="Text Box 177"/>
            <p:cNvSpPr>
              <a:spLocks noChangeArrowheads="1"/>
            </p:cNvSpPr>
            <p:nvPr/>
          </p:nvSpPr>
          <p:spPr bwMode="auto">
            <a:xfrm>
              <a:off x="1196" y="161"/>
              <a:ext cx="14250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sz="4485" b="1" dirty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1. </a:t>
              </a:r>
              <a:r>
                <a:rPr lang="en-US" sz="4485" b="1" dirty="0" smtClean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Reactor neutrino anomalies</a:t>
              </a:r>
              <a:endParaRPr lang="en-US" sz="4485" b="1" dirty="0">
                <a:latin typeface="Century Gothic"/>
                <a:ea typeface="Century Gothic"/>
                <a:cs typeface="Century Gothic"/>
                <a:sym typeface="Arial" panose="020B0604020202020204" pitchFamily="34" charset="0"/>
              </a:endParaRPr>
            </a:p>
          </p:txBody>
        </p:sp>
      </p:grpSp>
      <p:sp>
        <p:nvSpPr>
          <p:cNvPr id="3084" name="AutoShape 182" descr="水滴"/>
          <p:cNvSpPr>
            <a:spLocks noChangeArrowheads="1"/>
          </p:cNvSpPr>
          <p:nvPr/>
        </p:nvSpPr>
        <p:spPr bwMode="auto">
          <a:xfrm>
            <a:off x="258763" y="36641088"/>
            <a:ext cx="29757687" cy="5867639"/>
          </a:xfrm>
          <a:prstGeom prst="roundRect">
            <a:avLst>
              <a:gd name="adj" fmla="val 802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4111" b="1" dirty="0" smtClean="0"/>
              <a:t>		</a:t>
            </a:r>
            <a:endParaRPr lang="zh-CN" altLang="en-US" sz="2242" b="1" dirty="0" smtClean="0">
              <a:solidFill>
                <a:srgbClr val="C00000"/>
              </a:solidFill>
              <a:sym typeface="Times New Roman" panose="02020603050405020304" pitchFamily="18" charset="0"/>
            </a:endParaRPr>
          </a:p>
        </p:txBody>
      </p:sp>
      <p:pic>
        <p:nvPicPr>
          <p:cNvPr id="2107" name="Image 7" descr="W020090722524685304150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46050"/>
            <a:ext cx="302736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8"/>
          <p:cNvGrpSpPr>
            <a:grpSpLocks/>
          </p:cNvGrpSpPr>
          <p:nvPr/>
        </p:nvGrpSpPr>
        <p:grpSpPr bwMode="auto">
          <a:xfrm>
            <a:off x="15366200" y="14163351"/>
            <a:ext cx="14667500" cy="10407286"/>
            <a:chOff x="0" y="-285"/>
            <a:chExt cx="23340" cy="15475"/>
          </a:xfrm>
        </p:grpSpPr>
        <p:sp>
          <p:nvSpPr>
            <p:cNvPr id="55" name="AutoShape 9" descr="水滴"/>
            <p:cNvSpPr>
              <a:spLocks noChangeArrowheads="1"/>
            </p:cNvSpPr>
            <p:nvPr/>
          </p:nvSpPr>
          <p:spPr bwMode="auto">
            <a:xfrm>
              <a:off x="0" y="-285"/>
              <a:ext cx="23340" cy="15475"/>
            </a:xfrm>
            <a:prstGeom prst="roundRect">
              <a:avLst>
                <a:gd name="adj" fmla="val 13491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682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Text Box 177"/>
            <p:cNvSpPr>
              <a:spLocks noChangeArrowheads="1"/>
            </p:cNvSpPr>
            <p:nvPr/>
          </p:nvSpPr>
          <p:spPr bwMode="auto">
            <a:xfrm>
              <a:off x="1513" y="-59"/>
              <a:ext cx="14250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sz="4485" b="1" dirty="0" smtClean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3. </a:t>
              </a:r>
              <a:r>
                <a:rPr lang="en-US" altLang="zh-CN" sz="4485" b="1" dirty="0" smtClean="0">
                  <a:latin typeface="Century Gothic"/>
                  <a:ea typeface="Century Gothic"/>
                  <a:cs typeface="Century Gothic"/>
                </a:rPr>
                <a:t>Ab initial method</a:t>
              </a:r>
            </a:p>
          </p:txBody>
        </p:sp>
      </p:grpSp>
      <p:grpSp>
        <p:nvGrpSpPr>
          <p:cNvPr id="58" name="Group 8"/>
          <p:cNvGrpSpPr>
            <a:grpSpLocks/>
          </p:cNvGrpSpPr>
          <p:nvPr/>
        </p:nvGrpSpPr>
        <p:grpSpPr bwMode="auto">
          <a:xfrm>
            <a:off x="331971" y="14120240"/>
            <a:ext cx="14667500" cy="10440000"/>
            <a:chOff x="0" y="0"/>
            <a:chExt cx="23340" cy="15475"/>
          </a:xfrm>
        </p:grpSpPr>
        <p:sp>
          <p:nvSpPr>
            <p:cNvPr id="59" name="AutoShape 9" descr="水滴"/>
            <p:cNvSpPr>
              <a:spLocks noChangeArrowheads="1"/>
            </p:cNvSpPr>
            <p:nvPr/>
          </p:nvSpPr>
          <p:spPr bwMode="auto">
            <a:xfrm>
              <a:off x="0" y="0"/>
              <a:ext cx="23340" cy="15475"/>
            </a:xfrm>
            <a:prstGeom prst="roundRect">
              <a:avLst>
                <a:gd name="adj" fmla="val 13491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682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849" y="1419"/>
              <a:ext cx="19864" cy="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8332" tIns="174166" rIns="348332" bIns="174166">
              <a:spAutoFit/>
            </a:bodyPr>
            <a:lstStyle>
              <a:lvl1pPr marL="457200" indent="-4572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Using the reactor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rates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 data and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fuel evolution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data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: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entury Gothic"/>
                </a:rPr>
                <a:t> </a:t>
              </a:r>
              <a:endParaRPr lang="en-US" altLang="zh-CN" sz="1800" b="1" i="1" dirty="0">
                <a:latin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61" name="Text Box 177"/>
            <p:cNvSpPr>
              <a:spLocks noChangeArrowheads="1"/>
            </p:cNvSpPr>
            <p:nvPr/>
          </p:nvSpPr>
          <p:spPr bwMode="auto">
            <a:xfrm>
              <a:off x="1196" y="161"/>
              <a:ext cx="1832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sz="4485" b="1" dirty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2</a:t>
              </a:r>
              <a:r>
                <a:rPr lang="en-US" sz="4485" b="1" dirty="0" smtClean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. </a:t>
              </a:r>
              <a:r>
                <a:rPr lang="en-US" altLang="zh-CN" sz="4485" b="1" dirty="0" smtClean="0">
                  <a:latin typeface="Century Gothic"/>
                  <a:ea typeface="Century Gothic"/>
                  <a:cs typeface="Century Gothic"/>
                </a:rPr>
                <a:t>Data-driven method</a:t>
              </a:r>
              <a:endParaRPr lang="en-US" sz="4485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64778" y="21020891"/>
            <a:ext cx="13563244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Reactor rates tend to favor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equal suppression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of the 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235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U and 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239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Pu fluxes (oscillation), while (DYB &amp; RENO) fuel evolution data favor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the suppression of 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235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U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  <a:sym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Regarding all hybrid hypotheses: a) a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deficit for the 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235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U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 flux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is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always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obtained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; b) oscillation-including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hypothesis is favored over the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oscillation-excluding one: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moderately at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1-2σ </a:t>
            </a:r>
          </a:p>
        </p:txBody>
      </p: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15365671" y="24938829"/>
            <a:ext cx="14667501" cy="11245058"/>
            <a:chOff x="-5093" y="-285"/>
            <a:chExt cx="23340" cy="15475"/>
          </a:xfrm>
        </p:grpSpPr>
        <p:sp>
          <p:nvSpPr>
            <p:cNvPr id="50" name="AutoShape 9" descr="水滴"/>
            <p:cNvSpPr>
              <a:spLocks noChangeArrowheads="1"/>
            </p:cNvSpPr>
            <p:nvPr/>
          </p:nvSpPr>
          <p:spPr bwMode="auto">
            <a:xfrm>
              <a:off x="-5093" y="-285"/>
              <a:ext cx="23340" cy="15475"/>
            </a:xfrm>
            <a:prstGeom prst="roundRect">
              <a:avLst>
                <a:gd name="adj" fmla="val 13491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682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Text Box 177"/>
            <p:cNvSpPr>
              <a:spLocks noChangeArrowheads="1"/>
            </p:cNvSpPr>
            <p:nvPr/>
          </p:nvSpPr>
          <p:spPr bwMode="auto">
            <a:xfrm>
              <a:off x="-3579" y="-59"/>
              <a:ext cx="19135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sz="4485" b="1" dirty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5</a:t>
              </a:r>
              <a:r>
                <a:rPr lang="en-US" sz="4485" b="1" dirty="0" smtClean="0">
                  <a:latin typeface="Century Gothic"/>
                  <a:ea typeface="Century Gothic"/>
                  <a:cs typeface="Century Gothic"/>
                  <a:sym typeface="Arial" panose="020B0604020202020204" pitchFamily="34" charset="0"/>
                </a:rPr>
                <a:t>. Conversion method</a:t>
              </a:r>
              <a:endParaRPr lang="en-US" sz="4485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Arial" panose="020B0604020202020204" pitchFamily="34" charset="0"/>
              </a:endParaRPr>
            </a:p>
          </p:txBody>
        </p:sp>
      </p:grp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2107748" y="20411307"/>
            <a:ext cx="3675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i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Giunti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 et al.,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JHEP 10 (2017) 143 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Text Box 177"/>
          <p:cNvSpPr>
            <a:spLocks noChangeArrowheads="1"/>
          </p:cNvSpPr>
          <p:nvPr/>
        </p:nvSpPr>
        <p:spPr bwMode="auto">
          <a:xfrm>
            <a:off x="1040976" y="25135582"/>
            <a:ext cx="12648868" cy="78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4485" b="1" dirty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4</a:t>
            </a:r>
            <a:r>
              <a:rPr lang="en-US" sz="4485" b="1" dirty="0" smtClean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. Beta decay at KATRIN</a:t>
            </a:r>
            <a:endParaRPr lang="en-US" sz="4485" b="1"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Arial" panose="020B0604020202020204" pitchFamily="34" charset="0"/>
            </a:endParaRPr>
          </a:p>
        </p:txBody>
      </p:sp>
      <p:sp>
        <p:nvSpPr>
          <p:cNvPr id="93" name="Text Box 177"/>
          <p:cNvSpPr>
            <a:spLocks noChangeArrowheads="1"/>
          </p:cNvSpPr>
          <p:nvPr/>
        </p:nvSpPr>
        <p:spPr bwMode="auto">
          <a:xfrm>
            <a:off x="736184" y="36773335"/>
            <a:ext cx="5562454" cy="78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4485" b="1" dirty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6</a:t>
            </a:r>
            <a:r>
              <a:rPr lang="en-US" sz="4485" b="1" dirty="0" smtClean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. Conclusion</a:t>
            </a:r>
            <a:endParaRPr lang="en-US" sz="4485" b="1"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Arial" panose="020B0604020202020204" pitchFamily="34" charset="0"/>
            </a:endParaRPr>
          </a:p>
        </p:txBody>
      </p:sp>
      <p:sp>
        <p:nvSpPr>
          <p:cNvPr id="91" name="Rectangle 54"/>
          <p:cNvSpPr>
            <a:spLocks noChangeArrowheads="1"/>
          </p:cNvSpPr>
          <p:nvPr/>
        </p:nvSpPr>
        <p:spPr bwMode="auto">
          <a:xfrm>
            <a:off x="358364" y="37472820"/>
            <a:ext cx="15160232" cy="51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332" tIns="174166" rIns="348332" bIns="174166"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Reactor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rate/spectrum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anomalies are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interesting topics in particle and nuclear physics, and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awaiting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satisfactory solutions.</a:t>
            </a:r>
          </a:p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Data-driven method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always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favors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 suppression of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the 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235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U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flux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,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while KATRIN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can provide independent tests.</a:t>
            </a:r>
          </a:p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Both the ab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initial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and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conversion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calculations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need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to be improved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in many aspects (database, fission yield and single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spectrum, etc.).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 Accurate reactor rate and spectrum predictions are important for future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reactor experiments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(i.e., JUNO).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8298" y="218837"/>
            <a:ext cx="4674116" cy="17525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3530" y="7838637"/>
            <a:ext cx="9344047" cy="342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95446" y="7847547"/>
            <a:ext cx="13576652" cy="34200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777147" y="16004664"/>
            <a:ext cx="4559149" cy="43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0955" y="15991823"/>
            <a:ext cx="4406800" cy="4320000"/>
          </a:xfrm>
          <a:prstGeom prst="rect">
            <a:avLst/>
          </a:prstGeom>
        </p:spPr>
      </p:pic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7822598" y="20411307"/>
            <a:ext cx="4876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i="1" dirty="0" err="1">
                <a:latin typeface="Arial" panose="020B0604020202020204" pitchFamily="34" charset="0"/>
                <a:ea typeface="宋体" panose="02010600030101010101" pitchFamily="2" charset="-122"/>
              </a:rPr>
              <a:t>Giunti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 et 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al.,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Phys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zh-CN" sz="1800" i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Rev.D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99 (2019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)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073005</a:t>
            </a:r>
            <a:endParaRPr lang="zh-CN" altLang="en-US" sz="1800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4" name="Rectangle 54"/>
          <p:cNvSpPr>
            <a:spLocks noChangeArrowheads="1"/>
          </p:cNvSpPr>
          <p:nvPr/>
        </p:nvSpPr>
        <p:spPr bwMode="auto">
          <a:xfrm>
            <a:off x="16128180" y="15153645"/>
            <a:ext cx="13705780" cy="46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332" tIns="174166" rIns="348332" bIns="174166"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Ab initial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model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for the reactor neutrino flux: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summation of each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beta decay branches using the nuclear database for the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fission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and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 decay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information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Possible problems: the nuclear database (e.g., pandemonium effect), fission yield, single beta decay spectrum, etc.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  <a:sym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W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e discuss the effects of the single beta decay spectrum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by using a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fully numerical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calculation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of lepton wave functions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, compared to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previous ones using the famous Fermi function.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42556" y="20118395"/>
            <a:ext cx="6324434" cy="4083493"/>
          </a:xfrm>
          <a:prstGeom prst="rect">
            <a:avLst/>
          </a:prstGeom>
        </p:spPr>
      </p:pic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23900376" y="20106515"/>
            <a:ext cx="4267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Fang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et al., </a:t>
            </a:r>
            <a:r>
              <a:rPr lang="en-US" altLang="zh-CN" sz="1800" i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arXiv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: 2001.01689</a:t>
            </a:r>
          </a:p>
        </p:txBody>
      </p:sp>
      <p:sp>
        <p:nvSpPr>
          <p:cNvPr id="20" name="矩形 19"/>
          <p:cNvSpPr/>
          <p:nvPr/>
        </p:nvSpPr>
        <p:spPr>
          <a:xfrm>
            <a:off x="23595584" y="20770146"/>
            <a:ext cx="5791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ENDF VIII.0, for fission yield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data, and ENSDF for the decay data.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2% and 4% deviations for the neutrino and electron spectra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</p:txBody>
      </p:sp>
      <p:sp>
        <p:nvSpPr>
          <p:cNvPr id="96" name="Rectangle 54"/>
          <p:cNvSpPr>
            <a:spLocks noChangeArrowheads="1"/>
          </p:cNvSpPr>
          <p:nvPr/>
        </p:nvSpPr>
        <p:spPr bwMode="auto">
          <a:xfrm>
            <a:off x="659986" y="25872724"/>
            <a:ext cx="13868036" cy="49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332" tIns="174166" rIns="348332" bIns="174166"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Beta decay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is a model-independent way to probe the absolute neutrino masses.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KATRIN published its first data in 2019, with a limit on the effective neutrino mass as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m</a:t>
            </a:r>
            <a:r>
              <a:rPr lang="el-GR" altLang="zh-CN" sz="3200" b="1" baseline="-25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ν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&lt; 1.1 eV (95% C.L.).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  <a:sym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W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e test the reactor rate anomaly using the beta decay data at KATRIN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by assuming the 3+1 active-sterile mixing.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1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  <a:sym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KATRIN improves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the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exclusion of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the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large-</a:t>
            </a:r>
            <a:r>
              <a:rPr lang="el-GR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Δ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m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2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41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solution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of the Huber-Muller reactor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rate anomaly.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  <a:sym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6073" y="30822561"/>
            <a:ext cx="5610385" cy="5056940"/>
          </a:xfrm>
          <a:prstGeom prst="rect">
            <a:avLst/>
          </a:prstGeom>
        </p:spPr>
      </p:pic>
      <p:sp>
        <p:nvSpPr>
          <p:cNvPr id="97" name="矩形 96"/>
          <p:cNvSpPr/>
          <p:nvPr/>
        </p:nvSpPr>
        <p:spPr>
          <a:xfrm>
            <a:off x="1040976" y="31536215"/>
            <a:ext cx="6188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RSR: the reactor spectra ratio data test a large part of the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small-</a:t>
            </a:r>
            <a:r>
              <a:rPr lang="el-GR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Δ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2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41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微软雅黑" panose="020B0503020204020204" pitchFamily="34" charset="-122"/>
              </a:rPr>
              <a:t>region.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Tritium: 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    KATRIN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+ Mainz + 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Troitsk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RSR and Tritium limits are complementary, and 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rule out most of the parameter space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</a:t>
            </a: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2183946" y="30926631"/>
            <a:ext cx="4343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i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Giunti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 et al., JHEP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05 (2020) 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061 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" name="Rectangle 54"/>
          <p:cNvSpPr>
            <a:spLocks noChangeArrowheads="1"/>
          </p:cNvSpPr>
          <p:nvPr/>
        </p:nvSpPr>
        <p:spPr bwMode="auto">
          <a:xfrm>
            <a:off x="16128180" y="25897563"/>
            <a:ext cx="13705780" cy="29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332" tIns="174166" rIns="348332" bIns="174166"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Conversion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model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for the reactor neutrino flux: using dozens of virtual beta decay branches to fit the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aggregate electron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spectra of 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235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U, 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239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Pu, and 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241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Pu at ILL.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We propose a new realization of the conversion calculation by including the contribution of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  <a:sym typeface="Arial" pitchFamily="34" charset="0"/>
              </a:rPr>
              <a:t>forbidden decay branches.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56526" y="28869285"/>
            <a:ext cx="5717409" cy="360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95585" y="28869285"/>
            <a:ext cx="4359185" cy="36000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85368" y="32679185"/>
            <a:ext cx="12191249" cy="3288005"/>
          </a:xfrm>
          <a:prstGeom prst="rect">
            <a:avLst/>
          </a:prstGeom>
        </p:spPr>
      </p:pic>
      <p:sp>
        <p:nvSpPr>
          <p:cNvPr id="101" name="矩形 100"/>
          <p:cNvSpPr/>
          <p:nvPr/>
        </p:nvSpPr>
        <p:spPr>
          <a:xfrm>
            <a:off x="19101665" y="34736531"/>
            <a:ext cx="8837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Using data of ILL U235 beta spectrum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21233446" y="32919437"/>
            <a:ext cx="5410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Li, et. al., Phys. Rev. D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100 (2019</a:t>
            </a:r>
            <a:r>
              <a:rPr lang="en-US" altLang="zh-CN" sz="1800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), </a:t>
            </a:r>
            <a:r>
              <a:rPr lang="en-US" altLang="zh-CN" sz="1800" i="1" dirty="0">
                <a:latin typeface="Arial" panose="020B0604020202020204" pitchFamily="34" charset="0"/>
                <a:ea typeface="宋体" panose="02010600030101010101" pitchFamily="2" charset="-122"/>
              </a:rPr>
              <a:t>053005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" name="Text Box 177"/>
          <p:cNvSpPr>
            <a:spLocks noChangeArrowheads="1"/>
          </p:cNvSpPr>
          <p:nvPr/>
        </p:nvSpPr>
        <p:spPr bwMode="auto">
          <a:xfrm>
            <a:off x="15823392" y="36717679"/>
            <a:ext cx="10362924" cy="78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4485" b="1" dirty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7</a:t>
            </a:r>
            <a:r>
              <a:rPr lang="en-US" sz="4485" b="1" dirty="0" smtClean="0">
                <a:latin typeface="Century Gothic"/>
                <a:ea typeface="Century Gothic"/>
                <a:cs typeface="Century Gothic"/>
                <a:sym typeface="Arial" panose="020B0604020202020204" pitchFamily="34" charset="0"/>
              </a:rPr>
              <a:t>. Reference</a:t>
            </a:r>
            <a:endParaRPr lang="en-US" sz="4485" b="1"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Arial" panose="020B0604020202020204" pitchFamily="34" charset="0"/>
            </a:endParaRPr>
          </a:p>
        </p:txBody>
      </p:sp>
      <p:sp>
        <p:nvSpPr>
          <p:cNvPr id="106" name="Rectangle 54"/>
          <p:cNvSpPr>
            <a:spLocks noChangeArrowheads="1"/>
          </p:cNvSpPr>
          <p:nvPr/>
        </p:nvSpPr>
        <p:spPr bwMode="auto">
          <a:xfrm>
            <a:off x="16055152" y="37403461"/>
            <a:ext cx="12721896" cy="62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332" tIns="174166" rIns="348332" bIns="174166"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algn="just">
              <a:buClr>
                <a:schemeClr val="tx1"/>
              </a:buClr>
              <a:defRPr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[1] G. Mention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et al.,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Phys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 Rev. D 83 (2011)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073006.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[2] T.A. Mueller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et al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., Phys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 Rev. C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832011) 054615.</a:t>
            </a:r>
          </a:p>
          <a:p>
            <a:pPr marL="0" indent="0" algn="just">
              <a:buClr>
                <a:schemeClr val="tx1"/>
              </a:buClr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[3] P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Huber,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Phys. Rev.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C 84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(2011)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024617.</a:t>
            </a:r>
          </a:p>
          <a:p>
            <a:pPr marL="0" indent="0" algn="just">
              <a:buClr>
                <a:schemeClr val="tx1"/>
              </a:buClr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[4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]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KATRIN, Phys. Rev. </a:t>
            </a:r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Lett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 123 (2019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) 221802.</a:t>
            </a:r>
          </a:p>
          <a:p>
            <a:pPr marL="0" indent="0" algn="just">
              <a:buClr>
                <a:schemeClr val="tx1"/>
              </a:buClr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[5] C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 </a:t>
            </a:r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Giunti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et al.,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Phys. Rev. D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99 (2019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) 073005.</a:t>
            </a:r>
          </a:p>
          <a:p>
            <a:pPr marL="0" indent="0" algn="just">
              <a:buClr>
                <a:schemeClr val="tx1"/>
              </a:buClr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[6] Y.F. </a:t>
            </a:r>
            <a:r>
              <a:rPr lang="fr-FR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Li, D. Zhang, </a:t>
            </a:r>
            <a:r>
              <a:rPr lang="fr-FR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Phys. Rev. D 100 (2019</a:t>
            </a:r>
            <a:r>
              <a:rPr lang="fr-FR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) 053005.</a:t>
            </a:r>
          </a:p>
          <a:p>
            <a:pPr marL="0" indent="0" algn="just">
              <a:buClr>
                <a:schemeClr val="tx1"/>
              </a:buClr>
              <a:defRPr/>
            </a:pPr>
            <a:r>
              <a:rPr lang="fr-FR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[7] D.L. Fang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et al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.</a:t>
            </a:r>
            <a:r>
              <a:rPr lang="fr-FR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, </a:t>
            </a:r>
            <a:r>
              <a:rPr lang="fr-FR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arXiv: </a:t>
            </a:r>
            <a:r>
              <a:rPr lang="fr-FR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2001.01689.</a:t>
            </a:r>
          </a:p>
          <a:p>
            <a:pPr marL="0" indent="0" algn="just">
              <a:buClr>
                <a:schemeClr val="tx1"/>
              </a:buClr>
              <a:defRPr/>
            </a:pPr>
            <a:r>
              <a:rPr lang="fr-FR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[8] C. </a:t>
            </a:r>
            <a:r>
              <a:rPr lang="it-IT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Giunti </a:t>
            </a:r>
            <a:r>
              <a:rPr lang="it-IT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et al., JHEP 05 (2020) </a:t>
            </a:r>
            <a:r>
              <a:rPr lang="it-IT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061.</a:t>
            </a:r>
            <a:endParaRPr lang="it-IT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defRPr/>
            </a:pPr>
            <a:endParaRPr lang="fr-FR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defRPr/>
            </a:pPr>
            <a:endParaRPr lang="fr-FR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  <a:p>
            <a:pPr marL="0" indent="0" algn="just">
              <a:buClr>
                <a:schemeClr val="tx1"/>
              </a:buClr>
              <a:defRPr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</p:txBody>
      </p: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878338" y="42406888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90"/>
    </mc:Choice>
    <mc:Fallback>
      <p:transition spd="slow" advTm="79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6267</TotalTime>
  <Pages>0</Pages>
  <Words>796</Words>
  <Characters>0</Characters>
  <Application>Microsoft Office PowerPoint</Application>
  <DocSecurity>0</DocSecurity>
  <PresentationFormat>自定义</PresentationFormat>
  <Lines>0</Lines>
  <Paragraphs>78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Calibri Light</vt:lpstr>
      <vt:lpstr>Century Gothic</vt:lpstr>
      <vt:lpstr>Times New Roman</vt:lpstr>
      <vt:lpstr>Wingdings</vt:lpstr>
      <vt:lpstr>默认设计模板</vt:lpstr>
      <vt:lpstr>PowerPoint 演示文稿</vt:lpstr>
    </vt:vector>
  </TitlesOfParts>
  <Company>東大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Characterization of Water Soluble CdTe and CdTe/CdS Core-shell Quantum Dots for Biosensing Applications</dc:title>
  <dc:creator>こう</dc:creator>
  <cp:lastModifiedBy>IHEP</cp:lastModifiedBy>
  <cp:revision>448</cp:revision>
  <dcterms:created xsi:type="dcterms:W3CDTF">2007-06-19T22:38:00Z</dcterms:created>
  <dcterms:modified xsi:type="dcterms:W3CDTF">2020-06-15T08:52:25Z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