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88" r:id="rId5"/>
    <p:sldId id="311" r:id="rId6"/>
    <p:sldId id="309" r:id="rId7"/>
    <p:sldId id="308" r:id="rId8"/>
    <p:sldId id="320" r:id="rId9"/>
    <p:sldId id="316" r:id="rId10"/>
    <p:sldId id="319" r:id="rId11"/>
    <p:sldId id="313" r:id="rId12"/>
    <p:sldId id="318" r:id="rId13"/>
    <p:sldId id="31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.Mulcahy" initials="J" lastIdx="4" clrIdx="0">
    <p:extLst>
      <p:ext uri="{19B8F6BF-5375-455C-9EA6-DF929625EA0E}">
        <p15:presenceInfo xmlns:p15="http://schemas.microsoft.com/office/powerpoint/2012/main" userId="S::John.Mulcahy@ul.ie::477a7ee8-2397-42da-9b7d-cb3168f86e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4F3"/>
    <a:srgbClr val="009681"/>
    <a:srgbClr val="90C2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9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A78C5-B3CB-4B0B-8BEA-364AC5913734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15E13-23C4-4E1C-91A2-1F78225D511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08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etn-reflow.eu/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IE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noProof="0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00" y="5934456"/>
            <a:ext cx="2388900" cy="719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4" t="-221" r="39851" b="2505"/>
          <a:stretch/>
        </p:blipFill>
        <p:spPr>
          <a:xfrm>
            <a:off x="-115146" y="-15239"/>
            <a:ext cx="792480" cy="687324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9E9DDF-E30A-4C52-95DD-CC0CB42C90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7067" y="5871460"/>
            <a:ext cx="1158340" cy="7742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4937D8-D481-49A8-98E4-EA902AF4C9E0}"/>
              </a:ext>
            </a:extLst>
          </p:cNvPr>
          <p:cNvSpPr/>
          <p:nvPr userDrawn="1"/>
        </p:nvSpPr>
        <p:spPr>
          <a:xfrm>
            <a:off x="3048000" y="6012367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E" sz="1400" kern="1200" dirty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www.ETN-REFLOW.eu</a:t>
            </a:r>
            <a:endParaRPr lang="en-IE" sz="1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Horizon 2020 Marie </a:t>
            </a:r>
            <a:r>
              <a:rPr lang="pl-PL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Skłodowska-Curie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Action N</a:t>
            </a:r>
            <a:r>
              <a:rPr lang="fr-FR" sz="1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814258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00" y="5938533"/>
            <a:ext cx="2388900" cy="719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4" t="-221" r="39851" b="2505"/>
          <a:stretch/>
        </p:blipFill>
        <p:spPr>
          <a:xfrm>
            <a:off x="-115146" y="-15239"/>
            <a:ext cx="792480" cy="687324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49094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4" t="-221" r="39851" b="2505"/>
          <a:stretch/>
        </p:blipFill>
        <p:spPr>
          <a:xfrm>
            <a:off x="-115146" y="-15239"/>
            <a:ext cx="792480" cy="687324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</a:t>
            </a:r>
            <a:r>
              <a:rPr lang="en-IE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00" y="5938529"/>
            <a:ext cx="2388900" cy="7197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51" r:id="rId4"/>
    <p:sldLayoutId id="2147483665" r:id="rId5"/>
    <p:sldLayoutId id="2147483653" r:id="rId6"/>
    <p:sldLayoutId id="2147483654" r:id="rId7"/>
    <p:sldLayoutId id="2147483655" r:id="rId8"/>
    <p:sldLayoutId id="2147483666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1703D4C-69D6-4C00-AD44-87A93C4D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254" y="582602"/>
            <a:ext cx="2192129" cy="1002238"/>
          </a:xfrm>
          <a:prstGeom prst="rect">
            <a:avLst/>
          </a:prstGeom>
        </p:spPr>
      </p:pic>
      <p:pic>
        <p:nvPicPr>
          <p:cNvPr id="6" name="Picture 2" descr="Image result for teaga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398" y="1729053"/>
            <a:ext cx="2363843" cy="9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38E8B99-8A65-40C5-8C8E-AA30CF1E5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731" y="466310"/>
            <a:ext cx="8569915" cy="2525486"/>
          </a:xfrm>
        </p:spPr>
        <p:txBody>
          <a:bodyPr/>
          <a:lstStyle/>
          <a:p>
            <a:pPr algn="ctr"/>
            <a:r>
              <a:rPr lang="en-IE" dirty="0"/>
              <a:t>Soil phosphorus turnover in soils under long term P management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C35B81-D106-4108-8760-28F3359761F6}"/>
              </a:ext>
            </a:extLst>
          </p:cNvPr>
          <p:cNvSpPr txBox="1">
            <a:spLocks/>
          </p:cNvSpPr>
          <p:nvPr/>
        </p:nvSpPr>
        <p:spPr>
          <a:xfrm>
            <a:off x="1419746" y="3207898"/>
            <a:ext cx="7766936" cy="8655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E" sz="2800" dirty="0" smtClean="0">
                <a:solidFill>
                  <a:schemeClr val="bg2">
                    <a:lumMod val="50000"/>
                  </a:schemeClr>
                </a:solidFill>
              </a:rPr>
              <a:t>Olha Khomenko </a:t>
            </a:r>
            <a:endParaRPr lang="en-IE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95928" y="902208"/>
            <a:ext cx="6082746" cy="1320800"/>
          </a:xfrm>
        </p:spPr>
        <p:txBody>
          <a:bodyPr/>
          <a:lstStyle/>
          <a:p>
            <a:r>
              <a:rPr lang="en-IE" dirty="0" smtClean="0"/>
              <a:t>Thank you!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41298" r="9461" b="4812"/>
          <a:stretch/>
        </p:blipFill>
        <p:spPr>
          <a:xfrm>
            <a:off x="6839524" y="1752245"/>
            <a:ext cx="4959094" cy="32582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" t="27913" r="-397" b="15567"/>
          <a:stretch/>
        </p:blipFill>
        <p:spPr>
          <a:xfrm>
            <a:off x="914448" y="1752245"/>
            <a:ext cx="5925076" cy="32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43" y="1770010"/>
            <a:ext cx="8635042" cy="48715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E1C35C1-10C6-4822-8A33-B55D7D8C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03" y="284618"/>
            <a:ext cx="8596668" cy="1320800"/>
          </a:xfrm>
        </p:spPr>
        <p:txBody>
          <a:bodyPr/>
          <a:lstStyle/>
          <a:p>
            <a:r>
              <a:rPr lang="en-IE" dirty="0" smtClean="0"/>
              <a:t>Conceptual diagram of soil P cycling</a:t>
            </a:r>
            <a:endParaRPr lang="en-IE" b="1" i="1" dirty="0"/>
          </a:p>
        </p:txBody>
      </p:sp>
    </p:spTree>
    <p:extLst>
      <p:ext uri="{BB962C8B-B14F-4D97-AF65-F5344CB8AC3E}">
        <p14:creationId xmlns:p14="http://schemas.microsoft.com/office/powerpoint/2010/main" val="39328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35C1-10C6-4822-8A33-B55D7D8C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99" y="449210"/>
            <a:ext cx="8596668" cy="1320800"/>
          </a:xfrm>
        </p:spPr>
        <p:txBody>
          <a:bodyPr/>
          <a:lstStyle/>
          <a:p>
            <a:r>
              <a:rPr lang="en-IE" dirty="0" smtClean="0"/>
              <a:t>Stable baseline soils were tested </a:t>
            </a:r>
            <a:endParaRPr lang="en-IE" b="1" i="1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0E1C35C1-10C6-4822-8A33-B55D7D8C39A4}"/>
              </a:ext>
            </a:extLst>
          </p:cNvPr>
          <p:cNvSpPr txBox="1">
            <a:spLocks/>
          </p:cNvSpPr>
          <p:nvPr/>
        </p:nvSpPr>
        <p:spPr>
          <a:xfrm>
            <a:off x="612599" y="66887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E" sz="2400" b="1" i="1" dirty="0"/>
          </a:p>
        </p:txBody>
      </p:sp>
      <p:pic>
        <p:nvPicPr>
          <p:cNvPr id="26" name="Picture 8" descr="https://lh3.googleusercontent.com/BCRKJjO60OW4yB_bhxS9A3pd3br1vvRg2JHLqV29LLnGGMOegEwtrNvbmni-5DaTSaLSCf1eH1pzBKGf0bJbJpL9rpQtrAhXRsA3P0Q3D3az6yBXY82I11IWVao_9iw75PqT-3DmG5PRxIK7tTw8IWJqNJYYsDzHgxojL1COGD8x6yn0KQiOFf8UQ7HVRit4AYmOmLouoHk93XRqV_H5dLqnOhI0Wq5ftnXdGu8GovCqMHInhj5xIn5okSp5OkzNgc1gqH_T0gsd9lf5IQ8ldjSG77pMEWxoJ-S-ZvL9pZb9tt7R3V8CyCIVTdv-4AWOKo_II4Q2q2SiXk0jDvf5s5C010sPTk4UnQ5utTnGwWb66wm_N_bpSAccZIVFhmT1EYQ5ta_HWS0ZDIS3htStlILqKr-DFN0v6a5FlaTqDtYUlqOFLFPID0QObd3JjYYByD6bKbO0u0KWRbq25nCotaCFudNIowcMGgP38qAQNZt3OdBcrkAX4xopBA4opbto_gwwHGlBHmjidf9Z3nDccV9G6m8IgT-t4iMUhpY1NflzWC4PbwCoRjA6i5-XkYvnKBaEVWlSnVVQbWAh_RL38X5gAzBJ9v4vgcWMiNADCcPyOZLSlLgQxb72iBjzFZeiZt40bJFYgEsWm2OuW90hYaOWw50XCBm_hBqvhL3T2zdjiCti0TqA2pvn_8euTbmr3twZ6H24PI-9nq3Em-WnuvHt=s912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13453" r="4392" b="7068"/>
          <a:stretch/>
        </p:blipFill>
        <p:spPr bwMode="auto">
          <a:xfrm>
            <a:off x="9570251" y="2093186"/>
            <a:ext cx="2487025" cy="24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404846" y="6668566"/>
            <a:ext cx="561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Recycled fertilizer</a:t>
            </a:r>
            <a:endParaRPr lang="en-IE" sz="1400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6726" r="3806" b="32481"/>
          <a:stretch/>
        </p:blipFill>
        <p:spPr bwMode="auto">
          <a:xfrm>
            <a:off x="3736015" y="1736875"/>
            <a:ext cx="3099989" cy="282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ight Arrow 47"/>
          <p:cNvSpPr/>
          <p:nvPr/>
        </p:nvSpPr>
        <p:spPr>
          <a:xfrm>
            <a:off x="5184947" y="1852606"/>
            <a:ext cx="362376" cy="16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Right Arrow 48"/>
          <p:cNvSpPr/>
          <p:nvPr/>
        </p:nvSpPr>
        <p:spPr>
          <a:xfrm>
            <a:off x="5184947" y="2505836"/>
            <a:ext cx="362376" cy="16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Right Arrow 49"/>
          <p:cNvSpPr/>
          <p:nvPr/>
        </p:nvSpPr>
        <p:spPr>
          <a:xfrm>
            <a:off x="5184947" y="2704179"/>
            <a:ext cx="362375" cy="16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TextBox 50"/>
          <p:cNvSpPr txBox="1"/>
          <p:nvPr/>
        </p:nvSpPr>
        <p:spPr>
          <a:xfrm>
            <a:off x="3736015" y="3630754"/>
            <a:ext cx="3236946" cy="95410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CCFFFF">
                <a:alpha val="56863"/>
              </a:srgb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sz="1400" b="1" dirty="0"/>
              <a:t>Experimental P site established over 50 years ago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sz="1400" b="1" dirty="0"/>
              <a:t>Stable baseline soil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sz="1400" b="1" dirty="0"/>
              <a:t>Varying P </a:t>
            </a:r>
            <a:r>
              <a:rPr lang="en-IE" sz="1400" b="1" dirty="0" smtClean="0"/>
              <a:t>status</a:t>
            </a:r>
            <a:endParaRPr lang="en-IE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996221" y="178541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Soil origin</a:t>
            </a:r>
            <a:endParaRPr lang="en-IE" sz="14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1625" y="-2046270"/>
            <a:ext cx="2002723" cy="157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2426" y="4971663"/>
            <a:ext cx="1032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Soil from long term P trial fertilized with mineral and recycled dairy processing waste fertilizers were tested  </a:t>
            </a:r>
            <a:endParaRPr lang="en-IE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s://lh3.googleusercontent.com/w5YVKYprrYKVZWSfKPhULfyGuvlGGsedNCjC0xnR59UEh2lu7jwx13kXbWgkLj96L5sufGcwZ5nbtOlZvjgHOu68T0BitAEmaVGnBJPddl-eRrolmx3-U2l_M_Gn6cHgJnJIA13EmICUa9RCi2k-JDsKxpzxrBbNVg9V0F3wZZxtE5cWmJpV24oTlrxCKonG3fFvoRrQwPHIQ72jrUnbPgMZsvuTACTx1PBcfwVSnq6JPgfjk3gtP1O8up7Jpf1rKUOPYBwk4GhEBQj7JbyWPrVt7CwvovUtrOgvu4UTX95SEKCUnRlbvPjn7L6-o1R-HI2wmjMPv_wB0joQY96KAIHmwrMHVTzG-qjthITR36Jc_rTC2forjf7uG-S_yMM31PCT5TVvkkaCXWvgVOUnkH4TothWL0dtLEUKDFIqwFcpgY62wS7A330pqzO_S8H6iB8VRv7Vc2LhXj1cFOZcqmj6HhM2hDG-2T0PcyokfHNLa8n6TUEcUCcz-a8lOztwXCQA81kNq3_w-UFfA2y73kRV5W8JbWZNYyrVPlsCoIh8_LVElayyU3CbkjYoWooKpLzLn2ZoKsp59E9b_3gbNhDHbrfxEFbZwgyiLtRSiR30cXlh1dJwmnB0g3s8Pah2BRDlN2Ps_e8e8V97aTv1E_420e9zJqI4Ij0fVc_U-Yd0reHxYKYjnBG4ONuxW6QsGRC7aSudjlK4DKul0PDZ_3Ok0puVGGdQiLgYgb86oL2P-rYhQrDyNylSJF4_=s625-no?authuse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6" y="1823697"/>
            <a:ext cx="2760098" cy="27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27330" r="21927" b="29471"/>
          <a:stretch/>
        </p:blipFill>
        <p:spPr>
          <a:xfrm>
            <a:off x="6940753" y="2093187"/>
            <a:ext cx="2636663" cy="24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35C1-10C6-4822-8A33-B55D7D8C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92" y="20823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A novel isotope pool dilution method used for quantification of the key P fluxes </a:t>
            </a:r>
            <a:endParaRPr lang="en-IE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4D47C-5C86-421F-8BEE-F2F09CC1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00369"/>
          </a:xfrm>
        </p:spPr>
        <p:txBody>
          <a:bodyPr/>
          <a:lstStyle/>
          <a:p>
            <a:endParaRPr lang="en-IE" sz="2000" b="1" dirty="0"/>
          </a:p>
          <a:p>
            <a:pPr lvl="1"/>
            <a:endParaRPr lang="en-IE" sz="2000" b="1" dirty="0"/>
          </a:p>
          <a:p>
            <a:pPr marL="3200400" lvl="7" indent="0">
              <a:buNone/>
            </a:pPr>
            <a:endParaRPr lang="en-IE" sz="1400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2"/>
          <a:stretch/>
        </p:blipFill>
        <p:spPr bwMode="auto">
          <a:xfrm>
            <a:off x="803669" y="2218275"/>
            <a:ext cx="4507276" cy="272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45" t="1987" r="2170" b="1987"/>
          <a:stretch/>
        </p:blipFill>
        <p:spPr>
          <a:xfrm>
            <a:off x="5770184" y="2160589"/>
            <a:ext cx="6421816" cy="34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35C1-10C6-4822-8A33-B55D7D8C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92" y="208232"/>
            <a:ext cx="8596668" cy="1320800"/>
          </a:xfrm>
        </p:spPr>
        <p:txBody>
          <a:bodyPr>
            <a:normAutofit/>
          </a:bodyPr>
          <a:lstStyle/>
          <a:p>
            <a:r>
              <a:rPr lang="en-IE" dirty="0" smtClean="0"/>
              <a:t>Soil test P and Exchangeable P fractions</a:t>
            </a:r>
            <a:endParaRPr lang="en-IE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4D47C-5C86-421F-8BEE-F2F09CC1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00369"/>
          </a:xfrm>
        </p:spPr>
        <p:txBody>
          <a:bodyPr/>
          <a:lstStyle/>
          <a:p>
            <a:endParaRPr lang="en-IE" sz="2000" b="1" dirty="0"/>
          </a:p>
          <a:p>
            <a:pPr lvl="1"/>
            <a:endParaRPr lang="en-IE" sz="2000" b="1" dirty="0"/>
          </a:p>
          <a:p>
            <a:pPr marL="3200400" lvl="7" indent="0">
              <a:buNone/>
            </a:pPr>
            <a:endParaRPr lang="en-IE" sz="1400" dirty="0"/>
          </a:p>
          <a:p>
            <a:endParaRPr lang="en-IE" dirty="0"/>
          </a:p>
          <a:p>
            <a:endParaRPr lang="en-IE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70272"/>
              </p:ext>
            </p:extLst>
          </p:nvPr>
        </p:nvGraphicFramePr>
        <p:xfrm>
          <a:off x="1700447" y="1120526"/>
          <a:ext cx="7743590" cy="5340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234">
                  <a:extLst>
                    <a:ext uri="{9D8B030D-6E8A-4147-A177-3AD203B41FA5}">
                      <a16:colId xmlns:a16="http://schemas.microsoft.com/office/drawing/2014/main" val="2773635684"/>
                    </a:ext>
                  </a:extLst>
                </a:gridCol>
                <a:gridCol w="2137431">
                  <a:extLst>
                    <a:ext uri="{9D8B030D-6E8A-4147-A177-3AD203B41FA5}">
                      <a16:colId xmlns:a16="http://schemas.microsoft.com/office/drawing/2014/main" val="2124693346"/>
                    </a:ext>
                  </a:extLst>
                </a:gridCol>
                <a:gridCol w="2380254">
                  <a:extLst>
                    <a:ext uri="{9D8B030D-6E8A-4147-A177-3AD203B41FA5}">
                      <a16:colId xmlns:a16="http://schemas.microsoft.com/office/drawing/2014/main" val="883864890"/>
                    </a:ext>
                  </a:extLst>
                </a:gridCol>
                <a:gridCol w="1519671">
                  <a:extLst>
                    <a:ext uri="{9D8B030D-6E8A-4147-A177-3AD203B41FA5}">
                      <a16:colId xmlns:a16="http://schemas.microsoft.com/office/drawing/2014/main" val="1940294462"/>
                    </a:ext>
                  </a:extLst>
                </a:gridCol>
              </a:tblGrid>
              <a:tr h="8226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P deficient </a:t>
                      </a:r>
                      <a:r>
                        <a:rPr lang="en-IE" sz="1800" dirty="0" smtClean="0">
                          <a:effectLst/>
                        </a:rPr>
                        <a:t>soil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408360"/>
                  </a:ext>
                </a:extLst>
              </a:tr>
              <a:tr h="538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E, mg L</a:t>
                      </a:r>
                      <a:r>
                        <a:rPr lang="en-IE" sz="1800" baseline="30000">
                          <a:effectLst/>
                        </a:rPr>
                        <a:t>-1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 Morgan P mg L</a:t>
                      </a:r>
                      <a:r>
                        <a:rPr lang="en-IE" sz="1800" baseline="30000">
                          <a:effectLst/>
                        </a:rPr>
                        <a:t>-1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M3 P, mg kg</a:t>
                      </a:r>
                      <a:r>
                        <a:rPr lang="en-IE" sz="1800" baseline="30000">
                          <a:effectLst/>
                        </a:rPr>
                        <a:t>-1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extLst>
                  <a:ext uri="{0D108BD9-81ED-4DB2-BD59-A6C34878D82A}">
                    <a16:rowId xmlns:a16="http://schemas.microsoft.com/office/drawing/2014/main" val="1062151334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Baseline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50.5±3.5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2.3±0.05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51.8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extLst>
                  <a:ext uri="{0D108BD9-81ED-4DB2-BD59-A6C34878D82A}">
                    <a16:rowId xmlns:a16="http://schemas.microsoft.com/office/drawing/2014/main" val="1933224721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SSP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238.4±24.3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15.4±0.5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86.3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extLst>
                  <a:ext uri="{0D108BD9-81ED-4DB2-BD59-A6C34878D82A}">
                    <a16:rowId xmlns:a16="http://schemas.microsoft.com/office/drawing/2014/main" val="3821005694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DPW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96.7±7.5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9.3±0.2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80.2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extLst>
                  <a:ext uri="{0D108BD9-81ED-4DB2-BD59-A6C34878D82A}">
                    <a16:rowId xmlns:a16="http://schemas.microsoft.com/office/drawing/2014/main" val="831092228"/>
                  </a:ext>
                </a:extLst>
              </a:tr>
              <a:tr h="8226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P balanced </a:t>
                      </a:r>
                      <a:r>
                        <a:rPr lang="en-IE" sz="1800" dirty="0" smtClean="0">
                          <a:effectLst/>
                        </a:rPr>
                        <a:t>soil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612167"/>
                  </a:ext>
                </a:extLst>
              </a:tr>
              <a:tr h="538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E, mg L</a:t>
                      </a:r>
                      <a:r>
                        <a:rPr lang="en-IE" sz="1800" baseline="30000">
                          <a:effectLst/>
                        </a:rPr>
                        <a:t>-1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 Morgan P mg L</a:t>
                      </a:r>
                      <a:r>
                        <a:rPr lang="en-IE" sz="1800" baseline="30000" dirty="0">
                          <a:effectLst/>
                        </a:rPr>
                        <a:t>-1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M3 P, mg kg</a:t>
                      </a:r>
                      <a:r>
                        <a:rPr lang="en-IE" sz="1800" baseline="30000" dirty="0">
                          <a:effectLst/>
                        </a:rPr>
                        <a:t>-1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extLst>
                  <a:ext uri="{0D108BD9-81ED-4DB2-BD59-A6C34878D82A}">
                    <a16:rowId xmlns:a16="http://schemas.microsoft.com/office/drawing/2014/main" val="1676643209"/>
                  </a:ext>
                </a:extLst>
              </a:tr>
              <a:tr h="13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Baseline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90.7±7.6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4.8±0.4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84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extLst>
                  <a:ext uri="{0D108BD9-81ED-4DB2-BD59-A6C34878D82A}">
                    <a16:rowId xmlns:a16="http://schemas.microsoft.com/office/drawing/2014/main" val="3177797149"/>
                  </a:ext>
                </a:extLst>
              </a:tr>
              <a:tr h="269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SSP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267.4±4.3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15.7±0.4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132.8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extLst>
                  <a:ext uri="{0D108BD9-81ED-4DB2-BD59-A6C34878D82A}">
                    <a16:rowId xmlns:a16="http://schemas.microsoft.com/office/drawing/2014/main" val="1744351569"/>
                  </a:ext>
                </a:extLst>
              </a:tr>
              <a:tr h="269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DPW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125.2±3.8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15.3±0.9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147.3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extLst>
                  <a:ext uri="{0D108BD9-81ED-4DB2-BD59-A6C34878D82A}">
                    <a16:rowId xmlns:a16="http://schemas.microsoft.com/office/drawing/2014/main" val="4024341654"/>
                  </a:ext>
                </a:extLst>
              </a:tr>
              <a:tr h="8226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P saturated </a:t>
                      </a:r>
                      <a:r>
                        <a:rPr lang="en-IE" sz="1800" dirty="0" smtClean="0">
                          <a:effectLst/>
                        </a:rPr>
                        <a:t>soil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636109"/>
                  </a:ext>
                </a:extLst>
              </a:tr>
              <a:tr h="538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E, mg L</a:t>
                      </a:r>
                      <a:r>
                        <a:rPr lang="en-IE" sz="1800" baseline="30000">
                          <a:effectLst/>
                        </a:rPr>
                        <a:t>-1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 Morgan P mg L</a:t>
                      </a:r>
                      <a:r>
                        <a:rPr lang="en-IE" sz="1800" baseline="30000">
                          <a:effectLst/>
                        </a:rPr>
                        <a:t>-1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M3 P, mg kg</a:t>
                      </a:r>
                      <a:r>
                        <a:rPr lang="en-IE" sz="1800" baseline="30000" dirty="0">
                          <a:effectLst/>
                        </a:rPr>
                        <a:t>-1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extLst>
                  <a:ext uri="{0D108BD9-81ED-4DB2-BD59-A6C34878D82A}">
                    <a16:rowId xmlns:a16="http://schemas.microsoft.com/office/drawing/2014/main" val="2364160720"/>
                  </a:ext>
                </a:extLst>
              </a:tr>
              <a:tr h="269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Baseline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138.6±16.6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12.6±0.1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169.7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extLst>
                  <a:ext uri="{0D108BD9-81ED-4DB2-BD59-A6C34878D82A}">
                    <a16:rowId xmlns:a16="http://schemas.microsoft.com/office/drawing/2014/main" val="2002809852"/>
                  </a:ext>
                </a:extLst>
              </a:tr>
              <a:tr h="269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SSP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294.7±32.5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18.7±1.1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223.9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extLst>
                  <a:ext uri="{0D108BD9-81ED-4DB2-BD59-A6C34878D82A}">
                    <a16:rowId xmlns:a16="http://schemas.microsoft.com/office/drawing/2014/main" val="2285134619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DPW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160.7±28.4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17.9±0.2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231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4" marR="29264" marT="0" marB="0" anchor="b"/>
                </a:tc>
                <a:extLst>
                  <a:ext uri="{0D108BD9-81ED-4DB2-BD59-A6C34878D82A}">
                    <a16:rowId xmlns:a16="http://schemas.microsoft.com/office/drawing/2014/main" val="432471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5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Distribution of soil P fluxes </a:t>
            </a:r>
            <a:endParaRPr lang="en-IE" dirty="0"/>
          </a:p>
        </p:txBody>
      </p:sp>
      <p:pic>
        <p:nvPicPr>
          <p:cNvPr id="4098" name="Picture 2" descr="fig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447" b="66759"/>
          <a:stretch/>
        </p:blipFill>
        <p:spPr bwMode="auto">
          <a:xfrm>
            <a:off x="-116745" y="2374736"/>
            <a:ext cx="4388625" cy="323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fig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33835" r="3153" b="33082"/>
          <a:stretch/>
        </p:blipFill>
        <p:spPr bwMode="auto">
          <a:xfrm>
            <a:off x="3683480" y="2374735"/>
            <a:ext cx="4576070" cy="342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fig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66654"/>
          <a:stretch/>
        </p:blipFill>
        <p:spPr bwMode="auto">
          <a:xfrm>
            <a:off x="7952230" y="2165230"/>
            <a:ext cx="4635341" cy="354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40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4" y="594101"/>
            <a:ext cx="6000749" cy="6263899"/>
          </a:xfrm>
        </p:spPr>
      </p:pic>
      <p:sp>
        <p:nvSpPr>
          <p:cNvPr id="5" name="TextBox 4"/>
          <p:cNvSpPr txBox="1"/>
          <p:nvPr/>
        </p:nvSpPr>
        <p:spPr>
          <a:xfrm>
            <a:off x="2671764" y="0"/>
            <a:ext cx="2690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 smtClean="0"/>
              <a:t>INFLUX </a:t>
            </a:r>
          </a:p>
          <a:p>
            <a:pPr algn="ctr"/>
            <a:r>
              <a:rPr lang="en-IE" dirty="0" smtClean="0"/>
              <a:t>(to the available P pool)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534280" y="0"/>
            <a:ext cx="2966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 smtClean="0"/>
              <a:t>EFFFLUX </a:t>
            </a:r>
          </a:p>
          <a:p>
            <a:pPr algn="ctr"/>
            <a:r>
              <a:rPr lang="en-IE" dirty="0" smtClean="0"/>
              <a:t>(from the available P pool)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551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4" y="0"/>
            <a:ext cx="10175886" cy="5964387"/>
          </a:xfrm>
        </p:spPr>
      </p:pic>
      <p:sp>
        <p:nvSpPr>
          <p:cNvPr id="2" name="Oval 1"/>
          <p:cNvSpPr/>
          <p:nvPr/>
        </p:nvSpPr>
        <p:spPr>
          <a:xfrm>
            <a:off x="3538728" y="5029200"/>
            <a:ext cx="740664" cy="3383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200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 conclusion 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917448" y="1721948"/>
            <a:ext cx="954328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P deficiency P efflux from available to exchangeable P pool is predominant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 balanced and saturated soils P fluxes are balanced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Exchangeable P pool has fixed capacity regardless of initial P status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Bio-based and fertiliser increased P turnover, exchangeable and available P pools</a:t>
            </a: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turnover rates and release from bio-based fertiliser is slower compared to mineral</a:t>
            </a:r>
          </a:p>
        </p:txBody>
      </p:sp>
    </p:spTree>
    <p:extLst>
      <p:ext uri="{BB962C8B-B14F-4D97-AF65-F5344CB8AC3E}">
        <p14:creationId xmlns:p14="http://schemas.microsoft.com/office/powerpoint/2010/main" val="30814782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FLOW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9681"/>
      </a:accent1>
      <a:accent2>
        <a:srgbClr val="54A021"/>
      </a:accent2>
      <a:accent3>
        <a:srgbClr val="E6B91E"/>
      </a:accent3>
      <a:accent4>
        <a:srgbClr val="3EB1C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0369C9E51BBF44964A949BA3670584" ma:contentTypeVersion="10" ma:contentTypeDescription="Crear nuevo documento." ma:contentTypeScope="" ma:versionID="884c8f0a0fff4eabfed3734d35cebba9">
  <xsd:schema xmlns:xsd="http://www.w3.org/2001/XMLSchema" xmlns:xs="http://www.w3.org/2001/XMLSchema" xmlns:p="http://schemas.microsoft.com/office/2006/metadata/properties" xmlns:ns3="ccd1de63-ed13-4074-9007-796c1d2055ed" targetNamespace="http://schemas.microsoft.com/office/2006/metadata/properties" ma:root="true" ma:fieldsID="456916c885c2737a981470bf9b5e509e" ns3:_="">
    <xsd:import namespace="ccd1de63-ed13-4074-9007-796c1d2055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d1de63-ed13-4074-9007-796c1d205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4E658E-0745-4345-BB6A-E86D95051248}">
  <ds:schemaRefs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cd1de63-ed13-4074-9007-796c1d2055ed"/>
  </ds:schemaRefs>
</ds:datastoreItem>
</file>

<file path=customXml/itemProps2.xml><?xml version="1.0" encoding="utf-8"?>
<ds:datastoreItem xmlns:ds="http://schemas.openxmlformats.org/officeDocument/2006/customXml" ds:itemID="{2B263D44-4185-4E18-A932-3655466AED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75D8B-31A7-436E-8B27-0F12CD8FE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d1de63-ed13-4074-9007-796c1d205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64389</TotalTime>
  <Words>254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Facet</vt:lpstr>
      <vt:lpstr>Soil phosphorus turnover in soils under long term P management</vt:lpstr>
      <vt:lpstr>Conceptual diagram of soil P cycling</vt:lpstr>
      <vt:lpstr>Stable baseline soils were tested </vt:lpstr>
      <vt:lpstr>A novel isotope pool dilution method used for quantification of the key P fluxes </vt:lpstr>
      <vt:lpstr>Soil test P and Exchangeable P fractions</vt:lpstr>
      <vt:lpstr>Distribution of soil P fluxes </vt:lpstr>
      <vt:lpstr>PowerPoint Presentation</vt:lpstr>
      <vt:lpstr>PowerPoint Presentation</vt:lpstr>
      <vt:lpstr>In conclusion </vt:lpstr>
      <vt:lpstr>Thank you!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Welcome</dc:title>
  <dc:creator>John.Mulcahy</dc:creator>
  <cp:lastModifiedBy>Olha Khomenko</cp:lastModifiedBy>
  <cp:revision>171</cp:revision>
  <dcterms:created xsi:type="dcterms:W3CDTF">2019-03-04T06:56:55Z</dcterms:created>
  <dcterms:modified xsi:type="dcterms:W3CDTF">2022-08-03T11:07:32Z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0x010100010369C9E51BBF44964A949BA3670584</vt:lpwstr>
  </property>
</Properties>
</file>