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0" r:id="rId5"/>
    <p:sldId id="261" r:id="rId6"/>
  </p:sldIdLst>
  <p:sldSz cx="8280400" cy="57594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87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030" y="942577"/>
            <a:ext cx="7038340" cy="2005142"/>
          </a:xfrm>
        </p:spPr>
        <p:txBody>
          <a:bodyPr anchor="b"/>
          <a:lstStyle>
            <a:lvl1pPr algn="ctr">
              <a:defRPr sz="5039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5050" y="3025045"/>
            <a:ext cx="6210300" cy="1390533"/>
          </a:xfrm>
        </p:spPr>
        <p:txBody>
          <a:bodyPr/>
          <a:lstStyle>
            <a:lvl1pPr marL="0" indent="0" algn="ctr">
              <a:buNone/>
              <a:defRPr sz="2016"/>
            </a:lvl1pPr>
            <a:lvl2pPr marL="383957" indent="0" algn="ctr">
              <a:buNone/>
              <a:defRPr sz="1680"/>
            </a:lvl2pPr>
            <a:lvl3pPr marL="767913" indent="0" algn="ctr">
              <a:buNone/>
              <a:defRPr sz="1512"/>
            </a:lvl3pPr>
            <a:lvl4pPr marL="1151870" indent="0" algn="ctr">
              <a:buNone/>
              <a:defRPr sz="1344"/>
            </a:lvl4pPr>
            <a:lvl5pPr marL="1535826" indent="0" algn="ctr">
              <a:buNone/>
              <a:defRPr sz="1344"/>
            </a:lvl5pPr>
            <a:lvl6pPr marL="1919783" indent="0" algn="ctr">
              <a:buNone/>
              <a:defRPr sz="1344"/>
            </a:lvl6pPr>
            <a:lvl7pPr marL="2303739" indent="0" algn="ctr">
              <a:buNone/>
              <a:defRPr sz="1344"/>
            </a:lvl7pPr>
            <a:lvl8pPr marL="2687696" indent="0" algn="ctr">
              <a:buNone/>
              <a:defRPr sz="1344"/>
            </a:lvl8pPr>
            <a:lvl9pPr marL="3071652" indent="0" algn="ctr">
              <a:buNone/>
              <a:defRPr sz="1344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571E-B2C8-4671-BFCC-2B871E90F4EC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B206-D48B-44BB-B54E-0ECEB48881E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43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571E-B2C8-4671-BFCC-2B871E90F4EC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B206-D48B-44BB-B54E-0ECEB48881E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768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25662" y="306637"/>
            <a:ext cx="1785461" cy="488086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9278" y="306637"/>
            <a:ext cx="5252879" cy="488086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571E-B2C8-4671-BFCC-2B871E90F4EC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B206-D48B-44BB-B54E-0ECEB48881E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53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571E-B2C8-4671-BFCC-2B871E90F4EC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B206-D48B-44BB-B54E-0ECEB48881E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61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965" y="1435864"/>
            <a:ext cx="7141845" cy="2395771"/>
          </a:xfrm>
        </p:spPr>
        <p:txBody>
          <a:bodyPr anchor="b"/>
          <a:lstStyle>
            <a:lvl1pPr>
              <a:defRPr sz="5039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4965" y="3854300"/>
            <a:ext cx="7141845" cy="1259879"/>
          </a:xfrm>
        </p:spPr>
        <p:txBody>
          <a:bodyPr/>
          <a:lstStyle>
            <a:lvl1pPr marL="0" indent="0">
              <a:buNone/>
              <a:defRPr sz="2016">
                <a:solidFill>
                  <a:schemeClr val="tx1"/>
                </a:solidFill>
              </a:defRPr>
            </a:lvl1pPr>
            <a:lvl2pPr marL="38395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2pPr>
            <a:lvl3pPr marL="76791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3pPr>
            <a:lvl4pPr marL="1151870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4pPr>
            <a:lvl5pPr marL="1535826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5pPr>
            <a:lvl6pPr marL="1919783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6pPr>
            <a:lvl7pPr marL="2303739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7pPr>
            <a:lvl8pPr marL="2687696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8pPr>
            <a:lvl9pPr marL="3071652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571E-B2C8-4671-BFCC-2B871E90F4EC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B206-D48B-44BB-B54E-0ECEB48881E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436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9278" y="1533187"/>
            <a:ext cx="3519170" cy="365431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953" y="1533187"/>
            <a:ext cx="3519170" cy="365431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571E-B2C8-4671-BFCC-2B871E90F4EC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B206-D48B-44BB-B54E-0ECEB48881E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927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56" y="306639"/>
            <a:ext cx="7141845" cy="111322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0357" y="1411865"/>
            <a:ext cx="3502997" cy="691934"/>
          </a:xfrm>
        </p:spPr>
        <p:txBody>
          <a:bodyPr anchor="b"/>
          <a:lstStyle>
            <a:lvl1pPr marL="0" indent="0">
              <a:buNone/>
              <a:defRPr sz="2016" b="1"/>
            </a:lvl1pPr>
            <a:lvl2pPr marL="383957" indent="0">
              <a:buNone/>
              <a:defRPr sz="1680" b="1"/>
            </a:lvl2pPr>
            <a:lvl3pPr marL="767913" indent="0">
              <a:buNone/>
              <a:defRPr sz="1512" b="1"/>
            </a:lvl3pPr>
            <a:lvl4pPr marL="1151870" indent="0">
              <a:buNone/>
              <a:defRPr sz="1344" b="1"/>
            </a:lvl4pPr>
            <a:lvl5pPr marL="1535826" indent="0">
              <a:buNone/>
              <a:defRPr sz="1344" b="1"/>
            </a:lvl5pPr>
            <a:lvl6pPr marL="1919783" indent="0">
              <a:buNone/>
              <a:defRPr sz="1344" b="1"/>
            </a:lvl6pPr>
            <a:lvl7pPr marL="2303739" indent="0">
              <a:buNone/>
              <a:defRPr sz="1344" b="1"/>
            </a:lvl7pPr>
            <a:lvl8pPr marL="2687696" indent="0">
              <a:buNone/>
              <a:defRPr sz="1344" b="1"/>
            </a:lvl8pPr>
            <a:lvl9pPr marL="3071652" indent="0">
              <a:buNone/>
              <a:defRPr sz="1344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0357" y="2103799"/>
            <a:ext cx="3502997" cy="309437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91953" y="1411865"/>
            <a:ext cx="3520249" cy="691934"/>
          </a:xfrm>
        </p:spPr>
        <p:txBody>
          <a:bodyPr anchor="b"/>
          <a:lstStyle>
            <a:lvl1pPr marL="0" indent="0">
              <a:buNone/>
              <a:defRPr sz="2016" b="1"/>
            </a:lvl1pPr>
            <a:lvl2pPr marL="383957" indent="0">
              <a:buNone/>
              <a:defRPr sz="1680" b="1"/>
            </a:lvl2pPr>
            <a:lvl3pPr marL="767913" indent="0">
              <a:buNone/>
              <a:defRPr sz="1512" b="1"/>
            </a:lvl3pPr>
            <a:lvl4pPr marL="1151870" indent="0">
              <a:buNone/>
              <a:defRPr sz="1344" b="1"/>
            </a:lvl4pPr>
            <a:lvl5pPr marL="1535826" indent="0">
              <a:buNone/>
              <a:defRPr sz="1344" b="1"/>
            </a:lvl5pPr>
            <a:lvl6pPr marL="1919783" indent="0">
              <a:buNone/>
              <a:defRPr sz="1344" b="1"/>
            </a:lvl6pPr>
            <a:lvl7pPr marL="2303739" indent="0">
              <a:buNone/>
              <a:defRPr sz="1344" b="1"/>
            </a:lvl7pPr>
            <a:lvl8pPr marL="2687696" indent="0">
              <a:buNone/>
              <a:defRPr sz="1344" b="1"/>
            </a:lvl8pPr>
            <a:lvl9pPr marL="3071652" indent="0">
              <a:buNone/>
              <a:defRPr sz="1344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1953" y="2103799"/>
            <a:ext cx="3520249" cy="309437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571E-B2C8-4671-BFCC-2B871E90F4EC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B206-D48B-44BB-B54E-0ECEB48881E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303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571E-B2C8-4671-BFCC-2B871E90F4EC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B206-D48B-44BB-B54E-0ECEB48881E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394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571E-B2C8-4671-BFCC-2B871E90F4EC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B206-D48B-44BB-B54E-0ECEB48881E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48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56" y="383963"/>
            <a:ext cx="2670645" cy="1343872"/>
          </a:xfrm>
        </p:spPr>
        <p:txBody>
          <a:bodyPr anchor="b"/>
          <a:lstStyle>
            <a:lvl1pPr>
              <a:defRPr sz="2687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0248" y="829256"/>
            <a:ext cx="4191953" cy="4092942"/>
          </a:xfrm>
        </p:spPr>
        <p:txBody>
          <a:bodyPr/>
          <a:lstStyle>
            <a:lvl1pPr>
              <a:defRPr sz="2687"/>
            </a:lvl1pPr>
            <a:lvl2pPr>
              <a:defRPr sz="2351"/>
            </a:lvl2pPr>
            <a:lvl3pPr>
              <a:defRPr sz="2016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0356" y="1727835"/>
            <a:ext cx="2670645" cy="3201028"/>
          </a:xfrm>
        </p:spPr>
        <p:txBody>
          <a:bodyPr/>
          <a:lstStyle>
            <a:lvl1pPr marL="0" indent="0">
              <a:buNone/>
              <a:defRPr sz="1344"/>
            </a:lvl1pPr>
            <a:lvl2pPr marL="383957" indent="0">
              <a:buNone/>
              <a:defRPr sz="1176"/>
            </a:lvl2pPr>
            <a:lvl3pPr marL="767913" indent="0">
              <a:buNone/>
              <a:defRPr sz="1008"/>
            </a:lvl3pPr>
            <a:lvl4pPr marL="1151870" indent="0">
              <a:buNone/>
              <a:defRPr sz="840"/>
            </a:lvl4pPr>
            <a:lvl5pPr marL="1535826" indent="0">
              <a:buNone/>
              <a:defRPr sz="840"/>
            </a:lvl5pPr>
            <a:lvl6pPr marL="1919783" indent="0">
              <a:buNone/>
              <a:defRPr sz="840"/>
            </a:lvl6pPr>
            <a:lvl7pPr marL="2303739" indent="0">
              <a:buNone/>
              <a:defRPr sz="840"/>
            </a:lvl7pPr>
            <a:lvl8pPr marL="2687696" indent="0">
              <a:buNone/>
              <a:defRPr sz="840"/>
            </a:lvl8pPr>
            <a:lvl9pPr marL="3071652" indent="0">
              <a:buNone/>
              <a:defRPr sz="84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571E-B2C8-4671-BFCC-2B871E90F4EC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B206-D48B-44BB-B54E-0ECEB48881E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819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56" y="383963"/>
            <a:ext cx="2670645" cy="1343872"/>
          </a:xfrm>
        </p:spPr>
        <p:txBody>
          <a:bodyPr anchor="b"/>
          <a:lstStyle>
            <a:lvl1pPr>
              <a:defRPr sz="2687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20248" y="829256"/>
            <a:ext cx="4191953" cy="4092942"/>
          </a:xfrm>
        </p:spPr>
        <p:txBody>
          <a:bodyPr anchor="t"/>
          <a:lstStyle>
            <a:lvl1pPr marL="0" indent="0">
              <a:buNone/>
              <a:defRPr sz="2687"/>
            </a:lvl1pPr>
            <a:lvl2pPr marL="383957" indent="0">
              <a:buNone/>
              <a:defRPr sz="2351"/>
            </a:lvl2pPr>
            <a:lvl3pPr marL="767913" indent="0">
              <a:buNone/>
              <a:defRPr sz="2016"/>
            </a:lvl3pPr>
            <a:lvl4pPr marL="1151870" indent="0">
              <a:buNone/>
              <a:defRPr sz="1680"/>
            </a:lvl4pPr>
            <a:lvl5pPr marL="1535826" indent="0">
              <a:buNone/>
              <a:defRPr sz="1680"/>
            </a:lvl5pPr>
            <a:lvl6pPr marL="1919783" indent="0">
              <a:buNone/>
              <a:defRPr sz="1680"/>
            </a:lvl6pPr>
            <a:lvl7pPr marL="2303739" indent="0">
              <a:buNone/>
              <a:defRPr sz="1680"/>
            </a:lvl7pPr>
            <a:lvl8pPr marL="2687696" indent="0">
              <a:buNone/>
              <a:defRPr sz="1680"/>
            </a:lvl8pPr>
            <a:lvl9pPr marL="3071652" indent="0">
              <a:buNone/>
              <a:defRPr sz="168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0356" y="1727835"/>
            <a:ext cx="2670645" cy="3201028"/>
          </a:xfrm>
        </p:spPr>
        <p:txBody>
          <a:bodyPr/>
          <a:lstStyle>
            <a:lvl1pPr marL="0" indent="0">
              <a:buNone/>
              <a:defRPr sz="1344"/>
            </a:lvl1pPr>
            <a:lvl2pPr marL="383957" indent="0">
              <a:buNone/>
              <a:defRPr sz="1176"/>
            </a:lvl2pPr>
            <a:lvl3pPr marL="767913" indent="0">
              <a:buNone/>
              <a:defRPr sz="1008"/>
            </a:lvl3pPr>
            <a:lvl4pPr marL="1151870" indent="0">
              <a:buNone/>
              <a:defRPr sz="840"/>
            </a:lvl4pPr>
            <a:lvl5pPr marL="1535826" indent="0">
              <a:buNone/>
              <a:defRPr sz="840"/>
            </a:lvl5pPr>
            <a:lvl6pPr marL="1919783" indent="0">
              <a:buNone/>
              <a:defRPr sz="840"/>
            </a:lvl6pPr>
            <a:lvl7pPr marL="2303739" indent="0">
              <a:buNone/>
              <a:defRPr sz="840"/>
            </a:lvl7pPr>
            <a:lvl8pPr marL="2687696" indent="0">
              <a:buNone/>
              <a:defRPr sz="840"/>
            </a:lvl8pPr>
            <a:lvl9pPr marL="3071652" indent="0">
              <a:buNone/>
              <a:defRPr sz="84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571E-B2C8-4671-BFCC-2B871E90F4EC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B206-D48B-44BB-B54E-0ECEB48881E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92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9278" y="306639"/>
            <a:ext cx="7141845" cy="1113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9278" y="1533187"/>
            <a:ext cx="7141845" cy="3654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9278" y="5338158"/>
            <a:ext cx="1863090" cy="306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9571E-B2C8-4671-BFCC-2B871E90F4EC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2883" y="5338158"/>
            <a:ext cx="2794635" cy="306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48033" y="5338158"/>
            <a:ext cx="1863090" cy="306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0B206-D48B-44BB-B54E-0ECEB48881E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55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67913" rtl="0" eaLnBrk="1" latinLnBrk="0" hangingPunct="1">
        <a:lnSpc>
          <a:spcPct val="90000"/>
        </a:lnSpc>
        <a:spcBef>
          <a:spcPct val="0"/>
        </a:spcBef>
        <a:buNone/>
        <a:defRPr sz="36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78" indent="-191978" algn="l" defTabSz="767913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51" kern="1200">
          <a:solidFill>
            <a:schemeClr val="tx1"/>
          </a:solidFill>
          <a:latin typeface="+mn-lt"/>
          <a:ea typeface="+mn-ea"/>
          <a:cs typeface="+mn-cs"/>
        </a:defRPr>
      </a:lvl1pPr>
      <a:lvl2pPr marL="575935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2016" kern="1200">
          <a:solidFill>
            <a:schemeClr val="tx1"/>
          </a:solidFill>
          <a:latin typeface="+mn-lt"/>
          <a:ea typeface="+mn-ea"/>
          <a:cs typeface="+mn-cs"/>
        </a:defRPr>
      </a:lvl2pPr>
      <a:lvl3pPr marL="959891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343848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4pPr>
      <a:lvl5pPr marL="1727805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5pPr>
      <a:lvl6pPr marL="2111761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6pPr>
      <a:lvl7pPr marL="2495718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7pPr>
      <a:lvl8pPr marL="2879674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8pPr>
      <a:lvl9pPr marL="3263631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1pPr>
      <a:lvl2pPr marL="383957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67913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3pPr>
      <a:lvl4pPr marL="1151870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4pPr>
      <a:lvl5pPr marL="1535826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5pPr>
      <a:lvl6pPr marL="1919783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6pPr>
      <a:lvl7pPr marL="2303739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7pPr>
      <a:lvl8pPr marL="2687696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8pPr>
      <a:lvl9pPr marL="3071652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tif"/><Relationship Id="rId7" Type="http://schemas.openxmlformats.org/officeDocument/2006/relationships/image" Target="../media/image6.tiff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"/><Relationship Id="rId3" Type="http://schemas.openxmlformats.org/officeDocument/2006/relationships/image" Target="../media/image3.tif"/><Relationship Id="rId7" Type="http://schemas.openxmlformats.org/officeDocument/2006/relationships/image" Target="../media/image7.tiff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feld 52"/>
          <p:cNvSpPr txBox="1"/>
          <p:nvPr/>
        </p:nvSpPr>
        <p:spPr>
          <a:xfrm>
            <a:off x="0" y="1129201"/>
            <a:ext cx="1260000" cy="285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52" dirty="0"/>
              <a:t>Control</a:t>
            </a:r>
          </a:p>
        </p:txBody>
      </p:sp>
      <p:sp>
        <p:nvSpPr>
          <p:cNvPr id="54" name="Textfeld 53"/>
          <p:cNvSpPr txBox="1"/>
          <p:nvPr/>
        </p:nvSpPr>
        <p:spPr>
          <a:xfrm>
            <a:off x="1525160" y="1129201"/>
            <a:ext cx="1260000" cy="285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52" dirty="0"/>
              <a:t>Early stage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3050324" y="1129201"/>
            <a:ext cx="1260000" cy="285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52" dirty="0"/>
              <a:t>MK-7</a:t>
            </a:r>
          </a:p>
        </p:txBody>
      </p:sp>
      <p:sp>
        <p:nvSpPr>
          <p:cNvPr id="56" name="Textfeld 55"/>
          <p:cNvSpPr txBox="1"/>
          <p:nvPr/>
        </p:nvSpPr>
        <p:spPr>
          <a:xfrm>
            <a:off x="4575486" y="1129201"/>
            <a:ext cx="1259999" cy="285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52" dirty="0"/>
              <a:t>Advanced stage</a:t>
            </a:r>
          </a:p>
        </p:txBody>
      </p:sp>
      <p:sp>
        <p:nvSpPr>
          <p:cNvPr id="57" name="Textfeld 56"/>
          <p:cNvSpPr txBox="1"/>
          <p:nvPr/>
        </p:nvSpPr>
        <p:spPr>
          <a:xfrm>
            <a:off x="6100647" y="1130987"/>
            <a:ext cx="1260001" cy="285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52" dirty="0"/>
              <a:t>Warfarin</a:t>
            </a:r>
          </a:p>
        </p:txBody>
      </p:sp>
      <p:pic>
        <p:nvPicPr>
          <p:cNvPr id="58" name="WTD_WTD_x_-_NaF_-_121-PET/C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94" t="74417" r="13093" b="20870"/>
          <a:stretch/>
        </p:blipFill>
        <p:spPr>
          <a:xfrm>
            <a:off x="4575476" y="4499450"/>
            <a:ext cx="1260000" cy="1260000"/>
          </a:xfrm>
          <a:prstGeom prst="rect">
            <a:avLst/>
          </a:prstGeom>
        </p:spPr>
      </p:pic>
      <p:pic>
        <p:nvPicPr>
          <p:cNvPr id="59" name="WTD_WTD_x_-_NaF_-_121-PE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95" t="41061" r="13092" b="54225"/>
          <a:stretch/>
        </p:blipFill>
        <p:spPr>
          <a:xfrm>
            <a:off x="4575476" y="3054081"/>
            <a:ext cx="1260009" cy="1260000"/>
          </a:xfrm>
          <a:prstGeom prst="rect">
            <a:avLst/>
          </a:prstGeom>
        </p:spPr>
      </p:pic>
      <p:pic>
        <p:nvPicPr>
          <p:cNvPr id="60" name="WTD_WTD_x_-_NaF_-_121-C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94" t="7759" r="13093" b="87529"/>
          <a:stretch/>
        </p:blipFill>
        <p:spPr>
          <a:xfrm>
            <a:off x="4575484" y="1603156"/>
            <a:ext cx="1260004" cy="1260000"/>
          </a:xfrm>
          <a:prstGeom prst="rect">
            <a:avLst/>
          </a:prstGeom>
        </p:spPr>
      </p:pic>
      <p:sp>
        <p:nvSpPr>
          <p:cNvPr id="61" name="Textfeld 60"/>
          <p:cNvSpPr txBox="1"/>
          <p:nvPr/>
        </p:nvSpPr>
        <p:spPr>
          <a:xfrm rot="5400000">
            <a:off x="7507893" y="2090651"/>
            <a:ext cx="1259999" cy="285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52" dirty="0" smtClean="0"/>
              <a:t>CT</a:t>
            </a:r>
            <a:endParaRPr lang="en-GB" sz="1252" dirty="0"/>
          </a:p>
        </p:txBody>
      </p:sp>
      <p:sp>
        <p:nvSpPr>
          <p:cNvPr id="62" name="Textfeld 61"/>
          <p:cNvSpPr txBox="1"/>
          <p:nvPr/>
        </p:nvSpPr>
        <p:spPr>
          <a:xfrm rot="5400000">
            <a:off x="7507892" y="3541575"/>
            <a:ext cx="1259999" cy="285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52" dirty="0" smtClean="0"/>
              <a:t>PET</a:t>
            </a:r>
            <a:endParaRPr lang="en-GB" sz="1252" dirty="0"/>
          </a:p>
        </p:txBody>
      </p:sp>
      <p:sp>
        <p:nvSpPr>
          <p:cNvPr id="63" name="Textfeld 62"/>
          <p:cNvSpPr txBox="1"/>
          <p:nvPr/>
        </p:nvSpPr>
        <p:spPr>
          <a:xfrm rot="5400000">
            <a:off x="7507890" y="4986947"/>
            <a:ext cx="1260001" cy="285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52" dirty="0" smtClean="0"/>
              <a:t>PET/CT fusion</a:t>
            </a:r>
            <a:endParaRPr lang="en-GB" sz="1252" dirty="0"/>
          </a:p>
        </p:txBody>
      </p:sp>
      <p:grpSp>
        <p:nvGrpSpPr>
          <p:cNvPr id="74" name="Gruppieren 73"/>
          <p:cNvGrpSpPr/>
          <p:nvPr/>
        </p:nvGrpSpPr>
        <p:grpSpPr>
          <a:xfrm>
            <a:off x="7563716" y="1569199"/>
            <a:ext cx="716684" cy="1324116"/>
            <a:chOff x="7563716" y="1405493"/>
            <a:chExt cx="716684" cy="1324116"/>
          </a:xfrm>
        </p:grpSpPr>
        <p:pic>
          <p:nvPicPr>
            <p:cNvPr id="64" name="Grafik 63"/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3716" y="1439450"/>
              <a:ext cx="72000" cy="126000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68" name="Rechteck 67"/>
            <p:cNvSpPr/>
            <p:nvPr/>
          </p:nvSpPr>
          <p:spPr>
            <a:xfrm>
              <a:off x="7563716" y="2570162"/>
              <a:ext cx="716684" cy="1594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700" dirty="0" smtClean="0">
                  <a:solidFill>
                    <a:schemeClr val="tx1"/>
                  </a:solidFill>
                </a:rPr>
                <a:t>-400HU</a:t>
              </a:r>
              <a:endParaRPr lang="en-GB" sz="700" dirty="0">
                <a:solidFill>
                  <a:schemeClr val="tx1"/>
                </a:solidFill>
              </a:endParaRPr>
            </a:p>
          </p:txBody>
        </p:sp>
        <p:sp>
          <p:nvSpPr>
            <p:cNvPr id="70" name="Rechteck 69"/>
            <p:cNvSpPr/>
            <p:nvPr/>
          </p:nvSpPr>
          <p:spPr>
            <a:xfrm>
              <a:off x="7563716" y="1405493"/>
              <a:ext cx="716684" cy="1594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GB" sz="700" dirty="0" smtClean="0">
                  <a:solidFill>
                    <a:schemeClr val="tx1"/>
                  </a:solidFill>
                </a:rPr>
                <a:t>1000HU</a:t>
              </a:r>
              <a:endParaRPr lang="en-GB" sz="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3" name="Gruppieren 72"/>
          <p:cNvGrpSpPr/>
          <p:nvPr/>
        </p:nvGrpSpPr>
        <p:grpSpPr>
          <a:xfrm>
            <a:off x="7563714" y="3018056"/>
            <a:ext cx="716684" cy="1326497"/>
            <a:chOff x="7563714" y="2933425"/>
            <a:chExt cx="716684" cy="1326497"/>
          </a:xfrm>
        </p:grpSpPr>
        <p:pic>
          <p:nvPicPr>
            <p:cNvPr id="65" name="Grafik 64"/>
            <p:cNvPicPr preferRelativeResize="0"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3716" y="2969450"/>
              <a:ext cx="72000" cy="126000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71" name="Rechteck 70"/>
            <p:cNvSpPr/>
            <p:nvPr/>
          </p:nvSpPr>
          <p:spPr>
            <a:xfrm>
              <a:off x="7563714" y="4100475"/>
              <a:ext cx="716684" cy="1594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700" dirty="0" smtClean="0">
                  <a:solidFill>
                    <a:schemeClr val="tx1"/>
                  </a:solidFill>
                </a:rPr>
                <a:t>200kBq/mL</a:t>
              </a:r>
              <a:endParaRPr lang="en-GB" sz="700" dirty="0">
                <a:solidFill>
                  <a:schemeClr val="tx1"/>
                </a:solidFill>
              </a:endParaRPr>
            </a:p>
          </p:txBody>
        </p:sp>
        <p:sp>
          <p:nvSpPr>
            <p:cNvPr id="72" name="Rechteck 71"/>
            <p:cNvSpPr/>
            <p:nvPr/>
          </p:nvSpPr>
          <p:spPr>
            <a:xfrm>
              <a:off x="7563714" y="2933425"/>
              <a:ext cx="716684" cy="1594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GB" sz="700" dirty="0" smtClean="0">
                  <a:solidFill>
                    <a:schemeClr val="tx1"/>
                  </a:solidFill>
                </a:rPr>
                <a:t>1000kBq/mL</a:t>
              </a:r>
              <a:endParaRPr lang="en-GB" sz="7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76" name="WTD_W_x_-_NaF_-_27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05" t="73820" r="13903" b="21144"/>
          <a:stretch/>
        </p:blipFill>
        <p:spPr>
          <a:xfrm>
            <a:off x="6111699" y="4499450"/>
            <a:ext cx="1248949" cy="1260000"/>
          </a:xfrm>
          <a:prstGeom prst="rect">
            <a:avLst/>
          </a:prstGeom>
        </p:spPr>
      </p:pic>
      <p:pic>
        <p:nvPicPr>
          <p:cNvPr id="77" name="WTD_W_x_-_NaF_-_27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97" t="40523" r="13917" b="54446"/>
          <a:stretch/>
        </p:blipFill>
        <p:spPr>
          <a:xfrm>
            <a:off x="6111699" y="3052295"/>
            <a:ext cx="1248944" cy="1260000"/>
          </a:xfrm>
          <a:prstGeom prst="rect">
            <a:avLst/>
          </a:prstGeom>
        </p:spPr>
      </p:pic>
      <p:pic>
        <p:nvPicPr>
          <p:cNvPr id="78" name="WTD_W_x_-_NaF_-_27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9" t="7199" r="13930" b="87776"/>
          <a:stretch/>
        </p:blipFill>
        <p:spPr>
          <a:xfrm>
            <a:off x="6111699" y="1603156"/>
            <a:ext cx="1248949" cy="1260000"/>
          </a:xfrm>
          <a:prstGeom prst="rect">
            <a:avLst/>
          </a:prstGeom>
        </p:spPr>
      </p:pic>
      <p:pic>
        <p:nvPicPr>
          <p:cNvPr id="79" name="WTD_ND_x_-_NaF_-_1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48" t="74758" r="13230" b="20620"/>
          <a:stretch/>
        </p:blipFill>
        <p:spPr>
          <a:xfrm>
            <a:off x="1525152" y="4499450"/>
            <a:ext cx="1260000" cy="1260000"/>
          </a:xfrm>
          <a:prstGeom prst="rect">
            <a:avLst/>
          </a:prstGeom>
        </p:spPr>
      </p:pic>
      <p:pic>
        <p:nvPicPr>
          <p:cNvPr id="80" name="WTD_ND_x_-_NaF_-_1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48" t="41410" r="13230" b="53968"/>
          <a:stretch/>
        </p:blipFill>
        <p:spPr>
          <a:xfrm>
            <a:off x="1525160" y="3052295"/>
            <a:ext cx="1260000" cy="1260000"/>
          </a:xfrm>
          <a:prstGeom prst="rect">
            <a:avLst/>
          </a:prstGeom>
        </p:spPr>
      </p:pic>
      <p:pic>
        <p:nvPicPr>
          <p:cNvPr id="81" name="WTD_ND_x_-_NaF_-_1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48" t="8081" r="13230" b="87297"/>
          <a:stretch/>
        </p:blipFill>
        <p:spPr>
          <a:xfrm>
            <a:off x="1525160" y="1603156"/>
            <a:ext cx="1260000" cy="1260000"/>
          </a:xfrm>
          <a:prstGeom prst="rect">
            <a:avLst/>
          </a:prstGeom>
        </p:spPr>
      </p:pic>
      <p:pic>
        <p:nvPicPr>
          <p:cNvPr id="82" name="WTD_MK_x_-_NaF_-_4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43" t="76520" r="13111" b="18134"/>
          <a:stretch/>
        </p:blipFill>
        <p:spPr>
          <a:xfrm>
            <a:off x="3048796" y="4495878"/>
            <a:ext cx="1260000" cy="1260000"/>
          </a:xfrm>
          <a:prstGeom prst="rect">
            <a:avLst/>
          </a:prstGeom>
        </p:spPr>
      </p:pic>
      <p:pic>
        <p:nvPicPr>
          <p:cNvPr id="83" name="WTD_MK_x_-_NaF_-_4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43" t="43178" r="13111" b="51475"/>
          <a:stretch/>
        </p:blipFill>
        <p:spPr>
          <a:xfrm>
            <a:off x="3048796" y="3052295"/>
            <a:ext cx="1260000" cy="1260000"/>
          </a:xfrm>
          <a:prstGeom prst="rect">
            <a:avLst/>
          </a:prstGeom>
        </p:spPr>
      </p:pic>
      <p:pic>
        <p:nvPicPr>
          <p:cNvPr id="84" name="WTD_MK_x_-_NaF_-_4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44" t="9822" r="13111" b="84832"/>
          <a:stretch/>
        </p:blipFill>
        <p:spPr>
          <a:xfrm>
            <a:off x="3048796" y="1603156"/>
            <a:ext cx="1260000" cy="1260000"/>
          </a:xfrm>
          <a:prstGeom prst="rect">
            <a:avLst/>
          </a:prstGeom>
        </p:spPr>
      </p:pic>
      <p:pic>
        <p:nvPicPr>
          <p:cNvPr id="85" name="ND_ND_x_-_NaF_-_24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5" t="76668" r="13889" b="18246"/>
          <a:stretch/>
        </p:blipFill>
        <p:spPr>
          <a:xfrm>
            <a:off x="0" y="4499446"/>
            <a:ext cx="1260000" cy="1260004"/>
          </a:xfrm>
          <a:prstGeom prst="rect">
            <a:avLst/>
          </a:prstGeom>
        </p:spPr>
      </p:pic>
      <p:pic>
        <p:nvPicPr>
          <p:cNvPr id="86" name="ND_ND_x_-_NaF_-_24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4" t="43379" r="13890" b="51535"/>
          <a:stretch/>
        </p:blipFill>
        <p:spPr>
          <a:xfrm>
            <a:off x="0" y="3052291"/>
            <a:ext cx="1260000" cy="1260004"/>
          </a:xfrm>
          <a:prstGeom prst="rect">
            <a:avLst/>
          </a:prstGeom>
        </p:spPr>
      </p:pic>
      <p:pic>
        <p:nvPicPr>
          <p:cNvPr id="87" name="ND_ND_x_-_NaF_-_24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5" t="10103" r="13890" b="84811"/>
          <a:stretch/>
        </p:blipFill>
        <p:spPr>
          <a:xfrm>
            <a:off x="0" y="1603156"/>
            <a:ext cx="1260000" cy="1260000"/>
          </a:xfrm>
          <a:prstGeom prst="rect">
            <a:avLst/>
          </a:prstGeom>
        </p:spPr>
      </p:pic>
      <p:sp>
        <p:nvSpPr>
          <p:cNvPr id="89" name="Rechteck 88"/>
          <p:cNvSpPr>
            <a:spLocks noChangeAspect="1"/>
          </p:cNvSpPr>
          <p:nvPr/>
        </p:nvSpPr>
        <p:spPr>
          <a:xfrm>
            <a:off x="0" y="1597371"/>
            <a:ext cx="262550" cy="262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b="1" dirty="0" smtClean="0">
                <a:solidFill>
                  <a:schemeClr val="bg1"/>
                </a:solidFill>
              </a:rPr>
              <a:t>A1.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90" name="Rechteck 89"/>
          <p:cNvSpPr>
            <a:spLocks noChangeAspect="1"/>
          </p:cNvSpPr>
          <p:nvPr/>
        </p:nvSpPr>
        <p:spPr>
          <a:xfrm>
            <a:off x="0" y="3050307"/>
            <a:ext cx="262550" cy="262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b="1" dirty="0" smtClean="0">
                <a:solidFill>
                  <a:schemeClr val="bg1"/>
                </a:solidFill>
              </a:rPr>
              <a:t>A2.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91" name="Rechteck 90"/>
          <p:cNvSpPr>
            <a:spLocks noChangeAspect="1"/>
          </p:cNvSpPr>
          <p:nvPr/>
        </p:nvSpPr>
        <p:spPr>
          <a:xfrm>
            <a:off x="0" y="4495878"/>
            <a:ext cx="262550" cy="262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b="1" dirty="0" smtClean="0">
                <a:solidFill>
                  <a:schemeClr val="bg1"/>
                </a:solidFill>
              </a:rPr>
              <a:t>A3.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93" name="Rechteck 92"/>
          <p:cNvSpPr>
            <a:spLocks noChangeAspect="1"/>
          </p:cNvSpPr>
          <p:nvPr/>
        </p:nvSpPr>
        <p:spPr>
          <a:xfrm>
            <a:off x="1523636" y="1597371"/>
            <a:ext cx="262550" cy="262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B</a:t>
            </a:r>
            <a:r>
              <a:rPr lang="en-GB" sz="1100" b="1" dirty="0" smtClean="0">
                <a:solidFill>
                  <a:schemeClr val="bg1"/>
                </a:solidFill>
              </a:rPr>
              <a:t>1.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94" name="Rechteck 93"/>
          <p:cNvSpPr>
            <a:spLocks noChangeAspect="1"/>
          </p:cNvSpPr>
          <p:nvPr/>
        </p:nvSpPr>
        <p:spPr>
          <a:xfrm>
            <a:off x="1523636" y="3050307"/>
            <a:ext cx="262550" cy="262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B</a:t>
            </a:r>
            <a:r>
              <a:rPr lang="en-GB" sz="1100" b="1" dirty="0" smtClean="0">
                <a:solidFill>
                  <a:schemeClr val="bg1"/>
                </a:solidFill>
              </a:rPr>
              <a:t>2.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95" name="Rechteck 94"/>
          <p:cNvSpPr>
            <a:spLocks noChangeAspect="1"/>
          </p:cNvSpPr>
          <p:nvPr/>
        </p:nvSpPr>
        <p:spPr>
          <a:xfrm>
            <a:off x="1523636" y="4495878"/>
            <a:ext cx="262550" cy="262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B</a:t>
            </a:r>
            <a:r>
              <a:rPr lang="en-GB" sz="1100" b="1" dirty="0" smtClean="0">
                <a:solidFill>
                  <a:schemeClr val="bg1"/>
                </a:solidFill>
              </a:rPr>
              <a:t>3.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96" name="Rechteck 95"/>
          <p:cNvSpPr>
            <a:spLocks noChangeAspect="1"/>
          </p:cNvSpPr>
          <p:nvPr/>
        </p:nvSpPr>
        <p:spPr>
          <a:xfrm>
            <a:off x="3047272" y="1597371"/>
            <a:ext cx="262550" cy="262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C</a:t>
            </a:r>
            <a:r>
              <a:rPr lang="en-GB" sz="1100" b="1" dirty="0" smtClean="0">
                <a:solidFill>
                  <a:schemeClr val="bg1"/>
                </a:solidFill>
              </a:rPr>
              <a:t>1.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97" name="Rechteck 96"/>
          <p:cNvSpPr>
            <a:spLocks noChangeAspect="1"/>
          </p:cNvSpPr>
          <p:nvPr/>
        </p:nvSpPr>
        <p:spPr>
          <a:xfrm>
            <a:off x="3047272" y="3050307"/>
            <a:ext cx="262550" cy="262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C</a:t>
            </a:r>
            <a:r>
              <a:rPr lang="en-GB" sz="1100" b="1" dirty="0" smtClean="0">
                <a:solidFill>
                  <a:schemeClr val="bg1"/>
                </a:solidFill>
              </a:rPr>
              <a:t>2.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98" name="Rechteck 97"/>
          <p:cNvSpPr>
            <a:spLocks noChangeAspect="1"/>
          </p:cNvSpPr>
          <p:nvPr/>
        </p:nvSpPr>
        <p:spPr>
          <a:xfrm>
            <a:off x="3047272" y="4495878"/>
            <a:ext cx="262550" cy="262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C</a:t>
            </a:r>
            <a:r>
              <a:rPr lang="en-GB" sz="1100" b="1" dirty="0" smtClean="0">
                <a:solidFill>
                  <a:schemeClr val="bg1"/>
                </a:solidFill>
              </a:rPr>
              <a:t>3.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99" name="Rechteck 98"/>
          <p:cNvSpPr>
            <a:spLocks noChangeAspect="1"/>
          </p:cNvSpPr>
          <p:nvPr/>
        </p:nvSpPr>
        <p:spPr>
          <a:xfrm>
            <a:off x="4570908" y="1597371"/>
            <a:ext cx="262550" cy="262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D</a:t>
            </a:r>
            <a:r>
              <a:rPr lang="en-GB" sz="1100" b="1" dirty="0" smtClean="0">
                <a:solidFill>
                  <a:schemeClr val="bg1"/>
                </a:solidFill>
              </a:rPr>
              <a:t>1.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100" name="Rechteck 99"/>
          <p:cNvSpPr>
            <a:spLocks noChangeAspect="1"/>
          </p:cNvSpPr>
          <p:nvPr/>
        </p:nvSpPr>
        <p:spPr>
          <a:xfrm>
            <a:off x="4570908" y="3050307"/>
            <a:ext cx="262550" cy="262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D</a:t>
            </a:r>
            <a:r>
              <a:rPr lang="en-GB" sz="1100" b="1" dirty="0" smtClean="0">
                <a:solidFill>
                  <a:schemeClr val="bg1"/>
                </a:solidFill>
              </a:rPr>
              <a:t>2.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101" name="Rechteck 100"/>
          <p:cNvSpPr>
            <a:spLocks noChangeAspect="1"/>
          </p:cNvSpPr>
          <p:nvPr/>
        </p:nvSpPr>
        <p:spPr>
          <a:xfrm>
            <a:off x="4570908" y="4495878"/>
            <a:ext cx="262550" cy="262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D</a:t>
            </a:r>
            <a:r>
              <a:rPr lang="en-GB" sz="1100" b="1" dirty="0" smtClean="0">
                <a:solidFill>
                  <a:schemeClr val="bg1"/>
                </a:solidFill>
              </a:rPr>
              <a:t>3.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102" name="Rechteck 101"/>
          <p:cNvSpPr>
            <a:spLocks noChangeAspect="1"/>
          </p:cNvSpPr>
          <p:nvPr/>
        </p:nvSpPr>
        <p:spPr>
          <a:xfrm>
            <a:off x="6102156" y="1597371"/>
            <a:ext cx="262550" cy="262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E</a:t>
            </a:r>
            <a:r>
              <a:rPr lang="en-GB" sz="1100" b="1" dirty="0" smtClean="0">
                <a:solidFill>
                  <a:schemeClr val="bg1"/>
                </a:solidFill>
              </a:rPr>
              <a:t>1.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103" name="Rechteck 102"/>
          <p:cNvSpPr>
            <a:spLocks noChangeAspect="1"/>
          </p:cNvSpPr>
          <p:nvPr/>
        </p:nvSpPr>
        <p:spPr>
          <a:xfrm>
            <a:off x="6102156" y="3050307"/>
            <a:ext cx="262550" cy="262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E</a:t>
            </a:r>
            <a:r>
              <a:rPr lang="en-GB" sz="1100" b="1" dirty="0" smtClean="0">
                <a:solidFill>
                  <a:schemeClr val="bg1"/>
                </a:solidFill>
              </a:rPr>
              <a:t>2.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104" name="Rechteck 103"/>
          <p:cNvSpPr>
            <a:spLocks noChangeAspect="1"/>
          </p:cNvSpPr>
          <p:nvPr/>
        </p:nvSpPr>
        <p:spPr>
          <a:xfrm>
            <a:off x="6102156" y="4495878"/>
            <a:ext cx="262550" cy="262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E</a:t>
            </a:r>
            <a:r>
              <a:rPr lang="en-GB" sz="1100" b="1" dirty="0" smtClean="0">
                <a:solidFill>
                  <a:schemeClr val="bg1"/>
                </a:solidFill>
              </a:rPr>
              <a:t>3.</a:t>
            </a:r>
            <a:endParaRPr lang="en-GB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40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0" y="1129201"/>
            <a:ext cx="8280400" cy="4630253"/>
            <a:chOff x="0" y="1129201"/>
            <a:chExt cx="8280400" cy="4630253"/>
          </a:xfrm>
        </p:grpSpPr>
        <p:sp>
          <p:nvSpPr>
            <p:cNvPr id="53" name="Textfeld 52"/>
            <p:cNvSpPr txBox="1"/>
            <p:nvPr/>
          </p:nvSpPr>
          <p:spPr>
            <a:xfrm>
              <a:off x="0" y="1129201"/>
              <a:ext cx="1260000" cy="285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52" dirty="0"/>
                <a:t>Control</a:t>
              </a:r>
            </a:p>
          </p:txBody>
        </p:sp>
        <p:sp>
          <p:nvSpPr>
            <p:cNvPr id="54" name="Textfeld 53"/>
            <p:cNvSpPr txBox="1"/>
            <p:nvPr/>
          </p:nvSpPr>
          <p:spPr>
            <a:xfrm>
              <a:off x="1525160" y="1129201"/>
              <a:ext cx="1260000" cy="285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52" dirty="0"/>
                <a:t>Early stage</a:t>
              </a:r>
            </a:p>
          </p:txBody>
        </p:sp>
        <p:sp>
          <p:nvSpPr>
            <p:cNvPr id="55" name="Textfeld 54"/>
            <p:cNvSpPr txBox="1"/>
            <p:nvPr/>
          </p:nvSpPr>
          <p:spPr>
            <a:xfrm>
              <a:off x="4574714" y="1132773"/>
              <a:ext cx="1260000" cy="285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52" dirty="0"/>
                <a:t>MK-7</a:t>
              </a:r>
            </a:p>
          </p:txBody>
        </p:sp>
        <p:sp>
          <p:nvSpPr>
            <p:cNvPr id="57" name="Textfeld 56"/>
            <p:cNvSpPr txBox="1"/>
            <p:nvPr/>
          </p:nvSpPr>
          <p:spPr>
            <a:xfrm>
              <a:off x="6100647" y="1130987"/>
              <a:ext cx="1260001" cy="285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52" dirty="0"/>
                <a:t>Warfarin</a:t>
              </a:r>
            </a:p>
          </p:txBody>
        </p:sp>
        <p:sp>
          <p:nvSpPr>
            <p:cNvPr id="61" name="Textfeld 60"/>
            <p:cNvSpPr txBox="1"/>
            <p:nvPr/>
          </p:nvSpPr>
          <p:spPr>
            <a:xfrm rot="5400000">
              <a:off x="7507893" y="2090651"/>
              <a:ext cx="1259999" cy="285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52" dirty="0" smtClean="0"/>
                <a:t>CT</a:t>
              </a:r>
              <a:endParaRPr lang="en-GB" sz="1252" dirty="0"/>
            </a:p>
          </p:txBody>
        </p:sp>
        <p:sp>
          <p:nvSpPr>
            <p:cNvPr id="62" name="Textfeld 61"/>
            <p:cNvSpPr txBox="1"/>
            <p:nvPr/>
          </p:nvSpPr>
          <p:spPr>
            <a:xfrm rot="5400000">
              <a:off x="7507892" y="3541575"/>
              <a:ext cx="1259999" cy="285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52" dirty="0" smtClean="0"/>
                <a:t>PET</a:t>
              </a:r>
              <a:endParaRPr lang="en-GB" sz="1252" dirty="0"/>
            </a:p>
          </p:txBody>
        </p:sp>
        <p:sp>
          <p:nvSpPr>
            <p:cNvPr id="63" name="Textfeld 62"/>
            <p:cNvSpPr txBox="1"/>
            <p:nvPr/>
          </p:nvSpPr>
          <p:spPr>
            <a:xfrm rot="5400000">
              <a:off x="7507890" y="4986947"/>
              <a:ext cx="1260001" cy="285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52" dirty="0" smtClean="0"/>
                <a:t>PET/CT fusion</a:t>
              </a:r>
              <a:endParaRPr lang="en-GB" sz="1252" dirty="0"/>
            </a:p>
          </p:txBody>
        </p:sp>
        <p:grpSp>
          <p:nvGrpSpPr>
            <p:cNvPr id="74" name="Gruppieren 73"/>
            <p:cNvGrpSpPr/>
            <p:nvPr/>
          </p:nvGrpSpPr>
          <p:grpSpPr>
            <a:xfrm>
              <a:off x="7563716" y="1569199"/>
              <a:ext cx="716684" cy="1324116"/>
              <a:chOff x="7563716" y="1405493"/>
              <a:chExt cx="716684" cy="1324116"/>
            </a:xfrm>
          </p:grpSpPr>
          <p:pic>
            <p:nvPicPr>
              <p:cNvPr id="64" name="Grafik 63"/>
              <p:cNvPicPr preferRelativeResize="0"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63716" y="1439450"/>
                <a:ext cx="72000" cy="1260000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</p:pic>
          <p:sp>
            <p:nvSpPr>
              <p:cNvPr id="68" name="Rechteck 67"/>
              <p:cNvSpPr/>
              <p:nvPr/>
            </p:nvSpPr>
            <p:spPr>
              <a:xfrm>
                <a:off x="7563716" y="2570162"/>
                <a:ext cx="716684" cy="15944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GB" sz="700" dirty="0" smtClean="0">
                    <a:solidFill>
                      <a:schemeClr val="tx1"/>
                    </a:solidFill>
                  </a:rPr>
                  <a:t>-400HU</a:t>
                </a:r>
                <a:endParaRPr lang="en-GB" sz="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Rechteck 69"/>
              <p:cNvSpPr/>
              <p:nvPr/>
            </p:nvSpPr>
            <p:spPr>
              <a:xfrm>
                <a:off x="7563716" y="1405493"/>
                <a:ext cx="716684" cy="15944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r>
                  <a:rPr lang="en-GB" sz="700" dirty="0" smtClean="0">
                    <a:solidFill>
                      <a:schemeClr val="tx1"/>
                    </a:solidFill>
                  </a:rPr>
                  <a:t>1000HU</a:t>
                </a:r>
                <a:endParaRPr lang="en-GB" sz="7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3" name="Gruppieren 72"/>
            <p:cNvGrpSpPr/>
            <p:nvPr/>
          </p:nvGrpSpPr>
          <p:grpSpPr>
            <a:xfrm>
              <a:off x="7563714" y="3018056"/>
              <a:ext cx="716684" cy="1326497"/>
              <a:chOff x="7563714" y="2933425"/>
              <a:chExt cx="716684" cy="1326497"/>
            </a:xfrm>
          </p:grpSpPr>
          <p:pic>
            <p:nvPicPr>
              <p:cNvPr id="65" name="Grafik 64"/>
              <p:cNvPicPr preferRelativeResize="0">
                <a:picLocks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63716" y="2969450"/>
                <a:ext cx="72000" cy="1260000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</p:pic>
          <p:sp>
            <p:nvSpPr>
              <p:cNvPr id="71" name="Rechteck 70"/>
              <p:cNvSpPr/>
              <p:nvPr/>
            </p:nvSpPr>
            <p:spPr>
              <a:xfrm>
                <a:off x="7563714" y="4100475"/>
                <a:ext cx="716684" cy="15944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GB" sz="700" dirty="0" smtClean="0">
                    <a:solidFill>
                      <a:schemeClr val="tx1"/>
                    </a:solidFill>
                  </a:rPr>
                  <a:t>200kBq/mL</a:t>
                </a:r>
                <a:endParaRPr lang="en-GB" sz="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Rechteck 71"/>
              <p:cNvSpPr/>
              <p:nvPr/>
            </p:nvSpPr>
            <p:spPr>
              <a:xfrm>
                <a:off x="7563714" y="2933425"/>
                <a:ext cx="716684" cy="15944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r>
                  <a:rPr lang="en-GB" sz="700" dirty="0" smtClean="0">
                    <a:solidFill>
                      <a:schemeClr val="tx1"/>
                    </a:solidFill>
                  </a:rPr>
                  <a:t>1000kBq/mL</a:t>
                </a:r>
                <a:endParaRPr lang="en-GB" sz="7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76" name="WTD_W_x_-_NaF_-_27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105" t="73820" r="13903" b="21144"/>
            <a:stretch/>
          </p:blipFill>
          <p:spPr>
            <a:xfrm>
              <a:off x="6111699" y="4499450"/>
              <a:ext cx="1248949" cy="1260000"/>
            </a:xfrm>
            <a:prstGeom prst="rect">
              <a:avLst/>
            </a:prstGeom>
          </p:spPr>
        </p:pic>
        <p:pic>
          <p:nvPicPr>
            <p:cNvPr id="77" name="WTD_W_x_-_NaF_-_27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097" t="40523" r="13917" b="54446"/>
            <a:stretch/>
          </p:blipFill>
          <p:spPr>
            <a:xfrm>
              <a:off x="6111699" y="3052295"/>
              <a:ext cx="1248944" cy="1260000"/>
            </a:xfrm>
            <a:prstGeom prst="rect">
              <a:avLst/>
            </a:prstGeom>
          </p:spPr>
        </p:pic>
        <p:pic>
          <p:nvPicPr>
            <p:cNvPr id="78" name="WTD_W_x_-_NaF_-_27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089" t="7199" r="13930" b="87776"/>
            <a:stretch/>
          </p:blipFill>
          <p:spPr>
            <a:xfrm>
              <a:off x="6111699" y="1603156"/>
              <a:ext cx="1248949" cy="1260000"/>
            </a:xfrm>
            <a:prstGeom prst="rect">
              <a:avLst/>
            </a:prstGeom>
          </p:spPr>
        </p:pic>
        <p:pic>
          <p:nvPicPr>
            <p:cNvPr id="79" name="WTD_ND_x_-_NaF_-_12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148" t="74758" r="13230" b="20620"/>
            <a:stretch/>
          </p:blipFill>
          <p:spPr>
            <a:xfrm>
              <a:off x="1525152" y="4499450"/>
              <a:ext cx="1260000" cy="1260000"/>
            </a:xfrm>
            <a:prstGeom prst="rect">
              <a:avLst/>
            </a:prstGeom>
          </p:spPr>
        </p:pic>
        <p:pic>
          <p:nvPicPr>
            <p:cNvPr id="80" name="WTD_ND_x_-_NaF_-_12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148" t="41410" r="13230" b="53968"/>
            <a:stretch/>
          </p:blipFill>
          <p:spPr>
            <a:xfrm>
              <a:off x="1525160" y="3052295"/>
              <a:ext cx="1260000" cy="1260000"/>
            </a:xfrm>
            <a:prstGeom prst="rect">
              <a:avLst/>
            </a:prstGeom>
          </p:spPr>
        </p:pic>
        <p:pic>
          <p:nvPicPr>
            <p:cNvPr id="81" name="WTD_ND_x_-_NaF_-_12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148" t="8081" r="13230" b="87297"/>
            <a:stretch/>
          </p:blipFill>
          <p:spPr>
            <a:xfrm>
              <a:off x="1525160" y="1603156"/>
              <a:ext cx="1260000" cy="1260000"/>
            </a:xfrm>
            <a:prstGeom prst="rect">
              <a:avLst/>
            </a:prstGeom>
          </p:spPr>
        </p:pic>
        <p:pic>
          <p:nvPicPr>
            <p:cNvPr id="82" name="WTD_MK_x_-_NaF_-_42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543" t="76520" r="13111" b="18134"/>
            <a:stretch/>
          </p:blipFill>
          <p:spPr>
            <a:xfrm>
              <a:off x="4573186" y="4499450"/>
              <a:ext cx="1260000" cy="1260000"/>
            </a:xfrm>
            <a:prstGeom prst="rect">
              <a:avLst/>
            </a:prstGeom>
          </p:spPr>
        </p:pic>
        <p:pic>
          <p:nvPicPr>
            <p:cNvPr id="83" name="WTD_MK_x_-_NaF_-_42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543" t="43178" r="13111" b="51475"/>
            <a:stretch/>
          </p:blipFill>
          <p:spPr>
            <a:xfrm>
              <a:off x="4573186" y="3055867"/>
              <a:ext cx="1260000" cy="1260000"/>
            </a:xfrm>
            <a:prstGeom prst="rect">
              <a:avLst/>
            </a:prstGeom>
          </p:spPr>
        </p:pic>
        <p:pic>
          <p:nvPicPr>
            <p:cNvPr id="84" name="WTD_MK_x_-_NaF_-_42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544" t="9822" r="13111" b="84832"/>
            <a:stretch/>
          </p:blipFill>
          <p:spPr>
            <a:xfrm>
              <a:off x="4573186" y="1606728"/>
              <a:ext cx="1260000" cy="1260000"/>
            </a:xfrm>
            <a:prstGeom prst="rect">
              <a:avLst/>
            </a:prstGeom>
          </p:spPr>
        </p:pic>
        <p:pic>
          <p:nvPicPr>
            <p:cNvPr id="85" name="ND_ND_x_-_NaF_-_24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025" t="76668" r="13889" b="18246"/>
            <a:stretch/>
          </p:blipFill>
          <p:spPr>
            <a:xfrm>
              <a:off x="0" y="4499446"/>
              <a:ext cx="1260000" cy="1260004"/>
            </a:xfrm>
            <a:prstGeom prst="rect">
              <a:avLst/>
            </a:prstGeom>
          </p:spPr>
        </p:pic>
        <p:pic>
          <p:nvPicPr>
            <p:cNvPr id="86" name="ND_ND_x_-_NaF_-_24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024" t="43379" r="13890" b="51535"/>
            <a:stretch/>
          </p:blipFill>
          <p:spPr>
            <a:xfrm>
              <a:off x="0" y="3052291"/>
              <a:ext cx="1260000" cy="1260004"/>
            </a:xfrm>
            <a:prstGeom prst="rect">
              <a:avLst/>
            </a:prstGeom>
          </p:spPr>
        </p:pic>
        <p:pic>
          <p:nvPicPr>
            <p:cNvPr id="87" name="ND_ND_x_-_NaF_-_24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025" t="10103" r="13890" b="84811"/>
            <a:stretch/>
          </p:blipFill>
          <p:spPr>
            <a:xfrm>
              <a:off x="0" y="1603156"/>
              <a:ext cx="1260000" cy="1260000"/>
            </a:xfrm>
            <a:prstGeom prst="rect">
              <a:avLst/>
            </a:prstGeom>
          </p:spPr>
        </p:pic>
        <p:sp>
          <p:nvSpPr>
            <p:cNvPr id="89" name="Rechteck 88"/>
            <p:cNvSpPr>
              <a:spLocks noChangeAspect="1"/>
            </p:cNvSpPr>
            <p:nvPr/>
          </p:nvSpPr>
          <p:spPr>
            <a:xfrm>
              <a:off x="0" y="1597371"/>
              <a:ext cx="262550" cy="262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00" b="1" dirty="0" smtClean="0">
                  <a:solidFill>
                    <a:schemeClr val="bg1"/>
                  </a:solidFill>
                </a:rPr>
                <a:t>A1.</a:t>
              </a:r>
              <a:endParaRPr lang="en-GB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90" name="Rechteck 89"/>
            <p:cNvSpPr>
              <a:spLocks noChangeAspect="1"/>
            </p:cNvSpPr>
            <p:nvPr/>
          </p:nvSpPr>
          <p:spPr>
            <a:xfrm>
              <a:off x="0" y="3050307"/>
              <a:ext cx="262550" cy="262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00" b="1" dirty="0" smtClean="0">
                  <a:solidFill>
                    <a:schemeClr val="bg1"/>
                  </a:solidFill>
                </a:rPr>
                <a:t>A2.</a:t>
              </a:r>
              <a:endParaRPr lang="en-GB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91" name="Rechteck 90"/>
            <p:cNvSpPr>
              <a:spLocks noChangeAspect="1"/>
            </p:cNvSpPr>
            <p:nvPr/>
          </p:nvSpPr>
          <p:spPr>
            <a:xfrm>
              <a:off x="0" y="4495878"/>
              <a:ext cx="262550" cy="262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00" b="1" dirty="0" smtClean="0">
                  <a:solidFill>
                    <a:schemeClr val="bg1"/>
                  </a:solidFill>
                </a:rPr>
                <a:t>A3.</a:t>
              </a:r>
              <a:endParaRPr lang="en-GB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93" name="Rechteck 92"/>
            <p:cNvSpPr>
              <a:spLocks noChangeAspect="1"/>
            </p:cNvSpPr>
            <p:nvPr/>
          </p:nvSpPr>
          <p:spPr>
            <a:xfrm>
              <a:off x="1523636" y="1597371"/>
              <a:ext cx="262550" cy="262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</a:rPr>
                <a:t>B</a:t>
              </a:r>
              <a:r>
                <a:rPr lang="en-GB" sz="1100" b="1" dirty="0" smtClean="0">
                  <a:solidFill>
                    <a:schemeClr val="bg1"/>
                  </a:solidFill>
                </a:rPr>
                <a:t>1.</a:t>
              </a:r>
              <a:endParaRPr lang="en-GB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94" name="Rechteck 93"/>
            <p:cNvSpPr>
              <a:spLocks noChangeAspect="1"/>
            </p:cNvSpPr>
            <p:nvPr/>
          </p:nvSpPr>
          <p:spPr>
            <a:xfrm>
              <a:off x="1523636" y="3050307"/>
              <a:ext cx="262550" cy="262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</a:rPr>
                <a:t>B</a:t>
              </a:r>
              <a:r>
                <a:rPr lang="en-GB" sz="1100" b="1" dirty="0" smtClean="0">
                  <a:solidFill>
                    <a:schemeClr val="bg1"/>
                  </a:solidFill>
                </a:rPr>
                <a:t>2.</a:t>
              </a:r>
              <a:endParaRPr lang="en-GB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95" name="Rechteck 94"/>
            <p:cNvSpPr>
              <a:spLocks noChangeAspect="1"/>
            </p:cNvSpPr>
            <p:nvPr/>
          </p:nvSpPr>
          <p:spPr>
            <a:xfrm>
              <a:off x="1523636" y="4495878"/>
              <a:ext cx="262550" cy="262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</a:rPr>
                <a:t>B</a:t>
              </a:r>
              <a:r>
                <a:rPr lang="en-GB" sz="1100" b="1" dirty="0" smtClean="0">
                  <a:solidFill>
                    <a:schemeClr val="bg1"/>
                  </a:solidFill>
                </a:rPr>
                <a:t>3.</a:t>
              </a:r>
              <a:endParaRPr lang="en-GB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96" name="Rechteck 95"/>
            <p:cNvSpPr>
              <a:spLocks noChangeAspect="1"/>
            </p:cNvSpPr>
            <p:nvPr/>
          </p:nvSpPr>
          <p:spPr>
            <a:xfrm>
              <a:off x="4571662" y="1600943"/>
              <a:ext cx="262550" cy="262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</a:rPr>
                <a:t>C</a:t>
              </a:r>
              <a:r>
                <a:rPr lang="en-GB" sz="1100" b="1" dirty="0" smtClean="0">
                  <a:solidFill>
                    <a:schemeClr val="bg1"/>
                  </a:solidFill>
                </a:rPr>
                <a:t>1.</a:t>
              </a:r>
              <a:endParaRPr lang="en-GB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97" name="Rechteck 96"/>
            <p:cNvSpPr>
              <a:spLocks noChangeAspect="1"/>
            </p:cNvSpPr>
            <p:nvPr/>
          </p:nvSpPr>
          <p:spPr>
            <a:xfrm>
              <a:off x="4571662" y="3053879"/>
              <a:ext cx="262550" cy="262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</a:rPr>
                <a:t>C</a:t>
              </a:r>
              <a:r>
                <a:rPr lang="en-GB" sz="1100" b="1" dirty="0" smtClean="0">
                  <a:solidFill>
                    <a:schemeClr val="bg1"/>
                  </a:solidFill>
                </a:rPr>
                <a:t>2.</a:t>
              </a:r>
              <a:endParaRPr lang="en-GB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98" name="Rechteck 97"/>
            <p:cNvSpPr>
              <a:spLocks noChangeAspect="1"/>
            </p:cNvSpPr>
            <p:nvPr/>
          </p:nvSpPr>
          <p:spPr>
            <a:xfrm>
              <a:off x="4571662" y="4499450"/>
              <a:ext cx="262550" cy="262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</a:rPr>
                <a:t>C</a:t>
              </a:r>
              <a:r>
                <a:rPr lang="en-GB" sz="1100" b="1" dirty="0" smtClean="0">
                  <a:solidFill>
                    <a:schemeClr val="bg1"/>
                  </a:solidFill>
                </a:rPr>
                <a:t>3.</a:t>
              </a:r>
              <a:endParaRPr lang="en-GB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02" name="Rechteck 101"/>
            <p:cNvSpPr>
              <a:spLocks noChangeAspect="1"/>
            </p:cNvSpPr>
            <p:nvPr/>
          </p:nvSpPr>
          <p:spPr>
            <a:xfrm>
              <a:off x="6102156" y="1597371"/>
              <a:ext cx="262550" cy="262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</a:rPr>
                <a:t>E</a:t>
              </a:r>
              <a:r>
                <a:rPr lang="en-GB" sz="1100" b="1" dirty="0" smtClean="0">
                  <a:solidFill>
                    <a:schemeClr val="bg1"/>
                  </a:solidFill>
                </a:rPr>
                <a:t>1.</a:t>
              </a:r>
              <a:endParaRPr lang="en-GB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03" name="Rechteck 102"/>
            <p:cNvSpPr>
              <a:spLocks noChangeAspect="1"/>
            </p:cNvSpPr>
            <p:nvPr/>
          </p:nvSpPr>
          <p:spPr>
            <a:xfrm>
              <a:off x="6102156" y="3050307"/>
              <a:ext cx="262550" cy="262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</a:rPr>
                <a:t>E</a:t>
              </a:r>
              <a:r>
                <a:rPr lang="en-GB" sz="1100" b="1" dirty="0" smtClean="0">
                  <a:solidFill>
                    <a:schemeClr val="bg1"/>
                  </a:solidFill>
                </a:rPr>
                <a:t>2.</a:t>
              </a:r>
              <a:endParaRPr lang="en-GB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04" name="Rechteck 103"/>
            <p:cNvSpPr>
              <a:spLocks noChangeAspect="1"/>
            </p:cNvSpPr>
            <p:nvPr/>
          </p:nvSpPr>
          <p:spPr>
            <a:xfrm>
              <a:off x="6102156" y="4495878"/>
              <a:ext cx="262550" cy="262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</a:rPr>
                <a:t>E</a:t>
              </a:r>
              <a:r>
                <a:rPr lang="en-GB" sz="1100" b="1" dirty="0" smtClean="0">
                  <a:solidFill>
                    <a:schemeClr val="bg1"/>
                  </a:solidFill>
                </a:rPr>
                <a:t>3.</a:t>
              </a:r>
              <a:endParaRPr lang="en-GB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49" name="Textfeld 48"/>
            <p:cNvSpPr txBox="1"/>
            <p:nvPr/>
          </p:nvSpPr>
          <p:spPr>
            <a:xfrm>
              <a:off x="3066319" y="1129201"/>
              <a:ext cx="1259999" cy="285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52" dirty="0"/>
                <a:t>Advanced stage</a:t>
              </a:r>
            </a:p>
          </p:txBody>
        </p:sp>
        <p:pic>
          <p:nvPicPr>
            <p:cNvPr id="50" name="WTD_WTD_x_-_NaF_-_121-PET/CT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194" t="74417" r="13093" b="20870"/>
            <a:stretch/>
          </p:blipFill>
          <p:spPr>
            <a:xfrm>
              <a:off x="3066309" y="4499450"/>
              <a:ext cx="1260000" cy="1260000"/>
            </a:xfrm>
            <a:prstGeom prst="rect">
              <a:avLst/>
            </a:prstGeom>
          </p:spPr>
        </p:pic>
        <p:pic>
          <p:nvPicPr>
            <p:cNvPr id="51" name="WTD_WTD_x_-_NaF_-_121-PET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195" t="41061" r="13092" b="54225"/>
            <a:stretch/>
          </p:blipFill>
          <p:spPr>
            <a:xfrm>
              <a:off x="3066309" y="3054081"/>
              <a:ext cx="1260009" cy="1260000"/>
            </a:xfrm>
            <a:prstGeom prst="rect">
              <a:avLst/>
            </a:prstGeom>
          </p:spPr>
        </p:pic>
        <p:pic>
          <p:nvPicPr>
            <p:cNvPr id="52" name="WTD_WTD_x_-_NaF_-_121-CT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194" t="7759" r="13093" b="87529"/>
            <a:stretch/>
          </p:blipFill>
          <p:spPr>
            <a:xfrm>
              <a:off x="3066317" y="1603156"/>
              <a:ext cx="1260004" cy="1260000"/>
            </a:xfrm>
            <a:prstGeom prst="rect">
              <a:avLst/>
            </a:prstGeom>
          </p:spPr>
        </p:pic>
        <p:sp>
          <p:nvSpPr>
            <p:cNvPr id="66" name="Rechteck 65"/>
            <p:cNvSpPr>
              <a:spLocks noChangeAspect="1"/>
            </p:cNvSpPr>
            <p:nvPr/>
          </p:nvSpPr>
          <p:spPr>
            <a:xfrm>
              <a:off x="3061741" y="1597371"/>
              <a:ext cx="262550" cy="262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</a:rPr>
                <a:t>D</a:t>
              </a:r>
              <a:r>
                <a:rPr lang="en-GB" sz="1100" b="1" dirty="0" smtClean="0">
                  <a:solidFill>
                    <a:schemeClr val="bg1"/>
                  </a:solidFill>
                </a:rPr>
                <a:t>1.</a:t>
              </a:r>
              <a:endParaRPr lang="en-GB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67" name="Rechteck 66"/>
            <p:cNvSpPr>
              <a:spLocks noChangeAspect="1"/>
            </p:cNvSpPr>
            <p:nvPr/>
          </p:nvSpPr>
          <p:spPr>
            <a:xfrm>
              <a:off x="3061741" y="3050307"/>
              <a:ext cx="262550" cy="262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</a:rPr>
                <a:t>D</a:t>
              </a:r>
              <a:r>
                <a:rPr lang="en-GB" sz="1100" b="1" dirty="0" smtClean="0">
                  <a:solidFill>
                    <a:schemeClr val="bg1"/>
                  </a:solidFill>
                </a:rPr>
                <a:t>2.</a:t>
              </a:r>
              <a:endParaRPr lang="en-GB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69" name="Rechteck 68"/>
            <p:cNvSpPr>
              <a:spLocks noChangeAspect="1"/>
            </p:cNvSpPr>
            <p:nvPr/>
          </p:nvSpPr>
          <p:spPr>
            <a:xfrm>
              <a:off x="3061741" y="4495878"/>
              <a:ext cx="262550" cy="262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</a:rPr>
                <a:t>D</a:t>
              </a:r>
              <a:r>
                <a:rPr lang="en-GB" sz="1100" b="1" dirty="0" smtClean="0">
                  <a:solidFill>
                    <a:schemeClr val="bg1"/>
                  </a:solidFill>
                </a:rPr>
                <a:t>3.</a:t>
              </a:r>
              <a:endParaRPr lang="en-GB" sz="11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2293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B973A9E586E5443AB995346833DC63C" ma:contentTypeVersion="13" ma:contentTypeDescription="Ein neues Dokument erstellen." ma:contentTypeScope="" ma:versionID="eae83ed10d66a71ce1c77b094cad2814">
  <xsd:schema xmlns:xsd="http://www.w3.org/2001/XMLSchema" xmlns:xs="http://www.w3.org/2001/XMLSchema" xmlns:p="http://schemas.microsoft.com/office/2006/metadata/properties" xmlns:ns3="94b53d93-a61d-4280-a44d-f0146c191c95" xmlns:ns4="e496d54a-3169-47e3-86e5-6eb6c104a151" targetNamespace="http://schemas.microsoft.com/office/2006/metadata/properties" ma:root="true" ma:fieldsID="027ac4d31f785c27571c82486c58d672" ns3:_="" ns4:_="">
    <xsd:import namespace="94b53d93-a61d-4280-a44d-f0146c191c95"/>
    <xsd:import namespace="e496d54a-3169-47e3-86e5-6eb6c104a15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53d93-a61d-4280-a44d-f0146c191c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96d54a-3169-47e3-86e5-6eb6c104a15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491BEF-E935-44B4-AD83-53CF4361137A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94b53d93-a61d-4280-a44d-f0146c191c95"/>
    <ds:schemaRef ds:uri="http://purl.org/dc/terms/"/>
    <ds:schemaRef ds:uri="http://schemas.openxmlformats.org/package/2006/metadata/core-properties"/>
    <ds:schemaRef ds:uri="http://purl.org/dc/dcmitype/"/>
    <ds:schemaRef ds:uri="e496d54a-3169-47e3-86e5-6eb6c104a15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2A828CD-FF86-4B5B-92E9-44A5BA851F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b53d93-a61d-4280-a44d-f0146c191c95"/>
    <ds:schemaRef ds:uri="e496d54a-3169-47e3-86e5-6eb6c104a1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69057D8-DC54-4990-B921-5F8597E1A4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92</Words>
  <Application>Microsoft Office PowerPoint</Application>
  <PresentationFormat>Benutzerdefiniert</PresentationFormat>
  <Paragraphs>54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</vt:lpstr>
      <vt:lpstr>PowerPoint-Präsentation</vt:lpstr>
      <vt:lpstr>PowerPoint-Präsentation</vt:lpstr>
    </vt:vector>
  </TitlesOfParts>
  <Company>Universitätsklinikum Aachen AöR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Florea, Alexandru</dc:creator>
  <cp:lastModifiedBy>Florea, Alexandru</cp:lastModifiedBy>
  <cp:revision>37</cp:revision>
  <dcterms:created xsi:type="dcterms:W3CDTF">2020-09-01T08:28:18Z</dcterms:created>
  <dcterms:modified xsi:type="dcterms:W3CDTF">2020-09-18T09:26:19Z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0x010100EB973A9E586E5443AB995346833DC63C</vt:lpwstr>
  </property>
</Properties>
</file>