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v" ContentType="video/unknown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9"/>
  </p:notesMasterIdLst>
  <p:sldIdLst>
    <p:sldId id="256" r:id="rId2"/>
    <p:sldId id="279" r:id="rId3"/>
    <p:sldId id="283" r:id="rId4"/>
    <p:sldId id="257" r:id="rId5"/>
    <p:sldId id="258" r:id="rId6"/>
    <p:sldId id="259" r:id="rId7"/>
    <p:sldId id="267" r:id="rId8"/>
    <p:sldId id="260" r:id="rId9"/>
    <p:sldId id="263" r:id="rId10"/>
    <p:sldId id="281" r:id="rId11"/>
    <p:sldId id="261" r:id="rId12"/>
    <p:sldId id="276" r:id="rId13"/>
    <p:sldId id="264" r:id="rId14"/>
    <p:sldId id="262" r:id="rId15"/>
    <p:sldId id="265" r:id="rId16"/>
    <p:sldId id="266" r:id="rId17"/>
    <p:sldId id="278" r:id="rId18"/>
    <p:sldId id="268" r:id="rId19"/>
    <p:sldId id="269" r:id="rId20"/>
    <p:sldId id="271" r:id="rId21"/>
    <p:sldId id="273" r:id="rId22"/>
    <p:sldId id="280" r:id="rId23"/>
    <p:sldId id="282" r:id="rId24"/>
    <p:sldId id="275" r:id="rId25"/>
    <p:sldId id="270" r:id="rId26"/>
    <p:sldId id="272" r:id="rId27"/>
    <p:sldId id="27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88095"/>
  </p:normalViewPr>
  <p:slideViewPr>
    <p:cSldViewPr snapToGrid="0" snapToObjects="1">
      <p:cViewPr varScale="1">
        <p:scale>
          <a:sx n="112" d="100"/>
          <a:sy n="112" d="100"/>
        </p:scale>
        <p:origin x="88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6EFECF-F6B9-453C-88AA-BF0C9854CF0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98F6B55-F73A-43C6-974C-94144C845BB1}">
      <dgm:prSet/>
      <dgm:spPr/>
      <dgm:t>
        <a:bodyPr/>
        <a:lstStyle/>
        <a:p>
          <a:r>
            <a:rPr lang="en-US"/>
            <a:t>I was still missing a good  ”manual”.</a:t>
          </a:r>
        </a:p>
      </dgm:t>
    </dgm:pt>
    <dgm:pt modelId="{9652426B-FE50-4D5F-8B03-2B05428B8AE5}" type="parTrans" cxnId="{1CA5F264-3B53-4B2A-93C3-E611DF76D06E}">
      <dgm:prSet/>
      <dgm:spPr/>
      <dgm:t>
        <a:bodyPr/>
        <a:lstStyle/>
        <a:p>
          <a:endParaRPr lang="en-US"/>
        </a:p>
      </dgm:t>
    </dgm:pt>
    <dgm:pt modelId="{9EEF09A5-0A61-45C0-B013-C94D67D06B28}" type="sibTrans" cxnId="{1CA5F264-3B53-4B2A-93C3-E611DF76D06E}">
      <dgm:prSet/>
      <dgm:spPr/>
      <dgm:t>
        <a:bodyPr/>
        <a:lstStyle/>
        <a:p>
          <a:endParaRPr lang="en-US"/>
        </a:p>
      </dgm:t>
    </dgm:pt>
    <dgm:pt modelId="{E4EB8D5E-D03D-4DEE-967B-FCEC4C52F328}">
      <dgm:prSet/>
      <dgm:spPr/>
      <dgm:t>
        <a:bodyPr/>
        <a:lstStyle/>
        <a:p>
          <a:r>
            <a:rPr lang="en-US" dirty="0"/>
            <a:t>But I thought  I could now (mostly) work out:</a:t>
          </a:r>
        </a:p>
      </dgm:t>
    </dgm:pt>
    <dgm:pt modelId="{486CDA51-1F75-4BA9-903C-D94D78249FD3}" type="parTrans" cxnId="{D8C16DF3-458D-42F7-BFAD-363F18E60CBB}">
      <dgm:prSet/>
      <dgm:spPr/>
      <dgm:t>
        <a:bodyPr/>
        <a:lstStyle/>
        <a:p>
          <a:endParaRPr lang="en-US"/>
        </a:p>
      </dgm:t>
    </dgm:pt>
    <dgm:pt modelId="{C02EA5E1-B37E-4AF8-B09F-018A9FE11F0D}" type="sibTrans" cxnId="{D8C16DF3-458D-42F7-BFAD-363F18E60CBB}">
      <dgm:prSet/>
      <dgm:spPr/>
      <dgm:t>
        <a:bodyPr/>
        <a:lstStyle/>
        <a:p>
          <a:endParaRPr lang="en-US"/>
        </a:p>
      </dgm:t>
    </dgm:pt>
    <dgm:pt modelId="{7624B705-263E-45FC-AAA2-9557ED2EEFB0}">
      <dgm:prSet custT="1"/>
      <dgm:spPr/>
      <dgm:t>
        <a:bodyPr/>
        <a:lstStyle/>
        <a:p>
          <a:r>
            <a:rPr lang="en-US" sz="2400" dirty="0">
              <a:solidFill>
                <a:srgbClr val="7030A0"/>
              </a:solidFill>
            </a:rPr>
            <a:t>How many arrows to push</a:t>
          </a:r>
        </a:p>
      </dgm:t>
    </dgm:pt>
    <dgm:pt modelId="{BE68F58E-E114-4A61-9AEF-A3E228F6C92E}" type="parTrans" cxnId="{2E6997BB-752D-4E1C-8583-6A70F44BA8E1}">
      <dgm:prSet/>
      <dgm:spPr/>
      <dgm:t>
        <a:bodyPr/>
        <a:lstStyle/>
        <a:p>
          <a:endParaRPr lang="en-US"/>
        </a:p>
      </dgm:t>
    </dgm:pt>
    <dgm:pt modelId="{1A7085C7-96A0-41B6-A048-30CC2446A53C}" type="sibTrans" cxnId="{2E6997BB-752D-4E1C-8583-6A70F44BA8E1}">
      <dgm:prSet/>
      <dgm:spPr/>
      <dgm:t>
        <a:bodyPr/>
        <a:lstStyle/>
        <a:p>
          <a:endParaRPr lang="en-US"/>
        </a:p>
      </dgm:t>
    </dgm:pt>
    <dgm:pt modelId="{5E6F681D-CF0D-404B-9B77-DFA120E9B60D}">
      <dgm:prSet custT="1"/>
      <dgm:spPr/>
      <dgm:t>
        <a:bodyPr/>
        <a:lstStyle/>
        <a:p>
          <a:r>
            <a:rPr lang="en-US" sz="2400" dirty="0">
              <a:solidFill>
                <a:srgbClr val="7030A0"/>
              </a:solidFill>
            </a:rPr>
            <a:t>Where each started</a:t>
          </a:r>
        </a:p>
      </dgm:t>
    </dgm:pt>
    <dgm:pt modelId="{4E932A35-BED6-4918-BD3E-278E80F6DC29}" type="parTrans" cxnId="{A009C436-C709-4726-AD4A-2EA753B68A79}">
      <dgm:prSet/>
      <dgm:spPr/>
      <dgm:t>
        <a:bodyPr/>
        <a:lstStyle/>
        <a:p>
          <a:endParaRPr lang="en-US"/>
        </a:p>
      </dgm:t>
    </dgm:pt>
    <dgm:pt modelId="{652CFE73-781E-4D10-8358-C31297FE2CA4}" type="sibTrans" cxnId="{A009C436-C709-4726-AD4A-2EA753B68A79}">
      <dgm:prSet/>
      <dgm:spPr/>
      <dgm:t>
        <a:bodyPr/>
        <a:lstStyle/>
        <a:p>
          <a:endParaRPr lang="en-US"/>
        </a:p>
      </dgm:t>
    </dgm:pt>
    <dgm:pt modelId="{C5DFD35D-B47F-4C88-8A91-F202CD4468EE}">
      <dgm:prSet custT="1"/>
      <dgm:spPr/>
      <dgm:t>
        <a:bodyPr/>
        <a:lstStyle/>
        <a:p>
          <a:r>
            <a:rPr lang="en-US" sz="2400" dirty="0">
              <a:solidFill>
                <a:srgbClr val="7030A0"/>
              </a:solidFill>
            </a:rPr>
            <a:t>Where each ended</a:t>
          </a:r>
        </a:p>
      </dgm:t>
    </dgm:pt>
    <dgm:pt modelId="{0DE7B18A-8F7B-4E5E-8932-FF7DA0A90555}" type="parTrans" cxnId="{F21025B7-473C-4DE5-83F4-394A0A5BFAF6}">
      <dgm:prSet/>
      <dgm:spPr/>
      <dgm:t>
        <a:bodyPr/>
        <a:lstStyle/>
        <a:p>
          <a:endParaRPr lang="en-US"/>
        </a:p>
      </dgm:t>
    </dgm:pt>
    <dgm:pt modelId="{984EFFE8-FF49-46EC-BBD2-7E9A81E9B016}" type="sibTrans" cxnId="{F21025B7-473C-4DE5-83F4-394A0A5BFAF6}">
      <dgm:prSet/>
      <dgm:spPr/>
      <dgm:t>
        <a:bodyPr/>
        <a:lstStyle/>
        <a:p>
          <a:endParaRPr lang="en-US"/>
        </a:p>
      </dgm:t>
    </dgm:pt>
    <dgm:pt modelId="{8D436587-E879-4C7B-8AA5-BD43F6F49B93}">
      <dgm:prSet custT="1"/>
      <dgm:spPr/>
      <dgm:t>
        <a:bodyPr/>
        <a:lstStyle/>
        <a:p>
          <a:r>
            <a:rPr lang="en-US" sz="2400" dirty="0">
              <a:solidFill>
                <a:srgbClr val="7030A0"/>
              </a:solidFill>
            </a:rPr>
            <a:t>Avoid generating too many pentavalent carbon atoms!</a:t>
          </a:r>
        </a:p>
      </dgm:t>
    </dgm:pt>
    <dgm:pt modelId="{1769FAAA-4B4D-4DDD-9966-341E6B6A82D0}" type="parTrans" cxnId="{23CD4C1C-9673-499D-BCD4-D920B87B7916}">
      <dgm:prSet/>
      <dgm:spPr/>
      <dgm:t>
        <a:bodyPr/>
        <a:lstStyle/>
        <a:p>
          <a:endParaRPr lang="en-US"/>
        </a:p>
      </dgm:t>
    </dgm:pt>
    <dgm:pt modelId="{11A9468C-094D-4787-9C4A-9BECA7BE6F7F}" type="sibTrans" cxnId="{23CD4C1C-9673-499D-BCD4-D920B87B7916}">
      <dgm:prSet/>
      <dgm:spPr/>
      <dgm:t>
        <a:bodyPr/>
        <a:lstStyle/>
        <a:p>
          <a:endParaRPr lang="en-US"/>
        </a:p>
      </dgm:t>
    </dgm:pt>
    <dgm:pt modelId="{5B9975F8-8888-43A5-B01B-68292D0121CC}">
      <dgm:prSet/>
      <dgm:spPr/>
      <dgm:t>
        <a:bodyPr/>
        <a:lstStyle/>
        <a:p>
          <a:r>
            <a:rPr lang="en-US" dirty="0"/>
            <a:t>Culminating in the “</a:t>
          </a:r>
          <a:r>
            <a:rPr lang="en-US" i="1" dirty="0"/>
            <a:t>most difficult reaction mechanism I could push arrows for</a:t>
          </a:r>
          <a:r>
            <a:rPr lang="en-US" dirty="0"/>
            <a:t>”: The </a:t>
          </a:r>
          <a:r>
            <a:rPr lang="en-US" b="1" dirty="0"/>
            <a:t>reductive </a:t>
          </a:r>
          <a:r>
            <a:rPr lang="en-US" b="1" dirty="0" err="1"/>
            <a:t>ozonolysis</a:t>
          </a:r>
          <a:r>
            <a:rPr lang="en-US" b="1" dirty="0"/>
            <a:t> of an alkene</a:t>
          </a:r>
          <a:r>
            <a:rPr lang="en-US" dirty="0"/>
            <a:t>.</a:t>
          </a:r>
        </a:p>
      </dgm:t>
    </dgm:pt>
    <dgm:pt modelId="{CF76447B-5555-428A-B715-B0D1ADE1A2AE}" type="parTrans" cxnId="{7927A1B2-BBF0-44E4-8FBA-417A46030227}">
      <dgm:prSet/>
      <dgm:spPr/>
      <dgm:t>
        <a:bodyPr/>
        <a:lstStyle/>
        <a:p>
          <a:endParaRPr lang="en-US"/>
        </a:p>
      </dgm:t>
    </dgm:pt>
    <dgm:pt modelId="{4F3B8655-6FDA-4BFF-9FBE-4C33523812D6}" type="sibTrans" cxnId="{7927A1B2-BBF0-44E4-8FBA-417A46030227}">
      <dgm:prSet/>
      <dgm:spPr/>
      <dgm:t>
        <a:bodyPr/>
        <a:lstStyle/>
        <a:p>
          <a:endParaRPr lang="en-US"/>
        </a:p>
      </dgm:t>
    </dgm:pt>
    <dgm:pt modelId="{967095E0-3CE6-42C4-83FE-96D098C7B471}">
      <dgm:prSet/>
      <dgm:spPr/>
      <dgm:t>
        <a:bodyPr/>
        <a:lstStyle/>
        <a:p>
          <a:r>
            <a:rPr lang="en-US" dirty="0"/>
            <a:t>I was still struggling with even more difficult mechanisms: the </a:t>
          </a:r>
          <a:r>
            <a:rPr lang="en-US" b="1" dirty="0"/>
            <a:t>peracid epoxidation of an alkene</a:t>
          </a:r>
          <a:r>
            <a:rPr lang="en-US" dirty="0"/>
            <a:t>.</a:t>
          </a:r>
        </a:p>
      </dgm:t>
    </dgm:pt>
    <dgm:pt modelId="{8980D255-0200-4337-9C34-70FAC05226D2}" type="parTrans" cxnId="{A6C42C73-369F-4878-ABA1-D60066653112}">
      <dgm:prSet/>
      <dgm:spPr/>
      <dgm:t>
        <a:bodyPr/>
        <a:lstStyle/>
        <a:p>
          <a:endParaRPr lang="en-US"/>
        </a:p>
      </dgm:t>
    </dgm:pt>
    <dgm:pt modelId="{3558AE03-353E-4B30-B19A-8E02E0F33CB7}" type="sibTrans" cxnId="{A6C42C73-369F-4878-ABA1-D60066653112}">
      <dgm:prSet/>
      <dgm:spPr/>
      <dgm:t>
        <a:bodyPr/>
        <a:lstStyle/>
        <a:p>
          <a:endParaRPr lang="en-US"/>
        </a:p>
      </dgm:t>
    </dgm:pt>
    <dgm:pt modelId="{9FC86C65-23DB-4042-91B1-F7BA0FE816C2}" type="pres">
      <dgm:prSet presAssocID="{E66EFECF-F6B9-453C-88AA-BF0C9854CF09}" presName="root" presStyleCnt="0">
        <dgm:presLayoutVars>
          <dgm:dir/>
          <dgm:resizeHandles val="exact"/>
        </dgm:presLayoutVars>
      </dgm:prSet>
      <dgm:spPr/>
    </dgm:pt>
    <dgm:pt modelId="{9D45ECD7-0A2E-4606-ADA3-41C4BF546AB2}" type="pres">
      <dgm:prSet presAssocID="{998F6B55-F73A-43C6-974C-94144C845BB1}" presName="compNode" presStyleCnt="0"/>
      <dgm:spPr/>
    </dgm:pt>
    <dgm:pt modelId="{21F625DF-3AD0-4972-8836-50EE7C8FEED9}" type="pres">
      <dgm:prSet presAssocID="{998F6B55-F73A-43C6-974C-94144C845BB1}" presName="bgRect" presStyleLbl="bgShp" presStyleIdx="0" presStyleCnt="4"/>
      <dgm:spPr/>
    </dgm:pt>
    <dgm:pt modelId="{A6EA6270-4ED6-4C52-B3C3-EAE53DA9D92A}" type="pres">
      <dgm:prSet presAssocID="{998F6B55-F73A-43C6-974C-94144C845BB1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A697240-CC9B-46BF-9116-322A1A352CE7}" type="pres">
      <dgm:prSet presAssocID="{998F6B55-F73A-43C6-974C-94144C845BB1}" presName="spaceRect" presStyleCnt="0"/>
      <dgm:spPr/>
    </dgm:pt>
    <dgm:pt modelId="{4D1A3FF3-1574-4CC2-9707-49E043D5C0FA}" type="pres">
      <dgm:prSet presAssocID="{998F6B55-F73A-43C6-974C-94144C845BB1}" presName="parTx" presStyleLbl="revTx" presStyleIdx="0" presStyleCnt="5">
        <dgm:presLayoutVars>
          <dgm:chMax val="0"/>
          <dgm:chPref val="0"/>
        </dgm:presLayoutVars>
      </dgm:prSet>
      <dgm:spPr/>
    </dgm:pt>
    <dgm:pt modelId="{1DB6479C-7A66-4C4F-AF63-675B0A957439}" type="pres">
      <dgm:prSet presAssocID="{9EEF09A5-0A61-45C0-B013-C94D67D06B28}" presName="sibTrans" presStyleCnt="0"/>
      <dgm:spPr/>
    </dgm:pt>
    <dgm:pt modelId="{F6DB896C-332D-4D99-B586-C8EADBD34E3B}" type="pres">
      <dgm:prSet presAssocID="{E4EB8D5E-D03D-4DEE-967B-FCEC4C52F328}" presName="compNode" presStyleCnt="0"/>
      <dgm:spPr/>
    </dgm:pt>
    <dgm:pt modelId="{93F9127F-86DC-4DFC-A5CE-0AFF17BF41B6}" type="pres">
      <dgm:prSet presAssocID="{E4EB8D5E-D03D-4DEE-967B-FCEC4C52F328}" presName="bgRect" presStyleLbl="bgShp" presStyleIdx="1" presStyleCnt="4" custScaleY="267459"/>
      <dgm:spPr/>
    </dgm:pt>
    <dgm:pt modelId="{F7D02B34-FEFB-4853-88B1-88C8E307AD58}" type="pres">
      <dgm:prSet presAssocID="{E4EB8D5E-D03D-4DEE-967B-FCEC4C52F32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ientist"/>
        </a:ext>
      </dgm:extLst>
    </dgm:pt>
    <dgm:pt modelId="{D145C702-6A0A-4100-90A5-19850054078C}" type="pres">
      <dgm:prSet presAssocID="{E4EB8D5E-D03D-4DEE-967B-FCEC4C52F328}" presName="spaceRect" presStyleCnt="0"/>
      <dgm:spPr/>
    </dgm:pt>
    <dgm:pt modelId="{666E9B2B-75A9-407B-9D5B-15B8BA131427}" type="pres">
      <dgm:prSet presAssocID="{E4EB8D5E-D03D-4DEE-967B-FCEC4C52F328}" presName="parTx" presStyleLbl="revTx" presStyleIdx="1" presStyleCnt="5">
        <dgm:presLayoutVars>
          <dgm:chMax val="0"/>
          <dgm:chPref val="0"/>
        </dgm:presLayoutVars>
      </dgm:prSet>
      <dgm:spPr/>
    </dgm:pt>
    <dgm:pt modelId="{956C49D0-F2A6-41FB-8510-A7AB2A0DF708}" type="pres">
      <dgm:prSet presAssocID="{E4EB8D5E-D03D-4DEE-967B-FCEC4C52F328}" presName="desTx" presStyleLbl="revTx" presStyleIdx="2" presStyleCnt="5" custScaleY="116874">
        <dgm:presLayoutVars/>
      </dgm:prSet>
      <dgm:spPr/>
    </dgm:pt>
    <dgm:pt modelId="{DAB28CB4-10BE-4EBC-92EE-CCBB36EA55A3}" type="pres">
      <dgm:prSet presAssocID="{C02EA5E1-B37E-4AF8-B09F-018A9FE11F0D}" presName="sibTrans" presStyleCnt="0"/>
      <dgm:spPr/>
    </dgm:pt>
    <dgm:pt modelId="{F4147746-0000-4D0C-8009-6270FDEC2395}" type="pres">
      <dgm:prSet presAssocID="{5B9975F8-8888-43A5-B01B-68292D0121CC}" presName="compNode" presStyleCnt="0"/>
      <dgm:spPr/>
    </dgm:pt>
    <dgm:pt modelId="{F5032ACC-08E1-4FBA-9CA7-FAD48BB4932F}" type="pres">
      <dgm:prSet presAssocID="{5B9975F8-8888-43A5-B01B-68292D0121CC}" presName="bgRect" presStyleLbl="bgShp" presStyleIdx="2" presStyleCnt="4"/>
      <dgm:spPr/>
    </dgm:pt>
    <dgm:pt modelId="{B31E584B-C4A9-4658-AC09-42F14DD56E01}" type="pres">
      <dgm:prSet presAssocID="{5B9975F8-8888-43A5-B01B-68292D0121C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D6836541-865D-4E0E-88CA-7831B0A7377D}" type="pres">
      <dgm:prSet presAssocID="{5B9975F8-8888-43A5-B01B-68292D0121CC}" presName="spaceRect" presStyleCnt="0"/>
      <dgm:spPr/>
    </dgm:pt>
    <dgm:pt modelId="{1491B631-C467-45A8-9279-AF5D8272DDAB}" type="pres">
      <dgm:prSet presAssocID="{5B9975F8-8888-43A5-B01B-68292D0121CC}" presName="parTx" presStyleLbl="revTx" presStyleIdx="3" presStyleCnt="5">
        <dgm:presLayoutVars>
          <dgm:chMax val="0"/>
          <dgm:chPref val="0"/>
        </dgm:presLayoutVars>
      </dgm:prSet>
      <dgm:spPr/>
    </dgm:pt>
    <dgm:pt modelId="{04EE3F70-4589-4C44-835F-3978FDFA9135}" type="pres">
      <dgm:prSet presAssocID="{4F3B8655-6FDA-4BFF-9FBE-4C33523812D6}" presName="sibTrans" presStyleCnt="0"/>
      <dgm:spPr/>
    </dgm:pt>
    <dgm:pt modelId="{67514624-F2C5-46D3-B95D-E57FB2CF7C17}" type="pres">
      <dgm:prSet presAssocID="{967095E0-3CE6-42C4-83FE-96D098C7B471}" presName="compNode" presStyleCnt="0"/>
      <dgm:spPr/>
    </dgm:pt>
    <dgm:pt modelId="{4B684BC1-A016-408A-AAB8-91FE5337D6BD}" type="pres">
      <dgm:prSet presAssocID="{967095E0-3CE6-42C4-83FE-96D098C7B471}" presName="bgRect" presStyleLbl="bgShp" presStyleIdx="3" presStyleCnt="4"/>
      <dgm:spPr/>
    </dgm:pt>
    <dgm:pt modelId="{320C71C5-4589-4EE3-82FC-CE113DCAE28F}" type="pres">
      <dgm:prSet presAssocID="{967095E0-3CE6-42C4-83FE-96D098C7B471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itcoin"/>
        </a:ext>
      </dgm:extLst>
    </dgm:pt>
    <dgm:pt modelId="{D746376C-1D8B-4756-BCDD-59B9C9085A32}" type="pres">
      <dgm:prSet presAssocID="{967095E0-3CE6-42C4-83FE-96D098C7B471}" presName="spaceRect" presStyleCnt="0"/>
      <dgm:spPr/>
    </dgm:pt>
    <dgm:pt modelId="{0CE6C7DA-94ED-4F1C-9D88-F832949DD66D}" type="pres">
      <dgm:prSet presAssocID="{967095E0-3CE6-42C4-83FE-96D098C7B471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3CD4C1C-9673-499D-BCD4-D920B87B7916}" srcId="{E4EB8D5E-D03D-4DEE-967B-FCEC4C52F328}" destId="{8D436587-E879-4C7B-8AA5-BD43F6F49B93}" srcOrd="3" destOrd="0" parTransId="{1769FAAA-4B4D-4DDD-9966-341E6B6A82D0}" sibTransId="{11A9468C-094D-4787-9C4A-9BECA7BE6F7F}"/>
    <dgm:cxn modelId="{A009C436-C709-4726-AD4A-2EA753B68A79}" srcId="{E4EB8D5E-D03D-4DEE-967B-FCEC4C52F328}" destId="{5E6F681D-CF0D-404B-9B77-DFA120E9B60D}" srcOrd="1" destOrd="0" parTransId="{4E932A35-BED6-4918-BD3E-278E80F6DC29}" sibTransId="{652CFE73-781E-4D10-8358-C31297FE2CA4}"/>
    <dgm:cxn modelId="{3A97B54F-39BC-429D-BB6F-E431F2B53835}" type="presOf" srcId="{5B9975F8-8888-43A5-B01B-68292D0121CC}" destId="{1491B631-C467-45A8-9279-AF5D8272DDAB}" srcOrd="0" destOrd="0" presId="urn:microsoft.com/office/officeart/2018/2/layout/IconVerticalSolidList"/>
    <dgm:cxn modelId="{50AAC751-14D4-4F5B-B34E-7047F51B0B8F}" type="presOf" srcId="{7624B705-263E-45FC-AAA2-9557ED2EEFB0}" destId="{956C49D0-F2A6-41FB-8510-A7AB2A0DF708}" srcOrd="0" destOrd="0" presId="urn:microsoft.com/office/officeart/2018/2/layout/IconVerticalSolidList"/>
    <dgm:cxn modelId="{691C135F-B2DA-4BC3-B7D0-F14252CA7A76}" type="presOf" srcId="{E4EB8D5E-D03D-4DEE-967B-FCEC4C52F328}" destId="{666E9B2B-75A9-407B-9D5B-15B8BA131427}" srcOrd="0" destOrd="0" presId="urn:microsoft.com/office/officeart/2018/2/layout/IconVerticalSolidList"/>
    <dgm:cxn modelId="{1CA5F264-3B53-4B2A-93C3-E611DF76D06E}" srcId="{E66EFECF-F6B9-453C-88AA-BF0C9854CF09}" destId="{998F6B55-F73A-43C6-974C-94144C845BB1}" srcOrd="0" destOrd="0" parTransId="{9652426B-FE50-4D5F-8B03-2B05428B8AE5}" sibTransId="{9EEF09A5-0A61-45C0-B013-C94D67D06B28}"/>
    <dgm:cxn modelId="{D8A17471-C489-4E3A-AF71-D5B263911F17}" type="presOf" srcId="{5E6F681D-CF0D-404B-9B77-DFA120E9B60D}" destId="{956C49D0-F2A6-41FB-8510-A7AB2A0DF708}" srcOrd="0" destOrd="1" presId="urn:microsoft.com/office/officeart/2018/2/layout/IconVerticalSolidList"/>
    <dgm:cxn modelId="{A6C42C73-369F-4878-ABA1-D60066653112}" srcId="{E66EFECF-F6B9-453C-88AA-BF0C9854CF09}" destId="{967095E0-3CE6-42C4-83FE-96D098C7B471}" srcOrd="3" destOrd="0" parTransId="{8980D255-0200-4337-9C34-70FAC05226D2}" sibTransId="{3558AE03-353E-4B30-B19A-8E02E0F33CB7}"/>
    <dgm:cxn modelId="{46F16F73-2D3E-41B4-9AB1-36A21F3C707C}" type="presOf" srcId="{8D436587-E879-4C7B-8AA5-BD43F6F49B93}" destId="{956C49D0-F2A6-41FB-8510-A7AB2A0DF708}" srcOrd="0" destOrd="3" presId="urn:microsoft.com/office/officeart/2018/2/layout/IconVerticalSolidList"/>
    <dgm:cxn modelId="{2A1E9296-01B6-4ABB-B0A7-DE8BCA7DF14C}" type="presOf" srcId="{998F6B55-F73A-43C6-974C-94144C845BB1}" destId="{4D1A3FF3-1574-4CC2-9707-49E043D5C0FA}" srcOrd="0" destOrd="0" presId="urn:microsoft.com/office/officeart/2018/2/layout/IconVerticalSolidList"/>
    <dgm:cxn modelId="{7927A1B2-BBF0-44E4-8FBA-417A46030227}" srcId="{E66EFECF-F6B9-453C-88AA-BF0C9854CF09}" destId="{5B9975F8-8888-43A5-B01B-68292D0121CC}" srcOrd="2" destOrd="0" parTransId="{CF76447B-5555-428A-B715-B0D1ADE1A2AE}" sibTransId="{4F3B8655-6FDA-4BFF-9FBE-4C33523812D6}"/>
    <dgm:cxn modelId="{F21025B7-473C-4DE5-83F4-394A0A5BFAF6}" srcId="{E4EB8D5E-D03D-4DEE-967B-FCEC4C52F328}" destId="{C5DFD35D-B47F-4C88-8A91-F202CD4468EE}" srcOrd="2" destOrd="0" parTransId="{0DE7B18A-8F7B-4E5E-8932-FF7DA0A90555}" sibTransId="{984EFFE8-FF49-46EC-BBD2-7E9A81E9B016}"/>
    <dgm:cxn modelId="{2E6997BB-752D-4E1C-8583-6A70F44BA8E1}" srcId="{E4EB8D5E-D03D-4DEE-967B-FCEC4C52F328}" destId="{7624B705-263E-45FC-AAA2-9557ED2EEFB0}" srcOrd="0" destOrd="0" parTransId="{BE68F58E-E114-4A61-9AEF-A3E228F6C92E}" sibTransId="{1A7085C7-96A0-41B6-A048-30CC2446A53C}"/>
    <dgm:cxn modelId="{495909C2-A358-4879-8273-ECD8A19298EA}" type="presOf" srcId="{967095E0-3CE6-42C4-83FE-96D098C7B471}" destId="{0CE6C7DA-94ED-4F1C-9D88-F832949DD66D}" srcOrd="0" destOrd="0" presId="urn:microsoft.com/office/officeart/2018/2/layout/IconVerticalSolidList"/>
    <dgm:cxn modelId="{CE627FD6-2375-4521-A574-572BB6210397}" type="presOf" srcId="{C5DFD35D-B47F-4C88-8A91-F202CD4468EE}" destId="{956C49D0-F2A6-41FB-8510-A7AB2A0DF708}" srcOrd="0" destOrd="2" presId="urn:microsoft.com/office/officeart/2018/2/layout/IconVerticalSolidList"/>
    <dgm:cxn modelId="{249BF2E7-D9A4-430E-8F59-99C58F5177A5}" type="presOf" srcId="{E66EFECF-F6B9-453C-88AA-BF0C9854CF09}" destId="{9FC86C65-23DB-4042-91B1-F7BA0FE816C2}" srcOrd="0" destOrd="0" presId="urn:microsoft.com/office/officeart/2018/2/layout/IconVerticalSolidList"/>
    <dgm:cxn modelId="{D8C16DF3-458D-42F7-BFAD-363F18E60CBB}" srcId="{E66EFECF-F6B9-453C-88AA-BF0C9854CF09}" destId="{E4EB8D5E-D03D-4DEE-967B-FCEC4C52F328}" srcOrd="1" destOrd="0" parTransId="{486CDA51-1F75-4BA9-903C-D94D78249FD3}" sibTransId="{C02EA5E1-B37E-4AF8-B09F-018A9FE11F0D}"/>
    <dgm:cxn modelId="{8A0A1CEC-EFD9-41B3-B548-A8D3696DD2AF}" type="presParOf" srcId="{9FC86C65-23DB-4042-91B1-F7BA0FE816C2}" destId="{9D45ECD7-0A2E-4606-ADA3-41C4BF546AB2}" srcOrd="0" destOrd="0" presId="urn:microsoft.com/office/officeart/2018/2/layout/IconVerticalSolidList"/>
    <dgm:cxn modelId="{9757B29C-5ABB-4B46-AB74-84C16A6E2B45}" type="presParOf" srcId="{9D45ECD7-0A2E-4606-ADA3-41C4BF546AB2}" destId="{21F625DF-3AD0-4972-8836-50EE7C8FEED9}" srcOrd="0" destOrd="0" presId="urn:microsoft.com/office/officeart/2018/2/layout/IconVerticalSolidList"/>
    <dgm:cxn modelId="{C1F2FDAA-609D-432A-9C53-4759A8AE9E08}" type="presParOf" srcId="{9D45ECD7-0A2E-4606-ADA3-41C4BF546AB2}" destId="{A6EA6270-4ED6-4C52-B3C3-EAE53DA9D92A}" srcOrd="1" destOrd="0" presId="urn:microsoft.com/office/officeart/2018/2/layout/IconVerticalSolidList"/>
    <dgm:cxn modelId="{6576C6E3-1212-4268-950C-FD4FEA0C6738}" type="presParOf" srcId="{9D45ECD7-0A2E-4606-ADA3-41C4BF546AB2}" destId="{BA697240-CC9B-46BF-9116-322A1A352CE7}" srcOrd="2" destOrd="0" presId="urn:microsoft.com/office/officeart/2018/2/layout/IconVerticalSolidList"/>
    <dgm:cxn modelId="{7DD4AE4F-4E92-42D5-A837-66A30E67C17C}" type="presParOf" srcId="{9D45ECD7-0A2E-4606-ADA3-41C4BF546AB2}" destId="{4D1A3FF3-1574-4CC2-9707-49E043D5C0FA}" srcOrd="3" destOrd="0" presId="urn:microsoft.com/office/officeart/2018/2/layout/IconVerticalSolidList"/>
    <dgm:cxn modelId="{FA907B0C-2D87-47D8-8450-340556F7F79D}" type="presParOf" srcId="{9FC86C65-23DB-4042-91B1-F7BA0FE816C2}" destId="{1DB6479C-7A66-4C4F-AF63-675B0A957439}" srcOrd="1" destOrd="0" presId="urn:microsoft.com/office/officeart/2018/2/layout/IconVerticalSolidList"/>
    <dgm:cxn modelId="{9247AB57-9D93-4719-B84C-82F873BA1482}" type="presParOf" srcId="{9FC86C65-23DB-4042-91B1-F7BA0FE816C2}" destId="{F6DB896C-332D-4D99-B586-C8EADBD34E3B}" srcOrd="2" destOrd="0" presId="urn:microsoft.com/office/officeart/2018/2/layout/IconVerticalSolidList"/>
    <dgm:cxn modelId="{8447A0FA-D9ED-4FEB-BD29-75E6D7BC49EF}" type="presParOf" srcId="{F6DB896C-332D-4D99-B586-C8EADBD34E3B}" destId="{93F9127F-86DC-4DFC-A5CE-0AFF17BF41B6}" srcOrd="0" destOrd="0" presId="urn:microsoft.com/office/officeart/2018/2/layout/IconVerticalSolidList"/>
    <dgm:cxn modelId="{05EF1A9C-F635-45DF-A02F-EBFE41ECB9E9}" type="presParOf" srcId="{F6DB896C-332D-4D99-B586-C8EADBD34E3B}" destId="{F7D02B34-FEFB-4853-88B1-88C8E307AD58}" srcOrd="1" destOrd="0" presId="urn:microsoft.com/office/officeart/2018/2/layout/IconVerticalSolidList"/>
    <dgm:cxn modelId="{9FEB0767-6C99-47BD-93C4-18FF4376EAC8}" type="presParOf" srcId="{F6DB896C-332D-4D99-B586-C8EADBD34E3B}" destId="{D145C702-6A0A-4100-90A5-19850054078C}" srcOrd="2" destOrd="0" presId="urn:microsoft.com/office/officeart/2018/2/layout/IconVerticalSolidList"/>
    <dgm:cxn modelId="{08C5F4F4-9422-4E6D-8A3B-640D298772EF}" type="presParOf" srcId="{F6DB896C-332D-4D99-B586-C8EADBD34E3B}" destId="{666E9B2B-75A9-407B-9D5B-15B8BA131427}" srcOrd="3" destOrd="0" presId="urn:microsoft.com/office/officeart/2018/2/layout/IconVerticalSolidList"/>
    <dgm:cxn modelId="{7D06E789-FD5B-4723-8110-2D04AD6D95FD}" type="presParOf" srcId="{F6DB896C-332D-4D99-B586-C8EADBD34E3B}" destId="{956C49D0-F2A6-41FB-8510-A7AB2A0DF708}" srcOrd="4" destOrd="0" presId="urn:microsoft.com/office/officeart/2018/2/layout/IconVerticalSolidList"/>
    <dgm:cxn modelId="{1319097B-907A-45B1-B819-810D8E3555AF}" type="presParOf" srcId="{9FC86C65-23DB-4042-91B1-F7BA0FE816C2}" destId="{DAB28CB4-10BE-4EBC-92EE-CCBB36EA55A3}" srcOrd="3" destOrd="0" presId="urn:microsoft.com/office/officeart/2018/2/layout/IconVerticalSolidList"/>
    <dgm:cxn modelId="{C8846DB4-4DEE-48D4-A816-428A9655850C}" type="presParOf" srcId="{9FC86C65-23DB-4042-91B1-F7BA0FE816C2}" destId="{F4147746-0000-4D0C-8009-6270FDEC2395}" srcOrd="4" destOrd="0" presId="urn:microsoft.com/office/officeart/2018/2/layout/IconVerticalSolidList"/>
    <dgm:cxn modelId="{22F9D81A-EB31-4723-8E3F-DC7947C04A9E}" type="presParOf" srcId="{F4147746-0000-4D0C-8009-6270FDEC2395}" destId="{F5032ACC-08E1-4FBA-9CA7-FAD48BB4932F}" srcOrd="0" destOrd="0" presId="urn:microsoft.com/office/officeart/2018/2/layout/IconVerticalSolidList"/>
    <dgm:cxn modelId="{AE0A6A9B-7AEF-4DA8-88DE-0AA94A9C2A92}" type="presParOf" srcId="{F4147746-0000-4D0C-8009-6270FDEC2395}" destId="{B31E584B-C4A9-4658-AC09-42F14DD56E01}" srcOrd="1" destOrd="0" presId="urn:microsoft.com/office/officeart/2018/2/layout/IconVerticalSolidList"/>
    <dgm:cxn modelId="{DC699C60-6144-4B2E-898E-F6EBD800BEC9}" type="presParOf" srcId="{F4147746-0000-4D0C-8009-6270FDEC2395}" destId="{D6836541-865D-4E0E-88CA-7831B0A7377D}" srcOrd="2" destOrd="0" presId="urn:microsoft.com/office/officeart/2018/2/layout/IconVerticalSolidList"/>
    <dgm:cxn modelId="{C94B6F58-7087-4738-BC07-D1DC205330D7}" type="presParOf" srcId="{F4147746-0000-4D0C-8009-6270FDEC2395}" destId="{1491B631-C467-45A8-9279-AF5D8272DDAB}" srcOrd="3" destOrd="0" presId="urn:microsoft.com/office/officeart/2018/2/layout/IconVerticalSolidList"/>
    <dgm:cxn modelId="{44714DFD-A3B6-481B-945D-2C559085C566}" type="presParOf" srcId="{9FC86C65-23DB-4042-91B1-F7BA0FE816C2}" destId="{04EE3F70-4589-4C44-835F-3978FDFA9135}" srcOrd="5" destOrd="0" presId="urn:microsoft.com/office/officeart/2018/2/layout/IconVerticalSolidList"/>
    <dgm:cxn modelId="{A2A56C7F-794F-41AC-AF5F-A0EB39772BCB}" type="presParOf" srcId="{9FC86C65-23DB-4042-91B1-F7BA0FE816C2}" destId="{67514624-F2C5-46D3-B95D-E57FB2CF7C17}" srcOrd="6" destOrd="0" presId="urn:microsoft.com/office/officeart/2018/2/layout/IconVerticalSolidList"/>
    <dgm:cxn modelId="{8E9E9D01-9983-4974-A899-4E840F93291A}" type="presParOf" srcId="{67514624-F2C5-46D3-B95D-E57FB2CF7C17}" destId="{4B684BC1-A016-408A-AAB8-91FE5337D6BD}" srcOrd="0" destOrd="0" presId="urn:microsoft.com/office/officeart/2018/2/layout/IconVerticalSolidList"/>
    <dgm:cxn modelId="{D6A7B22B-5219-4173-B31D-199649D798D8}" type="presParOf" srcId="{67514624-F2C5-46D3-B95D-E57FB2CF7C17}" destId="{320C71C5-4589-4EE3-82FC-CE113DCAE28F}" srcOrd="1" destOrd="0" presId="urn:microsoft.com/office/officeart/2018/2/layout/IconVerticalSolidList"/>
    <dgm:cxn modelId="{3D1CE1B3-11F1-44BE-81C0-EDB87311BB09}" type="presParOf" srcId="{67514624-F2C5-46D3-B95D-E57FB2CF7C17}" destId="{D746376C-1D8B-4756-BCDD-59B9C9085A32}" srcOrd="2" destOrd="0" presId="urn:microsoft.com/office/officeart/2018/2/layout/IconVerticalSolidList"/>
    <dgm:cxn modelId="{F8B1193E-875D-46E8-A2C9-1D80036DDEF9}" type="presParOf" srcId="{67514624-F2C5-46D3-B95D-E57FB2CF7C17}" destId="{0CE6C7DA-94ED-4F1C-9D88-F832949DD66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F625DF-3AD0-4972-8836-50EE7C8FEED9}">
      <dsp:nvSpPr>
        <dsp:cNvPr id="0" name=""/>
        <dsp:cNvSpPr/>
      </dsp:nvSpPr>
      <dsp:spPr>
        <a:xfrm>
          <a:off x="0" y="4119"/>
          <a:ext cx="10826578" cy="83922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A6270-4ED6-4C52-B3C3-EAE53DA9D92A}">
      <dsp:nvSpPr>
        <dsp:cNvPr id="0" name=""/>
        <dsp:cNvSpPr/>
      </dsp:nvSpPr>
      <dsp:spPr>
        <a:xfrm>
          <a:off x="253864" y="192944"/>
          <a:ext cx="461572" cy="46157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A3FF3-1574-4CC2-9707-49E043D5C0FA}">
      <dsp:nvSpPr>
        <dsp:cNvPr id="0" name=""/>
        <dsp:cNvSpPr/>
      </dsp:nvSpPr>
      <dsp:spPr>
        <a:xfrm>
          <a:off x="969302" y="4119"/>
          <a:ext cx="9856327" cy="839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18" tIns="88818" rIns="88818" bIns="888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 was still missing a good  ”manual”.</a:t>
          </a:r>
        </a:p>
      </dsp:txBody>
      <dsp:txXfrm>
        <a:off x="969302" y="4119"/>
        <a:ext cx="9856327" cy="839222"/>
      </dsp:txXfrm>
    </dsp:sp>
    <dsp:sp modelId="{93F9127F-86DC-4DFC-A5CE-0AFF17BF41B6}">
      <dsp:nvSpPr>
        <dsp:cNvPr id="0" name=""/>
        <dsp:cNvSpPr/>
      </dsp:nvSpPr>
      <dsp:spPr>
        <a:xfrm>
          <a:off x="0" y="1053147"/>
          <a:ext cx="10826578" cy="224457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D02B34-FEFB-4853-88B1-88C8E307AD58}">
      <dsp:nvSpPr>
        <dsp:cNvPr id="0" name=""/>
        <dsp:cNvSpPr/>
      </dsp:nvSpPr>
      <dsp:spPr>
        <a:xfrm>
          <a:off x="253864" y="1944650"/>
          <a:ext cx="461572" cy="46157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6E9B2B-75A9-407B-9D5B-15B8BA131427}">
      <dsp:nvSpPr>
        <dsp:cNvPr id="0" name=""/>
        <dsp:cNvSpPr/>
      </dsp:nvSpPr>
      <dsp:spPr>
        <a:xfrm>
          <a:off x="969302" y="1755825"/>
          <a:ext cx="4871960" cy="839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18" tIns="88818" rIns="88818" bIns="888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But I thought  I could now (mostly) work out:</a:t>
          </a:r>
        </a:p>
      </dsp:txBody>
      <dsp:txXfrm>
        <a:off x="969302" y="1755825"/>
        <a:ext cx="4871960" cy="839222"/>
      </dsp:txXfrm>
    </dsp:sp>
    <dsp:sp modelId="{956C49D0-F2A6-41FB-8510-A7AB2A0DF708}">
      <dsp:nvSpPr>
        <dsp:cNvPr id="0" name=""/>
        <dsp:cNvSpPr/>
      </dsp:nvSpPr>
      <dsp:spPr>
        <a:xfrm>
          <a:off x="5841262" y="1685019"/>
          <a:ext cx="4984367" cy="9808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18" tIns="88818" rIns="88818" bIns="8881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7030A0"/>
              </a:solidFill>
            </a:rPr>
            <a:t>How many arrows to push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7030A0"/>
              </a:solidFill>
            </a:rPr>
            <a:t>Where each started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7030A0"/>
              </a:solidFill>
            </a:rPr>
            <a:t>Where each ended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7030A0"/>
              </a:solidFill>
            </a:rPr>
            <a:t>Avoid generating too many pentavalent carbon atoms!</a:t>
          </a:r>
        </a:p>
      </dsp:txBody>
      <dsp:txXfrm>
        <a:off x="5841262" y="1685019"/>
        <a:ext cx="4984367" cy="980833"/>
      </dsp:txXfrm>
    </dsp:sp>
    <dsp:sp modelId="{F5032ACC-08E1-4FBA-9CA7-FAD48BB4932F}">
      <dsp:nvSpPr>
        <dsp:cNvPr id="0" name=""/>
        <dsp:cNvSpPr/>
      </dsp:nvSpPr>
      <dsp:spPr>
        <a:xfrm>
          <a:off x="0" y="3507531"/>
          <a:ext cx="10826578" cy="8392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1E584B-C4A9-4658-AC09-42F14DD56E01}">
      <dsp:nvSpPr>
        <dsp:cNvPr id="0" name=""/>
        <dsp:cNvSpPr/>
      </dsp:nvSpPr>
      <dsp:spPr>
        <a:xfrm>
          <a:off x="253864" y="3696356"/>
          <a:ext cx="461572" cy="46157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91B631-C467-45A8-9279-AF5D8272DDAB}">
      <dsp:nvSpPr>
        <dsp:cNvPr id="0" name=""/>
        <dsp:cNvSpPr/>
      </dsp:nvSpPr>
      <dsp:spPr>
        <a:xfrm>
          <a:off x="969302" y="3507531"/>
          <a:ext cx="9856327" cy="839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18" tIns="88818" rIns="88818" bIns="888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Culminating in the “</a:t>
          </a:r>
          <a:r>
            <a:rPr lang="en-US" sz="2200" i="1" kern="1200" dirty="0"/>
            <a:t>most difficult reaction mechanism I could push arrows for</a:t>
          </a:r>
          <a:r>
            <a:rPr lang="en-US" sz="2200" kern="1200" dirty="0"/>
            <a:t>”: The </a:t>
          </a:r>
          <a:r>
            <a:rPr lang="en-US" sz="2200" b="1" kern="1200" dirty="0"/>
            <a:t>reductive </a:t>
          </a:r>
          <a:r>
            <a:rPr lang="en-US" sz="2200" b="1" kern="1200" dirty="0" err="1"/>
            <a:t>ozonolysis</a:t>
          </a:r>
          <a:r>
            <a:rPr lang="en-US" sz="2200" b="1" kern="1200" dirty="0"/>
            <a:t> of an alkene</a:t>
          </a:r>
          <a:r>
            <a:rPr lang="en-US" sz="2200" kern="1200" dirty="0"/>
            <a:t>.</a:t>
          </a:r>
        </a:p>
      </dsp:txBody>
      <dsp:txXfrm>
        <a:off x="969302" y="3507531"/>
        <a:ext cx="9856327" cy="839222"/>
      </dsp:txXfrm>
    </dsp:sp>
    <dsp:sp modelId="{4B684BC1-A016-408A-AAB8-91FE5337D6BD}">
      <dsp:nvSpPr>
        <dsp:cNvPr id="0" name=""/>
        <dsp:cNvSpPr/>
      </dsp:nvSpPr>
      <dsp:spPr>
        <a:xfrm>
          <a:off x="0" y="4556559"/>
          <a:ext cx="10826578" cy="83922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0C71C5-4589-4EE3-82FC-CE113DCAE28F}">
      <dsp:nvSpPr>
        <dsp:cNvPr id="0" name=""/>
        <dsp:cNvSpPr/>
      </dsp:nvSpPr>
      <dsp:spPr>
        <a:xfrm>
          <a:off x="253864" y="4745385"/>
          <a:ext cx="461572" cy="46157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E6C7DA-94ED-4F1C-9D88-F832949DD66D}">
      <dsp:nvSpPr>
        <dsp:cNvPr id="0" name=""/>
        <dsp:cNvSpPr/>
      </dsp:nvSpPr>
      <dsp:spPr>
        <a:xfrm>
          <a:off x="969302" y="4556559"/>
          <a:ext cx="9856327" cy="8392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818" tIns="88818" rIns="88818" bIns="8881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 was still struggling with even more difficult mechanisms: the </a:t>
          </a:r>
          <a:r>
            <a:rPr lang="en-US" sz="2200" b="1" kern="1200" dirty="0"/>
            <a:t>peracid epoxidation of an alkene</a:t>
          </a:r>
          <a:r>
            <a:rPr lang="en-US" sz="2200" kern="1200" dirty="0"/>
            <a:t>.</a:t>
          </a:r>
        </a:p>
      </dsp:txBody>
      <dsp:txXfrm>
        <a:off x="969302" y="4556559"/>
        <a:ext cx="9856327" cy="8392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D3D9F-B8DB-D24A-B0B8-F9D4087B1242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3128F-66D5-7843-947D-F1AB1E2DD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17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128F-66D5-7843-947D-F1AB1E2DDA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55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128F-66D5-7843-947D-F1AB1E2DDA6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65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128F-66D5-7843-947D-F1AB1E2DDA6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63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128F-66D5-7843-947D-F1AB1E2DDA6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128F-66D5-7843-947D-F1AB1E2DDA6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35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128F-66D5-7843-947D-F1AB1E2DDA6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42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3128F-66D5-7843-947D-F1AB1E2DDA6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2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E7CE3-E1A7-764B-8041-FE4918F779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2110F9-7632-DC4B-A012-6AF7526E25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F7F7C-3601-C84A-A9C8-5A909320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2F946-A8FE-7F4B-8DA4-36470DDD5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4165C-7E63-8246-903E-C0A879246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518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E00A1-222A-6945-9029-8F81723A5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ABE628-9271-6C41-95AD-4C02AFFA2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D8026-A4C4-8C41-BF3E-7C42C3C04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7C4A6-E468-1F4D-AB47-3D05D4EAB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1196E-80A1-1F4B-881C-BBE18EFC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10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DBA0E23-3F87-A546-9445-A6B7316EC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82B6A9-22FC-D345-8FC6-025138FBA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AE415-229E-8447-B313-ACD206B1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259B5-43DF-1F40-AD44-5ED62D7A8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00BF53-27A5-A846-925F-225D08410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0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383DA-3013-414B-9189-16916D2C7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7CFB7-0485-6C46-B86C-97DD6DD22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A77DD1-D86E-DC43-A610-C99DF1601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542D3-38AB-F043-9A6D-8B32E483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EC4D-6C07-564B-ADFD-8BB8DC872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05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C2D07-0A65-4847-9E9D-9FA5579F1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21010D-695A-1247-BA0B-4DD47D049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03A64-3924-954D-9B40-66D36900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5C474-BEC0-6342-8EB1-CDF0C3D6B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A7C30C-C03F-714D-95BD-DD7BA6B67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11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BB4B9-0268-A74B-83F8-FC4D18471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97BD-C98C-AA44-ACBA-EFE8CBF86A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3BE735-646C-704B-A73D-CDBE201264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AF6827-A91E-AC49-A96D-416AE4702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21952D-B9B5-F94D-AF63-25AFCADE8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FAA961-94F3-B543-B4A0-6472A52A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25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2AEBA-31BB-6E4A-AF42-D86F5E2B6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2F24C-8A00-394D-9CD6-A08749AB3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D4F32-9FF2-1A4E-AB32-EA504A1E4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42050C-E474-CC47-98AD-337D2EFDF2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126C6B-97E9-DD43-B0CE-CC1A88C12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8213F3-6169-5E45-B429-C384CFC0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32D382-40B2-6A4D-992E-97A697BE5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8985C-946E-494C-B972-1EE7A4221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6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B259B-54D1-8C4B-84F8-01D9A8593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1A394-658F-4D44-9D20-E948B5840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5EE893-2C68-8944-8E8D-23CB0202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5FCAE0-C8AF-4340-8AB6-B9A0FD301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12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82890F-0BC7-8D42-BBE5-232BB59C6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6C0E2-0B5C-524A-A0DC-6D7A980F5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9D5D63-49D0-3B42-90CE-60AA266D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24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0390A-A9FE-114A-96E6-B80635D81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11BEC-9E54-A747-8F8B-38DA1DD1F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EFB0A1-BCA9-D440-AAC0-03CC2DC1A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03B26E-9996-F740-AE89-6BE24DB0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C6079F-1A25-7942-9D24-1E5B3FA69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57ADD-F4D0-8C45-BECC-56D9B1BC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62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1F2A9-1128-F543-9073-CABDA72FC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269CD5-EDEB-F840-A4B4-966CF12DA9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EC8D85-3919-AF41-A43C-1ACDDA38D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3BAE0-C49A-8742-9978-4EB8AA92C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B09F5-E877-464E-9DB0-1FC279599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BD894-4D96-FF43-AE6F-CF8D0F0AC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6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85C195-70BA-DF47-9607-CB6A489E9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8CCBCD-A2FA-8D48-956D-CE49A1C0F5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DF5E7-1607-A642-AFF8-73C427803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8B5F8-CFE1-C947-8D09-36863DC3A94F}" type="datetimeFigureOut">
              <a:rPr lang="en-US" smtClean="0"/>
              <a:t>6/9/21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40C4B7-F745-8B41-9079-5CCDED3CED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88B4A-C3D4-CF4E-B062-F8CFB6C4E6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475F7-17E5-2E4E-B421-B30CCC521A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26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_#/school/files/i%20Engage?threadId=19%3Afa88c37b531f47c49ceb8abd2b8d09e9%40thread.tacv2&amp;ctx=channel&amp;context=i%2520Engage&amp;rootfolder=%252Fsites%252F1920-CHYear1%252FShared%2520Documents%252Fi%2520Engag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hyperlink" Target="https://doi.org/gg9g" TargetMode="Externa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hyperlink" Target="https://ia800205.us.archive.org/25/items/A_Guidebook_to_Mechanism_in_Organic_Chemistry/A_Guidebook_to_Mechanism_in_Organic_Chemistry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Arrow_pushing" TargetMode="External"/><Relationship Id="rId2" Type="http://schemas.openxmlformats.org/officeDocument/2006/relationships/hyperlink" Target="https://doi.org/gg9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hyperlink" Target="https://doi.org/10.1021/jo981652x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open.201900099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onlinelibrary.wiley.com/doi/full/10.1002/ijch.202100034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hyperlink" Target="https://hungry-khorana-37eeb2.netlify.app/movies/" TargetMode="External"/><Relationship Id="rId18" Type="http://schemas.openxmlformats.org/officeDocument/2006/relationships/image" Target="../media/image42.png"/><Relationship Id="rId3" Type="http://schemas.openxmlformats.org/officeDocument/2006/relationships/hyperlink" Target="https://en.m.wikipedia.org/wiki/Arrow_pushing" TargetMode="External"/><Relationship Id="rId7" Type="http://schemas.openxmlformats.org/officeDocument/2006/relationships/hyperlink" Target="https://www.ch.ic.ac.uk/local/organic/tutorial/arrow_pushing.pdf" TargetMode="External"/><Relationship Id="rId12" Type="http://schemas.openxmlformats.org/officeDocument/2006/relationships/image" Target="../media/image39.png"/><Relationship Id="rId17" Type="http://schemas.openxmlformats.org/officeDocument/2006/relationships/hyperlink" Target="https://www.ch.imperial.ac.uk/rzepa/blog/?s=peroxidation+of+yne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www.chemtube3d.com/" TargetMode="External"/><Relationship Id="rId5" Type="http://schemas.openxmlformats.org/officeDocument/2006/relationships/hyperlink" Target="https://www.ch.imperial.ac.uk/rzepa/blog/?cat=2327" TargetMode="External"/><Relationship Id="rId15" Type="http://schemas.openxmlformats.org/officeDocument/2006/relationships/hyperlink" Target="https://www.ch.imperial.ac.uk/rzepa/blog/?s=Choreographing+a+chemical+ballet" TargetMode="External"/><Relationship Id="rId10" Type="http://schemas.openxmlformats.org/officeDocument/2006/relationships/image" Target="../media/image38.png"/><Relationship Id="rId4" Type="http://schemas.openxmlformats.org/officeDocument/2006/relationships/image" Target="../media/image7.png"/><Relationship Id="rId9" Type="http://schemas.openxmlformats.org/officeDocument/2006/relationships/hyperlink" Target="https://itunes.apple.com/gb/course/id562191342" TargetMode="External"/><Relationship Id="rId1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://perivalepark.london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bx4sv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jpeg"/><Relationship Id="rId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doi.org/gg9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C3282A1C-53C2-0448-AD7D-A3D1BC4352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633" r="9089" b="2544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1DF09E-CD51-8D41-A489-74C53DF843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162998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4800" b="1" dirty="0"/>
              <a:t>I-Engage Extension Lectures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3043B4-C490-2648-B784-112AA08430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GB" sz="2000" b="1" dirty="0"/>
              <a:t>Chemistry Department, Imperial College London</a:t>
            </a:r>
          </a:p>
          <a:p>
            <a:pPr algn="l"/>
            <a:r>
              <a:rPr lang="en-GB" sz="2000" b="1" dirty="0"/>
              <a:t>June 9</a:t>
            </a:r>
            <a:r>
              <a:rPr lang="en-GB" sz="2000" b="1" baseline="30000" dirty="0"/>
              <a:t>th</a:t>
            </a:r>
            <a:r>
              <a:rPr lang="en-GB" sz="2000" b="1" dirty="0"/>
              <a:t>, 2021</a:t>
            </a:r>
            <a:endParaRPr lang="en-US" sz="20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90F2BE-E15A-884A-9CC2-730FFBF1902A}"/>
              </a:ext>
            </a:extLst>
          </p:cNvPr>
          <p:cNvSpPr txBox="1"/>
          <p:nvPr/>
        </p:nvSpPr>
        <p:spPr>
          <a:xfrm>
            <a:off x="783715" y="2619627"/>
            <a:ext cx="975660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4400" b="1" dirty="0"/>
              <a:t>Curly Arrows:</a:t>
            </a:r>
          </a:p>
          <a:p>
            <a:pPr algn="ctr">
              <a:spcAft>
                <a:spcPts val="600"/>
              </a:spcAft>
            </a:pPr>
            <a:r>
              <a:rPr lang="en-GB" sz="4400" b="1" dirty="0"/>
              <a:t>An autobiographical journey</a:t>
            </a:r>
          </a:p>
          <a:p>
            <a:pPr algn="ctr">
              <a:spcAft>
                <a:spcPts val="600"/>
              </a:spcAft>
            </a:pPr>
            <a:endParaRPr lang="en-GB" sz="4000" b="1" dirty="0"/>
          </a:p>
          <a:p>
            <a:pPr algn="ctr">
              <a:spcAft>
                <a:spcPts val="600"/>
              </a:spcAft>
            </a:pPr>
            <a:r>
              <a:rPr lang="en-GB" sz="3600" b="1"/>
              <a:t>Henry Rzepa</a:t>
            </a:r>
            <a:endParaRPr lang="en-GB" sz="3600" b="1" dirty="0"/>
          </a:p>
          <a:p>
            <a:pPr algn="ctr">
              <a:spcAft>
                <a:spcPts val="600"/>
              </a:spcAft>
            </a:pPr>
            <a:r>
              <a:rPr lang="en-GB" sz="3600" b="1" dirty="0" err="1">
                <a:solidFill>
                  <a:schemeClr val="accent1">
                    <a:lumMod val="75000"/>
                  </a:schemeClr>
                </a:solidFill>
              </a:rPr>
              <a:t>rzepa@ic.ac.uk</a:t>
            </a:r>
            <a:endParaRPr lang="en-GB" sz="36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977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2518A-1849-6B43-A787-C0A30669C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3" y="178580"/>
            <a:ext cx="6056591" cy="3674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88D9F-37CF-7946-B99A-7ABAE9B5C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259" y="178579"/>
            <a:ext cx="5793741" cy="39096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18D422-2B6A-C842-8734-474A9F301CF0}"/>
              </a:ext>
            </a:extLst>
          </p:cNvPr>
          <p:cNvSpPr txBox="1"/>
          <p:nvPr/>
        </p:nvSpPr>
        <p:spPr>
          <a:xfrm>
            <a:off x="4101737" y="-697799"/>
            <a:ext cx="9392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2020: See </a:t>
            </a:r>
            <a:r>
              <a:rPr lang="en-US" sz="2800" dirty="0">
                <a:hlinkClick r:id="rId5"/>
              </a:rPr>
              <a:t>https://doi.org/gg9g</a:t>
            </a:r>
            <a:endParaRPr lang="en-US" sz="2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31835D-FF35-FF49-AF19-85255A49F8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69" y="4582430"/>
            <a:ext cx="5579011" cy="1265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29D674-F9B8-E44C-AFB8-6E4FBDFE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1500" y="4441396"/>
            <a:ext cx="5399789" cy="126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9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A41384-4B6B-7040-88DE-674C13AB7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59" y="267790"/>
            <a:ext cx="6690165" cy="1742359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EFFFF"/>
                </a:solidFill>
              </a:rPr>
              <a:t>~1980: Tutors and Text-Books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08CAC-93AF-1D42-8A1D-EBE3A243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121" y="2277939"/>
            <a:ext cx="7339162" cy="4771108"/>
          </a:xfrm>
        </p:spPr>
        <p:txBody>
          <a:bodyPr>
            <a:normAutofit fontScale="92500" lnSpcReduction="10000"/>
          </a:bodyPr>
          <a:lstStyle/>
          <a:p>
            <a:pPr marL="457200" indent="-457200"/>
            <a:r>
              <a:rPr lang="en-US" sz="2600" dirty="0"/>
              <a:t>From 1924, curly arrows evolved slowly …</a:t>
            </a:r>
          </a:p>
          <a:p>
            <a:pPr marL="914400" lvl="1" indent="-457200"/>
            <a:r>
              <a:rPr lang="en-US" sz="2200" dirty="0"/>
              <a:t>No IUPAC Committee to oversee the evolution!</a:t>
            </a:r>
          </a:p>
          <a:p>
            <a:pPr marL="457200" indent="-457200"/>
            <a:r>
              <a:rPr lang="en-US" sz="2600" dirty="0"/>
              <a:t>Included in text-books from mid 1950s.</a:t>
            </a:r>
          </a:p>
          <a:p>
            <a:pPr lvl="1"/>
            <a:r>
              <a:rPr lang="en-US" sz="2600" b="1" dirty="0"/>
              <a:t>US style: </a:t>
            </a:r>
            <a:r>
              <a:rPr lang="en-US" sz="2600" dirty="0"/>
              <a:t>A forming-bond arrow points to an </a:t>
            </a:r>
            <a:r>
              <a:rPr lang="en-US" sz="2600" b="1" dirty="0"/>
              <a:t>atom</a:t>
            </a:r>
            <a:r>
              <a:rPr lang="en-US" sz="2600" dirty="0"/>
              <a:t> (see Wikipedia!)</a:t>
            </a:r>
          </a:p>
          <a:p>
            <a:pPr lvl="2"/>
            <a:r>
              <a:rPr lang="en-US" sz="2400" b="1" dirty="0">
                <a:solidFill>
                  <a:srgbClr val="FF0000"/>
                </a:solidFill>
              </a:rPr>
              <a:t>Except when it does not!</a:t>
            </a:r>
          </a:p>
          <a:p>
            <a:pPr lvl="1"/>
            <a:r>
              <a:rPr lang="en-US" sz="2600" b="1" dirty="0"/>
              <a:t>UK style: </a:t>
            </a:r>
            <a:r>
              <a:rPr lang="en-US" sz="2600" dirty="0"/>
              <a:t>A forming-bond arrow points to a new </a:t>
            </a:r>
            <a:r>
              <a:rPr lang="en-US" sz="2600" b="1" dirty="0"/>
              <a:t>bond</a:t>
            </a:r>
            <a:r>
              <a:rPr lang="en-US" sz="2600" dirty="0"/>
              <a:t> (shown as a dashed or “</a:t>
            </a:r>
            <a:r>
              <a:rPr lang="en-US" sz="2600" b="1" dirty="0"/>
              <a:t>Rees</a:t>
            </a:r>
            <a:r>
              <a:rPr lang="en-US" sz="2600" dirty="0"/>
              <a:t>” line)</a:t>
            </a:r>
          </a:p>
          <a:p>
            <a:pPr lvl="2"/>
            <a:r>
              <a:rPr lang="en-US" sz="2200" dirty="0"/>
              <a:t>The UK bible: Peter Sykes (1923-2003), “</a:t>
            </a:r>
            <a:r>
              <a:rPr lang="en-GB" sz="2200" dirty="0">
                <a:hlinkClick r:id="rId2"/>
              </a:rPr>
              <a:t>A Guidebook to Mechanism in Organic Chemistry</a:t>
            </a:r>
            <a:r>
              <a:rPr lang="en-GB" sz="2200" dirty="0"/>
              <a:t>”, 1961 </a:t>
            </a:r>
          </a:p>
          <a:p>
            <a:pPr lvl="2"/>
            <a:r>
              <a:rPr lang="en-GB" sz="2200" b="1" dirty="0"/>
              <a:t>Confusion: </a:t>
            </a:r>
            <a:r>
              <a:rPr lang="en-GB" sz="2200" dirty="0"/>
              <a:t>“</a:t>
            </a:r>
            <a:r>
              <a:rPr lang="en-GB" sz="2200" i="1" dirty="0"/>
              <a:t>Curved arrows</a:t>
            </a:r>
            <a:r>
              <a:rPr lang="en-GB" sz="2200" dirty="0"/>
              <a:t>” used for both resonance and reaction mechanism</a:t>
            </a:r>
          </a:p>
          <a:p>
            <a:pPr lvl="2"/>
            <a:r>
              <a:rPr lang="en-GB" sz="2200" dirty="0"/>
              <a:t>Only a small selection of reaction mechanisms were shown with such arrows</a:t>
            </a:r>
            <a:endParaRPr lang="en-US" sz="2200" dirty="0"/>
          </a:p>
          <a:p>
            <a:pPr marL="457200" lvl="1" indent="0">
              <a:buNone/>
            </a:pPr>
            <a:endParaRPr lang="en-US" sz="15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A3BF2-1062-D141-9E45-0669106099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405" y="1042522"/>
            <a:ext cx="3708331" cy="20955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C22FAD-2F4B-534B-B29D-0ED101A6A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0283" y="3714964"/>
            <a:ext cx="3622557" cy="254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85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FB2F3-2969-F149-82FF-2316C3694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The Sykes (“</a:t>
            </a:r>
            <a:r>
              <a:rPr lang="en-US" sz="3600" b="1" i="1" dirty="0">
                <a:latin typeface="+mn-lt"/>
              </a:rPr>
              <a:t>UK</a:t>
            </a:r>
            <a:r>
              <a:rPr lang="en-US" sz="3600" b="1" dirty="0">
                <a:latin typeface="+mn-lt"/>
              </a:rPr>
              <a:t>”) arrow style (just before </a:t>
            </a:r>
            <a:r>
              <a:rPr lang="en-US" sz="3600" b="1" dirty="0" err="1">
                <a:latin typeface="+mn-lt"/>
              </a:rPr>
              <a:t>Chemdraw</a:t>
            </a:r>
            <a:r>
              <a:rPr lang="en-US" sz="3600" b="1" dirty="0">
                <a:latin typeface="+mn-lt"/>
              </a:rPr>
              <a:t>!)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7AA23A-CFDE-BE45-A5D1-A5B41FAB8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A7EFB8-2159-7440-9C09-8CBC5E2A2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349" y="1525179"/>
            <a:ext cx="10386528" cy="525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27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31054-282D-8C48-B04C-2F722BF85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Back to Me, June 1969 and Exams!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DDB516-4641-4832-8EB3-FC8D1C05FCF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639568"/>
              </p:ext>
            </p:extLst>
          </p:nvPr>
        </p:nvGraphicFramePr>
        <p:xfrm>
          <a:off x="838200" y="1334530"/>
          <a:ext cx="10826578" cy="5399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3153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819F3-95E3-4047-8270-480F87A63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Onwards to 1977.  Now a “tutor” explaining arrows to students!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E76F3-671E-D44E-B67E-92F67C192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234" y="80010"/>
            <a:ext cx="8061750" cy="7062200"/>
          </a:xfrm>
        </p:spPr>
        <p:txBody>
          <a:bodyPr anchor="ctr">
            <a:normAutofit/>
          </a:bodyPr>
          <a:lstStyle/>
          <a:p>
            <a:r>
              <a:rPr lang="en-US" sz="3200" dirty="0"/>
              <a:t>The accepted wisdom (1970s style):</a:t>
            </a:r>
          </a:p>
          <a:p>
            <a:pPr lvl="1"/>
            <a:r>
              <a:rPr lang="en-US" dirty="0"/>
              <a:t>Curly arrows help ”book-keeping” the reaction</a:t>
            </a:r>
          </a:p>
          <a:p>
            <a:pPr lvl="1"/>
            <a:r>
              <a:rPr lang="en-US" dirty="0"/>
              <a:t>Curly arrows mostly a stylistic decision </a:t>
            </a:r>
          </a:p>
          <a:p>
            <a:pPr lvl="2"/>
            <a:r>
              <a:rPr lang="en-US" dirty="0"/>
              <a:t>(UK vs USA vs Europe)</a:t>
            </a:r>
          </a:p>
          <a:p>
            <a:pPr lvl="1"/>
            <a:r>
              <a:rPr lang="en-US" dirty="0"/>
              <a:t>Curly arrows a “formalism with no theoretical basis”</a:t>
            </a:r>
          </a:p>
          <a:p>
            <a:pPr lvl="1"/>
            <a:r>
              <a:rPr lang="en-US" dirty="0"/>
              <a:t>Exams: </a:t>
            </a:r>
          </a:p>
          <a:p>
            <a:pPr lvl="2"/>
            <a:r>
              <a:rPr lang="en-GB" sz="2400" dirty="0"/>
              <a:t>Any "reasonable" attempt will be marked "correct". </a:t>
            </a:r>
          </a:p>
          <a:p>
            <a:pPr lvl="3"/>
            <a:r>
              <a:rPr lang="en-GB" sz="2400" dirty="0"/>
              <a:t>What is meant by “reasonable”?</a:t>
            </a:r>
          </a:p>
          <a:p>
            <a:pPr lvl="2"/>
            <a:r>
              <a:rPr lang="en-GB" sz="2400" dirty="0"/>
              <a:t>Some arrows not needed (replace by </a:t>
            </a:r>
            <a:r>
              <a:rPr lang="en-GB" sz="2400" i="1" dirty="0"/>
              <a:t>e.g.</a:t>
            </a:r>
            <a:r>
              <a:rPr lang="en-GB" sz="2400" dirty="0"/>
              <a:t> PT = proton transfer)</a:t>
            </a:r>
          </a:p>
          <a:p>
            <a:pPr lvl="2"/>
            <a:r>
              <a:rPr lang="en-GB" sz="2400" dirty="0"/>
              <a:t>Marked “wrong” if curly arrows produce </a:t>
            </a:r>
            <a:r>
              <a:rPr lang="en-GB" sz="2400" i="1" dirty="0"/>
              <a:t>e.g.</a:t>
            </a:r>
            <a:r>
              <a:rPr lang="en-GB" sz="2400" dirty="0"/>
              <a:t> pentavalent carbon. </a:t>
            </a:r>
          </a:p>
          <a:p>
            <a:pPr lvl="2"/>
            <a:r>
              <a:rPr lang="en-GB" sz="2400" dirty="0"/>
              <a:t>Marked “wrong” if curly arrows do not match formal charges on atoms,</a:t>
            </a:r>
            <a:r>
              <a:rPr lang="en-GB" sz="2400" i="1" dirty="0"/>
              <a:t> i.e. </a:t>
            </a:r>
            <a:r>
              <a:rPr lang="en-GB" sz="2400" dirty="0"/>
              <a:t>arrow ending on atom produces  +</a:t>
            </a:r>
            <a:r>
              <a:rPr lang="en-GB" sz="2400" dirty="0" err="1"/>
              <a:t>ve</a:t>
            </a:r>
            <a:r>
              <a:rPr lang="en-GB" sz="2400" dirty="0"/>
              <a:t> charge on the atom</a:t>
            </a:r>
          </a:p>
          <a:p>
            <a:pPr lvl="2"/>
            <a:r>
              <a:rPr lang="en-GB" sz="2400" dirty="0"/>
              <a:t>etc </a:t>
            </a:r>
          </a:p>
          <a:p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776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A178F-BFE8-ED4A-AEA2-5EF1677FF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" y="365125"/>
            <a:ext cx="7978140" cy="1327751"/>
          </a:xfrm>
        </p:spPr>
        <p:txBody>
          <a:bodyPr/>
          <a:lstStyle/>
          <a:p>
            <a:r>
              <a:rPr lang="en-US" dirty="0">
                <a:latin typeface="+mn-lt"/>
              </a:rPr>
              <a:t>More tutorial advice: ~1980-1994.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43BB3-BEAF-0840-AC20-CAEBF4B6E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3030"/>
            <a:ext cx="7304903" cy="5474969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3600" dirty="0"/>
              <a:t>A manual produced</a:t>
            </a:r>
            <a:r>
              <a:rPr lang="en-GB" sz="3600" dirty="0"/>
              <a:t>:  </a:t>
            </a:r>
            <a:r>
              <a:rPr lang="en-GB" sz="3600" b="1" dirty="0"/>
              <a:t>Ed Smith </a:t>
            </a:r>
            <a:r>
              <a:rPr lang="en-GB" sz="3600" dirty="0"/>
              <a:t>(based on Charles Rees) </a:t>
            </a:r>
            <a:r>
              <a:rPr lang="en-GB" sz="3600" b="1" dirty="0">
                <a:solidFill>
                  <a:srgbClr val="7030A0"/>
                </a:solidFill>
              </a:rPr>
              <a:t>NOTES ON ARROW PUSHING (CURLY ARROWS)</a:t>
            </a:r>
          </a:p>
          <a:p>
            <a:pPr lvl="1">
              <a:lnSpc>
                <a:spcPct val="120000"/>
              </a:lnSpc>
            </a:pPr>
            <a:r>
              <a:rPr lang="en-GB" sz="3600" b="0" i="0" u="sng" dirty="0">
                <a:effectLst/>
                <a:latin typeface="Trebuchet MS" panose="020B0703020202090204" pitchFamily="34" charset="0"/>
                <a:hlinkClick r:id="rId2"/>
              </a:rPr>
              <a:t>https://doi.org/gg9f</a:t>
            </a:r>
            <a:endParaRPr lang="en-GB" sz="3600" dirty="0"/>
          </a:p>
          <a:p>
            <a:pPr lvl="1">
              <a:lnSpc>
                <a:spcPct val="120000"/>
              </a:lnSpc>
            </a:pPr>
            <a:r>
              <a:rPr lang="en-GB" sz="3600" dirty="0"/>
              <a:t>Adopts the “Charles Rees”/UK style!</a:t>
            </a:r>
          </a:p>
          <a:p>
            <a:pPr lvl="1">
              <a:lnSpc>
                <a:spcPct val="120000"/>
              </a:lnSpc>
            </a:pPr>
            <a:r>
              <a:rPr lang="en-GB" sz="3600" dirty="0"/>
              <a:t>Now referenced by </a:t>
            </a:r>
            <a:r>
              <a:rPr lang="en-GB" sz="3600" dirty="0">
                <a:hlinkClick r:id="rId3"/>
              </a:rPr>
              <a:t>https://en.wikipedia.org/wiki/Arrow_pushing</a:t>
            </a:r>
            <a:endParaRPr lang="en-GB" sz="3600" dirty="0"/>
          </a:p>
          <a:p>
            <a:pPr>
              <a:lnSpc>
                <a:spcPct val="120000"/>
              </a:lnSpc>
            </a:pPr>
            <a:r>
              <a:rPr lang="en-GB" sz="3600" b="1" dirty="0"/>
              <a:t>Exams: </a:t>
            </a:r>
            <a:r>
              <a:rPr lang="en-GB" sz="3600" dirty="0"/>
              <a:t>Tutors advise breaking down a complex reaction mechanism into the smallest possible groups of pushed curly arrows, based on “plausible” (unproven?) intermediates.</a:t>
            </a:r>
          </a:p>
          <a:p>
            <a:pPr lvl="1">
              <a:lnSpc>
                <a:spcPct val="120000"/>
              </a:lnSpc>
            </a:pPr>
            <a:r>
              <a:rPr lang="en-GB" sz="3600" dirty="0"/>
              <a:t> 	Based largely on ease of avoiding mistakes.</a:t>
            </a:r>
          </a:p>
          <a:p>
            <a:pPr lvl="1">
              <a:lnSpc>
                <a:spcPct val="120000"/>
              </a:lnSpc>
            </a:pPr>
            <a:r>
              <a:rPr lang="en-GB" sz="3600" dirty="0"/>
              <a:t> 	Does this reflect "reality"?</a:t>
            </a:r>
          </a:p>
          <a:p>
            <a:pPr>
              <a:lnSpc>
                <a:spcPct val="120000"/>
              </a:lnSpc>
            </a:pPr>
            <a:r>
              <a:rPr lang="en-GB" sz="3600" dirty="0"/>
              <a:t>1985: </a:t>
            </a:r>
            <a:r>
              <a:rPr lang="en-GB" sz="3600" dirty="0" err="1"/>
              <a:t>Chemdraw</a:t>
            </a:r>
            <a:r>
              <a:rPr lang="en-GB" sz="3600" dirty="0"/>
              <a:t>!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Picture 4" descr="A picture containing indoor, black, clock&#10;&#10;Description automatically generated">
            <a:extLst>
              <a:ext uri="{FF2B5EF4-FFF2-40B4-BE49-F238E27FC236}">
                <a16:creationId xmlns:a16="http://schemas.microsoft.com/office/drawing/2014/main" id="{554DF935-2916-5E4D-8BEB-2950756AC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903" y="-162268"/>
            <a:ext cx="3447964" cy="3447964"/>
          </a:xfrm>
          <a:prstGeom prst="rect">
            <a:avLst/>
          </a:prstGeom>
        </p:spPr>
      </p:pic>
      <p:pic>
        <p:nvPicPr>
          <p:cNvPr id="6" name="Picture 5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421A3520-2CD1-AF4F-93EF-929BB7C76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2835" y="3111500"/>
            <a:ext cx="28321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053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63D988-3E7D-A740-B29D-014EE39A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Me again: 1969 - 2019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EB3AF-D833-FC47-9B0A-AA5C4F9C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2645" y="2494450"/>
            <a:ext cx="4870464" cy="4363550"/>
          </a:xfrm>
        </p:spPr>
        <p:txBody>
          <a:bodyPr>
            <a:noAutofit/>
          </a:bodyPr>
          <a:lstStyle/>
          <a:p>
            <a:r>
              <a:rPr lang="en-US" sz="2600" dirty="0"/>
              <a:t>50 years of fretting about the peracid epoxidation of an alkene.</a:t>
            </a:r>
          </a:p>
          <a:p>
            <a:pPr lvl="1"/>
            <a:r>
              <a:rPr lang="en-US" sz="2600" dirty="0"/>
              <a:t>Four arrows (all textbooks)</a:t>
            </a:r>
          </a:p>
          <a:p>
            <a:pPr lvl="2"/>
            <a:r>
              <a:rPr lang="en-US" sz="2400" dirty="0"/>
              <a:t>Problem because arrow </a:t>
            </a:r>
            <a:r>
              <a:rPr lang="en-US" sz="2400" dirty="0">
                <a:solidFill>
                  <a:srgbClr val="FF0000"/>
                </a:solidFill>
              </a:rPr>
              <a:t>(a)</a:t>
            </a:r>
            <a:r>
              <a:rPr lang="en-US" sz="2400" dirty="0"/>
              <a:t> is not nucleophilic!</a:t>
            </a:r>
          </a:p>
          <a:p>
            <a:pPr lvl="2"/>
            <a:r>
              <a:rPr lang="en-US" sz="2400" dirty="0"/>
              <a:t>No role for the nucleophilic oxygen lone pair.</a:t>
            </a:r>
          </a:p>
          <a:p>
            <a:pPr lvl="2"/>
            <a:r>
              <a:rPr lang="en-US" sz="2400" dirty="0"/>
              <a:t>What about five arrows?</a:t>
            </a:r>
          </a:p>
          <a:p>
            <a:pPr lvl="1"/>
            <a:r>
              <a:rPr lang="en-US" sz="2600" dirty="0"/>
              <a:t>Still no </a:t>
            </a:r>
            <a:r>
              <a:rPr lang="en-US" sz="2600" b="1" dirty="0">
                <a:solidFill>
                  <a:srgbClr val="FF0000"/>
                </a:solidFill>
                <a:latin typeface="Symbol" pitchFamily="2" charset="2"/>
              </a:rPr>
              <a:t>s /p</a:t>
            </a:r>
            <a:r>
              <a:rPr lang="en-US" sz="2600" dirty="0">
                <a:latin typeface="Symbol" pitchFamily="2" charset="2"/>
              </a:rPr>
              <a:t> </a:t>
            </a:r>
            <a:r>
              <a:rPr lang="en-US" sz="2600" dirty="0"/>
              <a:t>separation!</a:t>
            </a:r>
          </a:p>
          <a:p>
            <a:pPr lvl="1"/>
            <a:r>
              <a:rPr lang="en-US" sz="2600" dirty="0"/>
              <a:t>Do all the arrows move at the same time? </a:t>
            </a: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0479FA5-B132-1147-A5F2-B29A7076F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3" r="-3" b="-3"/>
          <a:stretch/>
        </p:blipFill>
        <p:spPr>
          <a:xfrm>
            <a:off x="6098892" y="2492376"/>
            <a:ext cx="5883610" cy="43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7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098AA-70F2-1F4C-AEA9-A7ADB30A3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eracid-epoxidation" descr="peracid-epoxidation">
            <a:hlinkClick r:id="" action="ppaction://media"/>
            <a:extLst>
              <a:ext uri="{FF2B5EF4-FFF2-40B4-BE49-F238E27FC236}">
                <a16:creationId xmlns:a16="http://schemas.microsoft.com/office/drawing/2014/main" id="{E895FEB8-0F85-BB4B-8768-C4433D5A13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710" y="39187"/>
            <a:ext cx="11968174" cy="6283235"/>
          </a:xfrm>
        </p:spPr>
      </p:pic>
    </p:spTree>
    <p:extLst>
      <p:ext uri="{BB962C8B-B14F-4D97-AF65-F5344CB8AC3E}">
        <p14:creationId xmlns:p14="http://schemas.microsoft.com/office/powerpoint/2010/main" val="388524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7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B63D988-3E7D-A740-B29D-014EE39A4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1999 – New experimental data.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EB3AF-D833-FC47-9B0A-AA5C4F9C9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1767" y="2209457"/>
            <a:ext cx="4999385" cy="4363550"/>
          </a:xfrm>
        </p:spPr>
        <p:txBody>
          <a:bodyPr>
            <a:normAutofit/>
          </a:bodyPr>
          <a:lstStyle/>
          <a:p>
            <a:r>
              <a:rPr lang="en-GB" sz="2000" dirty="0"/>
              <a:t>T. Koerner, H. </a:t>
            </a:r>
            <a:r>
              <a:rPr lang="en-GB" sz="2000" dirty="0" err="1"/>
              <a:t>Slebocka-Tilk</a:t>
            </a:r>
            <a:r>
              <a:rPr lang="en-GB" sz="2000" dirty="0"/>
              <a:t>, and R.S. Brown</a:t>
            </a:r>
            <a:r>
              <a:rPr lang="en-GB" sz="2400" dirty="0"/>
              <a:t>, "Experimental Investigation of the Primary and Secondary Deuterium Kinetic Isotope Effects for Epoxidation of Alkenes and Ethylene with m-</a:t>
            </a:r>
            <a:r>
              <a:rPr lang="en-GB" sz="2400" dirty="0" err="1"/>
              <a:t>Chloroperoxybenzoic</a:t>
            </a:r>
            <a:r>
              <a:rPr lang="en-GB" sz="2400" dirty="0"/>
              <a:t> Acid" </a:t>
            </a:r>
            <a:r>
              <a:rPr lang="en-GB" sz="2400" i="1" dirty="0"/>
              <a:t> </a:t>
            </a:r>
            <a:r>
              <a:rPr lang="en-GB" sz="2000" i="1" dirty="0"/>
              <a:t>J. Org. Chem.</a:t>
            </a:r>
            <a:r>
              <a:rPr lang="en-GB" sz="2000" dirty="0"/>
              <a:t>, </a:t>
            </a:r>
            <a:r>
              <a:rPr lang="en-GB" sz="2000" i="1" dirty="0"/>
              <a:t>64</a:t>
            </a:r>
            <a:r>
              <a:rPr lang="en-GB" sz="2000" dirty="0"/>
              <a:t>, 196-201, </a:t>
            </a:r>
            <a:r>
              <a:rPr lang="en-GB" sz="2000" b="1" dirty="0"/>
              <a:t>1999</a:t>
            </a:r>
            <a:r>
              <a:rPr lang="en-GB" sz="2000" dirty="0"/>
              <a:t>. </a:t>
            </a:r>
            <a:r>
              <a:rPr lang="en-GB" sz="2000" dirty="0">
                <a:hlinkClick r:id="rId2"/>
              </a:rPr>
              <a:t>DOI: 10.1021/jo981652x</a:t>
            </a:r>
            <a:endParaRPr lang="en-US" sz="2000" dirty="0"/>
          </a:p>
          <a:p>
            <a:r>
              <a:rPr lang="en-US" sz="2400" dirty="0"/>
              <a:t>Curly arrow </a:t>
            </a:r>
            <a:r>
              <a:rPr lang="en-US" sz="2400" dirty="0">
                <a:solidFill>
                  <a:srgbClr val="FF0000"/>
                </a:solidFill>
              </a:rPr>
              <a:t>(a)</a:t>
            </a:r>
            <a:r>
              <a:rPr lang="en-US" sz="2400" dirty="0"/>
              <a:t> implies a primary deuterium KIE with d</a:t>
            </a:r>
            <a:r>
              <a:rPr lang="en-US" sz="2400" baseline="-25000" dirty="0"/>
              <a:t>1</a:t>
            </a:r>
            <a:r>
              <a:rPr lang="en-US" sz="2400" dirty="0"/>
              <a:t>-MCPBA of ~ </a:t>
            </a:r>
            <a:r>
              <a:rPr lang="en-US" dirty="0">
                <a:solidFill>
                  <a:srgbClr val="FF0000"/>
                </a:solidFill>
              </a:rPr>
              <a:t>3-7</a:t>
            </a:r>
            <a:r>
              <a:rPr lang="en-US" sz="2400" dirty="0"/>
              <a:t>. </a:t>
            </a:r>
          </a:p>
          <a:p>
            <a:r>
              <a:rPr lang="en-US" sz="2600" dirty="0"/>
              <a:t>Measured: </a:t>
            </a:r>
            <a:r>
              <a:rPr lang="en-GB" sz="2600" i="1" dirty="0" err="1"/>
              <a:t>k</a:t>
            </a:r>
            <a:r>
              <a:rPr lang="en-GB" sz="2600" baseline="-25000" dirty="0" err="1"/>
              <a:t>OH</a:t>
            </a:r>
            <a:r>
              <a:rPr lang="en-GB" sz="2600" dirty="0"/>
              <a:t>/</a:t>
            </a:r>
            <a:r>
              <a:rPr lang="en-GB" sz="2600" i="1" dirty="0" err="1"/>
              <a:t>k</a:t>
            </a:r>
            <a:r>
              <a:rPr lang="en-GB" sz="2600" baseline="-25000" dirty="0" err="1"/>
              <a:t>OD</a:t>
            </a:r>
            <a:r>
              <a:rPr lang="en-GB" sz="2600" dirty="0"/>
              <a:t> </a:t>
            </a:r>
            <a:r>
              <a:rPr lang="en-GB" dirty="0">
                <a:solidFill>
                  <a:srgbClr val="FF0000"/>
                </a:solidFill>
              </a:rPr>
              <a:t>1.05 ± 0.05 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0479FA5-B132-1147-A5F2-B29A7076F8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" r="-3" b="-3"/>
          <a:stretch/>
        </p:blipFill>
        <p:spPr>
          <a:xfrm>
            <a:off x="6098892" y="2492376"/>
            <a:ext cx="5883610" cy="4365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99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C28AC8-1FA9-5048-9A02-8DA46D3B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2019  curly arrow version!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1774-9934-2449-B0FB-7E29B252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301261"/>
            <a:ext cx="4053545" cy="4556739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/>
              <a:t>Seven arrows </a:t>
            </a:r>
            <a:r>
              <a:rPr lang="en-US" sz="2400" dirty="0"/>
              <a:t>absorb a host of “first year” organic chemistry principles!</a:t>
            </a:r>
          </a:p>
          <a:p>
            <a:r>
              <a:rPr lang="en-US" sz="2400" b="1" dirty="0"/>
              <a:t>Five arrows </a:t>
            </a:r>
            <a:r>
              <a:rPr lang="en-US" sz="2400" dirty="0"/>
              <a:t>move first</a:t>
            </a:r>
          </a:p>
          <a:p>
            <a:pPr lvl="1"/>
            <a:r>
              <a:rPr lang="en-US" sz="2100" dirty="0"/>
              <a:t>Nucleophilic attack by </a:t>
            </a:r>
            <a:r>
              <a:rPr lang="en-US" sz="2100" b="1" dirty="0"/>
              <a:t>O</a:t>
            </a:r>
            <a:r>
              <a:rPr lang="en-US" sz="2100" dirty="0"/>
              <a:t> </a:t>
            </a:r>
            <a:r>
              <a:rPr lang="en-US" sz="2100" dirty="0">
                <a:latin typeface="Symbol" pitchFamily="2" charset="2"/>
              </a:rPr>
              <a:t>s -</a:t>
            </a:r>
            <a:r>
              <a:rPr lang="en-US" sz="2100" dirty="0"/>
              <a:t>lone pair on the alkene (</a:t>
            </a:r>
            <a:r>
              <a:rPr lang="en-US" sz="2100" b="1" dirty="0">
                <a:solidFill>
                  <a:srgbClr val="00B050"/>
                </a:solidFill>
              </a:rPr>
              <a:t>green</a:t>
            </a:r>
            <a:r>
              <a:rPr lang="en-US" sz="2100" dirty="0"/>
              <a:t> arrow) starts the process</a:t>
            </a:r>
          </a:p>
          <a:p>
            <a:pPr lvl="1"/>
            <a:r>
              <a:rPr lang="en-US" sz="2100" dirty="0"/>
              <a:t>The </a:t>
            </a:r>
            <a:r>
              <a:rPr lang="en-US" sz="2100" dirty="0">
                <a:latin typeface="Symbol" pitchFamily="2" charset="2"/>
              </a:rPr>
              <a:t>s /p </a:t>
            </a:r>
            <a:r>
              <a:rPr lang="en-US" sz="2100" dirty="0"/>
              <a:t>electrons are now </a:t>
            </a:r>
            <a:r>
              <a:rPr lang="en-US" sz="2100" b="1" dirty="0"/>
              <a:t>separated </a:t>
            </a:r>
            <a:r>
              <a:rPr lang="en-US" sz="2100" dirty="0"/>
              <a:t>(</a:t>
            </a:r>
            <a:r>
              <a:rPr lang="en-US" sz="2100" b="1" dirty="0">
                <a:solidFill>
                  <a:srgbClr val="FF40FF"/>
                </a:solidFill>
              </a:rPr>
              <a:t>magenta</a:t>
            </a:r>
            <a:r>
              <a:rPr lang="en-US" sz="2100" dirty="0"/>
              <a:t>/</a:t>
            </a:r>
            <a:r>
              <a:rPr lang="en-US" sz="21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grey = </a:t>
            </a:r>
            <a:r>
              <a:rPr lang="en-US" sz="2100" dirty="0">
                <a:latin typeface="Symbol" pitchFamily="2" charset="2"/>
              </a:rPr>
              <a:t>p</a:t>
            </a:r>
            <a:r>
              <a:rPr lang="en-US" sz="2100" dirty="0"/>
              <a:t>)</a:t>
            </a:r>
          </a:p>
          <a:p>
            <a:pPr lvl="1"/>
            <a:r>
              <a:rPr lang="en-US" sz="2100" dirty="0"/>
              <a:t>Need to </a:t>
            </a:r>
            <a:r>
              <a:rPr lang="en-US" sz="2100" b="1" dirty="0"/>
              <a:t>delay</a:t>
            </a:r>
            <a:r>
              <a:rPr lang="en-US" sz="2100" dirty="0"/>
              <a:t> the </a:t>
            </a:r>
            <a:r>
              <a:rPr lang="en-US" sz="2100" b="1" dirty="0">
                <a:solidFill>
                  <a:srgbClr val="7030A0"/>
                </a:solidFill>
              </a:rPr>
              <a:t>purple</a:t>
            </a:r>
            <a:r>
              <a:rPr lang="en-US" sz="2100" dirty="0"/>
              <a:t>/</a:t>
            </a:r>
            <a:r>
              <a:rPr lang="en-US" sz="2100" b="1" dirty="0">
                <a:solidFill>
                  <a:schemeClr val="accent2"/>
                </a:solidFill>
              </a:rPr>
              <a:t>orange</a:t>
            </a:r>
            <a:r>
              <a:rPr lang="en-US" sz="2100" dirty="0"/>
              <a:t> </a:t>
            </a:r>
            <a:r>
              <a:rPr lang="en-US" sz="2100" dirty="0">
                <a:latin typeface="Symbol" pitchFamily="2" charset="2"/>
              </a:rPr>
              <a:t>s </a:t>
            </a:r>
            <a:r>
              <a:rPr lang="en-US" sz="2100" dirty="0"/>
              <a:t>arrows ……</a:t>
            </a:r>
            <a:endParaRPr lang="en-US" sz="2100" b="1" dirty="0"/>
          </a:p>
          <a:p>
            <a:pPr lvl="1"/>
            <a:r>
              <a:rPr lang="en-US" sz="2100" dirty="0"/>
              <a:t>so that initial transition state (TS) does NOT involve the O-H bond. Primary KIE = </a:t>
            </a:r>
            <a:r>
              <a:rPr lang="en-US" sz="2100" b="1" dirty="0"/>
              <a:t>1.00</a:t>
            </a:r>
          </a:p>
          <a:p>
            <a:r>
              <a:rPr lang="en-US" sz="2400" b="1" dirty="0"/>
              <a:t>Two</a:t>
            </a:r>
            <a:r>
              <a:rPr lang="en-US" sz="2400" b="1" dirty="0">
                <a:solidFill>
                  <a:srgbClr val="7030A0"/>
                </a:solidFill>
              </a:rPr>
              <a:t> purple</a:t>
            </a:r>
            <a:r>
              <a:rPr lang="en-US" sz="2400" dirty="0"/>
              <a:t>/</a:t>
            </a:r>
            <a:r>
              <a:rPr lang="en-US" sz="2400" b="1" dirty="0">
                <a:solidFill>
                  <a:schemeClr val="accent2"/>
                </a:solidFill>
              </a:rPr>
              <a:t>orange</a:t>
            </a:r>
            <a:r>
              <a:rPr lang="en-US" sz="2400" dirty="0"/>
              <a:t> </a:t>
            </a:r>
            <a:r>
              <a:rPr lang="en-US" sz="2400" dirty="0">
                <a:latin typeface="Symbol" pitchFamily="2" charset="2"/>
              </a:rPr>
              <a:t>s-</a:t>
            </a:r>
            <a:r>
              <a:rPr lang="en-US" sz="2400" dirty="0"/>
              <a:t>arrows then transfer the proton (base on acid)</a:t>
            </a:r>
          </a:p>
          <a:p>
            <a:r>
              <a:rPr lang="en-US" sz="2400" dirty="0"/>
              <a:t>O-H </a:t>
            </a:r>
            <a:r>
              <a:rPr lang="en-US" sz="2400" dirty="0">
                <a:latin typeface="Symbol" pitchFamily="2" charset="2"/>
              </a:rPr>
              <a:t>s</a:t>
            </a:r>
            <a:r>
              <a:rPr lang="en-US" sz="2400" dirty="0"/>
              <a:t>-bond arrows no longer acting as a nucleophile!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6875D9-E6DF-7446-BB87-68C3DAF5E72C}"/>
              </a:ext>
            </a:extLst>
          </p:cNvPr>
          <p:cNvSpPr txBox="1"/>
          <p:nvPr/>
        </p:nvSpPr>
        <p:spPr>
          <a:xfrm>
            <a:off x="5372100" y="5309698"/>
            <a:ext cx="6564527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r>
              <a:rPr lang="en-GB" sz="2000" dirty="0"/>
              <a:t>J.E.M.N. Klein, G. </a:t>
            </a:r>
            <a:r>
              <a:rPr lang="en-GB" sz="2000" dirty="0" err="1"/>
              <a:t>Knizia</a:t>
            </a:r>
            <a:r>
              <a:rPr lang="en-GB" sz="2000" dirty="0"/>
              <a:t>, and H.S. Rzepa, "Epoxidation of Alkenes by Peracids: From Textbook Mechanisms to a Quantum Mechanically Derived Curly‐Arrow Depiction", </a:t>
            </a:r>
            <a:r>
              <a:rPr lang="en-GB" sz="2000" i="1" dirty="0"/>
              <a:t>Chemistry Open</a:t>
            </a:r>
            <a:r>
              <a:rPr lang="en-GB" sz="2000" dirty="0"/>
              <a:t>, </a:t>
            </a:r>
            <a:r>
              <a:rPr lang="en-GB" sz="2000" i="1" dirty="0"/>
              <a:t>8</a:t>
            </a:r>
            <a:r>
              <a:rPr lang="en-GB" sz="2000" dirty="0"/>
              <a:t>, 1244-1250, </a:t>
            </a:r>
            <a:r>
              <a:rPr lang="en-GB" sz="2000" b="1" dirty="0"/>
              <a:t>2019</a:t>
            </a:r>
            <a:r>
              <a:rPr lang="en-GB" sz="2000" dirty="0"/>
              <a:t>. </a:t>
            </a:r>
            <a:r>
              <a:rPr lang="en-GB" sz="2000" dirty="0">
                <a:hlinkClick r:id="rId3"/>
              </a:rPr>
              <a:t>DOI: 10.1002/open.201900099</a:t>
            </a:r>
            <a:endParaRPr lang="en-GB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F052A-A858-A245-9C5D-D24BBE769B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693" y="2160981"/>
            <a:ext cx="6705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5"/>
    </mc:Choice>
    <mc:Fallback xmlns="">
      <p:transition spd="slow" advTm="1522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C33DC71-86F5-9049-A8D2-9440921C0D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8A2C5DD-BE96-D047-8F3B-017CDC4874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7B7DAF-FB48-E84F-8655-EF4EFA729A5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82663" y="97632"/>
            <a:ext cx="10226675" cy="6662737"/>
          </a:xfrm>
        </p:spPr>
      </p:pic>
    </p:spTree>
    <p:extLst>
      <p:ext uri="{BB962C8B-B14F-4D97-AF65-F5344CB8AC3E}">
        <p14:creationId xmlns:p14="http://schemas.microsoft.com/office/powerpoint/2010/main" val="1510666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C28AC8-1FA9-5048-9A02-8DA46D3B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The future of curly arrows?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1774-9934-2449-B0FB-7E29B252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4363550"/>
          </a:xfrm>
        </p:spPr>
        <p:txBody>
          <a:bodyPr>
            <a:normAutofit/>
          </a:bodyPr>
          <a:lstStyle/>
          <a:p>
            <a:r>
              <a:rPr lang="en-US" sz="2400" dirty="0"/>
              <a:t>We can use quantum mechanics to show the sequence/choreography</a:t>
            </a:r>
          </a:p>
          <a:p>
            <a:pPr lvl="1"/>
            <a:r>
              <a:rPr lang="en-US" sz="2000" dirty="0"/>
              <a:t>for arrows moving during curly arrow pushing.</a:t>
            </a:r>
          </a:p>
          <a:p>
            <a:r>
              <a:rPr lang="en-US" sz="2400" dirty="0"/>
              <a:t>We can identify precise locations for the start and end of each arrow</a:t>
            </a:r>
          </a:p>
          <a:p>
            <a:pPr lvl="1"/>
            <a:r>
              <a:rPr lang="en-US" sz="2000" dirty="0"/>
              <a:t>Arrows end at forming bonds and not atoms. </a:t>
            </a:r>
            <a:r>
              <a:rPr lang="en-US" sz="2000" b="1" dirty="0"/>
              <a:t>UK style!</a:t>
            </a:r>
          </a:p>
          <a:p>
            <a:r>
              <a:rPr lang="en-US" sz="2400" dirty="0"/>
              <a:t>And even, if we want to, the “</a:t>
            </a:r>
            <a:r>
              <a:rPr lang="en-US" sz="2400" dirty="0" err="1"/>
              <a:t>curlyness</a:t>
            </a:r>
            <a:r>
              <a:rPr lang="en-US" sz="2400" dirty="0"/>
              <a:t>” of a curly arrow!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A11D2E-C710-9644-8265-87B1C8653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197" y="2238496"/>
            <a:ext cx="5116899" cy="441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0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7ED07-F26B-F14C-AC2E-61D00FD1B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Exams 2022!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66304-D7ED-C64B-87D7-5A000C71A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791700" cy="4351338"/>
          </a:xfrm>
        </p:spPr>
        <p:txBody>
          <a:bodyPr>
            <a:normAutofit/>
          </a:bodyPr>
          <a:lstStyle/>
          <a:p>
            <a:r>
              <a:rPr lang="en-US" dirty="0"/>
              <a:t>Four or five curly arrows will all still be marked correct for peracid epoxidation of an alkene</a:t>
            </a:r>
          </a:p>
          <a:p>
            <a:pPr lvl="1"/>
            <a:r>
              <a:rPr lang="en-US" sz="2800" b="1" dirty="0">
                <a:solidFill>
                  <a:srgbClr val="FF0000"/>
                </a:solidFill>
              </a:rPr>
              <a:t>But now you know better!</a:t>
            </a:r>
          </a:p>
          <a:p>
            <a:pPr lvl="1"/>
            <a:r>
              <a:rPr lang="en-US" sz="2800" dirty="0"/>
              <a:t>Hopefully,  no-one showing seven arrows will be marked wrong!</a:t>
            </a:r>
          </a:p>
          <a:p>
            <a:r>
              <a:rPr lang="en-US" dirty="0"/>
              <a:t>Provided no pentavalent atoms!</a:t>
            </a:r>
          </a:p>
          <a:p>
            <a:r>
              <a:rPr lang="en-US" dirty="0"/>
              <a:t>Or funny charges. </a:t>
            </a:r>
          </a:p>
          <a:p>
            <a:r>
              <a:rPr lang="en-US" dirty="0"/>
              <a:t>Or “anything unreasonable”</a:t>
            </a:r>
          </a:p>
        </p:txBody>
      </p:sp>
    </p:spTree>
    <p:extLst>
      <p:ext uri="{BB962C8B-B14F-4D97-AF65-F5344CB8AC3E}">
        <p14:creationId xmlns:p14="http://schemas.microsoft.com/office/powerpoint/2010/main" val="2930641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31C7E-D098-394F-9570-E2752D0F6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31966"/>
          </a:xfrm>
        </p:spPr>
        <p:txBody>
          <a:bodyPr>
            <a:normAutofit/>
          </a:bodyPr>
          <a:lstStyle/>
          <a:p>
            <a:r>
              <a:rPr lang="en-US" b="1" dirty="0"/>
              <a:t>          Cutting-edge arrows (2021 style!)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4D78-E35B-6A49-AC56-45E8A3EC3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526" y="901336"/>
            <a:ext cx="11251474" cy="5859417"/>
          </a:xfrm>
        </p:spPr>
        <p:txBody>
          <a:bodyPr/>
          <a:lstStyle/>
          <a:p>
            <a:r>
              <a:rPr lang="en-US" sz="2400" b="1" dirty="0"/>
              <a:t>Proton-coupled electron transfers </a:t>
            </a:r>
            <a:r>
              <a:rPr lang="en-US" sz="2400" dirty="0"/>
              <a:t>(definitely not examinable, yet) </a:t>
            </a:r>
          </a:p>
          <a:p>
            <a:pPr lvl="1"/>
            <a:r>
              <a:rPr lang="en-GB" sz="2200" dirty="0"/>
              <a:t>An entirely new kind of curly arrow (</a:t>
            </a:r>
            <a:r>
              <a:rPr lang="en-GB" sz="2200" dirty="0">
                <a:solidFill>
                  <a:srgbClr val="FF0000"/>
                </a:solidFill>
              </a:rPr>
              <a:t>dashed red</a:t>
            </a:r>
            <a:r>
              <a:rPr lang="en-GB" sz="2200" dirty="0"/>
              <a:t>)</a:t>
            </a:r>
            <a:endParaRPr lang="en-US" sz="22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BCAC4-9E76-6445-9677-2BEA4EA2A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073" y="1714136"/>
            <a:ext cx="4242528" cy="4242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98C3B8-B617-F549-B0A6-53E7687CC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930" y="1565909"/>
            <a:ext cx="7572865" cy="519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275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792A0-E018-8541-8659-03D6EFF1D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261" y="1"/>
            <a:ext cx="11565061" cy="1040129"/>
          </a:xfrm>
        </p:spPr>
        <p:txBody>
          <a:bodyPr/>
          <a:lstStyle/>
          <a:p>
            <a:pPr algn="ctr"/>
            <a:r>
              <a:rPr lang="en-US" b="1" dirty="0"/>
              <a:t>More autobiography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A1BF1B-DF63-A246-80F7-8750FC1C2CEA}"/>
              </a:ext>
            </a:extLst>
          </p:cNvPr>
          <p:cNvSpPr txBox="1"/>
          <p:nvPr/>
        </p:nvSpPr>
        <p:spPr>
          <a:xfrm>
            <a:off x="5703570" y="10401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A4314B-9126-0342-95D7-B4225E9391C5}"/>
              </a:ext>
            </a:extLst>
          </p:cNvPr>
          <p:cNvSpPr txBox="1"/>
          <p:nvPr/>
        </p:nvSpPr>
        <p:spPr>
          <a:xfrm>
            <a:off x="662940" y="5657849"/>
            <a:ext cx="9806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hlinkClick r:id="rId2"/>
              </a:rPr>
              <a:t>https://doi.org/10.1002/ijch.202100034</a:t>
            </a:r>
            <a:endParaRPr lang="en-US" sz="2400" b="1" dirty="0"/>
          </a:p>
        </p:txBody>
      </p:sp>
      <p:pic>
        <p:nvPicPr>
          <p:cNvPr id="9" name="Content Placeholder 8" descr="Qr code&#10;&#10;Description automatically generated">
            <a:extLst>
              <a:ext uri="{FF2B5EF4-FFF2-40B4-BE49-F238E27FC236}">
                <a16:creationId xmlns:a16="http://schemas.microsoft.com/office/drawing/2014/main" id="{D7D8A7EB-E7EF-4A40-B291-B435A88153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8675" y="725929"/>
            <a:ext cx="4931920" cy="4931920"/>
          </a:xfrm>
        </p:spPr>
      </p:pic>
    </p:spTree>
    <p:extLst>
      <p:ext uri="{BB962C8B-B14F-4D97-AF65-F5344CB8AC3E}">
        <p14:creationId xmlns:p14="http://schemas.microsoft.com/office/powerpoint/2010/main" val="2364709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DDD05-EA14-464F-AA1A-A3A3F9950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603"/>
            <a:ext cx="10515600" cy="731927"/>
          </a:xfrm>
        </p:spPr>
        <p:txBody>
          <a:bodyPr/>
          <a:lstStyle/>
          <a:p>
            <a:r>
              <a:rPr lang="en-US" dirty="0">
                <a:latin typeface="+mn-lt"/>
              </a:rPr>
              <a:t>More information if you are interested</a:t>
            </a:r>
          </a:p>
        </p:txBody>
      </p:sp>
      <p:pic>
        <p:nvPicPr>
          <p:cNvPr id="4" name="Content Placeholder 3" descr="A picture containing black, drawing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C16E11E9-39F7-4B4C-8D49-654C2ABC5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35" y="780532"/>
            <a:ext cx="2769000" cy="2769000"/>
          </a:xfrm>
          <a:prstGeom prst="rect">
            <a:avLst/>
          </a:prstGeom>
        </p:spPr>
      </p:pic>
      <p:pic>
        <p:nvPicPr>
          <p:cNvPr id="5" name="Picture 4" descr="A picture containing black, drawing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F12CBDD9-FB46-4E43-A12A-DC0E13964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135" y="4155469"/>
            <a:ext cx="2662171" cy="2662171"/>
          </a:xfrm>
          <a:prstGeom prst="rect">
            <a:avLst/>
          </a:prstGeom>
        </p:spPr>
      </p:pic>
      <p:pic>
        <p:nvPicPr>
          <p:cNvPr id="6" name="Picture 5" descr="A picture containing indoor, black, clock&#10;&#10;Description automatically generated">
            <a:hlinkClick r:id="rId7" tooltip="https://www.ch.ic.ac.uk/local/organic/tutorial/arrow_pushing.pdf"/>
            <a:extLst>
              <a:ext uri="{FF2B5EF4-FFF2-40B4-BE49-F238E27FC236}">
                <a16:creationId xmlns:a16="http://schemas.microsoft.com/office/drawing/2014/main" id="{4C190211-4F36-594C-9D07-C79969A205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3149" y="780532"/>
            <a:ext cx="2854958" cy="2854958"/>
          </a:xfrm>
          <a:prstGeom prst="rect">
            <a:avLst/>
          </a:prstGeom>
        </p:spPr>
      </p:pic>
      <p:pic>
        <p:nvPicPr>
          <p:cNvPr id="9" name="Picture 8" descr="A picture containing black, drawing, clock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F6B19DED-9B99-0B4E-AF8B-7EB0EA80BD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1084" y="4163559"/>
            <a:ext cx="2654081" cy="2654081"/>
          </a:xfrm>
          <a:prstGeom prst="rect">
            <a:avLst/>
          </a:prstGeom>
        </p:spPr>
      </p:pic>
      <p:pic>
        <p:nvPicPr>
          <p:cNvPr id="11" name="Picture 10" descr="A picture containing black, drawing, white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893A8B79-B1D4-364B-8D28-302A91C884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3213" y="4163559"/>
            <a:ext cx="2654081" cy="2654081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BB37F524-65E7-A842-B6E4-A45747A4356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91257" y="780532"/>
            <a:ext cx="2854958" cy="2854958"/>
          </a:xfrm>
          <a:prstGeom prst="rect">
            <a:avLst/>
          </a:prstGeom>
        </p:spPr>
      </p:pic>
      <p:pic>
        <p:nvPicPr>
          <p:cNvPr id="8" name="Picture 7" descr="A picture containing black, drawing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093AA7EF-601F-F042-9F10-FB8D1DC781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22721" y="780532"/>
            <a:ext cx="2773923" cy="2773923"/>
          </a:xfrm>
          <a:prstGeom prst="rect">
            <a:avLst/>
          </a:prstGeom>
        </p:spPr>
      </p:pic>
      <p:pic>
        <p:nvPicPr>
          <p:cNvPr id="7" name="Picture 6" descr="A picture containing black, clock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A153E575-EC93-8146-A845-671C49C31D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365341" y="4017306"/>
            <a:ext cx="2933338" cy="285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40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6C28AC8-1FA9-5048-9A02-8DA46D3B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use are the curly arrows?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1774-9934-2449-B0FB-7E29B252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4363550"/>
          </a:xfrm>
        </p:spPr>
        <p:txBody>
          <a:bodyPr>
            <a:normAutofit/>
          </a:bodyPr>
          <a:lstStyle/>
          <a:p>
            <a:r>
              <a:rPr lang="en-US" sz="2400" dirty="0"/>
              <a:t>Seven arrows suggest a “</a:t>
            </a:r>
            <a:r>
              <a:rPr lang="en-US" sz="2400" b="1" dirty="0"/>
              <a:t>reaction engineering</a:t>
            </a:r>
            <a:r>
              <a:rPr lang="en-US" sz="2400" dirty="0"/>
              <a:t>”</a:t>
            </a:r>
          </a:p>
          <a:p>
            <a:pPr lvl="1"/>
            <a:r>
              <a:rPr lang="en-US" sz="2000" dirty="0"/>
              <a:t>Electron withdrawing groups on the alkene should  …</a:t>
            </a:r>
          </a:p>
          <a:p>
            <a:pPr lvl="1"/>
            <a:r>
              <a:rPr lang="en-US" sz="2000" dirty="0"/>
              <a:t>Inhibit the blue nucleophilic arrow</a:t>
            </a:r>
          </a:p>
          <a:p>
            <a:pPr lvl="1"/>
            <a:r>
              <a:rPr lang="en-US" sz="2000" dirty="0"/>
              <a:t>Hence advance the orange/purple arrows</a:t>
            </a:r>
          </a:p>
          <a:p>
            <a:r>
              <a:rPr lang="en-US" sz="2400" dirty="0"/>
              <a:t>So that Proton transfer (PT) is now the rate determining step (</a:t>
            </a:r>
            <a:r>
              <a:rPr lang="en-US" sz="2400" dirty="0" err="1"/>
              <a:t>rds</a:t>
            </a:r>
            <a:r>
              <a:rPr lang="en-US" sz="2400" dirty="0"/>
              <a:t>).</a:t>
            </a:r>
          </a:p>
          <a:p>
            <a:pPr lvl="1"/>
            <a:r>
              <a:rPr lang="en-US" sz="2000" dirty="0"/>
              <a:t>A primary </a:t>
            </a:r>
            <a:r>
              <a:rPr lang="en-GB" sz="2000" i="1" dirty="0" err="1"/>
              <a:t>k</a:t>
            </a:r>
            <a:r>
              <a:rPr lang="en-GB" sz="2000" baseline="-25000" dirty="0" err="1"/>
              <a:t>OH</a:t>
            </a:r>
            <a:r>
              <a:rPr lang="en-GB" sz="2000" dirty="0"/>
              <a:t>/</a:t>
            </a:r>
            <a:r>
              <a:rPr lang="en-GB" sz="2000" i="1" dirty="0" err="1"/>
              <a:t>k</a:t>
            </a:r>
            <a:r>
              <a:rPr lang="en-GB" sz="2000" baseline="-25000" dirty="0" err="1"/>
              <a:t>OD</a:t>
            </a:r>
            <a:r>
              <a:rPr lang="en-GB" sz="2000" baseline="-25000" dirty="0"/>
              <a:t>  </a:t>
            </a:r>
            <a:r>
              <a:rPr lang="en-US" sz="2000" dirty="0"/>
              <a:t>KIE &gt; 1.00 is  predicted!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26F5A9-72CE-074E-9C5D-ADCBB9459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998" y="2209457"/>
            <a:ext cx="5425818" cy="4680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78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AC20-F4B0-DE46-878D-8BDD6DA54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47" y="365125"/>
            <a:ext cx="119281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+mn-lt"/>
              </a:rPr>
              <a:t>Some fun created just for you: </a:t>
            </a:r>
            <a:br>
              <a:rPr lang="en-US" sz="3600" dirty="0">
                <a:latin typeface="+mn-lt"/>
              </a:rPr>
            </a:br>
            <a:r>
              <a:rPr lang="en-US" sz="3600" b="1" dirty="0">
                <a:latin typeface="+mn-lt"/>
              </a:rPr>
              <a:t>Choreographing a chemical ballet.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8D0CE64B-8C41-6B4E-9B5F-315BC5376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60260"/>
            <a:ext cx="7984184" cy="313748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25B3D5D-FA93-BC43-9134-CA10F769003A}"/>
              </a:ext>
            </a:extLst>
          </p:cNvPr>
          <p:cNvSpPr txBox="1"/>
          <p:nvPr/>
        </p:nvSpPr>
        <p:spPr>
          <a:xfrm>
            <a:off x="566692" y="5931243"/>
            <a:ext cx="94034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You can find out which arrows are the most “realistic” (the </a:t>
            </a:r>
            <a:r>
              <a:rPr lang="en-US" sz="2800" dirty="0">
                <a:solidFill>
                  <a:srgbClr val="0070C0"/>
                </a:solidFill>
              </a:rPr>
              <a:t>two blue </a:t>
            </a:r>
            <a:r>
              <a:rPr lang="en-US" sz="2800" dirty="0"/>
              <a:t>or the </a:t>
            </a:r>
            <a:r>
              <a:rPr lang="en-US" sz="2800" dirty="0">
                <a:solidFill>
                  <a:srgbClr val="FF0000"/>
                </a:solidFill>
              </a:rPr>
              <a:t>one red</a:t>
            </a:r>
            <a:r>
              <a:rPr lang="en-US" sz="2800" dirty="0"/>
              <a:t>?). And lots more.</a:t>
            </a:r>
          </a:p>
        </p:txBody>
      </p:sp>
      <p:pic>
        <p:nvPicPr>
          <p:cNvPr id="4" name="Picture 3" descr="A picture containing black, drawing&#10;&#10;Description automatically generated">
            <a:extLst>
              <a:ext uri="{FF2B5EF4-FFF2-40B4-BE49-F238E27FC236}">
                <a16:creationId xmlns:a16="http://schemas.microsoft.com/office/drawing/2014/main" id="{F3E80522-1AD2-F643-A030-E4DEAE289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315" y="1339131"/>
            <a:ext cx="4179738" cy="417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509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tree next to a riv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2404C11E-8C9E-DF4B-9DDD-A56B6A244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3" b="2316"/>
          <a:stretch/>
        </p:blipFill>
        <p:spPr>
          <a:xfrm>
            <a:off x="1544683" y="149156"/>
            <a:ext cx="9102634" cy="6669064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705441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9622E46-CADD-0F4D-96FC-000FC69D7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005" y="128992"/>
            <a:ext cx="8535337" cy="6600016"/>
          </a:xfrm>
        </p:spPr>
      </p:pic>
    </p:spTree>
    <p:extLst>
      <p:ext uri="{BB962C8B-B14F-4D97-AF65-F5344CB8AC3E}">
        <p14:creationId xmlns:p14="http://schemas.microsoft.com/office/powerpoint/2010/main" val="3696076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 up of a black bag&#10;&#10;Description automatically generated">
            <a:extLst>
              <a:ext uri="{FF2B5EF4-FFF2-40B4-BE49-F238E27FC236}">
                <a16:creationId xmlns:a16="http://schemas.microsoft.com/office/drawing/2014/main" id="{8889A82D-D243-FE41-BD88-80C72CDAB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563" r="-1" b="9884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F5BEF1-4389-3045-A385-F2C463F18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90" y="905256"/>
            <a:ext cx="5200649" cy="4902419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800" dirty="0"/>
              <a:t>January 1969, </a:t>
            </a:r>
            <a:br>
              <a:rPr lang="en-US" sz="4800" dirty="0"/>
            </a:br>
            <a:r>
              <a:rPr lang="en-US" sz="4800" dirty="0"/>
              <a:t>Imperial College</a:t>
            </a:r>
            <a:br>
              <a:rPr lang="en-US" sz="4800" dirty="0"/>
            </a:br>
            <a:br>
              <a:rPr lang="en-US" sz="4800" dirty="0"/>
            </a:br>
            <a:r>
              <a:rPr lang="en-US" sz="2800" dirty="0"/>
              <a:t>First organic chemistry lectures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Occasionally the lecturer would</a:t>
            </a:r>
            <a:br>
              <a:rPr lang="en-US" sz="2800" dirty="0"/>
            </a:br>
            <a:r>
              <a:rPr lang="en-US" sz="2800" dirty="0"/>
              <a:t>draw strange glyphs on the </a:t>
            </a:r>
            <a:br>
              <a:rPr lang="en-US" sz="2800" dirty="0"/>
            </a:br>
            <a:r>
              <a:rPr lang="en-US" sz="2800" dirty="0"/>
              <a:t>blackboard (in chalk!)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It was a new language for me,</a:t>
            </a:r>
            <a:br>
              <a:rPr lang="en-US" sz="2800" dirty="0"/>
            </a:br>
            <a:r>
              <a:rPr lang="en-US" sz="2800" dirty="0"/>
              <a:t>as mystifying as the Rosetta</a:t>
            </a:r>
            <a:br>
              <a:rPr lang="en-US" sz="2800" dirty="0"/>
            </a:br>
            <a:r>
              <a:rPr lang="en-US" sz="2800" dirty="0"/>
              <a:t>Stone!</a:t>
            </a:r>
            <a:endParaRPr lang="en-US" sz="4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7519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9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5C53F-6946-CF4D-8209-9995172F7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75" y="978619"/>
            <a:ext cx="5102883" cy="545795"/>
          </a:xfrm>
        </p:spPr>
        <p:txBody>
          <a:bodyPr>
            <a:noAutofit/>
          </a:bodyPr>
          <a:lstStyle/>
          <a:p>
            <a:r>
              <a:rPr lang="en-US" sz="2800" b="1" dirty="0"/>
              <a:t>I badly needed a translation!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F23CD-EB96-3C4E-A95C-247E700AC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857" y="1524415"/>
            <a:ext cx="7270166" cy="5142810"/>
          </a:xfrm>
        </p:spPr>
        <p:txBody>
          <a:bodyPr>
            <a:normAutofit/>
          </a:bodyPr>
          <a:lstStyle/>
          <a:p>
            <a:r>
              <a:rPr lang="en-US" dirty="0"/>
              <a:t>What was the Grammar?</a:t>
            </a:r>
          </a:p>
          <a:p>
            <a:pPr lvl="1"/>
            <a:r>
              <a:rPr lang="en-US" sz="2800"/>
              <a:t>How many </a:t>
            </a:r>
            <a:r>
              <a:rPr lang="en-US" sz="2800" dirty="0"/>
              <a:t>curly arrows?</a:t>
            </a:r>
          </a:p>
          <a:p>
            <a:pPr lvl="1"/>
            <a:r>
              <a:rPr lang="en-US" sz="2800" dirty="0"/>
              <a:t>Where did each start?</a:t>
            </a:r>
          </a:p>
          <a:p>
            <a:pPr lvl="1"/>
            <a:r>
              <a:rPr lang="en-US" sz="2800" dirty="0"/>
              <a:t>Where did each end?</a:t>
            </a:r>
          </a:p>
          <a:p>
            <a:r>
              <a:rPr lang="en-US" dirty="0"/>
              <a:t>What kinds of arrows?</a:t>
            </a:r>
          </a:p>
          <a:p>
            <a:r>
              <a:rPr lang="en-US" dirty="0"/>
              <a:t>Why “curly”? </a:t>
            </a:r>
          </a:p>
          <a:p>
            <a:r>
              <a:rPr lang="en-US" dirty="0"/>
              <a:t>How “curly”?</a:t>
            </a:r>
          </a:p>
          <a:p>
            <a:r>
              <a:rPr lang="en-US" dirty="0"/>
              <a:t>Did they all ”push” at </a:t>
            </a:r>
          </a:p>
          <a:p>
            <a:pPr marL="0" indent="0">
              <a:buNone/>
            </a:pPr>
            <a:r>
              <a:rPr lang="en-US" dirty="0"/>
              <a:t>   the same time? Or “pull”?</a:t>
            </a:r>
          </a:p>
          <a:p>
            <a:endParaRPr lang="en-US" sz="1700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5CE38EFD-4A7B-154F-8C45-63FE93F5BF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2010" y="630936"/>
            <a:ext cx="4671212" cy="549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191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F30B3-0FD0-B942-A0E0-6BEDC5F76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2539"/>
          </a:xfrm>
        </p:spPr>
        <p:txBody>
          <a:bodyPr/>
          <a:lstStyle/>
          <a:p>
            <a:r>
              <a:rPr lang="en-US" dirty="0"/>
              <a:t>Were the “rules” (grammar) consistent?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9672D-DA5B-ED48-AC69-A36C3BB9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924" y="2758658"/>
            <a:ext cx="6736904" cy="3835308"/>
          </a:xfrm>
        </p:spPr>
        <p:txBody>
          <a:bodyPr>
            <a:normAutofit/>
          </a:bodyPr>
          <a:lstStyle/>
          <a:p>
            <a:r>
              <a:rPr lang="en-US" dirty="0"/>
              <a:t>The first arrow starts at an </a:t>
            </a:r>
            <a:r>
              <a:rPr lang="en-US" b="1" dirty="0"/>
              <a:t>atom</a:t>
            </a:r>
            <a:r>
              <a:rPr lang="en-US" dirty="0"/>
              <a:t> (Nu)</a:t>
            </a:r>
          </a:p>
          <a:p>
            <a:r>
              <a:rPr lang="en-US" dirty="0"/>
              <a:t>And ends at an </a:t>
            </a:r>
            <a:r>
              <a:rPr lang="en-US" b="1" dirty="0"/>
              <a:t>atom</a:t>
            </a:r>
            <a:r>
              <a:rPr lang="en-US" dirty="0"/>
              <a:t> (C )</a:t>
            </a:r>
          </a:p>
          <a:p>
            <a:r>
              <a:rPr lang="en-US" b="1" dirty="0"/>
              <a:t>But</a:t>
            </a:r>
            <a:r>
              <a:rPr lang="en-US" dirty="0"/>
              <a:t>, second arrow starts at a (C-X) </a:t>
            </a:r>
            <a:r>
              <a:rPr lang="en-US" b="1" dirty="0"/>
              <a:t>bond</a:t>
            </a:r>
          </a:p>
          <a:p>
            <a:r>
              <a:rPr lang="en-US" dirty="0"/>
              <a:t>And ends at an </a:t>
            </a:r>
            <a:r>
              <a:rPr lang="en-US" b="1" dirty="0"/>
              <a:t>atom </a:t>
            </a:r>
            <a:r>
              <a:rPr lang="en-US" dirty="0"/>
              <a:t>(X)</a:t>
            </a:r>
          </a:p>
          <a:p>
            <a:r>
              <a:rPr lang="en-US" dirty="0"/>
              <a:t>(one of my many) problems: </a:t>
            </a:r>
          </a:p>
          <a:p>
            <a:pPr lvl="1"/>
            <a:r>
              <a:rPr lang="en-US" sz="3600" b="1" dirty="0">
                <a:solidFill>
                  <a:srgbClr val="FF0000"/>
                </a:solidFill>
              </a:rPr>
              <a:t>Unlike the reaction, the arrows cannot be reversed!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5DF8E-1436-324C-918A-27F931D7FC71}"/>
              </a:ext>
            </a:extLst>
          </p:cNvPr>
          <p:cNvSpPr txBox="1"/>
          <p:nvPr/>
        </p:nvSpPr>
        <p:spPr>
          <a:xfrm>
            <a:off x="6425513" y="4042358"/>
            <a:ext cx="5399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9" name="Picture 8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14FA1D23-92F8-A342-AEDD-0F3EB58888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966" y="1031940"/>
            <a:ext cx="8572500" cy="1384300"/>
          </a:xfrm>
          <a:prstGeom prst="rect">
            <a:avLst/>
          </a:prstGeom>
        </p:spPr>
      </p:pic>
      <p:pic>
        <p:nvPicPr>
          <p:cNvPr id="11" name="Picture 10" descr="A picture containing black, drawing&#10;&#10;Description automatically generated">
            <a:extLst>
              <a:ext uri="{FF2B5EF4-FFF2-40B4-BE49-F238E27FC236}">
                <a16:creationId xmlns:a16="http://schemas.microsoft.com/office/drawing/2014/main" id="{F033F241-0A06-3542-A512-C67D90EB5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828" y="2637749"/>
            <a:ext cx="4187602" cy="39142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BB32A2-6D33-6B45-88C7-5C204F0E7007}"/>
              </a:ext>
            </a:extLst>
          </p:cNvPr>
          <p:cNvSpPr txBox="1"/>
          <p:nvPr/>
        </p:nvSpPr>
        <p:spPr>
          <a:xfrm>
            <a:off x="516924" y="1400924"/>
            <a:ext cx="275504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S</a:t>
            </a:r>
            <a:r>
              <a:rPr lang="en-US" sz="2800" baseline="-25000" dirty="0"/>
              <a:t>N</a:t>
            </a:r>
            <a:r>
              <a:rPr lang="en-US" sz="2800" dirty="0"/>
              <a:t>2 reaction: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431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74FF4BF-A2DE-784C-B522-8EDB632A1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February 1969:  I was in crisis. </a:t>
            </a:r>
            <a:br>
              <a:rPr lang="en-US" sz="4000">
                <a:solidFill>
                  <a:srgbClr val="FFFFFF"/>
                </a:solidFill>
              </a:rPr>
            </a:b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07A54-9657-264E-BE4E-3CAB29D4B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/>
          </a:bodyPr>
          <a:lstStyle/>
          <a:p>
            <a:pPr marL="457200" indent="-457200"/>
            <a:r>
              <a:rPr lang="en-US" sz="2400" dirty="0"/>
              <a:t>My organic chemistry tutor (apparently) came from a pre-curly arrow era!</a:t>
            </a:r>
          </a:p>
          <a:p>
            <a:pPr marL="457200" indent="-457200"/>
            <a:r>
              <a:rPr lang="en-US" sz="2400" dirty="0"/>
              <a:t>So who invented curly arrows, and when?</a:t>
            </a:r>
          </a:p>
          <a:p>
            <a:pPr marL="457200" indent="-457200"/>
            <a:r>
              <a:rPr lang="en-US" sz="2400" dirty="0"/>
              <a:t>What did text-books say?</a:t>
            </a:r>
          </a:p>
          <a:p>
            <a:pPr marL="457200" indent="-457200"/>
            <a:r>
              <a:rPr lang="en-US" sz="2400" dirty="0"/>
              <a:t>Was there a simple manual for the Rosetta Stone of curly arrows?</a:t>
            </a:r>
          </a:p>
          <a:p>
            <a:endParaRPr lang="en-US" sz="2400" dirty="0"/>
          </a:p>
        </p:txBody>
      </p:sp>
      <p:pic>
        <p:nvPicPr>
          <p:cNvPr id="5" name="Picture 4" descr="A picture containing person, man, road, car&#10;&#10;Description automatically generated">
            <a:extLst>
              <a:ext uri="{FF2B5EF4-FFF2-40B4-BE49-F238E27FC236}">
                <a16:creationId xmlns:a16="http://schemas.microsoft.com/office/drawing/2014/main" id="{E7CB0735-8135-4940-9C9D-C5CBD69DD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847" b="36738"/>
          <a:stretch/>
        </p:blipFill>
        <p:spPr>
          <a:xfrm>
            <a:off x="6098892" y="2492376"/>
            <a:ext cx="4802404" cy="356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463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70B75B-842F-B542-8C9F-94000C08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68" y="365126"/>
            <a:ext cx="11950632" cy="73613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first curly arrows ever: </a:t>
            </a:r>
            <a:r>
              <a:rPr lang="en-GB" sz="3100" b="1" dirty="0"/>
              <a:t>Robert Robinson, </a:t>
            </a:r>
            <a:r>
              <a:rPr lang="en-GB" sz="3100" b="1" i="1" dirty="0"/>
              <a:t>J. Soc. Chem. Ind</a:t>
            </a:r>
            <a:r>
              <a:rPr lang="en-GB" sz="3100" b="1" dirty="0"/>
              <a:t>., </a:t>
            </a:r>
            <a:br>
              <a:rPr lang="en-GB" sz="3100" b="1" dirty="0"/>
            </a:br>
            <a:r>
              <a:rPr lang="en-GB" sz="3100" b="1" dirty="0"/>
              <a:t>1924, </a:t>
            </a:r>
            <a:r>
              <a:rPr lang="en-GB" sz="3100" b="1" i="1" dirty="0"/>
              <a:t>43</a:t>
            </a:r>
            <a:r>
              <a:rPr lang="en-GB" sz="3100" b="1" dirty="0"/>
              <a:t>, 1297 (DOI: </a:t>
            </a:r>
            <a:r>
              <a:rPr lang="en-GB" sz="3100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bx4svt</a:t>
            </a:r>
            <a:r>
              <a:rPr lang="en-GB" u="sng" dirty="0"/>
              <a:t>).</a:t>
            </a:r>
            <a:endParaRPr lang="en-US" sz="3100" b="1" u="sng" dirty="0">
              <a:hlinkClick r:id="rId3"/>
            </a:endParaRPr>
          </a:p>
        </p:txBody>
      </p:sp>
      <p:pic>
        <p:nvPicPr>
          <p:cNvPr id="5" name="Content Placeholder 4" descr="A picture containing game, basketball, table&#10;&#10;Description automatically generated">
            <a:extLst>
              <a:ext uri="{FF2B5EF4-FFF2-40B4-BE49-F238E27FC236}">
                <a16:creationId xmlns:a16="http://schemas.microsoft.com/office/drawing/2014/main" id="{CA4E5B7A-6C79-3C41-87A8-37A410A1F4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1368" y="1244662"/>
            <a:ext cx="7956307" cy="196530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815EB4-46DF-224D-BA32-44C6E171E8A7}"/>
              </a:ext>
            </a:extLst>
          </p:cNvPr>
          <p:cNvSpPr txBox="1"/>
          <p:nvPr/>
        </p:nvSpPr>
        <p:spPr>
          <a:xfrm>
            <a:off x="652849" y="5712122"/>
            <a:ext cx="2755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Modern Translation: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6C91FA-6132-604B-9837-602EEEDCAE56}"/>
              </a:ext>
            </a:extLst>
          </p:cNvPr>
          <p:cNvSpPr txBox="1"/>
          <p:nvPr/>
        </p:nvSpPr>
        <p:spPr>
          <a:xfrm>
            <a:off x="652849" y="3645242"/>
            <a:ext cx="108265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used to explain why apparent electrophilic (“</a:t>
            </a:r>
            <a:r>
              <a:rPr lang="en-US" sz="2800" i="1" dirty="0"/>
              <a:t>electron loving</a:t>
            </a:r>
            <a:r>
              <a:rPr lang="en-US" sz="2800" dirty="0"/>
              <a:t>”) bromination of </a:t>
            </a:r>
            <a:r>
              <a:rPr lang="en-US" sz="2800" dirty="0" err="1"/>
              <a:t>nitrosobenzene</a:t>
            </a:r>
            <a:r>
              <a:rPr lang="en-US" sz="2800" dirty="0"/>
              <a:t> goes “</a:t>
            </a:r>
            <a:r>
              <a:rPr lang="en-US" sz="2800" i="1" dirty="0"/>
              <a:t>para</a:t>
            </a:r>
            <a:r>
              <a:rPr lang="en-US" sz="2800" dirty="0"/>
              <a:t>”.</a:t>
            </a:r>
          </a:p>
        </p:txBody>
      </p:sp>
      <p:pic>
        <p:nvPicPr>
          <p:cNvPr id="7" name="Picture 6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E94448D3-6AC5-9E45-BF46-EA63E1D84B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5727" y="889262"/>
            <a:ext cx="4146273" cy="2755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539927-173C-AD45-90FD-B09CD638DA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176" y="4851632"/>
            <a:ext cx="7876793" cy="172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0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6E7AB-34B2-C244-AFB1-16E8EE684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925432" cy="894534"/>
          </a:xfrm>
        </p:spPr>
        <p:txBody>
          <a:bodyPr>
            <a:normAutofit/>
          </a:bodyPr>
          <a:lstStyle/>
          <a:p>
            <a:r>
              <a:rPr lang="en-US" sz="3600" b="1" dirty="0"/>
              <a:t>These original curly arrows need an entire tutorial 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AA2663-188B-6949-8617-73908F6B9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62594"/>
            <a:ext cx="8155459" cy="5330281"/>
          </a:xfrm>
        </p:spPr>
        <p:txBody>
          <a:bodyPr>
            <a:normAutofit/>
          </a:bodyPr>
          <a:lstStyle/>
          <a:p>
            <a:r>
              <a:rPr lang="en-US" dirty="0"/>
              <a:t>…to explain what is wrong with them! </a:t>
            </a:r>
          </a:p>
          <a:p>
            <a:pPr lvl="1"/>
            <a:r>
              <a:rPr lang="en-US" dirty="0"/>
              <a:t>You can see some commentaries at</a:t>
            </a:r>
            <a:endParaRPr lang="en-GB" u="sng" dirty="0">
              <a:latin typeface="Trebuchet MS" panose="020B0703020202090204" pitchFamily="34" charset="0"/>
            </a:endParaRPr>
          </a:p>
          <a:p>
            <a:pPr lvl="1"/>
            <a:r>
              <a:rPr lang="en-GB" b="0" i="0" u="sng" dirty="0">
                <a:effectLst/>
                <a:latin typeface="Trebuchet MS" panose="020B0703020202090204" pitchFamily="34" charset="0"/>
                <a:hlinkClick r:id="rId2"/>
              </a:rPr>
              <a:t>https://doi.org/gg9d</a:t>
            </a:r>
            <a:endParaRPr lang="en-US" u="sng" dirty="0"/>
          </a:p>
          <a:p>
            <a:r>
              <a:rPr lang="en-US" b="1" dirty="0"/>
              <a:t>Brief summary: </a:t>
            </a:r>
            <a:r>
              <a:rPr lang="en-US" dirty="0"/>
              <a:t>A nitroso group is </a:t>
            </a:r>
            <a:r>
              <a:rPr lang="en-US" i="1" dirty="0"/>
              <a:t>m</a:t>
            </a:r>
            <a:r>
              <a:rPr lang="en-US" dirty="0"/>
              <a:t>-directing,  not </a:t>
            </a:r>
            <a:r>
              <a:rPr lang="en-US" i="1" dirty="0"/>
              <a:t>o/p</a:t>
            </a:r>
            <a:r>
              <a:rPr lang="en-US" dirty="0"/>
              <a:t>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reactive species might be </a:t>
            </a:r>
            <a:r>
              <a:rPr lang="en-US" b="1" dirty="0" err="1"/>
              <a:t>nitrosobenzene</a:t>
            </a:r>
            <a:endParaRPr lang="en-US" b="1" dirty="0"/>
          </a:p>
          <a:p>
            <a:pPr marL="0" indent="0">
              <a:buNone/>
            </a:pPr>
            <a:r>
              <a:rPr lang="en-US" b="1" dirty="0"/>
              <a:t>   dimer</a:t>
            </a:r>
            <a:r>
              <a:rPr lang="en-US" dirty="0"/>
              <a:t>, which </a:t>
            </a:r>
            <a:r>
              <a:rPr lang="en-US" b="1" dirty="0"/>
              <a:t>IS</a:t>
            </a:r>
            <a:r>
              <a:rPr lang="en-US" dirty="0"/>
              <a:t> </a:t>
            </a:r>
            <a:r>
              <a:rPr lang="en-US" i="1" dirty="0"/>
              <a:t>o/p</a:t>
            </a:r>
            <a:r>
              <a:rPr lang="en-US" dirty="0"/>
              <a:t> directing (homework!)</a:t>
            </a:r>
          </a:p>
          <a:p>
            <a:r>
              <a:rPr lang="en-US" b="1" dirty="0">
                <a:latin typeface="Symbol" pitchFamily="2" charset="2"/>
              </a:rPr>
              <a:t>s /p</a:t>
            </a:r>
            <a:r>
              <a:rPr lang="en-US" dirty="0">
                <a:latin typeface="Symbol" pitchFamily="2" charset="2"/>
              </a:rPr>
              <a:t> </a:t>
            </a:r>
            <a:r>
              <a:rPr lang="en-US" dirty="0"/>
              <a:t>Separation had not yet been discovered!</a:t>
            </a:r>
            <a:endParaRPr lang="en-US" dirty="0">
              <a:latin typeface="Symbol" pitchFamily="2" charset="2"/>
            </a:endParaRPr>
          </a:p>
        </p:txBody>
      </p:sp>
      <p:pic>
        <p:nvPicPr>
          <p:cNvPr id="5" name="Picture 4" descr="A picture containing black, drawing&#10;&#10;Description automatically generated">
            <a:extLst>
              <a:ext uri="{FF2B5EF4-FFF2-40B4-BE49-F238E27FC236}">
                <a16:creationId xmlns:a16="http://schemas.microsoft.com/office/drawing/2014/main" id="{F869C56E-F175-194C-B488-3CF0AD74A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76" y="1048588"/>
            <a:ext cx="4704311" cy="48688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C431E8-33D1-9D4D-95BE-6AC676EBC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781" y="2899948"/>
            <a:ext cx="6909784" cy="161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503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3592</TotalTime>
  <Words>1431</Words>
  <Application>Microsoft Macintosh PowerPoint</Application>
  <PresentationFormat>Widescreen</PresentationFormat>
  <Paragraphs>152</Paragraphs>
  <Slides>27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Symbol</vt:lpstr>
      <vt:lpstr>Trebuchet MS</vt:lpstr>
      <vt:lpstr>Office Theme</vt:lpstr>
      <vt:lpstr>I-Engage Extension Lectures</vt:lpstr>
      <vt:lpstr>PowerPoint Presentation</vt:lpstr>
      <vt:lpstr>PowerPoint Presentation</vt:lpstr>
      <vt:lpstr>January 1969,  Imperial College  First organic chemistry lectures  Occasionally the lecturer would draw strange glyphs on the  blackboard (in chalk!)  It was a new language for me, as mystifying as the Rosetta Stone!</vt:lpstr>
      <vt:lpstr>I badly needed a translation!</vt:lpstr>
      <vt:lpstr>Were the “rules” (grammar) consistent?</vt:lpstr>
      <vt:lpstr>February 1969:  I was in crisis.  </vt:lpstr>
      <vt:lpstr>The first curly arrows ever: Robert Robinson, J. Soc. Chem. Ind.,  1924, 43, 1297 (DOI: bx4svt).</vt:lpstr>
      <vt:lpstr>These original curly arrows need an entire tutorial  …</vt:lpstr>
      <vt:lpstr>PowerPoint Presentation</vt:lpstr>
      <vt:lpstr>~1980: Tutors and Text-Books</vt:lpstr>
      <vt:lpstr>The Sykes (“UK”) arrow style (just before Chemdraw!)</vt:lpstr>
      <vt:lpstr>Back to Me, June 1969 and Exams!</vt:lpstr>
      <vt:lpstr>Onwards to 1977.  Now a “tutor” explaining arrows to students!</vt:lpstr>
      <vt:lpstr>More tutorial advice: ~1980-1994.</vt:lpstr>
      <vt:lpstr>Me again: 1969 - 2019</vt:lpstr>
      <vt:lpstr>PowerPoint Presentation</vt:lpstr>
      <vt:lpstr>1999 – New experimental data.</vt:lpstr>
      <vt:lpstr>The 2019  curly arrow version!</vt:lpstr>
      <vt:lpstr>The future of curly arrows?</vt:lpstr>
      <vt:lpstr>Exams 2022!</vt:lpstr>
      <vt:lpstr>          Cutting-edge arrows (2021 style!)</vt:lpstr>
      <vt:lpstr>More autobiography</vt:lpstr>
      <vt:lpstr>More information if you are interested</vt:lpstr>
      <vt:lpstr>What use are the curly arrows?</vt:lpstr>
      <vt:lpstr>Some fun created just for you:  Choreographing a chemical ballet.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I-Engage Lectures</dc:title>
  <dc:creator>Rzepa, Henry S</dc:creator>
  <cp:lastModifiedBy>Henry Rzepa</cp:lastModifiedBy>
  <cp:revision>130</cp:revision>
  <dcterms:created xsi:type="dcterms:W3CDTF">2020-05-09T15:01:51Z</dcterms:created>
  <dcterms:modified xsi:type="dcterms:W3CDTF">2021-06-09T10:42:22Z</dcterms:modified>
</cp:coreProperties>
</file>