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89" r:id="rId5"/>
    <p:sldId id="290" r:id="rId6"/>
    <p:sldId id="260" r:id="rId7"/>
    <p:sldId id="261" r:id="rId8"/>
    <p:sldId id="291" r:id="rId9"/>
    <p:sldId id="262" r:id="rId10"/>
    <p:sldId id="263" r:id="rId11"/>
    <p:sldId id="292" r:id="rId12"/>
    <p:sldId id="264" r:id="rId13"/>
    <p:sldId id="293" r:id="rId14"/>
    <p:sldId id="294" r:id="rId15"/>
    <p:sldId id="265" r:id="rId16"/>
    <p:sldId id="295" r:id="rId17"/>
    <p:sldId id="296" r:id="rId18"/>
    <p:sldId id="266" r:id="rId19"/>
    <p:sldId id="267" r:id="rId20"/>
    <p:sldId id="268" r:id="rId21"/>
    <p:sldId id="310" r:id="rId22"/>
    <p:sldId id="269" r:id="rId23"/>
    <p:sldId id="298" r:id="rId24"/>
    <p:sldId id="297" r:id="rId25"/>
    <p:sldId id="299" r:id="rId26"/>
    <p:sldId id="300" r:id="rId27"/>
    <p:sldId id="301" r:id="rId28"/>
    <p:sldId id="302" r:id="rId29"/>
    <p:sldId id="303" r:id="rId30"/>
    <p:sldId id="304" r:id="rId31"/>
    <p:sldId id="305" r:id="rId32"/>
    <p:sldId id="306" r:id="rId33"/>
    <p:sldId id="307" r:id="rId34"/>
    <p:sldId id="308" r:id="rId35"/>
    <p:sldId id="309" r:id="rId36"/>
    <p:sldId id="270" r:id="rId37"/>
    <p:sldId id="312" r:id="rId38"/>
    <p:sldId id="271" r:id="rId39"/>
    <p:sldId id="311" r:id="rId40"/>
    <p:sldId id="313" r:id="rId41"/>
    <p:sldId id="314" r:id="rId42"/>
    <p:sldId id="315" r:id="rId43"/>
    <p:sldId id="316" r:id="rId44"/>
    <p:sldId id="318" r:id="rId45"/>
    <p:sldId id="317" r:id="rId46"/>
    <p:sldId id="320" r:id="rId47"/>
    <p:sldId id="319" r:id="rId48"/>
    <p:sldId id="325" r:id="rId49"/>
    <p:sldId id="326" r:id="rId50"/>
    <p:sldId id="324" r:id="rId51"/>
    <p:sldId id="322" r:id="rId52"/>
    <p:sldId id="323" r:id="rId53"/>
    <p:sldId id="327" r:id="rId54"/>
    <p:sldId id="329" r:id="rId55"/>
    <p:sldId id="328" r:id="rId5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120" d="100"/>
          <a:sy n="120" d="100"/>
        </p:scale>
        <p:origin x="7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A63-B08D-4850-8912-DA3A154F0359}" type="datetimeFigureOut">
              <a:rPr lang="es-ES" smtClean="0"/>
              <a:t>27/04/2021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38A98-F4F1-404C-BBE6-B2F9FB538A22}" type="slidenum">
              <a:rPr lang="es-ES" smtClean="0"/>
              <a:t>‹Nº›</a:t>
            </a:fld>
            <a:endParaRPr lang="es-ES"/>
          </a:p>
        </p:txBody>
      </p:sp>
    </p:spTree>
    <p:extLst>
      <p:ext uri="{BB962C8B-B14F-4D97-AF65-F5344CB8AC3E}">
        <p14:creationId xmlns:p14="http://schemas.microsoft.com/office/powerpoint/2010/main" val="96546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E38A98-F4F1-404C-BBE6-B2F9FB538A22}" type="slidenum">
              <a:rPr lang="es-ES" smtClean="0"/>
              <a:t>10</a:t>
            </a:fld>
            <a:endParaRPr lang="es-ES"/>
          </a:p>
        </p:txBody>
      </p:sp>
    </p:spTree>
    <p:extLst>
      <p:ext uri="{BB962C8B-B14F-4D97-AF65-F5344CB8AC3E}">
        <p14:creationId xmlns:p14="http://schemas.microsoft.com/office/powerpoint/2010/main" val="411917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E38A98-F4F1-404C-BBE6-B2F9FB538A22}" type="slidenum">
              <a:rPr lang="es-ES" smtClean="0"/>
              <a:t>11</a:t>
            </a:fld>
            <a:endParaRPr lang="es-ES"/>
          </a:p>
        </p:txBody>
      </p:sp>
    </p:spTree>
    <p:extLst>
      <p:ext uri="{BB962C8B-B14F-4D97-AF65-F5344CB8AC3E}">
        <p14:creationId xmlns:p14="http://schemas.microsoft.com/office/powerpoint/2010/main" val="391140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2AED1-23AA-435D-9125-3998F6D8740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F5A7820-ED15-4D2E-886D-E48D79A7B8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4BCF99B-F760-4381-B4FA-4FCCD63439D4}"/>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5" name="Marcador de pie de página 4">
            <a:extLst>
              <a:ext uri="{FF2B5EF4-FFF2-40B4-BE49-F238E27FC236}">
                <a16:creationId xmlns:a16="http://schemas.microsoft.com/office/drawing/2014/main" id="{F1E225BD-7510-48EA-B589-F064A6B9E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8744E-C451-4F1A-B5D5-47E3F266A82E}"/>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401472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F8DE9B-5E7D-4214-8930-7D7F33A1378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85A4AA0-CFE3-439B-9126-218A0908D7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6A96E5-3805-47AD-A7EE-3F313E493801}"/>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5" name="Marcador de pie de página 4">
            <a:extLst>
              <a:ext uri="{FF2B5EF4-FFF2-40B4-BE49-F238E27FC236}">
                <a16:creationId xmlns:a16="http://schemas.microsoft.com/office/drawing/2014/main" id="{08F2DB99-8788-4184-ACEC-3792F9B68C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27E2936-88C8-4623-AF98-3C6019840977}"/>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350630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814B5-E74E-4565-B727-CDAB408CD94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6474D3-67BE-4E98-BAF1-8CE8E41710C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9A7CB9-380B-48D4-B70A-B075B5600DAE}"/>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5" name="Marcador de pie de página 4">
            <a:extLst>
              <a:ext uri="{FF2B5EF4-FFF2-40B4-BE49-F238E27FC236}">
                <a16:creationId xmlns:a16="http://schemas.microsoft.com/office/drawing/2014/main" id="{7C20809C-BE32-432A-A453-837488BCD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FE1FF81-FE0D-4ADA-83A5-027C0A79AFF0}"/>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7548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04720-5403-480C-BA63-78E783A6D33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10B215-85F1-46D2-9559-3913E25A07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EF8F47-3AC8-461E-913D-E641DFA3AF93}"/>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5" name="Marcador de pie de página 4">
            <a:extLst>
              <a:ext uri="{FF2B5EF4-FFF2-40B4-BE49-F238E27FC236}">
                <a16:creationId xmlns:a16="http://schemas.microsoft.com/office/drawing/2014/main" id="{F558EC9D-EE07-4182-9722-20FC202217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54D3A1-3D90-415E-8FA9-378E88F9B9A0}"/>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286346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2CED0-0DB7-4F3A-A059-BC7DAF8A50F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9E300B-D611-4C60-801A-927558A9C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6DF835A-273E-472B-9440-480D9BACC037}"/>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5" name="Marcador de pie de página 4">
            <a:extLst>
              <a:ext uri="{FF2B5EF4-FFF2-40B4-BE49-F238E27FC236}">
                <a16:creationId xmlns:a16="http://schemas.microsoft.com/office/drawing/2014/main" id="{33261994-B7D5-4021-B9BD-356B7ECC8A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6B466B-C6BA-4168-ADAB-F223FB991B9E}"/>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212359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E4CE2-93B1-4992-BF56-3F6C835303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7E0ABA7-5A51-4234-BB29-64DF4DEC4C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3FE3CB8-325E-4A19-AAB3-20F661C263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BCB9826-A2F8-42A4-A196-45E0D145AA7F}"/>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6" name="Marcador de pie de página 5">
            <a:extLst>
              <a:ext uri="{FF2B5EF4-FFF2-40B4-BE49-F238E27FC236}">
                <a16:creationId xmlns:a16="http://schemas.microsoft.com/office/drawing/2014/main" id="{B91BA989-57F5-4649-B920-85D6CBCE501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544A0A1-A461-4E1D-8891-8625932D811D}"/>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128166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6F5056-D7B8-4B88-A840-3E83EB5A83B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6D0774-BA4A-47ED-B007-52FC01C93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6C2568-AC85-487F-A8EE-94F277F4F2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86CA1B4-2D94-469B-BD91-DAAED474D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964A7F1-7A8D-486F-B4CB-B3DAEA2466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AE6F2-77C9-48FA-B5F9-B2B6A16CFB5B}"/>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8" name="Marcador de pie de página 7">
            <a:extLst>
              <a:ext uri="{FF2B5EF4-FFF2-40B4-BE49-F238E27FC236}">
                <a16:creationId xmlns:a16="http://schemas.microsoft.com/office/drawing/2014/main" id="{C76E7F76-03EF-4D62-9C6C-7AD3EC32078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01EE6C9-AE13-4056-B8BB-C49FD3AEB518}"/>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84371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43B0A-0176-4085-88E1-2091105E80A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C6E33B6-5B8F-4C89-BA85-E46B5365E733}"/>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4" name="Marcador de pie de página 3">
            <a:extLst>
              <a:ext uri="{FF2B5EF4-FFF2-40B4-BE49-F238E27FC236}">
                <a16:creationId xmlns:a16="http://schemas.microsoft.com/office/drawing/2014/main" id="{605D95CD-16C6-4B74-8318-739CD04563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3973484-7583-4816-B478-3925948FD5A9}"/>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12015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1ADA29-B578-43DF-929F-116B78D139FB}"/>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3" name="Marcador de pie de página 2">
            <a:extLst>
              <a:ext uri="{FF2B5EF4-FFF2-40B4-BE49-F238E27FC236}">
                <a16:creationId xmlns:a16="http://schemas.microsoft.com/office/drawing/2014/main" id="{3AA7F882-CF74-462F-894F-A12159CCE52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3F05103-3A8C-465C-A131-221D00D7C054}"/>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376954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06C1A-0018-48B6-B528-DF3B25225F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1314D2-FC16-43AA-8FD8-F82436337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D68492-2165-4E7E-9C58-814B9EA28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6FADE1-1B1E-4930-803D-4CA014687370}"/>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6" name="Marcador de pie de página 5">
            <a:extLst>
              <a:ext uri="{FF2B5EF4-FFF2-40B4-BE49-F238E27FC236}">
                <a16:creationId xmlns:a16="http://schemas.microsoft.com/office/drawing/2014/main" id="{3376DFC7-34FF-45C5-94C3-64C3E6E7F4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E19D877-9438-4C53-A1FE-D9E962239499}"/>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113528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C2259-BEAB-418D-BBF2-81A85E5C13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D2F8752-BBB8-44E6-B8AD-3468B0E86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E23144D-8799-43B4-9AA5-53118336D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BB469D-4DC8-4DBC-98A9-633C07540BA6}"/>
              </a:ext>
            </a:extLst>
          </p:cNvPr>
          <p:cNvSpPr>
            <a:spLocks noGrp="1"/>
          </p:cNvSpPr>
          <p:nvPr>
            <p:ph type="dt" sz="half" idx="10"/>
          </p:nvPr>
        </p:nvSpPr>
        <p:spPr/>
        <p:txBody>
          <a:bodyPr/>
          <a:lstStyle/>
          <a:p>
            <a:fld id="{D5813AB9-7B1E-43D3-B4F7-79F61C3958C8}" type="datetimeFigureOut">
              <a:rPr lang="es-ES" smtClean="0"/>
              <a:t>27/04/2021</a:t>
            </a:fld>
            <a:endParaRPr lang="es-ES"/>
          </a:p>
        </p:txBody>
      </p:sp>
      <p:sp>
        <p:nvSpPr>
          <p:cNvPr id="6" name="Marcador de pie de página 5">
            <a:extLst>
              <a:ext uri="{FF2B5EF4-FFF2-40B4-BE49-F238E27FC236}">
                <a16:creationId xmlns:a16="http://schemas.microsoft.com/office/drawing/2014/main" id="{ED387F68-9532-42D6-9851-28B084262D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5F6A39-4D92-48B8-AE24-ECDF67951064}"/>
              </a:ext>
            </a:extLst>
          </p:cNvPr>
          <p:cNvSpPr>
            <a:spLocks noGrp="1"/>
          </p:cNvSpPr>
          <p:nvPr>
            <p:ph type="sldNum" sz="quarter" idx="12"/>
          </p:nvPr>
        </p:nvSpPr>
        <p:spPr/>
        <p:txBody>
          <a:bodyPr/>
          <a:lstStyle/>
          <a:p>
            <a:fld id="{33C535A0-49E1-42EF-BF8C-C2162D96215B}" type="slidenum">
              <a:rPr lang="es-ES" smtClean="0"/>
              <a:t>‹Nº›</a:t>
            </a:fld>
            <a:endParaRPr lang="es-ES"/>
          </a:p>
        </p:txBody>
      </p:sp>
    </p:spTree>
    <p:extLst>
      <p:ext uri="{BB962C8B-B14F-4D97-AF65-F5344CB8AC3E}">
        <p14:creationId xmlns:p14="http://schemas.microsoft.com/office/powerpoint/2010/main" val="388888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DD5D45-D82F-4ECE-A784-5103A03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2C7E3A-B910-455E-B4F8-C27D7D5F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BCFF53-9ED8-420F-9FD8-2C59AC0FA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13AB9-7B1E-43D3-B4F7-79F61C3958C8}" type="datetimeFigureOut">
              <a:rPr lang="es-ES" smtClean="0"/>
              <a:t>27/04/2021</a:t>
            </a:fld>
            <a:endParaRPr lang="es-ES"/>
          </a:p>
        </p:txBody>
      </p:sp>
      <p:sp>
        <p:nvSpPr>
          <p:cNvPr id="5" name="Marcador de pie de página 4">
            <a:extLst>
              <a:ext uri="{FF2B5EF4-FFF2-40B4-BE49-F238E27FC236}">
                <a16:creationId xmlns:a16="http://schemas.microsoft.com/office/drawing/2014/main" id="{2964E851-21C8-461D-8F17-C0AB1D1C3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8C6CF68-76AA-41DE-8AA1-C1EDC55A4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535A0-49E1-42EF-BF8C-C2162D96215B}" type="slidenum">
              <a:rPr lang="es-ES" smtClean="0"/>
              <a:t>‹Nº›</a:t>
            </a:fld>
            <a:endParaRPr lang="es-ES"/>
          </a:p>
        </p:txBody>
      </p:sp>
    </p:spTree>
    <p:extLst>
      <p:ext uri="{BB962C8B-B14F-4D97-AF65-F5344CB8AC3E}">
        <p14:creationId xmlns:p14="http://schemas.microsoft.com/office/powerpoint/2010/main" val="589086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ribbr.es/detector-de-plagio/generador-apa/new/webpag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uc3m.libguides.com/guias_tematicas/citas_bibliograficas/AP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cribbr.es/detector-de-plagio/generador-apa/new/webpag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uc3m.libguides.com/guias_tematicas/citas_bibliograficas/AP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prehistoriayarqueologia.es/biblioteca/"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iblioteca.ugr.e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iblioteca.ugr.es/pages/servicios/prestamo_entre_biblioteca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digibug.ugr.es/"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zaguan.unizar.es/collection/tesis?ln=es"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gredos.usal.es/handle/10366/4746"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uropeana.eu/es"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zenodo.org/"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bne.es/es/Coleccione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oe.es/buscar/gazeta.php"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scielo.org/es/" TargetMode="Externa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dialnet.unirioja.e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orldwidescience.or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cholar.google.e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scholarpedia.org/article/Main_Page"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academia.edu/"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link.springer.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refseek.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ds.cern.ch/"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cademic.microsoft.com/home"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science.gov/"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base-search.net/"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eric.ed.gov/"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scienceresearch.com/scienceresearch/desktop/en/search.html"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elsevier.com/journals/journal-of-archaeological-science/0305-4403/guide-for-authors" TargetMode="External"/><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cite.m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bro en biblioteca con libro de texto abierto. Foto gratis">
            <a:extLst>
              <a:ext uri="{FF2B5EF4-FFF2-40B4-BE49-F238E27FC236}">
                <a16:creationId xmlns:a16="http://schemas.microsoft.com/office/drawing/2014/main" id="{5730E124-D29F-449D-9905-41BFE71EDAB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0" y="0"/>
            <a:ext cx="12192000" cy="812150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1122362"/>
            <a:ext cx="12192000" cy="2306637"/>
          </a:xfrm>
        </p:spPr>
        <p:txBody>
          <a:bodyPr>
            <a:normAutofit fontScale="90000"/>
          </a:bodyPr>
          <a:lstStyle/>
          <a:p>
            <a:r>
              <a:rPr lang="es-ES" b="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a:t>
            </a:r>
            <a:br>
              <a:rPr lang="es-ES" b="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rPr>
            </a:br>
            <a:r>
              <a:rPr lang="es-ES" b="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rPr>
              <a:t>(I)</a:t>
            </a:r>
          </a:p>
        </p:txBody>
      </p:sp>
      <p:sp>
        <p:nvSpPr>
          <p:cNvPr id="3" name="Subtítulo 2">
            <a:extLst>
              <a:ext uri="{FF2B5EF4-FFF2-40B4-BE49-F238E27FC236}">
                <a16:creationId xmlns:a16="http://schemas.microsoft.com/office/drawing/2014/main" id="{9206D127-05F9-4D77-89CB-2A9E5F69F028}"/>
              </a:ext>
            </a:extLst>
          </p:cNvPr>
          <p:cNvSpPr>
            <a:spLocks noGrp="1"/>
          </p:cNvSpPr>
          <p:nvPr>
            <p:ph type="subTitle" idx="1"/>
          </p:nvPr>
        </p:nvSpPr>
        <p:spPr>
          <a:xfrm>
            <a:off x="5576388" y="6325122"/>
            <a:ext cx="5867400" cy="1065756"/>
          </a:xfrm>
        </p:spPr>
        <p:txBody>
          <a:bodyPr>
            <a:noAutofit/>
          </a:bodyPr>
          <a:lstStyle/>
          <a:p>
            <a:pPr algn="r"/>
            <a:r>
              <a:rPr lang="es-ES" sz="2000" b="1" dirty="0">
                <a:solidFill>
                  <a:schemeClr val="bg1"/>
                </a:solidFill>
                <a:effectLst>
                  <a:outerShdw blurRad="38100" dist="38100" dir="2700000" algn="tl">
                    <a:srgbClr val="000000">
                      <a:alpha val="43137"/>
                    </a:srgbClr>
                  </a:outerShdw>
                </a:effectLst>
                <a:latin typeface="Cambria" panose="02040503050406030204" pitchFamily="18" charset="0"/>
              </a:rPr>
              <a:t>Alberto Dorado Alejos</a:t>
            </a:r>
          </a:p>
          <a:p>
            <a:pPr algn="r"/>
            <a:r>
              <a:rPr lang="es-ES" sz="2000" b="1" dirty="0">
                <a:solidFill>
                  <a:schemeClr val="bg1"/>
                </a:solidFill>
                <a:effectLst>
                  <a:outerShdw blurRad="38100" dist="38100" dir="2700000" algn="tl">
                    <a:srgbClr val="000000">
                      <a:alpha val="43137"/>
                    </a:srgbClr>
                  </a:outerShdw>
                </a:effectLst>
                <a:latin typeface="Cambria" panose="02040503050406030204" pitchFamily="18" charset="0"/>
              </a:rPr>
              <a:t>Máster Interuniversitario en Arqueología</a:t>
            </a:r>
          </a:p>
          <a:p>
            <a:pPr algn="r"/>
            <a:r>
              <a:rPr lang="es-ES" sz="2000" b="1" dirty="0">
                <a:solidFill>
                  <a:schemeClr val="bg1"/>
                </a:solidFill>
                <a:effectLst>
                  <a:outerShdw blurRad="38100" dist="38100" dir="2700000" algn="tl">
                    <a:srgbClr val="000000">
                      <a:alpha val="43137"/>
                    </a:srgbClr>
                  </a:outerShdw>
                </a:effectLst>
                <a:latin typeface="Cambria" panose="02040503050406030204" pitchFamily="18" charset="0"/>
              </a:rPr>
              <a:t>Universidad de Granada</a:t>
            </a:r>
          </a:p>
        </p:txBody>
      </p:sp>
    </p:spTree>
    <p:extLst>
      <p:ext uri="{BB962C8B-B14F-4D97-AF65-F5344CB8AC3E}">
        <p14:creationId xmlns:p14="http://schemas.microsoft.com/office/powerpoint/2010/main" val="3061547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9" name="Tabla 8">
            <a:extLst>
              <a:ext uri="{FF2B5EF4-FFF2-40B4-BE49-F238E27FC236}">
                <a16:creationId xmlns:a16="http://schemas.microsoft.com/office/drawing/2014/main" id="{E738EF15-0F82-4B67-839A-BB380D5C8D7E}"/>
              </a:ext>
            </a:extLst>
          </p:cNvPr>
          <p:cNvGraphicFramePr>
            <a:graphicFrameLocks noGrp="1"/>
          </p:cNvGraphicFramePr>
          <p:nvPr>
            <p:extLst>
              <p:ext uri="{D42A27DB-BD31-4B8C-83A1-F6EECF244321}">
                <p14:modId xmlns:p14="http://schemas.microsoft.com/office/powerpoint/2010/main" val="3148967416"/>
              </p:ext>
            </p:extLst>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rPr>
                        <a:t>Si lo hacemos, ¿cómo se cita la </a:t>
                      </a:r>
                      <a:r>
                        <a:rPr lang="es-ES" sz="1800" dirty="0" err="1">
                          <a:latin typeface="Cambria" panose="02040503050406030204" pitchFamily="18" charset="0"/>
                        </a:rPr>
                        <a:t>webgrafía</a:t>
                      </a:r>
                      <a:r>
                        <a:rPr lang="es-ES" sz="1800" dirty="0">
                          <a:latin typeface="Cambria" panose="02040503050406030204" pitchFamily="18" charset="0"/>
                        </a:rPr>
                        <a:t>?</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10" name="Rectángulo 9"/>
          <p:cNvSpPr/>
          <p:nvPr/>
        </p:nvSpPr>
        <p:spPr>
          <a:xfrm>
            <a:off x="491089" y="1046253"/>
            <a:ext cx="11108222" cy="646331"/>
          </a:xfrm>
          <a:prstGeom prst="rect">
            <a:avLst/>
          </a:prstGeom>
        </p:spPr>
        <p:txBody>
          <a:bodyPr wrap="square">
            <a:spAutoFit/>
          </a:bodyPr>
          <a:lstStyle/>
          <a:p>
            <a:r>
              <a:rPr lang="es-ES" dirty="0" err="1">
                <a:solidFill>
                  <a:srgbClr val="000000"/>
                </a:solidFill>
                <a:latin typeface="Times New Roman" panose="02020603050405020304" pitchFamily="18" charset="0"/>
              </a:rPr>
              <a:t>Scribbr</a:t>
            </a:r>
            <a:r>
              <a:rPr lang="es-ES" dirty="0">
                <a:solidFill>
                  <a:srgbClr val="000000"/>
                </a:solidFill>
                <a:latin typeface="Times New Roman" panose="02020603050405020304" pitchFamily="18" charset="0"/>
              </a:rPr>
              <a:t>. (2021, 1 marzo). </a:t>
            </a:r>
            <a:r>
              <a:rPr lang="es-ES" i="1" dirty="0">
                <a:solidFill>
                  <a:srgbClr val="000000"/>
                </a:solidFill>
                <a:latin typeface="Times New Roman" panose="02020603050405020304" pitchFamily="18" charset="0"/>
              </a:rPr>
              <a:t>Formato APA con el Generador APA de</a:t>
            </a:r>
            <a:r>
              <a:rPr lang="es-ES" dirty="0">
                <a:solidFill>
                  <a:srgbClr val="000000"/>
                </a:solidFill>
                <a:latin typeface="Times New Roman" panose="02020603050405020304" pitchFamily="18" charset="0"/>
              </a:rPr>
              <a:t>. </a:t>
            </a:r>
            <a:r>
              <a:rPr lang="es-ES" dirty="0">
                <a:solidFill>
                  <a:srgbClr val="202F66"/>
                </a:solidFill>
                <a:latin typeface="Times New Roman" panose="02020603050405020304" pitchFamily="18" charset="0"/>
                <a:hlinkClick r:id="rId3"/>
              </a:rPr>
              <a:t>https://www.scribbr.es/detector-de-plagio/generador-apa/new/webpage/</a:t>
            </a:r>
            <a:endParaRPr lang="es-ES" dirty="0"/>
          </a:p>
        </p:txBody>
      </p:sp>
      <p:sp>
        <p:nvSpPr>
          <p:cNvPr id="11" name="Rectángulo 10"/>
          <p:cNvSpPr/>
          <p:nvPr/>
        </p:nvSpPr>
        <p:spPr>
          <a:xfrm>
            <a:off x="491089" y="1692584"/>
            <a:ext cx="11108222" cy="923330"/>
          </a:xfrm>
          <a:prstGeom prst="rect">
            <a:avLst/>
          </a:prstGeom>
        </p:spPr>
        <p:txBody>
          <a:bodyPr wrap="square">
            <a:spAutoFit/>
          </a:bodyPr>
          <a:lstStyle/>
          <a:p>
            <a:pPr algn="just"/>
            <a:r>
              <a:rPr lang="es-ES" dirty="0">
                <a:solidFill>
                  <a:srgbClr val="000000"/>
                </a:solidFill>
                <a:latin typeface="Times New Roman" panose="02020603050405020304" pitchFamily="18" charset="0"/>
              </a:rPr>
              <a:t>P. Grillo. (2019). La loba capitolina en el fragor de la batalla. 01/01/2021, de AC en la Brecha Sitio web: </a:t>
            </a:r>
            <a:r>
              <a:rPr lang="es-ES" dirty="0" err="1">
                <a:solidFill>
                  <a:srgbClr val="000000"/>
                </a:solidFill>
                <a:latin typeface="Times New Roman" panose="02020603050405020304" pitchFamily="18" charset="0"/>
              </a:rPr>
              <a:t>Scribbr</a:t>
            </a:r>
            <a:r>
              <a:rPr lang="es-ES" dirty="0">
                <a:solidFill>
                  <a:srgbClr val="000000"/>
                </a:solidFill>
                <a:latin typeface="Times New Roman" panose="02020603050405020304" pitchFamily="18" charset="0"/>
              </a:rPr>
              <a:t>. (2021, 1 marzo). Formato APA con el Generador APA de. </a:t>
            </a:r>
            <a:r>
              <a:rPr lang="es-ES" dirty="0">
                <a:solidFill>
                  <a:srgbClr val="000000"/>
                </a:solidFill>
                <a:latin typeface="Times New Roman" panose="02020603050405020304" pitchFamily="18" charset="0"/>
                <a:hlinkClick r:id="rId3"/>
              </a:rPr>
              <a:t>https://www.scribbr.es/detector-de-plagio/generador-apa/new/webpage/</a:t>
            </a:r>
            <a:endParaRPr lang="es-ES" dirty="0">
              <a:solidFill>
                <a:srgbClr val="000000"/>
              </a:solidFill>
              <a:latin typeface="Times New Roman" panose="02020603050405020304" pitchFamily="18" charset="0"/>
            </a:endParaRPr>
          </a:p>
        </p:txBody>
      </p:sp>
      <p:sp>
        <p:nvSpPr>
          <p:cNvPr id="12" name="Rectángulo 11"/>
          <p:cNvSpPr/>
          <p:nvPr/>
        </p:nvSpPr>
        <p:spPr>
          <a:xfrm>
            <a:off x="491089" y="6125090"/>
            <a:ext cx="6656080" cy="369332"/>
          </a:xfrm>
          <a:prstGeom prst="rect">
            <a:avLst/>
          </a:prstGeom>
        </p:spPr>
        <p:txBody>
          <a:bodyPr wrap="square">
            <a:spAutoFit/>
          </a:bodyPr>
          <a:lstStyle/>
          <a:p>
            <a:pPr algn="ctr"/>
            <a:r>
              <a:rPr lang="es-ES" dirty="0">
                <a:hlinkClick r:id="rId4"/>
              </a:rPr>
              <a:t>https://uc3m.libguides.com/guias_tematicas/citas_bibliograficas/APA</a:t>
            </a:r>
            <a:endParaRPr lang="es-ES" dirty="0"/>
          </a:p>
        </p:txBody>
      </p:sp>
      <p:pic>
        <p:nvPicPr>
          <p:cNvPr id="13" name="Imagen 12"/>
          <p:cNvPicPr>
            <a:picLocks noChangeAspect="1"/>
          </p:cNvPicPr>
          <p:nvPr/>
        </p:nvPicPr>
        <p:blipFill>
          <a:blip r:embed="rId5"/>
          <a:stretch>
            <a:fillRect/>
          </a:stretch>
        </p:blipFill>
        <p:spPr>
          <a:xfrm>
            <a:off x="7998744" y="2615914"/>
            <a:ext cx="3600568" cy="3878508"/>
          </a:xfrm>
          <a:prstGeom prst="rect">
            <a:avLst/>
          </a:prstGeom>
        </p:spPr>
      </p:pic>
      <p:sp>
        <p:nvSpPr>
          <p:cNvPr id="3" name="Rectángulo 2"/>
          <p:cNvSpPr/>
          <p:nvPr/>
        </p:nvSpPr>
        <p:spPr>
          <a:xfrm>
            <a:off x="491088" y="2647861"/>
            <a:ext cx="7507655" cy="3410039"/>
          </a:xfrm>
          <a:prstGeom prst="rect">
            <a:avLst/>
          </a:prstGeom>
        </p:spPr>
        <p:txBody>
          <a:bodyPr wrap="square">
            <a:spAutoFit/>
          </a:bodyPr>
          <a:lstStyle/>
          <a:p>
            <a:r>
              <a:rPr lang="es-ES" b="1" dirty="0">
                <a:solidFill>
                  <a:srgbClr val="333333"/>
                </a:solidFill>
                <a:latin typeface="Times New Roman" panose="02020603050405020304" pitchFamily="18" charset="0"/>
                <a:cs typeface="Times New Roman" panose="02020603050405020304" pitchFamily="18" charset="0"/>
              </a:rPr>
              <a:t>Páginas web con contenido estático</a:t>
            </a:r>
            <a:br>
              <a:rPr lang="es-ES" dirty="0">
                <a:latin typeface="Times New Roman" panose="02020603050405020304" pitchFamily="18" charset="0"/>
                <a:cs typeface="Times New Roman" panose="02020603050405020304" pitchFamily="18" charset="0"/>
              </a:rPr>
            </a:br>
            <a:r>
              <a:rPr lang="es-ES" dirty="0">
                <a:solidFill>
                  <a:srgbClr val="333333"/>
                </a:solidFill>
                <a:latin typeface="Times New Roman" panose="02020603050405020304" pitchFamily="18" charset="0"/>
                <a:cs typeface="Times New Roman" panose="02020603050405020304" pitchFamily="18" charset="0"/>
              </a:rPr>
              <a:t>Apellido, A., Apellido, B., y Apellido, C. (20 de mayo de 2020). </a:t>
            </a:r>
            <a:r>
              <a:rPr lang="es-ES" i="1" dirty="0">
                <a:solidFill>
                  <a:srgbClr val="333333"/>
                </a:solidFill>
                <a:latin typeface="Times New Roman" panose="02020603050405020304" pitchFamily="18" charset="0"/>
                <a:cs typeface="Times New Roman" panose="02020603050405020304" pitchFamily="18" charset="0"/>
              </a:rPr>
              <a:t>Título de la página web</a:t>
            </a:r>
            <a:r>
              <a:rPr lang="es-ES" dirty="0">
                <a:solidFill>
                  <a:srgbClr val="333333"/>
                </a:solidFill>
                <a:latin typeface="Times New Roman" panose="02020603050405020304" pitchFamily="18" charset="0"/>
                <a:cs typeface="Times New Roman" panose="02020603050405020304" pitchFamily="18" charset="0"/>
              </a:rPr>
              <a:t>. Nombre de la página. https://url.com</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r>
              <a:rPr lang="es-ES" b="1" dirty="0">
                <a:solidFill>
                  <a:srgbClr val="333333"/>
                </a:solidFill>
                <a:latin typeface="Times New Roman" panose="02020603050405020304" pitchFamily="18" charset="0"/>
                <a:cs typeface="Times New Roman" panose="02020603050405020304" pitchFamily="18" charset="0"/>
              </a:rPr>
              <a:t>Páginas web con actualizaciones frecuentes</a:t>
            </a:r>
            <a:br>
              <a:rPr lang="es-ES" dirty="0">
                <a:latin typeface="Times New Roman" panose="02020603050405020304" pitchFamily="18" charset="0"/>
                <a:cs typeface="Times New Roman" panose="02020603050405020304" pitchFamily="18" charset="0"/>
              </a:rPr>
            </a:br>
            <a:r>
              <a:rPr lang="es-ES" dirty="0">
                <a:solidFill>
                  <a:srgbClr val="333333"/>
                </a:solidFill>
                <a:latin typeface="Times New Roman" panose="02020603050405020304" pitchFamily="18" charset="0"/>
                <a:cs typeface="Times New Roman" panose="02020603050405020304" pitchFamily="18" charset="0"/>
              </a:rPr>
              <a:t>Apellido, A., Apellido, B., y Apellido, C. (20 de mayo de 2020). </a:t>
            </a:r>
            <a:r>
              <a:rPr lang="es-ES" i="1" dirty="0">
                <a:solidFill>
                  <a:srgbClr val="333333"/>
                </a:solidFill>
                <a:latin typeface="Times New Roman" panose="02020603050405020304" pitchFamily="18" charset="0"/>
                <a:cs typeface="Times New Roman" panose="02020603050405020304" pitchFamily="18" charset="0"/>
              </a:rPr>
              <a:t>Título de la página web</a:t>
            </a:r>
            <a:r>
              <a:rPr lang="es-ES" dirty="0">
                <a:solidFill>
                  <a:srgbClr val="333333"/>
                </a:solidFill>
                <a:latin typeface="Times New Roman" panose="02020603050405020304" pitchFamily="18" charset="0"/>
                <a:cs typeface="Times New Roman" panose="02020603050405020304" pitchFamily="18" charset="0"/>
              </a:rPr>
              <a:t>. Nombre de la página. Recuperado el </a:t>
            </a:r>
            <a:r>
              <a:rPr lang="es-ES" dirty="0" err="1">
                <a:solidFill>
                  <a:srgbClr val="333333"/>
                </a:solidFill>
                <a:latin typeface="Times New Roman" panose="02020603050405020304" pitchFamily="18" charset="0"/>
                <a:cs typeface="Times New Roman" panose="02020603050405020304" pitchFamily="18" charset="0"/>
              </a:rPr>
              <a:t>dia</a:t>
            </a:r>
            <a:r>
              <a:rPr lang="es-ES" dirty="0">
                <a:solidFill>
                  <a:srgbClr val="333333"/>
                </a:solidFill>
                <a:latin typeface="Times New Roman" panose="02020603050405020304" pitchFamily="18" charset="0"/>
                <a:cs typeface="Times New Roman" panose="02020603050405020304" pitchFamily="18" charset="0"/>
              </a:rPr>
              <a:t> mes año de https://url.com</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r>
              <a:rPr lang="es-ES" b="1" dirty="0">
                <a:solidFill>
                  <a:srgbClr val="333333"/>
                </a:solidFill>
                <a:latin typeface="Times New Roman" panose="02020603050405020304" pitchFamily="18" charset="0"/>
                <a:cs typeface="Times New Roman" panose="02020603050405020304" pitchFamily="18" charset="0"/>
              </a:rPr>
              <a:t>Formato especial adentro de una página web</a:t>
            </a:r>
            <a:br>
              <a:rPr lang="es-ES" dirty="0">
                <a:latin typeface="Times New Roman" panose="02020603050405020304" pitchFamily="18" charset="0"/>
                <a:cs typeface="Times New Roman" panose="02020603050405020304" pitchFamily="18" charset="0"/>
              </a:rPr>
            </a:br>
            <a:r>
              <a:rPr lang="es-ES" dirty="0">
                <a:solidFill>
                  <a:srgbClr val="333333"/>
                </a:solidFill>
                <a:latin typeface="Times New Roman" panose="02020603050405020304" pitchFamily="18" charset="0"/>
                <a:cs typeface="Times New Roman" panose="02020603050405020304" pitchFamily="18" charset="0"/>
              </a:rPr>
              <a:t>Apellido, A. (03 de agosto de 2020). </a:t>
            </a:r>
            <a:r>
              <a:rPr lang="es-ES" i="1" dirty="0">
                <a:solidFill>
                  <a:srgbClr val="333333"/>
                </a:solidFill>
                <a:latin typeface="Times New Roman" panose="02020603050405020304" pitchFamily="18" charset="0"/>
                <a:cs typeface="Times New Roman" panose="02020603050405020304" pitchFamily="18" charset="0"/>
              </a:rPr>
              <a:t>Título del archivo</a:t>
            </a:r>
            <a:r>
              <a:rPr lang="es-ES" dirty="0">
                <a:solidFill>
                  <a:srgbClr val="333333"/>
                </a:solidFill>
                <a:latin typeface="Times New Roman" panose="02020603050405020304" pitchFamily="18" charset="0"/>
                <a:cs typeface="Times New Roman" panose="02020603050405020304" pitchFamily="18" charset="0"/>
              </a:rPr>
              <a:t> [Archivo Excel]. Nombre de la página. https://url.com</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29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9" name="Tabla 8">
            <a:extLst>
              <a:ext uri="{FF2B5EF4-FFF2-40B4-BE49-F238E27FC236}">
                <a16:creationId xmlns:a16="http://schemas.microsoft.com/office/drawing/2014/main" id="{E738EF15-0F82-4B67-839A-BB380D5C8D7E}"/>
              </a:ext>
            </a:extLst>
          </p:cNvPr>
          <p:cNvGraphicFramePr>
            <a:graphicFrameLocks noGrp="1"/>
          </p:cNvGraphicFramePr>
          <p:nvPr>
            <p:extLst>
              <p:ext uri="{D42A27DB-BD31-4B8C-83A1-F6EECF244321}">
                <p14:modId xmlns:p14="http://schemas.microsoft.com/office/powerpoint/2010/main" val="3148967416"/>
              </p:ext>
            </p:extLst>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rPr>
                        <a:t>Si lo hacemos, ¿cómo se cita la </a:t>
                      </a:r>
                      <a:r>
                        <a:rPr lang="es-ES" sz="1800" dirty="0" err="1">
                          <a:latin typeface="Cambria" panose="02040503050406030204" pitchFamily="18" charset="0"/>
                        </a:rPr>
                        <a:t>webgrafía</a:t>
                      </a:r>
                      <a:r>
                        <a:rPr lang="es-ES" sz="1800" dirty="0">
                          <a:latin typeface="Cambria" panose="02040503050406030204" pitchFamily="18" charset="0"/>
                        </a:rPr>
                        <a:t>?</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10" name="Rectángulo 9"/>
          <p:cNvSpPr/>
          <p:nvPr/>
        </p:nvSpPr>
        <p:spPr>
          <a:xfrm>
            <a:off x="491089" y="1046253"/>
            <a:ext cx="11108222" cy="646331"/>
          </a:xfrm>
          <a:prstGeom prst="rect">
            <a:avLst/>
          </a:prstGeom>
        </p:spPr>
        <p:txBody>
          <a:bodyPr wrap="square">
            <a:spAutoFit/>
          </a:bodyPr>
          <a:lstStyle/>
          <a:p>
            <a:r>
              <a:rPr lang="es-ES" dirty="0" err="1">
                <a:solidFill>
                  <a:srgbClr val="000000"/>
                </a:solidFill>
                <a:latin typeface="Times New Roman" panose="02020603050405020304" pitchFamily="18" charset="0"/>
              </a:rPr>
              <a:t>Scribbr</a:t>
            </a:r>
            <a:r>
              <a:rPr lang="es-ES" dirty="0">
                <a:solidFill>
                  <a:srgbClr val="000000"/>
                </a:solidFill>
                <a:latin typeface="Times New Roman" panose="02020603050405020304" pitchFamily="18" charset="0"/>
              </a:rPr>
              <a:t>. (2021, 1 marzo). </a:t>
            </a:r>
            <a:r>
              <a:rPr lang="es-ES" i="1" dirty="0">
                <a:solidFill>
                  <a:srgbClr val="000000"/>
                </a:solidFill>
                <a:latin typeface="Times New Roman" panose="02020603050405020304" pitchFamily="18" charset="0"/>
              </a:rPr>
              <a:t>Formato APA con el Generador APA de</a:t>
            </a:r>
            <a:r>
              <a:rPr lang="es-ES" dirty="0">
                <a:solidFill>
                  <a:srgbClr val="000000"/>
                </a:solidFill>
                <a:latin typeface="Times New Roman" panose="02020603050405020304" pitchFamily="18" charset="0"/>
              </a:rPr>
              <a:t>. </a:t>
            </a:r>
            <a:r>
              <a:rPr lang="es-ES" dirty="0">
                <a:solidFill>
                  <a:srgbClr val="202F66"/>
                </a:solidFill>
                <a:latin typeface="Times New Roman" panose="02020603050405020304" pitchFamily="18" charset="0"/>
                <a:hlinkClick r:id="rId3"/>
              </a:rPr>
              <a:t>https://www.scribbr.es/detector-de-plagio/generador-apa/new/webpage/</a:t>
            </a:r>
            <a:endParaRPr lang="es-ES" dirty="0"/>
          </a:p>
        </p:txBody>
      </p:sp>
      <p:sp>
        <p:nvSpPr>
          <p:cNvPr id="11" name="Rectángulo 10"/>
          <p:cNvSpPr/>
          <p:nvPr/>
        </p:nvSpPr>
        <p:spPr>
          <a:xfrm>
            <a:off x="491089" y="1692584"/>
            <a:ext cx="11108222" cy="923330"/>
          </a:xfrm>
          <a:prstGeom prst="rect">
            <a:avLst/>
          </a:prstGeom>
        </p:spPr>
        <p:txBody>
          <a:bodyPr wrap="square">
            <a:spAutoFit/>
          </a:bodyPr>
          <a:lstStyle/>
          <a:p>
            <a:pPr algn="just"/>
            <a:r>
              <a:rPr lang="es-ES" dirty="0">
                <a:solidFill>
                  <a:srgbClr val="000000"/>
                </a:solidFill>
                <a:latin typeface="Times New Roman" panose="02020603050405020304" pitchFamily="18" charset="0"/>
              </a:rPr>
              <a:t>P. Grillo. (2019). La loba capitolina en el fragor de la batalla. 01/01/2021, de AC en la Brecha Sitio web: </a:t>
            </a:r>
            <a:r>
              <a:rPr lang="es-ES" dirty="0" err="1">
                <a:solidFill>
                  <a:srgbClr val="000000"/>
                </a:solidFill>
                <a:latin typeface="Times New Roman" panose="02020603050405020304" pitchFamily="18" charset="0"/>
              </a:rPr>
              <a:t>Scribbr</a:t>
            </a:r>
            <a:r>
              <a:rPr lang="es-ES" dirty="0">
                <a:solidFill>
                  <a:srgbClr val="000000"/>
                </a:solidFill>
                <a:latin typeface="Times New Roman" panose="02020603050405020304" pitchFamily="18" charset="0"/>
              </a:rPr>
              <a:t>. (2021, 1 marzo). Formato APA con el Generador APA de. </a:t>
            </a:r>
            <a:r>
              <a:rPr lang="es-ES" dirty="0">
                <a:solidFill>
                  <a:srgbClr val="000000"/>
                </a:solidFill>
                <a:latin typeface="Times New Roman" panose="02020603050405020304" pitchFamily="18" charset="0"/>
                <a:hlinkClick r:id="rId3"/>
              </a:rPr>
              <a:t>https://www.scribbr.es/detector-de-plagio/generador-apa/new/webpage/</a:t>
            </a:r>
            <a:endParaRPr lang="es-ES" dirty="0">
              <a:solidFill>
                <a:srgbClr val="000000"/>
              </a:solidFill>
              <a:latin typeface="Times New Roman" panose="02020603050405020304" pitchFamily="18" charset="0"/>
            </a:endParaRPr>
          </a:p>
        </p:txBody>
      </p:sp>
      <p:sp>
        <p:nvSpPr>
          <p:cNvPr id="12" name="Rectángulo 11"/>
          <p:cNvSpPr/>
          <p:nvPr/>
        </p:nvSpPr>
        <p:spPr>
          <a:xfrm>
            <a:off x="491089" y="6125090"/>
            <a:ext cx="6656080" cy="369332"/>
          </a:xfrm>
          <a:prstGeom prst="rect">
            <a:avLst/>
          </a:prstGeom>
        </p:spPr>
        <p:txBody>
          <a:bodyPr wrap="square">
            <a:spAutoFit/>
          </a:bodyPr>
          <a:lstStyle/>
          <a:p>
            <a:pPr algn="ctr"/>
            <a:r>
              <a:rPr lang="es-ES" dirty="0">
                <a:hlinkClick r:id="rId4"/>
              </a:rPr>
              <a:t>https://uc3m.libguides.com/guias_tematicas/citas_bibliograficas/APA</a:t>
            </a:r>
            <a:endParaRPr lang="es-ES" dirty="0"/>
          </a:p>
        </p:txBody>
      </p:sp>
      <p:pic>
        <p:nvPicPr>
          <p:cNvPr id="13" name="Imagen 12"/>
          <p:cNvPicPr>
            <a:picLocks noChangeAspect="1"/>
          </p:cNvPicPr>
          <p:nvPr/>
        </p:nvPicPr>
        <p:blipFill>
          <a:blip r:embed="rId5"/>
          <a:stretch>
            <a:fillRect/>
          </a:stretch>
        </p:blipFill>
        <p:spPr>
          <a:xfrm>
            <a:off x="7998744" y="2615914"/>
            <a:ext cx="3600568" cy="3878508"/>
          </a:xfrm>
          <a:prstGeom prst="rect">
            <a:avLst/>
          </a:prstGeom>
        </p:spPr>
      </p:pic>
      <p:sp>
        <p:nvSpPr>
          <p:cNvPr id="3" name="Rectángulo 2"/>
          <p:cNvSpPr/>
          <p:nvPr/>
        </p:nvSpPr>
        <p:spPr>
          <a:xfrm>
            <a:off x="491088" y="2647861"/>
            <a:ext cx="7507655" cy="3410039"/>
          </a:xfrm>
          <a:prstGeom prst="rect">
            <a:avLst/>
          </a:prstGeom>
        </p:spPr>
        <p:txBody>
          <a:bodyPr wrap="square">
            <a:spAutoFit/>
          </a:bodyPr>
          <a:lstStyle/>
          <a:p>
            <a:r>
              <a:rPr lang="es-ES" b="1" dirty="0">
                <a:solidFill>
                  <a:srgbClr val="333333"/>
                </a:solidFill>
                <a:latin typeface="Times New Roman" panose="02020603050405020304" pitchFamily="18" charset="0"/>
                <a:cs typeface="Times New Roman" panose="02020603050405020304" pitchFamily="18" charset="0"/>
              </a:rPr>
              <a:t>Páginas web con contenido estático</a:t>
            </a:r>
            <a:br>
              <a:rPr lang="es-ES" dirty="0">
                <a:latin typeface="Times New Roman" panose="02020603050405020304" pitchFamily="18" charset="0"/>
                <a:cs typeface="Times New Roman" panose="02020603050405020304" pitchFamily="18" charset="0"/>
              </a:rPr>
            </a:br>
            <a:r>
              <a:rPr lang="es-ES" dirty="0">
                <a:solidFill>
                  <a:srgbClr val="333333"/>
                </a:solidFill>
                <a:latin typeface="Times New Roman" panose="02020603050405020304" pitchFamily="18" charset="0"/>
                <a:cs typeface="Times New Roman" panose="02020603050405020304" pitchFamily="18" charset="0"/>
              </a:rPr>
              <a:t>Apellido, A., Apellido, B., y Apellido, C. (20 de mayo de 2020). </a:t>
            </a:r>
            <a:r>
              <a:rPr lang="es-ES" i="1" dirty="0">
                <a:solidFill>
                  <a:srgbClr val="333333"/>
                </a:solidFill>
                <a:latin typeface="Times New Roman" panose="02020603050405020304" pitchFamily="18" charset="0"/>
                <a:cs typeface="Times New Roman" panose="02020603050405020304" pitchFamily="18" charset="0"/>
              </a:rPr>
              <a:t>Título de la página web</a:t>
            </a:r>
            <a:r>
              <a:rPr lang="es-ES" dirty="0">
                <a:solidFill>
                  <a:srgbClr val="333333"/>
                </a:solidFill>
                <a:latin typeface="Times New Roman" panose="02020603050405020304" pitchFamily="18" charset="0"/>
                <a:cs typeface="Times New Roman" panose="02020603050405020304" pitchFamily="18" charset="0"/>
              </a:rPr>
              <a:t>. Nombre de la página. https://url.com</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r>
              <a:rPr lang="es-ES" b="1" dirty="0">
                <a:solidFill>
                  <a:srgbClr val="333333"/>
                </a:solidFill>
                <a:latin typeface="Times New Roman" panose="02020603050405020304" pitchFamily="18" charset="0"/>
                <a:cs typeface="Times New Roman" panose="02020603050405020304" pitchFamily="18" charset="0"/>
              </a:rPr>
              <a:t>Páginas web con actualizaciones frecuentes</a:t>
            </a:r>
            <a:br>
              <a:rPr lang="es-ES" dirty="0">
                <a:latin typeface="Times New Roman" panose="02020603050405020304" pitchFamily="18" charset="0"/>
                <a:cs typeface="Times New Roman" panose="02020603050405020304" pitchFamily="18" charset="0"/>
              </a:rPr>
            </a:br>
            <a:r>
              <a:rPr lang="es-ES" dirty="0">
                <a:solidFill>
                  <a:srgbClr val="333333"/>
                </a:solidFill>
                <a:latin typeface="Times New Roman" panose="02020603050405020304" pitchFamily="18" charset="0"/>
                <a:cs typeface="Times New Roman" panose="02020603050405020304" pitchFamily="18" charset="0"/>
              </a:rPr>
              <a:t>Apellido, A., Apellido, B., y Apellido, C. (20 de mayo de 2020). </a:t>
            </a:r>
            <a:r>
              <a:rPr lang="es-ES" i="1" dirty="0">
                <a:solidFill>
                  <a:srgbClr val="333333"/>
                </a:solidFill>
                <a:latin typeface="Times New Roman" panose="02020603050405020304" pitchFamily="18" charset="0"/>
                <a:cs typeface="Times New Roman" panose="02020603050405020304" pitchFamily="18" charset="0"/>
              </a:rPr>
              <a:t>Título de la página web</a:t>
            </a:r>
            <a:r>
              <a:rPr lang="es-ES" dirty="0">
                <a:solidFill>
                  <a:srgbClr val="333333"/>
                </a:solidFill>
                <a:latin typeface="Times New Roman" panose="02020603050405020304" pitchFamily="18" charset="0"/>
                <a:cs typeface="Times New Roman" panose="02020603050405020304" pitchFamily="18" charset="0"/>
              </a:rPr>
              <a:t>. Nombre de la página. Recuperado el </a:t>
            </a:r>
            <a:r>
              <a:rPr lang="es-ES" dirty="0" err="1">
                <a:solidFill>
                  <a:srgbClr val="333333"/>
                </a:solidFill>
                <a:latin typeface="Times New Roman" panose="02020603050405020304" pitchFamily="18" charset="0"/>
                <a:cs typeface="Times New Roman" panose="02020603050405020304" pitchFamily="18" charset="0"/>
              </a:rPr>
              <a:t>dia</a:t>
            </a:r>
            <a:r>
              <a:rPr lang="es-ES" dirty="0">
                <a:solidFill>
                  <a:srgbClr val="333333"/>
                </a:solidFill>
                <a:latin typeface="Times New Roman" panose="02020603050405020304" pitchFamily="18" charset="0"/>
                <a:cs typeface="Times New Roman" panose="02020603050405020304" pitchFamily="18" charset="0"/>
              </a:rPr>
              <a:t> mes año de https://url.com</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r>
              <a:rPr lang="es-ES" b="1" dirty="0">
                <a:solidFill>
                  <a:srgbClr val="333333"/>
                </a:solidFill>
                <a:latin typeface="Times New Roman" panose="02020603050405020304" pitchFamily="18" charset="0"/>
                <a:cs typeface="Times New Roman" panose="02020603050405020304" pitchFamily="18" charset="0"/>
              </a:rPr>
              <a:t>Formato especial adentro de una página web</a:t>
            </a:r>
            <a:br>
              <a:rPr lang="es-ES" dirty="0">
                <a:latin typeface="Times New Roman" panose="02020603050405020304" pitchFamily="18" charset="0"/>
                <a:cs typeface="Times New Roman" panose="02020603050405020304" pitchFamily="18" charset="0"/>
              </a:rPr>
            </a:br>
            <a:r>
              <a:rPr lang="es-ES" dirty="0">
                <a:solidFill>
                  <a:srgbClr val="333333"/>
                </a:solidFill>
                <a:latin typeface="Times New Roman" panose="02020603050405020304" pitchFamily="18" charset="0"/>
                <a:cs typeface="Times New Roman" panose="02020603050405020304" pitchFamily="18" charset="0"/>
              </a:rPr>
              <a:t>Apellido, A. (03 de agosto de 2020). </a:t>
            </a:r>
            <a:r>
              <a:rPr lang="es-ES" i="1" dirty="0">
                <a:solidFill>
                  <a:srgbClr val="333333"/>
                </a:solidFill>
                <a:latin typeface="Times New Roman" panose="02020603050405020304" pitchFamily="18" charset="0"/>
                <a:cs typeface="Times New Roman" panose="02020603050405020304" pitchFamily="18" charset="0"/>
              </a:rPr>
              <a:t>Título del archivo</a:t>
            </a:r>
            <a:r>
              <a:rPr lang="es-ES" dirty="0">
                <a:solidFill>
                  <a:srgbClr val="333333"/>
                </a:solidFill>
                <a:latin typeface="Times New Roman" panose="02020603050405020304" pitchFamily="18" charset="0"/>
                <a:cs typeface="Times New Roman" panose="02020603050405020304" pitchFamily="18" charset="0"/>
              </a:rPr>
              <a:t> [Archivo Excel]. Nombre de la página. https://url.com</a:t>
            </a:r>
            <a:endParaRPr lang="es-ES" dirty="0">
              <a:latin typeface="Times New Roman" panose="02020603050405020304" pitchFamily="18" charset="0"/>
              <a:cs typeface="Times New Roman" panose="02020603050405020304" pitchFamily="18" charset="0"/>
            </a:endParaRPr>
          </a:p>
        </p:txBody>
      </p:sp>
      <p:pic>
        <p:nvPicPr>
          <p:cNvPr id="14" name="Imagen 13"/>
          <p:cNvPicPr>
            <a:picLocks noChangeAspect="1"/>
          </p:cNvPicPr>
          <p:nvPr/>
        </p:nvPicPr>
        <p:blipFill>
          <a:blip r:embed="rId6"/>
          <a:stretch>
            <a:fillRect/>
          </a:stretch>
        </p:blipFill>
        <p:spPr>
          <a:xfrm>
            <a:off x="4335236" y="1692584"/>
            <a:ext cx="3521527" cy="3540434"/>
          </a:xfrm>
          <a:prstGeom prst="rect">
            <a:avLst/>
          </a:prstGeom>
        </p:spPr>
      </p:pic>
    </p:spTree>
    <p:extLst>
      <p:ext uri="{BB962C8B-B14F-4D97-AF65-F5344CB8AC3E}">
        <p14:creationId xmlns:p14="http://schemas.microsoft.com/office/powerpoint/2010/main" val="250752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4" name="Tabla 3">
            <a:extLst>
              <a:ext uri="{FF2B5EF4-FFF2-40B4-BE49-F238E27FC236}">
                <a16:creationId xmlns:a16="http://schemas.microsoft.com/office/drawing/2014/main" id="{E738EF15-0F82-4B67-839A-BB380D5C8D7E}"/>
              </a:ext>
            </a:extLst>
          </p:cNvPr>
          <p:cNvGraphicFramePr>
            <a:graphicFrameLocks noGrp="1"/>
          </p:cNvGraphicFramePr>
          <p:nvPr>
            <p:extLst>
              <p:ext uri="{D42A27DB-BD31-4B8C-83A1-F6EECF244321}">
                <p14:modId xmlns:p14="http://schemas.microsoft.com/office/powerpoint/2010/main" val="163569955"/>
              </p:ext>
            </p:extLst>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rPr>
                        <a:t>Pero, mejor buscamos</a:t>
                      </a:r>
                      <a:r>
                        <a:rPr lang="es-ES" sz="1800" baseline="0" dirty="0">
                          <a:latin typeface="Cambria" panose="02040503050406030204" pitchFamily="18" charset="0"/>
                        </a:rPr>
                        <a:t> en…</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pic>
        <p:nvPicPr>
          <p:cNvPr id="5" name="Imagen 4"/>
          <p:cNvPicPr>
            <a:picLocks noChangeAspect="1"/>
          </p:cNvPicPr>
          <p:nvPr/>
        </p:nvPicPr>
        <p:blipFill>
          <a:blip r:embed="rId2"/>
          <a:stretch>
            <a:fillRect/>
          </a:stretch>
        </p:blipFill>
        <p:spPr>
          <a:xfrm>
            <a:off x="491089" y="1099738"/>
            <a:ext cx="7839075" cy="5295900"/>
          </a:xfrm>
          <a:prstGeom prst="rect">
            <a:avLst/>
          </a:prstGeom>
        </p:spPr>
      </p:pic>
      <p:sp>
        <p:nvSpPr>
          <p:cNvPr id="6" name="Rectángulo 5"/>
          <p:cNvSpPr/>
          <p:nvPr/>
        </p:nvSpPr>
        <p:spPr>
          <a:xfrm>
            <a:off x="8330164" y="5749307"/>
            <a:ext cx="3602310" cy="646331"/>
          </a:xfrm>
          <a:prstGeom prst="rect">
            <a:avLst/>
          </a:prstGeom>
        </p:spPr>
        <p:txBody>
          <a:bodyPr wrap="square">
            <a:spAutoFit/>
          </a:bodyPr>
          <a:lstStyle/>
          <a:p>
            <a:r>
              <a:rPr lang="es-ES" dirty="0">
                <a:hlinkClick r:id="rId3"/>
              </a:rPr>
              <a:t>http://prehistoriayarqueologia.es/biblioteca/</a:t>
            </a:r>
            <a:endParaRPr lang="es-ES" dirty="0"/>
          </a:p>
        </p:txBody>
      </p:sp>
    </p:spTree>
    <p:extLst>
      <p:ext uri="{BB962C8B-B14F-4D97-AF65-F5344CB8AC3E}">
        <p14:creationId xmlns:p14="http://schemas.microsoft.com/office/powerpoint/2010/main" val="131375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4" name="Tabla 3">
            <a:extLst>
              <a:ext uri="{FF2B5EF4-FFF2-40B4-BE49-F238E27FC236}">
                <a16:creationId xmlns:a16="http://schemas.microsoft.com/office/drawing/2014/main" id="{E738EF15-0F82-4B67-839A-BB380D5C8D7E}"/>
              </a:ext>
            </a:extLst>
          </p:cNvPr>
          <p:cNvGraphicFramePr>
            <a:graphicFrameLocks noGrp="1"/>
          </p:cNvGraphicFramePr>
          <p:nvPr>
            <p:extLst>
              <p:ext uri="{D42A27DB-BD31-4B8C-83A1-F6EECF244321}">
                <p14:modId xmlns:p14="http://schemas.microsoft.com/office/powerpoint/2010/main" val="163569955"/>
              </p:ext>
            </p:extLst>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rPr>
                        <a:t>Pero, mejor buscamos</a:t>
                      </a:r>
                      <a:r>
                        <a:rPr lang="es-ES" sz="1800" baseline="0" dirty="0">
                          <a:latin typeface="Cambria" panose="02040503050406030204" pitchFamily="18" charset="0"/>
                        </a:rPr>
                        <a:t> en…</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6" name="Rectángulo 5"/>
          <p:cNvSpPr/>
          <p:nvPr/>
        </p:nvSpPr>
        <p:spPr>
          <a:xfrm>
            <a:off x="9083675" y="5749307"/>
            <a:ext cx="2515636" cy="369332"/>
          </a:xfrm>
          <a:prstGeom prst="rect">
            <a:avLst/>
          </a:prstGeom>
        </p:spPr>
        <p:txBody>
          <a:bodyPr wrap="square">
            <a:spAutoFit/>
          </a:bodyPr>
          <a:lstStyle/>
          <a:p>
            <a:r>
              <a:rPr lang="es-ES" dirty="0">
                <a:hlinkClick r:id="rId2"/>
              </a:rPr>
              <a:t>https://biblioteca.ugr.es</a:t>
            </a:r>
            <a:endParaRPr lang="es-ES" dirty="0"/>
          </a:p>
        </p:txBody>
      </p:sp>
      <p:pic>
        <p:nvPicPr>
          <p:cNvPr id="3" name="Imagen 2"/>
          <p:cNvPicPr>
            <a:picLocks noChangeAspect="1"/>
          </p:cNvPicPr>
          <p:nvPr/>
        </p:nvPicPr>
        <p:blipFill>
          <a:blip r:embed="rId3"/>
          <a:stretch>
            <a:fillRect/>
          </a:stretch>
        </p:blipFill>
        <p:spPr>
          <a:xfrm>
            <a:off x="491089" y="1494269"/>
            <a:ext cx="8395432" cy="4255038"/>
          </a:xfrm>
          <a:prstGeom prst="rect">
            <a:avLst/>
          </a:prstGeom>
        </p:spPr>
      </p:pic>
    </p:spTree>
    <p:extLst>
      <p:ext uri="{BB962C8B-B14F-4D97-AF65-F5344CB8AC3E}">
        <p14:creationId xmlns:p14="http://schemas.microsoft.com/office/powerpoint/2010/main" val="397167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4" name="Tabla 3">
            <a:extLst>
              <a:ext uri="{FF2B5EF4-FFF2-40B4-BE49-F238E27FC236}">
                <a16:creationId xmlns:a16="http://schemas.microsoft.com/office/drawing/2014/main" id="{E738EF15-0F82-4B67-839A-BB380D5C8D7E}"/>
              </a:ext>
            </a:extLst>
          </p:cNvPr>
          <p:cNvGraphicFramePr>
            <a:graphicFrameLocks noGrp="1"/>
          </p:cNvGraphicFramePr>
          <p:nvPr>
            <p:extLst>
              <p:ext uri="{D42A27DB-BD31-4B8C-83A1-F6EECF244321}">
                <p14:modId xmlns:p14="http://schemas.microsoft.com/office/powerpoint/2010/main" val="163569955"/>
              </p:ext>
            </p:extLst>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rPr>
                        <a:t>Pero, mejor buscamos</a:t>
                      </a:r>
                      <a:r>
                        <a:rPr lang="es-ES" sz="1800" baseline="0" dirty="0">
                          <a:latin typeface="Cambria" panose="02040503050406030204" pitchFamily="18" charset="0"/>
                        </a:rPr>
                        <a:t> en…</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6" name="Rectángulo 5"/>
          <p:cNvSpPr/>
          <p:nvPr/>
        </p:nvSpPr>
        <p:spPr>
          <a:xfrm>
            <a:off x="4902200" y="5749307"/>
            <a:ext cx="6697111" cy="369332"/>
          </a:xfrm>
          <a:prstGeom prst="rect">
            <a:avLst/>
          </a:prstGeom>
        </p:spPr>
        <p:txBody>
          <a:bodyPr wrap="square">
            <a:spAutoFit/>
          </a:bodyPr>
          <a:lstStyle/>
          <a:p>
            <a:r>
              <a:rPr lang="es-ES" dirty="0">
                <a:hlinkClick r:id="rId2"/>
              </a:rPr>
              <a:t>https://biblioteca.ugr.es/pages/servicios/prestamo_entre_bibliotecas</a:t>
            </a:r>
            <a:endParaRPr lang="es-ES" dirty="0"/>
          </a:p>
        </p:txBody>
      </p:sp>
      <p:pic>
        <p:nvPicPr>
          <p:cNvPr id="5" name="Imagen 4"/>
          <p:cNvPicPr>
            <a:picLocks noChangeAspect="1"/>
          </p:cNvPicPr>
          <p:nvPr/>
        </p:nvPicPr>
        <p:blipFill>
          <a:blip r:embed="rId3"/>
          <a:stretch>
            <a:fillRect/>
          </a:stretch>
        </p:blipFill>
        <p:spPr>
          <a:xfrm>
            <a:off x="491089" y="1080702"/>
            <a:ext cx="5114925" cy="4476750"/>
          </a:xfrm>
          <a:prstGeom prst="rect">
            <a:avLst/>
          </a:prstGeom>
        </p:spPr>
      </p:pic>
    </p:spTree>
    <p:extLst>
      <p:ext uri="{BB962C8B-B14F-4D97-AF65-F5344CB8AC3E}">
        <p14:creationId xmlns:p14="http://schemas.microsoft.com/office/powerpoint/2010/main" val="59528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p:cNvPicPr>
            <a:picLocks noChangeAspect="1"/>
          </p:cNvPicPr>
          <p:nvPr/>
        </p:nvPicPr>
        <p:blipFill>
          <a:blip r:embed="rId2"/>
          <a:stretch>
            <a:fillRect/>
          </a:stretch>
        </p:blipFill>
        <p:spPr>
          <a:xfrm>
            <a:off x="622299" y="762001"/>
            <a:ext cx="7760801" cy="5615694"/>
          </a:xfrm>
          <a:prstGeom prst="rect">
            <a:avLst/>
          </a:prstGeom>
        </p:spPr>
      </p:pic>
      <p:sp>
        <p:nvSpPr>
          <p:cNvPr id="4" name="Rectángulo 3"/>
          <p:cNvSpPr/>
          <p:nvPr/>
        </p:nvSpPr>
        <p:spPr>
          <a:xfrm>
            <a:off x="9364546" y="6008363"/>
            <a:ext cx="2205155" cy="369332"/>
          </a:xfrm>
          <a:prstGeom prst="rect">
            <a:avLst/>
          </a:prstGeom>
        </p:spPr>
        <p:txBody>
          <a:bodyPr wrap="none">
            <a:spAutoFit/>
          </a:bodyPr>
          <a:lstStyle/>
          <a:p>
            <a:r>
              <a:rPr lang="es-ES" dirty="0">
                <a:hlinkClick r:id="rId3"/>
              </a:rPr>
              <a:t>https://digibug.ugr.es</a:t>
            </a:r>
            <a:endParaRPr lang="es-ES" dirty="0"/>
          </a:p>
        </p:txBody>
      </p:sp>
    </p:spTree>
    <p:extLst>
      <p:ext uri="{BB962C8B-B14F-4D97-AF65-F5344CB8AC3E}">
        <p14:creationId xmlns:p14="http://schemas.microsoft.com/office/powerpoint/2010/main" val="126901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7265500" y="6127527"/>
            <a:ext cx="4551695" cy="369332"/>
          </a:xfrm>
          <a:prstGeom prst="rect">
            <a:avLst/>
          </a:prstGeom>
        </p:spPr>
        <p:txBody>
          <a:bodyPr wrap="none">
            <a:spAutoFit/>
          </a:bodyPr>
          <a:lstStyle/>
          <a:p>
            <a:r>
              <a:rPr lang="es-ES" dirty="0">
                <a:hlinkClick r:id="rId2"/>
              </a:rPr>
              <a:t>https://zaguan.unizar.es/collection/tesis?ln=es</a:t>
            </a:r>
            <a:endParaRPr lang="es-ES" dirty="0"/>
          </a:p>
        </p:txBody>
      </p:sp>
      <p:pic>
        <p:nvPicPr>
          <p:cNvPr id="5" name="Imagen 4"/>
          <p:cNvPicPr>
            <a:picLocks noChangeAspect="1"/>
          </p:cNvPicPr>
          <p:nvPr/>
        </p:nvPicPr>
        <p:blipFill>
          <a:blip r:embed="rId3"/>
          <a:stretch>
            <a:fillRect/>
          </a:stretch>
        </p:blipFill>
        <p:spPr>
          <a:xfrm>
            <a:off x="546099" y="686099"/>
            <a:ext cx="10042155" cy="5113329"/>
          </a:xfrm>
          <a:prstGeom prst="rect">
            <a:avLst/>
          </a:prstGeom>
        </p:spPr>
      </p:pic>
    </p:spTree>
    <p:extLst>
      <p:ext uri="{BB962C8B-B14F-4D97-AF65-F5344CB8AC3E}">
        <p14:creationId xmlns:p14="http://schemas.microsoft.com/office/powerpoint/2010/main" val="267013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7265500" y="6127527"/>
            <a:ext cx="4201086" cy="369332"/>
          </a:xfrm>
          <a:prstGeom prst="rect">
            <a:avLst/>
          </a:prstGeom>
        </p:spPr>
        <p:txBody>
          <a:bodyPr wrap="none">
            <a:spAutoFit/>
          </a:bodyPr>
          <a:lstStyle/>
          <a:p>
            <a:r>
              <a:rPr lang="es-ES" dirty="0">
                <a:hlinkClick r:id="rId2"/>
              </a:rPr>
              <a:t>https://gredos.usal.es/handle/10366/4746</a:t>
            </a:r>
            <a:endParaRPr lang="es-ES" dirty="0"/>
          </a:p>
        </p:txBody>
      </p:sp>
      <p:pic>
        <p:nvPicPr>
          <p:cNvPr id="3" name="Imagen 2"/>
          <p:cNvPicPr>
            <a:picLocks noChangeAspect="1"/>
          </p:cNvPicPr>
          <p:nvPr/>
        </p:nvPicPr>
        <p:blipFill>
          <a:blip r:embed="rId3"/>
          <a:stretch>
            <a:fillRect/>
          </a:stretch>
        </p:blipFill>
        <p:spPr>
          <a:xfrm>
            <a:off x="533400" y="853599"/>
            <a:ext cx="9753600" cy="4966400"/>
          </a:xfrm>
          <a:prstGeom prst="rect">
            <a:avLst/>
          </a:prstGeom>
        </p:spPr>
      </p:pic>
    </p:spTree>
    <p:extLst>
      <p:ext uri="{BB962C8B-B14F-4D97-AF65-F5344CB8AC3E}">
        <p14:creationId xmlns:p14="http://schemas.microsoft.com/office/powerpoint/2010/main" val="80440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p:cNvPicPr>
            <a:picLocks noChangeAspect="1"/>
          </p:cNvPicPr>
          <p:nvPr/>
        </p:nvPicPr>
        <p:blipFill>
          <a:blip r:embed="rId2"/>
          <a:stretch>
            <a:fillRect/>
          </a:stretch>
        </p:blipFill>
        <p:spPr>
          <a:xfrm>
            <a:off x="520700" y="549869"/>
            <a:ext cx="10337800" cy="5263867"/>
          </a:xfrm>
          <a:prstGeom prst="rect">
            <a:avLst/>
          </a:prstGeom>
        </p:spPr>
      </p:pic>
      <p:sp>
        <p:nvSpPr>
          <p:cNvPr id="4" name="Rectángulo 3"/>
          <p:cNvSpPr/>
          <p:nvPr/>
        </p:nvSpPr>
        <p:spPr>
          <a:xfrm>
            <a:off x="8571948" y="5994273"/>
            <a:ext cx="3049104" cy="369332"/>
          </a:xfrm>
          <a:prstGeom prst="rect">
            <a:avLst/>
          </a:prstGeom>
        </p:spPr>
        <p:txBody>
          <a:bodyPr wrap="none">
            <a:spAutoFit/>
          </a:bodyPr>
          <a:lstStyle/>
          <a:p>
            <a:r>
              <a:rPr lang="es-ES" dirty="0">
                <a:hlinkClick r:id="rId3"/>
              </a:rPr>
              <a:t>https://www.europeana.eu/es</a:t>
            </a:r>
            <a:endParaRPr lang="es-ES" dirty="0"/>
          </a:p>
        </p:txBody>
      </p:sp>
    </p:spTree>
    <p:extLst>
      <p:ext uri="{BB962C8B-B14F-4D97-AF65-F5344CB8AC3E}">
        <p14:creationId xmlns:p14="http://schemas.microsoft.com/office/powerpoint/2010/main" val="152081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p:cNvPicPr>
            <a:picLocks noChangeAspect="1"/>
          </p:cNvPicPr>
          <p:nvPr/>
        </p:nvPicPr>
        <p:blipFill>
          <a:blip r:embed="rId2"/>
          <a:stretch>
            <a:fillRect/>
          </a:stretch>
        </p:blipFill>
        <p:spPr>
          <a:xfrm>
            <a:off x="571500" y="659233"/>
            <a:ext cx="10185400" cy="5186266"/>
          </a:xfrm>
          <a:prstGeom prst="rect">
            <a:avLst/>
          </a:prstGeom>
        </p:spPr>
      </p:pic>
      <p:sp>
        <p:nvSpPr>
          <p:cNvPr id="4" name="Rectángulo 3"/>
          <p:cNvSpPr/>
          <p:nvPr/>
        </p:nvSpPr>
        <p:spPr>
          <a:xfrm>
            <a:off x="8794953" y="5954863"/>
            <a:ext cx="1961947" cy="369332"/>
          </a:xfrm>
          <a:prstGeom prst="rect">
            <a:avLst/>
          </a:prstGeom>
        </p:spPr>
        <p:txBody>
          <a:bodyPr wrap="none">
            <a:spAutoFit/>
          </a:bodyPr>
          <a:lstStyle/>
          <a:p>
            <a:r>
              <a:rPr lang="es-ES" dirty="0">
                <a:hlinkClick r:id="rId3"/>
              </a:rPr>
              <a:t>https://zenodo.org</a:t>
            </a:r>
            <a:endParaRPr lang="es-ES" dirty="0"/>
          </a:p>
        </p:txBody>
      </p:sp>
    </p:spTree>
    <p:extLst>
      <p:ext uri="{BB962C8B-B14F-4D97-AF65-F5344CB8AC3E}">
        <p14:creationId xmlns:p14="http://schemas.microsoft.com/office/powerpoint/2010/main" val="82882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12" name="Tabla 11">
            <a:extLst>
              <a:ext uri="{FF2B5EF4-FFF2-40B4-BE49-F238E27FC236}">
                <a16:creationId xmlns:a16="http://schemas.microsoft.com/office/drawing/2014/main" id="{FAAD534D-98F4-4D19-9DB1-D85632AB6E9F}"/>
              </a:ext>
            </a:extLst>
          </p:cNvPr>
          <p:cNvGraphicFramePr>
            <a:graphicFrameLocks noGrp="1"/>
          </p:cNvGraphicFramePr>
          <p:nvPr>
            <p:extLst>
              <p:ext uri="{D42A27DB-BD31-4B8C-83A1-F6EECF244321}">
                <p14:modId xmlns:p14="http://schemas.microsoft.com/office/powerpoint/2010/main" val="434352752"/>
              </p:ext>
            </p:extLst>
          </p:nvPr>
        </p:nvGraphicFramePr>
        <p:xfrm>
          <a:off x="498565" y="840172"/>
          <a:ext cx="11101252" cy="2663814"/>
        </p:xfrm>
        <a:graphic>
          <a:graphicData uri="http://schemas.openxmlformats.org/drawingml/2006/table">
            <a:tbl>
              <a:tblPr>
                <a:tableStyleId>{5C22544A-7EE6-4342-B048-85BDC9FD1C3A}</a:tableStyleId>
              </a:tblPr>
              <a:tblGrid>
                <a:gridCol w="11101252">
                  <a:extLst>
                    <a:ext uri="{9D8B030D-6E8A-4147-A177-3AD203B41FA5}">
                      <a16:colId xmlns:a16="http://schemas.microsoft.com/office/drawing/2014/main" val="1734705555"/>
                    </a:ext>
                  </a:extLst>
                </a:gridCol>
              </a:tblGrid>
              <a:tr h="2663814">
                <a:tc>
                  <a:txBody>
                    <a:bodyPr/>
                    <a:lstStyle/>
                    <a:p>
                      <a:pPr algn="l">
                        <a:spcAft>
                          <a:spcPts val="0"/>
                        </a:spcAft>
                      </a:pPr>
                      <a:r>
                        <a:rPr lang="es-ES_tradnl" sz="1600" u="sng" dirty="0">
                          <a:effectLst/>
                          <a:latin typeface="Cambria" panose="02040503050406030204" pitchFamily="18" charset="0"/>
                        </a:rPr>
                        <a:t>Contenido</a:t>
                      </a:r>
                      <a:endParaRPr lang="es-ES_tradnl" sz="1200" u="sng" dirty="0">
                        <a:effectLst/>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s-ES" sz="1200" dirty="0">
                          <a:effectLst/>
                          <a:latin typeface="Cambria" panose="02040503050406030204" pitchFamily="18" charset="0"/>
                        </a:rPr>
                        <a:t>¿Webgrafía? No, gracias. Repositorios bibliográficos on-line. ¿dónde y cómo buscar bibliografía?</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s-ES" sz="1200" dirty="0">
                          <a:effectLst/>
                          <a:latin typeface="Cambria" panose="02040503050406030204" pitchFamily="18" charset="0"/>
                        </a:rPr>
                        <a:t>¿APA, Chicago, MLA, IEEE, UNE-ISO 690? Cómo citar en un trabajo de investigación.</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s-ES" sz="1200" dirty="0">
                          <a:effectLst/>
                          <a:latin typeface="Cambria" panose="02040503050406030204" pitchFamily="18" charset="0"/>
                        </a:rPr>
                        <a:t>Gestores bibliográficos. Los ejemplos de Mendeley y Zotero</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s-ES_tradnl" sz="1200" dirty="0">
                          <a:effectLst/>
                          <a:latin typeface="Cambria" panose="02040503050406030204" pitchFamily="18" charset="0"/>
                        </a:rPr>
                        <a:t>Redes Sociales Académicas: </a:t>
                      </a:r>
                      <a:r>
                        <a:rPr lang="es-ES_tradnl" sz="1200" dirty="0" err="1">
                          <a:effectLst/>
                          <a:latin typeface="Cambria" panose="02040503050406030204" pitchFamily="18" charset="0"/>
                        </a:rPr>
                        <a:t>Researchgate</a:t>
                      </a:r>
                      <a:r>
                        <a:rPr lang="es-ES_tradnl" sz="1200" dirty="0">
                          <a:effectLst/>
                          <a:latin typeface="Cambria" panose="02040503050406030204" pitchFamily="18" charset="0"/>
                        </a:rPr>
                        <a:t>, Academia.edu, </a:t>
                      </a:r>
                      <a:r>
                        <a:rPr lang="es-ES_tradnl" sz="1200" dirty="0" err="1">
                          <a:effectLst/>
                          <a:latin typeface="Cambria" panose="02040503050406030204" pitchFamily="18" charset="0"/>
                        </a:rPr>
                        <a:t>Scholar</a:t>
                      </a:r>
                      <a:r>
                        <a:rPr lang="es-ES_tradnl" sz="1200" dirty="0">
                          <a:effectLst/>
                          <a:latin typeface="Cambria" panose="02040503050406030204" pitchFamily="18" charset="0"/>
                        </a:rPr>
                        <a:t> y </a:t>
                      </a:r>
                      <a:r>
                        <a:rPr lang="es-ES_tradnl" sz="1200" dirty="0" err="1">
                          <a:effectLst/>
                          <a:latin typeface="Cambria" panose="02040503050406030204" pitchFamily="18" charset="0"/>
                        </a:rPr>
                        <a:t>Zenodo</a:t>
                      </a:r>
                      <a:endParaRPr lang="es-ES"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s-ES" sz="1200" dirty="0">
                          <a:effectLst/>
                          <a:latin typeface="Cambria" panose="02040503050406030204" pitchFamily="18" charset="0"/>
                        </a:rPr>
                        <a:t>Identificadores de autoría: ORCID, </a:t>
                      </a:r>
                      <a:r>
                        <a:rPr lang="es-ES" sz="1200" dirty="0" err="1">
                          <a:effectLst/>
                          <a:latin typeface="Cambria" panose="02040503050406030204" pitchFamily="18" charset="0"/>
                        </a:rPr>
                        <a:t>Research</a:t>
                      </a:r>
                      <a:r>
                        <a:rPr lang="es-ES" sz="1200" dirty="0">
                          <a:effectLst/>
                          <a:latin typeface="Cambria" panose="02040503050406030204" pitchFamily="18" charset="0"/>
                        </a:rPr>
                        <a:t> ID </a:t>
                      </a:r>
                      <a:r>
                        <a:rPr lang="es-ES" sz="1200" dirty="0" err="1">
                          <a:effectLst/>
                          <a:latin typeface="Cambria" panose="02040503050406030204" pitchFamily="18" charset="0"/>
                        </a:rPr>
                        <a:t>Scopus</a:t>
                      </a:r>
                      <a:r>
                        <a:rPr lang="es-ES" sz="1200" dirty="0">
                          <a:effectLst/>
                          <a:latin typeface="Cambria" panose="02040503050406030204" pitchFamily="18" charset="0"/>
                        </a:rPr>
                        <a:t> ID, </a:t>
                      </a:r>
                      <a:r>
                        <a:rPr lang="es-ES" sz="1200" dirty="0" err="1">
                          <a:effectLst/>
                          <a:latin typeface="Cambria" panose="02040503050406030204" pitchFamily="18" charset="0"/>
                        </a:rPr>
                        <a:t>DialnetID</a:t>
                      </a:r>
                      <a:endParaRPr lang="es-ES" sz="1200" dirty="0">
                        <a:effectLst/>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s-ES" sz="1200" i="1" dirty="0" err="1">
                          <a:effectLst/>
                          <a:latin typeface="Cambria" panose="02040503050406030204" pitchFamily="18" charset="0"/>
                        </a:rPr>
                        <a:t>Publish</a:t>
                      </a:r>
                      <a:r>
                        <a:rPr lang="es-ES" sz="1200" i="1" dirty="0">
                          <a:effectLst/>
                          <a:latin typeface="Cambria" panose="02040503050406030204" pitchFamily="18" charset="0"/>
                        </a:rPr>
                        <a:t> </a:t>
                      </a:r>
                      <a:r>
                        <a:rPr lang="es-ES" sz="1200" i="1" dirty="0" err="1">
                          <a:effectLst/>
                          <a:latin typeface="Cambria" panose="02040503050406030204" pitchFamily="18" charset="0"/>
                        </a:rPr>
                        <a:t>or</a:t>
                      </a:r>
                      <a:r>
                        <a:rPr lang="es-ES" sz="1200" i="1" dirty="0">
                          <a:effectLst/>
                          <a:latin typeface="Cambria" panose="02040503050406030204" pitchFamily="18" charset="0"/>
                        </a:rPr>
                        <a:t> </a:t>
                      </a:r>
                      <a:r>
                        <a:rPr lang="es-ES" sz="1200" i="1" dirty="0" err="1">
                          <a:effectLst/>
                          <a:latin typeface="Cambria" panose="02040503050406030204" pitchFamily="18" charset="0"/>
                        </a:rPr>
                        <a:t>Perish</a:t>
                      </a:r>
                      <a:r>
                        <a:rPr lang="es-ES" sz="1200" i="1" dirty="0">
                          <a:effectLst/>
                          <a:latin typeface="Cambria" panose="02040503050406030204" pitchFamily="18" charset="0"/>
                        </a:rPr>
                        <a:t> </a:t>
                      </a:r>
                      <a:r>
                        <a:rPr lang="es-ES" sz="1200" dirty="0">
                          <a:effectLst/>
                          <a:latin typeface="Cambria" panose="02040503050406030204" pitchFamily="18" charset="0"/>
                        </a:rPr>
                        <a:t>y la obtención de datos bibliométricos. </a:t>
                      </a:r>
                      <a:endParaRPr lang="es-E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graphicFrame>
        <p:nvGraphicFramePr>
          <p:cNvPr id="5" name="Tabla 4">
            <a:extLst>
              <a:ext uri="{FF2B5EF4-FFF2-40B4-BE49-F238E27FC236}">
                <a16:creationId xmlns:a16="http://schemas.microsoft.com/office/drawing/2014/main" id="{4A264CC5-38A1-4035-BE41-F1CF4E95BD88}"/>
              </a:ext>
            </a:extLst>
          </p:cNvPr>
          <p:cNvGraphicFramePr>
            <a:graphicFrameLocks noGrp="1"/>
          </p:cNvGraphicFramePr>
          <p:nvPr>
            <p:extLst>
              <p:ext uri="{D42A27DB-BD31-4B8C-83A1-F6EECF244321}">
                <p14:modId xmlns:p14="http://schemas.microsoft.com/office/powerpoint/2010/main" val="1870544335"/>
              </p:ext>
            </p:extLst>
          </p:nvPr>
        </p:nvGraphicFramePr>
        <p:xfrm>
          <a:off x="498565" y="3794489"/>
          <a:ext cx="11101252" cy="2663814"/>
        </p:xfrm>
        <a:graphic>
          <a:graphicData uri="http://schemas.openxmlformats.org/drawingml/2006/table">
            <a:tbl>
              <a:tblPr>
                <a:tableStyleId>{5C22544A-7EE6-4342-B048-85BDC9FD1C3A}</a:tableStyleId>
              </a:tblPr>
              <a:tblGrid>
                <a:gridCol w="11101252">
                  <a:extLst>
                    <a:ext uri="{9D8B030D-6E8A-4147-A177-3AD203B41FA5}">
                      <a16:colId xmlns:a16="http://schemas.microsoft.com/office/drawing/2014/main" val="1734705555"/>
                    </a:ext>
                  </a:extLst>
                </a:gridCol>
              </a:tblGrid>
              <a:tr h="2663814">
                <a:tc>
                  <a:txBody>
                    <a:bodyPr/>
                    <a:lstStyle/>
                    <a:p>
                      <a:pPr algn="l">
                        <a:spcAft>
                          <a:spcPts val="0"/>
                        </a:spcAft>
                      </a:pPr>
                      <a:r>
                        <a:rPr lang="es-ES_tradnl" sz="1600" u="sng" dirty="0">
                          <a:effectLst/>
                          <a:latin typeface="Cambria" panose="02040503050406030204" pitchFamily="18" charset="0"/>
                        </a:rPr>
                        <a:t>Objetivos</a:t>
                      </a:r>
                      <a:endParaRPr lang="es-ES_tradnl" sz="1200" u="sng" dirty="0">
                        <a:effectLst/>
                        <a:latin typeface="Cambria" panose="02040503050406030204" pitchFamily="18" charset="0"/>
                      </a:endParaRPr>
                    </a:p>
                    <a:p>
                      <a:pPr marL="228600" marR="0" lvl="0" indent="-228600" algn="just" defTabSz="914400" rtl="0" eaLnBrk="1" fontAlgn="auto" latinLnBrk="0" hangingPunct="1">
                        <a:lnSpc>
                          <a:spcPct val="100000"/>
                        </a:lnSpc>
                        <a:spcBef>
                          <a:spcPts val="0"/>
                        </a:spcBef>
                        <a:spcAft>
                          <a:spcPts val="1200"/>
                        </a:spcAft>
                        <a:buClrTx/>
                        <a:buSzTx/>
                        <a:buFont typeface="+mj-lt"/>
                        <a:buAutoNum type="arabicPeriod"/>
                        <a:tabLst/>
                        <a:defRPr/>
                      </a:pPr>
                      <a:r>
                        <a:rPr lang="es-ES" sz="1200" dirty="0">
                          <a:effectLst/>
                          <a:latin typeface="Cambria" panose="02040503050406030204" pitchFamily="18" charset="0"/>
                        </a:rPr>
                        <a:t>El alumnado aprenderá a citar correctamente según los distintos estilos más extendidos en nuestra disciplina.</a:t>
                      </a:r>
                      <a:endParaRPr lang="es-ES"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228600" marR="0" lvl="0" indent="-228600" algn="just" defTabSz="914400" rtl="0" eaLnBrk="0" fontAlgn="base" latinLnBrk="0" hangingPunct="0">
                        <a:lnSpc>
                          <a:spcPct val="100000"/>
                        </a:lnSpc>
                        <a:spcBef>
                          <a:spcPts val="0"/>
                        </a:spcBef>
                        <a:spcAft>
                          <a:spcPts val="1200"/>
                        </a:spcAft>
                        <a:buClrTx/>
                        <a:buSzTx/>
                        <a:buFont typeface="+mj-lt"/>
                        <a:buAutoNum type="arabicPeriod"/>
                        <a:tabLst>
                          <a:tab pos="290513" algn="l"/>
                        </a:tabLst>
                      </a:pP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El alumnado sabrá buscar bibliografía a partir de la autoría, títulos o palabras clave.</a:t>
                      </a:r>
                      <a:endParaRPr kumimoji="0" lang="es-ES" altLang="es-ES" sz="1200" b="0" i="0" u="none" strike="noStrike" cap="none" normalizeH="0" baseline="0" dirty="0">
                        <a:ln>
                          <a:noFill/>
                        </a:ln>
                        <a:solidFill>
                          <a:schemeClr val="tx1"/>
                        </a:solidFill>
                        <a:effectLst/>
                        <a:latin typeface="Cambria" panose="02040503050406030204" pitchFamily="18" charset="0"/>
                      </a:endParaRPr>
                    </a:p>
                    <a:p>
                      <a:pPr marL="228600" marR="0" lvl="0" indent="-228600" algn="just" defTabSz="914400" rtl="0" eaLnBrk="0" fontAlgn="base" latinLnBrk="0" hangingPunct="0">
                        <a:lnSpc>
                          <a:spcPct val="100000"/>
                        </a:lnSpc>
                        <a:spcBef>
                          <a:spcPts val="0"/>
                        </a:spcBef>
                        <a:spcAft>
                          <a:spcPts val="1200"/>
                        </a:spcAft>
                        <a:buClrTx/>
                        <a:buSzTx/>
                        <a:buFont typeface="+mj-lt"/>
                        <a:buAutoNum type="arabicPeriod"/>
                        <a:tabLst>
                          <a:tab pos="290513" algn="l"/>
                        </a:tabLst>
                      </a:pP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El alumnado aprenderá a generar y gestionar su propia base de datos bibliográfica (gestor local y online) (</a:t>
                      </a:r>
                      <a:r>
                        <a:rPr kumimoji="0" lang="es-ES" altLang="es-ES" sz="1200" b="0" i="0" u="none" strike="noStrike" cap="none" normalizeH="0" baseline="0" dirty="0" err="1">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Mendeley</a:t>
                      </a: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y </a:t>
                      </a:r>
                      <a:r>
                        <a:rPr kumimoji="0" lang="es-ES" altLang="es-ES" sz="1200" b="0" i="0" u="none" strike="noStrike" cap="none" normalizeH="0" baseline="0" dirty="0" err="1">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Zotero</a:t>
                      </a: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Cambria" panose="02040503050406030204" pitchFamily="18" charset="0"/>
                      </a:endParaRPr>
                    </a:p>
                    <a:p>
                      <a:pPr marL="228600" marR="0" lvl="0" indent="-228600" algn="just" defTabSz="914400" rtl="0" eaLnBrk="0" fontAlgn="base" latinLnBrk="0" hangingPunct="0">
                        <a:lnSpc>
                          <a:spcPct val="100000"/>
                        </a:lnSpc>
                        <a:spcBef>
                          <a:spcPts val="0"/>
                        </a:spcBef>
                        <a:spcAft>
                          <a:spcPts val="1200"/>
                        </a:spcAft>
                        <a:buClrTx/>
                        <a:buSzTx/>
                        <a:buFont typeface="+mj-lt"/>
                        <a:buAutoNum type="arabicPeriod"/>
                        <a:tabLst>
                          <a:tab pos="290513" algn="l"/>
                        </a:tabLst>
                      </a:pP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Conocerá los principales repositorios bibliográficos</a:t>
                      </a:r>
                      <a:endParaRPr kumimoji="0" lang="es-ES" altLang="es-ES" sz="1200" b="0" i="0" u="none" strike="noStrike" cap="none" normalizeH="0" baseline="0" dirty="0">
                        <a:ln>
                          <a:noFill/>
                        </a:ln>
                        <a:solidFill>
                          <a:schemeClr val="tx1"/>
                        </a:solidFill>
                        <a:effectLst/>
                        <a:latin typeface="Cambria" panose="02040503050406030204" pitchFamily="18" charset="0"/>
                      </a:endParaRPr>
                    </a:p>
                    <a:p>
                      <a:pPr marL="228600" marR="0" lvl="0" indent="-228600" algn="just" defTabSz="914400" rtl="0" eaLnBrk="0" fontAlgn="base" latinLnBrk="0" hangingPunct="0">
                        <a:lnSpc>
                          <a:spcPct val="100000"/>
                        </a:lnSpc>
                        <a:spcBef>
                          <a:spcPts val="0"/>
                        </a:spcBef>
                        <a:spcAft>
                          <a:spcPts val="1200"/>
                        </a:spcAft>
                        <a:buClrTx/>
                        <a:buSzTx/>
                        <a:buFont typeface="+mj-lt"/>
                        <a:buAutoNum type="arabicPeriod"/>
                        <a:tabLst>
                          <a:tab pos="290513" algn="l"/>
                        </a:tabLst>
                      </a:pP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Sabrá crear distintos identificadores de autoría (</a:t>
                      </a:r>
                      <a:r>
                        <a:rPr kumimoji="0" lang="es-ES" altLang="es-ES" sz="1200" b="0" i="0" u="none" strike="noStrike" cap="none" normalizeH="0" baseline="0" dirty="0" err="1">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Research</a:t>
                      </a: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ID, ORCID, etc.)</a:t>
                      </a:r>
                    </a:p>
                    <a:p>
                      <a:pPr marL="228600" marR="0" lvl="0" indent="-228600" algn="just" defTabSz="914400" rtl="0" eaLnBrk="0" fontAlgn="base" latinLnBrk="0" hangingPunct="0">
                        <a:lnSpc>
                          <a:spcPct val="100000"/>
                        </a:lnSpc>
                        <a:spcBef>
                          <a:spcPts val="0"/>
                        </a:spcBef>
                        <a:spcAft>
                          <a:spcPts val="1200"/>
                        </a:spcAft>
                        <a:buClrTx/>
                        <a:buSzTx/>
                        <a:buFont typeface="+mj-lt"/>
                        <a:buAutoNum type="arabicPeriod"/>
                        <a:tabLst>
                          <a:tab pos="290513" algn="l"/>
                        </a:tabLst>
                      </a:pP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Conocerá y manejará las principales redes sociales académicas (</a:t>
                      </a:r>
                      <a:r>
                        <a:rPr kumimoji="0" lang="es-ES" altLang="es-ES" sz="1200" b="0" i="0" u="none" strike="noStrike" cap="none" normalizeH="0" baseline="0" dirty="0" err="1">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Researchgate</a:t>
                      </a: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Academia.edu, </a:t>
                      </a:r>
                      <a:r>
                        <a:rPr kumimoji="0" lang="es-ES" altLang="es-ES" sz="1200" b="0" i="0" u="none" strike="noStrike" cap="none" normalizeH="0" baseline="0" dirty="0" err="1">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Zenodo</a:t>
                      </a: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s-ES" altLang="es-ES" sz="1200" b="0" i="0" u="none" strike="noStrike" cap="none" normalizeH="0" baseline="0" dirty="0" err="1">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Mendeley</a:t>
                      </a: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o </a:t>
                      </a:r>
                      <a:r>
                        <a:rPr kumimoji="0" lang="es-ES" altLang="es-ES" sz="1200" b="0" i="0" u="none" strike="noStrike" cap="none" normalizeH="0" baseline="0" dirty="0" err="1">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Scholar</a:t>
                      </a:r>
                      <a:r>
                        <a:rPr kumimoji="0" lang="es-ES" altLang="es-ES" sz="12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s-E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Tree>
    <p:extLst>
      <p:ext uri="{BB962C8B-B14F-4D97-AF65-F5344CB8AC3E}">
        <p14:creationId xmlns:p14="http://schemas.microsoft.com/office/powerpoint/2010/main" val="259245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3" name="Rectángulo 2"/>
          <p:cNvSpPr/>
          <p:nvPr/>
        </p:nvSpPr>
        <p:spPr>
          <a:xfrm>
            <a:off x="6668887" y="5993368"/>
            <a:ext cx="3562129" cy="369332"/>
          </a:xfrm>
          <a:prstGeom prst="rect">
            <a:avLst/>
          </a:prstGeom>
        </p:spPr>
        <p:txBody>
          <a:bodyPr wrap="none">
            <a:spAutoFit/>
          </a:bodyPr>
          <a:lstStyle/>
          <a:p>
            <a:r>
              <a:rPr lang="es-ES" dirty="0">
                <a:hlinkClick r:id="rId2"/>
              </a:rPr>
              <a:t>http://www.bne.es/es/Colecciones/</a:t>
            </a:r>
            <a:endParaRPr lang="es-ES" dirty="0"/>
          </a:p>
        </p:txBody>
      </p:sp>
      <p:pic>
        <p:nvPicPr>
          <p:cNvPr id="4" name="Imagen 3"/>
          <p:cNvPicPr>
            <a:picLocks noChangeAspect="1"/>
          </p:cNvPicPr>
          <p:nvPr/>
        </p:nvPicPr>
        <p:blipFill>
          <a:blip r:embed="rId3"/>
          <a:stretch>
            <a:fillRect/>
          </a:stretch>
        </p:blipFill>
        <p:spPr>
          <a:xfrm>
            <a:off x="2904148" y="879991"/>
            <a:ext cx="3764739" cy="5482709"/>
          </a:xfrm>
          <a:prstGeom prst="rect">
            <a:avLst/>
          </a:prstGeom>
        </p:spPr>
      </p:pic>
    </p:spTree>
    <p:extLst>
      <p:ext uri="{BB962C8B-B14F-4D97-AF65-F5344CB8AC3E}">
        <p14:creationId xmlns:p14="http://schemas.microsoft.com/office/powerpoint/2010/main" val="41360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3" name="Rectángulo 2"/>
          <p:cNvSpPr/>
          <p:nvPr/>
        </p:nvSpPr>
        <p:spPr>
          <a:xfrm>
            <a:off x="7697587" y="5993368"/>
            <a:ext cx="3888757" cy="369332"/>
          </a:xfrm>
          <a:prstGeom prst="rect">
            <a:avLst/>
          </a:prstGeom>
        </p:spPr>
        <p:txBody>
          <a:bodyPr wrap="none">
            <a:spAutoFit/>
          </a:bodyPr>
          <a:lstStyle/>
          <a:p>
            <a:r>
              <a:rPr lang="es-ES" dirty="0">
                <a:hlinkClick r:id="rId2"/>
              </a:rPr>
              <a:t>https://www.boe.es/buscar/gazeta.php</a:t>
            </a:r>
            <a:endParaRPr lang="es-ES" dirty="0"/>
          </a:p>
        </p:txBody>
      </p:sp>
      <p:pic>
        <p:nvPicPr>
          <p:cNvPr id="5" name="Imagen 4"/>
          <p:cNvPicPr>
            <a:picLocks noChangeAspect="1"/>
          </p:cNvPicPr>
          <p:nvPr/>
        </p:nvPicPr>
        <p:blipFill>
          <a:blip r:embed="rId3"/>
          <a:stretch>
            <a:fillRect/>
          </a:stretch>
        </p:blipFill>
        <p:spPr>
          <a:xfrm>
            <a:off x="838200" y="767904"/>
            <a:ext cx="6572250" cy="5007429"/>
          </a:xfrm>
          <a:prstGeom prst="rect">
            <a:avLst/>
          </a:prstGeom>
        </p:spPr>
      </p:pic>
    </p:spTree>
    <p:extLst>
      <p:ext uri="{BB962C8B-B14F-4D97-AF65-F5344CB8AC3E}">
        <p14:creationId xmlns:p14="http://schemas.microsoft.com/office/powerpoint/2010/main" val="139515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p:cNvPicPr>
            <a:picLocks noChangeAspect="1"/>
          </p:cNvPicPr>
          <p:nvPr/>
        </p:nvPicPr>
        <p:blipFill>
          <a:blip r:embed="rId2"/>
          <a:stretch>
            <a:fillRect/>
          </a:stretch>
        </p:blipFill>
        <p:spPr>
          <a:xfrm>
            <a:off x="481012" y="762000"/>
            <a:ext cx="11229975" cy="5334000"/>
          </a:xfrm>
          <a:prstGeom prst="rect">
            <a:avLst/>
          </a:prstGeom>
        </p:spPr>
      </p:pic>
      <p:sp>
        <p:nvSpPr>
          <p:cNvPr id="4" name="Rectángulo 3"/>
          <p:cNvSpPr/>
          <p:nvPr/>
        </p:nvSpPr>
        <p:spPr>
          <a:xfrm>
            <a:off x="9523016" y="6123465"/>
            <a:ext cx="2187971" cy="369332"/>
          </a:xfrm>
          <a:prstGeom prst="rect">
            <a:avLst/>
          </a:prstGeom>
        </p:spPr>
        <p:txBody>
          <a:bodyPr wrap="none">
            <a:spAutoFit/>
          </a:bodyPr>
          <a:lstStyle/>
          <a:p>
            <a:r>
              <a:rPr lang="es-ES" dirty="0">
                <a:hlinkClick r:id="rId3"/>
              </a:rPr>
              <a:t>https://scielo.org/es/</a:t>
            </a:r>
            <a:endParaRPr lang="es-ES" dirty="0"/>
          </a:p>
        </p:txBody>
      </p:sp>
    </p:spTree>
    <p:extLst>
      <p:ext uri="{BB962C8B-B14F-4D97-AF65-F5344CB8AC3E}">
        <p14:creationId xmlns:p14="http://schemas.microsoft.com/office/powerpoint/2010/main" val="83881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8930000" y="6172200"/>
            <a:ext cx="2595839" cy="369332"/>
          </a:xfrm>
          <a:prstGeom prst="rect">
            <a:avLst/>
          </a:prstGeom>
        </p:spPr>
        <p:txBody>
          <a:bodyPr wrap="none">
            <a:spAutoFit/>
          </a:bodyPr>
          <a:lstStyle/>
          <a:p>
            <a:r>
              <a:rPr lang="es-ES" dirty="0">
                <a:hlinkClick r:id="rId2"/>
              </a:rPr>
              <a:t>https://dialnet.unirioja.es</a:t>
            </a:r>
            <a:endParaRPr lang="es-ES" dirty="0"/>
          </a:p>
        </p:txBody>
      </p:sp>
      <p:pic>
        <p:nvPicPr>
          <p:cNvPr id="5" name="Imagen 4"/>
          <p:cNvPicPr>
            <a:picLocks noChangeAspect="1"/>
          </p:cNvPicPr>
          <p:nvPr/>
        </p:nvPicPr>
        <p:blipFill>
          <a:blip r:embed="rId3"/>
          <a:stretch>
            <a:fillRect/>
          </a:stretch>
        </p:blipFill>
        <p:spPr>
          <a:xfrm>
            <a:off x="666161" y="685800"/>
            <a:ext cx="10859678" cy="5486400"/>
          </a:xfrm>
          <a:prstGeom prst="rect">
            <a:avLst/>
          </a:prstGeom>
        </p:spPr>
      </p:pic>
    </p:spTree>
    <p:extLst>
      <p:ext uri="{BB962C8B-B14F-4D97-AF65-F5344CB8AC3E}">
        <p14:creationId xmlns:p14="http://schemas.microsoft.com/office/powerpoint/2010/main" val="35196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8372475" y="6257487"/>
            <a:ext cx="2958887" cy="369332"/>
          </a:xfrm>
          <a:prstGeom prst="rect">
            <a:avLst/>
          </a:prstGeom>
        </p:spPr>
        <p:txBody>
          <a:bodyPr wrap="none">
            <a:spAutoFit/>
          </a:bodyPr>
          <a:lstStyle/>
          <a:p>
            <a:r>
              <a:rPr lang="es-ES" dirty="0">
                <a:hlinkClick r:id="rId2"/>
              </a:rPr>
              <a:t>https://worldwidescience.org</a:t>
            </a:r>
            <a:endParaRPr lang="es-ES" dirty="0"/>
          </a:p>
        </p:txBody>
      </p:sp>
      <p:pic>
        <p:nvPicPr>
          <p:cNvPr id="6" name="Imagen 5"/>
          <p:cNvPicPr>
            <a:picLocks noChangeAspect="1"/>
          </p:cNvPicPr>
          <p:nvPr/>
        </p:nvPicPr>
        <p:blipFill>
          <a:blip r:embed="rId3"/>
          <a:stretch>
            <a:fillRect/>
          </a:stretch>
        </p:blipFill>
        <p:spPr>
          <a:xfrm>
            <a:off x="575877" y="549869"/>
            <a:ext cx="7796598" cy="6076950"/>
          </a:xfrm>
          <a:prstGeom prst="rect">
            <a:avLst/>
          </a:prstGeom>
        </p:spPr>
      </p:pic>
    </p:spTree>
    <p:extLst>
      <p:ext uri="{BB962C8B-B14F-4D97-AF65-F5344CB8AC3E}">
        <p14:creationId xmlns:p14="http://schemas.microsoft.com/office/powerpoint/2010/main" val="2172723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8372475" y="6257487"/>
            <a:ext cx="2506199" cy="369332"/>
          </a:xfrm>
          <a:prstGeom prst="rect">
            <a:avLst/>
          </a:prstGeom>
        </p:spPr>
        <p:txBody>
          <a:bodyPr wrap="none">
            <a:spAutoFit/>
          </a:bodyPr>
          <a:lstStyle/>
          <a:p>
            <a:r>
              <a:rPr lang="es-ES" dirty="0">
                <a:hlinkClick r:id="rId2"/>
              </a:rPr>
              <a:t>https://scholar.google.es</a:t>
            </a:r>
            <a:endParaRPr lang="es-ES" dirty="0"/>
          </a:p>
        </p:txBody>
      </p:sp>
      <p:pic>
        <p:nvPicPr>
          <p:cNvPr id="3" name="Imagen 2"/>
          <p:cNvPicPr>
            <a:picLocks noChangeAspect="1"/>
          </p:cNvPicPr>
          <p:nvPr/>
        </p:nvPicPr>
        <p:blipFill>
          <a:blip r:embed="rId3"/>
          <a:stretch>
            <a:fillRect/>
          </a:stretch>
        </p:blipFill>
        <p:spPr>
          <a:xfrm>
            <a:off x="346531" y="549869"/>
            <a:ext cx="10514597" cy="5689861"/>
          </a:xfrm>
          <a:prstGeom prst="rect">
            <a:avLst/>
          </a:prstGeom>
        </p:spPr>
      </p:pic>
    </p:spTree>
    <p:extLst>
      <p:ext uri="{BB962C8B-B14F-4D97-AF65-F5344CB8AC3E}">
        <p14:creationId xmlns:p14="http://schemas.microsoft.com/office/powerpoint/2010/main" val="102731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6789626" y="6239730"/>
            <a:ext cx="4736938" cy="369332"/>
          </a:xfrm>
          <a:prstGeom prst="rect">
            <a:avLst/>
          </a:prstGeom>
        </p:spPr>
        <p:txBody>
          <a:bodyPr wrap="none">
            <a:spAutoFit/>
          </a:bodyPr>
          <a:lstStyle/>
          <a:p>
            <a:r>
              <a:rPr lang="es-ES" dirty="0">
                <a:hlinkClick r:id="rId2"/>
              </a:rPr>
              <a:t>http://www.scholarpedia.org/article/Main_Page</a:t>
            </a:r>
            <a:endParaRPr lang="es-ES" dirty="0"/>
          </a:p>
        </p:txBody>
      </p:sp>
      <p:pic>
        <p:nvPicPr>
          <p:cNvPr id="5" name="Imagen 4"/>
          <p:cNvPicPr>
            <a:picLocks noChangeAspect="1"/>
          </p:cNvPicPr>
          <p:nvPr/>
        </p:nvPicPr>
        <p:blipFill>
          <a:blip r:embed="rId3"/>
          <a:stretch>
            <a:fillRect/>
          </a:stretch>
        </p:blipFill>
        <p:spPr>
          <a:xfrm>
            <a:off x="221138" y="549869"/>
            <a:ext cx="6035283" cy="6175787"/>
          </a:xfrm>
          <a:prstGeom prst="rect">
            <a:avLst/>
          </a:prstGeom>
        </p:spPr>
      </p:pic>
    </p:spTree>
    <p:extLst>
      <p:ext uri="{BB962C8B-B14F-4D97-AF65-F5344CB8AC3E}">
        <p14:creationId xmlns:p14="http://schemas.microsoft.com/office/powerpoint/2010/main" val="419281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6789626" y="6239730"/>
            <a:ext cx="2766527" cy="369332"/>
          </a:xfrm>
          <a:prstGeom prst="rect">
            <a:avLst/>
          </a:prstGeom>
        </p:spPr>
        <p:txBody>
          <a:bodyPr wrap="none">
            <a:spAutoFit/>
          </a:bodyPr>
          <a:lstStyle/>
          <a:p>
            <a:r>
              <a:rPr lang="es-ES" dirty="0">
                <a:hlinkClick r:id="rId2"/>
              </a:rPr>
              <a:t>https://www.academia.edu</a:t>
            </a:r>
            <a:endParaRPr lang="es-ES" dirty="0"/>
          </a:p>
        </p:txBody>
      </p:sp>
      <p:pic>
        <p:nvPicPr>
          <p:cNvPr id="3" name="Imagen 2"/>
          <p:cNvPicPr>
            <a:picLocks noChangeAspect="1"/>
          </p:cNvPicPr>
          <p:nvPr/>
        </p:nvPicPr>
        <p:blipFill>
          <a:blip r:embed="rId3"/>
          <a:stretch>
            <a:fillRect/>
          </a:stretch>
        </p:blipFill>
        <p:spPr>
          <a:xfrm>
            <a:off x="747482" y="549869"/>
            <a:ext cx="5660838" cy="6059193"/>
          </a:xfrm>
          <a:prstGeom prst="rect">
            <a:avLst/>
          </a:prstGeom>
        </p:spPr>
      </p:pic>
    </p:spTree>
    <p:extLst>
      <p:ext uri="{BB962C8B-B14F-4D97-AF65-F5344CB8AC3E}">
        <p14:creationId xmlns:p14="http://schemas.microsoft.com/office/powerpoint/2010/main" val="2766850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9340321" y="6207646"/>
            <a:ext cx="2502673" cy="369332"/>
          </a:xfrm>
          <a:prstGeom prst="rect">
            <a:avLst/>
          </a:prstGeom>
        </p:spPr>
        <p:txBody>
          <a:bodyPr wrap="none">
            <a:spAutoFit/>
          </a:bodyPr>
          <a:lstStyle/>
          <a:p>
            <a:r>
              <a:rPr lang="es-ES" dirty="0">
                <a:hlinkClick r:id="rId2"/>
              </a:rPr>
              <a:t>https://link.springer.com</a:t>
            </a:r>
            <a:endParaRPr lang="es-ES" dirty="0"/>
          </a:p>
        </p:txBody>
      </p:sp>
      <p:pic>
        <p:nvPicPr>
          <p:cNvPr id="6" name="Imagen 5"/>
          <p:cNvPicPr>
            <a:picLocks noChangeAspect="1"/>
          </p:cNvPicPr>
          <p:nvPr/>
        </p:nvPicPr>
        <p:blipFill>
          <a:blip r:embed="rId3"/>
          <a:stretch>
            <a:fillRect/>
          </a:stretch>
        </p:blipFill>
        <p:spPr>
          <a:xfrm>
            <a:off x="29191" y="847918"/>
            <a:ext cx="9940720" cy="5061678"/>
          </a:xfrm>
          <a:prstGeom prst="rect">
            <a:avLst/>
          </a:prstGeom>
        </p:spPr>
      </p:pic>
    </p:spTree>
    <p:extLst>
      <p:ext uri="{BB962C8B-B14F-4D97-AF65-F5344CB8AC3E}">
        <p14:creationId xmlns:p14="http://schemas.microsoft.com/office/powerpoint/2010/main" val="2636041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9340321" y="6207646"/>
            <a:ext cx="2590133" cy="369332"/>
          </a:xfrm>
          <a:prstGeom prst="rect">
            <a:avLst/>
          </a:prstGeom>
        </p:spPr>
        <p:txBody>
          <a:bodyPr wrap="none">
            <a:spAutoFit/>
          </a:bodyPr>
          <a:lstStyle/>
          <a:p>
            <a:r>
              <a:rPr lang="es-ES" dirty="0">
                <a:hlinkClick r:id="rId2"/>
              </a:rPr>
              <a:t>https://www.refseek.com</a:t>
            </a:r>
            <a:endParaRPr lang="es-ES" dirty="0"/>
          </a:p>
        </p:txBody>
      </p:sp>
      <p:pic>
        <p:nvPicPr>
          <p:cNvPr id="3" name="Imagen 2"/>
          <p:cNvPicPr>
            <a:picLocks noChangeAspect="1"/>
          </p:cNvPicPr>
          <p:nvPr/>
        </p:nvPicPr>
        <p:blipFill>
          <a:blip r:embed="rId3"/>
          <a:stretch>
            <a:fillRect/>
          </a:stretch>
        </p:blipFill>
        <p:spPr>
          <a:xfrm>
            <a:off x="838199" y="1149143"/>
            <a:ext cx="10515602" cy="4459230"/>
          </a:xfrm>
          <a:prstGeom prst="rect">
            <a:avLst/>
          </a:prstGeom>
        </p:spPr>
      </p:pic>
    </p:spTree>
    <p:extLst>
      <p:ext uri="{BB962C8B-B14F-4D97-AF65-F5344CB8AC3E}">
        <p14:creationId xmlns:p14="http://schemas.microsoft.com/office/powerpoint/2010/main" val="357547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5" name="Rectángulo 4">
            <a:extLst>
              <a:ext uri="{FF2B5EF4-FFF2-40B4-BE49-F238E27FC236}">
                <a16:creationId xmlns:a16="http://schemas.microsoft.com/office/drawing/2014/main" id="{1C00BBAB-159A-464C-93E9-39A3A392EE2E}"/>
              </a:ext>
            </a:extLst>
          </p:cNvPr>
          <p:cNvSpPr/>
          <p:nvPr/>
        </p:nvSpPr>
        <p:spPr>
          <a:xfrm>
            <a:off x="498565" y="1295400"/>
            <a:ext cx="11092302" cy="1477328"/>
          </a:xfrm>
          <a:prstGeom prst="rect">
            <a:avLst/>
          </a:prstGeom>
        </p:spPr>
        <p:txBody>
          <a:bodyPr wrap="square">
            <a:spAutoFit/>
          </a:bodyPr>
          <a:lstStyle/>
          <a:p>
            <a:pPr algn="just"/>
            <a:r>
              <a:rPr lang="es-ES" dirty="0">
                <a:solidFill>
                  <a:srgbClr val="333333"/>
                </a:solidFill>
                <a:latin typeface="Arial" panose="020B0604020202020204" pitchFamily="34" charset="0"/>
              </a:rPr>
              <a:t>Una </a:t>
            </a:r>
            <a:r>
              <a:rPr lang="es-ES" b="1" dirty="0">
                <a:solidFill>
                  <a:srgbClr val="333333"/>
                </a:solidFill>
                <a:latin typeface="Arial" panose="020B0604020202020204" pitchFamily="34" charset="0"/>
              </a:rPr>
              <a:t>cita</a:t>
            </a:r>
            <a:r>
              <a:rPr lang="es-ES" dirty="0">
                <a:solidFill>
                  <a:srgbClr val="333333"/>
                </a:solidFill>
                <a:latin typeface="Arial" panose="020B0604020202020204" pitchFamily="34" charset="0"/>
              </a:rPr>
              <a:t> es una forma abreviada de referencia inserta entre paréntesis en el texto y que se complementa con la referencia al final del capítulo o al final de todo el texto (de acuerdo a la Norma UNE-ISO 690:2013).</a:t>
            </a:r>
          </a:p>
          <a:p>
            <a:pPr algn="just"/>
            <a:endParaRPr lang="es-ES" dirty="0">
              <a:solidFill>
                <a:srgbClr val="333333"/>
              </a:solidFill>
              <a:latin typeface="Arial" panose="020B0604020202020204" pitchFamily="34" charset="0"/>
            </a:endParaRPr>
          </a:p>
          <a:p>
            <a:pPr algn="just"/>
            <a:r>
              <a:rPr lang="es-ES" dirty="0">
                <a:solidFill>
                  <a:srgbClr val="333333"/>
                </a:solidFill>
                <a:latin typeface="Arial" panose="020B0604020202020204" pitchFamily="34" charset="0"/>
              </a:rPr>
              <a:t>Una </a:t>
            </a:r>
            <a:r>
              <a:rPr lang="es-ES" b="1" dirty="0">
                <a:solidFill>
                  <a:srgbClr val="333333"/>
                </a:solidFill>
                <a:latin typeface="Arial" panose="020B0604020202020204" pitchFamily="34" charset="0"/>
              </a:rPr>
              <a:t>referencia</a:t>
            </a:r>
            <a:r>
              <a:rPr lang="es-ES" dirty="0">
                <a:solidFill>
                  <a:srgbClr val="333333"/>
                </a:solidFill>
                <a:latin typeface="Arial" panose="020B0604020202020204" pitchFamily="34" charset="0"/>
              </a:rPr>
              <a:t> es un conjunto de datos bibliográficos que permiten la identificación de un documento. Se sitúa como nota a pie de página, al final del capítulo o al final de todo el texto.</a:t>
            </a:r>
            <a:endParaRPr lang="es-ES" b="0" i="0" dirty="0">
              <a:solidFill>
                <a:srgbClr val="333333"/>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73E367D1-EDDE-44E9-9688-1CA28B8CF45F}"/>
              </a:ext>
            </a:extLst>
          </p:cNvPr>
          <p:cNvGraphicFramePr>
            <a:graphicFrameLocks noGrp="1"/>
          </p:cNvGraphicFramePr>
          <p:nvPr>
            <p:extLst>
              <p:ext uri="{D42A27DB-BD31-4B8C-83A1-F6EECF244321}">
                <p14:modId xmlns:p14="http://schemas.microsoft.com/office/powerpoint/2010/main" val="2903132926"/>
              </p:ext>
            </p:extLst>
          </p:nvPr>
        </p:nvGraphicFramePr>
        <p:xfrm>
          <a:off x="498565" y="846355"/>
          <a:ext cx="11092302" cy="338978"/>
        </p:xfrm>
        <a:graphic>
          <a:graphicData uri="http://schemas.openxmlformats.org/drawingml/2006/table">
            <a:tbl>
              <a:tblPr>
                <a:tableStyleId>{5C22544A-7EE6-4342-B048-85BDC9FD1C3A}</a:tableStyleId>
              </a:tblPr>
              <a:tblGrid>
                <a:gridCol w="11092302">
                  <a:extLst>
                    <a:ext uri="{9D8B030D-6E8A-4147-A177-3AD203B41FA5}">
                      <a16:colId xmlns:a16="http://schemas.microsoft.com/office/drawing/2014/main" val="1734705555"/>
                    </a:ext>
                  </a:extLst>
                </a:gridCol>
              </a:tblGrid>
              <a:tr h="338978">
                <a:tc>
                  <a:txBody>
                    <a:bodyPr/>
                    <a:lstStyle/>
                    <a:p>
                      <a:pPr algn="l">
                        <a:spcAft>
                          <a:spcPts val="0"/>
                        </a:spcAft>
                      </a:pPr>
                      <a:r>
                        <a:rPr lang="es-ES" sz="1600" u="none" dirty="0">
                          <a:effectLst/>
                          <a:latin typeface="Cambria" panose="02040503050406030204" pitchFamily="18" charset="0"/>
                        </a:rPr>
                        <a:t>¿Qué es una cita? ¿Qué es una referencia?</a:t>
                      </a:r>
                      <a:endParaRPr lang="es-ES" sz="1200" u="none"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pic>
        <p:nvPicPr>
          <p:cNvPr id="7" name="Imagen 6">
            <a:extLst>
              <a:ext uri="{FF2B5EF4-FFF2-40B4-BE49-F238E27FC236}">
                <a16:creationId xmlns:a16="http://schemas.microsoft.com/office/drawing/2014/main" id="{51C100FA-FB39-45A5-9EE6-4F327F0894D8}"/>
              </a:ext>
            </a:extLst>
          </p:cNvPr>
          <p:cNvPicPr>
            <a:picLocks noChangeAspect="1"/>
          </p:cNvPicPr>
          <p:nvPr/>
        </p:nvPicPr>
        <p:blipFill>
          <a:blip r:embed="rId2"/>
          <a:stretch>
            <a:fillRect/>
          </a:stretch>
        </p:blipFill>
        <p:spPr>
          <a:xfrm>
            <a:off x="2606190" y="3105150"/>
            <a:ext cx="6877050" cy="266700"/>
          </a:xfrm>
          <a:prstGeom prst="rect">
            <a:avLst/>
          </a:prstGeom>
        </p:spPr>
      </p:pic>
      <p:pic>
        <p:nvPicPr>
          <p:cNvPr id="8" name="Imagen 7">
            <a:extLst>
              <a:ext uri="{FF2B5EF4-FFF2-40B4-BE49-F238E27FC236}">
                <a16:creationId xmlns:a16="http://schemas.microsoft.com/office/drawing/2014/main" id="{821D4016-7A39-4CDA-98ED-BDDA5F735F16}"/>
              </a:ext>
            </a:extLst>
          </p:cNvPr>
          <p:cNvPicPr>
            <a:picLocks noChangeAspect="1"/>
          </p:cNvPicPr>
          <p:nvPr/>
        </p:nvPicPr>
        <p:blipFill>
          <a:blip r:embed="rId3"/>
          <a:stretch>
            <a:fillRect/>
          </a:stretch>
        </p:blipFill>
        <p:spPr>
          <a:xfrm>
            <a:off x="1677503" y="3496628"/>
            <a:ext cx="8734425" cy="1971675"/>
          </a:xfrm>
          <a:prstGeom prst="rect">
            <a:avLst/>
          </a:prstGeom>
        </p:spPr>
      </p:pic>
    </p:spTree>
    <p:extLst>
      <p:ext uri="{BB962C8B-B14F-4D97-AF65-F5344CB8AC3E}">
        <p14:creationId xmlns:p14="http://schemas.microsoft.com/office/powerpoint/2010/main" val="37313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9340321" y="6207646"/>
            <a:ext cx="1962910" cy="369332"/>
          </a:xfrm>
          <a:prstGeom prst="rect">
            <a:avLst/>
          </a:prstGeom>
        </p:spPr>
        <p:txBody>
          <a:bodyPr wrap="none">
            <a:spAutoFit/>
          </a:bodyPr>
          <a:lstStyle/>
          <a:p>
            <a:r>
              <a:rPr lang="es-ES" dirty="0">
                <a:hlinkClick r:id="rId2"/>
              </a:rPr>
              <a:t>https://cds.cern.ch</a:t>
            </a:r>
            <a:endParaRPr lang="es-ES" dirty="0"/>
          </a:p>
        </p:txBody>
      </p:sp>
      <p:pic>
        <p:nvPicPr>
          <p:cNvPr id="5" name="Imagen 4"/>
          <p:cNvPicPr>
            <a:picLocks noChangeAspect="1"/>
          </p:cNvPicPr>
          <p:nvPr/>
        </p:nvPicPr>
        <p:blipFill>
          <a:blip r:embed="rId3"/>
          <a:stretch>
            <a:fillRect/>
          </a:stretch>
        </p:blipFill>
        <p:spPr>
          <a:xfrm>
            <a:off x="1652359" y="549870"/>
            <a:ext cx="6005742" cy="6049948"/>
          </a:xfrm>
          <a:prstGeom prst="rect">
            <a:avLst/>
          </a:prstGeom>
        </p:spPr>
      </p:pic>
    </p:spTree>
    <p:extLst>
      <p:ext uri="{BB962C8B-B14F-4D97-AF65-F5344CB8AC3E}">
        <p14:creationId xmlns:p14="http://schemas.microsoft.com/office/powerpoint/2010/main" val="1949006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7797271" y="6150496"/>
            <a:ext cx="3835665" cy="369332"/>
          </a:xfrm>
          <a:prstGeom prst="rect">
            <a:avLst/>
          </a:prstGeom>
        </p:spPr>
        <p:txBody>
          <a:bodyPr wrap="none">
            <a:spAutoFit/>
          </a:bodyPr>
          <a:lstStyle/>
          <a:p>
            <a:r>
              <a:rPr lang="es-ES" dirty="0">
                <a:hlinkClick r:id="rId2"/>
              </a:rPr>
              <a:t>https://academic.microsoft.com/home</a:t>
            </a:r>
            <a:endParaRPr lang="es-ES" dirty="0"/>
          </a:p>
        </p:txBody>
      </p:sp>
      <p:pic>
        <p:nvPicPr>
          <p:cNvPr id="6" name="Imagen 5"/>
          <p:cNvPicPr>
            <a:picLocks noChangeAspect="1"/>
          </p:cNvPicPr>
          <p:nvPr/>
        </p:nvPicPr>
        <p:blipFill>
          <a:blip r:embed="rId3"/>
          <a:stretch>
            <a:fillRect/>
          </a:stretch>
        </p:blipFill>
        <p:spPr>
          <a:xfrm>
            <a:off x="1453507" y="549869"/>
            <a:ext cx="5876483" cy="5969959"/>
          </a:xfrm>
          <a:prstGeom prst="rect">
            <a:avLst/>
          </a:prstGeom>
        </p:spPr>
      </p:pic>
    </p:spTree>
    <p:extLst>
      <p:ext uri="{BB962C8B-B14F-4D97-AF65-F5344CB8AC3E}">
        <p14:creationId xmlns:p14="http://schemas.microsoft.com/office/powerpoint/2010/main" val="237944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4" name="Rectángulo 3"/>
          <p:cNvSpPr/>
          <p:nvPr/>
        </p:nvSpPr>
        <p:spPr>
          <a:xfrm>
            <a:off x="9092671" y="6207646"/>
            <a:ext cx="2531078" cy="369332"/>
          </a:xfrm>
          <a:prstGeom prst="rect">
            <a:avLst/>
          </a:prstGeom>
        </p:spPr>
        <p:txBody>
          <a:bodyPr wrap="none">
            <a:spAutoFit/>
          </a:bodyPr>
          <a:lstStyle/>
          <a:p>
            <a:r>
              <a:rPr lang="es-ES" dirty="0">
                <a:hlinkClick r:id="rId2"/>
              </a:rPr>
              <a:t>https://www.science.gov</a:t>
            </a:r>
            <a:endParaRPr lang="es-ES" dirty="0"/>
          </a:p>
        </p:txBody>
      </p:sp>
      <p:pic>
        <p:nvPicPr>
          <p:cNvPr id="3" name="Imagen 2"/>
          <p:cNvPicPr>
            <a:picLocks noChangeAspect="1"/>
          </p:cNvPicPr>
          <p:nvPr/>
        </p:nvPicPr>
        <p:blipFill>
          <a:blip r:embed="rId3"/>
          <a:stretch>
            <a:fillRect/>
          </a:stretch>
        </p:blipFill>
        <p:spPr>
          <a:xfrm>
            <a:off x="1285875" y="549869"/>
            <a:ext cx="6686550" cy="6115050"/>
          </a:xfrm>
          <a:prstGeom prst="rect">
            <a:avLst/>
          </a:prstGeom>
        </p:spPr>
      </p:pic>
    </p:spTree>
    <p:extLst>
      <p:ext uri="{BB962C8B-B14F-4D97-AF65-F5344CB8AC3E}">
        <p14:creationId xmlns:p14="http://schemas.microsoft.com/office/powerpoint/2010/main" val="25497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5" name="Rectángulo 4"/>
          <p:cNvSpPr/>
          <p:nvPr/>
        </p:nvSpPr>
        <p:spPr>
          <a:xfrm>
            <a:off x="8684369" y="6235184"/>
            <a:ext cx="2938561" cy="369332"/>
          </a:xfrm>
          <a:prstGeom prst="rect">
            <a:avLst/>
          </a:prstGeom>
        </p:spPr>
        <p:txBody>
          <a:bodyPr wrap="none">
            <a:spAutoFit/>
          </a:bodyPr>
          <a:lstStyle/>
          <a:p>
            <a:r>
              <a:rPr lang="es-ES" dirty="0">
                <a:hlinkClick r:id="rId2"/>
              </a:rPr>
              <a:t>https://www.base-search.net</a:t>
            </a:r>
            <a:endParaRPr lang="es-ES" dirty="0"/>
          </a:p>
        </p:txBody>
      </p:sp>
      <p:pic>
        <p:nvPicPr>
          <p:cNvPr id="6" name="Imagen 5"/>
          <p:cNvPicPr>
            <a:picLocks noChangeAspect="1"/>
          </p:cNvPicPr>
          <p:nvPr/>
        </p:nvPicPr>
        <p:blipFill>
          <a:blip r:embed="rId3"/>
          <a:stretch>
            <a:fillRect/>
          </a:stretch>
        </p:blipFill>
        <p:spPr>
          <a:xfrm>
            <a:off x="571500" y="858876"/>
            <a:ext cx="8686800" cy="5067300"/>
          </a:xfrm>
          <a:prstGeom prst="rect">
            <a:avLst/>
          </a:prstGeom>
        </p:spPr>
      </p:pic>
    </p:spTree>
    <p:extLst>
      <p:ext uri="{BB962C8B-B14F-4D97-AF65-F5344CB8AC3E}">
        <p14:creationId xmlns:p14="http://schemas.microsoft.com/office/powerpoint/2010/main" val="1456868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5" name="Rectángulo 4"/>
          <p:cNvSpPr/>
          <p:nvPr/>
        </p:nvSpPr>
        <p:spPr>
          <a:xfrm>
            <a:off x="9713069" y="6273284"/>
            <a:ext cx="1937133" cy="369332"/>
          </a:xfrm>
          <a:prstGeom prst="rect">
            <a:avLst/>
          </a:prstGeom>
        </p:spPr>
        <p:txBody>
          <a:bodyPr wrap="none">
            <a:spAutoFit/>
          </a:bodyPr>
          <a:lstStyle/>
          <a:p>
            <a:r>
              <a:rPr lang="es-ES" dirty="0">
                <a:hlinkClick r:id="rId2"/>
              </a:rPr>
              <a:t>https://eric.ed.gov</a:t>
            </a:r>
            <a:endParaRPr lang="es-ES" dirty="0"/>
          </a:p>
        </p:txBody>
      </p:sp>
      <p:pic>
        <p:nvPicPr>
          <p:cNvPr id="3" name="Imagen 2"/>
          <p:cNvPicPr>
            <a:picLocks noChangeAspect="1"/>
          </p:cNvPicPr>
          <p:nvPr/>
        </p:nvPicPr>
        <p:blipFill>
          <a:blip r:embed="rId3"/>
          <a:stretch>
            <a:fillRect/>
          </a:stretch>
        </p:blipFill>
        <p:spPr>
          <a:xfrm>
            <a:off x="1085849" y="1377989"/>
            <a:ext cx="9930689" cy="4451311"/>
          </a:xfrm>
          <a:prstGeom prst="rect">
            <a:avLst/>
          </a:prstGeom>
        </p:spPr>
      </p:pic>
    </p:spTree>
    <p:extLst>
      <p:ext uri="{BB962C8B-B14F-4D97-AF65-F5344CB8AC3E}">
        <p14:creationId xmlns:p14="http://schemas.microsoft.com/office/powerpoint/2010/main" val="2728566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5" name="Rectángulo 4"/>
          <p:cNvSpPr/>
          <p:nvPr/>
        </p:nvSpPr>
        <p:spPr>
          <a:xfrm>
            <a:off x="4607669" y="6288088"/>
            <a:ext cx="7333995" cy="369332"/>
          </a:xfrm>
          <a:prstGeom prst="rect">
            <a:avLst/>
          </a:prstGeom>
        </p:spPr>
        <p:txBody>
          <a:bodyPr wrap="none">
            <a:spAutoFit/>
          </a:bodyPr>
          <a:lstStyle/>
          <a:p>
            <a:r>
              <a:rPr lang="es-ES" dirty="0">
                <a:hlinkClick r:id="rId2"/>
              </a:rPr>
              <a:t>https://www.scienceresearch.com/scienceresearch/desktop/en/search.html</a:t>
            </a:r>
            <a:endParaRPr lang="es-ES" dirty="0"/>
          </a:p>
        </p:txBody>
      </p:sp>
      <p:pic>
        <p:nvPicPr>
          <p:cNvPr id="4" name="Imagen 3"/>
          <p:cNvPicPr>
            <a:picLocks noChangeAspect="1"/>
          </p:cNvPicPr>
          <p:nvPr/>
        </p:nvPicPr>
        <p:blipFill>
          <a:blip r:embed="rId3"/>
          <a:stretch>
            <a:fillRect/>
          </a:stretch>
        </p:blipFill>
        <p:spPr>
          <a:xfrm>
            <a:off x="1609725" y="1228228"/>
            <a:ext cx="8972550" cy="4381500"/>
          </a:xfrm>
          <a:prstGeom prst="rect">
            <a:avLst/>
          </a:prstGeom>
        </p:spPr>
      </p:pic>
    </p:spTree>
    <p:extLst>
      <p:ext uri="{BB962C8B-B14F-4D97-AF65-F5344CB8AC3E}">
        <p14:creationId xmlns:p14="http://schemas.microsoft.com/office/powerpoint/2010/main" val="871744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4" name="Tabla 3">
            <a:extLst>
              <a:ext uri="{FF2B5EF4-FFF2-40B4-BE49-F238E27FC236}">
                <a16:creationId xmlns:a16="http://schemas.microsoft.com/office/drawing/2014/main" id="{E738EF15-0F82-4B67-839A-BB380D5C8D7E}"/>
              </a:ext>
            </a:extLst>
          </p:cNvPr>
          <p:cNvGraphicFramePr>
            <a:graphicFrameLocks noGrp="1"/>
          </p:cNvGraphicFramePr>
          <p:nvPr>
            <p:extLst>
              <p:ext uri="{D42A27DB-BD31-4B8C-83A1-F6EECF244321}">
                <p14:modId xmlns:p14="http://schemas.microsoft.com/office/powerpoint/2010/main" val="3494076372"/>
              </p:ext>
            </p:extLst>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Ya</a:t>
                      </a:r>
                      <a:r>
                        <a:rPr lang="es-ES" sz="1800" baseline="0" dirty="0">
                          <a:latin typeface="Cambria" panose="02040503050406030204" pitchFamily="18" charset="0"/>
                          <a:ea typeface="+mn-ea"/>
                          <a:cs typeface="+mn-cs"/>
                        </a:rPr>
                        <a:t> tenemos la bibliografía…ahora cómo citamos (APA)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Tree>
    <p:extLst>
      <p:ext uri="{BB962C8B-B14F-4D97-AF65-F5344CB8AC3E}">
        <p14:creationId xmlns:p14="http://schemas.microsoft.com/office/powerpoint/2010/main" val="4239262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p:cNvPicPr>
            <a:picLocks noChangeAspect="1"/>
          </p:cNvPicPr>
          <p:nvPr/>
        </p:nvPicPr>
        <p:blipFill>
          <a:blip r:embed="rId2"/>
          <a:stretch>
            <a:fillRect/>
          </a:stretch>
        </p:blipFill>
        <p:spPr>
          <a:xfrm>
            <a:off x="463550" y="828675"/>
            <a:ext cx="11233150" cy="5720106"/>
          </a:xfrm>
          <a:prstGeom prst="rect">
            <a:avLst/>
          </a:prstGeom>
        </p:spPr>
      </p:pic>
    </p:spTree>
    <p:extLst>
      <p:ext uri="{BB962C8B-B14F-4D97-AF65-F5344CB8AC3E}">
        <p14:creationId xmlns:p14="http://schemas.microsoft.com/office/powerpoint/2010/main" val="3677228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p:cNvPicPr>
            <a:picLocks noChangeAspect="1"/>
          </p:cNvPicPr>
          <p:nvPr/>
        </p:nvPicPr>
        <p:blipFill>
          <a:blip r:embed="rId2"/>
          <a:stretch>
            <a:fillRect/>
          </a:stretch>
        </p:blipFill>
        <p:spPr>
          <a:xfrm>
            <a:off x="1473200" y="961825"/>
            <a:ext cx="9245600" cy="5547362"/>
          </a:xfrm>
          <a:prstGeom prst="rect">
            <a:avLst/>
          </a:prstGeom>
        </p:spPr>
      </p:pic>
    </p:spTree>
    <p:extLst>
      <p:ext uri="{BB962C8B-B14F-4D97-AF65-F5344CB8AC3E}">
        <p14:creationId xmlns:p14="http://schemas.microsoft.com/office/powerpoint/2010/main" val="2904943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4" name="Imagen 3"/>
          <p:cNvPicPr>
            <a:picLocks noChangeAspect="1"/>
          </p:cNvPicPr>
          <p:nvPr/>
        </p:nvPicPr>
        <p:blipFill>
          <a:blip r:embed="rId2"/>
          <a:stretch>
            <a:fillRect/>
          </a:stretch>
        </p:blipFill>
        <p:spPr>
          <a:xfrm>
            <a:off x="1790700" y="549869"/>
            <a:ext cx="8610600" cy="5962956"/>
          </a:xfrm>
          <a:prstGeom prst="rect">
            <a:avLst/>
          </a:prstGeom>
        </p:spPr>
      </p:pic>
    </p:spTree>
    <p:extLst>
      <p:ext uri="{BB962C8B-B14F-4D97-AF65-F5344CB8AC3E}">
        <p14:creationId xmlns:p14="http://schemas.microsoft.com/office/powerpoint/2010/main" val="347529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7" name="Tabla 6">
            <a:extLst>
              <a:ext uri="{FF2B5EF4-FFF2-40B4-BE49-F238E27FC236}">
                <a16:creationId xmlns:a16="http://schemas.microsoft.com/office/drawing/2014/main" id="{4A264CC5-38A1-4035-BE41-F1CF4E95BD88}"/>
              </a:ext>
            </a:extLst>
          </p:cNvPr>
          <p:cNvGraphicFramePr>
            <a:graphicFrameLocks noGrp="1"/>
          </p:cNvGraphicFramePr>
          <p:nvPr>
            <p:extLst>
              <p:ext uri="{D42A27DB-BD31-4B8C-83A1-F6EECF244321}">
                <p14:modId xmlns:p14="http://schemas.microsoft.com/office/powerpoint/2010/main" val="1503550460"/>
              </p:ext>
            </p:extLst>
          </p:nvPr>
        </p:nvGraphicFramePr>
        <p:xfrm>
          <a:off x="498565" y="846355"/>
          <a:ext cx="11101252" cy="338978"/>
        </p:xfrm>
        <a:graphic>
          <a:graphicData uri="http://schemas.openxmlformats.org/drawingml/2006/table">
            <a:tbl>
              <a:tblPr>
                <a:tableStyleId>{5C22544A-7EE6-4342-B048-85BDC9FD1C3A}</a:tableStyleId>
              </a:tblPr>
              <a:tblGrid>
                <a:gridCol w="11101252">
                  <a:extLst>
                    <a:ext uri="{9D8B030D-6E8A-4147-A177-3AD203B41FA5}">
                      <a16:colId xmlns:a16="http://schemas.microsoft.com/office/drawing/2014/main" val="1734705555"/>
                    </a:ext>
                  </a:extLst>
                </a:gridCol>
              </a:tblGrid>
              <a:tr h="338978">
                <a:tc>
                  <a:txBody>
                    <a:bodyPr/>
                    <a:lstStyle/>
                    <a:p>
                      <a:pPr algn="l">
                        <a:spcAft>
                          <a:spcPts val="0"/>
                        </a:spcAft>
                      </a:pPr>
                      <a:r>
                        <a:rPr lang="es-ES" sz="1600" u="none" dirty="0">
                          <a:effectLst/>
                          <a:latin typeface="Cambria" panose="02040503050406030204" pitchFamily="18" charset="0"/>
                        </a:rPr>
                        <a:t>¿Qué es una cita textual?</a:t>
                      </a:r>
                    </a:p>
                  </a:txBody>
                  <a:tcPr marL="89535" marR="89535" marT="0" marB="0"/>
                </a:tc>
                <a:extLst>
                  <a:ext uri="{0D108BD9-81ED-4DB2-BD59-A6C34878D82A}">
                    <a16:rowId xmlns:a16="http://schemas.microsoft.com/office/drawing/2014/main" val="831992482"/>
                  </a:ext>
                </a:extLst>
              </a:tr>
            </a:tbl>
          </a:graphicData>
        </a:graphic>
      </p:graphicFrame>
      <p:sp>
        <p:nvSpPr>
          <p:cNvPr id="3" name="Rectángulo 2">
            <a:extLst>
              <a:ext uri="{FF2B5EF4-FFF2-40B4-BE49-F238E27FC236}">
                <a16:creationId xmlns:a16="http://schemas.microsoft.com/office/drawing/2014/main" id="{B76E50FC-7E21-4051-941B-ADB8365D2674}"/>
              </a:ext>
            </a:extLst>
          </p:cNvPr>
          <p:cNvSpPr/>
          <p:nvPr/>
        </p:nvSpPr>
        <p:spPr>
          <a:xfrm>
            <a:off x="498565" y="1193799"/>
            <a:ext cx="11101252" cy="1200329"/>
          </a:xfrm>
          <a:prstGeom prst="rect">
            <a:avLst/>
          </a:prstGeom>
        </p:spPr>
        <p:txBody>
          <a:bodyPr wrap="square">
            <a:spAutoFit/>
          </a:bodyPr>
          <a:lstStyle/>
          <a:p>
            <a:pPr algn="just"/>
            <a:r>
              <a:rPr lang="es-ES" dirty="0">
                <a:latin typeface="Cambria" panose="02040503050406030204" pitchFamily="18" charset="0"/>
              </a:rPr>
              <a:t>Una cita textual es la mención de una frase dicha por otra persona dentro de un discurso propio. Su función es darle soporte y veracidad a la información desarrollada en nuestro texto, pues las citas textuales suelen pertenecen a eminencias o autoridades dentro del tema específico que tratemos. Son una fuente adicional y deben citarse adecuadamente para evitar el </a:t>
            </a:r>
            <a:r>
              <a:rPr lang="es-ES" dirty="0">
                <a:effectLst>
                  <a:outerShdw blurRad="38100" dist="38100" dir="2700000" algn="tl">
                    <a:srgbClr val="000000">
                      <a:alpha val="43137"/>
                    </a:srgbClr>
                  </a:outerShdw>
                </a:effectLst>
                <a:latin typeface="Cambria" panose="02040503050406030204" pitchFamily="18" charset="0"/>
              </a:rPr>
              <a:t>plagio</a:t>
            </a:r>
            <a:r>
              <a:rPr lang="es-ES" dirty="0">
                <a:latin typeface="Cambria" panose="02040503050406030204" pitchFamily="18" charset="0"/>
              </a:rPr>
              <a:t>.</a:t>
            </a:r>
          </a:p>
        </p:txBody>
      </p:sp>
      <p:pic>
        <p:nvPicPr>
          <p:cNvPr id="6" name="Picture 2" descr="See the source image">
            <a:extLst>
              <a:ext uri="{FF2B5EF4-FFF2-40B4-BE49-F238E27FC236}">
                <a16:creationId xmlns:a16="http://schemas.microsoft.com/office/drawing/2014/main" id="{8621DCA3-EBC5-4DAF-8F6E-C7AB40C8F5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9" t="3774" r="3164" b="3481"/>
          <a:stretch/>
        </p:blipFill>
        <p:spPr bwMode="auto">
          <a:xfrm>
            <a:off x="592183" y="2726267"/>
            <a:ext cx="4310017" cy="3166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ángulo 4">
            <a:extLst>
              <a:ext uri="{FF2B5EF4-FFF2-40B4-BE49-F238E27FC236}">
                <a16:creationId xmlns:a16="http://schemas.microsoft.com/office/drawing/2014/main" id="{52493BD3-3B22-4BC2-BAF0-CF7DA02A7CE6}"/>
              </a:ext>
            </a:extLst>
          </p:cNvPr>
          <p:cNvSpPr/>
          <p:nvPr/>
        </p:nvSpPr>
        <p:spPr>
          <a:xfrm>
            <a:off x="5503817" y="2584997"/>
            <a:ext cx="6096000" cy="1754326"/>
          </a:xfrm>
          <a:prstGeom prst="rect">
            <a:avLst/>
          </a:prstGeom>
        </p:spPr>
        <p:txBody>
          <a:bodyPr>
            <a:spAutoFit/>
          </a:bodyPr>
          <a:lstStyle/>
          <a:p>
            <a:r>
              <a:rPr lang="es-ES" dirty="0">
                <a:solidFill>
                  <a:srgbClr val="222222"/>
                </a:solidFill>
                <a:latin typeface="Encode Sans Condensed"/>
              </a:rPr>
              <a:t>La </a:t>
            </a:r>
            <a:r>
              <a:rPr lang="es-ES" dirty="0">
                <a:solidFill>
                  <a:srgbClr val="222222"/>
                </a:solidFill>
                <a:effectLst>
                  <a:outerShdw blurRad="38100" dist="38100" dir="2700000" algn="tl">
                    <a:srgbClr val="000000">
                      <a:alpha val="43137"/>
                    </a:srgbClr>
                  </a:outerShdw>
                </a:effectLst>
                <a:latin typeface="Encode Sans Condensed"/>
              </a:rPr>
              <a:t>cita textual </a:t>
            </a:r>
            <a:r>
              <a:rPr lang="es-ES" dirty="0">
                <a:solidFill>
                  <a:srgbClr val="222222"/>
                </a:solidFill>
                <a:latin typeface="Encode Sans Condensed"/>
              </a:rPr>
              <a:t>debe ir acompañada del nombre del autor y la fuente de donde se extrajo.</a:t>
            </a:r>
          </a:p>
          <a:p>
            <a:pPr algn="just"/>
            <a:r>
              <a:rPr lang="es-ES" dirty="0">
                <a:solidFill>
                  <a:srgbClr val="222222"/>
                </a:solidFill>
                <a:latin typeface="Encode Sans Condensed"/>
              </a:rPr>
              <a:t>Existen dos tipos de citas textuales (según la APA):</a:t>
            </a:r>
          </a:p>
          <a:p>
            <a:pPr algn="just"/>
            <a:r>
              <a:rPr lang="es-ES" dirty="0">
                <a:solidFill>
                  <a:srgbClr val="222222"/>
                </a:solidFill>
                <a:latin typeface="Encode Sans Condensed"/>
              </a:rPr>
              <a:t>&lt;40 palabras: se coloca entre comillas</a:t>
            </a:r>
          </a:p>
          <a:p>
            <a:pPr algn="just"/>
            <a:r>
              <a:rPr lang="es-ES" dirty="0">
                <a:solidFill>
                  <a:srgbClr val="222222"/>
                </a:solidFill>
                <a:latin typeface="Encode Sans Condensed"/>
              </a:rPr>
              <a:t>&gt;40 palabras: se coloca en un párrafo aparte sin comillas y con un tamaño menor de letra.</a:t>
            </a:r>
            <a:endParaRPr lang="es-ES" b="0" i="0" dirty="0">
              <a:solidFill>
                <a:srgbClr val="222222"/>
              </a:solidFill>
              <a:effectLst/>
              <a:latin typeface="Encode Sans Condensed"/>
            </a:endParaRPr>
          </a:p>
        </p:txBody>
      </p:sp>
      <p:pic>
        <p:nvPicPr>
          <p:cNvPr id="8" name="Imagen 7">
            <a:extLst>
              <a:ext uri="{FF2B5EF4-FFF2-40B4-BE49-F238E27FC236}">
                <a16:creationId xmlns:a16="http://schemas.microsoft.com/office/drawing/2014/main" id="{3E4BEEDA-6FB0-4E16-A9FC-AF8AB76D4C1E}"/>
              </a:ext>
            </a:extLst>
          </p:cNvPr>
          <p:cNvPicPr>
            <a:picLocks noChangeAspect="1"/>
          </p:cNvPicPr>
          <p:nvPr/>
        </p:nvPicPr>
        <p:blipFill>
          <a:blip r:embed="rId3"/>
          <a:stretch>
            <a:fillRect/>
          </a:stretch>
        </p:blipFill>
        <p:spPr>
          <a:xfrm>
            <a:off x="6473514" y="4423423"/>
            <a:ext cx="4156605" cy="19308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856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p:cNvPicPr>
            <a:picLocks noChangeAspect="1"/>
          </p:cNvPicPr>
          <p:nvPr/>
        </p:nvPicPr>
        <p:blipFill>
          <a:blip r:embed="rId2"/>
          <a:stretch>
            <a:fillRect/>
          </a:stretch>
        </p:blipFill>
        <p:spPr>
          <a:xfrm>
            <a:off x="2055018" y="549869"/>
            <a:ext cx="8081963" cy="6041964"/>
          </a:xfrm>
          <a:prstGeom prst="rect">
            <a:avLst/>
          </a:prstGeom>
        </p:spPr>
      </p:pic>
    </p:spTree>
    <p:extLst>
      <p:ext uri="{BB962C8B-B14F-4D97-AF65-F5344CB8AC3E}">
        <p14:creationId xmlns:p14="http://schemas.microsoft.com/office/powerpoint/2010/main" val="392972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4" name="Imagen 3"/>
          <p:cNvPicPr>
            <a:picLocks noChangeAspect="1"/>
          </p:cNvPicPr>
          <p:nvPr/>
        </p:nvPicPr>
        <p:blipFill>
          <a:blip r:embed="rId2"/>
          <a:stretch>
            <a:fillRect/>
          </a:stretch>
        </p:blipFill>
        <p:spPr>
          <a:xfrm>
            <a:off x="2145506" y="549869"/>
            <a:ext cx="7900988" cy="5997908"/>
          </a:xfrm>
          <a:prstGeom prst="rect">
            <a:avLst/>
          </a:prstGeom>
        </p:spPr>
      </p:pic>
    </p:spTree>
    <p:extLst>
      <p:ext uri="{BB962C8B-B14F-4D97-AF65-F5344CB8AC3E}">
        <p14:creationId xmlns:p14="http://schemas.microsoft.com/office/powerpoint/2010/main" val="2946175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6" name="Imagen 5"/>
          <p:cNvPicPr>
            <a:picLocks noChangeAspect="1"/>
          </p:cNvPicPr>
          <p:nvPr/>
        </p:nvPicPr>
        <p:blipFill>
          <a:blip r:embed="rId2"/>
          <a:stretch>
            <a:fillRect/>
          </a:stretch>
        </p:blipFill>
        <p:spPr>
          <a:xfrm>
            <a:off x="2019300" y="549869"/>
            <a:ext cx="8153400" cy="5947972"/>
          </a:xfrm>
          <a:prstGeom prst="rect">
            <a:avLst/>
          </a:prstGeom>
        </p:spPr>
      </p:pic>
    </p:spTree>
    <p:extLst>
      <p:ext uri="{BB962C8B-B14F-4D97-AF65-F5344CB8AC3E}">
        <p14:creationId xmlns:p14="http://schemas.microsoft.com/office/powerpoint/2010/main" val="3964484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a:extLst>
              <a:ext uri="{FF2B5EF4-FFF2-40B4-BE49-F238E27FC236}">
                <a16:creationId xmlns:a16="http://schemas.microsoft.com/office/drawing/2014/main" id="{176D4C92-B638-4DE0-A9AA-049EF54F3265}"/>
              </a:ext>
            </a:extLst>
          </p:cNvPr>
          <p:cNvPicPr>
            <a:picLocks noChangeAspect="1"/>
          </p:cNvPicPr>
          <p:nvPr/>
        </p:nvPicPr>
        <p:blipFill>
          <a:blip r:embed="rId2"/>
          <a:stretch>
            <a:fillRect/>
          </a:stretch>
        </p:blipFill>
        <p:spPr>
          <a:xfrm>
            <a:off x="619125" y="790575"/>
            <a:ext cx="10953750" cy="5276850"/>
          </a:xfrm>
          <a:prstGeom prst="rect">
            <a:avLst/>
          </a:prstGeom>
        </p:spPr>
      </p:pic>
      <p:pic>
        <p:nvPicPr>
          <p:cNvPr id="4" name="Imagen 3">
            <a:extLst>
              <a:ext uri="{FF2B5EF4-FFF2-40B4-BE49-F238E27FC236}">
                <a16:creationId xmlns:a16="http://schemas.microsoft.com/office/drawing/2014/main" id="{BE4391E8-A4CE-4536-BE21-EF3B9F379449}"/>
              </a:ext>
            </a:extLst>
          </p:cNvPr>
          <p:cNvPicPr>
            <a:picLocks noChangeAspect="1"/>
          </p:cNvPicPr>
          <p:nvPr/>
        </p:nvPicPr>
        <p:blipFill>
          <a:blip r:embed="rId3"/>
          <a:stretch>
            <a:fillRect/>
          </a:stretch>
        </p:blipFill>
        <p:spPr>
          <a:xfrm>
            <a:off x="3943351" y="996616"/>
            <a:ext cx="6200774" cy="5311515"/>
          </a:xfrm>
          <a:prstGeom prst="rect">
            <a:avLst/>
          </a:prstGeom>
        </p:spPr>
      </p:pic>
    </p:spTree>
    <p:extLst>
      <p:ext uri="{BB962C8B-B14F-4D97-AF65-F5344CB8AC3E}">
        <p14:creationId xmlns:p14="http://schemas.microsoft.com/office/powerpoint/2010/main" val="36493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a:extLst>
              <a:ext uri="{FF2B5EF4-FFF2-40B4-BE49-F238E27FC236}">
                <a16:creationId xmlns:a16="http://schemas.microsoft.com/office/drawing/2014/main" id="{F53B936E-F3F5-4212-8131-9801CF7C5798}"/>
              </a:ext>
            </a:extLst>
          </p:cNvPr>
          <p:cNvPicPr>
            <a:picLocks noChangeAspect="1"/>
          </p:cNvPicPr>
          <p:nvPr/>
        </p:nvPicPr>
        <p:blipFill>
          <a:blip r:embed="rId2"/>
          <a:stretch>
            <a:fillRect/>
          </a:stretch>
        </p:blipFill>
        <p:spPr>
          <a:xfrm>
            <a:off x="0" y="611658"/>
            <a:ext cx="12192000" cy="2788767"/>
          </a:xfrm>
          <a:prstGeom prst="rect">
            <a:avLst/>
          </a:prstGeom>
        </p:spPr>
      </p:pic>
      <p:sp>
        <p:nvSpPr>
          <p:cNvPr id="7" name="Rectángulo 6">
            <a:extLst>
              <a:ext uri="{FF2B5EF4-FFF2-40B4-BE49-F238E27FC236}">
                <a16:creationId xmlns:a16="http://schemas.microsoft.com/office/drawing/2014/main" id="{2DD37ADB-5A01-4114-A4E7-4E626A89A029}"/>
              </a:ext>
            </a:extLst>
          </p:cNvPr>
          <p:cNvSpPr/>
          <p:nvPr/>
        </p:nvSpPr>
        <p:spPr>
          <a:xfrm>
            <a:off x="5972175" y="5923176"/>
            <a:ext cx="6096000" cy="646331"/>
          </a:xfrm>
          <a:prstGeom prst="rect">
            <a:avLst/>
          </a:prstGeom>
        </p:spPr>
        <p:txBody>
          <a:bodyPr>
            <a:spAutoFit/>
          </a:bodyPr>
          <a:lstStyle/>
          <a:p>
            <a:r>
              <a:rPr lang="es-ES" dirty="0">
                <a:hlinkClick r:id="rId3"/>
              </a:rPr>
              <a:t>https://www.elsevier.com/journals/journal-of-archaeological-science/0305-4403/guide-for-authors</a:t>
            </a:r>
            <a:endParaRPr lang="es-ES" dirty="0"/>
          </a:p>
        </p:txBody>
      </p:sp>
    </p:spTree>
    <p:extLst>
      <p:ext uri="{BB962C8B-B14F-4D97-AF65-F5344CB8AC3E}">
        <p14:creationId xmlns:p14="http://schemas.microsoft.com/office/powerpoint/2010/main" val="3811602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5" name="Imagen 4">
            <a:extLst>
              <a:ext uri="{FF2B5EF4-FFF2-40B4-BE49-F238E27FC236}">
                <a16:creationId xmlns:a16="http://schemas.microsoft.com/office/drawing/2014/main" id="{4945D5CF-7A05-4E6F-9781-710AA4C0DFA3}"/>
              </a:ext>
            </a:extLst>
          </p:cNvPr>
          <p:cNvPicPr>
            <a:picLocks noChangeAspect="1"/>
          </p:cNvPicPr>
          <p:nvPr/>
        </p:nvPicPr>
        <p:blipFill>
          <a:blip r:embed="rId2"/>
          <a:stretch>
            <a:fillRect/>
          </a:stretch>
        </p:blipFill>
        <p:spPr>
          <a:xfrm>
            <a:off x="1752600" y="3509980"/>
            <a:ext cx="9067800" cy="3152775"/>
          </a:xfrm>
          <a:prstGeom prst="rect">
            <a:avLst/>
          </a:prstGeom>
        </p:spPr>
      </p:pic>
      <p:pic>
        <p:nvPicPr>
          <p:cNvPr id="6" name="Imagen 5">
            <a:extLst>
              <a:ext uri="{FF2B5EF4-FFF2-40B4-BE49-F238E27FC236}">
                <a16:creationId xmlns:a16="http://schemas.microsoft.com/office/drawing/2014/main" id="{41F8F16B-A197-4D3E-B3A7-78494ED42878}"/>
              </a:ext>
            </a:extLst>
          </p:cNvPr>
          <p:cNvPicPr>
            <a:picLocks noChangeAspect="1"/>
          </p:cNvPicPr>
          <p:nvPr/>
        </p:nvPicPr>
        <p:blipFill>
          <a:blip r:embed="rId3"/>
          <a:stretch>
            <a:fillRect/>
          </a:stretch>
        </p:blipFill>
        <p:spPr>
          <a:xfrm>
            <a:off x="0" y="881078"/>
            <a:ext cx="12192000" cy="2466943"/>
          </a:xfrm>
          <a:prstGeom prst="rect">
            <a:avLst/>
          </a:prstGeom>
        </p:spPr>
      </p:pic>
    </p:spTree>
    <p:extLst>
      <p:ext uri="{BB962C8B-B14F-4D97-AF65-F5344CB8AC3E}">
        <p14:creationId xmlns:p14="http://schemas.microsoft.com/office/powerpoint/2010/main" val="229789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4" name="Imagen 3">
            <a:extLst>
              <a:ext uri="{FF2B5EF4-FFF2-40B4-BE49-F238E27FC236}">
                <a16:creationId xmlns:a16="http://schemas.microsoft.com/office/drawing/2014/main" id="{E7106FFD-1B63-44E4-A034-48921D95327E}"/>
              </a:ext>
            </a:extLst>
          </p:cNvPr>
          <p:cNvPicPr>
            <a:picLocks noChangeAspect="1"/>
          </p:cNvPicPr>
          <p:nvPr/>
        </p:nvPicPr>
        <p:blipFill>
          <a:blip r:embed="rId2"/>
          <a:stretch>
            <a:fillRect/>
          </a:stretch>
        </p:blipFill>
        <p:spPr>
          <a:xfrm>
            <a:off x="276225" y="747712"/>
            <a:ext cx="11639550" cy="5133975"/>
          </a:xfrm>
          <a:prstGeom prst="rect">
            <a:avLst/>
          </a:prstGeom>
        </p:spPr>
      </p:pic>
      <p:pic>
        <p:nvPicPr>
          <p:cNvPr id="3" name="Imagen 2">
            <a:extLst>
              <a:ext uri="{FF2B5EF4-FFF2-40B4-BE49-F238E27FC236}">
                <a16:creationId xmlns:a16="http://schemas.microsoft.com/office/drawing/2014/main" id="{A92CDD18-B437-4B9C-8248-52B23F890FD0}"/>
              </a:ext>
            </a:extLst>
          </p:cNvPr>
          <p:cNvPicPr>
            <a:picLocks noChangeAspect="1"/>
          </p:cNvPicPr>
          <p:nvPr/>
        </p:nvPicPr>
        <p:blipFill>
          <a:blip r:embed="rId3"/>
          <a:stretch>
            <a:fillRect/>
          </a:stretch>
        </p:blipFill>
        <p:spPr>
          <a:xfrm>
            <a:off x="5098035" y="747712"/>
            <a:ext cx="7093965" cy="6110288"/>
          </a:xfrm>
          <a:prstGeom prst="rect">
            <a:avLst/>
          </a:prstGeom>
        </p:spPr>
      </p:pic>
    </p:spTree>
    <p:extLst>
      <p:ext uri="{BB962C8B-B14F-4D97-AF65-F5344CB8AC3E}">
        <p14:creationId xmlns:p14="http://schemas.microsoft.com/office/powerpoint/2010/main" val="31463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4" name="Imagen 3">
            <a:extLst>
              <a:ext uri="{FF2B5EF4-FFF2-40B4-BE49-F238E27FC236}">
                <a16:creationId xmlns:a16="http://schemas.microsoft.com/office/drawing/2014/main" id="{AC5CCE9C-1136-4F3D-908F-A979FCA3BEB3}"/>
              </a:ext>
            </a:extLst>
          </p:cNvPr>
          <p:cNvPicPr>
            <a:picLocks noChangeAspect="1"/>
          </p:cNvPicPr>
          <p:nvPr/>
        </p:nvPicPr>
        <p:blipFill>
          <a:blip r:embed="rId2"/>
          <a:stretch>
            <a:fillRect/>
          </a:stretch>
        </p:blipFill>
        <p:spPr>
          <a:xfrm>
            <a:off x="2514600" y="781050"/>
            <a:ext cx="7162800" cy="1543050"/>
          </a:xfrm>
          <a:prstGeom prst="rect">
            <a:avLst/>
          </a:prstGeom>
        </p:spPr>
      </p:pic>
      <p:pic>
        <p:nvPicPr>
          <p:cNvPr id="5" name="Imagen 4">
            <a:extLst>
              <a:ext uri="{FF2B5EF4-FFF2-40B4-BE49-F238E27FC236}">
                <a16:creationId xmlns:a16="http://schemas.microsoft.com/office/drawing/2014/main" id="{16764F4C-B106-45EE-B92A-E0390A422A1C}"/>
              </a:ext>
            </a:extLst>
          </p:cNvPr>
          <p:cNvPicPr>
            <a:picLocks noChangeAspect="1"/>
          </p:cNvPicPr>
          <p:nvPr/>
        </p:nvPicPr>
        <p:blipFill>
          <a:blip r:embed="rId3"/>
          <a:stretch>
            <a:fillRect/>
          </a:stretch>
        </p:blipFill>
        <p:spPr>
          <a:xfrm>
            <a:off x="876300" y="2555281"/>
            <a:ext cx="10096500" cy="3981450"/>
          </a:xfrm>
          <a:prstGeom prst="rect">
            <a:avLst/>
          </a:prstGeom>
        </p:spPr>
      </p:pic>
    </p:spTree>
    <p:extLst>
      <p:ext uri="{BB962C8B-B14F-4D97-AF65-F5344CB8AC3E}">
        <p14:creationId xmlns:p14="http://schemas.microsoft.com/office/powerpoint/2010/main" val="152118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6" name="Tabla 5">
            <a:extLst>
              <a:ext uri="{FF2B5EF4-FFF2-40B4-BE49-F238E27FC236}">
                <a16:creationId xmlns:a16="http://schemas.microsoft.com/office/drawing/2014/main" id="{1DF4DA8F-D637-4C26-8D99-6E63D2E3E156}"/>
              </a:ext>
            </a:extLst>
          </p:cNvPr>
          <p:cNvGraphicFramePr>
            <a:graphicFrameLocks noGrp="1"/>
          </p:cNvGraphicFramePr>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Otras formas de citar menos comunes en Arqueología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10" name="Rectángulo 9">
            <a:extLst>
              <a:ext uri="{FF2B5EF4-FFF2-40B4-BE49-F238E27FC236}">
                <a16:creationId xmlns:a16="http://schemas.microsoft.com/office/drawing/2014/main" id="{874AD9C2-EF42-4FA8-9884-D7B31B0652D9}"/>
              </a:ext>
            </a:extLst>
          </p:cNvPr>
          <p:cNvSpPr/>
          <p:nvPr/>
        </p:nvSpPr>
        <p:spPr>
          <a:xfrm>
            <a:off x="491089" y="888847"/>
            <a:ext cx="11108222" cy="2585323"/>
          </a:xfrm>
          <a:prstGeom prst="rect">
            <a:avLst/>
          </a:prstGeom>
        </p:spPr>
        <p:txBody>
          <a:bodyPr wrap="square">
            <a:spAutoFit/>
          </a:bodyPr>
          <a:lstStyle/>
          <a:p>
            <a:r>
              <a:rPr lang="es-ES" dirty="0">
                <a:solidFill>
                  <a:srgbClr val="333333"/>
                </a:solidFill>
                <a:latin typeface="Arial" panose="020B0604020202020204" pitchFamily="34" charset="0"/>
              </a:rPr>
              <a:t>Normalmente cada disciplina tiene un estilo de cita recomendado:.</a:t>
            </a:r>
          </a:p>
          <a:p>
            <a:r>
              <a:rPr lang="es-ES" dirty="0">
                <a:solidFill>
                  <a:srgbClr val="333333"/>
                </a:solidFill>
                <a:latin typeface="Arial" panose="020B0604020202020204" pitchFamily="34" charset="0"/>
              </a:rPr>
              <a:t>Ciencias: ACS (química), AIP (</a:t>
            </a:r>
            <a:r>
              <a:rPr lang="es-ES" dirty="0" err="1">
                <a:solidFill>
                  <a:srgbClr val="333333"/>
                </a:solidFill>
                <a:latin typeface="Arial" panose="020B0604020202020204" pitchFamily="34" charset="0"/>
              </a:rPr>
              <a:t>fisica</a:t>
            </a:r>
            <a:r>
              <a:rPr lang="es-ES" dirty="0">
                <a:solidFill>
                  <a:srgbClr val="333333"/>
                </a:solidFill>
                <a:latin typeface="Arial" panose="020B0604020202020204" pitchFamily="34" charset="0"/>
              </a:rPr>
              <a:t>), AMS (matemáticas), Harvard (biología y ambientales).</a:t>
            </a:r>
          </a:p>
          <a:p>
            <a:r>
              <a:rPr lang="es-ES" dirty="0">
                <a:solidFill>
                  <a:srgbClr val="333333"/>
                </a:solidFill>
                <a:latin typeface="Arial" panose="020B0604020202020204" pitchFamily="34" charset="0"/>
              </a:rPr>
              <a:t>Derecho: APA, UNE</a:t>
            </a:r>
          </a:p>
          <a:p>
            <a:r>
              <a:rPr lang="es-ES" dirty="0" err="1">
                <a:solidFill>
                  <a:srgbClr val="333333"/>
                </a:solidFill>
                <a:latin typeface="Arial" panose="020B0604020202020204" pitchFamily="34" charset="0"/>
              </a:rPr>
              <a:t>Economia</a:t>
            </a:r>
            <a:r>
              <a:rPr lang="es-ES" dirty="0">
                <a:solidFill>
                  <a:srgbClr val="333333"/>
                </a:solidFill>
                <a:latin typeface="Arial" panose="020B0604020202020204" pitchFamily="34" charset="0"/>
              </a:rPr>
              <a:t>: APA, Harvard Business </a:t>
            </a:r>
            <a:r>
              <a:rPr lang="es-ES" dirty="0" err="1">
                <a:solidFill>
                  <a:srgbClr val="333333"/>
                </a:solidFill>
                <a:latin typeface="Arial" panose="020B0604020202020204" pitchFamily="34" charset="0"/>
              </a:rPr>
              <a:t>School</a:t>
            </a:r>
            <a:endParaRPr lang="es-ES" dirty="0">
              <a:solidFill>
                <a:srgbClr val="333333"/>
              </a:solidFill>
              <a:latin typeface="Arial" panose="020B0604020202020204" pitchFamily="34" charset="0"/>
            </a:endParaRPr>
          </a:p>
          <a:p>
            <a:r>
              <a:rPr lang="es-ES" dirty="0">
                <a:solidFill>
                  <a:srgbClr val="333333"/>
                </a:solidFill>
                <a:latin typeface="Arial" panose="020B0604020202020204" pitchFamily="34" charset="0"/>
              </a:rPr>
              <a:t>Educación: APA</a:t>
            </a:r>
          </a:p>
          <a:p>
            <a:r>
              <a:rPr lang="es-ES" dirty="0">
                <a:solidFill>
                  <a:srgbClr val="333333"/>
                </a:solidFill>
                <a:latin typeface="Arial" panose="020B0604020202020204" pitchFamily="34" charset="0"/>
              </a:rPr>
              <a:t>Humanidades: Chicago (historia, arte, música), MLA (filologías); Arqueología: APA</a:t>
            </a:r>
          </a:p>
          <a:p>
            <a:r>
              <a:rPr lang="es-ES" dirty="0">
                <a:solidFill>
                  <a:srgbClr val="333333"/>
                </a:solidFill>
                <a:latin typeface="Arial" panose="020B0604020202020204" pitchFamily="34" charset="0"/>
              </a:rPr>
              <a:t>Medicina: Vancouver</a:t>
            </a:r>
          </a:p>
          <a:p>
            <a:r>
              <a:rPr lang="es-ES" dirty="0">
                <a:solidFill>
                  <a:srgbClr val="333333"/>
                </a:solidFill>
                <a:latin typeface="Arial" panose="020B0604020202020204" pitchFamily="34" charset="0"/>
              </a:rPr>
              <a:t>Politécnica: IEEE</a:t>
            </a:r>
          </a:p>
          <a:p>
            <a:r>
              <a:rPr lang="es-ES" dirty="0">
                <a:solidFill>
                  <a:srgbClr val="333333"/>
                </a:solidFill>
                <a:latin typeface="Arial" panose="020B0604020202020204" pitchFamily="34" charset="0"/>
              </a:rPr>
              <a:t>Psicología: APA</a:t>
            </a:r>
          </a:p>
        </p:txBody>
      </p:sp>
    </p:spTree>
    <p:extLst>
      <p:ext uri="{BB962C8B-B14F-4D97-AF65-F5344CB8AC3E}">
        <p14:creationId xmlns:p14="http://schemas.microsoft.com/office/powerpoint/2010/main" val="17489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6" name="Tabla 5">
            <a:extLst>
              <a:ext uri="{FF2B5EF4-FFF2-40B4-BE49-F238E27FC236}">
                <a16:creationId xmlns:a16="http://schemas.microsoft.com/office/drawing/2014/main" id="{1DF4DA8F-D637-4C26-8D99-6E63D2E3E156}"/>
              </a:ext>
            </a:extLst>
          </p:cNvPr>
          <p:cNvGraphicFramePr>
            <a:graphicFrameLocks noGrp="1"/>
          </p:cNvGraphicFramePr>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Otras formas de citar menos comunes en Arqueología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10" name="Rectángulo 9">
            <a:extLst>
              <a:ext uri="{FF2B5EF4-FFF2-40B4-BE49-F238E27FC236}">
                <a16:creationId xmlns:a16="http://schemas.microsoft.com/office/drawing/2014/main" id="{874AD9C2-EF42-4FA8-9884-D7B31B0652D9}"/>
              </a:ext>
            </a:extLst>
          </p:cNvPr>
          <p:cNvSpPr/>
          <p:nvPr/>
        </p:nvSpPr>
        <p:spPr>
          <a:xfrm>
            <a:off x="491089" y="888847"/>
            <a:ext cx="11108222" cy="2585323"/>
          </a:xfrm>
          <a:prstGeom prst="rect">
            <a:avLst/>
          </a:prstGeom>
        </p:spPr>
        <p:txBody>
          <a:bodyPr wrap="square">
            <a:spAutoFit/>
          </a:bodyPr>
          <a:lstStyle/>
          <a:p>
            <a:r>
              <a:rPr lang="es-ES" dirty="0">
                <a:solidFill>
                  <a:srgbClr val="333333"/>
                </a:solidFill>
                <a:latin typeface="Arial" panose="020B0604020202020204" pitchFamily="34" charset="0"/>
              </a:rPr>
              <a:t>Normalmente cada disciplina tiene un estilo de cita recomendado:.</a:t>
            </a:r>
          </a:p>
          <a:p>
            <a:r>
              <a:rPr lang="es-ES" dirty="0">
                <a:solidFill>
                  <a:srgbClr val="333333"/>
                </a:solidFill>
                <a:latin typeface="Arial" panose="020B0604020202020204" pitchFamily="34" charset="0"/>
              </a:rPr>
              <a:t>Ciencias: ACS (química), AIP (</a:t>
            </a:r>
            <a:r>
              <a:rPr lang="es-ES" dirty="0" err="1">
                <a:solidFill>
                  <a:srgbClr val="333333"/>
                </a:solidFill>
                <a:latin typeface="Arial" panose="020B0604020202020204" pitchFamily="34" charset="0"/>
              </a:rPr>
              <a:t>fisica</a:t>
            </a:r>
            <a:r>
              <a:rPr lang="es-ES" dirty="0">
                <a:solidFill>
                  <a:srgbClr val="333333"/>
                </a:solidFill>
                <a:latin typeface="Arial" panose="020B0604020202020204" pitchFamily="34" charset="0"/>
              </a:rPr>
              <a:t>), AMS (matemáticas), Harvard (biología y ambientales).</a:t>
            </a:r>
          </a:p>
          <a:p>
            <a:r>
              <a:rPr lang="es-ES" dirty="0">
                <a:solidFill>
                  <a:srgbClr val="333333"/>
                </a:solidFill>
                <a:latin typeface="Arial" panose="020B0604020202020204" pitchFamily="34" charset="0"/>
              </a:rPr>
              <a:t>Derecho: APA, UNE</a:t>
            </a:r>
          </a:p>
          <a:p>
            <a:r>
              <a:rPr lang="es-ES" dirty="0" err="1">
                <a:solidFill>
                  <a:srgbClr val="333333"/>
                </a:solidFill>
                <a:latin typeface="Arial" panose="020B0604020202020204" pitchFamily="34" charset="0"/>
              </a:rPr>
              <a:t>Economia</a:t>
            </a:r>
            <a:r>
              <a:rPr lang="es-ES" dirty="0">
                <a:solidFill>
                  <a:srgbClr val="333333"/>
                </a:solidFill>
                <a:latin typeface="Arial" panose="020B0604020202020204" pitchFamily="34" charset="0"/>
              </a:rPr>
              <a:t>: APA, Harvard Business </a:t>
            </a:r>
            <a:r>
              <a:rPr lang="es-ES" dirty="0" err="1">
                <a:solidFill>
                  <a:srgbClr val="333333"/>
                </a:solidFill>
                <a:latin typeface="Arial" panose="020B0604020202020204" pitchFamily="34" charset="0"/>
              </a:rPr>
              <a:t>School</a:t>
            </a:r>
            <a:endParaRPr lang="es-ES" dirty="0">
              <a:solidFill>
                <a:srgbClr val="333333"/>
              </a:solidFill>
              <a:latin typeface="Arial" panose="020B0604020202020204" pitchFamily="34" charset="0"/>
            </a:endParaRPr>
          </a:p>
          <a:p>
            <a:r>
              <a:rPr lang="es-ES" dirty="0">
                <a:solidFill>
                  <a:srgbClr val="333333"/>
                </a:solidFill>
                <a:latin typeface="Arial" panose="020B0604020202020204" pitchFamily="34" charset="0"/>
              </a:rPr>
              <a:t>Educación: APA</a:t>
            </a:r>
          </a:p>
          <a:p>
            <a:r>
              <a:rPr lang="es-ES" dirty="0">
                <a:solidFill>
                  <a:srgbClr val="333333"/>
                </a:solidFill>
                <a:latin typeface="Arial" panose="020B0604020202020204" pitchFamily="34" charset="0"/>
              </a:rPr>
              <a:t>Humanidades: Chicago (historia, arte, música), MLA (filologías); </a:t>
            </a:r>
            <a:r>
              <a:rPr lang="es-ES" dirty="0">
                <a:solidFill>
                  <a:srgbClr val="FF0000"/>
                </a:solidFill>
                <a:effectLst>
                  <a:outerShdw blurRad="38100" dist="38100" dir="2700000" algn="tl">
                    <a:srgbClr val="000000">
                      <a:alpha val="43137"/>
                    </a:srgbClr>
                  </a:outerShdw>
                </a:effectLst>
                <a:latin typeface="Arial" panose="020B0604020202020204" pitchFamily="34" charset="0"/>
              </a:rPr>
              <a:t>Arqueología: APA</a:t>
            </a:r>
          </a:p>
          <a:p>
            <a:r>
              <a:rPr lang="es-ES" dirty="0">
                <a:solidFill>
                  <a:srgbClr val="333333"/>
                </a:solidFill>
                <a:latin typeface="Arial" panose="020B0604020202020204" pitchFamily="34" charset="0"/>
              </a:rPr>
              <a:t>Medicina: Vancouver</a:t>
            </a:r>
          </a:p>
          <a:p>
            <a:r>
              <a:rPr lang="es-ES" dirty="0">
                <a:solidFill>
                  <a:srgbClr val="333333"/>
                </a:solidFill>
                <a:latin typeface="Arial" panose="020B0604020202020204" pitchFamily="34" charset="0"/>
              </a:rPr>
              <a:t>Politécnica: IEEE</a:t>
            </a:r>
          </a:p>
          <a:p>
            <a:r>
              <a:rPr lang="es-ES" dirty="0">
                <a:solidFill>
                  <a:srgbClr val="333333"/>
                </a:solidFill>
                <a:latin typeface="Arial" panose="020B0604020202020204" pitchFamily="34" charset="0"/>
              </a:rPr>
              <a:t>Psicología: APA</a:t>
            </a:r>
          </a:p>
        </p:txBody>
      </p:sp>
    </p:spTree>
    <p:extLst>
      <p:ext uri="{BB962C8B-B14F-4D97-AF65-F5344CB8AC3E}">
        <p14:creationId xmlns:p14="http://schemas.microsoft.com/office/powerpoint/2010/main" val="66376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074" name="Picture 2" descr="See the source image">
            <a:extLst>
              <a:ext uri="{FF2B5EF4-FFF2-40B4-BE49-F238E27FC236}">
                <a16:creationId xmlns:a16="http://schemas.microsoft.com/office/drawing/2014/main" id="{60596148-E6BA-44EC-B1A6-45279D730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33" y="1611311"/>
            <a:ext cx="3717835" cy="34169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17D92A5-ED73-4C73-8595-ECDF3B91A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917" y="1608806"/>
            <a:ext cx="6076950" cy="3419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75BC6340-D64B-4BAE-A886-6FDBB1A049C9}"/>
              </a:ext>
            </a:extLst>
          </p:cNvPr>
          <p:cNvSpPr/>
          <p:nvPr/>
        </p:nvSpPr>
        <p:spPr>
          <a:xfrm>
            <a:off x="498565" y="1142999"/>
            <a:ext cx="11092302" cy="369332"/>
          </a:xfrm>
          <a:prstGeom prst="rect">
            <a:avLst/>
          </a:prstGeom>
        </p:spPr>
        <p:txBody>
          <a:bodyPr wrap="square">
            <a:spAutoFit/>
          </a:bodyPr>
          <a:lstStyle/>
          <a:p>
            <a:r>
              <a:rPr lang="es-ES" dirty="0"/>
              <a:t>RAE: Copiar</a:t>
            </a:r>
            <a:r>
              <a:rPr lang="es-ES" dirty="0">
                <a:solidFill>
                  <a:srgbClr val="000000"/>
                </a:solidFill>
                <a:latin typeface="arial unicode ms"/>
              </a:rPr>
              <a:t> </a:t>
            </a:r>
            <a:r>
              <a:rPr lang="es-ES" dirty="0"/>
              <a:t>en</a:t>
            </a:r>
            <a:r>
              <a:rPr lang="es-ES" dirty="0">
                <a:solidFill>
                  <a:srgbClr val="000000"/>
                </a:solidFill>
                <a:latin typeface="arial unicode ms"/>
              </a:rPr>
              <a:t> </a:t>
            </a:r>
            <a:r>
              <a:rPr lang="es-ES" dirty="0"/>
              <a:t>lo</a:t>
            </a:r>
            <a:r>
              <a:rPr lang="es-ES" dirty="0">
                <a:solidFill>
                  <a:srgbClr val="000000"/>
                </a:solidFill>
                <a:latin typeface="arial unicode ms"/>
              </a:rPr>
              <a:t> </a:t>
            </a:r>
            <a:r>
              <a:rPr lang="es-ES" dirty="0"/>
              <a:t>sustancial</a:t>
            </a:r>
            <a:r>
              <a:rPr lang="es-ES" dirty="0">
                <a:solidFill>
                  <a:srgbClr val="000000"/>
                </a:solidFill>
                <a:latin typeface="arial unicode ms"/>
              </a:rPr>
              <a:t> </a:t>
            </a:r>
            <a:r>
              <a:rPr lang="es-ES" dirty="0"/>
              <a:t>obras</a:t>
            </a:r>
            <a:r>
              <a:rPr lang="es-ES" dirty="0">
                <a:solidFill>
                  <a:srgbClr val="000000"/>
                </a:solidFill>
                <a:latin typeface="arial unicode ms"/>
              </a:rPr>
              <a:t> </a:t>
            </a:r>
            <a:r>
              <a:rPr lang="es-ES" dirty="0"/>
              <a:t>ajenas</a:t>
            </a:r>
            <a:r>
              <a:rPr lang="es-ES" dirty="0">
                <a:solidFill>
                  <a:srgbClr val="000000"/>
                </a:solidFill>
                <a:latin typeface="arial unicode ms"/>
              </a:rPr>
              <a:t>, </a:t>
            </a:r>
            <a:r>
              <a:rPr lang="es-ES" dirty="0"/>
              <a:t>dándolas</a:t>
            </a:r>
            <a:r>
              <a:rPr lang="es-ES" dirty="0">
                <a:solidFill>
                  <a:srgbClr val="000000"/>
                </a:solidFill>
                <a:latin typeface="arial unicode ms"/>
              </a:rPr>
              <a:t> </a:t>
            </a:r>
            <a:r>
              <a:rPr lang="es-ES" dirty="0"/>
              <a:t>como</a:t>
            </a:r>
            <a:r>
              <a:rPr lang="es-ES" dirty="0">
                <a:solidFill>
                  <a:srgbClr val="000000"/>
                </a:solidFill>
                <a:latin typeface="arial unicode ms"/>
              </a:rPr>
              <a:t> </a:t>
            </a:r>
            <a:r>
              <a:rPr lang="es-ES" dirty="0"/>
              <a:t>propias</a:t>
            </a:r>
            <a:r>
              <a:rPr lang="es-ES" dirty="0">
                <a:solidFill>
                  <a:srgbClr val="000000"/>
                </a:solidFill>
                <a:latin typeface="arial unicode ms"/>
              </a:rPr>
              <a:t>.</a:t>
            </a:r>
            <a:endParaRPr lang="es-ES" dirty="0"/>
          </a:p>
        </p:txBody>
      </p:sp>
      <p:graphicFrame>
        <p:nvGraphicFramePr>
          <p:cNvPr id="6" name="Tabla 5">
            <a:extLst>
              <a:ext uri="{FF2B5EF4-FFF2-40B4-BE49-F238E27FC236}">
                <a16:creationId xmlns:a16="http://schemas.microsoft.com/office/drawing/2014/main" id="{2406BE7C-5227-4ADA-9EA6-FC894FA7750C}"/>
              </a:ext>
            </a:extLst>
          </p:cNvPr>
          <p:cNvGraphicFramePr>
            <a:graphicFrameLocks noGrp="1"/>
          </p:cNvGraphicFramePr>
          <p:nvPr/>
        </p:nvGraphicFramePr>
        <p:xfrm>
          <a:off x="498565" y="846355"/>
          <a:ext cx="11092302" cy="338978"/>
        </p:xfrm>
        <a:graphic>
          <a:graphicData uri="http://schemas.openxmlformats.org/drawingml/2006/table">
            <a:tbl>
              <a:tblPr>
                <a:tableStyleId>{5C22544A-7EE6-4342-B048-85BDC9FD1C3A}</a:tableStyleId>
              </a:tblPr>
              <a:tblGrid>
                <a:gridCol w="11092302">
                  <a:extLst>
                    <a:ext uri="{9D8B030D-6E8A-4147-A177-3AD203B41FA5}">
                      <a16:colId xmlns:a16="http://schemas.microsoft.com/office/drawing/2014/main" val="1734705555"/>
                    </a:ext>
                  </a:extLst>
                </a:gridCol>
              </a:tblGrid>
              <a:tr h="338978">
                <a:tc>
                  <a:txBody>
                    <a:bodyPr/>
                    <a:lstStyle/>
                    <a:p>
                      <a:pPr algn="l">
                        <a:spcAft>
                          <a:spcPts val="0"/>
                        </a:spcAft>
                      </a:pPr>
                      <a:r>
                        <a:rPr lang="es-ES" sz="1600" u="none" dirty="0">
                          <a:effectLst/>
                          <a:latin typeface="Cambria" panose="02040503050406030204" pitchFamily="18" charset="0"/>
                        </a:rPr>
                        <a:t>¿Qué es el plagio?</a:t>
                      </a:r>
                      <a:endParaRPr lang="es-ES" sz="1200" u="none"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Tree>
    <p:extLst>
      <p:ext uri="{BB962C8B-B14F-4D97-AF65-F5344CB8AC3E}">
        <p14:creationId xmlns:p14="http://schemas.microsoft.com/office/powerpoint/2010/main" val="354367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par>
                                <p:cTn id="18" presetID="10" presetClass="entr" presetSubtype="0"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rgbClr val="FF0000"/>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6" name="Tabla 5">
            <a:extLst>
              <a:ext uri="{FF2B5EF4-FFF2-40B4-BE49-F238E27FC236}">
                <a16:creationId xmlns:a16="http://schemas.microsoft.com/office/drawing/2014/main" id="{1DF4DA8F-D637-4C26-8D99-6E63D2E3E156}"/>
              </a:ext>
            </a:extLst>
          </p:cNvPr>
          <p:cNvGraphicFramePr>
            <a:graphicFrameLocks noGrp="1"/>
          </p:cNvGraphicFramePr>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Otras formas de citar menos comunes en Arqueología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3" name="Rectángulo 2">
            <a:extLst>
              <a:ext uri="{FF2B5EF4-FFF2-40B4-BE49-F238E27FC236}">
                <a16:creationId xmlns:a16="http://schemas.microsoft.com/office/drawing/2014/main" id="{2A102072-2B6F-4271-9B5B-836135E6D7C9}"/>
              </a:ext>
            </a:extLst>
          </p:cNvPr>
          <p:cNvSpPr/>
          <p:nvPr/>
        </p:nvSpPr>
        <p:spPr>
          <a:xfrm>
            <a:off x="491089" y="888847"/>
            <a:ext cx="1723549" cy="369332"/>
          </a:xfrm>
          <a:prstGeom prst="rect">
            <a:avLst/>
          </a:prstGeom>
        </p:spPr>
        <p:txBody>
          <a:bodyPr wrap="none">
            <a:spAutoFit/>
          </a:bodyPr>
          <a:lstStyle/>
          <a:p>
            <a:r>
              <a:rPr lang="es-ES" dirty="0">
                <a:solidFill>
                  <a:srgbClr val="333333"/>
                </a:solidFill>
                <a:latin typeface="Arial" panose="020B0604020202020204" pitchFamily="34" charset="0"/>
              </a:rPr>
              <a:t>Estilo Chicago</a:t>
            </a:r>
            <a:endParaRPr lang="es-ES" b="0" i="0" dirty="0">
              <a:solidFill>
                <a:srgbClr val="333333"/>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05615938-3C95-4734-8250-5575EBAADD5C}"/>
              </a:ext>
            </a:extLst>
          </p:cNvPr>
          <p:cNvSpPr/>
          <p:nvPr/>
        </p:nvSpPr>
        <p:spPr>
          <a:xfrm>
            <a:off x="491088" y="1258179"/>
            <a:ext cx="11108221" cy="1200329"/>
          </a:xfrm>
          <a:prstGeom prst="rect">
            <a:avLst/>
          </a:prstGeom>
        </p:spPr>
        <p:txBody>
          <a:bodyPr wrap="square">
            <a:spAutoFit/>
          </a:bodyPr>
          <a:lstStyle/>
          <a:p>
            <a:r>
              <a:rPr lang="es-ES" b="1" dirty="0">
                <a:solidFill>
                  <a:srgbClr val="333333"/>
                </a:solidFill>
                <a:latin typeface="Arial" panose="020B0604020202020204" pitchFamily="34" charset="0"/>
              </a:rPr>
              <a:t>Libro de un autor​</a:t>
            </a:r>
            <a:endParaRPr lang="es-ES" dirty="0">
              <a:solidFill>
                <a:srgbClr val="333333"/>
              </a:solidFill>
              <a:latin typeface="Arial" panose="020B0604020202020204" pitchFamily="34" charset="0"/>
            </a:endParaRPr>
          </a:p>
          <a:p>
            <a:pPr>
              <a:buFont typeface="Arial" panose="020B0604020202020204" pitchFamily="34" charset="0"/>
              <a:buChar char="•"/>
            </a:pPr>
            <a:r>
              <a:rPr lang="es-ES" dirty="0">
                <a:solidFill>
                  <a:srgbClr val="333333"/>
                </a:solidFill>
                <a:latin typeface="Arial" panose="020B0604020202020204" pitchFamily="34" charset="0"/>
              </a:rPr>
              <a:t>Nota a pie de página: Wendy </a:t>
            </a:r>
            <a:r>
              <a:rPr lang="es-ES" dirty="0" err="1">
                <a:solidFill>
                  <a:srgbClr val="333333"/>
                </a:solidFill>
                <a:latin typeface="Arial" panose="020B0604020202020204" pitchFamily="34" charset="0"/>
              </a:rPr>
              <a:t>Doniger</a:t>
            </a:r>
            <a:r>
              <a:rPr lang="es-ES"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Splitting</a:t>
            </a:r>
            <a:r>
              <a:rPr lang="es-ES" i="1"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the</a:t>
            </a:r>
            <a:r>
              <a:rPr lang="es-ES" i="1"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Difference</a:t>
            </a:r>
            <a:r>
              <a:rPr lang="es-ES" dirty="0">
                <a:solidFill>
                  <a:srgbClr val="333333"/>
                </a:solidFill>
                <a:latin typeface="Arial" panose="020B0604020202020204" pitchFamily="34" charset="0"/>
              </a:rPr>
              <a:t> (Chicago: </a:t>
            </a:r>
            <a:r>
              <a:rPr lang="es-ES" dirty="0" err="1">
                <a:solidFill>
                  <a:srgbClr val="333333"/>
                </a:solidFill>
                <a:latin typeface="Arial" panose="020B0604020202020204" pitchFamily="34" charset="0"/>
              </a:rPr>
              <a:t>University</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of</a:t>
            </a:r>
            <a:r>
              <a:rPr lang="es-ES" dirty="0">
                <a:solidFill>
                  <a:srgbClr val="333333"/>
                </a:solidFill>
                <a:latin typeface="Arial" panose="020B0604020202020204" pitchFamily="34" charset="0"/>
              </a:rPr>
              <a:t> Chicago </a:t>
            </a:r>
            <a:r>
              <a:rPr lang="es-ES" dirty="0" err="1">
                <a:solidFill>
                  <a:srgbClr val="333333"/>
                </a:solidFill>
                <a:latin typeface="Arial" panose="020B0604020202020204" pitchFamily="34" charset="0"/>
              </a:rPr>
              <a:t>Press</a:t>
            </a:r>
            <a:r>
              <a:rPr lang="es-ES" dirty="0">
                <a:solidFill>
                  <a:srgbClr val="333333"/>
                </a:solidFill>
                <a:latin typeface="Arial" panose="020B0604020202020204" pitchFamily="34" charset="0"/>
              </a:rPr>
              <a:t>, 1999), 65.</a:t>
            </a:r>
          </a:p>
          <a:p>
            <a:pPr>
              <a:buFont typeface="Arial" panose="020B0604020202020204" pitchFamily="34" charset="0"/>
              <a:buChar char="•"/>
            </a:pPr>
            <a:r>
              <a:rPr lang="es-ES" dirty="0">
                <a:solidFill>
                  <a:srgbClr val="333333"/>
                </a:solidFill>
                <a:latin typeface="Arial" panose="020B0604020202020204" pitchFamily="34" charset="0"/>
              </a:rPr>
              <a:t>Bibliografía: </a:t>
            </a:r>
            <a:r>
              <a:rPr lang="es-ES" dirty="0" err="1">
                <a:solidFill>
                  <a:srgbClr val="333333"/>
                </a:solidFill>
                <a:latin typeface="Arial" panose="020B0604020202020204" pitchFamily="34" charset="0"/>
              </a:rPr>
              <a:t>Doniger</a:t>
            </a:r>
            <a:r>
              <a:rPr lang="es-ES" dirty="0">
                <a:solidFill>
                  <a:srgbClr val="333333"/>
                </a:solidFill>
                <a:latin typeface="Arial" panose="020B0604020202020204" pitchFamily="34" charset="0"/>
              </a:rPr>
              <a:t>, Wendy. </a:t>
            </a:r>
            <a:r>
              <a:rPr lang="es-ES" i="1" dirty="0" err="1">
                <a:solidFill>
                  <a:srgbClr val="333333"/>
                </a:solidFill>
                <a:latin typeface="Arial" panose="020B0604020202020204" pitchFamily="34" charset="0"/>
              </a:rPr>
              <a:t>Splitting</a:t>
            </a:r>
            <a:r>
              <a:rPr lang="es-ES" i="1"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the</a:t>
            </a:r>
            <a:r>
              <a:rPr lang="es-ES" i="1"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Difference</a:t>
            </a:r>
            <a:r>
              <a:rPr lang="es-ES" dirty="0">
                <a:solidFill>
                  <a:srgbClr val="333333"/>
                </a:solidFill>
                <a:latin typeface="Arial" panose="020B0604020202020204" pitchFamily="34" charset="0"/>
              </a:rPr>
              <a:t>. Chicago: </a:t>
            </a:r>
            <a:r>
              <a:rPr lang="es-ES" dirty="0" err="1">
                <a:solidFill>
                  <a:srgbClr val="333333"/>
                </a:solidFill>
                <a:latin typeface="Arial" panose="020B0604020202020204" pitchFamily="34" charset="0"/>
              </a:rPr>
              <a:t>University</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of</a:t>
            </a:r>
            <a:r>
              <a:rPr lang="es-ES" dirty="0">
                <a:solidFill>
                  <a:srgbClr val="333333"/>
                </a:solidFill>
                <a:latin typeface="Arial" panose="020B0604020202020204" pitchFamily="34" charset="0"/>
              </a:rPr>
              <a:t> Chicago </a:t>
            </a:r>
            <a:r>
              <a:rPr lang="es-ES" dirty="0" err="1">
                <a:solidFill>
                  <a:srgbClr val="333333"/>
                </a:solidFill>
                <a:latin typeface="Arial" panose="020B0604020202020204" pitchFamily="34" charset="0"/>
              </a:rPr>
              <a:t>Press</a:t>
            </a:r>
            <a:r>
              <a:rPr lang="es-ES" dirty="0">
                <a:solidFill>
                  <a:srgbClr val="333333"/>
                </a:solidFill>
                <a:latin typeface="Arial" panose="020B0604020202020204" pitchFamily="34" charset="0"/>
              </a:rPr>
              <a:t>, 1999.</a:t>
            </a:r>
            <a:endParaRPr lang="es-ES" b="0" i="0" dirty="0">
              <a:solidFill>
                <a:srgbClr val="333333"/>
              </a:solidFill>
              <a:effectLst/>
              <a:latin typeface="Arial" panose="020B0604020202020204" pitchFamily="34" charset="0"/>
            </a:endParaRPr>
          </a:p>
        </p:txBody>
      </p:sp>
      <p:sp>
        <p:nvSpPr>
          <p:cNvPr id="8" name="Rectángulo 7">
            <a:extLst>
              <a:ext uri="{FF2B5EF4-FFF2-40B4-BE49-F238E27FC236}">
                <a16:creationId xmlns:a16="http://schemas.microsoft.com/office/drawing/2014/main" id="{E6555DC4-7A8E-4829-933E-1956859C5C24}"/>
              </a:ext>
            </a:extLst>
          </p:cNvPr>
          <p:cNvSpPr/>
          <p:nvPr/>
        </p:nvSpPr>
        <p:spPr>
          <a:xfrm>
            <a:off x="491087" y="2458508"/>
            <a:ext cx="11006618" cy="2031325"/>
          </a:xfrm>
          <a:prstGeom prst="rect">
            <a:avLst/>
          </a:prstGeom>
        </p:spPr>
        <p:txBody>
          <a:bodyPr wrap="square">
            <a:spAutoFit/>
          </a:bodyPr>
          <a:lstStyle/>
          <a:p>
            <a:r>
              <a:rPr lang="en-US" b="1" dirty="0" err="1">
                <a:solidFill>
                  <a:srgbClr val="333333"/>
                </a:solidFill>
                <a:latin typeface="Arial" panose="020B0604020202020204" pitchFamily="34" charset="0"/>
              </a:rPr>
              <a:t>Capítulo</a:t>
            </a:r>
            <a:r>
              <a:rPr lang="en-US" b="1" dirty="0">
                <a:solidFill>
                  <a:srgbClr val="333333"/>
                </a:solidFill>
                <a:latin typeface="Arial" panose="020B0604020202020204" pitchFamily="34" charset="0"/>
              </a:rPr>
              <a:t> de </a:t>
            </a:r>
            <a:r>
              <a:rPr lang="en-US" b="1" dirty="0" err="1">
                <a:solidFill>
                  <a:srgbClr val="333333"/>
                </a:solidFill>
                <a:latin typeface="Arial" panose="020B0604020202020204" pitchFamily="34" charset="0"/>
              </a:rPr>
              <a:t>libro</a:t>
            </a:r>
            <a:endParaRPr lang="en-US" dirty="0">
              <a:solidFill>
                <a:srgbClr val="333333"/>
              </a:solidFill>
              <a:latin typeface="Arial" panose="020B0604020202020204" pitchFamily="34" charset="0"/>
            </a:endParaRPr>
          </a:p>
          <a:p>
            <a:pPr>
              <a:buFont typeface="Arial" panose="020B0604020202020204" pitchFamily="34" charset="0"/>
              <a:buChar char="•"/>
            </a:pPr>
            <a:r>
              <a:rPr lang="en-US" dirty="0">
                <a:solidFill>
                  <a:srgbClr val="333333"/>
                </a:solidFill>
                <a:latin typeface="Arial" panose="020B0604020202020204" pitchFamily="34" charset="0"/>
              </a:rPr>
              <a:t>Nota a pie de </a:t>
            </a:r>
            <a:r>
              <a:rPr lang="en-US" dirty="0" err="1">
                <a:solidFill>
                  <a:srgbClr val="333333"/>
                </a:solidFill>
                <a:latin typeface="Arial" panose="020B0604020202020204" pitchFamily="34" charset="0"/>
              </a:rPr>
              <a:t>página</a:t>
            </a:r>
            <a:r>
              <a:rPr lang="en-US" dirty="0">
                <a:solidFill>
                  <a:srgbClr val="333333"/>
                </a:solidFill>
                <a:latin typeface="Arial" panose="020B0604020202020204" pitchFamily="34" charset="0"/>
              </a:rPr>
              <a:t>: Andrew Wiese, “The House I Live In: Race, Class, and African American Suburban Dreams in the Postwar United States”, </a:t>
            </a:r>
            <a:r>
              <a:rPr lang="en-US" dirty="0" err="1">
                <a:solidFill>
                  <a:srgbClr val="333333"/>
                </a:solidFill>
                <a:latin typeface="Arial" panose="020B0604020202020204" pitchFamily="34" charset="0"/>
              </a:rPr>
              <a:t>en</a:t>
            </a:r>
            <a:r>
              <a:rPr lang="en-US" dirty="0">
                <a:solidFill>
                  <a:srgbClr val="333333"/>
                </a:solidFill>
                <a:latin typeface="Arial" panose="020B0604020202020204" pitchFamily="34" charset="0"/>
              </a:rPr>
              <a:t> </a:t>
            </a:r>
            <a:r>
              <a:rPr lang="en-US" i="1" dirty="0">
                <a:solidFill>
                  <a:srgbClr val="333333"/>
                </a:solidFill>
                <a:latin typeface="Arial" panose="020B0604020202020204" pitchFamily="34" charset="0"/>
              </a:rPr>
              <a:t>The New Suburban History</a:t>
            </a:r>
            <a:r>
              <a:rPr lang="en-US" dirty="0">
                <a:solidFill>
                  <a:srgbClr val="333333"/>
                </a:solidFill>
                <a:latin typeface="Arial" panose="020B0604020202020204" pitchFamily="34" charset="0"/>
              </a:rPr>
              <a:t>, ed. Kevin M. Kruse y Thomas J. Sugrue (Chicago: University of Chicago Press, 2006), 101–2.</a:t>
            </a:r>
          </a:p>
          <a:p>
            <a:pPr>
              <a:buFont typeface="Arial" panose="020B0604020202020204" pitchFamily="34" charset="0"/>
              <a:buChar char="•"/>
            </a:pPr>
            <a:r>
              <a:rPr lang="en-US" dirty="0" err="1">
                <a:solidFill>
                  <a:srgbClr val="333333"/>
                </a:solidFill>
                <a:latin typeface="Arial" panose="020B0604020202020204" pitchFamily="34" charset="0"/>
              </a:rPr>
              <a:t>Bibliografía</a:t>
            </a:r>
            <a:r>
              <a:rPr lang="en-US" dirty="0">
                <a:solidFill>
                  <a:srgbClr val="333333"/>
                </a:solidFill>
                <a:latin typeface="Arial" panose="020B0604020202020204" pitchFamily="34" charset="0"/>
              </a:rPr>
              <a:t>: Wiese, Andrew. “The House I Live In: Race, Class, and African American Suburban Dreams in the Postwar United States.” </a:t>
            </a:r>
            <a:r>
              <a:rPr lang="en-US" dirty="0" err="1">
                <a:solidFill>
                  <a:srgbClr val="333333"/>
                </a:solidFill>
                <a:latin typeface="Arial" panose="020B0604020202020204" pitchFamily="34" charset="0"/>
              </a:rPr>
              <a:t>En</a:t>
            </a:r>
            <a:r>
              <a:rPr lang="en-US" dirty="0">
                <a:solidFill>
                  <a:srgbClr val="333333"/>
                </a:solidFill>
                <a:latin typeface="Arial" panose="020B0604020202020204" pitchFamily="34" charset="0"/>
              </a:rPr>
              <a:t> </a:t>
            </a:r>
            <a:r>
              <a:rPr lang="en-US" i="1" dirty="0">
                <a:solidFill>
                  <a:srgbClr val="333333"/>
                </a:solidFill>
                <a:latin typeface="Arial" panose="020B0604020202020204" pitchFamily="34" charset="0"/>
              </a:rPr>
              <a:t>The New Suburban History</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editado</a:t>
            </a:r>
            <a:r>
              <a:rPr lang="en-US" dirty="0">
                <a:solidFill>
                  <a:srgbClr val="333333"/>
                </a:solidFill>
                <a:latin typeface="Arial" panose="020B0604020202020204" pitchFamily="34" charset="0"/>
              </a:rPr>
              <a:t> por Kevin M. Kruse and Thomas J. Sugrue, 99–119. Chicago: University of Chicago Press, 2006.</a:t>
            </a:r>
            <a:endParaRPr lang="en-US" b="0" i="0" dirty="0">
              <a:solidFill>
                <a:srgbClr val="333333"/>
              </a:solidFill>
              <a:effectLst/>
              <a:latin typeface="Arial" panose="020B0604020202020204" pitchFamily="34" charset="0"/>
            </a:endParaRPr>
          </a:p>
        </p:txBody>
      </p:sp>
      <p:sp>
        <p:nvSpPr>
          <p:cNvPr id="9" name="Rectángulo 8">
            <a:extLst>
              <a:ext uri="{FF2B5EF4-FFF2-40B4-BE49-F238E27FC236}">
                <a16:creationId xmlns:a16="http://schemas.microsoft.com/office/drawing/2014/main" id="{2B907CD0-C12A-4074-8013-6C88A101199F}"/>
              </a:ext>
            </a:extLst>
          </p:cNvPr>
          <p:cNvSpPr/>
          <p:nvPr/>
        </p:nvSpPr>
        <p:spPr>
          <a:xfrm>
            <a:off x="491086" y="4489833"/>
            <a:ext cx="11006618" cy="923330"/>
          </a:xfrm>
          <a:prstGeom prst="rect">
            <a:avLst/>
          </a:prstGeom>
        </p:spPr>
        <p:txBody>
          <a:bodyPr wrap="square">
            <a:spAutoFit/>
          </a:bodyPr>
          <a:lstStyle/>
          <a:p>
            <a:r>
              <a:rPr lang="es-ES" b="1" dirty="0">
                <a:solidFill>
                  <a:srgbClr val="333333"/>
                </a:solidFill>
                <a:latin typeface="Arial" panose="020B0604020202020204" pitchFamily="34" charset="0"/>
              </a:rPr>
              <a:t>Artículo de revista impresa</a:t>
            </a:r>
            <a:endParaRPr lang="es-ES" dirty="0">
              <a:solidFill>
                <a:srgbClr val="333333"/>
              </a:solidFill>
              <a:latin typeface="Arial" panose="020B0604020202020204" pitchFamily="34" charset="0"/>
            </a:endParaRPr>
          </a:p>
          <a:p>
            <a:pPr>
              <a:buFont typeface="Arial" panose="020B0604020202020204" pitchFamily="34" charset="0"/>
              <a:buChar char="•"/>
            </a:pPr>
            <a:r>
              <a:rPr lang="es-ES" dirty="0">
                <a:solidFill>
                  <a:srgbClr val="333333"/>
                </a:solidFill>
                <a:latin typeface="Arial" panose="020B0604020202020204" pitchFamily="34" charset="0"/>
              </a:rPr>
              <a:t>Nota a pie de página: John Maynard Smith, “</a:t>
            </a:r>
            <a:r>
              <a:rPr lang="es-ES" dirty="0" err="1">
                <a:solidFill>
                  <a:srgbClr val="333333"/>
                </a:solidFill>
                <a:latin typeface="Arial" panose="020B0604020202020204" pitchFamily="34" charset="0"/>
              </a:rPr>
              <a:t>The</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Origin</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of</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Altruism</a:t>
            </a:r>
            <a:r>
              <a:rPr lang="es-ES"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Nature</a:t>
            </a:r>
            <a:r>
              <a:rPr lang="es-ES" dirty="0">
                <a:solidFill>
                  <a:srgbClr val="333333"/>
                </a:solidFill>
                <a:latin typeface="Arial" panose="020B0604020202020204" pitchFamily="34" charset="0"/>
              </a:rPr>
              <a:t> 393 (1998): 639.</a:t>
            </a:r>
          </a:p>
          <a:p>
            <a:pPr>
              <a:buFont typeface="Arial" panose="020B0604020202020204" pitchFamily="34" charset="0"/>
              <a:buChar char="•"/>
            </a:pPr>
            <a:r>
              <a:rPr lang="es-ES" dirty="0">
                <a:solidFill>
                  <a:srgbClr val="333333"/>
                </a:solidFill>
                <a:latin typeface="Arial" panose="020B0604020202020204" pitchFamily="34" charset="0"/>
              </a:rPr>
              <a:t>Bibliografía: Smith, John Maynard. “</a:t>
            </a:r>
            <a:r>
              <a:rPr lang="es-ES" dirty="0" err="1">
                <a:solidFill>
                  <a:srgbClr val="333333"/>
                </a:solidFill>
                <a:latin typeface="Arial" panose="020B0604020202020204" pitchFamily="34" charset="0"/>
              </a:rPr>
              <a:t>The</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Origin</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of</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Altruism</a:t>
            </a:r>
            <a:r>
              <a:rPr lang="es-ES"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Nature</a:t>
            </a:r>
            <a:r>
              <a:rPr lang="es-ES" dirty="0">
                <a:solidFill>
                  <a:srgbClr val="333333"/>
                </a:solidFill>
                <a:latin typeface="Arial" panose="020B0604020202020204" pitchFamily="34" charset="0"/>
              </a:rPr>
              <a:t> 393 (1998): 639–40.</a:t>
            </a:r>
            <a:endParaRPr lang="es-E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86060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6" name="Tabla 5">
            <a:extLst>
              <a:ext uri="{FF2B5EF4-FFF2-40B4-BE49-F238E27FC236}">
                <a16:creationId xmlns:a16="http://schemas.microsoft.com/office/drawing/2014/main" id="{1DF4DA8F-D637-4C26-8D99-6E63D2E3E156}"/>
              </a:ext>
            </a:extLst>
          </p:cNvPr>
          <p:cNvGraphicFramePr>
            <a:graphicFrameLocks noGrp="1"/>
          </p:cNvGraphicFramePr>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Otras formas de citar menos comunes en Arqueología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3" name="Rectángulo 2">
            <a:extLst>
              <a:ext uri="{FF2B5EF4-FFF2-40B4-BE49-F238E27FC236}">
                <a16:creationId xmlns:a16="http://schemas.microsoft.com/office/drawing/2014/main" id="{2A102072-2B6F-4271-9B5B-836135E6D7C9}"/>
              </a:ext>
            </a:extLst>
          </p:cNvPr>
          <p:cNvSpPr/>
          <p:nvPr/>
        </p:nvSpPr>
        <p:spPr>
          <a:xfrm>
            <a:off x="491089" y="888847"/>
            <a:ext cx="2223686" cy="369332"/>
          </a:xfrm>
          <a:prstGeom prst="rect">
            <a:avLst/>
          </a:prstGeom>
        </p:spPr>
        <p:txBody>
          <a:bodyPr wrap="none">
            <a:spAutoFit/>
          </a:bodyPr>
          <a:lstStyle/>
          <a:p>
            <a:r>
              <a:rPr lang="es-ES" dirty="0">
                <a:solidFill>
                  <a:srgbClr val="333333"/>
                </a:solidFill>
                <a:latin typeface="Arial" panose="020B0604020202020204" pitchFamily="34" charset="0"/>
              </a:rPr>
              <a:t>Estilo UNE-ISO 690</a:t>
            </a:r>
            <a:endParaRPr lang="es-ES" b="0" i="0" dirty="0">
              <a:solidFill>
                <a:srgbClr val="333333"/>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658B1E57-1926-4F6F-BC0D-5BFB6F1CEEFB}"/>
              </a:ext>
            </a:extLst>
          </p:cNvPr>
          <p:cNvSpPr/>
          <p:nvPr/>
        </p:nvSpPr>
        <p:spPr>
          <a:xfrm>
            <a:off x="491088" y="1388510"/>
            <a:ext cx="11108221" cy="3416320"/>
          </a:xfrm>
          <a:prstGeom prst="rect">
            <a:avLst/>
          </a:prstGeom>
        </p:spPr>
        <p:txBody>
          <a:bodyPr wrap="square">
            <a:spAutoFit/>
          </a:bodyPr>
          <a:lstStyle/>
          <a:p>
            <a:r>
              <a:rPr lang="es-ES" b="1" dirty="0">
                <a:solidFill>
                  <a:srgbClr val="333333"/>
                </a:solidFill>
                <a:latin typeface="Arial" panose="020B0604020202020204" pitchFamily="34" charset="0"/>
              </a:rPr>
              <a:t>Artículo de una publicación seriada</a:t>
            </a:r>
            <a:endParaRPr lang="es-ES" dirty="0">
              <a:solidFill>
                <a:srgbClr val="333333"/>
              </a:solidFill>
              <a:latin typeface="Arial" panose="020B0604020202020204" pitchFamily="34" charset="0"/>
            </a:endParaRPr>
          </a:p>
          <a:p>
            <a:r>
              <a:rPr lang="es-ES" dirty="0">
                <a:solidFill>
                  <a:srgbClr val="333333"/>
                </a:solidFill>
                <a:latin typeface="Arial" panose="020B0604020202020204" pitchFamily="34" charset="0"/>
              </a:rPr>
              <a:t>APELLIDO(S), Nombre. "Título del artículo". Responsabilidad secundaria. </a:t>
            </a:r>
            <a:r>
              <a:rPr lang="es-ES" i="1" dirty="0">
                <a:solidFill>
                  <a:srgbClr val="333333"/>
                </a:solidFill>
                <a:latin typeface="Arial" panose="020B0604020202020204" pitchFamily="34" charset="0"/>
              </a:rPr>
              <a:t>Título de la publicación seriada</a:t>
            </a:r>
            <a:r>
              <a:rPr lang="es-ES" dirty="0">
                <a:solidFill>
                  <a:srgbClr val="333333"/>
                </a:solidFill>
                <a:latin typeface="Arial" panose="020B0604020202020204" pitchFamily="34" charset="0"/>
              </a:rPr>
              <a:t>. [Designación del soporte] Edición. Localización en el documento fuente: año, volumen, número, páginas. ISSN, DOI. [Disponibilidad y acceso]</a:t>
            </a:r>
          </a:p>
          <a:p>
            <a:r>
              <a:rPr lang="es-ES" dirty="0">
                <a:solidFill>
                  <a:srgbClr val="333333"/>
                </a:solidFill>
                <a:latin typeface="Arial" panose="020B0604020202020204" pitchFamily="34" charset="0"/>
              </a:rPr>
              <a:t>Ejemplos:</a:t>
            </a:r>
          </a:p>
          <a:p>
            <a:pPr marL="508000">
              <a:buFont typeface="Arial" panose="020B0604020202020204" pitchFamily="34" charset="0"/>
              <a:buChar char="•"/>
            </a:pPr>
            <a:r>
              <a:rPr lang="es-ES" dirty="0">
                <a:solidFill>
                  <a:srgbClr val="333333"/>
                </a:solidFill>
                <a:latin typeface="Arial" panose="020B0604020202020204" pitchFamily="34" charset="0"/>
              </a:rPr>
              <a:t>LLOSA, Josep, et al. "Modulo </a:t>
            </a:r>
            <a:r>
              <a:rPr lang="es-ES" dirty="0" err="1">
                <a:solidFill>
                  <a:srgbClr val="333333"/>
                </a:solidFill>
                <a:latin typeface="Arial" panose="020B0604020202020204" pitchFamily="34" charset="0"/>
              </a:rPr>
              <a:t>scheduling</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with</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reduced</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register</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pressure</a:t>
            </a:r>
            <a:r>
              <a:rPr lang="es-ES" dirty="0">
                <a:solidFill>
                  <a:srgbClr val="333333"/>
                </a:solidFill>
                <a:latin typeface="Arial" panose="020B0604020202020204" pitchFamily="34" charset="0"/>
              </a:rPr>
              <a:t>". </a:t>
            </a:r>
            <a:r>
              <a:rPr lang="es-ES" i="1" dirty="0">
                <a:solidFill>
                  <a:srgbClr val="333333"/>
                </a:solidFill>
                <a:latin typeface="Arial" panose="020B0604020202020204" pitchFamily="34" charset="0"/>
              </a:rPr>
              <a:t>IEEE </a:t>
            </a:r>
            <a:r>
              <a:rPr lang="es-ES" i="1" dirty="0" err="1">
                <a:solidFill>
                  <a:srgbClr val="333333"/>
                </a:solidFill>
                <a:latin typeface="Arial" panose="020B0604020202020204" pitchFamily="34" charset="0"/>
              </a:rPr>
              <a:t>Transactions</a:t>
            </a:r>
            <a:r>
              <a:rPr lang="es-ES" i="1"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on</a:t>
            </a:r>
            <a:r>
              <a:rPr lang="es-ES" i="1" dirty="0">
                <a:solidFill>
                  <a:srgbClr val="333333"/>
                </a:solidFill>
                <a:latin typeface="Arial" panose="020B0604020202020204" pitchFamily="34" charset="0"/>
              </a:rPr>
              <a:t> computers</a:t>
            </a:r>
            <a:r>
              <a:rPr lang="es-ES" dirty="0">
                <a:solidFill>
                  <a:srgbClr val="333333"/>
                </a:solidFill>
                <a:latin typeface="Arial" panose="020B0604020202020204" pitchFamily="34" charset="0"/>
              </a:rPr>
              <a:t>.1998, vol. 47, núm. 6, p. 625-638.</a:t>
            </a:r>
          </a:p>
          <a:p>
            <a:pPr marL="508000">
              <a:buFont typeface="Arial" panose="020B0604020202020204" pitchFamily="34" charset="0"/>
              <a:buChar char="•"/>
            </a:pPr>
            <a:r>
              <a:rPr lang="es-ES" dirty="0">
                <a:solidFill>
                  <a:srgbClr val="333333"/>
                </a:solidFill>
                <a:latin typeface="Arial" panose="020B0604020202020204" pitchFamily="34" charset="0"/>
              </a:rPr>
              <a:t>ALVAREZ, Begoña; BALLINA, F. Javier de la; VÁZQUEZ, Rodolfo. "La reacción del consumidor ante las promociones". </a:t>
            </a:r>
            <a:r>
              <a:rPr lang="es-ES" i="1" dirty="0">
                <a:solidFill>
                  <a:srgbClr val="333333"/>
                </a:solidFill>
                <a:latin typeface="Arial" panose="020B0604020202020204" pitchFamily="34" charset="0"/>
              </a:rPr>
              <a:t>MK Marketing + Ventas</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Nº</a:t>
            </a:r>
            <a:r>
              <a:rPr lang="es-ES" dirty="0">
                <a:solidFill>
                  <a:srgbClr val="333333"/>
                </a:solidFill>
                <a:latin typeface="Arial" panose="020B0604020202020204" pitchFamily="34" charset="0"/>
              </a:rPr>
              <a:t> 143 (Enero 2000) p. 33-37 </a:t>
            </a:r>
          </a:p>
          <a:p>
            <a:pPr marL="508000">
              <a:buFont typeface="Arial" panose="020B0604020202020204" pitchFamily="34" charset="0"/>
              <a:buChar char="•"/>
            </a:pPr>
            <a:r>
              <a:rPr lang="es-ES" dirty="0">
                <a:solidFill>
                  <a:srgbClr val="333333"/>
                </a:solidFill>
                <a:latin typeface="Arial" panose="020B0604020202020204" pitchFamily="34" charset="0"/>
              </a:rPr>
              <a:t>RUÍZ, E., CRATO, N. (2012). "Can </a:t>
            </a:r>
            <a:r>
              <a:rPr lang="es-ES" dirty="0" err="1">
                <a:solidFill>
                  <a:srgbClr val="333333"/>
                </a:solidFill>
                <a:latin typeface="Arial" panose="020B0604020202020204" pitchFamily="34" charset="0"/>
              </a:rPr>
              <a:t>we</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evaluate</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the</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predictability</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of</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financial</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markets</a:t>
            </a:r>
            <a:r>
              <a:rPr lang="es-ES" dirty="0">
                <a:solidFill>
                  <a:srgbClr val="333333"/>
                </a:solidFill>
                <a:latin typeface="Arial" panose="020B0604020202020204" pitchFamily="34" charset="0"/>
              </a:rPr>
              <a:t>?". En: </a:t>
            </a:r>
            <a:r>
              <a:rPr lang="es-ES" i="1" dirty="0">
                <a:solidFill>
                  <a:srgbClr val="333333"/>
                </a:solidFill>
                <a:latin typeface="Arial" panose="020B0604020202020204" pitchFamily="34" charset="0"/>
              </a:rPr>
              <a:t>International </a:t>
            </a:r>
            <a:r>
              <a:rPr lang="es-ES" i="1" dirty="0" err="1">
                <a:solidFill>
                  <a:srgbClr val="333333"/>
                </a:solidFill>
                <a:latin typeface="Arial" panose="020B0604020202020204" pitchFamily="34" charset="0"/>
              </a:rPr>
              <a:t>Journal</a:t>
            </a:r>
            <a:r>
              <a:rPr lang="es-ES" i="1"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of</a:t>
            </a:r>
            <a:r>
              <a:rPr lang="es-ES" i="1" dirty="0">
                <a:solidFill>
                  <a:srgbClr val="333333"/>
                </a:solidFill>
                <a:latin typeface="Arial" panose="020B0604020202020204" pitchFamily="34" charset="0"/>
              </a:rPr>
              <a:t> </a:t>
            </a:r>
            <a:r>
              <a:rPr lang="es-ES" i="1" dirty="0" err="1">
                <a:solidFill>
                  <a:srgbClr val="333333"/>
                </a:solidFill>
                <a:latin typeface="Arial" panose="020B0604020202020204" pitchFamily="34" charset="0"/>
              </a:rPr>
              <a:t>Forecasting</a:t>
            </a:r>
            <a:r>
              <a:rPr lang="es-ES" dirty="0">
                <a:solidFill>
                  <a:srgbClr val="333333"/>
                </a:solidFill>
                <a:latin typeface="Arial" panose="020B0604020202020204" pitchFamily="34" charset="0"/>
              </a:rPr>
              <a:t> [en línea]. Elsevier. V. 28, no. 1, pp. 1-2 [consulta: 30-10-2013]. ISSN 0169-2070. Disponible en: http://dx.doi.org/10.1016/j.ijforecast.2011.02.002</a:t>
            </a:r>
            <a:endParaRPr lang="es-E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5109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6" name="Tabla 5">
            <a:extLst>
              <a:ext uri="{FF2B5EF4-FFF2-40B4-BE49-F238E27FC236}">
                <a16:creationId xmlns:a16="http://schemas.microsoft.com/office/drawing/2014/main" id="{1DF4DA8F-D637-4C26-8D99-6E63D2E3E156}"/>
              </a:ext>
            </a:extLst>
          </p:cNvPr>
          <p:cNvGraphicFramePr>
            <a:graphicFrameLocks noGrp="1"/>
          </p:cNvGraphicFramePr>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Otras formas de citar menos comunes en Arqueología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3" name="Rectángulo 2">
            <a:extLst>
              <a:ext uri="{FF2B5EF4-FFF2-40B4-BE49-F238E27FC236}">
                <a16:creationId xmlns:a16="http://schemas.microsoft.com/office/drawing/2014/main" id="{2A102072-2B6F-4271-9B5B-836135E6D7C9}"/>
              </a:ext>
            </a:extLst>
          </p:cNvPr>
          <p:cNvSpPr/>
          <p:nvPr/>
        </p:nvSpPr>
        <p:spPr>
          <a:xfrm>
            <a:off x="491089" y="888847"/>
            <a:ext cx="1287532" cy="369332"/>
          </a:xfrm>
          <a:prstGeom prst="rect">
            <a:avLst/>
          </a:prstGeom>
        </p:spPr>
        <p:txBody>
          <a:bodyPr wrap="none">
            <a:spAutoFit/>
          </a:bodyPr>
          <a:lstStyle/>
          <a:p>
            <a:r>
              <a:rPr lang="es-ES" dirty="0">
                <a:solidFill>
                  <a:srgbClr val="333333"/>
                </a:solidFill>
                <a:latin typeface="Arial" panose="020B0604020202020204" pitchFamily="34" charset="0"/>
              </a:rPr>
              <a:t>Estilo MLA</a:t>
            </a:r>
            <a:endParaRPr lang="es-ES" b="0" i="0" dirty="0">
              <a:solidFill>
                <a:srgbClr val="333333"/>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658B1E57-1926-4F6F-BC0D-5BFB6F1CEEFB}"/>
              </a:ext>
            </a:extLst>
          </p:cNvPr>
          <p:cNvSpPr/>
          <p:nvPr/>
        </p:nvSpPr>
        <p:spPr>
          <a:xfrm>
            <a:off x="491088" y="1388510"/>
            <a:ext cx="11108221" cy="646331"/>
          </a:xfrm>
          <a:prstGeom prst="rect">
            <a:avLst/>
          </a:prstGeom>
        </p:spPr>
        <p:txBody>
          <a:bodyPr wrap="square">
            <a:spAutoFit/>
          </a:bodyPr>
          <a:lstStyle/>
          <a:p>
            <a:r>
              <a:rPr lang="en-US" b="1" dirty="0"/>
              <a:t>Libro </a:t>
            </a:r>
            <a:r>
              <a:rPr lang="en-US" b="1" dirty="0" err="1"/>
              <a:t>impreso</a:t>
            </a:r>
            <a:endParaRPr lang="en-US" dirty="0"/>
          </a:p>
          <a:p>
            <a:r>
              <a:rPr lang="en-US" dirty="0"/>
              <a:t>Douglas, Christopher. </a:t>
            </a:r>
            <a:r>
              <a:rPr lang="en-US" i="1" dirty="0"/>
              <a:t>A Genealogy of Literary Multiculturalism</a:t>
            </a:r>
            <a:r>
              <a:rPr lang="en-US" dirty="0"/>
              <a:t>. Ithaca : Cornell University Press, 2009. Print.</a:t>
            </a:r>
          </a:p>
        </p:txBody>
      </p:sp>
      <p:sp>
        <p:nvSpPr>
          <p:cNvPr id="4" name="Rectángulo 3">
            <a:extLst>
              <a:ext uri="{FF2B5EF4-FFF2-40B4-BE49-F238E27FC236}">
                <a16:creationId xmlns:a16="http://schemas.microsoft.com/office/drawing/2014/main" id="{15649354-C44E-4C83-8CF9-7465389F4750}"/>
              </a:ext>
            </a:extLst>
          </p:cNvPr>
          <p:cNvSpPr/>
          <p:nvPr/>
        </p:nvSpPr>
        <p:spPr>
          <a:xfrm>
            <a:off x="491085" y="2958171"/>
            <a:ext cx="11108221" cy="2308324"/>
          </a:xfrm>
          <a:prstGeom prst="rect">
            <a:avLst/>
          </a:prstGeom>
        </p:spPr>
        <p:txBody>
          <a:bodyPr wrap="square">
            <a:spAutoFit/>
          </a:bodyPr>
          <a:lstStyle/>
          <a:p>
            <a:r>
              <a:rPr lang="es-ES" b="1" dirty="0">
                <a:solidFill>
                  <a:srgbClr val="333333"/>
                </a:solidFill>
                <a:latin typeface="Arial" panose="020B0604020202020204" pitchFamily="34" charset="0"/>
              </a:rPr>
              <a:t>Página web</a:t>
            </a:r>
            <a:endParaRPr lang="es-ES" dirty="0">
              <a:solidFill>
                <a:srgbClr val="333333"/>
              </a:solidFill>
              <a:latin typeface="Arial" panose="020B0604020202020204" pitchFamily="34" charset="0"/>
            </a:endParaRPr>
          </a:p>
          <a:p>
            <a:r>
              <a:rPr lang="es-ES" dirty="0">
                <a:solidFill>
                  <a:srgbClr val="333333"/>
                </a:solidFill>
                <a:latin typeface="Arial" panose="020B0604020202020204" pitchFamily="34" charset="0"/>
              </a:rPr>
              <a:t>MLA ya no incluye direcciones URL en sus citas al considerar que  son inestables y muchas veces los documentos pueden aparecer en múltiples lugares en la red. La cita deberá incluir tantos datos de los siguientes como sea posible: </a:t>
            </a:r>
          </a:p>
          <a:p>
            <a:r>
              <a:rPr lang="es-ES" dirty="0">
                <a:solidFill>
                  <a:srgbClr val="333333"/>
                </a:solidFill>
                <a:latin typeface="Arial" panose="020B0604020202020204" pitchFamily="34" charset="0"/>
              </a:rPr>
              <a:t>Autor o editor (si aparece). </a:t>
            </a:r>
            <a:r>
              <a:rPr lang="es-ES" i="1" dirty="0">
                <a:solidFill>
                  <a:srgbClr val="333333"/>
                </a:solidFill>
                <a:latin typeface="Arial" panose="020B0604020202020204" pitchFamily="34" charset="0"/>
              </a:rPr>
              <a:t>Título de la página web.</a:t>
            </a:r>
            <a:r>
              <a:rPr lang="es-ES" dirty="0">
                <a:solidFill>
                  <a:srgbClr val="333333"/>
                </a:solidFill>
                <a:latin typeface="Arial" panose="020B0604020202020204" pitchFamily="34" charset="0"/>
              </a:rPr>
              <a:t> Nombre de la institución u organización responsable de la publicación. Fecha de creación. Medio de publicación. Fecha de acceso. </a:t>
            </a:r>
          </a:p>
          <a:p>
            <a:r>
              <a:rPr lang="es-ES" dirty="0">
                <a:solidFill>
                  <a:srgbClr val="333333"/>
                </a:solidFill>
                <a:latin typeface="Arial" panose="020B0604020202020204" pitchFamily="34" charset="0"/>
              </a:rPr>
              <a:t>En caso de no aparecer el nombre del responsable de la publicación, incluir la abreviatura </a:t>
            </a:r>
            <a:r>
              <a:rPr lang="es-ES" b="1" dirty="0" err="1">
                <a:solidFill>
                  <a:srgbClr val="333333"/>
                </a:solidFill>
                <a:latin typeface="Arial" panose="020B0604020202020204" pitchFamily="34" charset="0"/>
              </a:rPr>
              <a:t>n.p</a:t>
            </a:r>
            <a:r>
              <a:rPr lang="es-ES" b="1" dirty="0">
                <a:solidFill>
                  <a:srgbClr val="333333"/>
                </a:solidFill>
                <a:latin typeface="Arial" panose="020B0604020202020204" pitchFamily="34" charset="0"/>
              </a:rPr>
              <a:t>.</a:t>
            </a:r>
            <a:r>
              <a:rPr lang="es-ES" dirty="0">
                <a:solidFill>
                  <a:srgbClr val="333333"/>
                </a:solidFill>
                <a:latin typeface="Arial" panose="020B0604020202020204" pitchFamily="34" charset="0"/>
              </a:rPr>
              <a:t> Si no aparece fecha de publicación, se debe incluir la abreviatura </a:t>
            </a:r>
            <a:r>
              <a:rPr lang="es-ES" b="1" dirty="0" err="1">
                <a:solidFill>
                  <a:srgbClr val="333333"/>
                </a:solidFill>
                <a:latin typeface="Arial" panose="020B0604020202020204" pitchFamily="34" charset="0"/>
              </a:rPr>
              <a:t>n.d</a:t>
            </a:r>
            <a:r>
              <a:rPr lang="es-ES" b="1" dirty="0">
                <a:solidFill>
                  <a:srgbClr val="333333"/>
                </a:solidFill>
                <a:latin typeface="Arial" panose="020B0604020202020204" pitchFamily="34" charset="0"/>
              </a:rPr>
              <a:t>.</a:t>
            </a:r>
            <a:endParaRPr lang="es-ES" b="0" i="0" dirty="0">
              <a:solidFill>
                <a:srgbClr val="333333"/>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F7FE80B5-53D7-47C6-8D84-213400CE973A}"/>
              </a:ext>
            </a:extLst>
          </p:cNvPr>
          <p:cNvSpPr/>
          <p:nvPr/>
        </p:nvSpPr>
        <p:spPr>
          <a:xfrm>
            <a:off x="491087" y="2034841"/>
            <a:ext cx="11108220" cy="923330"/>
          </a:xfrm>
          <a:prstGeom prst="rect">
            <a:avLst/>
          </a:prstGeom>
        </p:spPr>
        <p:txBody>
          <a:bodyPr wrap="square">
            <a:spAutoFit/>
          </a:bodyPr>
          <a:lstStyle/>
          <a:p>
            <a:r>
              <a:rPr lang="es-ES" b="1" dirty="0">
                <a:solidFill>
                  <a:srgbClr val="333333"/>
                </a:solidFill>
                <a:latin typeface="Arial" panose="020B0604020202020204" pitchFamily="34" charset="0"/>
              </a:rPr>
              <a:t>Artículo de revista impresa</a:t>
            </a:r>
            <a:endParaRPr lang="es-ES" dirty="0">
              <a:solidFill>
                <a:srgbClr val="333333"/>
              </a:solidFill>
              <a:latin typeface="Arial" panose="020B0604020202020204" pitchFamily="34" charset="0"/>
            </a:endParaRPr>
          </a:p>
          <a:p>
            <a:r>
              <a:rPr lang="es-ES" dirty="0">
                <a:solidFill>
                  <a:srgbClr val="333333"/>
                </a:solidFill>
                <a:latin typeface="Arial" panose="020B0604020202020204" pitchFamily="34" charset="0"/>
              </a:rPr>
              <a:t>Doss, Erika. "</a:t>
            </a:r>
            <a:r>
              <a:rPr lang="es-ES" dirty="0" err="1">
                <a:solidFill>
                  <a:srgbClr val="333333"/>
                </a:solidFill>
                <a:latin typeface="Arial" panose="020B0604020202020204" pitchFamily="34" charset="0"/>
              </a:rPr>
              <a:t>Displaying</a:t>
            </a:r>
            <a:r>
              <a:rPr lang="es-ES" dirty="0">
                <a:solidFill>
                  <a:srgbClr val="333333"/>
                </a:solidFill>
                <a:latin typeface="Arial" panose="020B0604020202020204" pitchFamily="34" charset="0"/>
              </a:rPr>
              <a:t> Cultural </a:t>
            </a:r>
            <a:r>
              <a:rPr lang="es-ES" dirty="0" err="1">
                <a:solidFill>
                  <a:srgbClr val="333333"/>
                </a:solidFill>
                <a:latin typeface="Arial" panose="020B0604020202020204" pitchFamily="34" charset="0"/>
              </a:rPr>
              <a:t>Difference</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The</a:t>
            </a:r>
            <a:r>
              <a:rPr lang="es-ES" dirty="0">
                <a:solidFill>
                  <a:srgbClr val="333333"/>
                </a:solidFill>
                <a:latin typeface="Arial" panose="020B0604020202020204" pitchFamily="34" charset="0"/>
              </a:rPr>
              <a:t> North American Art </a:t>
            </a:r>
            <a:r>
              <a:rPr lang="es-ES" dirty="0" err="1">
                <a:solidFill>
                  <a:srgbClr val="333333"/>
                </a:solidFill>
                <a:latin typeface="Arial" panose="020B0604020202020204" pitchFamily="34" charset="0"/>
              </a:rPr>
              <a:t>Collections</a:t>
            </a:r>
            <a:r>
              <a:rPr lang="es-ES" dirty="0">
                <a:solidFill>
                  <a:srgbClr val="333333"/>
                </a:solidFill>
                <a:latin typeface="Arial" panose="020B0604020202020204" pitchFamily="34" charset="0"/>
              </a:rPr>
              <a:t> at </a:t>
            </a:r>
            <a:r>
              <a:rPr lang="es-ES" dirty="0" err="1">
                <a:solidFill>
                  <a:srgbClr val="333333"/>
                </a:solidFill>
                <a:latin typeface="Arial" panose="020B0604020202020204" pitchFamily="34" charset="0"/>
              </a:rPr>
              <a:t>the</a:t>
            </a:r>
            <a:r>
              <a:rPr lang="es-ES" dirty="0">
                <a:solidFill>
                  <a:srgbClr val="333333"/>
                </a:solidFill>
                <a:latin typeface="Arial" panose="020B0604020202020204" pitchFamily="34" charset="0"/>
              </a:rPr>
              <a:t> Denver Art </a:t>
            </a:r>
            <a:r>
              <a:rPr lang="es-ES" dirty="0" err="1">
                <a:solidFill>
                  <a:srgbClr val="333333"/>
                </a:solidFill>
                <a:latin typeface="Arial" panose="020B0604020202020204" pitchFamily="34" charset="0"/>
              </a:rPr>
              <a:t>Museum</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Museum</a:t>
            </a:r>
            <a:r>
              <a:rPr lang="es-ES" dirty="0">
                <a:solidFill>
                  <a:srgbClr val="333333"/>
                </a:solidFill>
                <a:latin typeface="Arial" panose="020B0604020202020204" pitchFamily="34" charset="0"/>
              </a:rPr>
              <a:t> </a:t>
            </a:r>
            <a:r>
              <a:rPr lang="es-ES" dirty="0" err="1">
                <a:solidFill>
                  <a:srgbClr val="333333"/>
                </a:solidFill>
                <a:latin typeface="Arial" panose="020B0604020202020204" pitchFamily="34" charset="0"/>
              </a:rPr>
              <a:t>Anthropology</a:t>
            </a:r>
            <a:r>
              <a:rPr lang="es-ES" dirty="0">
                <a:solidFill>
                  <a:srgbClr val="333333"/>
                </a:solidFill>
                <a:latin typeface="Arial" panose="020B0604020202020204" pitchFamily="34" charset="0"/>
              </a:rPr>
              <a:t> 20.1 (1996): 21-36. </a:t>
            </a:r>
            <a:r>
              <a:rPr lang="es-ES" dirty="0" err="1">
                <a:solidFill>
                  <a:srgbClr val="333333"/>
                </a:solidFill>
                <a:latin typeface="Arial" panose="020B0604020202020204" pitchFamily="34" charset="0"/>
              </a:rPr>
              <a:t>Print</a:t>
            </a:r>
            <a:r>
              <a:rPr lang="es-ES" dirty="0">
                <a:solidFill>
                  <a:srgbClr val="333333"/>
                </a:solidFill>
                <a:latin typeface="Arial" panose="020B0604020202020204" pitchFamily="34" charset="0"/>
              </a:rPr>
              <a:t>.</a:t>
            </a:r>
            <a:endParaRPr lang="es-E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93496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6" name="Tabla 5">
            <a:extLst>
              <a:ext uri="{FF2B5EF4-FFF2-40B4-BE49-F238E27FC236}">
                <a16:creationId xmlns:a16="http://schemas.microsoft.com/office/drawing/2014/main" id="{1DF4DA8F-D637-4C26-8D99-6E63D2E3E156}"/>
              </a:ext>
            </a:extLst>
          </p:cNvPr>
          <p:cNvGraphicFramePr>
            <a:graphicFrameLocks noGrp="1"/>
          </p:cNvGraphicFramePr>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Otras formas de citar menos comunes en Arqueología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3" name="Rectángulo 2">
            <a:extLst>
              <a:ext uri="{FF2B5EF4-FFF2-40B4-BE49-F238E27FC236}">
                <a16:creationId xmlns:a16="http://schemas.microsoft.com/office/drawing/2014/main" id="{2A102072-2B6F-4271-9B5B-836135E6D7C9}"/>
              </a:ext>
            </a:extLst>
          </p:cNvPr>
          <p:cNvSpPr/>
          <p:nvPr/>
        </p:nvSpPr>
        <p:spPr>
          <a:xfrm>
            <a:off x="491089" y="888847"/>
            <a:ext cx="1898790" cy="369332"/>
          </a:xfrm>
          <a:prstGeom prst="rect">
            <a:avLst/>
          </a:prstGeom>
        </p:spPr>
        <p:txBody>
          <a:bodyPr wrap="none">
            <a:spAutoFit/>
          </a:bodyPr>
          <a:lstStyle/>
          <a:p>
            <a:r>
              <a:rPr lang="es-ES" dirty="0">
                <a:solidFill>
                  <a:srgbClr val="333333"/>
                </a:solidFill>
                <a:latin typeface="Arial" panose="020B0604020202020204" pitchFamily="34" charset="0"/>
              </a:rPr>
              <a:t>Estilo Vancouver</a:t>
            </a:r>
            <a:endParaRPr lang="es-ES" b="0" i="0" dirty="0">
              <a:solidFill>
                <a:srgbClr val="333333"/>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658B1E57-1926-4F6F-BC0D-5BFB6F1CEEFB}"/>
              </a:ext>
            </a:extLst>
          </p:cNvPr>
          <p:cNvSpPr/>
          <p:nvPr/>
        </p:nvSpPr>
        <p:spPr>
          <a:xfrm>
            <a:off x="491088" y="1388510"/>
            <a:ext cx="11108221" cy="923330"/>
          </a:xfrm>
          <a:prstGeom prst="rect">
            <a:avLst/>
          </a:prstGeom>
        </p:spPr>
        <p:txBody>
          <a:bodyPr wrap="square">
            <a:spAutoFit/>
          </a:bodyPr>
          <a:lstStyle/>
          <a:p>
            <a:r>
              <a:rPr lang="es-ES" b="1"/>
              <a:t>​Libro completo</a:t>
            </a:r>
            <a:endParaRPr lang="es-ES"/>
          </a:p>
          <a:p>
            <a:r>
              <a:rPr lang="es-ES"/>
              <a:t>Autor/es. Título del libro. Edición. Lugar de publicación: Editorial; año.</a:t>
            </a:r>
          </a:p>
          <a:p>
            <a:r>
              <a:rPr lang="es-ES"/>
              <a:t>Bell J. Doing your research project. 5th. ed. Maidenhead: Open University Press; 2005</a:t>
            </a:r>
          </a:p>
        </p:txBody>
      </p:sp>
      <p:sp>
        <p:nvSpPr>
          <p:cNvPr id="10" name="Rectángulo 9">
            <a:extLst>
              <a:ext uri="{FF2B5EF4-FFF2-40B4-BE49-F238E27FC236}">
                <a16:creationId xmlns:a16="http://schemas.microsoft.com/office/drawing/2014/main" id="{E4787882-6E30-450E-A2B6-0BB8A30BF19A}"/>
              </a:ext>
            </a:extLst>
          </p:cNvPr>
          <p:cNvSpPr/>
          <p:nvPr/>
        </p:nvSpPr>
        <p:spPr>
          <a:xfrm>
            <a:off x="491087" y="2311840"/>
            <a:ext cx="11108221" cy="1477328"/>
          </a:xfrm>
          <a:prstGeom prst="rect">
            <a:avLst/>
          </a:prstGeom>
        </p:spPr>
        <p:txBody>
          <a:bodyPr wrap="square">
            <a:spAutoFit/>
          </a:bodyPr>
          <a:lstStyle/>
          <a:p>
            <a:r>
              <a:rPr lang="es-ES" b="1" dirty="0"/>
              <a:t>Capítulos de libros</a:t>
            </a:r>
          </a:p>
          <a:p>
            <a:r>
              <a:rPr lang="es-ES" dirty="0"/>
              <a:t>Autor/es del capítulo. Título del capítulo. En: Director/Coordinador/Editor del libro. Título del libro. Edición. Lugar de publicación: Editorial; año. página inicial-final del capítulo.</a:t>
            </a:r>
          </a:p>
          <a:p>
            <a:r>
              <a:rPr lang="es-ES" dirty="0"/>
              <a:t>Franklin AW. Management </a:t>
            </a:r>
            <a:r>
              <a:rPr lang="es-ES" dirty="0" err="1"/>
              <a:t>of</a:t>
            </a:r>
            <a:r>
              <a:rPr lang="es-ES" dirty="0"/>
              <a:t> </a:t>
            </a:r>
            <a:r>
              <a:rPr lang="es-ES" dirty="0" err="1"/>
              <a:t>the</a:t>
            </a:r>
            <a:r>
              <a:rPr lang="es-ES" dirty="0"/>
              <a:t> </a:t>
            </a:r>
            <a:r>
              <a:rPr lang="es-ES" dirty="0" err="1"/>
              <a:t>problem</a:t>
            </a:r>
            <a:r>
              <a:rPr lang="es-ES" dirty="0"/>
              <a:t>. En: Smith SM, </a:t>
            </a:r>
            <a:r>
              <a:rPr lang="es-ES" dirty="0" err="1"/>
              <a:t>editor.The</a:t>
            </a:r>
            <a:r>
              <a:rPr lang="es-ES" dirty="0"/>
              <a:t> </a:t>
            </a:r>
            <a:r>
              <a:rPr lang="es-ES" dirty="0" err="1"/>
              <a:t>maltreatment</a:t>
            </a:r>
            <a:r>
              <a:rPr lang="es-ES" dirty="0"/>
              <a:t> </a:t>
            </a:r>
            <a:r>
              <a:rPr lang="es-ES" dirty="0" err="1"/>
              <a:t>of</a:t>
            </a:r>
            <a:r>
              <a:rPr lang="es-ES" dirty="0"/>
              <a:t> </a:t>
            </a:r>
            <a:r>
              <a:rPr lang="es-ES" dirty="0" err="1"/>
              <a:t>children</a:t>
            </a:r>
            <a:r>
              <a:rPr lang="es-ES" dirty="0"/>
              <a:t>. Lancaster: MTP; 2002. p. 83-95.</a:t>
            </a:r>
          </a:p>
        </p:txBody>
      </p:sp>
      <p:sp>
        <p:nvSpPr>
          <p:cNvPr id="12" name="Rectángulo 11">
            <a:extLst>
              <a:ext uri="{FF2B5EF4-FFF2-40B4-BE49-F238E27FC236}">
                <a16:creationId xmlns:a16="http://schemas.microsoft.com/office/drawing/2014/main" id="{5EBEAB34-E540-4694-88BE-829C43A4C038}"/>
              </a:ext>
            </a:extLst>
          </p:cNvPr>
          <p:cNvSpPr/>
          <p:nvPr/>
        </p:nvSpPr>
        <p:spPr>
          <a:xfrm>
            <a:off x="491086" y="3789168"/>
            <a:ext cx="11108220" cy="1477328"/>
          </a:xfrm>
          <a:prstGeom prst="rect">
            <a:avLst/>
          </a:prstGeom>
        </p:spPr>
        <p:txBody>
          <a:bodyPr wrap="square">
            <a:spAutoFit/>
          </a:bodyPr>
          <a:lstStyle/>
          <a:p>
            <a:r>
              <a:rPr lang="es-ES" b="1" dirty="0"/>
              <a:t>Artículo de revista</a:t>
            </a:r>
          </a:p>
          <a:p>
            <a:r>
              <a:rPr lang="es-ES" dirty="0"/>
              <a:t>Autor/es. Título del artículo. Abreviatura internacional de la revista. año; volumen (número): página inicial-final del artículo.</a:t>
            </a:r>
          </a:p>
          <a:p>
            <a:r>
              <a:rPr lang="es-ES" dirty="0"/>
              <a:t>Dawes J, Rowley J. </a:t>
            </a:r>
            <a:r>
              <a:rPr lang="es-ES" dirty="0" err="1"/>
              <a:t>Enhancing</a:t>
            </a:r>
            <a:r>
              <a:rPr lang="es-ES" dirty="0"/>
              <a:t> </a:t>
            </a:r>
            <a:r>
              <a:rPr lang="es-ES" dirty="0" err="1"/>
              <a:t>the</a:t>
            </a:r>
            <a:r>
              <a:rPr lang="es-ES" dirty="0"/>
              <a:t> </a:t>
            </a:r>
            <a:r>
              <a:rPr lang="es-ES" dirty="0" err="1"/>
              <a:t>customer</a:t>
            </a:r>
            <a:r>
              <a:rPr lang="es-ES" dirty="0"/>
              <a:t> </a:t>
            </a:r>
            <a:r>
              <a:rPr lang="es-ES" dirty="0" err="1"/>
              <a:t>experience</a:t>
            </a:r>
            <a:r>
              <a:rPr lang="es-ES" dirty="0"/>
              <a:t>: </a:t>
            </a:r>
            <a:r>
              <a:rPr lang="es-ES" dirty="0" err="1"/>
              <a:t>contributions</a:t>
            </a:r>
            <a:r>
              <a:rPr lang="es-ES" dirty="0"/>
              <a:t> </a:t>
            </a:r>
            <a:r>
              <a:rPr lang="es-ES" dirty="0" err="1"/>
              <a:t>from</a:t>
            </a:r>
            <a:r>
              <a:rPr lang="es-ES" dirty="0"/>
              <a:t> </a:t>
            </a:r>
            <a:r>
              <a:rPr lang="es-ES" dirty="0" err="1"/>
              <a:t>information</a:t>
            </a:r>
            <a:r>
              <a:rPr lang="es-ES" dirty="0"/>
              <a:t> </a:t>
            </a:r>
            <a:r>
              <a:rPr lang="es-ES" dirty="0" err="1"/>
              <a:t>technology</a:t>
            </a:r>
            <a:r>
              <a:rPr lang="es-ES" dirty="0"/>
              <a:t>, J Business Res. 2005; 36(5):350-7.</a:t>
            </a:r>
          </a:p>
        </p:txBody>
      </p:sp>
    </p:spTree>
    <p:extLst>
      <p:ext uri="{BB962C8B-B14F-4D97-AF65-F5344CB8AC3E}">
        <p14:creationId xmlns:p14="http://schemas.microsoft.com/office/powerpoint/2010/main" val="5985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6" name="Tabla 5">
            <a:extLst>
              <a:ext uri="{FF2B5EF4-FFF2-40B4-BE49-F238E27FC236}">
                <a16:creationId xmlns:a16="http://schemas.microsoft.com/office/drawing/2014/main" id="{1DF4DA8F-D637-4C26-8D99-6E63D2E3E156}"/>
              </a:ext>
            </a:extLst>
          </p:cNvPr>
          <p:cNvGraphicFramePr>
            <a:graphicFrameLocks noGrp="1"/>
          </p:cNvGraphicFramePr>
          <p:nvPr>
            <p:extLst>
              <p:ext uri="{D42A27DB-BD31-4B8C-83A1-F6EECF244321}">
                <p14:modId xmlns:p14="http://schemas.microsoft.com/office/powerpoint/2010/main" val="3281933374"/>
              </p:ext>
            </p:extLst>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Ejercicio práctico: APA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11" name="Rectángulo 10">
            <a:extLst>
              <a:ext uri="{FF2B5EF4-FFF2-40B4-BE49-F238E27FC236}">
                <a16:creationId xmlns:a16="http://schemas.microsoft.com/office/drawing/2014/main" id="{DF57E715-3D4B-4A2B-9A21-7AE1B31416EC}"/>
              </a:ext>
            </a:extLst>
          </p:cNvPr>
          <p:cNvSpPr/>
          <p:nvPr/>
        </p:nvSpPr>
        <p:spPr>
          <a:xfrm>
            <a:off x="491084" y="1057562"/>
            <a:ext cx="11108221" cy="64633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S" cap="small" dirty="0">
                <a:solidFill>
                  <a:schemeClr val="accent6"/>
                </a:solidFill>
              </a:rPr>
              <a:t>Raya</a:t>
            </a:r>
            <a:r>
              <a:rPr lang="es-ES" dirty="0">
                <a:solidFill>
                  <a:schemeClr val="accent6"/>
                </a:solidFill>
              </a:rPr>
              <a:t>, G. (1984). “La Guerra de las Pinturas: La Guerra es la Guerra”. </a:t>
            </a:r>
            <a:r>
              <a:rPr lang="es-ES" i="1" dirty="0">
                <a:solidFill>
                  <a:schemeClr val="accent6"/>
                </a:solidFill>
              </a:rPr>
              <a:t>Anuncios: Semanario de publicidad y marketing, </a:t>
            </a:r>
            <a:r>
              <a:rPr lang="es-ES" dirty="0">
                <a:solidFill>
                  <a:schemeClr val="accent6"/>
                </a:solidFill>
              </a:rPr>
              <a:t>160, pp. 11-11. DOI: http:;</a:t>
            </a:r>
            <a:r>
              <a:rPr lang="es-ES" dirty="0" err="1">
                <a:solidFill>
                  <a:schemeClr val="accent6"/>
                </a:solidFill>
              </a:rPr>
              <a:t>asdadlsñkasd</a:t>
            </a:r>
            <a:endParaRPr lang="es-ES" dirty="0">
              <a:solidFill>
                <a:schemeClr val="accent6"/>
              </a:solidFill>
            </a:endParaRPr>
          </a:p>
        </p:txBody>
      </p:sp>
      <p:sp>
        <p:nvSpPr>
          <p:cNvPr id="16" name="Rectángulo 15">
            <a:extLst>
              <a:ext uri="{FF2B5EF4-FFF2-40B4-BE49-F238E27FC236}">
                <a16:creationId xmlns:a16="http://schemas.microsoft.com/office/drawing/2014/main" id="{812925BD-9E5A-40AF-B466-74E9B67BFDCB}"/>
              </a:ext>
            </a:extLst>
          </p:cNvPr>
          <p:cNvSpPr/>
          <p:nvPr/>
        </p:nvSpPr>
        <p:spPr>
          <a:xfrm>
            <a:off x="491084" y="2026920"/>
            <a:ext cx="11108221" cy="36933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s-ES" cap="small" dirty="0">
                <a:solidFill>
                  <a:schemeClr val="accent6"/>
                </a:solidFill>
              </a:rPr>
              <a:t>Schulz</a:t>
            </a:r>
            <a:r>
              <a:rPr lang="es-ES" dirty="0">
                <a:solidFill>
                  <a:schemeClr val="accent6"/>
                </a:solidFill>
              </a:rPr>
              <a:t>, U. (1982). </a:t>
            </a:r>
            <a:r>
              <a:rPr lang="es-ES" i="1" dirty="0">
                <a:solidFill>
                  <a:schemeClr val="accent6"/>
                </a:solidFill>
              </a:rPr>
              <a:t>Tu paz es mi paz. </a:t>
            </a:r>
            <a:r>
              <a:rPr lang="es-ES" dirty="0" err="1">
                <a:solidFill>
                  <a:schemeClr val="accent6"/>
                </a:solidFill>
              </a:rPr>
              <a:t>Salamanca:Lóguez</a:t>
            </a:r>
            <a:r>
              <a:rPr lang="es-ES" dirty="0">
                <a:solidFill>
                  <a:schemeClr val="accent6"/>
                </a:solidFill>
              </a:rPr>
              <a:t>, </a:t>
            </a:r>
            <a:r>
              <a:rPr lang="es-ES" dirty="0" err="1">
                <a:solidFill>
                  <a:schemeClr val="accent6"/>
                </a:solidFill>
              </a:rPr>
              <a:t>D.l.</a:t>
            </a:r>
            <a:r>
              <a:rPr lang="es-ES" dirty="0">
                <a:solidFill>
                  <a:schemeClr val="accent6"/>
                </a:solidFill>
              </a:rPr>
              <a:t> ISBN 84-85334-24-8</a:t>
            </a:r>
          </a:p>
        </p:txBody>
      </p:sp>
      <p:sp>
        <p:nvSpPr>
          <p:cNvPr id="18" name="Rectángulo 17">
            <a:extLst>
              <a:ext uri="{FF2B5EF4-FFF2-40B4-BE49-F238E27FC236}">
                <a16:creationId xmlns:a16="http://schemas.microsoft.com/office/drawing/2014/main" id="{FF8D440E-7A74-4790-B364-F2D418141930}"/>
              </a:ext>
            </a:extLst>
          </p:cNvPr>
          <p:cNvSpPr/>
          <p:nvPr/>
        </p:nvSpPr>
        <p:spPr>
          <a:xfrm>
            <a:off x="491083" y="2633130"/>
            <a:ext cx="11108220" cy="36933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S" cap="small" dirty="0">
                <a:solidFill>
                  <a:schemeClr val="accent6"/>
                </a:solidFill>
              </a:rPr>
              <a:t>Zorrilla</a:t>
            </a:r>
            <a:r>
              <a:rPr lang="es-ES" dirty="0">
                <a:solidFill>
                  <a:schemeClr val="accent6"/>
                </a:solidFill>
              </a:rPr>
              <a:t>, V. (2000). “El abrazo del minotauro”. </a:t>
            </a:r>
            <a:r>
              <a:rPr lang="es-ES" i="1" dirty="0">
                <a:solidFill>
                  <a:schemeClr val="accent6"/>
                </a:solidFill>
              </a:rPr>
              <a:t>Cambio</a:t>
            </a:r>
            <a:r>
              <a:rPr lang="es-ES" dirty="0">
                <a:solidFill>
                  <a:schemeClr val="accent6"/>
                </a:solidFill>
              </a:rPr>
              <a:t> </a:t>
            </a:r>
            <a:r>
              <a:rPr lang="es-ES" i="1" dirty="0">
                <a:solidFill>
                  <a:schemeClr val="accent6"/>
                </a:solidFill>
              </a:rPr>
              <a:t>16</a:t>
            </a:r>
            <a:r>
              <a:rPr lang="es-ES" dirty="0">
                <a:solidFill>
                  <a:schemeClr val="accent6"/>
                </a:solidFill>
              </a:rPr>
              <a:t>, 1512, pp. 74-75</a:t>
            </a:r>
            <a:r>
              <a:rPr lang="es-ES" dirty="0"/>
              <a:t>.</a:t>
            </a:r>
          </a:p>
        </p:txBody>
      </p:sp>
      <p:sp>
        <p:nvSpPr>
          <p:cNvPr id="25" name="Rectángulo 24">
            <a:extLst>
              <a:ext uri="{FF2B5EF4-FFF2-40B4-BE49-F238E27FC236}">
                <a16:creationId xmlns:a16="http://schemas.microsoft.com/office/drawing/2014/main" id="{99A5EC6C-8C99-4D11-A4CA-A3A5C5F914BE}"/>
              </a:ext>
            </a:extLst>
          </p:cNvPr>
          <p:cNvSpPr/>
          <p:nvPr/>
        </p:nvSpPr>
        <p:spPr>
          <a:xfrm>
            <a:off x="491084" y="3257970"/>
            <a:ext cx="11108219" cy="147732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s-ES" dirty="0" err="1"/>
              <a:t>Lull</a:t>
            </a:r>
            <a:r>
              <a:rPr lang="es-ES" dirty="0"/>
              <a:t>, V., Micó, R., </a:t>
            </a:r>
            <a:r>
              <a:rPr lang="es-ES" dirty="0" err="1"/>
              <a:t>Rihuete</a:t>
            </a:r>
            <a:r>
              <a:rPr lang="es-ES" dirty="0"/>
              <a:t>, C. y </a:t>
            </a:r>
            <a:r>
              <a:rPr lang="es-ES" dirty="0" err="1"/>
              <a:t>Risch</a:t>
            </a:r>
            <a:r>
              <a:rPr lang="es-ES" dirty="0"/>
              <a:t>, R. (2010). “Límites históricos y limitaciones del conocimiento arqueológico: la transición entre los grupos arqueológicos de Los Millares y El Argar”.  En Bueno, P., </a:t>
            </a:r>
            <a:r>
              <a:rPr lang="es-ES" dirty="0" err="1"/>
              <a:t>Gilman</a:t>
            </a:r>
            <a:r>
              <a:rPr lang="es-ES" dirty="0"/>
              <a:t>, A., Martín, C. y Sánchez-Palencia, F.J. (eds.), </a:t>
            </a:r>
            <a:r>
              <a:rPr lang="es-ES" i="1" dirty="0"/>
              <a:t>Arqueología, sociedad, territorio y paisaje. Estudios sobre Prehistoria Reciente, Protohistoria y transición al Mundo Romano en homenaje a M.ª Dolores Fernández-</a:t>
            </a:r>
            <a:r>
              <a:rPr lang="es-ES" i="1" dirty="0" err="1"/>
              <a:t>Posse</a:t>
            </a:r>
            <a:r>
              <a:rPr lang="es-ES" i="1" dirty="0"/>
              <a:t> </a:t>
            </a:r>
            <a:r>
              <a:rPr lang="es-ES" dirty="0"/>
              <a:t>(</a:t>
            </a:r>
            <a:r>
              <a:rPr lang="es-ES" dirty="0" err="1"/>
              <a:t>Bibliotheca</a:t>
            </a:r>
            <a:r>
              <a:rPr lang="es-ES" dirty="0"/>
              <a:t> </a:t>
            </a:r>
            <a:r>
              <a:rPr lang="es-ES" dirty="0" err="1"/>
              <a:t>Praehistorica</a:t>
            </a:r>
            <a:r>
              <a:rPr lang="es-ES" dirty="0"/>
              <a:t> Hispana, XXVIII): 75-94. Madrid-Alicante: Consejo Superior de Investigaciones Científicas-Universidad de Alicante</a:t>
            </a:r>
          </a:p>
        </p:txBody>
      </p:sp>
    </p:spTree>
    <p:extLst>
      <p:ext uri="{BB962C8B-B14F-4D97-AF65-F5344CB8AC3E}">
        <p14:creationId xmlns:p14="http://schemas.microsoft.com/office/powerpoint/2010/main" val="2010651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6" name="Tabla 5">
            <a:extLst>
              <a:ext uri="{FF2B5EF4-FFF2-40B4-BE49-F238E27FC236}">
                <a16:creationId xmlns:a16="http://schemas.microsoft.com/office/drawing/2014/main" id="{1DF4DA8F-D637-4C26-8D99-6E63D2E3E156}"/>
              </a:ext>
            </a:extLst>
          </p:cNvPr>
          <p:cNvGraphicFramePr>
            <a:graphicFrameLocks noGrp="1"/>
          </p:cNvGraphicFramePr>
          <p:nvPr>
            <p:extLst>
              <p:ext uri="{D42A27DB-BD31-4B8C-83A1-F6EECF244321}">
                <p14:modId xmlns:p14="http://schemas.microsoft.com/office/powerpoint/2010/main" val="1415111473"/>
              </p:ext>
            </p:extLst>
          </p:nvPr>
        </p:nvGraphicFramePr>
        <p:xfrm>
          <a:off x="491089" y="549869"/>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Algunos trucos</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7" name="Rectángulo 6">
            <a:extLst>
              <a:ext uri="{FF2B5EF4-FFF2-40B4-BE49-F238E27FC236}">
                <a16:creationId xmlns:a16="http://schemas.microsoft.com/office/drawing/2014/main" id="{A168379C-9998-4E65-9763-9E59E809F26D}"/>
              </a:ext>
            </a:extLst>
          </p:cNvPr>
          <p:cNvSpPr/>
          <p:nvPr/>
        </p:nvSpPr>
        <p:spPr>
          <a:xfrm>
            <a:off x="9453724" y="6308131"/>
            <a:ext cx="2145587" cy="369332"/>
          </a:xfrm>
          <a:prstGeom prst="rect">
            <a:avLst/>
          </a:prstGeom>
        </p:spPr>
        <p:txBody>
          <a:bodyPr wrap="none">
            <a:spAutoFit/>
          </a:bodyPr>
          <a:lstStyle/>
          <a:p>
            <a:r>
              <a:rPr lang="es-ES" dirty="0">
                <a:hlinkClick r:id="rId2"/>
              </a:rPr>
              <a:t>https://www.cite.me</a:t>
            </a:r>
            <a:endParaRPr lang="es-ES" dirty="0"/>
          </a:p>
        </p:txBody>
      </p:sp>
      <p:pic>
        <p:nvPicPr>
          <p:cNvPr id="8" name="Imagen 7">
            <a:extLst>
              <a:ext uri="{FF2B5EF4-FFF2-40B4-BE49-F238E27FC236}">
                <a16:creationId xmlns:a16="http://schemas.microsoft.com/office/drawing/2014/main" id="{EC4BFB68-9277-4453-9569-9B5E410BA190}"/>
              </a:ext>
            </a:extLst>
          </p:cNvPr>
          <p:cNvPicPr>
            <a:picLocks noChangeAspect="1"/>
          </p:cNvPicPr>
          <p:nvPr/>
        </p:nvPicPr>
        <p:blipFill>
          <a:blip r:embed="rId3"/>
          <a:stretch>
            <a:fillRect/>
          </a:stretch>
        </p:blipFill>
        <p:spPr>
          <a:xfrm>
            <a:off x="885825" y="1002926"/>
            <a:ext cx="9829800" cy="5191125"/>
          </a:xfrm>
          <a:prstGeom prst="rect">
            <a:avLst/>
          </a:prstGeom>
        </p:spPr>
      </p:pic>
    </p:spTree>
    <p:extLst>
      <p:ext uri="{BB962C8B-B14F-4D97-AF65-F5344CB8AC3E}">
        <p14:creationId xmlns:p14="http://schemas.microsoft.com/office/powerpoint/2010/main" val="177466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sp>
        <p:nvSpPr>
          <p:cNvPr id="3" name="Rectángulo 2">
            <a:extLst>
              <a:ext uri="{FF2B5EF4-FFF2-40B4-BE49-F238E27FC236}">
                <a16:creationId xmlns:a16="http://schemas.microsoft.com/office/drawing/2014/main" id="{75BC6340-D64B-4BAE-A886-6FDBB1A049C9}"/>
              </a:ext>
            </a:extLst>
          </p:cNvPr>
          <p:cNvSpPr/>
          <p:nvPr/>
        </p:nvSpPr>
        <p:spPr>
          <a:xfrm>
            <a:off x="498565" y="1185333"/>
            <a:ext cx="11092302" cy="369332"/>
          </a:xfrm>
          <a:prstGeom prst="rect">
            <a:avLst/>
          </a:prstGeom>
        </p:spPr>
        <p:txBody>
          <a:bodyPr wrap="square">
            <a:spAutoFit/>
          </a:bodyPr>
          <a:lstStyle/>
          <a:p>
            <a:r>
              <a:rPr lang="es-ES" dirty="0">
                <a:latin typeface="Cambria" panose="02040503050406030204" pitchFamily="18" charset="0"/>
              </a:rPr>
              <a:t>RAE: Copiar</a:t>
            </a:r>
            <a:r>
              <a:rPr lang="es-ES" dirty="0">
                <a:solidFill>
                  <a:srgbClr val="000000"/>
                </a:solidFill>
                <a:latin typeface="Cambria" panose="02040503050406030204" pitchFamily="18" charset="0"/>
              </a:rPr>
              <a:t> </a:t>
            </a:r>
            <a:r>
              <a:rPr lang="es-ES" dirty="0">
                <a:latin typeface="Cambria" panose="02040503050406030204" pitchFamily="18" charset="0"/>
              </a:rPr>
              <a:t>en</a:t>
            </a:r>
            <a:r>
              <a:rPr lang="es-ES" dirty="0">
                <a:solidFill>
                  <a:srgbClr val="000000"/>
                </a:solidFill>
                <a:latin typeface="Cambria" panose="02040503050406030204" pitchFamily="18" charset="0"/>
              </a:rPr>
              <a:t> </a:t>
            </a:r>
            <a:r>
              <a:rPr lang="es-ES" dirty="0">
                <a:latin typeface="Cambria" panose="02040503050406030204" pitchFamily="18" charset="0"/>
              </a:rPr>
              <a:t>lo</a:t>
            </a:r>
            <a:r>
              <a:rPr lang="es-ES" dirty="0">
                <a:solidFill>
                  <a:srgbClr val="000000"/>
                </a:solidFill>
                <a:latin typeface="Cambria" panose="02040503050406030204" pitchFamily="18" charset="0"/>
              </a:rPr>
              <a:t> </a:t>
            </a:r>
            <a:r>
              <a:rPr lang="es-ES" dirty="0">
                <a:latin typeface="Cambria" panose="02040503050406030204" pitchFamily="18" charset="0"/>
              </a:rPr>
              <a:t>sustancial</a:t>
            </a:r>
            <a:r>
              <a:rPr lang="es-ES" dirty="0">
                <a:solidFill>
                  <a:srgbClr val="000000"/>
                </a:solidFill>
                <a:latin typeface="Cambria" panose="02040503050406030204" pitchFamily="18" charset="0"/>
              </a:rPr>
              <a:t> </a:t>
            </a:r>
            <a:r>
              <a:rPr lang="es-ES" dirty="0">
                <a:latin typeface="Cambria" panose="02040503050406030204" pitchFamily="18" charset="0"/>
              </a:rPr>
              <a:t>obras</a:t>
            </a:r>
            <a:r>
              <a:rPr lang="es-ES" dirty="0">
                <a:solidFill>
                  <a:srgbClr val="000000"/>
                </a:solidFill>
                <a:latin typeface="Cambria" panose="02040503050406030204" pitchFamily="18" charset="0"/>
              </a:rPr>
              <a:t> </a:t>
            </a:r>
            <a:r>
              <a:rPr lang="es-ES" dirty="0">
                <a:latin typeface="Cambria" panose="02040503050406030204" pitchFamily="18" charset="0"/>
              </a:rPr>
              <a:t>ajenas</a:t>
            </a:r>
            <a:r>
              <a:rPr lang="es-ES" dirty="0">
                <a:solidFill>
                  <a:srgbClr val="000000"/>
                </a:solidFill>
                <a:latin typeface="Cambria" panose="02040503050406030204" pitchFamily="18" charset="0"/>
              </a:rPr>
              <a:t>, </a:t>
            </a:r>
            <a:r>
              <a:rPr lang="es-ES" dirty="0">
                <a:latin typeface="Cambria" panose="02040503050406030204" pitchFamily="18" charset="0"/>
              </a:rPr>
              <a:t>dándolas</a:t>
            </a:r>
            <a:r>
              <a:rPr lang="es-ES" dirty="0">
                <a:solidFill>
                  <a:srgbClr val="000000"/>
                </a:solidFill>
                <a:latin typeface="Cambria" panose="02040503050406030204" pitchFamily="18" charset="0"/>
              </a:rPr>
              <a:t> </a:t>
            </a:r>
            <a:r>
              <a:rPr lang="es-ES" dirty="0">
                <a:latin typeface="Cambria" panose="02040503050406030204" pitchFamily="18" charset="0"/>
              </a:rPr>
              <a:t>como</a:t>
            </a:r>
            <a:r>
              <a:rPr lang="es-ES" dirty="0">
                <a:solidFill>
                  <a:srgbClr val="000000"/>
                </a:solidFill>
                <a:latin typeface="Cambria" panose="02040503050406030204" pitchFamily="18" charset="0"/>
              </a:rPr>
              <a:t> </a:t>
            </a:r>
            <a:r>
              <a:rPr lang="es-ES" dirty="0">
                <a:latin typeface="Cambria" panose="02040503050406030204" pitchFamily="18" charset="0"/>
              </a:rPr>
              <a:t>propias</a:t>
            </a:r>
            <a:r>
              <a:rPr lang="es-ES" dirty="0">
                <a:solidFill>
                  <a:srgbClr val="000000"/>
                </a:solidFill>
                <a:latin typeface="Cambria" panose="02040503050406030204" pitchFamily="18" charset="0"/>
              </a:rPr>
              <a:t>.</a:t>
            </a:r>
            <a:endParaRPr lang="es-ES" dirty="0">
              <a:latin typeface="Cambria" panose="02040503050406030204" pitchFamily="18" charset="0"/>
            </a:endParaRPr>
          </a:p>
        </p:txBody>
      </p:sp>
      <p:graphicFrame>
        <p:nvGraphicFramePr>
          <p:cNvPr id="6" name="Tabla 5">
            <a:extLst>
              <a:ext uri="{FF2B5EF4-FFF2-40B4-BE49-F238E27FC236}">
                <a16:creationId xmlns:a16="http://schemas.microsoft.com/office/drawing/2014/main" id="{2406BE7C-5227-4ADA-9EA6-FC894FA7750C}"/>
              </a:ext>
            </a:extLst>
          </p:cNvPr>
          <p:cNvGraphicFramePr>
            <a:graphicFrameLocks noGrp="1"/>
          </p:cNvGraphicFramePr>
          <p:nvPr>
            <p:extLst>
              <p:ext uri="{D42A27DB-BD31-4B8C-83A1-F6EECF244321}">
                <p14:modId xmlns:p14="http://schemas.microsoft.com/office/powerpoint/2010/main" val="1558659987"/>
              </p:ext>
            </p:extLst>
          </p:nvPr>
        </p:nvGraphicFramePr>
        <p:xfrm>
          <a:off x="498565" y="846355"/>
          <a:ext cx="11092302" cy="338978"/>
        </p:xfrm>
        <a:graphic>
          <a:graphicData uri="http://schemas.openxmlformats.org/drawingml/2006/table">
            <a:tbl>
              <a:tblPr>
                <a:tableStyleId>{5C22544A-7EE6-4342-B048-85BDC9FD1C3A}</a:tableStyleId>
              </a:tblPr>
              <a:tblGrid>
                <a:gridCol w="11092302">
                  <a:extLst>
                    <a:ext uri="{9D8B030D-6E8A-4147-A177-3AD203B41FA5}">
                      <a16:colId xmlns:a16="http://schemas.microsoft.com/office/drawing/2014/main" val="1734705555"/>
                    </a:ext>
                  </a:extLst>
                </a:gridCol>
              </a:tblGrid>
              <a:tr h="338978">
                <a:tc>
                  <a:txBody>
                    <a:bodyPr/>
                    <a:lstStyle/>
                    <a:p>
                      <a:pPr algn="l">
                        <a:spcAft>
                          <a:spcPts val="0"/>
                        </a:spcAft>
                      </a:pPr>
                      <a:r>
                        <a:rPr lang="es-ES" sz="1800" u="none" dirty="0">
                          <a:effectLst/>
                          <a:latin typeface="Cambria" panose="02040503050406030204" pitchFamily="18" charset="0"/>
                        </a:rPr>
                        <a:t>¿Qué es el plagio?</a:t>
                      </a:r>
                      <a:endParaRPr lang="es-ES" sz="1800" u="none"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graphicFrame>
        <p:nvGraphicFramePr>
          <p:cNvPr id="10" name="Tabla 9">
            <a:extLst>
              <a:ext uri="{FF2B5EF4-FFF2-40B4-BE49-F238E27FC236}">
                <a16:creationId xmlns:a16="http://schemas.microsoft.com/office/drawing/2014/main" id="{338BC137-B473-4A06-A659-6EDA6687C1E3}"/>
              </a:ext>
            </a:extLst>
          </p:cNvPr>
          <p:cNvGraphicFramePr>
            <a:graphicFrameLocks noGrp="1"/>
          </p:cNvGraphicFramePr>
          <p:nvPr>
            <p:extLst>
              <p:ext uri="{D42A27DB-BD31-4B8C-83A1-F6EECF244321}">
                <p14:modId xmlns:p14="http://schemas.microsoft.com/office/powerpoint/2010/main" val="2531753534"/>
              </p:ext>
            </p:extLst>
          </p:nvPr>
        </p:nvGraphicFramePr>
        <p:xfrm>
          <a:off x="498565" y="1555207"/>
          <a:ext cx="11092302" cy="338978"/>
        </p:xfrm>
        <a:graphic>
          <a:graphicData uri="http://schemas.openxmlformats.org/drawingml/2006/table">
            <a:tbl>
              <a:tblPr>
                <a:tableStyleId>{5C22544A-7EE6-4342-B048-85BDC9FD1C3A}</a:tableStyleId>
              </a:tblPr>
              <a:tblGrid>
                <a:gridCol w="11092302">
                  <a:extLst>
                    <a:ext uri="{9D8B030D-6E8A-4147-A177-3AD203B41FA5}">
                      <a16:colId xmlns:a16="http://schemas.microsoft.com/office/drawing/2014/main" val="1734705555"/>
                    </a:ext>
                  </a:extLst>
                </a:gridCol>
              </a:tblGrid>
              <a:tr h="338978">
                <a:tc>
                  <a:txBody>
                    <a:bodyPr/>
                    <a:lstStyle/>
                    <a:p>
                      <a:pPr algn="l">
                        <a:spcAft>
                          <a:spcPts val="0"/>
                        </a:spcAft>
                      </a:pPr>
                      <a:r>
                        <a:rPr lang="es-ES" sz="1800" b="0" i="0" kern="1200" dirty="0">
                          <a:solidFill>
                            <a:schemeClr val="dk1"/>
                          </a:solidFill>
                          <a:effectLst/>
                          <a:latin typeface="Cambria" panose="02040503050406030204" pitchFamily="18" charset="0"/>
                          <a:ea typeface="+mn-ea"/>
                          <a:cs typeface="+mn-cs"/>
                        </a:rPr>
                        <a:t>Normativa específica en la Universidad de Granada</a:t>
                      </a:r>
                      <a:endParaRPr lang="es-ES" sz="1200" u="none"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Tree>
    <p:extLst>
      <p:ext uri="{BB962C8B-B14F-4D97-AF65-F5344CB8AC3E}">
        <p14:creationId xmlns:p14="http://schemas.microsoft.com/office/powerpoint/2010/main" val="3953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a:extLst>
              <a:ext uri="{FF2B5EF4-FFF2-40B4-BE49-F238E27FC236}">
                <a16:creationId xmlns:a16="http://schemas.microsoft.com/office/drawing/2014/main" id="{DBD56912-04CB-47BE-BD9A-7AB283682740}"/>
              </a:ext>
            </a:extLst>
          </p:cNvPr>
          <p:cNvPicPr>
            <a:picLocks noChangeAspect="1"/>
          </p:cNvPicPr>
          <p:nvPr/>
        </p:nvPicPr>
        <p:blipFill>
          <a:blip r:embed="rId2"/>
          <a:stretch>
            <a:fillRect/>
          </a:stretch>
        </p:blipFill>
        <p:spPr>
          <a:xfrm>
            <a:off x="509058" y="799042"/>
            <a:ext cx="6381750" cy="1619250"/>
          </a:xfrm>
          <a:prstGeom prst="rect">
            <a:avLst/>
          </a:prstGeom>
        </p:spPr>
      </p:pic>
      <p:sp>
        <p:nvSpPr>
          <p:cNvPr id="4" name="Rectángulo 3">
            <a:extLst>
              <a:ext uri="{FF2B5EF4-FFF2-40B4-BE49-F238E27FC236}">
                <a16:creationId xmlns:a16="http://schemas.microsoft.com/office/drawing/2014/main" id="{B2BBBD43-7EF7-43D0-9537-56ABEEABD0DF}"/>
              </a:ext>
            </a:extLst>
          </p:cNvPr>
          <p:cNvSpPr/>
          <p:nvPr/>
        </p:nvSpPr>
        <p:spPr>
          <a:xfrm>
            <a:off x="509058" y="2836954"/>
            <a:ext cx="11107208" cy="3416320"/>
          </a:xfrm>
          <a:prstGeom prst="rect">
            <a:avLst/>
          </a:prstGeom>
        </p:spPr>
        <p:txBody>
          <a:bodyPr wrap="square">
            <a:spAutoFit/>
          </a:bodyPr>
          <a:lstStyle/>
          <a:p>
            <a:pPr marL="342900" indent="-342900" algn="just">
              <a:buAutoNum type="arabicPeriod"/>
            </a:pPr>
            <a:r>
              <a:rPr lang="es-ES" dirty="0">
                <a:latin typeface="Cambria" panose="02040503050406030204" pitchFamily="18" charset="0"/>
              </a:rPr>
              <a:t>La Universidad de Granada fomentará el respeto a la propiedad intelectual y transmitirá a los estudiantes que el plagio es una práctica contraria a los principios que rigen la formación universitaria. Para ello procederá a reconocer la autoría de los trabajos y su protección de acuerdo con la propiedad intelectual según establezca la legislación vigente.</a:t>
            </a:r>
          </a:p>
          <a:p>
            <a:pPr marL="342900" indent="-342900" algn="just">
              <a:buAutoNum type="arabicPeriod"/>
            </a:pPr>
            <a:r>
              <a:rPr lang="es-ES" dirty="0">
                <a:latin typeface="Cambria" panose="02040503050406030204" pitchFamily="18" charset="0"/>
              </a:rPr>
              <a:t>El plagio, entendido como la presentación de un trabajo u obra hecho por otra persona como propio o la copia de textos sin citar su procedencia y dándolos como de elaboración propia, conllevará automáticamente la calificación numérica de cero en la asignatura en la que se hubiera detectado, independientemente del resto de las calificaciones que el estudiante hubiera obtenido. Esta consecuencia debe entenderse sin perjuicio de las responsabilidades disciplinarias en las que pudieran incurrir los estudiantes que plagien.</a:t>
            </a:r>
          </a:p>
          <a:p>
            <a:pPr marL="342900" indent="-342900" algn="just">
              <a:buAutoNum type="arabicPeriod"/>
            </a:pPr>
            <a:r>
              <a:rPr lang="es-ES" dirty="0">
                <a:latin typeface="Cambria" panose="02040503050406030204" pitchFamily="18" charset="0"/>
              </a:rPr>
              <a:t>Los trabajos y materiales entregados por parte de los estudiantes tendrán que ir firmados con una declaración explícita en la que se asume la originalidad del trabajo, entendida en el sentido de que no ha utilizado fuentes sin citarlas debidamente.</a:t>
            </a:r>
          </a:p>
        </p:txBody>
      </p:sp>
      <p:graphicFrame>
        <p:nvGraphicFramePr>
          <p:cNvPr id="6" name="Tabla 5">
            <a:extLst>
              <a:ext uri="{FF2B5EF4-FFF2-40B4-BE49-F238E27FC236}">
                <a16:creationId xmlns:a16="http://schemas.microsoft.com/office/drawing/2014/main" id="{D460A014-5308-4695-AC8A-4EB3F0728496}"/>
              </a:ext>
            </a:extLst>
          </p:cNvPr>
          <p:cNvGraphicFramePr>
            <a:graphicFrameLocks noGrp="1"/>
          </p:cNvGraphicFramePr>
          <p:nvPr>
            <p:extLst>
              <p:ext uri="{D42A27DB-BD31-4B8C-83A1-F6EECF244321}">
                <p14:modId xmlns:p14="http://schemas.microsoft.com/office/powerpoint/2010/main" val="3426574397"/>
              </p:ext>
            </p:extLst>
          </p:nvPr>
        </p:nvGraphicFramePr>
        <p:xfrm>
          <a:off x="516511" y="2497976"/>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algn="l">
                        <a:spcAft>
                          <a:spcPts val="0"/>
                        </a:spcAft>
                      </a:pPr>
                      <a:r>
                        <a:rPr lang="es-ES" sz="1600" dirty="0">
                          <a:latin typeface="Cambria" panose="02040503050406030204" pitchFamily="18" charset="0"/>
                        </a:rPr>
                        <a:t>Artículo 15. Originalidad de los trabajos y pruebas.</a:t>
                      </a:r>
                      <a:endParaRPr lang="es-ES" sz="1200" u="none"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pic>
        <p:nvPicPr>
          <p:cNvPr id="7" name="Imagen 6">
            <a:extLst>
              <a:ext uri="{FF2B5EF4-FFF2-40B4-BE49-F238E27FC236}">
                <a16:creationId xmlns:a16="http://schemas.microsoft.com/office/drawing/2014/main" id="{5BC05F79-9569-4CEF-B168-9A6A2C3F8593}"/>
              </a:ext>
            </a:extLst>
          </p:cNvPr>
          <p:cNvPicPr>
            <a:picLocks noChangeAspect="1"/>
          </p:cNvPicPr>
          <p:nvPr/>
        </p:nvPicPr>
        <p:blipFill>
          <a:blip r:embed="rId3"/>
          <a:stretch>
            <a:fillRect/>
          </a:stretch>
        </p:blipFill>
        <p:spPr>
          <a:xfrm>
            <a:off x="9831834" y="604727"/>
            <a:ext cx="1784432" cy="1813566"/>
          </a:xfrm>
          <a:prstGeom prst="rect">
            <a:avLst/>
          </a:prstGeom>
        </p:spPr>
      </p:pic>
    </p:spTree>
    <p:extLst>
      <p:ext uri="{BB962C8B-B14F-4D97-AF65-F5344CB8AC3E}">
        <p14:creationId xmlns:p14="http://schemas.microsoft.com/office/powerpoint/2010/main" val="101731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pic>
        <p:nvPicPr>
          <p:cNvPr id="3" name="Imagen 2">
            <a:extLst>
              <a:ext uri="{FF2B5EF4-FFF2-40B4-BE49-F238E27FC236}">
                <a16:creationId xmlns:a16="http://schemas.microsoft.com/office/drawing/2014/main" id="{DBD56912-04CB-47BE-BD9A-7AB283682740}"/>
              </a:ext>
            </a:extLst>
          </p:cNvPr>
          <p:cNvPicPr>
            <a:picLocks noChangeAspect="1"/>
          </p:cNvPicPr>
          <p:nvPr/>
        </p:nvPicPr>
        <p:blipFill>
          <a:blip r:embed="rId2"/>
          <a:stretch>
            <a:fillRect/>
          </a:stretch>
        </p:blipFill>
        <p:spPr>
          <a:xfrm>
            <a:off x="509058" y="799042"/>
            <a:ext cx="6381750" cy="1619250"/>
          </a:xfrm>
          <a:prstGeom prst="rect">
            <a:avLst/>
          </a:prstGeom>
        </p:spPr>
      </p:pic>
      <p:sp>
        <p:nvSpPr>
          <p:cNvPr id="4" name="Rectángulo 3">
            <a:extLst>
              <a:ext uri="{FF2B5EF4-FFF2-40B4-BE49-F238E27FC236}">
                <a16:creationId xmlns:a16="http://schemas.microsoft.com/office/drawing/2014/main" id="{B2BBBD43-7EF7-43D0-9537-56ABEEABD0DF}"/>
              </a:ext>
            </a:extLst>
          </p:cNvPr>
          <p:cNvSpPr/>
          <p:nvPr/>
        </p:nvSpPr>
        <p:spPr>
          <a:xfrm>
            <a:off x="509058" y="2836954"/>
            <a:ext cx="11107208" cy="3416320"/>
          </a:xfrm>
          <a:prstGeom prst="rect">
            <a:avLst/>
          </a:prstGeom>
        </p:spPr>
        <p:txBody>
          <a:bodyPr wrap="square">
            <a:spAutoFit/>
          </a:bodyPr>
          <a:lstStyle/>
          <a:p>
            <a:pPr marL="342900" indent="-342900" algn="just">
              <a:buAutoNum type="arabicPeriod"/>
            </a:pPr>
            <a:r>
              <a:rPr lang="es-ES" dirty="0">
                <a:latin typeface="Cambria" panose="02040503050406030204" pitchFamily="18" charset="0"/>
              </a:rPr>
              <a:t>La Universidad de Granada fomentará el respeto a la propiedad intelectual y transmitirá a los estudiantes que el plagio es una práctica contraria a los principios que rigen la formación universitaria. Para ello procederá a reconocer la autoría de los trabajos y su protección de acuerdo con la propiedad intelectual según establezca la legislación vigente.</a:t>
            </a:r>
          </a:p>
          <a:p>
            <a:pPr marL="342900" indent="-342900" algn="just">
              <a:buAutoNum type="arabicPeriod"/>
            </a:pPr>
            <a:r>
              <a:rPr lang="es-ES" dirty="0">
                <a:latin typeface="Cambria" panose="02040503050406030204" pitchFamily="18" charset="0"/>
              </a:rPr>
              <a:t>El plagio, entendido como la presentación de un trabajo u obra hecho por otra persona como propio o la copia de textos sin citar su procedencia y dándolos como de elaboración propia, </a:t>
            </a:r>
            <a:r>
              <a:rPr lang="es-ES" dirty="0">
                <a:solidFill>
                  <a:srgbClr val="FF0000"/>
                </a:solidFill>
                <a:effectLst>
                  <a:outerShdw blurRad="38100" dist="38100" dir="2700000" algn="tl">
                    <a:srgbClr val="000000">
                      <a:alpha val="43137"/>
                    </a:srgbClr>
                  </a:outerShdw>
                </a:effectLst>
                <a:latin typeface="Cambria" panose="02040503050406030204" pitchFamily="18" charset="0"/>
              </a:rPr>
              <a:t>conllevará automáticamente la calificación numérica de cero en la asignatura en la que se hubiera detectado</a:t>
            </a:r>
            <a:r>
              <a:rPr lang="es-ES" dirty="0">
                <a:latin typeface="Cambria" panose="02040503050406030204" pitchFamily="18" charset="0"/>
              </a:rPr>
              <a:t>, independientemente del resto de las calificaciones que el estudiante hubiera obtenido. Esta consecuencia debe entenderse sin perjuicio de las responsabilidades disciplinarias en las que pudieran incurrir los estudiantes que plagien.</a:t>
            </a:r>
          </a:p>
          <a:p>
            <a:pPr marL="342900" indent="-342900" algn="just">
              <a:buAutoNum type="arabicPeriod"/>
            </a:pPr>
            <a:r>
              <a:rPr lang="es-ES" dirty="0">
                <a:latin typeface="Cambria" panose="02040503050406030204" pitchFamily="18" charset="0"/>
              </a:rPr>
              <a:t>Los trabajos y materiales entregados por parte de los estudiantes tendrán que ir firmados con una declaración explícita en la que se asume la originalidad del trabajo, entendida en el sentido de que no ha utilizado fuentes sin citarlas debidamente.</a:t>
            </a:r>
          </a:p>
        </p:txBody>
      </p:sp>
      <p:graphicFrame>
        <p:nvGraphicFramePr>
          <p:cNvPr id="6" name="Tabla 5">
            <a:extLst>
              <a:ext uri="{FF2B5EF4-FFF2-40B4-BE49-F238E27FC236}">
                <a16:creationId xmlns:a16="http://schemas.microsoft.com/office/drawing/2014/main" id="{D460A014-5308-4695-AC8A-4EB3F0728496}"/>
              </a:ext>
            </a:extLst>
          </p:cNvPr>
          <p:cNvGraphicFramePr>
            <a:graphicFrameLocks noGrp="1"/>
          </p:cNvGraphicFramePr>
          <p:nvPr/>
        </p:nvGraphicFramePr>
        <p:xfrm>
          <a:off x="516511" y="2497976"/>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algn="l">
                        <a:spcAft>
                          <a:spcPts val="0"/>
                        </a:spcAft>
                      </a:pPr>
                      <a:r>
                        <a:rPr lang="es-ES" sz="1600" dirty="0">
                          <a:latin typeface="Cambria" panose="02040503050406030204" pitchFamily="18" charset="0"/>
                        </a:rPr>
                        <a:t>Artículo 15. Originalidad de los trabajos y pruebas.</a:t>
                      </a:r>
                      <a:endParaRPr lang="es-ES" sz="1200" u="none"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pic>
        <p:nvPicPr>
          <p:cNvPr id="7" name="Imagen 6">
            <a:extLst>
              <a:ext uri="{FF2B5EF4-FFF2-40B4-BE49-F238E27FC236}">
                <a16:creationId xmlns:a16="http://schemas.microsoft.com/office/drawing/2014/main" id="{69D77BC3-7ADA-414A-87A3-B81B30C4E1EE}"/>
              </a:ext>
            </a:extLst>
          </p:cNvPr>
          <p:cNvPicPr>
            <a:picLocks noChangeAspect="1"/>
          </p:cNvPicPr>
          <p:nvPr/>
        </p:nvPicPr>
        <p:blipFill>
          <a:blip r:embed="rId3"/>
          <a:stretch>
            <a:fillRect/>
          </a:stretch>
        </p:blipFill>
        <p:spPr>
          <a:xfrm>
            <a:off x="9831834" y="604727"/>
            <a:ext cx="1784432" cy="1813566"/>
          </a:xfrm>
          <a:prstGeom prst="rect">
            <a:avLst/>
          </a:prstGeom>
        </p:spPr>
      </p:pic>
      <p:pic>
        <p:nvPicPr>
          <p:cNvPr id="8" name="Imagen 7">
            <a:extLst>
              <a:ext uri="{FF2B5EF4-FFF2-40B4-BE49-F238E27FC236}">
                <a16:creationId xmlns:a16="http://schemas.microsoft.com/office/drawing/2014/main" id="{72C488E4-715F-4347-8D66-24A35B0B164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77680" y="617139"/>
            <a:ext cx="2650326" cy="1813567"/>
          </a:xfrm>
          <a:prstGeom prst="rect">
            <a:avLst/>
          </a:prstGeom>
        </p:spPr>
      </p:pic>
    </p:spTree>
    <p:extLst>
      <p:ext uri="{BB962C8B-B14F-4D97-AF65-F5344CB8AC3E}">
        <p14:creationId xmlns:p14="http://schemas.microsoft.com/office/powerpoint/2010/main" val="29249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44460-1BB3-46B0-A93F-B3723E031DC4}"/>
              </a:ext>
            </a:extLst>
          </p:cNvPr>
          <p:cNvSpPr>
            <a:spLocks noGrp="1"/>
          </p:cNvSpPr>
          <p:nvPr>
            <p:ph type="ctrTitle"/>
          </p:nvPr>
        </p:nvSpPr>
        <p:spPr>
          <a:xfrm>
            <a:off x="0" y="0"/>
            <a:ext cx="12192000" cy="549869"/>
          </a:xfrm>
        </p:spPr>
        <p:txBody>
          <a:bodyPr>
            <a:normAutofit fontScale="90000"/>
          </a:bodyPr>
          <a:lstStyle/>
          <a:p>
            <a:r>
              <a:rPr lang="es-ES" sz="3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Perfil investigador, bibliometría y bases de datos bibliográficas (I)</a:t>
            </a:r>
          </a:p>
        </p:txBody>
      </p:sp>
      <p:graphicFrame>
        <p:nvGraphicFramePr>
          <p:cNvPr id="5" name="Tabla 4">
            <a:extLst>
              <a:ext uri="{FF2B5EF4-FFF2-40B4-BE49-F238E27FC236}">
                <a16:creationId xmlns:a16="http://schemas.microsoft.com/office/drawing/2014/main" id="{E738EF15-0F82-4B67-839A-BB380D5C8D7E}"/>
              </a:ext>
            </a:extLst>
          </p:cNvPr>
          <p:cNvGraphicFramePr>
            <a:graphicFrameLocks noGrp="1"/>
          </p:cNvGraphicFramePr>
          <p:nvPr>
            <p:extLst>
              <p:ext uri="{D42A27DB-BD31-4B8C-83A1-F6EECF244321}">
                <p14:modId xmlns:p14="http://schemas.microsoft.com/office/powerpoint/2010/main" val="3474115156"/>
              </p:ext>
            </p:extLst>
          </p:nvPr>
        </p:nvGraphicFramePr>
        <p:xfrm>
          <a:off x="541889" y="703043"/>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rPr>
                        <a:t>¿Webgrafía? No, gracias. Repositorios bibliográficos on-line. ¿dónde y cómo buscar bibliografía?</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sp>
        <p:nvSpPr>
          <p:cNvPr id="6" name="Rectángulo 5">
            <a:extLst>
              <a:ext uri="{FF2B5EF4-FFF2-40B4-BE49-F238E27FC236}">
                <a16:creationId xmlns:a16="http://schemas.microsoft.com/office/drawing/2014/main" id="{F018F0C5-5BFB-476D-80B7-B60E1FCF5C3F}"/>
              </a:ext>
            </a:extLst>
          </p:cNvPr>
          <p:cNvSpPr/>
          <p:nvPr/>
        </p:nvSpPr>
        <p:spPr>
          <a:xfrm>
            <a:off x="541889" y="1042022"/>
            <a:ext cx="11108222" cy="1200329"/>
          </a:xfrm>
          <a:prstGeom prst="rect">
            <a:avLst/>
          </a:prstGeom>
        </p:spPr>
        <p:txBody>
          <a:bodyPr wrap="square">
            <a:spAutoFit/>
          </a:bodyPr>
          <a:lstStyle/>
          <a:p>
            <a:pPr algn="just"/>
            <a:r>
              <a:rPr lang="es-ES" dirty="0">
                <a:latin typeface="Cambria" panose="02040503050406030204" pitchFamily="18" charset="0"/>
              </a:rPr>
              <a:t>El término webgrafía, que se define como el ‘repertorio de recursos procedentes de internet referentes a una materia determinada o empleados en una obra o trabajo’.</a:t>
            </a:r>
          </a:p>
          <a:p>
            <a:pPr algn="just"/>
            <a:r>
              <a:rPr lang="es-ES" dirty="0">
                <a:latin typeface="Cambria" panose="02040503050406030204" pitchFamily="18" charset="0"/>
              </a:rPr>
              <a:t>Se nombran por su dirección electrónica (enlace, link o URL)</a:t>
            </a:r>
          </a:p>
          <a:p>
            <a:pPr algn="just"/>
            <a:r>
              <a:rPr lang="es-ES" dirty="0">
                <a:latin typeface="Cambria" panose="02040503050406030204" pitchFamily="18" charset="0"/>
              </a:rPr>
              <a:t>Este término quedaría englobado dentro del más general bibliografía</a:t>
            </a:r>
          </a:p>
        </p:txBody>
      </p:sp>
      <p:graphicFrame>
        <p:nvGraphicFramePr>
          <p:cNvPr id="10" name="Tabla 9">
            <a:extLst>
              <a:ext uri="{FF2B5EF4-FFF2-40B4-BE49-F238E27FC236}">
                <a16:creationId xmlns:a16="http://schemas.microsoft.com/office/drawing/2014/main" id="{E738EF15-0F82-4B67-839A-BB380D5C8D7E}"/>
              </a:ext>
            </a:extLst>
          </p:cNvPr>
          <p:cNvGraphicFramePr>
            <a:graphicFrameLocks noGrp="1"/>
          </p:cNvGraphicFramePr>
          <p:nvPr>
            <p:extLst>
              <p:ext uri="{D42A27DB-BD31-4B8C-83A1-F6EECF244321}">
                <p14:modId xmlns:p14="http://schemas.microsoft.com/office/powerpoint/2010/main" val="4127403168"/>
              </p:ext>
            </p:extLst>
          </p:nvPr>
        </p:nvGraphicFramePr>
        <p:xfrm>
          <a:off x="541889" y="2242351"/>
          <a:ext cx="11108222" cy="338978"/>
        </p:xfrm>
        <a:graphic>
          <a:graphicData uri="http://schemas.openxmlformats.org/drawingml/2006/table">
            <a:tbl>
              <a:tblPr>
                <a:tableStyleId>{5C22544A-7EE6-4342-B048-85BDC9FD1C3A}</a:tableStyleId>
              </a:tblPr>
              <a:tblGrid>
                <a:gridCol w="11108222">
                  <a:extLst>
                    <a:ext uri="{9D8B030D-6E8A-4147-A177-3AD203B41FA5}">
                      <a16:colId xmlns:a16="http://schemas.microsoft.com/office/drawing/2014/main" val="1734705555"/>
                    </a:ext>
                  </a:extLst>
                </a:gridCol>
              </a:tblGrid>
              <a:tr h="338978">
                <a:tc>
                  <a:txBody>
                    <a:bodyPr/>
                    <a:lstStyle/>
                    <a:p>
                      <a:pPr lvl="0" algn="just">
                        <a:spcAft>
                          <a:spcPts val="1200"/>
                        </a:spcAft>
                        <a:defRPr/>
                      </a:pPr>
                      <a:r>
                        <a:rPr lang="es-ES" sz="1800" dirty="0">
                          <a:latin typeface="Cambria" panose="02040503050406030204" pitchFamily="18" charset="0"/>
                          <a:ea typeface="+mn-ea"/>
                          <a:cs typeface="+mn-cs"/>
                        </a:rPr>
                        <a:t>Siempre</a:t>
                      </a:r>
                      <a:r>
                        <a:rPr lang="es-ES" sz="1800" baseline="0" dirty="0">
                          <a:latin typeface="Cambria" panose="02040503050406030204" pitchFamily="18" charset="0"/>
                          <a:ea typeface="+mn-ea"/>
                          <a:cs typeface="+mn-cs"/>
                        </a:rPr>
                        <a:t> hubo clases… y NO todo vale</a:t>
                      </a:r>
                      <a:endParaRPr lang="es-ES" sz="1800" dirty="0">
                        <a:latin typeface="Cambria" panose="02040503050406030204" pitchFamily="18"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831992482"/>
                  </a:ext>
                </a:extLst>
              </a:tr>
            </a:tbl>
          </a:graphicData>
        </a:graphic>
      </p:graphicFrame>
      <p:pic>
        <p:nvPicPr>
          <p:cNvPr id="11" name="Imagen 10"/>
          <p:cNvPicPr>
            <a:picLocks noChangeAspect="1"/>
          </p:cNvPicPr>
          <p:nvPr/>
        </p:nvPicPr>
        <p:blipFill rotWithShape="1">
          <a:blip r:embed="rId2"/>
          <a:srcRect l="15594" t="6531" r="15318" b="479"/>
          <a:stretch/>
        </p:blipFill>
        <p:spPr>
          <a:xfrm>
            <a:off x="541889" y="2699239"/>
            <a:ext cx="5195757" cy="3560884"/>
          </a:xfrm>
          <a:prstGeom prst="rect">
            <a:avLst/>
          </a:prstGeom>
        </p:spPr>
      </p:pic>
      <p:pic>
        <p:nvPicPr>
          <p:cNvPr id="12" name="Imagen 11"/>
          <p:cNvPicPr>
            <a:picLocks noChangeAspect="1"/>
          </p:cNvPicPr>
          <p:nvPr/>
        </p:nvPicPr>
        <p:blipFill>
          <a:blip r:embed="rId3"/>
          <a:stretch>
            <a:fillRect/>
          </a:stretch>
        </p:blipFill>
        <p:spPr>
          <a:xfrm>
            <a:off x="1975875" y="2865403"/>
            <a:ext cx="6666950" cy="3394720"/>
          </a:xfrm>
          <a:prstGeom prst="rect">
            <a:avLst/>
          </a:prstGeom>
        </p:spPr>
      </p:pic>
      <p:pic>
        <p:nvPicPr>
          <p:cNvPr id="14" name="Imagen 13"/>
          <p:cNvPicPr>
            <a:picLocks noChangeAspect="1"/>
          </p:cNvPicPr>
          <p:nvPr/>
        </p:nvPicPr>
        <p:blipFill>
          <a:blip r:embed="rId4"/>
          <a:stretch>
            <a:fillRect/>
          </a:stretch>
        </p:blipFill>
        <p:spPr>
          <a:xfrm>
            <a:off x="7605167" y="2667532"/>
            <a:ext cx="4044944" cy="3790461"/>
          </a:xfrm>
          <a:prstGeom prst="rect">
            <a:avLst/>
          </a:prstGeom>
        </p:spPr>
      </p:pic>
    </p:spTree>
    <p:extLst>
      <p:ext uri="{BB962C8B-B14F-4D97-AF65-F5344CB8AC3E}">
        <p14:creationId xmlns:p14="http://schemas.microsoft.com/office/powerpoint/2010/main" val="23080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3496</Words>
  <Application>Microsoft Office PowerPoint</Application>
  <PresentationFormat>Panorámica</PresentationFormat>
  <Paragraphs>208</Paragraphs>
  <Slides>55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55</vt:i4>
      </vt:variant>
    </vt:vector>
  </HeadingPairs>
  <TitlesOfParts>
    <vt:vector size="63" baseType="lpstr">
      <vt:lpstr>Arial</vt:lpstr>
      <vt:lpstr>arial unicode ms</vt:lpstr>
      <vt:lpstr>Calibri</vt:lpstr>
      <vt:lpstr>Calibri Light</vt:lpstr>
      <vt:lpstr>Cambria</vt:lpstr>
      <vt:lpstr>Encode Sans Condensed</vt:lpstr>
      <vt:lpstr>Times New Roman</vt:lpstr>
      <vt:lpstr>Tema de Office</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lpstr>Perfil investigador, bibliometría y bases de datos bibliográficas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Perfil investigador, bibliometría y bases de datos bibliográficas (I)</dc:title>
  <dc:creator>User</dc:creator>
  <cp:lastModifiedBy>User</cp:lastModifiedBy>
  <cp:revision>41</cp:revision>
  <dcterms:created xsi:type="dcterms:W3CDTF">2021-04-25T11:10:58Z</dcterms:created>
  <dcterms:modified xsi:type="dcterms:W3CDTF">2021-04-27T18:48:37Z</dcterms:modified>
</cp:coreProperties>
</file>