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3" r:id="rId2"/>
    <p:sldId id="276" r:id="rId3"/>
    <p:sldId id="259" r:id="rId4"/>
    <p:sldId id="258" r:id="rId5"/>
    <p:sldId id="267" r:id="rId6"/>
    <p:sldId id="272" r:id="rId7"/>
    <p:sldId id="264" r:id="rId8"/>
    <p:sldId id="263" r:id="rId9"/>
    <p:sldId id="273" r:id="rId10"/>
    <p:sldId id="265" r:id="rId11"/>
    <p:sldId id="266" r:id="rId12"/>
    <p:sldId id="269" r:id="rId13"/>
    <p:sldId id="284" r:id="rId14"/>
    <p:sldId id="275" r:id="rId15"/>
    <p:sldId id="260" r:id="rId16"/>
    <p:sldId id="283" r:id="rId17"/>
    <p:sldId id="261" r:id="rId18"/>
    <p:sldId id="270" r:id="rId19"/>
    <p:sldId id="287" r:id="rId20"/>
    <p:sldId id="288" r:id="rId21"/>
    <p:sldId id="274" r:id="rId22"/>
    <p:sldId id="280" r:id="rId23"/>
    <p:sldId id="285" r:id="rId24"/>
    <p:sldId id="289" r:id="rId25"/>
    <p:sldId id="290" r:id="rId26"/>
    <p:sldId id="281" r:id="rId27"/>
    <p:sldId id="286" r:id="rId28"/>
    <p:sldId id="295" r:id="rId29"/>
    <p:sldId id="271" r:id="rId30"/>
    <p:sldId id="292" r:id="rId31"/>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94660"/>
  </p:normalViewPr>
  <p:slideViewPr>
    <p:cSldViewPr snapToGrid="0">
      <p:cViewPr varScale="1">
        <p:scale>
          <a:sx n="71" d="100"/>
          <a:sy n="71" d="100"/>
        </p:scale>
        <p:origin x="2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rii\Desktop\Samlet\Sea%20Change\Lesson%20plan%202%20-%20The%20invasion%20of%20an%20alien%20fish\Experimental%20data%20with%20examples%20-%20alien%20fish%20invasion%20(teachers%20vers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hrii\Desktop\Samlet\Sea%20Change\Lesson%20plan%202%20-%20The%20invasion%20of%20an%20alien%20fish\Experimental%20data%20with%20examples%20-%20alien%20fish%20invasion%20(teachers%20vers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hrii\Desktop\Samlet\Sea%20Change\Lesson%20plan%202%20-%20The%20invasion%20of%20an%20alien%20fish\Experimental%20data%20with%20examples%20-%20alien%20fish%20invasion%20(teachers%20vers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 in AS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Sheet1!$L$12</c:f>
              <c:strCache>
                <c:ptCount val="1"/>
                <c:pt idx="0">
                  <c:v>AS average</c:v>
                </c:pt>
              </c:strCache>
            </c:strRef>
          </c:tx>
          <c:spPr>
            <a:solidFill>
              <a:schemeClr val="accent1"/>
            </a:solidFill>
            <a:ln>
              <a:noFill/>
            </a:ln>
            <a:effectLst/>
          </c:spPr>
          <c:invertIfNegative val="0"/>
          <c:cat>
            <c:numRef>
              <c:f>Sheet1!$I$13:$I$18</c:f>
              <c:numCache>
                <c:formatCode>General</c:formatCode>
                <c:ptCount val="6"/>
                <c:pt idx="0">
                  <c:v>0</c:v>
                </c:pt>
                <c:pt idx="1">
                  <c:v>10</c:v>
                </c:pt>
                <c:pt idx="2">
                  <c:v>15</c:v>
                </c:pt>
                <c:pt idx="3">
                  <c:v>20</c:v>
                </c:pt>
                <c:pt idx="4">
                  <c:v>25</c:v>
                </c:pt>
                <c:pt idx="5">
                  <c:v>30</c:v>
                </c:pt>
              </c:numCache>
            </c:numRef>
          </c:cat>
          <c:val>
            <c:numRef>
              <c:f>Sheet1!$L$13:$L$18</c:f>
              <c:numCache>
                <c:formatCode>General</c:formatCode>
                <c:ptCount val="6"/>
                <c:pt idx="0">
                  <c:v>285.83750000000003</c:v>
                </c:pt>
                <c:pt idx="1">
                  <c:v>310.36749999999995</c:v>
                </c:pt>
                <c:pt idx="2">
                  <c:v>293.10124999999999</c:v>
                </c:pt>
                <c:pt idx="3">
                  <c:v>291.77875</c:v>
                </c:pt>
                <c:pt idx="4">
                  <c:v>236.50375000000003</c:v>
                </c:pt>
                <c:pt idx="5">
                  <c:v>214.50874999999999</c:v>
                </c:pt>
              </c:numCache>
            </c:numRef>
          </c:val>
          <c:extLst>
            <c:ext xmlns:c16="http://schemas.microsoft.com/office/drawing/2014/chart" uri="{C3380CC4-5D6E-409C-BE32-E72D297353CC}">
              <c16:uniqueId val="{00000000-3A9C-4B0D-9F67-16EEFF2886B5}"/>
            </c:ext>
          </c:extLst>
        </c:ser>
        <c:dLbls>
          <c:showLegendKey val="0"/>
          <c:showVal val="0"/>
          <c:showCatName val="0"/>
          <c:showSerName val="0"/>
          <c:showPercent val="0"/>
          <c:showBubbleSize val="0"/>
        </c:dLbls>
        <c:gapWidth val="219"/>
        <c:overlap val="-27"/>
        <c:axId val="436076480"/>
        <c:axId val="436073200"/>
      </c:barChart>
      <c:catAx>
        <c:axId val="436076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a:t>Salinity (PSU)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6073200"/>
        <c:crosses val="autoZero"/>
        <c:auto val="1"/>
        <c:lblAlgn val="ctr"/>
        <c:lblOffset val="100"/>
        <c:noMultiLvlLbl val="0"/>
      </c:catAx>
      <c:valAx>
        <c:axId val="436073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a:t>mg Oxygen</a:t>
                </a:r>
                <a:r>
                  <a:rPr lang="da-DK" baseline="0"/>
                  <a:t> per kg per hour</a:t>
                </a:r>
                <a:endParaRPr lang="da-DK"/>
              </a:p>
            </c:rich>
          </c:tx>
          <c:layout>
            <c:manualLayout>
              <c:xMode val="edge"/>
              <c:yMode val="edge"/>
              <c:x val="1.6666666666666666E-2"/>
              <c:y val="0.199841790609507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6076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 in AS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Sheet1!$L$12</c:f>
              <c:strCache>
                <c:ptCount val="1"/>
                <c:pt idx="0">
                  <c:v>AS average</c:v>
                </c:pt>
              </c:strCache>
            </c:strRef>
          </c:tx>
          <c:spPr>
            <a:solidFill>
              <a:schemeClr val="accent1"/>
            </a:solidFill>
            <a:ln>
              <a:noFill/>
            </a:ln>
            <a:effectLst/>
          </c:spPr>
          <c:invertIfNegative val="0"/>
          <c:cat>
            <c:numRef>
              <c:f>Sheet1!$I$13:$I$18</c:f>
              <c:numCache>
                <c:formatCode>General</c:formatCode>
                <c:ptCount val="6"/>
                <c:pt idx="0">
                  <c:v>0</c:v>
                </c:pt>
                <c:pt idx="1">
                  <c:v>10</c:v>
                </c:pt>
                <c:pt idx="2">
                  <c:v>15</c:v>
                </c:pt>
                <c:pt idx="3">
                  <c:v>20</c:v>
                </c:pt>
                <c:pt idx="4">
                  <c:v>25</c:v>
                </c:pt>
                <c:pt idx="5">
                  <c:v>30</c:v>
                </c:pt>
              </c:numCache>
            </c:numRef>
          </c:cat>
          <c:val>
            <c:numRef>
              <c:f>Sheet1!$L$13:$L$18</c:f>
              <c:numCache>
                <c:formatCode>General</c:formatCode>
                <c:ptCount val="6"/>
                <c:pt idx="0">
                  <c:v>285.83750000000003</c:v>
                </c:pt>
                <c:pt idx="1">
                  <c:v>310.36749999999995</c:v>
                </c:pt>
                <c:pt idx="2">
                  <c:v>293.10124999999999</c:v>
                </c:pt>
                <c:pt idx="3">
                  <c:v>291.77875</c:v>
                </c:pt>
                <c:pt idx="4">
                  <c:v>236.50375000000003</c:v>
                </c:pt>
                <c:pt idx="5">
                  <c:v>214.50874999999999</c:v>
                </c:pt>
              </c:numCache>
            </c:numRef>
          </c:val>
          <c:extLst>
            <c:ext xmlns:c16="http://schemas.microsoft.com/office/drawing/2014/chart" uri="{C3380CC4-5D6E-409C-BE32-E72D297353CC}">
              <c16:uniqueId val="{00000000-3A9C-4B0D-9F67-16EEFF2886B5}"/>
            </c:ext>
          </c:extLst>
        </c:ser>
        <c:dLbls>
          <c:showLegendKey val="0"/>
          <c:showVal val="0"/>
          <c:showCatName val="0"/>
          <c:showSerName val="0"/>
          <c:showPercent val="0"/>
          <c:showBubbleSize val="0"/>
        </c:dLbls>
        <c:gapWidth val="219"/>
        <c:overlap val="-27"/>
        <c:axId val="436076480"/>
        <c:axId val="436073200"/>
      </c:barChart>
      <c:catAx>
        <c:axId val="436076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a:t>Salinity (PSU)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6073200"/>
        <c:crosses val="autoZero"/>
        <c:auto val="1"/>
        <c:lblAlgn val="ctr"/>
        <c:lblOffset val="100"/>
        <c:noMultiLvlLbl val="0"/>
      </c:catAx>
      <c:valAx>
        <c:axId val="436073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a:t>mg Oxygen</a:t>
                </a:r>
                <a:r>
                  <a:rPr lang="da-DK" baseline="0"/>
                  <a:t> per kg per hour</a:t>
                </a:r>
                <a:endParaRPr lang="da-DK"/>
              </a:p>
            </c:rich>
          </c:tx>
          <c:layout>
            <c:manualLayout>
              <c:xMode val="edge"/>
              <c:yMode val="edge"/>
              <c:x val="1.6666666666666666E-2"/>
              <c:y val="0.199841790609507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6076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 in AS (with standard</a:t>
            </a:r>
            <a:r>
              <a:rPr lang="en-US" baseline="0"/>
              <a:t> deviation</a:t>
            </a:r>
            <a:r>
              <a:rPr lang="en-US"/>
              <a:t> bars)</a:t>
            </a:r>
          </a:p>
        </c:rich>
      </c:tx>
      <c:layout>
        <c:manualLayout>
          <c:xMode val="edge"/>
          <c:yMode val="edge"/>
          <c:x val="0.25225785129429656"/>
          <c:y val="3.73325003881162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Sheet1!$L$12</c:f>
              <c:strCache>
                <c:ptCount val="1"/>
                <c:pt idx="0">
                  <c:v>AS average</c:v>
                </c:pt>
              </c:strCache>
            </c:strRef>
          </c:tx>
          <c:spPr>
            <a:solidFill>
              <a:schemeClr val="accent1"/>
            </a:solidFill>
            <a:ln>
              <a:noFill/>
            </a:ln>
            <a:effectLst/>
          </c:spPr>
          <c:invertIfNegative val="0"/>
          <c:errBars>
            <c:errBarType val="both"/>
            <c:errValType val="cust"/>
            <c:noEndCap val="0"/>
            <c:plus>
              <c:numRef>
                <c:f>Sheet1!$Q$13:$Q$18</c:f>
                <c:numCache>
                  <c:formatCode>General</c:formatCode>
                  <c:ptCount val="6"/>
                  <c:pt idx="0">
                    <c:v>85.272841624692902</c:v>
                  </c:pt>
                  <c:pt idx="1">
                    <c:v>84.406745398398314</c:v>
                  </c:pt>
                  <c:pt idx="2">
                    <c:v>50.846440740110033</c:v>
                  </c:pt>
                  <c:pt idx="3">
                    <c:v>27.733632757673483</c:v>
                  </c:pt>
                  <c:pt idx="4">
                    <c:v>60.977158210574942</c:v>
                  </c:pt>
                  <c:pt idx="5">
                    <c:v>61.961331376411749</c:v>
                  </c:pt>
                </c:numCache>
              </c:numRef>
            </c:plus>
            <c:minus>
              <c:numRef>
                <c:f>Sheet1!$Q$13:$Q$18</c:f>
                <c:numCache>
                  <c:formatCode>General</c:formatCode>
                  <c:ptCount val="6"/>
                  <c:pt idx="0">
                    <c:v>85.272841624692902</c:v>
                  </c:pt>
                  <c:pt idx="1">
                    <c:v>84.406745398398314</c:v>
                  </c:pt>
                  <c:pt idx="2">
                    <c:v>50.846440740110033</c:v>
                  </c:pt>
                  <c:pt idx="3">
                    <c:v>27.733632757673483</c:v>
                  </c:pt>
                  <c:pt idx="4">
                    <c:v>60.977158210574942</c:v>
                  </c:pt>
                  <c:pt idx="5">
                    <c:v>61.961331376411749</c:v>
                  </c:pt>
                </c:numCache>
              </c:numRef>
            </c:minus>
            <c:spPr>
              <a:noFill/>
              <a:ln w="9525" cap="flat" cmpd="sng" algn="ctr">
                <a:solidFill>
                  <a:schemeClr val="tx1">
                    <a:lumMod val="65000"/>
                    <a:lumOff val="35000"/>
                  </a:schemeClr>
                </a:solidFill>
                <a:round/>
              </a:ln>
              <a:effectLst/>
            </c:spPr>
          </c:errBars>
          <c:cat>
            <c:numRef>
              <c:f>Sheet1!$I$13:$I$18</c:f>
              <c:numCache>
                <c:formatCode>General</c:formatCode>
                <c:ptCount val="6"/>
                <c:pt idx="0">
                  <c:v>0</c:v>
                </c:pt>
                <c:pt idx="1">
                  <c:v>10</c:v>
                </c:pt>
                <c:pt idx="2">
                  <c:v>15</c:v>
                </c:pt>
                <c:pt idx="3">
                  <c:v>20</c:v>
                </c:pt>
                <c:pt idx="4">
                  <c:v>25</c:v>
                </c:pt>
                <c:pt idx="5">
                  <c:v>30</c:v>
                </c:pt>
              </c:numCache>
            </c:numRef>
          </c:cat>
          <c:val>
            <c:numRef>
              <c:f>Sheet1!$L$13:$L$18</c:f>
              <c:numCache>
                <c:formatCode>General</c:formatCode>
                <c:ptCount val="6"/>
                <c:pt idx="0">
                  <c:v>285.83750000000003</c:v>
                </c:pt>
                <c:pt idx="1">
                  <c:v>310.36749999999995</c:v>
                </c:pt>
                <c:pt idx="2">
                  <c:v>293.10124999999999</c:v>
                </c:pt>
                <c:pt idx="3">
                  <c:v>291.77875</c:v>
                </c:pt>
                <c:pt idx="4">
                  <c:v>236.50375000000003</c:v>
                </c:pt>
                <c:pt idx="5">
                  <c:v>214.50874999999999</c:v>
                </c:pt>
              </c:numCache>
            </c:numRef>
          </c:val>
          <c:extLst>
            <c:ext xmlns:c16="http://schemas.microsoft.com/office/drawing/2014/chart" uri="{C3380CC4-5D6E-409C-BE32-E72D297353CC}">
              <c16:uniqueId val="{00000000-16A5-4636-A068-179259E910F3}"/>
            </c:ext>
          </c:extLst>
        </c:ser>
        <c:dLbls>
          <c:showLegendKey val="0"/>
          <c:showVal val="0"/>
          <c:showCatName val="0"/>
          <c:showSerName val="0"/>
          <c:showPercent val="0"/>
          <c:showBubbleSize val="0"/>
        </c:dLbls>
        <c:gapWidth val="219"/>
        <c:overlap val="-27"/>
        <c:axId val="398459968"/>
        <c:axId val="398458000"/>
      </c:barChart>
      <c:catAx>
        <c:axId val="3984599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a:t>Salinity</a:t>
                </a:r>
                <a:r>
                  <a:rPr lang="da-DK" baseline="0"/>
                  <a:t> (PSU)</a:t>
                </a:r>
                <a:endParaRPr lang="da-DK"/>
              </a:p>
            </c:rich>
          </c:tx>
          <c:layout>
            <c:manualLayout>
              <c:xMode val="edge"/>
              <c:yMode val="edge"/>
              <c:x val="0.48471581660896795"/>
              <c:y val="0.877592623756676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398458000"/>
        <c:crosses val="autoZero"/>
        <c:auto val="1"/>
        <c:lblAlgn val="ctr"/>
        <c:lblOffset val="100"/>
        <c:noMultiLvlLbl val="0"/>
      </c:catAx>
      <c:valAx>
        <c:axId val="398458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a:t>mg</a:t>
                </a:r>
                <a:r>
                  <a:rPr lang="da-DK" baseline="0"/>
                  <a:t> Oxygen per kg per hour</a:t>
                </a:r>
                <a:endParaRPr lang="da-DK"/>
              </a:p>
            </c:rich>
          </c:tx>
          <c:layout>
            <c:manualLayout>
              <c:xMode val="edge"/>
              <c:yMode val="edge"/>
              <c:x val="1.888772298006296E-2"/>
              <c:y val="0.2172813831341948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398459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3012AEE-740B-4F3B-B49D-FCF293650928}" type="datetimeFigureOut">
              <a:rPr lang="en-US" smtClean="0"/>
              <a:t>6/8/2018</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7B813DC-379D-4EED-AE5A-7503C7DE066B}" type="slidenum">
              <a:rPr lang="en-US" smtClean="0"/>
              <a:t>‹#›</a:t>
            </a:fld>
            <a:endParaRPr lang="en-US"/>
          </a:p>
        </p:txBody>
      </p:sp>
    </p:spTree>
    <p:extLst>
      <p:ext uri="{BB962C8B-B14F-4D97-AF65-F5344CB8AC3E}">
        <p14:creationId xmlns:p14="http://schemas.microsoft.com/office/powerpoint/2010/main" val="1180572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090E5C-B64B-4670-A200-DA0B23419A83}" type="datetimeFigureOut">
              <a:rPr lang="en-US" smtClean="0"/>
              <a:t>6/8/2018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4EF4B3-8D48-4BFD-9293-F1BAE1738ECE}" type="slidenum">
              <a:rPr lang="en-US" smtClean="0"/>
              <a:t>‹#›</a:t>
            </a:fld>
            <a:endParaRPr lang="en-US"/>
          </a:p>
        </p:txBody>
      </p:sp>
    </p:spTree>
    <p:extLst>
      <p:ext uri="{BB962C8B-B14F-4D97-AF65-F5344CB8AC3E}">
        <p14:creationId xmlns:p14="http://schemas.microsoft.com/office/powerpoint/2010/main" val="94775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371/journal.pone.017603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Credit: </a:t>
            </a:r>
            <a:r>
              <a:rPr lang="en-US" sz="1200" kern="1200" dirty="0" err="1" smtClean="0">
                <a:solidFill>
                  <a:schemeClr val="tx1"/>
                </a:solidFill>
                <a:effectLst/>
                <a:latin typeface="+mn-lt"/>
                <a:ea typeface="+mn-ea"/>
                <a:cs typeface="+mn-cs"/>
              </a:rPr>
              <a:t>Buric</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Bláha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Kouba</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Drozd</a:t>
            </a:r>
            <a:r>
              <a:rPr lang="en-US" sz="1200" kern="1200" dirty="0" smtClean="0">
                <a:solidFill>
                  <a:schemeClr val="tx1"/>
                </a:solidFill>
                <a:effectLst/>
                <a:latin typeface="+mn-lt"/>
                <a:ea typeface="+mn-ea"/>
                <a:cs typeface="+mn-cs"/>
              </a:rPr>
              <a:t>, D. (2015) Upstream expansion of round goby (</a:t>
            </a:r>
            <a:r>
              <a:rPr lang="en-US" sz="1200" kern="1200" dirty="0" err="1" smtClean="0">
                <a:solidFill>
                  <a:schemeClr val="tx1"/>
                </a:solidFill>
                <a:effectLst/>
                <a:latin typeface="+mn-lt"/>
                <a:ea typeface="+mn-ea"/>
                <a:cs typeface="+mn-cs"/>
              </a:rPr>
              <a:t>Neogobius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Melanostomus</a:t>
            </a:r>
            <a:r>
              <a:rPr lang="en-US" sz="1200" kern="1200" dirty="0" smtClean="0">
                <a:solidFill>
                  <a:schemeClr val="tx1"/>
                </a:solidFill>
                <a:effectLst/>
                <a:latin typeface="+mn-lt"/>
                <a:ea typeface="+mn-ea"/>
                <a:cs typeface="+mn-cs"/>
              </a:rPr>
              <a:t>) – first record in the upper reaches of the Elbe river. Knowledge and Management of Aquatic Ecosystems. 416, 32. </a:t>
            </a:r>
            <a:endParaRPr lang="da-DK"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4EF4B3-8D48-4BFD-9293-F1BAE1738ECE}" type="slidenum">
              <a:rPr lang="en-US" smtClean="0"/>
              <a:t>13</a:t>
            </a:fld>
            <a:endParaRPr lang="en-US"/>
          </a:p>
        </p:txBody>
      </p:sp>
    </p:spTree>
    <p:extLst>
      <p:ext uri="{BB962C8B-B14F-4D97-AF65-F5344CB8AC3E}">
        <p14:creationId xmlns:p14="http://schemas.microsoft.com/office/powerpoint/2010/main" val="209036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salinity means</a:t>
            </a:r>
            <a:endParaRPr lang="en-US" dirty="0"/>
          </a:p>
        </p:txBody>
      </p:sp>
      <p:sp>
        <p:nvSpPr>
          <p:cNvPr id="4" name="Slide Number Placeholder 3"/>
          <p:cNvSpPr>
            <a:spLocks noGrp="1"/>
          </p:cNvSpPr>
          <p:nvPr>
            <p:ph type="sldNum" sz="quarter" idx="10"/>
          </p:nvPr>
        </p:nvSpPr>
        <p:spPr/>
        <p:txBody>
          <a:bodyPr/>
          <a:lstStyle/>
          <a:p>
            <a:fld id="{034EF4B3-8D48-4BFD-9293-F1BAE1738ECE}" type="slidenum">
              <a:rPr lang="en-US" smtClean="0"/>
              <a:t>17</a:t>
            </a:fld>
            <a:endParaRPr lang="en-US"/>
          </a:p>
        </p:txBody>
      </p:sp>
    </p:spTree>
    <p:extLst>
      <p:ext uri="{BB962C8B-B14F-4D97-AF65-F5344CB8AC3E}">
        <p14:creationId xmlns:p14="http://schemas.microsoft.com/office/powerpoint/2010/main" val="189529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salinity means</a:t>
            </a:r>
            <a:endParaRPr lang="en-US" dirty="0"/>
          </a:p>
        </p:txBody>
      </p:sp>
      <p:sp>
        <p:nvSpPr>
          <p:cNvPr id="4" name="Slide Number Placeholder 3"/>
          <p:cNvSpPr>
            <a:spLocks noGrp="1"/>
          </p:cNvSpPr>
          <p:nvPr>
            <p:ph type="sldNum" sz="quarter" idx="10"/>
          </p:nvPr>
        </p:nvSpPr>
        <p:spPr/>
        <p:txBody>
          <a:bodyPr/>
          <a:lstStyle/>
          <a:p>
            <a:fld id="{034EF4B3-8D48-4BFD-9293-F1BAE1738ECE}" type="slidenum">
              <a:rPr lang="en-US" smtClean="0"/>
              <a:t>19</a:t>
            </a:fld>
            <a:endParaRPr lang="en-US"/>
          </a:p>
        </p:txBody>
      </p:sp>
    </p:spTree>
    <p:extLst>
      <p:ext uri="{BB962C8B-B14F-4D97-AF65-F5344CB8AC3E}">
        <p14:creationId xmlns:p14="http://schemas.microsoft.com/office/powerpoint/2010/main" val="255732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salinity means</a:t>
            </a:r>
            <a:endParaRPr lang="en-US" dirty="0"/>
          </a:p>
        </p:txBody>
      </p:sp>
      <p:sp>
        <p:nvSpPr>
          <p:cNvPr id="4" name="Slide Number Placeholder 3"/>
          <p:cNvSpPr>
            <a:spLocks noGrp="1"/>
          </p:cNvSpPr>
          <p:nvPr>
            <p:ph type="sldNum" sz="quarter" idx="10"/>
          </p:nvPr>
        </p:nvSpPr>
        <p:spPr/>
        <p:txBody>
          <a:bodyPr/>
          <a:lstStyle/>
          <a:p>
            <a:fld id="{034EF4B3-8D48-4BFD-9293-F1BAE1738ECE}" type="slidenum">
              <a:rPr lang="en-US" smtClean="0"/>
              <a:t>20</a:t>
            </a:fld>
            <a:endParaRPr lang="en-US"/>
          </a:p>
        </p:txBody>
      </p:sp>
    </p:spTree>
    <p:extLst>
      <p:ext uri="{BB962C8B-B14F-4D97-AF65-F5344CB8AC3E}">
        <p14:creationId xmlns:p14="http://schemas.microsoft.com/office/powerpoint/2010/main" val="122792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EF4B3-8D48-4BFD-9293-F1BAE1738ECE}" type="slidenum">
              <a:rPr lang="en-US" smtClean="0"/>
              <a:t>26</a:t>
            </a:fld>
            <a:endParaRPr lang="en-US"/>
          </a:p>
        </p:txBody>
      </p:sp>
    </p:spTree>
    <p:extLst>
      <p:ext uri="{BB962C8B-B14F-4D97-AF65-F5344CB8AC3E}">
        <p14:creationId xmlns:p14="http://schemas.microsoft.com/office/powerpoint/2010/main" val="241900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a:t>
            </a:r>
            <a:r>
              <a:rPr lang="en-US" sz="1200" kern="1200" dirty="0" smtClean="0">
                <a:solidFill>
                  <a:schemeClr val="tx1"/>
                </a:solidFill>
                <a:effectLst/>
                <a:latin typeface="+mn-lt"/>
                <a:ea typeface="+mn-ea"/>
                <a:cs typeface="+mn-cs"/>
              </a:rPr>
              <a:t>Behrens J. W., van </a:t>
            </a:r>
            <a:r>
              <a:rPr lang="en-US" sz="1200" kern="1200" dirty="0" err="1" smtClean="0">
                <a:solidFill>
                  <a:schemeClr val="tx1"/>
                </a:solidFill>
                <a:effectLst/>
                <a:latin typeface="+mn-lt"/>
                <a:ea typeface="+mn-ea"/>
                <a:cs typeface="+mn-cs"/>
              </a:rPr>
              <a:t>Deurs</a:t>
            </a:r>
            <a:r>
              <a:rPr lang="en-US" sz="1200" kern="1200" dirty="0" smtClean="0">
                <a:solidFill>
                  <a:schemeClr val="tx1"/>
                </a:solidFill>
                <a:effectLst/>
                <a:latin typeface="+mn-lt"/>
                <a:ea typeface="+mn-ea"/>
                <a:cs typeface="+mn-cs"/>
              </a:rPr>
              <a:t> M., Christensen E. A. F. (2017) Evaluating dispersal potential of an invasive fish by the use of aerobic scope and osmoregulation capacity. </a:t>
            </a:r>
            <a:r>
              <a:rPr lang="en-US" sz="1200" kern="1200" dirty="0" err="1" smtClean="0">
                <a:solidFill>
                  <a:schemeClr val="tx1"/>
                </a:solidFill>
                <a:effectLst/>
                <a:latin typeface="+mn-lt"/>
                <a:ea typeface="+mn-ea"/>
                <a:cs typeface="+mn-cs"/>
              </a:rPr>
              <a:t>PLoS</a:t>
            </a:r>
            <a:r>
              <a:rPr lang="en-US" sz="1200" kern="1200" dirty="0" smtClean="0">
                <a:solidFill>
                  <a:schemeClr val="tx1"/>
                </a:solidFill>
                <a:effectLst/>
                <a:latin typeface="+mn-lt"/>
                <a:ea typeface="+mn-ea"/>
                <a:cs typeface="+mn-cs"/>
              </a:rPr>
              <a:t> ONE 12(4): e0176038. </a:t>
            </a:r>
            <a:r>
              <a:rPr lang="en-US" sz="1200" u="sng" kern="1200" dirty="0" smtClean="0">
                <a:solidFill>
                  <a:schemeClr val="tx1"/>
                </a:solidFill>
                <a:effectLst/>
                <a:latin typeface="+mn-lt"/>
                <a:ea typeface="+mn-ea"/>
                <a:cs typeface="+mn-cs"/>
                <a:hlinkClick r:id="rId3"/>
              </a:rPr>
              <a:t>https://doi.org/10.1371/journal.pone.0176038</a:t>
            </a:r>
            <a:endParaRPr lang="da-DK"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4EF4B3-8D48-4BFD-9293-F1BAE1738ECE}" type="slidenum">
              <a:rPr lang="en-US" smtClean="0"/>
              <a:t>29</a:t>
            </a:fld>
            <a:endParaRPr lang="en-US"/>
          </a:p>
        </p:txBody>
      </p:sp>
    </p:spTree>
    <p:extLst>
      <p:ext uri="{BB962C8B-B14F-4D97-AF65-F5344CB8AC3E}">
        <p14:creationId xmlns:p14="http://schemas.microsoft.com/office/powerpoint/2010/main" val="144898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693921A1-2268-4F37-9A80-0385B194FABE}" type="datetimeFigureOut">
              <a:rPr lang="da-DK" smtClean="0"/>
              <a:t>08-06-2018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9B62694-DFBE-4CA2-86A0-12944D374F1F}" type="slidenum">
              <a:rPr lang="da-DK" smtClean="0"/>
              <a:t>‹#›</a:t>
            </a:fld>
            <a:endParaRPr lang="da-DK"/>
          </a:p>
        </p:txBody>
      </p:sp>
    </p:spTree>
    <p:extLst>
      <p:ext uri="{BB962C8B-B14F-4D97-AF65-F5344CB8AC3E}">
        <p14:creationId xmlns:p14="http://schemas.microsoft.com/office/powerpoint/2010/main" val="169129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93921A1-2268-4F37-9A80-0385B194FABE}" type="datetimeFigureOut">
              <a:rPr lang="da-DK" smtClean="0"/>
              <a:t>08-06-2018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9B62694-DFBE-4CA2-86A0-12944D374F1F}" type="slidenum">
              <a:rPr lang="da-DK" smtClean="0"/>
              <a:t>‹#›</a:t>
            </a:fld>
            <a:endParaRPr lang="da-DK"/>
          </a:p>
        </p:txBody>
      </p:sp>
    </p:spTree>
    <p:extLst>
      <p:ext uri="{BB962C8B-B14F-4D97-AF65-F5344CB8AC3E}">
        <p14:creationId xmlns:p14="http://schemas.microsoft.com/office/powerpoint/2010/main" val="78567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93921A1-2268-4F37-9A80-0385B194FABE}" type="datetimeFigureOut">
              <a:rPr lang="da-DK" smtClean="0"/>
              <a:t>08-06-2018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9B62694-DFBE-4CA2-86A0-12944D374F1F}" type="slidenum">
              <a:rPr lang="da-DK" smtClean="0"/>
              <a:t>‹#›</a:t>
            </a:fld>
            <a:endParaRPr lang="da-DK"/>
          </a:p>
        </p:txBody>
      </p:sp>
    </p:spTree>
    <p:extLst>
      <p:ext uri="{BB962C8B-B14F-4D97-AF65-F5344CB8AC3E}">
        <p14:creationId xmlns:p14="http://schemas.microsoft.com/office/powerpoint/2010/main" val="184119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93921A1-2268-4F37-9A80-0385B194FABE}" type="datetimeFigureOut">
              <a:rPr lang="da-DK" smtClean="0"/>
              <a:t>08-06-2018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9B62694-DFBE-4CA2-86A0-12944D374F1F}" type="slidenum">
              <a:rPr lang="da-DK" smtClean="0"/>
              <a:t>‹#›</a:t>
            </a:fld>
            <a:endParaRPr lang="da-DK"/>
          </a:p>
        </p:txBody>
      </p:sp>
    </p:spTree>
    <p:extLst>
      <p:ext uri="{BB962C8B-B14F-4D97-AF65-F5344CB8AC3E}">
        <p14:creationId xmlns:p14="http://schemas.microsoft.com/office/powerpoint/2010/main" val="44026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a-D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3921A1-2268-4F37-9A80-0385B194FABE}" type="datetimeFigureOut">
              <a:rPr lang="da-DK" smtClean="0"/>
              <a:t>08-06-2018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9B62694-DFBE-4CA2-86A0-12944D374F1F}" type="slidenum">
              <a:rPr lang="da-DK" smtClean="0"/>
              <a:t>‹#›</a:t>
            </a:fld>
            <a:endParaRPr lang="da-DK"/>
          </a:p>
        </p:txBody>
      </p:sp>
    </p:spTree>
    <p:extLst>
      <p:ext uri="{BB962C8B-B14F-4D97-AF65-F5344CB8AC3E}">
        <p14:creationId xmlns:p14="http://schemas.microsoft.com/office/powerpoint/2010/main" val="52587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693921A1-2268-4F37-9A80-0385B194FABE}" type="datetimeFigureOut">
              <a:rPr lang="da-DK" smtClean="0"/>
              <a:t>08-06-2018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09B62694-DFBE-4CA2-86A0-12944D374F1F}" type="slidenum">
              <a:rPr lang="da-DK" smtClean="0"/>
              <a:t>‹#›</a:t>
            </a:fld>
            <a:endParaRPr lang="da-DK"/>
          </a:p>
        </p:txBody>
      </p:sp>
    </p:spTree>
    <p:extLst>
      <p:ext uri="{BB962C8B-B14F-4D97-AF65-F5344CB8AC3E}">
        <p14:creationId xmlns:p14="http://schemas.microsoft.com/office/powerpoint/2010/main" val="160530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da-D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93921A1-2268-4F37-9A80-0385B194FABE}" type="datetimeFigureOut">
              <a:rPr lang="da-DK" smtClean="0"/>
              <a:t>08-06-2018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09B62694-DFBE-4CA2-86A0-12944D374F1F}" type="slidenum">
              <a:rPr lang="da-DK" smtClean="0"/>
              <a:t>‹#›</a:t>
            </a:fld>
            <a:endParaRPr lang="da-DK"/>
          </a:p>
        </p:txBody>
      </p:sp>
    </p:spTree>
    <p:extLst>
      <p:ext uri="{BB962C8B-B14F-4D97-AF65-F5344CB8AC3E}">
        <p14:creationId xmlns:p14="http://schemas.microsoft.com/office/powerpoint/2010/main" val="84228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693921A1-2268-4F37-9A80-0385B194FABE}" type="datetimeFigureOut">
              <a:rPr lang="da-DK" smtClean="0"/>
              <a:t>08-06-2018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09B62694-DFBE-4CA2-86A0-12944D374F1F}" type="slidenum">
              <a:rPr lang="da-DK" smtClean="0"/>
              <a:t>‹#›</a:t>
            </a:fld>
            <a:endParaRPr lang="da-DK"/>
          </a:p>
        </p:txBody>
      </p:sp>
    </p:spTree>
    <p:extLst>
      <p:ext uri="{BB962C8B-B14F-4D97-AF65-F5344CB8AC3E}">
        <p14:creationId xmlns:p14="http://schemas.microsoft.com/office/powerpoint/2010/main" val="108557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921A1-2268-4F37-9A80-0385B194FABE}" type="datetimeFigureOut">
              <a:rPr lang="da-DK" smtClean="0"/>
              <a:t>08-06-2018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09B62694-DFBE-4CA2-86A0-12944D374F1F}" type="slidenum">
              <a:rPr lang="da-DK" smtClean="0"/>
              <a:t>‹#›</a:t>
            </a:fld>
            <a:endParaRPr lang="da-DK"/>
          </a:p>
        </p:txBody>
      </p:sp>
    </p:spTree>
    <p:extLst>
      <p:ext uri="{BB962C8B-B14F-4D97-AF65-F5344CB8AC3E}">
        <p14:creationId xmlns:p14="http://schemas.microsoft.com/office/powerpoint/2010/main" val="27996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3921A1-2268-4F37-9A80-0385B194FABE}" type="datetimeFigureOut">
              <a:rPr lang="da-DK" smtClean="0"/>
              <a:t>08-06-2018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09B62694-DFBE-4CA2-86A0-12944D374F1F}" type="slidenum">
              <a:rPr lang="da-DK" smtClean="0"/>
              <a:t>‹#›</a:t>
            </a:fld>
            <a:endParaRPr lang="da-DK"/>
          </a:p>
        </p:txBody>
      </p:sp>
    </p:spTree>
    <p:extLst>
      <p:ext uri="{BB962C8B-B14F-4D97-AF65-F5344CB8AC3E}">
        <p14:creationId xmlns:p14="http://schemas.microsoft.com/office/powerpoint/2010/main" val="290947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3921A1-2268-4F37-9A80-0385B194FABE}" type="datetimeFigureOut">
              <a:rPr lang="da-DK" smtClean="0"/>
              <a:t>08-06-2018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09B62694-DFBE-4CA2-86A0-12944D374F1F}" type="slidenum">
              <a:rPr lang="da-DK" smtClean="0"/>
              <a:t>‹#›</a:t>
            </a:fld>
            <a:endParaRPr lang="da-DK"/>
          </a:p>
        </p:txBody>
      </p:sp>
    </p:spTree>
    <p:extLst>
      <p:ext uri="{BB962C8B-B14F-4D97-AF65-F5344CB8AC3E}">
        <p14:creationId xmlns:p14="http://schemas.microsoft.com/office/powerpoint/2010/main" val="396540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921A1-2268-4F37-9A80-0385B194FABE}" type="datetimeFigureOut">
              <a:rPr lang="da-DK" smtClean="0"/>
              <a:t>08-06-2018</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62694-DFBE-4CA2-86A0-12944D374F1F}" type="slidenum">
              <a:rPr lang="da-DK" smtClean="0"/>
              <a:t>‹#›</a:t>
            </a:fld>
            <a:endParaRPr lang="da-DK"/>
          </a:p>
        </p:txBody>
      </p:sp>
    </p:spTree>
    <p:extLst>
      <p:ext uri="{BB962C8B-B14F-4D97-AF65-F5344CB8AC3E}">
        <p14:creationId xmlns:p14="http://schemas.microsoft.com/office/powerpoint/2010/main" val="3899784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eddmaps.org/florida/distribution/viewmap.cfm?sub=2046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5.jpg"/><Relationship Id="rId2" Type="http://schemas.openxmlformats.org/officeDocument/2006/relationships/hyperlink" Target="mailto:chrii@aqua.dtu.dk" TargetMode="Externa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jpg"/><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image" Target="../media/image18.jpe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CSd7pgvOV3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0433" y="4228074"/>
            <a:ext cx="1968961" cy="9993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8332" y="4156620"/>
            <a:ext cx="910178" cy="1070797"/>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sharpenSoften amount="6000"/>
                    </a14:imgEffect>
                  </a14:imgLayer>
                </a14:imgProps>
              </a:ext>
              <a:ext uri="{28A0092B-C50C-407E-A947-70E740481C1C}">
                <a14:useLocalDpi xmlns:a14="http://schemas.microsoft.com/office/drawing/2010/main" val="0"/>
              </a:ext>
            </a:extLst>
          </a:blip>
          <a:stretch>
            <a:fillRect/>
          </a:stretch>
        </p:blipFill>
        <p:spPr>
          <a:xfrm>
            <a:off x="4036422" y="6047071"/>
            <a:ext cx="3733472" cy="582863"/>
          </a:xfrm>
          <a:prstGeom prst="rect">
            <a:avLst/>
          </a:prstGeom>
        </p:spPr>
      </p:pic>
      <p:sp>
        <p:nvSpPr>
          <p:cNvPr id="9" name="Right Brace 8"/>
          <p:cNvSpPr/>
          <p:nvPr/>
        </p:nvSpPr>
        <p:spPr>
          <a:xfrm rot="5400000">
            <a:off x="5447211" y="96938"/>
            <a:ext cx="1136469" cy="1076379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587829" y="483326"/>
            <a:ext cx="10855234" cy="22990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250433" y="836115"/>
            <a:ext cx="9144000" cy="11375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0" b="1" dirty="0" smtClean="0"/>
              <a:t>Alien fish </a:t>
            </a:r>
            <a:r>
              <a:rPr lang="en-US" sz="7500" b="1" dirty="0" smtClean="0"/>
              <a:t>invasions</a:t>
            </a:r>
            <a:endParaRPr lang="en-US" sz="7500" b="1" dirty="0"/>
          </a:p>
        </p:txBody>
      </p:sp>
      <p:sp>
        <p:nvSpPr>
          <p:cNvPr id="12" name="Subtitle 2"/>
          <p:cNvSpPr txBox="1">
            <a:spLocks/>
          </p:cNvSpPr>
          <p:nvPr/>
        </p:nvSpPr>
        <p:spPr>
          <a:xfrm>
            <a:off x="1063369" y="2085695"/>
            <a:ext cx="9679577"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700" dirty="0" smtClean="0"/>
              <a:t>A lesson plan developed for the </a:t>
            </a:r>
            <a:r>
              <a:rPr lang="en-US" sz="1700" b="1" dirty="0" smtClean="0"/>
              <a:t>EU project SeaChange </a:t>
            </a:r>
            <a:r>
              <a:rPr lang="en-US" sz="1700" dirty="0" smtClean="0"/>
              <a:t>by </a:t>
            </a:r>
            <a:r>
              <a:rPr lang="en-US" sz="1700" b="1" dirty="0" smtClean="0"/>
              <a:t>DTU Aqua </a:t>
            </a:r>
            <a:r>
              <a:rPr lang="en-US" sz="1700" dirty="0" smtClean="0"/>
              <a:t>and </a:t>
            </a:r>
            <a:r>
              <a:rPr lang="en-US" sz="1700" b="1" dirty="0" smtClean="0"/>
              <a:t>Copenhagen International School </a:t>
            </a:r>
            <a:endParaRPr lang="en-US" sz="1700" b="1"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1901" y="4260589"/>
            <a:ext cx="2658065" cy="858258"/>
          </a:xfrm>
          <a:prstGeom prst="rect">
            <a:avLst/>
          </a:prstGeom>
        </p:spPr>
      </p:pic>
    </p:spTree>
    <p:extLst>
      <p:ext uri="{BB962C8B-B14F-4D97-AF65-F5344CB8AC3E}">
        <p14:creationId xmlns:p14="http://schemas.microsoft.com/office/powerpoint/2010/main" val="202279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How to </a:t>
            </a:r>
            <a:r>
              <a:rPr lang="da-DK" dirty="0" err="1" smtClean="0"/>
              <a:t>prevent</a:t>
            </a:r>
            <a:r>
              <a:rPr lang="da-DK" dirty="0" smtClean="0"/>
              <a:t> </a:t>
            </a:r>
            <a:r>
              <a:rPr lang="da-DK" dirty="0" err="1" smtClean="0"/>
              <a:t>dispersal</a:t>
            </a:r>
            <a:r>
              <a:rPr lang="da-DK" dirty="0" smtClean="0"/>
              <a:t> of </a:t>
            </a:r>
            <a:r>
              <a:rPr lang="da-DK" dirty="0" err="1" smtClean="0"/>
              <a:t>invasive</a:t>
            </a:r>
            <a:r>
              <a:rPr lang="da-DK" dirty="0" smtClean="0"/>
              <a:t> species?</a:t>
            </a:r>
            <a:endParaRPr lang="da-DK" dirty="0"/>
          </a:p>
        </p:txBody>
      </p:sp>
      <p:sp>
        <p:nvSpPr>
          <p:cNvPr id="3" name="Content Placeholder 2"/>
          <p:cNvSpPr>
            <a:spLocks noGrp="1"/>
          </p:cNvSpPr>
          <p:nvPr>
            <p:ph idx="1"/>
          </p:nvPr>
        </p:nvSpPr>
        <p:spPr>
          <a:xfrm>
            <a:off x="838200" y="1690688"/>
            <a:ext cx="9246079" cy="4812681"/>
          </a:xfrm>
        </p:spPr>
        <p:txBody>
          <a:bodyPr>
            <a:normAutofit/>
          </a:bodyPr>
          <a:lstStyle/>
          <a:p>
            <a:pPr marL="0" indent="0">
              <a:lnSpc>
                <a:spcPct val="170000"/>
              </a:lnSpc>
              <a:buNone/>
            </a:pPr>
            <a:r>
              <a:rPr lang="da-DK" sz="1800" b="1" dirty="0" err="1" smtClean="0"/>
              <a:t>Preventive</a:t>
            </a:r>
            <a:r>
              <a:rPr lang="da-DK" sz="1800" b="1" dirty="0" smtClean="0"/>
              <a:t> actions</a:t>
            </a:r>
          </a:p>
          <a:p>
            <a:pPr marL="514350" indent="-514350">
              <a:lnSpc>
                <a:spcPct val="170000"/>
              </a:lnSpc>
              <a:buFont typeface="+mj-lt"/>
              <a:buAutoNum type="arabicParenR"/>
            </a:pPr>
            <a:r>
              <a:rPr lang="da-DK" sz="1800" dirty="0" smtClean="0"/>
              <a:t>Make </a:t>
            </a:r>
            <a:r>
              <a:rPr lang="da-DK" sz="1800" dirty="0" err="1" smtClean="0"/>
              <a:t>legislation</a:t>
            </a:r>
            <a:r>
              <a:rPr lang="da-DK" sz="1800" dirty="0" smtClean="0"/>
              <a:t> </a:t>
            </a:r>
            <a:r>
              <a:rPr lang="da-DK" sz="1800" dirty="0" err="1" smtClean="0"/>
              <a:t>that</a:t>
            </a:r>
            <a:r>
              <a:rPr lang="da-DK" sz="1800" dirty="0" smtClean="0"/>
              <a:t> </a:t>
            </a:r>
            <a:r>
              <a:rPr lang="da-DK" sz="1800" dirty="0" err="1" smtClean="0"/>
              <a:t>reduce</a:t>
            </a:r>
            <a:r>
              <a:rPr lang="da-DK" sz="1800" dirty="0" smtClean="0"/>
              <a:t> the </a:t>
            </a:r>
            <a:r>
              <a:rPr lang="da-DK" sz="1800" dirty="0" err="1" smtClean="0"/>
              <a:t>risk</a:t>
            </a:r>
            <a:r>
              <a:rPr lang="da-DK" sz="1800" dirty="0" smtClean="0"/>
              <a:t> of </a:t>
            </a:r>
            <a:r>
              <a:rPr lang="da-DK" sz="1800" dirty="0" err="1" smtClean="0"/>
              <a:t>spreading</a:t>
            </a:r>
            <a:r>
              <a:rPr lang="da-DK" sz="1800" dirty="0" smtClean="0"/>
              <a:t> species </a:t>
            </a:r>
          </a:p>
          <a:p>
            <a:pPr marL="514350" indent="-514350">
              <a:lnSpc>
                <a:spcPct val="170000"/>
              </a:lnSpc>
              <a:buFont typeface="+mj-lt"/>
              <a:buAutoNum type="arabicParenR"/>
            </a:pPr>
            <a:r>
              <a:rPr lang="da-DK" sz="1800" dirty="0" smtClean="0"/>
              <a:t>Monitor </a:t>
            </a:r>
            <a:r>
              <a:rPr lang="da-DK" sz="1800" dirty="0"/>
              <a:t>the </a:t>
            </a:r>
            <a:r>
              <a:rPr lang="da-DK" sz="1800" dirty="0" err="1"/>
              <a:t>environment</a:t>
            </a:r>
            <a:r>
              <a:rPr lang="da-DK" sz="1800" dirty="0"/>
              <a:t> </a:t>
            </a:r>
            <a:endParaRPr lang="da-DK" sz="1800" dirty="0" smtClean="0"/>
          </a:p>
          <a:p>
            <a:pPr marL="514350" indent="-514350">
              <a:lnSpc>
                <a:spcPct val="170000"/>
              </a:lnSpc>
              <a:buFont typeface="+mj-lt"/>
              <a:buAutoNum type="arabicParenR"/>
            </a:pPr>
            <a:r>
              <a:rPr lang="da-DK" sz="1800" dirty="0" smtClean="0"/>
              <a:t>Make a </a:t>
            </a:r>
            <a:r>
              <a:rPr lang="da-DK" sz="1800" dirty="0" err="1" smtClean="0"/>
              <a:t>reporting</a:t>
            </a:r>
            <a:r>
              <a:rPr lang="da-DK" sz="1800" dirty="0" smtClean="0"/>
              <a:t> system </a:t>
            </a:r>
          </a:p>
          <a:p>
            <a:pPr marL="0" indent="0">
              <a:lnSpc>
                <a:spcPct val="170000"/>
              </a:lnSpc>
              <a:buNone/>
            </a:pPr>
            <a:endParaRPr lang="da-DK" sz="1800" dirty="0" smtClean="0"/>
          </a:p>
          <a:p>
            <a:pPr marL="0" indent="0">
              <a:lnSpc>
                <a:spcPct val="170000"/>
              </a:lnSpc>
              <a:buNone/>
            </a:pPr>
            <a:r>
              <a:rPr lang="da-DK" sz="1800" b="1" dirty="0" err="1" smtClean="0"/>
              <a:t>Example</a:t>
            </a:r>
            <a:r>
              <a:rPr lang="da-DK" sz="1800" b="1" dirty="0" smtClean="0"/>
              <a:t> of online </a:t>
            </a:r>
            <a:r>
              <a:rPr lang="da-DK" sz="1800" b="1" dirty="0" err="1" smtClean="0"/>
              <a:t>reporting</a:t>
            </a:r>
            <a:r>
              <a:rPr lang="da-DK" sz="1800" b="1" dirty="0" smtClean="0"/>
              <a:t> system</a:t>
            </a:r>
            <a:endParaRPr lang="da-DK" sz="1800" b="1" dirty="0"/>
          </a:p>
          <a:p>
            <a:pPr marL="0" indent="0">
              <a:lnSpc>
                <a:spcPct val="170000"/>
              </a:lnSpc>
              <a:buNone/>
            </a:pPr>
            <a:r>
              <a:rPr lang="da-DK" sz="1800" dirty="0" smtClean="0"/>
              <a:t>Check </a:t>
            </a:r>
            <a:r>
              <a:rPr lang="da-DK" sz="1800" dirty="0" err="1" smtClean="0"/>
              <a:t>e.g</a:t>
            </a:r>
            <a:r>
              <a:rPr lang="da-DK" sz="1800" dirty="0" smtClean="0"/>
              <a:t>. the online </a:t>
            </a:r>
            <a:r>
              <a:rPr lang="da-DK" sz="1800" dirty="0" err="1" smtClean="0"/>
              <a:t>map</a:t>
            </a:r>
            <a:r>
              <a:rPr lang="da-DK" sz="1800" dirty="0" smtClean="0"/>
              <a:t> and </a:t>
            </a:r>
            <a:r>
              <a:rPr lang="da-DK" sz="1800" dirty="0" err="1" smtClean="0"/>
              <a:t>IDs</a:t>
            </a:r>
            <a:r>
              <a:rPr lang="da-DK" sz="1800" dirty="0" smtClean="0"/>
              <a:t> for the </a:t>
            </a:r>
            <a:r>
              <a:rPr lang="da-DK" sz="1800" dirty="0" err="1" smtClean="0"/>
              <a:t>invasive</a:t>
            </a:r>
            <a:r>
              <a:rPr lang="da-DK" sz="1800" dirty="0" smtClean="0"/>
              <a:t> </a:t>
            </a:r>
            <a:r>
              <a:rPr lang="da-DK" sz="1800" dirty="0" err="1" smtClean="0"/>
              <a:t>burmese</a:t>
            </a:r>
            <a:r>
              <a:rPr lang="da-DK" sz="1800" dirty="0" smtClean="0"/>
              <a:t> </a:t>
            </a:r>
            <a:r>
              <a:rPr lang="da-DK" sz="1800" dirty="0" err="1" smtClean="0"/>
              <a:t>python</a:t>
            </a:r>
            <a:r>
              <a:rPr lang="da-DK" sz="1800" dirty="0" smtClean="0"/>
              <a:t> </a:t>
            </a:r>
            <a:r>
              <a:rPr lang="da-DK" sz="1800" dirty="0" err="1" smtClean="0"/>
              <a:t>found</a:t>
            </a:r>
            <a:r>
              <a:rPr lang="da-DK" sz="1800" dirty="0" smtClean="0"/>
              <a:t> in Florida on </a:t>
            </a:r>
            <a:r>
              <a:rPr lang="da-DK" sz="1800" dirty="0" smtClean="0">
                <a:hlinkClick r:id="rId2"/>
              </a:rPr>
              <a:t>https</a:t>
            </a:r>
            <a:r>
              <a:rPr lang="da-DK" sz="1800" dirty="0">
                <a:hlinkClick r:id="rId2"/>
              </a:rPr>
              <a:t>://</a:t>
            </a:r>
            <a:r>
              <a:rPr lang="da-DK" sz="1800" dirty="0" smtClean="0">
                <a:hlinkClick r:id="rId2"/>
              </a:rPr>
              <a:t>www.eddmaps.org/florida/distribution/viewmap.cfm?sub=20461</a:t>
            </a:r>
            <a:endParaRPr lang="da-DK" sz="1800" dirty="0" smtClean="0"/>
          </a:p>
          <a:p>
            <a:pPr marL="0" indent="0">
              <a:buNone/>
            </a:pPr>
            <a:endParaRPr lang="da-DK" dirty="0"/>
          </a:p>
        </p:txBody>
      </p:sp>
    </p:spTree>
    <p:extLst>
      <p:ext uri="{BB962C8B-B14F-4D97-AF65-F5344CB8AC3E}">
        <p14:creationId xmlns:p14="http://schemas.microsoft.com/office/powerpoint/2010/main" val="2261988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 when a non-</a:t>
            </a:r>
            <a:r>
              <a:rPr lang="en-US" dirty="0" err="1" smtClean="0"/>
              <a:t>indiginous</a:t>
            </a:r>
            <a:r>
              <a:rPr lang="en-US" dirty="0" smtClean="0"/>
              <a:t> species has already started to disperse?</a:t>
            </a:r>
            <a:endParaRPr lang="en-US" dirty="0"/>
          </a:p>
        </p:txBody>
      </p:sp>
      <p:sp>
        <p:nvSpPr>
          <p:cNvPr id="3" name="Content Placeholder 2"/>
          <p:cNvSpPr>
            <a:spLocks noGrp="1"/>
          </p:cNvSpPr>
          <p:nvPr>
            <p:ph idx="1"/>
          </p:nvPr>
        </p:nvSpPr>
        <p:spPr>
          <a:xfrm>
            <a:off x="838200" y="2006929"/>
            <a:ext cx="10515600" cy="4170033"/>
          </a:xfrm>
        </p:spPr>
        <p:txBody>
          <a:bodyPr/>
          <a:lstStyle/>
          <a:p>
            <a:pPr marL="0" indent="0" algn="ctr">
              <a:lnSpc>
                <a:spcPct val="150000"/>
              </a:lnSpc>
              <a:buNone/>
            </a:pPr>
            <a:r>
              <a:rPr lang="da-DK" dirty="0" err="1" smtClean="0"/>
              <a:t>Evaluate</a:t>
            </a:r>
            <a:r>
              <a:rPr lang="da-DK" dirty="0" smtClean="0"/>
              <a:t> </a:t>
            </a:r>
            <a:r>
              <a:rPr lang="da-DK" dirty="0" err="1" smtClean="0"/>
              <a:t>dispersal</a:t>
            </a:r>
            <a:r>
              <a:rPr lang="da-DK" dirty="0" smtClean="0"/>
              <a:t> potential of the species</a:t>
            </a:r>
          </a:p>
          <a:p>
            <a:pPr marL="0" indent="0" algn="ctr">
              <a:lnSpc>
                <a:spcPct val="150000"/>
              </a:lnSpc>
              <a:buNone/>
            </a:pPr>
            <a:endParaRPr lang="da-DK" dirty="0" smtClean="0"/>
          </a:p>
          <a:p>
            <a:pPr marL="0" indent="0">
              <a:lnSpc>
                <a:spcPct val="150000"/>
              </a:lnSpc>
              <a:buNone/>
            </a:pPr>
            <a:r>
              <a:rPr lang="da-DK" dirty="0" err="1" smtClean="0"/>
              <a:t>Forecast</a:t>
            </a:r>
            <a:r>
              <a:rPr lang="da-DK" dirty="0" smtClean="0"/>
              <a:t> </a:t>
            </a:r>
            <a:r>
              <a:rPr lang="da-DK" dirty="0" err="1" smtClean="0"/>
              <a:t>how</a:t>
            </a:r>
            <a:r>
              <a:rPr lang="da-DK" dirty="0" smtClean="0"/>
              <a:t> </a:t>
            </a:r>
            <a:r>
              <a:rPr lang="da-DK" dirty="0" err="1" smtClean="0"/>
              <a:t>severe</a:t>
            </a:r>
            <a:r>
              <a:rPr lang="da-DK" dirty="0" smtClean="0"/>
              <a:t> the </a:t>
            </a:r>
            <a:r>
              <a:rPr lang="da-DK" dirty="0" err="1" smtClean="0"/>
              <a:t>effect</a:t>
            </a:r>
            <a:r>
              <a:rPr lang="da-DK" dirty="0" smtClean="0"/>
              <a:t> </a:t>
            </a:r>
            <a:r>
              <a:rPr lang="da-DK" dirty="0" err="1" smtClean="0"/>
              <a:t>will</a:t>
            </a:r>
            <a:r>
              <a:rPr lang="da-DK" dirty="0" smtClean="0"/>
              <a:t> </a:t>
            </a:r>
            <a:r>
              <a:rPr lang="da-DK" dirty="0" err="1" smtClean="0"/>
              <a:t>be</a:t>
            </a:r>
            <a:r>
              <a:rPr lang="da-DK" dirty="0" smtClean="0"/>
              <a:t> on </a:t>
            </a:r>
            <a:r>
              <a:rPr lang="da-DK" dirty="0" err="1" smtClean="0"/>
              <a:t>ecosystems</a:t>
            </a:r>
            <a:r>
              <a:rPr lang="da-DK" dirty="0" smtClean="0"/>
              <a:t> and </a:t>
            </a:r>
            <a:r>
              <a:rPr lang="da-DK" dirty="0" err="1" smtClean="0"/>
              <a:t>economies</a:t>
            </a:r>
            <a:endParaRPr lang="da-DK" dirty="0" smtClean="0"/>
          </a:p>
          <a:p>
            <a:pPr marL="0" indent="0">
              <a:lnSpc>
                <a:spcPct val="150000"/>
              </a:lnSpc>
              <a:buNone/>
            </a:pPr>
            <a:endParaRPr lang="da-DK" dirty="0"/>
          </a:p>
          <a:p>
            <a:pPr marL="0" indent="0" algn="ctr">
              <a:lnSpc>
                <a:spcPct val="150000"/>
              </a:lnSpc>
              <a:buNone/>
            </a:pPr>
            <a:r>
              <a:rPr lang="da-DK" dirty="0" err="1" smtClean="0"/>
              <a:t>Decide</a:t>
            </a:r>
            <a:r>
              <a:rPr lang="da-DK" dirty="0" smtClean="0"/>
              <a:t> </a:t>
            </a:r>
            <a:r>
              <a:rPr lang="da-DK" dirty="0" err="1" smtClean="0"/>
              <a:t>how</a:t>
            </a:r>
            <a:r>
              <a:rPr lang="da-DK" dirty="0" smtClean="0"/>
              <a:t> to </a:t>
            </a:r>
            <a:r>
              <a:rPr lang="da-DK" dirty="0" err="1" smtClean="0"/>
              <a:t>control</a:t>
            </a:r>
            <a:r>
              <a:rPr lang="da-DK" dirty="0" smtClean="0"/>
              <a:t> the invasion</a:t>
            </a:r>
          </a:p>
          <a:p>
            <a:pPr marL="0" indent="0">
              <a:lnSpc>
                <a:spcPct val="150000"/>
              </a:lnSpc>
              <a:buNone/>
            </a:pPr>
            <a:endParaRPr lang="da-DK" dirty="0"/>
          </a:p>
        </p:txBody>
      </p:sp>
      <p:sp>
        <p:nvSpPr>
          <p:cNvPr id="4" name="Down Arrow 3"/>
          <p:cNvSpPr/>
          <p:nvPr/>
        </p:nvSpPr>
        <p:spPr>
          <a:xfrm>
            <a:off x="5793179" y="2885704"/>
            <a:ext cx="605641" cy="665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Down Arrow 4"/>
          <p:cNvSpPr/>
          <p:nvPr/>
        </p:nvSpPr>
        <p:spPr>
          <a:xfrm>
            <a:off x="5793179" y="4531333"/>
            <a:ext cx="605641" cy="665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65997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 when a non-</a:t>
            </a:r>
            <a:r>
              <a:rPr lang="en-US" dirty="0" err="1" smtClean="0"/>
              <a:t>indiginous</a:t>
            </a:r>
            <a:r>
              <a:rPr lang="en-US" dirty="0" smtClean="0"/>
              <a:t> species has already started to disperse?</a:t>
            </a:r>
            <a:endParaRPr lang="en-US" dirty="0"/>
          </a:p>
        </p:txBody>
      </p:sp>
      <p:sp>
        <p:nvSpPr>
          <p:cNvPr id="3" name="Content Placeholder 2"/>
          <p:cNvSpPr>
            <a:spLocks noGrp="1"/>
          </p:cNvSpPr>
          <p:nvPr>
            <p:ph idx="1"/>
          </p:nvPr>
        </p:nvSpPr>
        <p:spPr>
          <a:xfrm>
            <a:off x="838200" y="2006929"/>
            <a:ext cx="10515600" cy="4170033"/>
          </a:xfrm>
        </p:spPr>
        <p:txBody>
          <a:bodyPr/>
          <a:lstStyle/>
          <a:p>
            <a:pPr marL="0" indent="0" algn="ctr">
              <a:lnSpc>
                <a:spcPct val="150000"/>
              </a:lnSpc>
              <a:buNone/>
            </a:pPr>
            <a:r>
              <a:rPr lang="da-DK" u="sng" dirty="0" err="1" smtClean="0"/>
              <a:t>Evaluate</a:t>
            </a:r>
            <a:r>
              <a:rPr lang="da-DK" u="sng" dirty="0" smtClean="0"/>
              <a:t> </a:t>
            </a:r>
            <a:r>
              <a:rPr lang="da-DK" u="sng" dirty="0" err="1" smtClean="0"/>
              <a:t>dispersal</a:t>
            </a:r>
            <a:r>
              <a:rPr lang="da-DK" u="sng" dirty="0" smtClean="0"/>
              <a:t> potential of the species </a:t>
            </a:r>
          </a:p>
          <a:p>
            <a:pPr marL="0" indent="0" algn="ctr">
              <a:lnSpc>
                <a:spcPct val="150000"/>
              </a:lnSpc>
              <a:buNone/>
            </a:pPr>
            <a:endParaRPr lang="da-DK" dirty="0" smtClean="0"/>
          </a:p>
          <a:p>
            <a:pPr marL="0" indent="0">
              <a:lnSpc>
                <a:spcPct val="150000"/>
              </a:lnSpc>
              <a:buNone/>
            </a:pPr>
            <a:r>
              <a:rPr lang="da-DK" dirty="0" err="1" smtClean="0"/>
              <a:t>Forecast</a:t>
            </a:r>
            <a:r>
              <a:rPr lang="da-DK" dirty="0" smtClean="0"/>
              <a:t> </a:t>
            </a:r>
            <a:r>
              <a:rPr lang="da-DK" dirty="0" err="1" smtClean="0"/>
              <a:t>how</a:t>
            </a:r>
            <a:r>
              <a:rPr lang="da-DK" dirty="0" smtClean="0"/>
              <a:t> </a:t>
            </a:r>
            <a:r>
              <a:rPr lang="da-DK" dirty="0" err="1" smtClean="0"/>
              <a:t>severe</a:t>
            </a:r>
            <a:r>
              <a:rPr lang="da-DK" dirty="0" smtClean="0"/>
              <a:t> the </a:t>
            </a:r>
            <a:r>
              <a:rPr lang="da-DK" dirty="0" err="1" smtClean="0"/>
              <a:t>effect</a:t>
            </a:r>
            <a:r>
              <a:rPr lang="da-DK" dirty="0" smtClean="0"/>
              <a:t> </a:t>
            </a:r>
            <a:r>
              <a:rPr lang="da-DK" dirty="0" err="1" smtClean="0"/>
              <a:t>will</a:t>
            </a:r>
            <a:r>
              <a:rPr lang="da-DK" dirty="0" smtClean="0"/>
              <a:t> </a:t>
            </a:r>
            <a:r>
              <a:rPr lang="da-DK" dirty="0" err="1" smtClean="0"/>
              <a:t>be</a:t>
            </a:r>
            <a:r>
              <a:rPr lang="da-DK" dirty="0" smtClean="0"/>
              <a:t> on </a:t>
            </a:r>
            <a:r>
              <a:rPr lang="da-DK" dirty="0" err="1" smtClean="0"/>
              <a:t>ecosystems</a:t>
            </a:r>
            <a:r>
              <a:rPr lang="da-DK" dirty="0" smtClean="0"/>
              <a:t> and </a:t>
            </a:r>
            <a:r>
              <a:rPr lang="da-DK" dirty="0" err="1" smtClean="0"/>
              <a:t>economies</a:t>
            </a:r>
            <a:endParaRPr lang="da-DK" dirty="0" smtClean="0"/>
          </a:p>
          <a:p>
            <a:pPr marL="0" indent="0">
              <a:lnSpc>
                <a:spcPct val="150000"/>
              </a:lnSpc>
              <a:buNone/>
            </a:pPr>
            <a:endParaRPr lang="da-DK" dirty="0"/>
          </a:p>
          <a:p>
            <a:pPr marL="0" indent="0" algn="ctr">
              <a:lnSpc>
                <a:spcPct val="150000"/>
              </a:lnSpc>
              <a:buNone/>
            </a:pPr>
            <a:r>
              <a:rPr lang="da-DK" dirty="0" err="1" smtClean="0"/>
              <a:t>Decide</a:t>
            </a:r>
            <a:r>
              <a:rPr lang="da-DK" dirty="0" smtClean="0"/>
              <a:t> </a:t>
            </a:r>
            <a:r>
              <a:rPr lang="da-DK" dirty="0" err="1" smtClean="0"/>
              <a:t>how</a:t>
            </a:r>
            <a:r>
              <a:rPr lang="da-DK" dirty="0" smtClean="0"/>
              <a:t> to </a:t>
            </a:r>
            <a:r>
              <a:rPr lang="da-DK" dirty="0" err="1" smtClean="0"/>
              <a:t>control</a:t>
            </a:r>
            <a:r>
              <a:rPr lang="da-DK" dirty="0" smtClean="0"/>
              <a:t> the invasion</a:t>
            </a:r>
          </a:p>
          <a:p>
            <a:pPr marL="0" indent="0">
              <a:lnSpc>
                <a:spcPct val="150000"/>
              </a:lnSpc>
              <a:buNone/>
            </a:pPr>
            <a:endParaRPr lang="da-DK" dirty="0"/>
          </a:p>
        </p:txBody>
      </p:sp>
      <p:sp>
        <p:nvSpPr>
          <p:cNvPr id="4" name="Down Arrow 3"/>
          <p:cNvSpPr/>
          <p:nvPr/>
        </p:nvSpPr>
        <p:spPr>
          <a:xfrm>
            <a:off x="5793179" y="2885704"/>
            <a:ext cx="605641" cy="665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Down Arrow 4"/>
          <p:cNvSpPr/>
          <p:nvPr/>
        </p:nvSpPr>
        <p:spPr>
          <a:xfrm>
            <a:off x="5793179" y="4531333"/>
            <a:ext cx="605641" cy="665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Down Arrow 6"/>
          <p:cNvSpPr/>
          <p:nvPr/>
        </p:nvSpPr>
        <p:spPr>
          <a:xfrm rot="5400000">
            <a:off x="9508177" y="2137559"/>
            <a:ext cx="605641" cy="66501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0000"/>
              </a:solidFill>
            </a:endParaRPr>
          </a:p>
        </p:txBody>
      </p:sp>
      <p:sp>
        <p:nvSpPr>
          <p:cNvPr id="9" name="Rounded Rectangle 8"/>
          <p:cNvSpPr/>
          <p:nvPr/>
        </p:nvSpPr>
        <p:spPr>
          <a:xfrm>
            <a:off x="10380313" y="2166239"/>
            <a:ext cx="1578634" cy="605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54887" y="2166239"/>
            <a:ext cx="1590948" cy="523220"/>
          </a:xfrm>
          <a:prstGeom prst="rect">
            <a:avLst/>
          </a:prstGeom>
          <a:noFill/>
        </p:spPr>
        <p:txBody>
          <a:bodyPr wrap="none" rtlCol="0">
            <a:spAutoFit/>
          </a:bodyPr>
          <a:lstStyle/>
          <a:p>
            <a:r>
              <a:rPr lang="en-US" sz="2800" dirty="0" smtClean="0"/>
              <a:t>Our focus</a:t>
            </a:r>
            <a:endParaRPr lang="en-US" sz="2800" dirty="0"/>
          </a:p>
        </p:txBody>
      </p:sp>
    </p:spTree>
    <p:extLst>
      <p:ext uri="{BB962C8B-B14F-4D97-AF65-F5344CB8AC3E}">
        <p14:creationId xmlns:p14="http://schemas.microsoft.com/office/powerpoint/2010/main" val="199004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4616" cy="1325563"/>
          </a:xfrm>
        </p:spPr>
        <p:txBody>
          <a:bodyPr/>
          <a:lstStyle/>
          <a:p>
            <a:r>
              <a:rPr lang="en-US" b="1" dirty="0" smtClean="0"/>
              <a:t>Case: </a:t>
            </a:r>
            <a:r>
              <a:rPr lang="en-US" dirty="0" smtClean="0"/>
              <a:t>The invasive round goby in the Baltic Sea</a:t>
            </a:r>
            <a:endParaRPr lang="en-US" dirty="0"/>
          </a:p>
        </p:txBody>
      </p:sp>
      <p:sp>
        <p:nvSpPr>
          <p:cNvPr id="3" name="Content Placeholder 2"/>
          <p:cNvSpPr>
            <a:spLocks noGrp="1"/>
          </p:cNvSpPr>
          <p:nvPr>
            <p:ph idx="1"/>
          </p:nvPr>
        </p:nvSpPr>
        <p:spPr>
          <a:xfrm>
            <a:off x="838200" y="1612789"/>
            <a:ext cx="5181910" cy="4803775"/>
          </a:xfrm>
        </p:spPr>
        <p:txBody>
          <a:bodyPr>
            <a:normAutofit fontScale="92500"/>
          </a:bodyPr>
          <a:lstStyle/>
          <a:p>
            <a:pPr marL="0" indent="0">
              <a:lnSpc>
                <a:spcPct val="150000"/>
              </a:lnSpc>
              <a:buNone/>
            </a:pPr>
            <a:r>
              <a:rPr lang="en-US" sz="1800" b="1" dirty="0" smtClean="0"/>
              <a:t>Biology of the round goby</a:t>
            </a:r>
          </a:p>
          <a:p>
            <a:pPr>
              <a:lnSpc>
                <a:spcPct val="150000"/>
              </a:lnSpc>
            </a:pPr>
            <a:r>
              <a:rPr lang="en-US" sz="1800" dirty="0" smtClean="0"/>
              <a:t>Reached the Baltic Sea in 1990</a:t>
            </a:r>
          </a:p>
          <a:p>
            <a:pPr>
              <a:lnSpc>
                <a:spcPct val="150000"/>
              </a:lnSpc>
            </a:pPr>
            <a:r>
              <a:rPr lang="en-US" sz="1800" dirty="0" smtClean="0"/>
              <a:t>Is a small bottom dwelling fish</a:t>
            </a:r>
          </a:p>
          <a:p>
            <a:pPr marL="0" indent="0">
              <a:lnSpc>
                <a:spcPct val="150000"/>
              </a:lnSpc>
              <a:buNone/>
            </a:pPr>
            <a:r>
              <a:rPr lang="en-US" sz="1800" b="1" dirty="0" smtClean="0"/>
              <a:t>Documented impact of round gobies in the Baltic Sea</a:t>
            </a:r>
          </a:p>
          <a:p>
            <a:pPr>
              <a:lnSpc>
                <a:spcPct val="150000"/>
              </a:lnSpc>
            </a:pPr>
            <a:r>
              <a:rPr lang="en-US" sz="1800" dirty="0" smtClean="0"/>
              <a:t>It affects the local biodiversity by eating indigenous species and compete with them for food and habitat</a:t>
            </a:r>
          </a:p>
          <a:p>
            <a:pPr>
              <a:lnSpc>
                <a:spcPct val="150000"/>
              </a:lnSpc>
            </a:pPr>
            <a:r>
              <a:rPr lang="en-US" sz="1800" dirty="0" smtClean="0"/>
              <a:t>It has an economic impact as it affects shrimp and eel fisheries in some areas</a:t>
            </a:r>
          </a:p>
          <a:p>
            <a:pPr>
              <a:lnSpc>
                <a:spcPct val="150000"/>
              </a:lnSpc>
            </a:pPr>
            <a:r>
              <a:rPr lang="en-US" sz="1800" dirty="0" smtClean="0"/>
              <a:t>Some commercial fish species like cod has apparently started to prey on them</a:t>
            </a:r>
          </a:p>
          <a:p>
            <a:pPr marL="0" indent="0">
              <a:lnSpc>
                <a:spcPct val="150000"/>
              </a:lnSpc>
              <a:buNone/>
            </a:pPr>
            <a:endParaRPr lang="en-US" sz="1800" dirty="0"/>
          </a:p>
        </p:txBody>
      </p:sp>
      <p:pic>
        <p:nvPicPr>
          <p:cNvPr id="4" name="Picture 3"/>
          <p:cNvPicPr>
            <a:picLocks noChangeAspect="1"/>
          </p:cNvPicPr>
          <p:nvPr/>
        </p:nvPicPr>
        <p:blipFill>
          <a:blip r:embed="rId3"/>
          <a:stretch>
            <a:fillRect/>
          </a:stretch>
        </p:blipFill>
        <p:spPr>
          <a:xfrm>
            <a:off x="6222697" y="1917383"/>
            <a:ext cx="5320119" cy="4328641"/>
          </a:xfrm>
          <a:prstGeom prst="rect">
            <a:avLst/>
          </a:prstGeom>
        </p:spPr>
      </p:pic>
      <p:sp>
        <p:nvSpPr>
          <p:cNvPr id="5" name="TextBox 4"/>
          <p:cNvSpPr txBox="1"/>
          <p:nvPr/>
        </p:nvSpPr>
        <p:spPr>
          <a:xfrm>
            <a:off x="6126188" y="6175639"/>
            <a:ext cx="6666384" cy="705258"/>
          </a:xfrm>
          <a:prstGeom prst="rect">
            <a:avLst/>
          </a:prstGeom>
          <a:noFill/>
        </p:spPr>
        <p:txBody>
          <a:bodyPr wrap="square" rtlCol="0">
            <a:spAutoFit/>
          </a:bodyPr>
          <a:lstStyle/>
          <a:p>
            <a:pPr>
              <a:lnSpc>
                <a:spcPct val="150000"/>
              </a:lnSpc>
            </a:pPr>
            <a:r>
              <a:rPr lang="da-DK" sz="1400" dirty="0" smtClean="0"/>
              <a:t>Native (</a:t>
            </a:r>
            <a:r>
              <a:rPr lang="da-DK" sz="1400" dirty="0" err="1" smtClean="0"/>
              <a:t>grey</a:t>
            </a:r>
            <a:r>
              <a:rPr lang="da-DK" sz="1400" dirty="0" smtClean="0"/>
              <a:t>) and non </a:t>
            </a:r>
            <a:r>
              <a:rPr lang="da-DK" sz="1400" dirty="0" err="1" smtClean="0"/>
              <a:t>native</a:t>
            </a:r>
            <a:r>
              <a:rPr lang="da-DK" sz="1400" dirty="0" smtClean="0"/>
              <a:t> (red) range of </a:t>
            </a:r>
            <a:r>
              <a:rPr lang="da-DK" sz="1400" dirty="0" err="1" smtClean="0"/>
              <a:t>round</a:t>
            </a:r>
            <a:r>
              <a:rPr lang="da-DK" sz="1400" dirty="0" smtClean="0"/>
              <a:t> </a:t>
            </a:r>
            <a:r>
              <a:rPr lang="da-DK" sz="1400" dirty="0" err="1" smtClean="0"/>
              <a:t>gobies</a:t>
            </a:r>
            <a:r>
              <a:rPr lang="da-DK" sz="1400" dirty="0" smtClean="0"/>
              <a:t>.</a:t>
            </a:r>
          </a:p>
          <a:p>
            <a:pPr>
              <a:lnSpc>
                <a:spcPct val="150000"/>
              </a:lnSpc>
            </a:pPr>
            <a:r>
              <a:rPr lang="da-DK" sz="1400" dirty="0" smtClean="0"/>
              <a:t>Original </a:t>
            </a:r>
            <a:r>
              <a:rPr lang="da-DK" sz="1400" dirty="0" err="1" smtClean="0"/>
              <a:t>map</a:t>
            </a:r>
            <a:r>
              <a:rPr lang="da-DK" sz="1400" dirty="0" smtClean="0"/>
              <a:t> by </a:t>
            </a:r>
            <a:r>
              <a:rPr lang="en-US" sz="1400" dirty="0" err="1" smtClean="0"/>
              <a:t>Buiric</a:t>
            </a:r>
            <a:r>
              <a:rPr lang="en-US" sz="1400" dirty="0" smtClean="0"/>
              <a:t> </a:t>
            </a:r>
            <a:r>
              <a:rPr lang="en-US" sz="1400" dirty="0"/>
              <a:t>et al</a:t>
            </a:r>
            <a:r>
              <a:rPr lang="en-US" sz="1400" dirty="0" smtClean="0"/>
              <a:t>. (2015)</a:t>
            </a:r>
            <a:r>
              <a:rPr lang="da-DK" sz="1400" dirty="0" smtClean="0"/>
              <a:t> </a:t>
            </a:r>
            <a:endParaRPr lang="da-DK" sz="1400" dirty="0"/>
          </a:p>
        </p:txBody>
      </p:sp>
      <p:sp>
        <p:nvSpPr>
          <p:cNvPr id="6" name="Oval 5"/>
          <p:cNvSpPr/>
          <p:nvPr/>
        </p:nvSpPr>
        <p:spPr>
          <a:xfrm>
            <a:off x="8182303" y="2490952"/>
            <a:ext cx="1458311" cy="197069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779522">
            <a:off x="9415954" y="1436591"/>
            <a:ext cx="449318" cy="707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430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74940" y="3546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dirty="0" smtClean="0"/>
              <a:t>This case </a:t>
            </a:r>
            <a:r>
              <a:rPr lang="da-DK" sz="3500" dirty="0" err="1" smtClean="0"/>
              <a:t>study</a:t>
            </a:r>
            <a:r>
              <a:rPr lang="da-DK" sz="3500" dirty="0" smtClean="0"/>
              <a:t>: </a:t>
            </a:r>
            <a:r>
              <a:rPr lang="da-DK" sz="3500" dirty="0" err="1" smtClean="0"/>
              <a:t>Evaluating</a:t>
            </a:r>
            <a:r>
              <a:rPr lang="da-DK" sz="3500" dirty="0" smtClean="0"/>
              <a:t> the </a:t>
            </a:r>
            <a:r>
              <a:rPr lang="da-DK" sz="3500" dirty="0" err="1" smtClean="0"/>
              <a:t>dispersal</a:t>
            </a:r>
            <a:r>
              <a:rPr lang="da-DK" sz="3500" dirty="0" smtClean="0"/>
              <a:t> of the </a:t>
            </a:r>
            <a:r>
              <a:rPr lang="da-DK" sz="3500" dirty="0" err="1" smtClean="0"/>
              <a:t>invasive</a:t>
            </a:r>
            <a:r>
              <a:rPr lang="da-DK" sz="3500" dirty="0" smtClean="0"/>
              <a:t> </a:t>
            </a:r>
            <a:r>
              <a:rPr lang="da-DK" sz="3500" dirty="0" err="1" smtClean="0"/>
              <a:t>round</a:t>
            </a:r>
            <a:r>
              <a:rPr lang="da-DK" sz="3500" dirty="0" smtClean="0"/>
              <a:t> </a:t>
            </a:r>
            <a:r>
              <a:rPr lang="da-DK" sz="3500" dirty="0" err="1" smtClean="0"/>
              <a:t>goby</a:t>
            </a:r>
            <a:r>
              <a:rPr lang="da-DK" sz="3500" dirty="0" smtClean="0"/>
              <a:t> in the </a:t>
            </a:r>
            <a:r>
              <a:rPr lang="da-DK" sz="3500" dirty="0" err="1" smtClean="0"/>
              <a:t>Baltic</a:t>
            </a:r>
            <a:r>
              <a:rPr lang="da-DK" sz="3500" dirty="0" smtClean="0"/>
              <a:t> Sea</a:t>
            </a:r>
            <a:endParaRPr lang="da-DK" sz="3500" dirty="0"/>
          </a:p>
        </p:txBody>
      </p:sp>
      <p:sp>
        <p:nvSpPr>
          <p:cNvPr id="11" name="TextBox 10"/>
          <p:cNvSpPr txBox="1"/>
          <p:nvPr/>
        </p:nvSpPr>
        <p:spPr>
          <a:xfrm>
            <a:off x="7198027" y="1403251"/>
            <a:ext cx="3506908" cy="553998"/>
          </a:xfrm>
          <a:prstGeom prst="rect">
            <a:avLst/>
          </a:prstGeom>
          <a:noFill/>
        </p:spPr>
        <p:txBody>
          <a:bodyPr wrap="square" rtlCol="0">
            <a:spAutoFit/>
          </a:bodyPr>
          <a:lstStyle/>
          <a:p>
            <a:pPr>
              <a:lnSpc>
                <a:spcPct val="150000"/>
              </a:lnSpc>
            </a:pPr>
            <a:r>
              <a:rPr lang="da-DK" sz="2000" dirty="0" err="1" smtClean="0"/>
              <a:t>Round</a:t>
            </a:r>
            <a:r>
              <a:rPr lang="da-DK" sz="2000" dirty="0" smtClean="0"/>
              <a:t> </a:t>
            </a:r>
            <a:r>
              <a:rPr lang="da-DK" sz="2000" dirty="0" err="1" smtClean="0"/>
              <a:t>goby</a:t>
            </a:r>
            <a:endParaRPr lang="da-DK" sz="2000" dirty="0"/>
          </a:p>
        </p:txBody>
      </p:sp>
      <p:pic>
        <p:nvPicPr>
          <p:cNvPr id="1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110" y="4676471"/>
            <a:ext cx="1268614" cy="1724329"/>
          </a:xfrm>
          <a:prstGeom prst="rect">
            <a:avLst/>
          </a:prstGeom>
        </p:spPr>
      </p:pic>
      <p:sp>
        <p:nvSpPr>
          <p:cNvPr id="13" name="TextBox 12"/>
          <p:cNvSpPr txBox="1"/>
          <p:nvPr/>
        </p:nvSpPr>
        <p:spPr>
          <a:xfrm>
            <a:off x="7181294" y="4122473"/>
            <a:ext cx="1500276" cy="553998"/>
          </a:xfrm>
          <a:prstGeom prst="rect">
            <a:avLst/>
          </a:prstGeom>
          <a:noFill/>
        </p:spPr>
        <p:txBody>
          <a:bodyPr wrap="square" rtlCol="0">
            <a:spAutoFit/>
          </a:bodyPr>
          <a:lstStyle/>
          <a:p>
            <a:pPr>
              <a:lnSpc>
                <a:spcPct val="150000"/>
              </a:lnSpc>
            </a:pPr>
            <a:r>
              <a:rPr lang="da-DK" sz="2000" dirty="0" smtClean="0"/>
              <a:t>The </a:t>
            </a:r>
            <a:r>
              <a:rPr lang="da-DK" sz="2000" dirty="0" err="1" smtClean="0"/>
              <a:t>Scientist</a:t>
            </a:r>
            <a:endParaRPr lang="da-DK" sz="2000" dirty="0"/>
          </a:p>
        </p:txBody>
      </p:sp>
      <p:sp>
        <p:nvSpPr>
          <p:cNvPr id="14" name="Cloud Callout 13"/>
          <p:cNvSpPr/>
          <p:nvPr/>
        </p:nvSpPr>
        <p:spPr>
          <a:xfrm>
            <a:off x="9107846" y="3983974"/>
            <a:ext cx="2817855" cy="1550552"/>
          </a:xfrm>
          <a:prstGeom prst="cloudCallout">
            <a:avLst>
              <a:gd name="adj1" fmla="val -69754"/>
              <a:gd name="adj2" fmla="val 225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How could we evaluate the round goby’s dispersal potential?</a:t>
            </a:r>
            <a:endParaRPr lang="en-US" sz="1400" dirty="0"/>
          </a:p>
        </p:txBody>
      </p:sp>
      <p:pic>
        <p:nvPicPr>
          <p:cNvPr id="3" name="Picture 2"/>
          <p:cNvPicPr>
            <a:picLocks noChangeAspect="1"/>
          </p:cNvPicPr>
          <p:nvPr/>
        </p:nvPicPr>
        <p:blipFill>
          <a:blip r:embed="rId3"/>
          <a:stretch>
            <a:fillRect/>
          </a:stretch>
        </p:blipFill>
        <p:spPr>
          <a:xfrm>
            <a:off x="919965" y="2013326"/>
            <a:ext cx="5394124" cy="4388854"/>
          </a:xfrm>
          <a:prstGeom prst="rect">
            <a:avLst/>
          </a:prstGeom>
        </p:spPr>
      </p:pic>
      <p:sp>
        <p:nvSpPr>
          <p:cNvPr id="15" name="TextBox 14"/>
          <p:cNvSpPr txBox="1"/>
          <p:nvPr/>
        </p:nvSpPr>
        <p:spPr>
          <a:xfrm>
            <a:off x="774940" y="1556156"/>
            <a:ext cx="6666384" cy="506292"/>
          </a:xfrm>
          <a:prstGeom prst="rect">
            <a:avLst/>
          </a:prstGeom>
          <a:noFill/>
        </p:spPr>
        <p:txBody>
          <a:bodyPr wrap="square" rtlCol="0">
            <a:spAutoFit/>
          </a:bodyPr>
          <a:lstStyle/>
          <a:p>
            <a:pPr>
              <a:lnSpc>
                <a:spcPct val="150000"/>
              </a:lnSpc>
            </a:pPr>
            <a:r>
              <a:rPr lang="da-DK" sz="2000" dirty="0" smtClean="0"/>
              <a:t>The habitat </a:t>
            </a:r>
            <a:endParaRPr lang="da-DK" sz="2000" dirty="0"/>
          </a:p>
        </p:txBody>
      </p:sp>
      <p:sp>
        <p:nvSpPr>
          <p:cNvPr id="2" name="Rectangle 1"/>
          <p:cNvSpPr/>
          <p:nvPr/>
        </p:nvSpPr>
        <p:spPr>
          <a:xfrm>
            <a:off x="830119" y="6350169"/>
            <a:ext cx="1300356" cy="257956"/>
          </a:xfrm>
          <a:prstGeom prst="rect">
            <a:avLst/>
          </a:prstGeom>
        </p:spPr>
        <p:txBody>
          <a:bodyPr wrap="none">
            <a:spAutoFit/>
          </a:bodyPr>
          <a:lstStyle/>
          <a:p>
            <a:pPr>
              <a:lnSpc>
                <a:spcPct val="150000"/>
              </a:lnSpc>
            </a:pPr>
            <a:r>
              <a:rPr lang="da-DK" sz="800" dirty="0" err="1"/>
              <a:t>M</a:t>
            </a:r>
            <a:r>
              <a:rPr lang="da-DK" sz="800" dirty="0" err="1" smtClean="0"/>
              <a:t>ap</a:t>
            </a:r>
            <a:r>
              <a:rPr lang="da-DK" sz="800" dirty="0" smtClean="0"/>
              <a:t> </a:t>
            </a:r>
            <a:r>
              <a:rPr lang="da-DK" sz="800" dirty="0"/>
              <a:t>by </a:t>
            </a:r>
            <a:r>
              <a:rPr lang="en-US" sz="800" dirty="0" err="1"/>
              <a:t>Buiric</a:t>
            </a:r>
            <a:r>
              <a:rPr lang="en-US" sz="800" dirty="0"/>
              <a:t> et al. (2015)</a:t>
            </a:r>
            <a:r>
              <a:rPr lang="da-DK" sz="800" dirty="0"/>
              <a:t> </a:t>
            </a:r>
          </a:p>
        </p:txBody>
      </p:sp>
      <p:sp>
        <p:nvSpPr>
          <p:cNvPr id="16" name="Rectangle 15"/>
          <p:cNvSpPr/>
          <p:nvPr/>
        </p:nvSpPr>
        <p:spPr>
          <a:xfrm>
            <a:off x="7219110" y="3706975"/>
            <a:ext cx="1798890" cy="276999"/>
          </a:xfrm>
          <a:prstGeom prst="rect">
            <a:avLst/>
          </a:prstGeom>
        </p:spPr>
        <p:txBody>
          <a:bodyPr wrap="none">
            <a:spAutoFit/>
          </a:bodyPr>
          <a:lstStyle/>
          <a:p>
            <a:pPr>
              <a:lnSpc>
                <a:spcPct val="150000"/>
              </a:lnSpc>
            </a:pPr>
            <a:r>
              <a:rPr lang="da-DK" sz="800" dirty="0" smtClean="0"/>
              <a:t>Photo by M. Christoffersen, DTU Aqua </a:t>
            </a:r>
            <a:endParaRPr lang="da-DK" sz="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111" y="2007160"/>
            <a:ext cx="2612478" cy="1733115"/>
          </a:xfrm>
          <a:prstGeom prst="rect">
            <a:avLst/>
          </a:prstGeom>
        </p:spPr>
      </p:pic>
      <p:sp>
        <p:nvSpPr>
          <p:cNvPr id="17" name="Rectangle 16"/>
          <p:cNvSpPr/>
          <p:nvPr/>
        </p:nvSpPr>
        <p:spPr>
          <a:xfrm>
            <a:off x="7233264" y="6340647"/>
            <a:ext cx="1021433" cy="276999"/>
          </a:xfrm>
          <a:prstGeom prst="rect">
            <a:avLst/>
          </a:prstGeom>
        </p:spPr>
        <p:txBody>
          <a:bodyPr wrap="none">
            <a:spAutoFit/>
          </a:bodyPr>
          <a:lstStyle/>
          <a:p>
            <a:pPr>
              <a:lnSpc>
                <a:spcPct val="150000"/>
              </a:lnSpc>
            </a:pPr>
            <a:r>
              <a:rPr lang="da-DK" sz="800" dirty="0" smtClean="0"/>
              <a:t>Photo by DTU Aqua </a:t>
            </a:r>
            <a:endParaRPr lang="da-DK" sz="800" dirty="0"/>
          </a:p>
        </p:txBody>
      </p:sp>
    </p:spTree>
    <p:extLst>
      <p:ext uri="{BB962C8B-B14F-4D97-AF65-F5344CB8AC3E}">
        <p14:creationId xmlns:p14="http://schemas.microsoft.com/office/powerpoint/2010/main" val="226398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What</a:t>
            </a:r>
            <a:r>
              <a:rPr lang="da-DK" dirty="0" smtClean="0"/>
              <a:t> do </a:t>
            </a:r>
            <a:r>
              <a:rPr lang="da-DK" dirty="0" err="1" smtClean="0"/>
              <a:t>we</a:t>
            </a:r>
            <a:r>
              <a:rPr lang="da-DK" dirty="0" smtClean="0"/>
              <a:t> know </a:t>
            </a:r>
            <a:r>
              <a:rPr lang="da-DK" dirty="0" err="1" smtClean="0"/>
              <a:t>about</a:t>
            </a:r>
            <a:r>
              <a:rPr lang="da-DK" dirty="0" smtClean="0"/>
              <a:t> the </a:t>
            </a:r>
            <a:r>
              <a:rPr lang="da-DK" dirty="0" err="1" smtClean="0"/>
              <a:t>Baltic</a:t>
            </a:r>
            <a:r>
              <a:rPr lang="da-DK" dirty="0" smtClean="0"/>
              <a:t> Sea?</a:t>
            </a:r>
            <a:endParaRPr lang="da-DK"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8580"/>
          <a:stretch/>
        </p:blipFill>
        <p:spPr>
          <a:xfrm>
            <a:off x="7272338" y="2329150"/>
            <a:ext cx="3914193" cy="4185832"/>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432649"/>
            <a:ext cx="5239522" cy="3702596"/>
          </a:xfrm>
          <a:prstGeom prst="rect">
            <a:avLst/>
          </a:prstGeom>
        </p:spPr>
      </p:pic>
      <p:sp>
        <p:nvSpPr>
          <p:cNvPr id="3" name="TextBox 2"/>
          <p:cNvSpPr txBox="1"/>
          <p:nvPr/>
        </p:nvSpPr>
        <p:spPr>
          <a:xfrm>
            <a:off x="838201" y="1682819"/>
            <a:ext cx="5239522" cy="646331"/>
          </a:xfrm>
          <a:prstGeom prst="rect">
            <a:avLst/>
          </a:prstGeom>
          <a:noFill/>
        </p:spPr>
        <p:txBody>
          <a:bodyPr wrap="square" rtlCol="0">
            <a:spAutoFit/>
          </a:bodyPr>
          <a:lstStyle/>
          <a:p>
            <a:r>
              <a:rPr lang="en-US" dirty="0" smtClean="0"/>
              <a:t>It is a productive system producing many ecosystem services. Key commercial fish are herring and cod. </a:t>
            </a:r>
            <a:endParaRPr lang="en-US" dirty="0"/>
          </a:p>
        </p:txBody>
      </p:sp>
      <p:sp>
        <p:nvSpPr>
          <p:cNvPr id="6" name="TextBox 5"/>
          <p:cNvSpPr txBox="1"/>
          <p:nvPr/>
        </p:nvSpPr>
        <p:spPr>
          <a:xfrm>
            <a:off x="6882442" y="1630673"/>
            <a:ext cx="5239522" cy="646331"/>
          </a:xfrm>
          <a:prstGeom prst="rect">
            <a:avLst/>
          </a:prstGeom>
          <a:noFill/>
        </p:spPr>
        <p:txBody>
          <a:bodyPr wrap="square" rtlCol="0">
            <a:spAutoFit/>
          </a:bodyPr>
          <a:lstStyle/>
          <a:p>
            <a:r>
              <a:rPr lang="en-US" dirty="0" smtClean="0"/>
              <a:t>Many organisms in the Baltic Sea are excluded from particular parts due to changes in bottom salinity.</a:t>
            </a:r>
            <a:endParaRPr lang="en-US" dirty="0"/>
          </a:p>
        </p:txBody>
      </p:sp>
      <p:sp>
        <p:nvSpPr>
          <p:cNvPr id="8" name="Rectangle 7"/>
          <p:cNvSpPr/>
          <p:nvPr/>
        </p:nvSpPr>
        <p:spPr>
          <a:xfrm>
            <a:off x="7890851" y="6376483"/>
            <a:ext cx="3581430" cy="276999"/>
          </a:xfrm>
          <a:prstGeom prst="rect">
            <a:avLst/>
          </a:prstGeom>
        </p:spPr>
        <p:txBody>
          <a:bodyPr wrap="none">
            <a:spAutoFit/>
          </a:bodyPr>
          <a:lstStyle/>
          <a:p>
            <a:pPr>
              <a:lnSpc>
                <a:spcPct val="150000"/>
              </a:lnSpc>
            </a:pPr>
            <a:r>
              <a:rPr lang="da-DK" sz="800" dirty="0" err="1" smtClean="0"/>
              <a:t>Figure</a:t>
            </a:r>
            <a:r>
              <a:rPr lang="da-DK" sz="800" dirty="0" smtClean="0"/>
              <a:t> </a:t>
            </a:r>
            <a:r>
              <a:rPr lang="da-DK" sz="800" dirty="0" err="1" smtClean="0"/>
              <a:t>sby</a:t>
            </a:r>
            <a:r>
              <a:rPr lang="da-DK" sz="800" dirty="0" smtClean="0"/>
              <a:t> </a:t>
            </a:r>
            <a:r>
              <a:rPr lang="da-DK" sz="800" dirty="0"/>
              <a:t>HELCOM: http://stateofthebalticsea.helcom.fi/in-brief/our-baltic-sea/ </a:t>
            </a:r>
          </a:p>
        </p:txBody>
      </p:sp>
    </p:spTree>
    <p:extLst>
      <p:ext uri="{BB962C8B-B14F-4D97-AF65-F5344CB8AC3E}">
        <p14:creationId xmlns:p14="http://schemas.microsoft.com/office/powerpoint/2010/main" val="2999924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impact of round gobies on the Baltic Sea ecosystem</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84438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What</a:t>
            </a:r>
            <a:r>
              <a:rPr lang="da-DK" dirty="0" smtClean="0"/>
              <a:t> do </a:t>
            </a:r>
            <a:r>
              <a:rPr lang="da-DK" dirty="0" err="1" smtClean="0"/>
              <a:t>we</a:t>
            </a:r>
            <a:r>
              <a:rPr lang="da-DK" dirty="0" smtClean="0"/>
              <a:t> know </a:t>
            </a:r>
            <a:r>
              <a:rPr lang="da-DK" dirty="0" err="1" smtClean="0"/>
              <a:t>about</a:t>
            </a:r>
            <a:r>
              <a:rPr lang="da-DK" dirty="0" smtClean="0"/>
              <a:t> </a:t>
            </a:r>
            <a:r>
              <a:rPr lang="da-DK" dirty="0" err="1" smtClean="0"/>
              <a:t>round</a:t>
            </a:r>
            <a:r>
              <a:rPr lang="da-DK" dirty="0" smtClean="0"/>
              <a:t> </a:t>
            </a:r>
            <a:r>
              <a:rPr lang="da-DK" dirty="0" err="1" smtClean="0"/>
              <a:t>gobies</a:t>
            </a:r>
            <a:r>
              <a:rPr lang="da-DK" dirty="0" smtClean="0"/>
              <a:t>?</a:t>
            </a:r>
            <a:endParaRPr lang="da-DK" dirty="0"/>
          </a:p>
        </p:txBody>
      </p:sp>
      <p:sp>
        <p:nvSpPr>
          <p:cNvPr id="3" name="Content Placeholder 2"/>
          <p:cNvSpPr>
            <a:spLocks noGrp="1"/>
          </p:cNvSpPr>
          <p:nvPr>
            <p:ph idx="1"/>
          </p:nvPr>
        </p:nvSpPr>
        <p:spPr>
          <a:xfrm>
            <a:off x="6213389" y="1838968"/>
            <a:ext cx="5548184" cy="4351338"/>
          </a:xfrm>
        </p:spPr>
        <p:txBody>
          <a:bodyPr>
            <a:normAutofit/>
          </a:bodyPr>
          <a:lstStyle/>
          <a:p>
            <a:pPr marL="342900" indent="-342900">
              <a:lnSpc>
                <a:spcPct val="150000"/>
              </a:lnSpc>
              <a:buFont typeface="+mj-lt"/>
              <a:buAutoNum type="arabicParenR"/>
            </a:pPr>
            <a:r>
              <a:rPr lang="en-US" sz="1800" dirty="0" smtClean="0"/>
              <a:t>Is highly invasive in the Southern part of the Baltic Sea and the great lakes in the United States</a:t>
            </a:r>
          </a:p>
          <a:p>
            <a:pPr marL="342900" indent="-342900">
              <a:lnSpc>
                <a:spcPct val="150000"/>
              </a:lnSpc>
              <a:buFont typeface="+mj-lt"/>
              <a:buAutoNum type="arabicParenR"/>
            </a:pPr>
            <a:r>
              <a:rPr lang="en-US" sz="1800" dirty="0" smtClean="0"/>
              <a:t>Appear to prefer fresh and brackish water</a:t>
            </a:r>
          </a:p>
          <a:p>
            <a:pPr marL="342900" indent="-342900">
              <a:lnSpc>
                <a:spcPct val="150000"/>
              </a:lnSpc>
              <a:buFont typeface="+mj-lt"/>
              <a:buAutoNum type="arabicParenR"/>
            </a:pPr>
            <a:r>
              <a:rPr lang="en-US" sz="1800" dirty="0" smtClean="0"/>
              <a:t>If their </a:t>
            </a:r>
            <a:r>
              <a:rPr lang="en-US" sz="1800" b="1" dirty="0" smtClean="0"/>
              <a:t>physiology</a:t>
            </a:r>
            <a:r>
              <a:rPr lang="en-US" sz="1800" dirty="0" smtClean="0"/>
              <a:t> is like other marine organisms their dispersal potential might be influenced by their ability to cope with salinities different from what they are naturally adapted to.</a:t>
            </a:r>
          </a:p>
          <a:p>
            <a:pPr marL="0" indent="0">
              <a:buNone/>
            </a:pPr>
            <a:endParaRPr lang="en-US" sz="1800" dirty="0" smtClean="0"/>
          </a:p>
          <a:p>
            <a:pPr marL="0" indent="0">
              <a:buNone/>
            </a:pPr>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705" y="2016788"/>
            <a:ext cx="4561572" cy="3026142"/>
          </a:xfrm>
          <a:prstGeom prst="rect">
            <a:avLst/>
          </a:prstGeom>
        </p:spPr>
      </p:pic>
      <p:sp>
        <p:nvSpPr>
          <p:cNvPr id="7" name="Rectangle 6"/>
          <p:cNvSpPr/>
          <p:nvPr/>
        </p:nvSpPr>
        <p:spPr>
          <a:xfrm>
            <a:off x="953705" y="5042930"/>
            <a:ext cx="1798890" cy="276999"/>
          </a:xfrm>
          <a:prstGeom prst="rect">
            <a:avLst/>
          </a:prstGeom>
        </p:spPr>
        <p:txBody>
          <a:bodyPr wrap="none">
            <a:spAutoFit/>
          </a:bodyPr>
          <a:lstStyle/>
          <a:p>
            <a:pPr>
              <a:lnSpc>
                <a:spcPct val="150000"/>
              </a:lnSpc>
            </a:pPr>
            <a:r>
              <a:rPr lang="da-DK" sz="800" dirty="0" smtClean="0"/>
              <a:t>Photo by M. Christoffersen, DTU Aqua </a:t>
            </a:r>
            <a:endParaRPr lang="da-DK" sz="800" dirty="0"/>
          </a:p>
        </p:txBody>
      </p:sp>
    </p:spTree>
    <p:extLst>
      <p:ext uri="{BB962C8B-B14F-4D97-AF65-F5344CB8AC3E}">
        <p14:creationId xmlns:p14="http://schemas.microsoft.com/office/powerpoint/2010/main" val="346719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b="1" i="1" u="sng" dirty="0" smtClean="0"/>
              <a:t>Option</a:t>
            </a:r>
            <a:br>
              <a:rPr lang="da-DK" b="1" i="1" u="sng" dirty="0" smtClean="0"/>
            </a:br>
            <a:r>
              <a:rPr lang="da-DK" dirty="0" smtClean="0"/>
              <a:t/>
            </a:r>
            <a:br>
              <a:rPr lang="da-DK" dirty="0" smtClean="0"/>
            </a:br>
            <a:r>
              <a:rPr lang="da-DK" dirty="0" err="1" smtClean="0"/>
              <a:t>Quick</a:t>
            </a:r>
            <a:r>
              <a:rPr lang="da-DK" dirty="0" smtClean="0"/>
              <a:t> demonstration of </a:t>
            </a:r>
            <a:r>
              <a:rPr lang="da-DK" dirty="0" err="1" smtClean="0"/>
              <a:t>fish</a:t>
            </a:r>
            <a:r>
              <a:rPr lang="da-DK" dirty="0" smtClean="0"/>
              <a:t> </a:t>
            </a:r>
            <a:r>
              <a:rPr lang="da-DK" dirty="0" err="1" smtClean="0"/>
              <a:t>biology</a:t>
            </a:r>
            <a:r>
              <a:rPr lang="da-DK" dirty="0" smtClean="0"/>
              <a:t> (20 min)</a:t>
            </a:r>
            <a:endParaRPr lang="da-DK" dirty="0"/>
          </a:p>
        </p:txBody>
      </p:sp>
      <p:sp>
        <p:nvSpPr>
          <p:cNvPr id="3" name="Content Placeholder 2"/>
          <p:cNvSpPr>
            <a:spLocks noGrp="1"/>
          </p:cNvSpPr>
          <p:nvPr>
            <p:ph idx="1"/>
          </p:nvPr>
        </p:nvSpPr>
        <p:spPr>
          <a:xfrm>
            <a:off x="838200" y="1991163"/>
            <a:ext cx="10515600" cy="4351338"/>
          </a:xfrm>
        </p:spPr>
        <p:txBody>
          <a:bodyPr>
            <a:normAutofit/>
          </a:bodyPr>
          <a:lstStyle/>
          <a:p>
            <a:pPr marL="0" indent="0">
              <a:lnSpc>
                <a:spcPct val="150000"/>
              </a:lnSpc>
              <a:buNone/>
            </a:pPr>
            <a:r>
              <a:rPr lang="da-DK" sz="1800" b="1" dirty="0" smtClean="0"/>
              <a:t>Scientific information</a:t>
            </a:r>
          </a:p>
          <a:p>
            <a:pPr>
              <a:lnSpc>
                <a:spcPct val="150000"/>
              </a:lnSpc>
              <a:buFontTx/>
              <a:buChar char="-"/>
            </a:pPr>
            <a:r>
              <a:rPr lang="da-DK" sz="1800" dirty="0" smtClean="0"/>
              <a:t>With </a:t>
            </a:r>
            <a:r>
              <a:rPr lang="da-DK" sz="1800" dirty="0" err="1" smtClean="0"/>
              <a:t>very</a:t>
            </a:r>
            <a:r>
              <a:rPr lang="da-DK" sz="1800" dirty="0" smtClean="0"/>
              <a:t> </a:t>
            </a:r>
            <a:r>
              <a:rPr lang="da-DK" sz="1800" dirty="0" err="1" smtClean="0"/>
              <a:t>few</a:t>
            </a:r>
            <a:r>
              <a:rPr lang="da-DK" sz="1800" dirty="0" smtClean="0"/>
              <a:t> </a:t>
            </a:r>
            <a:r>
              <a:rPr lang="da-DK" sz="1800" dirty="0" err="1" smtClean="0"/>
              <a:t>exceptions</a:t>
            </a:r>
            <a:r>
              <a:rPr lang="da-DK" sz="1800" dirty="0" smtClean="0"/>
              <a:t> – most </a:t>
            </a:r>
            <a:r>
              <a:rPr lang="da-DK" sz="1800" dirty="0" err="1" smtClean="0"/>
              <a:t>fish</a:t>
            </a:r>
            <a:r>
              <a:rPr lang="da-DK" sz="1800" dirty="0" smtClean="0"/>
              <a:t> have the same basic </a:t>
            </a:r>
            <a:r>
              <a:rPr lang="da-DK" sz="1800" dirty="0" err="1" smtClean="0"/>
              <a:t>respiratory</a:t>
            </a:r>
            <a:r>
              <a:rPr lang="da-DK" sz="1800" dirty="0" smtClean="0"/>
              <a:t> system and </a:t>
            </a:r>
            <a:r>
              <a:rPr lang="da-DK" sz="1800" dirty="0" err="1" smtClean="0"/>
              <a:t>distribute</a:t>
            </a:r>
            <a:r>
              <a:rPr lang="da-DK" sz="1800" dirty="0" smtClean="0"/>
              <a:t> oxygen to </a:t>
            </a:r>
            <a:r>
              <a:rPr lang="da-DK" sz="1800" dirty="0" err="1" smtClean="0"/>
              <a:t>maintain</a:t>
            </a:r>
            <a:r>
              <a:rPr lang="da-DK" sz="1800" dirty="0" smtClean="0"/>
              <a:t> aerobic </a:t>
            </a:r>
            <a:r>
              <a:rPr lang="da-DK" sz="1800" dirty="0" err="1" smtClean="0"/>
              <a:t>metabolism</a:t>
            </a:r>
            <a:r>
              <a:rPr lang="da-DK" sz="1800" dirty="0" smtClean="0"/>
              <a:t> in the same </a:t>
            </a:r>
            <a:r>
              <a:rPr lang="da-DK" sz="1800" dirty="0" err="1" smtClean="0"/>
              <a:t>way</a:t>
            </a:r>
            <a:r>
              <a:rPr lang="da-DK" sz="1800" dirty="0" smtClean="0"/>
              <a:t>. Any species of </a:t>
            </a:r>
            <a:r>
              <a:rPr lang="da-DK" sz="1800" dirty="0" err="1" smtClean="0"/>
              <a:t>fish</a:t>
            </a:r>
            <a:r>
              <a:rPr lang="da-DK" sz="1800" dirty="0" smtClean="0"/>
              <a:t> </a:t>
            </a:r>
            <a:r>
              <a:rPr lang="da-DK" sz="1800" dirty="0" err="1" smtClean="0"/>
              <a:t>can</a:t>
            </a:r>
            <a:r>
              <a:rPr lang="da-DK" sz="1800" dirty="0" smtClean="0"/>
              <a:t> </a:t>
            </a:r>
            <a:r>
              <a:rPr lang="da-DK" sz="1800" dirty="0" err="1" smtClean="0"/>
              <a:t>therefore</a:t>
            </a:r>
            <a:r>
              <a:rPr lang="da-DK" sz="1800" dirty="0" smtClean="0"/>
              <a:t> </a:t>
            </a:r>
            <a:r>
              <a:rPr lang="da-DK" sz="1800" dirty="0" err="1" smtClean="0"/>
              <a:t>be</a:t>
            </a:r>
            <a:r>
              <a:rPr lang="da-DK" sz="1800" dirty="0" smtClean="0"/>
              <a:t> </a:t>
            </a:r>
            <a:r>
              <a:rPr lang="da-DK" sz="1800" dirty="0" err="1" smtClean="0"/>
              <a:t>used</a:t>
            </a:r>
            <a:r>
              <a:rPr lang="da-DK" sz="1800" dirty="0" smtClean="0"/>
              <a:t> for </a:t>
            </a:r>
            <a:r>
              <a:rPr lang="da-DK" sz="1800" dirty="0" err="1" smtClean="0"/>
              <a:t>this</a:t>
            </a:r>
            <a:r>
              <a:rPr lang="da-DK" sz="1800" dirty="0" smtClean="0"/>
              <a:t> short demonstration</a:t>
            </a:r>
          </a:p>
          <a:p>
            <a:pPr marL="0" indent="0">
              <a:lnSpc>
                <a:spcPct val="150000"/>
              </a:lnSpc>
              <a:buNone/>
            </a:pPr>
            <a:r>
              <a:rPr lang="da-DK" sz="1800" b="1" dirty="0" err="1" smtClean="0"/>
              <a:t>Task</a:t>
            </a:r>
            <a:endParaRPr lang="da-DK" sz="1800" b="1" dirty="0" smtClean="0"/>
          </a:p>
          <a:p>
            <a:pPr>
              <a:lnSpc>
                <a:spcPct val="150000"/>
              </a:lnSpc>
              <a:buFontTx/>
              <a:buChar char="-"/>
            </a:pPr>
            <a:r>
              <a:rPr lang="da-DK" sz="1800" dirty="0" err="1" smtClean="0"/>
              <a:t>Dissect</a:t>
            </a:r>
            <a:r>
              <a:rPr lang="da-DK" sz="1800" dirty="0" smtClean="0"/>
              <a:t> a </a:t>
            </a:r>
            <a:r>
              <a:rPr lang="da-DK" sz="1800" dirty="0" err="1" smtClean="0"/>
              <a:t>fish</a:t>
            </a:r>
            <a:r>
              <a:rPr lang="da-DK" sz="1800" dirty="0" smtClean="0"/>
              <a:t> </a:t>
            </a:r>
            <a:r>
              <a:rPr lang="da-DK" sz="1800" u="sng" dirty="0" err="1" smtClean="0"/>
              <a:t>quickly</a:t>
            </a:r>
            <a:r>
              <a:rPr lang="da-DK" sz="1800" dirty="0" smtClean="0"/>
              <a:t> and find </a:t>
            </a:r>
            <a:r>
              <a:rPr lang="da-DK" sz="1800" dirty="0" err="1" smtClean="0"/>
              <a:t>evidence</a:t>
            </a:r>
            <a:r>
              <a:rPr lang="da-DK" sz="1800" dirty="0" smtClean="0"/>
              <a:t> for </a:t>
            </a:r>
            <a:r>
              <a:rPr lang="da-DK" sz="1800" dirty="0" err="1" smtClean="0"/>
              <a:t>how</a:t>
            </a:r>
            <a:r>
              <a:rPr lang="da-DK" sz="1800" dirty="0" smtClean="0"/>
              <a:t> oxygen </a:t>
            </a:r>
            <a:r>
              <a:rPr lang="da-DK" sz="1800" dirty="0" err="1" smtClean="0"/>
              <a:t>comes</a:t>
            </a:r>
            <a:r>
              <a:rPr lang="da-DK" sz="1800" dirty="0" smtClean="0"/>
              <a:t> from the </a:t>
            </a:r>
            <a:r>
              <a:rPr lang="da-DK" sz="1800" dirty="0" err="1" smtClean="0"/>
              <a:t>water</a:t>
            </a:r>
            <a:r>
              <a:rPr lang="da-DK" sz="1800" dirty="0" smtClean="0"/>
              <a:t> and </a:t>
            </a:r>
            <a:r>
              <a:rPr lang="da-DK" sz="1800" dirty="0" err="1" smtClean="0"/>
              <a:t>into</a:t>
            </a:r>
            <a:r>
              <a:rPr lang="da-DK" sz="1800" dirty="0" smtClean="0"/>
              <a:t> the </a:t>
            </a:r>
            <a:r>
              <a:rPr lang="da-DK" sz="1800" dirty="0" err="1" smtClean="0"/>
              <a:t>cells</a:t>
            </a:r>
            <a:r>
              <a:rPr lang="da-DK" sz="1800" dirty="0" smtClean="0"/>
              <a:t> </a:t>
            </a:r>
            <a:r>
              <a:rPr lang="da-DK" sz="1800" dirty="0" err="1" smtClean="0"/>
              <a:t>where</a:t>
            </a:r>
            <a:r>
              <a:rPr lang="da-DK" sz="1800" dirty="0" smtClean="0"/>
              <a:t> </a:t>
            </a:r>
            <a:r>
              <a:rPr lang="da-DK" sz="1800" dirty="0" err="1" smtClean="0"/>
              <a:t>energy</a:t>
            </a:r>
            <a:r>
              <a:rPr lang="da-DK" sz="1800" dirty="0" smtClean="0"/>
              <a:t> is </a:t>
            </a:r>
            <a:r>
              <a:rPr lang="da-DK" sz="1800" dirty="0" err="1" smtClean="0"/>
              <a:t>produced</a:t>
            </a:r>
            <a:r>
              <a:rPr lang="da-DK" sz="1800" dirty="0" smtClean="0"/>
              <a:t> </a:t>
            </a:r>
            <a:r>
              <a:rPr lang="da-DK" sz="1800" dirty="0" err="1" smtClean="0"/>
              <a:t>through</a:t>
            </a:r>
            <a:r>
              <a:rPr lang="da-DK" sz="1800" dirty="0" smtClean="0"/>
              <a:t> aerobic respiration. </a:t>
            </a:r>
            <a:r>
              <a:rPr lang="da-DK" sz="1800" dirty="0" err="1" smtClean="0"/>
              <a:t>Identify</a:t>
            </a:r>
            <a:r>
              <a:rPr lang="da-DK" sz="1800" dirty="0" smtClean="0"/>
              <a:t> 1) the </a:t>
            </a:r>
            <a:r>
              <a:rPr lang="da-DK" sz="1800" dirty="0" err="1" smtClean="0"/>
              <a:t>gills</a:t>
            </a:r>
            <a:r>
              <a:rPr lang="da-DK" sz="1800" dirty="0" smtClean="0"/>
              <a:t>, 2) the </a:t>
            </a:r>
            <a:r>
              <a:rPr lang="da-DK" sz="1800" dirty="0" err="1" smtClean="0"/>
              <a:t>heart</a:t>
            </a:r>
            <a:r>
              <a:rPr lang="da-DK" sz="1800" dirty="0" smtClean="0"/>
              <a:t> 3) </a:t>
            </a:r>
            <a:r>
              <a:rPr lang="da-DK" sz="1800" dirty="0" err="1" smtClean="0"/>
              <a:t>muscles</a:t>
            </a:r>
            <a:r>
              <a:rPr lang="da-DK" sz="1800" dirty="0" smtClean="0"/>
              <a:t> </a:t>
            </a:r>
            <a:r>
              <a:rPr lang="da-DK" sz="1800" dirty="0" err="1" smtClean="0"/>
              <a:t>using</a:t>
            </a:r>
            <a:r>
              <a:rPr lang="da-DK" sz="1800" dirty="0" smtClean="0"/>
              <a:t> oxygen for </a:t>
            </a:r>
            <a:r>
              <a:rPr lang="da-DK" sz="1800" dirty="0" err="1" smtClean="0"/>
              <a:t>locomotion</a:t>
            </a:r>
            <a:r>
              <a:rPr lang="da-DK" sz="1800" dirty="0" smtClean="0"/>
              <a:t>, and 4) if </a:t>
            </a:r>
            <a:r>
              <a:rPr lang="da-DK" sz="1800" dirty="0" err="1" smtClean="0"/>
              <a:t>possible</a:t>
            </a:r>
            <a:r>
              <a:rPr lang="da-DK" sz="1800" dirty="0" smtClean="0"/>
              <a:t> major </a:t>
            </a:r>
            <a:r>
              <a:rPr lang="da-DK" sz="1800" dirty="0" err="1" smtClean="0"/>
              <a:t>blood</a:t>
            </a:r>
            <a:r>
              <a:rPr lang="da-DK" sz="1800" dirty="0" smtClean="0"/>
              <a:t> </a:t>
            </a:r>
            <a:r>
              <a:rPr lang="da-DK" sz="1800" dirty="0" err="1" smtClean="0"/>
              <a:t>vessels</a:t>
            </a:r>
            <a:r>
              <a:rPr lang="da-DK" sz="1800" dirty="0" smtClean="0"/>
              <a:t>.</a:t>
            </a:r>
          </a:p>
        </p:txBody>
      </p:sp>
    </p:spTree>
    <p:extLst>
      <p:ext uri="{BB962C8B-B14F-4D97-AF65-F5344CB8AC3E}">
        <p14:creationId xmlns:p14="http://schemas.microsoft.com/office/powerpoint/2010/main" val="2631694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What</a:t>
            </a:r>
            <a:r>
              <a:rPr lang="da-DK" dirty="0" smtClean="0"/>
              <a:t> do </a:t>
            </a:r>
            <a:r>
              <a:rPr lang="da-DK" dirty="0" err="1" smtClean="0"/>
              <a:t>we</a:t>
            </a:r>
            <a:r>
              <a:rPr lang="da-DK" dirty="0" smtClean="0"/>
              <a:t> know </a:t>
            </a:r>
            <a:r>
              <a:rPr lang="da-DK" dirty="0" err="1" smtClean="0"/>
              <a:t>about</a:t>
            </a:r>
            <a:r>
              <a:rPr lang="da-DK" dirty="0" smtClean="0"/>
              <a:t> </a:t>
            </a:r>
            <a:r>
              <a:rPr lang="da-DK" dirty="0" err="1" smtClean="0"/>
              <a:t>round</a:t>
            </a:r>
            <a:r>
              <a:rPr lang="da-DK" dirty="0" smtClean="0"/>
              <a:t> </a:t>
            </a:r>
            <a:r>
              <a:rPr lang="da-DK" dirty="0" err="1" smtClean="0"/>
              <a:t>gobies</a:t>
            </a:r>
            <a:r>
              <a:rPr lang="da-DK" dirty="0" smtClean="0"/>
              <a:t>?</a:t>
            </a:r>
            <a:endParaRPr lang="da-DK" dirty="0"/>
          </a:p>
        </p:txBody>
      </p:sp>
      <p:sp>
        <p:nvSpPr>
          <p:cNvPr id="3" name="Content Placeholder 2"/>
          <p:cNvSpPr>
            <a:spLocks noGrp="1"/>
          </p:cNvSpPr>
          <p:nvPr>
            <p:ph idx="1"/>
          </p:nvPr>
        </p:nvSpPr>
        <p:spPr>
          <a:xfrm>
            <a:off x="6213389" y="1838968"/>
            <a:ext cx="5548184" cy="4351338"/>
          </a:xfrm>
        </p:spPr>
        <p:txBody>
          <a:bodyPr>
            <a:normAutofit/>
          </a:bodyPr>
          <a:lstStyle/>
          <a:p>
            <a:pPr marL="342900" indent="-342900">
              <a:lnSpc>
                <a:spcPct val="150000"/>
              </a:lnSpc>
              <a:buFont typeface="+mj-lt"/>
              <a:buAutoNum type="arabicParenR"/>
            </a:pPr>
            <a:r>
              <a:rPr lang="en-US" sz="1800" dirty="0" smtClean="0"/>
              <a:t>Is highly invasive in the Southern part of the Baltic Sea and the great lakes in the United States</a:t>
            </a:r>
          </a:p>
          <a:p>
            <a:pPr marL="342900" indent="-342900">
              <a:lnSpc>
                <a:spcPct val="150000"/>
              </a:lnSpc>
              <a:buFont typeface="+mj-lt"/>
              <a:buAutoNum type="arabicParenR"/>
            </a:pPr>
            <a:r>
              <a:rPr lang="en-US" sz="1800" dirty="0" smtClean="0"/>
              <a:t>Appear to prefer fresh and brackish water</a:t>
            </a:r>
          </a:p>
          <a:p>
            <a:pPr marL="342900" indent="-342900">
              <a:lnSpc>
                <a:spcPct val="150000"/>
              </a:lnSpc>
              <a:buFont typeface="+mj-lt"/>
              <a:buAutoNum type="arabicParenR"/>
            </a:pPr>
            <a:r>
              <a:rPr lang="en-US" sz="1800" dirty="0" smtClean="0"/>
              <a:t>If their </a:t>
            </a:r>
            <a:r>
              <a:rPr lang="en-US" sz="1800" b="1" dirty="0" smtClean="0"/>
              <a:t>physiology</a:t>
            </a:r>
            <a:r>
              <a:rPr lang="en-US" sz="1800" dirty="0" smtClean="0"/>
              <a:t> is like other marine organisms their dispersal potential might be influenced by their ability to cope with salinities different from what they are naturally adapted to</a:t>
            </a:r>
            <a:r>
              <a:rPr lang="en-US" sz="1800" dirty="0"/>
              <a:t>. </a:t>
            </a:r>
            <a:endParaRPr lang="en-US" sz="1800" dirty="0" smtClean="0"/>
          </a:p>
          <a:p>
            <a:pPr marL="342900" indent="-342900">
              <a:lnSpc>
                <a:spcPct val="150000"/>
              </a:lnSpc>
              <a:buFont typeface="+mj-lt"/>
              <a:buAutoNum type="arabicParenR"/>
            </a:pPr>
            <a:r>
              <a:rPr lang="en-US" sz="1800" dirty="0" smtClean="0"/>
              <a:t>Salinity </a:t>
            </a:r>
            <a:r>
              <a:rPr lang="en-US" sz="1800" dirty="0"/>
              <a:t>tolerance can be </a:t>
            </a:r>
            <a:r>
              <a:rPr lang="en-US" sz="1800" b="1" dirty="0"/>
              <a:t>tested in an experiment</a:t>
            </a:r>
            <a:r>
              <a:rPr lang="en-US" sz="1800" dirty="0"/>
              <a:t>, and used to assess their dispersal potential</a:t>
            </a:r>
          </a:p>
          <a:p>
            <a:pPr marL="342900" indent="-342900">
              <a:lnSpc>
                <a:spcPct val="150000"/>
              </a:lnSpc>
              <a:buFont typeface="+mj-lt"/>
              <a:buAutoNum type="arabicParenR"/>
            </a:pPr>
            <a:endParaRPr lang="en-US" sz="1800" dirty="0" smtClean="0"/>
          </a:p>
          <a:p>
            <a:pPr marL="0" indent="0">
              <a:buNone/>
            </a:pPr>
            <a:endParaRPr lang="en-US" sz="1800" dirty="0" smtClean="0"/>
          </a:p>
          <a:p>
            <a:pPr marL="0" indent="0">
              <a:buNone/>
            </a:pPr>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705" y="2016788"/>
            <a:ext cx="4561572" cy="3026142"/>
          </a:xfrm>
          <a:prstGeom prst="rect">
            <a:avLst/>
          </a:prstGeom>
        </p:spPr>
      </p:pic>
      <p:sp>
        <p:nvSpPr>
          <p:cNvPr id="7" name="Rectangle 6"/>
          <p:cNvSpPr/>
          <p:nvPr/>
        </p:nvSpPr>
        <p:spPr>
          <a:xfrm>
            <a:off x="953705" y="5042930"/>
            <a:ext cx="1798890" cy="276999"/>
          </a:xfrm>
          <a:prstGeom prst="rect">
            <a:avLst/>
          </a:prstGeom>
        </p:spPr>
        <p:txBody>
          <a:bodyPr wrap="none">
            <a:spAutoFit/>
          </a:bodyPr>
          <a:lstStyle/>
          <a:p>
            <a:pPr>
              <a:lnSpc>
                <a:spcPct val="150000"/>
              </a:lnSpc>
            </a:pPr>
            <a:r>
              <a:rPr lang="da-DK" sz="800" dirty="0" smtClean="0"/>
              <a:t>Photo by M. Christoffersen, DTU Aqua </a:t>
            </a:r>
            <a:endParaRPr lang="da-DK" sz="800" dirty="0"/>
          </a:p>
        </p:txBody>
      </p:sp>
    </p:spTree>
    <p:extLst>
      <p:ext uri="{BB962C8B-B14F-4D97-AF65-F5344CB8AC3E}">
        <p14:creationId xmlns:p14="http://schemas.microsoft.com/office/powerpoint/2010/main" val="1146618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(15 min)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295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What</a:t>
            </a:r>
            <a:r>
              <a:rPr lang="da-DK" dirty="0" smtClean="0"/>
              <a:t> do </a:t>
            </a:r>
            <a:r>
              <a:rPr lang="da-DK" dirty="0" err="1" smtClean="0"/>
              <a:t>we</a:t>
            </a:r>
            <a:r>
              <a:rPr lang="da-DK" dirty="0" smtClean="0"/>
              <a:t> know </a:t>
            </a:r>
            <a:r>
              <a:rPr lang="da-DK" dirty="0" err="1" smtClean="0"/>
              <a:t>about</a:t>
            </a:r>
            <a:r>
              <a:rPr lang="da-DK" dirty="0" smtClean="0"/>
              <a:t> </a:t>
            </a:r>
            <a:r>
              <a:rPr lang="da-DK" dirty="0" err="1" smtClean="0"/>
              <a:t>round</a:t>
            </a:r>
            <a:r>
              <a:rPr lang="da-DK" dirty="0" smtClean="0"/>
              <a:t> </a:t>
            </a:r>
            <a:r>
              <a:rPr lang="da-DK" dirty="0" err="1" smtClean="0"/>
              <a:t>gobies</a:t>
            </a:r>
            <a:r>
              <a:rPr lang="da-DK" dirty="0" smtClean="0"/>
              <a:t>?</a:t>
            </a:r>
            <a:endParaRPr lang="da-DK"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705" y="2016788"/>
            <a:ext cx="4561572" cy="3026142"/>
          </a:xfrm>
          <a:prstGeom prst="rect">
            <a:avLst/>
          </a:prstGeom>
        </p:spPr>
      </p:pic>
      <p:sp>
        <p:nvSpPr>
          <p:cNvPr id="7" name="Rectangle 6"/>
          <p:cNvSpPr/>
          <p:nvPr/>
        </p:nvSpPr>
        <p:spPr>
          <a:xfrm>
            <a:off x="953705" y="5042930"/>
            <a:ext cx="1798890" cy="276999"/>
          </a:xfrm>
          <a:prstGeom prst="rect">
            <a:avLst/>
          </a:prstGeom>
        </p:spPr>
        <p:txBody>
          <a:bodyPr wrap="none">
            <a:spAutoFit/>
          </a:bodyPr>
          <a:lstStyle/>
          <a:p>
            <a:pPr>
              <a:lnSpc>
                <a:spcPct val="150000"/>
              </a:lnSpc>
            </a:pPr>
            <a:r>
              <a:rPr lang="da-DK" sz="800" dirty="0" smtClean="0"/>
              <a:t>Photo by M. Christoffersen, DTU Aqua </a:t>
            </a:r>
            <a:endParaRPr lang="da-DK" sz="800" dirty="0"/>
          </a:p>
        </p:txBody>
      </p:sp>
      <p:sp>
        <p:nvSpPr>
          <p:cNvPr id="4" name="Content Placeholder 3"/>
          <p:cNvSpPr>
            <a:spLocks noGrp="1"/>
          </p:cNvSpPr>
          <p:nvPr>
            <p:ph idx="1"/>
          </p:nvPr>
        </p:nvSpPr>
        <p:spPr/>
        <p:txBody>
          <a:bodyPr/>
          <a:lstStyle/>
          <a:p>
            <a:endParaRPr lang="en-US"/>
          </a:p>
        </p:txBody>
      </p:sp>
      <p:sp>
        <p:nvSpPr>
          <p:cNvPr id="8" name="Cloud Callout 7"/>
          <p:cNvSpPr/>
          <p:nvPr/>
        </p:nvSpPr>
        <p:spPr>
          <a:xfrm>
            <a:off x="6534665" y="1495166"/>
            <a:ext cx="4819135" cy="2323071"/>
          </a:xfrm>
          <a:prstGeom prst="cloudCallout">
            <a:avLst>
              <a:gd name="adj1" fmla="val -88542"/>
              <a:gd name="adj2" fmla="val 271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Wait a sec… Have someone made tests on my brothers?</a:t>
            </a:r>
          </a:p>
          <a:p>
            <a:pPr algn="ctr"/>
            <a:endParaRPr lang="en-US" dirty="0" smtClean="0">
              <a:solidFill>
                <a:schemeClr val="tx1"/>
              </a:solidFill>
            </a:endParaRPr>
          </a:p>
          <a:p>
            <a:pPr algn="ctr"/>
            <a:r>
              <a:rPr lang="en-US" dirty="0" smtClean="0">
                <a:solidFill>
                  <a:schemeClr val="tx1"/>
                </a:solidFill>
              </a:rPr>
              <a:t>I wonder what they learned… </a:t>
            </a:r>
            <a:endParaRPr lang="en-US" dirty="0">
              <a:solidFill>
                <a:schemeClr val="tx1"/>
              </a:solidFill>
            </a:endParaRPr>
          </a:p>
        </p:txBody>
      </p:sp>
    </p:spTree>
    <p:extLst>
      <p:ext uri="{BB962C8B-B14F-4D97-AF65-F5344CB8AC3E}">
        <p14:creationId xmlns:p14="http://schemas.microsoft.com/office/powerpoint/2010/main" val="739509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BREAK</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59157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Read the document describing the experiment</a:t>
            </a:r>
            <a:r>
              <a:rPr lang="en-US" dirty="0"/>
              <a:t> </a:t>
            </a:r>
            <a:endParaRPr lang="en-US" dirty="0" smtClean="0"/>
          </a:p>
        </p:txBody>
      </p:sp>
    </p:spTree>
    <p:extLst>
      <p:ext uri="{BB962C8B-B14F-4D97-AF65-F5344CB8AC3E}">
        <p14:creationId xmlns:p14="http://schemas.microsoft.com/office/powerpoint/2010/main" val="471745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researcher’s experiment – your report</a:t>
            </a:r>
            <a:endParaRPr lang="en-US" dirty="0"/>
          </a:p>
        </p:txBody>
      </p:sp>
      <p:sp>
        <p:nvSpPr>
          <p:cNvPr id="3" name="Content Placeholder 2"/>
          <p:cNvSpPr>
            <a:spLocks noGrp="1"/>
          </p:cNvSpPr>
          <p:nvPr>
            <p:ph idx="1"/>
          </p:nvPr>
        </p:nvSpPr>
        <p:spPr>
          <a:xfrm>
            <a:off x="838199" y="1749972"/>
            <a:ext cx="10646979" cy="4871545"/>
          </a:xfrm>
        </p:spPr>
        <p:txBody>
          <a:bodyPr>
            <a:normAutofit fontScale="47500" lnSpcReduction="20000"/>
          </a:bodyPr>
          <a:lstStyle/>
          <a:p>
            <a:pPr marL="514350" indent="-514350">
              <a:lnSpc>
                <a:spcPct val="150000"/>
              </a:lnSpc>
              <a:buAutoNum type="arabicParenR"/>
            </a:pPr>
            <a:r>
              <a:rPr lang="en-US" sz="3400" i="1" dirty="0" smtClean="0"/>
              <a:t>Purpose of the experiment: To evaluate the dispersal potential of round gobies in the Baltic Sea</a:t>
            </a:r>
          </a:p>
          <a:p>
            <a:pPr marL="514350" indent="-514350">
              <a:lnSpc>
                <a:spcPct val="150000"/>
              </a:lnSpc>
              <a:buAutoNum type="arabicParenR"/>
            </a:pPr>
            <a:r>
              <a:rPr lang="en-US" sz="3400" b="1" dirty="0" smtClean="0"/>
              <a:t>Hypothesis: </a:t>
            </a:r>
            <a:r>
              <a:rPr lang="en-US" sz="3400" dirty="0" smtClean="0"/>
              <a:t>The round goby’s dispersal will be limited by the higher salinities found in the North Western part of the Baltic Sea</a:t>
            </a:r>
          </a:p>
          <a:p>
            <a:pPr marL="514350" indent="-514350">
              <a:lnSpc>
                <a:spcPct val="150000"/>
              </a:lnSpc>
              <a:buAutoNum type="arabicParenR"/>
            </a:pPr>
            <a:r>
              <a:rPr lang="en-US" sz="3400" b="1" i="1" dirty="0" smtClean="0"/>
              <a:t>Research questions: </a:t>
            </a:r>
            <a:r>
              <a:rPr lang="en-US" sz="3400" dirty="0" smtClean="0"/>
              <a:t>How do salinity changes affect round </a:t>
            </a:r>
            <a:r>
              <a:rPr lang="en-US" sz="3400" dirty="0" err="1" smtClean="0"/>
              <a:t>gobie’s</a:t>
            </a:r>
            <a:r>
              <a:rPr lang="en-US" sz="3400" dirty="0" smtClean="0"/>
              <a:t> physiological performance and survival rates?</a:t>
            </a:r>
            <a:endParaRPr lang="en-US" sz="3400" dirty="0"/>
          </a:p>
          <a:p>
            <a:pPr marL="514350" indent="-514350">
              <a:lnSpc>
                <a:spcPct val="150000"/>
              </a:lnSpc>
              <a:buAutoNum type="arabicParenR"/>
            </a:pPr>
            <a:r>
              <a:rPr lang="en-US" sz="3400" b="1" dirty="0" smtClean="0"/>
              <a:t>Method: </a:t>
            </a:r>
            <a:r>
              <a:rPr lang="en-US" sz="3400" dirty="0" smtClean="0"/>
              <a:t>Evaluate their tolerance by measuring two types of data for different salinities. </a:t>
            </a:r>
            <a:r>
              <a:rPr lang="en-US" sz="3400" dirty="0"/>
              <a:t>The data are:</a:t>
            </a:r>
          </a:p>
          <a:p>
            <a:pPr lvl="2">
              <a:lnSpc>
                <a:spcPct val="150000"/>
              </a:lnSpc>
            </a:pPr>
            <a:r>
              <a:rPr lang="en-US" sz="3400" dirty="0"/>
              <a:t>The consumption of </a:t>
            </a:r>
            <a:r>
              <a:rPr lang="en-US" sz="3400" dirty="0" smtClean="0"/>
              <a:t>oxygen when calm (SMR) and active (MMR) – measured in a respirometer</a:t>
            </a:r>
            <a:endParaRPr lang="en-US" sz="3400" dirty="0"/>
          </a:p>
          <a:p>
            <a:pPr lvl="2">
              <a:lnSpc>
                <a:spcPct val="150000"/>
              </a:lnSpc>
            </a:pPr>
            <a:r>
              <a:rPr lang="en-US" sz="3400" dirty="0"/>
              <a:t>The % of fish able to survive </a:t>
            </a:r>
            <a:endParaRPr lang="en-US" sz="3400" dirty="0" smtClean="0"/>
          </a:p>
          <a:p>
            <a:pPr marL="514350" indent="-514350">
              <a:lnSpc>
                <a:spcPct val="150000"/>
              </a:lnSpc>
              <a:buAutoNum type="arabicParenR"/>
            </a:pPr>
            <a:r>
              <a:rPr lang="en-US" sz="3400" b="1" dirty="0" smtClean="0"/>
              <a:t>Results: </a:t>
            </a:r>
            <a:r>
              <a:rPr lang="en-US" sz="3400" dirty="0" smtClean="0"/>
              <a:t>Survival percentages and the calculated aerobic scopes at different salinities (see it in the Excel file)</a:t>
            </a:r>
          </a:p>
          <a:p>
            <a:pPr marL="514350" indent="-514350">
              <a:lnSpc>
                <a:spcPct val="150000"/>
              </a:lnSpc>
              <a:buAutoNum type="arabicParenR"/>
            </a:pPr>
            <a:r>
              <a:rPr lang="en-US" sz="3400" b="1" dirty="0" smtClean="0"/>
              <a:t>Discussion:</a:t>
            </a:r>
            <a:r>
              <a:rPr lang="en-US" sz="3400" dirty="0" smtClean="0"/>
              <a:t> To what degree did the experiment provide evidence for the hypothesis? How can we use the results?</a:t>
            </a:r>
          </a:p>
          <a:p>
            <a:pPr marL="514350" indent="-514350">
              <a:lnSpc>
                <a:spcPct val="150000"/>
              </a:lnSpc>
              <a:buAutoNum type="arabicParenR"/>
            </a:pPr>
            <a:r>
              <a:rPr lang="en-US" sz="3400" b="1" dirty="0" smtClean="0"/>
              <a:t>Conclusion: </a:t>
            </a:r>
            <a:r>
              <a:rPr lang="en-US" sz="3400" dirty="0" smtClean="0"/>
              <a:t>Conclude whether the experiment provided evidence for or against the hypothesis </a:t>
            </a:r>
            <a:r>
              <a:rPr lang="en-US" dirty="0"/>
              <a:t>	</a:t>
            </a:r>
            <a:endParaRPr lang="en-US" dirty="0" smtClean="0"/>
          </a:p>
        </p:txBody>
      </p:sp>
    </p:spTree>
    <p:extLst>
      <p:ext uri="{BB962C8B-B14F-4D97-AF65-F5344CB8AC3E}">
        <p14:creationId xmlns:p14="http://schemas.microsoft.com/office/powerpoint/2010/main" val="2217871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respirometer – conceptual design</a:t>
            </a:r>
            <a:endParaRPr lang="en-US" dirty="0"/>
          </a:p>
        </p:txBody>
      </p:sp>
      <p:pic>
        <p:nvPicPr>
          <p:cNvPr id="4" name="Picture 3"/>
          <p:cNvPicPr>
            <a:picLocks noChangeAspect="1"/>
          </p:cNvPicPr>
          <p:nvPr/>
        </p:nvPicPr>
        <p:blipFill>
          <a:blip r:embed="rId2"/>
          <a:stretch>
            <a:fillRect/>
          </a:stretch>
        </p:blipFill>
        <p:spPr>
          <a:xfrm>
            <a:off x="2230203" y="1579648"/>
            <a:ext cx="7467984" cy="5016758"/>
          </a:xfrm>
          <a:prstGeom prst="rect">
            <a:avLst/>
          </a:prstGeom>
        </p:spPr>
      </p:pic>
    </p:spTree>
    <p:extLst>
      <p:ext uri="{BB962C8B-B14F-4D97-AF65-F5344CB8AC3E}">
        <p14:creationId xmlns:p14="http://schemas.microsoft.com/office/powerpoint/2010/main" val="3926689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respirometer – actual experimental setup</a:t>
            </a:r>
            <a:endParaRPr lang="en-US" dirty="0"/>
          </a:p>
        </p:txBody>
      </p:sp>
      <p:pic>
        <p:nvPicPr>
          <p:cNvPr id="1026" name="Picture 2" descr="https://scontent-ams2-1.xx.fbcdn.net/hphotos-xpf1/v/t34.0-12/11713556_10152921955425824_21362893_n.jpg?oh=5b230c615f9104404be8e9f7265030b3&amp;oe=559FE7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063" y="1690688"/>
            <a:ext cx="6427490" cy="482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a:off x="5340096" y="2542032"/>
            <a:ext cx="329184" cy="722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9844778">
            <a:off x="5532381" y="4634061"/>
            <a:ext cx="448056" cy="905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23324" y="5678024"/>
            <a:ext cx="2866169" cy="369332"/>
          </a:xfrm>
          <a:prstGeom prst="rect">
            <a:avLst/>
          </a:prstGeom>
          <a:noFill/>
        </p:spPr>
        <p:txBody>
          <a:bodyPr wrap="none" rtlCol="0">
            <a:spAutoFit/>
          </a:bodyPr>
          <a:lstStyle/>
          <a:p>
            <a:r>
              <a:rPr lang="en-US" dirty="0" smtClean="0"/>
              <a:t>Oxygen measuring electrode</a:t>
            </a:r>
            <a:endParaRPr lang="en-US" dirty="0"/>
          </a:p>
        </p:txBody>
      </p:sp>
      <p:sp>
        <p:nvSpPr>
          <p:cNvPr id="9" name="TextBox 8"/>
          <p:cNvSpPr txBox="1"/>
          <p:nvPr/>
        </p:nvSpPr>
        <p:spPr>
          <a:xfrm>
            <a:off x="3195514" y="1940726"/>
            <a:ext cx="5121787" cy="369332"/>
          </a:xfrm>
          <a:prstGeom prst="rect">
            <a:avLst/>
          </a:prstGeom>
          <a:noFill/>
        </p:spPr>
        <p:txBody>
          <a:bodyPr wrap="none" rtlCol="0">
            <a:spAutoFit/>
          </a:bodyPr>
          <a:lstStyle/>
          <a:p>
            <a:r>
              <a:rPr lang="en-US" dirty="0" smtClean="0"/>
              <a:t>Chamber where the fish is during the measurements</a:t>
            </a:r>
            <a:endParaRPr lang="en-US" dirty="0"/>
          </a:p>
        </p:txBody>
      </p:sp>
      <p:sp>
        <p:nvSpPr>
          <p:cNvPr id="8" name="Right Arrow 7"/>
          <p:cNvSpPr/>
          <p:nvPr/>
        </p:nvSpPr>
        <p:spPr>
          <a:xfrm rot="10800000">
            <a:off x="8522208" y="5376672"/>
            <a:ext cx="1143000" cy="48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773735" y="5435015"/>
            <a:ext cx="1363065" cy="369332"/>
          </a:xfrm>
          <a:prstGeom prst="rect">
            <a:avLst/>
          </a:prstGeom>
          <a:noFill/>
        </p:spPr>
        <p:txBody>
          <a:bodyPr wrap="none" rtlCol="0">
            <a:spAutoFit/>
          </a:bodyPr>
          <a:lstStyle/>
          <a:p>
            <a:r>
              <a:rPr lang="en-US" dirty="0" smtClean="0"/>
              <a:t>Water pump</a:t>
            </a:r>
            <a:endParaRPr lang="en-US" dirty="0"/>
          </a:p>
        </p:txBody>
      </p:sp>
    </p:spTree>
    <p:extLst>
      <p:ext uri="{BB962C8B-B14F-4D97-AF65-F5344CB8AC3E}">
        <p14:creationId xmlns:p14="http://schemas.microsoft.com/office/powerpoint/2010/main" val="224237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to ensure understanding</a:t>
            </a:r>
            <a:r>
              <a:rPr lang="da-DK" dirty="0"/>
              <a:t/>
            </a:r>
            <a:br>
              <a:rPr lang="da-DK" dirty="0"/>
            </a:br>
            <a:endParaRPr lang="en-US" dirty="0"/>
          </a:p>
        </p:txBody>
      </p:sp>
      <p:sp>
        <p:nvSpPr>
          <p:cNvPr id="3" name="Content Placeholder 2"/>
          <p:cNvSpPr>
            <a:spLocks noGrp="1"/>
          </p:cNvSpPr>
          <p:nvPr>
            <p:ph idx="1"/>
          </p:nvPr>
        </p:nvSpPr>
        <p:spPr>
          <a:xfrm>
            <a:off x="591065" y="1529234"/>
            <a:ext cx="6983627" cy="4575004"/>
          </a:xfrm>
        </p:spPr>
        <p:txBody>
          <a:bodyPr>
            <a:normAutofit lnSpcReduction="10000"/>
          </a:bodyPr>
          <a:lstStyle/>
          <a:p>
            <a:pPr marL="0" indent="0">
              <a:buNone/>
            </a:pPr>
            <a:r>
              <a:rPr lang="en-US" sz="1800" dirty="0"/>
              <a:t>Imagine two fish in an experiment. </a:t>
            </a:r>
            <a:endParaRPr lang="da-DK" sz="1800" dirty="0"/>
          </a:p>
          <a:p>
            <a:pPr lvl="0"/>
            <a:r>
              <a:rPr lang="en-US" sz="1800" dirty="0"/>
              <a:t>Fish 1 is in large aquarium where the temperature is very high causing the AS of the </a:t>
            </a:r>
            <a:r>
              <a:rPr lang="en-US" sz="1800" dirty="0" smtClean="0"/>
              <a:t>fish to </a:t>
            </a:r>
            <a:r>
              <a:rPr lang="en-US" sz="1800" dirty="0"/>
              <a:t>be close to 0</a:t>
            </a:r>
            <a:endParaRPr lang="da-DK" sz="1800" dirty="0"/>
          </a:p>
          <a:p>
            <a:pPr lvl="0"/>
            <a:r>
              <a:rPr lang="en-US" sz="1800" dirty="0"/>
              <a:t>Fish 2 is in a large aquarium where the temperature is lower, and closer to the natural and ideal temperature for this species</a:t>
            </a:r>
            <a:r>
              <a:rPr lang="en-US" sz="1800" dirty="0" smtClean="0"/>
              <a:t>.</a:t>
            </a:r>
          </a:p>
          <a:p>
            <a:pPr marL="0" lvl="0" indent="0">
              <a:buNone/>
            </a:pPr>
            <a:endParaRPr lang="da-DK" sz="1800" dirty="0"/>
          </a:p>
          <a:p>
            <a:pPr marL="0" indent="0">
              <a:buNone/>
            </a:pPr>
            <a:r>
              <a:rPr lang="en-US" sz="1800" u="sng" dirty="0"/>
              <a:t>Question B</a:t>
            </a:r>
            <a:endParaRPr lang="da-DK" sz="1800" dirty="0"/>
          </a:p>
          <a:p>
            <a:pPr marL="0" indent="0">
              <a:buNone/>
            </a:pPr>
            <a:r>
              <a:rPr lang="en-US" sz="1800" i="1" dirty="0"/>
              <a:t>The two fish is kept in both aquariums for two years, where they are being fed the exact same types and amounts of food. Which of the two fish do you think will have gained the most weight?</a:t>
            </a:r>
            <a:endParaRPr lang="da-DK" sz="1800" dirty="0"/>
          </a:p>
          <a:p>
            <a:pPr marL="0" indent="0">
              <a:buNone/>
            </a:pPr>
            <a:endParaRPr lang="en-US" sz="1800" u="sng" dirty="0" smtClean="0"/>
          </a:p>
          <a:p>
            <a:pPr marL="0" indent="0">
              <a:buNone/>
            </a:pPr>
            <a:r>
              <a:rPr lang="en-US" sz="1800" u="sng" dirty="0" smtClean="0"/>
              <a:t>Question </a:t>
            </a:r>
            <a:r>
              <a:rPr lang="en-US" sz="1800" u="sng" dirty="0"/>
              <a:t>C</a:t>
            </a:r>
            <a:endParaRPr lang="da-DK" sz="1800" dirty="0"/>
          </a:p>
          <a:p>
            <a:pPr marL="0" indent="0">
              <a:buNone/>
            </a:pPr>
            <a:r>
              <a:rPr lang="en-US" sz="1800" i="1" dirty="0"/>
              <a:t>A larger predatory fish is released in both aquariums. Which of the two fish do you think have the best chance of escaping the predator, and why?</a:t>
            </a:r>
            <a:endParaRPr lang="da-DK" sz="1800" dirty="0"/>
          </a:p>
          <a:p>
            <a:pPr marL="0" indent="0">
              <a:buNone/>
            </a:pPr>
            <a:endParaRPr lang="en-US" sz="1800" dirty="0"/>
          </a:p>
        </p:txBody>
      </p:sp>
      <p:pic>
        <p:nvPicPr>
          <p:cNvPr id="4" name="Picture 3" descr="Image result for aerobic scope fish mmr smr"/>
          <p:cNvPicPr/>
          <p:nvPr/>
        </p:nvPicPr>
        <p:blipFill rotWithShape="1">
          <a:blip r:embed="rId3">
            <a:extLst>
              <a:ext uri="{28A0092B-C50C-407E-A947-70E740481C1C}">
                <a14:useLocalDpi xmlns:a14="http://schemas.microsoft.com/office/drawing/2010/main" val="0"/>
              </a:ext>
            </a:extLst>
          </a:blip>
          <a:srcRect l="4131" t="-1" r="884" b="54938"/>
          <a:stretch/>
        </p:blipFill>
        <p:spPr bwMode="auto">
          <a:xfrm>
            <a:off x="7760725" y="2158806"/>
            <a:ext cx="3855308" cy="331586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8111167" y="5942784"/>
            <a:ext cx="1430200" cy="215444"/>
          </a:xfrm>
          <a:prstGeom prst="rect">
            <a:avLst/>
          </a:prstGeom>
        </p:spPr>
        <p:txBody>
          <a:bodyPr wrap="none">
            <a:spAutoFit/>
          </a:bodyPr>
          <a:lstStyle/>
          <a:p>
            <a:r>
              <a:rPr lang="en-GB" sz="800" dirty="0" smtClean="0">
                <a:latin typeface="Calibri" panose="020F0502020204030204" pitchFamily="34" charset="0"/>
                <a:ea typeface="Calibri" panose="020F0502020204030204" pitchFamily="34" charset="0"/>
                <a:cs typeface="Times New Roman" panose="02020603050405020304" pitchFamily="18" charset="0"/>
              </a:rPr>
              <a:t>Figure by </a:t>
            </a:r>
            <a:r>
              <a:rPr lang="en-GB" sz="800" dirty="0" err="1" smtClean="0">
                <a:latin typeface="Calibri" panose="020F0502020204030204" pitchFamily="34" charset="0"/>
                <a:ea typeface="Calibri" panose="020F0502020204030204" pitchFamily="34" charset="0"/>
                <a:cs typeface="Times New Roman" panose="02020603050405020304" pitchFamily="18" charset="0"/>
              </a:rPr>
              <a:t>Verbek</a:t>
            </a:r>
            <a:r>
              <a:rPr lang="en-GB" sz="800" dirty="0" smtClean="0">
                <a:latin typeface="Calibri" panose="020F0502020204030204" pitchFamily="34" charset="0"/>
                <a:ea typeface="Calibri" panose="020F0502020204030204" pitchFamily="34" charset="0"/>
                <a:cs typeface="Times New Roman" panose="02020603050405020304" pitchFamily="18" charset="0"/>
              </a:rPr>
              <a:t> </a:t>
            </a:r>
            <a:r>
              <a:rPr lang="en-GB" sz="800" dirty="0">
                <a:latin typeface="Calibri" panose="020F0502020204030204" pitchFamily="34" charset="0"/>
                <a:ea typeface="Calibri" panose="020F0502020204030204" pitchFamily="34" charset="0"/>
                <a:cs typeface="Times New Roman" panose="02020603050405020304" pitchFamily="18" charset="0"/>
              </a:rPr>
              <a:t>et </a:t>
            </a:r>
            <a:r>
              <a:rPr lang="en-GB" sz="800" dirty="0" smtClean="0">
                <a:latin typeface="Calibri" panose="020F0502020204030204" pitchFamily="34" charset="0"/>
                <a:ea typeface="Calibri" panose="020F0502020204030204" pitchFamily="34" charset="0"/>
                <a:cs typeface="Times New Roman" panose="02020603050405020304" pitchFamily="18" charset="0"/>
              </a:rPr>
              <a:t>al. (2016).</a:t>
            </a:r>
            <a:endParaRPr lang="en-US" sz="800" dirty="0"/>
          </a:p>
        </p:txBody>
      </p:sp>
      <p:sp>
        <p:nvSpPr>
          <p:cNvPr id="6" name="TextBox 5"/>
          <p:cNvSpPr txBox="1"/>
          <p:nvPr/>
        </p:nvSpPr>
        <p:spPr>
          <a:xfrm>
            <a:off x="7782216" y="1690688"/>
            <a:ext cx="1906163" cy="369332"/>
          </a:xfrm>
          <a:prstGeom prst="rect">
            <a:avLst/>
          </a:prstGeom>
          <a:noFill/>
        </p:spPr>
        <p:txBody>
          <a:bodyPr wrap="none" rtlCol="0">
            <a:spAutoFit/>
          </a:bodyPr>
          <a:lstStyle/>
          <a:p>
            <a:r>
              <a:rPr lang="en-US" dirty="0" smtClean="0"/>
              <a:t>Oxygen consumed</a:t>
            </a:r>
            <a:endParaRPr lang="en-US" dirty="0"/>
          </a:p>
        </p:txBody>
      </p:sp>
    </p:spTree>
    <p:extLst>
      <p:ext uri="{BB962C8B-B14F-4D97-AF65-F5344CB8AC3E}">
        <p14:creationId xmlns:p14="http://schemas.microsoft.com/office/powerpoint/2010/main" val="378284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t>
            </a:r>
            <a:br>
              <a:rPr lang="en-US" dirty="0" smtClean="0"/>
            </a:br>
            <a:r>
              <a:rPr lang="en-US" dirty="0" smtClean="0"/>
              <a:t>– examples of ways to present data on AS change </a:t>
            </a:r>
            <a:endParaRPr lang="en-US" dirty="0"/>
          </a:p>
        </p:txBody>
      </p:sp>
      <p:sp>
        <p:nvSpPr>
          <p:cNvPr id="7" name="Rounded Rectangle 6"/>
          <p:cNvSpPr/>
          <p:nvPr/>
        </p:nvSpPr>
        <p:spPr>
          <a:xfrm>
            <a:off x="758757" y="5715214"/>
            <a:ext cx="10865796" cy="8073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1108953" y="5807412"/>
            <a:ext cx="10515600" cy="1050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Notice that while the two figures illustrate the same basic data, the different ways of presenting them (raw data points to the left and the calculated averages for each salinity to the right) provides the reader with different levels of understanding. The individual variation in AS responses, is for example not visible in figure 2, while the average impact on increasing salinities is difficult to see in figure 1.</a:t>
            </a:r>
            <a:endParaRPr lang="en-US" sz="1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31" y="1855367"/>
            <a:ext cx="5325130" cy="3657917"/>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2552833084"/>
              </p:ext>
            </p:extLst>
          </p:nvPr>
        </p:nvGraphicFramePr>
        <p:xfrm>
          <a:off x="6477000" y="1855368"/>
          <a:ext cx="4979760" cy="3565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451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t>
            </a:r>
            <a:br>
              <a:rPr lang="en-US" dirty="0" smtClean="0"/>
            </a:br>
            <a:r>
              <a:rPr lang="en-US" dirty="0" smtClean="0"/>
              <a:t>– examples of ways to present data on AS change </a:t>
            </a:r>
            <a:endParaRPr lang="en-US" dirty="0"/>
          </a:p>
        </p:txBody>
      </p:sp>
      <p:sp>
        <p:nvSpPr>
          <p:cNvPr id="7" name="Rounded Rectangle 6"/>
          <p:cNvSpPr/>
          <p:nvPr/>
        </p:nvSpPr>
        <p:spPr>
          <a:xfrm>
            <a:off x="758757" y="5715213"/>
            <a:ext cx="10865796" cy="8597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nvGraphicFramePr>
        <p:xfrm>
          <a:off x="6477000" y="1855368"/>
          <a:ext cx="4979760" cy="35657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1367467909"/>
              </p:ext>
            </p:extLst>
          </p:nvPr>
        </p:nvGraphicFramePr>
        <p:xfrm>
          <a:off x="522968" y="1690688"/>
          <a:ext cx="5660118" cy="3730398"/>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2"/>
          <p:cNvSpPr txBox="1">
            <a:spLocks/>
          </p:cNvSpPr>
          <p:nvPr/>
        </p:nvSpPr>
        <p:spPr>
          <a:xfrm>
            <a:off x="925286" y="5715214"/>
            <a:ext cx="10515600" cy="1050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A final and popular way in science to show data is the use of a mean/average value combined with the standard deviations for the specific data. The error bars showing the standard deviation can easily be added by following the following steps. 1) Calculate the standard deviation in Excel using the function (=STDEV.P(</a:t>
            </a:r>
            <a:r>
              <a:rPr lang="en-US" sz="1400" i="1" dirty="0" smtClean="0"/>
              <a:t>your data</a:t>
            </a:r>
            <a:r>
              <a:rPr lang="en-US" sz="1400" dirty="0" smtClean="0"/>
              <a:t>)). 2) Add error bars by right-clicking in the corner of the graph and choose the custom function – then highlight the calculated row and press enter. </a:t>
            </a:r>
            <a:endParaRPr lang="en-US" sz="1400" dirty="0"/>
          </a:p>
        </p:txBody>
      </p:sp>
    </p:spTree>
    <p:extLst>
      <p:ext uri="{BB962C8B-B14F-4D97-AF65-F5344CB8AC3E}">
        <p14:creationId xmlns:p14="http://schemas.microsoft.com/office/powerpoint/2010/main" val="4184165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967" t="4654" b="15891"/>
          <a:stretch/>
        </p:blipFill>
        <p:spPr>
          <a:xfrm>
            <a:off x="0" y="0"/>
            <a:ext cx="6531430" cy="6837912"/>
          </a:xfrm>
          <a:prstGeom prst="rect">
            <a:avLst/>
          </a:prstGeom>
        </p:spPr>
      </p:pic>
      <p:sp>
        <p:nvSpPr>
          <p:cNvPr id="6" name="Rounded Rectangle 5"/>
          <p:cNvSpPr/>
          <p:nvPr/>
        </p:nvSpPr>
        <p:spPr>
          <a:xfrm>
            <a:off x="7301789" y="315311"/>
            <a:ext cx="4411990" cy="35801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33017" y="479148"/>
            <a:ext cx="3770859" cy="3416320"/>
          </a:xfrm>
          <a:prstGeom prst="rect">
            <a:avLst/>
          </a:prstGeom>
        </p:spPr>
        <p:txBody>
          <a:bodyPr wrap="square">
            <a:spAutoFit/>
          </a:bodyPr>
          <a:lstStyle/>
          <a:p>
            <a:r>
              <a:rPr lang="da-DK" dirty="0"/>
              <a:t>The </a:t>
            </a:r>
            <a:r>
              <a:rPr lang="da-DK" dirty="0" err="1"/>
              <a:t>researcher’s</a:t>
            </a:r>
            <a:r>
              <a:rPr lang="da-DK" dirty="0"/>
              <a:t> </a:t>
            </a:r>
            <a:r>
              <a:rPr lang="da-DK" dirty="0" err="1"/>
              <a:t>own</a:t>
            </a:r>
            <a:r>
              <a:rPr lang="da-DK" dirty="0"/>
              <a:t> interpretation of the </a:t>
            </a:r>
            <a:r>
              <a:rPr lang="da-DK" dirty="0" err="1"/>
              <a:t>results</a:t>
            </a:r>
            <a:r>
              <a:rPr lang="da-DK" dirty="0"/>
              <a:t> </a:t>
            </a:r>
            <a:r>
              <a:rPr lang="da-DK" dirty="0" err="1" smtClean="0"/>
              <a:t>convinced</a:t>
            </a:r>
            <a:r>
              <a:rPr lang="da-DK" dirty="0" smtClean="0"/>
              <a:t> </a:t>
            </a:r>
            <a:r>
              <a:rPr lang="da-DK" dirty="0" err="1" smtClean="0"/>
              <a:t>them</a:t>
            </a:r>
            <a:r>
              <a:rPr lang="da-DK" dirty="0" smtClean="0"/>
              <a:t> </a:t>
            </a:r>
            <a:r>
              <a:rPr lang="da-DK" dirty="0" err="1" smtClean="0"/>
              <a:t>that</a:t>
            </a:r>
            <a:r>
              <a:rPr lang="da-DK" dirty="0" smtClean="0"/>
              <a:t> the </a:t>
            </a:r>
            <a:r>
              <a:rPr lang="da-DK" dirty="0" err="1" smtClean="0"/>
              <a:t>map</a:t>
            </a:r>
            <a:r>
              <a:rPr lang="da-DK" dirty="0" smtClean="0"/>
              <a:t> </a:t>
            </a:r>
            <a:r>
              <a:rPr lang="da-DK" dirty="0" err="1" smtClean="0"/>
              <a:t>shown</a:t>
            </a:r>
            <a:r>
              <a:rPr lang="da-DK" dirty="0" smtClean="0"/>
              <a:t> to the </a:t>
            </a:r>
            <a:r>
              <a:rPr lang="da-DK" dirty="0" err="1" smtClean="0"/>
              <a:t>left</a:t>
            </a:r>
            <a:r>
              <a:rPr lang="da-DK" dirty="0" smtClean="0"/>
              <a:t> </a:t>
            </a:r>
            <a:r>
              <a:rPr lang="da-DK" dirty="0" err="1" smtClean="0"/>
              <a:t>could</a:t>
            </a:r>
            <a:r>
              <a:rPr lang="da-DK" dirty="0" smtClean="0"/>
              <a:t> </a:t>
            </a:r>
            <a:r>
              <a:rPr lang="da-DK" dirty="0" err="1" smtClean="0"/>
              <a:t>be</a:t>
            </a:r>
            <a:r>
              <a:rPr lang="da-DK" dirty="0" smtClean="0"/>
              <a:t> </a:t>
            </a:r>
            <a:r>
              <a:rPr lang="da-DK" dirty="0" err="1" smtClean="0"/>
              <a:t>used</a:t>
            </a:r>
            <a:r>
              <a:rPr lang="da-DK" dirty="0" smtClean="0"/>
              <a:t> to </a:t>
            </a:r>
            <a:r>
              <a:rPr lang="da-DK" dirty="0" err="1" smtClean="0"/>
              <a:t>summarise</a:t>
            </a:r>
            <a:r>
              <a:rPr lang="da-DK" dirty="0" smtClean="0"/>
              <a:t> </a:t>
            </a:r>
            <a:r>
              <a:rPr lang="da-DK" dirty="0" err="1" smtClean="0"/>
              <a:t>their</a:t>
            </a:r>
            <a:r>
              <a:rPr lang="da-DK" dirty="0" smtClean="0"/>
              <a:t> </a:t>
            </a:r>
            <a:r>
              <a:rPr lang="da-DK" dirty="0" err="1" smtClean="0"/>
              <a:t>results</a:t>
            </a:r>
            <a:r>
              <a:rPr lang="da-DK" dirty="0" smtClean="0"/>
              <a:t> and </a:t>
            </a:r>
            <a:r>
              <a:rPr lang="da-DK" dirty="0" err="1" smtClean="0"/>
              <a:t>communicate</a:t>
            </a:r>
            <a:r>
              <a:rPr lang="da-DK" dirty="0" smtClean="0"/>
              <a:t> the potential </a:t>
            </a:r>
            <a:r>
              <a:rPr lang="da-DK" dirty="0" err="1" smtClean="0"/>
              <a:t>dispersal</a:t>
            </a:r>
            <a:r>
              <a:rPr lang="da-DK" dirty="0" smtClean="0"/>
              <a:t> of </a:t>
            </a:r>
            <a:r>
              <a:rPr lang="da-DK" dirty="0" err="1" smtClean="0"/>
              <a:t>round</a:t>
            </a:r>
            <a:r>
              <a:rPr lang="da-DK" dirty="0" smtClean="0"/>
              <a:t> </a:t>
            </a:r>
            <a:r>
              <a:rPr lang="da-DK" dirty="0" err="1" smtClean="0"/>
              <a:t>gobies</a:t>
            </a:r>
            <a:r>
              <a:rPr lang="da-DK" dirty="0" smtClean="0"/>
              <a:t> in the </a:t>
            </a:r>
            <a:r>
              <a:rPr lang="da-DK" dirty="0" err="1" smtClean="0"/>
              <a:t>coming</a:t>
            </a:r>
            <a:r>
              <a:rPr lang="da-DK" dirty="0" smtClean="0"/>
              <a:t> </a:t>
            </a:r>
            <a:r>
              <a:rPr lang="da-DK" dirty="0" err="1" smtClean="0"/>
              <a:t>years</a:t>
            </a:r>
            <a:r>
              <a:rPr lang="da-DK" dirty="0" smtClean="0"/>
              <a:t>.</a:t>
            </a:r>
          </a:p>
          <a:p>
            <a:r>
              <a:rPr lang="da-DK" dirty="0"/>
              <a:t/>
            </a:r>
            <a:br>
              <a:rPr lang="da-DK" dirty="0"/>
            </a:br>
            <a:r>
              <a:rPr lang="en-US" dirty="0"/>
              <a:t>Salinities between 20 and 25  were considered “</a:t>
            </a:r>
            <a:r>
              <a:rPr lang="en-US" dirty="0" err="1"/>
              <a:t>pejus</a:t>
            </a:r>
            <a:r>
              <a:rPr lang="en-US" dirty="0"/>
              <a:t> salinities”, i.e. where things are getting worse for the round goby.</a:t>
            </a:r>
            <a:br>
              <a:rPr lang="en-US" dirty="0"/>
            </a:br>
            <a:r>
              <a:rPr lang="da-DK" dirty="0"/>
              <a:t> </a:t>
            </a:r>
          </a:p>
        </p:txBody>
      </p:sp>
    </p:spTree>
    <p:extLst>
      <p:ext uri="{BB962C8B-B14F-4D97-AF65-F5344CB8AC3E}">
        <p14:creationId xmlns:p14="http://schemas.microsoft.com/office/powerpoint/2010/main" val="3380348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The </a:t>
            </a:r>
            <a:r>
              <a:rPr lang="da-DK" dirty="0" err="1" smtClean="0"/>
              <a:t>aim</a:t>
            </a:r>
            <a:r>
              <a:rPr lang="da-DK" dirty="0" smtClean="0"/>
              <a:t> of the </a:t>
            </a:r>
            <a:r>
              <a:rPr lang="da-DK" dirty="0" err="1" smtClean="0"/>
              <a:t>lesson</a:t>
            </a:r>
            <a:endParaRPr lang="da-DK" dirty="0"/>
          </a:p>
        </p:txBody>
      </p:sp>
      <p:sp>
        <p:nvSpPr>
          <p:cNvPr id="3" name="Content Placeholder 2"/>
          <p:cNvSpPr>
            <a:spLocks noGrp="1"/>
          </p:cNvSpPr>
          <p:nvPr>
            <p:ph idx="1"/>
          </p:nvPr>
        </p:nvSpPr>
        <p:spPr/>
        <p:txBody>
          <a:bodyPr/>
          <a:lstStyle/>
          <a:p>
            <a:pPr marL="0" indent="0">
              <a:lnSpc>
                <a:spcPct val="150000"/>
              </a:lnSpc>
              <a:buNone/>
            </a:pPr>
            <a:r>
              <a:rPr lang="da-DK" dirty="0" smtClean="0"/>
              <a:t>To </a:t>
            </a:r>
            <a:r>
              <a:rPr lang="da-DK" dirty="0" err="1" smtClean="0"/>
              <a:t>demonstrate</a:t>
            </a:r>
            <a:r>
              <a:rPr lang="da-DK" dirty="0" smtClean="0"/>
              <a:t> </a:t>
            </a:r>
            <a:r>
              <a:rPr lang="da-DK" dirty="0" err="1" smtClean="0"/>
              <a:t>how</a:t>
            </a:r>
            <a:r>
              <a:rPr lang="da-DK" dirty="0" smtClean="0"/>
              <a:t> </a:t>
            </a:r>
            <a:r>
              <a:rPr lang="da-DK" dirty="0" err="1" smtClean="0"/>
              <a:t>we</a:t>
            </a:r>
            <a:r>
              <a:rPr lang="da-DK" dirty="0" smtClean="0"/>
              <a:t> </a:t>
            </a:r>
            <a:r>
              <a:rPr lang="da-DK" dirty="0" err="1" smtClean="0"/>
              <a:t>can</a:t>
            </a:r>
            <a:r>
              <a:rPr lang="da-DK" dirty="0" smtClean="0"/>
              <a:t> </a:t>
            </a:r>
            <a:r>
              <a:rPr lang="da-DK" dirty="0" err="1" smtClean="0"/>
              <a:t>use</a:t>
            </a:r>
            <a:r>
              <a:rPr lang="da-DK" dirty="0" smtClean="0"/>
              <a:t> </a:t>
            </a:r>
            <a:r>
              <a:rPr lang="da-DK" dirty="0" err="1" smtClean="0"/>
              <a:t>knowledge</a:t>
            </a:r>
            <a:r>
              <a:rPr lang="da-DK" dirty="0" smtClean="0"/>
              <a:t> </a:t>
            </a:r>
            <a:r>
              <a:rPr lang="da-DK" dirty="0" err="1" smtClean="0"/>
              <a:t>about</a:t>
            </a:r>
            <a:r>
              <a:rPr lang="da-DK" dirty="0" smtClean="0"/>
              <a:t> </a:t>
            </a:r>
            <a:r>
              <a:rPr lang="da-DK" dirty="0" err="1" smtClean="0"/>
              <a:t>cell</a:t>
            </a:r>
            <a:r>
              <a:rPr lang="da-DK" dirty="0" smtClean="0"/>
              <a:t> </a:t>
            </a:r>
            <a:r>
              <a:rPr lang="da-DK" dirty="0" err="1" smtClean="0"/>
              <a:t>biology</a:t>
            </a:r>
            <a:r>
              <a:rPr lang="da-DK" dirty="0"/>
              <a:t>,</a:t>
            </a:r>
            <a:r>
              <a:rPr lang="da-DK" dirty="0" smtClean="0"/>
              <a:t> </a:t>
            </a:r>
            <a:r>
              <a:rPr lang="da-DK" dirty="0" err="1" smtClean="0"/>
              <a:t>metabolism</a:t>
            </a:r>
            <a:r>
              <a:rPr lang="da-DK" dirty="0" smtClean="0"/>
              <a:t> and </a:t>
            </a:r>
            <a:r>
              <a:rPr lang="da-DK" dirty="0" err="1" smtClean="0"/>
              <a:t>physiology</a:t>
            </a:r>
            <a:r>
              <a:rPr lang="da-DK" dirty="0" smtClean="0"/>
              <a:t> to </a:t>
            </a:r>
            <a:r>
              <a:rPr lang="da-DK" dirty="0" err="1" smtClean="0"/>
              <a:t>predict</a:t>
            </a:r>
            <a:r>
              <a:rPr lang="da-DK" dirty="0" smtClean="0"/>
              <a:t> to </a:t>
            </a:r>
            <a:r>
              <a:rPr lang="da-DK" dirty="0" err="1" smtClean="0"/>
              <a:t>what</a:t>
            </a:r>
            <a:r>
              <a:rPr lang="da-DK" dirty="0" smtClean="0"/>
              <a:t> </a:t>
            </a:r>
            <a:r>
              <a:rPr lang="da-DK" dirty="0" err="1" smtClean="0"/>
              <a:t>degree</a:t>
            </a:r>
            <a:r>
              <a:rPr lang="da-DK" dirty="0" smtClean="0"/>
              <a:t> a </a:t>
            </a:r>
            <a:r>
              <a:rPr lang="da-DK" dirty="0" err="1" smtClean="0"/>
              <a:t>fish</a:t>
            </a:r>
            <a:r>
              <a:rPr lang="da-DK" dirty="0" smtClean="0"/>
              <a:t> species </a:t>
            </a:r>
            <a:r>
              <a:rPr lang="da-DK" dirty="0" err="1" smtClean="0"/>
              <a:t>will</a:t>
            </a:r>
            <a:r>
              <a:rPr lang="da-DK" dirty="0" smtClean="0"/>
              <a:t> </a:t>
            </a:r>
            <a:r>
              <a:rPr lang="da-DK" dirty="0" err="1" smtClean="0"/>
              <a:t>be</a:t>
            </a:r>
            <a:r>
              <a:rPr lang="da-DK" dirty="0" smtClean="0"/>
              <a:t> </a:t>
            </a:r>
            <a:r>
              <a:rPr lang="da-DK" dirty="0" err="1" smtClean="0"/>
              <a:t>able</a:t>
            </a:r>
            <a:r>
              <a:rPr lang="da-DK" dirty="0" smtClean="0"/>
              <a:t> to </a:t>
            </a:r>
            <a:r>
              <a:rPr lang="da-DK" dirty="0" err="1" smtClean="0"/>
              <a:t>invade</a:t>
            </a:r>
            <a:r>
              <a:rPr lang="da-DK" dirty="0" smtClean="0"/>
              <a:t> a new habitat and </a:t>
            </a:r>
            <a:r>
              <a:rPr lang="da-DK" dirty="0" err="1" smtClean="0"/>
              <a:t>cause</a:t>
            </a:r>
            <a:r>
              <a:rPr lang="da-DK" dirty="0" smtClean="0"/>
              <a:t> problems for the </a:t>
            </a:r>
            <a:r>
              <a:rPr lang="da-DK" dirty="0" err="1" smtClean="0"/>
              <a:t>local</a:t>
            </a:r>
            <a:r>
              <a:rPr lang="da-DK" dirty="0" smtClean="0"/>
              <a:t> </a:t>
            </a:r>
            <a:r>
              <a:rPr lang="da-DK" dirty="0" err="1" smtClean="0"/>
              <a:t>environment</a:t>
            </a:r>
            <a:r>
              <a:rPr lang="da-DK" dirty="0" smtClean="0"/>
              <a:t> and </a:t>
            </a:r>
            <a:r>
              <a:rPr lang="da-DK" dirty="0" err="1" smtClean="0"/>
              <a:t>societies</a:t>
            </a:r>
            <a:r>
              <a:rPr lang="da-DK" dirty="0" smtClean="0"/>
              <a:t>. </a:t>
            </a:r>
            <a:endParaRPr lang="da-DK" dirty="0"/>
          </a:p>
        </p:txBody>
      </p:sp>
    </p:spTree>
    <p:extLst>
      <p:ext uri="{BB962C8B-B14F-4D97-AF65-F5344CB8AC3E}">
        <p14:creationId xmlns:p14="http://schemas.microsoft.com/office/powerpoint/2010/main" val="274699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509"/>
            <a:ext cx="10515600" cy="1325563"/>
          </a:xfrm>
        </p:spPr>
        <p:txBody>
          <a:bodyPr/>
          <a:lstStyle/>
          <a:p>
            <a:r>
              <a:rPr lang="en-US" dirty="0" smtClean="0"/>
              <a:t>Acknowledgements</a:t>
            </a:r>
            <a:endParaRPr lang="en-US" dirty="0"/>
          </a:p>
        </p:txBody>
      </p:sp>
      <p:sp>
        <p:nvSpPr>
          <p:cNvPr id="3" name="Content Placeholder 2"/>
          <p:cNvSpPr>
            <a:spLocks noGrp="1"/>
          </p:cNvSpPr>
          <p:nvPr>
            <p:ph idx="1"/>
          </p:nvPr>
        </p:nvSpPr>
        <p:spPr>
          <a:xfrm>
            <a:off x="838200" y="1357313"/>
            <a:ext cx="7379893" cy="5500687"/>
          </a:xfrm>
        </p:spPr>
        <p:txBody>
          <a:bodyPr>
            <a:normAutofit/>
          </a:bodyPr>
          <a:lstStyle/>
          <a:p>
            <a:pPr marL="0" indent="0">
              <a:lnSpc>
                <a:spcPct val="100000"/>
              </a:lnSpc>
              <a:buNone/>
            </a:pPr>
            <a:r>
              <a:rPr lang="en-US" sz="1400" dirty="0" smtClean="0"/>
              <a:t>This lesson plan was produced as a part of the EU Horizon 2020 project Sea Change by DTU Aqua in collaboration with Copenhagen International School. </a:t>
            </a:r>
            <a:r>
              <a:rPr lang="en-US" sz="1400" dirty="0"/>
              <a:t>The lesson plan was conceived and developed by Christian Riisager-Pedersen (ORCID: 0000-0003-3873-9727) and Ivo Grigorov (ORCID: </a:t>
            </a:r>
            <a:r>
              <a:rPr lang="en-US" sz="1400" dirty="0" smtClean="0"/>
              <a:t>0000-0001-6264-802X), with valuable input from Jane Behrens</a:t>
            </a:r>
            <a:r>
              <a:rPr lang="da-DK" sz="1400" dirty="0" smtClean="0"/>
              <a:t> </a:t>
            </a:r>
            <a:r>
              <a:rPr lang="en-US" sz="1400" dirty="0" smtClean="0"/>
              <a:t>DTU Aqua in collaboration with Werner Riedel and Lorraine Wykes from Copenhagen International School. </a:t>
            </a:r>
          </a:p>
          <a:p>
            <a:pPr marL="0" indent="0">
              <a:lnSpc>
                <a:spcPct val="100000"/>
              </a:lnSpc>
              <a:buNone/>
            </a:pPr>
            <a:r>
              <a:rPr lang="en-US" sz="1400" dirty="0" smtClean="0"/>
              <a:t>For comments and questions contact DTU Aqua on </a:t>
            </a:r>
            <a:r>
              <a:rPr lang="en-US" sz="1400" dirty="0" smtClean="0">
                <a:hlinkClick r:id="rId2"/>
              </a:rPr>
              <a:t>chrii@aqua.dtu.dk</a:t>
            </a:r>
            <a:endParaRPr lang="en-US" sz="1400" dirty="0" smtClean="0"/>
          </a:p>
          <a:p>
            <a:pPr marL="0" indent="0">
              <a:lnSpc>
                <a:spcPct val="100000"/>
              </a:lnSpc>
              <a:buNone/>
            </a:pPr>
            <a:r>
              <a:rPr lang="en-US" sz="1400" dirty="0" smtClean="0"/>
              <a:t>The data presented in the lesson plan was kindly provided and disseminated by the following institutions and their employees :</a:t>
            </a:r>
          </a:p>
          <a:p>
            <a:pPr marL="0" indent="0">
              <a:lnSpc>
                <a:spcPct val="100000"/>
              </a:lnSpc>
              <a:buNone/>
            </a:pPr>
            <a:r>
              <a:rPr lang="en-US" sz="1400" b="1" dirty="0" smtClean="0"/>
              <a:t>Danish Technical University, National Institute for Aquatic Resources (DTU Aqua)</a:t>
            </a:r>
          </a:p>
          <a:p>
            <a:pPr marL="0" indent="0">
              <a:lnSpc>
                <a:spcPct val="100000"/>
              </a:lnSpc>
              <a:buNone/>
            </a:pPr>
            <a:r>
              <a:rPr lang="en-US" sz="1400" dirty="0" smtClean="0"/>
              <a:t>Jane Behrens (ORCID: 0000-0002-0136-9681)</a:t>
            </a:r>
          </a:p>
          <a:p>
            <a:pPr marL="0" indent="0">
              <a:lnSpc>
                <a:spcPct val="100000"/>
              </a:lnSpc>
              <a:buNone/>
            </a:pPr>
            <a:r>
              <a:rPr lang="en-US" sz="1400" dirty="0" smtClean="0"/>
              <a:t>Marie Plambech Ryberg </a:t>
            </a:r>
          </a:p>
          <a:p>
            <a:pPr marL="0" indent="0">
              <a:lnSpc>
                <a:spcPct val="100000"/>
              </a:lnSpc>
              <a:buNone/>
            </a:pPr>
            <a:r>
              <a:rPr lang="en-US" sz="1400" i="1" dirty="0" smtClean="0"/>
              <a:t>The </a:t>
            </a:r>
            <a:r>
              <a:rPr lang="en-US" sz="1400" i="1" dirty="0"/>
              <a:t>research leading to these results </a:t>
            </a:r>
            <a:r>
              <a:rPr lang="en-US" sz="1400" i="1" dirty="0" smtClean="0"/>
              <a:t>has received </a:t>
            </a:r>
            <a:r>
              <a:rPr lang="en-US" sz="1400" i="1" dirty="0"/>
              <a:t>funding from BONUS (BIO-C3 project),</a:t>
            </a:r>
            <a:endParaRPr lang="da-DK" sz="1400" i="1" dirty="0"/>
          </a:p>
          <a:p>
            <a:pPr marL="0" indent="0">
              <a:lnSpc>
                <a:spcPct val="100000"/>
              </a:lnSpc>
              <a:buNone/>
            </a:pPr>
            <a:r>
              <a:rPr lang="en-US" sz="1400" i="1" dirty="0"/>
              <a:t>the joint Baltic Sea research and </a:t>
            </a:r>
            <a:r>
              <a:rPr lang="en-US" sz="1400" i="1" dirty="0" smtClean="0"/>
              <a:t>development programme </a:t>
            </a:r>
            <a:r>
              <a:rPr lang="en-US" sz="1400" i="1" dirty="0"/>
              <a:t>(Art 185), funded jointly by the</a:t>
            </a:r>
            <a:endParaRPr lang="da-DK" sz="1400" i="1" dirty="0"/>
          </a:p>
          <a:p>
            <a:pPr marL="0" indent="0">
              <a:lnSpc>
                <a:spcPct val="100000"/>
              </a:lnSpc>
              <a:buNone/>
            </a:pPr>
            <a:r>
              <a:rPr lang="en-US" sz="1400" i="1" dirty="0"/>
              <a:t>European Union's Seventh Framework </a:t>
            </a:r>
            <a:r>
              <a:rPr lang="en-US" sz="1400" i="1" dirty="0" smtClean="0"/>
              <a:t>Programme for </a:t>
            </a:r>
            <a:r>
              <a:rPr lang="en-US" sz="1400" i="1" dirty="0"/>
              <a:t>Research, Technological Development and</a:t>
            </a:r>
            <a:endParaRPr lang="da-DK" sz="1400" i="1" dirty="0"/>
          </a:p>
          <a:p>
            <a:pPr marL="0" indent="0">
              <a:lnSpc>
                <a:spcPct val="100000"/>
              </a:lnSpc>
              <a:buNone/>
            </a:pPr>
            <a:r>
              <a:rPr lang="en-US" sz="1400" i="1" dirty="0"/>
              <a:t>Demonstration and Innovation Fund Denmark, </a:t>
            </a:r>
            <a:r>
              <a:rPr lang="en-US" sz="1400" i="1" dirty="0" smtClean="0"/>
              <a:t>and from </a:t>
            </a:r>
            <a:r>
              <a:rPr lang="en-US" sz="1400" i="1" dirty="0"/>
              <a:t>the Danish Council of Independent </a:t>
            </a:r>
            <a:r>
              <a:rPr lang="en-US" sz="1400" i="1" dirty="0" smtClean="0"/>
              <a:t>research </a:t>
            </a:r>
            <a:r>
              <a:rPr lang="da-DK" sz="1400" i="1" dirty="0" smtClean="0"/>
              <a:t>DFF-4002-00114</a:t>
            </a:r>
            <a:endParaRPr lang="en-US" sz="1400" i="1" dirty="0" smtClean="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1785" b="15417"/>
          <a:stretch/>
        </p:blipFill>
        <p:spPr>
          <a:xfrm>
            <a:off x="8334118" y="3276087"/>
            <a:ext cx="2799233" cy="5763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4119" y="1807128"/>
            <a:ext cx="1632702" cy="82867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6707" y="1825625"/>
            <a:ext cx="701002" cy="824708"/>
          </a:xfrm>
          <a:prstGeom prst="rect">
            <a:avLst/>
          </a:prstGeom>
        </p:spPr>
      </p:pic>
      <p:pic>
        <p:nvPicPr>
          <p:cNvPr id="9" name="Picture 8"/>
          <p:cNvPicPr>
            <a:picLocks noChangeAspect="1"/>
          </p:cNvPicPr>
          <p:nvPr/>
        </p:nvPicPr>
        <p:blipFill>
          <a:blip r:embed="rId6"/>
          <a:stretch>
            <a:fillRect/>
          </a:stretch>
        </p:blipFill>
        <p:spPr>
          <a:xfrm>
            <a:off x="10082847" y="1801236"/>
            <a:ext cx="565466" cy="947390"/>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sharpenSoften amount="6000"/>
                    </a14:imgEffect>
                  </a14:imgLayer>
                </a14:imgProps>
              </a:ext>
              <a:ext uri="{28A0092B-C50C-407E-A947-70E740481C1C}">
                <a14:useLocalDpi xmlns:a14="http://schemas.microsoft.com/office/drawing/2010/main" val="0"/>
              </a:ext>
            </a:extLst>
          </a:blip>
          <a:stretch>
            <a:fillRect/>
          </a:stretch>
        </p:blipFill>
        <p:spPr>
          <a:xfrm>
            <a:off x="8334118" y="1226534"/>
            <a:ext cx="3123591" cy="487649"/>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34119" y="4633237"/>
            <a:ext cx="1979771" cy="553541"/>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34118" y="3984870"/>
            <a:ext cx="1979772" cy="507854"/>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34118" y="5327291"/>
            <a:ext cx="1979772" cy="688616"/>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34118" y="6015907"/>
            <a:ext cx="1544400" cy="566280"/>
          </a:xfrm>
          <a:prstGeom prst="rect">
            <a:avLst/>
          </a:prstGeom>
        </p:spPr>
      </p:pic>
    </p:spTree>
    <p:extLst>
      <p:ext uri="{BB962C8B-B14F-4D97-AF65-F5344CB8AC3E}">
        <p14:creationId xmlns:p14="http://schemas.microsoft.com/office/powerpoint/2010/main" val="144607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Invasive</a:t>
            </a:r>
            <a:r>
              <a:rPr lang="da-DK" dirty="0" smtClean="0"/>
              <a:t> species – </a:t>
            </a:r>
            <a:r>
              <a:rPr lang="da-DK" dirty="0" err="1" smtClean="0"/>
              <a:t>what</a:t>
            </a:r>
            <a:r>
              <a:rPr lang="da-DK" dirty="0"/>
              <a:t> </a:t>
            </a:r>
            <a:r>
              <a:rPr lang="da-DK" dirty="0" smtClean="0"/>
              <a:t>is </a:t>
            </a:r>
            <a:r>
              <a:rPr lang="da-DK" dirty="0" err="1" smtClean="0"/>
              <a:t>that</a:t>
            </a:r>
            <a:r>
              <a:rPr lang="da-DK" dirty="0" smtClean="0"/>
              <a:t>?</a:t>
            </a:r>
            <a:endParaRPr lang="da-DK" dirty="0"/>
          </a:p>
        </p:txBody>
      </p:sp>
      <p:sp>
        <p:nvSpPr>
          <p:cNvPr id="3" name="Content Placeholder 2"/>
          <p:cNvSpPr>
            <a:spLocks noGrp="1"/>
          </p:cNvSpPr>
          <p:nvPr>
            <p:ph idx="1"/>
          </p:nvPr>
        </p:nvSpPr>
        <p:spPr/>
        <p:txBody>
          <a:bodyPr/>
          <a:lstStyle/>
          <a:p>
            <a:pPr marL="0" indent="0">
              <a:lnSpc>
                <a:spcPct val="150000"/>
              </a:lnSpc>
              <a:buNone/>
            </a:pPr>
            <a:r>
              <a:rPr lang="en-US" b="1" dirty="0" smtClean="0"/>
              <a:t>Definition</a:t>
            </a:r>
          </a:p>
          <a:p>
            <a:pPr marL="0" indent="0">
              <a:lnSpc>
                <a:spcPct val="150000"/>
              </a:lnSpc>
              <a:buNone/>
            </a:pPr>
            <a:r>
              <a:rPr lang="en-US" dirty="0" smtClean="0"/>
              <a:t>The term ”invasive species” is generally used to describe non-indigenous species of plants, animals and fungi, which through relocation to a new habitat cause adverse effects on 1) the local environment, 2) local economies, or 3) human health</a:t>
            </a:r>
            <a:endParaRPr lang="en-US" dirty="0"/>
          </a:p>
        </p:txBody>
      </p:sp>
    </p:spTree>
    <p:extLst>
      <p:ext uri="{BB962C8B-B14F-4D97-AF65-F5344CB8AC3E}">
        <p14:creationId xmlns:p14="http://schemas.microsoft.com/office/powerpoint/2010/main" val="340680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Invasive</a:t>
            </a:r>
            <a:r>
              <a:rPr lang="da-DK" dirty="0" smtClean="0"/>
              <a:t> species – </a:t>
            </a:r>
            <a:r>
              <a:rPr lang="da-DK" dirty="0" err="1" smtClean="0"/>
              <a:t>why</a:t>
            </a:r>
            <a:r>
              <a:rPr lang="da-DK" dirty="0" smtClean="0"/>
              <a:t> </a:t>
            </a:r>
            <a:r>
              <a:rPr lang="da-DK" dirty="0" err="1" smtClean="0"/>
              <a:t>should</a:t>
            </a:r>
            <a:r>
              <a:rPr lang="da-DK" dirty="0" smtClean="0"/>
              <a:t> </a:t>
            </a:r>
            <a:r>
              <a:rPr lang="da-DK" dirty="0" err="1" smtClean="0"/>
              <a:t>we</a:t>
            </a:r>
            <a:r>
              <a:rPr lang="da-DK" dirty="0" smtClean="0"/>
              <a:t> </a:t>
            </a:r>
            <a:r>
              <a:rPr lang="da-DK" dirty="0" err="1" smtClean="0"/>
              <a:t>care</a:t>
            </a:r>
            <a:r>
              <a:rPr lang="da-DK" dirty="0" smtClean="0"/>
              <a:t>?</a:t>
            </a:r>
            <a:endParaRPr lang="da-DK" dirty="0"/>
          </a:p>
        </p:txBody>
      </p:sp>
      <p:sp>
        <p:nvSpPr>
          <p:cNvPr id="3" name="Content Placeholder 2"/>
          <p:cNvSpPr>
            <a:spLocks noGrp="1"/>
          </p:cNvSpPr>
          <p:nvPr>
            <p:ph idx="1"/>
          </p:nvPr>
        </p:nvSpPr>
        <p:spPr>
          <a:xfrm>
            <a:off x="838202" y="1690688"/>
            <a:ext cx="8293924" cy="4998211"/>
          </a:xfrm>
        </p:spPr>
        <p:txBody>
          <a:bodyPr>
            <a:normAutofit fontScale="70000" lnSpcReduction="20000"/>
          </a:bodyPr>
          <a:lstStyle/>
          <a:p>
            <a:pPr marL="0" indent="0">
              <a:lnSpc>
                <a:spcPct val="150000"/>
              </a:lnSpc>
              <a:buNone/>
            </a:pPr>
            <a:r>
              <a:rPr lang="en-US" sz="3700" b="1" dirty="0" smtClean="0"/>
              <a:t>Observed impact of invasive species in </a:t>
            </a:r>
            <a:r>
              <a:rPr lang="en-US" sz="3700" b="1" u="sng" dirty="0" smtClean="0"/>
              <a:t>marine</a:t>
            </a:r>
            <a:r>
              <a:rPr lang="en-US" sz="3700" b="1" dirty="0" smtClean="0"/>
              <a:t> ecosystems</a:t>
            </a:r>
          </a:p>
          <a:p>
            <a:pPr>
              <a:lnSpc>
                <a:spcPct val="150000"/>
              </a:lnSpc>
            </a:pPr>
            <a:r>
              <a:rPr lang="en-US" dirty="0" smtClean="0"/>
              <a:t>They can alter the structure of local food webs – with unforeseeable effects</a:t>
            </a:r>
          </a:p>
          <a:p>
            <a:pPr>
              <a:lnSpc>
                <a:spcPct val="150000"/>
              </a:lnSpc>
            </a:pPr>
            <a:r>
              <a:rPr lang="en-US" dirty="0" smtClean="0"/>
              <a:t>Threaten local biodiversity – especially serious for threatened species</a:t>
            </a:r>
          </a:p>
          <a:p>
            <a:pPr>
              <a:lnSpc>
                <a:spcPct val="150000"/>
              </a:lnSpc>
            </a:pPr>
            <a:r>
              <a:rPr lang="en-US" dirty="0" smtClean="0"/>
              <a:t>Reduce the number of e.g. fish or shell fish, which are being commercially fished by humans – causing reductions in food availability and decrease income for fisheries</a:t>
            </a:r>
          </a:p>
          <a:p>
            <a:pPr>
              <a:lnSpc>
                <a:spcPct val="150000"/>
              </a:lnSpc>
            </a:pPr>
            <a:r>
              <a:rPr lang="en-US" dirty="0" smtClean="0"/>
              <a:t>Reduce the ability of habitats to e.g. purify water – so we have to buy it somewhere else</a:t>
            </a:r>
          </a:p>
          <a:p>
            <a:pPr>
              <a:lnSpc>
                <a:spcPct val="150000"/>
              </a:lnSpc>
            </a:pPr>
            <a:r>
              <a:rPr lang="en-US" dirty="0" smtClean="0"/>
              <a:t>Reduce the recreational value of habitats – which can impact the tourism sector</a:t>
            </a:r>
          </a:p>
          <a:p>
            <a:pPr marL="0" indent="0">
              <a:lnSpc>
                <a:spcPct val="150000"/>
              </a:lnSpc>
              <a:buNone/>
            </a:pPr>
            <a:endParaRPr lang="en-US" dirty="0" smtClean="0"/>
          </a:p>
          <a:p>
            <a:pPr>
              <a:lnSpc>
                <a:spcPct val="150000"/>
              </a:lnSpc>
            </a:pPr>
            <a:endParaRPr lang="en-US" dirty="0"/>
          </a:p>
        </p:txBody>
      </p:sp>
    </p:spTree>
    <p:extLst>
      <p:ext uri="{BB962C8B-B14F-4D97-AF65-F5344CB8AC3E}">
        <p14:creationId xmlns:p14="http://schemas.microsoft.com/office/powerpoint/2010/main" val="4170416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Invasive</a:t>
            </a:r>
            <a:r>
              <a:rPr lang="da-DK" dirty="0" smtClean="0"/>
              <a:t> species – </a:t>
            </a:r>
            <a:r>
              <a:rPr lang="da-DK" dirty="0" err="1" smtClean="0"/>
              <a:t>why</a:t>
            </a:r>
            <a:r>
              <a:rPr lang="da-DK" dirty="0" smtClean="0"/>
              <a:t> </a:t>
            </a:r>
            <a:r>
              <a:rPr lang="da-DK" dirty="0" err="1" smtClean="0"/>
              <a:t>should</a:t>
            </a:r>
            <a:r>
              <a:rPr lang="da-DK" dirty="0" smtClean="0"/>
              <a:t> </a:t>
            </a:r>
            <a:r>
              <a:rPr lang="da-DK" dirty="0" err="1" smtClean="0"/>
              <a:t>we</a:t>
            </a:r>
            <a:r>
              <a:rPr lang="da-DK" dirty="0" smtClean="0"/>
              <a:t> </a:t>
            </a:r>
            <a:r>
              <a:rPr lang="da-DK" dirty="0" err="1" smtClean="0"/>
              <a:t>care</a:t>
            </a:r>
            <a:r>
              <a:rPr lang="da-DK" dirty="0" smtClean="0"/>
              <a:t>?</a:t>
            </a:r>
            <a:endParaRPr lang="da-DK" dirty="0"/>
          </a:p>
        </p:txBody>
      </p:sp>
      <p:sp>
        <p:nvSpPr>
          <p:cNvPr id="3" name="Content Placeholder 2"/>
          <p:cNvSpPr>
            <a:spLocks noGrp="1"/>
          </p:cNvSpPr>
          <p:nvPr>
            <p:ph idx="1"/>
          </p:nvPr>
        </p:nvSpPr>
        <p:spPr>
          <a:xfrm>
            <a:off x="838202" y="1690688"/>
            <a:ext cx="8293924" cy="4998211"/>
          </a:xfrm>
        </p:spPr>
        <p:txBody>
          <a:bodyPr>
            <a:normAutofit fontScale="70000" lnSpcReduction="20000"/>
          </a:bodyPr>
          <a:lstStyle/>
          <a:p>
            <a:pPr marL="0" indent="0">
              <a:lnSpc>
                <a:spcPct val="150000"/>
              </a:lnSpc>
              <a:buNone/>
            </a:pPr>
            <a:r>
              <a:rPr lang="en-US" sz="3700" b="1" dirty="0" smtClean="0"/>
              <a:t>Observed impact of invasive species in </a:t>
            </a:r>
            <a:r>
              <a:rPr lang="en-US" sz="3700" b="1" u="sng" dirty="0" smtClean="0"/>
              <a:t>marine</a:t>
            </a:r>
            <a:r>
              <a:rPr lang="en-US" sz="3700" b="1" dirty="0" smtClean="0"/>
              <a:t> ecosystems</a:t>
            </a:r>
          </a:p>
          <a:p>
            <a:pPr>
              <a:lnSpc>
                <a:spcPct val="150000"/>
              </a:lnSpc>
            </a:pPr>
            <a:r>
              <a:rPr lang="en-US" dirty="0" smtClean="0"/>
              <a:t>They can alter the structure of local food webs – with unforeseeable effects</a:t>
            </a:r>
          </a:p>
          <a:p>
            <a:pPr>
              <a:lnSpc>
                <a:spcPct val="150000"/>
              </a:lnSpc>
            </a:pPr>
            <a:r>
              <a:rPr lang="en-US" dirty="0" smtClean="0"/>
              <a:t>Threaten local biodiversity – especially serious for threatened species</a:t>
            </a:r>
          </a:p>
          <a:p>
            <a:pPr>
              <a:lnSpc>
                <a:spcPct val="150000"/>
              </a:lnSpc>
            </a:pPr>
            <a:r>
              <a:rPr lang="en-US" dirty="0" smtClean="0"/>
              <a:t>Reduce the number of e.g. fish or shell fish, which are being commercially fished by humans – causing reductions in food availability and decrease income for fisheries</a:t>
            </a:r>
          </a:p>
          <a:p>
            <a:pPr>
              <a:lnSpc>
                <a:spcPct val="150000"/>
              </a:lnSpc>
            </a:pPr>
            <a:r>
              <a:rPr lang="en-US" dirty="0" smtClean="0"/>
              <a:t>Reduce the ability of habitats to e.g. purify water – so we have to buy it somewhere else</a:t>
            </a:r>
          </a:p>
          <a:p>
            <a:pPr>
              <a:lnSpc>
                <a:spcPct val="150000"/>
              </a:lnSpc>
            </a:pPr>
            <a:r>
              <a:rPr lang="en-US" dirty="0" smtClean="0"/>
              <a:t>Reduce the recreational value of habitats – which can impact the tourism sector</a:t>
            </a:r>
          </a:p>
          <a:p>
            <a:pPr marL="0" indent="0">
              <a:lnSpc>
                <a:spcPct val="150000"/>
              </a:lnSpc>
              <a:buNone/>
            </a:pPr>
            <a:endParaRPr lang="en-US" dirty="0" smtClean="0"/>
          </a:p>
          <a:p>
            <a:pPr>
              <a:lnSpc>
                <a:spcPct val="150000"/>
              </a:lnSpc>
            </a:pPr>
            <a:endParaRPr lang="en-US" dirty="0"/>
          </a:p>
        </p:txBody>
      </p:sp>
      <p:sp>
        <p:nvSpPr>
          <p:cNvPr id="4" name="Right Brace 3"/>
          <p:cNvSpPr/>
          <p:nvPr/>
        </p:nvSpPr>
        <p:spPr>
          <a:xfrm>
            <a:off x="8856553" y="2367256"/>
            <a:ext cx="551145" cy="36450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6" name="Rectangle 5"/>
          <p:cNvSpPr/>
          <p:nvPr/>
        </p:nvSpPr>
        <p:spPr>
          <a:xfrm>
            <a:off x="9524009" y="2752186"/>
            <a:ext cx="2665438" cy="28173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Content Placeholder 2"/>
          <p:cNvSpPr txBox="1">
            <a:spLocks/>
          </p:cNvSpPr>
          <p:nvPr/>
        </p:nvSpPr>
        <p:spPr>
          <a:xfrm>
            <a:off x="9621611" y="2850078"/>
            <a:ext cx="2567836" cy="4085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smtClean="0"/>
              <a:t>The reduction in direct and indirect benefits from ecosystems can also be described as a reduction in </a:t>
            </a:r>
            <a:r>
              <a:rPr lang="en-US" sz="1800" b="1" dirty="0" smtClean="0"/>
              <a:t>ecosystem services </a:t>
            </a:r>
            <a:r>
              <a:rPr lang="en-US" sz="1800" dirty="0" smtClean="0"/>
              <a:t>from the habitat</a:t>
            </a:r>
            <a:endParaRPr lang="en-US" sz="1800" dirty="0"/>
          </a:p>
        </p:txBody>
      </p:sp>
    </p:spTree>
    <p:extLst>
      <p:ext uri="{BB962C8B-B14F-4D97-AF65-F5344CB8AC3E}">
        <p14:creationId xmlns:p14="http://schemas.microsoft.com/office/powerpoint/2010/main" val="3016562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How do </a:t>
            </a:r>
            <a:r>
              <a:rPr lang="da-DK" dirty="0" err="1" smtClean="0"/>
              <a:t>invasive</a:t>
            </a:r>
            <a:r>
              <a:rPr lang="da-DK" dirty="0" smtClean="0"/>
              <a:t> species </a:t>
            </a:r>
            <a:r>
              <a:rPr lang="da-DK" dirty="0" err="1" smtClean="0"/>
              <a:t>cause</a:t>
            </a:r>
            <a:r>
              <a:rPr lang="da-DK" dirty="0" smtClean="0"/>
              <a:t> </a:t>
            </a:r>
            <a:r>
              <a:rPr lang="da-DK" dirty="0" err="1" smtClean="0"/>
              <a:t>these</a:t>
            </a:r>
            <a:r>
              <a:rPr lang="da-DK" dirty="0" smtClean="0"/>
              <a:t> problems in </a:t>
            </a:r>
            <a:r>
              <a:rPr lang="da-DK" b="1" dirty="0" smtClean="0"/>
              <a:t>marine</a:t>
            </a:r>
            <a:r>
              <a:rPr lang="da-DK" dirty="0" smtClean="0"/>
              <a:t> </a:t>
            </a:r>
            <a:r>
              <a:rPr lang="da-DK" dirty="0" err="1" smtClean="0"/>
              <a:t>ecosystems</a:t>
            </a:r>
            <a:r>
              <a:rPr lang="da-DK" dirty="0" smtClean="0"/>
              <a:t>?</a:t>
            </a:r>
            <a:endParaRPr lang="da-DK" dirty="0"/>
          </a:p>
        </p:txBody>
      </p:sp>
      <p:sp>
        <p:nvSpPr>
          <p:cNvPr id="3" name="Content Placeholder 2"/>
          <p:cNvSpPr>
            <a:spLocks noGrp="1"/>
          </p:cNvSpPr>
          <p:nvPr>
            <p:ph idx="1"/>
          </p:nvPr>
        </p:nvSpPr>
        <p:spPr>
          <a:xfrm>
            <a:off x="838200" y="1966585"/>
            <a:ext cx="10515600" cy="4210377"/>
          </a:xfrm>
        </p:spPr>
        <p:txBody>
          <a:bodyPr>
            <a:normAutofit fontScale="77500" lnSpcReduction="20000"/>
          </a:bodyPr>
          <a:lstStyle/>
          <a:p>
            <a:pPr>
              <a:lnSpc>
                <a:spcPct val="150000"/>
              </a:lnSpc>
            </a:pPr>
            <a:r>
              <a:rPr lang="en-US" dirty="0" smtClean="0"/>
              <a:t>Invasive species can displace native species by e.g. taking over their niche in the habitat and thus outcompete them (competitive exclusion)</a:t>
            </a:r>
          </a:p>
          <a:p>
            <a:pPr>
              <a:lnSpc>
                <a:spcPct val="150000"/>
              </a:lnSpc>
            </a:pPr>
            <a:r>
              <a:rPr lang="en-US" dirty="0"/>
              <a:t>C</a:t>
            </a:r>
            <a:r>
              <a:rPr lang="en-US" dirty="0" smtClean="0"/>
              <a:t>onsume native species</a:t>
            </a:r>
          </a:p>
          <a:p>
            <a:pPr>
              <a:lnSpc>
                <a:spcPct val="150000"/>
              </a:lnSpc>
            </a:pPr>
            <a:r>
              <a:rPr lang="en-US" dirty="0" smtClean="0"/>
              <a:t>Change the structure of the habitat leaving it uninhabitable for native species</a:t>
            </a:r>
          </a:p>
          <a:p>
            <a:pPr>
              <a:lnSpc>
                <a:spcPct val="150000"/>
              </a:lnSpc>
            </a:pPr>
            <a:r>
              <a:rPr lang="en-US" dirty="0" smtClean="0"/>
              <a:t>Often invasive species do not have any natural predators in the new environment and will therefore be able reach high abundances rapidly thus increasing the abovementioned problems for local biodiversity, ecosystems and the services they provide to human societies</a:t>
            </a:r>
          </a:p>
          <a:p>
            <a:pPr marL="514350" indent="-514350">
              <a:buFont typeface="+mj-lt"/>
              <a:buAutoNum type="arabicParenR"/>
            </a:pPr>
            <a:endParaRPr lang="en-US" dirty="0"/>
          </a:p>
        </p:txBody>
      </p:sp>
    </p:spTree>
    <p:extLst>
      <p:ext uri="{BB962C8B-B14F-4D97-AF65-F5344CB8AC3E}">
        <p14:creationId xmlns:p14="http://schemas.microsoft.com/office/powerpoint/2010/main" val="3384877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825" y="0"/>
            <a:ext cx="10515600" cy="1325563"/>
          </a:xfrm>
        </p:spPr>
        <p:txBody>
          <a:bodyPr/>
          <a:lstStyle/>
          <a:p>
            <a:r>
              <a:rPr lang="da-DK" dirty="0" err="1" smtClean="0"/>
              <a:t>Examples</a:t>
            </a:r>
            <a:r>
              <a:rPr lang="da-DK" dirty="0" smtClean="0"/>
              <a:t> of marine </a:t>
            </a:r>
            <a:r>
              <a:rPr lang="da-DK" dirty="0" err="1" smtClean="0"/>
              <a:t>invasive</a:t>
            </a:r>
            <a:r>
              <a:rPr lang="da-DK" dirty="0" smtClean="0"/>
              <a:t> species</a:t>
            </a:r>
            <a:endParaRPr lang="da-DK" dirty="0"/>
          </a:p>
        </p:txBody>
      </p:sp>
      <p:graphicFrame>
        <p:nvGraphicFramePr>
          <p:cNvPr id="4" name="Table 3"/>
          <p:cNvGraphicFramePr>
            <a:graphicFrameLocks noGrp="1"/>
          </p:cNvGraphicFramePr>
          <p:nvPr>
            <p:extLst>
              <p:ext uri="{D42A27DB-BD31-4B8C-83A1-F6EECF244321}">
                <p14:modId xmlns:p14="http://schemas.microsoft.com/office/powerpoint/2010/main" val="3831496203"/>
              </p:ext>
            </p:extLst>
          </p:nvPr>
        </p:nvGraphicFramePr>
        <p:xfrm>
          <a:off x="385009" y="1224638"/>
          <a:ext cx="11223058" cy="5306791"/>
        </p:xfrm>
        <a:graphic>
          <a:graphicData uri="http://schemas.openxmlformats.org/drawingml/2006/table">
            <a:tbl>
              <a:tblPr firstRow="1" bandRow="1">
                <a:tableStyleId>{5C22544A-7EE6-4342-B048-85BDC9FD1C3A}</a:tableStyleId>
              </a:tblPr>
              <a:tblGrid>
                <a:gridCol w="1733955">
                  <a:extLst>
                    <a:ext uri="{9D8B030D-6E8A-4147-A177-3AD203B41FA5}">
                      <a16:colId xmlns:a16="http://schemas.microsoft.com/office/drawing/2014/main" val="2492710871"/>
                    </a:ext>
                  </a:extLst>
                </a:gridCol>
                <a:gridCol w="9489103">
                  <a:extLst>
                    <a:ext uri="{9D8B030D-6E8A-4147-A177-3AD203B41FA5}">
                      <a16:colId xmlns:a16="http://schemas.microsoft.com/office/drawing/2014/main" val="4279351454"/>
                    </a:ext>
                  </a:extLst>
                </a:gridCol>
              </a:tblGrid>
              <a:tr h="714818">
                <a:tc>
                  <a:txBody>
                    <a:bodyPr/>
                    <a:lstStyle/>
                    <a:p>
                      <a:r>
                        <a:rPr lang="en-US" sz="2500" noProof="0" dirty="0" smtClean="0"/>
                        <a:t>Species</a:t>
                      </a:r>
                      <a:endParaRPr lang="en-US" sz="2500" noProof="0" dirty="0"/>
                    </a:p>
                  </a:txBody>
                  <a:tcPr/>
                </a:tc>
                <a:tc>
                  <a:txBody>
                    <a:bodyPr/>
                    <a:lstStyle/>
                    <a:p>
                      <a:pPr algn="l"/>
                      <a:r>
                        <a:rPr lang="en-US" sz="2500" noProof="0" dirty="0" smtClean="0"/>
                        <a:t>Red</a:t>
                      </a:r>
                      <a:r>
                        <a:rPr lang="en-US" sz="2500" baseline="0" noProof="0" dirty="0" smtClean="0"/>
                        <a:t> l</a:t>
                      </a:r>
                      <a:r>
                        <a:rPr lang="en-US" sz="2500" noProof="0" dirty="0" smtClean="0"/>
                        <a:t>ion fish </a:t>
                      </a:r>
                      <a:r>
                        <a:rPr lang="en-US" sz="2500" b="0" i="1" noProof="0" dirty="0" smtClean="0"/>
                        <a:t>(</a:t>
                      </a:r>
                      <a:r>
                        <a:rPr lang="en-US" sz="2500" b="0" i="1" noProof="0" dirty="0" err="1" smtClean="0"/>
                        <a:t>Pterois</a:t>
                      </a:r>
                      <a:r>
                        <a:rPr lang="en-US" sz="2500" b="0" i="1" noProof="0" dirty="0" smtClean="0"/>
                        <a:t> </a:t>
                      </a:r>
                      <a:r>
                        <a:rPr lang="en-US" sz="2500" b="0" i="1" noProof="0" dirty="0" err="1" smtClean="0"/>
                        <a:t>volitans</a:t>
                      </a:r>
                      <a:r>
                        <a:rPr lang="en-US" sz="2500" b="0" i="1" noProof="0" dirty="0" smtClean="0"/>
                        <a:t>)</a:t>
                      </a:r>
                    </a:p>
                    <a:p>
                      <a:pPr algn="l"/>
                      <a:r>
                        <a:rPr lang="en-US" sz="2500" noProof="0" dirty="0" smtClean="0"/>
                        <a:t>Common lion</a:t>
                      </a:r>
                      <a:r>
                        <a:rPr lang="en-US" sz="2500" baseline="0" noProof="0" dirty="0" smtClean="0"/>
                        <a:t> fish / Devil </a:t>
                      </a:r>
                      <a:r>
                        <a:rPr lang="en-US" sz="2500" baseline="0" noProof="0" dirty="0" err="1" smtClean="0"/>
                        <a:t>firefish</a:t>
                      </a:r>
                      <a:r>
                        <a:rPr lang="en-US" sz="2500" baseline="0" noProof="0" dirty="0" smtClean="0"/>
                        <a:t> </a:t>
                      </a:r>
                      <a:r>
                        <a:rPr lang="en-US" sz="2500" b="0" i="1" baseline="0" noProof="0" dirty="0" smtClean="0"/>
                        <a:t>(</a:t>
                      </a:r>
                      <a:r>
                        <a:rPr lang="en-US" sz="2500" b="0" i="1" baseline="0" noProof="0" dirty="0" err="1" smtClean="0"/>
                        <a:t>Pterois</a:t>
                      </a:r>
                      <a:r>
                        <a:rPr lang="en-US" sz="2500" b="0" i="1" baseline="0" noProof="0" dirty="0" smtClean="0"/>
                        <a:t> miles)</a:t>
                      </a:r>
                      <a:endParaRPr lang="en-US" sz="2500" b="0" i="1" noProof="0" dirty="0"/>
                    </a:p>
                  </a:txBody>
                  <a:tcPr/>
                </a:tc>
                <a:extLst>
                  <a:ext uri="{0D108BD9-81ED-4DB2-BD59-A6C34878D82A}">
                    <a16:rowId xmlns:a16="http://schemas.microsoft.com/office/drawing/2014/main" val="1622102753"/>
                  </a:ext>
                </a:extLst>
              </a:tr>
              <a:tr h="1710151">
                <a:tc>
                  <a:txBody>
                    <a:bodyPr/>
                    <a:lstStyle/>
                    <a:p>
                      <a:r>
                        <a:rPr lang="en-US" sz="1800" dirty="0" smtClean="0"/>
                        <a:t>Features:</a:t>
                      </a:r>
                      <a:endParaRPr lang="en-US" sz="1800" dirty="0"/>
                    </a:p>
                  </a:txBody>
                  <a:tcPr/>
                </a:tc>
                <a:tc>
                  <a:txBody>
                    <a:bodyPr/>
                    <a:lstStyle/>
                    <a:p>
                      <a:pPr marL="0" indent="0">
                        <a:buFontTx/>
                        <a:buNone/>
                      </a:pPr>
                      <a:r>
                        <a:rPr lang="en-US" sz="1800" noProof="0" dirty="0" smtClean="0"/>
                        <a:t>Hard to see the difference between the two species</a:t>
                      </a:r>
                    </a:p>
                    <a:p>
                      <a:pPr marL="0" indent="0">
                        <a:buFontTx/>
                        <a:buNone/>
                      </a:pPr>
                      <a:r>
                        <a:rPr lang="en-US" sz="1800" noProof="0" dirty="0" smtClean="0"/>
                        <a:t>They</a:t>
                      </a:r>
                      <a:r>
                        <a:rPr lang="en-US" sz="1800" baseline="0" noProof="0" dirty="0" smtClean="0"/>
                        <a:t> share most characteristics including:</a:t>
                      </a:r>
                      <a:endParaRPr lang="en-US" sz="1800" noProof="0" dirty="0" smtClean="0"/>
                    </a:p>
                    <a:p>
                      <a:pPr marL="285750" indent="-285750">
                        <a:buFontTx/>
                        <a:buChar char="-"/>
                      </a:pPr>
                      <a:r>
                        <a:rPr lang="en-US" sz="1800" noProof="0" dirty="0" smtClean="0"/>
                        <a:t>Being venomous </a:t>
                      </a:r>
                    </a:p>
                    <a:p>
                      <a:pPr marL="285750" indent="-285750">
                        <a:buFontTx/>
                        <a:buChar char="-"/>
                      </a:pPr>
                      <a:r>
                        <a:rPr lang="en-US" sz="1800" noProof="0" dirty="0" smtClean="0"/>
                        <a:t>Reproduces quickly</a:t>
                      </a:r>
                    </a:p>
                    <a:p>
                      <a:pPr marL="285750" indent="-285750">
                        <a:buFontTx/>
                        <a:buChar char="-"/>
                      </a:pPr>
                      <a:r>
                        <a:rPr lang="en-US" sz="1800" noProof="0" dirty="0" smtClean="0"/>
                        <a:t>Can eat many different kinds of smaller fish</a:t>
                      </a:r>
                      <a:endParaRPr lang="en-US" sz="1800" noProof="0" dirty="0"/>
                    </a:p>
                  </a:txBody>
                  <a:tcPr/>
                </a:tc>
                <a:extLst>
                  <a:ext uri="{0D108BD9-81ED-4DB2-BD59-A6C34878D82A}">
                    <a16:rowId xmlns:a16="http://schemas.microsoft.com/office/drawing/2014/main" val="3923045494"/>
                  </a:ext>
                </a:extLst>
              </a:tr>
              <a:tr h="563639">
                <a:tc>
                  <a:txBody>
                    <a:bodyPr/>
                    <a:lstStyle/>
                    <a:p>
                      <a:r>
                        <a:rPr lang="en-US" sz="1800" noProof="0" dirty="0" smtClean="0"/>
                        <a:t>Indigenous in:</a:t>
                      </a:r>
                      <a:endParaRPr lang="en-US" sz="1800" noProof="0" dirty="0"/>
                    </a:p>
                  </a:txBody>
                  <a:tcPr/>
                </a:tc>
                <a:tc>
                  <a:txBody>
                    <a:bodyPr/>
                    <a:lstStyle/>
                    <a:p>
                      <a:r>
                        <a:rPr lang="en-US" sz="1800" noProof="0" dirty="0" smtClean="0"/>
                        <a:t>Red lion fish:            The Indo-West</a:t>
                      </a:r>
                      <a:r>
                        <a:rPr lang="en-US" sz="1800" baseline="0" noProof="0" dirty="0" smtClean="0"/>
                        <a:t> Pacific, from Northern Australia to Southern Korea (1-50m)</a:t>
                      </a:r>
                      <a:endParaRPr lang="en-US" sz="1800" noProof="0" dirty="0" smtClean="0"/>
                    </a:p>
                    <a:p>
                      <a:r>
                        <a:rPr lang="en-US" sz="1800" noProof="0" dirty="0" smtClean="0"/>
                        <a:t>Common lion fish:   The Indian Ocean, from Persian Gulf</a:t>
                      </a:r>
                      <a:r>
                        <a:rPr lang="en-US" sz="1800" baseline="0" noProof="0" dirty="0" smtClean="0"/>
                        <a:t> and</a:t>
                      </a:r>
                      <a:r>
                        <a:rPr lang="en-US" sz="1800" noProof="0" dirty="0" smtClean="0"/>
                        <a:t> Red Sea</a:t>
                      </a:r>
                      <a:r>
                        <a:rPr lang="en-US" sz="1800" baseline="0" noProof="0" dirty="0" smtClean="0"/>
                        <a:t> to South Africa and Indonesia</a:t>
                      </a:r>
                      <a:endParaRPr lang="en-US" sz="1800" noProof="0" dirty="0"/>
                    </a:p>
                  </a:txBody>
                  <a:tcPr/>
                </a:tc>
                <a:extLst>
                  <a:ext uri="{0D108BD9-81ED-4DB2-BD59-A6C34878D82A}">
                    <a16:rowId xmlns:a16="http://schemas.microsoft.com/office/drawing/2014/main" val="1398982361"/>
                  </a:ext>
                </a:extLst>
              </a:tr>
              <a:tr h="563639">
                <a:tc>
                  <a:txBody>
                    <a:bodyPr/>
                    <a:lstStyle/>
                    <a:p>
                      <a:r>
                        <a:rPr lang="en-US" sz="1800" noProof="0" dirty="0" smtClean="0"/>
                        <a:t>Invasive in:</a:t>
                      </a:r>
                      <a:endParaRPr lang="en-US" sz="1800" noProof="0" dirty="0"/>
                    </a:p>
                  </a:txBody>
                  <a:tcPr/>
                </a:tc>
                <a:tc>
                  <a:txBody>
                    <a:bodyPr/>
                    <a:lstStyle/>
                    <a:p>
                      <a:r>
                        <a:rPr lang="en-US" sz="1800" noProof="0" dirty="0" smtClean="0"/>
                        <a:t>Both species are invasive in the</a:t>
                      </a:r>
                      <a:r>
                        <a:rPr lang="en-US" sz="1800" baseline="0" noProof="0" dirty="0" smtClean="0"/>
                        <a:t> Atlantic, </a:t>
                      </a:r>
                      <a:r>
                        <a:rPr lang="en-US" sz="1800" baseline="0" noProof="0" dirty="0" err="1" smtClean="0"/>
                        <a:t>Caribien</a:t>
                      </a:r>
                      <a:r>
                        <a:rPr lang="en-US" sz="1800" baseline="0" noProof="0" dirty="0" smtClean="0"/>
                        <a:t> and Gulf of Mexico and are believed to originate from aquarium specimens. Here they also live at much larger depths than observed in its native habitats. The common lion fish has also recently penetrated into the Mediterranean from the Red Sea (based on genetic assessments), assumingly through the Suez Channel. </a:t>
                      </a:r>
                      <a:endParaRPr lang="en-US" sz="1800" noProof="0" dirty="0"/>
                    </a:p>
                  </a:txBody>
                  <a:tcPr/>
                </a:tc>
                <a:extLst>
                  <a:ext uri="{0D108BD9-81ED-4DB2-BD59-A6C34878D82A}">
                    <a16:rowId xmlns:a16="http://schemas.microsoft.com/office/drawing/2014/main" val="2119592727"/>
                  </a:ext>
                </a:extLst>
              </a:tr>
              <a:tr h="563639">
                <a:tc>
                  <a:txBody>
                    <a:bodyPr/>
                    <a:lstStyle/>
                    <a:p>
                      <a:r>
                        <a:rPr lang="en-US" sz="1800" noProof="0" dirty="0" smtClean="0"/>
                        <a:t>Impact:</a:t>
                      </a:r>
                      <a:endParaRPr lang="en-US" sz="1800" noProof="0" dirty="0"/>
                    </a:p>
                  </a:txBody>
                  <a:tcPr/>
                </a:tc>
                <a:tc>
                  <a:txBody>
                    <a:bodyPr/>
                    <a:lstStyle/>
                    <a:p>
                      <a:r>
                        <a:rPr lang="en-US" sz="1800" noProof="0" dirty="0" smtClean="0"/>
                        <a:t>Eat and outcompete native species.</a:t>
                      </a:r>
                      <a:r>
                        <a:rPr lang="en-US" sz="1800" baseline="0" noProof="0" dirty="0" smtClean="0"/>
                        <a:t> On some reefs the impact has been significant.</a:t>
                      </a:r>
                      <a:endParaRPr lang="en-US" sz="1800" noProof="0" dirty="0" smtClean="0"/>
                    </a:p>
                    <a:p>
                      <a:r>
                        <a:rPr lang="en-US" sz="1800" noProof="0" dirty="0" smtClean="0"/>
                        <a:t>Video: PBS (8min) “How Florida is handling invasive lion fish”</a:t>
                      </a:r>
                    </a:p>
                    <a:p>
                      <a:r>
                        <a:rPr lang="en-US" sz="1800" noProof="0" dirty="0" smtClean="0">
                          <a:hlinkClick r:id="rId2"/>
                        </a:rPr>
                        <a:t>https://www.youtube.com/watch?v=CSd7pgvOV3M</a:t>
                      </a:r>
                      <a:endParaRPr lang="en-US" sz="1800" noProof="0" dirty="0" smtClean="0"/>
                    </a:p>
                  </a:txBody>
                  <a:tcPr/>
                </a:tc>
                <a:extLst>
                  <a:ext uri="{0D108BD9-81ED-4DB2-BD59-A6C34878D82A}">
                    <a16:rowId xmlns:a16="http://schemas.microsoft.com/office/drawing/2014/main" val="856113384"/>
                  </a:ext>
                </a:extLst>
              </a:tr>
            </a:tbl>
          </a:graphicData>
        </a:graphic>
      </p:graphicFrame>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130"/>
          <a:stretch/>
        </p:blipFill>
        <p:spPr>
          <a:xfrm>
            <a:off x="8496386" y="2104610"/>
            <a:ext cx="2125684" cy="1662935"/>
          </a:xfrm>
          <a:prstGeom prst="rect">
            <a:avLst/>
          </a:prstGeom>
        </p:spPr>
      </p:pic>
    </p:spTree>
    <p:extLst>
      <p:ext uri="{BB962C8B-B14F-4D97-AF65-F5344CB8AC3E}">
        <p14:creationId xmlns:p14="http://schemas.microsoft.com/office/powerpoint/2010/main" val="2513509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Political</a:t>
            </a:r>
            <a:r>
              <a:rPr lang="da-DK" dirty="0" smtClean="0"/>
              <a:t> </a:t>
            </a:r>
            <a:r>
              <a:rPr lang="da-DK" dirty="0" err="1" smtClean="0"/>
              <a:t>will</a:t>
            </a:r>
            <a:r>
              <a:rPr lang="da-DK" dirty="0" smtClean="0"/>
              <a:t> to fight </a:t>
            </a:r>
            <a:r>
              <a:rPr lang="da-DK" dirty="0" err="1" smtClean="0"/>
              <a:t>invasive</a:t>
            </a:r>
            <a:r>
              <a:rPr lang="da-DK" dirty="0" smtClean="0"/>
              <a:t> species</a:t>
            </a:r>
            <a:endParaRPr lang="da-DK" dirty="0"/>
          </a:p>
        </p:txBody>
      </p:sp>
      <p:sp>
        <p:nvSpPr>
          <p:cNvPr id="3" name="Content Placeholder 2"/>
          <p:cNvSpPr>
            <a:spLocks noGrp="1"/>
          </p:cNvSpPr>
          <p:nvPr>
            <p:ph idx="1"/>
          </p:nvPr>
        </p:nvSpPr>
        <p:spPr>
          <a:xfrm>
            <a:off x="838200" y="1690688"/>
            <a:ext cx="10628870" cy="4759539"/>
          </a:xfrm>
        </p:spPr>
        <p:txBody>
          <a:bodyPr>
            <a:normAutofit fontScale="70000" lnSpcReduction="20000"/>
          </a:bodyPr>
          <a:lstStyle/>
          <a:p>
            <a:pPr marL="0" indent="0">
              <a:lnSpc>
                <a:spcPct val="150000"/>
              </a:lnSpc>
              <a:buNone/>
            </a:pPr>
            <a:r>
              <a:rPr lang="en-US" sz="2400" dirty="0" smtClean="0">
                <a:latin typeface="Calibri (Body)"/>
              </a:rPr>
              <a:t>Several national, regional and global policies aims to address the problem of invasive species. An example are the global Convention on Biological Diversity (CBD) where it is recognized that: </a:t>
            </a:r>
          </a:p>
          <a:p>
            <a:pPr marL="0" indent="0">
              <a:lnSpc>
                <a:spcPct val="150000"/>
              </a:lnSpc>
              <a:buNone/>
            </a:pPr>
            <a:r>
              <a:rPr lang="en-US" sz="2400" dirty="0" smtClean="0">
                <a:latin typeface="Calibri (Body)"/>
              </a:rPr>
              <a:t>“</a:t>
            </a:r>
            <a:r>
              <a:rPr lang="en-US" sz="2400" b="1" i="1" dirty="0" smtClean="0">
                <a:solidFill>
                  <a:srgbClr val="002060"/>
                </a:solidFill>
                <a:latin typeface="Calibri (Body)"/>
              </a:rPr>
              <a:t>compilation and dissemination of information on alien species </a:t>
            </a:r>
            <a:r>
              <a:rPr lang="en-US" sz="2400" i="1" dirty="0" smtClean="0">
                <a:solidFill>
                  <a:srgbClr val="002060"/>
                </a:solidFill>
                <a:latin typeface="Calibri (Body)"/>
              </a:rPr>
              <a:t>that threaten ecosystems, habitats, or species to be used in the context of any prevention, introduction and mitigation activities</a:t>
            </a:r>
            <a:r>
              <a:rPr lang="en-US" sz="2400" dirty="0" smtClean="0">
                <a:latin typeface="Calibri (Body)"/>
              </a:rPr>
              <a:t>”, and calls for “</a:t>
            </a:r>
            <a:r>
              <a:rPr lang="en-US" sz="2400" i="1" dirty="0" smtClean="0">
                <a:solidFill>
                  <a:srgbClr val="002060"/>
                </a:solidFill>
                <a:latin typeface="Calibri (Body)"/>
              </a:rPr>
              <a:t>further research on the impact of alien invasive species on biological diversity</a:t>
            </a:r>
            <a:r>
              <a:rPr lang="en-US" sz="2400" dirty="0" smtClean="0">
                <a:solidFill>
                  <a:srgbClr val="002060"/>
                </a:solidFill>
                <a:latin typeface="Calibri (Body)"/>
              </a:rPr>
              <a:t>” </a:t>
            </a:r>
            <a:endParaRPr lang="en-US" sz="2400" dirty="0" smtClean="0">
              <a:latin typeface="Calibri (Body)"/>
            </a:endParaRPr>
          </a:p>
          <a:p>
            <a:pPr marL="0" indent="0">
              <a:lnSpc>
                <a:spcPct val="150000"/>
              </a:lnSpc>
              <a:buNone/>
            </a:pPr>
            <a:endParaRPr lang="en-US" sz="2400" dirty="0" smtClean="0">
              <a:latin typeface="Calibri (Body)"/>
            </a:endParaRPr>
          </a:p>
          <a:p>
            <a:pPr marL="0" indent="0">
              <a:lnSpc>
                <a:spcPct val="150000"/>
              </a:lnSpc>
              <a:buNone/>
            </a:pPr>
            <a:r>
              <a:rPr lang="en-US" sz="2400" dirty="0" smtClean="0">
                <a:latin typeface="Calibri (Body)"/>
              </a:rPr>
              <a:t>To implement such policies, goals are often set up, which countries need to aim for. In this case the CBD has the so called Aichi Biodiversity Targets, named after the place it was formulated. In target 9 it is stated that:</a:t>
            </a:r>
          </a:p>
          <a:p>
            <a:pPr marL="0" indent="0">
              <a:lnSpc>
                <a:spcPct val="150000"/>
              </a:lnSpc>
              <a:buNone/>
            </a:pPr>
            <a:r>
              <a:rPr lang="en-US" sz="2400" dirty="0" smtClean="0">
                <a:latin typeface="Calibri (Body)"/>
              </a:rPr>
              <a:t>“</a:t>
            </a:r>
            <a:r>
              <a:rPr lang="en-US" sz="2400" i="1" dirty="0">
                <a:solidFill>
                  <a:srgbClr val="002060"/>
                </a:solidFill>
                <a:latin typeface="Calibri (Body)"/>
              </a:rPr>
              <a:t>by 2020, invasive alien </a:t>
            </a:r>
            <a:r>
              <a:rPr lang="en-US" sz="2400" i="1" dirty="0" smtClean="0">
                <a:solidFill>
                  <a:srgbClr val="002060"/>
                </a:solidFill>
                <a:latin typeface="Calibri (Body)"/>
              </a:rPr>
              <a:t>species and </a:t>
            </a:r>
            <a:r>
              <a:rPr lang="en-US" sz="2400" i="1" dirty="0">
                <a:solidFill>
                  <a:srgbClr val="002060"/>
                </a:solidFill>
                <a:latin typeface="Calibri (Body)"/>
              </a:rPr>
              <a:t>pathways are identified and prioritized, </a:t>
            </a:r>
            <a:r>
              <a:rPr lang="en-US" sz="2400" b="1" i="1" dirty="0" smtClean="0">
                <a:solidFill>
                  <a:srgbClr val="002060"/>
                </a:solidFill>
                <a:latin typeface="Calibri (Body)"/>
              </a:rPr>
              <a:t>priority </a:t>
            </a:r>
            <a:r>
              <a:rPr lang="en-US" sz="2400" b="1" i="1" dirty="0">
                <a:solidFill>
                  <a:srgbClr val="002060"/>
                </a:solidFill>
                <a:latin typeface="Calibri (Body)"/>
              </a:rPr>
              <a:t>species are </a:t>
            </a:r>
            <a:r>
              <a:rPr lang="en-US" sz="2400" b="1" i="1" dirty="0" smtClean="0">
                <a:solidFill>
                  <a:srgbClr val="002060"/>
                </a:solidFill>
                <a:latin typeface="Calibri (Body)"/>
              </a:rPr>
              <a:t>controlled </a:t>
            </a:r>
            <a:r>
              <a:rPr lang="en-US" sz="2400" b="1" i="1" dirty="0">
                <a:solidFill>
                  <a:srgbClr val="002060"/>
                </a:solidFill>
                <a:latin typeface="Calibri (Body)"/>
              </a:rPr>
              <a:t>or eradicated</a:t>
            </a:r>
            <a:r>
              <a:rPr lang="en-US" sz="2400" i="1" dirty="0">
                <a:solidFill>
                  <a:srgbClr val="002060"/>
                </a:solidFill>
                <a:latin typeface="Calibri (Body)"/>
              </a:rPr>
              <a:t>, and </a:t>
            </a:r>
            <a:r>
              <a:rPr lang="en-US" sz="2400" i="1" dirty="0" smtClean="0">
                <a:solidFill>
                  <a:srgbClr val="002060"/>
                </a:solidFill>
                <a:latin typeface="Calibri (Body)"/>
              </a:rPr>
              <a:t> measures </a:t>
            </a:r>
            <a:r>
              <a:rPr lang="en-US" sz="2400" i="1" dirty="0">
                <a:solidFill>
                  <a:srgbClr val="002060"/>
                </a:solidFill>
                <a:latin typeface="Calibri (Body)"/>
              </a:rPr>
              <a:t>are in place to manage pathways </a:t>
            </a:r>
            <a:r>
              <a:rPr lang="en-US" sz="2400" i="1" dirty="0" smtClean="0">
                <a:solidFill>
                  <a:srgbClr val="002060"/>
                </a:solidFill>
                <a:latin typeface="Calibri (Body)"/>
              </a:rPr>
              <a:t>to prevent </a:t>
            </a:r>
            <a:r>
              <a:rPr lang="en-US" sz="2400" i="1" dirty="0">
                <a:solidFill>
                  <a:srgbClr val="002060"/>
                </a:solidFill>
                <a:latin typeface="Calibri (Body)"/>
              </a:rPr>
              <a:t>their introduction and establishment</a:t>
            </a:r>
            <a:r>
              <a:rPr lang="en-US" sz="2400" dirty="0">
                <a:latin typeface="Calibri (Body)"/>
              </a:rPr>
              <a:t>”</a:t>
            </a:r>
          </a:p>
          <a:p>
            <a:pPr marL="0" indent="0">
              <a:lnSpc>
                <a:spcPct val="150000"/>
              </a:lnSpc>
              <a:buNone/>
            </a:pPr>
            <a:r>
              <a:rPr lang="en-US" sz="2100" dirty="0" smtClean="0">
                <a:latin typeface="Calibri (Body)"/>
              </a:rPr>
              <a:t> </a:t>
            </a:r>
          </a:p>
          <a:p>
            <a:pPr marL="0" indent="0">
              <a:lnSpc>
                <a:spcPct val="150000"/>
              </a:lnSpc>
              <a:buNone/>
            </a:pPr>
            <a:endParaRPr lang="en-US" sz="1700" dirty="0" smtClean="0">
              <a:latin typeface="Calibri (Body)"/>
            </a:endParaRPr>
          </a:p>
          <a:p>
            <a:pPr marL="0" indent="0">
              <a:lnSpc>
                <a:spcPct val="150000"/>
              </a:lnSpc>
              <a:buNone/>
            </a:pPr>
            <a:endParaRPr lang="en-US" sz="1700" dirty="0">
              <a:latin typeface="Calibri (Body)"/>
            </a:endParaRPr>
          </a:p>
        </p:txBody>
      </p:sp>
    </p:spTree>
    <p:extLst>
      <p:ext uri="{BB962C8B-B14F-4D97-AF65-F5344CB8AC3E}">
        <p14:creationId xmlns:p14="http://schemas.microsoft.com/office/powerpoint/2010/main" val="3020791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17487</TotalTime>
  <Words>2321</Words>
  <Application>Microsoft Office PowerPoint</Application>
  <PresentationFormat>Widescreen</PresentationFormat>
  <Paragraphs>187</Paragraphs>
  <Slides>30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(Body)</vt:lpstr>
      <vt:lpstr>Calibri Light</vt:lpstr>
      <vt:lpstr>Times New Roman</vt:lpstr>
      <vt:lpstr>Office Theme</vt:lpstr>
      <vt:lpstr>PowerPoint Presentation</vt:lpstr>
      <vt:lpstr>Introduction (15 min)</vt:lpstr>
      <vt:lpstr>The aim of the lesson</vt:lpstr>
      <vt:lpstr>Invasive species – what is that?</vt:lpstr>
      <vt:lpstr>Invasive species – why should we care?</vt:lpstr>
      <vt:lpstr>Invasive species – why should we care?</vt:lpstr>
      <vt:lpstr>How do invasive species cause these problems in marine ecosystems?</vt:lpstr>
      <vt:lpstr>Examples of marine invasive species</vt:lpstr>
      <vt:lpstr>Political will to fight invasive species</vt:lpstr>
      <vt:lpstr>How to prevent dispersal of invasive species?</vt:lpstr>
      <vt:lpstr>What can be done when a non-indiginous species has already started to disperse?</vt:lpstr>
      <vt:lpstr>What can be done when a non-indiginous species has already started to disperse?</vt:lpstr>
      <vt:lpstr>Case: The invasive round goby in the Baltic Sea</vt:lpstr>
      <vt:lpstr>PowerPoint Presentation</vt:lpstr>
      <vt:lpstr>What do we know about the Baltic Sea?</vt:lpstr>
      <vt:lpstr>Known impact of round gobies on the Baltic Sea ecosystem</vt:lpstr>
      <vt:lpstr>What do we know about round gobies?</vt:lpstr>
      <vt:lpstr>Option  Quick demonstration of fish biology (20 min)</vt:lpstr>
      <vt:lpstr>What do we know about round gobies?</vt:lpstr>
      <vt:lpstr>What do we know about round gobies?</vt:lpstr>
      <vt:lpstr>SHORT BREAK</vt:lpstr>
      <vt:lpstr>The experiment</vt:lpstr>
      <vt:lpstr>The researcher’s experiment – your report</vt:lpstr>
      <vt:lpstr>The respirometer – conceptual design</vt:lpstr>
      <vt:lpstr>The respirometer – actual experimental setup</vt:lpstr>
      <vt:lpstr>Question to ensure understanding </vt:lpstr>
      <vt:lpstr>Results  – examples of ways to present data on AS change </vt:lpstr>
      <vt:lpstr>Results  – examples of ways to present data on AS change </vt:lpstr>
      <vt:lpstr>PowerPoint Presentation</vt:lpstr>
      <vt:lpstr>Acknowledgements</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Riisager-Pedersen</dc:creator>
  <cp:lastModifiedBy>Christian Riisager-Pedersen</cp:lastModifiedBy>
  <cp:revision>98</cp:revision>
  <cp:lastPrinted>2018-04-18T06:51:07Z</cp:lastPrinted>
  <dcterms:created xsi:type="dcterms:W3CDTF">2018-03-06T15:29:12Z</dcterms:created>
  <dcterms:modified xsi:type="dcterms:W3CDTF">2018-06-08T16:51:32Z</dcterms:modified>
</cp:coreProperties>
</file>