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8" r:id="rId1"/>
  </p:sldMasterIdLst>
  <p:sldIdLst>
    <p:sldId id="256" r:id="rId2"/>
    <p:sldId id="257" r:id="rId3"/>
    <p:sldId id="258" r:id="rId4"/>
    <p:sldId id="259" r:id="rId5"/>
    <p:sldId id="260" r:id="rId6"/>
    <p:sldId id="262" r:id="rId7"/>
    <p:sldId id="263" r:id="rId8"/>
    <p:sldId id="264" r:id="rId9"/>
    <p:sldId id="265" r:id="rId10"/>
    <p:sldId id="288" r:id="rId11"/>
    <p:sldId id="266" r:id="rId12"/>
    <p:sldId id="269" r:id="rId13"/>
    <p:sldId id="267" r:id="rId14"/>
    <p:sldId id="268"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21"/>
    <p:restoredTop sz="94656"/>
  </p:normalViewPr>
  <p:slideViewPr>
    <p:cSldViewPr snapToGrid="0" snapToObjects="1">
      <p:cViewPr varScale="1">
        <p:scale>
          <a:sx n="113" d="100"/>
          <a:sy n="113" d="100"/>
        </p:scale>
        <p:origin x="2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ajd tytułowy">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pl-PL"/>
              <a:t>Kliknij, aby edytować styl</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61BEF0D-F0BB-DE4B-95CE-6DB70DBA9567}" type="datetimeFigureOut">
              <a:rPr lang="en-US" smtClean="0"/>
              <a:pPr/>
              <a:t>3/21/23</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39135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64694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ytuł i podpis">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pl-PL"/>
              <a:t>Kliknij, aby edytować styl</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79856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Oferta z podpisem">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pl-PL"/>
              <a:t>Kliknij, aby edytować styl</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765033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arta nazwy">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897075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pl-PL"/>
              <a:t>Kliknij, aby edytować styl</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73805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pl-PL"/>
              <a:t>Kliknij, aby edytować styl</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62658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pl-PL"/>
              <a:t>Kliknij, aby edytować styl</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B61BEF0D-F0BB-DE4B-95CE-6DB70DBA9567}" type="datetimeFigureOut">
              <a:rPr lang="en-US" smtClean="0"/>
              <a:pPr/>
              <a:t>3/21/23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02935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ytuł pionowy i teks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pl-PL"/>
              <a:t>Kliknij, aby edytować styl</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B61BEF0D-F0BB-DE4B-95CE-6DB70DBA9567}" type="datetimeFigureOut">
              <a:rPr lang="en-US" smtClean="0"/>
              <a:pPr/>
              <a:t>3/21/23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128788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47512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Nagłówek sekcji">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5062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48555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96726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pl-PL"/>
              <a:t>Kliknij, aby edytować styl</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978252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008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Zawartość z podpise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pl-PL"/>
              <a:t>Kliknij, aby edytować styl</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89274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pl-PL"/>
              <a:t>Kliknij, aby edytować styl</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pl-PL"/>
              <a:t>Kliknij ikonę, aby dodać obraz</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3/21/23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634843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pl-PL"/>
              <a:t>Kliknij, aby edytować styl</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B61BEF0D-F0BB-DE4B-95CE-6DB70DBA9567}" type="datetimeFigureOut">
              <a:rPr lang="en-US" smtClean="0"/>
              <a:pPr/>
              <a:t>3/21/23</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217013654"/>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hyperlink" Target="mailto:aleksandra.kubiak-schneider@uwr.edu.pl" TargetMode="Externa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papyri.info/ddbdp/p.enteux;;13" TargetMode="External"/><Relationship Id="rId2" Type="http://schemas.openxmlformats.org/officeDocument/2006/relationships/image" Target="../media/image22.png"/><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moma.org/collection/works/78938" TargetMode="External"/><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hyperlink" Target="https://philipharland.com/greco-roman-associations/building-sanctuary-of-atargatis-and-hadad-ca-200-88-b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mailto:aleksandra.kubiak-schneider@uwr.edu.pl" TargetMode="External"/><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artgallery.yale.edu/collections/objects/4217" TargetMode="External"/><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B6501454-FB25-A145-9AC9-FD12B54D27D4}"/>
              </a:ext>
            </a:extLst>
          </p:cNvPr>
          <p:cNvSpPr>
            <a:spLocks noGrp="1"/>
          </p:cNvSpPr>
          <p:nvPr>
            <p:ph type="ctrTitle"/>
          </p:nvPr>
        </p:nvSpPr>
        <p:spPr/>
        <p:txBody>
          <a:bodyPr/>
          <a:lstStyle/>
          <a:p>
            <a:endParaRPr lang="pl-FR"/>
          </a:p>
        </p:txBody>
      </p:sp>
      <p:sp>
        <p:nvSpPr>
          <p:cNvPr id="5" name="Podtytuł 4">
            <a:extLst>
              <a:ext uri="{FF2B5EF4-FFF2-40B4-BE49-F238E27FC236}">
                <a16:creationId xmlns:a16="http://schemas.microsoft.com/office/drawing/2014/main" id="{24BC0841-1F4C-0744-8095-21E4D42EF0C4}"/>
              </a:ext>
            </a:extLst>
          </p:cNvPr>
          <p:cNvSpPr>
            <a:spLocks noGrp="1"/>
          </p:cNvSpPr>
          <p:nvPr>
            <p:ph type="subTitle" idx="1"/>
          </p:nvPr>
        </p:nvSpPr>
        <p:spPr/>
        <p:txBody>
          <a:bodyPr/>
          <a:lstStyle/>
          <a:p>
            <a:endParaRPr lang="pl-FR"/>
          </a:p>
        </p:txBody>
      </p:sp>
      <p:pic>
        <p:nvPicPr>
          <p:cNvPr id="8" name="Obraz 7">
            <a:extLst>
              <a:ext uri="{FF2B5EF4-FFF2-40B4-BE49-F238E27FC236}">
                <a16:creationId xmlns:a16="http://schemas.microsoft.com/office/drawing/2014/main" id="{F2FC8A6B-1488-3C4E-87CA-10776D814121}"/>
              </a:ext>
            </a:extLst>
          </p:cNvPr>
          <p:cNvPicPr>
            <a:picLocks noChangeAspect="1"/>
          </p:cNvPicPr>
          <p:nvPr/>
        </p:nvPicPr>
        <p:blipFill>
          <a:blip r:embed="rId2"/>
          <a:stretch>
            <a:fillRect/>
          </a:stretch>
        </p:blipFill>
        <p:spPr>
          <a:xfrm>
            <a:off x="0" y="0"/>
            <a:ext cx="12192000" cy="6852189"/>
          </a:xfrm>
          <a:prstGeom prst="rect">
            <a:avLst/>
          </a:prstGeom>
        </p:spPr>
      </p:pic>
      <p:pic>
        <p:nvPicPr>
          <p:cNvPr id="10" name="Obraz 9">
            <a:extLst>
              <a:ext uri="{FF2B5EF4-FFF2-40B4-BE49-F238E27FC236}">
                <a16:creationId xmlns:a16="http://schemas.microsoft.com/office/drawing/2014/main" id="{07369F26-F6B8-744F-A260-FDA949CFD58A}"/>
              </a:ext>
            </a:extLst>
          </p:cNvPr>
          <p:cNvPicPr>
            <a:picLocks noChangeAspect="1"/>
          </p:cNvPicPr>
          <p:nvPr/>
        </p:nvPicPr>
        <p:blipFill>
          <a:blip r:embed="rId3"/>
          <a:stretch>
            <a:fillRect/>
          </a:stretch>
        </p:blipFill>
        <p:spPr>
          <a:xfrm>
            <a:off x="0" y="0"/>
            <a:ext cx="1638795" cy="751627"/>
          </a:xfrm>
          <a:prstGeom prst="rect">
            <a:avLst/>
          </a:prstGeom>
        </p:spPr>
      </p:pic>
      <p:pic>
        <p:nvPicPr>
          <p:cNvPr id="12" name="Obraz 11">
            <a:extLst>
              <a:ext uri="{FF2B5EF4-FFF2-40B4-BE49-F238E27FC236}">
                <a16:creationId xmlns:a16="http://schemas.microsoft.com/office/drawing/2014/main" id="{6792C548-CDD4-E449-8E2C-B5B5F14AFCFA}"/>
              </a:ext>
            </a:extLst>
          </p:cNvPr>
          <p:cNvPicPr>
            <a:picLocks noChangeAspect="1"/>
          </p:cNvPicPr>
          <p:nvPr/>
        </p:nvPicPr>
        <p:blipFill>
          <a:blip r:embed="rId4"/>
          <a:stretch>
            <a:fillRect/>
          </a:stretch>
        </p:blipFill>
        <p:spPr>
          <a:xfrm>
            <a:off x="7362701" y="6349180"/>
            <a:ext cx="4829299" cy="527934"/>
          </a:xfrm>
          <a:prstGeom prst="rect">
            <a:avLst/>
          </a:prstGeom>
        </p:spPr>
      </p:pic>
      <p:sp>
        <p:nvSpPr>
          <p:cNvPr id="14" name="pole tekstowe 13">
            <a:extLst>
              <a:ext uri="{FF2B5EF4-FFF2-40B4-BE49-F238E27FC236}">
                <a16:creationId xmlns:a16="http://schemas.microsoft.com/office/drawing/2014/main" id="{EFDA738A-3602-FA41-9F2B-F1814D1C559E}"/>
              </a:ext>
            </a:extLst>
          </p:cNvPr>
          <p:cNvSpPr txBox="1"/>
          <p:nvPr/>
        </p:nvSpPr>
        <p:spPr>
          <a:xfrm>
            <a:off x="1154955" y="856206"/>
            <a:ext cx="10098894" cy="1687706"/>
          </a:xfrm>
          <a:prstGeom prst="rect">
            <a:avLst/>
          </a:prstGeom>
          <a:noFill/>
        </p:spPr>
        <p:txBody>
          <a:bodyPr wrap="square">
            <a:spAutoFit/>
          </a:bodyPr>
          <a:lstStyle/>
          <a:p>
            <a:pPr algn="ctr">
              <a:lnSpc>
                <a:spcPct val="150000"/>
              </a:lnSpc>
            </a:pP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Goddess as a social construct.</a:t>
            </a:r>
            <a:endParaRPr lang="pl-FR" sz="2400"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endParaRPr>
          </a:p>
          <a:p>
            <a:pPr algn="ctr">
              <a:lnSpc>
                <a:spcPct val="150000"/>
              </a:lnSpc>
            </a:pP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The worshippers of Atargatis in the Mediterranean </a:t>
            </a:r>
            <a:b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b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from the 4</a:t>
            </a:r>
            <a:r>
              <a:rPr lang="en-US" sz="2400" b="1" cap="small" baseline="30000"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th</a:t>
            </a: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 c. </a:t>
            </a:r>
            <a:r>
              <a:rPr lang="en-US" sz="2400" b="1" cap="small" dirty="0" err="1">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bce</a:t>
            </a: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 to the 4</a:t>
            </a:r>
            <a:r>
              <a:rPr lang="en-US" sz="2400" b="1" cap="small" baseline="30000"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th</a:t>
            </a: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 c. </a:t>
            </a:r>
            <a:r>
              <a:rPr lang="en-US" sz="2400" b="1" cap="small" dirty="0" err="1">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ce</a:t>
            </a: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a:t>
            </a:r>
            <a:endParaRPr lang="pl-FR" sz="2400"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endParaRPr>
          </a:p>
        </p:txBody>
      </p:sp>
      <p:sp>
        <p:nvSpPr>
          <p:cNvPr id="16" name="pole tekstowe 15">
            <a:extLst>
              <a:ext uri="{FF2B5EF4-FFF2-40B4-BE49-F238E27FC236}">
                <a16:creationId xmlns:a16="http://schemas.microsoft.com/office/drawing/2014/main" id="{A9F7326A-A043-CC4C-8245-7B786EDBA7FB}"/>
              </a:ext>
            </a:extLst>
          </p:cNvPr>
          <p:cNvSpPr txBox="1"/>
          <p:nvPr/>
        </p:nvSpPr>
        <p:spPr>
          <a:xfrm>
            <a:off x="5999018" y="5004066"/>
            <a:ext cx="6192982" cy="1294393"/>
          </a:xfrm>
          <a:prstGeom prst="rect">
            <a:avLst/>
          </a:prstGeom>
          <a:noFill/>
        </p:spPr>
        <p:txBody>
          <a:bodyPr wrap="square">
            <a:spAutoFit/>
          </a:bodyPr>
          <a:lstStyle/>
          <a:p>
            <a:pPr algn="r">
              <a:lnSpc>
                <a:spcPct val="150000"/>
              </a:lnSpc>
            </a:pP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Aleksandra Kubiak-Schneider, PhD</a:t>
            </a:r>
            <a:endParaRPr lang="pl-F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50000"/>
              </a:lnSpc>
            </a:pP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University of </a:t>
            </a:r>
            <a:r>
              <a:rPr lang="en-US" sz="1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Wrocław</a:t>
            </a:r>
            <a:endParaRPr lang="pl-F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50000"/>
              </a:lnSpc>
            </a:pPr>
            <a:r>
              <a:rPr lang="en-US" sz="1800" b="1"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aleksandra.kubiak-schneider@uwr.edu.pl</a:t>
            </a: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pl-F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pole tekstowe 16">
            <a:extLst>
              <a:ext uri="{FF2B5EF4-FFF2-40B4-BE49-F238E27FC236}">
                <a16:creationId xmlns:a16="http://schemas.microsoft.com/office/drawing/2014/main" id="{49222483-B293-044D-86B3-CCE0B2B046A9}"/>
              </a:ext>
            </a:extLst>
          </p:cNvPr>
          <p:cNvSpPr txBox="1"/>
          <p:nvPr/>
        </p:nvSpPr>
        <p:spPr>
          <a:xfrm>
            <a:off x="1154955" y="840566"/>
            <a:ext cx="10098894" cy="1687706"/>
          </a:xfrm>
          <a:prstGeom prst="rect">
            <a:avLst/>
          </a:prstGeom>
          <a:noFill/>
        </p:spPr>
        <p:txBody>
          <a:bodyPr wrap="square">
            <a:spAutoFit/>
          </a:bodyPr>
          <a:lstStyle/>
          <a:p>
            <a:pPr algn="ctr">
              <a:lnSpc>
                <a:spcPct val="150000"/>
              </a:lnSpc>
            </a:pP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Goddess as a social construct.</a:t>
            </a:r>
            <a:endParaRPr lang="pl-FR" sz="2400"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endParaRPr>
          </a:p>
          <a:p>
            <a:pPr algn="ctr">
              <a:lnSpc>
                <a:spcPct val="150000"/>
              </a:lnSpc>
            </a:pP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The worshippers of Atargatis in the Mediterranean </a:t>
            </a:r>
            <a:b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b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from the 4</a:t>
            </a:r>
            <a:r>
              <a:rPr lang="en-US" sz="2400" b="1" cap="small" baseline="30000"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th</a:t>
            </a: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 c. </a:t>
            </a:r>
            <a:r>
              <a:rPr lang="en-US" sz="2400" b="1" cap="small" dirty="0" err="1">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bce</a:t>
            </a: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 to the 4</a:t>
            </a:r>
            <a:r>
              <a:rPr lang="en-US" sz="2400" b="1" cap="small" baseline="30000"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th</a:t>
            </a: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 c. </a:t>
            </a:r>
            <a:r>
              <a:rPr lang="en-US" sz="2400" b="1" cap="small" dirty="0" err="1">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ce</a:t>
            </a:r>
            <a:r>
              <a:rPr lang="en-US" sz="2400" b="1" cap="small"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rPr>
              <a:t>.</a:t>
            </a:r>
            <a:endParaRPr lang="pl-FR" sz="2400" dirty="0">
              <a:solidFill>
                <a:schemeClr val="accent6">
                  <a:lumMod val="50000"/>
                </a:schemeClr>
              </a:solidFill>
              <a:effectLst/>
              <a:latin typeface="Rockwell" panose="020606030202050204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8489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0326E327-B529-A64F-B2E8-5B7D44BDFCCE}"/>
              </a:ext>
            </a:extLst>
          </p:cNvPr>
          <p:cNvPicPr>
            <a:picLocks noChangeAspect="1"/>
          </p:cNvPicPr>
          <p:nvPr/>
        </p:nvPicPr>
        <p:blipFill>
          <a:blip r:embed="rId2"/>
          <a:stretch>
            <a:fillRect/>
          </a:stretch>
        </p:blipFill>
        <p:spPr>
          <a:xfrm rot="16200000">
            <a:off x="-1048955" y="1850469"/>
            <a:ext cx="6906978" cy="3206043"/>
          </a:xfrm>
          <a:prstGeom prst="rect">
            <a:avLst/>
          </a:prstGeom>
        </p:spPr>
      </p:pic>
      <p:pic>
        <p:nvPicPr>
          <p:cNvPr id="4" name="Obraz 3">
            <a:extLst>
              <a:ext uri="{FF2B5EF4-FFF2-40B4-BE49-F238E27FC236}">
                <a16:creationId xmlns:a16="http://schemas.microsoft.com/office/drawing/2014/main" id="{F8D23A49-97A7-DE4B-B646-3411C4FA24BD}"/>
              </a:ext>
            </a:extLst>
          </p:cNvPr>
          <p:cNvPicPr>
            <a:picLocks noChangeAspect="1"/>
          </p:cNvPicPr>
          <p:nvPr/>
        </p:nvPicPr>
        <p:blipFill>
          <a:blip r:embed="rId3"/>
          <a:stretch>
            <a:fillRect/>
          </a:stretch>
        </p:blipFill>
        <p:spPr>
          <a:xfrm rot="16200000">
            <a:off x="6933615" y="-609601"/>
            <a:ext cx="2275885" cy="6858000"/>
          </a:xfrm>
          <a:prstGeom prst="rect">
            <a:avLst/>
          </a:prstGeom>
        </p:spPr>
      </p:pic>
      <p:sp>
        <p:nvSpPr>
          <p:cNvPr id="5" name="pole tekstowe 4">
            <a:extLst>
              <a:ext uri="{FF2B5EF4-FFF2-40B4-BE49-F238E27FC236}">
                <a16:creationId xmlns:a16="http://schemas.microsoft.com/office/drawing/2014/main" id="{73E39F0B-2176-A941-9219-A64345235953}"/>
              </a:ext>
            </a:extLst>
          </p:cNvPr>
          <p:cNvSpPr txBox="1"/>
          <p:nvPr/>
        </p:nvSpPr>
        <p:spPr>
          <a:xfrm>
            <a:off x="4642557" y="4143022"/>
            <a:ext cx="6152444" cy="369332"/>
          </a:xfrm>
          <a:prstGeom prst="rect">
            <a:avLst/>
          </a:prstGeom>
          <a:noFill/>
        </p:spPr>
        <p:txBody>
          <a:bodyPr wrap="square" rtlCol="0">
            <a:spAutoFit/>
          </a:bodyPr>
          <a:lstStyle/>
          <a:p>
            <a:r>
              <a:rPr lang="pl-FR" dirty="0"/>
              <a:t>Gawlikowski 2022, 320.</a:t>
            </a:r>
          </a:p>
        </p:txBody>
      </p:sp>
      <p:pic>
        <p:nvPicPr>
          <p:cNvPr id="6" name="Obraz 5">
            <a:extLst>
              <a:ext uri="{FF2B5EF4-FFF2-40B4-BE49-F238E27FC236}">
                <a16:creationId xmlns:a16="http://schemas.microsoft.com/office/drawing/2014/main" id="{979BA594-5367-BF4F-8930-877E61DDE7F1}"/>
              </a:ext>
            </a:extLst>
          </p:cNvPr>
          <p:cNvPicPr>
            <a:picLocks noChangeAspect="1"/>
          </p:cNvPicPr>
          <p:nvPr/>
        </p:nvPicPr>
        <p:blipFill rotWithShape="1">
          <a:blip r:embed="rId4"/>
          <a:srcRect r="68213"/>
          <a:stretch/>
        </p:blipFill>
        <p:spPr>
          <a:xfrm>
            <a:off x="10430935" y="0"/>
            <a:ext cx="790222" cy="1140178"/>
          </a:xfrm>
          <a:prstGeom prst="rect">
            <a:avLst/>
          </a:prstGeom>
        </p:spPr>
      </p:pic>
    </p:spTree>
    <p:extLst>
      <p:ext uri="{BB962C8B-B14F-4D97-AF65-F5344CB8AC3E}">
        <p14:creationId xmlns:p14="http://schemas.microsoft.com/office/powerpoint/2010/main" val="4096232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8E194E52-44C7-1842-B475-DAED0CEB640D}"/>
              </a:ext>
            </a:extLst>
          </p:cNvPr>
          <p:cNvPicPr>
            <a:picLocks noChangeAspect="1"/>
          </p:cNvPicPr>
          <p:nvPr/>
        </p:nvPicPr>
        <p:blipFill rotWithShape="1">
          <a:blip r:embed="rId2"/>
          <a:srcRect l="32253" r="26749"/>
          <a:stretch/>
        </p:blipFill>
        <p:spPr>
          <a:xfrm>
            <a:off x="3986214" y="1903410"/>
            <a:ext cx="5157788" cy="1825625"/>
          </a:xfrm>
          <a:prstGeom prst="rect">
            <a:avLst/>
          </a:prstGeom>
        </p:spPr>
      </p:pic>
      <p:sp>
        <p:nvSpPr>
          <p:cNvPr id="5" name="pole tekstowe 4">
            <a:extLst>
              <a:ext uri="{FF2B5EF4-FFF2-40B4-BE49-F238E27FC236}">
                <a16:creationId xmlns:a16="http://schemas.microsoft.com/office/drawing/2014/main" id="{4392A464-9785-4440-9517-2BDDCF0CFF59}"/>
              </a:ext>
            </a:extLst>
          </p:cNvPr>
          <p:cNvSpPr txBox="1"/>
          <p:nvPr/>
        </p:nvSpPr>
        <p:spPr>
          <a:xfrm>
            <a:off x="2943225" y="671513"/>
            <a:ext cx="6743700" cy="584775"/>
          </a:xfrm>
          <a:prstGeom prst="rect">
            <a:avLst/>
          </a:prstGeom>
          <a:noFill/>
        </p:spPr>
        <p:txBody>
          <a:bodyPr wrap="square" rtlCol="0">
            <a:spAutoFit/>
          </a:bodyPr>
          <a:lstStyle/>
          <a:p>
            <a:pPr algn="ctr"/>
            <a:r>
              <a:rPr lang="pl-FR" sz="3200" b="1" dirty="0"/>
              <a:t>IGLS 1, 232</a:t>
            </a:r>
          </a:p>
        </p:txBody>
      </p:sp>
      <p:sp>
        <p:nvSpPr>
          <p:cNvPr id="7" name="pole tekstowe 6">
            <a:extLst>
              <a:ext uri="{FF2B5EF4-FFF2-40B4-BE49-F238E27FC236}">
                <a16:creationId xmlns:a16="http://schemas.microsoft.com/office/drawing/2014/main" id="{8E4189B0-CC24-094D-A90A-14CAF5863C2C}"/>
              </a:ext>
            </a:extLst>
          </p:cNvPr>
          <p:cNvSpPr txBox="1"/>
          <p:nvPr/>
        </p:nvSpPr>
        <p:spPr>
          <a:xfrm>
            <a:off x="842963" y="3941653"/>
            <a:ext cx="10744200" cy="830997"/>
          </a:xfrm>
          <a:prstGeom prst="rect">
            <a:avLst/>
          </a:prstGeom>
          <a:noFill/>
        </p:spPr>
        <p:txBody>
          <a:bodyPr wrap="square">
            <a:spAutoFit/>
          </a:bodyPr>
          <a:lstStyle/>
          <a:p>
            <a:r>
              <a:rPr lang="en-US" sz="2400" dirty="0" err="1">
                <a:effectLst/>
                <a:ea typeface="Calibri" panose="020F0502020204030204" pitchFamily="34" charset="0"/>
              </a:rPr>
              <a:t>Barsameos</a:t>
            </a:r>
            <a:r>
              <a:rPr lang="en-US" sz="2400" dirty="0">
                <a:effectLst/>
                <a:ea typeface="Calibri" panose="020F0502020204030204" pitchFamily="34" charset="0"/>
              </a:rPr>
              <a:t>, Chief of the clan and </a:t>
            </a:r>
            <a:r>
              <a:rPr lang="en-US" sz="2400" dirty="0" err="1">
                <a:effectLst/>
                <a:ea typeface="Calibri" panose="020F0502020204030204" pitchFamily="34" charset="0"/>
              </a:rPr>
              <a:t>Rameillos</a:t>
            </a:r>
            <a:r>
              <a:rPr lang="en-US" sz="2400" dirty="0">
                <a:effectLst/>
                <a:ea typeface="Calibri" panose="020F0502020204030204" pitchFamily="34" charset="0"/>
              </a:rPr>
              <a:t>, the priest and the tribe of </a:t>
            </a:r>
            <a:r>
              <a:rPr lang="en-US" sz="2400" dirty="0" err="1">
                <a:effectLst/>
                <a:ea typeface="Calibri" panose="020F0502020204030204" pitchFamily="34" charset="0"/>
              </a:rPr>
              <a:t>Topiesidians</a:t>
            </a:r>
            <a:r>
              <a:rPr lang="en-US" sz="2400" dirty="0">
                <a:effectLst/>
                <a:ea typeface="Calibri" panose="020F0502020204030204" pitchFamily="34" charset="0"/>
              </a:rPr>
              <a:t>, in </a:t>
            </a:r>
            <a:r>
              <a:rPr lang="en-US" sz="2400" dirty="0" err="1">
                <a:effectLst/>
                <a:ea typeface="Calibri" panose="020F0502020204030204" pitchFamily="34" charset="0"/>
              </a:rPr>
              <a:t>accomplishement</a:t>
            </a:r>
            <a:r>
              <a:rPr lang="en-US" sz="2400" dirty="0">
                <a:effectLst/>
                <a:ea typeface="Calibri" panose="020F0502020204030204" pitchFamily="34" charset="0"/>
              </a:rPr>
              <a:t> of the vow</a:t>
            </a:r>
            <a:r>
              <a:rPr lang="pl-FR" sz="2400" dirty="0">
                <a:ea typeface="Calibri" panose="020F0502020204030204" pitchFamily="34" charset="0"/>
              </a:rPr>
              <a:t>.</a:t>
            </a:r>
            <a:endParaRPr lang="pl-FR" sz="2400" dirty="0"/>
          </a:p>
        </p:txBody>
      </p:sp>
      <p:pic>
        <p:nvPicPr>
          <p:cNvPr id="6" name="Obraz 5">
            <a:extLst>
              <a:ext uri="{FF2B5EF4-FFF2-40B4-BE49-F238E27FC236}">
                <a16:creationId xmlns:a16="http://schemas.microsoft.com/office/drawing/2014/main" id="{6B37D694-2072-6142-92E4-BD296061DAFA}"/>
              </a:ext>
            </a:extLst>
          </p:cNvPr>
          <p:cNvPicPr>
            <a:picLocks noChangeAspect="1"/>
          </p:cNvPicPr>
          <p:nvPr/>
        </p:nvPicPr>
        <p:blipFill rotWithShape="1">
          <a:blip r:embed="rId3"/>
          <a:srcRect r="68213"/>
          <a:stretch/>
        </p:blipFill>
        <p:spPr>
          <a:xfrm>
            <a:off x="10430935" y="0"/>
            <a:ext cx="790222" cy="1140178"/>
          </a:xfrm>
          <a:prstGeom prst="rect">
            <a:avLst/>
          </a:prstGeom>
        </p:spPr>
      </p:pic>
    </p:spTree>
    <p:extLst>
      <p:ext uri="{BB962C8B-B14F-4D97-AF65-F5344CB8AC3E}">
        <p14:creationId xmlns:p14="http://schemas.microsoft.com/office/powerpoint/2010/main" val="33258026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6C0DC6D2-F1BE-2543-A9D1-C56137FE36B0}"/>
              </a:ext>
            </a:extLst>
          </p:cNvPr>
          <p:cNvPicPr>
            <a:picLocks noChangeAspect="1"/>
          </p:cNvPicPr>
          <p:nvPr/>
        </p:nvPicPr>
        <p:blipFill>
          <a:blip r:embed="rId2"/>
          <a:stretch>
            <a:fillRect/>
          </a:stretch>
        </p:blipFill>
        <p:spPr>
          <a:xfrm>
            <a:off x="2749733" y="76200"/>
            <a:ext cx="3102668" cy="6858000"/>
          </a:xfrm>
          <a:prstGeom prst="rect">
            <a:avLst/>
          </a:prstGeom>
        </p:spPr>
      </p:pic>
      <p:sp>
        <p:nvSpPr>
          <p:cNvPr id="6" name="pole tekstowe 5">
            <a:extLst>
              <a:ext uri="{FF2B5EF4-FFF2-40B4-BE49-F238E27FC236}">
                <a16:creationId xmlns:a16="http://schemas.microsoft.com/office/drawing/2014/main" id="{707D28D8-9B82-EE44-9AC1-B9FC9596F83E}"/>
              </a:ext>
            </a:extLst>
          </p:cNvPr>
          <p:cNvSpPr txBox="1"/>
          <p:nvPr/>
        </p:nvSpPr>
        <p:spPr>
          <a:xfrm>
            <a:off x="6096000" y="2709333"/>
            <a:ext cx="4492978" cy="461665"/>
          </a:xfrm>
          <a:prstGeom prst="rect">
            <a:avLst/>
          </a:prstGeom>
          <a:noFill/>
        </p:spPr>
        <p:txBody>
          <a:bodyPr wrap="square" rtlCol="0">
            <a:spAutoFit/>
          </a:bodyPr>
          <a:lstStyle/>
          <a:p>
            <a:r>
              <a:rPr lang="pl-FR" sz="2400" dirty="0"/>
              <a:t>Alexandros, the priest</a:t>
            </a:r>
          </a:p>
        </p:txBody>
      </p:sp>
      <p:sp>
        <p:nvSpPr>
          <p:cNvPr id="7" name="pole tekstowe 6">
            <a:extLst>
              <a:ext uri="{FF2B5EF4-FFF2-40B4-BE49-F238E27FC236}">
                <a16:creationId xmlns:a16="http://schemas.microsoft.com/office/drawing/2014/main" id="{280FD2E8-D605-1B45-AF01-BE72AAF183E9}"/>
              </a:ext>
            </a:extLst>
          </p:cNvPr>
          <p:cNvSpPr txBox="1"/>
          <p:nvPr/>
        </p:nvSpPr>
        <p:spPr>
          <a:xfrm>
            <a:off x="5486400" y="6474023"/>
            <a:ext cx="4639733" cy="307777"/>
          </a:xfrm>
          <a:prstGeom prst="rect">
            <a:avLst/>
          </a:prstGeom>
          <a:noFill/>
        </p:spPr>
        <p:txBody>
          <a:bodyPr wrap="square" rtlCol="0">
            <a:spAutoFit/>
          </a:bodyPr>
          <a:lstStyle/>
          <a:p>
            <a:r>
              <a:rPr lang="pl-FR" sz="1400" dirty="0"/>
              <a:t>Stucky 1976.</a:t>
            </a:r>
          </a:p>
        </p:txBody>
      </p:sp>
      <p:pic>
        <p:nvPicPr>
          <p:cNvPr id="8" name="Obraz 7">
            <a:extLst>
              <a:ext uri="{FF2B5EF4-FFF2-40B4-BE49-F238E27FC236}">
                <a16:creationId xmlns:a16="http://schemas.microsoft.com/office/drawing/2014/main" id="{B772D7D7-F409-F840-B6C3-E04A3926BA78}"/>
              </a:ext>
            </a:extLst>
          </p:cNvPr>
          <p:cNvPicPr>
            <a:picLocks noChangeAspect="1"/>
          </p:cNvPicPr>
          <p:nvPr/>
        </p:nvPicPr>
        <p:blipFill rotWithShape="1">
          <a:blip r:embed="rId3"/>
          <a:srcRect r="68213"/>
          <a:stretch/>
        </p:blipFill>
        <p:spPr>
          <a:xfrm>
            <a:off x="10430935" y="0"/>
            <a:ext cx="790222" cy="1140178"/>
          </a:xfrm>
          <a:prstGeom prst="rect">
            <a:avLst/>
          </a:prstGeom>
        </p:spPr>
      </p:pic>
    </p:spTree>
    <p:extLst>
      <p:ext uri="{BB962C8B-B14F-4D97-AF65-F5344CB8AC3E}">
        <p14:creationId xmlns:p14="http://schemas.microsoft.com/office/powerpoint/2010/main" val="3102931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481E7205-B181-114C-B8EC-C3E3C7E68D5F}"/>
              </a:ext>
            </a:extLst>
          </p:cNvPr>
          <p:cNvSpPr txBox="1"/>
          <p:nvPr/>
        </p:nvSpPr>
        <p:spPr>
          <a:xfrm>
            <a:off x="3049191" y="1022662"/>
            <a:ext cx="6093618" cy="461665"/>
          </a:xfrm>
          <a:prstGeom prst="rect">
            <a:avLst/>
          </a:prstGeom>
          <a:noFill/>
        </p:spPr>
        <p:txBody>
          <a:bodyPr wrap="square">
            <a:spAutoFit/>
          </a:bodyPr>
          <a:lstStyle/>
          <a:p>
            <a:r>
              <a:rPr lang="en-US" sz="2400" b="1" i="1" dirty="0">
                <a:effectLst/>
                <a:ea typeface="Calibri" panose="020F0502020204030204" pitchFamily="34" charset="0"/>
              </a:rPr>
              <a:t>‘</a:t>
            </a:r>
            <a:r>
              <a:rPr lang="en-US" sz="2400" b="1" i="1" dirty="0" err="1">
                <a:effectLst/>
                <a:ea typeface="Calibri" panose="020F0502020204030204" pitchFamily="34" charset="0"/>
              </a:rPr>
              <a:t>tr‘t</a:t>
            </a:r>
            <a:r>
              <a:rPr lang="en-US" sz="2400" b="1" i="1" dirty="0">
                <a:effectLst/>
                <a:ea typeface="Calibri" panose="020F0502020204030204" pitchFamily="34" charset="0"/>
              </a:rPr>
              <a:t>’ </a:t>
            </a:r>
            <a:r>
              <a:rPr lang="en-US" sz="2400" b="1" i="1" dirty="0" err="1">
                <a:effectLst/>
                <a:ea typeface="Calibri" panose="020F0502020204030204" pitchFamily="34" charset="0"/>
              </a:rPr>
              <a:t>mnbgyt</a:t>
            </a:r>
            <a:r>
              <a:rPr lang="en-US" sz="2400" b="1" i="1" dirty="0">
                <a:effectLst/>
                <a:ea typeface="Calibri" panose="020F0502020204030204" pitchFamily="34" charset="0"/>
              </a:rPr>
              <a:t>’</a:t>
            </a:r>
            <a:r>
              <a:rPr lang="en-US" sz="2400" i="1" dirty="0">
                <a:effectLst/>
                <a:ea typeface="Calibri" panose="020F0502020204030204" pitchFamily="34" charset="0"/>
              </a:rPr>
              <a:t> – </a:t>
            </a:r>
            <a:r>
              <a:rPr lang="en-US" sz="2400" dirty="0">
                <a:effectLst/>
                <a:ea typeface="Calibri" panose="020F0502020204030204" pitchFamily="34" charset="0"/>
              </a:rPr>
              <a:t>Atargatis from </a:t>
            </a:r>
            <a:r>
              <a:rPr lang="en-US" sz="2400" dirty="0" err="1">
                <a:effectLst/>
                <a:ea typeface="Calibri" panose="020F0502020204030204" pitchFamily="34" charset="0"/>
              </a:rPr>
              <a:t>Manbog</a:t>
            </a:r>
            <a:r>
              <a:rPr lang="en-US" sz="2400" dirty="0">
                <a:effectLst/>
                <a:ea typeface="Calibri" panose="020F0502020204030204" pitchFamily="34" charset="0"/>
              </a:rPr>
              <a:t> </a:t>
            </a:r>
            <a:endParaRPr lang="pl-FR" sz="2400" dirty="0"/>
          </a:p>
        </p:txBody>
      </p:sp>
      <p:pic>
        <p:nvPicPr>
          <p:cNvPr id="3" name="Obraz 2">
            <a:extLst>
              <a:ext uri="{FF2B5EF4-FFF2-40B4-BE49-F238E27FC236}">
                <a16:creationId xmlns:a16="http://schemas.microsoft.com/office/drawing/2014/main" id="{00B96E39-2012-3B45-AC35-55BD844D760C}"/>
              </a:ext>
            </a:extLst>
          </p:cNvPr>
          <p:cNvPicPr>
            <a:picLocks noChangeAspect="1"/>
          </p:cNvPicPr>
          <p:nvPr/>
        </p:nvPicPr>
        <p:blipFill rotWithShape="1">
          <a:blip r:embed="rId2"/>
          <a:srcRect l="12205" r="12665"/>
          <a:stretch/>
        </p:blipFill>
        <p:spPr>
          <a:xfrm rot="5400000">
            <a:off x="571026" y="1201998"/>
            <a:ext cx="3311952" cy="4454004"/>
          </a:xfrm>
          <a:prstGeom prst="rect">
            <a:avLst/>
          </a:prstGeom>
        </p:spPr>
      </p:pic>
      <p:sp>
        <p:nvSpPr>
          <p:cNvPr id="4" name="pole tekstowe 3">
            <a:extLst>
              <a:ext uri="{FF2B5EF4-FFF2-40B4-BE49-F238E27FC236}">
                <a16:creationId xmlns:a16="http://schemas.microsoft.com/office/drawing/2014/main" id="{82C40E4D-1B71-C545-8BBF-18AAC08DA7FF}"/>
              </a:ext>
            </a:extLst>
          </p:cNvPr>
          <p:cNvSpPr txBox="1"/>
          <p:nvPr/>
        </p:nvSpPr>
        <p:spPr>
          <a:xfrm>
            <a:off x="776049" y="5155992"/>
            <a:ext cx="3215640" cy="369332"/>
          </a:xfrm>
          <a:prstGeom prst="rect">
            <a:avLst/>
          </a:prstGeom>
          <a:noFill/>
        </p:spPr>
        <p:txBody>
          <a:bodyPr wrap="square" rtlCol="0">
            <a:spAutoFit/>
          </a:bodyPr>
          <a:lstStyle/>
          <a:p>
            <a:r>
              <a:rPr lang="pl-FR" dirty="0"/>
              <a:t>Lindner, Zangenberg 1993</a:t>
            </a:r>
          </a:p>
        </p:txBody>
      </p:sp>
      <p:pic>
        <p:nvPicPr>
          <p:cNvPr id="7" name="Obraz 6">
            <a:extLst>
              <a:ext uri="{FF2B5EF4-FFF2-40B4-BE49-F238E27FC236}">
                <a16:creationId xmlns:a16="http://schemas.microsoft.com/office/drawing/2014/main" id="{2FD1A641-15DE-9341-8018-74A677CF4652}"/>
              </a:ext>
            </a:extLst>
          </p:cNvPr>
          <p:cNvPicPr>
            <a:picLocks noChangeAspect="1"/>
          </p:cNvPicPr>
          <p:nvPr/>
        </p:nvPicPr>
        <p:blipFill>
          <a:blip r:embed="rId3"/>
          <a:stretch>
            <a:fillRect/>
          </a:stretch>
        </p:blipFill>
        <p:spPr>
          <a:xfrm>
            <a:off x="4906533" y="1773024"/>
            <a:ext cx="5662930" cy="4486087"/>
          </a:xfrm>
          <a:prstGeom prst="rect">
            <a:avLst/>
          </a:prstGeom>
        </p:spPr>
      </p:pic>
      <p:pic>
        <p:nvPicPr>
          <p:cNvPr id="6" name="Obraz 5">
            <a:extLst>
              <a:ext uri="{FF2B5EF4-FFF2-40B4-BE49-F238E27FC236}">
                <a16:creationId xmlns:a16="http://schemas.microsoft.com/office/drawing/2014/main" id="{771E254D-C507-AD47-93FF-1DCBD0DE4E5D}"/>
              </a:ext>
            </a:extLst>
          </p:cNvPr>
          <p:cNvPicPr>
            <a:picLocks noChangeAspect="1"/>
          </p:cNvPicPr>
          <p:nvPr/>
        </p:nvPicPr>
        <p:blipFill rotWithShape="1">
          <a:blip r:embed="rId4"/>
          <a:srcRect r="68213"/>
          <a:stretch/>
        </p:blipFill>
        <p:spPr>
          <a:xfrm>
            <a:off x="10430935" y="0"/>
            <a:ext cx="790222" cy="1140178"/>
          </a:xfrm>
          <a:prstGeom prst="rect">
            <a:avLst/>
          </a:prstGeom>
        </p:spPr>
      </p:pic>
    </p:spTree>
    <p:extLst>
      <p:ext uri="{BB962C8B-B14F-4D97-AF65-F5344CB8AC3E}">
        <p14:creationId xmlns:p14="http://schemas.microsoft.com/office/powerpoint/2010/main" val="1499141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539D53C-0085-2745-8BA9-20003F4484FF}"/>
              </a:ext>
            </a:extLst>
          </p:cNvPr>
          <p:cNvPicPr>
            <a:picLocks noChangeAspect="1"/>
          </p:cNvPicPr>
          <p:nvPr/>
        </p:nvPicPr>
        <p:blipFill>
          <a:blip r:embed="rId2"/>
          <a:stretch>
            <a:fillRect/>
          </a:stretch>
        </p:blipFill>
        <p:spPr>
          <a:xfrm>
            <a:off x="2279650" y="1416050"/>
            <a:ext cx="7632700" cy="4025900"/>
          </a:xfrm>
          <a:prstGeom prst="rect">
            <a:avLst/>
          </a:prstGeom>
        </p:spPr>
      </p:pic>
      <p:sp>
        <p:nvSpPr>
          <p:cNvPr id="4" name="pole tekstowe 3">
            <a:extLst>
              <a:ext uri="{FF2B5EF4-FFF2-40B4-BE49-F238E27FC236}">
                <a16:creationId xmlns:a16="http://schemas.microsoft.com/office/drawing/2014/main" id="{C6620BF3-81B3-0043-9285-E935DD032879}"/>
              </a:ext>
            </a:extLst>
          </p:cNvPr>
          <p:cNvSpPr txBox="1"/>
          <p:nvPr/>
        </p:nvSpPr>
        <p:spPr>
          <a:xfrm>
            <a:off x="959555" y="3980933"/>
            <a:ext cx="6096000" cy="369332"/>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Abd-</a:t>
            </a:r>
            <a:r>
              <a:rPr lang="en-US" sz="1800" dirty="0" err="1">
                <a:effectLst/>
                <a:latin typeface="Times New Roman" panose="02020603050405020304" pitchFamily="18" charset="0"/>
                <a:ea typeface="Calibri" panose="020F0502020204030204" pitchFamily="34" charset="0"/>
              </a:rPr>
              <a:t>Hadad</a:t>
            </a:r>
            <a:r>
              <a:rPr lang="en-US" sz="1800" dirty="0">
                <a:effectLst/>
                <a:latin typeface="Times New Roman" panose="02020603050405020304" pitchFamily="18" charset="0"/>
                <a:ea typeface="Calibri" panose="020F0502020204030204" pitchFamily="34" charset="0"/>
              </a:rPr>
              <a:t> </a:t>
            </a:r>
            <a:endParaRPr lang="pl-FR" dirty="0"/>
          </a:p>
        </p:txBody>
      </p:sp>
      <p:sp>
        <p:nvSpPr>
          <p:cNvPr id="6" name="pole tekstowe 5">
            <a:extLst>
              <a:ext uri="{FF2B5EF4-FFF2-40B4-BE49-F238E27FC236}">
                <a16:creationId xmlns:a16="http://schemas.microsoft.com/office/drawing/2014/main" id="{001BDDB4-DA81-6443-8317-F584BA320DBC}"/>
              </a:ext>
            </a:extLst>
          </p:cNvPr>
          <p:cNvSpPr txBox="1"/>
          <p:nvPr/>
        </p:nvSpPr>
        <p:spPr>
          <a:xfrm>
            <a:off x="1377244" y="2423067"/>
            <a:ext cx="6096000" cy="369332"/>
          </a:xfrm>
          <a:prstGeom prst="rect">
            <a:avLst/>
          </a:prstGeom>
          <a:noFill/>
        </p:spPr>
        <p:txBody>
          <a:bodyPr wrap="square">
            <a:spAutoFit/>
          </a:bodyPr>
          <a:lstStyle/>
          <a:p>
            <a:r>
              <a:rPr lang="en-US" sz="1800" i="1" dirty="0">
                <a:effectLst/>
                <a:latin typeface="Times New Roman" panose="02020603050405020304" pitchFamily="18" charset="0"/>
                <a:ea typeface="Calibri" panose="020F0502020204030204" pitchFamily="34" charset="0"/>
              </a:rPr>
              <a:t>‘</a:t>
            </a:r>
            <a:r>
              <a:rPr lang="en-US" sz="1800" i="1" dirty="0" err="1">
                <a:effectLst/>
                <a:latin typeface="Times New Roman" panose="02020603050405020304" pitchFamily="18" charset="0"/>
                <a:ea typeface="Calibri" panose="020F0502020204030204" pitchFamily="34" charset="0"/>
              </a:rPr>
              <a:t>tr‘th</a:t>
            </a:r>
            <a:r>
              <a:rPr lang="pl-FR" dirty="0">
                <a:effectLst/>
              </a:rPr>
              <a:t> </a:t>
            </a:r>
            <a:endParaRPr lang="pl-FR" dirty="0"/>
          </a:p>
        </p:txBody>
      </p:sp>
      <p:pic>
        <p:nvPicPr>
          <p:cNvPr id="5" name="Obraz 4">
            <a:extLst>
              <a:ext uri="{FF2B5EF4-FFF2-40B4-BE49-F238E27FC236}">
                <a16:creationId xmlns:a16="http://schemas.microsoft.com/office/drawing/2014/main" id="{4D3CA385-9383-C548-96A8-3093899A6FCF}"/>
              </a:ext>
            </a:extLst>
          </p:cNvPr>
          <p:cNvPicPr>
            <a:picLocks noChangeAspect="1"/>
          </p:cNvPicPr>
          <p:nvPr/>
        </p:nvPicPr>
        <p:blipFill rotWithShape="1">
          <a:blip r:embed="rId3"/>
          <a:srcRect r="68213"/>
          <a:stretch/>
        </p:blipFill>
        <p:spPr>
          <a:xfrm>
            <a:off x="10430935" y="0"/>
            <a:ext cx="790222" cy="1140178"/>
          </a:xfrm>
          <a:prstGeom prst="rect">
            <a:avLst/>
          </a:prstGeom>
        </p:spPr>
      </p:pic>
    </p:spTree>
    <p:extLst>
      <p:ext uri="{BB962C8B-B14F-4D97-AF65-F5344CB8AC3E}">
        <p14:creationId xmlns:p14="http://schemas.microsoft.com/office/powerpoint/2010/main" val="2714989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B2DA1D-8452-8548-8A7E-C4E16F88F7A0}"/>
              </a:ext>
            </a:extLst>
          </p:cNvPr>
          <p:cNvSpPr>
            <a:spLocks noGrp="1"/>
          </p:cNvSpPr>
          <p:nvPr>
            <p:ph type="title"/>
          </p:nvPr>
        </p:nvSpPr>
        <p:spPr>
          <a:xfrm>
            <a:off x="1474994" y="455508"/>
            <a:ext cx="8761413" cy="706964"/>
          </a:xfrm>
        </p:spPr>
        <p:txBody>
          <a:bodyPr/>
          <a:lstStyle/>
          <a:p>
            <a:pPr algn="ctr"/>
            <a:r>
              <a:rPr lang="pl-FR" b="1" cap="small" dirty="0"/>
              <a:t>Macedonia</a:t>
            </a:r>
          </a:p>
        </p:txBody>
      </p:sp>
      <p:pic>
        <p:nvPicPr>
          <p:cNvPr id="4" name="Obraz 3">
            <a:extLst>
              <a:ext uri="{FF2B5EF4-FFF2-40B4-BE49-F238E27FC236}">
                <a16:creationId xmlns:a16="http://schemas.microsoft.com/office/drawing/2014/main" id="{EFE20472-9244-A743-BAF8-0F6000937671}"/>
              </a:ext>
            </a:extLst>
          </p:cNvPr>
          <p:cNvPicPr>
            <a:picLocks noChangeAspect="1"/>
          </p:cNvPicPr>
          <p:nvPr/>
        </p:nvPicPr>
        <p:blipFill>
          <a:blip r:embed="rId2"/>
          <a:stretch>
            <a:fillRect/>
          </a:stretch>
        </p:blipFill>
        <p:spPr>
          <a:xfrm>
            <a:off x="914401" y="1242582"/>
            <a:ext cx="9648808" cy="5615418"/>
          </a:xfrm>
          <a:prstGeom prst="rect">
            <a:avLst/>
          </a:prstGeom>
        </p:spPr>
      </p:pic>
      <p:pic>
        <p:nvPicPr>
          <p:cNvPr id="5" name="Obraz 4">
            <a:extLst>
              <a:ext uri="{FF2B5EF4-FFF2-40B4-BE49-F238E27FC236}">
                <a16:creationId xmlns:a16="http://schemas.microsoft.com/office/drawing/2014/main" id="{8328464C-0F2E-414B-BCAE-554D48F83CDB}"/>
              </a:ext>
            </a:extLst>
          </p:cNvPr>
          <p:cNvPicPr>
            <a:picLocks noChangeAspect="1"/>
          </p:cNvPicPr>
          <p:nvPr/>
        </p:nvPicPr>
        <p:blipFill rotWithShape="1">
          <a:blip r:embed="rId3"/>
          <a:srcRect r="68213"/>
          <a:stretch/>
        </p:blipFill>
        <p:spPr>
          <a:xfrm>
            <a:off x="10419646" y="0"/>
            <a:ext cx="790222" cy="1140178"/>
          </a:xfrm>
          <a:prstGeom prst="rect">
            <a:avLst/>
          </a:prstGeom>
        </p:spPr>
      </p:pic>
    </p:spTree>
    <p:extLst>
      <p:ext uri="{BB962C8B-B14F-4D97-AF65-F5344CB8AC3E}">
        <p14:creationId xmlns:p14="http://schemas.microsoft.com/office/powerpoint/2010/main" val="791580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DB385204-4C29-0B45-B736-BDDFECF9CAC6}"/>
              </a:ext>
            </a:extLst>
          </p:cNvPr>
          <p:cNvSpPr>
            <a:spLocks noGrp="1"/>
          </p:cNvSpPr>
          <p:nvPr>
            <p:ph type="title"/>
          </p:nvPr>
        </p:nvSpPr>
        <p:spPr>
          <a:xfrm>
            <a:off x="1551194" y="745068"/>
            <a:ext cx="8761413" cy="706964"/>
          </a:xfrm>
        </p:spPr>
        <p:txBody>
          <a:bodyPr/>
          <a:lstStyle/>
          <a:p>
            <a:pPr algn="ctr"/>
            <a:r>
              <a:rPr lang="pl-FR" b="1" cap="small" dirty="0"/>
              <a:t>Egypt</a:t>
            </a:r>
          </a:p>
        </p:txBody>
      </p:sp>
      <p:pic>
        <p:nvPicPr>
          <p:cNvPr id="4" name="Obraz 3">
            <a:extLst>
              <a:ext uri="{FF2B5EF4-FFF2-40B4-BE49-F238E27FC236}">
                <a16:creationId xmlns:a16="http://schemas.microsoft.com/office/drawing/2014/main" id="{42A26BA0-E0B3-0C44-AC25-2C1D36CF001C}"/>
              </a:ext>
            </a:extLst>
          </p:cNvPr>
          <p:cNvPicPr>
            <a:picLocks noChangeAspect="1"/>
          </p:cNvPicPr>
          <p:nvPr/>
        </p:nvPicPr>
        <p:blipFill>
          <a:blip r:embed="rId2"/>
          <a:stretch>
            <a:fillRect/>
          </a:stretch>
        </p:blipFill>
        <p:spPr>
          <a:xfrm>
            <a:off x="426720" y="1551092"/>
            <a:ext cx="8422171" cy="4193540"/>
          </a:xfrm>
          <a:prstGeom prst="rect">
            <a:avLst/>
          </a:prstGeom>
        </p:spPr>
      </p:pic>
      <p:sp>
        <p:nvSpPr>
          <p:cNvPr id="6" name="pole tekstowe 5">
            <a:extLst>
              <a:ext uri="{FF2B5EF4-FFF2-40B4-BE49-F238E27FC236}">
                <a16:creationId xmlns:a16="http://schemas.microsoft.com/office/drawing/2014/main" id="{C4B379AD-01DA-954C-A70D-9442C7CAA365}"/>
              </a:ext>
            </a:extLst>
          </p:cNvPr>
          <p:cNvSpPr txBox="1"/>
          <p:nvPr/>
        </p:nvSpPr>
        <p:spPr>
          <a:xfrm>
            <a:off x="422370" y="5744632"/>
            <a:ext cx="6096000" cy="369332"/>
          </a:xfrm>
          <a:prstGeom prst="rect">
            <a:avLst/>
          </a:prstGeom>
          <a:noFill/>
        </p:spPr>
        <p:txBody>
          <a:bodyPr wrap="square">
            <a:spAutoFit/>
          </a:bodyPr>
          <a:lstStyle/>
          <a:p>
            <a:r>
              <a:rPr lang="pl-FR" dirty="0">
                <a:solidFill>
                  <a:schemeClr val="accent6">
                    <a:lumMod val="50000"/>
                  </a:schemeClr>
                </a:solidFill>
                <a:hlinkClick r:id="rId3">
                  <a:extLst>
                    <a:ext uri="{A12FA001-AC4F-418D-AE19-62706E023703}">
                      <ahyp:hlinkClr xmlns:ahyp="http://schemas.microsoft.com/office/drawing/2018/hyperlinkcolor" val="tx"/>
                    </a:ext>
                  </a:extLst>
                </a:hlinkClick>
              </a:rPr>
              <a:t>https://papyri.info/ddbdp/p.enteux;;13</a:t>
            </a:r>
            <a:r>
              <a:rPr lang="pl-FR" dirty="0">
                <a:solidFill>
                  <a:schemeClr val="accent6">
                    <a:lumMod val="50000"/>
                  </a:schemeClr>
                </a:solidFill>
              </a:rPr>
              <a:t> </a:t>
            </a:r>
          </a:p>
        </p:txBody>
      </p:sp>
      <p:sp>
        <p:nvSpPr>
          <p:cNvPr id="7" name="Prostokąt 6">
            <a:extLst>
              <a:ext uri="{FF2B5EF4-FFF2-40B4-BE49-F238E27FC236}">
                <a16:creationId xmlns:a16="http://schemas.microsoft.com/office/drawing/2014/main" id="{1257A4E0-6B2A-5847-9861-65F1F12E4390}"/>
              </a:ext>
            </a:extLst>
          </p:cNvPr>
          <p:cNvSpPr/>
          <p:nvPr/>
        </p:nvSpPr>
        <p:spPr>
          <a:xfrm>
            <a:off x="683573" y="3712545"/>
            <a:ext cx="5349240" cy="461665"/>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FR"/>
          </a:p>
        </p:txBody>
      </p:sp>
      <p:sp>
        <p:nvSpPr>
          <p:cNvPr id="8" name="pole tekstowe 7">
            <a:extLst>
              <a:ext uri="{FF2B5EF4-FFF2-40B4-BE49-F238E27FC236}">
                <a16:creationId xmlns:a16="http://schemas.microsoft.com/office/drawing/2014/main" id="{FD3BA68B-0544-214E-95DA-39195DFCD39E}"/>
              </a:ext>
            </a:extLst>
          </p:cNvPr>
          <p:cNvSpPr txBox="1"/>
          <p:nvPr/>
        </p:nvSpPr>
        <p:spPr>
          <a:xfrm>
            <a:off x="9662836" y="1919392"/>
            <a:ext cx="2438400" cy="369332"/>
          </a:xfrm>
          <a:prstGeom prst="rect">
            <a:avLst/>
          </a:prstGeom>
          <a:noFill/>
        </p:spPr>
        <p:txBody>
          <a:bodyPr wrap="square" rtlCol="0">
            <a:spAutoFit/>
          </a:bodyPr>
          <a:lstStyle/>
          <a:p>
            <a:r>
              <a:rPr lang="pl-FR" b="1" dirty="0"/>
              <a:t>Fayyum</a:t>
            </a:r>
            <a:r>
              <a:rPr lang="pl-FR" dirty="0"/>
              <a:t> – find spot</a:t>
            </a:r>
          </a:p>
        </p:txBody>
      </p:sp>
      <p:sp>
        <p:nvSpPr>
          <p:cNvPr id="9" name="pole tekstowe 8">
            <a:extLst>
              <a:ext uri="{FF2B5EF4-FFF2-40B4-BE49-F238E27FC236}">
                <a16:creationId xmlns:a16="http://schemas.microsoft.com/office/drawing/2014/main" id="{A98B02AB-C35F-C747-8387-DC2B4494C7F8}"/>
              </a:ext>
            </a:extLst>
          </p:cNvPr>
          <p:cNvSpPr txBox="1"/>
          <p:nvPr/>
        </p:nvSpPr>
        <p:spPr>
          <a:xfrm>
            <a:off x="9662836" y="3287195"/>
            <a:ext cx="2423160" cy="646331"/>
          </a:xfrm>
          <a:prstGeom prst="rect">
            <a:avLst/>
          </a:prstGeom>
          <a:noFill/>
        </p:spPr>
        <p:txBody>
          <a:bodyPr wrap="square" rtlCol="0">
            <a:spAutoFit/>
          </a:bodyPr>
          <a:lstStyle/>
          <a:p>
            <a:r>
              <a:rPr lang="pl-FR" b="1" dirty="0"/>
              <a:t>P</a:t>
            </a:r>
            <a:r>
              <a:rPr lang="pl-PL" b="1" dirty="0"/>
              <a:t>e</a:t>
            </a:r>
            <a:r>
              <a:rPr lang="pl-FR" b="1" dirty="0"/>
              <a:t>lusium </a:t>
            </a:r>
            <a:r>
              <a:rPr lang="pl-FR" dirty="0"/>
              <a:t>– place of worship</a:t>
            </a:r>
          </a:p>
        </p:txBody>
      </p:sp>
      <p:cxnSp>
        <p:nvCxnSpPr>
          <p:cNvPr id="11" name="Łącznik prosty ze strzałką 10">
            <a:extLst>
              <a:ext uri="{FF2B5EF4-FFF2-40B4-BE49-F238E27FC236}">
                <a16:creationId xmlns:a16="http://schemas.microsoft.com/office/drawing/2014/main" id="{FC3EBF16-0CFB-9446-807F-DEF9164A078F}"/>
              </a:ext>
            </a:extLst>
          </p:cNvPr>
          <p:cNvCxnSpPr/>
          <p:nvPr/>
        </p:nvCxnSpPr>
        <p:spPr>
          <a:xfrm>
            <a:off x="10591800" y="2288724"/>
            <a:ext cx="0" cy="79248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15" name="Obraz 14">
            <a:extLst>
              <a:ext uri="{FF2B5EF4-FFF2-40B4-BE49-F238E27FC236}">
                <a16:creationId xmlns:a16="http://schemas.microsoft.com/office/drawing/2014/main" id="{D7112BD7-16BB-824E-81A4-CDC7B5EBE30C}"/>
              </a:ext>
            </a:extLst>
          </p:cNvPr>
          <p:cNvPicPr>
            <a:picLocks noChangeAspect="1"/>
          </p:cNvPicPr>
          <p:nvPr/>
        </p:nvPicPr>
        <p:blipFill>
          <a:blip r:embed="rId4"/>
          <a:stretch>
            <a:fillRect/>
          </a:stretch>
        </p:blipFill>
        <p:spPr>
          <a:xfrm>
            <a:off x="6236946" y="3915563"/>
            <a:ext cx="6037835" cy="2616396"/>
          </a:xfrm>
          <a:prstGeom prst="rect">
            <a:avLst/>
          </a:prstGeom>
        </p:spPr>
      </p:pic>
      <p:sp>
        <p:nvSpPr>
          <p:cNvPr id="16" name="pole tekstowe 15">
            <a:extLst>
              <a:ext uri="{FF2B5EF4-FFF2-40B4-BE49-F238E27FC236}">
                <a16:creationId xmlns:a16="http://schemas.microsoft.com/office/drawing/2014/main" id="{F2EDA591-EE9A-944A-B1CE-4EEFAD65B6B5}"/>
              </a:ext>
            </a:extLst>
          </p:cNvPr>
          <p:cNvSpPr txBox="1"/>
          <p:nvPr/>
        </p:nvSpPr>
        <p:spPr>
          <a:xfrm>
            <a:off x="5326718" y="2864851"/>
            <a:ext cx="3200400" cy="461665"/>
          </a:xfrm>
          <a:prstGeom prst="rect">
            <a:avLst/>
          </a:prstGeom>
          <a:noFill/>
        </p:spPr>
        <p:txBody>
          <a:bodyPr wrap="square" rtlCol="0">
            <a:spAutoFit/>
          </a:bodyPr>
          <a:lstStyle/>
          <a:p>
            <a:r>
              <a:rPr lang="pl-FR" sz="2400" b="1" dirty="0"/>
              <a:t>222 BCE</a:t>
            </a:r>
          </a:p>
        </p:txBody>
      </p:sp>
      <p:pic>
        <p:nvPicPr>
          <p:cNvPr id="12" name="Obraz 11">
            <a:extLst>
              <a:ext uri="{FF2B5EF4-FFF2-40B4-BE49-F238E27FC236}">
                <a16:creationId xmlns:a16="http://schemas.microsoft.com/office/drawing/2014/main" id="{9C5BDC28-BF6F-FA44-989D-C9CB08DEEBA4}"/>
              </a:ext>
            </a:extLst>
          </p:cNvPr>
          <p:cNvPicPr>
            <a:picLocks noChangeAspect="1"/>
          </p:cNvPicPr>
          <p:nvPr/>
        </p:nvPicPr>
        <p:blipFill rotWithShape="1">
          <a:blip r:embed="rId5"/>
          <a:srcRect r="68213"/>
          <a:stretch/>
        </p:blipFill>
        <p:spPr>
          <a:xfrm>
            <a:off x="10430935" y="0"/>
            <a:ext cx="790222" cy="1140178"/>
          </a:xfrm>
          <a:prstGeom prst="rect">
            <a:avLst/>
          </a:prstGeom>
        </p:spPr>
      </p:pic>
    </p:spTree>
    <p:extLst>
      <p:ext uri="{BB962C8B-B14F-4D97-AF65-F5344CB8AC3E}">
        <p14:creationId xmlns:p14="http://schemas.microsoft.com/office/powerpoint/2010/main" val="2822654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a:extLst>
              <a:ext uri="{FF2B5EF4-FFF2-40B4-BE49-F238E27FC236}">
                <a16:creationId xmlns:a16="http://schemas.microsoft.com/office/drawing/2014/main" id="{3A19C121-58FC-9A43-88B9-5577F0475119}"/>
              </a:ext>
            </a:extLst>
          </p:cNvPr>
          <p:cNvSpPr txBox="1"/>
          <p:nvPr/>
        </p:nvSpPr>
        <p:spPr>
          <a:xfrm>
            <a:off x="0" y="654016"/>
            <a:ext cx="6096000" cy="584775"/>
          </a:xfrm>
          <a:prstGeom prst="rect">
            <a:avLst/>
          </a:prstGeom>
          <a:noFill/>
        </p:spPr>
        <p:txBody>
          <a:bodyPr wrap="square">
            <a:spAutoFit/>
          </a:bodyPr>
          <a:lstStyle/>
          <a:p>
            <a:pPr algn="ctr"/>
            <a:r>
              <a:rPr lang="en-US" sz="3200" b="1" dirty="0">
                <a:effectLst/>
                <a:ea typeface="Calibri" panose="020F0502020204030204" pitchFamily="34" charset="0"/>
              </a:rPr>
              <a:t>OGIS 733 (188-182 BCE)</a:t>
            </a:r>
            <a:r>
              <a:rPr lang="pl-FR" sz="3200" b="1" dirty="0">
                <a:effectLst/>
              </a:rPr>
              <a:t> </a:t>
            </a:r>
            <a:endParaRPr lang="pl-FR" sz="3200" b="1" dirty="0"/>
          </a:p>
        </p:txBody>
      </p:sp>
      <p:sp>
        <p:nvSpPr>
          <p:cNvPr id="7" name="pole tekstowe 6">
            <a:extLst>
              <a:ext uri="{FF2B5EF4-FFF2-40B4-BE49-F238E27FC236}">
                <a16:creationId xmlns:a16="http://schemas.microsoft.com/office/drawing/2014/main" id="{57C68D4C-576B-2D45-8137-346349805B0A}"/>
              </a:ext>
            </a:extLst>
          </p:cNvPr>
          <p:cNvSpPr txBox="1"/>
          <p:nvPr/>
        </p:nvSpPr>
        <p:spPr>
          <a:xfrm>
            <a:off x="1005840" y="1530403"/>
            <a:ext cx="6096000" cy="3797193"/>
          </a:xfrm>
          <a:prstGeom prst="rect">
            <a:avLst/>
          </a:prstGeom>
          <a:noFill/>
        </p:spPr>
        <p:txBody>
          <a:bodyPr wrap="square">
            <a:spAutoFit/>
          </a:bodyPr>
          <a:lstStyle/>
          <a:p>
            <a:pPr>
              <a:lnSpc>
                <a:spcPct val="150000"/>
              </a:lnSpc>
            </a:pPr>
            <a:r>
              <a:rPr lang="el-GR" sz="1800" dirty="0" err="1">
                <a:solidFill>
                  <a:srgbClr val="000000"/>
                </a:solidFill>
                <a:latin typeface="Times-Roman" pitchFamily="2" charset="0"/>
              </a:rPr>
              <a:t>ὑπὲρ</a:t>
            </a:r>
            <a:r>
              <a:rPr lang="el-GR" sz="1800" dirty="0">
                <a:solidFill>
                  <a:srgbClr val="000000"/>
                </a:solidFill>
                <a:latin typeface="Times-Roman" pitchFamily="2" charset="0"/>
              </a:rPr>
              <a:t> βασιλέως Πτολεμαίου </a:t>
            </a:r>
            <a:r>
              <a:rPr lang="el-GR" sz="1800" dirty="0" err="1">
                <a:solidFill>
                  <a:srgbClr val="000000"/>
                </a:solidFill>
                <a:latin typeface="Times-Roman" pitchFamily="2" charset="0"/>
              </a:rPr>
              <a:t>τοῦ</a:t>
            </a:r>
            <a:r>
              <a:rPr lang="el-GR" sz="1800" dirty="0">
                <a:solidFill>
                  <a:srgbClr val="000000"/>
                </a:solidFill>
                <a:latin typeface="Times-Roman" pitchFamily="2" charset="0"/>
              </a:rPr>
              <a:t> </a:t>
            </a:r>
            <a:r>
              <a:rPr lang="el-GR" sz="1800" dirty="0" err="1">
                <a:solidFill>
                  <a:srgbClr val="000000"/>
                </a:solidFill>
                <a:latin typeface="Times-Roman" pitchFamily="2" charset="0"/>
              </a:rPr>
              <a:t>βασιλέ</a:t>
            </a:r>
            <a:r>
              <a:rPr lang="el-GR" sz="1800" dirty="0">
                <a:solidFill>
                  <a:srgbClr val="000000"/>
                </a:solidFill>
                <a:latin typeface="Times-Roman" pitchFamily="2" charset="0"/>
              </a:rPr>
              <a:t>[ως] 	</a:t>
            </a:r>
          </a:p>
          <a:p>
            <a:pPr>
              <a:lnSpc>
                <a:spcPct val="150000"/>
              </a:lnSpc>
            </a:pPr>
            <a:r>
              <a:rPr lang="el-GR" sz="1800" dirty="0">
                <a:solidFill>
                  <a:srgbClr val="000000"/>
                </a:solidFill>
                <a:latin typeface="Times-Roman" pitchFamily="2" charset="0"/>
              </a:rPr>
              <a:t>Πτολεμαίου </a:t>
            </a:r>
            <a:r>
              <a:rPr lang="el-GR" sz="1800" dirty="0" err="1">
                <a:solidFill>
                  <a:srgbClr val="000000"/>
                </a:solidFill>
                <a:latin typeface="Times-Roman" pitchFamily="2" charset="0"/>
              </a:rPr>
              <a:t>καὶ</a:t>
            </a:r>
            <a:r>
              <a:rPr lang="el-GR" sz="1800" dirty="0">
                <a:solidFill>
                  <a:srgbClr val="000000"/>
                </a:solidFill>
                <a:latin typeface="Times-Roman" pitchFamily="2" charset="0"/>
              </a:rPr>
              <a:t> βασιλίσσης </a:t>
            </a:r>
            <a:r>
              <a:rPr lang="el-GR" sz="1800" dirty="0" err="1">
                <a:solidFill>
                  <a:srgbClr val="000000"/>
                </a:solidFill>
                <a:latin typeface="Times-Roman" pitchFamily="2" charset="0"/>
              </a:rPr>
              <a:t>Ἀρσινόης</a:t>
            </a:r>
            <a:r>
              <a:rPr lang="el-GR" sz="1800" dirty="0">
                <a:solidFill>
                  <a:srgbClr val="000000"/>
                </a:solidFill>
                <a:latin typeface="Times-Roman" pitchFamily="2" charset="0"/>
              </a:rPr>
              <a:t> [</a:t>
            </a:r>
            <a:r>
              <a:rPr lang="el-GR" sz="1800" dirty="0" err="1">
                <a:solidFill>
                  <a:srgbClr val="000000"/>
                </a:solidFill>
                <a:latin typeface="Times-Roman" pitchFamily="2" charset="0"/>
              </a:rPr>
              <a:t>θεῶν</a:t>
            </a:r>
            <a:r>
              <a:rPr lang="el-GR" sz="1800" dirty="0">
                <a:solidFill>
                  <a:srgbClr val="000000"/>
                </a:solidFill>
                <a:latin typeface="Times-Roman" pitchFamily="2" charset="0"/>
              </a:rPr>
              <a:t>] 	</a:t>
            </a:r>
          </a:p>
          <a:p>
            <a:pPr>
              <a:lnSpc>
                <a:spcPct val="150000"/>
              </a:lnSpc>
            </a:pPr>
            <a:r>
              <a:rPr lang="el-GR" sz="1800" dirty="0" err="1">
                <a:solidFill>
                  <a:srgbClr val="000000"/>
                </a:solidFill>
                <a:latin typeface="Times-Roman" pitchFamily="2" charset="0"/>
              </a:rPr>
              <a:t>Φιλοπατόρων</a:t>
            </a:r>
            <a:r>
              <a:rPr lang="el-GR" sz="1800" dirty="0">
                <a:solidFill>
                  <a:srgbClr val="000000"/>
                </a:solidFill>
                <a:latin typeface="Times-Roman" pitchFamily="2" charset="0"/>
              </a:rPr>
              <a:t> </a:t>
            </a:r>
            <a:r>
              <a:rPr lang="el-GR" sz="1800" dirty="0" err="1">
                <a:solidFill>
                  <a:srgbClr val="000000"/>
                </a:solidFill>
                <a:latin typeface="Times-Roman" pitchFamily="2" charset="0"/>
              </a:rPr>
              <a:t>καὶ</a:t>
            </a:r>
            <a:r>
              <a:rPr lang="el-GR" sz="1800" dirty="0">
                <a:solidFill>
                  <a:srgbClr val="000000"/>
                </a:solidFill>
                <a:latin typeface="Times-Roman" pitchFamily="2" charset="0"/>
              </a:rPr>
              <a:t> βασιλίσσης </a:t>
            </a:r>
            <a:r>
              <a:rPr lang="el-GR" sz="1800" dirty="0" err="1">
                <a:solidFill>
                  <a:srgbClr val="000000"/>
                </a:solidFill>
                <a:latin typeface="Times-Roman" pitchFamily="2" charset="0"/>
              </a:rPr>
              <a:t>Κλεοπ</a:t>
            </a:r>
            <a:r>
              <a:rPr lang="el-GR" sz="1800" dirty="0">
                <a:solidFill>
                  <a:srgbClr val="000000"/>
                </a:solidFill>
                <a:latin typeface="Times-Roman" pitchFamily="2" charset="0"/>
              </a:rPr>
              <a:t>[</a:t>
            </a:r>
            <a:r>
              <a:rPr lang="el-GR" sz="1800" dirty="0" err="1">
                <a:solidFill>
                  <a:srgbClr val="000000"/>
                </a:solidFill>
                <a:latin typeface="Times-Roman" pitchFamily="2" charset="0"/>
              </a:rPr>
              <a:t>άτρας</a:t>
            </a:r>
            <a:r>
              <a:rPr lang="el-GR" sz="1800" dirty="0">
                <a:solidFill>
                  <a:srgbClr val="000000"/>
                </a:solidFill>
                <a:latin typeface="Times-Roman" pitchFamily="2" charset="0"/>
              </a:rPr>
              <a:t>] 	</a:t>
            </a:r>
          </a:p>
          <a:p>
            <a:pPr>
              <a:lnSpc>
                <a:spcPct val="150000"/>
              </a:lnSpc>
            </a:pPr>
            <a:r>
              <a:rPr lang="el-GR" sz="1800" dirty="0" err="1">
                <a:solidFill>
                  <a:srgbClr val="000000"/>
                </a:solidFill>
                <a:latin typeface="Times-Roman" pitchFamily="2" charset="0"/>
              </a:rPr>
              <a:t>τῆς</a:t>
            </a:r>
            <a:r>
              <a:rPr lang="el-GR" sz="1800" dirty="0">
                <a:solidFill>
                  <a:srgbClr val="000000"/>
                </a:solidFill>
                <a:latin typeface="Times-Roman" pitchFamily="2" charset="0"/>
              </a:rPr>
              <a:t> βασιλέως Πτολεμαίου </a:t>
            </a:r>
            <a:r>
              <a:rPr lang="el-GR" sz="1800" dirty="0" err="1">
                <a:solidFill>
                  <a:srgbClr val="000000"/>
                </a:solidFill>
                <a:latin typeface="Times-Roman" pitchFamily="2" charset="0"/>
              </a:rPr>
              <a:t>ἀδελφῆς</a:t>
            </a:r>
            <a:r>
              <a:rPr lang="el-GR" sz="1800" dirty="0">
                <a:solidFill>
                  <a:srgbClr val="000000"/>
                </a:solidFill>
                <a:latin typeface="Times-Roman" pitchFamily="2" charset="0"/>
              </a:rPr>
              <a:t> </a:t>
            </a:r>
            <a:r>
              <a:rPr lang="el-GR" sz="1800" dirty="0" err="1">
                <a:solidFill>
                  <a:srgbClr val="000000"/>
                </a:solidFill>
                <a:latin typeface="Times-Roman" pitchFamily="2" charset="0"/>
              </a:rPr>
              <a:t>καὶ</a:t>
            </a:r>
            <a:r>
              <a:rPr lang="el-GR" sz="1800" dirty="0">
                <a:solidFill>
                  <a:srgbClr val="000000"/>
                </a:solidFill>
                <a:latin typeface="Times-Roman" pitchFamily="2" charset="0"/>
              </a:rPr>
              <a:t> γ[</a:t>
            </a:r>
            <a:r>
              <a:rPr lang="el-GR" sz="1800" dirty="0" err="1">
                <a:solidFill>
                  <a:srgbClr val="000000"/>
                </a:solidFill>
                <a:latin typeface="Times-Roman" pitchFamily="2" charset="0"/>
              </a:rPr>
              <a:t>υναικός</a:t>
            </a:r>
            <a:r>
              <a:rPr lang="el-GR" sz="1800" dirty="0">
                <a:solidFill>
                  <a:srgbClr val="000000"/>
                </a:solidFill>
                <a:latin typeface="Times-Roman" pitchFamily="2" charset="0"/>
              </a:rPr>
              <a:t>], 	</a:t>
            </a:r>
          </a:p>
          <a:p>
            <a:pPr>
              <a:lnSpc>
                <a:spcPct val="150000"/>
              </a:lnSpc>
            </a:pPr>
            <a:r>
              <a:rPr lang="el-GR" sz="1800" dirty="0">
                <a:solidFill>
                  <a:srgbClr val="000000"/>
                </a:solidFill>
                <a:latin typeface="Times-Roman" pitchFamily="2" charset="0"/>
              </a:rPr>
              <a:t>5 	</a:t>
            </a:r>
            <a:r>
              <a:rPr lang="el-GR" sz="1800" dirty="0" err="1">
                <a:solidFill>
                  <a:srgbClr val="000000"/>
                </a:solidFill>
                <a:latin typeface="Times-Roman" pitchFamily="2" charset="0"/>
              </a:rPr>
              <a:t>θεῶν</a:t>
            </a:r>
            <a:r>
              <a:rPr lang="el-GR" sz="1800" dirty="0">
                <a:solidFill>
                  <a:srgbClr val="000000"/>
                </a:solidFill>
                <a:latin typeface="Times-Roman" pitchFamily="2" charset="0"/>
              </a:rPr>
              <a:t> </a:t>
            </a:r>
            <a:r>
              <a:rPr lang="el-GR" sz="1800" dirty="0" err="1">
                <a:solidFill>
                  <a:srgbClr val="000000"/>
                </a:solidFill>
                <a:latin typeface="Times-Roman" pitchFamily="2" charset="0"/>
              </a:rPr>
              <a:t>Ἐπιφανῶν</a:t>
            </a:r>
            <a:r>
              <a:rPr lang="el-GR" sz="1800" dirty="0">
                <a:solidFill>
                  <a:srgbClr val="000000"/>
                </a:solidFill>
                <a:latin typeface="Times-Roman" pitchFamily="2" charset="0"/>
              </a:rPr>
              <a:t> </a:t>
            </a:r>
            <a:r>
              <a:rPr lang="el-GR" sz="1800" dirty="0" err="1">
                <a:solidFill>
                  <a:srgbClr val="000000"/>
                </a:solidFill>
                <a:latin typeface="Times-Roman" pitchFamily="2" charset="0"/>
              </a:rPr>
              <a:t>καὶ</a:t>
            </a:r>
            <a:r>
              <a:rPr lang="el-GR" sz="1800" dirty="0">
                <a:solidFill>
                  <a:srgbClr val="000000"/>
                </a:solidFill>
                <a:latin typeface="Times-Roman" pitchFamily="2" charset="0"/>
              </a:rPr>
              <a:t> </a:t>
            </a:r>
            <a:r>
              <a:rPr lang="el-GR" sz="1800" dirty="0" err="1">
                <a:solidFill>
                  <a:srgbClr val="000000"/>
                </a:solidFill>
                <a:latin typeface="Times-Roman" pitchFamily="2" charset="0"/>
              </a:rPr>
              <a:t>Εὐχαρίστων</a:t>
            </a:r>
            <a:r>
              <a:rPr lang="el-GR" sz="1800" dirty="0">
                <a:solidFill>
                  <a:srgbClr val="000000"/>
                </a:solidFill>
                <a:latin typeface="Times-Roman" pitchFamily="2" charset="0"/>
              </a:rPr>
              <a:t> </a:t>
            </a:r>
            <a:r>
              <a:rPr lang="el-GR" sz="1800" dirty="0" err="1">
                <a:solidFill>
                  <a:srgbClr val="000000"/>
                </a:solidFill>
                <a:latin typeface="Times-Roman" pitchFamily="2" charset="0"/>
              </a:rPr>
              <a:t>καὶ</a:t>
            </a:r>
            <a:r>
              <a:rPr lang="el-GR" sz="1800" dirty="0">
                <a:solidFill>
                  <a:srgbClr val="000000"/>
                </a:solidFill>
                <a:latin typeface="Times-Roman" pitchFamily="2" charset="0"/>
              </a:rPr>
              <a:t> </a:t>
            </a:r>
            <a:r>
              <a:rPr lang="el-GR" sz="1800" dirty="0" err="1">
                <a:solidFill>
                  <a:srgbClr val="000000"/>
                </a:solidFill>
                <a:latin typeface="Times-Roman" pitchFamily="2" charset="0"/>
              </a:rPr>
              <a:t>τοῦ</a:t>
            </a:r>
            <a:r>
              <a:rPr lang="el-GR" sz="1800" dirty="0">
                <a:solidFill>
                  <a:srgbClr val="000000"/>
                </a:solidFill>
                <a:latin typeface="Times-Roman" pitchFamily="2" charset="0"/>
              </a:rPr>
              <a:t> </a:t>
            </a:r>
            <a:r>
              <a:rPr lang="el-GR" sz="1800" dirty="0" err="1">
                <a:solidFill>
                  <a:srgbClr val="000000"/>
                </a:solidFill>
                <a:latin typeface="Times-Roman" pitchFamily="2" charset="0"/>
              </a:rPr>
              <a:t>υἱο</a:t>
            </a:r>
            <a:r>
              <a:rPr lang="el-GR" sz="1800" dirty="0">
                <a:solidFill>
                  <a:srgbClr val="000000"/>
                </a:solidFill>
                <a:latin typeface="Times-Roman" pitchFamily="2" charset="0"/>
              </a:rPr>
              <a:t>[</a:t>
            </a:r>
            <a:r>
              <a:rPr lang="el-GR" sz="1800" dirty="0" err="1">
                <a:solidFill>
                  <a:srgbClr val="000000"/>
                </a:solidFill>
                <a:latin typeface="Times-Roman" pitchFamily="2" charset="0"/>
              </a:rPr>
              <a:t>ῦ</a:t>
            </a:r>
            <a:r>
              <a:rPr lang="el-GR" sz="1800" dirty="0">
                <a:solidFill>
                  <a:srgbClr val="000000"/>
                </a:solidFill>
                <a:latin typeface="Times-Roman" pitchFamily="2" charset="0"/>
              </a:rPr>
              <a:t> </a:t>
            </a:r>
            <a:r>
              <a:rPr lang="el-GR" sz="1800" dirty="0" err="1">
                <a:solidFill>
                  <a:srgbClr val="000000"/>
                </a:solidFill>
                <a:latin typeface="Times-Roman" pitchFamily="2" charset="0"/>
              </a:rPr>
              <a:t>αὐτῶν</a:t>
            </a:r>
            <a:r>
              <a:rPr lang="el-GR" sz="1800" dirty="0">
                <a:solidFill>
                  <a:srgbClr val="000000"/>
                </a:solidFill>
                <a:latin typeface="Times-Roman" pitchFamily="2" charset="0"/>
              </a:rPr>
              <a:t>] 	</a:t>
            </a:r>
          </a:p>
          <a:p>
            <a:pPr>
              <a:lnSpc>
                <a:spcPct val="150000"/>
              </a:lnSpc>
            </a:pPr>
            <a:r>
              <a:rPr lang="el-GR" sz="1800" dirty="0">
                <a:solidFill>
                  <a:srgbClr val="000000"/>
                </a:solidFill>
                <a:latin typeface="Times-Roman" pitchFamily="2" charset="0"/>
              </a:rPr>
              <a:t>Πτολεμαίου </a:t>
            </a:r>
            <a:r>
              <a:rPr lang="el-GR" sz="1800" dirty="0" err="1">
                <a:solidFill>
                  <a:srgbClr val="000000"/>
                </a:solidFill>
                <a:latin typeface="Times-Roman" pitchFamily="2" charset="0"/>
              </a:rPr>
              <a:t>Διὶ</a:t>
            </a:r>
            <a:r>
              <a:rPr lang="el-GR" sz="1800" dirty="0">
                <a:solidFill>
                  <a:srgbClr val="000000"/>
                </a:solidFill>
                <a:latin typeface="Times-Roman" pitchFamily="2" charset="0"/>
              </a:rPr>
              <a:t> </a:t>
            </a:r>
            <a:r>
              <a:rPr lang="el-GR" sz="1800" dirty="0" err="1">
                <a:solidFill>
                  <a:srgbClr val="000000"/>
                </a:solidFill>
                <a:latin typeface="Times-Roman" pitchFamily="2" charset="0"/>
              </a:rPr>
              <a:t>Σωτῆρι</a:t>
            </a:r>
            <a:r>
              <a:rPr lang="el-GR" sz="1800" dirty="0">
                <a:solidFill>
                  <a:srgbClr val="000000"/>
                </a:solidFill>
                <a:latin typeface="Times-Roman" pitchFamily="2" charset="0"/>
              </a:rPr>
              <a:t> </a:t>
            </a:r>
            <a:r>
              <a:rPr lang="el-GR" sz="1800" dirty="0" err="1">
                <a:solidFill>
                  <a:srgbClr val="000000"/>
                </a:solidFill>
                <a:latin typeface="Times-Roman" pitchFamily="2" charset="0"/>
              </a:rPr>
              <a:t>καὶ</a:t>
            </a:r>
            <a:r>
              <a:rPr lang="el-GR" sz="1800" dirty="0">
                <a:solidFill>
                  <a:srgbClr val="000000"/>
                </a:solidFill>
                <a:latin typeface="Times-Roman" pitchFamily="2" charset="0"/>
              </a:rPr>
              <a:t> </a:t>
            </a:r>
            <a:r>
              <a:rPr lang="el-GR" sz="1800" dirty="0" err="1">
                <a:solidFill>
                  <a:srgbClr val="000000"/>
                </a:solidFill>
                <a:latin typeface="Times-Roman" pitchFamily="2" charset="0"/>
              </a:rPr>
              <a:t>θεᾶι</a:t>
            </a:r>
            <a:r>
              <a:rPr lang="el-GR" sz="1800" dirty="0">
                <a:solidFill>
                  <a:srgbClr val="000000"/>
                </a:solidFill>
                <a:latin typeface="Times-Roman" pitchFamily="2" charset="0"/>
              </a:rPr>
              <a:t> </a:t>
            </a:r>
            <a:r>
              <a:rPr lang="el-GR" sz="1800" dirty="0" err="1">
                <a:solidFill>
                  <a:srgbClr val="000000"/>
                </a:solidFill>
                <a:latin typeface="Times-Roman" pitchFamily="2" charset="0"/>
              </a:rPr>
              <a:t>Συρίαι</a:t>
            </a:r>
            <a:r>
              <a:rPr lang="el-GR" sz="1800" dirty="0">
                <a:solidFill>
                  <a:srgbClr val="000000"/>
                </a:solidFill>
                <a:latin typeface="Times-Roman" pitchFamily="2" charset="0"/>
              </a:rPr>
              <a:t> κα[</a:t>
            </a:r>
            <a:r>
              <a:rPr lang="el-GR" sz="1800" dirty="0" err="1">
                <a:solidFill>
                  <a:srgbClr val="000000"/>
                </a:solidFill>
                <a:latin typeface="Times-Roman" pitchFamily="2" charset="0"/>
              </a:rPr>
              <a:t>ὶ</a:t>
            </a:r>
            <a:r>
              <a:rPr lang="el-GR" sz="1800" dirty="0">
                <a:solidFill>
                  <a:srgbClr val="000000"/>
                </a:solidFill>
                <a:latin typeface="Times-Roman" pitchFamily="2" charset="0"/>
              </a:rPr>
              <a:t> </a:t>
            </a:r>
            <a:r>
              <a:rPr lang="el-GR" sz="1800" dirty="0" err="1">
                <a:solidFill>
                  <a:srgbClr val="000000"/>
                </a:solidFill>
                <a:latin typeface="Times-Roman" pitchFamily="2" charset="0"/>
              </a:rPr>
              <a:t>θεοῖς</a:t>
            </a:r>
            <a:r>
              <a:rPr lang="el-GR" sz="1800" dirty="0">
                <a:solidFill>
                  <a:srgbClr val="000000"/>
                </a:solidFill>
                <a:latin typeface="Times-Roman" pitchFamily="2" charset="0"/>
              </a:rPr>
              <a:t>] 	</a:t>
            </a:r>
          </a:p>
          <a:p>
            <a:pPr>
              <a:lnSpc>
                <a:spcPct val="150000"/>
              </a:lnSpc>
            </a:pPr>
            <a:r>
              <a:rPr lang="el-GR" sz="1800" dirty="0" err="1">
                <a:solidFill>
                  <a:srgbClr val="000000"/>
                </a:solidFill>
                <a:latin typeface="Times-Roman" pitchFamily="2" charset="0"/>
              </a:rPr>
              <a:t>συννάοις</a:t>
            </a:r>
            <a:r>
              <a:rPr lang="el-GR" sz="1800" dirty="0">
                <a:solidFill>
                  <a:srgbClr val="000000"/>
                </a:solidFill>
                <a:latin typeface="Times-Roman" pitchFamily="2" charset="0"/>
              </a:rPr>
              <a:t> </a:t>
            </a:r>
            <a:r>
              <a:rPr lang="el-GR" sz="1800" dirty="0" err="1">
                <a:solidFill>
                  <a:srgbClr val="000000"/>
                </a:solidFill>
                <a:latin typeface="Times-Roman" pitchFamily="2" charset="0"/>
              </a:rPr>
              <a:t>Ἀπολλώνιος</a:t>
            </a:r>
            <a:r>
              <a:rPr lang="el-GR" sz="1800" dirty="0">
                <a:solidFill>
                  <a:srgbClr val="000000"/>
                </a:solidFill>
                <a:latin typeface="Times-Roman" pitchFamily="2" charset="0"/>
              </a:rPr>
              <a:t> </a:t>
            </a:r>
            <a:r>
              <a:rPr lang="el-GR" sz="1800" dirty="0" err="1">
                <a:solidFill>
                  <a:srgbClr val="000000"/>
                </a:solidFill>
                <a:latin typeface="Times-Roman" pitchFamily="2" charset="0"/>
              </a:rPr>
              <a:t>καὶ</a:t>
            </a:r>
            <a:r>
              <a:rPr lang="el-GR" sz="1800" dirty="0">
                <a:solidFill>
                  <a:srgbClr val="000000"/>
                </a:solidFill>
                <a:latin typeface="Times-Roman" pitchFamily="2" charset="0"/>
              </a:rPr>
              <a:t> </a:t>
            </a:r>
            <a:r>
              <a:rPr lang="el-GR" sz="1800" dirty="0" err="1">
                <a:solidFill>
                  <a:srgbClr val="000000"/>
                </a:solidFill>
                <a:latin typeface="Times-Roman" pitchFamily="2" charset="0"/>
              </a:rPr>
              <a:t>Μαχάτ</a:t>
            </a:r>
            <a:r>
              <a:rPr lang="el-GR" sz="1800" dirty="0">
                <a:solidFill>
                  <a:srgbClr val="000000"/>
                </a:solidFill>
                <a:latin typeface="Times-Roman" pitchFamily="2" charset="0"/>
              </a:rPr>
              <a:t>[ας </a:t>
            </a:r>
            <a:r>
              <a:rPr lang="el-GR" sz="1800" dirty="0" err="1">
                <a:solidFill>
                  <a:srgbClr val="000000"/>
                </a:solidFill>
                <a:latin typeface="Times-Roman" pitchFamily="2" charset="0"/>
              </a:rPr>
              <a:t>οἱ</a:t>
            </a:r>
            <a:r>
              <a:rPr lang="el-GR" sz="1800" dirty="0">
                <a:solidFill>
                  <a:srgbClr val="000000"/>
                </a:solidFill>
                <a:latin typeface="Times-Roman" pitchFamily="2" charset="0"/>
              </a:rPr>
              <a:t>] 	</a:t>
            </a:r>
          </a:p>
          <a:p>
            <a:pPr>
              <a:lnSpc>
                <a:spcPct val="150000"/>
              </a:lnSpc>
            </a:pPr>
            <a:r>
              <a:rPr lang="el-GR" sz="1800" dirty="0" err="1">
                <a:solidFill>
                  <a:srgbClr val="000000"/>
                </a:solidFill>
                <a:latin typeface="Times-Roman" pitchFamily="2" charset="0"/>
              </a:rPr>
              <a:t>Μαχάτου</a:t>
            </a:r>
            <a:r>
              <a:rPr lang="el-GR" sz="1800" dirty="0">
                <a:solidFill>
                  <a:srgbClr val="000000"/>
                </a:solidFill>
                <a:latin typeface="Times-Roman" pitchFamily="2" charset="0"/>
              </a:rPr>
              <a:t> Μακεδόνες, </a:t>
            </a:r>
            <a:r>
              <a:rPr lang="el-GR" sz="1800" dirty="0" err="1">
                <a:solidFill>
                  <a:srgbClr val="000000"/>
                </a:solidFill>
                <a:latin typeface="Times-Roman" pitchFamily="2" charset="0"/>
              </a:rPr>
              <a:t>οἱ</a:t>
            </a:r>
            <a:r>
              <a:rPr lang="el-GR" sz="1800" dirty="0">
                <a:solidFill>
                  <a:srgbClr val="000000"/>
                </a:solidFill>
                <a:latin typeface="Times-Roman" pitchFamily="2" charset="0"/>
              </a:rPr>
              <a:t> </a:t>
            </a:r>
            <a:r>
              <a:rPr lang="el-GR" sz="1800" dirty="0" err="1">
                <a:solidFill>
                  <a:srgbClr val="000000"/>
                </a:solidFill>
                <a:latin typeface="Times-Roman" pitchFamily="2" charset="0"/>
              </a:rPr>
              <a:t>ἱερεῖς</a:t>
            </a:r>
            <a:r>
              <a:rPr lang="el-GR" sz="1800" dirty="0">
                <a:solidFill>
                  <a:srgbClr val="000000"/>
                </a:solidFill>
                <a:latin typeface="Times-Roman" pitchFamily="2" charset="0"/>
              </a:rPr>
              <a:t>.	</a:t>
            </a:r>
          </a:p>
        </p:txBody>
      </p:sp>
      <p:sp>
        <p:nvSpPr>
          <p:cNvPr id="8" name="pole tekstowe 7">
            <a:extLst>
              <a:ext uri="{FF2B5EF4-FFF2-40B4-BE49-F238E27FC236}">
                <a16:creationId xmlns:a16="http://schemas.microsoft.com/office/drawing/2014/main" id="{04984531-93EA-F045-89D7-86A93223A2B7}"/>
              </a:ext>
            </a:extLst>
          </p:cNvPr>
          <p:cNvSpPr txBox="1"/>
          <p:nvPr/>
        </p:nvSpPr>
        <p:spPr>
          <a:xfrm>
            <a:off x="7101840" y="1238791"/>
            <a:ext cx="4419600" cy="4610108"/>
          </a:xfrm>
          <a:prstGeom prst="rect">
            <a:avLst/>
          </a:prstGeom>
          <a:noFill/>
        </p:spPr>
        <p:txBody>
          <a:bodyPr wrap="square" rtlCol="0">
            <a:spAutoFit/>
          </a:bodyPr>
          <a:lstStyle/>
          <a:p>
            <a:pPr>
              <a:lnSpc>
                <a:spcPct val="150000"/>
              </a:lnSpc>
            </a:pPr>
            <a:r>
              <a:rPr lang="pl-FR" dirty="0"/>
              <a:t>For the king Ptolemy, son of the king Ptolemy and the queen Arsinoe, the gods Philopatroi (Loving the Father) and for the queen Kleopatra, sister and wife of the king Ptolemy, the gods Epiphanei and Thankful and for their son Ptolemy. To Zeus the Saviour and the Syrian Goddess and associated gods, Apollonios and Machatas, the sons of the Macedonian Machatas, the priests.</a:t>
            </a:r>
          </a:p>
        </p:txBody>
      </p:sp>
      <p:pic>
        <p:nvPicPr>
          <p:cNvPr id="5" name="Obraz 4">
            <a:extLst>
              <a:ext uri="{FF2B5EF4-FFF2-40B4-BE49-F238E27FC236}">
                <a16:creationId xmlns:a16="http://schemas.microsoft.com/office/drawing/2014/main" id="{696EDCBC-9CB0-0B40-A17C-799F40312CC7}"/>
              </a:ext>
            </a:extLst>
          </p:cNvPr>
          <p:cNvPicPr>
            <a:picLocks noChangeAspect="1"/>
          </p:cNvPicPr>
          <p:nvPr/>
        </p:nvPicPr>
        <p:blipFill rotWithShape="1">
          <a:blip r:embed="rId2"/>
          <a:srcRect r="68213"/>
          <a:stretch/>
        </p:blipFill>
        <p:spPr>
          <a:xfrm>
            <a:off x="10430935" y="0"/>
            <a:ext cx="790222" cy="1140178"/>
          </a:xfrm>
          <a:prstGeom prst="rect">
            <a:avLst/>
          </a:prstGeom>
        </p:spPr>
      </p:pic>
    </p:spTree>
    <p:extLst>
      <p:ext uri="{BB962C8B-B14F-4D97-AF65-F5344CB8AC3E}">
        <p14:creationId xmlns:p14="http://schemas.microsoft.com/office/powerpoint/2010/main" val="1578467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A62B24B-C714-7D42-8963-43269A39C37C}"/>
              </a:ext>
            </a:extLst>
          </p:cNvPr>
          <p:cNvSpPr>
            <a:spLocks noGrp="1"/>
          </p:cNvSpPr>
          <p:nvPr>
            <p:ph type="title"/>
          </p:nvPr>
        </p:nvSpPr>
        <p:spPr/>
        <p:txBody>
          <a:bodyPr/>
          <a:lstStyle/>
          <a:p>
            <a:pPr algn="ctr"/>
            <a:r>
              <a:rPr lang="pl-FR" b="1" cap="small" dirty="0"/>
              <a:t>Delos</a:t>
            </a:r>
          </a:p>
        </p:txBody>
      </p:sp>
      <p:pic>
        <p:nvPicPr>
          <p:cNvPr id="4" name="Obraz 3">
            <a:extLst>
              <a:ext uri="{FF2B5EF4-FFF2-40B4-BE49-F238E27FC236}">
                <a16:creationId xmlns:a16="http://schemas.microsoft.com/office/drawing/2014/main" id="{0B4CA943-55B3-154F-B8E2-36C50C8752DA}"/>
              </a:ext>
            </a:extLst>
          </p:cNvPr>
          <p:cNvPicPr>
            <a:picLocks noChangeAspect="1"/>
          </p:cNvPicPr>
          <p:nvPr/>
        </p:nvPicPr>
        <p:blipFill>
          <a:blip r:embed="rId2"/>
          <a:stretch>
            <a:fillRect/>
          </a:stretch>
        </p:blipFill>
        <p:spPr>
          <a:xfrm>
            <a:off x="137160" y="1900046"/>
            <a:ext cx="4968240" cy="4957954"/>
          </a:xfrm>
          <a:prstGeom prst="rect">
            <a:avLst/>
          </a:prstGeom>
        </p:spPr>
      </p:pic>
      <p:sp>
        <p:nvSpPr>
          <p:cNvPr id="6" name="pole tekstowe 5">
            <a:extLst>
              <a:ext uri="{FF2B5EF4-FFF2-40B4-BE49-F238E27FC236}">
                <a16:creationId xmlns:a16="http://schemas.microsoft.com/office/drawing/2014/main" id="{6C1EB4F3-AD3F-7A4E-BD1C-B6851DF938EB}"/>
              </a:ext>
            </a:extLst>
          </p:cNvPr>
          <p:cNvSpPr txBox="1"/>
          <p:nvPr/>
        </p:nvSpPr>
        <p:spPr>
          <a:xfrm>
            <a:off x="5242560" y="2246801"/>
            <a:ext cx="5196840" cy="4611199"/>
          </a:xfrm>
          <a:prstGeom prst="rect">
            <a:avLst/>
          </a:prstGeom>
          <a:noFill/>
        </p:spPr>
        <p:txBody>
          <a:bodyPr wrap="square">
            <a:spAutoFit/>
          </a:bodyPr>
          <a:lstStyle/>
          <a:p>
            <a:pPr algn="just">
              <a:lnSpc>
                <a:spcPct val="150000"/>
              </a:lnSpc>
            </a:pPr>
            <a:r>
              <a:rPr lang="el-GR" dirty="0" err="1"/>
              <a:t>Ὁ</a:t>
            </a:r>
            <a:r>
              <a:rPr lang="el-GR" dirty="0"/>
              <a:t> </a:t>
            </a:r>
            <a:r>
              <a:rPr lang="el-GR" b="1" dirty="0" err="1"/>
              <a:t>ἱερεὺς</a:t>
            </a:r>
            <a:r>
              <a:rPr lang="el-GR" b="1" dirty="0"/>
              <a:t> </a:t>
            </a:r>
            <a:r>
              <a:rPr lang="el-GR" b="1" dirty="0" err="1"/>
              <a:t>Νίκων</a:t>
            </a:r>
            <a:r>
              <a:rPr lang="el-GR" b="1" dirty="0"/>
              <a:t> </a:t>
            </a:r>
            <a:r>
              <a:rPr lang="el-GR" b="1" dirty="0" err="1"/>
              <a:t>Ἀπολλωνίου</a:t>
            </a:r>
            <a:r>
              <a:rPr lang="el-GR" b="1" dirty="0"/>
              <a:t> </a:t>
            </a:r>
            <a:r>
              <a:rPr lang="el-GR" dirty="0" err="1"/>
              <a:t>καὶ</a:t>
            </a:r>
            <a:r>
              <a:rPr lang="el-GR" dirty="0"/>
              <a:t> </a:t>
            </a:r>
            <a:r>
              <a:rPr lang="el-GR" b="1" dirty="0" err="1"/>
              <a:t>ἡ</a:t>
            </a:r>
            <a:r>
              <a:rPr lang="el-GR" b="1" dirty="0"/>
              <a:t> </a:t>
            </a:r>
            <a:r>
              <a:rPr lang="el-GR" b="1" dirty="0" err="1"/>
              <a:t>ἱέρεια</a:t>
            </a:r>
            <a:endParaRPr lang="el-GR" b="1" dirty="0"/>
          </a:p>
          <a:p>
            <a:pPr algn="just">
              <a:lnSpc>
                <a:spcPct val="150000"/>
              </a:lnSpc>
            </a:pPr>
            <a:r>
              <a:rPr lang="el-GR" b="1" dirty="0" err="1"/>
              <a:t>ἡ</a:t>
            </a:r>
            <a:r>
              <a:rPr lang="el-GR" b="1" dirty="0"/>
              <a:t> </a:t>
            </a:r>
            <a:r>
              <a:rPr lang="el-GR" b="1" dirty="0" err="1"/>
              <a:t>γυνὴ</a:t>
            </a:r>
            <a:r>
              <a:rPr lang="el-GR" b="1" dirty="0"/>
              <a:t> </a:t>
            </a:r>
            <a:r>
              <a:rPr lang="el-GR" b="1" dirty="0" err="1"/>
              <a:t>αὐτοῦ</a:t>
            </a:r>
            <a:r>
              <a:rPr lang="el-GR" b="1" dirty="0"/>
              <a:t> </a:t>
            </a:r>
            <a:r>
              <a:rPr lang="el-GR" b="1" dirty="0" err="1"/>
              <a:t>Ὀνησακὼ</a:t>
            </a:r>
            <a:r>
              <a:rPr lang="el-GR" b="1" dirty="0"/>
              <a:t> </a:t>
            </a:r>
            <a:r>
              <a:rPr lang="el-GR" b="1" dirty="0" err="1"/>
              <a:t>Ξένωνος</a:t>
            </a:r>
            <a:r>
              <a:rPr lang="el-GR" b="1" dirty="0"/>
              <a:t> </a:t>
            </a:r>
            <a:r>
              <a:rPr lang="el-GR" dirty="0" err="1"/>
              <a:t>τὸν</a:t>
            </a:r>
            <a:endParaRPr lang="el-GR" dirty="0"/>
          </a:p>
          <a:p>
            <a:pPr algn="just">
              <a:lnSpc>
                <a:spcPct val="150000"/>
              </a:lnSpc>
            </a:pPr>
            <a:r>
              <a:rPr lang="el-GR" dirty="0" err="1"/>
              <a:t>προϋπάρχοντα</a:t>
            </a:r>
            <a:r>
              <a:rPr lang="el-GR" dirty="0"/>
              <a:t> </a:t>
            </a:r>
            <a:r>
              <a:rPr lang="el-GR" dirty="0" err="1"/>
              <a:t>οἶκον</a:t>
            </a:r>
            <a:r>
              <a:rPr lang="el-GR" dirty="0"/>
              <a:t>, </a:t>
            </a:r>
            <a:r>
              <a:rPr lang="el-GR" dirty="0" err="1"/>
              <a:t>ἐξ</a:t>
            </a:r>
            <a:r>
              <a:rPr lang="el-GR" dirty="0"/>
              <a:t> </a:t>
            </a:r>
            <a:r>
              <a:rPr lang="el-GR" dirty="0" err="1"/>
              <a:t>οὗ</a:t>
            </a:r>
            <a:r>
              <a:rPr lang="el-GR" dirty="0"/>
              <a:t> </a:t>
            </a:r>
            <a:r>
              <a:rPr lang="el-GR" dirty="0" err="1"/>
              <a:t>ἀφειρέ</a:t>
            </a:r>
            <a:r>
              <a:rPr lang="el-GR" dirty="0"/>
              <a:t>-</a:t>
            </a:r>
          </a:p>
          <a:p>
            <a:pPr algn="just">
              <a:lnSpc>
                <a:spcPct val="150000"/>
              </a:lnSpc>
            </a:pPr>
            <a:r>
              <a:rPr lang="el-GR" dirty="0" err="1"/>
              <a:t>θη</a:t>
            </a:r>
            <a:r>
              <a:rPr lang="el-GR" dirty="0"/>
              <a:t> </a:t>
            </a:r>
            <a:r>
              <a:rPr lang="el-GR" dirty="0" err="1"/>
              <a:t>εἰς</a:t>
            </a:r>
            <a:r>
              <a:rPr lang="el-GR" dirty="0"/>
              <a:t> </a:t>
            </a:r>
            <a:r>
              <a:rPr lang="el-GR" dirty="0" err="1"/>
              <a:t>τὸν</a:t>
            </a:r>
            <a:r>
              <a:rPr lang="el-GR" dirty="0"/>
              <a:t> </a:t>
            </a:r>
            <a:r>
              <a:rPr lang="el-GR" dirty="0" err="1"/>
              <a:t>τοῦ</a:t>
            </a:r>
            <a:r>
              <a:rPr lang="el-GR" dirty="0"/>
              <a:t> </a:t>
            </a:r>
            <a:r>
              <a:rPr lang="el-GR" dirty="0" err="1"/>
              <a:t>Σαράπιδος</a:t>
            </a:r>
            <a:r>
              <a:rPr lang="el-GR" dirty="0"/>
              <a:t> </a:t>
            </a:r>
            <a:r>
              <a:rPr lang="el-GR" dirty="0" err="1"/>
              <a:t>ναόν</a:t>
            </a:r>
            <a:r>
              <a:rPr lang="el-GR" dirty="0"/>
              <a:t>, κα-</a:t>
            </a:r>
          </a:p>
          <a:p>
            <a:pPr algn="just">
              <a:lnSpc>
                <a:spcPct val="150000"/>
              </a:lnSpc>
            </a:pPr>
            <a:r>
              <a:rPr lang="el-GR" dirty="0" err="1"/>
              <a:t>τεσκεύασαν</a:t>
            </a:r>
            <a:r>
              <a:rPr lang="el-GR" dirty="0"/>
              <a:t> </a:t>
            </a:r>
            <a:r>
              <a:rPr lang="el-GR" dirty="0" err="1"/>
              <a:t>ὑπὲρ</a:t>
            </a:r>
            <a:r>
              <a:rPr lang="el-GR" dirty="0"/>
              <a:t> </a:t>
            </a:r>
            <a:r>
              <a:rPr lang="el-GR" dirty="0" err="1"/>
              <a:t>αὑτῶν</a:t>
            </a:r>
            <a:r>
              <a:rPr lang="el-GR" dirty="0"/>
              <a:t> </a:t>
            </a:r>
            <a:r>
              <a:rPr lang="el-GR" dirty="0" err="1"/>
              <a:t>καὶ</a:t>
            </a:r>
            <a:endParaRPr lang="el-GR" dirty="0"/>
          </a:p>
          <a:p>
            <a:pPr algn="just">
              <a:lnSpc>
                <a:spcPct val="150000"/>
              </a:lnSpc>
            </a:pPr>
            <a:r>
              <a:rPr lang="el-GR" dirty="0" err="1"/>
              <a:t>τῶν</a:t>
            </a:r>
            <a:r>
              <a:rPr lang="el-GR" dirty="0"/>
              <a:t> τέκνων </a:t>
            </a:r>
            <a:r>
              <a:rPr lang="el-GR" b="1" dirty="0" err="1"/>
              <a:t>Ἁγνεῖ</a:t>
            </a:r>
            <a:r>
              <a:rPr lang="el-GR" b="1" dirty="0"/>
              <a:t> </a:t>
            </a:r>
            <a:r>
              <a:rPr lang="el-GR" b="1" dirty="0" err="1"/>
              <a:t>Θεᾷ</a:t>
            </a:r>
            <a:r>
              <a:rPr lang="el-GR" b="1" dirty="0"/>
              <a:t> </a:t>
            </a:r>
            <a:r>
              <a:rPr lang="el-GR" dirty="0" err="1"/>
              <a:t>χαριστήριο</a:t>
            </a:r>
            <a:r>
              <a:rPr lang="el-GR" dirty="0"/>
              <a:t>[ν] ·</a:t>
            </a:r>
          </a:p>
          <a:p>
            <a:pPr algn="just">
              <a:lnSpc>
                <a:spcPct val="150000"/>
              </a:lnSpc>
            </a:pPr>
            <a:r>
              <a:rPr lang="el-GR" dirty="0" err="1"/>
              <a:t>καὶ</a:t>
            </a:r>
            <a:r>
              <a:rPr lang="el-GR" dirty="0"/>
              <a:t> </a:t>
            </a:r>
            <a:r>
              <a:rPr lang="el-GR" dirty="0" err="1"/>
              <a:t>οἵδε</a:t>
            </a:r>
            <a:r>
              <a:rPr lang="el-GR" dirty="0"/>
              <a:t> </a:t>
            </a:r>
            <a:r>
              <a:rPr lang="el-GR" dirty="0" err="1"/>
              <a:t>συμβέβληνται</a:t>
            </a:r>
            <a:r>
              <a:rPr lang="el-GR" dirty="0"/>
              <a:t> </a:t>
            </a:r>
            <a:r>
              <a:rPr lang="el-GR" dirty="0" err="1"/>
              <a:t>εἰς</a:t>
            </a:r>
            <a:r>
              <a:rPr lang="el-GR" dirty="0"/>
              <a:t> </a:t>
            </a:r>
            <a:r>
              <a:rPr lang="el-GR" dirty="0" err="1"/>
              <a:t>τὴν</a:t>
            </a:r>
            <a:r>
              <a:rPr lang="el-GR" dirty="0"/>
              <a:t> </a:t>
            </a:r>
            <a:r>
              <a:rPr lang="el-GR" dirty="0" err="1"/>
              <a:t>ἐπι</a:t>
            </a:r>
            <a:r>
              <a:rPr lang="el-GR" dirty="0"/>
              <a:t>-</a:t>
            </a:r>
          </a:p>
          <a:p>
            <a:pPr algn="just">
              <a:lnSpc>
                <a:spcPct val="150000"/>
              </a:lnSpc>
            </a:pPr>
            <a:r>
              <a:rPr lang="el-GR" dirty="0" err="1"/>
              <a:t>σκευὴν</a:t>
            </a:r>
            <a:r>
              <a:rPr lang="el-GR" dirty="0"/>
              <a:t> </a:t>
            </a:r>
            <a:r>
              <a:rPr lang="el-GR" dirty="0" err="1"/>
              <a:t>τοῦ</a:t>
            </a:r>
            <a:r>
              <a:rPr lang="el-GR" dirty="0"/>
              <a:t> </a:t>
            </a:r>
            <a:r>
              <a:rPr lang="el-GR" dirty="0" err="1"/>
              <a:t>οἴκου</a:t>
            </a:r>
            <a:r>
              <a:rPr lang="el-GR" dirty="0"/>
              <a:t> · </a:t>
            </a:r>
            <a:r>
              <a:rPr lang="el-GR" dirty="0" err="1"/>
              <a:t>τὸ</a:t>
            </a:r>
            <a:r>
              <a:rPr lang="el-GR" dirty="0"/>
              <a:t> </a:t>
            </a:r>
            <a:r>
              <a:rPr lang="el-GR" dirty="0" err="1"/>
              <a:t>κοινὸν</a:t>
            </a:r>
            <a:r>
              <a:rPr lang="el-GR" dirty="0"/>
              <a:t> </a:t>
            </a:r>
            <a:r>
              <a:rPr lang="el-GR" dirty="0" err="1"/>
              <a:t>τῶν</a:t>
            </a:r>
            <a:r>
              <a:rPr lang="el-GR" dirty="0"/>
              <a:t> </a:t>
            </a:r>
            <a:r>
              <a:rPr lang="el-GR" dirty="0" err="1"/>
              <a:t>θιασιτῶ</a:t>
            </a:r>
            <a:r>
              <a:rPr lang="el-GR" dirty="0"/>
              <a:t> [ν] </a:t>
            </a:r>
          </a:p>
          <a:p>
            <a:pPr algn="just">
              <a:lnSpc>
                <a:spcPct val="150000"/>
              </a:lnSpc>
            </a:pPr>
            <a:r>
              <a:rPr lang="el-GR" dirty="0" err="1"/>
              <a:t>τῶν</a:t>
            </a:r>
            <a:r>
              <a:rPr lang="el-GR" dirty="0"/>
              <a:t> </a:t>
            </a:r>
            <a:r>
              <a:rPr lang="el-GR" dirty="0" err="1"/>
              <a:t>Σύρων</a:t>
            </a:r>
            <a:r>
              <a:rPr lang="el-GR" dirty="0"/>
              <a:t> </a:t>
            </a:r>
            <a:r>
              <a:rPr lang="el-GR" dirty="0" err="1"/>
              <a:t>τῶν</a:t>
            </a:r>
            <a:r>
              <a:rPr lang="el-GR" dirty="0"/>
              <a:t> </a:t>
            </a:r>
            <a:r>
              <a:rPr lang="el-GR" dirty="0" err="1"/>
              <a:t>εἰκαδιστῶν</a:t>
            </a:r>
            <a:r>
              <a:rPr lang="el-GR" dirty="0"/>
              <a:t> </a:t>
            </a:r>
            <a:r>
              <a:rPr lang="el-GR" dirty="0" err="1"/>
              <a:t>οὓς</a:t>
            </a:r>
            <a:r>
              <a:rPr lang="el-GR" dirty="0"/>
              <a:t> συνήγαγε</a:t>
            </a:r>
          </a:p>
          <a:p>
            <a:pPr algn="just">
              <a:lnSpc>
                <a:spcPct val="150000"/>
              </a:lnSpc>
            </a:pPr>
            <a:r>
              <a:rPr lang="el-GR" dirty="0" err="1"/>
              <a:t>ἡ</a:t>
            </a:r>
            <a:r>
              <a:rPr lang="el-GR" dirty="0"/>
              <a:t> θεός ⟦- - - - - - - - - - - - - - - - - - - - - - - - - - - - ⟧ </a:t>
            </a:r>
          </a:p>
          <a:p>
            <a:pPr algn="just">
              <a:lnSpc>
                <a:spcPct val="150000"/>
              </a:lnSpc>
            </a:pPr>
            <a:r>
              <a:rPr lang="el-GR" dirty="0"/>
              <a:t>Δ̣[</a:t>
            </a:r>
            <a:r>
              <a:rPr lang="el-GR" dirty="0" err="1"/>
              <a:t>ραχ</a:t>
            </a:r>
            <a:r>
              <a:rPr lang="el-GR" dirty="0"/>
              <a:t>]</a:t>
            </a:r>
            <a:r>
              <a:rPr lang="el-GR" dirty="0" err="1"/>
              <a:t>μ̣ὰς</a:t>
            </a:r>
            <a:r>
              <a:rPr lang="el-GR" dirty="0"/>
              <a:t> </a:t>
            </a:r>
            <a:r>
              <a:rPr lang="el-GR" dirty="0" err="1"/>
              <a:t>Δηλίας</a:t>
            </a:r>
            <a:r>
              <a:rPr lang="el-GR" dirty="0"/>
              <a:t> </a:t>
            </a:r>
            <a:r>
              <a:rPr lang="el-GR" dirty="0" err="1"/>
              <a:t>πεντήκοντα</a:t>
            </a:r>
            <a:endParaRPr lang="el-GR" dirty="0"/>
          </a:p>
        </p:txBody>
      </p:sp>
      <p:sp>
        <p:nvSpPr>
          <p:cNvPr id="7" name="pole tekstowe 6">
            <a:extLst>
              <a:ext uri="{FF2B5EF4-FFF2-40B4-BE49-F238E27FC236}">
                <a16:creationId xmlns:a16="http://schemas.microsoft.com/office/drawing/2014/main" id="{FACEF5C1-A881-E642-8260-74D59BEB8492}"/>
              </a:ext>
            </a:extLst>
          </p:cNvPr>
          <p:cNvSpPr txBox="1"/>
          <p:nvPr/>
        </p:nvSpPr>
        <p:spPr>
          <a:xfrm>
            <a:off x="10439400" y="3429000"/>
            <a:ext cx="1447800" cy="369332"/>
          </a:xfrm>
          <a:prstGeom prst="rect">
            <a:avLst/>
          </a:prstGeom>
          <a:noFill/>
        </p:spPr>
        <p:txBody>
          <a:bodyPr wrap="square" rtlCol="0">
            <a:spAutoFit/>
          </a:bodyPr>
          <a:lstStyle/>
          <a:p>
            <a:r>
              <a:rPr lang="pl-FR" b="1" dirty="0"/>
              <a:t>166 BCE</a:t>
            </a:r>
          </a:p>
        </p:txBody>
      </p:sp>
      <p:sp>
        <p:nvSpPr>
          <p:cNvPr id="8" name="pole tekstowe 7">
            <a:extLst>
              <a:ext uri="{FF2B5EF4-FFF2-40B4-BE49-F238E27FC236}">
                <a16:creationId xmlns:a16="http://schemas.microsoft.com/office/drawing/2014/main" id="{C81C921C-8F95-DE42-BD3B-E83867D5030A}"/>
              </a:ext>
            </a:extLst>
          </p:cNvPr>
          <p:cNvSpPr txBox="1"/>
          <p:nvPr/>
        </p:nvSpPr>
        <p:spPr>
          <a:xfrm>
            <a:off x="10439400" y="6488668"/>
            <a:ext cx="1417320" cy="369332"/>
          </a:xfrm>
          <a:prstGeom prst="rect">
            <a:avLst/>
          </a:prstGeom>
          <a:noFill/>
        </p:spPr>
        <p:txBody>
          <a:bodyPr wrap="square" rtlCol="0">
            <a:spAutoFit/>
          </a:bodyPr>
          <a:lstStyle/>
          <a:p>
            <a:r>
              <a:rPr lang="pl-FR" dirty="0"/>
              <a:t>SEG 52-761</a:t>
            </a:r>
          </a:p>
        </p:txBody>
      </p:sp>
      <p:sp>
        <p:nvSpPr>
          <p:cNvPr id="9" name="pole tekstowe 8">
            <a:extLst>
              <a:ext uri="{FF2B5EF4-FFF2-40B4-BE49-F238E27FC236}">
                <a16:creationId xmlns:a16="http://schemas.microsoft.com/office/drawing/2014/main" id="{E9855D64-A206-E44E-ADF1-C1CD8FA338DC}"/>
              </a:ext>
            </a:extLst>
          </p:cNvPr>
          <p:cNvSpPr txBox="1"/>
          <p:nvPr/>
        </p:nvSpPr>
        <p:spPr>
          <a:xfrm>
            <a:off x="1341120" y="6488668"/>
            <a:ext cx="3063240" cy="369332"/>
          </a:xfrm>
          <a:prstGeom prst="rect">
            <a:avLst/>
          </a:prstGeom>
          <a:noFill/>
        </p:spPr>
        <p:txBody>
          <a:bodyPr wrap="square" rtlCol="0">
            <a:spAutoFit/>
          </a:bodyPr>
          <a:lstStyle/>
          <a:p>
            <a:r>
              <a:rPr lang="pl-FR" dirty="0"/>
              <a:t>Source: Pleiades</a:t>
            </a:r>
          </a:p>
        </p:txBody>
      </p:sp>
      <p:pic>
        <p:nvPicPr>
          <p:cNvPr id="10" name="Obraz 9">
            <a:extLst>
              <a:ext uri="{FF2B5EF4-FFF2-40B4-BE49-F238E27FC236}">
                <a16:creationId xmlns:a16="http://schemas.microsoft.com/office/drawing/2014/main" id="{92D363DC-A501-E340-AEA5-FFDE40A2C9C4}"/>
              </a:ext>
            </a:extLst>
          </p:cNvPr>
          <p:cNvPicPr>
            <a:picLocks noChangeAspect="1"/>
          </p:cNvPicPr>
          <p:nvPr/>
        </p:nvPicPr>
        <p:blipFill rotWithShape="1">
          <a:blip r:embed="rId3"/>
          <a:srcRect r="68213"/>
          <a:stretch/>
        </p:blipFill>
        <p:spPr>
          <a:xfrm>
            <a:off x="10430935" y="0"/>
            <a:ext cx="790222" cy="1140178"/>
          </a:xfrm>
          <a:prstGeom prst="rect">
            <a:avLst/>
          </a:prstGeom>
        </p:spPr>
      </p:pic>
    </p:spTree>
    <p:extLst>
      <p:ext uri="{BB962C8B-B14F-4D97-AF65-F5344CB8AC3E}">
        <p14:creationId xmlns:p14="http://schemas.microsoft.com/office/powerpoint/2010/main" val="3993385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7375BCEA-8419-B146-B385-1CB3B3A26A80}"/>
              </a:ext>
            </a:extLst>
          </p:cNvPr>
          <p:cNvPicPr>
            <a:picLocks noChangeAspect="1"/>
          </p:cNvPicPr>
          <p:nvPr/>
        </p:nvPicPr>
        <p:blipFill>
          <a:blip r:embed="rId2"/>
          <a:stretch>
            <a:fillRect/>
          </a:stretch>
        </p:blipFill>
        <p:spPr>
          <a:xfrm>
            <a:off x="95250" y="0"/>
            <a:ext cx="12001500" cy="6858000"/>
          </a:xfrm>
          <a:prstGeom prst="rect">
            <a:avLst/>
          </a:prstGeom>
        </p:spPr>
      </p:pic>
      <p:pic>
        <p:nvPicPr>
          <p:cNvPr id="3" name="Obraz 2">
            <a:extLst>
              <a:ext uri="{FF2B5EF4-FFF2-40B4-BE49-F238E27FC236}">
                <a16:creationId xmlns:a16="http://schemas.microsoft.com/office/drawing/2014/main" id="{F5D0FC32-1925-134C-8333-6D15FE00824A}"/>
              </a:ext>
            </a:extLst>
          </p:cNvPr>
          <p:cNvPicPr>
            <a:picLocks noChangeAspect="1"/>
          </p:cNvPicPr>
          <p:nvPr/>
        </p:nvPicPr>
        <p:blipFill>
          <a:blip r:embed="rId3"/>
          <a:stretch>
            <a:fillRect/>
          </a:stretch>
        </p:blipFill>
        <p:spPr>
          <a:xfrm>
            <a:off x="4628445" y="3429000"/>
            <a:ext cx="7563555" cy="3414503"/>
          </a:xfrm>
          <a:prstGeom prst="rect">
            <a:avLst/>
          </a:prstGeom>
        </p:spPr>
      </p:pic>
    </p:spTree>
    <p:extLst>
      <p:ext uri="{BB962C8B-B14F-4D97-AF65-F5344CB8AC3E}">
        <p14:creationId xmlns:p14="http://schemas.microsoft.com/office/powerpoint/2010/main" val="842005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né Magritte. The False Mirror. Paris 1929 | MoMA">
            <a:extLst>
              <a:ext uri="{FF2B5EF4-FFF2-40B4-BE49-F238E27FC236}">
                <a16:creationId xmlns:a16="http://schemas.microsoft.com/office/drawing/2014/main" id="{79A610D4-9002-634C-A5BB-C5B158DCC8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813" y="284433"/>
            <a:ext cx="8764567" cy="5893980"/>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a:extLst>
              <a:ext uri="{FF2B5EF4-FFF2-40B4-BE49-F238E27FC236}">
                <a16:creationId xmlns:a16="http://schemas.microsoft.com/office/drawing/2014/main" id="{ADBB27FE-DD37-4E4F-8D26-26563E6B4C0D}"/>
              </a:ext>
            </a:extLst>
          </p:cNvPr>
          <p:cNvSpPr txBox="1"/>
          <p:nvPr/>
        </p:nvSpPr>
        <p:spPr>
          <a:xfrm>
            <a:off x="447799" y="6203038"/>
            <a:ext cx="9538854" cy="646331"/>
          </a:xfrm>
          <a:prstGeom prst="rect">
            <a:avLst/>
          </a:prstGeom>
          <a:noFill/>
        </p:spPr>
        <p:txBody>
          <a:bodyPr wrap="square">
            <a:spAutoFit/>
          </a:bodyPr>
          <a:lstStyle/>
          <a:p>
            <a:r>
              <a:rPr lang="pl-FR" dirty="0"/>
              <a:t>Rene Magritte, The False Mirror 1929</a:t>
            </a:r>
            <a:endParaRPr lang="pl-FR" dirty="0">
              <a:hlinkClick r:id="rId3"/>
            </a:endParaRPr>
          </a:p>
          <a:p>
            <a:r>
              <a:rPr lang="pl-FR" dirty="0">
                <a:hlinkClick r:id="rId3"/>
              </a:rPr>
              <a:t>https://www.moma.org/collection/works/78938</a:t>
            </a:r>
            <a:r>
              <a:rPr lang="pl-FR" dirty="0"/>
              <a:t>.</a:t>
            </a:r>
          </a:p>
        </p:txBody>
      </p:sp>
      <p:sp>
        <p:nvSpPr>
          <p:cNvPr id="8" name="pole tekstowe 7">
            <a:extLst>
              <a:ext uri="{FF2B5EF4-FFF2-40B4-BE49-F238E27FC236}">
                <a16:creationId xmlns:a16="http://schemas.microsoft.com/office/drawing/2014/main" id="{6AF0788A-F197-C643-BCEB-F1B9D8DA964E}"/>
              </a:ext>
            </a:extLst>
          </p:cNvPr>
          <p:cNvSpPr txBox="1"/>
          <p:nvPr/>
        </p:nvSpPr>
        <p:spPr>
          <a:xfrm>
            <a:off x="9298380" y="3046757"/>
            <a:ext cx="2707573" cy="646331"/>
          </a:xfrm>
          <a:prstGeom prst="rect">
            <a:avLst/>
          </a:prstGeom>
          <a:noFill/>
        </p:spPr>
        <p:txBody>
          <a:bodyPr wrap="square">
            <a:spAutoFit/>
          </a:bodyPr>
          <a:lstStyle/>
          <a:p>
            <a:r>
              <a:rPr lang="en-US" sz="1800" dirty="0">
                <a:effectLst/>
                <a:ea typeface="Calibri" panose="020F0502020204030204" pitchFamily="34" charset="0"/>
              </a:rPr>
              <a:t>“</a:t>
            </a:r>
            <a:r>
              <a:rPr lang="pl-FR" sz="1800" dirty="0">
                <a:solidFill>
                  <a:srgbClr val="000000"/>
                </a:solidFill>
                <a:effectLst/>
                <a:ea typeface="Times New Roman" panose="02020603050405020304" pitchFamily="18" charset="0"/>
              </a:rPr>
              <a:t>sees as much as it itself is seen.</a:t>
            </a:r>
            <a:r>
              <a:rPr lang="en-US" sz="1800" dirty="0">
                <a:solidFill>
                  <a:srgbClr val="000000"/>
                </a:solidFill>
                <a:effectLst/>
                <a:ea typeface="Times New Roman" panose="02020603050405020304" pitchFamily="18" charset="0"/>
              </a:rPr>
              <a:t>”</a:t>
            </a:r>
            <a:r>
              <a:rPr lang="pl-FR" dirty="0">
                <a:effectLst/>
              </a:rPr>
              <a:t> </a:t>
            </a:r>
            <a:endParaRPr lang="pl-FR" dirty="0"/>
          </a:p>
        </p:txBody>
      </p:sp>
      <p:pic>
        <p:nvPicPr>
          <p:cNvPr id="9" name="Obraz 8">
            <a:extLst>
              <a:ext uri="{FF2B5EF4-FFF2-40B4-BE49-F238E27FC236}">
                <a16:creationId xmlns:a16="http://schemas.microsoft.com/office/drawing/2014/main" id="{F1609ADF-26E2-0B4E-9843-F53975486BC1}"/>
              </a:ext>
            </a:extLst>
          </p:cNvPr>
          <p:cNvPicPr>
            <a:picLocks noChangeAspect="1"/>
          </p:cNvPicPr>
          <p:nvPr/>
        </p:nvPicPr>
        <p:blipFill>
          <a:blip r:embed="rId4"/>
          <a:stretch>
            <a:fillRect/>
          </a:stretch>
        </p:blipFill>
        <p:spPr>
          <a:xfrm>
            <a:off x="11072287" y="6344448"/>
            <a:ext cx="1119713" cy="513552"/>
          </a:xfrm>
          <a:prstGeom prst="rect">
            <a:avLst/>
          </a:prstGeom>
        </p:spPr>
      </p:pic>
      <p:pic>
        <p:nvPicPr>
          <p:cNvPr id="7" name="Obraz 6">
            <a:extLst>
              <a:ext uri="{FF2B5EF4-FFF2-40B4-BE49-F238E27FC236}">
                <a16:creationId xmlns:a16="http://schemas.microsoft.com/office/drawing/2014/main" id="{D58F1032-0B38-A547-9952-31475AB0485A}"/>
              </a:ext>
            </a:extLst>
          </p:cNvPr>
          <p:cNvPicPr>
            <a:picLocks noChangeAspect="1"/>
          </p:cNvPicPr>
          <p:nvPr/>
        </p:nvPicPr>
        <p:blipFill rotWithShape="1">
          <a:blip r:embed="rId4"/>
          <a:srcRect r="68213"/>
          <a:stretch/>
        </p:blipFill>
        <p:spPr>
          <a:xfrm>
            <a:off x="10430935" y="0"/>
            <a:ext cx="790222" cy="1140178"/>
          </a:xfrm>
          <a:prstGeom prst="rect">
            <a:avLst/>
          </a:prstGeom>
        </p:spPr>
      </p:pic>
    </p:spTree>
    <p:extLst>
      <p:ext uri="{BB962C8B-B14F-4D97-AF65-F5344CB8AC3E}">
        <p14:creationId xmlns:p14="http://schemas.microsoft.com/office/powerpoint/2010/main" val="4181401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94E516FB-D183-884E-B4ED-F61026B1007F}"/>
              </a:ext>
            </a:extLst>
          </p:cNvPr>
          <p:cNvPicPr>
            <a:picLocks noChangeAspect="1"/>
          </p:cNvPicPr>
          <p:nvPr/>
        </p:nvPicPr>
        <p:blipFill>
          <a:blip r:embed="rId2"/>
          <a:stretch>
            <a:fillRect/>
          </a:stretch>
        </p:blipFill>
        <p:spPr>
          <a:xfrm>
            <a:off x="152400" y="731520"/>
            <a:ext cx="5791200" cy="4918413"/>
          </a:xfrm>
          <a:prstGeom prst="rect">
            <a:avLst/>
          </a:prstGeom>
        </p:spPr>
      </p:pic>
      <p:pic>
        <p:nvPicPr>
          <p:cNvPr id="7" name="Obraz 6">
            <a:extLst>
              <a:ext uri="{FF2B5EF4-FFF2-40B4-BE49-F238E27FC236}">
                <a16:creationId xmlns:a16="http://schemas.microsoft.com/office/drawing/2014/main" id="{CBFDBED2-8F53-6F4B-86FF-121F6AAF60E8}"/>
              </a:ext>
            </a:extLst>
          </p:cNvPr>
          <p:cNvPicPr>
            <a:picLocks noChangeAspect="1"/>
          </p:cNvPicPr>
          <p:nvPr/>
        </p:nvPicPr>
        <p:blipFill>
          <a:blip r:embed="rId3"/>
          <a:stretch>
            <a:fillRect/>
          </a:stretch>
        </p:blipFill>
        <p:spPr>
          <a:xfrm>
            <a:off x="6096000" y="1403379"/>
            <a:ext cx="6156958" cy="4246554"/>
          </a:xfrm>
          <a:prstGeom prst="rect">
            <a:avLst/>
          </a:prstGeom>
        </p:spPr>
      </p:pic>
      <p:sp>
        <p:nvSpPr>
          <p:cNvPr id="9" name="pole tekstowe 8">
            <a:extLst>
              <a:ext uri="{FF2B5EF4-FFF2-40B4-BE49-F238E27FC236}">
                <a16:creationId xmlns:a16="http://schemas.microsoft.com/office/drawing/2014/main" id="{7B174075-A0D6-694F-8B46-83100D8E768E}"/>
              </a:ext>
            </a:extLst>
          </p:cNvPr>
          <p:cNvSpPr txBox="1"/>
          <p:nvPr/>
        </p:nvSpPr>
        <p:spPr>
          <a:xfrm>
            <a:off x="2423160" y="5649933"/>
            <a:ext cx="9128760" cy="646331"/>
          </a:xfrm>
          <a:prstGeom prst="rect">
            <a:avLst/>
          </a:prstGeom>
          <a:noFill/>
        </p:spPr>
        <p:txBody>
          <a:bodyPr wrap="square">
            <a:spAutoFit/>
          </a:bodyPr>
          <a:lstStyle/>
          <a:p>
            <a:r>
              <a:rPr lang="pl-FR" dirty="0">
                <a:solidFill>
                  <a:schemeClr val="accent6">
                    <a:lumMod val="50000"/>
                  </a:schemeClr>
                </a:solidFill>
                <a:hlinkClick r:id="rId4">
                  <a:extLst>
                    <a:ext uri="{A12FA001-AC4F-418D-AE19-62706E023703}">
                      <ahyp:hlinkClr xmlns:ahyp="http://schemas.microsoft.com/office/drawing/2018/hyperlinkcolor" val="tx"/>
                    </a:ext>
                  </a:extLst>
                </a:hlinkClick>
              </a:rPr>
              <a:t>https://philipharland.com/greco-roman-associations/building-sanctuary-of-atargatis-and-hadad-ca-200-88-bce/</a:t>
            </a:r>
            <a:r>
              <a:rPr lang="pl-FR" dirty="0">
                <a:solidFill>
                  <a:schemeClr val="accent6">
                    <a:lumMod val="50000"/>
                  </a:schemeClr>
                </a:solidFill>
              </a:rPr>
              <a:t> </a:t>
            </a:r>
          </a:p>
        </p:txBody>
      </p:sp>
      <p:pic>
        <p:nvPicPr>
          <p:cNvPr id="6" name="Obraz 5">
            <a:extLst>
              <a:ext uri="{FF2B5EF4-FFF2-40B4-BE49-F238E27FC236}">
                <a16:creationId xmlns:a16="http://schemas.microsoft.com/office/drawing/2014/main" id="{94420000-AEBE-2F4B-8B8B-57C4F36B437A}"/>
              </a:ext>
            </a:extLst>
          </p:cNvPr>
          <p:cNvPicPr>
            <a:picLocks noChangeAspect="1"/>
          </p:cNvPicPr>
          <p:nvPr/>
        </p:nvPicPr>
        <p:blipFill rotWithShape="1">
          <a:blip r:embed="rId5"/>
          <a:srcRect r="68213"/>
          <a:stretch/>
        </p:blipFill>
        <p:spPr>
          <a:xfrm>
            <a:off x="10430935" y="0"/>
            <a:ext cx="790222" cy="1140178"/>
          </a:xfrm>
          <a:prstGeom prst="rect">
            <a:avLst/>
          </a:prstGeom>
        </p:spPr>
      </p:pic>
    </p:spTree>
    <p:extLst>
      <p:ext uri="{BB962C8B-B14F-4D97-AF65-F5344CB8AC3E}">
        <p14:creationId xmlns:p14="http://schemas.microsoft.com/office/powerpoint/2010/main" val="12577975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FA30E2-0C54-264C-A8B8-0DF048EE3896}"/>
              </a:ext>
            </a:extLst>
          </p:cNvPr>
          <p:cNvSpPr>
            <a:spLocks noGrp="1"/>
          </p:cNvSpPr>
          <p:nvPr>
            <p:ph type="title"/>
          </p:nvPr>
        </p:nvSpPr>
        <p:spPr>
          <a:xfrm>
            <a:off x="1200674" y="714588"/>
            <a:ext cx="8761413" cy="706964"/>
          </a:xfrm>
        </p:spPr>
        <p:txBody>
          <a:bodyPr/>
          <a:lstStyle/>
          <a:p>
            <a:pPr algn="ctr"/>
            <a:r>
              <a:rPr lang="pl-FR" b="1" cap="small" dirty="0"/>
              <a:t>Dura-Europos</a:t>
            </a:r>
          </a:p>
        </p:txBody>
      </p:sp>
      <p:pic>
        <p:nvPicPr>
          <p:cNvPr id="4" name="Obraz 3">
            <a:extLst>
              <a:ext uri="{FF2B5EF4-FFF2-40B4-BE49-F238E27FC236}">
                <a16:creationId xmlns:a16="http://schemas.microsoft.com/office/drawing/2014/main" id="{8AF30089-31C8-4144-AAAD-A91CF0CFB84A}"/>
              </a:ext>
            </a:extLst>
          </p:cNvPr>
          <p:cNvPicPr>
            <a:picLocks noChangeAspect="1"/>
          </p:cNvPicPr>
          <p:nvPr/>
        </p:nvPicPr>
        <p:blipFill>
          <a:blip r:embed="rId2"/>
          <a:stretch>
            <a:fillRect/>
          </a:stretch>
        </p:blipFill>
        <p:spPr>
          <a:xfrm>
            <a:off x="186690" y="1680632"/>
            <a:ext cx="5252272" cy="5318338"/>
          </a:xfrm>
          <a:prstGeom prst="rect">
            <a:avLst/>
          </a:prstGeom>
        </p:spPr>
      </p:pic>
      <p:pic>
        <p:nvPicPr>
          <p:cNvPr id="6" name="Obraz 5">
            <a:extLst>
              <a:ext uri="{FF2B5EF4-FFF2-40B4-BE49-F238E27FC236}">
                <a16:creationId xmlns:a16="http://schemas.microsoft.com/office/drawing/2014/main" id="{E35D2D32-20F2-2745-A6FD-8F1D665C01B9}"/>
              </a:ext>
            </a:extLst>
          </p:cNvPr>
          <p:cNvPicPr>
            <a:picLocks noChangeAspect="1"/>
          </p:cNvPicPr>
          <p:nvPr/>
        </p:nvPicPr>
        <p:blipFill rotWithShape="1">
          <a:blip r:embed="rId3"/>
          <a:srcRect r="14251"/>
          <a:stretch/>
        </p:blipFill>
        <p:spPr>
          <a:xfrm>
            <a:off x="4601094" y="1634912"/>
            <a:ext cx="7590906" cy="5287858"/>
          </a:xfrm>
          <a:prstGeom prst="rect">
            <a:avLst/>
          </a:prstGeom>
        </p:spPr>
      </p:pic>
      <p:pic>
        <p:nvPicPr>
          <p:cNvPr id="5" name="Obraz 4">
            <a:extLst>
              <a:ext uri="{FF2B5EF4-FFF2-40B4-BE49-F238E27FC236}">
                <a16:creationId xmlns:a16="http://schemas.microsoft.com/office/drawing/2014/main" id="{A439BF24-D5BA-7245-BAF7-C6AF4DF0A830}"/>
              </a:ext>
            </a:extLst>
          </p:cNvPr>
          <p:cNvPicPr>
            <a:picLocks noChangeAspect="1"/>
          </p:cNvPicPr>
          <p:nvPr/>
        </p:nvPicPr>
        <p:blipFill rotWithShape="1">
          <a:blip r:embed="rId4"/>
          <a:srcRect r="68213"/>
          <a:stretch/>
        </p:blipFill>
        <p:spPr>
          <a:xfrm>
            <a:off x="10430935" y="0"/>
            <a:ext cx="790222" cy="1140178"/>
          </a:xfrm>
          <a:prstGeom prst="rect">
            <a:avLst/>
          </a:prstGeom>
        </p:spPr>
      </p:pic>
    </p:spTree>
    <p:extLst>
      <p:ext uri="{BB962C8B-B14F-4D97-AF65-F5344CB8AC3E}">
        <p14:creationId xmlns:p14="http://schemas.microsoft.com/office/powerpoint/2010/main" val="17516883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a16="http://schemas.microsoft.com/office/drawing/2014/main" id="{0E556105-3FFA-2E42-96A5-4A0A2EDDB519}"/>
              </a:ext>
            </a:extLst>
          </p:cNvPr>
          <p:cNvPicPr>
            <a:picLocks noChangeAspect="1"/>
          </p:cNvPicPr>
          <p:nvPr/>
        </p:nvPicPr>
        <p:blipFill>
          <a:blip r:embed="rId2"/>
          <a:stretch>
            <a:fillRect/>
          </a:stretch>
        </p:blipFill>
        <p:spPr>
          <a:xfrm rot="5400000">
            <a:off x="3234386" y="-1335628"/>
            <a:ext cx="5387949" cy="9875523"/>
          </a:xfrm>
          <a:prstGeom prst="rect">
            <a:avLst/>
          </a:prstGeom>
        </p:spPr>
      </p:pic>
    </p:spTree>
    <p:extLst>
      <p:ext uri="{BB962C8B-B14F-4D97-AF65-F5344CB8AC3E}">
        <p14:creationId xmlns:p14="http://schemas.microsoft.com/office/powerpoint/2010/main" val="1703900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C1BBFCBD-C407-B742-9F95-E610EFBB4416}"/>
              </a:ext>
            </a:extLst>
          </p:cNvPr>
          <p:cNvPicPr>
            <a:picLocks noChangeAspect="1"/>
          </p:cNvPicPr>
          <p:nvPr/>
        </p:nvPicPr>
        <p:blipFill>
          <a:blip r:embed="rId2"/>
          <a:stretch>
            <a:fillRect/>
          </a:stretch>
        </p:blipFill>
        <p:spPr>
          <a:xfrm>
            <a:off x="2557757" y="0"/>
            <a:ext cx="7076485" cy="6858000"/>
          </a:xfrm>
          <a:prstGeom prst="rect">
            <a:avLst/>
          </a:prstGeom>
        </p:spPr>
      </p:pic>
      <p:sp>
        <p:nvSpPr>
          <p:cNvPr id="4" name="Prostokąt 3">
            <a:extLst>
              <a:ext uri="{FF2B5EF4-FFF2-40B4-BE49-F238E27FC236}">
                <a16:creationId xmlns:a16="http://schemas.microsoft.com/office/drawing/2014/main" id="{A1F6725C-8795-8A4A-9423-B95F486EA054}"/>
              </a:ext>
            </a:extLst>
          </p:cNvPr>
          <p:cNvSpPr/>
          <p:nvPr/>
        </p:nvSpPr>
        <p:spPr>
          <a:xfrm>
            <a:off x="2867378" y="3160892"/>
            <a:ext cx="3104445" cy="3228620"/>
          </a:xfrm>
          <a:prstGeom prst="rect">
            <a:avLst/>
          </a:prstGeom>
          <a:noFill/>
          <a:ln w="76200"/>
        </p:spPr>
        <p:style>
          <a:lnRef idx="2">
            <a:schemeClr val="accent5"/>
          </a:lnRef>
          <a:fillRef idx="1">
            <a:schemeClr val="lt1"/>
          </a:fillRef>
          <a:effectRef idx="0">
            <a:schemeClr val="accent5"/>
          </a:effectRef>
          <a:fontRef idx="minor">
            <a:schemeClr val="dk1"/>
          </a:fontRef>
        </p:style>
        <p:txBody>
          <a:bodyPr rtlCol="0" anchor="ctr"/>
          <a:lstStyle/>
          <a:p>
            <a:pPr algn="ctr"/>
            <a:endParaRPr lang="pl-FR" dirty="0">
              <a:highlight>
                <a:srgbClr val="FFFF00"/>
              </a:highlight>
            </a:endParaRPr>
          </a:p>
        </p:txBody>
      </p:sp>
      <p:pic>
        <p:nvPicPr>
          <p:cNvPr id="2" name="Obraz 1">
            <a:extLst>
              <a:ext uri="{FF2B5EF4-FFF2-40B4-BE49-F238E27FC236}">
                <a16:creationId xmlns:a16="http://schemas.microsoft.com/office/drawing/2014/main" id="{18437E76-E04B-6E48-8767-0D6CC1CF8286}"/>
              </a:ext>
            </a:extLst>
          </p:cNvPr>
          <p:cNvPicPr>
            <a:picLocks noChangeAspect="1"/>
          </p:cNvPicPr>
          <p:nvPr/>
        </p:nvPicPr>
        <p:blipFill>
          <a:blip r:embed="rId3"/>
          <a:stretch>
            <a:fillRect/>
          </a:stretch>
        </p:blipFill>
        <p:spPr>
          <a:xfrm>
            <a:off x="1569156" y="254717"/>
            <a:ext cx="4526843" cy="2869848"/>
          </a:xfrm>
          <a:prstGeom prst="rect">
            <a:avLst/>
          </a:prstGeom>
        </p:spPr>
      </p:pic>
      <p:sp>
        <p:nvSpPr>
          <p:cNvPr id="5" name="pole tekstowe 4">
            <a:extLst>
              <a:ext uri="{FF2B5EF4-FFF2-40B4-BE49-F238E27FC236}">
                <a16:creationId xmlns:a16="http://schemas.microsoft.com/office/drawing/2014/main" id="{71A6D125-9A5F-E942-B6C7-0D34FB9402E2}"/>
              </a:ext>
            </a:extLst>
          </p:cNvPr>
          <p:cNvSpPr txBox="1"/>
          <p:nvPr/>
        </p:nvSpPr>
        <p:spPr>
          <a:xfrm>
            <a:off x="733778" y="2369238"/>
            <a:ext cx="2133600" cy="646331"/>
          </a:xfrm>
          <a:prstGeom prst="rect">
            <a:avLst/>
          </a:prstGeom>
          <a:noFill/>
        </p:spPr>
        <p:txBody>
          <a:bodyPr wrap="square" rtlCol="0">
            <a:spAutoFit/>
          </a:bodyPr>
          <a:lstStyle/>
          <a:p>
            <a:r>
              <a:rPr lang="pl-FR" dirty="0"/>
              <a:t>F. Cumont, 1929; after S. Klaver</a:t>
            </a:r>
          </a:p>
        </p:txBody>
      </p:sp>
      <p:sp>
        <p:nvSpPr>
          <p:cNvPr id="6" name="pole tekstowe 5">
            <a:extLst>
              <a:ext uri="{FF2B5EF4-FFF2-40B4-BE49-F238E27FC236}">
                <a16:creationId xmlns:a16="http://schemas.microsoft.com/office/drawing/2014/main" id="{933F3BBC-4F97-E747-910F-07A80B677241}"/>
              </a:ext>
            </a:extLst>
          </p:cNvPr>
          <p:cNvSpPr txBox="1"/>
          <p:nvPr/>
        </p:nvSpPr>
        <p:spPr>
          <a:xfrm>
            <a:off x="433564" y="4290453"/>
            <a:ext cx="3059289" cy="646331"/>
          </a:xfrm>
          <a:prstGeom prst="rect">
            <a:avLst/>
          </a:prstGeom>
          <a:noFill/>
        </p:spPr>
        <p:txBody>
          <a:bodyPr wrap="square" rtlCol="0">
            <a:spAutoFit/>
          </a:bodyPr>
          <a:lstStyle/>
          <a:p>
            <a:r>
              <a:rPr lang="pl-FR" b="1" dirty="0"/>
              <a:t>Temple of Atargatis,</a:t>
            </a:r>
          </a:p>
          <a:p>
            <a:r>
              <a:rPr lang="pl-FR" dirty="0"/>
              <a:t>Dura-Europos</a:t>
            </a:r>
          </a:p>
        </p:txBody>
      </p:sp>
      <p:pic>
        <p:nvPicPr>
          <p:cNvPr id="7" name="Obraz 6">
            <a:extLst>
              <a:ext uri="{FF2B5EF4-FFF2-40B4-BE49-F238E27FC236}">
                <a16:creationId xmlns:a16="http://schemas.microsoft.com/office/drawing/2014/main" id="{9D2E71ED-CF8B-3F44-924F-2510788AF9EA}"/>
              </a:ext>
            </a:extLst>
          </p:cNvPr>
          <p:cNvPicPr>
            <a:picLocks noChangeAspect="1"/>
          </p:cNvPicPr>
          <p:nvPr/>
        </p:nvPicPr>
        <p:blipFill rotWithShape="1">
          <a:blip r:embed="rId4"/>
          <a:srcRect r="68213"/>
          <a:stretch/>
        </p:blipFill>
        <p:spPr>
          <a:xfrm>
            <a:off x="10430935" y="0"/>
            <a:ext cx="790222" cy="1140178"/>
          </a:xfrm>
          <a:prstGeom prst="rect">
            <a:avLst/>
          </a:prstGeom>
        </p:spPr>
      </p:pic>
    </p:spTree>
    <p:extLst>
      <p:ext uri="{BB962C8B-B14F-4D97-AF65-F5344CB8AC3E}">
        <p14:creationId xmlns:p14="http://schemas.microsoft.com/office/powerpoint/2010/main" val="25472086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BA6418A1-9BFB-354A-92FF-2464CEC6600B}"/>
              </a:ext>
            </a:extLst>
          </p:cNvPr>
          <p:cNvPicPr>
            <a:picLocks noChangeAspect="1"/>
          </p:cNvPicPr>
          <p:nvPr/>
        </p:nvPicPr>
        <p:blipFill>
          <a:blip r:embed="rId2"/>
          <a:stretch>
            <a:fillRect/>
          </a:stretch>
        </p:blipFill>
        <p:spPr>
          <a:xfrm>
            <a:off x="1241778" y="604243"/>
            <a:ext cx="8875183" cy="5333713"/>
          </a:xfrm>
          <a:prstGeom prst="rect">
            <a:avLst/>
          </a:prstGeom>
        </p:spPr>
      </p:pic>
      <p:sp>
        <p:nvSpPr>
          <p:cNvPr id="6" name="pole tekstowe 5">
            <a:extLst>
              <a:ext uri="{FF2B5EF4-FFF2-40B4-BE49-F238E27FC236}">
                <a16:creationId xmlns:a16="http://schemas.microsoft.com/office/drawing/2014/main" id="{80F15B74-AD74-D44F-9E1D-AD9708BA4E1E}"/>
              </a:ext>
            </a:extLst>
          </p:cNvPr>
          <p:cNvSpPr txBox="1"/>
          <p:nvPr/>
        </p:nvSpPr>
        <p:spPr>
          <a:xfrm>
            <a:off x="1241778" y="5937956"/>
            <a:ext cx="3951111" cy="307777"/>
          </a:xfrm>
          <a:prstGeom prst="rect">
            <a:avLst/>
          </a:prstGeom>
          <a:noFill/>
        </p:spPr>
        <p:txBody>
          <a:bodyPr wrap="square" rtlCol="0">
            <a:spAutoFit/>
          </a:bodyPr>
          <a:lstStyle/>
          <a:p>
            <a:r>
              <a:rPr lang="pl-PL" sz="1400" dirty="0"/>
              <a:t>A</a:t>
            </a:r>
            <a:r>
              <a:rPr lang="pl-FR" sz="1400" dirty="0"/>
              <a:t>fter S. Klaver, PhD thesis</a:t>
            </a:r>
          </a:p>
        </p:txBody>
      </p:sp>
      <p:pic>
        <p:nvPicPr>
          <p:cNvPr id="7" name="Obraz 6">
            <a:extLst>
              <a:ext uri="{FF2B5EF4-FFF2-40B4-BE49-F238E27FC236}">
                <a16:creationId xmlns:a16="http://schemas.microsoft.com/office/drawing/2014/main" id="{B0B8CB7A-AA20-4C40-B6FE-B43CF7FE3A4B}"/>
              </a:ext>
            </a:extLst>
          </p:cNvPr>
          <p:cNvPicPr>
            <a:picLocks noChangeAspect="1"/>
          </p:cNvPicPr>
          <p:nvPr/>
        </p:nvPicPr>
        <p:blipFill rotWithShape="1">
          <a:blip r:embed="rId3"/>
          <a:srcRect r="68213"/>
          <a:stretch/>
        </p:blipFill>
        <p:spPr>
          <a:xfrm>
            <a:off x="10430935" y="0"/>
            <a:ext cx="790222" cy="1140178"/>
          </a:xfrm>
          <a:prstGeom prst="rect">
            <a:avLst/>
          </a:prstGeom>
        </p:spPr>
      </p:pic>
    </p:spTree>
    <p:extLst>
      <p:ext uri="{BB962C8B-B14F-4D97-AF65-F5344CB8AC3E}">
        <p14:creationId xmlns:p14="http://schemas.microsoft.com/office/powerpoint/2010/main" val="22051298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az 9">
            <a:extLst>
              <a:ext uri="{FF2B5EF4-FFF2-40B4-BE49-F238E27FC236}">
                <a16:creationId xmlns:a16="http://schemas.microsoft.com/office/drawing/2014/main" id="{1C4C7102-7744-364B-8206-5EDE8A60F895}"/>
              </a:ext>
            </a:extLst>
          </p:cNvPr>
          <p:cNvPicPr>
            <a:picLocks noChangeAspect="1"/>
          </p:cNvPicPr>
          <p:nvPr/>
        </p:nvPicPr>
        <p:blipFill rotWithShape="1">
          <a:blip r:embed="rId2"/>
          <a:srcRect r="68213"/>
          <a:stretch/>
        </p:blipFill>
        <p:spPr>
          <a:xfrm>
            <a:off x="10430935" y="0"/>
            <a:ext cx="790222" cy="1140178"/>
          </a:xfrm>
          <a:prstGeom prst="rect">
            <a:avLst/>
          </a:prstGeom>
        </p:spPr>
      </p:pic>
      <p:sp>
        <p:nvSpPr>
          <p:cNvPr id="2" name="Tytuł 1">
            <a:extLst>
              <a:ext uri="{FF2B5EF4-FFF2-40B4-BE49-F238E27FC236}">
                <a16:creationId xmlns:a16="http://schemas.microsoft.com/office/drawing/2014/main" id="{B31142E4-C8AF-C24B-8C66-342A1C6547CC}"/>
              </a:ext>
            </a:extLst>
          </p:cNvPr>
          <p:cNvSpPr>
            <a:spLocks noGrp="1"/>
          </p:cNvSpPr>
          <p:nvPr>
            <p:ph type="title"/>
          </p:nvPr>
        </p:nvSpPr>
        <p:spPr/>
        <p:txBody>
          <a:bodyPr/>
          <a:lstStyle/>
          <a:p>
            <a:pPr algn="ctr"/>
            <a:r>
              <a:rPr lang="pl-FR" b="1" cap="small" dirty="0"/>
              <a:t>Palmyra</a:t>
            </a:r>
          </a:p>
        </p:txBody>
      </p:sp>
      <p:pic>
        <p:nvPicPr>
          <p:cNvPr id="4" name="Obraz 3">
            <a:extLst>
              <a:ext uri="{FF2B5EF4-FFF2-40B4-BE49-F238E27FC236}">
                <a16:creationId xmlns:a16="http://schemas.microsoft.com/office/drawing/2014/main" id="{BC68DD3B-742D-314E-B56F-ADF5BFF52410}"/>
              </a:ext>
            </a:extLst>
          </p:cNvPr>
          <p:cNvPicPr>
            <a:picLocks noChangeAspect="1"/>
          </p:cNvPicPr>
          <p:nvPr/>
        </p:nvPicPr>
        <p:blipFill>
          <a:blip r:embed="rId3"/>
          <a:stretch>
            <a:fillRect/>
          </a:stretch>
        </p:blipFill>
        <p:spPr>
          <a:xfrm>
            <a:off x="99483" y="1769330"/>
            <a:ext cx="4777317" cy="5088670"/>
          </a:xfrm>
          <a:prstGeom prst="rect">
            <a:avLst/>
          </a:prstGeom>
        </p:spPr>
      </p:pic>
      <p:pic>
        <p:nvPicPr>
          <p:cNvPr id="5" name="Obraz 4">
            <a:extLst>
              <a:ext uri="{FF2B5EF4-FFF2-40B4-BE49-F238E27FC236}">
                <a16:creationId xmlns:a16="http://schemas.microsoft.com/office/drawing/2014/main" id="{4E06DB90-E505-DB42-AAAC-52E319431CD8}"/>
              </a:ext>
            </a:extLst>
          </p:cNvPr>
          <p:cNvPicPr>
            <a:picLocks noChangeAspect="1"/>
          </p:cNvPicPr>
          <p:nvPr/>
        </p:nvPicPr>
        <p:blipFill>
          <a:blip r:embed="rId4"/>
          <a:stretch>
            <a:fillRect/>
          </a:stretch>
        </p:blipFill>
        <p:spPr>
          <a:xfrm>
            <a:off x="7553626" y="3624439"/>
            <a:ext cx="4725482" cy="3233561"/>
          </a:xfrm>
          <a:prstGeom prst="rect">
            <a:avLst/>
          </a:prstGeom>
        </p:spPr>
      </p:pic>
      <p:pic>
        <p:nvPicPr>
          <p:cNvPr id="7" name="Obraz 6">
            <a:extLst>
              <a:ext uri="{FF2B5EF4-FFF2-40B4-BE49-F238E27FC236}">
                <a16:creationId xmlns:a16="http://schemas.microsoft.com/office/drawing/2014/main" id="{A9FE2DAD-AAB4-3646-903A-3A6000E44B2A}"/>
              </a:ext>
            </a:extLst>
          </p:cNvPr>
          <p:cNvPicPr>
            <a:picLocks noChangeAspect="1"/>
          </p:cNvPicPr>
          <p:nvPr/>
        </p:nvPicPr>
        <p:blipFill>
          <a:blip r:embed="rId5"/>
          <a:stretch>
            <a:fillRect/>
          </a:stretch>
        </p:blipFill>
        <p:spPr>
          <a:xfrm>
            <a:off x="7745538" y="861817"/>
            <a:ext cx="4051352" cy="2762622"/>
          </a:xfrm>
          <a:prstGeom prst="rect">
            <a:avLst/>
          </a:prstGeom>
        </p:spPr>
      </p:pic>
      <p:sp>
        <p:nvSpPr>
          <p:cNvPr id="8" name="Prostokąt 7">
            <a:extLst>
              <a:ext uri="{FF2B5EF4-FFF2-40B4-BE49-F238E27FC236}">
                <a16:creationId xmlns:a16="http://schemas.microsoft.com/office/drawing/2014/main" id="{BEFAD764-85CD-9F44-B0C8-B2ED903516E2}"/>
              </a:ext>
            </a:extLst>
          </p:cNvPr>
          <p:cNvSpPr/>
          <p:nvPr/>
        </p:nvSpPr>
        <p:spPr>
          <a:xfrm>
            <a:off x="10035822" y="1422400"/>
            <a:ext cx="1456267" cy="258232"/>
          </a:xfrm>
          <a:prstGeom prst="rect">
            <a:avLst/>
          </a:prstGeom>
          <a:noFill/>
          <a:ln w="571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FR"/>
          </a:p>
        </p:txBody>
      </p:sp>
      <p:sp>
        <p:nvSpPr>
          <p:cNvPr id="9" name="pole tekstowe 8">
            <a:extLst>
              <a:ext uri="{FF2B5EF4-FFF2-40B4-BE49-F238E27FC236}">
                <a16:creationId xmlns:a16="http://schemas.microsoft.com/office/drawing/2014/main" id="{35BC4F4E-193E-A745-9E14-53280CC0D866}"/>
              </a:ext>
            </a:extLst>
          </p:cNvPr>
          <p:cNvSpPr txBox="1"/>
          <p:nvPr/>
        </p:nvSpPr>
        <p:spPr>
          <a:xfrm>
            <a:off x="5305778" y="3233561"/>
            <a:ext cx="2573866" cy="870623"/>
          </a:xfrm>
          <a:prstGeom prst="rect">
            <a:avLst/>
          </a:prstGeom>
          <a:noFill/>
        </p:spPr>
        <p:txBody>
          <a:bodyPr wrap="square" rtlCol="0">
            <a:spAutoFit/>
          </a:bodyPr>
          <a:lstStyle/>
          <a:p>
            <a:pPr>
              <a:lnSpc>
                <a:spcPct val="150000"/>
              </a:lnSpc>
            </a:pPr>
            <a:r>
              <a:rPr lang="pl-FR" dirty="0"/>
              <a:t>IGLS 17.127, </a:t>
            </a:r>
            <a:br>
              <a:rPr lang="pl-FR" dirty="0"/>
            </a:br>
            <a:r>
              <a:rPr lang="pl-FR" dirty="0"/>
              <a:t>144 CE</a:t>
            </a:r>
          </a:p>
        </p:txBody>
      </p:sp>
    </p:spTree>
    <p:extLst>
      <p:ext uri="{BB962C8B-B14F-4D97-AF65-F5344CB8AC3E}">
        <p14:creationId xmlns:p14="http://schemas.microsoft.com/office/powerpoint/2010/main" val="855069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a:extLst>
              <a:ext uri="{FF2B5EF4-FFF2-40B4-BE49-F238E27FC236}">
                <a16:creationId xmlns:a16="http://schemas.microsoft.com/office/drawing/2014/main" id="{BFDB048D-FB7B-2447-AA33-42C66FC9A069}"/>
              </a:ext>
            </a:extLst>
          </p:cNvPr>
          <p:cNvPicPr>
            <a:picLocks noChangeAspect="1"/>
          </p:cNvPicPr>
          <p:nvPr/>
        </p:nvPicPr>
        <p:blipFill>
          <a:blip r:embed="rId2"/>
          <a:stretch>
            <a:fillRect/>
          </a:stretch>
        </p:blipFill>
        <p:spPr>
          <a:xfrm>
            <a:off x="203201" y="586822"/>
            <a:ext cx="4955822" cy="5684355"/>
          </a:xfrm>
          <a:prstGeom prst="rect">
            <a:avLst/>
          </a:prstGeom>
        </p:spPr>
      </p:pic>
      <p:sp>
        <p:nvSpPr>
          <p:cNvPr id="4" name="pole tekstowe 3">
            <a:extLst>
              <a:ext uri="{FF2B5EF4-FFF2-40B4-BE49-F238E27FC236}">
                <a16:creationId xmlns:a16="http://schemas.microsoft.com/office/drawing/2014/main" id="{459B6D9F-84C8-E747-A85D-5BE1968CC3DB}"/>
              </a:ext>
            </a:extLst>
          </p:cNvPr>
          <p:cNvSpPr txBox="1"/>
          <p:nvPr/>
        </p:nvSpPr>
        <p:spPr>
          <a:xfrm>
            <a:off x="5881511" y="1038578"/>
            <a:ext cx="5057422" cy="400110"/>
          </a:xfrm>
          <a:prstGeom prst="rect">
            <a:avLst/>
          </a:prstGeom>
          <a:noFill/>
        </p:spPr>
        <p:txBody>
          <a:bodyPr wrap="square" rtlCol="0">
            <a:spAutoFit/>
          </a:bodyPr>
          <a:lstStyle/>
          <a:p>
            <a:pPr algn="ctr"/>
            <a:r>
              <a:rPr lang="pl-FR" sz="2000" b="1" dirty="0"/>
              <a:t>IGLS 17.306, </a:t>
            </a:r>
            <a:r>
              <a:rPr lang="pl-FR" sz="2000" dirty="0"/>
              <a:t>140 CE</a:t>
            </a:r>
            <a:endParaRPr lang="pl-FR" sz="2000" b="1" dirty="0"/>
          </a:p>
        </p:txBody>
      </p:sp>
      <p:sp>
        <p:nvSpPr>
          <p:cNvPr id="6" name="pole tekstowe 5">
            <a:extLst>
              <a:ext uri="{FF2B5EF4-FFF2-40B4-BE49-F238E27FC236}">
                <a16:creationId xmlns:a16="http://schemas.microsoft.com/office/drawing/2014/main" id="{42273155-3B0F-0C41-95FF-68AE7FF3F024}"/>
              </a:ext>
            </a:extLst>
          </p:cNvPr>
          <p:cNvSpPr txBox="1"/>
          <p:nvPr/>
        </p:nvSpPr>
        <p:spPr>
          <a:xfrm>
            <a:off x="5881511" y="1604707"/>
            <a:ext cx="4605867" cy="4247317"/>
          </a:xfrm>
          <a:prstGeom prst="rect">
            <a:avLst/>
          </a:prstGeom>
          <a:noFill/>
        </p:spPr>
        <p:txBody>
          <a:bodyPr wrap="square">
            <a:spAutoFit/>
          </a:bodyPr>
          <a:lstStyle/>
          <a:p>
            <a:r>
              <a:rPr lang="el-GR" dirty="0" err="1">
                <a:effectLst/>
                <a:latin typeface="Helvetica" pitchFamily="2" charset="0"/>
              </a:rPr>
              <a:t>Ἡ</a:t>
            </a:r>
            <a:r>
              <a:rPr lang="el-GR" dirty="0">
                <a:effectLst/>
                <a:latin typeface="Helvetica" pitchFamily="2" charset="0"/>
              </a:rPr>
              <a:t> </a:t>
            </a:r>
            <a:r>
              <a:rPr lang="el-GR" dirty="0" err="1">
                <a:effectLst/>
                <a:latin typeface="Helvetica" pitchFamily="2" charset="0"/>
              </a:rPr>
              <a:t>βουλὴ</a:t>
            </a:r>
            <a:endParaRPr lang="el-GR" dirty="0">
              <a:effectLst/>
              <a:latin typeface="Helvetica" pitchFamily="2" charset="0"/>
            </a:endParaRPr>
          </a:p>
          <a:p>
            <a:r>
              <a:rPr lang="el-GR" dirty="0" err="1">
                <a:effectLst/>
                <a:latin typeface="Helvetica" pitchFamily="2" charset="0"/>
              </a:rPr>
              <a:t>Αο</a:t>
            </a:r>
            <a:r>
              <a:rPr lang="el-GR" dirty="0">
                <a:effectLst/>
                <a:latin typeface="Helvetica" pitchFamily="2" charset="0"/>
              </a:rPr>
              <a:t>[φ]</a:t>
            </a:r>
            <a:r>
              <a:rPr lang="el-GR" dirty="0" err="1">
                <a:effectLst/>
                <a:latin typeface="Helvetica" pitchFamily="2" charset="0"/>
              </a:rPr>
              <a:t>αλειν</a:t>
            </a:r>
            <a:r>
              <a:rPr lang="el-GR" dirty="0">
                <a:effectLst/>
                <a:latin typeface="Helvetica" pitchFamily="2" charset="0"/>
              </a:rPr>
              <a:t> </a:t>
            </a:r>
            <a:r>
              <a:rPr lang="el-GR" dirty="0" err="1">
                <a:effectLst/>
                <a:latin typeface="Helvetica" pitchFamily="2" charset="0"/>
              </a:rPr>
              <a:t>ᾼρανου</a:t>
            </a:r>
            <a:r>
              <a:rPr lang="el-GR" dirty="0">
                <a:effectLst/>
                <a:latin typeface="Helvetica" pitchFamily="2" charset="0"/>
              </a:rPr>
              <a:t> </a:t>
            </a:r>
            <a:r>
              <a:rPr lang="el-GR" dirty="0" err="1">
                <a:effectLst/>
                <a:latin typeface="Helvetica" pitchFamily="2" charset="0"/>
              </a:rPr>
              <a:t>τοῦ</a:t>
            </a:r>
            <a:r>
              <a:rPr lang="el-GR" dirty="0">
                <a:effectLst/>
                <a:latin typeface="Helvetica" pitchFamily="2" charset="0"/>
              </a:rPr>
              <a:t> </a:t>
            </a:r>
            <a:r>
              <a:rPr lang="el-GR" dirty="0" err="1">
                <a:effectLst/>
                <a:latin typeface="Helvetica" pitchFamily="2" charset="0"/>
              </a:rPr>
              <a:t>Σαβα</a:t>
            </a:r>
            <a:r>
              <a:rPr lang="el-GR" dirty="0">
                <a:effectLst/>
                <a:latin typeface="Helvetica" pitchFamily="2" charset="0"/>
              </a:rPr>
              <a:t> </a:t>
            </a:r>
            <a:r>
              <a:rPr lang="el-GR" dirty="0" err="1">
                <a:effectLst/>
                <a:latin typeface="Helvetica" pitchFamily="2" charset="0"/>
              </a:rPr>
              <a:t>τοῦ</a:t>
            </a:r>
            <a:endParaRPr lang="el-GR" dirty="0">
              <a:effectLst/>
              <a:latin typeface="Helvetica" pitchFamily="2" charset="0"/>
            </a:endParaRPr>
          </a:p>
          <a:p>
            <a:r>
              <a:rPr lang="el-GR" dirty="0" err="1">
                <a:effectLst/>
                <a:latin typeface="Helvetica" pitchFamily="2" charset="0"/>
              </a:rPr>
              <a:t>ᾼρανου</a:t>
            </a:r>
            <a:r>
              <a:rPr lang="el-GR" dirty="0">
                <a:effectLst/>
                <a:latin typeface="Helvetica" pitchFamily="2" charset="0"/>
              </a:rPr>
              <a:t> </a:t>
            </a:r>
            <a:r>
              <a:rPr lang="el-GR" dirty="0" err="1">
                <a:effectLst/>
                <a:latin typeface="Helvetica" pitchFamily="2" charset="0"/>
              </a:rPr>
              <a:t>τοῦ</a:t>
            </a:r>
            <a:r>
              <a:rPr lang="el-GR" dirty="0">
                <a:effectLst/>
                <a:latin typeface="Helvetica" pitchFamily="2" charset="0"/>
              </a:rPr>
              <a:t> </a:t>
            </a:r>
            <a:r>
              <a:rPr lang="el-GR" dirty="0" err="1">
                <a:effectLst/>
                <a:latin typeface="Helvetica" pitchFamily="2" charset="0"/>
              </a:rPr>
              <a:t>Βωννεους</a:t>
            </a:r>
            <a:r>
              <a:rPr lang="el-GR" dirty="0">
                <a:effectLst/>
                <a:latin typeface="Helvetica" pitchFamily="2" charset="0"/>
              </a:rPr>
              <a:t> </a:t>
            </a:r>
            <a:r>
              <a:rPr lang="el-GR" dirty="0" err="1">
                <a:effectLst/>
                <a:latin typeface="Helvetica" pitchFamily="2" charset="0"/>
              </a:rPr>
              <a:t>ἐπανγει</a:t>
            </a:r>
            <a:r>
              <a:rPr lang="el-GR" dirty="0">
                <a:effectLst/>
                <a:latin typeface="Helvetica" pitchFamily="2" charset="0"/>
              </a:rPr>
              <a:t>-</a:t>
            </a:r>
          </a:p>
          <a:p>
            <a:r>
              <a:rPr lang="el-GR" dirty="0">
                <a:effectLst/>
                <a:latin typeface="Helvetica" pitchFamily="2" charset="0"/>
              </a:rPr>
              <a:t>4 </a:t>
            </a:r>
            <a:r>
              <a:rPr lang="el-GR" dirty="0" err="1">
                <a:effectLst/>
                <a:latin typeface="Helvetica" pitchFamily="2" charset="0"/>
              </a:rPr>
              <a:t>λάμενον</a:t>
            </a:r>
            <a:r>
              <a:rPr lang="el-GR" dirty="0">
                <a:effectLst/>
                <a:latin typeface="Helvetica" pitchFamily="2" charset="0"/>
              </a:rPr>
              <a:t> </a:t>
            </a:r>
            <a:r>
              <a:rPr lang="el-GR" dirty="0" err="1">
                <a:effectLst/>
                <a:latin typeface="Helvetica" pitchFamily="2" charset="0"/>
              </a:rPr>
              <a:t>αὐτῇ</a:t>
            </a:r>
            <a:r>
              <a:rPr lang="el-GR" dirty="0">
                <a:effectLst/>
                <a:latin typeface="Helvetica" pitchFamily="2" charset="0"/>
              </a:rPr>
              <a:t> </a:t>
            </a:r>
            <a:r>
              <a:rPr lang="el-GR" dirty="0" err="1">
                <a:effectLst/>
                <a:highlight>
                  <a:srgbClr val="FFFF00"/>
                </a:highlight>
                <a:latin typeface="Helvetica" pitchFamily="2" charset="0"/>
              </a:rPr>
              <a:t>ἐπίδοσιν</a:t>
            </a:r>
            <a:r>
              <a:rPr lang="el-GR" dirty="0">
                <a:effectLst/>
                <a:highlight>
                  <a:srgbClr val="FFFF00"/>
                </a:highlight>
                <a:latin typeface="Helvetica" pitchFamily="2" charset="0"/>
              </a:rPr>
              <a:t> </a:t>
            </a:r>
            <a:r>
              <a:rPr lang="el-GR" dirty="0" err="1">
                <a:effectLst/>
                <a:highlight>
                  <a:srgbClr val="FFFF00"/>
                </a:highlight>
                <a:latin typeface="Helvetica" pitchFamily="2" charset="0"/>
              </a:rPr>
              <a:t>αἰωνίαν</a:t>
            </a:r>
            <a:endParaRPr lang="el-GR" dirty="0">
              <a:effectLst/>
              <a:highlight>
                <a:srgbClr val="FFFF00"/>
              </a:highlight>
              <a:latin typeface="Helvetica" pitchFamily="2" charset="0"/>
            </a:endParaRPr>
          </a:p>
          <a:p>
            <a:r>
              <a:rPr lang="el-GR" dirty="0">
                <a:effectLst/>
                <a:highlight>
                  <a:srgbClr val="FFFF00"/>
                </a:highlight>
                <a:latin typeface="Helvetica" pitchFamily="2" charset="0"/>
              </a:rPr>
              <a:t>[κα]</a:t>
            </a:r>
            <a:r>
              <a:rPr lang="el-GR" dirty="0" err="1">
                <a:effectLst/>
                <a:highlight>
                  <a:srgbClr val="FFFF00"/>
                </a:highlight>
                <a:latin typeface="Helvetica" pitchFamily="2" charset="0"/>
              </a:rPr>
              <a:t>ὶ</a:t>
            </a:r>
            <a:r>
              <a:rPr lang="el-GR" dirty="0">
                <a:effectLst/>
                <a:highlight>
                  <a:srgbClr val="FFFF00"/>
                </a:highlight>
                <a:latin typeface="Helvetica" pitchFamily="2" charset="0"/>
              </a:rPr>
              <a:t> </a:t>
            </a:r>
            <a:r>
              <a:rPr lang="el-GR" dirty="0" err="1">
                <a:effectLst/>
                <a:highlight>
                  <a:srgbClr val="FFFF00"/>
                </a:highlight>
                <a:latin typeface="Helvetica" pitchFamily="2" charset="0"/>
              </a:rPr>
              <a:t>θυσίαν</a:t>
            </a:r>
            <a:r>
              <a:rPr lang="el-GR" dirty="0">
                <a:effectLst/>
                <a:highlight>
                  <a:srgbClr val="FFFF00"/>
                </a:highlight>
                <a:latin typeface="Helvetica" pitchFamily="2" charset="0"/>
              </a:rPr>
              <a:t> </a:t>
            </a:r>
            <a:r>
              <a:rPr lang="el-GR" dirty="0" err="1">
                <a:effectLst/>
                <a:highlight>
                  <a:srgbClr val="FFFF00"/>
                </a:highlight>
                <a:latin typeface="Helvetica" pitchFamily="2" charset="0"/>
              </a:rPr>
              <a:t>καὶ</a:t>
            </a:r>
            <a:r>
              <a:rPr lang="el-GR" dirty="0">
                <a:effectLst/>
                <a:highlight>
                  <a:srgbClr val="FFFF00"/>
                </a:highlight>
                <a:latin typeface="Helvetica" pitchFamily="2" charset="0"/>
              </a:rPr>
              <a:t> </a:t>
            </a:r>
            <a:r>
              <a:rPr lang="el-GR" dirty="0" err="1">
                <a:effectLst/>
                <a:highlight>
                  <a:srgbClr val="FFFF00"/>
                </a:highlight>
                <a:latin typeface="Helvetica" pitchFamily="2" charset="0"/>
              </a:rPr>
              <a:t>ἕτ</a:t>
            </a:r>
            <a:r>
              <a:rPr lang="el-GR" dirty="0">
                <a:effectLst/>
                <a:highlight>
                  <a:srgbClr val="FFFF00"/>
                </a:highlight>
                <a:latin typeface="Helvetica" pitchFamily="2" charset="0"/>
              </a:rPr>
              <a:t>[ε]</a:t>
            </a:r>
            <a:r>
              <a:rPr lang="el-GR" dirty="0" err="1">
                <a:effectLst/>
                <a:highlight>
                  <a:srgbClr val="FFFF00"/>
                </a:highlight>
                <a:latin typeface="Helvetica" pitchFamily="2" charset="0"/>
              </a:rPr>
              <a:t>ρα</a:t>
            </a:r>
            <a:r>
              <a:rPr lang="el-GR" dirty="0">
                <a:effectLst/>
                <a:highlight>
                  <a:srgbClr val="FFFF00"/>
                </a:highlight>
                <a:latin typeface="Helvetica" pitchFamily="2" charset="0"/>
              </a:rPr>
              <a:t> </a:t>
            </a:r>
            <a:r>
              <a:rPr lang="el-GR" dirty="0" err="1">
                <a:effectLst/>
                <a:highlight>
                  <a:srgbClr val="FFFF00"/>
                </a:highlight>
                <a:latin typeface="Helvetica" pitchFamily="2" charset="0"/>
              </a:rPr>
              <a:t>ἀναθέματα</a:t>
            </a:r>
            <a:r>
              <a:rPr lang="el-GR" dirty="0">
                <a:effectLst/>
                <a:highlight>
                  <a:srgbClr val="FFFF00"/>
                </a:highlight>
                <a:latin typeface="Helvetica" pitchFamily="2" charset="0"/>
              </a:rPr>
              <a:t> </a:t>
            </a:r>
            <a:r>
              <a:rPr lang="el-GR" dirty="0">
                <a:effectLst/>
                <a:latin typeface="Helvetica" pitchFamily="2" charset="0"/>
              </a:rPr>
              <a:t>❧</a:t>
            </a:r>
          </a:p>
          <a:p>
            <a:r>
              <a:rPr lang="el-GR" dirty="0">
                <a:effectLst/>
                <a:latin typeface="Helvetica" pitchFamily="2" charset="0"/>
              </a:rPr>
              <a:t>[Μα]</a:t>
            </a:r>
            <a:r>
              <a:rPr lang="el-GR" dirty="0" err="1">
                <a:effectLst/>
                <a:latin typeface="Helvetica" pitchFamily="2" charset="0"/>
              </a:rPr>
              <a:t>λαχβηλῳ</a:t>
            </a:r>
            <a:r>
              <a:rPr lang="el-GR" dirty="0">
                <a:effectLst/>
                <a:latin typeface="Helvetica" pitchFamily="2" charset="0"/>
              </a:rPr>
              <a:t> </a:t>
            </a:r>
            <a:r>
              <a:rPr lang="el-GR" dirty="0" err="1">
                <a:effectLst/>
                <a:latin typeface="Helvetica" pitchFamily="2" charset="0"/>
              </a:rPr>
              <a:t>καὶ</a:t>
            </a:r>
            <a:r>
              <a:rPr lang="el-GR" dirty="0">
                <a:effectLst/>
                <a:latin typeface="Helvetica" pitchFamily="2" charset="0"/>
              </a:rPr>
              <a:t> </a:t>
            </a:r>
            <a:r>
              <a:rPr lang="el-GR" dirty="0" err="1">
                <a:effectLst/>
                <a:latin typeface="Helvetica" pitchFamily="2" charset="0"/>
              </a:rPr>
              <a:t>Τύχῃ</a:t>
            </a:r>
            <a:r>
              <a:rPr lang="el-GR" dirty="0">
                <a:effectLst/>
                <a:latin typeface="Helvetica" pitchFamily="2" charset="0"/>
              </a:rPr>
              <a:t> </a:t>
            </a:r>
            <a:r>
              <a:rPr lang="el-GR" dirty="0" err="1">
                <a:effectLst/>
                <a:latin typeface="Helvetica" pitchFamily="2" charset="0"/>
              </a:rPr>
              <a:t>Θαιμειος</a:t>
            </a:r>
            <a:r>
              <a:rPr lang="el-GR" dirty="0">
                <a:effectLst/>
                <a:latin typeface="Helvetica" pitchFamily="2" charset="0"/>
              </a:rPr>
              <a:t> </a:t>
            </a:r>
            <a:r>
              <a:rPr lang="el-GR" dirty="0" err="1">
                <a:effectLst/>
                <a:latin typeface="Helvetica" pitchFamily="2" charset="0"/>
              </a:rPr>
              <a:t>καὶ</a:t>
            </a:r>
            <a:endParaRPr lang="el-GR" dirty="0">
              <a:effectLst/>
              <a:latin typeface="Helvetica" pitchFamily="2" charset="0"/>
            </a:endParaRPr>
          </a:p>
          <a:p>
            <a:r>
              <a:rPr lang="el-GR" dirty="0">
                <a:effectLst/>
                <a:highlight>
                  <a:srgbClr val="FFFF00"/>
                </a:highlight>
                <a:latin typeface="Helvetica" pitchFamily="2" charset="0"/>
              </a:rPr>
              <a:t>[</a:t>
            </a:r>
            <a:r>
              <a:rPr lang="el-GR" dirty="0" err="1">
                <a:effectLst/>
                <a:highlight>
                  <a:srgbClr val="FFFF00"/>
                </a:highlight>
                <a:latin typeface="Helvetica" pitchFamily="2" charset="0"/>
              </a:rPr>
              <a:t>Ατε</a:t>
            </a:r>
            <a:r>
              <a:rPr lang="el-GR" dirty="0">
                <a:effectLst/>
                <a:highlight>
                  <a:srgbClr val="FFFF00"/>
                </a:highlight>
                <a:latin typeface="Helvetica" pitchFamily="2" charset="0"/>
              </a:rPr>
              <a:t>]</a:t>
            </a:r>
            <a:r>
              <a:rPr lang="el-GR" dirty="0" err="1">
                <a:effectLst/>
                <a:highlight>
                  <a:srgbClr val="FFFF00"/>
                </a:highlight>
                <a:latin typeface="Helvetica" pitchFamily="2" charset="0"/>
              </a:rPr>
              <a:t>ργάτει</a:t>
            </a:r>
            <a:r>
              <a:rPr lang="el-GR" dirty="0">
                <a:effectLst/>
                <a:highlight>
                  <a:srgbClr val="FFFF00"/>
                </a:highlight>
                <a:latin typeface="Helvetica" pitchFamily="2" charset="0"/>
              </a:rPr>
              <a:t> </a:t>
            </a:r>
            <a:r>
              <a:rPr lang="el-GR" dirty="0" err="1">
                <a:effectLst/>
                <a:highlight>
                  <a:srgbClr val="FFFF00"/>
                </a:highlight>
                <a:latin typeface="Helvetica" pitchFamily="2" charset="0"/>
              </a:rPr>
              <a:t>πατρῴοις</a:t>
            </a:r>
            <a:r>
              <a:rPr lang="el-GR" dirty="0">
                <a:effectLst/>
                <a:highlight>
                  <a:srgbClr val="FFFF00"/>
                </a:highlight>
                <a:latin typeface="Helvetica" pitchFamily="2" charset="0"/>
              </a:rPr>
              <a:t> </a:t>
            </a:r>
            <a:r>
              <a:rPr lang="el-GR" dirty="0" err="1">
                <a:effectLst/>
                <a:highlight>
                  <a:srgbClr val="FFFF00"/>
                </a:highlight>
                <a:latin typeface="Helvetica" pitchFamily="2" charset="0"/>
              </a:rPr>
              <a:t>θεοῖς</a:t>
            </a:r>
            <a:r>
              <a:rPr lang="el-GR" dirty="0">
                <a:effectLst/>
                <a:highlight>
                  <a:srgbClr val="FFFF00"/>
                </a:highlight>
                <a:latin typeface="Helvetica" pitchFamily="2" charset="0"/>
              </a:rPr>
              <a:t> </a:t>
            </a:r>
            <a:r>
              <a:rPr lang="el-GR" dirty="0" err="1">
                <a:effectLst/>
                <a:latin typeface="Helvetica" pitchFamily="2" charset="0"/>
              </a:rPr>
              <a:t>τειμῆς</a:t>
            </a:r>
            <a:r>
              <a:rPr lang="el-GR" dirty="0">
                <a:effectLst/>
                <a:latin typeface="Helvetica" pitchFamily="2" charset="0"/>
              </a:rPr>
              <a:t> </a:t>
            </a:r>
            <a:r>
              <a:rPr lang="el-GR" dirty="0" err="1">
                <a:effectLst/>
                <a:latin typeface="Helvetica" pitchFamily="2" charset="0"/>
              </a:rPr>
              <a:t>καὶ</a:t>
            </a:r>
            <a:endParaRPr lang="el-GR" dirty="0">
              <a:effectLst/>
              <a:latin typeface="Helvetica" pitchFamily="2" charset="0"/>
            </a:endParaRPr>
          </a:p>
          <a:p>
            <a:r>
              <a:rPr lang="el-GR" dirty="0">
                <a:effectLst/>
                <a:latin typeface="Helvetica" pitchFamily="2" charset="0"/>
              </a:rPr>
              <a:t>8 </a:t>
            </a:r>
            <a:r>
              <a:rPr lang="el-GR" dirty="0" err="1">
                <a:effectLst/>
                <a:latin typeface="Helvetica" pitchFamily="2" charset="0"/>
              </a:rPr>
              <a:t>μνήμης</a:t>
            </a:r>
            <a:r>
              <a:rPr lang="el-GR" dirty="0">
                <a:effectLst/>
                <a:latin typeface="Helvetica" pitchFamily="2" charset="0"/>
              </a:rPr>
              <a:t> </a:t>
            </a:r>
            <a:r>
              <a:rPr lang="el-GR" dirty="0" err="1">
                <a:effectLst/>
                <a:latin typeface="Helvetica" pitchFamily="2" charset="0"/>
              </a:rPr>
              <a:t>χάριν</a:t>
            </a:r>
            <a:r>
              <a:rPr lang="el-GR" dirty="0">
                <a:effectLst/>
                <a:latin typeface="Helvetica" pitchFamily="2" charset="0"/>
              </a:rPr>
              <a:t>, </a:t>
            </a:r>
            <a:r>
              <a:rPr lang="el-GR" dirty="0" err="1">
                <a:effectLst/>
                <a:latin typeface="Helvetica" pitchFamily="2" charset="0"/>
              </a:rPr>
              <a:t>ἔτους</a:t>
            </a:r>
            <a:r>
              <a:rPr lang="el-GR" dirty="0">
                <a:effectLst/>
                <a:latin typeface="Helvetica" pitchFamily="2" charset="0"/>
              </a:rPr>
              <a:t> </a:t>
            </a:r>
            <a:r>
              <a:rPr lang="el-GR" dirty="0" err="1">
                <a:effectLst/>
                <a:latin typeface="Helvetica" pitchFamily="2" charset="0"/>
              </a:rPr>
              <a:t>ανυ</a:t>
            </a:r>
            <a:r>
              <a:rPr lang="el-GR" dirty="0">
                <a:effectLst/>
                <a:latin typeface="Helvetica" pitchFamily="2" charset="0"/>
              </a:rPr>
              <a:t>ʹ </a:t>
            </a:r>
            <a:r>
              <a:rPr lang="el-GR" dirty="0" err="1">
                <a:effectLst/>
                <a:latin typeface="Helvetica" pitchFamily="2" charset="0"/>
              </a:rPr>
              <a:t>Πανήμου</a:t>
            </a:r>
            <a:r>
              <a:rPr lang="el-GR" dirty="0">
                <a:effectLst/>
                <a:latin typeface="Helvetica" pitchFamily="2" charset="0"/>
              </a:rPr>
              <a:t>.</a:t>
            </a:r>
            <a:endParaRPr lang="pl-PL" dirty="0">
              <a:effectLst/>
              <a:latin typeface="Helvetica" pitchFamily="2" charset="0"/>
            </a:endParaRPr>
          </a:p>
          <a:p>
            <a:endParaRPr lang="el-GR" dirty="0">
              <a:effectLst/>
              <a:latin typeface="Helvetica" pitchFamily="2" charset="0"/>
            </a:endParaRPr>
          </a:p>
          <a:p>
            <a:r>
              <a:rPr lang="pl-PL" dirty="0" err="1">
                <a:effectLst/>
                <a:latin typeface="Helvetica" pitchFamily="2" charset="0"/>
              </a:rPr>
              <a:t>ṣ</a:t>
            </a:r>
            <a:r>
              <a:rPr lang="pl-PL" dirty="0" err="1">
                <a:effectLst/>
                <a:latin typeface="Times" pitchFamily="2" charset="0"/>
              </a:rPr>
              <a:t>lm</a:t>
            </a:r>
            <a:r>
              <a:rPr lang="pl-PL" dirty="0">
                <a:effectLst/>
                <a:latin typeface="Times" pitchFamily="2" charset="0"/>
              </a:rPr>
              <a:t>’ </a:t>
            </a:r>
            <a:r>
              <a:rPr lang="pl-PL" dirty="0" err="1">
                <a:effectLst/>
                <a:latin typeface="Times" pitchFamily="2" charset="0"/>
              </a:rPr>
              <a:t>dnh</a:t>
            </a:r>
            <a:r>
              <a:rPr lang="pl-PL" dirty="0">
                <a:effectLst/>
                <a:latin typeface="Times" pitchFamily="2" charset="0"/>
              </a:rPr>
              <a:t> dy ’</a:t>
            </a:r>
            <a:r>
              <a:rPr lang="pl-PL" dirty="0" err="1">
                <a:effectLst/>
                <a:latin typeface="Helvetica" pitchFamily="2" charset="0"/>
              </a:rPr>
              <a:t>ḥ</a:t>
            </a:r>
            <a:r>
              <a:rPr lang="pl-PL" dirty="0" err="1">
                <a:effectLst/>
                <a:latin typeface="Times" pitchFamily="2" charset="0"/>
              </a:rPr>
              <a:t>ply</a:t>
            </a:r>
            <a:r>
              <a:rPr lang="pl-PL" dirty="0">
                <a:effectLst/>
                <a:latin typeface="Times" pitchFamily="2" charset="0"/>
              </a:rPr>
              <a:t> </a:t>
            </a:r>
            <a:r>
              <a:rPr lang="pl-PL" dirty="0" err="1">
                <a:effectLst/>
                <a:latin typeface="Times" pitchFamily="2" charset="0"/>
              </a:rPr>
              <a:t>br</a:t>
            </a:r>
            <a:r>
              <a:rPr lang="pl-PL" dirty="0">
                <a:effectLst/>
                <a:latin typeface="Times" pitchFamily="2" charset="0"/>
              </a:rPr>
              <a:t> </a:t>
            </a:r>
            <a:r>
              <a:rPr lang="pl-PL" dirty="0" err="1">
                <a:effectLst/>
                <a:latin typeface="Helvetica" pitchFamily="2" charset="0"/>
              </a:rPr>
              <a:t>ḥ</a:t>
            </a:r>
            <a:r>
              <a:rPr lang="pl-PL" dirty="0" err="1">
                <a:effectLst/>
                <a:latin typeface="Times" pitchFamily="2" charset="0"/>
              </a:rPr>
              <a:t>yrn</a:t>
            </a:r>
            <a:r>
              <a:rPr lang="pl-PL" dirty="0">
                <a:effectLst/>
                <a:latin typeface="Times" pitchFamily="2" charset="0"/>
              </a:rPr>
              <a:t> </a:t>
            </a:r>
            <a:r>
              <a:rPr lang="pl-PL" dirty="0" err="1">
                <a:effectLst/>
                <a:latin typeface="Times" pitchFamily="2" charset="0"/>
              </a:rPr>
              <a:t>šb</a:t>
            </a:r>
            <a:r>
              <a:rPr lang="pl-PL" dirty="0">
                <a:effectLst/>
                <a:latin typeface="Times" pitchFamily="2" charset="0"/>
              </a:rPr>
              <a:t>’ </a:t>
            </a:r>
            <a:r>
              <a:rPr lang="pl-PL" dirty="0" err="1">
                <a:effectLst/>
                <a:latin typeface="Times" pitchFamily="2" charset="0"/>
              </a:rPr>
              <a:t>br</a:t>
            </a:r>
            <a:endParaRPr lang="pl-PL" dirty="0">
              <a:effectLst/>
              <a:latin typeface="Times" pitchFamily="2" charset="0"/>
            </a:endParaRPr>
          </a:p>
          <a:p>
            <a:r>
              <a:rPr lang="pl-PL" dirty="0" err="1">
                <a:effectLst/>
                <a:latin typeface="Helvetica" pitchFamily="2" charset="0"/>
              </a:rPr>
              <a:t>ḥ</a:t>
            </a:r>
            <a:r>
              <a:rPr lang="pl-PL" dirty="0" err="1">
                <a:effectLst/>
                <a:latin typeface="Times" pitchFamily="2" charset="0"/>
              </a:rPr>
              <a:t>yrn</a:t>
            </a:r>
            <a:r>
              <a:rPr lang="pl-PL" dirty="0">
                <a:effectLst/>
                <a:latin typeface="Times" pitchFamily="2" charset="0"/>
              </a:rPr>
              <a:t> </a:t>
            </a:r>
            <a:r>
              <a:rPr lang="pl-PL" dirty="0" err="1">
                <a:effectLst/>
                <a:latin typeface="Times" pitchFamily="2" charset="0"/>
              </a:rPr>
              <a:t>bwn</a:t>
            </a:r>
            <a:r>
              <a:rPr lang="pl-PL" dirty="0">
                <a:effectLst/>
                <a:latin typeface="Times" pitchFamily="2" charset="0"/>
              </a:rPr>
              <a:t>’ </a:t>
            </a:r>
            <a:r>
              <a:rPr lang="pl-PL" dirty="0" err="1">
                <a:effectLst/>
                <a:latin typeface="Times" pitchFamily="2" charset="0"/>
              </a:rPr>
              <a:t>š</a:t>
            </a:r>
            <a:r>
              <a:rPr lang="pl-PL" dirty="0">
                <a:effectLst/>
                <a:latin typeface="Times" pitchFamily="2" charset="0"/>
              </a:rPr>
              <a:t>[‘]t dy ‘</a:t>
            </a:r>
            <a:r>
              <a:rPr lang="pl-PL" dirty="0" err="1">
                <a:effectLst/>
                <a:latin typeface="Times" pitchFamily="2" charset="0"/>
              </a:rPr>
              <a:t>bdt</a:t>
            </a:r>
            <a:r>
              <a:rPr lang="pl-PL" dirty="0">
                <a:effectLst/>
                <a:latin typeface="Times" pitchFamily="2" charset="0"/>
              </a:rPr>
              <a:t> </a:t>
            </a:r>
            <a:r>
              <a:rPr lang="pl-PL" dirty="0" err="1">
                <a:effectLst/>
                <a:latin typeface="Times" pitchFamily="2" charset="0"/>
              </a:rPr>
              <a:t>lh</a:t>
            </a:r>
            <a:r>
              <a:rPr lang="pl-PL" dirty="0">
                <a:effectLst/>
                <a:latin typeface="Times" pitchFamily="2" charset="0"/>
              </a:rPr>
              <a:t> </a:t>
            </a:r>
            <a:r>
              <a:rPr lang="pl-PL" dirty="0" err="1">
                <a:effectLst/>
                <a:latin typeface="Times" pitchFamily="2" charset="0"/>
              </a:rPr>
              <a:t>bwl</a:t>
            </a:r>
            <a:r>
              <a:rPr lang="pl-PL" dirty="0">
                <a:effectLst/>
                <a:latin typeface="Times" pitchFamily="2" charset="0"/>
              </a:rPr>
              <a:t>’ dy</a:t>
            </a:r>
          </a:p>
          <a:p>
            <a:r>
              <a:rPr lang="pl-PL" dirty="0" err="1">
                <a:effectLst/>
                <a:latin typeface="Times" pitchFamily="2" charset="0"/>
              </a:rPr>
              <a:t>mgd</a:t>
            </a:r>
            <a:r>
              <a:rPr lang="pl-PL" dirty="0">
                <a:effectLst/>
                <a:latin typeface="Times" pitchFamily="2" charset="0"/>
              </a:rPr>
              <a:t> </a:t>
            </a:r>
            <a:r>
              <a:rPr lang="pl-PL" dirty="0" err="1">
                <a:effectLst/>
                <a:latin typeface="Times" pitchFamily="2" charset="0"/>
              </a:rPr>
              <a:t>lh</a:t>
            </a:r>
            <a:r>
              <a:rPr lang="pl-PL" dirty="0">
                <a:effectLst/>
                <a:latin typeface="Times" pitchFamily="2" charset="0"/>
              </a:rPr>
              <a:t> </a:t>
            </a:r>
            <a:r>
              <a:rPr lang="pl-PL" dirty="0" err="1">
                <a:effectLst/>
                <a:highlight>
                  <a:srgbClr val="FFFF00"/>
                </a:highlight>
                <a:latin typeface="Helvetica" pitchFamily="2" charset="0"/>
              </a:rPr>
              <a:t>ḥ</a:t>
            </a:r>
            <a:r>
              <a:rPr lang="pl-PL" dirty="0">
                <a:effectLst/>
                <a:highlight>
                  <a:srgbClr val="FFFF00"/>
                </a:highlight>
                <a:latin typeface="Times" pitchFamily="2" charset="0"/>
              </a:rPr>
              <a:t>[r]m’ </a:t>
            </a:r>
            <a:r>
              <a:rPr lang="pl-PL" dirty="0" err="1">
                <a:effectLst/>
                <a:highlight>
                  <a:srgbClr val="FFFF00"/>
                </a:highlight>
                <a:latin typeface="Times" pitchFamily="2" charset="0"/>
              </a:rPr>
              <a:t>l‘lm</a:t>
            </a:r>
            <a:r>
              <a:rPr lang="pl-PL" dirty="0">
                <a:effectLst/>
                <a:highlight>
                  <a:srgbClr val="FFFF00"/>
                </a:highlight>
                <a:latin typeface="Times" pitchFamily="2" charset="0"/>
              </a:rPr>
              <a:t>’ w[m]</a:t>
            </a:r>
            <a:r>
              <a:rPr lang="pl-PL" dirty="0" err="1">
                <a:effectLst/>
                <a:highlight>
                  <a:srgbClr val="FFFF00"/>
                </a:highlight>
                <a:latin typeface="Times" pitchFamily="2" charset="0"/>
              </a:rPr>
              <a:t>qlwt</a:t>
            </a:r>
            <a:r>
              <a:rPr lang="pl-PL" dirty="0">
                <a:effectLst/>
                <a:highlight>
                  <a:srgbClr val="FFFF00"/>
                </a:highlight>
                <a:latin typeface="Times" pitchFamily="2" charset="0"/>
              </a:rPr>
              <a:t>’ </a:t>
            </a:r>
            <a:r>
              <a:rPr lang="pl-PL" dirty="0" err="1">
                <a:effectLst/>
                <a:highlight>
                  <a:srgbClr val="FFFF00"/>
                </a:highlight>
                <a:latin typeface="Times" pitchFamily="2" charset="0"/>
              </a:rPr>
              <a:t>w’m</a:t>
            </a:r>
            <a:r>
              <a:rPr lang="pl-PL" dirty="0">
                <a:effectLst/>
                <a:highlight>
                  <a:srgbClr val="FFFF00"/>
                </a:highlight>
                <a:latin typeface="Times" pitchFamily="2" charset="0"/>
              </a:rPr>
              <a:t>[</a:t>
            </a:r>
            <a:r>
              <a:rPr lang="pl-PL" dirty="0" err="1">
                <a:effectLst/>
                <a:highlight>
                  <a:srgbClr val="FFFF00"/>
                </a:highlight>
                <a:latin typeface="Times" pitchFamily="2" charset="0"/>
              </a:rPr>
              <a:t>rn</a:t>
            </a:r>
            <a:r>
              <a:rPr lang="pl-PL" dirty="0">
                <a:effectLst/>
                <a:highlight>
                  <a:srgbClr val="FFFF00"/>
                </a:highlight>
                <a:latin typeface="Times" pitchFamily="2" charset="0"/>
              </a:rPr>
              <a:t>]</a:t>
            </a:r>
          </a:p>
          <a:p>
            <a:r>
              <a:rPr lang="pl-PL" dirty="0">
                <a:effectLst/>
                <a:highlight>
                  <a:srgbClr val="FFFF00"/>
                </a:highlight>
                <a:latin typeface="Times" pitchFamily="2" charset="0"/>
              </a:rPr>
              <a:t>4 [m]</a:t>
            </a:r>
            <a:r>
              <a:rPr lang="pl-PL" dirty="0" err="1">
                <a:effectLst/>
                <a:highlight>
                  <a:srgbClr val="FFFF00"/>
                </a:highlight>
                <a:latin typeface="Helvetica" pitchFamily="2" charset="0"/>
              </a:rPr>
              <a:t>ḥ</a:t>
            </a:r>
            <a:r>
              <a:rPr lang="pl-PL" dirty="0" err="1">
                <a:effectLst/>
                <a:highlight>
                  <a:srgbClr val="FFFF00"/>
                </a:highlight>
                <a:latin typeface="Times" pitchFamily="2" charset="0"/>
              </a:rPr>
              <a:t>r</a:t>
            </a:r>
            <a:r>
              <a:rPr lang="pl-PL" dirty="0">
                <a:effectLst/>
                <a:highlight>
                  <a:srgbClr val="FFFF00"/>
                </a:highlight>
                <a:latin typeface="Times" pitchFamily="2" charset="0"/>
              </a:rPr>
              <a:t>[m]n</a:t>
            </a:r>
            <a:r>
              <a:rPr lang="pl-PL" dirty="0">
                <a:effectLst/>
                <a:latin typeface="Times" pitchFamily="2" charset="0"/>
              </a:rPr>
              <a:t> </a:t>
            </a:r>
            <a:r>
              <a:rPr lang="pl-PL" dirty="0" err="1">
                <a:effectLst/>
                <a:latin typeface="Times" pitchFamily="2" charset="0"/>
              </a:rPr>
              <a:t>lmlkb</a:t>
            </a:r>
            <a:r>
              <a:rPr lang="pl-PL" dirty="0">
                <a:effectLst/>
                <a:latin typeface="Times" pitchFamily="2" charset="0"/>
              </a:rPr>
              <a:t>[l] </a:t>
            </a:r>
            <a:r>
              <a:rPr lang="pl-PL" dirty="0" err="1">
                <a:effectLst/>
                <a:latin typeface="Times" pitchFamily="2" charset="0"/>
              </a:rPr>
              <a:t>wgd</a:t>
            </a:r>
            <a:r>
              <a:rPr lang="pl-PL" dirty="0">
                <a:effectLst/>
                <a:latin typeface="Times" pitchFamily="2" charset="0"/>
              </a:rPr>
              <a:t> </a:t>
            </a:r>
            <a:r>
              <a:rPr lang="pl-PL" dirty="0" err="1">
                <a:effectLst/>
                <a:latin typeface="Times" pitchFamily="2" charset="0"/>
              </a:rPr>
              <a:t>tymy</a:t>
            </a:r>
            <a:r>
              <a:rPr lang="pl-PL" dirty="0">
                <a:effectLst/>
                <a:latin typeface="Times" pitchFamily="2" charset="0"/>
              </a:rPr>
              <a:t> </a:t>
            </a:r>
            <a:r>
              <a:rPr lang="pl-PL" dirty="0" err="1">
                <a:effectLst/>
                <a:highlight>
                  <a:srgbClr val="FFFF00"/>
                </a:highlight>
                <a:latin typeface="Times" pitchFamily="2" charset="0"/>
              </a:rPr>
              <a:t>wl‘tr‘th</a:t>
            </a:r>
            <a:endParaRPr lang="pl-PL" dirty="0">
              <a:effectLst/>
              <a:highlight>
                <a:srgbClr val="FFFF00"/>
              </a:highlight>
              <a:latin typeface="Times" pitchFamily="2" charset="0"/>
            </a:endParaRPr>
          </a:p>
          <a:p>
            <a:r>
              <a:rPr lang="pl-PL" dirty="0">
                <a:effectLst/>
                <a:highlight>
                  <a:srgbClr val="FFFF00"/>
                </a:highlight>
                <a:latin typeface="Times" pitchFamily="2" charset="0"/>
              </a:rPr>
              <a:t>’</a:t>
            </a:r>
            <a:r>
              <a:rPr lang="pl-PL" dirty="0" err="1">
                <a:effectLst/>
                <a:highlight>
                  <a:srgbClr val="FFFF00"/>
                </a:highlight>
                <a:latin typeface="Times" pitchFamily="2" charset="0"/>
              </a:rPr>
              <a:t>lh</a:t>
            </a:r>
            <a:r>
              <a:rPr lang="pl-PL" dirty="0">
                <a:effectLst/>
                <a:highlight>
                  <a:srgbClr val="FFFF00"/>
                </a:highlight>
                <a:latin typeface="Times" pitchFamily="2" charset="0"/>
              </a:rPr>
              <a:t>[y’] </a:t>
            </a:r>
            <a:r>
              <a:rPr lang="pl-PL" dirty="0" err="1">
                <a:effectLst/>
                <a:highlight>
                  <a:srgbClr val="FFFF00"/>
                </a:highlight>
                <a:latin typeface="Helvetica" pitchFamily="2" charset="0"/>
              </a:rPr>
              <a:t>ṭ</a:t>
            </a:r>
            <a:r>
              <a:rPr lang="pl-PL" dirty="0" err="1">
                <a:effectLst/>
                <a:highlight>
                  <a:srgbClr val="FFFF00"/>
                </a:highlight>
                <a:latin typeface="Times" pitchFamily="2" charset="0"/>
              </a:rPr>
              <a:t>b</a:t>
            </a:r>
            <a:r>
              <a:rPr lang="pl-PL" dirty="0">
                <a:effectLst/>
                <a:highlight>
                  <a:srgbClr val="FFFF00"/>
                </a:highlight>
                <a:latin typeface="Times" pitchFamily="2" charset="0"/>
              </a:rPr>
              <a:t>[y’] </a:t>
            </a:r>
            <a:r>
              <a:rPr lang="pl-PL" dirty="0" err="1">
                <a:effectLst/>
                <a:latin typeface="Times" pitchFamily="2" charset="0"/>
              </a:rPr>
              <a:t>btr</a:t>
            </a:r>
            <a:r>
              <a:rPr lang="pl-PL" dirty="0">
                <a:effectLst/>
                <a:latin typeface="Times" pitchFamily="2" charset="0"/>
              </a:rPr>
              <a:t> dy myt </a:t>
            </a:r>
            <a:r>
              <a:rPr lang="pl-PL" dirty="0" err="1">
                <a:effectLst/>
                <a:latin typeface="Times" pitchFamily="2" charset="0"/>
              </a:rPr>
              <a:t>lyqrh</a:t>
            </a:r>
            <a:r>
              <a:rPr lang="pl-PL" dirty="0">
                <a:effectLst/>
                <a:latin typeface="Times" pitchFamily="2" charset="0"/>
              </a:rPr>
              <a:t> </a:t>
            </a:r>
            <a:r>
              <a:rPr lang="pl-PL" dirty="0" err="1">
                <a:effectLst/>
                <a:latin typeface="Times" pitchFamily="2" charset="0"/>
              </a:rPr>
              <a:t>byr</a:t>
            </a:r>
            <a:r>
              <a:rPr lang="pl-PL" dirty="0" err="1">
                <a:effectLst/>
                <a:latin typeface="Helvetica" pitchFamily="2" charset="0"/>
              </a:rPr>
              <a:t>ḥ</a:t>
            </a:r>
            <a:endParaRPr lang="pl-PL" dirty="0">
              <a:effectLst/>
              <a:latin typeface="Times" pitchFamily="2" charset="0"/>
            </a:endParaRPr>
          </a:p>
          <a:p>
            <a:r>
              <a:rPr lang="pl-PL" dirty="0">
                <a:effectLst/>
                <a:latin typeface="Times" pitchFamily="2" charset="0"/>
              </a:rPr>
              <a:t>[</a:t>
            </a:r>
            <a:r>
              <a:rPr lang="pl-PL" dirty="0" err="1">
                <a:effectLst/>
                <a:latin typeface="Times" pitchFamily="2" charset="0"/>
              </a:rPr>
              <a:t>qnyn</a:t>
            </a:r>
            <a:r>
              <a:rPr lang="pl-PL" dirty="0">
                <a:effectLst/>
                <a:latin typeface="Times" pitchFamily="2" charset="0"/>
              </a:rPr>
              <a:t>] </a:t>
            </a:r>
            <a:r>
              <a:rPr lang="pl-PL" dirty="0" err="1">
                <a:effectLst/>
                <a:latin typeface="Times" pitchFamily="2" charset="0"/>
              </a:rPr>
              <a:t>šnt</a:t>
            </a:r>
            <a:r>
              <a:rPr lang="pl-PL" dirty="0">
                <a:effectLst/>
                <a:latin typeface="Times" pitchFamily="2" charset="0"/>
              </a:rPr>
              <a:t> 451.</a:t>
            </a:r>
            <a:r>
              <a:rPr lang="pl-PL" dirty="0">
                <a:effectLst/>
                <a:latin typeface="Helvetica" pitchFamily="2" charset="0"/>
              </a:rPr>
              <a:t>❧</a:t>
            </a:r>
            <a:endParaRPr lang="pl-PL" dirty="0">
              <a:effectLst/>
              <a:latin typeface="Times" pitchFamily="2" charset="0"/>
            </a:endParaRPr>
          </a:p>
        </p:txBody>
      </p:sp>
      <p:sp>
        <p:nvSpPr>
          <p:cNvPr id="7" name="pole tekstowe 6">
            <a:extLst>
              <a:ext uri="{FF2B5EF4-FFF2-40B4-BE49-F238E27FC236}">
                <a16:creationId xmlns:a16="http://schemas.microsoft.com/office/drawing/2014/main" id="{156BC488-37BE-0549-9BEE-56F96A941E5D}"/>
              </a:ext>
            </a:extLst>
          </p:cNvPr>
          <p:cNvSpPr txBox="1"/>
          <p:nvPr/>
        </p:nvSpPr>
        <p:spPr>
          <a:xfrm>
            <a:off x="9392355" y="5313275"/>
            <a:ext cx="2596444" cy="276999"/>
          </a:xfrm>
          <a:prstGeom prst="rect">
            <a:avLst/>
          </a:prstGeom>
          <a:noFill/>
        </p:spPr>
        <p:txBody>
          <a:bodyPr wrap="square" rtlCol="0">
            <a:spAutoFit/>
          </a:bodyPr>
          <a:lstStyle/>
          <a:p>
            <a:r>
              <a:rPr lang="pl-FR" sz="1200" dirty="0"/>
              <a:t>Translit. </a:t>
            </a:r>
            <a:r>
              <a:rPr lang="pl-PL" sz="1200" dirty="0"/>
              <a:t>a</a:t>
            </a:r>
            <a:r>
              <a:rPr lang="pl-FR" sz="1200" dirty="0"/>
              <a:t>fter J.-B. Yon</a:t>
            </a:r>
          </a:p>
        </p:txBody>
      </p:sp>
      <p:pic>
        <p:nvPicPr>
          <p:cNvPr id="8" name="Obraz 7">
            <a:extLst>
              <a:ext uri="{FF2B5EF4-FFF2-40B4-BE49-F238E27FC236}">
                <a16:creationId xmlns:a16="http://schemas.microsoft.com/office/drawing/2014/main" id="{CE7FC22C-A1D5-C542-A69C-2798287D0622}"/>
              </a:ext>
            </a:extLst>
          </p:cNvPr>
          <p:cNvPicPr>
            <a:picLocks noChangeAspect="1"/>
          </p:cNvPicPr>
          <p:nvPr/>
        </p:nvPicPr>
        <p:blipFill rotWithShape="1">
          <a:blip r:embed="rId3"/>
          <a:srcRect r="68213"/>
          <a:stretch/>
        </p:blipFill>
        <p:spPr>
          <a:xfrm>
            <a:off x="10430935" y="0"/>
            <a:ext cx="790222" cy="1140178"/>
          </a:xfrm>
          <a:prstGeom prst="rect">
            <a:avLst/>
          </a:prstGeom>
        </p:spPr>
      </p:pic>
    </p:spTree>
    <p:extLst>
      <p:ext uri="{BB962C8B-B14F-4D97-AF65-F5344CB8AC3E}">
        <p14:creationId xmlns:p14="http://schemas.microsoft.com/office/powerpoint/2010/main" val="29408394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D3B1584-5414-5249-9EEB-989736C318F2}"/>
              </a:ext>
            </a:extLst>
          </p:cNvPr>
          <p:cNvSpPr>
            <a:spLocks noGrp="1"/>
          </p:cNvSpPr>
          <p:nvPr>
            <p:ph type="title"/>
          </p:nvPr>
        </p:nvSpPr>
        <p:spPr/>
        <p:txBody>
          <a:bodyPr/>
          <a:lstStyle/>
          <a:p>
            <a:pPr algn="ctr"/>
            <a:r>
              <a:rPr lang="pl-FR" b="1" cap="small" dirty="0"/>
              <a:t>Hatra</a:t>
            </a:r>
          </a:p>
        </p:txBody>
      </p:sp>
      <p:pic>
        <p:nvPicPr>
          <p:cNvPr id="4" name="Obraz 3">
            <a:extLst>
              <a:ext uri="{FF2B5EF4-FFF2-40B4-BE49-F238E27FC236}">
                <a16:creationId xmlns:a16="http://schemas.microsoft.com/office/drawing/2014/main" id="{1F594C35-A706-1946-8DA6-6D94F7879FA8}"/>
              </a:ext>
            </a:extLst>
          </p:cNvPr>
          <p:cNvPicPr>
            <a:picLocks noChangeAspect="1"/>
          </p:cNvPicPr>
          <p:nvPr/>
        </p:nvPicPr>
        <p:blipFill>
          <a:blip r:embed="rId2"/>
          <a:stretch>
            <a:fillRect/>
          </a:stretch>
        </p:blipFill>
        <p:spPr>
          <a:xfrm>
            <a:off x="81139" y="1680632"/>
            <a:ext cx="4758890" cy="5063067"/>
          </a:xfrm>
          <a:prstGeom prst="rect">
            <a:avLst/>
          </a:prstGeom>
        </p:spPr>
      </p:pic>
      <p:pic>
        <p:nvPicPr>
          <p:cNvPr id="6" name="Obraz 5">
            <a:extLst>
              <a:ext uri="{FF2B5EF4-FFF2-40B4-BE49-F238E27FC236}">
                <a16:creationId xmlns:a16="http://schemas.microsoft.com/office/drawing/2014/main" id="{3E41DDA9-136A-8F4E-8589-AA6A415C6C0F}"/>
              </a:ext>
            </a:extLst>
          </p:cNvPr>
          <p:cNvPicPr>
            <a:picLocks noChangeAspect="1"/>
          </p:cNvPicPr>
          <p:nvPr/>
        </p:nvPicPr>
        <p:blipFill>
          <a:blip r:embed="rId3"/>
          <a:stretch>
            <a:fillRect/>
          </a:stretch>
        </p:blipFill>
        <p:spPr>
          <a:xfrm>
            <a:off x="4730044" y="2878484"/>
            <a:ext cx="7368741" cy="3187303"/>
          </a:xfrm>
          <a:prstGeom prst="rect">
            <a:avLst/>
          </a:prstGeom>
        </p:spPr>
      </p:pic>
      <p:sp>
        <p:nvSpPr>
          <p:cNvPr id="7" name="pole tekstowe 6">
            <a:extLst>
              <a:ext uri="{FF2B5EF4-FFF2-40B4-BE49-F238E27FC236}">
                <a16:creationId xmlns:a16="http://schemas.microsoft.com/office/drawing/2014/main" id="{D9463B74-3DF3-3E42-813C-C5F23298C2B4}"/>
              </a:ext>
            </a:extLst>
          </p:cNvPr>
          <p:cNvSpPr txBox="1"/>
          <p:nvPr/>
        </p:nvSpPr>
        <p:spPr>
          <a:xfrm>
            <a:off x="6615289" y="2269067"/>
            <a:ext cx="2923822" cy="461665"/>
          </a:xfrm>
          <a:prstGeom prst="rect">
            <a:avLst/>
          </a:prstGeom>
          <a:noFill/>
        </p:spPr>
        <p:txBody>
          <a:bodyPr wrap="square" rtlCol="0">
            <a:spAutoFit/>
          </a:bodyPr>
          <a:lstStyle/>
          <a:p>
            <a:pPr algn="ctr"/>
            <a:r>
              <a:rPr lang="pl-FR" sz="2400" b="1" dirty="0"/>
              <a:t>H5</a:t>
            </a:r>
          </a:p>
        </p:txBody>
      </p:sp>
      <p:pic>
        <p:nvPicPr>
          <p:cNvPr id="8" name="Obraz 7">
            <a:extLst>
              <a:ext uri="{FF2B5EF4-FFF2-40B4-BE49-F238E27FC236}">
                <a16:creationId xmlns:a16="http://schemas.microsoft.com/office/drawing/2014/main" id="{000D85AA-E18D-7B44-9F4B-14E43F8CB846}"/>
              </a:ext>
            </a:extLst>
          </p:cNvPr>
          <p:cNvPicPr>
            <a:picLocks noChangeAspect="1"/>
          </p:cNvPicPr>
          <p:nvPr/>
        </p:nvPicPr>
        <p:blipFill rotWithShape="1">
          <a:blip r:embed="rId4"/>
          <a:srcRect r="68213"/>
          <a:stretch/>
        </p:blipFill>
        <p:spPr>
          <a:xfrm>
            <a:off x="10430935" y="0"/>
            <a:ext cx="790222" cy="1140178"/>
          </a:xfrm>
          <a:prstGeom prst="rect">
            <a:avLst/>
          </a:prstGeom>
        </p:spPr>
      </p:pic>
    </p:spTree>
    <p:extLst>
      <p:ext uri="{BB962C8B-B14F-4D97-AF65-F5344CB8AC3E}">
        <p14:creationId xmlns:p14="http://schemas.microsoft.com/office/powerpoint/2010/main" val="2924013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052D4AA-FE9B-0443-9B04-2DE764612C25}"/>
              </a:ext>
            </a:extLst>
          </p:cNvPr>
          <p:cNvSpPr>
            <a:spLocks noGrp="1"/>
          </p:cNvSpPr>
          <p:nvPr>
            <p:ph type="title"/>
          </p:nvPr>
        </p:nvSpPr>
        <p:spPr/>
        <p:txBody>
          <a:bodyPr/>
          <a:lstStyle/>
          <a:p>
            <a:pPr algn="ctr"/>
            <a:r>
              <a:rPr lang="pl-FR" b="1" cap="small" dirty="0"/>
              <a:t>Edessa and Harran</a:t>
            </a:r>
          </a:p>
        </p:txBody>
      </p:sp>
      <p:sp>
        <p:nvSpPr>
          <p:cNvPr id="4" name="pole tekstowe 3">
            <a:extLst>
              <a:ext uri="{FF2B5EF4-FFF2-40B4-BE49-F238E27FC236}">
                <a16:creationId xmlns:a16="http://schemas.microsoft.com/office/drawing/2014/main" id="{8D8F565E-45B7-E548-BF4F-49722D0C3791}"/>
              </a:ext>
            </a:extLst>
          </p:cNvPr>
          <p:cNvSpPr txBox="1"/>
          <p:nvPr/>
        </p:nvSpPr>
        <p:spPr>
          <a:xfrm>
            <a:off x="5535660" y="3583001"/>
            <a:ext cx="6096000" cy="923330"/>
          </a:xfrm>
          <a:prstGeom prst="rect">
            <a:avLst/>
          </a:prstGeom>
          <a:noFill/>
        </p:spPr>
        <p:txBody>
          <a:bodyPr wrap="square">
            <a:spAutoFit/>
          </a:bodyPr>
          <a:lstStyle/>
          <a:p>
            <a:r>
              <a:rPr lang="en-US" sz="1800" dirty="0">
                <a:effectLst/>
                <a:ea typeface="Calibri" panose="020F0502020204030204" pitchFamily="34" charset="0"/>
              </a:rPr>
              <a:t>Theophoric names in the epigraphic sources:</a:t>
            </a:r>
          </a:p>
          <a:p>
            <a:endParaRPr lang="en-US" dirty="0">
              <a:ea typeface="Calibri" panose="020F0502020204030204" pitchFamily="34" charset="0"/>
            </a:endParaRPr>
          </a:p>
          <a:p>
            <a:r>
              <a:rPr lang="en-US" sz="1800" b="1" dirty="0">
                <a:effectLst/>
                <a:ea typeface="Calibri" panose="020F0502020204030204" pitchFamily="34" charset="0"/>
              </a:rPr>
              <a:t>‘</a:t>
            </a:r>
            <a:r>
              <a:rPr lang="en-US" sz="1800" b="1" dirty="0" err="1">
                <a:effectLst/>
                <a:ea typeface="Calibri" panose="020F0502020204030204" pitchFamily="34" charset="0"/>
              </a:rPr>
              <a:t>bd‘t</a:t>
            </a:r>
            <a:r>
              <a:rPr lang="en-US" sz="1800" b="1" dirty="0">
                <a:effectLst/>
                <a:ea typeface="Calibri" panose="020F0502020204030204" pitchFamily="34" charset="0"/>
              </a:rPr>
              <a:t>’; </a:t>
            </a:r>
            <a:r>
              <a:rPr lang="en-US" sz="1800" b="1" dirty="0" err="1">
                <a:effectLst/>
                <a:ea typeface="Calibri" panose="020F0502020204030204" pitchFamily="34" charset="0"/>
              </a:rPr>
              <a:t>br‘t</a:t>
            </a:r>
            <a:r>
              <a:rPr lang="en-US" sz="1800" b="1" dirty="0">
                <a:effectLst/>
                <a:ea typeface="Calibri" panose="020F0502020204030204" pitchFamily="34" charset="0"/>
              </a:rPr>
              <a:t>’ (</a:t>
            </a:r>
            <a:r>
              <a:rPr lang="en-US" sz="1800" b="1" dirty="0" err="1">
                <a:effectLst/>
                <a:ea typeface="Calibri" panose="020F0502020204030204" pitchFamily="34" charset="0"/>
              </a:rPr>
              <a:t>Barates</a:t>
            </a:r>
            <a:r>
              <a:rPr lang="en-US" sz="1800" b="1" dirty="0">
                <a:effectLst/>
                <a:ea typeface="Calibri" panose="020F0502020204030204" pitchFamily="34" charset="0"/>
              </a:rPr>
              <a:t>); </a:t>
            </a:r>
            <a:r>
              <a:rPr lang="en-US" sz="1800" b="1" dirty="0" err="1">
                <a:effectLst/>
                <a:ea typeface="Calibri" panose="020F0502020204030204" pitchFamily="34" charset="0"/>
              </a:rPr>
              <a:t>m‘t</a:t>
            </a:r>
            <a:r>
              <a:rPr lang="en-US" sz="1800" b="1" dirty="0">
                <a:effectLst/>
                <a:ea typeface="Calibri" panose="020F0502020204030204" pitchFamily="34" charset="0"/>
              </a:rPr>
              <a:t>’; </a:t>
            </a:r>
            <a:r>
              <a:rPr lang="en-US" sz="1800" b="1" dirty="0" err="1">
                <a:effectLst/>
                <a:ea typeface="Calibri" panose="020F0502020204030204" pitchFamily="34" charset="0"/>
              </a:rPr>
              <a:t>slm‘t</a:t>
            </a:r>
            <a:r>
              <a:rPr lang="en-US" sz="1800" b="1" dirty="0">
                <a:effectLst/>
                <a:ea typeface="Calibri" panose="020F0502020204030204" pitchFamily="34" charset="0"/>
              </a:rPr>
              <a:t>’</a:t>
            </a:r>
            <a:r>
              <a:rPr lang="pl-FR" b="1" dirty="0">
                <a:effectLst/>
              </a:rPr>
              <a:t> </a:t>
            </a:r>
            <a:endParaRPr lang="pl-FR" b="1" dirty="0"/>
          </a:p>
        </p:txBody>
      </p:sp>
      <p:pic>
        <p:nvPicPr>
          <p:cNvPr id="6" name="Obraz 5">
            <a:extLst>
              <a:ext uri="{FF2B5EF4-FFF2-40B4-BE49-F238E27FC236}">
                <a16:creationId xmlns:a16="http://schemas.microsoft.com/office/drawing/2014/main" id="{53399DFE-FBE5-5449-9D15-DAFF9D5801AE}"/>
              </a:ext>
            </a:extLst>
          </p:cNvPr>
          <p:cNvPicPr>
            <a:picLocks noChangeAspect="1"/>
          </p:cNvPicPr>
          <p:nvPr/>
        </p:nvPicPr>
        <p:blipFill>
          <a:blip r:embed="rId2"/>
          <a:stretch>
            <a:fillRect/>
          </a:stretch>
        </p:blipFill>
        <p:spPr>
          <a:xfrm>
            <a:off x="228600" y="1932390"/>
            <a:ext cx="4625622" cy="4925610"/>
          </a:xfrm>
          <a:prstGeom prst="rect">
            <a:avLst/>
          </a:prstGeom>
        </p:spPr>
      </p:pic>
      <p:pic>
        <p:nvPicPr>
          <p:cNvPr id="7" name="Obraz 6">
            <a:extLst>
              <a:ext uri="{FF2B5EF4-FFF2-40B4-BE49-F238E27FC236}">
                <a16:creationId xmlns:a16="http://schemas.microsoft.com/office/drawing/2014/main" id="{1241F8D0-63F6-FA41-9748-3B9F4258F85D}"/>
              </a:ext>
            </a:extLst>
          </p:cNvPr>
          <p:cNvPicPr>
            <a:picLocks noChangeAspect="1"/>
          </p:cNvPicPr>
          <p:nvPr/>
        </p:nvPicPr>
        <p:blipFill rotWithShape="1">
          <a:blip r:embed="rId3"/>
          <a:srcRect r="68213"/>
          <a:stretch/>
        </p:blipFill>
        <p:spPr>
          <a:xfrm>
            <a:off x="10430935" y="0"/>
            <a:ext cx="790222" cy="1140178"/>
          </a:xfrm>
          <a:prstGeom prst="rect">
            <a:avLst/>
          </a:prstGeom>
        </p:spPr>
      </p:pic>
    </p:spTree>
    <p:extLst>
      <p:ext uri="{BB962C8B-B14F-4D97-AF65-F5344CB8AC3E}">
        <p14:creationId xmlns:p14="http://schemas.microsoft.com/office/powerpoint/2010/main" val="18571748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0B472A8-3DE4-CA43-80A1-A66208D66B93}"/>
              </a:ext>
            </a:extLst>
          </p:cNvPr>
          <p:cNvSpPr>
            <a:spLocks noGrp="1"/>
          </p:cNvSpPr>
          <p:nvPr>
            <p:ph type="title"/>
          </p:nvPr>
        </p:nvSpPr>
        <p:spPr/>
        <p:txBody>
          <a:bodyPr/>
          <a:lstStyle/>
          <a:p>
            <a:pPr algn="ctr"/>
            <a:r>
              <a:rPr lang="pl-FR" b="1" cap="small" dirty="0"/>
              <a:t>Levant</a:t>
            </a:r>
          </a:p>
        </p:txBody>
      </p:sp>
      <p:pic>
        <p:nvPicPr>
          <p:cNvPr id="4" name="Obraz 3">
            <a:extLst>
              <a:ext uri="{FF2B5EF4-FFF2-40B4-BE49-F238E27FC236}">
                <a16:creationId xmlns:a16="http://schemas.microsoft.com/office/drawing/2014/main" id="{7DEB928C-6628-6443-811C-F2833FECE329}"/>
              </a:ext>
            </a:extLst>
          </p:cNvPr>
          <p:cNvPicPr>
            <a:picLocks noChangeAspect="1"/>
          </p:cNvPicPr>
          <p:nvPr/>
        </p:nvPicPr>
        <p:blipFill>
          <a:blip r:embed="rId2"/>
          <a:stretch>
            <a:fillRect/>
          </a:stretch>
        </p:blipFill>
        <p:spPr>
          <a:xfrm>
            <a:off x="182032" y="1942941"/>
            <a:ext cx="4292372" cy="4570747"/>
          </a:xfrm>
          <a:prstGeom prst="rect">
            <a:avLst/>
          </a:prstGeom>
        </p:spPr>
      </p:pic>
      <p:sp>
        <p:nvSpPr>
          <p:cNvPr id="5" name="pole tekstowe 4">
            <a:extLst>
              <a:ext uri="{FF2B5EF4-FFF2-40B4-BE49-F238E27FC236}">
                <a16:creationId xmlns:a16="http://schemas.microsoft.com/office/drawing/2014/main" id="{C12C9851-386D-7B45-8A82-986BCAC764EC}"/>
              </a:ext>
            </a:extLst>
          </p:cNvPr>
          <p:cNvSpPr txBox="1"/>
          <p:nvPr/>
        </p:nvSpPr>
        <p:spPr>
          <a:xfrm>
            <a:off x="2393245" y="3892849"/>
            <a:ext cx="1603022" cy="369332"/>
          </a:xfrm>
          <a:prstGeom prst="rect">
            <a:avLst/>
          </a:prstGeom>
          <a:noFill/>
        </p:spPr>
        <p:txBody>
          <a:bodyPr wrap="square" rtlCol="0">
            <a:spAutoFit/>
          </a:bodyPr>
          <a:lstStyle/>
          <a:p>
            <a:r>
              <a:rPr lang="pl-FR" b="1" dirty="0"/>
              <a:t>Niha</a:t>
            </a:r>
          </a:p>
        </p:txBody>
      </p:sp>
      <p:graphicFrame>
        <p:nvGraphicFramePr>
          <p:cNvPr id="6" name="Tabela 5">
            <a:extLst>
              <a:ext uri="{FF2B5EF4-FFF2-40B4-BE49-F238E27FC236}">
                <a16:creationId xmlns:a16="http://schemas.microsoft.com/office/drawing/2014/main" id="{295FADBC-0A88-D54E-B592-102C46B0FB16}"/>
              </a:ext>
            </a:extLst>
          </p:cNvPr>
          <p:cNvGraphicFramePr>
            <a:graphicFrameLocks noGrp="1"/>
          </p:cNvGraphicFramePr>
          <p:nvPr>
            <p:extLst>
              <p:ext uri="{D42A27DB-BD31-4B8C-83A1-F6EECF244321}">
                <p14:modId xmlns:p14="http://schemas.microsoft.com/office/powerpoint/2010/main" val="814490350"/>
              </p:ext>
            </p:extLst>
          </p:nvPr>
        </p:nvGraphicFramePr>
        <p:xfrm>
          <a:off x="4809067" y="2816074"/>
          <a:ext cx="4690356" cy="3291840"/>
        </p:xfrm>
        <a:graphic>
          <a:graphicData uri="http://schemas.openxmlformats.org/drawingml/2006/table">
            <a:tbl>
              <a:tblPr/>
              <a:tblGrid>
                <a:gridCol w="993422">
                  <a:extLst>
                    <a:ext uri="{9D8B030D-6E8A-4147-A177-3AD203B41FA5}">
                      <a16:colId xmlns:a16="http://schemas.microsoft.com/office/drawing/2014/main" val="3502996541"/>
                    </a:ext>
                  </a:extLst>
                </a:gridCol>
                <a:gridCol w="3696934">
                  <a:extLst>
                    <a:ext uri="{9D8B030D-6E8A-4147-A177-3AD203B41FA5}">
                      <a16:colId xmlns:a16="http://schemas.microsoft.com/office/drawing/2014/main" val="3836534810"/>
                    </a:ext>
                  </a:extLst>
                </a:gridCol>
              </a:tblGrid>
              <a:tr h="365760">
                <a:tc>
                  <a:txBody>
                    <a:bodyPr/>
                    <a:lstStyle/>
                    <a:p>
                      <a:endParaRPr lang="pl-FR" sz="1800"/>
                    </a:p>
                  </a:txBody>
                  <a:tcPr anchor="ctr">
                    <a:lnL>
                      <a:noFill/>
                    </a:lnL>
                    <a:lnR>
                      <a:noFill/>
                    </a:lnR>
                    <a:lnT>
                      <a:noFill/>
                    </a:lnT>
                    <a:lnB>
                      <a:noFill/>
                    </a:lnB>
                  </a:tcPr>
                </a:tc>
                <a:tc>
                  <a:txBody>
                    <a:bodyPr/>
                    <a:lstStyle/>
                    <a:p>
                      <a:r>
                        <a:rPr lang="pl-PL" sz="1800">
                          <a:effectLst/>
                        </a:rPr>
                        <a:t>Sex(tus) Allius Iullus </a:t>
                      </a:r>
                    </a:p>
                  </a:txBody>
                  <a:tcPr anchor="ctr">
                    <a:lnL>
                      <a:noFill/>
                    </a:lnL>
                    <a:lnR>
                      <a:noFill/>
                    </a:lnR>
                    <a:lnT>
                      <a:noFill/>
                    </a:lnT>
                    <a:lnB>
                      <a:noFill/>
                    </a:lnB>
                  </a:tcPr>
                </a:tc>
                <a:extLst>
                  <a:ext uri="{0D108BD9-81ED-4DB2-BD59-A6C34878D82A}">
                    <a16:rowId xmlns:a16="http://schemas.microsoft.com/office/drawing/2014/main" val="2271289557"/>
                  </a:ext>
                </a:extLst>
              </a:tr>
              <a:tr h="365760">
                <a:tc>
                  <a:txBody>
                    <a:bodyPr/>
                    <a:lstStyle/>
                    <a:p>
                      <a:endParaRPr lang="pl-FR" sz="1800" dirty="0"/>
                    </a:p>
                  </a:txBody>
                  <a:tcPr anchor="ctr">
                    <a:lnL>
                      <a:noFill/>
                    </a:lnL>
                    <a:lnR>
                      <a:noFill/>
                    </a:lnR>
                    <a:lnT>
                      <a:noFill/>
                    </a:lnT>
                    <a:lnB>
                      <a:noFill/>
                    </a:lnB>
                  </a:tcPr>
                </a:tc>
                <a:tc>
                  <a:txBody>
                    <a:bodyPr/>
                    <a:lstStyle/>
                    <a:p>
                      <a:r>
                        <a:rPr lang="pl-PL" sz="1800">
                          <a:effectLst/>
                        </a:rPr>
                        <a:t>vet(eranus) monumen- </a:t>
                      </a:r>
                    </a:p>
                  </a:txBody>
                  <a:tcPr anchor="ctr">
                    <a:lnL>
                      <a:noFill/>
                    </a:lnL>
                    <a:lnR>
                      <a:noFill/>
                    </a:lnR>
                    <a:lnT>
                      <a:noFill/>
                    </a:lnT>
                    <a:lnB>
                      <a:noFill/>
                    </a:lnB>
                  </a:tcPr>
                </a:tc>
                <a:extLst>
                  <a:ext uri="{0D108BD9-81ED-4DB2-BD59-A6C34878D82A}">
                    <a16:rowId xmlns:a16="http://schemas.microsoft.com/office/drawing/2014/main" val="899403407"/>
                  </a:ext>
                </a:extLst>
              </a:tr>
              <a:tr h="365760">
                <a:tc>
                  <a:txBody>
                    <a:bodyPr/>
                    <a:lstStyle/>
                    <a:p>
                      <a:endParaRPr lang="pl-FR" sz="1800" dirty="0"/>
                    </a:p>
                  </a:txBody>
                  <a:tcPr anchor="ctr">
                    <a:lnL>
                      <a:noFill/>
                    </a:lnL>
                    <a:lnR>
                      <a:noFill/>
                    </a:lnR>
                    <a:lnT>
                      <a:noFill/>
                    </a:lnT>
                    <a:lnB>
                      <a:noFill/>
                    </a:lnB>
                  </a:tcPr>
                </a:tc>
                <a:tc>
                  <a:txBody>
                    <a:bodyPr/>
                    <a:lstStyle/>
                    <a:p>
                      <a:r>
                        <a:rPr lang="pl-PL" sz="1800">
                          <a:effectLst/>
                        </a:rPr>
                        <a:t>tum Ochmaeae </a:t>
                      </a:r>
                    </a:p>
                  </a:txBody>
                  <a:tcPr anchor="ctr">
                    <a:lnL>
                      <a:noFill/>
                    </a:lnL>
                    <a:lnR>
                      <a:noFill/>
                    </a:lnR>
                    <a:lnT>
                      <a:noFill/>
                    </a:lnT>
                    <a:lnB>
                      <a:noFill/>
                    </a:lnB>
                  </a:tcPr>
                </a:tc>
                <a:extLst>
                  <a:ext uri="{0D108BD9-81ED-4DB2-BD59-A6C34878D82A}">
                    <a16:rowId xmlns:a16="http://schemas.microsoft.com/office/drawing/2014/main" val="2745408430"/>
                  </a:ext>
                </a:extLst>
              </a:tr>
              <a:tr h="365760">
                <a:tc>
                  <a:txBody>
                    <a:bodyPr/>
                    <a:lstStyle/>
                    <a:p>
                      <a:endParaRPr lang="pl-FR" sz="1800"/>
                    </a:p>
                  </a:txBody>
                  <a:tcPr anchor="ctr">
                    <a:lnL>
                      <a:noFill/>
                    </a:lnL>
                    <a:lnR>
                      <a:noFill/>
                    </a:lnR>
                    <a:lnT>
                      <a:noFill/>
                    </a:lnT>
                    <a:lnB>
                      <a:noFill/>
                    </a:lnB>
                  </a:tcPr>
                </a:tc>
                <a:tc>
                  <a:txBody>
                    <a:bodyPr/>
                    <a:lstStyle/>
                    <a:p>
                      <a:r>
                        <a:rPr lang="pl-PL" sz="1800">
                          <a:effectLst/>
                        </a:rPr>
                        <a:t>virgini vati </a:t>
                      </a:r>
                    </a:p>
                  </a:txBody>
                  <a:tcPr anchor="ctr">
                    <a:lnL>
                      <a:noFill/>
                    </a:lnL>
                    <a:lnR>
                      <a:noFill/>
                    </a:lnR>
                    <a:lnT>
                      <a:noFill/>
                    </a:lnT>
                    <a:lnB>
                      <a:noFill/>
                    </a:lnB>
                  </a:tcPr>
                </a:tc>
                <a:extLst>
                  <a:ext uri="{0D108BD9-81ED-4DB2-BD59-A6C34878D82A}">
                    <a16:rowId xmlns:a16="http://schemas.microsoft.com/office/drawing/2014/main" val="3190909756"/>
                  </a:ext>
                </a:extLst>
              </a:tr>
              <a:tr h="365760">
                <a:tc>
                  <a:txBody>
                    <a:bodyPr/>
                    <a:lstStyle/>
                    <a:p>
                      <a:r>
                        <a:rPr lang="pl-FR" sz="1800"/>
                        <a:t>5 </a:t>
                      </a:r>
                    </a:p>
                  </a:txBody>
                  <a:tcPr anchor="ctr">
                    <a:lnL>
                      <a:noFill/>
                    </a:lnL>
                    <a:lnR>
                      <a:noFill/>
                    </a:lnR>
                    <a:lnT>
                      <a:noFill/>
                    </a:lnT>
                    <a:lnB>
                      <a:noFill/>
                    </a:lnB>
                  </a:tcPr>
                </a:tc>
                <a:tc>
                  <a:txBody>
                    <a:bodyPr/>
                    <a:lstStyle/>
                    <a:p>
                      <a:r>
                        <a:rPr lang="pl-PL" sz="1800" dirty="0" err="1">
                          <a:effectLst/>
                        </a:rPr>
                        <a:t>Deae</a:t>
                      </a:r>
                      <a:r>
                        <a:rPr lang="pl-PL" sz="1800" dirty="0">
                          <a:effectLst/>
                        </a:rPr>
                        <a:t> </a:t>
                      </a:r>
                      <a:r>
                        <a:rPr lang="pl-PL" sz="1800" dirty="0" err="1">
                          <a:effectLst/>
                        </a:rPr>
                        <a:t>Syr</a:t>
                      </a:r>
                      <a:r>
                        <a:rPr lang="pl-PL" sz="1800" dirty="0">
                          <a:effectLst/>
                        </a:rPr>
                        <a:t>(</a:t>
                      </a:r>
                      <a:r>
                        <a:rPr lang="pl-PL" sz="1800" dirty="0" err="1">
                          <a:effectLst/>
                        </a:rPr>
                        <a:t>iae</a:t>
                      </a:r>
                      <a:r>
                        <a:rPr lang="pl-PL" sz="1800" dirty="0">
                          <a:effectLst/>
                        </a:rPr>
                        <a:t>) </a:t>
                      </a:r>
                      <a:r>
                        <a:rPr lang="pl-PL" sz="1800" dirty="0" err="1">
                          <a:effectLst/>
                        </a:rPr>
                        <a:t>Nihat</a:t>
                      </a:r>
                      <a:r>
                        <a:rPr lang="pl-PL" sz="1800" dirty="0">
                          <a:effectLst/>
                        </a:rPr>
                        <a:t>(</a:t>
                      </a:r>
                      <a:r>
                        <a:rPr lang="pl-PL" sz="1800" dirty="0" err="1">
                          <a:effectLst/>
                        </a:rPr>
                        <a:t>enae</a:t>
                      </a:r>
                      <a:r>
                        <a:rPr lang="pl-PL" sz="1800" dirty="0">
                          <a:effectLst/>
                        </a:rPr>
                        <a:t>) </a:t>
                      </a:r>
                    </a:p>
                  </a:txBody>
                  <a:tcPr anchor="ctr">
                    <a:lnL>
                      <a:noFill/>
                    </a:lnL>
                    <a:lnR>
                      <a:noFill/>
                    </a:lnR>
                    <a:lnT>
                      <a:noFill/>
                    </a:lnT>
                    <a:lnB>
                      <a:noFill/>
                    </a:lnB>
                  </a:tcPr>
                </a:tc>
                <a:extLst>
                  <a:ext uri="{0D108BD9-81ED-4DB2-BD59-A6C34878D82A}">
                    <a16:rowId xmlns:a16="http://schemas.microsoft.com/office/drawing/2014/main" val="905370602"/>
                  </a:ext>
                </a:extLst>
              </a:tr>
              <a:tr h="365760">
                <a:tc>
                  <a:txBody>
                    <a:bodyPr/>
                    <a:lstStyle/>
                    <a:p>
                      <a:endParaRPr lang="pl-FR" sz="1800"/>
                    </a:p>
                  </a:txBody>
                  <a:tcPr anchor="ctr">
                    <a:lnL>
                      <a:noFill/>
                    </a:lnL>
                    <a:lnR>
                      <a:noFill/>
                    </a:lnR>
                    <a:lnT>
                      <a:noFill/>
                    </a:lnT>
                    <a:lnB>
                      <a:noFill/>
                    </a:lnB>
                  </a:tcPr>
                </a:tc>
                <a:tc>
                  <a:txBody>
                    <a:bodyPr/>
                    <a:lstStyle/>
                    <a:p>
                      <a:r>
                        <a:rPr lang="pl-PL" sz="1800">
                          <a:effectLst/>
                        </a:rPr>
                        <a:t>fecit. </a:t>
                      </a:r>
                    </a:p>
                  </a:txBody>
                  <a:tcPr anchor="ctr">
                    <a:lnL>
                      <a:noFill/>
                    </a:lnL>
                    <a:lnR>
                      <a:noFill/>
                    </a:lnR>
                    <a:lnT>
                      <a:noFill/>
                    </a:lnT>
                    <a:lnB>
                      <a:noFill/>
                    </a:lnB>
                  </a:tcPr>
                </a:tc>
                <a:extLst>
                  <a:ext uri="{0D108BD9-81ED-4DB2-BD59-A6C34878D82A}">
                    <a16:rowId xmlns:a16="http://schemas.microsoft.com/office/drawing/2014/main" val="1353466192"/>
                  </a:ext>
                </a:extLst>
              </a:tr>
              <a:tr h="365760">
                <a:tc>
                  <a:txBody>
                    <a:bodyPr/>
                    <a:lstStyle/>
                    <a:p>
                      <a:r>
                        <a:rPr lang="pl-PL" sz="1800"/>
                        <a:t>B.1 </a:t>
                      </a:r>
                    </a:p>
                  </a:txBody>
                  <a:tcPr anchor="ctr">
                    <a:lnL>
                      <a:noFill/>
                    </a:lnL>
                    <a:lnR>
                      <a:noFill/>
                    </a:lnR>
                    <a:lnT>
                      <a:noFill/>
                    </a:lnT>
                    <a:lnB>
                      <a:noFill/>
                    </a:lnB>
                  </a:tcPr>
                </a:tc>
                <a:tc>
                  <a:txBody>
                    <a:bodyPr/>
                    <a:lstStyle/>
                    <a:p>
                      <a:r>
                        <a:rPr lang="el-GR" sz="1800">
                          <a:effectLst/>
                        </a:rPr>
                        <a:t>Οχμαια παρθένος </a:t>
                      </a:r>
                    </a:p>
                  </a:txBody>
                  <a:tcPr anchor="ctr">
                    <a:lnL>
                      <a:noFill/>
                    </a:lnL>
                    <a:lnR>
                      <a:noFill/>
                    </a:lnR>
                    <a:lnT>
                      <a:noFill/>
                    </a:lnT>
                    <a:lnB>
                      <a:noFill/>
                    </a:lnB>
                  </a:tcPr>
                </a:tc>
                <a:extLst>
                  <a:ext uri="{0D108BD9-81ED-4DB2-BD59-A6C34878D82A}">
                    <a16:rowId xmlns:a16="http://schemas.microsoft.com/office/drawing/2014/main" val="583290665"/>
                  </a:ext>
                </a:extLst>
              </a:tr>
              <a:tr h="365760">
                <a:tc>
                  <a:txBody>
                    <a:bodyPr/>
                    <a:lstStyle/>
                    <a:p>
                      <a:endParaRPr lang="pl-FR" sz="1800"/>
                    </a:p>
                  </a:txBody>
                  <a:tcPr anchor="ctr">
                    <a:lnL>
                      <a:noFill/>
                    </a:lnL>
                    <a:lnR>
                      <a:noFill/>
                    </a:lnR>
                    <a:lnT>
                      <a:noFill/>
                    </a:lnT>
                    <a:lnB>
                      <a:noFill/>
                    </a:lnB>
                  </a:tcPr>
                </a:tc>
                <a:tc>
                  <a:txBody>
                    <a:bodyPr/>
                    <a:lstStyle/>
                    <a:p>
                      <a:r>
                        <a:rPr lang="el-GR" sz="1800">
                          <a:effectLst/>
                        </a:rPr>
                        <a:t>θεᾶς Ἀταργάτεις </a:t>
                      </a:r>
                    </a:p>
                  </a:txBody>
                  <a:tcPr anchor="ctr">
                    <a:lnL>
                      <a:noFill/>
                    </a:lnL>
                    <a:lnR>
                      <a:noFill/>
                    </a:lnR>
                    <a:lnT>
                      <a:noFill/>
                    </a:lnT>
                    <a:lnB>
                      <a:noFill/>
                    </a:lnB>
                  </a:tcPr>
                </a:tc>
                <a:extLst>
                  <a:ext uri="{0D108BD9-81ED-4DB2-BD59-A6C34878D82A}">
                    <a16:rowId xmlns:a16="http://schemas.microsoft.com/office/drawing/2014/main" val="2334257347"/>
                  </a:ext>
                </a:extLst>
              </a:tr>
              <a:tr h="365760">
                <a:tc>
                  <a:txBody>
                    <a:bodyPr/>
                    <a:lstStyle/>
                    <a:p>
                      <a:endParaRPr lang="pl-FR" sz="1800"/>
                    </a:p>
                  </a:txBody>
                  <a:tcPr anchor="ctr">
                    <a:lnL>
                      <a:noFill/>
                    </a:lnL>
                    <a:lnR>
                      <a:noFill/>
                    </a:lnR>
                    <a:lnT>
                      <a:noFill/>
                    </a:lnT>
                    <a:lnB>
                      <a:noFill/>
                    </a:lnB>
                  </a:tcPr>
                </a:tc>
                <a:tc>
                  <a:txBody>
                    <a:bodyPr/>
                    <a:lstStyle/>
                    <a:p>
                      <a:r>
                        <a:rPr lang="el-GR" sz="1800" dirty="0" err="1">
                          <a:effectLst/>
                        </a:rPr>
                        <a:t>ἔζη</a:t>
                      </a:r>
                      <a:r>
                        <a:rPr lang="el-GR" sz="1800" dirty="0">
                          <a:effectLst/>
                        </a:rPr>
                        <a:t> </a:t>
                      </a:r>
                      <a:r>
                        <a:rPr lang="el-GR" sz="1800" dirty="0" err="1">
                          <a:effectLst/>
                        </a:rPr>
                        <a:t>ἔτη</a:t>
                      </a:r>
                      <a:r>
                        <a:rPr lang="el-GR" sz="1800" dirty="0">
                          <a:effectLst/>
                        </a:rPr>
                        <a:t> </a:t>
                      </a:r>
                      <a:r>
                        <a:rPr lang="el-GR" sz="1800" dirty="0" err="1">
                          <a:effectLst/>
                        </a:rPr>
                        <a:t>ἑκατόν</a:t>
                      </a:r>
                      <a:r>
                        <a:rPr lang="el-GR" sz="1800" dirty="0">
                          <a:effectLst/>
                        </a:rPr>
                        <a:t>. </a:t>
                      </a:r>
                    </a:p>
                  </a:txBody>
                  <a:tcPr anchor="ctr">
                    <a:lnL>
                      <a:noFill/>
                    </a:lnL>
                    <a:lnR>
                      <a:noFill/>
                    </a:lnR>
                    <a:lnT>
                      <a:noFill/>
                    </a:lnT>
                    <a:lnB>
                      <a:noFill/>
                    </a:lnB>
                  </a:tcPr>
                </a:tc>
                <a:extLst>
                  <a:ext uri="{0D108BD9-81ED-4DB2-BD59-A6C34878D82A}">
                    <a16:rowId xmlns:a16="http://schemas.microsoft.com/office/drawing/2014/main" val="434427808"/>
                  </a:ext>
                </a:extLst>
              </a:tr>
            </a:tbl>
          </a:graphicData>
        </a:graphic>
      </p:graphicFrame>
      <p:pic>
        <p:nvPicPr>
          <p:cNvPr id="7" name="Obraz 6">
            <a:extLst>
              <a:ext uri="{FF2B5EF4-FFF2-40B4-BE49-F238E27FC236}">
                <a16:creationId xmlns:a16="http://schemas.microsoft.com/office/drawing/2014/main" id="{1BBF6D72-2F3B-3142-A55E-97206FD76D58}"/>
              </a:ext>
            </a:extLst>
          </p:cNvPr>
          <p:cNvPicPr>
            <a:picLocks noChangeAspect="1"/>
          </p:cNvPicPr>
          <p:nvPr/>
        </p:nvPicPr>
        <p:blipFill rotWithShape="1">
          <a:blip r:embed="rId3"/>
          <a:srcRect r="68213"/>
          <a:stretch/>
        </p:blipFill>
        <p:spPr>
          <a:xfrm>
            <a:off x="10430935" y="0"/>
            <a:ext cx="790222" cy="1140178"/>
          </a:xfrm>
          <a:prstGeom prst="rect">
            <a:avLst/>
          </a:prstGeom>
        </p:spPr>
      </p:pic>
    </p:spTree>
    <p:extLst>
      <p:ext uri="{BB962C8B-B14F-4D97-AF65-F5344CB8AC3E}">
        <p14:creationId xmlns:p14="http://schemas.microsoft.com/office/powerpoint/2010/main" val="1221194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AF3CCF73-E13B-E343-A14A-1B638066ABC7}"/>
              </a:ext>
            </a:extLst>
          </p:cNvPr>
          <p:cNvPicPr>
            <a:picLocks noChangeAspect="1"/>
          </p:cNvPicPr>
          <p:nvPr/>
        </p:nvPicPr>
        <p:blipFill>
          <a:blip r:embed="rId2"/>
          <a:stretch>
            <a:fillRect/>
          </a:stretch>
        </p:blipFill>
        <p:spPr>
          <a:xfrm>
            <a:off x="273132" y="1269291"/>
            <a:ext cx="11269683" cy="5118314"/>
          </a:xfrm>
          <a:prstGeom prst="rect">
            <a:avLst/>
          </a:prstGeom>
        </p:spPr>
      </p:pic>
      <p:pic>
        <p:nvPicPr>
          <p:cNvPr id="3" name="Obraz 2">
            <a:extLst>
              <a:ext uri="{FF2B5EF4-FFF2-40B4-BE49-F238E27FC236}">
                <a16:creationId xmlns:a16="http://schemas.microsoft.com/office/drawing/2014/main" id="{0FE7F28B-3E75-4D47-93F0-8D346439E732}"/>
              </a:ext>
            </a:extLst>
          </p:cNvPr>
          <p:cNvPicPr>
            <a:picLocks noChangeAspect="1"/>
          </p:cNvPicPr>
          <p:nvPr/>
        </p:nvPicPr>
        <p:blipFill rotWithShape="1">
          <a:blip r:embed="rId3"/>
          <a:srcRect r="68213"/>
          <a:stretch/>
        </p:blipFill>
        <p:spPr>
          <a:xfrm>
            <a:off x="10430935" y="0"/>
            <a:ext cx="790222" cy="1140178"/>
          </a:xfrm>
          <a:prstGeom prst="rect">
            <a:avLst/>
          </a:prstGeom>
        </p:spPr>
      </p:pic>
    </p:spTree>
    <p:extLst>
      <p:ext uri="{BB962C8B-B14F-4D97-AF65-F5344CB8AC3E}">
        <p14:creationId xmlns:p14="http://schemas.microsoft.com/office/powerpoint/2010/main" val="2550534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57E1A94-7245-FA43-BC13-3C62ECE582EE}"/>
              </a:ext>
            </a:extLst>
          </p:cNvPr>
          <p:cNvSpPr>
            <a:spLocks noGrp="1"/>
          </p:cNvSpPr>
          <p:nvPr>
            <p:ph type="title"/>
          </p:nvPr>
        </p:nvSpPr>
        <p:spPr>
          <a:xfrm>
            <a:off x="850154" y="838200"/>
            <a:ext cx="9829135" cy="706964"/>
          </a:xfrm>
        </p:spPr>
        <p:txBody>
          <a:bodyPr/>
          <a:lstStyle/>
          <a:p>
            <a:pPr algn="ctr"/>
            <a:r>
              <a:rPr lang="en-US" sz="3200" b="1" cap="small" dirty="0">
                <a:effectLst/>
                <a:latin typeface="+mn-lt"/>
                <a:ea typeface="Calibri" panose="020F0502020204030204" pitchFamily="34" charset="0"/>
                <a:cs typeface="Times New Roman" panose="02020603050405020304" pitchFamily="18" charset="0"/>
              </a:rPr>
              <a:t>Social-human construct: goddess and her people. </a:t>
            </a:r>
            <a:br>
              <a:rPr lang="en-US" sz="3200" b="1" cap="small" dirty="0">
                <a:effectLst/>
                <a:latin typeface="+mn-lt"/>
                <a:ea typeface="Calibri" panose="020F0502020204030204" pitchFamily="34" charset="0"/>
                <a:cs typeface="Times New Roman" panose="02020603050405020304" pitchFamily="18" charset="0"/>
              </a:rPr>
            </a:br>
            <a:r>
              <a:rPr lang="en-US" sz="3200" b="1" cap="small" dirty="0">
                <a:effectLst/>
                <a:latin typeface="+mn-lt"/>
                <a:ea typeface="Calibri" panose="020F0502020204030204" pitchFamily="34" charset="0"/>
                <a:cs typeface="Times New Roman" panose="02020603050405020304" pitchFamily="18" charset="0"/>
              </a:rPr>
              <a:t>Conclusions</a:t>
            </a:r>
            <a:endParaRPr lang="pl-FR" sz="3200" cap="small" dirty="0">
              <a:latin typeface="+mn-lt"/>
            </a:endParaRPr>
          </a:p>
        </p:txBody>
      </p:sp>
      <p:sp>
        <p:nvSpPr>
          <p:cNvPr id="3" name="Symbol zastępczy zawartości 2">
            <a:extLst>
              <a:ext uri="{FF2B5EF4-FFF2-40B4-BE49-F238E27FC236}">
                <a16:creationId xmlns:a16="http://schemas.microsoft.com/office/drawing/2014/main" id="{4852BAC9-DA41-2441-A304-705088DE9A03}"/>
              </a:ext>
            </a:extLst>
          </p:cNvPr>
          <p:cNvSpPr>
            <a:spLocks noGrp="1"/>
          </p:cNvSpPr>
          <p:nvPr>
            <p:ph idx="1"/>
          </p:nvPr>
        </p:nvSpPr>
        <p:spPr>
          <a:xfrm>
            <a:off x="850154" y="2287412"/>
            <a:ext cx="9095357" cy="4102100"/>
          </a:xfrm>
        </p:spPr>
        <p:txBody>
          <a:bodyPr>
            <a:normAutofit fontScale="92500" lnSpcReduction="10000"/>
          </a:bodyPr>
          <a:lstStyle/>
          <a:p>
            <a:pPr>
              <a:buFont typeface="+mj-lt"/>
              <a:buAutoNum type="arabicPeriod"/>
            </a:pPr>
            <a:r>
              <a:rPr lang="pl-FR" dirty="0"/>
              <a:t>(Priestly) Families</a:t>
            </a:r>
          </a:p>
          <a:p>
            <a:pPr>
              <a:buFont typeface="+mj-lt"/>
              <a:buAutoNum type="arabicPeriod"/>
            </a:pPr>
            <a:endParaRPr lang="pl-FR" dirty="0"/>
          </a:p>
          <a:p>
            <a:pPr>
              <a:buFont typeface="+mj-lt"/>
              <a:buAutoNum type="arabicPeriod"/>
            </a:pPr>
            <a:r>
              <a:rPr lang="pl-FR" dirty="0"/>
              <a:t>Hierapolitans, Antiochians, people from the northern part of the province Syria</a:t>
            </a:r>
          </a:p>
          <a:p>
            <a:pPr>
              <a:buFont typeface="+mj-lt"/>
              <a:buAutoNum type="arabicPeriod"/>
            </a:pPr>
            <a:endParaRPr lang="pl-FR" dirty="0"/>
          </a:p>
          <a:p>
            <a:pPr>
              <a:buFont typeface="+mj-lt"/>
              <a:buAutoNum type="arabicPeriod"/>
            </a:pPr>
            <a:r>
              <a:rPr lang="pl-FR" dirty="0"/>
              <a:t>Women</a:t>
            </a:r>
          </a:p>
          <a:p>
            <a:pPr>
              <a:buFont typeface="+mj-lt"/>
              <a:buAutoNum type="arabicPeriod"/>
            </a:pPr>
            <a:endParaRPr lang="pl-FR" dirty="0"/>
          </a:p>
          <a:p>
            <a:pPr>
              <a:buFont typeface="+mj-lt"/>
              <a:buAutoNum type="arabicPeriod"/>
            </a:pPr>
            <a:r>
              <a:rPr lang="pl-FR" dirty="0"/>
              <a:t>Army</a:t>
            </a:r>
          </a:p>
          <a:p>
            <a:pPr>
              <a:buFont typeface="+mj-lt"/>
              <a:buAutoNum type="arabicPeriod"/>
            </a:pPr>
            <a:endParaRPr lang="pl-FR" dirty="0"/>
          </a:p>
          <a:p>
            <a:pPr>
              <a:buFont typeface="+mj-lt"/>
              <a:buAutoNum type="arabicPeriod"/>
            </a:pPr>
            <a:r>
              <a:rPr lang="pl-FR" dirty="0"/>
              <a:t>Cultures in Contact – vivid cultural and social interactions</a:t>
            </a:r>
          </a:p>
          <a:p>
            <a:pPr>
              <a:buFont typeface="+mj-lt"/>
              <a:buAutoNum type="arabicPeriod"/>
            </a:pPr>
            <a:endParaRPr lang="pl-FR" dirty="0"/>
          </a:p>
          <a:p>
            <a:pPr>
              <a:buFont typeface="+mj-lt"/>
              <a:buAutoNum type="arabicPeriod"/>
            </a:pPr>
            <a:r>
              <a:rPr lang="en-US" sz="1800" i="1" dirty="0">
                <a:effectLst/>
                <a:ea typeface="Calibri" panose="020F0502020204030204" pitchFamily="34" charset="0"/>
              </a:rPr>
              <a:t>‘</a:t>
            </a:r>
            <a:r>
              <a:rPr lang="en-US" sz="1800" i="1" dirty="0" err="1">
                <a:effectLst/>
                <a:ea typeface="Calibri" panose="020F0502020204030204" pitchFamily="34" charset="0"/>
              </a:rPr>
              <a:t>tr</a:t>
            </a:r>
            <a:r>
              <a:rPr lang="en-US" sz="1800" b="1" i="1" dirty="0" err="1">
                <a:effectLst/>
                <a:ea typeface="Calibri" panose="020F0502020204030204" pitchFamily="34" charset="0"/>
              </a:rPr>
              <a:t>‘</a:t>
            </a:r>
            <a:r>
              <a:rPr lang="en-US" sz="1800" i="1" dirty="0" err="1">
                <a:effectLst/>
                <a:ea typeface="Calibri" panose="020F0502020204030204" pitchFamily="34" charset="0"/>
              </a:rPr>
              <a:t>th</a:t>
            </a:r>
            <a:r>
              <a:rPr lang="en-US" sz="1800" dirty="0">
                <a:effectLst/>
                <a:ea typeface="Calibri" panose="020F0502020204030204" pitchFamily="34" charset="0"/>
              </a:rPr>
              <a:t>  = Atar</a:t>
            </a:r>
            <a:r>
              <a:rPr lang="en-US" sz="1800" b="1" dirty="0">
                <a:effectLst/>
                <a:ea typeface="Calibri" panose="020F0502020204030204" pitchFamily="34" charset="0"/>
              </a:rPr>
              <a:t>g</a:t>
            </a:r>
            <a:r>
              <a:rPr lang="en-US" sz="1800" dirty="0">
                <a:effectLst/>
                <a:ea typeface="Calibri" panose="020F0502020204030204" pitchFamily="34" charset="0"/>
              </a:rPr>
              <a:t>atis</a:t>
            </a:r>
            <a:endParaRPr lang="pl-FR" dirty="0"/>
          </a:p>
        </p:txBody>
      </p:sp>
      <p:pic>
        <p:nvPicPr>
          <p:cNvPr id="4" name="Obraz 3">
            <a:extLst>
              <a:ext uri="{FF2B5EF4-FFF2-40B4-BE49-F238E27FC236}">
                <a16:creationId xmlns:a16="http://schemas.microsoft.com/office/drawing/2014/main" id="{426E8E1B-5024-9B4D-8292-39E2719ABBA8}"/>
              </a:ext>
            </a:extLst>
          </p:cNvPr>
          <p:cNvPicPr>
            <a:picLocks noChangeAspect="1"/>
          </p:cNvPicPr>
          <p:nvPr/>
        </p:nvPicPr>
        <p:blipFill rotWithShape="1">
          <a:blip r:embed="rId2"/>
          <a:srcRect r="68213"/>
          <a:stretch/>
        </p:blipFill>
        <p:spPr>
          <a:xfrm>
            <a:off x="10430935" y="0"/>
            <a:ext cx="790222" cy="1140178"/>
          </a:xfrm>
          <a:prstGeom prst="rect">
            <a:avLst/>
          </a:prstGeom>
        </p:spPr>
      </p:pic>
    </p:spTree>
    <p:extLst>
      <p:ext uri="{BB962C8B-B14F-4D97-AF65-F5344CB8AC3E}">
        <p14:creationId xmlns:p14="http://schemas.microsoft.com/office/powerpoint/2010/main" val="17721532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a:extLst>
              <a:ext uri="{FF2B5EF4-FFF2-40B4-BE49-F238E27FC236}">
                <a16:creationId xmlns:a16="http://schemas.microsoft.com/office/drawing/2014/main" id="{3317D9C7-B36F-2042-B4F2-6078C5CFF95A}"/>
              </a:ext>
            </a:extLst>
          </p:cNvPr>
          <p:cNvSpPr txBox="1"/>
          <p:nvPr/>
        </p:nvSpPr>
        <p:spPr>
          <a:xfrm>
            <a:off x="1140178" y="1174044"/>
            <a:ext cx="8839200" cy="3265446"/>
          </a:xfrm>
          <a:prstGeom prst="rect">
            <a:avLst/>
          </a:prstGeom>
          <a:noFill/>
        </p:spPr>
        <p:txBody>
          <a:bodyPr wrap="square">
            <a:spAutoFit/>
          </a:bodyPr>
          <a:lstStyle/>
          <a:p>
            <a:pPr algn="just">
              <a:lnSpc>
                <a:spcPct val="150000"/>
              </a:lnSpc>
            </a:pPr>
            <a:r>
              <a:rPr lang="pl-FR" sz="2000" i="1" dirty="0">
                <a:effectLst/>
                <a:ea typeface="Calibri" panose="020F0502020204030204" pitchFamily="34" charset="0"/>
              </a:rPr>
              <a:t>Be this as it may, society is, of course, nothing but part and parcel of non-material culture. Society is that aspect of the latter that structures man’s ongoing relations with his fellow men.</a:t>
            </a:r>
            <a:r>
              <a:rPr lang="pl-FR" sz="2000" i="1" baseline="30000" dirty="0">
                <a:effectLst/>
                <a:ea typeface="Calibri" panose="020F0502020204030204" pitchFamily="34" charset="0"/>
              </a:rPr>
              <a:t> </a:t>
            </a:r>
            <a:r>
              <a:rPr lang="pl-FR" sz="2000" i="1" dirty="0">
                <a:effectLst/>
                <a:ea typeface="Calibri" panose="020F0502020204030204" pitchFamily="34" charset="0"/>
              </a:rPr>
              <a:t>As but an element of culture, society fully shares in the latter’s character as a human product. Society is constituted and maintained by human beings.</a:t>
            </a:r>
            <a:r>
              <a:rPr lang="pl-FR" sz="2000" dirty="0">
                <a:effectLst/>
                <a:ea typeface="Calibri" panose="020F0502020204030204" pitchFamily="34" charset="0"/>
              </a:rPr>
              <a:t> </a:t>
            </a:r>
          </a:p>
          <a:p>
            <a:pPr algn="just">
              <a:lnSpc>
                <a:spcPct val="150000"/>
              </a:lnSpc>
            </a:pPr>
            <a:endParaRPr lang="pl-FR" sz="2000" dirty="0"/>
          </a:p>
          <a:p>
            <a:pPr algn="r">
              <a:lnSpc>
                <a:spcPct val="150000"/>
              </a:lnSpc>
            </a:pPr>
            <a:r>
              <a:rPr lang="pl-FR" sz="2000" dirty="0"/>
              <a:t>P. L. Berger 1970.</a:t>
            </a:r>
          </a:p>
        </p:txBody>
      </p:sp>
      <p:pic>
        <p:nvPicPr>
          <p:cNvPr id="6" name="Obraz 5">
            <a:extLst>
              <a:ext uri="{FF2B5EF4-FFF2-40B4-BE49-F238E27FC236}">
                <a16:creationId xmlns:a16="http://schemas.microsoft.com/office/drawing/2014/main" id="{EAE17389-E24F-F34E-87BD-E8E4F84A0D34}"/>
              </a:ext>
            </a:extLst>
          </p:cNvPr>
          <p:cNvPicPr>
            <a:picLocks noChangeAspect="1"/>
          </p:cNvPicPr>
          <p:nvPr/>
        </p:nvPicPr>
        <p:blipFill rotWithShape="1">
          <a:blip r:embed="rId2"/>
          <a:srcRect r="68213"/>
          <a:stretch/>
        </p:blipFill>
        <p:spPr>
          <a:xfrm>
            <a:off x="10430935" y="0"/>
            <a:ext cx="790222" cy="1140178"/>
          </a:xfrm>
          <a:prstGeom prst="rect">
            <a:avLst/>
          </a:prstGeom>
        </p:spPr>
      </p:pic>
    </p:spTree>
    <p:extLst>
      <p:ext uri="{BB962C8B-B14F-4D97-AF65-F5344CB8AC3E}">
        <p14:creationId xmlns:p14="http://schemas.microsoft.com/office/powerpoint/2010/main" val="22358654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B4EF20CA-5762-D345-BDEA-17681CA79CC0}"/>
              </a:ext>
            </a:extLst>
          </p:cNvPr>
          <p:cNvPicPr>
            <a:picLocks noChangeAspect="1"/>
          </p:cNvPicPr>
          <p:nvPr/>
        </p:nvPicPr>
        <p:blipFill>
          <a:blip r:embed="rId2"/>
          <a:stretch>
            <a:fillRect/>
          </a:stretch>
        </p:blipFill>
        <p:spPr>
          <a:xfrm>
            <a:off x="0" y="0"/>
            <a:ext cx="12192000" cy="6852189"/>
          </a:xfrm>
          <a:prstGeom prst="rect">
            <a:avLst/>
          </a:prstGeom>
        </p:spPr>
      </p:pic>
      <p:sp>
        <p:nvSpPr>
          <p:cNvPr id="4" name="pole tekstowe 3">
            <a:extLst>
              <a:ext uri="{FF2B5EF4-FFF2-40B4-BE49-F238E27FC236}">
                <a16:creationId xmlns:a16="http://schemas.microsoft.com/office/drawing/2014/main" id="{31292274-436E-B24C-BBFD-BCC50E9AEC0B}"/>
              </a:ext>
            </a:extLst>
          </p:cNvPr>
          <p:cNvSpPr txBox="1"/>
          <p:nvPr/>
        </p:nvSpPr>
        <p:spPr>
          <a:xfrm>
            <a:off x="0" y="5370835"/>
            <a:ext cx="12169421" cy="1286121"/>
          </a:xfrm>
          <a:prstGeom prst="rect">
            <a:avLst/>
          </a:prstGeom>
          <a:noFill/>
        </p:spPr>
        <p:txBody>
          <a:bodyPr wrap="square">
            <a:spAutoFit/>
          </a:bodyPr>
          <a:lstStyle/>
          <a:p>
            <a:pPr>
              <a:lnSpc>
                <a:spcPct val="150000"/>
              </a:lnSpc>
            </a:pPr>
            <a:r>
              <a:rPr lang="pl-PL" b="1" i="0" u="none" strike="noStrike" dirty="0" err="1">
                <a:solidFill>
                  <a:schemeClr val="accent4">
                    <a:lumMod val="20000"/>
                    <a:lumOff val="80000"/>
                  </a:schemeClr>
                </a:solidFill>
                <a:effectLst/>
              </a:rPr>
              <a:t>This</a:t>
            </a:r>
            <a:r>
              <a:rPr lang="pl-PL" b="1" i="0" u="none" strike="noStrike" dirty="0">
                <a:solidFill>
                  <a:schemeClr val="accent4">
                    <a:lumMod val="20000"/>
                    <a:lumOff val="80000"/>
                  </a:schemeClr>
                </a:solidFill>
                <a:effectLst/>
              </a:rPr>
              <a:t> </a:t>
            </a:r>
            <a:r>
              <a:rPr lang="pl-PL" b="1" i="0" u="none" strike="noStrike" dirty="0" err="1">
                <a:solidFill>
                  <a:schemeClr val="accent4">
                    <a:lumMod val="20000"/>
                    <a:lumOff val="80000"/>
                  </a:schemeClr>
                </a:solidFill>
                <a:effectLst/>
              </a:rPr>
              <a:t>research</a:t>
            </a:r>
            <a:r>
              <a:rPr lang="pl-PL" b="1" i="0" u="none" strike="noStrike" dirty="0">
                <a:solidFill>
                  <a:schemeClr val="accent4">
                    <a:lumMod val="20000"/>
                    <a:lumOff val="80000"/>
                  </a:schemeClr>
                </a:solidFill>
                <a:effectLst/>
              </a:rPr>
              <a:t> </a:t>
            </a:r>
            <a:r>
              <a:rPr lang="pl-PL" b="1" i="0" u="none" strike="noStrike" dirty="0" err="1">
                <a:solidFill>
                  <a:schemeClr val="accent4">
                    <a:lumMod val="20000"/>
                    <a:lumOff val="80000"/>
                  </a:schemeClr>
                </a:solidFill>
                <a:effectLst/>
              </a:rPr>
              <a:t>is</a:t>
            </a:r>
            <a:r>
              <a:rPr lang="pl-PL" b="1" i="0" u="none" strike="noStrike" dirty="0">
                <a:solidFill>
                  <a:schemeClr val="accent4">
                    <a:lumMod val="20000"/>
                    <a:lumOff val="80000"/>
                  </a:schemeClr>
                </a:solidFill>
                <a:effectLst/>
              </a:rPr>
              <a:t> part of the </a:t>
            </a:r>
            <a:r>
              <a:rPr lang="pl-PL" b="1" i="0" u="none" strike="noStrike" dirty="0" err="1">
                <a:solidFill>
                  <a:schemeClr val="accent4">
                    <a:lumMod val="20000"/>
                    <a:lumOff val="80000"/>
                  </a:schemeClr>
                </a:solidFill>
                <a:effectLst/>
              </a:rPr>
              <a:t>project</a:t>
            </a:r>
            <a:r>
              <a:rPr lang="pl-PL" b="1" i="0" u="none" strike="noStrike" dirty="0">
                <a:solidFill>
                  <a:schemeClr val="accent4">
                    <a:lumMod val="20000"/>
                    <a:lumOff val="80000"/>
                  </a:schemeClr>
                </a:solidFill>
                <a:effectLst/>
              </a:rPr>
              <a:t> No. 2021/43/P/HS3/02595 co-</a:t>
            </a:r>
            <a:r>
              <a:rPr lang="pl-PL" b="1" i="0" u="none" strike="noStrike" dirty="0" err="1">
                <a:solidFill>
                  <a:schemeClr val="accent4">
                    <a:lumMod val="20000"/>
                    <a:lumOff val="80000"/>
                  </a:schemeClr>
                </a:solidFill>
                <a:effectLst/>
              </a:rPr>
              <a:t>funded</a:t>
            </a:r>
            <a:r>
              <a:rPr lang="pl-PL" b="1" i="0" u="none" strike="noStrike" dirty="0">
                <a:solidFill>
                  <a:schemeClr val="accent4">
                    <a:lumMod val="20000"/>
                    <a:lumOff val="80000"/>
                  </a:schemeClr>
                </a:solidFill>
                <a:effectLst/>
              </a:rPr>
              <a:t> by the </a:t>
            </a:r>
            <a:r>
              <a:rPr lang="pl-PL" b="1" i="0" u="none" strike="noStrike" dirty="0" err="1">
                <a:solidFill>
                  <a:schemeClr val="accent4">
                    <a:lumMod val="20000"/>
                    <a:lumOff val="80000"/>
                  </a:schemeClr>
                </a:solidFill>
                <a:effectLst/>
              </a:rPr>
              <a:t>National</a:t>
            </a:r>
            <a:r>
              <a:rPr lang="pl-PL" b="1" i="0" u="none" strike="noStrike" dirty="0">
                <a:solidFill>
                  <a:schemeClr val="accent4">
                    <a:lumMod val="20000"/>
                    <a:lumOff val="80000"/>
                  </a:schemeClr>
                </a:solidFill>
                <a:effectLst/>
              </a:rPr>
              <a:t> Science Centre and the </a:t>
            </a:r>
            <a:r>
              <a:rPr lang="pl-PL" b="1" i="0" u="none" strike="noStrike" dirty="0" err="1">
                <a:solidFill>
                  <a:schemeClr val="accent4">
                    <a:lumMod val="20000"/>
                    <a:lumOff val="80000"/>
                  </a:schemeClr>
                </a:solidFill>
                <a:effectLst/>
              </a:rPr>
              <a:t>European</a:t>
            </a:r>
            <a:r>
              <a:rPr lang="pl-PL" b="1" i="0" u="none" strike="noStrike" dirty="0">
                <a:solidFill>
                  <a:schemeClr val="accent4">
                    <a:lumMod val="20000"/>
                    <a:lumOff val="80000"/>
                  </a:schemeClr>
                </a:solidFill>
                <a:effectLst/>
              </a:rPr>
              <a:t> Union Framework </a:t>
            </a:r>
            <a:r>
              <a:rPr lang="pl-PL" b="1" i="0" u="none" strike="noStrike" dirty="0" err="1">
                <a:solidFill>
                  <a:schemeClr val="accent4">
                    <a:lumMod val="20000"/>
                    <a:lumOff val="80000"/>
                  </a:schemeClr>
                </a:solidFill>
                <a:effectLst/>
              </a:rPr>
              <a:t>Programme</a:t>
            </a:r>
            <a:r>
              <a:rPr lang="pl-PL" b="1" i="0" u="none" strike="noStrike" dirty="0">
                <a:solidFill>
                  <a:schemeClr val="accent4">
                    <a:lumMod val="20000"/>
                    <a:lumOff val="80000"/>
                  </a:schemeClr>
                </a:solidFill>
                <a:effectLst/>
              </a:rPr>
              <a:t> for </a:t>
            </a:r>
            <a:r>
              <a:rPr lang="pl-PL" b="1" i="0" u="none" strike="noStrike" dirty="0" err="1">
                <a:solidFill>
                  <a:schemeClr val="accent4">
                    <a:lumMod val="20000"/>
                    <a:lumOff val="80000"/>
                  </a:schemeClr>
                </a:solidFill>
                <a:effectLst/>
              </a:rPr>
              <a:t>Research</a:t>
            </a:r>
            <a:r>
              <a:rPr lang="pl-PL" b="1" i="0" u="none" strike="noStrike" dirty="0">
                <a:solidFill>
                  <a:schemeClr val="accent4">
                    <a:lumMod val="20000"/>
                    <a:lumOff val="80000"/>
                  </a:schemeClr>
                </a:solidFill>
                <a:effectLst/>
              </a:rPr>
              <a:t> and </a:t>
            </a:r>
            <a:r>
              <a:rPr lang="pl-PL" b="1" i="0" u="none" strike="noStrike" dirty="0" err="1">
                <a:solidFill>
                  <a:schemeClr val="accent4">
                    <a:lumMod val="20000"/>
                    <a:lumOff val="80000"/>
                  </a:schemeClr>
                </a:solidFill>
                <a:effectLst/>
              </a:rPr>
              <a:t>Innovation</a:t>
            </a:r>
            <a:r>
              <a:rPr lang="pl-PL" b="1" i="0" u="none" strike="noStrike" dirty="0">
                <a:solidFill>
                  <a:schemeClr val="accent4">
                    <a:lumMod val="20000"/>
                    <a:lumOff val="80000"/>
                  </a:schemeClr>
                </a:solidFill>
                <a:effectLst/>
              </a:rPr>
              <a:t> Horizon 2020 </a:t>
            </a:r>
            <a:r>
              <a:rPr lang="pl-PL" b="1" i="0" u="none" strike="noStrike" dirty="0" err="1">
                <a:solidFill>
                  <a:schemeClr val="accent4">
                    <a:lumMod val="20000"/>
                    <a:lumOff val="80000"/>
                  </a:schemeClr>
                </a:solidFill>
                <a:effectLst/>
              </a:rPr>
              <a:t>under</a:t>
            </a:r>
            <a:r>
              <a:rPr lang="pl-PL" b="1" i="0" u="none" strike="noStrike" dirty="0">
                <a:solidFill>
                  <a:schemeClr val="accent4">
                    <a:lumMod val="20000"/>
                    <a:lumOff val="80000"/>
                  </a:schemeClr>
                </a:solidFill>
                <a:effectLst/>
              </a:rPr>
              <a:t> the Marie Skłodowska-Curie grant </a:t>
            </a:r>
            <a:r>
              <a:rPr lang="pl-PL" b="1" i="0" u="none" strike="noStrike" dirty="0" err="1">
                <a:solidFill>
                  <a:schemeClr val="accent4">
                    <a:lumMod val="20000"/>
                    <a:lumOff val="80000"/>
                  </a:schemeClr>
                </a:solidFill>
                <a:effectLst/>
              </a:rPr>
              <a:t>agreement</a:t>
            </a:r>
            <a:r>
              <a:rPr lang="pl-PL" b="1" i="0" u="none" strike="noStrike" dirty="0">
                <a:solidFill>
                  <a:schemeClr val="accent4">
                    <a:lumMod val="20000"/>
                    <a:lumOff val="80000"/>
                  </a:schemeClr>
                </a:solidFill>
                <a:effectLst/>
              </a:rPr>
              <a:t> no. 945339.</a:t>
            </a:r>
            <a:endParaRPr lang="pl-FR" b="1" dirty="0">
              <a:solidFill>
                <a:schemeClr val="accent4">
                  <a:lumMod val="20000"/>
                  <a:lumOff val="80000"/>
                </a:schemeClr>
              </a:solidFill>
            </a:endParaRPr>
          </a:p>
        </p:txBody>
      </p:sp>
      <p:sp>
        <p:nvSpPr>
          <p:cNvPr id="6" name="pole tekstowe 5">
            <a:extLst>
              <a:ext uri="{FF2B5EF4-FFF2-40B4-BE49-F238E27FC236}">
                <a16:creationId xmlns:a16="http://schemas.microsoft.com/office/drawing/2014/main" id="{0D35CBE6-ECCE-944C-B31A-70D8F45E9132}"/>
              </a:ext>
            </a:extLst>
          </p:cNvPr>
          <p:cNvSpPr txBox="1"/>
          <p:nvPr/>
        </p:nvSpPr>
        <p:spPr>
          <a:xfrm>
            <a:off x="2641600" y="835378"/>
            <a:ext cx="7540978" cy="461665"/>
          </a:xfrm>
          <a:prstGeom prst="rect">
            <a:avLst/>
          </a:prstGeom>
          <a:noFill/>
        </p:spPr>
        <p:txBody>
          <a:bodyPr wrap="square" rtlCol="0">
            <a:spAutoFit/>
          </a:bodyPr>
          <a:lstStyle/>
          <a:p>
            <a:pPr algn="ctr"/>
            <a:r>
              <a:rPr lang="pl-FR" sz="2400" b="1" dirty="0">
                <a:solidFill>
                  <a:schemeClr val="accent6">
                    <a:lumMod val="50000"/>
                  </a:schemeClr>
                </a:solidFill>
              </a:rPr>
              <a:t>Thank you for your attention</a:t>
            </a:r>
          </a:p>
        </p:txBody>
      </p:sp>
      <p:sp>
        <p:nvSpPr>
          <p:cNvPr id="8" name="pole tekstowe 7">
            <a:extLst>
              <a:ext uri="{FF2B5EF4-FFF2-40B4-BE49-F238E27FC236}">
                <a16:creationId xmlns:a16="http://schemas.microsoft.com/office/drawing/2014/main" id="{48F58EBE-40BA-5741-8D91-A23218D1475B}"/>
              </a:ext>
            </a:extLst>
          </p:cNvPr>
          <p:cNvSpPr txBox="1"/>
          <p:nvPr/>
        </p:nvSpPr>
        <p:spPr>
          <a:xfrm>
            <a:off x="5983111" y="3292626"/>
            <a:ext cx="6186310" cy="1294393"/>
          </a:xfrm>
          <a:prstGeom prst="rect">
            <a:avLst/>
          </a:prstGeom>
          <a:noFill/>
        </p:spPr>
        <p:txBody>
          <a:bodyPr wrap="square">
            <a:spAutoFit/>
          </a:bodyPr>
          <a:lstStyle/>
          <a:p>
            <a:pPr algn="r">
              <a:lnSpc>
                <a:spcPct val="150000"/>
              </a:lnSpc>
            </a:pP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Aleksandra Kubiak-Schneider, PhD</a:t>
            </a:r>
            <a:endParaRPr lang="pl-F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50000"/>
              </a:lnSpc>
            </a:pP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University of </a:t>
            </a:r>
            <a:r>
              <a:rPr lang="en-US" sz="1800" b="1" dirty="0" err="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Wrocław</a:t>
            </a:r>
            <a:endParaRPr lang="pl-F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50000"/>
              </a:lnSpc>
            </a:pPr>
            <a:r>
              <a:rPr lang="en-US" sz="1800" b="1" u="sng"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aleksandra.kubiak-schneider@uwr.edu.pl</a:t>
            </a:r>
            <a:r>
              <a:rPr lang="en-US" sz="1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pl-FR"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Obraz 8">
            <a:extLst>
              <a:ext uri="{FF2B5EF4-FFF2-40B4-BE49-F238E27FC236}">
                <a16:creationId xmlns:a16="http://schemas.microsoft.com/office/drawing/2014/main" id="{93A1CC57-6A22-F040-8DE5-FC0C50D5318B}"/>
              </a:ext>
            </a:extLst>
          </p:cNvPr>
          <p:cNvPicPr>
            <a:picLocks noChangeAspect="1"/>
          </p:cNvPicPr>
          <p:nvPr/>
        </p:nvPicPr>
        <p:blipFill>
          <a:blip r:embed="rId4"/>
          <a:stretch>
            <a:fillRect/>
          </a:stretch>
        </p:blipFill>
        <p:spPr>
          <a:xfrm>
            <a:off x="7665156" y="6382244"/>
            <a:ext cx="4526844" cy="494870"/>
          </a:xfrm>
          <a:prstGeom prst="rect">
            <a:avLst/>
          </a:prstGeom>
        </p:spPr>
      </p:pic>
      <p:pic>
        <p:nvPicPr>
          <p:cNvPr id="10" name="Obraz 9">
            <a:extLst>
              <a:ext uri="{FF2B5EF4-FFF2-40B4-BE49-F238E27FC236}">
                <a16:creationId xmlns:a16="http://schemas.microsoft.com/office/drawing/2014/main" id="{B4DE60EC-9020-6947-A7DD-B462DB6CC56A}"/>
              </a:ext>
            </a:extLst>
          </p:cNvPr>
          <p:cNvPicPr>
            <a:picLocks noChangeAspect="1"/>
          </p:cNvPicPr>
          <p:nvPr/>
        </p:nvPicPr>
        <p:blipFill rotWithShape="1">
          <a:blip r:embed="rId5"/>
          <a:srcRect r="68213"/>
          <a:stretch/>
        </p:blipFill>
        <p:spPr>
          <a:xfrm>
            <a:off x="0" y="0"/>
            <a:ext cx="790222" cy="1140178"/>
          </a:xfrm>
          <a:prstGeom prst="rect">
            <a:avLst/>
          </a:prstGeom>
        </p:spPr>
      </p:pic>
    </p:spTree>
    <p:extLst>
      <p:ext uri="{BB962C8B-B14F-4D97-AF65-F5344CB8AC3E}">
        <p14:creationId xmlns:p14="http://schemas.microsoft.com/office/powerpoint/2010/main" val="3586292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2B4A02A-D1F2-F245-99E5-9FEC68E231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53" t="13324" r="15140" b="14257"/>
          <a:stretch/>
        </p:blipFill>
        <p:spPr bwMode="auto">
          <a:xfrm>
            <a:off x="5035139" y="106878"/>
            <a:ext cx="4824898" cy="6722064"/>
          </a:xfrm>
          <a:prstGeom prst="rect">
            <a:avLst/>
          </a:prstGeom>
          <a:noFill/>
          <a:extLst>
            <a:ext uri="{909E8E84-426E-40DD-AFC4-6F175D3DCCD1}">
              <a14:hiddenFill xmlns:a14="http://schemas.microsoft.com/office/drawing/2010/main">
                <a:solidFill>
                  <a:srgbClr val="FFFFFF"/>
                </a:solidFill>
              </a14:hiddenFill>
            </a:ext>
          </a:extLst>
        </p:spPr>
      </p:pic>
      <p:sp>
        <p:nvSpPr>
          <p:cNvPr id="6" name="Tytuł 1">
            <a:extLst>
              <a:ext uri="{FF2B5EF4-FFF2-40B4-BE49-F238E27FC236}">
                <a16:creationId xmlns:a16="http://schemas.microsoft.com/office/drawing/2014/main" id="{4418BC51-8BE4-CB41-AC9D-F9CC1EDB9259}"/>
              </a:ext>
            </a:extLst>
          </p:cNvPr>
          <p:cNvSpPr txBox="1">
            <a:spLocks/>
          </p:cNvSpPr>
          <p:nvPr/>
        </p:nvSpPr>
        <p:spPr>
          <a:xfrm>
            <a:off x="-1818684" y="2722036"/>
            <a:ext cx="8761413" cy="706964"/>
          </a:xfrm>
          <a:prstGeom prst="rect">
            <a:avLst/>
          </a:prstGeom>
        </p:spPr>
        <p:txBody>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pl-FR" sz="4400" b="1" cap="small" dirty="0">
                <a:solidFill>
                  <a:schemeClr val="accent6">
                    <a:lumMod val="50000"/>
                  </a:schemeClr>
                </a:solidFill>
              </a:rPr>
              <a:t>Atargatis</a:t>
            </a:r>
          </a:p>
        </p:txBody>
      </p:sp>
      <p:sp>
        <p:nvSpPr>
          <p:cNvPr id="8" name="pole tekstowe 7">
            <a:extLst>
              <a:ext uri="{FF2B5EF4-FFF2-40B4-BE49-F238E27FC236}">
                <a16:creationId xmlns:a16="http://schemas.microsoft.com/office/drawing/2014/main" id="{F72B3FD2-F4A7-4942-875E-1C1823C57E77}"/>
              </a:ext>
            </a:extLst>
          </p:cNvPr>
          <p:cNvSpPr txBox="1"/>
          <p:nvPr/>
        </p:nvSpPr>
        <p:spPr>
          <a:xfrm>
            <a:off x="-63711" y="6566456"/>
            <a:ext cx="6159711" cy="369332"/>
          </a:xfrm>
          <a:prstGeom prst="rect">
            <a:avLst/>
          </a:prstGeom>
          <a:noFill/>
        </p:spPr>
        <p:txBody>
          <a:bodyPr wrap="square">
            <a:spAutoFit/>
          </a:bodyPr>
          <a:lstStyle/>
          <a:p>
            <a:r>
              <a:rPr lang="pl-FR" dirty="0">
                <a:solidFill>
                  <a:schemeClr val="accent6">
                    <a:lumMod val="50000"/>
                  </a:schemeClr>
                </a:solidFill>
                <a:hlinkClick r:id="rId3">
                  <a:extLst>
                    <a:ext uri="{A12FA001-AC4F-418D-AE19-62706E023703}">
                      <ahyp:hlinkClr xmlns:ahyp="http://schemas.microsoft.com/office/drawing/2018/hyperlinkcolor" val="tx"/>
                    </a:ext>
                  </a:extLst>
                </a:hlinkClick>
              </a:rPr>
              <a:t>https://artgallery.yale.edu/collections/objects/4217</a:t>
            </a:r>
            <a:r>
              <a:rPr lang="pl-FR" dirty="0">
                <a:solidFill>
                  <a:schemeClr val="accent6">
                    <a:lumMod val="50000"/>
                  </a:schemeClr>
                </a:solidFill>
              </a:rPr>
              <a:t> </a:t>
            </a:r>
          </a:p>
        </p:txBody>
      </p:sp>
      <p:pic>
        <p:nvPicPr>
          <p:cNvPr id="5" name="Obraz 4">
            <a:extLst>
              <a:ext uri="{FF2B5EF4-FFF2-40B4-BE49-F238E27FC236}">
                <a16:creationId xmlns:a16="http://schemas.microsoft.com/office/drawing/2014/main" id="{77AB008A-FC76-FE42-8FFF-C3CA36D5CE79}"/>
              </a:ext>
            </a:extLst>
          </p:cNvPr>
          <p:cNvPicPr>
            <a:picLocks noChangeAspect="1"/>
          </p:cNvPicPr>
          <p:nvPr/>
        </p:nvPicPr>
        <p:blipFill rotWithShape="1">
          <a:blip r:embed="rId4"/>
          <a:srcRect r="68213"/>
          <a:stretch/>
        </p:blipFill>
        <p:spPr>
          <a:xfrm>
            <a:off x="10430935" y="0"/>
            <a:ext cx="790222" cy="1140178"/>
          </a:xfrm>
          <a:prstGeom prst="rect">
            <a:avLst/>
          </a:prstGeom>
        </p:spPr>
      </p:pic>
    </p:spTree>
    <p:extLst>
      <p:ext uri="{BB962C8B-B14F-4D97-AF65-F5344CB8AC3E}">
        <p14:creationId xmlns:p14="http://schemas.microsoft.com/office/powerpoint/2010/main" val="1145280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6CE3D59-69C9-4247-BADD-7A80485C0FA0}"/>
              </a:ext>
            </a:extLst>
          </p:cNvPr>
          <p:cNvSpPr>
            <a:spLocks noGrp="1"/>
          </p:cNvSpPr>
          <p:nvPr>
            <p:ph type="title"/>
          </p:nvPr>
        </p:nvSpPr>
        <p:spPr/>
        <p:txBody>
          <a:bodyPr/>
          <a:lstStyle/>
          <a:p>
            <a:pPr algn="ctr"/>
            <a:r>
              <a:rPr lang="pl-FR" b="1" dirty="0"/>
              <a:t>MAP OF WORSHIP</a:t>
            </a:r>
          </a:p>
        </p:txBody>
      </p:sp>
      <p:pic>
        <p:nvPicPr>
          <p:cNvPr id="5" name="Symbol zastępczy zawartości 4">
            <a:extLst>
              <a:ext uri="{FF2B5EF4-FFF2-40B4-BE49-F238E27FC236}">
                <a16:creationId xmlns:a16="http://schemas.microsoft.com/office/drawing/2014/main" id="{DCCAF381-2991-4242-8DC0-160F8673FFD4}"/>
              </a:ext>
            </a:extLst>
          </p:cNvPr>
          <p:cNvPicPr>
            <a:picLocks noGrp="1" noChangeAspect="1"/>
          </p:cNvPicPr>
          <p:nvPr>
            <p:ph idx="1"/>
          </p:nvPr>
        </p:nvPicPr>
        <p:blipFill>
          <a:blip r:embed="rId2"/>
          <a:stretch>
            <a:fillRect/>
          </a:stretch>
        </p:blipFill>
        <p:spPr>
          <a:xfrm>
            <a:off x="1233054" y="2008695"/>
            <a:ext cx="9725891" cy="4849305"/>
          </a:xfrm>
        </p:spPr>
      </p:pic>
      <p:sp>
        <p:nvSpPr>
          <p:cNvPr id="3" name="Owal 2">
            <a:extLst>
              <a:ext uri="{FF2B5EF4-FFF2-40B4-BE49-F238E27FC236}">
                <a16:creationId xmlns:a16="http://schemas.microsoft.com/office/drawing/2014/main" id="{E0B225E0-3475-8445-ADFC-37652428A3D3}"/>
              </a:ext>
            </a:extLst>
          </p:cNvPr>
          <p:cNvSpPr/>
          <p:nvPr/>
        </p:nvSpPr>
        <p:spPr>
          <a:xfrm>
            <a:off x="6496749" y="4625450"/>
            <a:ext cx="304803" cy="2543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FR"/>
          </a:p>
        </p:txBody>
      </p:sp>
      <p:sp>
        <p:nvSpPr>
          <p:cNvPr id="6" name="Owal 5">
            <a:extLst>
              <a:ext uri="{FF2B5EF4-FFF2-40B4-BE49-F238E27FC236}">
                <a16:creationId xmlns:a16="http://schemas.microsoft.com/office/drawing/2014/main" id="{AB294DC7-3169-8649-A216-AE3BD9A21DD2}"/>
              </a:ext>
            </a:extLst>
          </p:cNvPr>
          <p:cNvSpPr/>
          <p:nvPr/>
        </p:nvSpPr>
        <p:spPr>
          <a:xfrm>
            <a:off x="6383859" y="5068711"/>
            <a:ext cx="304803" cy="3423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FR"/>
          </a:p>
        </p:txBody>
      </p:sp>
      <p:sp>
        <p:nvSpPr>
          <p:cNvPr id="7" name="Owal 6">
            <a:extLst>
              <a:ext uri="{FF2B5EF4-FFF2-40B4-BE49-F238E27FC236}">
                <a16:creationId xmlns:a16="http://schemas.microsoft.com/office/drawing/2014/main" id="{6F27195A-7AEC-1741-9FF9-033A06F87407}"/>
              </a:ext>
            </a:extLst>
          </p:cNvPr>
          <p:cNvSpPr/>
          <p:nvPr/>
        </p:nvSpPr>
        <p:spPr>
          <a:xfrm>
            <a:off x="6942664" y="4549421"/>
            <a:ext cx="304803" cy="254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FR"/>
          </a:p>
        </p:txBody>
      </p:sp>
      <p:sp>
        <p:nvSpPr>
          <p:cNvPr id="8" name="Owal 7">
            <a:extLst>
              <a:ext uri="{FF2B5EF4-FFF2-40B4-BE49-F238E27FC236}">
                <a16:creationId xmlns:a16="http://schemas.microsoft.com/office/drawing/2014/main" id="{8FEC705B-D8AD-2D45-934D-420D7832E91B}"/>
              </a:ext>
            </a:extLst>
          </p:cNvPr>
          <p:cNvSpPr/>
          <p:nvPr/>
        </p:nvSpPr>
        <p:spPr>
          <a:xfrm>
            <a:off x="4978399" y="3849510"/>
            <a:ext cx="338667" cy="375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FR"/>
          </a:p>
        </p:txBody>
      </p:sp>
      <p:sp>
        <p:nvSpPr>
          <p:cNvPr id="9" name="Owal 8">
            <a:extLst>
              <a:ext uri="{FF2B5EF4-FFF2-40B4-BE49-F238E27FC236}">
                <a16:creationId xmlns:a16="http://schemas.microsoft.com/office/drawing/2014/main" id="{434F999A-E23E-694D-A276-FE57FEDFC3C2}"/>
              </a:ext>
            </a:extLst>
          </p:cNvPr>
          <p:cNvSpPr/>
          <p:nvPr/>
        </p:nvSpPr>
        <p:spPr>
          <a:xfrm>
            <a:off x="5338104" y="3564488"/>
            <a:ext cx="338667" cy="375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FR"/>
          </a:p>
        </p:txBody>
      </p:sp>
      <p:sp>
        <p:nvSpPr>
          <p:cNvPr id="10" name="Owal 9">
            <a:extLst>
              <a:ext uri="{FF2B5EF4-FFF2-40B4-BE49-F238E27FC236}">
                <a16:creationId xmlns:a16="http://schemas.microsoft.com/office/drawing/2014/main" id="{5F8E9B09-E0F1-C94A-B33B-FE969A98B3A9}"/>
              </a:ext>
            </a:extLst>
          </p:cNvPr>
          <p:cNvSpPr/>
          <p:nvPr/>
        </p:nvSpPr>
        <p:spPr>
          <a:xfrm>
            <a:off x="2720622" y="2506133"/>
            <a:ext cx="361246" cy="36971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FR"/>
          </a:p>
        </p:txBody>
      </p:sp>
      <p:sp>
        <p:nvSpPr>
          <p:cNvPr id="11" name="Owal 10">
            <a:extLst>
              <a:ext uri="{FF2B5EF4-FFF2-40B4-BE49-F238E27FC236}">
                <a16:creationId xmlns:a16="http://schemas.microsoft.com/office/drawing/2014/main" id="{46C5B6CC-8574-374C-8782-B4A09D013D3D}"/>
              </a:ext>
            </a:extLst>
          </p:cNvPr>
          <p:cNvSpPr/>
          <p:nvPr/>
        </p:nvSpPr>
        <p:spPr>
          <a:xfrm>
            <a:off x="4097865" y="3783221"/>
            <a:ext cx="338667" cy="375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FR"/>
          </a:p>
        </p:txBody>
      </p:sp>
      <p:sp>
        <p:nvSpPr>
          <p:cNvPr id="12" name="Owal 11">
            <a:extLst>
              <a:ext uri="{FF2B5EF4-FFF2-40B4-BE49-F238E27FC236}">
                <a16:creationId xmlns:a16="http://schemas.microsoft.com/office/drawing/2014/main" id="{A6C2C71B-BDF0-2640-9D71-67C52286515F}"/>
              </a:ext>
            </a:extLst>
          </p:cNvPr>
          <p:cNvSpPr/>
          <p:nvPr/>
        </p:nvSpPr>
        <p:spPr>
          <a:xfrm>
            <a:off x="5802491" y="5100736"/>
            <a:ext cx="304803" cy="34234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FR"/>
          </a:p>
        </p:txBody>
      </p:sp>
      <p:pic>
        <p:nvPicPr>
          <p:cNvPr id="13" name="Obraz 12">
            <a:extLst>
              <a:ext uri="{FF2B5EF4-FFF2-40B4-BE49-F238E27FC236}">
                <a16:creationId xmlns:a16="http://schemas.microsoft.com/office/drawing/2014/main" id="{45CFE91B-6E62-9B44-825A-E70935BC5965}"/>
              </a:ext>
            </a:extLst>
          </p:cNvPr>
          <p:cNvPicPr>
            <a:picLocks noChangeAspect="1"/>
          </p:cNvPicPr>
          <p:nvPr/>
        </p:nvPicPr>
        <p:blipFill rotWithShape="1">
          <a:blip r:embed="rId3"/>
          <a:srcRect r="68213"/>
          <a:stretch/>
        </p:blipFill>
        <p:spPr>
          <a:xfrm>
            <a:off x="10430935" y="0"/>
            <a:ext cx="790222" cy="1140178"/>
          </a:xfrm>
          <a:prstGeom prst="rect">
            <a:avLst/>
          </a:prstGeom>
        </p:spPr>
      </p:pic>
    </p:spTree>
    <p:extLst>
      <p:ext uri="{BB962C8B-B14F-4D97-AF65-F5344CB8AC3E}">
        <p14:creationId xmlns:p14="http://schemas.microsoft.com/office/powerpoint/2010/main" val="4104201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2627BFE-9458-E84A-BCB9-9EF7744B756D}"/>
              </a:ext>
            </a:extLst>
          </p:cNvPr>
          <p:cNvSpPr>
            <a:spLocks noGrp="1"/>
          </p:cNvSpPr>
          <p:nvPr>
            <p:ph type="title"/>
          </p:nvPr>
        </p:nvSpPr>
        <p:spPr>
          <a:xfrm>
            <a:off x="1238081" y="949917"/>
            <a:ext cx="8761413" cy="706964"/>
          </a:xfrm>
        </p:spPr>
        <p:txBody>
          <a:bodyPr/>
          <a:lstStyle/>
          <a:p>
            <a:pPr algn="ctr"/>
            <a:r>
              <a:rPr lang="pl-FR" b="1" cap="small" dirty="0"/>
              <a:t>Theory</a:t>
            </a:r>
          </a:p>
        </p:txBody>
      </p:sp>
      <p:pic>
        <p:nvPicPr>
          <p:cNvPr id="3078" name="Picture 6" descr="The Social Construction of Reality: A Treatise in the Sociology of  Knowledge eBook : Berger, Peter L., Luckmann, Thomas: Amazon.co.uk: Kindle  Store">
            <a:extLst>
              <a:ext uri="{FF2B5EF4-FFF2-40B4-BE49-F238E27FC236}">
                <a16:creationId xmlns:a16="http://schemas.microsoft.com/office/drawing/2014/main" id="{F359EA9F-EF3C-594D-BB55-552C1A320B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84654" y="2120900"/>
            <a:ext cx="3007346" cy="458311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ocial Reality of Religion (Peter L.Berger - 1969) (ID:54314) | eBay">
            <a:extLst>
              <a:ext uri="{FF2B5EF4-FFF2-40B4-BE49-F238E27FC236}">
                <a16:creationId xmlns:a16="http://schemas.microsoft.com/office/drawing/2014/main" id="{FEC33A99-85F7-504C-A22C-537F6E8C2B2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7430"/>
          <a:stretch/>
        </p:blipFill>
        <p:spPr bwMode="auto">
          <a:xfrm>
            <a:off x="0" y="1810868"/>
            <a:ext cx="3125571" cy="5047132"/>
          </a:xfrm>
          <a:prstGeom prst="rect">
            <a:avLst/>
          </a:prstGeom>
          <a:noFill/>
          <a:extLst>
            <a:ext uri="{909E8E84-426E-40DD-AFC4-6F175D3DCCD1}">
              <a14:hiddenFill xmlns:a14="http://schemas.microsoft.com/office/drawing/2010/main">
                <a:solidFill>
                  <a:srgbClr val="FFFFFF"/>
                </a:solidFill>
              </a14:hiddenFill>
            </a:ext>
          </a:extLst>
        </p:spPr>
      </p:pic>
      <p:sp>
        <p:nvSpPr>
          <p:cNvPr id="8" name="pole tekstowe 7">
            <a:extLst>
              <a:ext uri="{FF2B5EF4-FFF2-40B4-BE49-F238E27FC236}">
                <a16:creationId xmlns:a16="http://schemas.microsoft.com/office/drawing/2014/main" id="{EDBC4515-D53F-9D45-B277-C20D63B546AF}"/>
              </a:ext>
            </a:extLst>
          </p:cNvPr>
          <p:cNvSpPr txBox="1"/>
          <p:nvPr/>
        </p:nvSpPr>
        <p:spPr>
          <a:xfrm>
            <a:off x="3229660" y="2512673"/>
            <a:ext cx="5732679" cy="4191340"/>
          </a:xfrm>
          <a:prstGeom prst="rect">
            <a:avLst/>
          </a:prstGeom>
          <a:noFill/>
        </p:spPr>
        <p:txBody>
          <a:bodyPr wrap="square">
            <a:spAutoFit/>
          </a:bodyPr>
          <a:lstStyle/>
          <a:p>
            <a:pPr algn="ctr">
              <a:lnSpc>
                <a:spcPct val="150000"/>
              </a:lnSpc>
            </a:pPr>
            <a:r>
              <a:rPr lang="pl-FR" sz="2000" i="1" dirty="0">
                <a:effectLst/>
                <a:latin typeface="Times New Roman" panose="02020603050405020304" pitchFamily="18" charset="0"/>
                <a:ea typeface="Calibri" panose="020F0502020204030204" pitchFamily="34" charset="0"/>
              </a:rPr>
              <a:t>Man produces tools of every conceivable kind, by means of which he modifies his physical environment and bends nature to his will. Man also produces language and, on its foundation and by means of it, a towering edifice of symbols that permeate every aspect of his life. There is good reason for thinking that the production of non-material culture has always gone hand in hand with man's activity of physically modifying his environment.</a:t>
            </a:r>
            <a:r>
              <a:rPr lang="pl-FR" sz="2000" dirty="0">
                <a:effectLst/>
              </a:rPr>
              <a:t> </a:t>
            </a:r>
            <a:endParaRPr lang="pl-FR" sz="2000" dirty="0"/>
          </a:p>
        </p:txBody>
      </p:sp>
      <p:pic>
        <p:nvPicPr>
          <p:cNvPr id="6" name="Obraz 5">
            <a:extLst>
              <a:ext uri="{FF2B5EF4-FFF2-40B4-BE49-F238E27FC236}">
                <a16:creationId xmlns:a16="http://schemas.microsoft.com/office/drawing/2014/main" id="{5F0872B1-E509-484D-96EB-61E6BB46BA5C}"/>
              </a:ext>
            </a:extLst>
          </p:cNvPr>
          <p:cNvPicPr>
            <a:picLocks noChangeAspect="1"/>
          </p:cNvPicPr>
          <p:nvPr/>
        </p:nvPicPr>
        <p:blipFill rotWithShape="1">
          <a:blip r:embed="rId4"/>
          <a:srcRect r="68213"/>
          <a:stretch/>
        </p:blipFill>
        <p:spPr>
          <a:xfrm>
            <a:off x="10430935" y="0"/>
            <a:ext cx="790222" cy="1140178"/>
          </a:xfrm>
          <a:prstGeom prst="rect">
            <a:avLst/>
          </a:prstGeom>
        </p:spPr>
      </p:pic>
    </p:spTree>
    <p:extLst>
      <p:ext uri="{BB962C8B-B14F-4D97-AF65-F5344CB8AC3E}">
        <p14:creationId xmlns:p14="http://schemas.microsoft.com/office/powerpoint/2010/main" val="3928611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ook: Lived Religion in the Ancient Mediterranean World">
            <a:extLst>
              <a:ext uri="{FF2B5EF4-FFF2-40B4-BE49-F238E27FC236}">
                <a16:creationId xmlns:a16="http://schemas.microsoft.com/office/drawing/2014/main" id="{E57872B3-99C3-0B42-BCC7-621E0C825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301" y="419783"/>
            <a:ext cx="3617576" cy="5372101"/>
          </a:xfrm>
          <a:prstGeom prst="rect">
            <a:avLst/>
          </a:prstGeom>
          <a:noFill/>
          <a:extLst>
            <a:ext uri="{909E8E84-426E-40DD-AFC4-6F175D3DCCD1}">
              <a14:hiddenFill xmlns:a14="http://schemas.microsoft.com/office/drawing/2010/main">
                <a:solidFill>
                  <a:srgbClr val="FFFFFF"/>
                </a:solidFill>
              </a14:hiddenFill>
            </a:ext>
          </a:extLst>
        </p:spPr>
      </p:pic>
      <p:sp>
        <p:nvSpPr>
          <p:cNvPr id="5" name="pole tekstowe 4">
            <a:extLst>
              <a:ext uri="{FF2B5EF4-FFF2-40B4-BE49-F238E27FC236}">
                <a16:creationId xmlns:a16="http://schemas.microsoft.com/office/drawing/2014/main" id="{0DF78E14-2EF6-AF4D-929B-C63A28446316}"/>
              </a:ext>
            </a:extLst>
          </p:cNvPr>
          <p:cNvSpPr txBox="1"/>
          <p:nvPr/>
        </p:nvSpPr>
        <p:spPr>
          <a:xfrm>
            <a:off x="4475558" y="1748520"/>
            <a:ext cx="6325791" cy="646331"/>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place of the “individual” as religious agent and representant of the society</a:t>
            </a:r>
            <a:r>
              <a:rPr lang="pl-FR" dirty="0">
                <a:effectLst/>
              </a:rPr>
              <a:t> </a:t>
            </a:r>
            <a:endParaRPr lang="pl-FR" dirty="0"/>
          </a:p>
        </p:txBody>
      </p:sp>
      <p:sp>
        <p:nvSpPr>
          <p:cNvPr id="7" name="pole tekstowe 6">
            <a:extLst>
              <a:ext uri="{FF2B5EF4-FFF2-40B4-BE49-F238E27FC236}">
                <a16:creationId xmlns:a16="http://schemas.microsoft.com/office/drawing/2014/main" id="{44B48203-DCF5-8449-86AE-8A04261A42A9}"/>
              </a:ext>
            </a:extLst>
          </p:cNvPr>
          <p:cNvSpPr txBox="1"/>
          <p:nvPr/>
        </p:nvSpPr>
        <p:spPr>
          <a:xfrm>
            <a:off x="4591644" y="3105834"/>
            <a:ext cx="6093618" cy="646331"/>
          </a:xfrm>
          <a:prstGeom prst="rect">
            <a:avLst/>
          </a:prstGeom>
          <a:noFill/>
        </p:spPr>
        <p:txBody>
          <a:bodyPr wrap="square">
            <a:spAutoFit/>
          </a:bodyPr>
          <a:lstStyle/>
          <a:p>
            <a:r>
              <a:rPr lang="en-US" sz="1800" dirty="0">
                <a:effectLst/>
                <a:latin typeface="Times New Roman" panose="02020603050405020304" pitchFamily="18" charset="0"/>
                <a:ea typeface="Calibri" panose="020F0502020204030204" pitchFamily="34" charset="0"/>
              </a:rPr>
              <a:t>the people and the ritual practices and not only on the deities </a:t>
            </a:r>
            <a:r>
              <a:rPr lang="en-US" sz="1800" i="1" dirty="0">
                <a:effectLst/>
                <a:latin typeface="Times New Roman" panose="02020603050405020304" pitchFamily="18" charset="0"/>
                <a:ea typeface="Calibri" panose="020F0502020204030204" pitchFamily="34" charset="0"/>
              </a:rPr>
              <a:t>per se</a:t>
            </a:r>
            <a:r>
              <a:rPr lang="pl-FR" dirty="0">
                <a:effectLst/>
              </a:rPr>
              <a:t> </a:t>
            </a:r>
            <a:endParaRPr lang="pl-FR" dirty="0"/>
          </a:p>
        </p:txBody>
      </p:sp>
      <p:pic>
        <p:nvPicPr>
          <p:cNvPr id="6" name="Obraz 5">
            <a:extLst>
              <a:ext uri="{FF2B5EF4-FFF2-40B4-BE49-F238E27FC236}">
                <a16:creationId xmlns:a16="http://schemas.microsoft.com/office/drawing/2014/main" id="{D895A28C-8DF3-4946-B46F-556DBD8B429B}"/>
              </a:ext>
            </a:extLst>
          </p:cNvPr>
          <p:cNvPicPr>
            <a:picLocks noChangeAspect="1"/>
          </p:cNvPicPr>
          <p:nvPr/>
        </p:nvPicPr>
        <p:blipFill rotWithShape="1">
          <a:blip r:embed="rId3"/>
          <a:srcRect r="68213"/>
          <a:stretch/>
        </p:blipFill>
        <p:spPr>
          <a:xfrm>
            <a:off x="10430935" y="0"/>
            <a:ext cx="790222" cy="1140178"/>
          </a:xfrm>
          <a:prstGeom prst="rect">
            <a:avLst/>
          </a:prstGeom>
        </p:spPr>
      </p:pic>
    </p:spTree>
    <p:extLst>
      <p:ext uri="{BB962C8B-B14F-4D97-AF65-F5344CB8AC3E}">
        <p14:creationId xmlns:p14="http://schemas.microsoft.com/office/powerpoint/2010/main" val="31333594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BCA4D07-AB4B-5D4D-85E4-A5CDBDC5DE4F}"/>
              </a:ext>
            </a:extLst>
          </p:cNvPr>
          <p:cNvSpPr>
            <a:spLocks noGrp="1"/>
          </p:cNvSpPr>
          <p:nvPr>
            <p:ph type="title"/>
          </p:nvPr>
        </p:nvSpPr>
        <p:spPr>
          <a:xfrm>
            <a:off x="1183529" y="973668"/>
            <a:ext cx="10260759" cy="706964"/>
          </a:xfrm>
        </p:spPr>
        <p:txBody>
          <a:bodyPr/>
          <a:lstStyle/>
          <a:p>
            <a:r>
              <a:rPr lang="en-US" sz="3600" b="1" cap="small" dirty="0">
                <a:effectLst/>
                <a:latin typeface="+mn-lt"/>
                <a:ea typeface="Calibri" panose="020F0502020204030204" pitchFamily="34" charset="0"/>
              </a:rPr>
              <a:t>Social reality of the worship of Atargatis</a:t>
            </a:r>
            <a:r>
              <a:rPr lang="pl-FR" cap="small" dirty="0">
                <a:effectLst/>
                <a:latin typeface="+mn-lt"/>
              </a:rPr>
              <a:t> </a:t>
            </a:r>
            <a:endParaRPr lang="pl-FR" cap="small" dirty="0">
              <a:latin typeface="+mn-lt"/>
            </a:endParaRPr>
          </a:p>
        </p:txBody>
      </p:sp>
      <p:sp>
        <p:nvSpPr>
          <p:cNvPr id="6" name="pole tekstowe 5">
            <a:extLst>
              <a:ext uri="{FF2B5EF4-FFF2-40B4-BE49-F238E27FC236}">
                <a16:creationId xmlns:a16="http://schemas.microsoft.com/office/drawing/2014/main" id="{54F4336F-4748-A84E-85C3-AA5511948D28}"/>
              </a:ext>
            </a:extLst>
          </p:cNvPr>
          <p:cNvSpPr txBox="1"/>
          <p:nvPr/>
        </p:nvSpPr>
        <p:spPr>
          <a:xfrm>
            <a:off x="689967" y="2488774"/>
            <a:ext cx="10812065" cy="1880451"/>
          </a:xfrm>
          <a:prstGeom prst="rect">
            <a:avLst/>
          </a:prstGeom>
          <a:noFill/>
        </p:spPr>
        <p:txBody>
          <a:bodyPr wrap="square">
            <a:spAutoFit/>
          </a:bodyPr>
          <a:lstStyle/>
          <a:p>
            <a:pPr>
              <a:lnSpc>
                <a:spcPct val="150000"/>
              </a:lnSpc>
            </a:pPr>
            <a:r>
              <a:rPr lang="en-US" sz="2000" dirty="0">
                <a:effectLst/>
                <a:ea typeface="Calibri" panose="020F0502020204030204" pitchFamily="34" charset="0"/>
              </a:rPr>
              <a:t>In Syria there is a city not far from the river Euphrates; it is called 'Holy', and is sacred to the Assyrian Hera. This name, I think, does not go back to the city's founding, but of old there was another one and it was later, when the rites became great, that the name changed to what it is today</a:t>
            </a:r>
            <a:r>
              <a:rPr lang="pl-FR" sz="2000" dirty="0">
                <a:ea typeface="Calibri" panose="020F0502020204030204" pitchFamily="34" charset="0"/>
              </a:rPr>
              <a:t>. DDS 1-3, transl. J. Lightfoot</a:t>
            </a:r>
            <a:endParaRPr lang="pl-FR" sz="2000" dirty="0"/>
          </a:p>
        </p:txBody>
      </p:sp>
      <p:pic>
        <p:nvPicPr>
          <p:cNvPr id="5122" name="Picture 2" descr="Lucian: On the Syrian Goddess: Amazon.co.uk: Lightfoot, J. L.:  9780199251384: Books">
            <a:extLst>
              <a:ext uri="{FF2B5EF4-FFF2-40B4-BE49-F238E27FC236}">
                <a16:creationId xmlns:a16="http://schemas.microsoft.com/office/drawing/2014/main" id="{CFBEE55C-4A42-C44C-BE18-89F95E8555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376" r="33437" b="9286"/>
          <a:stretch/>
        </p:blipFill>
        <p:spPr bwMode="auto">
          <a:xfrm>
            <a:off x="8015288" y="3980752"/>
            <a:ext cx="2005012" cy="2877248"/>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a:extLst>
              <a:ext uri="{FF2B5EF4-FFF2-40B4-BE49-F238E27FC236}">
                <a16:creationId xmlns:a16="http://schemas.microsoft.com/office/drawing/2014/main" id="{8C4CCB2B-BDB1-554B-A0CD-346C3091D95F}"/>
              </a:ext>
            </a:extLst>
          </p:cNvPr>
          <p:cNvPicPr>
            <a:picLocks noChangeAspect="1"/>
          </p:cNvPicPr>
          <p:nvPr/>
        </p:nvPicPr>
        <p:blipFill rotWithShape="1">
          <a:blip r:embed="rId3"/>
          <a:srcRect r="68213"/>
          <a:stretch/>
        </p:blipFill>
        <p:spPr>
          <a:xfrm>
            <a:off x="10430935" y="0"/>
            <a:ext cx="790222" cy="1140178"/>
          </a:xfrm>
          <a:prstGeom prst="rect">
            <a:avLst/>
          </a:prstGeom>
        </p:spPr>
      </p:pic>
    </p:spTree>
    <p:extLst>
      <p:ext uri="{BB962C8B-B14F-4D97-AF65-F5344CB8AC3E}">
        <p14:creationId xmlns:p14="http://schemas.microsoft.com/office/powerpoint/2010/main" val="1489762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3B6DEF6-D9FC-E840-A1F7-0AFD113871A3}"/>
              </a:ext>
            </a:extLst>
          </p:cNvPr>
          <p:cNvSpPr>
            <a:spLocks noGrp="1"/>
          </p:cNvSpPr>
          <p:nvPr>
            <p:ph type="title"/>
          </p:nvPr>
        </p:nvSpPr>
        <p:spPr/>
        <p:txBody>
          <a:bodyPr/>
          <a:lstStyle/>
          <a:p>
            <a:pPr algn="ctr"/>
            <a:r>
              <a:rPr lang="pl-FR" b="1" cap="small" dirty="0"/>
              <a:t>Hierapolis-Manbog</a:t>
            </a:r>
          </a:p>
        </p:txBody>
      </p:sp>
      <p:pic>
        <p:nvPicPr>
          <p:cNvPr id="4" name="Obraz 3">
            <a:extLst>
              <a:ext uri="{FF2B5EF4-FFF2-40B4-BE49-F238E27FC236}">
                <a16:creationId xmlns:a16="http://schemas.microsoft.com/office/drawing/2014/main" id="{3516B072-D5BA-F84E-B90D-A95139068A82}"/>
              </a:ext>
            </a:extLst>
          </p:cNvPr>
          <p:cNvPicPr>
            <a:picLocks noChangeAspect="1"/>
          </p:cNvPicPr>
          <p:nvPr/>
        </p:nvPicPr>
        <p:blipFill>
          <a:blip r:embed="rId2"/>
          <a:stretch>
            <a:fillRect/>
          </a:stretch>
        </p:blipFill>
        <p:spPr>
          <a:xfrm>
            <a:off x="1485900" y="2085114"/>
            <a:ext cx="9572625" cy="4772886"/>
          </a:xfrm>
          <a:prstGeom prst="rect">
            <a:avLst/>
          </a:prstGeom>
        </p:spPr>
      </p:pic>
      <p:pic>
        <p:nvPicPr>
          <p:cNvPr id="5" name="Obraz 4">
            <a:extLst>
              <a:ext uri="{FF2B5EF4-FFF2-40B4-BE49-F238E27FC236}">
                <a16:creationId xmlns:a16="http://schemas.microsoft.com/office/drawing/2014/main" id="{6078CE26-3FA3-C543-A001-B2E642F33A9A}"/>
              </a:ext>
            </a:extLst>
          </p:cNvPr>
          <p:cNvPicPr>
            <a:picLocks noChangeAspect="1"/>
          </p:cNvPicPr>
          <p:nvPr/>
        </p:nvPicPr>
        <p:blipFill rotWithShape="1">
          <a:blip r:embed="rId3"/>
          <a:srcRect r="68213"/>
          <a:stretch/>
        </p:blipFill>
        <p:spPr>
          <a:xfrm>
            <a:off x="10430935" y="0"/>
            <a:ext cx="790222" cy="1140178"/>
          </a:xfrm>
          <a:prstGeom prst="rect">
            <a:avLst/>
          </a:prstGeom>
        </p:spPr>
      </p:pic>
    </p:spTree>
    <p:extLst>
      <p:ext uri="{BB962C8B-B14F-4D97-AF65-F5344CB8AC3E}">
        <p14:creationId xmlns:p14="http://schemas.microsoft.com/office/powerpoint/2010/main" val="27664802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sala konferencyjna)">
  <a:themeElements>
    <a:clrScheme name="Jon (sala konferencyjna)">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Jon (sala konferencyjna)">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Jon (sala konferencyjna)">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docProps/app.xml><?xml version="1.0" encoding="utf-8"?>
<Properties xmlns="http://schemas.openxmlformats.org/officeDocument/2006/extended-properties" xmlns:vt="http://schemas.openxmlformats.org/officeDocument/2006/docPropsVTypes">
  <Template>{8FE0AAA2-5457-524F-82BB-547FD89FC0A4}tf10001076</Template>
  <TotalTime>2160</TotalTime>
  <Words>1116</Words>
  <Application>Microsoft Macintosh PowerPoint</Application>
  <PresentationFormat>Panoramiczny</PresentationFormat>
  <Paragraphs>124</Paragraphs>
  <Slides>32</Slides>
  <Notes>0</Notes>
  <HiddenSlides>0</HiddenSlides>
  <MMClips>0</MMClips>
  <ScaleCrop>false</ScaleCrop>
  <HeadingPairs>
    <vt:vector size="6" baseType="variant">
      <vt:variant>
        <vt:lpstr>Używane czcionki</vt:lpstr>
      </vt:variant>
      <vt:variant>
        <vt:i4>9</vt:i4>
      </vt:variant>
      <vt:variant>
        <vt:lpstr>Motyw</vt:lpstr>
      </vt:variant>
      <vt:variant>
        <vt:i4>1</vt:i4>
      </vt:variant>
      <vt:variant>
        <vt:lpstr>Tytuły slajdów</vt:lpstr>
      </vt:variant>
      <vt:variant>
        <vt:i4>32</vt:i4>
      </vt:variant>
    </vt:vector>
  </HeadingPairs>
  <TitlesOfParts>
    <vt:vector size="42" baseType="lpstr">
      <vt:lpstr>Arial</vt:lpstr>
      <vt:lpstr>Calibri</vt:lpstr>
      <vt:lpstr>Century Gothic</vt:lpstr>
      <vt:lpstr>Helvetica</vt:lpstr>
      <vt:lpstr>Rockwell</vt:lpstr>
      <vt:lpstr>Times</vt:lpstr>
      <vt:lpstr>Times New Roman</vt:lpstr>
      <vt:lpstr>Times-Roman</vt:lpstr>
      <vt:lpstr>Wingdings 3</vt:lpstr>
      <vt:lpstr>Jon (sala konferencyjna)</vt:lpstr>
      <vt:lpstr>Prezentacja programu PowerPoint</vt:lpstr>
      <vt:lpstr>Prezentacja programu PowerPoint</vt:lpstr>
      <vt:lpstr>Prezentacja programu PowerPoint</vt:lpstr>
      <vt:lpstr>Prezentacja programu PowerPoint</vt:lpstr>
      <vt:lpstr>MAP OF WORSHIP</vt:lpstr>
      <vt:lpstr>Theory</vt:lpstr>
      <vt:lpstr>Prezentacja programu PowerPoint</vt:lpstr>
      <vt:lpstr>Social reality of the worship of Atargatis </vt:lpstr>
      <vt:lpstr>Hierapolis-Manbog</vt:lpstr>
      <vt:lpstr>Prezentacja programu PowerPoint</vt:lpstr>
      <vt:lpstr>Prezentacja programu PowerPoint</vt:lpstr>
      <vt:lpstr>Prezentacja programu PowerPoint</vt:lpstr>
      <vt:lpstr>Prezentacja programu PowerPoint</vt:lpstr>
      <vt:lpstr>Prezentacja programu PowerPoint</vt:lpstr>
      <vt:lpstr>Macedonia</vt:lpstr>
      <vt:lpstr>Egypt</vt:lpstr>
      <vt:lpstr>Prezentacja programu PowerPoint</vt:lpstr>
      <vt:lpstr>Delos</vt:lpstr>
      <vt:lpstr>Prezentacja programu PowerPoint</vt:lpstr>
      <vt:lpstr>Prezentacja programu PowerPoint</vt:lpstr>
      <vt:lpstr>Dura-Europos</vt:lpstr>
      <vt:lpstr>Prezentacja programu PowerPoint</vt:lpstr>
      <vt:lpstr>Prezentacja programu PowerPoint</vt:lpstr>
      <vt:lpstr>Prezentacja programu PowerPoint</vt:lpstr>
      <vt:lpstr>Palmyra</vt:lpstr>
      <vt:lpstr>Prezentacja programu PowerPoint</vt:lpstr>
      <vt:lpstr>Hatra</vt:lpstr>
      <vt:lpstr>Edessa and Harran</vt:lpstr>
      <vt:lpstr>Levant</vt:lpstr>
      <vt:lpstr>Social-human construct: goddess and her people.  Conclusions</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Aleksandra Kubiak-Schneider</dc:creator>
  <cp:lastModifiedBy>Aleksandra Kubiak-Schneider</cp:lastModifiedBy>
  <cp:revision>10</cp:revision>
  <dcterms:created xsi:type="dcterms:W3CDTF">2023-03-14T09:04:51Z</dcterms:created>
  <dcterms:modified xsi:type="dcterms:W3CDTF">2023-03-21T18:05:08Z</dcterms:modified>
</cp:coreProperties>
</file>