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slides/slide1061.xml" ContentType="application/vnd.openxmlformats-officedocument.presentationml.slide+xml"/>
  <Override PartName="/ppt/slides/slide1062.xml" ContentType="application/vnd.openxmlformats-officedocument.presentationml.slide+xml"/>
  <Override PartName="/ppt/slides/slide1063.xml" ContentType="application/vnd.openxmlformats-officedocument.presentationml.slide+xml"/>
  <Override PartName="/ppt/slides/slide1064.xml" ContentType="application/vnd.openxmlformats-officedocument.presentationml.slide+xml"/>
  <Override PartName="/ppt/slides/slide1065.xml" ContentType="application/vnd.openxmlformats-officedocument.presentationml.slide+xml"/>
  <Override PartName="/ppt/slides/slide1066.xml" ContentType="application/vnd.openxmlformats-officedocument.presentationml.slide+xml"/>
  <Override PartName="/ppt/slides/slide1067.xml" ContentType="application/vnd.openxmlformats-officedocument.presentationml.slide+xml"/>
  <Override PartName="/ppt/slides/slide1068.xml" ContentType="application/vnd.openxmlformats-officedocument.presentationml.slide+xml"/>
  <Override PartName="/ppt/slides/slide1069.xml" ContentType="application/vnd.openxmlformats-officedocument.presentationml.slide+xml"/>
  <Override PartName="/ppt/slides/slide1070.xml" ContentType="application/vnd.openxmlformats-officedocument.presentationml.slide+xml"/>
  <Override PartName="/ppt/slides/slide1071.xml" ContentType="application/vnd.openxmlformats-officedocument.presentationml.slide+xml"/>
  <Override PartName="/ppt/slides/slide1072.xml" ContentType="application/vnd.openxmlformats-officedocument.presentationml.slide+xml"/>
  <Override PartName="/ppt/slides/slide1073.xml" ContentType="application/vnd.openxmlformats-officedocument.presentationml.slide+xml"/>
  <Override PartName="/ppt/slides/slide1074.xml" ContentType="application/vnd.openxmlformats-officedocument.presentationml.slide+xml"/>
  <Override PartName="/ppt/slides/slide1075.xml" ContentType="application/vnd.openxmlformats-officedocument.presentationml.slide+xml"/>
  <Override PartName="/ppt/slides/slide1076.xml" ContentType="application/vnd.openxmlformats-officedocument.presentationml.slide+xml"/>
  <Override PartName="/ppt/slides/slide1077.xml" ContentType="application/vnd.openxmlformats-officedocument.presentationml.slide+xml"/>
  <Override PartName="/ppt/slides/slide1078.xml" ContentType="application/vnd.openxmlformats-officedocument.presentationml.slide+xml"/>
  <Override PartName="/ppt/slides/slide1079.xml" ContentType="application/vnd.openxmlformats-officedocument.presentationml.slide+xml"/>
  <Override PartName="/ppt/slides/slide1080.xml" ContentType="application/vnd.openxmlformats-officedocument.presentationml.slide+xml"/>
  <Override PartName="/ppt/slides/slide1081.xml" ContentType="application/vnd.openxmlformats-officedocument.presentationml.slide+xml"/>
  <Override PartName="/ppt/slides/slide1082.xml" ContentType="application/vnd.openxmlformats-officedocument.presentationml.slide+xml"/>
  <Override PartName="/ppt/slides/slide1083.xml" ContentType="application/vnd.openxmlformats-officedocument.presentationml.slide+xml"/>
  <Override PartName="/ppt/slides/slide1084.xml" ContentType="application/vnd.openxmlformats-officedocument.presentationml.slide+xml"/>
  <Override PartName="/ppt/slides/slide1085.xml" ContentType="application/vnd.openxmlformats-officedocument.presentationml.slide+xml"/>
  <Override PartName="/ppt/slides/slide1086.xml" ContentType="application/vnd.openxmlformats-officedocument.presentationml.slide+xml"/>
  <Override PartName="/ppt/slides/slide1087.xml" ContentType="application/vnd.openxmlformats-officedocument.presentationml.slide+xml"/>
  <Override PartName="/ppt/slides/slide1088.xml" ContentType="application/vnd.openxmlformats-officedocument.presentationml.slide+xml"/>
  <Override PartName="/ppt/slides/slide1089.xml" ContentType="application/vnd.openxmlformats-officedocument.presentationml.slide+xml"/>
  <Override PartName="/ppt/slides/slide1090.xml" ContentType="application/vnd.openxmlformats-officedocument.presentationml.slide+xml"/>
  <Override PartName="/ppt/slides/slide1091.xml" ContentType="application/vnd.openxmlformats-officedocument.presentationml.slide+xml"/>
  <Override PartName="/ppt/slides/slide1092.xml" ContentType="application/vnd.openxmlformats-officedocument.presentationml.slide+xml"/>
  <Override PartName="/ppt/slides/slide1093.xml" ContentType="application/vnd.openxmlformats-officedocument.presentationml.slide+xml"/>
  <Override PartName="/ppt/slides/slide1094.xml" ContentType="application/vnd.openxmlformats-officedocument.presentationml.slide+xml"/>
  <Override PartName="/ppt/slides/slide1095.xml" ContentType="application/vnd.openxmlformats-officedocument.presentationml.slide+xml"/>
  <Override PartName="/ppt/slides/slide1096.xml" ContentType="application/vnd.openxmlformats-officedocument.presentationml.slide+xml"/>
  <Override PartName="/ppt/slides/slide1097.xml" ContentType="application/vnd.openxmlformats-officedocument.presentationml.slide+xml"/>
  <Override PartName="/ppt/slides/slide1098.xml" ContentType="application/vnd.openxmlformats-officedocument.presentationml.slide+xml"/>
  <Override PartName="/ppt/slides/slide1099.xml" ContentType="application/vnd.openxmlformats-officedocument.presentationml.slide+xml"/>
  <Override PartName="/ppt/slides/slide1100.xml" ContentType="application/vnd.openxmlformats-officedocument.presentationml.slide+xml"/>
  <Override PartName="/ppt/slides/slide1101.xml" ContentType="application/vnd.openxmlformats-officedocument.presentationml.slide+xml"/>
  <Override PartName="/ppt/slides/slide1102.xml" ContentType="application/vnd.openxmlformats-officedocument.presentationml.slide+xml"/>
  <Override PartName="/ppt/slides/slide1103.xml" ContentType="application/vnd.openxmlformats-officedocument.presentationml.slide+xml"/>
  <Override PartName="/ppt/slides/slide1104.xml" ContentType="application/vnd.openxmlformats-officedocument.presentationml.slide+xml"/>
  <Override PartName="/ppt/slides/slide1105.xml" ContentType="application/vnd.openxmlformats-officedocument.presentationml.slide+xml"/>
  <Override PartName="/ppt/slides/slide1106.xml" ContentType="application/vnd.openxmlformats-officedocument.presentationml.slide+xml"/>
  <Override PartName="/ppt/slides/slide1107.xml" ContentType="application/vnd.openxmlformats-officedocument.presentationml.slide+xml"/>
  <Override PartName="/ppt/slides/slide1108.xml" ContentType="application/vnd.openxmlformats-officedocument.presentationml.slide+xml"/>
  <Override PartName="/ppt/slides/slide1109.xml" ContentType="application/vnd.openxmlformats-officedocument.presentationml.slide+xml"/>
  <Override PartName="/ppt/slides/slide1110.xml" ContentType="application/vnd.openxmlformats-officedocument.presentationml.slide+xml"/>
  <Override PartName="/ppt/slides/slide1111.xml" ContentType="application/vnd.openxmlformats-officedocument.presentationml.slide+xml"/>
  <Override PartName="/ppt/slides/slide1112.xml" ContentType="application/vnd.openxmlformats-officedocument.presentationml.slide+xml"/>
  <Override PartName="/ppt/slides/slide1113.xml" ContentType="application/vnd.openxmlformats-officedocument.presentationml.slide+xml"/>
  <Override PartName="/ppt/slides/slide1114.xml" ContentType="application/vnd.openxmlformats-officedocument.presentationml.slide+xml"/>
  <Override PartName="/ppt/slides/slide1115.xml" ContentType="application/vnd.openxmlformats-officedocument.presentationml.slide+xml"/>
  <Override PartName="/ppt/slides/slide1116.xml" ContentType="application/vnd.openxmlformats-officedocument.presentationml.slide+xml"/>
  <Override PartName="/ppt/slides/slide1117.xml" ContentType="application/vnd.openxmlformats-officedocument.presentationml.slide+xml"/>
  <Override PartName="/ppt/slides/slide1118.xml" ContentType="application/vnd.openxmlformats-officedocument.presentationml.slide+xml"/>
  <Override PartName="/ppt/slides/slide1119.xml" ContentType="application/vnd.openxmlformats-officedocument.presentationml.slide+xml"/>
  <Override PartName="/ppt/slides/slide1120.xml" ContentType="application/vnd.openxmlformats-officedocument.presentationml.slide+xml"/>
  <Override PartName="/ppt/slides/slide1121.xml" ContentType="application/vnd.openxmlformats-officedocument.presentationml.slide+xml"/>
  <Override PartName="/ppt/slides/slide1122.xml" ContentType="application/vnd.openxmlformats-officedocument.presentationml.slide+xml"/>
  <Override PartName="/ppt/slides/slide1123.xml" ContentType="application/vnd.openxmlformats-officedocument.presentationml.slide+xml"/>
  <Override PartName="/ppt/slides/slide1124.xml" ContentType="application/vnd.openxmlformats-officedocument.presentationml.slide+xml"/>
  <Override PartName="/ppt/slides/slide1125.xml" ContentType="application/vnd.openxmlformats-officedocument.presentationml.slide+xml"/>
  <Override PartName="/ppt/slides/slide1126.xml" ContentType="application/vnd.openxmlformats-officedocument.presentationml.slide+xml"/>
  <Override PartName="/ppt/slides/slide1127.xml" ContentType="application/vnd.openxmlformats-officedocument.presentationml.slide+xml"/>
  <Override PartName="/ppt/slides/slide1128.xml" ContentType="application/vnd.openxmlformats-officedocument.presentationml.slide+xml"/>
  <Override PartName="/ppt/slides/slide1129.xml" ContentType="application/vnd.openxmlformats-officedocument.presentationml.slide+xml"/>
  <Override PartName="/ppt/slides/slide1130.xml" ContentType="application/vnd.openxmlformats-officedocument.presentationml.slide+xml"/>
  <Override PartName="/ppt/slides/slide1131.xml" ContentType="application/vnd.openxmlformats-officedocument.presentationml.slide+xml"/>
  <Override PartName="/ppt/slides/slide1132.xml" ContentType="application/vnd.openxmlformats-officedocument.presentationml.slide+xml"/>
  <Override PartName="/ppt/slides/slide1133.xml" ContentType="application/vnd.openxmlformats-officedocument.presentationml.slide+xml"/>
  <Override PartName="/ppt/slides/slide1134.xml" ContentType="application/vnd.openxmlformats-officedocument.presentationml.slide+xml"/>
  <Override PartName="/ppt/slides/slide1135.xml" ContentType="application/vnd.openxmlformats-officedocument.presentationml.slide+xml"/>
  <Override PartName="/ppt/slides/slide1136.xml" ContentType="application/vnd.openxmlformats-officedocument.presentationml.slide+xml"/>
  <Override PartName="/ppt/slides/slide1137.xml" ContentType="application/vnd.openxmlformats-officedocument.presentationml.slide+xml"/>
  <Override PartName="/ppt/slides/slide1138.xml" ContentType="application/vnd.openxmlformats-officedocument.presentationml.slide+xml"/>
  <Override PartName="/ppt/slides/slide1139.xml" ContentType="application/vnd.openxmlformats-officedocument.presentationml.slide+xml"/>
  <Override PartName="/ppt/slides/slide1140.xml" ContentType="application/vnd.openxmlformats-officedocument.presentationml.slide+xml"/>
  <Override PartName="/ppt/slides/slide1141.xml" ContentType="application/vnd.openxmlformats-officedocument.presentationml.slide+xml"/>
  <Override PartName="/ppt/slides/slide1142.xml" ContentType="application/vnd.openxmlformats-officedocument.presentationml.slide+xml"/>
  <Override PartName="/ppt/slides/slide1143.xml" ContentType="application/vnd.openxmlformats-officedocument.presentationml.slide+xml"/>
  <Override PartName="/ppt/slides/slide1144.xml" ContentType="application/vnd.openxmlformats-officedocument.presentationml.slide+xml"/>
  <Override PartName="/ppt/slides/slide1145.xml" ContentType="application/vnd.openxmlformats-officedocument.presentationml.slide+xml"/>
  <Override PartName="/ppt/slides/slide1146.xml" ContentType="application/vnd.openxmlformats-officedocument.presentationml.slide+xml"/>
  <Override PartName="/ppt/slides/slide1147.xml" ContentType="application/vnd.openxmlformats-officedocument.presentationml.slide+xml"/>
  <Override PartName="/ppt/slides/slide1148.xml" ContentType="application/vnd.openxmlformats-officedocument.presentationml.slide+xml"/>
  <Override PartName="/ppt/slides/slide1149.xml" ContentType="application/vnd.openxmlformats-officedocument.presentationml.slide+xml"/>
  <Override PartName="/ppt/slides/slide1150.xml" ContentType="application/vnd.openxmlformats-officedocument.presentationml.slide+xml"/>
  <Override PartName="/ppt/slides/slide1151.xml" ContentType="application/vnd.openxmlformats-officedocument.presentationml.slide+xml"/>
  <Override PartName="/ppt/slides/slide1152.xml" ContentType="application/vnd.openxmlformats-officedocument.presentationml.slide+xml"/>
  <Override PartName="/ppt/slides/slide1153.xml" ContentType="application/vnd.openxmlformats-officedocument.presentationml.slide+xml"/>
  <Override PartName="/ppt/slides/slide1154.xml" ContentType="application/vnd.openxmlformats-officedocument.presentationml.slide+xml"/>
  <Override PartName="/ppt/slides/slide1155.xml" ContentType="application/vnd.openxmlformats-officedocument.presentationml.slide+xml"/>
  <Override PartName="/ppt/slides/slide1156.xml" ContentType="application/vnd.openxmlformats-officedocument.presentationml.slide+xml"/>
  <Override PartName="/ppt/slides/slide1157.xml" ContentType="application/vnd.openxmlformats-officedocument.presentationml.slide+xml"/>
  <Override PartName="/ppt/slides/slide1158.xml" ContentType="application/vnd.openxmlformats-officedocument.presentationml.slide+xml"/>
  <Override PartName="/ppt/slides/slide1159.xml" ContentType="application/vnd.openxmlformats-officedocument.presentationml.slide+xml"/>
  <Override PartName="/ppt/slides/slide1160.xml" ContentType="application/vnd.openxmlformats-officedocument.presentationml.slide+xml"/>
  <Override PartName="/ppt/slides/slide1161.xml" ContentType="application/vnd.openxmlformats-officedocument.presentationml.slide+xml"/>
  <Override PartName="/ppt/slides/slide1162.xml" ContentType="application/vnd.openxmlformats-officedocument.presentationml.slide+xml"/>
  <Override PartName="/ppt/slides/slide1163.xml" ContentType="application/vnd.openxmlformats-officedocument.presentationml.slide+xml"/>
  <Override PartName="/ppt/slides/slide1164.xml" ContentType="application/vnd.openxmlformats-officedocument.presentationml.slide+xml"/>
  <Override PartName="/ppt/slides/slide1165.xml" ContentType="application/vnd.openxmlformats-officedocument.presentationml.slide+xml"/>
  <Override PartName="/ppt/slides/slide1166.xml" ContentType="application/vnd.openxmlformats-officedocument.presentationml.slide+xml"/>
  <Override PartName="/ppt/slides/slide1167.xml" ContentType="application/vnd.openxmlformats-officedocument.presentationml.slide+xml"/>
  <Override PartName="/ppt/slides/slide1168.xml" ContentType="application/vnd.openxmlformats-officedocument.presentationml.slide+xml"/>
  <Override PartName="/ppt/slides/slide1169.xml" ContentType="application/vnd.openxmlformats-officedocument.presentationml.slide+xml"/>
  <Override PartName="/ppt/slides/slide1170.xml" ContentType="application/vnd.openxmlformats-officedocument.presentationml.slide+xml"/>
  <Override PartName="/ppt/slides/slide1171.xml" ContentType="application/vnd.openxmlformats-officedocument.presentationml.slide+xml"/>
  <Override PartName="/ppt/slides/slide1172.xml" ContentType="application/vnd.openxmlformats-officedocument.presentationml.slide+xml"/>
  <Override PartName="/ppt/slides/slide1173.xml" ContentType="application/vnd.openxmlformats-officedocument.presentationml.slide+xml"/>
  <Override PartName="/ppt/slides/slide1174.xml" ContentType="application/vnd.openxmlformats-officedocument.presentationml.slide+xml"/>
  <Override PartName="/ppt/slides/slide1175.xml" ContentType="application/vnd.openxmlformats-officedocument.presentationml.slide+xml"/>
  <Override PartName="/ppt/slides/slide1176.xml" ContentType="application/vnd.openxmlformats-officedocument.presentationml.slide+xml"/>
  <Override PartName="/ppt/slides/slide1177.xml" ContentType="application/vnd.openxmlformats-officedocument.presentationml.slide+xml"/>
  <Override PartName="/ppt/slides/slide1178.xml" ContentType="application/vnd.openxmlformats-officedocument.presentationml.slide+xml"/>
  <Override PartName="/ppt/slides/slide1179.xml" ContentType="application/vnd.openxmlformats-officedocument.presentationml.slide+xml"/>
  <Override PartName="/ppt/slides/slide1180.xml" ContentType="application/vnd.openxmlformats-officedocument.presentationml.slide+xml"/>
  <Override PartName="/ppt/slides/slide1181.xml" ContentType="application/vnd.openxmlformats-officedocument.presentationml.slide+xml"/>
  <Override PartName="/ppt/slides/slide1182.xml" ContentType="application/vnd.openxmlformats-officedocument.presentationml.slide+xml"/>
  <Override PartName="/ppt/slides/slide1183.xml" ContentType="application/vnd.openxmlformats-officedocument.presentationml.slide+xml"/>
  <Override PartName="/ppt/slides/slide1184.xml" ContentType="application/vnd.openxmlformats-officedocument.presentationml.slide+xml"/>
  <Override PartName="/ppt/slides/slide1185.xml" ContentType="application/vnd.openxmlformats-officedocument.presentationml.slide+xml"/>
  <Override PartName="/ppt/slides/slide1186.xml" ContentType="application/vnd.openxmlformats-officedocument.presentationml.slide+xml"/>
  <Override PartName="/ppt/slides/slide1187.xml" ContentType="application/vnd.openxmlformats-officedocument.presentationml.slide+xml"/>
  <Override PartName="/ppt/slides/slide1188.xml" ContentType="application/vnd.openxmlformats-officedocument.presentationml.slide+xml"/>
  <Override PartName="/ppt/slides/slide1189.xml" ContentType="application/vnd.openxmlformats-officedocument.presentationml.slide+xml"/>
  <Override PartName="/ppt/slides/slide1190.xml" ContentType="application/vnd.openxmlformats-officedocument.presentationml.slide+xml"/>
  <Override PartName="/ppt/slides/slide1191.xml" ContentType="application/vnd.openxmlformats-officedocument.presentationml.slide+xml"/>
  <Override PartName="/ppt/slides/slide1192.xml" ContentType="application/vnd.openxmlformats-officedocument.presentationml.slide+xml"/>
  <Override PartName="/ppt/slides/slide1193.xml" ContentType="application/vnd.openxmlformats-officedocument.presentationml.slide+xml"/>
  <Override PartName="/ppt/slides/slide1194.xml" ContentType="application/vnd.openxmlformats-officedocument.presentationml.slide+xml"/>
  <Override PartName="/ppt/slides/slide1195.xml" ContentType="application/vnd.openxmlformats-officedocument.presentationml.slide+xml"/>
  <Override PartName="/ppt/slides/slide1196.xml" ContentType="application/vnd.openxmlformats-officedocument.presentationml.slide+xml"/>
  <Override PartName="/ppt/slides/slide1197.xml" ContentType="application/vnd.openxmlformats-officedocument.presentationml.slide+xml"/>
  <Override PartName="/ppt/slides/slide1198.xml" ContentType="application/vnd.openxmlformats-officedocument.presentationml.slide+xml"/>
  <Override PartName="/ppt/slides/slide1199.xml" ContentType="application/vnd.openxmlformats-officedocument.presentationml.slide+xml"/>
  <Override PartName="/ppt/slides/slide1200.xml" ContentType="application/vnd.openxmlformats-officedocument.presentationml.slide+xml"/>
  <Override PartName="/ppt/slides/slide1201.xml" ContentType="application/vnd.openxmlformats-officedocument.presentationml.slide+xml"/>
  <Override PartName="/ppt/slides/slide1202.xml" ContentType="application/vnd.openxmlformats-officedocument.presentationml.slide+xml"/>
  <Override PartName="/ppt/slides/slide1203.xml" ContentType="application/vnd.openxmlformats-officedocument.presentationml.slide+xml"/>
  <Override PartName="/ppt/slides/slide1204.xml" ContentType="application/vnd.openxmlformats-officedocument.presentationml.slide+xml"/>
  <Override PartName="/ppt/slides/slide1205.xml" ContentType="application/vnd.openxmlformats-officedocument.presentationml.slide+xml"/>
  <Override PartName="/ppt/slides/slide1206.xml" ContentType="application/vnd.openxmlformats-officedocument.presentationml.slide+xml"/>
  <Override PartName="/ppt/slides/slide1207.xml" ContentType="application/vnd.openxmlformats-officedocument.presentationml.slide+xml"/>
  <Override PartName="/ppt/slides/slide1208.xml" ContentType="application/vnd.openxmlformats-officedocument.presentationml.slide+xml"/>
  <Override PartName="/ppt/slides/slide1209.xml" ContentType="application/vnd.openxmlformats-officedocument.presentationml.slide+xml"/>
  <Override PartName="/ppt/slides/slide1210.xml" ContentType="application/vnd.openxmlformats-officedocument.presentationml.slide+xml"/>
  <Override PartName="/ppt/slides/slide1211.xml" ContentType="application/vnd.openxmlformats-officedocument.presentationml.slide+xml"/>
  <Override PartName="/ppt/slides/slide1212.xml" ContentType="application/vnd.openxmlformats-officedocument.presentationml.slide+xml"/>
  <Override PartName="/ppt/slides/slide1213.xml" ContentType="application/vnd.openxmlformats-officedocument.presentationml.slide+xml"/>
  <Override PartName="/ppt/slides/slide1214.xml" ContentType="application/vnd.openxmlformats-officedocument.presentationml.slide+xml"/>
  <Override PartName="/ppt/slides/slide1215.xml" ContentType="application/vnd.openxmlformats-officedocument.presentationml.slide+xml"/>
  <Override PartName="/ppt/slides/slide1216.xml" ContentType="application/vnd.openxmlformats-officedocument.presentationml.slide+xml"/>
  <Override PartName="/ppt/slides/slide1217.xml" ContentType="application/vnd.openxmlformats-officedocument.presentationml.slide+xml"/>
  <Override PartName="/ppt/slides/slide1218.xml" ContentType="application/vnd.openxmlformats-officedocument.presentationml.slide+xml"/>
  <Override PartName="/ppt/slides/slide1219.xml" ContentType="application/vnd.openxmlformats-officedocument.presentationml.slide+xml"/>
  <Override PartName="/ppt/slides/slide1220.xml" ContentType="application/vnd.openxmlformats-officedocument.presentationml.slide+xml"/>
  <Override PartName="/ppt/slides/slide1221.xml" ContentType="application/vnd.openxmlformats-officedocument.presentationml.slide+xml"/>
  <Override PartName="/ppt/slides/slide1222.xml" ContentType="application/vnd.openxmlformats-officedocument.presentationml.slide+xml"/>
  <Override PartName="/ppt/slides/slide1223.xml" ContentType="application/vnd.openxmlformats-officedocument.presentationml.slide+xml"/>
  <Override PartName="/ppt/slides/slide1224.xml" ContentType="application/vnd.openxmlformats-officedocument.presentationml.slide+xml"/>
  <Override PartName="/ppt/slides/slide1225.xml" ContentType="application/vnd.openxmlformats-officedocument.presentationml.slide+xml"/>
  <Override PartName="/ppt/slides/slide1226.xml" ContentType="application/vnd.openxmlformats-officedocument.presentationml.slide+xml"/>
  <Override PartName="/ppt/slides/slide1227.xml" ContentType="application/vnd.openxmlformats-officedocument.presentationml.slide+xml"/>
  <Override PartName="/ppt/slides/slide1228.xml" ContentType="application/vnd.openxmlformats-officedocument.presentationml.slide+xml"/>
  <Override PartName="/ppt/slides/slide1229.xml" ContentType="application/vnd.openxmlformats-officedocument.presentationml.slide+xml"/>
  <Override PartName="/ppt/slides/slide1230.xml" ContentType="application/vnd.openxmlformats-officedocument.presentationml.slide+xml"/>
  <Override PartName="/ppt/slides/slide1231.xml" ContentType="application/vnd.openxmlformats-officedocument.presentationml.slide+xml"/>
  <Override PartName="/ppt/slides/slide1232.xml" ContentType="application/vnd.openxmlformats-officedocument.presentationml.slide+xml"/>
  <Override PartName="/ppt/slides/slide1233.xml" ContentType="application/vnd.openxmlformats-officedocument.presentationml.slide+xml"/>
  <Override PartName="/ppt/slides/slide1234.xml" ContentType="application/vnd.openxmlformats-officedocument.presentationml.slide+xml"/>
  <Override PartName="/ppt/slides/slide1235.xml" ContentType="application/vnd.openxmlformats-officedocument.presentationml.slide+xml"/>
  <Override PartName="/ppt/slides/slide1236.xml" ContentType="application/vnd.openxmlformats-officedocument.presentationml.slide+xml"/>
  <Override PartName="/ppt/slides/slide1237.xml" ContentType="application/vnd.openxmlformats-officedocument.presentationml.slide+xml"/>
  <Override PartName="/ppt/slides/slide1238.xml" ContentType="application/vnd.openxmlformats-officedocument.presentationml.slide+xml"/>
  <Override PartName="/ppt/slides/slide1239.xml" ContentType="application/vnd.openxmlformats-officedocument.presentationml.slide+xml"/>
  <Override PartName="/ppt/slides/slide1240.xml" ContentType="application/vnd.openxmlformats-officedocument.presentationml.slide+xml"/>
  <Override PartName="/ppt/slides/slide1241.xml" ContentType="application/vnd.openxmlformats-officedocument.presentationml.slide+xml"/>
  <Override PartName="/ppt/slides/slide1242.xml" ContentType="application/vnd.openxmlformats-officedocument.presentationml.slide+xml"/>
  <Override PartName="/ppt/slides/slide1243.xml" ContentType="application/vnd.openxmlformats-officedocument.presentationml.slide+xml"/>
  <Override PartName="/ppt/slides/slide1244.xml" ContentType="application/vnd.openxmlformats-officedocument.presentationml.slide+xml"/>
  <Override PartName="/ppt/slides/slide1245.xml" ContentType="application/vnd.openxmlformats-officedocument.presentationml.slide+xml"/>
  <Override PartName="/ppt/slides/slide1246.xml" ContentType="application/vnd.openxmlformats-officedocument.presentationml.slide+xml"/>
  <Override PartName="/ppt/slides/slide1247.xml" ContentType="application/vnd.openxmlformats-officedocument.presentationml.slide+xml"/>
  <Override PartName="/ppt/slides/slide1248.xml" ContentType="application/vnd.openxmlformats-officedocument.presentationml.slide+xml"/>
  <Override PartName="/ppt/slides/slide1249.xml" ContentType="application/vnd.openxmlformats-officedocument.presentationml.slide+xml"/>
  <Override PartName="/ppt/slides/slide1250.xml" ContentType="application/vnd.openxmlformats-officedocument.presentationml.slide+xml"/>
  <Override PartName="/ppt/slides/slide1251.xml" ContentType="application/vnd.openxmlformats-officedocument.presentationml.slide+xml"/>
  <Override PartName="/ppt/slides/slide1252.xml" ContentType="application/vnd.openxmlformats-officedocument.presentationml.slide+xml"/>
  <Override PartName="/ppt/slides/slide1253.xml" ContentType="application/vnd.openxmlformats-officedocument.presentationml.slide+xml"/>
  <Override PartName="/ppt/slides/slide1254.xml" ContentType="application/vnd.openxmlformats-officedocument.presentationml.slide+xml"/>
  <Override PartName="/ppt/slides/slide1255.xml" ContentType="application/vnd.openxmlformats-officedocument.presentationml.slide+xml"/>
  <Override PartName="/ppt/slides/slide1256.xml" ContentType="application/vnd.openxmlformats-officedocument.presentationml.slide+xml"/>
  <Override PartName="/ppt/slides/slide1257.xml" ContentType="application/vnd.openxmlformats-officedocument.presentationml.slide+xml"/>
  <Override PartName="/ppt/slides/slide1258.xml" ContentType="application/vnd.openxmlformats-officedocument.presentationml.slide+xml"/>
  <Override PartName="/ppt/slides/slide1259.xml" ContentType="application/vnd.openxmlformats-officedocument.presentationml.slide+xml"/>
  <Override PartName="/ppt/slides/slide1260.xml" ContentType="application/vnd.openxmlformats-officedocument.presentationml.slide+xml"/>
  <Override PartName="/ppt/slides/slide1261.xml" ContentType="application/vnd.openxmlformats-officedocument.presentationml.slide+xml"/>
  <Override PartName="/ppt/slides/slide1262.xml" ContentType="application/vnd.openxmlformats-officedocument.presentationml.slide+xml"/>
  <Override PartName="/ppt/slides/slide1263.xml" ContentType="application/vnd.openxmlformats-officedocument.presentationml.slide+xml"/>
  <Override PartName="/ppt/slides/slide1264.xml" ContentType="application/vnd.openxmlformats-officedocument.presentationml.slide+xml"/>
  <Override PartName="/ppt/slides/slide1265.xml" ContentType="application/vnd.openxmlformats-officedocument.presentationml.slide+xml"/>
  <Override PartName="/ppt/slides/slide1266.xml" ContentType="application/vnd.openxmlformats-officedocument.presentationml.slide+xml"/>
  <Override PartName="/ppt/slides/slide1267.xml" ContentType="application/vnd.openxmlformats-officedocument.presentationml.slide+xml"/>
  <Override PartName="/ppt/slides/slide1268.xml" ContentType="application/vnd.openxmlformats-officedocument.presentationml.slide+xml"/>
  <Override PartName="/ppt/slides/slide1269.xml" ContentType="application/vnd.openxmlformats-officedocument.presentationml.slide+xml"/>
  <Override PartName="/ppt/slides/slide1270.xml" ContentType="application/vnd.openxmlformats-officedocument.presentationml.slide+xml"/>
  <Override PartName="/ppt/slides/slide1271.xml" ContentType="application/vnd.openxmlformats-officedocument.presentationml.slide+xml"/>
  <Override PartName="/ppt/slides/slide1272.xml" ContentType="application/vnd.openxmlformats-officedocument.presentationml.slide+xml"/>
  <Override PartName="/ppt/slides/slide1273.xml" ContentType="application/vnd.openxmlformats-officedocument.presentationml.slide+xml"/>
  <Override PartName="/ppt/slides/slide1274.xml" ContentType="application/vnd.openxmlformats-officedocument.presentationml.slide+xml"/>
  <Override PartName="/ppt/slides/slide1275.xml" ContentType="application/vnd.openxmlformats-officedocument.presentationml.slide+xml"/>
  <Override PartName="/ppt/slides/slide1276.xml" ContentType="application/vnd.openxmlformats-officedocument.presentationml.slide+xml"/>
  <Override PartName="/ppt/slides/slide1277.xml" ContentType="application/vnd.openxmlformats-officedocument.presentationml.slide+xml"/>
  <Override PartName="/ppt/slides/slide1278.xml" ContentType="application/vnd.openxmlformats-officedocument.presentationml.slide+xml"/>
  <Override PartName="/ppt/slides/slide1279.xml" ContentType="application/vnd.openxmlformats-officedocument.presentationml.slide+xml"/>
  <Override PartName="/ppt/slides/slide1280.xml" ContentType="application/vnd.openxmlformats-officedocument.presentationml.slide+xml"/>
  <Override PartName="/ppt/slides/slide1281.xml" ContentType="application/vnd.openxmlformats-officedocument.presentationml.slide+xml"/>
  <Override PartName="/ppt/slides/slide1282.xml" ContentType="application/vnd.openxmlformats-officedocument.presentationml.slide+xml"/>
  <Override PartName="/ppt/slides/slide1283.xml" ContentType="application/vnd.openxmlformats-officedocument.presentationml.slide+xml"/>
  <Override PartName="/ppt/slides/slide1284.xml" ContentType="application/vnd.openxmlformats-officedocument.presentationml.slide+xml"/>
  <Override PartName="/ppt/slides/slide1285.xml" ContentType="application/vnd.openxmlformats-officedocument.presentationml.slide+xml"/>
  <Override PartName="/ppt/slides/slide1286.xml" ContentType="application/vnd.openxmlformats-officedocument.presentationml.slide+xml"/>
  <Override PartName="/ppt/slides/slide1287.xml" ContentType="application/vnd.openxmlformats-officedocument.presentationml.slide+xml"/>
  <Override PartName="/ppt/slides/slide1288.xml" ContentType="application/vnd.openxmlformats-officedocument.presentationml.slide+xml"/>
  <Override PartName="/ppt/slides/slide1289.xml" ContentType="application/vnd.openxmlformats-officedocument.presentationml.slide+xml"/>
  <Override PartName="/ppt/slides/slide1290.xml" ContentType="application/vnd.openxmlformats-officedocument.presentationml.slide+xml"/>
  <Override PartName="/ppt/slides/slide1291.xml" ContentType="application/vnd.openxmlformats-officedocument.presentationml.slide+xml"/>
  <Override PartName="/ppt/slides/slide1292.xml" ContentType="application/vnd.openxmlformats-officedocument.presentationml.slide+xml"/>
  <Override PartName="/ppt/slides/slide1293.xml" ContentType="application/vnd.openxmlformats-officedocument.presentationml.slide+xml"/>
  <Override PartName="/ppt/slides/slide1294.xml" ContentType="application/vnd.openxmlformats-officedocument.presentationml.slide+xml"/>
  <Override PartName="/ppt/slides/slide1295.xml" ContentType="application/vnd.openxmlformats-officedocument.presentationml.slide+xml"/>
  <Override PartName="/ppt/slides/slide1296.xml" ContentType="application/vnd.openxmlformats-officedocument.presentationml.slide+xml"/>
  <Override PartName="/ppt/slides/slide1297.xml" ContentType="application/vnd.openxmlformats-officedocument.presentationml.slide+xml"/>
  <Override PartName="/ppt/slides/slide1298.xml" ContentType="application/vnd.openxmlformats-officedocument.presentationml.slide+xml"/>
  <Override PartName="/ppt/slides/slide1299.xml" ContentType="application/vnd.openxmlformats-officedocument.presentationml.slide+xml"/>
  <Override PartName="/ppt/slides/slide1300.xml" ContentType="application/vnd.openxmlformats-officedocument.presentationml.slide+xml"/>
  <Override PartName="/ppt/slides/slide1301.xml" ContentType="application/vnd.openxmlformats-officedocument.presentationml.slide+xml"/>
  <Override PartName="/ppt/slides/slide1302.xml" ContentType="application/vnd.openxmlformats-officedocument.presentationml.slide+xml"/>
  <Override PartName="/ppt/slides/slide1303.xml" ContentType="application/vnd.openxmlformats-officedocument.presentationml.slide+xml"/>
  <Override PartName="/ppt/slides/slide1304.xml" ContentType="application/vnd.openxmlformats-officedocument.presentationml.slide+xml"/>
  <Override PartName="/ppt/slides/slide1305.xml" ContentType="application/vnd.openxmlformats-officedocument.presentationml.slide+xml"/>
  <Override PartName="/ppt/slides/slide1306.xml" ContentType="application/vnd.openxmlformats-officedocument.presentationml.slide+xml"/>
  <Override PartName="/ppt/slides/slide1307.xml" ContentType="application/vnd.openxmlformats-officedocument.presentationml.slide+xml"/>
  <Override PartName="/ppt/slides/slide1308.xml" ContentType="application/vnd.openxmlformats-officedocument.presentationml.slide+xml"/>
  <Override PartName="/ppt/slides/slide1309.xml" ContentType="application/vnd.openxmlformats-officedocument.presentationml.slide+xml"/>
  <Override PartName="/ppt/slides/slide1310.xml" ContentType="application/vnd.openxmlformats-officedocument.presentationml.slide+xml"/>
  <Override PartName="/ppt/slides/slide1311.xml" ContentType="application/vnd.openxmlformats-officedocument.presentationml.slide+xml"/>
  <Override PartName="/ppt/slides/slide1312.xml" ContentType="application/vnd.openxmlformats-officedocument.presentationml.slide+xml"/>
  <Override PartName="/ppt/slides/slide1313.xml" ContentType="application/vnd.openxmlformats-officedocument.presentationml.slide+xml"/>
  <Override PartName="/ppt/slides/slide1314.xml" ContentType="application/vnd.openxmlformats-officedocument.presentationml.slide+xml"/>
  <Override PartName="/ppt/slides/slide1315.xml" ContentType="application/vnd.openxmlformats-officedocument.presentationml.slide+xml"/>
  <Override PartName="/ppt/slides/slide1316.xml" ContentType="application/vnd.openxmlformats-officedocument.presentationml.slide+xml"/>
  <Override PartName="/ppt/slides/slide1317.xml" ContentType="application/vnd.openxmlformats-officedocument.presentationml.slide+xml"/>
  <Override PartName="/ppt/slides/slide1318.xml" ContentType="application/vnd.openxmlformats-officedocument.presentationml.slide+xml"/>
  <Override PartName="/ppt/slides/slide1319.xml" ContentType="application/vnd.openxmlformats-officedocument.presentationml.slide+xml"/>
  <Override PartName="/ppt/slides/slide1320.xml" ContentType="application/vnd.openxmlformats-officedocument.presentationml.slide+xml"/>
  <Override PartName="/ppt/slides/slide1321.xml" ContentType="application/vnd.openxmlformats-officedocument.presentationml.slide+xml"/>
  <Override PartName="/ppt/slides/slide1322.xml" ContentType="application/vnd.openxmlformats-officedocument.presentationml.slide+xml"/>
  <Override PartName="/ppt/slides/slide1323.xml" ContentType="application/vnd.openxmlformats-officedocument.presentationml.slide+xml"/>
  <Override PartName="/ppt/slides/slide1324.xml" ContentType="application/vnd.openxmlformats-officedocument.presentationml.slide+xml"/>
  <Override PartName="/ppt/slides/slide1325.xml" ContentType="application/vnd.openxmlformats-officedocument.presentationml.slide+xml"/>
  <Override PartName="/ppt/slides/slide1326.xml" ContentType="application/vnd.openxmlformats-officedocument.presentationml.slide+xml"/>
  <Override PartName="/ppt/slides/slide1327.xml" ContentType="application/vnd.openxmlformats-officedocument.presentationml.slide+xml"/>
  <Override PartName="/ppt/slides/slide1328.xml" ContentType="application/vnd.openxmlformats-officedocument.presentationml.slide+xml"/>
  <Override PartName="/ppt/slides/slide1329.xml" ContentType="application/vnd.openxmlformats-officedocument.presentationml.slide+xml"/>
  <Override PartName="/ppt/slides/slide1330.xml" ContentType="application/vnd.openxmlformats-officedocument.presentationml.slide+xml"/>
  <Override PartName="/ppt/slides/slide1331.xml" ContentType="application/vnd.openxmlformats-officedocument.presentationml.slide+xml"/>
  <Override PartName="/ppt/slides/slide1332.xml" ContentType="application/vnd.openxmlformats-officedocument.presentationml.slide+xml"/>
  <Override PartName="/ppt/slides/slide1333.xml" ContentType="application/vnd.openxmlformats-officedocument.presentationml.slide+xml"/>
  <Override PartName="/ppt/slides/slide1334.xml" ContentType="application/vnd.openxmlformats-officedocument.presentationml.slide+xml"/>
  <Override PartName="/ppt/slides/slide1335.xml" ContentType="application/vnd.openxmlformats-officedocument.presentationml.slide+xml"/>
  <Override PartName="/ppt/slides/slide1336.xml" ContentType="application/vnd.openxmlformats-officedocument.presentationml.slide+xml"/>
  <Override PartName="/ppt/slides/slide1337.xml" ContentType="application/vnd.openxmlformats-officedocument.presentationml.slide+xml"/>
  <Override PartName="/ppt/slides/slide1338.xml" ContentType="application/vnd.openxmlformats-officedocument.presentationml.slide+xml"/>
  <Override PartName="/ppt/slides/slide1339.xml" ContentType="application/vnd.openxmlformats-officedocument.presentationml.slide+xml"/>
  <Override PartName="/ppt/slides/slide1340.xml" ContentType="application/vnd.openxmlformats-officedocument.presentationml.slide+xml"/>
  <Override PartName="/ppt/slides/slide1341.xml" ContentType="application/vnd.openxmlformats-officedocument.presentationml.slide+xml"/>
  <Override PartName="/ppt/slides/slide1342.xml" ContentType="application/vnd.openxmlformats-officedocument.presentationml.slide+xml"/>
  <Override PartName="/ppt/slides/slide1343.xml" ContentType="application/vnd.openxmlformats-officedocument.presentationml.slide+xml"/>
  <Override PartName="/ppt/slides/slide1344.xml" ContentType="application/vnd.openxmlformats-officedocument.presentationml.slide+xml"/>
  <Override PartName="/ppt/slides/slide1345.xml" ContentType="application/vnd.openxmlformats-officedocument.presentationml.slide+xml"/>
  <Override PartName="/ppt/slides/slide1346.xml" ContentType="application/vnd.openxmlformats-officedocument.presentationml.slide+xml"/>
  <Override PartName="/ppt/slides/slide1347.xml" ContentType="application/vnd.openxmlformats-officedocument.presentationml.slide+xml"/>
  <Override PartName="/ppt/slides/slide1348.xml" ContentType="application/vnd.openxmlformats-officedocument.presentationml.slide+xml"/>
  <Override PartName="/ppt/slides/slide1349.xml" ContentType="application/vnd.openxmlformats-officedocument.presentationml.slide+xml"/>
  <Override PartName="/ppt/slides/slide1350.xml" ContentType="application/vnd.openxmlformats-officedocument.presentationml.slide+xml"/>
  <Override PartName="/ppt/slides/slide1351.xml" ContentType="application/vnd.openxmlformats-officedocument.presentationml.slide+xml"/>
  <Override PartName="/ppt/slides/slide1352.xml" ContentType="application/vnd.openxmlformats-officedocument.presentationml.slide+xml"/>
  <Override PartName="/ppt/slides/slide1353.xml" ContentType="application/vnd.openxmlformats-officedocument.presentationml.slide+xml"/>
  <Override PartName="/ppt/slides/slide1354.xml" ContentType="application/vnd.openxmlformats-officedocument.presentationml.slide+xml"/>
  <Override PartName="/ppt/slides/slide1355.xml" ContentType="application/vnd.openxmlformats-officedocument.presentationml.slide+xml"/>
  <Override PartName="/ppt/slides/slide1356.xml" ContentType="application/vnd.openxmlformats-officedocument.presentationml.slide+xml"/>
  <Override PartName="/ppt/slides/slide1357.xml" ContentType="application/vnd.openxmlformats-officedocument.presentationml.slide+xml"/>
  <Override PartName="/ppt/slides/slide1358.xml" ContentType="application/vnd.openxmlformats-officedocument.presentationml.slide+xml"/>
  <Override PartName="/ppt/slides/slide1359.xml" ContentType="application/vnd.openxmlformats-officedocument.presentationml.slide+xml"/>
  <Override PartName="/ppt/slides/slide1360.xml" ContentType="application/vnd.openxmlformats-officedocument.presentationml.slide+xml"/>
  <Override PartName="/ppt/slides/slide1361.xml" ContentType="application/vnd.openxmlformats-officedocument.presentationml.slide+xml"/>
  <Override PartName="/ppt/slides/slide1362.xml" ContentType="application/vnd.openxmlformats-officedocument.presentationml.slide+xml"/>
  <Override PartName="/ppt/slides/slide1363.xml" ContentType="application/vnd.openxmlformats-officedocument.presentationml.slide+xml"/>
  <Override PartName="/ppt/slides/slide1364.xml" ContentType="application/vnd.openxmlformats-officedocument.presentationml.slide+xml"/>
  <Override PartName="/ppt/slides/slide1365.xml" ContentType="application/vnd.openxmlformats-officedocument.presentationml.slide+xml"/>
  <Override PartName="/ppt/slides/slide1366.xml" ContentType="application/vnd.openxmlformats-officedocument.presentationml.slide+xml"/>
  <Override PartName="/ppt/slides/slide1367.xml" ContentType="application/vnd.openxmlformats-officedocument.presentationml.slide+xml"/>
  <Override PartName="/ppt/slides/slide1368.xml" ContentType="application/vnd.openxmlformats-officedocument.presentationml.slide+xml"/>
  <Override PartName="/ppt/slides/slide1369.xml" ContentType="application/vnd.openxmlformats-officedocument.presentationml.slide+xml"/>
  <Override PartName="/ppt/slides/slide1370.xml" ContentType="application/vnd.openxmlformats-officedocument.presentationml.slide+xml"/>
  <Override PartName="/ppt/slides/slide1371.xml" ContentType="application/vnd.openxmlformats-officedocument.presentationml.slide+xml"/>
  <Override PartName="/ppt/slides/slide1372.xml" ContentType="application/vnd.openxmlformats-officedocument.presentationml.slide+xml"/>
  <Override PartName="/ppt/slides/slide1373.xml" ContentType="application/vnd.openxmlformats-officedocument.presentationml.slide+xml"/>
  <Override PartName="/ppt/slides/slide1374.xml" ContentType="application/vnd.openxmlformats-officedocument.presentationml.slide+xml"/>
  <Override PartName="/ppt/slides/slide1375.xml" ContentType="application/vnd.openxmlformats-officedocument.presentationml.slide+xml"/>
  <Override PartName="/ppt/slides/slide1376.xml" ContentType="application/vnd.openxmlformats-officedocument.presentationml.slide+xml"/>
  <Override PartName="/ppt/slides/slide1377.xml" ContentType="application/vnd.openxmlformats-officedocument.presentationml.slide+xml"/>
  <Override PartName="/ppt/slides/slide1378.xml" ContentType="application/vnd.openxmlformats-officedocument.presentationml.slide+xml"/>
  <Override PartName="/ppt/slides/slide1379.xml" ContentType="application/vnd.openxmlformats-officedocument.presentationml.slide+xml"/>
  <Override PartName="/ppt/slides/slide1380.xml" ContentType="application/vnd.openxmlformats-officedocument.presentationml.slide+xml"/>
  <Override PartName="/ppt/slides/slide1381.xml" ContentType="application/vnd.openxmlformats-officedocument.presentationml.slide+xml"/>
  <Override PartName="/ppt/slides/slide1382.xml" ContentType="application/vnd.openxmlformats-officedocument.presentationml.slide+xml"/>
  <Override PartName="/ppt/slides/slide1383.xml" ContentType="application/vnd.openxmlformats-officedocument.presentationml.slide+xml"/>
  <Override PartName="/ppt/slides/slide1384.xml" ContentType="application/vnd.openxmlformats-officedocument.presentationml.slide+xml"/>
  <Override PartName="/ppt/slides/slide1385.xml" ContentType="application/vnd.openxmlformats-officedocument.presentationml.slide+xml"/>
  <Override PartName="/ppt/slides/slide1386.xml" ContentType="application/vnd.openxmlformats-officedocument.presentationml.slide+xml"/>
  <Override PartName="/ppt/slides/slide1387.xml" ContentType="application/vnd.openxmlformats-officedocument.presentationml.slide+xml"/>
  <Override PartName="/ppt/slides/slide1388.xml" ContentType="application/vnd.openxmlformats-officedocument.presentationml.slide+xml"/>
  <Override PartName="/ppt/slides/slide1389.xml" ContentType="application/vnd.openxmlformats-officedocument.presentationml.slide+xml"/>
  <Override PartName="/ppt/slides/slide1390.xml" ContentType="application/vnd.openxmlformats-officedocument.presentationml.slide+xml"/>
  <Override PartName="/ppt/slides/slide1391.xml" ContentType="application/vnd.openxmlformats-officedocument.presentationml.slide+xml"/>
  <Override PartName="/ppt/slides/slide1392.xml" ContentType="application/vnd.openxmlformats-officedocument.presentationml.slide+xml"/>
  <Override PartName="/ppt/slides/slide1393.xml" ContentType="application/vnd.openxmlformats-officedocument.presentationml.slide+xml"/>
  <Override PartName="/ppt/slides/slide1394.xml" ContentType="application/vnd.openxmlformats-officedocument.presentationml.slide+xml"/>
  <Override PartName="/ppt/slides/slide1395.xml" ContentType="application/vnd.openxmlformats-officedocument.presentationml.slide+xml"/>
  <Override PartName="/ppt/slides/slide1396.xml" ContentType="application/vnd.openxmlformats-officedocument.presentationml.slide+xml"/>
  <Override PartName="/ppt/slides/slide1397.xml" ContentType="application/vnd.openxmlformats-officedocument.presentationml.slide+xml"/>
  <Override PartName="/ppt/slides/slide1398.xml" ContentType="application/vnd.openxmlformats-officedocument.presentationml.slide+xml"/>
  <Override PartName="/ppt/slides/slide1399.xml" ContentType="application/vnd.openxmlformats-officedocument.presentationml.slide+xml"/>
  <Override PartName="/ppt/slides/slide1400.xml" ContentType="application/vnd.openxmlformats-officedocument.presentationml.slide+xml"/>
  <Override PartName="/ppt/slides/slide1401.xml" ContentType="application/vnd.openxmlformats-officedocument.presentationml.slide+xml"/>
  <Override PartName="/ppt/slides/slide1402.xml" ContentType="application/vnd.openxmlformats-officedocument.presentationml.slide+xml"/>
  <Override PartName="/ppt/slides/slide1403.xml" ContentType="application/vnd.openxmlformats-officedocument.presentationml.slide+xml"/>
  <Override PartName="/ppt/slides/slide1404.xml" ContentType="application/vnd.openxmlformats-officedocument.presentationml.slide+xml"/>
  <Override PartName="/ppt/slides/slide1405.xml" ContentType="application/vnd.openxmlformats-officedocument.presentationml.slide+xml"/>
  <Override PartName="/ppt/slides/slide1406.xml" ContentType="application/vnd.openxmlformats-officedocument.presentationml.slide+xml"/>
  <Override PartName="/ppt/slides/slide1407.xml" ContentType="application/vnd.openxmlformats-officedocument.presentationml.slide+xml"/>
  <Override PartName="/ppt/slides/slide1408.xml" ContentType="application/vnd.openxmlformats-officedocument.presentationml.slide+xml"/>
  <Override PartName="/ppt/slides/slide1409.xml" ContentType="application/vnd.openxmlformats-officedocument.presentationml.slide+xml"/>
  <Override PartName="/ppt/slides/slide1410.xml" ContentType="application/vnd.openxmlformats-officedocument.presentationml.slide+xml"/>
  <Override PartName="/ppt/slides/slide1411.xml" ContentType="application/vnd.openxmlformats-officedocument.presentationml.slide+xml"/>
  <Override PartName="/ppt/slides/slide1412.xml" ContentType="application/vnd.openxmlformats-officedocument.presentationml.slide+xml"/>
  <Override PartName="/ppt/slides/slide1413.xml" ContentType="application/vnd.openxmlformats-officedocument.presentationml.slide+xml"/>
  <Override PartName="/ppt/slides/slide1414.xml" ContentType="application/vnd.openxmlformats-officedocument.presentationml.slide+xml"/>
  <Override PartName="/ppt/slides/slide1415.xml" ContentType="application/vnd.openxmlformats-officedocument.presentationml.slide+xml"/>
  <Override PartName="/ppt/slides/slide1416.xml" ContentType="application/vnd.openxmlformats-officedocument.presentationml.slide+xml"/>
  <Override PartName="/ppt/slides/slide1417.xml" ContentType="application/vnd.openxmlformats-officedocument.presentationml.slide+xml"/>
  <Override PartName="/ppt/slides/slide1418.xml" ContentType="application/vnd.openxmlformats-officedocument.presentationml.slide+xml"/>
  <Override PartName="/ppt/slides/slide1419.xml" ContentType="application/vnd.openxmlformats-officedocument.presentationml.slide+xml"/>
  <Override PartName="/ppt/slides/slide1420.xml" ContentType="application/vnd.openxmlformats-officedocument.presentationml.slide+xml"/>
  <Override PartName="/ppt/slides/slide1421.xml" ContentType="application/vnd.openxmlformats-officedocument.presentationml.slide+xml"/>
  <Override PartName="/ppt/slides/slide1422.xml" ContentType="application/vnd.openxmlformats-officedocument.presentationml.slide+xml"/>
  <Override PartName="/ppt/slides/slide1423.xml" ContentType="application/vnd.openxmlformats-officedocument.presentationml.slide+xml"/>
  <Override PartName="/ppt/slides/slide1424.xml" ContentType="application/vnd.openxmlformats-officedocument.presentationml.slide+xml"/>
  <Override PartName="/ppt/slides/slide1425.xml" ContentType="application/vnd.openxmlformats-officedocument.presentationml.slide+xml"/>
  <Override PartName="/ppt/slides/slide1426.xml" ContentType="application/vnd.openxmlformats-officedocument.presentationml.slide+xml"/>
  <Override PartName="/ppt/slides/slide1427.xml" ContentType="application/vnd.openxmlformats-officedocument.presentationml.slide+xml"/>
  <Override PartName="/ppt/slides/slide1428.xml" ContentType="application/vnd.openxmlformats-officedocument.presentationml.slide+xml"/>
  <Override PartName="/ppt/slides/slide1429.xml" ContentType="application/vnd.openxmlformats-officedocument.presentationml.slide+xml"/>
  <Override PartName="/ppt/slides/slide1430.xml" ContentType="application/vnd.openxmlformats-officedocument.presentationml.slide+xml"/>
  <Override PartName="/ppt/slides/slide1431.xml" ContentType="application/vnd.openxmlformats-officedocument.presentationml.slide+xml"/>
  <Override PartName="/ppt/slides/slide1432.xml" ContentType="application/vnd.openxmlformats-officedocument.presentationml.slide+xml"/>
  <Override PartName="/ppt/slides/slide1433.xml" ContentType="application/vnd.openxmlformats-officedocument.presentationml.slide+xml"/>
  <Override PartName="/ppt/slides/slide1434.xml" ContentType="application/vnd.openxmlformats-officedocument.presentationml.slide+xml"/>
  <Override PartName="/ppt/slides/slide1435.xml" ContentType="application/vnd.openxmlformats-officedocument.presentationml.slide+xml"/>
  <Override PartName="/ppt/slides/slide1436.xml" ContentType="application/vnd.openxmlformats-officedocument.presentationml.slide+xml"/>
  <Override PartName="/ppt/slides/slide1437.xml" ContentType="application/vnd.openxmlformats-officedocument.presentationml.slide+xml"/>
  <Override PartName="/ppt/slides/slide1438.xml" ContentType="application/vnd.openxmlformats-officedocument.presentationml.slide+xml"/>
  <Override PartName="/ppt/slides/slide1439.xml" ContentType="application/vnd.openxmlformats-officedocument.presentationml.slide+xml"/>
  <Override PartName="/ppt/slides/slide1440.xml" ContentType="application/vnd.openxmlformats-officedocument.presentationml.slide+xml"/>
  <Override PartName="/ppt/slides/slide1441.xml" ContentType="application/vnd.openxmlformats-officedocument.presentationml.slide+xml"/>
  <Override PartName="/ppt/slides/slide1442.xml" ContentType="application/vnd.openxmlformats-officedocument.presentationml.slide+xml"/>
  <Override PartName="/ppt/slides/slide1443.xml" ContentType="application/vnd.openxmlformats-officedocument.presentationml.slide+xml"/>
  <Override PartName="/ppt/slides/slide1444.xml" ContentType="application/vnd.openxmlformats-officedocument.presentationml.slide+xml"/>
  <Override PartName="/ppt/slides/slide1445.xml" ContentType="application/vnd.openxmlformats-officedocument.presentationml.slide+xml"/>
  <Override PartName="/ppt/slides/slide1446.xml" ContentType="application/vnd.openxmlformats-officedocument.presentationml.slide+xml"/>
  <Override PartName="/ppt/slides/slide1447.xml" ContentType="application/vnd.openxmlformats-officedocument.presentationml.slide+xml"/>
  <Override PartName="/ppt/slides/slide1448.xml" ContentType="application/vnd.openxmlformats-officedocument.presentationml.slide+xml"/>
  <Override PartName="/ppt/slides/slide1449.xml" ContentType="application/vnd.openxmlformats-officedocument.presentationml.slide+xml"/>
  <Override PartName="/ppt/slides/slide1450.xml" ContentType="application/vnd.openxmlformats-officedocument.presentationml.slide+xml"/>
  <Override PartName="/ppt/slides/slide1451.xml" ContentType="application/vnd.openxmlformats-officedocument.presentationml.slide+xml"/>
  <Override PartName="/ppt/slides/slide1452.xml" ContentType="application/vnd.openxmlformats-officedocument.presentationml.slide+xml"/>
  <Override PartName="/ppt/slides/slide1453.xml" ContentType="application/vnd.openxmlformats-officedocument.presentationml.slide+xml"/>
  <Override PartName="/ppt/slides/slide1454.xml" ContentType="application/vnd.openxmlformats-officedocument.presentationml.slide+xml"/>
  <Override PartName="/ppt/slides/slide1455.xml" ContentType="application/vnd.openxmlformats-officedocument.presentationml.slide+xml"/>
  <Override PartName="/ppt/slides/slide1456.xml" ContentType="application/vnd.openxmlformats-officedocument.presentationml.slide+xml"/>
  <Override PartName="/ppt/slides/slide1457.xml" ContentType="application/vnd.openxmlformats-officedocument.presentationml.slide+xml"/>
  <Override PartName="/ppt/slides/slide1458.xml" ContentType="application/vnd.openxmlformats-officedocument.presentationml.slide+xml"/>
  <Override PartName="/ppt/slides/slide1459.xml" ContentType="application/vnd.openxmlformats-officedocument.presentationml.slide+xml"/>
  <Override PartName="/ppt/slides/slide1460.xml" ContentType="application/vnd.openxmlformats-officedocument.presentationml.slide+xml"/>
  <Override PartName="/ppt/slides/slide1461.xml" ContentType="application/vnd.openxmlformats-officedocument.presentationml.slide+xml"/>
  <Override PartName="/ppt/slides/slide1462.xml" ContentType="application/vnd.openxmlformats-officedocument.presentationml.slide+xml"/>
  <Override PartName="/ppt/slides/slide1463.xml" ContentType="application/vnd.openxmlformats-officedocument.presentationml.slide+xml"/>
  <Override PartName="/ppt/slides/slide1464.xml" ContentType="application/vnd.openxmlformats-officedocument.presentationml.slide+xml"/>
  <Override PartName="/ppt/slides/slide1465.xml" ContentType="application/vnd.openxmlformats-officedocument.presentationml.slide+xml"/>
  <Override PartName="/ppt/slides/slide1466.xml" ContentType="application/vnd.openxmlformats-officedocument.presentationml.slide+xml"/>
  <Override PartName="/ppt/slides/slide1467.xml" ContentType="application/vnd.openxmlformats-officedocument.presentationml.slide+xml"/>
  <Override PartName="/ppt/slides/slide1468.xml" ContentType="application/vnd.openxmlformats-officedocument.presentationml.slide+xml"/>
  <Override PartName="/ppt/slides/slide1469.xml" ContentType="application/vnd.openxmlformats-officedocument.presentationml.slide+xml"/>
  <Override PartName="/ppt/slides/slide1470.xml" ContentType="application/vnd.openxmlformats-officedocument.presentationml.slide+xml"/>
  <Override PartName="/ppt/slides/slide1471.xml" ContentType="application/vnd.openxmlformats-officedocument.presentationml.slide+xml"/>
  <Override PartName="/ppt/slides/slide1472.xml" ContentType="application/vnd.openxmlformats-officedocument.presentationml.slide+xml"/>
  <Override PartName="/ppt/slides/slide1473.xml" ContentType="application/vnd.openxmlformats-officedocument.presentationml.slide+xml"/>
  <Override PartName="/ppt/slides/slide1474.xml" ContentType="application/vnd.openxmlformats-officedocument.presentationml.slide+xml"/>
  <Override PartName="/ppt/slides/slide1475.xml" ContentType="application/vnd.openxmlformats-officedocument.presentationml.slide+xml"/>
  <Override PartName="/ppt/slides/slide1476.xml" ContentType="application/vnd.openxmlformats-officedocument.presentationml.slide+xml"/>
  <Override PartName="/ppt/slides/slide1477.xml" ContentType="application/vnd.openxmlformats-officedocument.presentationml.slide+xml"/>
  <Override PartName="/ppt/slides/slide1478.xml" ContentType="application/vnd.openxmlformats-officedocument.presentationml.slide+xml"/>
  <Override PartName="/ppt/slides/slide1479.xml" ContentType="application/vnd.openxmlformats-officedocument.presentationml.slide+xml"/>
  <Override PartName="/ppt/slides/slide1480.xml" ContentType="application/vnd.openxmlformats-officedocument.presentationml.slide+xml"/>
  <Override PartName="/ppt/slides/slide1481.xml" ContentType="application/vnd.openxmlformats-officedocument.presentationml.slide+xml"/>
  <Override PartName="/ppt/slides/slide1482.xml" ContentType="application/vnd.openxmlformats-officedocument.presentationml.slide+xml"/>
  <Override PartName="/ppt/slides/slide1483.xml" ContentType="application/vnd.openxmlformats-officedocument.presentationml.slide+xml"/>
  <Override PartName="/ppt/slides/slide1484.xml" ContentType="application/vnd.openxmlformats-officedocument.presentationml.slide+xml"/>
  <Override PartName="/ppt/slides/slide1485.xml" ContentType="application/vnd.openxmlformats-officedocument.presentationml.slide+xml"/>
  <Override PartName="/ppt/slides/slide1486.xml" ContentType="application/vnd.openxmlformats-officedocument.presentationml.slide+xml"/>
  <Override PartName="/ppt/slides/slide1487.xml" ContentType="application/vnd.openxmlformats-officedocument.presentationml.slide+xml"/>
  <Override PartName="/ppt/slides/slide1488.xml" ContentType="application/vnd.openxmlformats-officedocument.presentationml.slide+xml"/>
  <Override PartName="/ppt/slides/slide1489.xml" ContentType="application/vnd.openxmlformats-officedocument.presentationml.slide+xml"/>
  <Override PartName="/ppt/slides/slide1490.xml" ContentType="application/vnd.openxmlformats-officedocument.presentationml.slide+xml"/>
  <Override PartName="/ppt/slides/slide1491.xml" ContentType="application/vnd.openxmlformats-officedocument.presentationml.slide+xml"/>
  <Override PartName="/ppt/slides/slide1492.xml" ContentType="application/vnd.openxmlformats-officedocument.presentationml.slide+xml"/>
  <Override PartName="/ppt/slides/slide1493.xml" ContentType="application/vnd.openxmlformats-officedocument.presentationml.slide+xml"/>
  <Override PartName="/ppt/slides/slide1494.xml" ContentType="application/vnd.openxmlformats-officedocument.presentationml.slide+xml"/>
  <Override PartName="/ppt/slides/slide1495.xml" ContentType="application/vnd.openxmlformats-officedocument.presentationml.slide+xml"/>
  <Override PartName="/ppt/slides/slide1496.xml" ContentType="application/vnd.openxmlformats-officedocument.presentationml.slide+xml"/>
  <Override PartName="/ppt/slides/slide1497.xml" ContentType="application/vnd.openxmlformats-officedocument.presentationml.slide+xml"/>
  <Override PartName="/ppt/slides/slide1498.xml" ContentType="application/vnd.openxmlformats-officedocument.presentationml.slide+xml"/>
  <Override PartName="/ppt/slides/slide1499.xml" ContentType="application/vnd.openxmlformats-officedocument.presentationml.slide+xml"/>
  <Override PartName="/ppt/slides/slide1500.xml" ContentType="application/vnd.openxmlformats-officedocument.presentationml.slide+xml"/>
  <Override PartName="/ppt/slides/slide1501.xml" ContentType="application/vnd.openxmlformats-officedocument.presentationml.slide+xml"/>
  <Override PartName="/ppt/slides/slide1502.xml" ContentType="application/vnd.openxmlformats-officedocument.presentationml.slide+xml"/>
  <Override PartName="/ppt/slides/slide1503.xml" ContentType="application/vnd.openxmlformats-officedocument.presentationml.slide+xml"/>
  <Override PartName="/ppt/slides/slide1504.xml" ContentType="application/vnd.openxmlformats-officedocument.presentationml.slide+xml"/>
  <Override PartName="/ppt/slides/slide1505.xml" ContentType="application/vnd.openxmlformats-officedocument.presentationml.slide+xml"/>
  <Override PartName="/ppt/slides/slide1506.xml" ContentType="application/vnd.openxmlformats-officedocument.presentationml.slide+xml"/>
  <Override PartName="/ppt/slides/slide1507.xml" ContentType="application/vnd.openxmlformats-officedocument.presentationml.slide+xml"/>
  <Override PartName="/ppt/slides/slide1508.xml" ContentType="application/vnd.openxmlformats-officedocument.presentationml.slide+xml"/>
  <Override PartName="/ppt/slides/slide1509.xml" ContentType="application/vnd.openxmlformats-officedocument.presentationml.slide+xml"/>
  <Override PartName="/ppt/slides/slide1510.xml" ContentType="application/vnd.openxmlformats-officedocument.presentationml.slide+xml"/>
  <Override PartName="/ppt/slides/slide1511.xml" ContentType="application/vnd.openxmlformats-officedocument.presentationml.slide+xml"/>
  <Override PartName="/ppt/slides/slide1512.xml" ContentType="application/vnd.openxmlformats-officedocument.presentationml.slide+xml"/>
  <Override PartName="/ppt/slides/slide1513.xml" ContentType="application/vnd.openxmlformats-officedocument.presentationml.slide+xml"/>
  <Override PartName="/ppt/slides/slide1514.xml" ContentType="application/vnd.openxmlformats-officedocument.presentationml.slide+xml"/>
  <Override PartName="/ppt/slides/slide1515.xml" ContentType="application/vnd.openxmlformats-officedocument.presentationml.slide+xml"/>
  <Override PartName="/ppt/slides/slide1516.xml" ContentType="application/vnd.openxmlformats-officedocument.presentationml.slide+xml"/>
  <Override PartName="/ppt/slides/slide1517.xml" ContentType="application/vnd.openxmlformats-officedocument.presentationml.slide+xml"/>
  <Override PartName="/ppt/slides/slide1518.xml" ContentType="application/vnd.openxmlformats-officedocument.presentationml.slide+xml"/>
  <Override PartName="/ppt/slides/slide1519.xml" ContentType="application/vnd.openxmlformats-officedocument.presentationml.slide+xml"/>
  <Override PartName="/ppt/slides/slide1520.xml" ContentType="application/vnd.openxmlformats-officedocument.presentationml.slide+xml"/>
  <Override PartName="/ppt/slides/slide1521.xml" ContentType="application/vnd.openxmlformats-officedocument.presentationml.slide+xml"/>
  <Override PartName="/ppt/slides/slide1522.xml" ContentType="application/vnd.openxmlformats-officedocument.presentationml.slide+xml"/>
  <Override PartName="/ppt/slides/slide1523.xml" ContentType="application/vnd.openxmlformats-officedocument.presentationml.slide+xml"/>
  <Override PartName="/ppt/slides/slide1524.xml" ContentType="application/vnd.openxmlformats-officedocument.presentationml.slide+xml"/>
  <Override PartName="/ppt/slides/slide1525.xml" ContentType="application/vnd.openxmlformats-officedocument.presentationml.slide+xml"/>
  <Override PartName="/ppt/slides/slide1526.xml" ContentType="application/vnd.openxmlformats-officedocument.presentationml.slide+xml"/>
  <Override PartName="/ppt/slides/slide1527.xml" ContentType="application/vnd.openxmlformats-officedocument.presentationml.slide+xml"/>
  <Override PartName="/ppt/slides/slide1528.xml" ContentType="application/vnd.openxmlformats-officedocument.presentationml.slide+xml"/>
  <Override PartName="/ppt/slides/slide1529.xml" ContentType="application/vnd.openxmlformats-officedocument.presentationml.slide+xml"/>
  <Override PartName="/ppt/slides/slide1530.xml" ContentType="application/vnd.openxmlformats-officedocument.presentationml.slide+xml"/>
  <Override PartName="/ppt/slides/slide1531.xml" ContentType="application/vnd.openxmlformats-officedocument.presentationml.slide+xml"/>
  <Override PartName="/ppt/slides/slide1532.xml" ContentType="application/vnd.openxmlformats-officedocument.presentationml.slide+xml"/>
  <Override PartName="/ppt/slides/slide1533.xml" ContentType="application/vnd.openxmlformats-officedocument.presentationml.slide+xml"/>
  <Override PartName="/ppt/slides/slide1534.xml" ContentType="application/vnd.openxmlformats-officedocument.presentationml.slide+xml"/>
  <Override PartName="/ppt/slides/slide1535.xml" ContentType="application/vnd.openxmlformats-officedocument.presentationml.slide+xml"/>
  <Override PartName="/ppt/slides/slide1536.xml" ContentType="application/vnd.openxmlformats-officedocument.presentationml.slide+xml"/>
  <Override PartName="/ppt/slides/slide1537.xml" ContentType="application/vnd.openxmlformats-officedocument.presentationml.slide+xml"/>
  <Override PartName="/ppt/slides/slide1538.xml" ContentType="application/vnd.openxmlformats-officedocument.presentationml.slide+xml"/>
  <Override PartName="/ppt/slides/slide1539.xml" ContentType="application/vnd.openxmlformats-officedocument.presentationml.slide+xml"/>
  <Override PartName="/ppt/slides/slide1540.xml" ContentType="application/vnd.openxmlformats-officedocument.presentationml.slide+xml"/>
  <Override PartName="/ppt/slides/slide1541.xml" ContentType="application/vnd.openxmlformats-officedocument.presentationml.slide+xml"/>
  <Override PartName="/ppt/slides/slide1542.xml" ContentType="application/vnd.openxmlformats-officedocument.presentationml.slide+xml"/>
  <Override PartName="/ppt/slides/slide1543.xml" ContentType="application/vnd.openxmlformats-officedocument.presentationml.slide+xml"/>
  <Override PartName="/ppt/slides/slide1544.xml" ContentType="application/vnd.openxmlformats-officedocument.presentationml.slide+xml"/>
  <Override PartName="/ppt/slides/slide1545.xml" ContentType="application/vnd.openxmlformats-officedocument.presentationml.slide+xml"/>
  <Override PartName="/ppt/slides/slide1546.xml" ContentType="application/vnd.openxmlformats-officedocument.presentationml.slide+xml"/>
  <Override PartName="/ppt/slides/slide1547.xml" ContentType="application/vnd.openxmlformats-officedocument.presentationml.slide+xml"/>
  <Override PartName="/ppt/slides/slide1548.xml" ContentType="application/vnd.openxmlformats-officedocument.presentationml.slide+xml"/>
  <Override PartName="/ppt/slides/slide1549.xml" ContentType="application/vnd.openxmlformats-officedocument.presentationml.slide+xml"/>
  <Override PartName="/ppt/slides/slide1550.xml" ContentType="application/vnd.openxmlformats-officedocument.presentationml.slide+xml"/>
  <Override PartName="/ppt/slides/slide1551.xml" ContentType="application/vnd.openxmlformats-officedocument.presentationml.slide+xml"/>
  <Override PartName="/ppt/slides/slide1552.xml" ContentType="application/vnd.openxmlformats-officedocument.presentationml.slide+xml"/>
  <Override PartName="/ppt/slides/slide1553.xml" ContentType="application/vnd.openxmlformats-officedocument.presentationml.slide+xml"/>
  <Override PartName="/ppt/slides/slide1554.xml" ContentType="application/vnd.openxmlformats-officedocument.presentationml.slide+xml"/>
  <Override PartName="/ppt/slides/slide1555.xml" ContentType="application/vnd.openxmlformats-officedocument.presentationml.slide+xml"/>
  <Override PartName="/ppt/slides/slide1556.xml" ContentType="application/vnd.openxmlformats-officedocument.presentationml.slide+xml"/>
  <Override PartName="/ppt/slides/slide1557.xml" ContentType="application/vnd.openxmlformats-officedocument.presentationml.slide+xml"/>
  <Override PartName="/ppt/slides/slide1558.xml" ContentType="application/vnd.openxmlformats-officedocument.presentationml.slide+xml"/>
  <Override PartName="/ppt/slides/slide1559.xml" ContentType="application/vnd.openxmlformats-officedocument.presentationml.slide+xml"/>
  <Override PartName="/ppt/slides/slide1560.xml" ContentType="application/vnd.openxmlformats-officedocument.presentationml.slide+xml"/>
  <Override PartName="/ppt/slides/slide1561.xml" ContentType="application/vnd.openxmlformats-officedocument.presentationml.slide+xml"/>
  <Override PartName="/ppt/slides/slide1562.xml" ContentType="application/vnd.openxmlformats-officedocument.presentationml.slide+xml"/>
  <Override PartName="/ppt/slides/slide1563.xml" ContentType="application/vnd.openxmlformats-officedocument.presentationml.slide+xml"/>
  <Override PartName="/ppt/slides/slide1564.xml" ContentType="application/vnd.openxmlformats-officedocument.presentationml.slide+xml"/>
  <Override PartName="/ppt/slides/slide1565.xml" ContentType="application/vnd.openxmlformats-officedocument.presentationml.slide+xml"/>
  <Override PartName="/ppt/slides/slide1566.xml" ContentType="application/vnd.openxmlformats-officedocument.presentationml.slide+xml"/>
  <Override PartName="/ppt/slides/slide1567.xml" ContentType="application/vnd.openxmlformats-officedocument.presentationml.slide+xml"/>
  <Override PartName="/ppt/slides/slide1568.xml" ContentType="application/vnd.openxmlformats-officedocument.presentationml.slide+xml"/>
  <Override PartName="/ppt/slides/slide1569.xml" ContentType="application/vnd.openxmlformats-officedocument.presentationml.slide+xml"/>
  <Override PartName="/ppt/slides/slide1570.xml" ContentType="application/vnd.openxmlformats-officedocument.presentationml.slide+xml"/>
  <Override PartName="/ppt/slides/slide1571.xml" ContentType="application/vnd.openxmlformats-officedocument.presentationml.slide+xml"/>
  <Override PartName="/ppt/slides/slide1572.xml" ContentType="application/vnd.openxmlformats-officedocument.presentationml.slide+xml"/>
  <Override PartName="/ppt/slides/slide1573.xml" ContentType="application/vnd.openxmlformats-officedocument.presentationml.slide+xml"/>
  <Override PartName="/ppt/slides/slide1574.xml" ContentType="application/vnd.openxmlformats-officedocument.presentationml.slide+xml"/>
  <Override PartName="/ppt/slides/slide1575.xml" ContentType="application/vnd.openxmlformats-officedocument.presentationml.slide+xml"/>
  <Override PartName="/ppt/slides/slide1576.xml" ContentType="application/vnd.openxmlformats-officedocument.presentationml.slide+xml"/>
  <Override PartName="/ppt/slides/slide1577.xml" ContentType="application/vnd.openxmlformats-officedocument.presentationml.slide+xml"/>
  <Override PartName="/ppt/slides/slide1578.xml" ContentType="application/vnd.openxmlformats-officedocument.presentationml.slide+xml"/>
  <Override PartName="/ppt/slides/slide1579.xml" ContentType="application/vnd.openxmlformats-officedocument.presentationml.slide+xml"/>
  <Override PartName="/ppt/slides/slide1580.xml" ContentType="application/vnd.openxmlformats-officedocument.presentationml.slide+xml"/>
  <Override PartName="/ppt/slides/slide1581.xml" ContentType="application/vnd.openxmlformats-officedocument.presentationml.slide+xml"/>
  <Override PartName="/ppt/slides/slide1582.xml" ContentType="application/vnd.openxmlformats-officedocument.presentationml.slide+xml"/>
  <Override PartName="/ppt/slides/slide1583.xml" ContentType="application/vnd.openxmlformats-officedocument.presentationml.slide+xml"/>
  <Override PartName="/ppt/slides/slide1584.xml" ContentType="application/vnd.openxmlformats-officedocument.presentationml.slide+xml"/>
  <Override PartName="/ppt/slides/slide1585.xml" ContentType="application/vnd.openxmlformats-officedocument.presentationml.slide+xml"/>
  <Override PartName="/ppt/slides/slide1586.xml" ContentType="application/vnd.openxmlformats-officedocument.presentationml.slide+xml"/>
  <Override PartName="/ppt/slides/slide1587.xml" ContentType="application/vnd.openxmlformats-officedocument.presentationml.slide+xml"/>
  <Override PartName="/ppt/slides/slide1588.xml" ContentType="application/vnd.openxmlformats-officedocument.presentationml.slide+xml"/>
  <Override PartName="/ppt/slides/slide1589.xml" ContentType="application/vnd.openxmlformats-officedocument.presentationml.slide+xml"/>
  <Override PartName="/ppt/slides/slide1590.xml" ContentType="application/vnd.openxmlformats-officedocument.presentationml.slide+xml"/>
  <Override PartName="/ppt/slides/slide1591.xml" ContentType="application/vnd.openxmlformats-officedocument.presentationml.slide+xml"/>
  <Override PartName="/ppt/slides/slide1592.xml" ContentType="application/vnd.openxmlformats-officedocument.presentationml.slide+xml"/>
  <Override PartName="/ppt/slides/slide1593.xml" ContentType="application/vnd.openxmlformats-officedocument.presentationml.slide+xml"/>
  <Override PartName="/ppt/slides/slide1594.xml" ContentType="application/vnd.openxmlformats-officedocument.presentationml.slide+xml"/>
  <Override PartName="/ppt/slides/slide1595.xml" ContentType="application/vnd.openxmlformats-officedocument.presentationml.slide+xml"/>
  <Override PartName="/ppt/slides/slide1596.xml" ContentType="application/vnd.openxmlformats-officedocument.presentationml.slide+xml"/>
  <Override PartName="/ppt/slides/slide1597.xml" ContentType="application/vnd.openxmlformats-officedocument.presentationml.slide+xml"/>
  <Override PartName="/ppt/slides/slide1598.xml" ContentType="application/vnd.openxmlformats-officedocument.presentationml.slide+xml"/>
  <Override PartName="/ppt/slides/slide1599.xml" ContentType="application/vnd.openxmlformats-officedocument.presentationml.slide+xml"/>
  <Override PartName="/ppt/slides/slide1600.xml" ContentType="application/vnd.openxmlformats-officedocument.presentationml.slide+xml"/>
  <Override PartName="/ppt/slides/slide1601.xml" ContentType="application/vnd.openxmlformats-officedocument.presentationml.slide+xml"/>
  <Override PartName="/ppt/slides/slide1602.xml" ContentType="application/vnd.openxmlformats-officedocument.presentationml.slide+xml"/>
  <Override PartName="/ppt/slides/slide1603.xml" ContentType="application/vnd.openxmlformats-officedocument.presentationml.slide+xml"/>
  <Override PartName="/ppt/slides/slide1604.xml" ContentType="application/vnd.openxmlformats-officedocument.presentationml.slide+xml"/>
  <Override PartName="/ppt/slides/slide1605.xml" ContentType="application/vnd.openxmlformats-officedocument.presentationml.slide+xml"/>
  <Override PartName="/ppt/slides/slide1606.xml" ContentType="application/vnd.openxmlformats-officedocument.presentationml.slide+xml"/>
  <Override PartName="/ppt/slides/slide1607.xml" ContentType="application/vnd.openxmlformats-officedocument.presentationml.slide+xml"/>
  <Override PartName="/ppt/slides/slide1608.xml" ContentType="application/vnd.openxmlformats-officedocument.presentationml.slide+xml"/>
  <Override PartName="/ppt/slides/slide1609.xml" ContentType="application/vnd.openxmlformats-officedocument.presentationml.slide+xml"/>
  <Override PartName="/ppt/slides/slide1610.xml" ContentType="application/vnd.openxmlformats-officedocument.presentationml.slide+xml"/>
  <Override PartName="/ppt/slides/slide1611.xml" ContentType="application/vnd.openxmlformats-officedocument.presentationml.slide+xml"/>
  <Override PartName="/ppt/slides/slide1612.xml" ContentType="application/vnd.openxmlformats-officedocument.presentationml.slide+xml"/>
  <Override PartName="/ppt/slides/slide1613.xml" ContentType="application/vnd.openxmlformats-officedocument.presentationml.slide+xml"/>
  <Override PartName="/ppt/slides/slide1614.xml" ContentType="application/vnd.openxmlformats-officedocument.presentationml.slide+xml"/>
  <Override PartName="/ppt/slides/slide1615.xml" ContentType="application/vnd.openxmlformats-officedocument.presentationml.slide+xml"/>
  <Override PartName="/ppt/slides/slide1616.xml" ContentType="application/vnd.openxmlformats-officedocument.presentationml.slide+xml"/>
  <Override PartName="/ppt/slides/slide1617.xml" ContentType="application/vnd.openxmlformats-officedocument.presentationml.slide+xml"/>
  <Override PartName="/ppt/slides/slide1618.xml" ContentType="application/vnd.openxmlformats-officedocument.presentationml.slide+xml"/>
  <Override PartName="/ppt/slides/slide1619.xml" ContentType="application/vnd.openxmlformats-officedocument.presentationml.slide+xml"/>
  <Override PartName="/ppt/slides/slide1620.xml" ContentType="application/vnd.openxmlformats-officedocument.presentationml.slide+xml"/>
  <Override PartName="/ppt/slides/slide1621.xml" ContentType="application/vnd.openxmlformats-officedocument.presentationml.slide+xml"/>
  <Override PartName="/ppt/slides/slide1622.xml" ContentType="application/vnd.openxmlformats-officedocument.presentationml.slide+xml"/>
  <Override PartName="/ppt/slides/slide1623.xml" ContentType="application/vnd.openxmlformats-officedocument.presentationml.slide+xml"/>
  <Override PartName="/ppt/slides/slide1624.xml" ContentType="application/vnd.openxmlformats-officedocument.presentationml.slide+xml"/>
  <Override PartName="/ppt/slides/slide1625.xml" ContentType="application/vnd.openxmlformats-officedocument.presentationml.slide+xml"/>
  <Override PartName="/ppt/slides/slide1626.xml" ContentType="application/vnd.openxmlformats-officedocument.presentationml.slide+xml"/>
  <Override PartName="/ppt/slides/slide1627.xml" ContentType="application/vnd.openxmlformats-officedocument.presentationml.slide+xml"/>
  <Override PartName="/ppt/slides/slide1628.xml" ContentType="application/vnd.openxmlformats-officedocument.presentationml.slide+xml"/>
  <Override PartName="/ppt/slides/slide1629.xml" ContentType="application/vnd.openxmlformats-officedocument.presentationml.slide+xml"/>
  <Override PartName="/ppt/slides/slide1630.xml" ContentType="application/vnd.openxmlformats-officedocument.presentationml.slide+xml"/>
  <Override PartName="/ppt/slides/slide1631.xml" ContentType="application/vnd.openxmlformats-officedocument.presentationml.slide+xml"/>
  <Override PartName="/ppt/slides/slide1632.xml" ContentType="application/vnd.openxmlformats-officedocument.presentationml.slide+xml"/>
  <Override PartName="/ppt/slides/slide1633.xml" ContentType="application/vnd.openxmlformats-officedocument.presentationml.slide+xml"/>
  <Override PartName="/ppt/slides/slide1634.xml" ContentType="application/vnd.openxmlformats-officedocument.presentationml.slide+xml"/>
  <Override PartName="/ppt/slides/slide1635.xml" ContentType="application/vnd.openxmlformats-officedocument.presentationml.slide+xml"/>
  <Override PartName="/ppt/slides/slide1636.xml" ContentType="application/vnd.openxmlformats-officedocument.presentationml.slide+xml"/>
  <Override PartName="/ppt/slides/slide1637.xml" ContentType="application/vnd.openxmlformats-officedocument.presentationml.slide+xml"/>
  <Override PartName="/ppt/slides/slide1638.xml" ContentType="application/vnd.openxmlformats-officedocument.presentationml.slide+xml"/>
  <Override PartName="/ppt/slides/slide1639.xml" ContentType="application/vnd.openxmlformats-officedocument.presentationml.slide+xml"/>
  <Override PartName="/ppt/slides/slide1640.xml" ContentType="application/vnd.openxmlformats-officedocument.presentationml.slide+xml"/>
  <Override PartName="/ppt/slides/slide1641.xml" ContentType="application/vnd.openxmlformats-officedocument.presentationml.slide+xml"/>
  <Override PartName="/ppt/slides/slide1642.xml" ContentType="application/vnd.openxmlformats-officedocument.presentationml.slide+xml"/>
  <Override PartName="/ppt/slides/slide1643.xml" ContentType="application/vnd.openxmlformats-officedocument.presentationml.slide+xml"/>
  <Override PartName="/ppt/slides/slide1644.xml" ContentType="application/vnd.openxmlformats-officedocument.presentationml.slide+xml"/>
  <Override PartName="/ppt/slides/slide1645.xml" ContentType="application/vnd.openxmlformats-officedocument.presentationml.slide+xml"/>
  <Override PartName="/ppt/slides/slide1646.xml" ContentType="application/vnd.openxmlformats-officedocument.presentationml.slide+xml"/>
  <Override PartName="/ppt/slides/slide1647.xml" ContentType="application/vnd.openxmlformats-officedocument.presentationml.slide+xml"/>
  <Override PartName="/ppt/slides/slide1648.xml" ContentType="application/vnd.openxmlformats-officedocument.presentationml.slide+xml"/>
  <Override PartName="/ppt/slides/slide1649.xml" ContentType="application/vnd.openxmlformats-officedocument.presentationml.slide+xml"/>
  <Override PartName="/ppt/slides/slide1650.xml" ContentType="application/vnd.openxmlformats-officedocument.presentationml.slide+xml"/>
  <Override PartName="/ppt/slides/slide1651.xml" ContentType="application/vnd.openxmlformats-officedocument.presentationml.slide+xml"/>
  <Override PartName="/ppt/slides/slide1652.xml" ContentType="application/vnd.openxmlformats-officedocument.presentationml.slide+xml"/>
  <Override PartName="/ppt/slides/slide1653.xml" ContentType="application/vnd.openxmlformats-officedocument.presentationml.slide+xml"/>
  <Override PartName="/ppt/slides/slide1654.xml" ContentType="application/vnd.openxmlformats-officedocument.presentationml.slide+xml"/>
  <Override PartName="/ppt/slides/slide1655.xml" ContentType="application/vnd.openxmlformats-officedocument.presentationml.slide+xml"/>
  <Override PartName="/ppt/slides/slide1656.xml" ContentType="application/vnd.openxmlformats-officedocument.presentationml.slide+xml"/>
  <Override PartName="/ppt/slides/slide1657.xml" ContentType="application/vnd.openxmlformats-officedocument.presentationml.slide+xml"/>
  <Override PartName="/ppt/slides/slide1658.xml" ContentType="application/vnd.openxmlformats-officedocument.presentationml.slide+xml"/>
  <Override PartName="/ppt/slides/slide1659.xml" ContentType="application/vnd.openxmlformats-officedocument.presentationml.slide+xml"/>
  <Override PartName="/ppt/slides/slide1660.xml" ContentType="application/vnd.openxmlformats-officedocument.presentationml.slide+xml"/>
  <Override PartName="/ppt/slides/slide1661.xml" ContentType="application/vnd.openxmlformats-officedocument.presentationml.slide+xml"/>
  <Override PartName="/ppt/slides/slide1662.xml" ContentType="application/vnd.openxmlformats-officedocument.presentationml.slide+xml"/>
  <Override PartName="/ppt/slides/slide1663.xml" ContentType="application/vnd.openxmlformats-officedocument.presentationml.slide+xml"/>
  <Override PartName="/ppt/slides/slide1664.xml" ContentType="application/vnd.openxmlformats-officedocument.presentationml.slide+xml"/>
  <Override PartName="/ppt/slides/slide1665.xml" ContentType="application/vnd.openxmlformats-officedocument.presentationml.slide+xml"/>
  <Override PartName="/ppt/slides/slide1666.xml" ContentType="application/vnd.openxmlformats-officedocument.presentationml.slide+xml"/>
  <Override PartName="/ppt/slides/slide1667.xml" ContentType="application/vnd.openxmlformats-officedocument.presentationml.slide+xml"/>
  <Override PartName="/ppt/slides/slide1668.xml" ContentType="application/vnd.openxmlformats-officedocument.presentationml.slide+xml"/>
  <Override PartName="/ppt/slides/slide1669.xml" ContentType="application/vnd.openxmlformats-officedocument.presentationml.slide+xml"/>
  <Override PartName="/ppt/slides/slide1670.xml" ContentType="application/vnd.openxmlformats-officedocument.presentationml.slide+xml"/>
  <Override PartName="/ppt/slides/slide1671.xml" ContentType="application/vnd.openxmlformats-officedocument.presentationml.slide+xml"/>
  <Override PartName="/ppt/slides/slide1672.xml" ContentType="application/vnd.openxmlformats-officedocument.presentationml.slide+xml"/>
  <Override PartName="/ppt/slides/slide1673.xml" ContentType="application/vnd.openxmlformats-officedocument.presentationml.slide+xml"/>
  <Override PartName="/ppt/slides/slide1674.xml" ContentType="application/vnd.openxmlformats-officedocument.presentationml.slide+xml"/>
  <Override PartName="/ppt/slides/slide1675.xml" ContentType="application/vnd.openxmlformats-officedocument.presentationml.slide+xml"/>
  <Override PartName="/ppt/slides/slide1676.xml" ContentType="application/vnd.openxmlformats-officedocument.presentationml.slide+xml"/>
  <Override PartName="/ppt/slides/slide1677.xml" ContentType="application/vnd.openxmlformats-officedocument.presentationml.slide+xml"/>
  <Override PartName="/ppt/slides/slide1678.xml" ContentType="application/vnd.openxmlformats-officedocument.presentationml.slide+xml"/>
  <Override PartName="/ppt/slides/slide1679.xml" ContentType="application/vnd.openxmlformats-officedocument.presentationml.slide+xml"/>
  <Override PartName="/ppt/slides/slide1680.xml" ContentType="application/vnd.openxmlformats-officedocument.presentationml.slide+xml"/>
  <Override PartName="/ppt/slides/slide1681.xml" ContentType="application/vnd.openxmlformats-officedocument.presentationml.slide+xml"/>
  <Override PartName="/ppt/slides/slide1682.xml" ContentType="application/vnd.openxmlformats-officedocument.presentationml.slide+xml"/>
  <Override PartName="/ppt/slides/slide1683.xml" ContentType="application/vnd.openxmlformats-officedocument.presentationml.slide+xml"/>
  <Override PartName="/ppt/slides/slide1684.xml" ContentType="application/vnd.openxmlformats-officedocument.presentationml.slide+xml"/>
  <Override PartName="/ppt/slides/slide1685.xml" ContentType="application/vnd.openxmlformats-officedocument.presentationml.slide+xml"/>
  <Override PartName="/ppt/slides/slide1686.xml" ContentType="application/vnd.openxmlformats-officedocument.presentationml.slide+xml"/>
  <Override PartName="/ppt/slides/slide1687.xml" ContentType="application/vnd.openxmlformats-officedocument.presentationml.slide+xml"/>
  <Override PartName="/ppt/slides/slide1688.xml" ContentType="application/vnd.openxmlformats-officedocument.presentationml.slide+xml"/>
  <Override PartName="/ppt/slides/slide1689.xml" ContentType="application/vnd.openxmlformats-officedocument.presentationml.slide+xml"/>
  <Override PartName="/ppt/slides/slide1690.xml" ContentType="application/vnd.openxmlformats-officedocument.presentationml.slide+xml"/>
  <Override PartName="/ppt/slides/slide1691.xml" ContentType="application/vnd.openxmlformats-officedocument.presentationml.slide+xml"/>
  <Override PartName="/ppt/slides/slide1692.xml" ContentType="application/vnd.openxmlformats-officedocument.presentationml.slide+xml"/>
  <Override PartName="/ppt/slides/slide1693.xml" ContentType="application/vnd.openxmlformats-officedocument.presentationml.slide+xml"/>
  <Override PartName="/ppt/slides/slide1694.xml" ContentType="application/vnd.openxmlformats-officedocument.presentationml.slide+xml"/>
  <Override PartName="/ppt/slides/slide1695.xml" ContentType="application/vnd.openxmlformats-officedocument.presentationml.slide+xml"/>
  <Override PartName="/ppt/slides/slide1696.xml" ContentType="application/vnd.openxmlformats-officedocument.presentationml.slide+xml"/>
  <Override PartName="/ppt/slides/slide1697.xml" ContentType="application/vnd.openxmlformats-officedocument.presentationml.slide+xml"/>
  <Override PartName="/ppt/slides/slide1698.xml" ContentType="application/vnd.openxmlformats-officedocument.presentationml.slide+xml"/>
  <Override PartName="/ppt/slides/slide1699.xml" ContentType="application/vnd.openxmlformats-officedocument.presentationml.slide+xml"/>
  <Override PartName="/ppt/slides/slide1700.xml" ContentType="application/vnd.openxmlformats-officedocument.presentationml.slide+xml"/>
  <Override PartName="/ppt/slides/slide1701.xml" ContentType="application/vnd.openxmlformats-officedocument.presentationml.slide+xml"/>
  <Override PartName="/ppt/slides/slide1702.xml" ContentType="application/vnd.openxmlformats-officedocument.presentationml.slide+xml"/>
  <Override PartName="/ppt/slides/slide1703.xml" ContentType="application/vnd.openxmlformats-officedocument.presentationml.slide+xml"/>
  <Override PartName="/ppt/slides/slide1704.xml" ContentType="application/vnd.openxmlformats-officedocument.presentationml.slide+xml"/>
  <Override PartName="/ppt/slides/slide1705.xml" ContentType="application/vnd.openxmlformats-officedocument.presentationml.slide+xml"/>
  <Override PartName="/ppt/slides/slide1706.xml" ContentType="application/vnd.openxmlformats-officedocument.presentationml.slide+xml"/>
  <Override PartName="/ppt/slides/slide1707.xml" ContentType="application/vnd.openxmlformats-officedocument.presentationml.slide+xml"/>
  <Override PartName="/ppt/slides/slide1708.xml" ContentType="application/vnd.openxmlformats-officedocument.presentationml.slide+xml"/>
  <Override PartName="/ppt/slides/slide1709.xml" ContentType="application/vnd.openxmlformats-officedocument.presentationml.slide+xml"/>
  <Override PartName="/ppt/slides/slide1710.xml" ContentType="application/vnd.openxmlformats-officedocument.presentationml.slide+xml"/>
  <Override PartName="/ppt/slides/slide1711.xml" ContentType="application/vnd.openxmlformats-officedocument.presentationml.slide+xml"/>
  <Override PartName="/ppt/slides/slide1712.xml" ContentType="application/vnd.openxmlformats-officedocument.presentationml.slide+xml"/>
  <Override PartName="/ppt/slides/slide1713.xml" ContentType="application/vnd.openxmlformats-officedocument.presentationml.slide+xml"/>
  <Override PartName="/ppt/slides/slide1714.xml" ContentType="application/vnd.openxmlformats-officedocument.presentationml.slide+xml"/>
  <Override PartName="/ppt/slides/slide1715.xml" ContentType="application/vnd.openxmlformats-officedocument.presentationml.slide+xml"/>
  <Override PartName="/ppt/slides/slide1716.xml" ContentType="application/vnd.openxmlformats-officedocument.presentationml.slide+xml"/>
  <Override PartName="/ppt/slides/slide1717.xml" ContentType="application/vnd.openxmlformats-officedocument.presentationml.slide+xml"/>
  <Override PartName="/ppt/slides/slide1718.xml" ContentType="application/vnd.openxmlformats-officedocument.presentationml.slide+xml"/>
  <Override PartName="/ppt/slides/slide1719.xml" ContentType="application/vnd.openxmlformats-officedocument.presentationml.slide+xml"/>
  <Override PartName="/ppt/slides/slide1720.xml" ContentType="application/vnd.openxmlformats-officedocument.presentationml.slide+xml"/>
  <Override PartName="/ppt/slides/slide1721.xml" ContentType="application/vnd.openxmlformats-officedocument.presentationml.slide+xml"/>
  <Override PartName="/ppt/slides/slide1722.xml" ContentType="application/vnd.openxmlformats-officedocument.presentationml.slide+xml"/>
  <Override PartName="/ppt/slides/slide1723.xml" ContentType="application/vnd.openxmlformats-officedocument.presentationml.slide+xml"/>
  <Override PartName="/ppt/slides/slide1724.xml" ContentType="application/vnd.openxmlformats-officedocument.presentationml.slide+xml"/>
  <Override PartName="/ppt/slides/slide1725.xml" ContentType="application/vnd.openxmlformats-officedocument.presentationml.slide+xml"/>
  <Override PartName="/ppt/slides/slide1726.xml" ContentType="application/vnd.openxmlformats-officedocument.presentationml.slide+xml"/>
  <Override PartName="/ppt/slides/slide1727.xml" ContentType="application/vnd.openxmlformats-officedocument.presentationml.slide+xml"/>
  <Override PartName="/ppt/slides/slide1728.xml" ContentType="application/vnd.openxmlformats-officedocument.presentationml.slide+xml"/>
  <Override PartName="/ppt/slides/slide1729.xml" ContentType="application/vnd.openxmlformats-officedocument.presentationml.slide+xml"/>
  <Override PartName="/ppt/slides/slide1730.xml" ContentType="application/vnd.openxmlformats-officedocument.presentationml.slide+xml"/>
  <Override PartName="/ppt/slides/slide1731.xml" ContentType="application/vnd.openxmlformats-officedocument.presentationml.slide+xml"/>
  <Override PartName="/ppt/slides/slide1732.xml" ContentType="application/vnd.openxmlformats-officedocument.presentationml.slide+xml"/>
  <Override PartName="/ppt/slides/slide1733.xml" ContentType="application/vnd.openxmlformats-officedocument.presentationml.slide+xml"/>
  <Override PartName="/ppt/slides/slide1734.xml" ContentType="application/vnd.openxmlformats-officedocument.presentationml.slide+xml"/>
  <Override PartName="/ppt/slides/slide1735.xml" ContentType="application/vnd.openxmlformats-officedocument.presentationml.slide+xml"/>
  <Override PartName="/ppt/slides/slide1736.xml" ContentType="application/vnd.openxmlformats-officedocument.presentationml.slide+xml"/>
  <Override PartName="/ppt/slides/slide17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39"/>
  </p:notesMasterIdLst>
  <p:sldIdLst>
    <p:sldId id="709" r:id="rId2"/>
    <p:sldId id="1141" r:id="rId3"/>
    <p:sldId id="1144" r:id="rId4"/>
    <p:sldId id="1143" r:id="rId5"/>
    <p:sldId id="1137" r:id="rId6"/>
    <p:sldId id="1138" r:id="rId7"/>
    <p:sldId id="1139" r:id="rId8"/>
    <p:sldId id="1142" r:id="rId9"/>
    <p:sldId id="1122" r:id="rId10"/>
    <p:sldId id="1123" r:id="rId11"/>
    <p:sldId id="667" r:id="rId12"/>
    <p:sldId id="668" r:id="rId13"/>
    <p:sldId id="669" r:id="rId14"/>
    <p:sldId id="670" r:id="rId15"/>
    <p:sldId id="671" r:id="rId16"/>
    <p:sldId id="672" r:id="rId17"/>
    <p:sldId id="673" r:id="rId18"/>
    <p:sldId id="674" r:id="rId19"/>
    <p:sldId id="675" r:id="rId20"/>
    <p:sldId id="676" r:id="rId21"/>
    <p:sldId id="834" r:id="rId22"/>
    <p:sldId id="1126" r:id="rId23"/>
    <p:sldId id="1127" r:id="rId24"/>
    <p:sldId id="1128" r:id="rId25"/>
    <p:sldId id="1129" r:id="rId26"/>
    <p:sldId id="1130" r:id="rId27"/>
    <p:sldId id="1131" r:id="rId28"/>
    <p:sldId id="1132" r:id="rId29"/>
    <p:sldId id="1133" r:id="rId30"/>
    <p:sldId id="1134" r:id="rId31"/>
    <p:sldId id="1308" r:id="rId32"/>
    <p:sldId id="1309" r:id="rId33"/>
    <p:sldId id="1310" r:id="rId34"/>
    <p:sldId id="1311" r:id="rId35"/>
    <p:sldId id="1266" r:id="rId36"/>
    <p:sldId id="1393" r:id="rId37"/>
    <p:sldId id="1618" r:id="rId38"/>
    <p:sldId id="1619" r:id="rId39"/>
    <p:sldId id="1475" r:id="rId40"/>
    <p:sldId id="1476" r:id="rId41"/>
    <p:sldId id="1477" r:id="rId42"/>
    <p:sldId id="1478" r:id="rId43"/>
    <p:sldId id="1480" r:id="rId44"/>
    <p:sldId id="1482" r:id="rId45"/>
    <p:sldId id="1622" r:id="rId46"/>
    <p:sldId id="1623" r:id="rId47"/>
    <p:sldId id="1624" r:id="rId48"/>
    <p:sldId id="1625" r:id="rId49"/>
    <p:sldId id="1626" r:id="rId50"/>
    <p:sldId id="1627" r:id="rId51"/>
    <p:sldId id="1628" r:id="rId52"/>
    <p:sldId id="1629" r:id="rId53"/>
    <p:sldId id="1636" r:id="rId54"/>
    <p:sldId id="1637" r:id="rId55"/>
    <p:sldId id="1638" r:id="rId56"/>
    <p:sldId id="1639" r:id="rId57"/>
    <p:sldId id="1640" r:id="rId58"/>
    <p:sldId id="1641" r:id="rId59"/>
    <p:sldId id="1632" r:id="rId60"/>
    <p:sldId id="1656" r:id="rId61"/>
    <p:sldId id="1652" r:id="rId62"/>
    <p:sldId id="1647" r:id="rId63"/>
    <p:sldId id="1648" r:id="rId64"/>
    <p:sldId id="1649" r:id="rId65"/>
    <p:sldId id="2382" r:id="rId66"/>
    <p:sldId id="1630" r:id="rId67"/>
    <p:sldId id="352" r:id="rId68"/>
    <p:sldId id="447" r:id="rId69"/>
    <p:sldId id="325" r:id="rId70"/>
    <p:sldId id="353" r:id="rId71"/>
    <p:sldId id="326" r:id="rId72"/>
    <p:sldId id="354" r:id="rId73"/>
    <p:sldId id="365" r:id="rId74"/>
    <p:sldId id="366" r:id="rId75"/>
    <p:sldId id="327" r:id="rId76"/>
    <p:sldId id="355" r:id="rId77"/>
    <p:sldId id="328" r:id="rId78"/>
    <p:sldId id="356" r:id="rId79"/>
    <p:sldId id="329" r:id="rId80"/>
    <p:sldId id="357" r:id="rId81"/>
    <p:sldId id="330" r:id="rId82"/>
    <p:sldId id="358" r:id="rId83"/>
    <p:sldId id="331" r:id="rId84"/>
    <p:sldId id="350" r:id="rId85"/>
    <p:sldId id="361" r:id="rId86"/>
    <p:sldId id="360" r:id="rId87"/>
    <p:sldId id="339" r:id="rId88"/>
    <p:sldId id="340" r:id="rId89"/>
    <p:sldId id="367" r:id="rId90"/>
    <p:sldId id="368" r:id="rId91"/>
    <p:sldId id="341" r:id="rId92"/>
    <p:sldId id="412" r:id="rId93"/>
    <p:sldId id="413" r:id="rId94"/>
    <p:sldId id="333" r:id="rId95"/>
    <p:sldId id="380" r:id="rId96"/>
    <p:sldId id="334" r:id="rId97"/>
    <p:sldId id="376" r:id="rId98"/>
    <p:sldId id="335" r:id="rId99"/>
    <p:sldId id="381" r:id="rId100"/>
    <p:sldId id="336" r:id="rId101"/>
    <p:sldId id="382" r:id="rId102"/>
    <p:sldId id="337" r:id="rId103"/>
    <p:sldId id="377" r:id="rId104"/>
    <p:sldId id="342" r:id="rId105"/>
    <p:sldId id="1390" r:id="rId106"/>
    <p:sldId id="343" r:id="rId107"/>
    <p:sldId id="379" r:id="rId108"/>
    <p:sldId id="383" r:id="rId109"/>
    <p:sldId id="384" r:id="rId110"/>
    <p:sldId id="344" r:id="rId111"/>
    <p:sldId id="385" r:id="rId112"/>
    <p:sldId id="345" r:id="rId113"/>
    <p:sldId id="386" r:id="rId114"/>
    <p:sldId id="390" r:id="rId115"/>
    <p:sldId id="388" r:id="rId116"/>
    <p:sldId id="389" r:id="rId117"/>
    <p:sldId id="391" r:id="rId118"/>
    <p:sldId id="346" r:id="rId119"/>
    <p:sldId id="392" r:id="rId120"/>
    <p:sldId id="347" r:id="rId121"/>
    <p:sldId id="393" r:id="rId122"/>
    <p:sldId id="348" r:id="rId123"/>
    <p:sldId id="394" r:id="rId124"/>
    <p:sldId id="349" r:id="rId125"/>
    <p:sldId id="396" r:id="rId126"/>
    <p:sldId id="351" r:id="rId127"/>
    <p:sldId id="395" r:id="rId128"/>
    <p:sldId id="362" r:id="rId129"/>
    <p:sldId id="397" r:id="rId130"/>
    <p:sldId id="398" r:id="rId131"/>
    <p:sldId id="399" r:id="rId132"/>
    <p:sldId id="400" r:id="rId133"/>
    <p:sldId id="407" r:id="rId134"/>
    <p:sldId id="402" r:id="rId135"/>
    <p:sldId id="408" r:id="rId136"/>
    <p:sldId id="403" r:id="rId137"/>
    <p:sldId id="409" r:id="rId138"/>
    <p:sldId id="404" r:id="rId139"/>
    <p:sldId id="410" r:id="rId140"/>
    <p:sldId id="405" r:id="rId141"/>
    <p:sldId id="411" r:id="rId142"/>
    <p:sldId id="284" r:id="rId143"/>
    <p:sldId id="414" r:id="rId144"/>
    <p:sldId id="286" r:id="rId145"/>
    <p:sldId id="415" r:id="rId146"/>
    <p:sldId id="298" r:id="rId147"/>
    <p:sldId id="297" r:id="rId148"/>
    <p:sldId id="301" r:id="rId149"/>
    <p:sldId id="416" r:id="rId150"/>
    <p:sldId id="299" r:id="rId151"/>
    <p:sldId id="417" r:id="rId152"/>
    <p:sldId id="418" r:id="rId153"/>
    <p:sldId id="427" r:id="rId154"/>
    <p:sldId id="421" r:id="rId155"/>
    <p:sldId id="464" r:id="rId156"/>
    <p:sldId id="422" r:id="rId157"/>
    <p:sldId id="463" r:id="rId158"/>
    <p:sldId id="423" r:id="rId159"/>
    <p:sldId id="448" r:id="rId160"/>
    <p:sldId id="424" r:id="rId161"/>
    <p:sldId id="449" r:id="rId162"/>
    <p:sldId id="425" r:id="rId163"/>
    <p:sldId id="450" r:id="rId164"/>
    <p:sldId id="428" r:id="rId165"/>
    <p:sldId id="451" r:id="rId166"/>
    <p:sldId id="429" r:id="rId167"/>
    <p:sldId id="452" r:id="rId168"/>
    <p:sldId id="430" r:id="rId169"/>
    <p:sldId id="453" r:id="rId170"/>
    <p:sldId id="431" r:id="rId171"/>
    <p:sldId id="454" r:id="rId172"/>
    <p:sldId id="432" r:id="rId173"/>
    <p:sldId id="455" r:id="rId174"/>
    <p:sldId id="433" r:id="rId175"/>
    <p:sldId id="456" r:id="rId176"/>
    <p:sldId id="434" r:id="rId177"/>
    <p:sldId id="457" r:id="rId178"/>
    <p:sldId id="435" r:id="rId179"/>
    <p:sldId id="458" r:id="rId180"/>
    <p:sldId id="436" r:id="rId181"/>
    <p:sldId id="459" r:id="rId182"/>
    <p:sldId id="437" r:id="rId183"/>
    <p:sldId id="460" r:id="rId184"/>
    <p:sldId id="438" r:id="rId185"/>
    <p:sldId id="465" r:id="rId186"/>
    <p:sldId id="439" r:id="rId187"/>
    <p:sldId id="461" r:id="rId188"/>
    <p:sldId id="440" r:id="rId189"/>
    <p:sldId id="466" r:id="rId190"/>
    <p:sldId id="441" r:id="rId191"/>
    <p:sldId id="467" r:id="rId192"/>
    <p:sldId id="442" r:id="rId193"/>
    <p:sldId id="468" r:id="rId194"/>
    <p:sldId id="469" r:id="rId195"/>
    <p:sldId id="470" r:id="rId196"/>
    <p:sldId id="419" r:id="rId197"/>
    <p:sldId id="420" r:id="rId198"/>
    <p:sldId id="505" r:id="rId199"/>
    <p:sldId id="506" r:id="rId200"/>
    <p:sldId id="479" r:id="rId201"/>
    <p:sldId id="480" r:id="rId202"/>
    <p:sldId id="481" r:id="rId203"/>
    <p:sldId id="482" r:id="rId204"/>
    <p:sldId id="483" r:id="rId205"/>
    <p:sldId id="484" r:id="rId206"/>
    <p:sldId id="485" r:id="rId207"/>
    <p:sldId id="486" r:id="rId208"/>
    <p:sldId id="495" r:id="rId209"/>
    <p:sldId id="496" r:id="rId210"/>
    <p:sldId id="568" r:id="rId211"/>
    <p:sldId id="569" r:id="rId212"/>
    <p:sldId id="499" r:id="rId213"/>
    <p:sldId id="500" r:id="rId214"/>
    <p:sldId id="501" r:id="rId215"/>
    <p:sldId id="502" r:id="rId216"/>
    <p:sldId id="503" r:id="rId217"/>
    <p:sldId id="504" r:id="rId218"/>
    <p:sldId id="517" r:id="rId219"/>
    <p:sldId id="518" r:id="rId220"/>
    <p:sldId id="520" r:id="rId221"/>
    <p:sldId id="521" r:id="rId222"/>
    <p:sldId id="522" r:id="rId223"/>
    <p:sldId id="523" r:id="rId224"/>
    <p:sldId id="524" r:id="rId225"/>
    <p:sldId id="525" r:id="rId226"/>
    <p:sldId id="526" r:id="rId227"/>
    <p:sldId id="527" r:id="rId228"/>
    <p:sldId id="528" r:id="rId229"/>
    <p:sldId id="529" r:id="rId230"/>
    <p:sldId id="530" r:id="rId231"/>
    <p:sldId id="531" r:id="rId232"/>
    <p:sldId id="532" r:id="rId233"/>
    <p:sldId id="533" r:id="rId234"/>
    <p:sldId id="534" r:id="rId235"/>
    <p:sldId id="535" r:id="rId236"/>
    <p:sldId id="536" r:id="rId237"/>
    <p:sldId id="537" r:id="rId238"/>
    <p:sldId id="538" r:id="rId239"/>
    <p:sldId id="539" r:id="rId240"/>
    <p:sldId id="540" r:id="rId241"/>
    <p:sldId id="541" r:id="rId242"/>
    <p:sldId id="542" r:id="rId243"/>
    <p:sldId id="543" r:id="rId244"/>
    <p:sldId id="544" r:id="rId245"/>
    <p:sldId id="545" r:id="rId246"/>
    <p:sldId id="546" r:id="rId247"/>
    <p:sldId id="547" r:id="rId248"/>
    <p:sldId id="548" r:id="rId249"/>
    <p:sldId id="549" r:id="rId250"/>
    <p:sldId id="550" r:id="rId251"/>
    <p:sldId id="551" r:id="rId252"/>
    <p:sldId id="552" r:id="rId253"/>
    <p:sldId id="553" r:id="rId254"/>
    <p:sldId id="554" r:id="rId255"/>
    <p:sldId id="555" r:id="rId256"/>
    <p:sldId id="556" r:id="rId257"/>
    <p:sldId id="557" r:id="rId258"/>
    <p:sldId id="558" r:id="rId259"/>
    <p:sldId id="559" r:id="rId260"/>
    <p:sldId id="560" r:id="rId261"/>
    <p:sldId id="561" r:id="rId262"/>
    <p:sldId id="562" r:id="rId263"/>
    <p:sldId id="563" r:id="rId264"/>
    <p:sldId id="585" r:id="rId265"/>
    <p:sldId id="586" r:id="rId266"/>
    <p:sldId id="587" r:id="rId267"/>
    <p:sldId id="588" r:id="rId268"/>
    <p:sldId id="589" r:id="rId269"/>
    <p:sldId id="590" r:id="rId270"/>
    <p:sldId id="591" r:id="rId271"/>
    <p:sldId id="592" r:id="rId272"/>
    <p:sldId id="593" r:id="rId273"/>
    <p:sldId id="594" r:id="rId274"/>
    <p:sldId id="601" r:id="rId275"/>
    <p:sldId id="602" r:id="rId276"/>
    <p:sldId id="603" r:id="rId277"/>
    <p:sldId id="604" r:id="rId278"/>
    <p:sldId id="605" r:id="rId279"/>
    <p:sldId id="606" r:id="rId280"/>
    <p:sldId id="607" r:id="rId281"/>
    <p:sldId id="608" r:id="rId282"/>
    <p:sldId id="609" r:id="rId283"/>
    <p:sldId id="610" r:id="rId284"/>
    <p:sldId id="611" r:id="rId285"/>
    <p:sldId id="612" r:id="rId286"/>
    <p:sldId id="613" r:id="rId287"/>
    <p:sldId id="614" r:id="rId288"/>
    <p:sldId id="615" r:id="rId289"/>
    <p:sldId id="616" r:id="rId290"/>
    <p:sldId id="617" r:id="rId291"/>
    <p:sldId id="618" r:id="rId292"/>
    <p:sldId id="619" r:id="rId293"/>
    <p:sldId id="620" r:id="rId294"/>
    <p:sldId id="621" r:id="rId295"/>
    <p:sldId id="622" r:id="rId296"/>
    <p:sldId id="623" r:id="rId297"/>
    <p:sldId id="624" r:id="rId298"/>
    <p:sldId id="625" r:id="rId299"/>
    <p:sldId id="626" r:id="rId300"/>
    <p:sldId id="627" r:id="rId301"/>
    <p:sldId id="628" r:id="rId302"/>
    <p:sldId id="629" r:id="rId303"/>
    <p:sldId id="630" r:id="rId304"/>
    <p:sldId id="636" r:id="rId305"/>
    <p:sldId id="637" r:id="rId306"/>
    <p:sldId id="638" r:id="rId307"/>
    <p:sldId id="639" r:id="rId308"/>
    <p:sldId id="640" r:id="rId309"/>
    <p:sldId id="641" r:id="rId310"/>
    <p:sldId id="642" r:id="rId311"/>
    <p:sldId id="643" r:id="rId312"/>
    <p:sldId id="644" r:id="rId313"/>
    <p:sldId id="645" r:id="rId314"/>
    <p:sldId id="646" r:id="rId315"/>
    <p:sldId id="647" r:id="rId316"/>
    <p:sldId id="648" r:id="rId317"/>
    <p:sldId id="649" r:id="rId318"/>
    <p:sldId id="650" r:id="rId319"/>
    <p:sldId id="651" r:id="rId320"/>
    <p:sldId id="652" r:id="rId321"/>
    <p:sldId id="653" r:id="rId322"/>
    <p:sldId id="634" r:id="rId323"/>
    <p:sldId id="635" r:id="rId324"/>
    <p:sldId id="654" r:id="rId325"/>
    <p:sldId id="655" r:id="rId326"/>
    <p:sldId id="656" r:id="rId327"/>
    <p:sldId id="657" r:id="rId328"/>
    <p:sldId id="658" r:id="rId329"/>
    <p:sldId id="659" r:id="rId330"/>
    <p:sldId id="660" r:id="rId331"/>
    <p:sldId id="661" r:id="rId332"/>
    <p:sldId id="662" r:id="rId333"/>
    <p:sldId id="663" r:id="rId334"/>
    <p:sldId id="664" r:id="rId335"/>
    <p:sldId id="665" r:id="rId336"/>
    <p:sldId id="679" r:id="rId337"/>
    <p:sldId id="680" r:id="rId338"/>
    <p:sldId id="681" r:id="rId339"/>
    <p:sldId id="682" r:id="rId340"/>
    <p:sldId id="683" r:id="rId341"/>
    <p:sldId id="684" r:id="rId342"/>
    <p:sldId id="685" r:id="rId343"/>
    <p:sldId id="686" r:id="rId344"/>
    <p:sldId id="687" r:id="rId345"/>
    <p:sldId id="688" r:id="rId346"/>
    <p:sldId id="689" r:id="rId347"/>
    <p:sldId id="690" r:id="rId348"/>
    <p:sldId id="691" r:id="rId349"/>
    <p:sldId id="692" r:id="rId350"/>
    <p:sldId id="693" r:id="rId351"/>
    <p:sldId id="742" r:id="rId352"/>
    <p:sldId id="743" r:id="rId353"/>
    <p:sldId id="694" r:id="rId354"/>
    <p:sldId id="695" r:id="rId355"/>
    <p:sldId id="696" r:id="rId356"/>
    <p:sldId id="697" r:id="rId357"/>
    <p:sldId id="698" r:id="rId358"/>
    <p:sldId id="699" r:id="rId359"/>
    <p:sldId id="700" r:id="rId360"/>
    <p:sldId id="701" r:id="rId361"/>
    <p:sldId id="702" r:id="rId362"/>
    <p:sldId id="703" r:id="rId363"/>
    <p:sldId id="704" r:id="rId364"/>
    <p:sldId id="773" r:id="rId365"/>
    <p:sldId id="774" r:id="rId366"/>
    <p:sldId id="775" r:id="rId367"/>
    <p:sldId id="776" r:id="rId368"/>
    <p:sldId id="777" r:id="rId369"/>
    <p:sldId id="778" r:id="rId370"/>
    <p:sldId id="779" r:id="rId371"/>
    <p:sldId id="780" r:id="rId372"/>
    <p:sldId id="781" r:id="rId373"/>
    <p:sldId id="782" r:id="rId374"/>
    <p:sldId id="783" r:id="rId375"/>
    <p:sldId id="784" r:id="rId376"/>
    <p:sldId id="785" r:id="rId377"/>
    <p:sldId id="786" r:id="rId378"/>
    <p:sldId id="787" r:id="rId379"/>
    <p:sldId id="788" r:id="rId380"/>
    <p:sldId id="789" r:id="rId381"/>
    <p:sldId id="790" r:id="rId382"/>
    <p:sldId id="791" r:id="rId383"/>
    <p:sldId id="792" r:id="rId384"/>
    <p:sldId id="793" r:id="rId385"/>
    <p:sldId id="794" r:id="rId386"/>
    <p:sldId id="795" r:id="rId387"/>
    <p:sldId id="796" r:id="rId388"/>
    <p:sldId id="797" r:id="rId389"/>
    <p:sldId id="798" r:id="rId390"/>
    <p:sldId id="799" r:id="rId391"/>
    <p:sldId id="800" r:id="rId392"/>
    <p:sldId id="801" r:id="rId393"/>
    <p:sldId id="802" r:id="rId394"/>
    <p:sldId id="1146" r:id="rId395"/>
    <p:sldId id="1147" r:id="rId396"/>
    <p:sldId id="807" r:id="rId397"/>
    <p:sldId id="808" r:id="rId398"/>
    <p:sldId id="809" r:id="rId399"/>
    <p:sldId id="810" r:id="rId400"/>
    <p:sldId id="811" r:id="rId401"/>
    <p:sldId id="812" r:id="rId402"/>
    <p:sldId id="813" r:id="rId403"/>
    <p:sldId id="814" r:id="rId404"/>
    <p:sldId id="815" r:id="rId405"/>
    <p:sldId id="816" r:id="rId406"/>
    <p:sldId id="817" r:id="rId407"/>
    <p:sldId id="818" r:id="rId408"/>
    <p:sldId id="819" r:id="rId409"/>
    <p:sldId id="820" r:id="rId410"/>
    <p:sldId id="822" r:id="rId411"/>
    <p:sldId id="823" r:id="rId412"/>
    <p:sldId id="824" r:id="rId413"/>
    <p:sldId id="825" r:id="rId414"/>
    <p:sldId id="826" r:id="rId415"/>
    <p:sldId id="827" r:id="rId416"/>
    <p:sldId id="836" r:id="rId417"/>
    <p:sldId id="837" r:id="rId418"/>
    <p:sldId id="839" r:id="rId419"/>
    <p:sldId id="840" r:id="rId420"/>
    <p:sldId id="852" r:id="rId421"/>
    <p:sldId id="853" r:id="rId422"/>
    <p:sldId id="929" r:id="rId423"/>
    <p:sldId id="930" r:id="rId424"/>
    <p:sldId id="854" r:id="rId425"/>
    <p:sldId id="855" r:id="rId426"/>
    <p:sldId id="856" r:id="rId427"/>
    <p:sldId id="857" r:id="rId428"/>
    <p:sldId id="860" r:id="rId429"/>
    <p:sldId id="861" r:id="rId430"/>
    <p:sldId id="862" r:id="rId431"/>
    <p:sldId id="863" r:id="rId432"/>
    <p:sldId id="864" r:id="rId433"/>
    <p:sldId id="865" r:id="rId434"/>
    <p:sldId id="866" r:id="rId435"/>
    <p:sldId id="867" r:id="rId436"/>
    <p:sldId id="868" r:id="rId437"/>
    <p:sldId id="869" r:id="rId438"/>
    <p:sldId id="870" r:id="rId439"/>
    <p:sldId id="871" r:id="rId440"/>
    <p:sldId id="872" r:id="rId441"/>
    <p:sldId id="873" r:id="rId442"/>
    <p:sldId id="874" r:id="rId443"/>
    <p:sldId id="875" r:id="rId444"/>
    <p:sldId id="876" r:id="rId445"/>
    <p:sldId id="877" r:id="rId446"/>
    <p:sldId id="878" r:id="rId447"/>
    <p:sldId id="879" r:id="rId448"/>
    <p:sldId id="880" r:id="rId449"/>
    <p:sldId id="881" r:id="rId450"/>
    <p:sldId id="882" r:id="rId451"/>
    <p:sldId id="883" r:id="rId452"/>
    <p:sldId id="884" r:id="rId453"/>
    <p:sldId id="885" r:id="rId454"/>
    <p:sldId id="886" r:id="rId455"/>
    <p:sldId id="887" r:id="rId456"/>
    <p:sldId id="888" r:id="rId457"/>
    <p:sldId id="889" r:id="rId458"/>
    <p:sldId id="890" r:id="rId459"/>
    <p:sldId id="891" r:id="rId460"/>
    <p:sldId id="892" r:id="rId461"/>
    <p:sldId id="893" r:id="rId462"/>
    <p:sldId id="894" r:id="rId463"/>
    <p:sldId id="895" r:id="rId464"/>
    <p:sldId id="896" r:id="rId465"/>
    <p:sldId id="897" r:id="rId466"/>
    <p:sldId id="898" r:id="rId467"/>
    <p:sldId id="899" r:id="rId468"/>
    <p:sldId id="900" r:id="rId469"/>
    <p:sldId id="901" r:id="rId470"/>
    <p:sldId id="902" r:id="rId471"/>
    <p:sldId id="903" r:id="rId472"/>
    <p:sldId id="1391" r:id="rId473"/>
    <p:sldId id="905" r:id="rId474"/>
    <p:sldId id="906" r:id="rId475"/>
    <p:sldId id="907" r:id="rId476"/>
    <p:sldId id="908" r:id="rId477"/>
    <p:sldId id="909" r:id="rId478"/>
    <p:sldId id="910" r:id="rId479"/>
    <p:sldId id="911" r:id="rId480"/>
    <p:sldId id="858" r:id="rId481"/>
    <p:sldId id="859" r:id="rId482"/>
    <p:sldId id="914" r:id="rId483"/>
    <p:sldId id="913" r:id="rId484"/>
    <p:sldId id="916" r:id="rId485"/>
    <p:sldId id="915" r:id="rId486"/>
    <p:sldId id="918" r:id="rId487"/>
    <p:sldId id="917" r:id="rId488"/>
    <p:sldId id="920" r:id="rId489"/>
    <p:sldId id="919" r:id="rId490"/>
    <p:sldId id="923" r:id="rId491"/>
    <p:sldId id="924" r:id="rId492"/>
    <p:sldId id="925" r:id="rId493"/>
    <p:sldId id="926" r:id="rId494"/>
    <p:sldId id="927" r:id="rId495"/>
    <p:sldId id="928" r:id="rId496"/>
    <p:sldId id="935" r:id="rId497"/>
    <p:sldId id="936" r:id="rId498"/>
    <p:sldId id="1212" r:id="rId499"/>
    <p:sldId id="938" r:id="rId500"/>
    <p:sldId id="939" r:id="rId501"/>
    <p:sldId id="940" r:id="rId502"/>
    <p:sldId id="941" r:id="rId503"/>
    <p:sldId id="942" r:id="rId504"/>
    <p:sldId id="943" r:id="rId505"/>
    <p:sldId id="944" r:id="rId506"/>
    <p:sldId id="945" r:id="rId507"/>
    <p:sldId id="946" r:id="rId508"/>
    <p:sldId id="947" r:id="rId509"/>
    <p:sldId id="948" r:id="rId510"/>
    <p:sldId id="949" r:id="rId511"/>
    <p:sldId id="950" r:id="rId512"/>
    <p:sldId id="951" r:id="rId513"/>
    <p:sldId id="952" r:id="rId514"/>
    <p:sldId id="953" r:id="rId515"/>
    <p:sldId id="954" r:id="rId516"/>
    <p:sldId id="955" r:id="rId517"/>
    <p:sldId id="956" r:id="rId518"/>
    <p:sldId id="957" r:id="rId519"/>
    <p:sldId id="958" r:id="rId520"/>
    <p:sldId id="959" r:id="rId521"/>
    <p:sldId id="960" r:id="rId522"/>
    <p:sldId id="961" r:id="rId523"/>
    <p:sldId id="962" r:id="rId524"/>
    <p:sldId id="963" r:id="rId525"/>
    <p:sldId id="964" r:id="rId526"/>
    <p:sldId id="965" r:id="rId527"/>
    <p:sldId id="966" r:id="rId528"/>
    <p:sldId id="967" r:id="rId529"/>
    <p:sldId id="968" r:id="rId530"/>
    <p:sldId id="1117" r:id="rId531"/>
    <p:sldId id="1118" r:id="rId532"/>
    <p:sldId id="969" r:id="rId533"/>
    <p:sldId id="970" r:id="rId534"/>
    <p:sldId id="971" r:id="rId535"/>
    <p:sldId id="972" r:id="rId536"/>
    <p:sldId id="973" r:id="rId537"/>
    <p:sldId id="974" r:id="rId538"/>
    <p:sldId id="975" r:id="rId539"/>
    <p:sldId id="976" r:id="rId540"/>
    <p:sldId id="977" r:id="rId541"/>
    <p:sldId id="978" r:id="rId542"/>
    <p:sldId id="981" r:id="rId543"/>
    <p:sldId id="982" r:id="rId544"/>
    <p:sldId id="1015" r:id="rId545"/>
    <p:sldId id="984" r:id="rId546"/>
    <p:sldId id="985" r:id="rId547"/>
    <p:sldId id="986" r:id="rId548"/>
    <p:sldId id="987" r:id="rId549"/>
    <p:sldId id="988" r:id="rId550"/>
    <p:sldId id="989" r:id="rId551"/>
    <p:sldId id="990" r:id="rId552"/>
    <p:sldId id="1314" r:id="rId553"/>
    <p:sldId id="992" r:id="rId554"/>
    <p:sldId id="993" r:id="rId555"/>
    <p:sldId id="994" r:id="rId556"/>
    <p:sldId id="995" r:id="rId557"/>
    <p:sldId id="996" r:id="rId558"/>
    <p:sldId id="997" r:id="rId559"/>
    <p:sldId id="998" r:id="rId560"/>
    <p:sldId id="999" r:id="rId561"/>
    <p:sldId id="1000" r:id="rId562"/>
    <p:sldId id="1001" r:id="rId563"/>
    <p:sldId id="1002" r:id="rId564"/>
    <p:sldId id="1003" r:id="rId565"/>
    <p:sldId id="1004" r:id="rId566"/>
    <p:sldId id="1005" r:id="rId567"/>
    <p:sldId id="1006" r:id="rId568"/>
    <p:sldId id="1007" r:id="rId569"/>
    <p:sldId id="1008" r:id="rId570"/>
    <p:sldId id="1009" r:id="rId571"/>
    <p:sldId id="1010" r:id="rId572"/>
    <p:sldId id="1011" r:id="rId573"/>
    <p:sldId id="1012" r:id="rId574"/>
    <p:sldId id="1013" r:id="rId575"/>
    <p:sldId id="1014" r:id="rId576"/>
    <p:sldId id="1017" r:id="rId577"/>
    <p:sldId id="1018" r:id="rId578"/>
    <p:sldId id="1019" r:id="rId579"/>
    <p:sldId id="1020" r:id="rId580"/>
    <p:sldId id="1021" r:id="rId581"/>
    <p:sldId id="1022" r:id="rId582"/>
    <p:sldId id="1023" r:id="rId583"/>
    <p:sldId id="1024" r:id="rId584"/>
    <p:sldId id="1025" r:id="rId585"/>
    <p:sldId id="1026" r:id="rId586"/>
    <p:sldId id="1027" r:id="rId587"/>
    <p:sldId id="1028" r:id="rId588"/>
    <p:sldId id="1029" r:id="rId589"/>
    <p:sldId id="1030" r:id="rId590"/>
    <p:sldId id="1031" r:id="rId591"/>
    <p:sldId id="1032" r:id="rId592"/>
    <p:sldId id="1033" r:id="rId593"/>
    <p:sldId id="1034" r:id="rId594"/>
    <p:sldId id="1035" r:id="rId595"/>
    <p:sldId id="1036" r:id="rId596"/>
    <p:sldId id="1037" r:id="rId597"/>
    <p:sldId id="1038" r:id="rId598"/>
    <p:sldId id="1039" r:id="rId599"/>
    <p:sldId id="1040" r:id="rId600"/>
    <p:sldId id="1041" r:id="rId601"/>
    <p:sldId id="1042" r:id="rId602"/>
    <p:sldId id="1043" r:id="rId603"/>
    <p:sldId id="1044" r:id="rId604"/>
    <p:sldId id="1045" r:id="rId605"/>
    <p:sldId id="1046" r:id="rId606"/>
    <p:sldId id="1050" r:id="rId607"/>
    <p:sldId id="1051" r:id="rId608"/>
    <p:sldId id="1052" r:id="rId609"/>
    <p:sldId id="1053" r:id="rId610"/>
    <p:sldId id="1048" r:id="rId611"/>
    <p:sldId id="1049" r:id="rId612"/>
    <p:sldId id="1055" r:id="rId613"/>
    <p:sldId id="1056" r:id="rId614"/>
    <p:sldId id="1057" r:id="rId615"/>
    <p:sldId id="1058" r:id="rId616"/>
    <p:sldId id="1059" r:id="rId617"/>
    <p:sldId id="1060" r:id="rId618"/>
    <p:sldId id="1061" r:id="rId619"/>
    <p:sldId id="1062" r:id="rId620"/>
    <p:sldId id="1063" r:id="rId621"/>
    <p:sldId id="1064" r:id="rId622"/>
    <p:sldId id="1065" r:id="rId623"/>
    <p:sldId id="1066" r:id="rId624"/>
    <p:sldId id="1067" r:id="rId625"/>
    <p:sldId id="1068" r:id="rId626"/>
    <p:sldId id="1069" r:id="rId627"/>
    <p:sldId id="1070" r:id="rId628"/>
    <p:sldId id="1071" r:id="rId629"/>
    <p:sldId id="1072" r:id="rId630"/>
    <p:sldId id="1073" r:id="rId631"/>
    <p:sldId id="1074" r:id="rId632"/>
    <p:sldId id="1075" r:id="rId633"/>
    <p:sldId id="1076" r:id="rId634"/>
    <p:sldId id="1077" r:id="rId635"/>
    <p:sldId id="1078" r:id="rId636"/>
    <p:sldId id="1079" r:id="rId637"/>
    <p:sldId id="1080" r:id="rId638"/>
    <p:sldId id="1081" r:id="rId639"/>
    <p:sldId id="1082" r:id="rId640"/>
    <p:sldId id="1083" r:id="rId641"/>
    <p:sldId id="1084" r:id="rId642"/>
    <p:sldId id="1085" r:id="rId643"/>
    <p:sldId id="1086" r:id="rId644"/>
    <p:sldId id="1087" r:id="rId645"/>
    <p:sldId id="1088" r:id="rId646"/>
    <p:sldId id="1089" r:id="rId647"/>
    <p:sldId id="1090" r:id="rId648"/>
    <p:sldId id="1091" r:id="rId649"/>
    <p:sldId id="1092" r:id="rId650"/>
    <p:sldId id="1093" r:id="rId651"/>
    <p:sldId id="1094" r:id="rId652"/>
    <p:sldId id="1097" r:id="rId653"/>
    <p:sldId id="1098" r:id="rId654"/>
    <p:sldId id="1210" r:id="rId655"/>
    <p:sldId id="1211" r:id="rId656"/>
    <p:sldId id="1099" r:id="rId657"/>
    <p:sldId id="1100" r:id="rId658"/>
    <p:sldId id="1101" r:id="rId659"/>
    <p:sldId id="1102" r:id="rId660"/>
    <p:sldId id="1103" r:id="rId661"/>
    <p:sldId id="1104" r:id="rId662"/>
    <p:sldId id="1105" r:id="rId663"/>
    <p:sldId id="1106" r:id="rId664"/>
    <p:sldId id="1107" r:id="rId665"/>
    <p:sldId id="1108" r:id="rId666"/>
    <p:sldId id="1149" r:id="rId667"/>
    <p:sldId id="1150" r:id="rId668"/>
    <p:sldId id="1151" r:id="rId669"/>
    <p:sldId id="1152" r:id="rId670"/>
    <p:sldId id="1153" r:id="rId671"/>
    <p:sldId id="1154" r:id="rId672"/>
    <p:sldId id="1155" r:id="rId673"/>
    <p:sldId id="1156" r:id="rId674"/>
    <p:sldId id="1157" r:id="rId675"/>
    <p:sldId id="1158" r:id="rId676"/>
    <p:sldId id="1159" r:id="rId677"/>
    <p:sldId id="1160" r:id="rId678"/>
    <p:sldId id="1161" r:id="rId679"/>
    <p:sldId id="1162" r:id="rId680"/>
    <p:sldId id="1163" r:id="rId681"/>
    <p:sldId id="1164" r:id="rId682"/>
    <p:sldId id="1095" r:id="rId683"/>
    <p:sldId id="1096" r:id="rId684"/>
    <p:sldId id="1167" r:id="rId685"/>
    <p:sldId id="1168" r:id="rId686"/>
    <p:sldId id="1213" r:id="rId687"/>
    <p:sldId id="1214" r:id="rId688"/>
    <p:sldId id="1215" r:id="rId689"/>
    <p:sldId id="1216" r:id="rId690"/>
    <p:sldId id="1173" r:id="rId691"/>
    <p:sldId id="1174" r:id="rId692"/>
    <p:sldId id="1175" r:id="rId693"/>
    <p:sldId id="1176" r:id="rId694"/>
    <p:sldId id="1177" r:id="rId695"/>
    <p:sldId id="1178" r:id="rId696"/>
    <p:sldId id="1217" r:id="rId697"/>
    <p:sldId id="1218" r:id="rId698"/>
    <p:sldId id="1219" r:id="rId699"/>
    <p:sldId id="1220" r:id="rId700"/>
    <p:sldId id="1221" r:id="rId701"/>
    <p:sldId id="1222" r:id="rId702"/>
    <p:sldId id="1223" r:id="rId703"/>
    <p:sldId id="1224" r:id="rId704"/>
    <p:sldId id="1225" r:id="rId705"/>
    <p:sldId id="1226" r:id="rId706"/>
    <p:sldId id="1227" r:id="rId707"/>
    <p:sldId id="1228" r:id="rId708"/>
    <p:sldId id="1229" r:id="rId709"/>
    <p:sldId id="1230" r:id="rId710"/>
    <p:sldId id="1231" r:id="rId711"/>
    <p:sldId id="1232" r:id="rId712"/>
    <p:sldId id="1233" r:id="rId713"/>
    <p:sldId id="1234" r:id="rId714"/>
    <p:sldId id="1235" r:id="rId715"/>
    <p:sldId id="1236" r:id="rId716"/>
    <p:sldId id="1237" r:id="rId717"/>
    <p:sldId id="1267" r:id="rId718"/>
    <p:sldId id="1239" r:id="rId719"/>
    <p:sldId id="1238" r:id="rId720"/>
    <p:sldId id="1388" r:id="rId721"/>
    <p:sldId id="1389" r:id="rId722"/>
    <p:sldId id="1241" r:id="rId723"/>
    <p:sldId id="1242" r:id="rId724"/>
    <p:sldId id="1243" r:id="rId725"/>
    <p:sldId id="1244" r:id="rId726"/>
    <p:sldId id="1245" r:id="rId727"/>
    <p:sldId id="1246" r:id="rId728"/>
    <p:sldId id="1247" r:id="rId729"/>
    <p:sldId id="1248" r:id="rId730"/>
    <p:sldId id="1249" r:id="rId731"/>
    <p:sldId id="1250" r:id="rId732"/>
    <p:sldId id="1251" r:id="rId733"/>
    <p:sldId id="1252" r:id="rId734"/>
    <p:sldId id="1253" r:id="rId735"/>
    <p:sldId id="1254" r:id="rId736"/>
    <p:sldId id="1255" r:id="rId737"/>
    <p:sldId id="1256" r:id="rId738"/>
    <p:sldId id="1257" r:id="rId739"/>
    <p:sldId id="1258" r:id="rId740"/>
    <p:sldId id="1268" r:id="rId741"/>
    <p:sldId id="1269" r:id="rId742"/>
    <p:sldId id="1270" r:id="rId743"/>
    <p:sldId id="1271" r:id="rId744"/>
    <p:sldId id="1272" r:id="rId745"/>
    <p:sldId id="1273" r:id="rId746"/>
    <p:sldId id="1286" r:id="rId747"/>
    <p:sldId id="1287" r:id="rId748"/>
    <p:sldId id="1274" r:id="rId749"/>
    <p:sldId id="1275" r:id="rId750"/>
    <p:sldId id="1276" r:id="rId751"/>
    <p:sldId id="1277" r:id="rId752"/>
    <p:sldId id="1278" r:id="rId753"/>
    <p:sldId id="1279" r:id="rId754"/>
    <p:sldId id="1280" r:id="rId755"/>
    <p:sldId id="1281" r:id="rId756"/>
    <p:sldId id="1282" r:id="rId757"/>
    <p:sldId id="1283" r:id="rId758"/>
    <p:sldId id="1284" r:id="rId759"/>
    <p:sldId id="1285" r:id="rId760"/>
    <p:sldId id="1288" r:id="rId761"/>
    <p:sldId id="1289" r:id="rId762"/>
    <p:sldId id="1290" r:id="rId763"/>
    <p:sldId id="1291" r:id="rId764"/>
    <p:sldId id="1292" r:id="rId765"/>
    <p:sldId id="1293" r:id="rId766"/>
    <p:sldId id="1294" r:id="rId767"/>
    <p:sldId id="1295" r:id="rId768"/>
    <p:sldId id="1296" r:id="rId769"/>
    <p:sldId id="1297" r:id="rId770"/>
    <p:sldId id="1298" r:id="rId771"/>
    <p:sldId id="1299" r:id="rId772"/>
    <p:sldId id="1300" r:id="rId773"/>
    <p:sldId id="1301" r:id="rId774"/>
    <p:sldId id="1302" r:id="rId775"/>
    <p:sldId id="1303" r:id="rId776"/>
    <p:sldId id="1304" r:id="rId777"/>
    <p:sldId id="1305" r:id="rId778"/>
    <p:sldId id="1306" r:id="rId779"/>
    <p:sldId id="1307" r:id="rId780"/>
    <p:sldId id="1186" r:id="rId781"/>
    <p:sldId id="1187" r:id="rId782"/>
    <p:sldId id="1188" r:id="rId783"/>
    <p:sldId id="1189" r:id="rId784"/>
    <p:sldId id="1190" r:id="rId785"/>
    <p:sldId id="1191" r:id="rId786"/>
    <p:sldId id="1192" r:id="rId787"/>
    <p:sldId id="1193" r:id="rId788"/>
    <p:sldId id="1194" r:id="rId789"/>
    <p:sldId id="1195" r:id="rId790"/>
    <p:sldId id="1196" r:id="rId791"/>
    <p:sldId id="1197" r:id="rId792"/>
    <p:sldId id="1198" r:id="rId793"/>
    <p:sldId id="1199" r:id="rId794"/>
    <p:sldId id="1200" r:id="rId795"/>
    <p:sldId id="1201" r:id="rId796"/>
    <p:sldId id="1202" r:id="rId797"/>
    <p:sldId id="1203" r:id="rId798"/>
    <p:sldId id="1204" r:id="rId799"/>
    <p:sldId id="1205" r:id="rId800"/>
    <p:sldId id="1206" r:id="rId801"/>
    <p:sldId id="1207" r:id="rId802"/>
    <p:sldId id="1208" r:id="rId803"/>
    <p:sldId id="1209" r:id="rId804"/>
    <p:sldId id="1259" r:id="rId805"/>
    <p:sldId id="1260" r:id="rId806"/>
    <p:sldId id="1261" r:id="rId807"/>
    <p:sldId id="1386" r:id="rId808"/>
    <p:sldId id="1315" r:id="rId809"/>
    <p:sldId id="1316" r:id="rId810"/>
    <p:sldId id="1317" r:id="rId811"/>
    <p:sldId id="1318" r:id="rId812"/>
    <p:sldId id="1319" r:id="rId813"/>
    <p:sldId id="1320" r:id="rId814"/>
    <p:sldId id="1321" r:id="rId815"/>
    <p:sldId id="1322" r:id="rId816"/>
    <p:sldId id="1323" r:id="rId817"/>
    <p:sldId id="1324" r:id="rId818"/>
    <p:sldId id="1325" r:id="rId819"/>
    <p:sldId id="1326" r:id="rId820"/>
    <p:sldId id="1327" r:id="rId821"/>
    <p:sldId id="1328" r:id="rId822"/>
    <p:sldId id="1329" r:id="rId823"/>
    <p:sldId id="1330" r:id="rId824"/>
    <p:sldId id="1331" r:id="rId825"/>
    <p:sldId id="1332" r:id="rId826"/>
    <p:sldId id="1333" r:id="rId827"/>
    <p:sldId id="1334" r:id="rId828"/>
    <p:sldId id="1335" r:id="rId829"/>
    <p:sldId id="1336" r:id="rId830"/>
    <p:sldId id="1337" r:id="rId831"/>
    <p:sldId id="1338" r:id="rId832"/>
    <p:sldId id="1339" r:id="rId833"/>
    <p:sldId id="1340" r:id="rId834"/>
    <p:sldId id="1341" r:id="rId835"/>
    <p:sldId id="1342" r:id="rId836"/>
    <p:sldId id="1343" r:id="rId837"/>
    <p:sldId id="1344" r:id="rId838"/>
    <p:sldId id="1345" r:id="rId839"/>
    <p:sldId id="1346" r:id="rId840"/>
    <p:sldId id="1347" r:id="rId841"/>
    <p:sldId id="1348" r:id="rId842"/>
    <p:sldId id="1349" r:id="rId843"/>
    <p:sldId id="1350" r:id="rId844"/>
    <p:sldId id="1351" r:id="rId845"/>
    <p:sldId id="1352" r:id="rId846"/>
    <p:sldId id="1353" r:id="rId847"/>
    <p:sldId id="1354" r:id="rId848"/>
    <p:sldId id="1355" r:id="rId849"/>
    <p:sldId id="1356" r:id="rId850"/>
    <p:sldId id="1357" r:id="rId851"/>
    <p:sldId id="1358" r:id="rId852"/>
    <p:sldId id="1359" r:id="rId853"/>
    <p:sldId id="1360" r:id="rId854"/>
    <p:sldId id="1361" r:id="rId855"/>
    <p:sldId id="1362" r:id="rId856"/>
    <p:sldId id="1363" r:id="rId857"/>
    <p:sldId id="1364" r:id="rId858"/>
    <p:sldId id="1365" r:id="rId859"/>
    <p:sldId id="1366" r:id="rId860"/>
    <p:sldId id="1367" r:id="rId861"/>
    <p:sldId id="1368" r:id="rId862"/>
    <p:sldId id="1369" r:id="rId863"/>
    <p:sldId id="1370" r:id="rId864"/>
    <p:sldId id="1371" r:id="rId865"/>
    <p:sldId id="1372" r:id="rId866"/>
    <p:sldId id="1373" r:id="rId867"/>
    <p:sldId id="1374" r:id="rId868"/>
    <p:sldId id="1375" r:id="rId869"/>
    <p:sldId id="1376" r:id="rId870"/>
    <p:sldId id="1377" r:id="rId871"/>
    <p:sldId id="1378" r:id="rId872"/>
    <p:sldId id="1379" r:id="rId873"/>
    <p:sldId id="1380" r:id="rId874"/>
    <p:sldId id="1381" r:id="rId875"/>
    <p:sldId id="1382" r:id="rId876"/>
    <p:sldId id="1383" r:id="rId877"/>
    <p:sldId id="1384" r:id="rId878"/>
    <p:sldId id="1400" r:id="rId879"/>
    <p:sldId id="1401" r:id="rId880"/>
    <p:sldId id="1398" r:id="rId881"/>
    <p:sldId id="1399" r:id="rId882"/>
    <p:sldId id="1396" r:id="rId883"/>
    <p:sldId id="1397" r:id="rId884"/>
    <p:sldId id="1403" r:id="rId885"/>
    <p:sldId id="1404" r:id="rId886"/>
    <p:sldId id="1659" r:id="rId887"/>
    <p:sldId id="1660" r:id="rId888"/>
    <p:sldId id="1663" r:id="rId889"/>
    <p:sldId id="1664" r:id="rId890"/>
    <p:sldId id="1666" r:id="rId891"/>
    <p:sldId id="1667" r:id="rId892"/>
    <p:sldId id="1669" r:id="rId893"/>
    <p:sldId id="1670" r:id="rId894"/>
    <p:sldId id="1671" r:id="rId895"/>
    <p:sldId id="1672" r:id="rId896"/>
    <p:sldId id="1673" r:id="rId897"/>
    <p:sldId id="1674" r:id="rId898"/>
    <p:sldId id="1677" r:id="rId899"/>
    <p:sldId id="1678" r:id="rId900"/>
    <p:sldId id="1679" r:id="rId901"/>
    <p:sldId id="1680" r:id="rId902"/>
    <p:sldId id="1681" r:id="rId903"/>
    <p:sldId id="1682" r:id="rId904"/>
    <p:sldId id="1683" r:id="rId905"/>
    <p:sldId id="1684" r:id="rId906"/>
    <p:sldId id="1685" r:id="rId907"/>
    <p:sldId id="1686" r:id="rId908"/>
    <p:sldId id="1687" r:id="rId909"/>
    <p:sldId id="1688" r:id="rId910"/>
    <p:sldId id="1689" r:id="rId911"/>
    <p:sldId id="1690" r:id="rId912"/>
    <p:sldId id="1691" r:id="rId913"/>
    <p:sldId id="1692" r:id="rId914"/>
    <p:sldId id="1693" r:id="rId915"/>
    <p:sldId id="1694" r:id="rId916"/>
    <p:sldId id="1695" r:id="rId917"/>
    <p:sldId id="1696" r:id="rId918"/>
    <p:sldId id="1697" r:id="rId919"/>
    <p:sldId id="1698" r:id="rId920"/>
    <p:sldId id="1699" r:id="rId921"/>
    <p:sldId id="1700" r:id="rId922"/>
    <p:sldId id="1701" r:id="rId923"/>
    <p:sldId id="1702" r:id="rId924"/>
    <p:sldId id="1703" r:id="rId925"/>
    <p:sldId id="1704" r:id="rId926"/>
    <p:sldId id="1705" r:id="rId927"/>
    <p:sldId id="1706" r:id="rId928"/>
    <p:sldId id="1707" r:id="rId929"/>
    <p:sldId id="1708" r:id="rId930"/>
    <p:sldId id="1709" r:id="rId931"/>
    <p:sldId id="1710" r:id="rId932"/>
    <p:sldId id="1711" r:id="rId933"/>
    <p:sldId id="1712" r:id="rId934"/>
    <p:sldId id="1713" r:id="rId935"/>
    <p:sldId id="1714" r:id="rId936"/>
    <p:sldId id="1715" r:id="rId937"/>
    <p:sldId id="1716" r:id="rId938"/>
    <p:sldId id="1717" r:id="rId939"/>
    <p:sldId id="1718" r:id="rId940"/>
    <p:sldId id="1719" r:id="rId941"/>
    <p:sldId id="1720" r:id="rId942"/>
    <p:sldId id="1721" r:id="rId943"/>
    <p:sldId id="1722" r:id="rId944"/>
    <p:sldId id="1723" r:id="rId945"/>
    <p:sldId id="1724" r:id="rId946"/>
    <p:sldId id="1729" r:id="rId947"/>
    <p:sldId id="1730" r:id="rId948"/>
    <p:sldId id="1731" r:id="rId949"/>
    <p:sldId id="1732" r:id="rId950"/>
    <p:sldId id="1733" r:id="rId951"/>
    <p:sldId id="1734" r:id="rId952"/>
    <p:sldId id="1735" r:id="rId953"/>
    <p:sldId id="1736" r:id="rId954"/>
    <p:sldId id="1737" r:id="rId955"/>
    <p:sldId id="1738" r:id="rId956"/>
    <p:sldId id="1739" r:id="rId957"/>
    <p:sldId id="1740" r:id="rId958"/>
    <p:sldId id="1741" r:id="rId959"/>
    <p:sldId id="1742" r:id="rId960"/>
    <p:sldId id="1743" r:id="rId961"/>
    <p:sldId id="1744" r:id="rId962"/>
    <p:sldId id="1745" r:id="rId963"/>
    <p:sldId id="1746" r:id="rId964"/>
    <p:sldId id="1747" r:id="rId965"/>
    <p:sldId id="1748" r:id="rId966"/>
    <p:sldId id="1749" r:id="rId967"/>
    <p:sldId id="1750" r:id="rId968"/>
    <p:sldId id="1751" r:id="rId969"/>
    <p:sldId id="1752" r:id="rId970"/>
    <p:sldId id="1753" r:id="rId971"/>
    <p:sldId id="1754" r:id="rId972"/>
    <p:sldId id="1755" r:id="rId973"/>
    <p:sldId id="1756" r:id="rId974"/>
    <p:sldId id="1757" r:id="rId975"/>
    <p:sldId id="1758" r:id="rId976"/>
    <p:sldId id="1759" r:id="rId977"/>
    <p:sldId id="1760" r:id="rId978"/>
    <p:sldId id="1761" r:id="rId979"/>
    <p:sldId id="1762" r:id="rId980"/>
    <p:sldId id="1763" r:id="rId981"/>
    <p:sldId id="1764" r:id="rId982"/>
    <p:sldId id="1765" r:id="rId983"/>
    <p:sldId id="1766" r:id="rId984"/>
    <p:sldId id="1767" r:id="rId985"/>
    <p:sldId id="1768" r:id="rId986"/>
    <p:sldId id="1769" r:id="rId987"/>
    <p:sldId id="1770" r:id="rId988"/>
    <p:sldId id="1771" r:id="rId989"/>
    <p:sldId id="1772" r:id="rId990"/>
    <p:sldId id="1773" r:id="rId991"/>
    <p:sldId id="1774" r:id="rId992"/>
    <p:sldId id="1775" r:id="rId993"/>
    <p:sldId id="1776" r:id="rId994"/>
    <p:sldId id="1778" r:id="rId995"/>
    <p:sldId id="1779" r:id="rId996"/>
    <p:sldId id="1780" r:id="rId997"/>
    <p:sldId id="1781" r:id="rId998"/>
    <p:sldId id="1782" r:id="rId999"/>
    <p:sldId id="1783" r:id="rId1000"/>
    <p:sldId id="1784" r:id="rId1001"/>
    <p:sldId id="1785" r:id="rId1002"/>
    <p:sldId id="1786" r:id="rId1003"/>
    <p:sldId id="1787" r:id="rId1004"/>
    <p:sldId id="1788" r:id="rId1005"/>
    <p:sldId id="1789" r:id="rId1006"/>
    <p:sldId id="1792" r:id="rId1007"/>
    <p:sldId id="1791" r:id="rId1008"/>
    <p:sldId id="1794" r:id="rId1009"/>
    <p:sldId id="1793" r:id="rId1010"/>
    <p:sldId id="1796" r:id="rId1011"/>
    <p:sldId id="1795" r:id="rId1012"/>
    <p:sldId id="1798" r:id="rId1013"/>
    <p:sldId id="1797" r:id="rId1014"/>
    <p:sldId id="1800" r:id="rId1015"/>
    <p:sldId id="1799" r:id="rId1016"/>
    <p:sldId id="1802" r:id="rId1017"/>
    <p:sldId id="1801" r:id="rId1018"/>
    <p:sldId id="1804" r:id="rId1019"/>
    <p:sldId id="1803" r:id="rId1020"/>
    <p:sldId id="1806" r:id="rId1021"/>
    <p:sldId id="1805" r:id="rId1022"/>
    <p:sldId id="1808" r:id="rId1023"/>
    <p:sldId id="1807" r:id="rId1024"/>
    <p:sldId id="1810" r:id="rId1025"/>
    <p:sldId id="1809" r:id="rId1026"/>
    <p:sldId id="1812" r:id="rId1027"/>
    <p:sldId id="1811" r:id="rId1028"/>
    <p:sldId id="1814" r:id="rId1029"/>
    <p:sldId id="1813" r:id="rId1030"/>
    <p:sldId id="1816" r:id="rId1031"/>
    <p:sldId id="1815" r:id="rId1032"/>
    <p:sldId id="1818" r:id="rId1033"/>
    <p:sldId id="1817" r:id="rId1034"/>
    <p:sldId id="1820" r:id="rId1035"/>
    <p:sldId id="1819" r:id="rId1036"/>
    <p:sldId id="1822" r:id="rId1037"/>
    <p:sldId id="1821" r:id="rId1038"/>
    <p:sldId id="1824" r:id="rId1039"/>
    <p:sldId id="1823" r:id="rId1040"/>
    <p:sldId id="1406" r:id="rId1041"/>
    <p:sldId id="1407" r:id="rId1042"/>
    <p:sldId id="1409" r:id="rId1043"/>
    <p:sldId id="1410" r:id="rId1044"/>
    <p:sldId id="1411" r:id="rId1045"/>
    <p:sldId id="1412" r:id="rId1046"/>
    <p:sldId id="1414" r:id="rId1047"/>
    <p:sldId id="1415" r:id="rId1048"/>
    <p:sldId id="1416" r:id="rId1049"/>
    <p:sldId id="1417" r:id="rId1050"/>
    <p:sldId id="1418" r:id="rId1051"/>
    <p:sldId id="1419" r:id="rId1052"/>
    <p:sldId id="1420" r:id="rId1053"/>
    <p:sldId id="1421" r:id="rId1054"/>
    <p:sldId id="1423" r:id="rId1055"/>
    <p:sldId id="1424" r:id="rId1056"/>
    <p:sldId id="1425" r:id="rId1057"/>
    <p:sldId id="1426" r:id="rId1058"/>
    <p:sldId id="1427" r:id="rId1059"/>
    <p:sldId id="1428" r:id="rId1060"/>
    <p:sldId id="1429" r:id="rId1061"/>
    <p:sldId id="1430" r:id="rId1062"/>
    <p:sldId id="1431" r:id="rId1063"/>
    <p:sldId id="1432" r:id="rId1064"/>
    <p:sldId id="1433" r:id="rId1065"/>
    <p:sldId id="1434" r:id="rId1066"/>
    <p:sldId id="1435" r:id="rId1067"/>
    <p:sldId id="1436" r:id="rId1068"/>
    <p:sldId id="1437" r:id="rId1069"/>
    <p:sldId id="1438" r:id="rId1070"/>
    <p:sldId id="1440" r:id="rId1071"/>
    <p:sldId id="1441" r:id="rId1072"/>
    <p:sldId id="1442" r:id="rId1073"/>
    <p:sldId id="1443" r:id="rId1074"/>
    <p:sldId id="1444" r:id="rId1075"/>
    <p:sldId id="1445" r:id="rId1076"/>
    <p:sldId id="1446" r:id="rId1077"/>
    <p:sldId id="1447" r:id="rId1078"/>
    <p:sldId id="1448" r:id="rId1079"/>
    <p:sldId id="1449" r:id="rId1080"/>
    <p:sldId id="1450" r:id="rId1081"/>
    <p:sldId id="1451" r:id="rId1082"/>
    <p:sldId id="1452" r:id="rId1083"/>
    <p:sldId id="1453" r:id="rId1084"/>
    <p:sldId id="1454" r:id="rId1085"/>
    <p:sldId id="1455" r:id="rId1086"/>
    <p:sldId id="1457" r:id="rId1087"/>
    <p:sldId id="1458" r:id="rId1088"/>
    <p:sldId id="1459" r:id="rId1089"/>
    <p:sldId id="1460" r:id="rId1090"/>
    <p:sldId id="1461" r:id="rId1091"/>
    <p:sldId id="1462" r:id="rId1092"/>
    <p:sldId id="1463" r:id="rId1093"/>
    <p:sldId id="1464" r:id="rId1094"/>
    <p:sldId id="1465" r:id="rId1095"/>
    <p:sldId id="1466" r:id="rId1096"/>
    <p:sldId id="1467" r:id="rId1097"/>
    <p:sldId id="1468" r:id="rId1098"/>
    <p:sldId id="1469" r:id="rId1099"/>
    <p:sldId id="1470" r:id="rId1100"/>
    <p:sldId id="1471" r:id="rId1101"/>
    <p:sldId id="1472" r:id="rId1102"/>
    <p:sldId id="1484" r:id="rId1103"/>
    <p:sldId id="1485" r:id="rId1104"/>
    <p:sldId id="1488" r:id="rId1105"/>
    <p:sldId id="1489" r:id="rId1106"/>
    <p:sldId id="1490" r:id="rId1107"/>
    <p:sldId id="1491" r:id="rId1108"/>
    <p:sldId id="1492" r:id="rId1109"/>
    <p:sldId id="1493" r:id="rId1110"/>
    <p:sldId id="1494" r:id="rId1111"/>
    <p:sldId id="1495" r:id="rId1112"/>
    <p:sldId id="1496" r:id="rId1113"/>
    <p:sldId id="1497" r:id="rId1114"/>
    <p:sldId id="1498" r:id="rId1115"/>
    <p:sldId id="1499" r:id="rId1116"/>
    <p:sldId id="1500" r:id="rId1117"/>
    <p:sldId id="1501" r:id="rId1118"/>
    <p:sldId id="1502" r:id="rId1119"/>
    <p:sldId id="1503" r:id="rId1120"/>
    <p:sldId id="1504" r:id="rId1121"/>
    <p:sldId id="1505" r:id="rId1122"/>
    <p:sldId id="1508" r:id="rId1123"/>
    <p:sldId id="1509" r:id="rId1124"/>
    <p:sldId id="1510" r:id="rId1125"/>
    <p:sldId id="1511" r:id="rId1126"/>
    <p:sldId id="1512" r:id="rId1127"/>
    <p:sldId id="1513" r:id="rId1128"/>
    <p:sldId id="1514" r:id="rId1129"/>
    <p:sldId id="1515" r:id="rId1130"/>
    <p:sldId id="1516" r:id="rId1131"/>
    <p:sldId id="1517" r:id="rId1132"/>
    <p:sldId id="1518" r:id="rId1133"/>
    <p:sldId id="1519" r:id="rId1134"/>
    <p:sldId id="1520" r:id="rId1135"/>
    <p:sldId id="1521" r:id="rId1136"/>
    <p:sldId id="1522" r:id="rId1137"/>
    <p:sldId id="1523" r:id="rId1138"/>
    <p:sldId id="1524" r:id="rId1139"/>
    <p:sldId id="1525" r:id="rId1140"/>
    <p:sldId id="1526" r:id="rId1141"/>
    <p:sldId id="1527" r:id="rId1142"/>
    <p:sldId id="1530" r:id="rId1143"/>
    <p:sldId id="1531" r:id="rId1144"/>
    <p:sldId id="1532" r:id="rId1145"/>
    <p:sldId id="1533" r:id="rId1146"/>
    <p:sldId id="1534" r:id="rId1147"/>
    <p:sldId id="1535" r:id="rId1148"/>
    <p:sldId id="1536" r:id="rId1149"/>
    <p:sldId id="1537" r:id="rId1150"/>
    <p:sldId id="1538" r:id="rId1151"/>
    <p:sldId id="1539" r:id="rId1152"/>
    <p:sldId id="1540" r:id="rId1153"/>
    <p:sldId id="1541" r:id="rId1154"/>
    <p:sldId id="1542" r:id="rId1155"/>
    <p:sldId id="1543" r:id="rId1156"/>
    <p:sldId id="1544" r:id="rId1157"/>
    <p:sldId id="1545" r:id="rId1158"/>
    <p:sldId id="1546" r:id="rId1159"/>
    <p:sldId id="1547" r:id="rId1160"/>
    <p:sldId id="1548" r:id="rId1161"/>
    <p:sldId id="1549" r:id="rId1162"/>
    <p:sldId id="1552" r:id="rId1163"/>
    <p:sldId id="1553" r:id="rId1164"/>
    <p:sldId id="1554" r:id="rId1165"/>
    <p:sldId id="1555" r:id="rId1166"/>
    <p:sldId id="1556" r:id="rId1167"/>
    <p:sldId id="1557" r:id="rId1168"/>
    <p:sldId id="1963" r:id="rId1169"/>
    <p:sldId id="1964" r:id="rId1170"/>
    <p:sldId id="1965" r:id="rId1171"/>
    <p:sldId id="1966" r:id="rId1172"/>
    <p:sldId id="1967" r:id="rId1173"/>
    <p:sldId id="1968" r:id="rId1174"/>
    <p:sldId id="1969" r:id="rId1175"/>
    <p:sldId id="1970" r:id="rId1176"/>
    <p:sldId id="1971" r:id="rId1177"/>
    <p:sldId id="1972" r:id="rId1178"/>
    <p:sldId id="1973" r:id="rId1179"/>
    <p:sldId id="1974" r:id="rId1180"/>
    <p:sldId id="1975" r:id="rId1181"/>
    <p:sldId id="1976" r:id="rId1182"/>
    <p:sldId id="1977" r:id="rId1183"/>
    <p:sldId id="1978" r:id="rId1184"/>
    <p:sldId id="1979" r:id="rId1185"/>
    <p:sldId id="1980" r:id="rId1186"/>
    <p:sldId id="1981" r:id="rId1187"/>
    <p:sldId id="1982" r:id="rId1188"/>
    <p:sldId id="1983" r:id="rId1189"/>
    <p:sldId id="1984" r:id="rId1190"/>
    <p:sldId id="1985" r:id="rId1191"/>
    <p:sldId id="1986" r:id="rId1192"/>
    <p:sldId id="1987" r:id="rId1193"/>
    <p:sldId id="1988" r:id="rId1194"/>
    <p:sldId id="1989" r:id="rId1195"/>
    <p:sldId id="1990" r:id="rId1196"/>
    <p:sldId id="1991" r:id="rId1197"/>
    <p:sldId id="1992" r:id="rId1198"/>
    <p:sldId id="1993" r:id="rId1199"/>
    <p:sldId id="1994" r:id="rId1200"/>
    <p:sldId id="1930" r:id="rId1201"/>
    <p:sldId id="1931" r:id="rId1202"/>
    <p:sldId id="1932" r:id="rId1203"/>
    <p:sldId id="1933" r:id="rId1204"/>
    <p:sldId id="1934" r:id="rId1205"/>
    <p:sldId id="1935" r:id="rId1206"/>
    <p:sldId id="1936" r:id="rId1207"/>
    <p:sldId id="1937" r:id="rId1208"/>
    <p:sldId id="1938" r:id="rId1209"/>
    <p:sldId id="1939" r:id="rId1210"/>
    <p:sldId id="1940" r:id="rId1211"/>
    <p:sldId id="1941" r:id="rId1212"/>
    <p:sldId id="1942" r:id="rId1213"/>
    <p:sldId id="1943" r:id="rId1214"/>
    <p:sldId id="1944" r:id="rId1215"/>
    <p:sldId id="1945" r:id="rId1216"/>
    <p:sldId id="1946" r:id="rId1217"/>
    <p:sldId id="1947" r:id="rId1218"/>
    <p:sldId id="1948" r:id="rId1219"/>
    <p:sldId id="1949" r:id="rId1220"/>
    <p:sldId id="1950" r:id="rId1221"/>
    <p:sldId id="1951" r:id="rId1222"/>
    <p:sldId id="1952" r:id="rId1223"/>
    <p:sldId id="1953" r:id="rId1224"/>
    <p:sldId id="1954" r:id="rId1225"/>
    <p:sldId id="1955" r:id="rId1226"/>
    <p:sldId id="1956" r:id="rId1227"/>
    <p:sldId id="1957" r:id="rId1228"/>
    <p:sldId id="1958" r:id="rId1229"/>
    <p:sldId id="1959" r:id="rId1230"/>
    <p:sldId id="1960" r:id="rId1231"/>
    <p:sldId id="1961" r:id="rId1232"/>
    <p:sldId id="1897" r:id="rId1233"/>
    <p:sldId id="1898" r:id="rId1234"/>
    <p:sldId id="1899" r:id="rId1235"/>
    <p:sldId id="1900" r:id="rId1236"/>
    <p:sldId id="1901" r:id="rId1237"/>
    <p:sldId id="1902" r:id="rId1238"/>
    <p:sldId id="1903" r:id="rId1239"/>
    <p:sldId id="1904" r:id="rId1240"/>
    <p:sldId id="1905" r:id="rId1241"/>
    <p:sldId id="1906" r:id="rId1242"/>
    <p:sldId id="1907" r:id="rId1243"/>
    <p:sldId id="1908" r:id="rId1244"/>
    <p:sldId id="1909" r:id="rId1245"/>
    <p:sldId id="1910" r:id="rId1246"/>
    <p:sldId id="1911" r:id="rId1247"/>
    <p:sldId id="1912" r:id="rId1248"/>
    <p:sldId id="1913" r:id="rId1249"/>
    <p:sldId id="1914" r:id="rId1250"/>
    <p:sldId id="1915" r:id="rId1251"/>
    <p:sldId id="1916" r:id="rId1252"/>
    <p:sldId id="1917" r:id="rId1253"/>
    <p:sldId id="1918" r:id="rId1254"/>
    <p:sldId id="1919" r:id="rId1255"/>
    <p:sldId id="1920" r:id="rId1256"/>
    <p:sldId id="1921" r:id="rId1257"/>
    <p:sldId id="1922" r:id="rId1258"/>
    <p:sldId id="1923" r:id="rId1259"/>
    <p:sldId id="1924" r:id="rId1260"/>
    <p:sldId id="1925" r:id="rId1261"/>
    <p:sldId id="1926" r:id="rId1262"/>
    <p:sldId id="1927" r:id="rId1263"/>
    <p:sldId id="1928" r:id="rId1264"/>
    <p:sldId id="1864" r:id="rId1265"/>
    <p:sldId id="1865" r:id="rId1266"/>
    <p:sldId id="1866" r:id="rId1267"/>
    <p:sldId id="1867" r:id="rId1268"/>
    <p:sldId id="1868" r:id="rId1269"/>
    <p:sldId id="1869" r:id="rId1270"/>
    <p:sldId id="1870" r:id="rId1271"/>
    <p:sldId id="1871" r:id="rId1272"/>
    <p:sldId id="1872" r:id="rId1273"/>
    <p:sldId id="1873" r:id="rId1274"/>
    <p:sldId id="1874" r:id="rId1275"/>
    <p:sldId id="1875" r:id="rId1276"/>
    <p:sldId id="1876" r:id="rId1277"/>
    <p:sldId id="1877" r:id="rId1278"/>
    <p:sldId id="1878" r:id="rId1279"/>
    <p:sldId id="1879" r:id="rId1280"/>
    <p:sldId id="1880" r:id="rId1281"/>
    <p:sldId id="1881" r:id="rId1282"/>
    <p:sldId id="1882" r:id="rId1283"/>
    <p:sldId id="1883" r:id="rId1284"/>
    <p:sldId id="1884" r:id="rId1285"/>
    <p:sldId id="1885" r:id="rId1286"/>
    <p:sldId id="1886" r:id="rId1287"/>
    <p:sldId id="1887" r:id="rId1288"/>
    <p:sldId id="1888" r:id="rId1289"/>
    <p:sldId id="1889" r:id="rId1290"/>
    <p:sldId id="1890" r:id="rId1291"/>
    <p:sldId id="1891" r:id="rId1292"/>
    <p:sldId id="1892" r:id="rId1293"/>
    <p:sldId id="1893" r:id="rId1294"/>
    <p:sldId id="1894" r:id="rId1295"/>
    <p:sldId id="1895" r:id="rId1296"/>
    <p:sldId id="1846" r:id="rId1297"/>
    <p:sldId id="1847" r:id="rId1298"/>
    <p:sldId id="1848" r:id="rId1299"/>
    <p:sldId id="1849" r:id="rId1300"/>
    <p:sldId id="1850" r:id="rId1301"/>
    <p:sldId id="1851" r:id="rId1302"/>
    <p:sldId id="1852" r:id="rId1303"/>
    <p:sldId id="1853" r:id="rId1304"/>
    <p:sldId id="1854" r:id="rId1305"/>
    <p:sldId id="1855" r:id="rId1306"/>
    <p:sldId id="1856" r:id="rId1307"/>
    <p:sldId id="1857" r:id="rId1308"/>
    <p:sldId id="1858" r:id="rId1309"/>
    <p:sldId id="1859" r:id="rId1310"/>
    <p:sldId id="1860" r:id="rId1311"/>
    <p:sldId id="1861" r:id="rId1312"/>
    <p:sldId id="1838" r:id="rId1313"/>
    <p:sldId id="1839" r:id="rId1314"/>
    <p:sldId id="1840" r:id="rId1315"/>
    <p:sldId id="1841" r:id="rId1316"/>
    <p:sldId id="1842" r:id="rId1317"/>
    <p:sldId id="1843" r:id="rId1318"/>
    <p:sldId id="1844" r:id="rId1319"/>
    <p:sldId id="1845" r:id="rId1320"/>
    <p:sldId id="1834" r:id="rId1321"/>
    <p:sldId id="1835" r:id="rId1322"/>
    <p:sldId id="1836" r:id="rId1323"/>
    <p:sldId id="1837" r:id="rId1324"/>
    <p:sldId id="1832" r:id="rId1325"/>
    <p:sldId id="1833" r:id="rId1326"/>
    <p:sldId id="1830" r:id="rId1327"/>
    <p:sldId id="1995" r:id="rId1328"/>
    <p:sldId id="1996" r:id="rId1329"/>
    <p:sldId id="1831" r:id="rId1330"/>
    <p:sldId id="1998" r:id="rId1331"/>
    <p:sldId id="1997" r:id="rId1332"/>
    <p:sldId id="2000" r:id="rId1333"/>
    <p:sldId id="1999" r:id="rId1334"/>
    <p:sldId id="2002" r:id="rId1335"/>
    <p:sldId id="2001" r:id="rId1336"/>
    <p:sldId id="2004" r:id="rId1337"/>
    <p:sldId id="2003" r:id="rId1338"/>
    <p:sldId id="2006" r:id="rId1339"/>
    <p:sldId id="2005" r:id="rId1340"/>
    <p:sldId id="2008" r:id="rId1341"/>
    <p:sldId id="2007" r:id="rId1342"/>
    <p:sldId id="2010" r:id="rId1343"/>
    <p:sldId id="2011" r:id="rId1344"/>
    <p:sldId id="2012" r:id="rId1345"/>
    <p:sldId id="2013" r:id="rId1346"/>
    <p:sldId id="2014" r:id="rId1347"/>
    <p:sldId id="2015" r:id="rId1348"/>
    <p:sldId id="2016" r:id="rId1349"/>
    <p:sldId id="2017" r:id="rId1350"/>
    <p:sldId id="2018" r:id="rId1351"/>
    <p:sldId id="2019" r:id="rId1352"/>
    <p:sldId id="2020" r:id="rId1353"/>
    <p:sldId id="2021" r:id="rId1354"/>
    <p:sldId id="2022" r:id="rId1355"/>
    <p:sldId id="2023" r:id="rId1356"/>
    <p:sldId id="2024" r:id="rId1357"/>
    <p:sldId id="2025" r:id="rId1358"/>
    <p:sldId id="2026" r:id="rId1359"/>
    <p:sldId id="2027" r:id="rId1360"/>
    <p:sldId id="2028" r:id="rId1361"/>
    <p:sldId id="2029" r:id="rId1362"/>
    <p:sldId id="2030" r:id="rId1363"/>
    <p:sldId id="2031" r:id="rId1364"/>
    <p:sldId id="2032" r:id="rId1365"/>
    <p:sldId id="2033" r:id="rId1366"/>
    <p:sldId id="2034" r:id="rId1367"/>
    <p:sldId id="2035" r:id="rId1368"/>
    <p:sldId id="2036" r:id="rId1369"/>
    <p:sldId id="2037" r:id="rId1370"/>
    <p:sldId id="2038" r:id="rId1371"/>
    <p:sldId id="2039" r:id="rId1372"/>
    <p:sldId id="2040" r:id="rId1373"/>
    <p:sldId id="2041" r:id="rId1374"/>
    <p:sldId id="2042" r:id="rId1375"/>
    <p:sldId id="2043" r:id="rId1376"/>
    <p:sldId id="2044" r:id="rId1377"/>
    <p:sldId id="2045" r:id="rId1378"/>
    <p:sldId id="2046" r:id="rId1379"/>
    <p:sldId id="2047" r:id="rId1380"/>
    <p:sldId id="2048" r:id="rId1381"/>
    <p:sldId id="2049" r:id="rId1382"/>
    <p:sldId id="2050" r:id="rId1383"/>
    <p:sldId id="2051" r:id="rId1384"/>
    <p:sldId id="2052" r:id="rId1385"/>
    <p:sldId id="2053" r:id="rId1386"/>
    <p:sldId id="2054" r:id="rId1387"/>
    <p:sldId id="2055" r:id="rId1388"/>
    <p:sldId id="2056" r:id="rId1389"/>
    <p:sldId id="2057" r:id="rId1390"/>
    <p:sldId id="2058" r:id="rId1391"/>
    <p:sldId id="2059" r:id="rId1392"/>
    <p:sldId id="2060" r:id="rId1393"/>
    <p:sldId id="2061" r:id="rId1394"/>
    <p:sldId id="2062" r:id="rId1395"/>
    <p:sldId id="2063" r:id="rId1396"/>
    <p:sldId id="2064" r:id="rId1397"/>
    <p:sldId id="2065" r:id="rId1398"/>
    <p:sldId id="2066" r:id="rId1399"/>
    <p:sldId id="2067" r:id="rId1400"/>
    <p:sldId id="2068" r:id="rId1401"/>
    <p:sldId id="2069" r:id="rId1402"/>
    <p:sldId id="2070" r:id="rId1403"/>
    <p:sldId id="2071" r:id="rId1404"/>
    <p:sldId id="2072" r:id="rId1405"/>
    <p:sldId id="2073" r:id="rId1406"/>
    <p:sldId id="2074" r:id="rId1407"/>
    <p:sldId id="2075" r:id="rId1408"/>
    <p:sldId id="2076" r:id="rId1409"/>
    <p:sldId id="2077" r:id="rId1410"/>
    <p:sldId id="2078" r:id="rId1411"/>
    <p:sldId id="2079" r:id="rId1412"/>
    <p:sldId id="2080" r:id="rId1413"/>
    <p:sldId id="2081" r:id="rId1414"/>
    <p:sldId id="2082" r:id="rId1415"/>
    <p:sldId id="2083" r:id="rId1416"/>
    <p:sldId id="2084" r:id="rId1417"/>
    <p:sldId id="2085" r:id="rId1418"/>
    <p:sldId id="2088" r:id="rId1419"/>
    <p:sldId id="2089" r:id="rId1420"/>
    <p:sldId id="2090" r:id="rId1421"/>
    <p:sldId id="2091" r:id="rId1422"/>
    <p:sldId id="2092" r:id="rId1423"/>
    <p:sldId id="2093" r:id="rId1424"/>
    <p:sldId id="2094" r:id="rId1425"/>
    <p:sldId id="2095" r:id="rId1426"/>
    <p:sldId id="2096" r:id="rId1427"/>
    <p:sldId id="2097" r:id="rId1428"/>
    <p:sldId id="2098" r:id="rId1429"/>
    <p:sldId id="2099" r:id="rId1430"/>
    <p:sldId id="2100" r:id="rId1431"/>
    <p:sldId id="2101" r:id="rId1432"/>
    <p:sldId id="2102" r:id="rId1433"/>
    <p:sldId id="2103" r:id="rId1434"/>
    <p:sldId id="2104" r:id="rId1435"/>
    <p:sldId id="2105" r:id="rId1436"/>
    <p:sldId id="2106" r:id="rId1437"/>
    <p:sldId id="2107" r:id="rId1438"/>
    <p:sldId id="2108" r:id="rId1439"/>
    <p:sldId id="2109" r:id="rId1440"/>
    <p:sldId id="2110" r:id="rId1441"/>
    <p:sldId id="2111" r:id="rId1442"/>
    <p:sldId id="2112" r:id="rId1443"/>
    <p:sldId id="2113" r:id="rId1444"/>
    <p:sldId id="2114" r:id="rId1445"/>
    <p:sldId id="2115" r:id="rId1446"/>
    <p:sldId id="2116" r:id="rId1447"/>
    <p:sldId id="2117" r:id="rId1448"/>
    <p:sldId id="2118" r:id="rId1449"/>
    <p:sldId id="2119" r:id="rId1450"/>
    <p:sldId id="2120" r:id="rId1451"/>
    <p:sldId id="2121" r:id="rId1452"/>
    <p:sldId id="2122" r:id="rId1453"/>
    <p:sldId id="2123" r:id="rId1454"/>
    <p:sldId id="2124" r:id="rId1455"/>
    <p:sldId id="2125" r:id="rId1456"/>
    <p:sldId id="2126" r:id="rId1457"/>
    <p:sldId id="2127" r:id="rId1458"/>
    <p:sldId id="2128" r:id="rId1459"/>
    <p:sldId id="2129" r:id="rId1460"/>
    <p:sldId id="2130" r:id="rId1461"/>
    <p:sldId id="2131" r:id="rId1462"/>
    <p:sldId id="2132" r:id="rId1463"/>
    <p:sldId id="2133" r:id="rId1464"/>
    <p:sldId id="2134" r:id="rId1465"/>
    <p:sldId id="2135" r:id="rId1466"/>
    <p:sldId id="2136" r:id="rId1467"/>
    <p:sldId id="2137" r:id="rId1468"/>
    <p:sldId id="2138" r:id="rId1469"/>
    <p:sldId id="2139" r:id="rId1470"/>
    <p:sldId id="2140" r:id="rId1471"/>
    <p:sldId id="2141" r:id="rId1472"/>
    <p:sldId id="2142" r:id="rId1473"/>
    <p:sldId id="2143" r:id="rId1474"/>
    <p:sldId id="2144" r:id="rId1475"/>
    <p:sldId id="2145" r:id="rId1476"/>
    <p:sldId id="2146" r:id="rId1477"/>
    <p:sldId id="2147" r:id="rId1478"/>
    <p:sldId id="2148" r:id="rId1479"/>
    <p:sldId id="2149" r:id="rId1480"/>
    <p:sldId id="2150" r:id="rId1481"/>
    <p:sldId id="2151" r:id="rId1482"/>
    <p:sldId id="2152" r:id="rId1483"/>
    <p:sldId id="2153" r:id="rId1484"/>
    <p:sldId id="2154" r:id="rId1485"/>
    <p:sldId id="2155" r:id="rId1486"/>
    <p:sldId id="2156" r:id="rId1487"/>
    <p:sldId id="2157" r:id="rId1488"/>
    <p:sldId id="2158" r:id="rId1489"/>
    <p:sldId id="2159" r:id="rId1490"/>
    <p:sldId id="2160" r:id="rId1491"/>
    <p:sldId id="2161" r:id="rId1492"/>
    <p:sldId id="2162" r:id="rId1493"/>
    <p:sldId id="2163" r:id="rId1494"/>
    <p:sldId id="2164" r:id="rId1495"/>
    <p:sldId id="2165" r:id="rId1496"/>
    <p:sldId id="2166" r:id="rId1497"/>
    <p:sldId id="2167" r:id="rId1498"/>
    <p:sldId id="2168" r:id="rId1499"/>
    <p:sldId id="2169" r:id="rId1500"/>
    <p:sldId id="2170" r:id="rId1501"/>
    <p:sldId id="2171" r:id="rId1502"/>
    <p:sldId id="2172" r:id="rId1503"/>
    <p:sldId id="2173" r:id="rId1504"/>
    <p:sldId id="2174" r:id="rId1505"/>
    <p:sldId id="2175" r:id="rId1506"/>
    <p:sldId id="2176" r:id="rId1507"/>
    <p:sldId id="2177" r:id="rId1508"/>
    <p:sldId id="2180" r:id="rId1509"/>
    <p:sldId id="2181" r:id="rId1510"/>
    <p:sldId id="2182" r:id="rId1511"/>
    <p:sldId id="2183" r:id="rId1512"/>
    <p:sldId id="2184" r:id="rId1513"/>
    <p:sldId id="2185" r:id="rId1514"/>
    <p:sldId id="2186" r:id="rId1515"/>
    <p:sldId id="2187" r:id="rId1516"/>
    <p:sldId id="2188" r:id="rId1517"/>
    <p:sldId id="2189" r:id="rId1518"/>
    <p:sldId id="2190" r:id="rId1519"/>
    <p:sldId id="2191" r:id="rId1520"/>
    <p:sldId id="2192" r:id="rId1521"/>
    <p:sldId id="2193" r:id="rId1522"/>
    <p:sldId id="2194" r:id="rId1523"/>
    <p:sldId id="2195" r:id="rId1524"/>
    <p:sldId id="2196" r:id="rId1525"/>
    <p:sldId id="2197" r:id="rId1526"/>
    <p:sldId id="2198" r:id="rId1527"/>
    <p:sldId id="2199" r:id="rId1528"/>
    <p:sldId id="2200" r:id="rId1529"/>
    <p:sldId id="2201" r:id="rId1530"/>
    <p:sldId id="2202" r:id="rId1531"/>
    <p:sldId id="2203" r:id="rId1532"/>
    <p:sldId id="2204" r:id="rId1533"/>
    <p:sldId id="2205" r:id="rId1534"/>
    <p:sldId id="2206" r:id="rId1535"/>
    <p:sldId id="2207" r:id="rId1536"/>
    <p:sldId id="2208" r:id="rId1537"/>
    <p:sldId id="2209" r:id="rId1538"/>
    <p:sldId id="2210" r:id="rId1539"/>
    <p:sldId id="2211" r:id="rId1540"/>
    <p:sldId id="2212" r:id="rId1541"/>
    <p:sldId id="2213" r:id="rId1542"/>
    <p:sldId id="2214" r:id="rId1543"/>
    <p:sldId id="2215" r:id="rId1544"/>
    <p:sldId id="2216" r:id="rId1545"/>
    <p:sldId id="2217" r:id="rId1546"/>
    <p:sldId id="2218" r:id="rId1547"/>
    <p:sldId id="2219" r:id="rId1548"/>
    <p:sldId id="2220" r:id="rId1549"/>
    <p:sldId id="2221" r:id="rId1550"/>
    <p:sldId id="2222" r:id="rId1551"/>
    <p:sldId id="2223" r:id="rId1552"/>
    <p:sldId id="2224" r:id="rId1553"/>
    <p:sldId id="2225" r:id="rId1554"/>
    <p:sldId id="2226" r:id="rId1555"/>
    <p:sldId id="2227" r:id="rId1556"/>
    <p:sldId id="2228" r:id="rId1557"/>
    <p:sldId id="2229" r:id="rId1558"/>
    <p:sldId id="2230" r:id="rId1559"/>
    <p:sldId id="2231" r:id="rId1560"/>
    <p:sldId id="2232" r:id="rId1561"/>
    <p:sldId id="2233" r:id="rId1562"/>
    <p:sldId id="2234" r:id="rId1563"/>
    <p:sldId id="2235" r:id="rId1564"/>
    <p:sldId id="2236" r:id="rId1565"/>
    <p:sldId id="2237" r:id="rId1566"/>
    <p:sldId id="2238" r:id="rId1567"/>
    <p:sldId id="2239" r:id="rId1568"/>
    <p:sldId id="2240" r:id="rId1569"/>
    <p:sldId id="2241" r:id="rId1570"/>
    <p:sldId id="2242" r:id="rId1571"/>
    <p:sldId id="2243" r:id="rId1572"/>
    <p:sldId id="2244" r:id="rId1573"/>
    <p:sldId id="2245" r:id="rId1574"/>
    <p:sldId id="2246" r:id="rId1575"/>
    <p:sldId id="2247" r:id="rId1576"/>
    <p:sldId id="2248" r:id="rId1577"/>
    <p:sldId id="2249" r:id="rId1578"/>
    <p:sldId id="2250" r:id="rId1579"/>
    <p:sldId id="2251" r:id="rId1580"/>
    <p:sldId id="2252" r:id="rId1581"/>
    <p:sldId id="2253" r:id="rId1582"/>
    <p:sldId id="2254" r:id="rId1583"/>
    <p:sldId id="2255" r:id="rId1584"/>
    <p:sldId id="2256" r:id="rId1585"/>
    <p:sldId id="2257" r:id="rId1586"/>
    <p:sldId id="2258" r:id="rId1587"/>
    <p:sldId id="2259" r:id="rId1588"/>
    <p:sldId id="2260" r:id="rId1589"/>
    <p:sldId id="2261" r:id="rId1590"/>
    <p:sldId id="2262" r:id="rId1591"/>
    <p:sldId id="2263" r:id="rId1592"/>
    <p:sldId id="2264" r:id="rId1593"/>
    <p:sldId id="2265" r:id="rId1594"/>
    <p:sldId id="2266" r:id="rId1595"/>
    <p:sldId id="2267" r:id="rId1596"/>
    <p:sldId id="2268" r:id="rId1597"/>
    <p:sldId id="2269" r:id="rId1598"/>
    <p:sldId id="2271" r:id="rId1599"/>
    <p:sldId id="2272" r:id="rId1600"/>
    <p:sldId id="2273" r:id="rId1601"/>
    <p:sldId id="2274" r:id="rId1602"/>
    <p:sldId id="2275" r:id="rId1603"/>
    <p:sldId id="2276" r:id="rId1604"/>
    <p:sldId id="2277" r:id="rId1605"/>
    <p:sldId id="2278" r:id="rId1606"/>
    <p:sldId id="2279" r:id="rId1607"/>
    <p:sldId id="2280" r:id="rId1608"/>
    <p:sldId id="2281" r:id="rId1609"/>
    <p:sldId id="2282" r:id="rId1610"/>
    <p:sldId id="2283" r:id="rId1611"/>
    <p:sldId id="2284" r:id="rId1612"/>
    <p:sldId id="2285" r:id="rId1613"/>
    <p:sldId id="2286" r:id="rId1614"/>
    <p:sldId id="2287" r:id="rId1615"/>
    <p:sldId id="2288" r:id="rId1616"/>
    <p:sldId id="2289" r:id="rId1617"/>
    <p:sldId id="2290" r:id="rId1618"/>
    <p:sldId id="2291" r:id="rId1619"/>
    <p:sldId id="2292" r:id="rId1620"/>
    <p:sldId id="2293" r:id="rId1621"/>
    <p:sldId id="2294" r:id="rId1622"/>
    <p:sldId id="2295" r:id="rId1623"/>
    <p:sldId id="2296" r:id="rId1624"/>
    <p:sldId id="2297" r:id="rId1625"/>
    <p:sldId id="2298" r:id="rId1626"/>
    <p:sldId id="2299" r:id="rId1627"/>
    <p:sldId id="2300" r:id="rId1628"/>
    <p:sldId id="2301" r:id="rId1629"/>
    <p:sldId id="2302" r:id="rId1630"/>
    <p:sldId id="2303" r:id="rId1631"/>
    <p:sldId id="2304" r:id="rId1632"/>
    <p:sldId id="2305" r:id="rId1633"/>
    <p:sldId id="2306" r:id="rId1634"/>
    <p:sldId id="2307" r:id="rId1635"/>
    <p:sldId id="2308" r:id="rId1636"/>
    <p:sldId id="2309" r:id="rId1637"/>
    <p:sldId id="2310" r:id="rId1638"/>
    <p:sldId id="2311" r:id="rId1639"/>
    <p:sldId id="2312" r:id="rId1640"/>
    <p:sldId id="2313" r:id="rId1641"/>
    <p:sldId id="2314" r:id="rId1642"/>
    <p:sldId id="2315" r:id="rId1643"/>
    <p:sldId id="2316" r:id="rId1644"/>
    <p:sldId id="2317" r:id="rId1645"/>
    <p:sldId id="2318" r:id="rId1646"/>
    <p:sldId id="2319" r:id="rId1647"/>
    <p:sldId id="2320" r:id="rId1648"/>
    <p:sldId id="2321" r:id="rId1649"/>
    <p:sldId id="2322" r:id="rId1650"/>
    <p:sldId id="2323" r:id="rId1651"/>
    <p:sldId id="2324" r:id="rId1652"/>
    <p:sldId id="2325" r:id="rId1653"/>
    <p:sldId id="2326" r:id="rId1654"/>
    <p:sldId id="2327" r:id="rId1655"/>
    <p:sldId id="2328" r:id="rId1656"/>
    <p:sldId id="2329" r:id="rId1657"/>
    <p:sldId id="2330" r:id="rId1658"/>
    <p:sldId id="2331" r:id="rId1659"/>
    <p:sldId id="2332" r:id="rId1660"/>
    <p:sldId id="2333" r:id="rId1661"/>
    <p:sldId id="2334" r:id="rId1662"/>
    <p:sldId id="2335" r:id="rId1663"/>
    <p:sldId id="2336" r:id="rId1664"/>
    <p:sldId id="2337" r:id="rId1665"/>
    <p:sldId id="2338" r:id="rId1666"/>
    <p:sldId id="2339" r:id="rId1667"/>
    <p:sldId id="2340" r:id="rId1668"/>
    <p:sldId id="2341" r:id="rId1669"/>
    <p:sldId id="2342" r:id="rId1670"/>
    <p:sldId id="2343" r:id="rId1671"/>
    <p:sldId id="2344" r:id="rId1672"/>
    <p:sldId id="2345" r:id="rId1673"/>
    <p:sldId id="2346" r:id="rId1674"/>
    <p:sldId id="2347" r:id="rId1675"/>
    <p:sldId id="2348" r:id="rId1676"/>
    <p:sldId id="2349" r:id="rId1677"/>
    <p:sldId id="2350" r:id="rId1678"/>
    <p:sldId id="2351" r:id="rId1679"/>
    <p:sldId id="2352" r:id="rId1680"/>
    <p:sldId id="2353" r:id="rId1681"/>
    <p:sldId id="2354" r:id="rId1682"/>
    <p:sldId id="2355" r:id="rId1683"/>
    <p:sldId id="2356" r:id="rId1684"/>
    <p:sldId id="2357" r:id="rId1685"/>
    <p:sldId id="2358" r:id="rId1686"/>
    <p:sldId id="2359" r:id="rId1687"/>
    <p:sldId id="2360" r:id="rId1688"/>
    <p:sldId id="2361" r:id="rId1689"/>
    <p:sldId id="2362" r:id="rId1690"/>
    <p:sldId id="2363" r:id="rId1691"/>
    <p:sldId id="2364" r:id="rId1692"/>
    <p:sldId id="2365" r:id="rId1693"/>
    <p:sldId id="2366" r:id="rId1694"/>
    <p:sldId id="2367" r:id="rId1695"/>
    <p:sldId id="2368" r:id="rId1696"/>
    <p:sldId id="2369" r:id="rId1697"/>
    <p:sldId id="2370" r:id="rId1698"/>
    <p:sldId id="2371" r:id="rId1699"/>
    <p:sldId id="2372" r:id="rId1700"/>
    <p:sldId id="2373" r:id="rId1701"/>
    <p:sldId id="2374" r:id="rId1702"/>
    <p:sldId id="2375" r:id="rId1703"/>
    <p:sldId id="2376" r:id="rId1704"/>
    <p:sldId id="2377" r:id="rId1705"/>
    <p:sldId id="2378" r:id="rId1706"/>
    <p:sldId id="2379" r:id="rId1707"/>
    <p:sldId id="2380" r:id="rId1708"/>
    <p:sldId id="1827" r:id="rId1709"/>
    <p:sldId id="1828" r:id="rId1710"/>
    <p:sldId id="850" r:id="rId1711"/>
    <p:sldId id="1119" r:id="rId1712"/>
    <p:sldId id="769" r:id="rId1713"/>
    <p:sldId id="771" r:id="rId1714"/>
    <p:sldId id="770" r:id="rId1715"/>
    <p:sldId id="767" r:id="rId1716"/>
    <p:sldId id="749" r:id="rId1717"/>
    <p:sldId id="751" r:id="rId1718"/>
    <p:sldId id="710" r:id="rId1719"/>
    <p:sldId id="750" r:id="rId1720"/>
    <p:sldId id="931" r:id="rId1721"/>
    <p:sldId id="753" r:id="rId1722"/>
    <p:sldId id="754" r:id="rId1723"/>
    <p:sldId id="756" r:id="rId1724"/>
    <p:sldId id="755" r:id="rId1725"/>
    <p:sldId id="757" r:id="rId1726"/>
    <p:sldId id="758" r:id="rId1727"/>
    <p:sldId id="759" r:id="rId1728"/>
    <p:sldId id="760" r:id="rId1729"/>
    <p:sldId id="761" r:id="rId1730"/>
    <p:sldId id="762" r:id="rId1731"/>
    <p:sldId id="764" r:id="rId1732"/>
    <p:sldId id="711" r:id="rId1733"/>
    <p:sldId id="748" r:id="rId1734"/>
    <p:sldId id="1140" r:id="rId1735"/>
    <p:sldId id="1136" r:id="rId1736"/>
    <p:sldId id="1620" r:id="rId1737"/>
    <p:sldId id="1621" r:id="rId17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p:restoredTop sz="94376"/>
  </p:normalViewPr>
  <p:slideViewPr>
    <p:cSldViewPr snapToGrid="0" snapToObjects="1">
      <p:cViewPr varScale="1">
        <p:scale>
          <a:sx n="120" d="100"/>
          <a:sy n="120" d="100"/>
        </p:scale>
        <p:origin x="15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522" Type="http://schemas.openxmlformats.org/officeDocument/2006/relationships/slide" Target="slides/slide1521.xml"/><Relationship Id="rId21" Type="http://schemas.openxmlformats.org/officeDocument/2006/relationships/slide" Target="slides/slide2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987" Type="http://schemas.openxmlformats.org/officeDocument/2006/relationships/slide" Target="slides/slide986.xml"/><Relationship Id="rId1172" Type="http://schemas.openxmlformats.org/officeDocument/2006/relationships/slide" Target="slides/slide1171.xml"/><Relationship Id="rId402" Type="http://schemas.openxmlformats.org/officeDocument/2006/relationships/slide" Target="slides/slide401.xml"/><Relationship Id="rId847" Type="http://schemas.openxmlformats.org/officeDocument/2006/relationships/slide" Target="slides/slide846.xml"/><Relationship Id="rId1032" Type="http://schemas.openxmlformats.org/officeDocument/2006/relationships/slide" Target="slides/slide1031.xml"/><Relationship Id="rId1477" Type="http://schemas.openxmlformats.org/officeDocument/2006/relationships/slide" Target="slides/slide1476.xml"/><Relationship Id="rId1684" Type="http://schemas.openxmlformats.org/officeDocument/2006/relationships/slide" Target="slides/slide1683.xml"/><Relationship Id="rId707" Type="http://schemas.openxmlformats.org/officeDocument/2006/relationships/slide" Target="slides/slide706.xml"/><Relationship Id="rId914" Type="http://schemas.openxmlformats.org/officeDocument/2006/relationships/slide" Target="slides/slide913.xml"/><Relationship Id="rId1337" Type="http://schemas.openxmlformats.org/officeDocument/2006/relationships/slide" Target="slides/slide1336.xml"/><Relationship Id="rId1544" Type="http://schemas.openxmlformats.org/officeDocument/2006/relationships/slide" Target="slides/slide1543.xml"/><Relationship Id="rId43" Type="http://schemas.openxmlformats.org/officeDocument/2006/relationships/slide" Target="slides/slide42.xml"/><Relationship Id="rId1404" Type="http://schemas.openxmlformats.org/officeDocument/2006/relationships/slide" Target="slides/slide1403.xml"/><Relationship Id="rId1611" Type="http://schemas.openxmlformats.org/officeDocument/2006/relationships/slide" Target="slides/slide1610.xml"/><Relationship Id="rId192" Type="http://schemas.openxmlformats.org/officeDocument/2006/relationships/slide" Target="slides/slide191.xml"/><Relationship Id="rId1709" Type="http://schemas.openxmlformats.org/officeDocument/2006/relationships/slide" Target="slides/slide1708.xml"/><Relationship Id="rId497" Type="http://schemas.openxmlformats.org/officeDocument/2006/relationships/slide" Target="slides/slide496.xml"/><Relationship Id="rId357" Type="http://schemas.openxmlformats.org/officeDocument/2006/relationships/slide" Target="slides/slide356.xml"/><Relationship Id="rId1194" Type="http://schemas.openxmlformats.org/officeDocument/2006/relationships/slide" Target="slides/slide119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1499" Type="http://schemas.openxmlformats.org/officeDocument/2006/relationships/slide" Target="slides/slide149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1054" Type="http://schemas.openxmlformats.org/officeDocument/2006/relationships/slide" Target="slides/slide1053.xml"/><Relationship Id="rId1261" Type="http://schemas.openxmlformats.org/officeDocument/2006/relationships/slide" Target="slides/slide1260.xml"/><Relationship Id="rId1359" Type="http://schemas.openxmlformats.org/officeDocument/2006/relationships/slide" Target="slides/slide1358.xml"/><Relationship Id="rId936" Type="http://schemas.openxmlformats.org/officeDocument/2006/relationships/slide" Target="slides/slide935.xml"/><Relationship Id="rId1121" Type="http://schemas.openxmlformats.org/officeDocument/2006/relationships/slide" Target="slides/slide1120.xml"/><Relationship Id="rId1219" Type="http://schemas.openxmlformats.org/officeDocument/2006/relationships/slide" Target="slides/slide1218.xml"/><Relationship Id="rId1566" Type="http://schemas.openxmlformats.org/officeDocument/2006/relationships/slide" Target="slides/slide1565.xml"/><Relationship Id="rId65" Type="http://schemas.openxmlformats.org/officeDocument/2006/relationships/slide" Target="slides/slide64.xml"/><Relationship Id="rId1426" Type="http://schemas.openxmlformats.org/officeDocument/2006/relationships/slide" Target="slides/slide1425.xml"/><Relationship Id="rId1633" Type="http://schemas.openxmlformats.org/officeDocument/2006/relationships/slide" Target="slides/slide1632.xml"/><Relationship Id="rId1700" Type="http://schemas.openxmlformats.org/officeDocument/2006/relationships/slide" Target="slides/slide1699.xml"/><Relationship Id="rId281" Type="http://schemas.openxmlformats.org/officeDocument/2006/relationships/slide" Target="slides/slide280.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1076" Type="http://schemas.openxmlformats.org/officeDocument/2006/relationships/slide" Target="slides/slide1075.xml"/><Relationship Id="rId1283" Type="http://schemas.openxmlformats.org/officeDocument/2006/relationships/slide" Target="slides/slide1282.xml"/><Relationship Id="rId1490" Type="http://schemas.openxmlformats.org/officeDocument/2006/relationships/slide" Target="slides/slide1489.xml"/><Relationship Id="rId306" Type="http://schemas.openxmlformats.org/officeDocument/2006/relationships/slide" Target="slides/slide305.xml"/><Relationship Id="rId860" Type="http://schemas.openxmlformats.org/officeDocument/2006/relationships/slide" Target="slides/slide859.xml"/><Relationship Id="rId958" Type="http://schemas.openxmlformats.org/officeDocument/2006/relationships/slide" Target="slides/slide957.xml"/><Relationship Id="rId1143" Type="http://schemas.openxmlformats.org/officeDocument/2006/relationships/slide" Target="slides/slide1142.xml"/><Relationship Id="rId1588" Type="http://schemas.openxmlformats.org/officeDocument/2006/relationships/slide" Target="slides/slide1587.xml"/><Relationship Id="rId87" Type="http://schemas.openxmlformats.org/officeDocument/2006/relationships/slide" Target="slides/slide86.xml"/><Relationship Id="rId513" Type="http://schemas.openxmlformats.org/officeDocument/2006/relationships/slide" Target="slides/slide512.xml"/><Relationship Id="rId720" Type="http://schemas.openxmlformats.org/officeDocument/2006/relationships/slide" Target="slides/slide719.xml"/><Relationship Id="rId818" Type="http://schemas.openxmlformats.org/officeDocument/2006/relationships/slide" Target="slides/slide817.xml"/><Relationship Id="rId1350" Type="http://schemas.openxmlformats.org/officeDocument/2006/relationships/slide" Target="slides/slide1349.xml"/><Relationship Id="rId1448" Type="http://schemas.openxmlformats.org/officeDocument/2006/relationships/slide" Target="slides/slide1447.xml"/><Relationship Id="rId1655" Type="http://schemas.openxmlformats.org/officeDocument/2006/relationships/slide" Target="slides/slide1654.xml"/><Relationship Id="rId1003" Type="http://schemas.openxmlformats.org/officeDocument/2006/relationships/slide" Target="slides/slide1002.xml"/><Relationship Id="rId1210" Type="http://schemas.openxmlformats.org/officeDocument/2006/relationships/slide" Target="slides/slide1209.xml"/><Relationship Id="rId1308" Type="http://schemas.openxmlformats.org/officeDocument/2006/relationships/slide" Target="slides/slide1307.xml"/><Relationship Id="rId1515" Type="http://schemas.openxmlformats.org/officeDocument/2006/relationships/slide" Target="slides/slide1514.xml"/><Relationship Id="rId1722" Type="http://schemas.openxmlformats.org/officeDocument/2006/relationships/slide" Target="slides/slide1721.xml"/><Relationship Id="rId14" Type="http://schemas.openxmlformats.org/officeDocument/2006/relationships/slide" Target="slides/slide13.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1098" Type="http://schemas.openxmlformats.org/officeDocument/2006/relationships/slide" Target="slides/slide1097.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165" Type="http://schemas.openxmlformats.org/officeDocument/2006/relationships/slide" Target="slides/slide1164.xml"/><Relationship Id="rId1372" Type="http://schemas.openxmlformats.org/officeDocument/2006/relationships/slide" Target="slides/slide1371.xml"/><Relationship Id="rId602" Type="http://schemas.openxmlformats.org/officeDocument/2006/relationships/slide" Target="slides/slide601.xml"/><Relationship Id="rId1025" Type="http://schemas.openxmlformats.org/officeDocument/2006/relationships/slide" Target="slides/slide1024.xml"/><Relationship Id="rId1232" Type="http://schemas.openxmlformats.org/officeDocument/2006/relationships/slide" Target="slides/slide1231.xml"/><Relationship Id="rId1677" Type="http://schemas.openxmlformats.org/officeDocument/2006/relationships/slide" Target="slides/slide1676.xml"/><Relationship Id="rId907" Type="http://schemas.openxmlformats.org/officeDocument/2006/relationships/slide" Target="slides/slide906.xml"/><Relationship Id="rId1537" Type="http://schemas.openxmlformats.org/officeDocument/2006/relationships/slide" Target="slides/slide1536.xml"/><Relationship Id="rId36" Type="http://schemas.openxmlformats.org/officeDocument/2006/relationships/slide" Target="slides/slide35.xml"/><Relationship Id="rId1604" Type="http://schemas.openxmlformats.org/officeDocument/2006/relationships/slide" Target="slides/slide1603.xml"/><Relationship Id="rId185" Type="http://schemas.openxmlformats.org/officeDocument/2006/relationships/slide" Target="slides/slide184.xml"/><Relationship Id="rId392" Type="http://schemas.openxmlformats.org/officeDocument/2006/relationships/slide" Target="slides/slide391.xml"/><Relationship Id="rId697" Type="http://schemas.openxmlformats.org/officeDocument/2006/relationships/slide" Target="slides/slide696.xml"/><Relationship Id="rId252" Type="http://schemas.openxmlformats.org/officeDocument/2006/relationships/slide" Target="slides/slide251.xml"/><Relationship Id="rId1187" Type="http://schemas.openxmlformats.org/officeDocument/2006/relationships/slide" Target="slides/slide118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971" Type="http://schemas.openxmlformats.org/officeDocument/2006/relationships/slide" Target="slides/slide970.xml"/><Relationship Id="rId1394" Type="http://schemas.openxmlformats.org/officeDocument/2006/relationships/slide" Target="slides/slide1393.xml"/><Relationship Id="rId1699" Type="http://schemas.openxmlformats.org/officeDocument/2006/relationships/slide" Target="slides/slide1698.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1047" Type="http://schemas.openxmlformats.org/officeDocument/2006/relationships/slide" Target="slides/slide1046.xml"/><Relationship Id="rId1254" Type="http://schemas.openxmlformats.org/officeDocument/2006/relationships/slide" Target="slides/slide1253.xml"/><Relationship Id="rId1461" Type="http://schemas.openxmlformats.org/officeDocument/2006/relationships/slide" Target="slides/slide1460.xml"/><Relationship Id="rId929" Type="http://schemas.openxmlformats.org/officeDocument/2006/relationships/slide" Target="slides/slide928.xml"/><Relationship Id="rId1114" Type="http://schemas.openxmlformats.org/officeDocument/2006/relationships/slide" Target="slides/slide1113.xml"/><Relationship Id="rId1321" Type="http://schemas.openxmlformats.org/officeDocument/2006/relationships/slide" Target="slides/slide1320.xml"/><Relationship Id="rId1559" Type="http://schemas.openxmlformats.org/officeDocument/2006/relationships/slide" Target="slides/slide1558.xml"/><Relationship Id="rId58" Type="http://schemas.openxmlformats.org/officeDocument/2006/relationships/slide" Target="slides/slide57.xml"/><Relationship Id="rId1419" Type="http://schemas.openxmlformats.org/officeDocument/2006/relationships/slide" Target="slides/slide1418.xml"/><Relationship Id="rId1626" Type="http://schemas.openxmlformats.org/officeDocument/2006/relationships/slide" Target="slides/slide1625.xml"/><Relationship Id="rId274" Type="http://schemas.openxmlformats.org/officeDocument/2006/relationships/slide" Target="slides/slide273.xml"/><Relationship Id="rId481" Type="http://schemas.openxmlformats.org/officeDocument/2006/relationships/slide" Target="slides/slide480.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993" Type="http://schemas.openxmlformats.org/officeDocument/2006/relationships/slide" Target="slides/slide992.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1069" Type="http://schemas.openxmlformats.org/officeDocument/2006/relationships/slide" Target="slides/slide1068.xml"/><Relationship Id="rId1276" Type="http://schemas.openxmlformats.org/officeDocument/2006/relationships/slide" Target="slides/slide1275.xml"/><Relationship Id="rId1483" Type="http://schemas.openxmlformats.org/officeDocument/2006/relationships/slide" Target="slides/slide1482.xml"/><Relationship Id="rId201" Type="http://schemas.openxmlformats.org/officeDocument/2006/relationships/slide" Target="slides/slide200.xml"/><Relationship Id="rId506" Type="http://schemas.openxmlformats.org/officeDocument/2006/relationships/slide" Target="slides/slide505.xml"/><Relationship Id="rId853" Type="http://schemas.openxmlformats.org/officeDocument/2006/relationships/slide" Target="slides/slide852.xml"/><Relationship Id="rId1136" Type="http://schemas.openxmlformats.org/officeDocument/2006/relationships/slide" Target="slides/slide1135.xml"/><Relationship Id="rId1690" Type="http://schemas.openxmlformats.org/officeDocument/2006/relationships/slide" Target="slides/slide1689.xml"/><Relationship Id="rId713" Type="http://schemas.openxmlformats.org/officeDocument/2006/relationships/slide" Target="slides/slide712.xml"/><Relationship Id="rId920" Type="http://schemas.openxmlformats.org/officeDocument/2006/relationships/slide" Target="slides/slide919.xml"/><Relationship Id="rId1343" Type="http://schemas.openxmlformats.org/officeDocument/2006/relationships/slide" Target="slides/slide1342.xml"/><Relationship Id="rId1550" Type="http://schemas.openxmlformats.org/officeDocument/2006/relationships/slide" Target="slides/slide1549.xml"/><Relationship Id="rId1648" Type="http://schemas.openxmlformats.org/officeDocument/2006/relationships/slide" Target="slides/slide1647.xml"/><Relationship Id="rId1203" Type="http://schemas.openxmlformats.org/officeDocument/2006/relationships/slide" Target="slides/slide1202.xml"/><Relationship Id="rId1410" Type="http://schemas.openxmlformats.org/officeDocument/2006/relationships/slide" Target="slides/slide1409.xml"/><Relationship Id="rId1508" Type="http://schemas.openxmlformats.org/officeDocument/2006/relationships/slide" Target="slides/slide1507.xml"/><Relationship Id="rId1715" Type="http://schemas.openxmlformats.org/officeDocument/2006/relationships/slide" Target="slides/slide1714.xml"/><Relationship Id="rId296" Type="http://schemas.openxmlformats.org/officeDocument/2006/relationships/slide" Target="slides/slide295.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060" Type="http://schemas.openxmlformats.org/officeDocument/2006/relationships/slide" Target="slides/slide1059.xml"/><Relationship Id="rId1298" Type="http://schemas.openxmlformats.org/officeDocument/2006/relationships/slide" Target="slides/slide1297.xml"/><Relationship Id="rId528" Type="http://schemas.openxmlformats.org/officeDocument/2006/relationships/slide" Target="slides/slide527.xml"/><Relationship Id="rId735" Type="http://schemas.openxmlformats.org/officeDocument/2006/relationships/slide" Target="slides/slide734.xml"/><Relationship Id="rId942" Type="http://schemas.openxmlformats.org/officeDocument/2006/relationships/slide" Target="slides/slide941.xml"/><Relationship Id="rId1158" Type="http://schemas.openxmlformats.org/officeDocument/2006/relationships/slide" Target="slides/slide1157.xml"/><Relationship Id="rId1365" Type="http://schemas.openxmlformats.org/officeDocument/2006/relationships/slide" Target="slides/slide1364.xml"/><Relationship Id="rId1572" Type="http://schemas.openxmlformats.org/officeDocument/2006/relationships/slide" Target="slides/slide1571.xml"/><Relationship Id="rId1018" Type="http://schemas.openxmlformats.org/officeDocument/2006/relationships/slide" Target="slides/slide1017.xml"/><Relationship Id="rId1225" Type="http://schemas.openxmlformats.org/officeDocument/2006/relationships/slide" Target="slides/slide1224.xml"/><Relationship Id="rId1432" Type="http://schemas.openxmlformats.org/officeDocument/2006/relationships/slide" Target="slides/slide1431.xml"/><Relationship Id="rId71" Type="http://schemas.openxmlformats.org/officeDocument/2006/relationships/slide" Target="slides/slide70.xml"/><Relationship Id="rId802" Type="http://schemas.openxmlformats.org/officeDocument/2006/relationships/slide" Target="slides/slide801.xml"/><Relationship Id="rId1737" Type="http://schemas.openxmlformats.org/officeDocument/2006/relationships/slide" Target="slides/slide1736.xml"/><Relationship Id="rId29" Type="http://schemas.openxmlformats.org/officeDocument/2006/relationships/slide" Target="slides/slide28.xml"/><Relationship Id="rId178" Type="http://schemas.openxmlformats.org/officeDocument/2006/relationships/slide" Target="slides/slide177.xml"/><Relationship Id="rId385" Type="http://schemas.openxmlformats.org/officeDocument/2006/relationships/slide" Target="slides/slide384.xml"/><Relationship Id="rId592" Type="http://schemas.openxmlformats.org/officeDocument/2006/relationships/slide" Target="slides/slide591.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82" Type="http://schemas.openxmlformats.org/officeDocument/2006/relationships/slide" Target="slides/slide108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64" Type="http://schemas.openxmlformats.org/officeDocument/2006/relationships/slide" Target="slides/slide963.xml"/><Relationship Id="rId1387" Type="http://schemas.openxmlformats.org/officeDocument/2006/relationships/slide" Target="slides/slide1386.xml"/><Relationship Id="rId1594" Type="http://schemas.openxmlformats.org/officeDocument/2006/relationships/slide" Target="slides/slide1593.xml"/><Relationship Id="rId93" Type="http://schemas.openxmlformats.org/officeDocument/2006/relationships/slide" Target="slides/slide92.xml"/><Relationship Id="rId617" Type="http://schemas.openxmlformats.org/officeDocument/2006/relationships/slide" Target="slides/slide616.xml"/><Relationship Id="rId824" Type="http://schemas.openxmlformats.org/officeDocument/2006/relationships/slide" Target="slides/slide823.xml"/><Relationship Id="rId1247" Type="http://schemas.openxmlformats.org/officeDocument/2006/relationships/slide" Target="slides/slide1246.xml"/><Relationship Id="rId1454" Type="http://schemas.openxmlformats.org/officeDocument/2006/relationships/slide" Target="slides/slide1453.xml"/><Relationship Id="rId1661" Type="http://schemas.openxmlformats.org/officeDocument/2006/relationships/slide" Target="slides/slide1660.xml"/><Relationship Id="rId1107" Type="http://schemas.openxmlformats.org/officeDocument/2006/relationships/slide" Target="slides/slide1106.xml"/><Relationship Id="rId1314" Type="http://schemas.openxmlformats.org/officeDocument/2006/relationships/slide" Target="slides/slide1313.xml"/><Relationship Id="rId1521" Type="http://schemas.openxmlformats.org/officeDocument/2006/relationships/slide" Target="slides/slide1520.xml"/><Relationship Id="rId1619" Type="http://schemas.openxmlformats.org/officeDocument/2006/relationships/slide" Target="slides/slide1618.xml"/><Relationship Id="rId20" Type="http://schemas.openxmlformats.org/officeDocument/2006/relationships/slide" Target="slides/slide19.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986" Type="http://schemas.openxmlformats.org/officeDocument/2006/relationships/slide" Target="slides/slide985.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171" Type="http://schemas.openxmlformats.org/officeDocument/2006/relationships/slide" Target="slides/slide1170.xml"/><Relationship Id="rId1269" Type="http://schemas.openxmlformats.org/officeDocument/2006/relationships/slide" Target="slides/slide1268.xml"/><Relationship Id="rId1476" Type="http://schemas.openxmlformats.org/officeDocument/2006/relationships/slide" Target="slides/slide1475.xml"/><Relationship Id="rId401" Type="http://schemas.openxmlformats.org/officeDocument/2006/relationships/slide" Target="slides/slide400.xml"/><Relationship Id="rId846" Type="http://schemas.openxmlformats.org/officeDocument/2006/relationships/slide" Target="slides/slide845.xml"/><Relationship Id="rId1031" Type="http://schemas.openxmlformats.org/officeDocument/2006/relationships/slide" Target="slides/slide1030.xml"/><Relationship Id="rId1129" Type="http://schemas.openxmlformats.org/officeDocument/2006/relationships/slide" Target="slides/slide1128.xml"/><Relationship Id="rId1683" Type="http://schemas.openxmlformats.org/officeDocument/2006/relationships/slide" Target="slides/slide1682.xml"/><Relationship Id="rId706" Type="http://schemas.openxmlformats.org/officeDocument/2006/relationships/slide" Target="slides/slide705.xml"/><Relationship Id="rId913" Type="http://schemas.openxmlformats.org/officeDocument/2006/relationships/slide" Target="slides/slide912.xml"/><Relationship Id="rId1336" Type="http://schemas.openxmlformats.org/officeDocument/2006/relationships/slide" Target="slides/slide1335.xml"/><Relationship Id="rId1543" Type="http://schemas.openxmlformats.org/officeDocument/2006/relationships/slide" Target="slides/slide1542.xml"/><Relationship Id="rId42" Type="http://schemas.openxmlformats.org/officeDocument/2006/relationships/slide" Target="slides/slide41.xml"/><Relationship Id="rId1403" Type="http://schemas.openxmlformats.org/officeDocument/2006/relationships/slide" Target="slides/slide1402.xml"/><Relationship Id="rId1610" Type="http://schemas.openxmlformats.org/officeDocument/2006/relationships/slide" Target="slides/slide1609.xml"/><Relationship Id="rId191" Type="http://schemas.openxmlformats.org/officeDocument/2006/relationships/slide" Target="slides/slide190.xml"/><Relationship Id="rId1708" Type="http://schemas.openxmlformats.org/officeDocument/2006/relationships/slide" Target="slides/slide1707.xml"/><Relationship Id="rId289" Type="http://schemas.openxmlformats.org/officeDocument/2006/relationships/slide" Target="slides/slide288.xml"/><Relationship Id="rId496" Type="http://schemas.openxmlformats.org/officeDocument/2006/relationships/slide" Target="slides/slide495.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1193" Type="http://schemas.openxmlformats.org/officeDocument/2006/relationships/slide" Target="slides/slide1192.xml"/><Relationship Id="rId216" Type="http://schemas.openxmlformats.org/officeDocument/2006/relationships/slide" Target="slides/slide215.xml"/><Relationship Id="rId423" Type="http://schemas.openxmlformats.org/officeDocument/2006/relationships/slide" Target="slides/slide422.xml"/><Relationship Id="rId868" Type="http://schemas.openxmlformats.org/officeDocument/2006/relationships/slide" Target="slides/slide867.xml"/><Relationship Id="rId1053" Type="http://schemas.openxmlformats.org/officeDocument/2006/relationships/slide" Target="slides/slide1052.xml"/><Relationship Id="rId1260" Type="http://schemas.openxmlformats.org/officeDocument/2006/relationships/slide" Target="slides/slide1259.xml"/><Relationship Id="rId1498" Type="http://schemas.openxmlformats.org/officeDocument/2006/relationships/slide" Target="slides/slide1497.xml"/><Relationship Id="rId630" Type="http://schemas.openxmlformats.org/officeDocument/2006/relationships/slide" Target="slides/slide629.xml"/><Relationship Id="rId728" Type="http://schemas.openxmlformats.org/officeDocument/2006/relationships/slide" Target="slides/slide727.xml"/><Relationship Id="rId935" Type="http://schemas.openxmlformats.org/officeDocument/2006/relationships/slide" Target="slides/slide934.xml"/><Relationship Id="rId1358" Type="http://schemas.openxmlformats.org/officeDocument/2006/relationships/slide" Target="slides/slide1357.xml"/><Relationship Id="rId1565" Type="http://schemas.openxmlformats.org/officeDocument/2006/relationships/slide" Target="slides/slide1564.xml"/><Relationship Id="rId64" Type="http://schemas.openxmlformats.org/officeDocument/2006/relationships/slide" Target="slides/slide63.xml"/><Relationship Id="rId1120" Type="http://schemas.openxmlformats.org/officeDocument/2006/relationships/slide" Target="slides/slide1119.xml"/><Relationship Id="rId1218" Type="http://schemas.openxmlformats.org/officeDocument/2006/relationships/slide" Target="slides/slide1217.xml"/><Relationship Id="rId1425" Type="http://schemas.openxmlformats.org/officeDocument/2006/relationships/slide" Target="slides/slide1424.xml"/><Relationship Id="rId1632" Type="http://schemas.openxmlformats.org/officeDocument/2006/relationships/slide" Target="slides/slide1631.xml"/><Relationship Id="rId280" Type="http://schemas.openxmlformats.org/officeDocument/2006/relationships/slide" Target="slides/slide279.xml"/><Relationship Id="rId140" Type="http://schemas.openxmlformats.org/officeDocument/2006/relationships/slide" Target="slides/slide139.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1075" Type="http://schemas.openxmlformats.org/officeDocument/2006/relationships/slide" Target="slides/slide1074.xml"/><Relationship Id="rId1282" Type="http://schemas.openxmlformats.org/officeDocument/2006/relationships/slide" Target="slides/slide1281.xml"/><Relationship Id="rId305" Type="http://schemas.openxmlformats.org/officeDocument/2006/relationships/slide" Target="slides/slide304.xml"/><Relationship Id="rId512" Type="http://schemas.openxmlformats.org/officeDocument/2006/relationships/slide" Target="slides/slide511.xml"/><Relationship Id="rId957" Type="http://schemas.openxmlformats.org/officeDocument/2006/relationships/slide" Target="slides/slide956.xml"/><Relationship Id="rId1142" Type="http://schemas.openxmlformats.org/officeDocument/2006/relationships/slide" Target="slides/slide1141.xml"/><Relationship Id="rId1587" Type="http://schemas.openxmlformats.org/officeDocument/2006/relationships/slide" Target="slides/slide1586.xml"/><Relationship Id="rId86" Type="http://schemas.openxmlformats.org/officeDocument/2006/relationships/slide" Target="slides/slide85.xml"/><Relationship Id="rId817" Type="http://schemas.openxmlformats.org/officeDocument/2006/relationships/slide" Target="slides/slide816.xml"/><Relationship Id="rId1002" Type="http://schemas.openxmlformats.org/officeDocument/2006/relationships/slide" Target="slides/slide1001.xml"/><Relationship Id="rId1447" Type="http://schemas.openxmlformats.org/officeDocument/2006/relationships/slide" Target="slides/slide1446.xml"/><Relationship Id="rId1654" Type="http://schemas.openxmlformats.org/officeDocument/2006/relationships/slide" Target="slides/slide1653.xml"/><Relationship Id="rId1307" Type="http://schemas.openxmlformats.org/officeDocument/2006/relationships/slide" Target="slides/slide1306.xml"/><Relationship Id="rId1514" Type="http://schemas.openxmlformats.org/officeDocument/2006/relationships/slide" Target="slides/slide1513.xml"/><Relationship Id="rId1721" Type="http://schemas.openxmlformats.org/officeDocument/2006/relationships/slide" Target="slides/slide1720.xml"/><Relationship Id="rId13" Type="http://schemas.openxmlformats.org/officeDocument/2006/relationships/slide" Target="slides/slide12.xml"/><Relationship Id="rId162" Type="http://schemas.openxmlformats.org/officeDocument/2006/relationships/slide" Target="slides/slide161.xml"/><Relationship Id="rId467" Type="http://schemas.openxmlformats.org/officeDocument/2006/relationships/slide" Target="slides/slide466.xml"/><Relationship Id="rId1097" Type="http://schemas.openxmlformats.org/officeDocument/2006/relationships/slide" Target="slides/slide1096.xml"/><Relationship Id="rId674" Type="http://schemas.openxmlformats.org/officeDocument/2006/relationships/slide" Target="slides/slide673.xml"/><Relationship Id="rId881" Type="http://schemas.openxmlformats.org/officeDocument/2006/relationships/slide" Target="slides/slide880.xml"/><Relationship Id="rId979" Type="http://schemas.openxmlformats.org/officeDocument/2006/relationships/slide" Target="slides/slide978.xml"/><Relationship Id="rId327" Type="http://schemas.openxmlformats.org/officeDocument/2006/relationships/slide" Target="slides/slide326.xml"/><Relationship Id="rId534" Type="http://schemas.openxmlformats.org/officeDocument/2006/relationships/slide" Target="slides/slide533.xml"/><Relationship Id="rId741" Type="http://schemas.openxmlformats.org/officeDocument/2006/relationships/slide" Target="slides/slide740.xml"/><Relationship Id="rId839" Type="http://schemas.openxmlformats.org/officeDocument/2006/relationships/slide" Target="slides/slide838.xml"/><Relationship Id="rId1164" Type="http://schemas.openxmlformats.org/officeDocument/2006/relationships/slide" Target="slides/slide1163.xml"/><Relationship Id="rId1371" Type="http://schemas.openxmlformats.org/officeDocument/2006/relationships/slide" Target="slides/slide1370.xml"/><Relationship Id="rId1469" Type="http://schemas.openxmlformats.org/officeDocument/2006/relationships/slide" Target="slides/slide1468.xml"/><Relationship Id="rId601" Type="http://schemas.openxmlformats.org/officeDocument/2006/relationships/slide" Target="slides/slide600.xml"/><Relationship Id="rId1024" Type="http://schemas.openxmlformats.org/officeDocument/2006/relationships/slide" Target="slides/slide1023.xml"/><Relationship Id="rId1231" Type="http://schemas.openxmlformats.org/officeDocument/2006/relationships/slide" Target="slides/slide1230.xml"/><Relationship Id="rId1676" Type="http://schemas.openxmlformats.org/officeDocument/2006/relationships/slide" Target="slides/slide1675.xml"/><Relationship Id="rId906" Type="http://schemas.openxmlformats.org/officeDocument/2006/relationships/slide" Target="slides/slide905.xml"/><Relationship Id="rId1329" Type="http://schemas.openxmlformats.org/officeDocument/2006/relationships/slide" Target="slides/slide1328.xml"/><Relationship Id="rId1536" Type="http://schemas.openxmlformats.org/officeDocument/2006/relationships/slide" Target="slides/slide1535.xml"/><Relationship Id="rId1743" Type="http://schemas.openxmlformats.org/officeDocument/2006/relationships/tableStyles" Target="tableStyles.xml"/><Relationship Id="rId35" Type="http://schemas.openxmlformats.org/officeDocument/2006/relationships/slide" Target="slides/slide34.xml"/><Relationship Id="rId1603" Type="http://schemas.openxmlformats.org/officeDocument/2006/relationships/slide" Target="slides/slide1602.xml"/><Relationship Id="rId184" Type="http://schemas.openxmlformats.org/officeDocument/2006/relationships/slide" Target="slides/slide183.xml"/><Relationship Id="rId391" Type="http://schemas.openxmlformats.org/officeDocument/2006/relationships/slide" Target="slides/slide390.xml"/><Relationship Id="rId251" Type="http://schemas.openxmlformats.org/officeDocument/2006/relationships/slide" Target="slides/slide250.xml"/><Relationship Id="rId489" Type="http://schemas.openxmlformats.org/officeDocument/2006/relationships/slide" Target="slides/slide488.xml"/><Relationship Id="rId696" Type="http://schemas.openxmlformats.org/officeDocument/2006/relationships/slide" Target="slides/slide695.xml"/><Relationship Id="rId349" Type="http://schemas.openxmlformats.org/officeDocument/2006/relationships/slide" Target="slides/slide348.xml"/><Relationship Id="rId556" Type="http://schemas.openxmlformats.org/officeDocument/2006/relationships/slide" Target="slides/slide555.xml"/><Relationship Id="rId763" Type="http://schemas.openxmlformats.org/officeDocument/2006/relationships/slide" Target="slides/slide762.xml"/><Relationship Id="rId1186" Type="http://schemas.openxmlformats.org/officeDocument/2006/relationships/slide" Target="slides/slide1185.xml"/><Relationship Id="rId1393" Type="http://schemas.openxmlformats.org/officeDocument/2006/relationships/slide" Target="slides/slide1392.xml"/><Relationship Id="rId111" Type="http://schemas.openxmlformats.org/officeDocument/2006/relationships/slide" Target="slides/slide110.xml"/><Relationship Id="rId209" Type="http://schemas.openxmlformats.org/officeDocument/2006/relationships/slide" Target="slides/slide208.xml"/><Relationship Id="rId416" Type="http://schemas.openxmlformats.org/officeDocument/2006/relationships/slide" Target="slides/slide415.xml"/><Relationship Id="rId970" Type="http://schemas.openxmlformats.org/officeDocument/2006/relationships/slide" Target="slides/slide969.xml"/><Relationship Id="rId1046" Type="http://schemas.openxmlformats.org/officeDocument/2006/relationships/slide" Target="slides/slide1045.xml"/><Relationship Id="rId1253" Type="http://schemas.openxmlformats.org/officeDocument/2006/relationships/slide" Target="slides/slide1252.xml"/><Relationship Id="rId1698" Type="http://schemas.openxmlformats.org/officeDocument/2006/relationships/slide" Target="slides/slide1697.xml"/><Relationship Id="rId623" Type="http://schemas.openxmlformats.org/officeDocument/2006/relationships/slide" Target="slides/slide622.xml"/><Relationship Id="rId830" Type="http://schemas.openxmlformats.org/officeDocument/2006/relationships/slide" Target="slides/slide829.xml"/><Relationship Id="rId928" Type="http://schemas.openxmlformats.org/officeDocument/2006/relationships/slide" Target="slides/slide927.xml"/><Relationship Id="rId1460" Type="http://schemas.openxmlformats.org/officeDocument/2006/relationships/slide" Target="slides/slide1459.xml"/><Relationship Id="rId1558" Type="http://schemas.openxmlformats.org/officeDocument/2006/relationships/slide" Target="slides/slide1557.xml"/><Relationship Id="rId57" Type="http://schemas.openxmlformats.org/officeDocument/2006/relationships/slide" Target="slides/slide56.xml"/><Relationship Id="rId1113" Type="http://schemas.openxmlformats.org/officeDocument/2006/relationships/slide" Target="slides/slide1112.xml"/><Relationship Id="rId1320" Type="http://schemas.openxmlformats.org/officeDocument/2006/relationships/slide" Target="slides/slide1319.xml"/><Relationship Id="rId1418" Type="http://schemas.openxmlformats.org/officeDocument/2006/relationships/slide" Target="slides/slide1417.xml"/><Relationship Id="rId1625" Type="http://schemas.openxmlformats.org/officeDocument/2006/relationships/slide" Target="slides/slide1624.xml"/><Relationship Id="rId273" Type="http://schemas.openxmlformats.org/officeDocument/2006/relationships/slide" Target="slides/slide272.xml"/><Relationship Id="rId480" Type="http://schemas.openxmlformats.org/officeDocument/2006/relationships/slide" Target="slides/slide479.xml"/><Relationship Id="rId133" Type="http://schemas.openxmlformats.org/officeDocument/2006/relationships/slide" Target="slides/slide132.xml"/><Relationship Id="rId340" Type="http://schemas.openxmlformats.org/officeDocument/2006/relationships/slide" Target="slides/slide339.xml"/><Relationship Id="rId578" Type="http://schemas.openxmlformats.org/officeDocument/2006/relationships/slide" Target="slides/slide577.xml"/><Relationship Id="rId785" Type="http://schemas.openxmlformats.org/officeDocument/2006/relationships/slide" Target="slides/slide784.xml"/><Relationship Id="rId992" Type="http://schemas.openxmlformats.org/officeDocument/2006/relationships/slide" Target="slides/slide991.xml"/><Relationship Id="rId200" Type="http://schemas.openxmlformats.org/officeDocument/2006/relationships/slide" Target="slides/slide199.xml"/><Relationship Id="rId438" Type="http://schemas.openxmlformats.org/officeDocument/2006/relationships/slide" Target="slides/slide437.xml"/><Relationship Id="rId645" Type="http://schemas.openxmlformats.org/officeDocument/2006/relationships/slide" Target="slides/slide644.xml"/><Relationship Id="rId852" Type="http://schemas.openxmlformats.org/officeDocument/2006/relationships/slide" Target="slides/slide851.xml"/><Relationship Id="rId1068" Type="http://schemas.openxmlformats.org/officeDocument/2006/relationships/slide" Target="slides/slide1067.xml"/><Relationship Id="rId1275" Type="http://schemas.openxmlformats.org/officeDocument/2006/relationships/slide" Target="slides/slide1274.xml"/><Relationship Id="rId1482" Type="http://schemas.openxmlformats.org/officeDocument/2006/relationships/slide" Target="slides/slide1481.xml"/><Relationship Id="rId505" Type="http://schemas.openxmlformats.org/officeDocument/2006/relationships/slide" Target="slides/slide504.xml"/><Relationship Id="rId712" Type="http://schemas.openxmlformats.org/officeDocument/2006/relationships/slide" Target="slides/slide711.xml"/><Relationship Id="rId1135" Type="http://schemas.openxmlformats.org/officeDocument/2006/relationships/slide" Target="slides/slide1134.xml"/><Relationship Id="rId1342" Type="http://schemas.openxmlformats.org/officeDocument/2006/relationships/slide" Target="slides/slide1341.xml"/><Relationship Id="rId79" Type="http://schemas.openxmlformats.org/officeDocument/2006/relationships/slide" Target="slides/slide78.xml"/><Relationship Id="rId1202" Type="http://schemas.openxmlformats.org/officeDocument/2006/relationships/slide" Target="slides/slide1201.xml"/><Relationship Id="rId1647" Type="http://schemas.openxmlformats.org/officeDocument/2006/relationships/slide" Target="slides/slide1646.xml"/><Relationship Id="rId1507" Type="http://schemas.openxmlformats.org/officeDocument/2006/relationships/slide" Target="slides/slide1506.xml"/><Relationship Id="rId1714" Type="http://schemas.openxmlformats.org/officeDocument/2006/relationships/slide" Target="slides/slide1713.xml"/><Relationship Id="rId295" Type="http://schemas.openxmlformats.org/officeDocument/2006/relationships/slide" Target="slides/slide294.xml"/><Relationship Id="rId155" Type="http://schemas.openxmlformats.org/officeDocument/2006/relationships/slide" Target="slides/slide154.xml"/><Relationship Id="rId362" Type="http://schemas.openxmlformats.org/officeDocument/2006/relationships/slide" Target="slides/slide361.xml"/><Relationship Id="rId1297" Type="http://schemas.openxmlformats.org/officeDocument/2006/relationships/slide" Target="slides/slide1296.xml"/><Relationship Id="rId222" Type="http://schemas.openxmlformats.org/officeDocument/2006/relationships/slide" Target="slides/slide221.xml"/><Relationship Id="rId667" Type="http://schemas.openxmlformats.org/officeDocument/2006/relationships/slide" Target="slides/slide666.xml"/><Relationship Id="rId874" Type="http://schemas.openxmlformats.org/officeDocument/2006/relationships/slide" Target="slides/slide873.xml"/><Relationship Id="rId527" Type="http://schemas.openxmlformats.org/officeDocument/2006/relationships/slide" Target="slides/slide526.xml"/><Relationship Id="rId734" Type="http://schemas.openxmlformats.org/officeDocument/2006/relationships/slide" Target="slides/slide733.xml"/><Relationship Id="rId941" Type="http://schemas.openxmlformats.org/officeDocument/2006/relationships/slide" Target="slides/slide940.xml"/><Relationship Id="rId1157" Type="http://schemas.openxmlformats.org/officeDocument/2006/relationships/slide" Target="slides/slide1156.xml"/><Relationship Id="rId1364" Type="http://schemas.openxmlformats.org/officeDocument/2006/relationships/slide" Target="slides/slide1363.xml"/><Relationship Id="rId1571" Type="http://schemas.openxmlformats.org/officeDocument/2006/relationships/slide" Target="slides/slide1570.xml"/><Relationship Id="rId70" Type="http://schemas.openxmlformats.org/officeDocument/2006/relationships/slide" Target="slides/slide69.xml"/><Relationship Id="rId801" Type="http://schemas.openxmlformats.org/officeDocument/2006/relationships/slide" Target="slides/slide800.xml"/><Relationship Id="rId1017" Type="http://schemas.openxmlformats.org/officeDocument/2006/relationships/slide" Target="slides/slide1016.xml"/><Relationship Id="rId1224" Type="http://schemas.openxmlformats.org/officeDocument/2006/relationships/slide" Target="slides/slide1223.xml"/><Relationship Id="rId1431" Type="http://schemas.openxmlformats.org/officeDocument/2006/relationships/slide" Target="slides/slide1430.xml"/><Relationship Id="rId1669" Type="http://schemas.openxmlformats.org/officeDocument/2006/relationships/slide" Target="slides/slide1668.xml"/><Relationship Id="rId1529" Type="http://schemas.openxmlformats.org/officeDocument/2006/relationships/slide" Target="slides/slide1528.xml"/><Relationship Id="rId1736" Type="http://schemas.openxmlformats.org/officeDocument/2006/relationships/slide" Target="slides/slide1735.xml"/><Relationship Id="rId28" Type="http://schemas.openxmlformats.org/officeDocument/2006/relationships/slide" Target="slides/slide27.xml"/><Relationship Id="rId177" Type="http://schemas.openxmlformats.org/officeDocument/2006/relationships/slide" Target="slides/slide176.xml"/><Relationship Id="rId384" Type="http://schemas.openxmlformats.org/officeDocument/2006/relationships/slide" Target="slides/slide383.xml"/><Relationship Id="rId591" Type="http://schemas.openxmlformats.org/officeDocument/2006/relationships/slide" Target="slides/slide590.xml"/><Relationship Id="rId244" Type="http://schemas.openxmlformats.org/officeDocument/2006/relationships/slide" Target="slides/slide243.xml"/><Relationship Id="rId689" Type="http://schemas.openxmlformats.org/officeDocument/2006/relationships/slide" Target="slides/slide688.xml"/><Relationship Id="rId896" Type="http://schemas.openxmlformats.org/officeDocument/2006/relationships/slide" Target="slides/slide895.xml"/><Relationship Id="rId1081" Type="http://schemas.openxmlformats.org/officeDocument/2006/relationships/slide" Target="slides/slide1080.xml"/><Relationship Id="rId451" Type="http://schemas.openxmlformats.org/officeDocument/2006/relationships/slide" Target="slides/slide450.xml"/><Relationship Id="rId549" Type="http://schemas.openxmlformats.org/officeDocument/2006/relationships/slide" Target="slides/slide548.xml"/><Relationship Id="rId756" Type="http://schemas.openxmlformats.org/officeDocument/2006/relationships/slide" Target="slides/slide755.xml"/><Relationship Id="rId1179" Type="http://schemas.openxmlformats.org/officeDocument/2006/relationships/slide" Target="slides/slide1178.xml"/><Relationship Id="rId1386" Type="http://schemas.openxmlformats.org/officeDocument/2006/relationships/slide" Target="slides/slide1385.xml"/><Relationship Id="rId1593" Type="http://schemas.openxmlformats.org/officeDocument/2006/relationships/slide" Target="slides/slide1592.xml"/><Relationship Id="rId104" Type="http://schemas.openxmlformats.org/officeDocument/2006/relationships/slide" Target="slides/slide103.xml"/><Relationship Id="rId311" Type="http://schemas.openxmlformats.org/officeDocument/2006/relationships/slide" Target="slides/slide310.xml"/><Relationship Id="rId409" Type="http://schemas.openxmlformats.org/officeDocument/2006/relationships/slide" Target="slides/slide408.xml"/><Relationship Id="rId963" Type="http://schemas.openxmlformats.org/officeDocument/2006/relationships/slide" Target="slides/slide962.xml"/><Relationship Id="rId1039" Type="http://schemas.openxmlformats.org/officeDocument/2006/relationships/slide" Target="slides/slide1038.xml"/><Relationship Id="rId1246" Type="http://schemas.openxmlformats.org/officeDocument/2006/relationships/slide" Target="slides/slide1245.xml"/><Relationship Id="rId92" Type="http://schemas.openxmlformats.org/officeDocument/2006/relationships/slide" Target="slides/slide91.xml"/><Relationship Id="rId616" Type="http://schemas.openxmlformats.org/officeDocument/2006/relationships/slide" Target="slides/slide615.xml"/><Relationship Id="rId823" Type="http://schemas.openxmlformats.org/officeDocument/2006/relationships/slide" Target="slides/slide822.xml"/><Relationship Id="rId1453" Type="http://schemas.openxmlformats.org/officeDocument/2006/relationships/slide" Target="slides/slide1452.xml"/><Relationship Id="rId1660" Type="http://schemas.openxmlformats.org/officeDocument/2006/relationships/slide" Target="slides/slide1659.xml"/><Relationship Id="rId1106" Type="http://schemas.openxmlformats.org/officeDocument/2006/relationships/slide" Target="slides/slide1105.xml"/><Relationship Id="rId1313" Type="http://schemas.openxmlformats.org/officeDocument/2006/relationships/slide" Target="slides/slide1312.xml"/><Relationship Id="rId1520" Type="http://schemas.openxmlformats.org/officeDocument/2006/relationships/slide" Target="slides/slide1519.xml"/><Relationship Id="rId1618" Type="http://schemas.openxmlformats.org/officeDocument/2006/relationships/slide" Target="slides/slide1617.xml"/><Relationship Id="rId199" Type="http://schemas.openxmlformats.org/officeDocument/2006/relationships/slide" Target="slides/slide198.xml"/><Relationship Id="rId266" Type="http://schemas.openxmlformats.org/officeDocument/2006/relationships/slide" Target="slides/slide265.xml"/><Relationship Id="rId473" Type="http://schemas.openxmlformats.org/officeDocument/2006/relationships/slide" Target="slides/slide472.xml"/><Relationship Id="rId680" Type="http://schemas.openxmlformats.org/officeDocument/2006/relationships/slide" Target="slides/slide679.xml"/><Relationship Id="rId126" Type="http://schemas.openxmlformats.org/officeDocument/2006/relationships/slide" Target="slides/slide125.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985" Type="http://schemas.openxmlformats.org/officeDocument/2006/relationships/slide" Target="slides/slide984.xml"/><Relationship Id="rId1170" Type="http://schemas.openxmlformats.org/officeDocument/2006/relationships/slide" Target="slides/slide1169.xml"/><Relationship Id="rId638" Type="http://schemas.openxmlformats.org/officeDocument/2006/relationships/slide" Target="slides/slide637.xml"/><Relationship Id="rId845" Type="http://schemas.openxmlformats.org/officeDocument/2006/relationships/slide" Target="slides/slide844.xml"/><Relationship Id="rId1030" Type="http://schemas.openxmlformats.org/officeDocument/2006/relationships/slide" Target="slides/slide1029.xml"/><Relationship Id="rId1268" Type="http://schemas.openxmlformats.org/officeDocument/2006/relationships/slide" Target="slides/slide1267.xml"/><Relationship Id="rId1475" Type="http://schemas.openxmlformats.org/officeDocument/2006/relationships/slide" Target="slides/slide1474.xml"/><Relationship Id="rId1682" Type="http://schemas.openxmlformats.org/officeDocument/2006/relationships/slide" Target="slides/slide1681.xml"/><Relationship Id="rId400" Type="http://schemas.openxmlformats.org/officeDocument/2006/relationships/slide" Target="slides/slide399.xml"/><Relationship Id="rId705" Type="http://schemas.openxmlformats.org/officeDocument/2006/relationships/slide" Target="slides/slide704.xml"/><Relationship Id="rId1128" Type="http://schemas.openxmlformats.org/officeDocument/2006/relationships/slide" Target="slides/slide1127.xml"/><Relationship Id="rId1335" Type="http://schemas.openxmlformats.org/officeDocument/2006/relationships/slide" Target="slides/slide1334.xml"/><Relationship Id="rId1542" Type="http://schemas.openxmlformats.org/officeDocument/2006/relationships/slide" Target="slides/slide1541.xml"/><Relationship Id="rId912" Type="http://schemas.openxmlformats.org/officeDocument/2006/relationships/slide" Target="slides/slide911.xml"/><Relationship Id="rId41" Type="http://schemas.openxmlformats.org/officeDocument/2006/relationships/slide" Target="slides/slide40.xml"/><Relationship Id="rId1402" Type="http://schemas.openxmlformats.org/officeDocument/2006/relationships/slide" Target="slides/slide1401.xml"/><Relationship Id="rId1707" Type="http://schemas.openxmlformats.org/officeDocument/2006/relationships/slide" Target="slides/slide1706.xml"/><Relationship Id="rId190" Type="http://schemas.openxmlformats.org/officeDocument/2006/relationships/slide" Target="slides/slide189.xml"/><Relationship Id="rId288" Type="http://schemas.openxmlformats.org/officeDocument/2006/relationships/slide" Target="slides/slide287.xml"/><Relationship Id="rId495" Type="http://schemas.openxmlformats.org/officeDocument/2006/relationships/slide" Target="slides/slide494.xml"/><Relationship Id="rId148" Type="http://schemas.openxmlformats.org/officeDocument/2006/relationships/slide" Target="slides/slide147.xml"/><Relationship Id="rId355" Type="http://schemas.openxmlformats.org/officeDocument/2006/relationships/slide" Target="slides/slide354.xml"/><Relationship Id="rId562" Type="http://schemas.openxmlformats.org/officeDocument/2006/relationships/slide" Target="slides/slide561.xml"/><Relationship Id="rId1192" Type="http://schemas.openxmlformats.org/officeDocument/2006/relationships/slide" Target="slides/slide1191.xml"/><Relationship Id="rId215" Type="http://schemas.openxmlformats.org/officeDocument/2006/relationships/slide" Target="slides/slide214.xml"/><Relationship Id="rId422" Type="http://schemas.openxmlformats.org/officeDocument/2006/relationships/slide" Target="slides/slide421.xml"/><Relationship Id="rId867" Type="http://schemas.openxmlformats.org/officeDocument/2006/relationships/slide" Target="slides/slide866.xml"/><Relationship Id="rId1052" Type="http://schemas.openxmlformats.org/officeDocument/2006/relationships/slide" Target="slides/slide1051.xml"/><Relationship Id="rId1497" Type="http://schemas.openxmlformats.org/officeDocument/2006/relationships/slide" Target="slides/slide1496.xml"/><Relationship Id="rId727" Type="http://schemas.openxmlformats.org/officeDocument/2006/relationships/slide" Target="slides/slide726.xml"/><Relationship Id="rId934" Type="http://schemas.openxmlformats.org/officeDocument/2006/relationships/slide" Target="slides/slide933.xml"/><Relationship Id="rId1357" Type="http://schemas.openxmlformats.org/officeDocument/2006/relationships/slide" Target="slides/slide1356.xml"/><Relationship Id="rId1564" Type="http://schemas.openxmlformats.org/officeDocument/2006/relationships/slide" Target="slides/slide1563.xml"/><Relationship Id="rId63" Type="http://schemas.openxmlformats.org/officeDocument/2006/relationships/slide" Target="slides/slide62.xml"/><Relationship Id="rId1217" Type="http://schemas.openxmlformats.org/officeDocument/2006/relationships/slide" Target="slides/slide1216.xml"/><Relationship Id="rId1424" Type="http://schemas.openxmlformats.org/officeDocument/2006/relationships/slide" Target="slides/slide1423.xml"/><Relationship Id="rId1631" Type="http://schemas.openxmlformats.org/officeDocument/2006/relationships/slide" Target="slides/slide1630.xml"/><Relationship Id="rId1729" Type="http://schemas.openxmlformats.org/officeDocument/2006/relationships/slide" Target="slides/slide1728.xml"/><Relationship Id="rId377" Type="http://schemas.openxmlformats.org/officeDocument/2006/relationships/slide" Target="slides/slide376.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1074" Type="http://schemas.openxmlformats.org/officeDocument/2006/relationships/slide" Target="slides/slide1073.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1281" Type="http://schemas.openxmlformats.org/officeDocument/2006/relationships/slide" Target="slides/slide1280.xml"/><Relationship Id="rId1379" Type="http://schemas.openxmlformats.org/officeDocument/2006/relationships/slide" Target="slides/slide1378.xml"/><Relationship Id="rId1586" Type="http://schemas.openxmlformats.org/officeDocument/2006/relationships/slide" Target="slides/slide1585.xml"/><Relationship Id="rId304" Type="http://schemas.openxmlformats.org/officeDocument/2006/relationships/slide" Target="slides/slide303.xml"/><Relationship Id="rId511" Type="http://schemas.openxmlformats.org/officeDocument/2006/relationships/slide" Target="slides/slide510.xml"/><Relationship Id="rId609" Type="http://schemas.openxmlformats.org/officeDocument/2006/relationships/slide" Target="slides/slide608.xml"/><Relationship Id="rId956" Type="http://schemas.openxmlformats.org/officeDocument/2006/relationships/slide" Target="slides/slide955.xml"/><Relationship Id="rId1141" Type="http://schemas.openxmlformats.org/officeDocument/2006/relationships/slide" Target="slides/slide1140.xml"/><Relationship Id="rId1239" Type="http://schemas.openxmlformats.org/officeDocument/2006/relationships/slide" Target="slides/slide1238.xml"/><Relationship Id="rId85" Type="http://schemas.openxmlformats.org/officeDocument/2006/relationships/slide" Target="slides/slide84.xml"/><Relationship Id="rId816" Type="http://schemas.openxmlformats.org/officeDocument/2006/relationships/slide" Target="slides/slide815.xml"/><Relationship Id="rId1001" Type="http://schemas.openxmlformats.org/officeDocument/2006/relationships/slide" Target="slides/slide1000.xml"/><Relationship Id="rId1446" Type="http://schemas.openxmlformats.org/officeDocument/2006/relationships/slide" Target="slides/slide1445.xml"/><Relationship Id="rId1653" Type="http://schemas.openxmlformats.org/officeDocument/2006/relationships/slide" Target="slides/slide1652.xml"/><Relationship Id="rId1306" Type="http://schemas.openxmlformats.org/officeDocument/2006/relationships/slide" Target="slides/slide1305.xml"/><Relationship Id="rId1513" Type="http://schemas.openxmlformats.org/officeDocument/2006/relationships/slide" Target="slides/slide1512.xml"/><Relationship Id="rId1720" Type="http://schemas.openxmlformats.org/officeDocument/2006/relationships/slide" Target="slides/slide1719.xml"/><Relationship Id="rId12" Type="http://schemas.openxmlformats.org/officeDocument/2006/relationships/slide" Target="slides/slide11.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1096" Type="http://schemas.openxmlformats.org/officeDocument/2006/relationships/slide" Target="slides/slide1095.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978" Type="http://schemas.openxmlformats.org/officeDocument/2006/relationships/slide" Target="slides/slide977.xml"/><Relationship Id="rId1163" Type="http://schemas.openxmlformats.org/officeDocument/2006/relationships/slide" Target="slides/slide1162.xml"/><Relationship Id="rId1370" Type="http://schemas.openxmlformats.org/officeDocument/2006/relationships/slide" Target="slides/slide1369.xml"/><Relationship Id="rId740" Type="http://schemas.openxmlformats.org/officeDocument/2006/relationships/slide" Target="slides/slide739.xml"/><Relationship Id="rId838" Type="http://schemas.openxmlformats.org/officeDocument/2006/relationships/slide" Target="slides/slide837.xml"/><Relationship Id="rId1023" Type="http://schemas.openxmlformats.org/officeDocument/2006/relationships/slide" Target="slides/slide1022.xml"/><Relationship Id="rId1468" Type="http://schemas.openxmlformats.org/officeDocument/2006/relationships/slide" Target="slides/slide1467.xml"/><Relationship Id="rId1675" Type="http://schemas.openxmlformats.org/officeDocument/2006/relationships/slide" Target="slides/slide1674.xml"/><Relationship Id="rId600" Type="http://schemas.openxmlformats.org/officeDocument/2006/relationships/slide" Target="slides/slide599.xml"/><Relationship Id="rId1230" Type="http://schemas.openxmlformats.org/officeDocument/2006/relationships/slide" Target="slides/slide1229.xml"/><Relationship Id="rId1328" Type="http://schemas.openxmlformats.org/officeDocument/2006/relationships/slide" Target="slides/slide1327.xml"/><Relationship Id="rId1535" Type="http://schemas.openxmlformats.org/officeDocument/2006/relationships/slide" Target="slides/slide1534.xml"/><Relationship Id="rId905" Type="http://schemas.openxmlformats.org/officeDocument/2006/relationships/slide" Target="slides/slide904.xml"/><Relationship Id="rId1742" Type="http://schemas.openxmlformats.org/officeDocument/2006/relationships/theme" Target="theme/theme1.xml"/><Relationship Id="rId34" Type="http://schemas.openxmlformats.org/officeDocument/2006/relationships/slide" Target="slides/slide33.xml"/><Relationship Id="rId1602" Type="http://schemas.openxmlformats.org/officeDocument/2006/relationships/slide" Target="slides/slide1601.xml"/><Relationship Id="rId183" Type="http://schemas.openxmlformats.org/officeDocument/2006/relationships/slide" Target="slides/slide182.xml"/><Relationship Id="rId390" Type="http://schemas.openxmlformats.org/officeDocument/2006/relationships/slide" Target="slides/slide389.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185" Type="http://schemas.openxmlformats.org/officeDocument/2006/relationships/slide" Target="slides/slide1184.xml"/><Relationship Id="rId1392" Type="http://schemas.openxmlformats.org/officeDocument/2006/relationships/slide" Target="slides/slide1391.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1045" Type="http://schemas.openxmlformats.org/officeDocument/2006/relationships/slide" Target="slides/slide1044.xml"/><Relationship Id="rId1252" Type="http://schemas.openxmlformats.org/officeDocument/2006/relationships/slide" Target="slides/slide1251.xml"/><Relationship Id="rId1697" Type="http://schemas.openxmlformats.org/officeDocument/2006/relationships/slide" Target="slides/slide1696.xml"/><Relationship Id="rId927" Type="http://schemas.openxmlformats.org/officeDocument/2006/relationships/slide" Target="slides/slide926.xml"/><Relationship Id="rId1112" Type="http://schemas.openxmlformats.org/officeDocument/2006/relationships/slide" Target="slides/slide1111.xml"/><Relationship Id="rId1557" Type="http://schemas.openxmlformats.org/officeDocument/2006/relationships/slide" Target="slides/slide1556.xml"/><Relationship Id="rId56" Type="http://schemas.openxmlformats.org/officeDocument/2006/relationships/slide" Target="slides/slide55.xml"/><Relationship Id="rId1417" Type="http://schemas.openxmlformats.org/officeDocument/2006/relationships/slide" Target="slides/slide1416.xml"/><Relationship Id="rId1624" Type="http://schemas.openxmlformats.org/officeDocument/2006/relationships/slide" Target="slides/slide1623.xml"/><Relationship Id="rId272" Type="http://schemas.openxmlformats.org/officeDocument/2006/relationships/slide" Target="slides/slide271.xml"/><Relationship Id="rId577" Type="http://schemas.openxmlformats.org/officeDocument/2006/relationships/slide" Target="slides/slide576.xml"/><Relationship Id="rId132" Type="http://schemas.openxmlformats.org/officeDocument/2006/relationships/slide" Target="slides/slide131.xml"/><Relationship Id="rId784" Type="http://schemas.openxmlformats.org/officeDocument/2006/relationships/slide" Target="slides/slide783.xml"/><Relationship Id="rId991" Type="http://schemas.openxmlformats.org/officeDocument/2006/relationships/slide" Target="slides/slide990.xml"/><Relationship Id="rId1067" Type="http://schemas.openxmlformats.org/officeDocument/2006/relationships/slide" Target="slides/slide1066.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1274" Type="http://schemas.openxmlformats.org/officeDocument/2006/relationships/slide" Target="slides/slide1273.xml"/><Relationship Id="rId1481" Type="http://schemas.openxmlformats.org/officeDocument/2006/relationships/slide" Target="slides/slide1480.xml"/><Relationship Id="rId1579" Type="http://schemas.openxmlformats.org/officeDocument/2006/relationships/slide" Target="slides/slide1578.xml"/><Relationship Id="rId504" Type="http://schemas.openxmlformats.org/officeDocument/2006/relationships/slide" Target="slides/slide503.xml"/><Relationship Id="rId711" Type="http://schemas.openxmlformats.org/officeDocument/2006/relationships/slide" Target="slides/slide710.xml"/><Relationship Id="rId949" Type="http://schemas.openxmlformats.org/officeDocument/2006/relationships/slide" Target="slides/slide948.xml"/><Relationship Id="rId1134" Type="http://schemas.openxmlformats.org/officeDocument/2006/relationships/slide" Target="slides/slide1133.xml"/><Relationship Id="rId1341" Type="http://schemas.openxmlformats.org/officeDocument/2006/relationships/slide" Target="slides/slide1340.xml"/><Relationship Id="rId78" Type="http://schemas.openxmlformats.org/officeDocument/2006/relationships/slide" Target="slides/slide77.xml"/><Relationship Id="rId809" Type="http://schemas.openxmlformats.org/officeDocument/2006/relationships/slide" Target="slides/slide808.xml"/><Relationship Id="rId1201" Type="http://schemas.openxmlformats.org/officeDocument/2006/relationships/slide" Target="slides/slide1200.xml"/><Relationship Id="rId1439" Type="http://schemas.openxmlformats.org/officeDocument/2006/relationships/slide" Target="slides/slide1438.xml"/><Relationship Id="rId1646" Type="http://schemas.openxmlformats.org/officeDocument/2006/relationships/slide" Target="slides/slide1645.xml"/><Relationship Id="rId1506" Type="http://schemas.openxmlformats.org/officeDocument/2006/relationships/slide" Target="slides/slide1505.xml"/><Relationship Id="rId1713" Type="http://schemas.openxmlformats.org/officeDocument/2006/relationships/slide" Target="slides/slide1712.xml"/><Relationship Id="rId294" Type="http://schemas.openxmlformats.org/officeDocument/2006/relationships/slide" Target="slides/slide293.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089" Type="http://schemas.openxmlformats.org/officeDocument/2006/relationships/slide" Target="slides/slide1088.xml"/><Relationship Id="rId1296" Type="http://schemas.openxmlformats.org/officeDocument/2006/relationships/slide" Target="slides/slide129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1156" Type="http://schemas.openxmlformats.org/officeDocument/2006/relationships/slide" Target="slides/slide1155.xml"/><Relationship Id="rId1363" Type="http://schemas.openxmlformats.org/officeDocument/2006/relationships/slide" Target="slides/slide1362.xml"/><Relationship Id="rId733" Type="http://schemas.openxmlformats.org/officeDocument/2006/relationships/slide" Target="slides/slide732.xml"/><Relationship Id="rId940" Type="http://schemas.openxmlformats.org/officeDocument/2006/relationships/slide" Target="slides/slide939.xml"/><Relationship Id="rId1016" Type="http://schemas.openxmlformats.org/officeDocument/2006/relationships/slide" Target="slides/slide1015.xml"/><Relationship Id="rId1570" Type="http://schemas.openxmlformats.org/officeDocument/2006/relationships/slide" Target="slides/slide1569.xml"/><Relationship Id="rId1668" Type="http://schemas.openxmlformats.org/officeDocument/2006/relationships/slide" Target="slides/slide1667.xml"/><Relationship Id="rId800" Type="http://schemas.openxmlformats.org/officeDocument/2006/relationships/slide" Target="slides/slide799.xml"/><Relationship Id="rId1223" Type="http://schemas.openxmlformats.org/officeDocument/2006/relationships/slide" Target="slides/slide1222.xml"/><Relationship Id="rId1430" Type="http://schemas.openxmlformats.org/officeDocument/2006/relationships/slide" Target="slides/slide1429.xml"/><Relationship Id="rId1528" Type="http://schemas.openxmlformats.org/officeDocument/2006/relationships/slide" Target="slides/slide1527.xml"/><Relationship Id="rId1735" Type="http://schemas.openxmlformats.org/officeDocument/2006/relationships/slide" Target="slides/slide1734.xml"/><Relationship Id="rId27" Type="http://schemas.openxmlformats.org/officeDocument/2006/relationships/slide" Target="slides/slide26.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1080" Type="http://schemas.openxmlformats.org/officeDocument/2006/relationships/slide" Target="slides/slide1079.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62" Type="http://schemas.openxmlformats.org/officeDocument/2006/relationships/slide" Target="slides/slide961.xml"/><Relationship Id="rId1178" Type="http://schemas.openxmlformats.org/officeDocument/2006/relationships/slide" Target="slides/slide1177.xml"/><Relationship Id="rId1385" Type="http://schemas.openxmlformats.org/officeDocument/2006/relationships/slide" Target="slides/slide1384.xml"/><Relationship Id="rId1592" Type="http://schemas.openxmlformats.org/officeDocument/2006/relationships/slide" Target="slides/slide1591.xml"/><Relationship Id="rId91" Type="http://schemas.openxmlformats.org/officeDocument/2006/relationships/slide" Target="slides/slide90.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1038" Type="http://schemas.openxmlformats.org/officeDocument/2006/relationships/slide" Target="slides/slide1037.xml"/><Relationship Id="rId1245" Type="http://schemas.openxmlformats.org/officeDocument/2006/relationships/slide" Target="slides/slide1244.xml"/><Relationship Id="rId1452" Type="http://schemas.openxmlformats.org/officeDocument/2006/relationships/slide" Target="slides/slide1451.xml"/><Relationship Id="rId1105" Type="http://schemas.openxmlformats.org/officeDocument/2006/relationships/slide" Target="slides/slide1104.xml"/><Relationship Id="rId1312" Type="http://schemas.openxmlformats.org/officeDocument/2006/relationships/slide" Target="slides/slide1311.xml"/><Relationship Id="rId49" Type="http://schemas.openxmlformats.org/officeDocument/2006/relationships/slide" Target="slides/slide48.xml"/><Relationship Id="rId1617" Type="http://schemas.openxmlformats.org/officeDocument/2006/relationships/slide" Target="slides/slide1616.xml"/><Relationship Id="rId198" Type="http://schemas.openxmlformats.org/officeDocument/2006/relationships/slide" Target="slides/slide197.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984" Type="http://schemas.openxmlformats.org/officeDocument/2006/relationships/slide" Target="slides/slide983.xml"/><Relationship Id="rId637" Type="http://schemas.openxmlformats.org/officeDocument/2006/relationships/slide" Target="slides/slide636.xml"/><Relationship Id="rId844" Type="http://schemas.openxmlformats.org/officeDocument/2006/relationships/slide" Target="slides/slide843.xml"/><Relationship Id="rId1267" Type="http://schemas.openxmlformats.org/officeDocument/2006/relationships/slide" Target="slides/slide1266.xml"/><Relationship Id="rId1474" Type="http://schemas.openxmlformats.org/officeDocument/2006/relationships/slide" Target="slides/slide1473.xml"/><Relationship Id="rId1681" Type="http://schemas.openxmlformats.org/officeDocument/2006/relationships/slide" Target="slides/slide1680.xml"/><Relationship Id="rId704" Type="http://schemas.openxmlformats.org/officeDocument/2006/relationships/slide" Target="slides/slide703.xml"/><Relationship Id="rId911" Type="http://schemas.openxmlformats.org/officeDocument/2006/relationships/slide" Target="slides/slide910.xml"/><Relationship Id="rId1127" Type="http://schemas.openxmlformats.org/officeDocument/2006/relationships/slide" Target="slides/slide1126.xml"/><Relationship Id="rId1334" Type="http://schemas.openxmlformats.org/officeDocument/2006/relationships/slide" Target="slides/slide1333.xml"/><Relationship Id="rId1541" Type="http://schemas.openxmlformats.org/officeDocument/2006/relationships/slide" Target="slides/slide1540.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95" Type="http://schemas.openxmlformats.org/officeDocument/2006/relationships/slide" Target="slides/slide994.xml"/><Relationship Id="rId1180" Type="http://schemas.openxmlformats.org/officeDocument/2006/relationships/slide" Target="slides/slide1179.xml"/><Relationship Id="rId1401" Type="http://schemas.openxmlformats.org/officeDocument/2006/relationships/slide" Target="slides/slide1400.xml"/><Relationship Id="rId1639" Type="http://schemas.openxmlformats.org/officeDocument/2006/relationships/slide" Target="slides/slide1638.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1040" Type="http://schemas.openxmlformats.org/officeDocument/2006/relationships/slide" Target="slides/slide1039.xml"/><Relationship Id="rId1278" Type="http://schemas.openxmlformats.org/officeDocument/2006/relationships/slide" Target="slides/slide1277.xml"/><Relationship Id="rId1485" Type="http://schemas.openxmlformats.org/officeDocument/2006/relationships/slide" Target="slides/slide1484.xml"/><Relationship Id="rId1692" Type="http://schemas.openxmlformats.org/officeDocument/2006/relationships/slide" Target="slides/slide1691.xml"/><Relationship Id="rId1706" Type="http://schemas.openxmlformats.org/officeDocument/2006/relationships/slide" Target="slides/slide1705.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922" Type="http://schemas.openxmlformats.org/officeDocument/2006/relationships/slide" Target="slides/slide921.xml"/><Relationship Id="rId1138" Type="http://schemas.openxmlformats.org/officeDocument/2006/relationships/slide" Target="slides/slide1137.xml"/><Relationship Id="rId1345" Type="http://schemas.openxmlformats.org/officeDocument/2006/relationships/slide" Target="slides/slide1344.xml"/><Relationship Id="rId1552" Type="http://schemas.openxmlformats.org/officeDocument/2006/relationships/slide" Target="slides/slide1551.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1191" Type="http://schemas.openxmlformats.org/officeDocument/2006/relationships/slide" Target="slides/slide1190.xml"/><Relationship Id="rId1205" Type="http://schemas.openxmlformats.org/officeDocument/2006/relationships/slide" Target="slides/slide1204.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slide" Target="slides/slide865.xml"/><Relationship Id="rId1289" Type="http://schemas.openxmlformats.org/officeDocument/2006/relationships/slide" Target="slides/slide1288.xml"/><Relationship Id="rId1412" Type="http://schemas.openxmlformats.org/officeDocument/2006/relationships/slide" Target="slides/slide1411.xml"/><Relationship Id="rId1496" Type="http://schemas.openxmlformats.org/officeDocument/2006/relationships/slide" Target="slides/slide1495.xml"/><Relationship Id="rId1717" Type="http://schemas.openxmlformats.org/officeDocument/2006/relationships/slide" Target="slides/slide1716.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051" Type="http://schemas.openxmlformats.org/officeDocument/2006/relationships/slide" Target="slides/slide1050.xml"/><Relationship Id="rId1149" Type="http://schemas.openxmlformats.org/officeDocument/2006/relationships/slide" Target="slides/slide1148.xml"/><Relationship Id="rId1356" Type="http://schemas.openxmlformats.org/officeDocument/2006/relationships/slide" Target="slides/slide1355.xml"/><Relationship Id="rId158" Type="http://schemas.openxmlformats.org/officeDocument/2006/relationships/slide" Target="slides/slide157.xml"/><Relationship Id="rId726" Type="http://schemas.openxmlformats.org/officeDocument/2006/relationships/slide" Target="slides/slide725.xml"/><Relationship Id="rId933" Type="http://schemas.openxmlformats.org/officeDocument/2006/relationships/slide" Target="slides/slide932.xml"/><Relationship Id="rId1009" Type="http://schemas.openxmlformats.org/officeDocument/2006/relationships/slide" Target="slides/slide1008.xml"/><Relationship Id="rId1563" Type="http://schemas.openxmlformats.org/officeDocument/2006/relationships/slide" Target="slides/slide1562.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1216" Type="http://schemas.openxmlformats.org/officeDocument/2006/relationships/slide" Target="slides/slide1215.xml"/><Relationship Id="rId1423" Type="http://schemas.openxmlformats.org/officeDocument/2006/relationships/slide" Target="slides/slide1422.xml"/><Relationship Id="rId1630" Type="http://schemas.openxmlformats.org/officeDocument/2006/relationships/slide" Target="slides/slide1629.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1062" Type="http://schemas.openxmlformats.org/officeDocument/2006/relationships/slide" Target="slides/slide1061.xml"/><Relationship Id="rId1728" Type="http://schemas.openxmlformats.org/officeDocument/2006/relationships/slide" Target="slides/slide1727.xml"/><Relationship Id="rId737" Type="http://schemas.openxmlformats.org/officeDocument/2006/relationships/slide" Target="slides/slide736.xml"/><Relationship Id="rId944" Type="http://schemas.openxmlformats.org/officeDocument/2006/relationships/slide" Target="slides/slide943.xml"/><Relationship Id="rId1367" Type="http://schemas.openxmlformats.org/officeDocument/2006/relationships/slide" Target="slides/slide1366.xml"/><Relationship Id="rId1574" Type="http://schemas.openxmlformats.org/officeDocument/2006/relationships/slide" Target="slides/slide1573.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1227" Type="http://schemas.openxmlformats.org/officeDocument/2006/relationships/slide" Target="slides/slide1226.xml"/><Relationship Id="rId1434" Type="http://schemas.openxmlformats.org/officeDocument/2006/relationships/slide" Target="slides/slide1433.xml"/><Relationship Id="rId1641" Type="http://schemas.openxmlformats.org/officeDocument/2006/relationships/slide" Target="slides/slide1640.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888" Type="http://schemas.openxmlformats.org/officeDocument/2006/relationships/slide" Target="slides/slide887.xml"/><Relationship Id="rId1073" Type="http://schemas.openxmlformats.org/officeDocument/2006/relationships/slide" Target="slides/slide1072.xml"/><Relationship Id="rId1280" Type="http://schemas.openxmlformats.org/officeDocument/2006/relationships/slide" Target="slides/slide1279.xml"/><Relationship Id="rId1501" Type="http://schemas.openxmlformats.org/officeDocument/2006/relationships/slide" Target="slides/slide1500.xml"/><Relationship Id="rId1739" Type="http://schemas.openxmlformats.org/officeDocument/2006/relationships/notesMaster" Target="notesMasters/notesMaster1.xml"/><Relationship Id="rId303" Type="http://schemas.openxmlformats.org/officeDocument/2006/relationships/slide" Target="slides/slide302.xml"/><Relationship Id="rId748" Type="http://schemas.openxmlformats.org/officeDocument/2006/relationships/slide" Target="slides/slide747.xml"/><Relationship Id="rId955" Type="http://schemas.openxmlformats.org/officeDocument/2006/relationships/slide" Target="slides/slide954.xml"/><Relationship Id="rId1140" Type="http://schemas.openxmlformats.org/officeDocument/2006/relationships/slide" Target="slides/slide1139.xml"/><Relationship Id="rId1378" Type="http://schemas.openxmlformats.org/officeDocument/2006/relationships/slide" Target="slides/slide1377.xml"/><Relationship Id="rId1585" Type="http://schemas.openxmlformats.org/officeDocument/2006/relationships/slide" Target="slides/slide1584.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1238" Type="http://schemas.openxmlformats.org/officeDocument/2006/relationships/slide" Target="slides/slide1237.xml"/><Relationship Id="rId1445" Type="http://schemas.openxmlformats.org/officeDocument/2006/relationships/slide" Target="slides/slide1444.xml"/><Relationship Id="rId1652" Type="http://schemas.openxmlformats.org/officeDocument/2006/relationships/slide" Target="slides/slide1651.xml"/><Relationship Id="rId247" Type="http://schemas.openxmlformats.org/officeDocument/2006/relationships/slide" Target="slides/slide246.xml"/><Relationship Id="rId899" Type="http://schemas.openxmlformats.org/officeDocument/2006/relationships/slide" Target="slides/slide898.xml"/><Relationship Id="rId1000" Type="http://schemas.openxmlformats.org/officeDocument/2006/relationships/slide" Target="slides/slide999.xml"/><Relationship Id="rId1084" Type="http://schemas.openxmlformats.org/officeDocument/2006/relationships/slide" Target="slides/slide1083.xml"/><Relationship Id="rId1305" Type="http://schemas.openxmlformats.org/officeDocument/2006/relationships/slide" Target="slides/slide1304.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966" Type="http://schemas.openxmlformats.org/officeDocument/2006/relationships/slide" Target="slides/slide965.xml"/><Relationship Id="rId1291" Type="http://schemas.openxmlformats.org/officeDocument/2006/relationships/slide" Target="slides/slide1290.xml"/><Relationship Id="rId1389" Type="http://schemas.openxmlformats.org/officeDocument/2006/relationships/slide" Target="slides/slide1388.xml"/><Relationship Id="rId1512" Type="http://schemas.openxmlformats.org/officeDocument/2006/relationships/slide" Target="slides/slide1511.xml"/><Relationship Id="rId1596" Type="http://schemas.openxmlformats.org/officeDocument/2006/relationships/slide" Target="slides/slide1595.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1151" Type="http://schemas.openxmlformats.org/officeDocument/2006/relationships/slide" Target="slides/slide1150.xml"/><Relationship Id="rId1249" Type="http://schemas.openxmlformats.org/officeDocument/2006/relationships/slide" Target="slides/slide1248.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1011" Type="http://schemas.openxmlformats.org/officeDocument/2006/relationships/slide" Target="slides/slide1010.xml"/><Relationship Id="rId1109" Type="http://schemas.openxmlformats.org/officeDocument/2006/relationships/slide" Target="slides/slide1108.xml"/><Relationship Id="rId1456" Type="http://schemas.openxmlformats.org/officeDocument/2006/relationships/slide" Target="slides/slide1455.xml"/><Relationship Id="rId1663" Type="http://schemas.openxmlformats.org/officeDocument/2006/relationships/slide" Target="slides/slide1662.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1095" Type="http://schemas.openxmlformats.org/officeDocument/2006/relationships/slide" Target="slides/slide1094.xml"/><Relationship Id="rId1316" Type="http://schemas.openxmlformats.org/officeDocument/2006/relationships/slide" Target="slides/slide1315.xml"/><Relationship Id="rId1523" Type="http://schemas.openxmlformats.org/officeDocument/2006/relationships/slide" Target="slides/slide1522.xml"/><Relationship Id="rId1730" Type="http://schemas.openxmlformats.org/officeDocument/2006/relationships/slide" Target="slides/slide1729.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977" Type="http://schemas.openxmlformats.org/officeDocument/2006/relationships/slide" Target="slides/slide976.xml"/><Relationship Id="rId1162" Type="http://schemas.openxmlformats.org/officeDocument/2006/relationships/slide" Target="slides/slide1161.xml"/><Relationship Id="rId171" Type="http://schemas.openxmlformats.org/officeDocument/2006/relationships/slide" Target="slides/slide170.xml"/><Relationship Id="rId837" Type="http://schemas.openxmlformats.org/officeDocument/2006/relationships/slide" Target="slides/slide836.xml"/><Relationship Id="rId1022" Type="http://schemas.openxmlformats.org/officeDocument/2006/relationships/slide" Target="slides/slide1021.xml"/><Relationship Id="rId1467" Type="http://schemas.openxmlformats.org/officeDocument/2006/relationships/slide" Target="slides/slide1466.xml"/><Relationship Id="rId1674" Type="http://schemas.openxmlformats.org/officeDocument/2006/relationships/slide" Target="slides/slide1673.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890" Type="http://schemas.openxmlformats.org/officeDocument/2006/relationships/slide" Target="slides/slide889.xml"/><Relationship Id="rId904" Type="http://schemas.openxmlformats.org/officeDocument/2006/relationships/slide" Target="slides/slide903.xml"/><Relationship Id="rId1327" Type="http://schemas.openxmlformats.org/officeDocument/2006/relationships/slide" Target="slides/slide1326.xml"/><Relationship Id="rId1534" Type="http://schemas.openxmlformats.org/officeDocument/2006/relationships/slide" Target="slides/slide1533.xml"/><Relationship Id="rId1741" Type="http://schemas.openxmlformats.org/officeDocument/2006/relationships/viewProps" Target="viewProps.xml"/><Relationship Id="rId33" Type="http://schemas.openxmlformats.org/officeDocument/2006/relationships/slide" Target="slides/slide32.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988" Type="http://schemas.openxmlformats.org/officeDocument/2006/relationships/slide" Target="slides/slide987.xml"/><Relationship Id="rId1173" Type="http://schemas.openxmlformats.org/officeDocument/2006/relationships/slide" Target="slides/slide1172.xml"/><Relationship Id="rId1380" Type="http://schemas.openxmlformats.org/officeDocument/2006/relationships/slide" Target="slides/slide1379.xml"/><Relationship Id="rId1601" Type="http://schemas.openxmlformats.org/officeDocument/2006/relationships/slide" Target="slides/slide1600.xml"/><Relationship Id="rId182" Type="http://schemas.openxmlformats.org/officeDocument/2006/relationships/slide" Target="slides/slide181.xml"/><Relationship Id="rId403" Type="http://schemas.openxmlformats.org/officeDocument/2006/relationships/slide" Target="slides/slide402.xml"/><Relationship Id="rId750" Type="http://schemas.openxmlformats.org/officeDocument/2006/relationships/slide" Target="slides/slide749.xml"/><Relationship Id="rId848" Type="http://schemas.openxmlformats.org/officeDocument/2006/relationships/slide" Target="slides/slide847.xml"/><Relationship Id="rId1033" Type="http://schemas.openxmlformats.org/officeDocument/2006/relationships/slide" Target="slides/slide1032.xml"/><Relationship Id="rId1478" Type="http://schemas.openxmlformats.org/officeDocument/2006/relationships/slide" Target="slides/slide1477.xml"/><Relationship Id="rId1685" Type="http://schemas.openxmlformats.org/officeDocument/2006/relationships/slide" Target="slides/slide1684.xml"/><Relationship Id="rId487" Type="http://schemas.openxmlformats.org/officeDocument/2006/relationships/slide" Target="slides/slide486.xml"/><Relationship Id="rId610" Type="http://schemas.openxmlformats.org/officeDocument/2006/relationships/slide" Target="slides/slide609.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1240" Type="http://schemas.openxmlformats.org/officeDocument/2006/relationships/slide" Target="slides/slide1239.xml"/><Relationship Id="rId1338" Type="http://schemas.openxmlformats.org/officeDocument/2006/relationships/slide" Target="slides/slide1337.xml"/><Relationship Id="rId1545" Type="http://schemas.openxmlformats.org/officeDocument/2006/relationships/slide" Target="slides/slide1544.xml"/><Relationship Id="rId347" Type="http://schemas.openxmlformats.org/officeDocument/2006/relationships/slide" Target="slides/slide346.xml"/><Relationship Id="rId999" Type="http://schemas.openxmlformats.org/officeDocument/2006/relationships/slide" Target="slides/slide998.xml"/><Relationship Id="rId1100" Type="http://schemas.openxmlformats.org/officeDocument/2006/relationships/slide" Target="slides/slide1099.xml"/><Relationship Id="rId1184" Type="http://schemas.openxmlformats.org/officeDocument/2006/relationships/slide" Target="slides/slide1183.xml"/><Relationship Id="rId1405" Type="http://schemas.openxmlformats.org/officeDocument/2006/relationships/slide" Target="slides/slide1404.xml"/><Relationship Id="rId44" Type="http://schemas.openxmlformats.org/officeDocument/2006/relationships/slide" Target="slides/slide43.xml"/><Relationship Id="rId554" Type="http://schemas.openxmlformats.org/officeDocument/2006/relationships/slide" Target="slides/slide553.xml"/><Relationship Id="rId761" Type="http://schemas.openxmlformats.org/officeDocument/2006/relationships/slide" Target="slides/slide760.xml"/><Relationship Id="rId859" Type="http://schemas.openxmlformats.org/officeDocument/2006/relationships/slide" Target="slides/slide858.xml"/><Relationship Id="rId1391" Type="http://schemas.openxmlformats.org/officeDocument/2006/relationships/slide" Target="slides/slide1390.xml"/><Relationship Id="rId1489" Type="http://schemas.openxmlformats.org/officeDocument/2006/relationships/slide" Target="slides/slide1488.xml"/><Relationship Id="rId1612" Type="http://schemas.openxmlformats.org/officeDocument/2006/relationships/slide" Target="slides/slide1611.xml"/><Relationship Id="rId1696" Type="http://schemas.openxmlformats.org/officeDocument/2006/relationships/slide" Target="slides/slide1695.xml"/><Relationship Id="rId193" Type="http://schemas.openxmlformats.org/officeDocument/2006/relationships/slide" Target="slides/slide192.xml"/><Relationship Id="rId207" Type="http://schemas.openxmlformats.org/officeDocument/2006/relationships/slide" Target="slides/slide206.xml"/><Relationship Id="rId414" Type="http://schemas.openxmlformats.org/officeDocument/2006/relationships/slide" Target="slides/slide413.xml"/><Relationship Id="rId498" Type="http://schemas.openxmlformats.org/officeDocument/2006/relationships/slide" Target="slides/slide497.xml"/><Relationship Id="rId621" Type="http://schemas.openxmlformats.org/officeDocument/2006/relationships/slide" Target="slides/slide620.xml"/><Relationship Id="rId1044" Type="http://schemas.openxmlformats.org/officeDocument/2006/relationships/slide" Target="slides/slide1043.xml"/><Relationship Id="rId1251" Type="http://schemas.openxmlformats.org/officeDocument/2006/relationships/slide" Target="slides/slide1250.xml"/><Relationship Id="rId1349" Type="http://schemas.openxmlformats.org/officeDocument/2006/relationships/slide" Target="slides/slide1348.xml"/><Relationship Id="rId260" Type="http://schemas.openxmlformats.org/officeDocument/2006/relationships/slide" Target="slides/slide259.xml"/><Relationship Id="rId719" Type="http://schemas.openxmlformats.org/officeDocument/2006/relationships/slide" Target="slides/slide718.xml"/><Relationship Id="rId926" Type="http://schemas.openxmlformats.org/officeDocument/2006/relationships/slide" Target="slides/slide925.xml"/><Relationship Id="rId1111" Type="http://schemas.openxmlformats.org/officeDocument/2006/relationships/slide" Target="slides/slide1110.xml"/><Relationship Id="rId1556" Type="http://schemas.openxmlformats.org/officeDocument/2006/relationships/slide" Target="slides/slide1555.xml"/><Relationship Id="rId55" Type="http://schemas.openxmlformats.org/officeDocument/2006/relationships/slide" Target="slides/slide54.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 Id="rId1195" Type="http://schemas.openxmlformats.org/officeDocument/2006/relationships/slide" Target="slides/slide1194.xml"/><Relationship Id="rId1209" Type="http://schemas.openxmlformats.org/officeDocument/2006/relationships/slide" Target="slides/slide1208.xml"/><Relationship Id="rId1416" Type="http://schemas.openxmlformats.org/officeDocument/2006/relationships/slide" Target="slides/slide1415.xml"/><Relationship Id="rId1623" Type="http://schemas.openxmlformats.org/officeDocument/2006/relationships/slide" Target="slides/slide1622.xml"/><Relationship Id="rId218" Type="http://schemas.openxmlformats.org/officeDocument/2006/relationships/slide" Target="slides/slide217.xml"/><Relationship Id="rId425" Type="http://schemas.openxmlformats.org/officeDocument/2006/relationships/slide" Target="slides/slide424.xml"/><Relationship Id="rId632" Type="http://schemas.openxmlformats.org/officeDocument/2006/relationships/slide" Target="slides/slide631.xml"/><Relationship Id="rId1055" Type="http://schemas.openxmlformats.org/officeDocument/2006/relationships/slide" Target="slides/slide1054.xml"/><Relationship Id="rId1262" Type="http://schemas.openxmlformats.org/officeDocument/2006/relationships/slide" Target="slides/slide1261.xml"/><Relationship Id="rId271" Type="http://schemas.openxmlformats.org/officeDocument/2006/relationships/slide" Target="slides/slide270.xml"/><Relationship Id="rId937" Type="http://schemas.openxmlformats.org/officeDocument/2006/relationships/slide" Target="slides/slide936.xml"/><Relationship Id="rId1122" Type="http://schemas.openxmlformats.org/officeDocument/2006/relationships/slide" Target="slides/slide1121.xml"/><Relationship Id="rId1567" Type="http://schemas.openxmlformats.org/officeDocument/2006/relationships/slide" Target="slides/slide1566.xml"/><Relationship Id="rId66" Type="http://schemas.openxmlformats.org/officeDocument/2006/relationships/slide" Target="slides/slide65.xml"/><Relationship Id="rId131" Type="http://schemas.openxmlformats.org/officeDocument/2006/relationships/slide" Target="slides/slide130.xml"/><Relationship Id="rId369" Type="http://schemas.openxmlformats.org/officeDocument/2006/relationships/slide" Target="slides/slide368.xml"/><Relationship Id="rId576" Type="http://schemas.openxmlformats.org/officeDocument/2006/relationships/slide" Target="slides/slide575.xml"/><Relationship Id="rId783" Type="http://schemas.openxmlformats.org/officeDocument/2006/relationships/slide" Target="slides/slide782.xml"/><Relationship Id="rId990" Type="http://schemas.openxmlformats.org/officeDocument/2006/relationships/slide" Target="slides/slide989.xml"/><Relationship Id="rId1427" Type="http://schemas.openxmlformats.org/officeDocument/2006/relationships/slide" Target="slides/slide1426.xml"/><Relationship Id="rId1634" Type="http://schemas.openxmlformats.org/officeDocument/2006/relationships/slide" Target="slides/slide1633.xml"/><Relationship Id="rId229" Type="http://schemas.openxmlformats.org/officeDocument/2006/relationships/slide" Target="slides/slide228.xml"/><Relationship Id="rId436" Type="http://schemas.openxmlformats.org/officeDocument/2006/relationships/slide" Target="slides/slide435.xml"/><Relationship Id="rId643" Type="http://schemas.openxmlformats.org/officeDocument/2006/relationships/slide" Target="slides/slide642.xml"/><Relationship Id="rId1066" Type="http://schemas.openxmlformats.org/officeDocument/2006/relationships/slide" Target="slides/slide1065.xml"/><Relationship Id="rId1273" Type="http://schemas.openxmlformats.org/officeDocument/2006/relationships/slide" Target="slides/slide1272.xml"/><Relationship Id="rId1480" Type="http://schemas.openxmlformats.org/officeDocument/2006/relationships/slide" Target="slides/slide1479.xml"/><Relationship Id="rId850" Type="http://schemas.openxmlformats.org/officeDocument/2006/relationships/slide" Target="slides/slide849.xml"/><Relationship Id="rId948" Type="http://schemas.openxmlformats.org/officeDocument/2006/relationships/slide" Target="slides/slide947.xml"/><Relationship Id="rId1133" Type="http://schemas.openxmlformats.org/officeDocument/2006/relationships/slide" Target="slides/slide1132.xml"/><Relationship Id="rId1578" Type="http://schemas.openxmlformats.org/officeDocument/2006/relationships/slide" Target="slides/slide1577.xml"/><Relationship Id="rId1701" Type="http://schemas.openxmlformats.org/officeDocument/2006/relationships/slide" Target="slides/slide1700.xml"/><Relationship Id="rId77" Type="http://schemas.openxmlformats.org/officeDocument/2006/relationships/slide" Target="slides/slide76.xml"/><Relationship Id="rId282" Type="http://schemas.openxmlformats.org/officeDocument/2006/relationships/slide" Target="slides/slide281.xml"/><Relationship Id="rId503" Type="http://schemas.openxmlformats.org/officeDocument/2006/relationships/slide" Target="slides/slide502.xml"/><Relationship Id="rId587" Type="http://schemas.openxmlformats.org/officeDocument/2006/relationships/slide" Target="slides/slide586.xml"/><Relationship Id="rId710" Type="http://schemas.openxmlformats.org/officeDocument/2006/relationships/slide" Target="slides/slide709.xml"/><Relationship Id="rId808" Type="http://schemas.openxmlformats.org/officeDocument/2006/relationships/slide" Target="slides/slide807.xml"/><Relationship Id="rId1340" Type="http://schemas.openxmlformats.org/officeDocument/2006/relationships/slide" Target="slides/slide1339.xml"/><Relationship Id="rId1438" Type="http://schemas.openxmlformats.org/officeDocument/2006/relationships/slide" Target="slides/slide1437.xml"/><Relationship Id="rId1645" Type="http://schemas.openxmlformats.org/officeDocument/2006/relationships/slide" Target="slides/slide1644.xml"/><Relationship Id="rId8" Type="http://schemas.openxmlformats.org/officeDocument/2006/relationships/slide" Target="slides/slide7.xml"/><Relationship Id="rId142" Type="http://schemas.openxmlformats.org/officeDocument/2006/relationships/slide" Target="slides/slide141.xml"/><Relationship Id="rId447" Type="http://schemas.openxmlformats.org/officeDocument/2006/relationships/slide" Target="slides/slide446.xml"/><Relationship Id="rId794" Type="http://schemas.openxmlformats.org/officeDocument/2006/relationships/slide" Target="slides/slide793.xml"/><Relationship Id="rId1077" Type="http://schemas.openxmlformats.org/officeDocument/2006/relationships/slide" Target="slides/slide1076.xml"/><Relationship Id="rId1200" Type="http://schemas.openxmlformats.org/officeDocument/2006/relationships/slide" Target="slides/slide1199.xml"/><Relationship Id="rId654" Type="http://schemas.openxmlformats.org/officeDocument/2006/relationships/slide" Target="slides/slide653.xml"/><Relationship Id="rId861" Type="http://schemas.openxmlformats.org/officeDocument/2006/relationships/slide" Target="slides/slide860.xml"/><Relationship Id="rId959" Type="http://schemas.openxmlformats.org/officeDocument/2006/relationships/slide" Target="slides/slide958.xml"/><Relationship Id="rId1284" Type="http://schemas.openxmlformats.org/officeDocument/2006/relationships/slide" Target="slides/slide1283.xml"/><Relationship Id="rId1491" Type="http://schemas.openxmlformats.org/officeDocument/2006/relationships/slide" Target="slides/slide1490.xml"/><Relationship Id="rId1505" Type="http://schemas.openxmlformats.org/officeDocument/2006/relationships/slide" Target="slides/slide1504.xml"/><Relationship Id="rId1589" Type="http://schemas.openxmlformats.org/officeDocument/2006/relationships/slide" Target="slides/slide1588.xml"/><Relationship Id="rId1712" Type="http://schemas.openxmlformats.org/officeDocument/2006/relationships/slide" Target="slides/slide1711.xml"/><Relationship Id="rId293" Type="http://schemas.openxmlformats.org/officeDocument/2006/relationships/slide" Target="slides/slide292.xml"/><Relationship Id="rId307" Type="http://schemas.openxmlformats.org/officeDocument/2006/relationships/slide" Target="slides/slide306.xml"/><Relationship Id="rId514" Type="http://schemas.openxmlformats.org/officeDocument/2006/relationships/slide" Target="slides/slide513.xml"/><Relationship Id="rId721" Type="http://schemas.openxmlformats.org/officeDocument/2006/relationships/slide" Target="slides/slide720.xml"/><Relationship Id="rId1144" Type="http://schemas.openxmlformats.org/officeDocument/2006/relationships/slide" Target="slides/slide1143.xml"/><Relationship Id="rId1351" Type="http://schemas.openxmlformats.org/officeDocument/2006/relationships/slide" Target="slides/slide1350.xml"/><Relationship Id="rId1449" Type="http://schemas.openxmlformats.org/officeDocument/2006/relationships/slide" Target="slides/slide1448.xml"/><Relationship Id="rId88" Type="http://schemas.openxmlformats.org/officeDocument/2006/relationships/slide" Target="slides/slide87.xml"/><Relationship Id="rId153" Type="http://schemas.openxmlformats.org/officeDocument/2006/relationships/slide" Target="slides/slide152.xml"/><Relationship Id="rId360" Type="http://schemas.openxmlformats.org/officeDocument/2006/relationships/slide" Target="slides/slide359.xml"/><Relationship Id="rId598" Type="http://schemas.openxmlformats.org/officeDocument/2006/relationships/slide" Target="slides/slide597.xml"/><Relationship Id="rId819" Type="http://schemas.openxmlformats.org/officeDocument/2006/relationships/slide" Target="slides/slide818.xml"/><Relationship Id="rId1004" Type="http://schemas.openxmlformats.org/officeDocument/2006/relationships/slide" Target="slides/slide1003.xml"/><Relationship Id="rId1211" Type="http://schemas.openxmlformats.org/officeDocument/2006/relationships/slide" Target="slides/slide1210.xml"/><Relationship Id="rId1656" Type="http://schemas.openxmlformats.org/officeDocument/2006/relationships/slide" Target="slides/slide1655.xml"/><Relationship Id="rId220" Type="http://schemas.openxmlformats.org/officeDocument/2006/relationships/slide" Target="slides/slide219.xml"/><Relationship Id="rId458" Type="http://schemas.openxmlformats.org/officeDocument/2006/relationships/slide" Target="slides/slide457.xml"/><Relationship Id="rId665" Type="http://schemas.openxmlformats.org/officeDocument/2006/relationships/slide" Target="slides/slide664.xml"/><Relationship Id="rId872" Type="http://schemas.openxmlformats.org/officeDocument/2006/relationships/slide" Target="slides/slide871.xml"/><Relationship Id="rId1088" Type="http://schemas.openxmlformats.org/officeDocument/2006/relationships/slide" Target="slides/slide1087.xml"/><Relationship Id="rId1295" Type="http://schemas.openxmlformats.org/officeDocument/2006/relationships/slide" Target="slides/slide1294.xml"/><Relationship Id="rId1309" Type="http://schemas.openxmlformats.org/officeDocument/2006/relationships/slide" Target="slides/slide1308.xml"/><Relationship Id="rId1516" Type="http://schemas.openxmlformats.org/officeDocument/2006/relationships/slide" Target="slides/slide1515.xml"/><Relationship Id="rId1723" Type="http://schemas.openxmlformats.org/officeDocument/2006/relationships/slide" Target="slides/slide1722.xml"/><Relationship Id="rId15" Type="http://schemas.openxmlformats.org/officeDocument/2006/relationships/slide" Target="slides/slide14.xml"/><Relationship Id="rId318" Type="http://schemas.openxmlformats.org/officeDocument/2006/relationships/slide" Target="slides/slide317.xml"/><Relationship Id="rId525" Type="http://schemas.openxmlformats.org/officeDocument/2006/relationships/slide" Target="slides/slide524.xml"/><Relationship Id="rId732" Type="http://schemas.openxmlformats.org/officeDocument/2006/relationships/slide" Target="slides/slide731.xml"/><Relationship Id="rId1155" Type="http://schemas.openxmlformats.org/officeDocument/2006/relationships/slide" Target="slides/slide1154.xml"/><Relationship Id="rId1362" Type="http://schemas.openxmlformats.org/officeDocument/2006/relationships/slide" Target="slides/slide1361.xml"/><Relationship Id="rId99" Type="http://schemas.openxmlformats.org/officeDocument/2006/relationships/slide" Target="slides/slide98.xml"/><Relationship Id="rId164" Type="http://schemas.openxmlformats.org/officeDocument/2006/relationships/slide" Target="slides/slide163.xml"/><Relationship Id="rId371" Type="http://schemas.openxmlformats.org/officeDocument/2006/relationships/slide" Target="slides/slide370.xml"/><Relationship Id="rId1015" Type="http://schemas.openxmlformats.org/officeDocument/2006/relationships/slide" Target="slides/slide1014.xml"/><Relationship Id="rId1222" Type="http://schemas.openxmlformats.org/officeDocument/2006/relationships/slide" Target="slides/slide1221.xml"/><Relationship Id="rId1667" Type="http://schemas.openxmlformats.org/officeDocument/2006/relationships/slide" Target="slides/slide1666.xml"/><Relationship Id="rId469" Type="http://schemas.openxmlformats.org/officeDocument/2006/relationships/slide" Target="slides/slide468.xml"/><Relationship Id="rId676" Type="http://schemas.openxmlformats.org/officeDocument/2006/relationships/slide" Target="slides/slide675.xml"/><Relationship Id="rId883" Type="http://schemas.openxmlformats.org/officeDocument/2006/relationships/slide" Target="slides/slide882.xml"/><Relationship Id="rId1099" Type="http://schemas.openxmlformats.org/officeDocument/2006/relationships/slide" Target="slides/slide1098.xml"/><Relationship Id="rId1527" Type="http://schemas.openxmlformats.org/officeDocument/2006/relationships/slide" Target="slides/slide1526.xml"/><Relationship Id="rId1734" Type="http://schemas.openxmlformats.org/officeDocument/2006/relationships/slide" Target="slides/slide1733.xml"/><Relationship Id="rId26" Type="http://schemas.openxmlformats.org/officeDocument/2006/relationships/slide" Target="slides/slide25.xml"/><Relationship Id="rId231" Type="http://schemas.openxmlformats.org/officeDocument/2006/relationships/slide" Target="slides/slide230.xml"/><Relationship Id="rId329" Type="http://schemas.openxmlformats.org/officeDocument/2006/relationships/slide" Target="slides/slide328.xml"/><Relationship Id="rId536" Type="http://schemas.openxmlformats.org/officeDocument/2006/relationships/slide" Target="slides/slide535.xml"/><Relationship Id="rId1166" Type="http://schemas.openxmlformats.org/officeDocument/2006/relationships/slide" Target="slides/slide1165.xml"/><Relationship Id="rId1373" Type="http://schemas.openxmlformats.org/officeDocument/2006/relationships/slide" Target="slides/slide1372.xml"/><Relationship Id="rId175" Type="http://schemas.openxmlformats.org/officeDocument/2006/relationships/slide" Target="slides/slide174.xml"/><Relationship Id="rId743" Type="http://schemas.openxmlformats.org/officeDocument/2006/relationships/slide" Target="slides/slide742.xml"/><Relationship Id="rId950" Type="http://schemas.openxmlformats.org/officeDocument/2006/relationships/slide" Target="slides/slide949.xml"/><Relationship Id="rId1026" Type="http://schemas.openxmlformats.org/officeDocument/2006/relationships/slide" Target="slides/slide1025.xml"/><Relationship Id="rId1580" Type="http://schemas.openxmlformats.org/officeDocument/2006/relationships/slide" Target="slides/slide1579.xml"/><Relationship Id="rId1678" Type="http://schemas.openxmlformats.org/officeDocument/2006/relationships/slide" Target="slides/slide1677.xml"/><Relationship Id="rId382" Type="http://schemas.openxmlformats.org/officeDocument/2006/relationships/slide" Target="slides/slide381.xml"/><Relationship Id="rId603" Type="http://schemas.openxmlformats.org/officeDocument/2006/relationships/slide" Target="slides/slide602.xml"/><Relationship Id="rId687" Type="http://schemas.openxmlformats.org/officeDocument/2006/relationships/slide" Target="slides/slide686.xml"/><Relationship Id="rId810" Type="http://schemas.openxmlformats.org/officeDocument/2006/relationships/slide" Target="slides/slide809.xml"/><Relationship Id="rId908" Type="http://schemas.openxmlformats.org/officeDocument/2006/relationships/slide" Target="slides/slide907.xml"/><Relationship Id="rId1233" Type="http://schemas.openxmlformats.org/officeDocument/2006/relationships/slide" Target="slides/slide1232.xml"/><Relationship Id="rId1440" Type="http://schemas.openxmlformats.org/officeDocument/2006/relationships/slide" Target="slides/slide1439.xml"/><Relationship Id="rId1538" Type="http://schemas.openxmlformats.org/officeDocument/2006/relationships/slide" Target="slides/slide1537.xml"/><Relationship Id="rId242" Type="http://schemas.openxmlformats.org/officeDocument/2006/relationships/slide" Target="slides/slide241.xml"/><Relationship Id="rId894" Type="http://schemas.openxmlformats.org/officeDocument/2006/relationships/slide" Target="slides/slide893.xml"/><Relationship Id="rId1177" Type="http://schemas.openxmlformats.org/officeDocument/2006/relationships/slide" Target="slides/slide1176.xml"/><Relationship Id="rId1300" Type="http://schemas.openxmlformats.org/officeDocument/2006/relationships/slide" Target="slides/slide1299.xml"/><Relationship Id="rId37" Type="http://schemas.openxmlformats.org/officeDocument/2006/relationships/slide" Target="slides/slide36.xml"/><Relationship Id="rId102" Type="http://schemas.openxmlformats.org/officeDocument/2006/relationships/slide" Target="slides/slide101.xml"/><Relationship Id="rId547" Type="http://schemas.openxmlformats.org/officeDocument/2006/relationships/slide" Target="slides/slide546.xml"/><Relationship Id="rId754" Type="http://schemas.openxmlformats.org/officeDocument/2006/relationships/slide" Target="slides/slide753.xml"/><Relationship Id="rId961" Type="http://schemas.openxmlformats.org/officeDocument/2006/relationships/slide" Target="slides/slide960.xml"/><Relationship Id="rId1384" Type="http://schemas.openxmlformats.org/officeDocument/2006/relationships/slide" Target="slides/slide1383.xml"/><Relationship Id="rId1591" Type="http://schemas.openxmlformats.org/officeDocument/2006/relationships/slide" Target="slides/slide1590.xml"/><Relationship Id="rId1605" Type="http://schemas.openxmlformats.org/officeDocument/2006/relationships/slide" Target="slides/slide1604.xml"/><Relationship Id="rId1689" Type="http://schemas.openxmlformats.org/officeDocument/2006/relationships/slide" Target="slides/slide1688.xml"/><Relationship Id="rId90" Type="http://schemas.openxmlformats.org/officeDocument/2006/relationships/slide" Target="slides/slide89.xml"/><Relationship Id="rId186" Type="http://schemas.openxmlformats.org/officeDocument/2006/relationships/slide" Target="slides/slide185.xml"/><Relationship Id="rId393" Type="http://schemas.openxmlformats.org/officeDocument/2006/relationships/slide" Target="slides/slide392.xml"/><Relationship Id="rId407" Type="http://schemas.openxmlformats.org/officeDocument/2006/relationships/slide" Target="slides/slide406.xml"/><Relationship Id="rId614" Type="http://schemas.openxmlformats.org/officeDocument/2006/relationships/slide" Target="slides/slide613.xml"/><Relationship Id="rId821" Type="http://schemas.openxmlformats.org/officeDocument/2006/relationships/slide" Target="slides/slide820.xml"/><Relationship Id="rId1037" Type="http://schemas.openxmlformats.org/officeDocument/2006/relationships/slide" Target="slides/slide1036.xml"/><Relationship Id="rId1244" Type="http://schemas.openxmlformats.org/officeDocument/2006/relationships/slide" Target="slides/slide1243.xml"/><Relationship Id="rId1451" Type="http://schemas.openxmlformats.org/officeDocument/2006/relationships/slide" Target="slides/slide1450.xml"/><Relationship Id="rId253" Type="http://schemas.openxmlformats.org/officeDocument/2006/relationships/slide" Target="slides/slide252.xml"/><Relationship Id="rId460" Type="http://schemas.openxmlformats.org/officeDocument/2006/relationships/slide" Target="slides/slide459.xml"/><Relationship Id="rId698" Type="http://schemas.openxmlformats.org/officeDocument/2006/relationships/slide" Target="slides/slide697.xml"/><Relationship Id="rId919" Type="http://schemas.openxmlformats.org/officeDocument/2006/relationships/slide" Target="slides/slide918.xml"/><Relationship Id="rId1090" Type="http://schemas.openxmlformats.org/officeDocument/2006/relationships/slide" Target="slides/slide1089.xml"/><Relationship Id="rId1104" Type="http://schemas.openxmlformats.org/officeDocument/2006/relationships/slide" Target="slides/slide1103.xml"/><Relationship Id="rId1311" Type="http://schemas.openxmlformats.org/officeDocument/2006/relationships/slide" Target="slides/slide1310.xml"/><Relationship Id="rId1549" Type="http://schemas.openxmlformats.org/officeDocument/2006/relationships/slide" Target="slides/slide154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65" Type="http://schemas.openxmlformats.org/officeDocument/2006/relationships/slide" Target="slides/slide764.xml"/><Relationship Id="rId972" Type="http://schemas.openxmlformats.org/officeDocument/2006/relationships/slide" Target="slides/slide971.xml"/><Relationship Id="rId1188" Type="http://schemas.openxmlformats.org/officeDocument/2006/relationships/slide" Target="slides/slide1187.xml"/><Relationship Id="rId1395" Type="http://schemas.openxmlformats.org/officeDocument/2006/relationships/slide" Target="slides/slide1394.xml"/><Relationship Id="rId1409" Type="http://schemas.openxmlformats.org/officeDocument/2006/relationships/slide" Target="slides/slide1408.xml"/><Relationship Id="rId1616" Type="http://schemas.openxmlformats.org/officeDocument/2006/relationships/slide" Target="slides/slide1615.xml"/><Relationship Id="rId197" Type="http://schemas.openxmlformats.org/officeDocument/2006/relationships/slide" Target="slides/slide196.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1048" Type="http://schemas.openxmlformats.org/officeDocument/2006/relationships/slide" Target="slides/slide1047.xml"/><Relationship Id="rId1255" Type="http://schemas.openxmlformats.org/officeDocument/2006/relationships/slide" Target="slides/slide1254.xml"/><Relationship Id="rId1462" Type="http://schemas.openxmlformats.org/officeDocument/2006/relationships/slide" Target="slides/slide1461.xml"/><Relationship Id="rId264" Type="http://schemas.openxmlformats.org/officeDocument/2006/relationships/slide" Target="slides/slide263.xml"/><Relationship Id="rId471" Type="http://schemas.openxmlformats.org/officeDocument/2006/relationships/slide" Target="slides/slide470.xml"/><Relationship Id="rId1115" Type="http://schemas.openxmlformats.org/officeDocument/2006/relationships/slide" Target="slides/slide1114.xml"/><Relationship Id="rId1322" Type="http://schemas.openxmlformats.org/officeDocument/2006/relationships/slide" Target="slides/slide1321.xml"/><Relationship Id="rId59" Type="http://schemas.openxmlformats.org/officeDocument/2006/relationships/slide" Target="slides/slide58.xml"/><Relationship Id="rId124" Type="http://schemas.openxmlformats.org/officeDocument/2006/relationships/slide" Target="slides/slide123.xml"/><Relationship Id="rId569" Type="http://schemas.openxmlformats.org/officeDocument/2006/relationships/slide" Target="slides/slide568.xml"/><Relationship Id="rId776" Type="http://schemas.openxmlformats.org/officeDocument/2006/relationships/slide" Target="slides/slide775.xml"/><Relationship Id="rId983" Type="http://schemas.openxmlformats.org/officeDocument/2006/relationships/slide" Target="slides/slide982.xml"/><Relationship Id="rId1199" Type="http://schemas.openxmlformats.org/officeDocument/2006/relationships/slide" Target="slides/slide1198.xml"/><Relationship Id="rId1627" Type="http://schemas.openxmlformats.org/officeDocument/2006/relationships/slide" Target="slides/slide1626.xml"/><Relationship Id="rId331" Type="http://schemas.openxmlformats.org/officeDocument/2006/relationships/slide" Target="slides/slide330.xml"/><Relationship Id="rId429" Type="http://schemas.openxmlformats.org/officeDocument/2006/relationships/slide" Target="slides/slide428.xml"/><Relationship Id="rId636" Type="http://schemas.openxmlformats.org/officeDocument/2006/relationships/slide" Target="slides/slide635.xml"/><Relationship Id="rId1059" Type="http://schemas.openxmlformats.org/officeDocument/2006/relationships/slide" Target="slides/slide1058.xml"/><Relationship Id="rId1266" Type="http://schemas.openxmlformats.org/officeDocument/2006/relationships/slide" Target="slides/slide1265.xml"/><Relationship Id="rId1473" Type="http://schemas.openxmlformats.org/officeDocument/2006/relationships/slide" Target="slides/slide1472.xml"/><Relationship Id="rId843" Type="http://schemas.openxmlformats.org/officeDocument/2006/relationships/slide" Target="slides/slide842.xml"/><Relationship Id="rId1126" Type="http://schemas.openxmlformats.org/officeDocument/2006/relationships/slide" Target="slides/slide1125.xml"/><Relationship Id="rId1680" Type="http://schemas.openxmlformats.org/officeDocument/2006/relationships/slide" Target="slides/slide1679.xml"/><Relationship Id="rId275" Type="http://schemas.openxmlformats.org/officeDocument/2006/relationships/slide" Target="slides/slide274.xml"/><Relationship Id="rId482" Type="http://schemas.openxmlformats.org/officeDocument/2006/relationships/slide" Target="slides/slide481.xml"/><Relationship Id="rId703" Type="http://schemas.openxmlformats.org/officeDocument/2006/relationships/slide" Target="slides/slide702.xml"/><Relationship Id="rId910" Type="http://schemas.openxmlformats.org/officeDocument/2006/relationships/slide" Target="slides/slide909.xml"/><Relationship Id="rId1333" Type="http://schemas.openxmlformats.org/officeDocument/2006/relationships/slide" Target="slides/slide1332.xml"/><Relationship Id="rId1540" Type="http://schemas.openxmlformats.org/officeDocument/2006/relationships/slide" Target="slides/slide1539.xml"/><Relationship Id="rId1638" Type="http://schemas.openxmlformats.org/officeDocument/2006/relationships/slide" Target="slides/slide1637.xml"/><Relationship Id="rId135" Type="http://schemas.openxmlformats.org/officeDocument/2006/relationships/slide" Target="slides/slide134.xml"/><Relationship Id="rId342" Type="http://schemas.openxmlformats.org/officeDocument/2006/relationships/slide" Target="slides/slide341.xml"/><Relationship Id="rId787" Type="http://schemas.openxmlformats.org/officeDocument/2006/relationships/slide" Target="slides/slide786.xml"/><Relationship Id="rId994" Type="http://schemas.openxmlformats.org/officeDocument/2006/relationships/slide" Target="slides/slide993.xml"/><Relationship Id="rId1400" Type="http://schemas.openxmlformats.org/officeDocument/2006/relationships/slide" Target="slides/slide1399.xml"/><Relationship Id="rId202" Type="http://schemas.openxmlformats.org/officeDocument/2006/relationships/slide" Target="slides/slide201.xml"/><Relationship Id="rId647" Type="http://schemas.openxmlformats.org/officeDocument/2006/relationships/slide" Target="slides/slide646.xml"/><Relationship Id="rId854" Type="http://schemas.openxmlformats.org/officeDocument/2006/relationships/slide" Target="slides/slide853.xml"/><Relationship Id="rId1277" Type="http://schemas.openxmlformats.org/officeDocument/2006/relationships/slide" Target="slides/slide1276.xml"/><Relationship Id="rId1484" Type="http://schemas.openxmlformats.org/officeDocument/2006/relationships/slide" Target="slides/slide1483.xml"/><Relationship Id="rId1691" Type="http://schemas.openxmlformats.org/officeDocument/2006/relationships/slide" Target="slides/slide1690.xml"/><Relationship Id="rId1705" Type="http://schemas.openxmlformats.org/officeDocument/2006/relationships/slide" Target="slides/slide1704.xml"/><Relationship Id="rId286" Type="http://schemas.openxmlformats.org/officeDocument/2006/relationships/slide" Target="slides/slide285.xml"/><Relationship Id="rId493" Type="http://schemas.openxmlformats.org/officeDocument/2006/relationships/slide" Target="slides/slide492.xml"/><Relationship Id="rId507" Type="http://schemas.openxmlformats.org/officeDocument/2006/relationships/slide" Target="slides/slide506.xml"/><Relationship Id="rId714" Type="http://schemas.openxmlformats.org/officeDocument/2006/relationships/slide" Target="slides/slide713.xml"/><Relationship Id="rId921" Type="http://schemas.openxmlformats.org/officeDocument/2006/relationships/slide" Target="slides/slide920.xml"/><Relationship Id="rId1137" Type="http://schemas.openxmlformats.org/officeDocument/2006/relationships/slide" Target="slides/slide1136.xml"/><Relationship Id="rId1344" Type="http://schemas.openxmlformats.org/officeDocument/2006/relationships/slide" Target="slides/slide1343.xml"/><Relationship Id="rId1551" Type="http://schemas.openxmlformats.org/officeDocument/2006/relationships/slide" Target="slides/slide1550.xml"/><Relationship Id="rId50" Type="http://schemas.openxmlformats.org/officeDocument/2006/relationships/slide" Target="slides/slide49.xml"/><Relationship Id="rId146" Type="http://schemas.openxmlformats.org/officeDocument/2006/relationships/slide" Target="slides/slide145.xml"/><Relationship Id="rId353" Type="http://schemas.openxmlformats.org/officeDocument/2006/relationships/slide" Target="slides/slide352.xml"/><Relationship Id="rId560" Type="http://schemas.openxmlformats.org/officeDocument/2006/relationships/slide" Target="slides/slide559.xml"/><Relationship Id="rId798" Type="http://schemas.openxmlformats.org/officeDocument/2006/relationships/slide" Target="slides/slide797.xml"/><Relationship Id="rId1190" Type="http://schemas.openxmlformats.org/officeDocument/2006/relationships/slide" Target="slides/slide1189.xml"/><Relationship Id="rId1204" Type="http://schemas.openxmlformats.org/officeDocument/2006/relationships/slide" Target="slides/slide1203.xml"/><Relationship Id="rId1411" Type="http://schemas.openxmlformats.org/officeDocument/2006/relationships/slide" Target="slides/slide1410.xml"/><Relationship Id="rId1649" Type="http://schemas.openxmlformats.org/officeDocument/2006/relationships/slide" Target="slides/slide1648.xml"/><Relationship Id="rId213" Type="http://schemas.openxmlformats.org/officeDocument/2006/relationships/slide" Target="slides/slide212.xml"/><Relationship Id="rId420" Type="http://schemas.openxmlformats.org/officeDocument/2006/relationships/slide" Target="slides/slide419.xml"/><Relationship Id="rId658" Type="http://schemas.openxmlformats.org/officeDocument/2006/relationships/slide" Target="slides/slide657.xml"/><Relationship Id="rId865" Type="http://schemas.openxmlformats.org/officeDocument/2006/relationships/slide" Target="slides/slide864.xml"/><Relationship Id="rId1050" Type="http://schemas.openxmlformats.org/officeDocument/2006/relationships/slide" Target="slides/slide1049.xml"/><Relationship Id="rId1288" Type="http://schemas.openxmlformats.org/officeDocument/2006/relationships/slide" Target="slides/slide1287.xml"/><Relationship Id="rId1495" Type="http://schemas.openxmlformats.org/officeDocument/2006/relationships/slide" Target="slides/slide1494.xml"/><Relationship Id="rId1509" Type="http://schemas.openxmlformats.org/officeDocument/2006/relationships/slide" Target="slides/slide1508.xml"/><Relationship Id="rId1716" Type="http://schemas.openxmlformats.org/officeDocument/2006/relationships/slide" Target="slides/slide1715.xml"/><Relationship Id="rId297" Type="http://schemas.openxmlformats.org/officeDocument/2006/relationships/slide" Target="slides/slide296.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148" Type="http://schemas.openxmlformats.org/officeDocument/2006/relationships/slide" Target="slides/slide1147.xml"/><Relationship Id="rId1355" Type="http://schemas.openxmlformats.org/officeDocument/2006/relationships/slide" Target="slides/slide1354.xml"/><Relationship Id="rId1562" Type="http://schemas.openxmlformats.org/officeDocument/2006/relationships/slide" Target="slides/slide1561.xml"/><Relationship Id="rId157" Type="http://schemas.openxmlformats.org/officeDocument/2006/relationships/slide" Target="slides/slide156.xml"/><Relationship Id="rId364" Type="http://schemas.openxmlformats.org/officeDocument/2006/relationships/slide" Target="slides/slide363.xml"/><Relationship Id="rId1008" Type="http://schemas.openxmlformats.org/officeDocument/2006/relationships/slide" Target="slides/slide1007.xml"/><Relationship Id="rId1215" Type="http://schemas.openxmlformats.org/officeDocument/2006/relationships/slide" Target="slides/slide1214.xml"/><Relationship Id="rId1422" Type="http://schemas.openxmlformats.org/officeDocument/2006/relationships/slide" Target="slides/slide1421.xml"/><Relationship Id="rId61" Type="http://schemas.openxmlformats.org/officeDocument/2006/relationships/slide" Target="slides/slide60.xml"/><Relationship Id="rId571" Type="http://schemas.openxmlformats.org/officeDocument/2006/relationships/slide" Target="slides/slide570.xml"/><Relationship Id="rId669" Type="http://schemas.openxmlformats.org/officeDocument/2006/relationships/slide" Target="slides/slide668.xml"/><Relationship Id="rId876" Type="http://schemas.openxmlformats.org/officeDocument/2006/relationships/slide" Target="slides/slide875.xml"/><Relationship Id="rId1299" Type="http://schemas.openxmlformats.org/officeDocument/2006/relationships/slide" Target="slides/slide1298.xml"/><Relationship Id="rId1727" Type="http://schemas.openxmlformats.org/officeDocument/2006/relationships/slide" Target="slides/slide1726.xml"/><Relationship Id="rId19" Type="http://schemas.openxmlformats.org/officeDocument/2006/relationships/slide" Target="slides/slide18.xml"/><Relationship Id="rId224" Type="http://schemas.openxmlformats.org/officeDocument/2006/relationships/slide" Target="slides/slide223.xml"/><Relationship Id="rId431" Type="http://schemas.openxmlformats.org/officeDocument/2006/relationships/slide" Target="slides/slide430.xml"/><Relationship Id="rId529" Type="http://schemas.openxmlformats.org/officeDocument/2006/relationships/slide" Target="slides/slide528.xml"/><Relationship Id="rId736" Type="http://schemas.openxmlformats.org/officeDocument/2006/relationships/slide" Target="slides/slide735.xml"/><Relationship Id="rId1061" Type="http://schemas.openxmlformats.org/officeDocument/2006/relationships/slide" Target="slides/slide1060.xml"/><Relationship Id="rId1159" Type="http://schemas.openxmlformats.org/officeDocument/2006/relationships/slide" Target="slides/slide1158.xml"/><Relationship Id="rId1366" Type="http://schemas.openxmlformats.org/officeDocument/2006/relationships/slide" Target="slides/slide1365.xml"/><Relationship Id="rId168" Type="http://schemas.openxmlformats.org/officeDocument/2006/relationships/slide" Target="slides/slide167.xml"/><Relationship Id="rId943" Type="http://schemas.openxmlformats.org/officeDocument/2006/relationships/slide" Target="slides/slide942.xml"/><Relationship Id="rId1019" Type="http://schemas.openxmlformats.org/officeDocument/2006/relationships/slide" Target="slides/slide1018.xml"/><Relationship Id="rId1573" Type="http://schemas.openxmlformats.org/officeDocument/2006/relationships/slide" Target="slides/slide1572.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803" Type="http://schemas.openxmlformats.org/officeDocument/2006/relationships/slide" Target="slides/slide802.xml"/><Relationship Id="rId1226" Type="http://schemas.openxmlformats.org/officeDocument/2006/relationships/slide" Target="slides/slide1225.xml"/><Relationship Id="rId1433" Type="http://schemas.openxmlformats.org/officeDocument/2006/relationships/slide" Target="slides/slide1432.xml"/><Relationship Id="rId1640" Type="http://schemas.openxmlformats.org/officeDocument/2006/relationships/slide" Target="slides/slide1639.xml"/><Relationship Id="rId1738" Type="http://schemas.openxmlformats.org/officeDocument/2006/relationships/slide" Target="slides/slide1737.xml"/><Relationship Id="rId3" Type="http://schemas.openxmlformats.org/officeDocument/2006/relationships/slide" Target="slides/slide2.xml"/><Relationship Id="rId235" Type="http://schemas.openxmlformats.org/officeDocument/2006/relationships/slide" Target="slides/slide234.xml"/><Relationship Id="rId442" Type="http://schemas.openxmlformats.org/officeDocument/2006/relationships/slide" Target="slides/slide441.xml"/><Relationship Id="rId887" Type="http://schemas.openxmlformats.org/officeDocument/2006/relationships/slide" Target="slides/slide886.xml"/><Relationship Id="rId1072" Type="http://schemas.openxmlformats.org/officeDocument/2006/relationships/slide" Target="slides/slide1071.xml"/><Relationship Id="rId1500" Type="http://schemas.openxmlformats.org/officeDocument/2006/relationships/slide" Target="slides/slide1499.xml"/><Relationship Id="rId302" Type="http://schemas.openxmlformats.org/officeDocument/2006/relationships/slide" Target="slides/slide301.xml"/><Relationship Id="rId747" Type="http://schemas.openxmlformats.org/officeDocument/2006/relationships/slide" Target="slides/slide746.xml"/><Relationship Id="rId954" Type="http://schemas.openxmlformats.org/officeDocument/2006/relationships/slide" Target="slides/slide953.xml"/><Relationship Id="rId1377" Type="http://schemas.openxmlformats.org/officeDocument/2006/relationships/slide" Target="slides/slide1376.xml"/><Relationship Id="rId1584" Type="http://schemas.openxmlformats.org/officeDocument/2006/relationships/slide" Target="slides/slide1583.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93" Type="http://schemas.openxmlformats.org/officeDocument/2006/relationships/slide" Target="slides/slide592.xml"/><Relationship Id="rId607" Type="http://schemas.openxmlformats.org/officeDocument/2006/relationships/slide" Target="slides/slide606.xml"/><Relationship Id="rId814" Type="http://schemas.openxmlformats.org/officeDocument/2006/relationships/slide" Target="slides/slide813.xml"/><Relationship Id="rId1237" Type="http://schemas.openxmlformats.org/officeDocument/2006/relationships/slide" Target="slides/slide1236.xml"/><Relationship Id="rId1444" Type="http://schemas.openxmlformats.org/officeDocument/2006/relationships/slide" Target="slides/slide1443.xml"/><Relationship Id="rId1651" Type="http://schemas.openxmlformats.org/officeDocument/2006/relationships/slide" Target="slides/slide1650.xml"/><Relationship Id="rId246" Type="http://schemas.openxmlformats.org/officeDocument/2006/relationships/slide" Target="slides/slide245.xml"/><Relationship Id="rId453" Type="http://schemas.openxmlformats.org/officeDocument/2006/relationships/slide" Target="slides/slide452.xml"/><Relationship Id="rId660" Type="http://schemas.openxmlformats.org/officeDocument/2006/relationships/slide" Target="slides/slide659.xml"/><Relationship Id="rId898" Type="http://schemas.openxmlformats.org/officeDocument/2006/relationships/slide" Target="slides/slide897.xml"/><Relationship Id="rId1083" Type="http://schemas.openxmlformats.org/officeDocument/2006/relationships/slide" Target="slides/slide1082.xml"/><Relationship Id="rId1290" Type="http://schemas.openxmlformats.org/officeDocument/2006/relationships/slide" Target="slides/slide1289.xml"/><Relationship Id="rId1304" Type="http://schemas.openxmlformats.org/officeDocument/2006/relationships/slide" Target="slides/slide1303.xml"/><Relationship Id="rId1511" Type="http://schemas.openxmlformats.org/officeDocument/2006/relationships/slide" Target="slides/slide1510.xml"/><Relationship Id="rId106" Type="http://schemas.openxmlformats.org/officeDocument/2006/relationships/slide" Target="slides/slide105.xml"/><Relationship Id="rId313" Type="http://schemas.openxmlformats.org/officeDocument/2006/relationships/slide" Target="slides/slide312.xml"/><Relationship Id="rId758" Type="http://schemas.openxmlformats.org/officeDocument/2006/relationships/slide" Target="slides/slide757.xml"/><Relationship Id="rId965" Type="http://schemas.openxmlformats.org/officeDocument/2006/relationships/slide" Target="slides/slide964.xml"/><Relationship Id="rId1150" Type="http://schemas.openxmlformats.org/officeDocument/2006/relationships/slide" Target="slides/slide1149.xml"/><Relationship Id="rId1388" Type="http://schemas.openxmlformats.org/officeDocument/2006/relationships/slide" Target="slides/slide1387.xml"/><Relationship Id="rId1595" Type="http://schemas.openxmlformats.org/officeDocument/2006/relationships/slide" Target="slides/slide1594.xml"/><Relationship Id="rId1609" Type="http://schemas.openxmlformats.org/officeDocument/2006/relationships/slide" Target="slides/slide1608.xml"/><Relationship Id="rId10" Type="http://schemas.openxmlformats.org/officeDocument/2006/relationships/slide" Target="slides/slide9.xml"/><Relationship Id="rId94" Type="http://schemas.openxmlformats.org/officeDocument/2006/relationships/slide" Target="slides/slide93.xml"/><Relationship Id="rId397" Type="http://schemas.openxmlformats.org/officeDocument/2006/relationships/slide" Target="slides/slide396.xml"/><Relationship Id="rId520" Type="http://schemas.openxmlformats.org/officeDocument/2006/relationships/slide" Target="slides/slide519.xml"/><Relationship Id="rId618" Type="http://schemas.openxmlformats.org/officeDocument/2006/relationships/slide" Target="slides/slide617.xml"/><Relationship Id="rId825" Type="http://schemas.openxmlformats.org/officeDocument/2006/relationships/slide" Target="slides/slide824.xml"/><Relationship Id="rId1248" Type="http://schemas.openxmlformats.org/officeDocument/2006/relationships/slide" Target="slides/slide1247.xml"/><Relationship Id="rId1455" Type="http://schemas.openxmlformats.org/officeDocument/2006/relationships/slide" Target="slides/slide1454.xml"/><Relationship Id="rId1662" Type="http://schemas.openxmlformats.org/officeDocument/2006/relationships/slide" Target="slides/slide1661.xml"/><Relationship Id="rId257" Type="http://schemas.openxmlformats.org/officeDocument/2006/relationships/slide" Target="slides/slide256.xml"/><Relationship Id="rId464" Type="http://schemas.openxmlformats.org/officeDocument/2006/relationships/slide" Target="slides/slide463.xml"/><Relationship Id="rId1010" Type="http://schemas.openxmlformats.org/officeDocument/2006/relationships/slide" Target="slides/slide1009.xml"/><Relationship Id="rId1094" Type="http://schemas.openxmlformats.org/officeDocument/2006/relationships/slide" Target="slides/slide1093.xml"/><Relationship Id="rId1108" Type="http://schemas.openxmlformats.org/officeDocument/2006/relationships/slide" Target="slides/slide1107.xml"/><Relationship Id="rId1315" Type="http://schemas.openxmlformats.org/officeDocument/2006/relationships/slide" Target="slides/slide1314.xml"/><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976" Type="http://schemas.openxmlformats.org/officeDocument/2006/relationships/slide" Target="slides/slide975.xml"/><Relationship Id="rId1399" Type="http://schemas.openxmlformats.org/officeDocument/2006/relationships/slide" Target="slides/slide1398.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161" Type="http://schemas.openxmlformats.org/officeDocument/2006/relationships/slide" Target="slides/slide1160.xml"/><Relationship Id="rId1259" Type="http://schemas.openxmlformats.org/officeDocument/2006/relationships/slide" Target="slides/slide1258.xml"/><Relationship Id="rId1466" Type="http://schemas.openxmlformats.org/officeDocument/2006/relationships/slide" Target="slides/slide1465.xml"/><Relationship Id="rId836" Type="http://schemas.openxmlformats.org/officeDocument/2006/relationships/slide" Target="slides/slide835.xml"/><Relationship Id="rId1021" Type="http://schemas.openxmlformats.org/officeDocument/2006/relationships/slide" Target="slides/slide1020.xml"/><Relationship Id="rId1119" Type="http://schemas.openxmlformats.org/officeDocument/2006/relationships/slide" Target="slides/slide1118.xml"/><Relationship Id="rId1673" Type="http://schemas.openxmlformats.org/officeDocument/2006/relationships/slide" Target="slides/slide1672.xml"/><Relationship Id="rId903" Type="http://schemas.openxmlformats.org/officeDocument/2006/relationships/slide" Target="slides/slide902.xml"/><Relationship Id="rId1326" Type="http://schemas.openxmlformats.org/officeDocument/2006/relationships/slide" Target="slides/slide1325.xml"/><Relationship Id="rId1533" Type="http://schemas.openxmlformats.org/officeDocument/2006/relationships/slide" Target="slides/slide1532.xml"/><Relationship Id="rId1740" Type="http://schemas.openxmlformats.org/officeDocument/2006/relationships/presProps" Target="presProps.xml"/><Relationship Id="rId32" Type="http://schemas.openxmlformats.org/officeDocument/2006/relationships/slide" Target="slides/slide31.xml"/><Relationship Id="rId1600" Type="http://schemas.openxmlformats.org/officeDocument/2006/relationships/slide" Target="slides/slide1599.xml"/><Relationship Id="rId181" Type="http://schemas.openxmlformats.org/officeDocument/2006/relationships/slide" Target="slides/slide180.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998" Type="http://schemas.openxmlformats.org/officeDocument/2006/relationships/slide" Target="slides/slide997.xml"/><Relationship Id="rId1183" Type="http://schemas.openxmlformats.org/officeDocument/2006/relationships/slide" Target="slides/slide1182.xml"/><Relationship Id="rId1390" Type="http://schemas.openxmlformats.org/officeDocument/2006/relationships/slide" Target="slides/slide1389.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1043" Type="http://schemas.openxmlformats.org/officeDocument/2006/relationships/slide" Target="slides/slide1042.xml"/><Relationship Id="rId1488" Type="http://schemas.openxmlformats.org/officeDocument/2006/relationships/slide" Target="slides/slide1487.xml"/><Relationship Id="rId1695" Type="http://schemas.openxmlformats.org/officeDocument/2006/relationships/slide" Target="slides/slide1694.xml"/><Relationship Id="rId620" Type="http://schemas.openxmlformats.org/officeDocument/2006/relationships/slide" Target="slides/slide619.xml"/><Relationship Id="rId718" Type="http://schemas.openxmlformats.org/officeDocument/2006/relationships/slide" Target="slides/slide717.xml"/><Relationship Id="rId925" Type="http://schemas.openxmlformats.org/officeDocument/2006/relationships/slide" Target="slides/slide924.xml"/><Relationship Id="rId1250" Type="http://schemas.openxmlformats.org/officeDocument/2006/relationships/slide" Target="slides/slide1249.xml"/><Relationship Id="rId1348" Type="http://schemas.openxmlformats.org/officeDocument/2006/relationships/slide" Target="slides/slide1347.xml"/><Relationship Id="rId1555" Type="http://schemas.openxmlformats.org/officeDocument/2006/relationships/slide" Target="slides/slide1554.xml"/><Relationship Id="rId1110" Type="http://schemas.openxmlformats.org/officeDocument/2006/relationships/slide" Target="slides/slide1109.xml"/><Relationship Id="rId1208" Type="http://schemas.openxmlformats.org/officeDocument/2006/relationships/slide" Target="slides/slide1207.xml"/><Relationship Id="rId1415" Type="http://schemas.openxmlformats.org/officeDocument/2006/relationships/slide" Target="slides/slide1414.xml"/><Relationship Id="rId54" Type="http://schemas.openxmlformats.org/officeDocument/2006/relationships/slide" Target="slides/slide53.xml"/><Relationship Id="rId1622" Type="http://schemas.openxmlformats.org/officeDocument/2006/relationships/slide" Target="slides/slide1621.xml"/><Relationship Id="rId270" Type="http://schemas.openxmlformats.org/officeDocument/2006/relationships/slide" Target="slides/slide269.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1065" Type="http://schemas.openxmlformats.org/officeDocument/2006/relationships/slide" Target="slides/slide1064.xml"/><Relationship Id="rId1272" Type="http://schemas.openxmlformats.org/officeDocument/2006/relationships/slide" Target="slides/slide1271.xml"/><Relationship Id="rId502" Type="http://schemas.openxmlformats.org/officeDocument/2006/relationships/slide" Target="slides/slide501.xml"/><Relationship Id="rId947" Type="http://schemas.openxmlformats.org/officeDocument/2006/relationships/slide" Target="slides/slide946.xml"/><Relationship Id="rId1132" Type="http://schemas.openxmlformats.org/officeDocument/2006/relationships/slide" Target="slides/slide1131.xml"/><Relationship Id="rId1577" Type="http://schemas.openxmlformats.org/officeDocument/2006/relationships/slide" Target="slides/slide1576.xml"/><Relationship Id="rId76" Type="http://schemas.openxmlformats.org/officeDocument/2006/relationships/slide" Target="slides/slide75.xml"/><Relationship Id="rId807" Type="http://schemas.openxmlformats.org/officeDocument/2006/relationships/slide" Target="slides/slide806.xml"/><Relationship Id="rId1437" Type="http://schemas.openxmlformats.org/officeDocument/2006/relationships/slide" Target="slides/slide1436.xml"/><Relationship Id="rId1644" Type="http://schemas.openxmlformats.org/officeDocument/2006/relationships/slide" Target="slides/slide1643.xml"/><Relationship Id="rId1504" Type="http://schemas.openxmlformats.org/officeDocument/2006/relationships/slide" Target="slides/slide1503.xml"/><Relationship Id="rId1711" Type="http://schemas.openxmlformats.org/officeDocument/2006/relationships/slide" Target="slides/slide1710.xml"/><Relationship Id="rId292" Type="http://schemas.openxmlformats.org/officeDocument/2006/relationships/slide" Target="slides/slide291.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087" Type="http://schemas.openxmlformats.org/officeDocument/2006/relationships/slide" Target="slides/slide1086.xml"/><Relationship Id="rId1294" Type="http://schemas.openxmlformats.org/officeDocument/2006/relationships/slide" Target="slides/slide1293.xml"/><Relationship Id="rId664" Type="http://schemas.openxmlformats.org/officeDocument/2006/relationships/slide" Target="slides/slide663.xml"/><Relationship Id="rId871" Type="http://schemas.openxmlformats.org/officeDocument/2006/relationships/slide" Target="slides/slide870.xml"/><Relationship Id="rId969" Type="http://schemas.openxmlformats.org/officeDocument/2006/relationships/slide" Target="slides/slide968.xml"/><Relationship Id="rId1599" Type="http://schemas.openxmlformats.org/officeDocument/2006/relationships/slide" Target="slides/slide1598.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1154" Type="http://schemas.openxmlformats.org/officeDocument/2006/relationships/slide" Target="slides/slide1153.xml"/><Relationship Id="rId1361" Type="http://schemas.openxmlformats.org/officeDocument/2006/relationships/slide" Target="slides/slide1360.xml"/><Relationship Id="rId1459" Type="http://schemas.openxmlformats.org/officeDocument/2006/relationships/slide" Target="slides/slide1458.xml"/><Relationship Id="rId98" Type="http://schemas.openxmlformats.org/officeDocument/2006/relationships/slide" Target="slides/slide97.xml"/><Relationship Id="rId829" Type="http://schemas.openxmlformats.org/officeDocument/2006/relationships/slide" Target="slides/slide828.xml"/><Relationship Id="rId1014" Type="http://schemas.openxmlformats.org/officeDocument/2006/relationships/slide" Target="slides/slide1013.xml"/><Relationship Id="rId1221" Type="http://schemas.openxmlformats.org/officeDocument/2006/relationships/slide" Target="slides/slide1220.xml"/><Relationship Id="rId1666" Type="http://schemas.openxmlformats.org/officeDocument/2006/relationships/slide" Target="slides/slide1665.xml"/><Relationship Id="rId1319" Type="http://schemas.openxmlformats.org/officeDocument/2006/relationships/slide" Target="slides/slide1318.xml"/><Relationship Id="rId1526" Type="http://schemas.openxmlformats.org/officeDocument/2006/relationships/slide" Target="slides/slide1525.xml"/><Relationship Id="rId1733" Type="http://schemas.openxmlformats.org/officeDocument/2006/relationships/slide" Target="slides/slide1732.xml"/><Relationship Id="rId25" Type="http://schemas.openxmlformats.org/officeDocument/2006/relationships/slide" Target="slides/slide24.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176" Type="http://schemas.openxmlformats.org/officeDocument/2006/relationships/slide" Target="slides/slide1175.xml"/><Relationship Id="rId1383" Type="http://schemas.openxmlformats.org/officeDocument/2006/relationships/slide" Target="slides/slide1382.xml"/><Relationship Id="rId101" Type="http://schemas.openxmlformats.org/officeDocument/2006/relationships/slide" Target="slides/slide100.xml"/><Relationship Id="rId406" Type="http://schemas.openxmlformats.org/officeDocument/2006/relationships/slide" Target="slides/slide405.xml"/><Relationship Id="rId960" Type="http://schemas.openxmlformats.org/officeDocument/2006/relationships/slide" Target="slides/slide959.xml"/><Relationship Id="rId1036" Type="http://schemas.openxmlformats.org/officeDocument/2006/relationships/slide" Target="slides/slide1035.xml"/><Relationship Id="rId1243" Type="http://schemas.openxmlformats.org/officeDocument/2006/relationships/slide" Target="slides/slide1242.xml"/><Relationship Id="rId1590" Type="http://schemas.openxmlformats.org/officeDocument/2006/relationships/slide" Target="slides/slide1589.xml"/><Relationship Id="rId1688" Type="http://schemas.openxmlformats.org/officeDocument/2006/relationships/slide" Target="slides/slide1687.xml"/><Relationship Id="rId613" Type="http://schemas.openxmlformats.org/officeDocument/2006/relationships/slide" Target="slides/slide612.xml"/><Relationship Id="rId820" Type="http://schemas.openxmlformats.org/officeDocument/2006/relationships/slide" Target="slides/slide819.xml"/><Relationship Id="rId918" Type="http://schemas.openxmlformats.org/officeDocument/2006/relationships/slide" Target="slides/slide917.xml"/><Relationship Id="rId1450" Type="http://schemas.openxmlformats.org/officeDocument/2006/relationships/slide" Target="slides/slide1449.xml"/><Relationship Id="rId1548" Type="http://schemas.openxmlformats.org/officeDocument/2006/relationships/slide" Target="slides/slide1547.xml"/><Relationship Id="rId1103" Type="http://schemas.openxmlformats.org/officeDocument/2006/relationships/slide" Target="slides/slide1102.xml"/><Relationship Id="rId1310" Type="http://schemas.openxmlformats.org/officeDocument/2006/relationships/slide" Target="slides/slide1309.xml"/><Relationship Id="rId1408" Type="http://schemas.openxmlformats.org/officeDocument/2006/relationships/slide" Target="slides/slide1407.xml"/><Relationship Id="rId47" Type="http://schemas.openxmlformats.org/officeDocument/2006/relationships/slide" Target="slides/slide46.xml"/><Relationship Id="rId1615" Type="http://schemas.openxmlformats.org/officeDocument/2006/relationships/slide" Target="slides/slide1614.xml"/><Relationship Id="rId196" Type="http://schemas.openxmlformats.org/officeDocument/2006/relationships/slide" Target="slides/slide195.xml"/><Relationship Id="rId263" Type="http://schemas.openxmlformats.org/officeDocument/2006/relationships/slide" Target="slides/slide262.xml"/><Relationship Id="rId470" Type="http://schemas.openxmlformats.org/officeDocument/2006/relationships/slide" Target="slides/slide469.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982" Type="http://schemas.openxmlformats.org/officeDocument/2006/relationships/slide" Target="slides/slide981.xml"/><Relationship Id="rId1198" Type="http://schemas.openxmlformats.org/officeDocument/2006/relationships/slide" Target="slides/slide1197.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1058" Type="http://schemas.openxmlformats.org/officeDocument/2006/relationships/slide" Target="slides/slide1057.xml"/><Relationship Id="rId1265" Type="http://schemas.openxmlformats.org/officeDocument/2006/relationships/slide" Target="slides/slide1264.xml"/><Relationship Id="rId1472" Type="http://schemas.openxmlformats.org/officeDocument/2006/relationships/slide" Target="slides/slide1471.xml"/><Relationship Id="rId702" Type="http://schemas.openxmlformats.org/officeDocument/2006/relationships/slide" Target="slides/slide701.xml"/><Relationship Id="rId1125" Type="http://schemas.openxmlformats.org/officeDocument/2006/relationships/slide" Target="slides/slide1124.xml"/><Relationship Id="rId1332" Type="http://schemas.openxmlformats.org/officeDocument/2006/relationships/slide" Target="slides/slide1331.xml"/><Relationship Id="rId69" Type="http://schemas.openxmlformats.org/officeDocument/2006/relationships/slide" Target="slides/slide68.xml"/><Relationship Id="rId1637" Type="http://schemas.openxmlformats.org/officeDocument/2006/relationships/slide" Target="slides/slide1636.xml"/><Relationship Id="rId1704" Type="http://schemas.openxmlformats.org/officeDocument/2006/relationships/slide" Target="slides/slide1703.xml"/><Relationship Id="rId285" Type="http://schemas.openxmlformats.org/officeDocument/2006/relationships/slide" Target="slides/slide284.xml"/><Relationship Id="rId492" Type="http://schemas.openxmlformats.org/officeDocument/2006/relationships/slide" Target="slides/slide491.xml"/><Relationship Id="rId797" Type="http://schemas.openxmlformats.org/officeDocument/2006/relationships/slide" Target="slides/slide796.xml"/><Relationship Id="rId145" Type="http://schemas.openxmlformats.org/officeDocument/2006/relationships/slide" Target="slides/slide144.xml"/><Relationship Id="rId352" Type="http://schemas.openxmlformats.org/officeDocument/2006/relationships/slide" Target="slides/slide351.xml"/><Relationship Id="rId1287" Type="http://schemas.openxmlformats.org/officeDocument/2006/relationships/slide" Target="slides/slide1286.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1494" Type="http://schemas.openxmlformats.org/officeDocument/2006/relationships/slide" Target="slides/slide1493.xml"/><Relationship Id="rId517" Type="http://schemas.openxmlformats.org/officeDocument/2006/relationships/slide" Target="slides/slide516.xml"/><Relationship Id="rId724" Type="http://schemas.openxmlformats.org/officeDocument/2006/relationships/slide" Target="slides/slide723.xml"/><Relationship Id="rId931" Type="http://schemas.openxmlformats.org/officeDocument/2006/relationships/slide" Target="slides/slide930.xml"/><Relationship Id="rId1147" Type="http://schemas.openxmlformats.org/officeDocument/2006/relationships/slide" Target="slides/slide1146.xml"/><Relationship Id="rId1354" Type="http://schemas.openxmlformats.org/officeDocument/2006/relationships/slide" Target="slides/slide1353.xml"/><Relationship Id="rId1561" Type="http://schemas.openxmlformats.org/officeDocument/2006/relationships/slide" Target="slides/slide1560.xml"/><Relationship Id="rId60" Type="http://schemas.openxmlformats.org/officeDocument/2006/relationships/slide" Target="slides/slide59.xml"/><Relationship Id="rId1007" Type="http://schemas.openxmlformats.org/officeDocument/2006/relationships/slide" Target="slides/slide1006.xml"/><Relationship Id="rId1214" Type="http://schemas.openxmlformats.org/officeDocument/2006/relationships/slide" Target="slides/slide1213.xml"/><Relationship Id="rId1421" Type="http://schemas.openxmlformats.org/officeDocument/2006/relationships/slide" Target="slides/slide1420.xml"/><Relationship Id="rId1659" Type="http://schemas.openxmlformats.org/officeDocument/2006/relationships/slide" Target="slides/slide1658.xml"/><Relationship Id="rId1519" Type="http://schemas.openxmlformats.org/officeDocument/2006/relationships/slide" Target="slides/slide1518.xml"/><Relationship Id="rId1726" Type="http://schemas.openxmlformats.org/officeDocument/2006/relationships/slide" Target="slides/slide1725.xml"/><Relationship Id="rId18" Type="http://schemas.openxmlformats.org/officeDocument/2006/relationships/slide" Target="slides/slide17.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234" Type="http://schemas.openxmlformats.org/officeDocument/2006/relationships/slide" Target="slides/slide233.xml"/><Relationship Id="rId679" Type="http://schemas.openxmlformats.org/officeDocument/2006/relationships/slide" Target="slides/slide678.xml"/><Relationship Id="rId886" Type="http://schemas.openxmlformats.org/officeDocument/2006/relationships/slide" Target="slides/slide885.xml"/><Relationship Id="rId2" Type="http://schemas.openxmlformats.org/officeDocument/2006/relationships/slide" Target="slides/slide1.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071" Type="http://schemas.openxmlformats.org/officeDocument/2006/relationships/slide" Target="slides/slide1070.xml"/><Relationship Id="rId1169" Type="http://schemas.openxmlformats.org/officeDocument/2006/relationships/slide" Target="slides/slide1168.xml"/><Relationship Id="rId1376" Type="http://schemas.openxmlformats.org/officeDocument/2006/relationships/slide" Target="slides/slide1375.xml"/><Relationship Id="rId1583" Type="http://schemas.openxmlformats.org/officeDocument/2006/relationships/slide" Target="slides/slide1582.xml"/><Relationship Id="rId301" Type="http://schemas.openxmlformats.org/officeDocument/2006/relationships/slide" Target="slides/slide300.xml"/><Relationship Id="rId953" Type="http://schemas.openxmlformats.org/officeDocument/2006/relationships/slide" Target="slides/slide952.xml"/><Relationship Id="rId1029" Type="http://schemas.openxmlformats.org/officeDocument/2006/relationships/slide" Target="slides/slide1028.xml"/><Relationship Id="rId1236" Type="http://schemas.openxmlformats.org/officeDocument/2006/relationships/slide" Target="slides/slide1235.xml"/><Relationship Id="rId82" Type="http://schemas.openxmlformats.org/officeDocument/2006/relationships/slide" Target="slides/slide81.xml"/><Relationship Id="rId606" Type="http://schemas.openxmlformats.org/officeDocument/2006/relationships/slide" Target="slides/slide605.xml"/><Relationship Id="rId813" Type="http://schemas.openxmlformats.org/officeDocument/2006/relationships/slide" Target="slides/slide812.xml"/><Relationship Id="rId1443" Type="http://schemas.openxmlformats.org/officeDocument/2006/relationships/slide" Target="slides/slide1442.xml"/><Relationship Id="rId1650" Type="http://schemas.openxmlformats.org/officeDocument/2006/relationships/slide" Target="slides/slide1649.xml"/><Relationship Id="rId1303" Type="http://schemas.openxmlformats.org/officeDocument/2006/relationships/slide" Target="slides/slide1302.xml"/><Relationship Id="rId1510" Type="http://schemas.openxmlformats.org/officeDocument/2006/relationships/slide" Target="slides/slide1509.xml"/><Relationship Id="rId1608" Type="http://schemas.openxmlformats.org/officeDocument/2006/relationships/slide" Target="slides/slide1607.xml"/><Relationship Id="rId189" Type="http://schemas.openxmlformats.org/officeDocument/2006/relationships/slide" Target="slides/slide188.xml"/><Relationship Id="rId396" Type="http://schemas.openxmlformats.org/officeDocument/2006/relationships/slide" Target="slides/slide395.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093" Type="http://schemas.openxmlformats.org/officeDocument/2006/relationships/slide" Target="slides/slide1092.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975" Type="http://schemas.openxmlformats.org/officeDocument/2006/relationships/slide" Target="slides/slide974.xml"/><Relationship Id="rId1160" Type="http://schemas.openxmlformats.org/officeDocument/2006/relationships/slide" Target="slides/slide1159.xml"/><Relationship Id="rId1398" Type="http://schemas.openxmlformats.org/officeDocument/2006/relationships/slide" Target="slides/slide1397.xml"/><Relationship Id="rId628" Type="http://schemas.openxmlformats.org/officeDocument/2006/relationships/slide" Target="slides/slide627.xml"/><Relationship Id="rId835" Type="http://schemas.openxmlformats.org/officeDocument/2006/relationships/slide" Target="slides/slide834.xml"/><Relationship Id="rId1258" Type="http://schemas.openxmlformats.org/officeDocument/2006/relationships/slide" Target="slides/slide1257.xml"/><Relationship Id="rId1465" Type="http://schemas.openxmlformats.org/officeDocument/2006/relationships/slide" Target="slides/slide1464.xml"/><Relationship Id="rId1672" Type="http://schemas.openxmlformats.org/officeDocument/2006/relationships/slide" Target="slides/slide1671.xml"/><Relationship Id="rId1020" Type="http://schemas.openxmlformats.org/officeDocument/2006/relationships/slide" Target="slides/slide1019.xml"/><Relationship Id="rId1118" Type="http://schemas.openxmlformats.org/officeDocument/2006/relationships/slide" Target="slides/slide1117.xml"/><Relationship Id="rId1325" Type="http://schemas.openxmlformats.org/officeDocument/2006/relationships/slide" Target="slides/slide1324.xml"/><Relationship Id="rId1532" Type="http://schemas.openxmlformats.org/officeDocument/2006/relationships/slide" Target="slides/slide1531.xml"/><Relationship Id="rId902" Type="http://schemas.openxmlformats.org/officeDocument/2006/relationships/slide" Target="slides/slide901.xml"/><Relationship Id="rId31" Type="http://schemas.openxmlformats.org/officeDocument/2006/relationships/slide" Target="slides/slide30.xml"/><Relationship Id="rId180" Type="http://schemas.openxmlformats.org/officeDocument/2006/relationships/slide" Target="slides/slide179.xml"/><Relationship Id="rId278" Type="http://schemas.openxmlformats.org/officeDocument/2006/relationships/slide" Target="slides/slide277.xml"/><Relationship Id="rId485" Type="http://schemas.openxmlformats.org/officeDocument/2006/relationships/slide" Target="slides/slide484.xml"/><Relationship Id="rId692" Type="http://schemas.openxmlformats.org/officeDocument/2006/relationships/slide" Target="slides/slide69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997" Type="http://schemas.openxmlformats.org/officeDocument/2006/relationships/slide" Target="slides/slide996.xml"/><Relationship Id="rId1182" Type="http://schemas.openxmlformats.org/officeDocument/2006/relationships/slide" Target="slides/slide1181.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1042" Type="http://schemas.openxmlformats.org/officeDocument/2006/relationships/slide" Target="slides/slide1041.xml"/><Relationship Id="rId1487" Type="http://schemas.openxmlformats.org/officeDocument/2006/relationships/slide" Target="slides/slide1486.xml"/><Relationship Id="rId1694" Type="http://schemas.openxmlformats.org/officeDocument/2006/relationships/slide" Target="slides/slide1693.xml"/><Relationship Id="rId717" Type="http://schemas.openxmlformats.org/officeDocument/2006/relationships/slide" Target="slides/slide716.xml"/><Relationship Id="rId924" Type="http://schemas.openxmlformats.org/officeDocument/2006/relationships/slide" Target="slides/slide923.xml"/><Relationship Id="rId1347" Type="http://schemas.openxmlformats.org/officeDocument/2006/relationships/slide" Target="slides/slide1346.xml"/><Relationship Id="rId1554" Type="http://schemas.openxmlformats.org/officeDocument/2006/relationships/slide" Target="slides/slide1553.xml"/><Relationship Id="rId53" Type="http://schemas.openxmlformats.org/officeDocument/2006/relationships/slide" Target="slides/slide52.xml"/><Relationship Id="rId1207" Type="http://schemas.openxmlformats.org/officeDocument/2006/relationships/slide" Target="slides/slide1206.xml"/><Relationship Id="rId1414" Type="http://schemas.openxmlformats.org/officeDocument/2006/relationships/slide" Target="slides/slide1413.xml"/><Relationship Id="rId1621" Type="http://schemas.openxmlformats.org/officeDocument/2006/relationships/slide" Target="slides/slide1620.xml"/><Relationship Id="rId1719" Type="http://schemas.openxmlformats.org/officeDocument/2006/relationships/slide" Target="slides/slide1718.xml"/><Relationship Id="rId367" Type="http://schemas.openxmlformats.org/officeDocument/2006/relationships/slide" Target="slides/slide366.xml"/><Relationship Id="rId574" Type="http://schemas.openxmlformats.org/officeDocument/2006/relationships/slide" Target="slides/slide573.xml"/><Relationship Id="rId227" Type="http://schemas.openxmlformats.org/officeDocument/2006/relationships/slide" Target="slides/slide226.xml"/><Relationship Id="rId781" Type="http://schemas.openxmlformats.org/officeDocument/2006/relationships/slide" Target="slides/slide780.xml"/><Relationship Id="rId879" Type="http://schemas.openxmlformats.org/officeDocument/2006/relationships/slide" Target="slides/slide878.xml"/><Relationship Id="rId434" Type="http://schemas.openxmlformats.org/officeDocument/2006/relationships/slide" Target="slides/slide433.xml"/><Relationship Id="rId641" Type="http://schemas.openxmlformats.org/officeDocument/2006/relationships/slide" Target="slides/slide640.xml"/><Relationship Id="rId739" Type="http://schemas.openxmlformats.org/officeDocument/2006/relationships/slide" Target="slides/slide738.xml"/><Relationship Id="rId1064" Type="http://schemas.openxmlformats.org/officeDocument/2006/relationships/slide" Target="slides/slide1063.xml"/><Relationship Id="rId1271" Type="http://schemas.openxmlformats.org/officeDocument/2006/relationships/slide" Target="slides/slide1270.xml"/><Relationship Id="rId1369" Type="http://schemas.openxmlformats.org/officeDocument/2006/relationships/slide" Target="slides/slide1368.xml"/><Relationship Id="rId1576" Type="http://schemas.openxmlformats.org/officeDocument/2006/relationships/slide" Target="slides/slide1575.xml"/><Relationship Id="rId501" Type="http://schemas.openxmlformats.org/officeDocument/2006/relationships/slide" Target="slides/slide500.xml"/><Relationship Id="rId946" Type="http://schemas.openxmlformats.org/officeDocument/2006/relationships/slide" Target="slides/slide945.xml"/><Relationship Id="rId1131" Type="http://schemas.openxmlformats.org/officeDocument/2006/relationships/slide" Target="slides/slide1130.xml"/><Relationship Id="rId1229" Type="http://schemas.openxmlformats.org/officeDocument/2006/relationships/slide" Target="slides/slide1228.xml"/><Relationship Id="rId75" Type="http://schemas.openxmlformats.org/officeDocument/2006/relationships/slide" Target="slides/slide74.xml"/><Relationship Id="rId806" Type="http://schemas.openxmlformats.org/officeDocument/2006/relationships/slide" Target="slides/slide805.xml"/><Relationship Id="rId1436" Type="http://schemas.openxmlformats.org/officeDocument/2006/relationships/slide" Target="slides/slide1435.xml"/><Relationship Id="rId1643" Type="http://schemas.openxmlformats.org/officeDocument/2006/relationships/slide" Target="slides/slide1642.xml"/><Relationship Id="rId1503" Type="http://schemas.openxmlformats.org/officeDocument/2006/relationships/slide" Target="slides/slide1502.xml"/><Relationship Id="rId1710" Type="http://schemas.openxmlformats.org/officeDocument/2006/relationships/slide" Target="slides/slide1709.xml"/><Relationship Id="rId291" Type="http://schemas.openxmlformats.org/officeDocument/2006/relationships/slide" Target="slides/slide290.xml"/><Relationship Id="rId151" Type="http://schemas.openxmlformats.org/officeDocument/2006/relationships/slide" Target="slides/slide150.xml"/><Relationship Id="rId389" Type="http://schemas.openxmlformats.org/officeDocument/2006/relationships/slide" Target="slides/slide388.xml"/><Relationship Id="rId596" Type="http://schemas.openxmlformats.org/officeDocument/2006/relationships/slide" Target="slides/slide595.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870" Type="http://schemas.openxmlformats.org/officeDocument/2006/relationships/slide" Target="slides/slide869.xml"/><Relationship Id="rId1086" Type="http://schemas.openxmlformats.org/officeDocument/2006/relationships/slide" Target="slides/slide1085.xml"/><Relationship Id="rId1293" Type="http://schemas.openxmlformats.org/officeDocument/2006/relationships/slide" Target="slides/slide1292.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968" Type="http://schemas.openxmlformats.org/officeDocument/2006/relationships/slide" Target="slides/slide967.xml"/><Relationship Id="rId1153" Type="http://schemas.openxmlformats.org/officeDocument/2006/relationships/slide" Target="slides/slide1152.xml"/><Relationship Id="rId1598" Type="http://schemas.openxmlformats.org/officeDocument/2006/relationships/slide" Target="slides/slide1597.xml"/><Relationship Id="rId97" Type="http://schemas.openxmlformats.org/officeDocument/2006/relationships/slide" Target="slides/slide96.xml"/><Relationship Id="rId730" Type="http://schemas.openxmlformats.org/officeDocument/2006/relationships/slide" Target="slides/slide729.xml"/><Relationship Id="rId828" Type="http://schemas.openxmlformats.org/officeDocument/2006/relationships/slide" Target="slides/slide827.xml"/><Relationship Id="rId1013" Type="http://schemas.openxmlformats.org/officeDocument/2006/relationships/slide" Target="slides/slide1012.xml"/><Relationship Id="rId1360" Type="http://schemas.openxmlformats.org/officeDocument/2006/relationships/slide" Target="slides/slide1359.xml"/><Relationship Id="rId1458" Type="http://schemas.openxmlformats.org/officeDocument/2006/relationships/slide" Target="slides/slide1457.xml"/><Relationship Id="rId1665" Type="http://schemas.openxmlformats.org/officeDocument/2006/relationships/slide" Target="slides/slide1664.xml"/><Relationship Id="rId1220" Type="http://schemas.openxmlformats.org/officeDocument/2006/relationships/slide" Target="slides/slide1219.xml"/><Relationship Id="rId1318" Type="http://schemas.openxmlformats.org/officeDocument/2006/relationships/slide" Target="slides/slide1317.xml"/><Relationship Id="rId1525" Type="http://schemas.openxmlformats.org/officeDocument/2006/relationships/slide" Target="slides/slide1524.xml"/><Relationship Id="rId1732" Type="http://schemas.openxmlformats.org/officeDocument/2006/relationships/slide" Target="slides/slide1731.xml"/><Relationship Id="rId24" Type="http://schemas.openxmlformats.org/officeDocument/2006/relationships/slide" Target="slides/slide23.xml"/><Relationship Id="rId173" Type="http://schemas.openxmlformats.org/officeDocument/2006/relationships/slide" Target="slides/slide172.xml"/><Relationship Id="rId380" Type="http://schemas.openxmlformats.org/officeDocument/2006/relationships/slide" Target="slides/slide379.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92" Type="http://schemas.openxmlformats.org/officeDocument/2006/relationships/slide" Target="slides/slide891.xml"/><Relationship Id="rId100" Type="http://schemas.openxmlformats.org/officeDocument/2006/relationships/slide" Target="slides/slide99.xml"/><Relationship Id="rId338" Type="http://schemas.openxmlformats.org/officeDocument/2006/relationships/slide" Target="slides/slide337.xml"/><Relationship Id="rId545" Type="http://schemas.openxmlformats.org/officeDocument/2006/relationships/slide" Target="slides/slide544.xml"/><Relationship Id="rId752" Type="http://schemas.openxmlformats.org/officeDocument/2006/relationships/slide" Target="slides/slide751.xml"/><Relationship Id="rId1175" Type="http://schemas.openxmlformats.org/officeDocument/2006/relationships/slide" Target="slides/slide1174.xml"/><Relationship Id="rId1382" Type="http://schemas.openxmlformats.org/officeDocument/2006/relationships/slide" Target="slides/slide1381.xml"/><Relationship Id="rId405" Type="http://schemas.openxmlformats.org/officeDocument/2006/relationships/slide" Target="slides/slide404.xml"/><Relationship Id="rId612" Type="http://schemas.openxmlformats.org/officeDocument/2006/relationships/slide" Target="slides/slide611.xml"/><Relationship Id="rId1035" Type="http://schemas.openxmlformats.org/officeDocument/2006/relationships/slide" Target="slides/slide1034.xml"/><Relationship Id="rId1242" Type="http://schemas.openxmlformats.org/officeDocument/2006/relationships/slide" Target="slides/slide1241.xml"/><Relationship Id="rId1687" Type="http://schemas.openxmlformats.org/officeDocument/2006/relationships/slide" Target="slides/slide1686.xml"/><Relationship Id="rId917" Type="http://schemas.openxmlformats.org/officeDocument/2006/relationships/slide" Target="slides/slide916.xml"/><Relationship Id="rId1102" Type="http://schemas.openxmlformats.org/officeDocument/2006/relationships/slide" Target="slides/slide1101.xml"/><Relationship Id="rId1547" Type="http://schemas.openxmlformats.org/officeDocument/2006/relationships/slide" Target="slides/slide1546.xml"/><Relationship Id="rId46" Type="http://schemas.openxmlformats.org/officeDocument/2006/relationships/slide" Target="slides/slide45.xml"/><Relationship Id="rId1407" Type="http://schemas.openxmlformats.org/officeDocument/2006/relationships/slide" Target="slides/slide1406.xml"/><Relationship Id="rId1614" Type="http://schemas.openxmlformats.org/officeDocument/2006/relationships/slide" Target="slides/slide1613.xml"/><Relationship Id="rId195" Type="http://schemas.openxmlformats.org/officeDocument/2006/relationships/slide" Target="slides/slide194.xml"/><Relationship Id="rId262" Type="http://schemas.openxmlformats.org/officeDocument/2006/relationships/slide" Target="slides/slide261.xml"/><Relationship Id="rId567" Type="http://schemas.openxmlformats.org/officeDocument/2006/relationships/slide" Target="slides/slide566.xml"/><Relationship Id="rId1197" Type="http://schemas.openxmlformats.org/officeDocument/2006/relationships/slide" Target="slides/slide1196.xml"/><Relationship Id="rId122" Type="http://schemas.openxmlformats.org/officeDocument/2006/relationships/slide" Target="slides/slide121.xml"/><Relationship Id="rId774" Type="http://schemas.openxmlformats.org/officeDocument/2006/relationships/slide" Target="slides/slide773.xml"/><Relationship Id="rId981" Type="http://schemas.openxmlformats.org/officeDocument/2006/relationships/slide" Target="slides/slide980.xml"/><Relationship Id="rId1057" Type="http://schemas.openxmlformats.org/officeDocument/2006/relationships/slide" Target="slides/slide1056.xml"/><Relationship Id="rId427" Type="http://schemas.openxmlformats.org/officeDocument/2006/relationships/slide" Target="slides/slide426.xml"/><Relationship Id="rId634" Type="http://schemas.openxmlformats.org/officeDocument/2006/relationships/slide" Target="slides/slide633.xml"/><Relationship Id="rId841" Type="http://schemas.openxmlformats.org/officeDocument/2006/relationships/slide" Target="slides/slide840.xml"/><Relationship Id="rId1264" Type="http://schemas.openxmlformats.org/officeDocument/2006/relationships/slide" Target="slides/slide1263.xml"/><Relationship Id="rId1471" Type="http://schemas.openxmlformats.org/officeDocument/2006/relationships/slide" Target="slides/slide1470.xml"/><Relationship Id="rId1569" Type="http://schemas.openxmlformats.org/officeDocument/2006/relationships/slide" Target="slides/slide1568.xml"/><Relationship Id="rId701" Type="http://schemas.openxmlformats.org/officeDocument/2006/relationships/slide" Target="slides/slide700.xml"/><Relationship Id="rId939" Type="http://schemas.openxmlformats.org/officeDocument/2006/relationships/slide" Target="slides/slide938.xml"/><Relationship Id="rId1124" Type="http://schemas.openxmlformats.org/officeDocument/2006/relationships/slide" Target="slides/slide1123.xml"/><Relationship Id="rId1331" Type="http://schemas.openxmlformats.org/officeDocument/2006/relationships/slide" Target="slides/slide1330.xml"/><Relationship Id="rId68" Type="http://schemas.openxmlformats.org/officeDocument/2006/relationships/slide" Target="slides/slide67.xml"/><Relationship Id="rId1429" Type="http://schemas.openxmlformats.org/officeDocument/2006/relationships/slide" Target="slides/slide1428.xml"/><Relationship Id="rId1636" Type="http://schemas.openxmlformats.org/officeDocument/2006/relationships/slide" Target="slides/slide1635.xml"/><Relationship Id="rId1703" Type="http://schemas.openxmlformats.org/officeDocument/2006/relationships/slide" Target="slides/slide1702.xml"/><Relationship Id="rId284" Type="http://schemas.openxmlformats.org/officeDocument/2006/relationships/slide" Target="slides/slide283.xml"/><Relationship Id="rId491" Type="http://schemas.openxmlformats.org/officeDocument/2006/relationships/slide" Target="slides/slide490.xml"/><Relationship Id="rId144" Type="http://schemas.openxmlformats.org/officeDocument/2006/relationships/slide" Target="slides/slide143.xml"/><Relationship Id="rId589" Type="http://schemas.openxmlformats.org/officeDocument/2006/relationships/slide" Target="slides/slide588.xml"/><Relationship Id="rId796" Type="http://schemas.openxmlformats.org/officeDocument/2006/relationships/slide" Target="slides/slide795.xml"/><Relationship Id="rId351" Type="http://schemas.openxmlformats.org/officeDocument/2006/relationships/slide" Target="slides/slide350.xml"/><Relationship Id="rId449" Type="http://schemas.openxmlformats.org/officeDocument/2006/relationships/slide" Target="slides/slide448.xml"/><Relationship Id="rId656" Type="http://schemas.openxmlformats.org/officeDocument/2006/relationships/slide" Target="slides/slide655.xml"/><Relationship Id="rId863" Type="http://schemas.openxmlformats.org/officeDocument/2006/relationships/slide" Target="slides/slide862.xml"/><Relationship Id="rId1079" Type="http://schemas.openxmlformats.org/officeDocument/2006/relationships/slide" Target="slides/slide1078.xml"/><Relationship Id="rId1286" Type="http://schemas.openxmlformats.org/officeDocument/2006/relationships/slide" Target="slides/slide1285.xml"/><Relationship Id="rId1493" Type="http://schemas.openxmlformats.org/officeDocument/2006/relationships/slide" Target="slides/slide1492.xml"/><Relationship Id="rId211" Type="http://schemas.openxmlformats.org/officeDocument/2006/relationships/slide" Target="slides/slide210.xml"/><Relationship Id="rId309" Type="http://schemas.openxmlformats.org/officeDocument/2006/relationships/slide" Target="slides/slide308.xml"/><Relationship Id="rId516" Type="http://schemas.openxmlformats.org/officeDocument/2006/relationships/slide" Target="slides/slide515.xml"/><Relationship Id="rId1146" Type="http://schemas.openxmlformats.org/officeDocument/2006/relationships/slide" Target="slides/slide1145.xml"/><Relationship Id="rId723" Type="http://schemas.openxmlformats.org/officeDocument/2006/relationships/slide" Target="slides/slide722.xml"/><Relationship Id="rId930" Type="http://schemas.openxmlformats.org/officeDocument/2006/relationships/slide" Target="slides/slide929.xml"/><Relationship Id="rId1006" Type="http://schemas.openxmlformats.org/officeDocument/2006/relationships/slide" Target="slides/slide1005.xml"/><Relationship Id="rId1353" Type="http://schemas.openxmlformats.org/officeDocument/2006/relationships/slide" Target="slides/slide1352.xml"/><Relationship Id="rId1560" Type="http://schemas.openxmlformats.org/officeDocument/2006/relationships/slide" Target="slides/slide1559.xml"/><Relationship Id="rId1658" Type="http://schemas.openxmlformats.org/officeDocument/2006/relationships/slide" Target="slides/slide1657.xml"/><Relationship Id="rId1213" Type="http://schemas.openxmlformats.org/officeDocument/2006/relationships/slide" Target="slides/slide1212.xml"/><Relationship Id="rId1420" Type="http://schemas.openxmlformats.org/officeDocument/2006/relationships/slide" Target="slides/slide1419.xml"/><Relationship Id="rId1518" Type="http://schemas.openxmlformats.org/officeDocument/2006/relationships/slide" Target="slides/slide1517.xml"/><Relationship Id="rId1725" Type="http://schemas.openxmlformats.org/officeDocument/2006/relationships/slide" Target="slides/slide1724.xml"/><Relationship Id="rId17" Type="http://schemas.openxmlformats.org/officeDocument/2006/relationships/slide" Target="slides/slide16.xml"/><Relationship Id="rId166" Type="http://schemas.openxmlformats.org/officeDocument/2006/relationships/slide" Target="slides/slide165.xml"/><Relationship Id="rId373" Type="http://schemas.openxmlformats.org/officeDocument/2006/relationships/slide" Target="slides/slide372.xml"/><Relationship Id="rId580" Type="http://schemas.openxmlformats.org/officeDocument/2006/relationships/slide" Target="slides/slide579.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85" Type="http://schemas.openxmlformats.org/officeDocument/2006/relationships/slide" Target="slides/slide884.xml"/><Relationship Id="rId1070" Type="http://schemas.openxmlformats.org/officeDocument/2006/relationships/slide" Target="slides/slide1069.xml"/><Relationship Id="rId300" Type="http://schemas.openxmlformats.org/officeDocument/2006/relationships/slide" Target="slides/slide299.xml"/><Relationship Id="rId538" Type="http://schemas.openxmlformats.org/officeDocument/2006/relationships/slide" Target="slides/slide537.xml"/><Relationship Id="rId745" Type="http://schemas.openxmlformats.org/officeDocument/2006/relationships/slide" Target="slides/slide744.xml"/><Relationship Id="rId952" Type="http://schemas.openxmlformats.org/officeDocument/2006/relationships/slide" Target="slides/slide951.xml"/><Relationship Id="rId1168" Type="http://schemas.openxmlformats.org/officeDocument/2006/relationships/slide" Target="slides/slide1167.xml"/><Relationship Id="rId1375" Type="http://schemas.openxmlformats.org/officeDocument/2006/relationships/slide" Target="slides/slide1374.xml"/><Relationship Id="rId1582" Type="http://schemas.openxmlformats.org/officeDocument/2006/relationships/slide" Target="slides/slide1581.xml"/><Relationship Id="rId81" Type="http://schemas.openxmlformats.org/officeDocument/2006/relationships/slide" Target="slides/slide80.xml"/><Relationship Id="rId605" Type="http://schemas.openxmlformats.org/officeDocument/2006/relationships/slide" Target="slides/slide604.xml"/><Relationship Id="rId812" Type="http://schemas.openxmlformats.org/officeDocument/2006/relationships/slide" Target="slides/slide811.xml"/><Relationship Id="rId1028" Type="http://schemas.openxmlformats.org/officeDocument/2006/relationships/slide" Target="slides/slide1027.xml"/><Relationship Id="rId1235" Type="http://schemas.openxmlformats.org/officeDocument/2006/relationships/slide" Target="slides/slide1234.xml"/><Relationship Id="rId1442" Type="http://schemas.openxmlformats.org/officeDocument/2006/relationships/slide" Target="slides/slide1441.xml"/><Relationship Id="rId1302" Type="http://schemas.openxmlformats.org/officeDocument/2006/relationships/slide" Target="slides/slide1301.xml"/><Relationship Id="rId39" Type="http://schemas.openxmlformats.org/officeDocument/2006/relationships/slide" Target="slides/slide38.xml"/><Relationship Id="rId1607" Type="http://schemas.openxmlformats.org/officeDocument/2006/relationships/slide" Target="slides/slide1606.xml"/><Relationship Id="rId188" Type="http://schemas.openxmlformats.org/officeDocument/2006/relationships/slide" Target="slides/slide187.xml"/><Relationship Id="rId395" Type="http://schemas.openxmlformats.org/officeDocument/2006/relationships/slide" Target="slides/slide394.xml"/><Relationship Id="rId255" Type="http://schemas.openxmlformats.org/officeDocument/2006/relationships/slide" Target="slides/slide254.xml"/><Relationship Id="rId462" Type="http://schemas.openxmlformats.org/officeDocument/2006/relationships/slide" Target="slides/slide461.xml"/><Relationship Id="rId1092" Type="http://schemas.openxmlformats.org/officeDocument/2006/relationships/slide" Target="slides/slide1091.xml"/><Relationship Id="rId1397" Type="http://schemas.openxmlformats.org/officeDocument/2006/relationships/slide" Target="slides/slide1396.xml"/><Relationship Id="rId115" Type="http://schemas.openxmlformats.org/officeDocument/2006/relationships/slide" Target="slides/slide114.xml"/><Relationship Id="rId322" Type="http://schemas.openxmlformats.org/officeDocument/2006/relationships/slide" Target="slides/slide321.xml"/><Relationship Id="rId767" Type="http://schemas.openxmlformats.org/officeDocument/2006/relationships/slide" Target="slides/slide766.xml"/><Relationship Id="rId974" Type="http://schemas.openxmlformats.org/officeDocument/2006/relationships/slide" Target="slides/slide973.xml"/><Relationship Id="rId627" Type="http://schemas.openxmlformats.org/officeDocument/2006/relationships/slide" Target="slides/slide626.xml"/><Relationship Id="rId834" Type="http://schemas.openxmlformats.org/officeDocument/2006/relationships/slide" Target="slides/slide833.xml"/><Relationship Id="rId1257" Type="http://schemas.openxmlformats.org/officeDocument/2006/relationships/slide" Target="slides/slide1256.xml"/><Relationship Id="rId1464" Type="http://schemas.openxmlformats.org/officeDocument/2006/relationships/slide" Target="slides/slide1463.xml"/><Relationship Id="rId1671" Type="http://schemas.openxmlformats.org/officeDocument/2006/relationships/slide" Target="slides/slide1670.xml"/><Relationship Id="rId901" Type="http://schemas.openxmlformats.org/officeDocument/2006/relationships/slide" Target="slides/slide900.xml"/><Relationship Id="rId1117" Type="http://schemas.openxmlformats.org/officeDocument/2006/relationships/slide" Target="slides/slide1116.xml"/><Relationship Id="rId1324" Type="http://schemas.openxmlformats.org/officeDocument/2006/relationships/slide" Target="slides/slide1323.xml"/><Relationship Id="rId1531" Type="http://schemas.openxmlformats.org/officeDocument/2006/relationships/slide" Target="slides/slide1530.xml"/><Relationship Id="rId30" Type="http://schemas.openxmlformats.org/officeDocument/2006/relationships/slide" Target="slides/slide29.xml"/><Relationship Id="rId1629" Type="http://schemas.openxmlformats.org/officeDocument/2006/relationships/slide" Target="slides/slide1628.xml"/><Relationship Id="rId277" Type="http://schemas.openxmlformats.org/officeDocument/2006/relationships/slide" Target="slides/slide276.xml"/><Relationship Id="rId484" Type="http://schemas.openxmlformats.org/officeDocument/2006/relationships/slide" Target="slides/slide483.xml"/><Relationship Id="rId137" Type="http://schemas.openxmlformats.org/officeDocument/2006/relationships/slide" Target="slides/slide136.xml"/><Relationship Id="rId344" Type="http://schemas.openxmlformats.org/officeDocument/2006/relationships/slide" Target="slides/slide343.xml"/><Relationship Id="rId691" Type="http://schemas.openxmlformats.org/officeDocument/2006/relationships/slide" Target="slides/slide690.xml"/><Relationship Id="rId789" Type="http://schemas.openxmlformats.org/officeDocument/2006/relationships/slide" Target="slides/slide788.xml"/><Relationship Id="rId996" Type="http://schemas.openxmlformats.org/officeDocument/2006/relationships/slide" Target="slides/slide995.xml"/><Relationship Id="rId551" Type="http://schemas.openxmlformats.org/officeDocument/2006/relationships/slide" Target="slides/slide550.xml"/><Relationship Id="rId649" Type="http://schemas.openxmlformats.org/officeDocument/2006/relationships/slide" Target="slides/slide648.xml"/><Relationship Id="rId856" Type="http://schemas.openxmlformats.org/officeDocument/2006/relationships/slide" Target="slides/slide855.xml"/><Relationship Id="rId1181" Type="http://schemas.openxmlformats.org/officeDocument/2006/relationships/slide" Target="slides/slide1180.xml"/><Relationship Id="rId1279" Type="http://schemas.openxmlformats.org/officeDocument/2006/relationships/slide" Target="slides/slide1278.xml"/><Relationship Id="rId1486" Type="http://schemas.openxmlformats.org/officeDocument/2006/relationships/slide" Target="slides/slide1485.xml"/><Relationship Id="rId204" Type="http://schemas.openxmlformats.org/officeDocument/2006/relationships/slide" Target="slides/slide203.xml"/><Relationship Id="rId411" Type="http://schemas.openxmlformats.org/officeDocument/2006/relationships/slide" Target="slides/slide410.xml"/><Relationship Id="rId509" Type="http://schemas.openxmlformats.org/officeDocument/2006/relationships/slide" Target="slides/slide508.xml"/><Relationship Id="rId1041" Type="http://schemas.openxmlformats.org/officeDocument/2006/relationships/slide" Target="slides/slide1040.xml"/><Relationship Id="rId1139" Type="http://schemas.openxmlformats.org/officeDocument/2006/relationships/slide" Target="slides/slide1138.xml"/><Relationship Id="rId1346" Type="http://schemas.openxmlformats.org/officeDocument/2006/relationships/slide" Target="slides/slide1345.xml"/><Relationship Id="rId1693" Type="http://schemas.openxmlformats.org/officeDocument/2006/relationships/slide" Target="slides/slide1692.xml"/><Relationship Id="rId716" Type="http://schemas.openxmlformats.org/officeDocument/2006/relationships/slide" Target="slides/slide715.xml"/><Relationship Id="rId923" Type="http://schemas.openxmlformats.org/officeDocument/2006/relationships/slide" Target="slides/slide922.xml"/><Relationship Id="rId1553" Type="http://schemas.openxmlformats.org/officeDocument/2006/relationships/slide" Target="slides/slide1552.xml"/><Relationship Id="rId52" Type="http://schemas.openxmlformats.org/officeDocument/2006/relationships/slide" Target="slides/slide51.xml"/><Relationship Id="rId1206" Type="http://schemas.openxmlformats.org/officeDocument/2006/relationships/slide" Target="slides/slide1205.xml"/><Relationship Id="rId1413" Type="http://schemas.openxmlformats.org/officeDocument/2006/relationships/slide" Target="slides/slide1412.xml"/><Relationship Id="rId1620" Type="http://schemas.openxmlformats.org/officeDocument/2006/relationships/slide" Target="slides/slide1619.xml"/><Relationship Id="rId1718" Type="http://schemas.openxmlformats.org/officeDocument/2006/relationships/slide" Target="slides/slide1717.xml"/><Relationship Id="rId299" Type="http://schemas.openxmlformats.org/officeDocument/2006/relationships/slide" Target="slides/slide298.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1063" Type="http://schemas.openxmlformats.org/officeDocument/2006/relationships/slide" Target="slides/slide1062.xml"/><Relationship Id="rId1270" Type="http://schemas.openxmlformats.org/officeDocument/2006/relationships/slide" Target="slides/slide1269.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1368" Type="http://schemas.openxmlformats.org/officeDocument/2006/relationships/slide" Target="slides/slide1367.xml"/><Relationship Id="rId1575" Type="http://schemas.openxmlformats.org/officeDocument/2006/relationships/slide" Target="slides/slide1574.xml"/><Relationship Id="rId74" Type="http://schemas.openxmlformats.org/officeDocument/2006/relationships/slide" Target="slides/slide73.xml"/><Relationship Id="rId500" Type="http://schemas.openxmlformats.org/officeDocument/2006/relationships/slide" Target="slides/slide499.xml"/><Relationship Id="rId805" Type="http://schemas.openxmlformats.org/officeDocument/2006/relationships/slide" Target="slides/slide804.xml"/><Relationship Id="rId1130" Type="http://schemas.openxmlformats.org/officeDocument/2006/relationships/slide" Target="slides/slide1129.xml"/><Relationship Id="rId1228" Type="http://schemas.openxmlformats.org/officeDocument/2006/relationships/slide" Target="slides/slide1227.xml"/><Relationship Id="rId1435" Type="http://schemas.openxmlformats.org/officeDocument/2006/relationships/slide" Target="slides/slide1434.xml"/><Relationship Id="rId1642" Type="http://schemas.openxmlformats.org/officeDocument/2006/relationships/slide" Target="slides/slide1641.xml"/><Relationship Id="rId1502" Type="http://schemas.openxmlformats.org/officeDocument/2006/relationships/slide" Target="slides/slide1501.xml"/><Relationship Id="rId290" Type="http://schemas.openxmlformats.org/officeDocument/2006/relationships/slide" Target="slides/slide289.xml"/><Relationship Id="rId388" Type="http://schemas.openxmlformats.org/officeDocument/2006/relationships/slide" Target="slides/slide387.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085" Type="http://schemas.openxmlformats.org/officeDocument/2006/relationships/slide" Target="slides/slide1084.xml"/><Relationship Id="rId1292" Type="http://schemas.openxmlformats.org/officeDocument/2006/relationships/slide" Target="slides/slide129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7" Type="http://schemas.openxmlformats.org/officeDocument/2006/relationships/slide" Target="slides/slide966.xml"/><Relationship Id="rId1152" Type="http://schemas.openxmlformats.org/officeDocument/2006/relationships/slide" Target="slides/slide1151.xml"/><Relationship Id="rId1597" Type="http://schemas.openxmlformats.org/officeDocument/2006/relationships/slide" Target="slides/slide1596.xml"/><Relationship Id="rId96" Type="http://schemas.openxmlformats.org/officeDocument/2006/relationships/slide" Target="slides/slide95.xml"/><Relationship Id="rId827" Type="http://schemas.openxmlformats.org/officeDocument/2006/relationships/slide" Target="slides/slide826.xml"/><Relationship Id="rId1012" Type="http://schemas.openxmlformats.org/officeDocument/2006/relationships/slide" Target="slides/slide1011.xml"/><Relationship Id="rId1457" Type="http://schemas.openxmlformats.org/officeDocument/2006/relationships/slide" Target="slides/slide1456.xml"/><Relationship Id="rId1664" Type="http://schemas.openxmlformats.org/officeDocument/2006/relationships/slide" Target="slides/slide1663.xml"/><Relationship Id="rId1317" Type="http://schemas.openxmlformats.org/officeDocument/2006/relationships/slide" Target="slides/slide1316.xml"/><Relationship Id="rId1524" Type="http://schemas.openxmlformats.org/officeDocument/2006/relationships/slide" Target="slides/slide1523.xml"/><Relationship Id="rId1731" Type="http://schemas.openxmlformats.org/officeDocument/2006/relationships/slide" Target="slides/slide1730.xml"/><Relationship Id="rId23" Type="http://schemas.openxmlformats.org/officeDocument/2006/relationships/slide" Target="slides/slide22.xml"/><Relationship Id="rId172" Type="http://schemas.openxmlformats.org/officeDocument/2006/relationships/slide" Target="slides/slide171.xml"/><Relationship Id="rId477" Type="http://schemas.openxmlformats.org/officeDocument/2006/relationships/slide" Target="slides/slide476.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89" Type="http://schemas.openxmlformats.org/officeDocument/2006/relationships/slide" Target="slides/slide988.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174" Type="http://schemas.openxmlformats.org/officeDocument/2006/relationships/slide" Target="slides/slide1173.xml"/><Relationship Id="rId1381" Type="http://schemas.openxmlformats.org/officeDocument/2006/relationships/slide" Target="slides/slide1380.xml"/><Relationship Id="rId1479" Type="http://schemas.openxmlformats.org/officeDocument/2006/relationships/slide" Target="slides/slide1478.xml"/><Relationship Id="rId1686" Type="http://schemas.openxmlformats.org/officeDocument/2006/relationships/slide" Target="slides/slide1685.xml"/><Relationship Id="rId404" Type="http://schemas.openxmlformats.org/officeDocument/2006/relationships/slide" Target="slides/slide403.xml"/><Relationship Id="rId611" Type="http://schemas.openxmlformats.org/officeDocument/2006/relationships/slide" Target="slides/slide610.xml"/><Relationship Id="rId1034" Type="http://schemas.openxmlformats.org/officeDocument/2006/relationships/slide" Target="slides/slide1033.xml"/><Relationship Id="rId1241" Type="http://schemas.openxmlformats.org/officeDocument/2006/relationships/slide" Target="slides/slide1240.xml"/><Relationship Id="rId1339" Type="http://schemas.openxmlformats.org/officeDocument/2006/relationships/slide" Target="slides/slide1338.xml"/><Relationship Id="rId709" Type="http://schemas.openxmlformats.org/officeDocument/2006/relationships/slide" Target="slides/slide708.xml"/><Relationship Id="rId916" Type="http://schemas.openxmlformats.org/officeDocument/2006/relationships/slide" Target="slides/slide915.xml"/><Relationship Id="rId1101" Type="http://schemas.openxmlformats.org/officeDocument/2006/relationships/slide" Target="slides/slide1100.xml"/><Relationship Id="rId1546" Type="http://schemas.openxmlformats.org/officeDocument/2006/relationships/slide" Target="slides/slide1545.xml"/><Relationship Id="rId45" Type="http://schemas.openxmlformats.org/officeDocument/2006/relationships/slide" Target="slides/slide44.xml"/><Relationship Id="rId1406" Type="http://schemas.openxmlformats.org/officeDocument/2006/relationships/slide" Target="slides/slide1405.xml"/><Relationship Id="rId1613" Type="http://schemas.openxmlformats.org/officeDocument/2006/relationships/slide" Target="slides/slide1612.xml"/><Relationship Id="rId194" Type="http://schemas.openxmlformats.org/officeDocument/2006/relationships/slide" Target="slides/slide193.xml"/><Relationship Id="rId261" Type="http://schemas.openxmlformats.org/officeDocument/2006/relationships/slide" Target="slides/slide260.xml"/><Relationship Id="rId499" Type="http://schemas.openxmlformats.org/officeDocument/2006/relationships/slide" Target="slides/slide498.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196" Type="http://schemas.openxmlformats.org/officeDocument/2006/relationships/slide" Target="slides/slide1195.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980" Type="http://schemas.openxmlformats.org/officeDocument/2006/relationships/slide" Target="slides/slide979.xml"/><Relationship Id="rId1056" Type="http://schemas.openxmlformats.org/officeDocument/2006/relationships/slide" Target="slides/slide1055.xml"/><Relationship Id="rId1263" Type="http://schemas.openxmlformats.org/officeDocument/2006/relationships/slide" Target="slides/slide1262.xml"/><Relationship Id="rId840" Type="http://schemas.openxmlformats.org/officeDocument/2006/relationships/slide" Target="slides/slide839.xml"/><Relationship Id="rId938" Type="http://schemas.openxmlformats.org/officeDocument/2006/relationships/slide" Target="slides/slide937.xml"/><Relationship Id="rId1470" Type="http://schemas.openxmlformats.org/officeDocument/2006/relationships/slide" Target="slides/slide1469.xml"/><Relationship Id="rId1568" Type="http://schemas.openxmlformats.org/officeDocument/2006/relationships/slide" Target="slides/slide1567.xml"/><Relationship Id="rId67" Type="http://schemas.openxmlformats.org/officeDocument/2006/relationships/slide" Target="slides/slide66.xml"/><Relationship Id="rId700" Type="http://schemas.openxmlformats.org/officeDocument/2006/relationships/slide" Target="slides/slide699.xml"/><Relationship Id="rId1123" Type="http://schemas.openxmlformats.org/officeDocument/2006/relationships/slide" Target="slides/slide1122.xml"/><Relationship Id="rId1330" Type="http://schemas.openxmlformats.org/officeDocument/2006/relationships/slide" Target="slides/slide1329.xml"/><Relationship Id="rId1428" Type="http://schemas.openxmlformats.org/officeDocument/2006/relationships/slide" Target="slides/slide1427.xml"/><Relationship Id="rId1635" Type="http://schemas.openxmlformats.org/officeDocument/2006/relationships/slide" Target="slides/slide1634.xml"/><Relationship Id="rId1702" Type="http://schemas.openxmlformats.org/officeDocument/2006/relationships/slide" Target="slides/slide1701.xml"/><Relationship Id="rId283" Type="http://schemas.openxmlformats.org/officeDocument/2006/relationships/slide" Target="slides/slide282.xml"/><Relationship Id="rId490" Type="http://schemas.openxmlformats.org/officeDocument/2006/relationships/slide" Target="slides/slide489.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1078" Type="http://schemas.openxmlformats.org/officeDocument/2006/relationships/slide" Target="slides/slide1077.xml"/><Relationship Id="rId1285" Type="http://schemas.openxmlformats.org/officeDocument/2006/relationships/slide" Target="slides/slide1284.xml"/><Relationship Id="rId1492" Type="http://schemas.openxmlformats.org/officeDocument/2006/relationships/slide" Target="slides/slide1491.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1145" Type="http://schemas.openxmlformats.org/officeDocument/2006/relationships/slide" Target="slides/slide1144.xml"/><Relationship Id="rId1352" Type="http://schemas.openxmlformats.org/officeDocument/2006/relationships/slide" Target="slides/slide1351.xml"/><Relationship Id="rId89" Type="http://schemas.openxmlformats.org/officeDocument/2006/relationships/slide" Target="slides/slide88.xml"/><Relationship Id="rId1005" Type="http://schemas.openxmlformats.org/officeDocument/2006/relationships/slide" Target="slides/slide1004.xml"/><Relationship Id="rId1212" Type="http://schemas.openxmlformats.org/officeDocument/2006/relationships/slide" Target="slides/slide1211.xml"/><Relationship Id="rId1657" Type="http://schemas.openxmlformats.org/officeDocument/2006/relationships/slide" Target="slides/slide1656.xml"/><Relationship Id="rId1517" Type="http://schemas.openxmlformats.org/officeDocument/2006/relationships/slide" Target="slides/slide1516.xml"/><Relationship Id="rId1724" Type="http://schemas.openxmlformats.org/officeDocument/2006/relationships/slide" Target="slides/slide1723.xml"/><Relationship Id="rId16" Type="http://schemas.openxmlformats.org/officeDocument/2006/relationships/slide" Target="slides/slide15.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232" Type="http://schemas.openxmlformats.org/officeDocument/2006/relationships/slide" Target="slides/slide231.xml"/><Relationship Id="rId884" Type="http://schemas.openxmlformats.org/officeDocument/2006/relationships/slide" Target="slides/slide883.xml"/><Relationship Id="rId537" Type="http://schemas.openxmlformats.org/officeDocument/2006/relationships/slide" Target="slides/slide536.xml"/><Relationship Id="rId744" Type="http://schemas.openxmlformats.org/officeDocument/2006/relationships/slide" Target="slides/slide743.xml"/><Relationship Id="rId951" Type="http://schemas.openxmlformats.org/officeDocument/2006/relationships/slide" Target="slides/slide950.xml"/><Relationship Id="rId1167" Type="http://schemas.openxmlformats.org/officeDocument/2006/relationships/slide" Target="slides/slide1166.xml"/><Relationship Id="rId1374" Type="http://schemas.openxmlformats.org/officeDocument/2006/relationships/slide" Target="slides/slide1373.xml"/><Relationship Id="rId1581" Type="http://schemas.openxmlformats.org/officeDocument/2006/relationships/slide" Target="slides/slide1580.xml"/><Relationship Id="rId1679" Type="http://schemas.openxmlformats.org/officeDocument/2006/relationships/slide" Target="slides/slide1678.xml"/><Relationship Id="rId80" Type="http://schemas.openxmlformats.org/officeDocument/2006/relationships/slide" Target="slides/slide79.xml"/><Relationship Id="rId604" Type="http://schemas.openxmlformats.org/officeDocument/2006/relationships/slide" Target="slides/slide603.xml"/><Relationship Id="rId811" Type="http://schemas.openxmlformats.org/officeDocument/2006/relationships/slide" Target="slides/slide810.xml"/><Relationship Id="rId1027" Type="http://schemas.openxmlformats.org/officeDocument/2006/relationships/slide" Target="slides/slide1026.xml"/><Relationship Id="rId1234" Type="http://schemas.openxmlformats.org/officeDocument/2006/relationships/slide" Target="slides/slide1233.xml"/><Relationship Id="rId1441" Type="http://schemas.openxmlformats.org/officeDocument/2006/relationships/slide" Target="slides/slide1440.xml"/><Relationship Id="rId909" Type="http://schemas.openxmlformats.org/officeDocument/2006/relationships/slide" Target="slides/slide908.xml"/><Relationship Id="rId1301" Type="http://schemas.openxmlformats.org/officeDocument/2006/relationships/slide" Target="slides/slide1300.xml"/><Relationship Id="rId1539" Type="http://schemas.openxmlformats.org/officeDocument/2006/relationships/slide" Target="slides/slide1538.xml"/><Relationship Id="rId38" Type="http://schemas.openxmlformats.org/officeDocument/2006/relationships/slide" Target="slides/slide37.xml"/><Relationship Id="rId1606" Type="http://schemas.openxmlformats.org/officeDocument/2006/relationships/slide" Target="slides/slide1605.xml"/><Relationship Id="rId187" Type="http://schemas.openxmlformats.org/officeDocument/2006/relationships/slide" Target="slides/slide186.xml"/><Relationship Id="rId394" Type="http://schemas.openxmlformats.org/officeDocument/2006/relationships/slide" Target="slides/slide393.xml"/><Relationship Id="rId254" Type="http://schemas.openxmlformats.org/officeDocument/2006/relationships/slide" Target="slides/slide253.xml"/><Relationship Id="rId699" Type="http://schemas.openxmlformats.org/officeDocument/2006/relationships/slide" Target="slides/slide698.xml"/><Relationship Id="rId1091" Type="http://schemas.openxmlformats.org/officeDocument/2006/relationships/slide" Target="slides/slide1090.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189" Type="http://schemas.openxmlformats.org/officeDocument/2006/relationships/slide" Target="slides/slide1188.xml"/><Relationship Id="rId1396" Type="http://schemas.openxmlformats.org/officeDocument/2006/relationships/slide" Target="slides/slide1395.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973" Type="http://schemas.openxmlformats.org/officeDocument/2006/relationships/slide" Target="slides/slide972.xml"/><Relationship Id="rId1049" Type="http://schemas.openxmlformats.org/officeDocument/2006/relationships/slide" Target="slides/slide1048.xml"/><Relationship Id="rId1256" Type="http://schemas.openxmlformats.org/officeDocument/2006/relationships/slide" Target="slides/slide1255.xml"/><Relationship Id="rId833" Type="http://schemas.openxmlformats.org/officeDocument/2006/relationships/slide" Target="slides/slide832.xml"/><Relationship Id="rId1116" Type="http://schemas.openxmlformats.org/officeDocument/2006/relationships/slide" Target="slides/slide1115.xml"/><Relationship Id="rId1463" Type="http://schemas.openxmlformats.org/officeDocument/2006/relationships/slide" Target="slides/slide1462.xml"/><Relationship Id="rId1670" Type="http://schemas.openxmlformats.org/officeDocument/2006/relationships/slide" Target="slides/slide1669.xml"/><Relationship Id="rId900" Type="http://schemas.openxmlformats.org/officeDocument/2006/relationships/slide" Target="slides/slide899.xml"/><Relationship Id="rId1323" Type="http://schemas.openxmlformats.org/officeDocument/2006/relationships/slide" Target="slides/slide1322.xml"/><Relationship Id="rId1530" Type="http://schemas.openxmlformats.org/officeDocument/2006/relationships/slide" Target="slides/slide1529.xml"/><Relationship Id="rId1628" Type="http://schemas.openxmlformats.org/officeDocument/2006/relationships/slide" Target="slides/slide1627.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E072B-0489-9E48-942E-0ED241C9BAA1}" type="datetimeFigureOut">
              <a:rPr lang="en-US" smtClean="0"/>
              <a:t>7/16/21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7C7B0-5FB4-A541-B43E-F778CD4F5DB2}" type="slidenum">
              <a:rPr lang="en-US" smtClean="0"/>
              <a:t>‹#›</a:t>
            </a:fld>
            <a:endParaRPr lang="en-US" dirty="0"/>
          </a:p>
        </p:txBody>
      </p:sp>
    </p:spTree>
    <p:extLst>
      <p:ext uri="{BB962C8B-B14F-4D97-AF65-F5344CB8AC3E}">
        <p14:creationId xmlns:p14="http://schemas.microsoft.com/office/powerpoint/2010/main" val="2313305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A7C7B0-5FB4-A541-B43E-F778CD4F5DB2}" type="slidenum">
              <a:rPr lang="en-US" smtClean="0"/>
              <a:t>7</a:t>
            </a:fld>
            <a:endParaRPr lang="en-US" dirty="0"/>
          </a:p>
        </p:txBody>
      </p:sp>
    </p:spTree>
    <p:extLst>
      <p:ext uri="{BB962C8B-B14F-4D97-AF65-F5344CB8AC3E}">
        <p14:creationId xmlns:p14="http://schemas.microsoft.com/office/powerpoint/2010/main" val="121138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A7C7B0-5FB4-A541-B43E-F778CD4F5DB2}" type="slidenum">
              <a:rPr lang="en-US" smtClean="0"/>
              <a:t>9</a:t>
            </a:fld>
            <a:endParaRPr lang="en-US" dirty="0"/>
          </a:p>
        </p:txBody>
      </p:sp>
    </p:spTree>
    <p:extLst>
      <p:ext uri="{BB962C8B-B14F-4D97-AF65-F5344CB8AC3E}">
        <p14:creationId xmlns:p14="http://schemas.microsoft.com/office/powerpoint/2010/main" val="133036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A7C7B0-5FB4-A541-B43E-F778CD4F5DB2}" type="slidenum">
              <a:rPr lang="en-US" smtClean="0"/>
              <a:t>386</a:t>
            </a:fld>
            <a:endParaRPr lang="en-US" dirty="0"/>
          </a:p>
        </p:txBody>
      </p:sp>
    </p:spTree>
    <p:extLst>
      <p:ext uri="{BB962C8B-B14F-4D97-AF65-F5344CB8AC3E}">
        <p14:creationId xmlns:p14="http://schemas.microsoft.com/office/powerpoint/2010/main" val="70525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A7C7B0-5FB4-A541-B43E-F778CD4F5DB2}" type="slidenum">
              <a:rPr lang="en-US" smtClean="0"/>
              <a:t>488</a:t>
            </a:fld>
            <a:endParaRPr lang="en-US" dirty="0"/>
          </a:p>
        </p:txBody>
      </p:sp>
    </p:spTree>
    <p:extLst>
      <p:ext uri="{BB962C8B-B14F-4D97-AF65-F5344CB8AC3E}">
        <p14:creationId xmlns:p14="http://schemas.microsoft.com/office/powerpoint/2010/main" val="203149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A7C7B0-5FB4-A541-B43E-F778CD4F5DB2}" type="slidenum">
              <a:rPr lang="en-US" smtClean="0"/>
              <a:t>669</a:t>
            </a:fld>
            <a:endParaRPr lang="en-US" dirty="0"/>
          </a:p>
        </p:txBody>
      </p:sp>
    </p:spTree>
    <p:extLst>
      <p:ext uri="{BB962C8B-B14F-4D97-AF65-F5344CB8AC3E}">
        <p14:creationId xmlns:p14="http://schemas.microsoft.com/office/powerpoint/2010/main" val="327843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131F65-F8B7-0242-BBD2-7ED0DC4CBB11}" type="datetimeFigureOut">
              <a:rPr lang="en-US" smtClean="0"/>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279085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31F65-F8B7-0242-BBD2-7ED0DC4CBB11}" type="datetimeFigureOut">
              <a:rPr lang="en-US" smtClean="0"/>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83769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31F65-F8B7-0242-BBD2-7ED0DC4CBB11}" type="datetimeFigureOut">
              <a:rPr lang="en-US" smtClean="0"/>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315660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31F65-F8B7-0242-BBD2-7ED0DC4CBB11}" type="datetimeFigureOut">
              <a:rPr lang="en-US" smtClean="0"/>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309633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31F65-F8B7-0242-BBD2-7ED0DC4CBB11}" type="datetimeFigureOut">
              <a:rPr lang="en-US" smtClean="0"/>
              <a:t>7/16/21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328255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131F65-F8B7-0242-BBD2-7ED0DC4CBB11}" type="datetimeFigureOut">
              <a:rPr lang="en-US" smtClean="0"/>
              <a:t>7/16/21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225585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131F65-F8B7-0242-BBD2-7ED0DC4CBB11}" type="datetimeFigureOut">
              <a:rPr lang="en-US" smtClean="0"/>
              <a:t>7/16/21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278957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131F65-F8B7-0242-BBD2-7ED0DC4CBB11}" type="datetimeFigureOut">
              <a:rPr lang="en-US" smtClean="0"/>
              <a:t>7/16/21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379422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31F65-F8B7-0242-BBD2-7ED0DC4CBB11}" type="datetimeFigureOut">
              <a:rPr lang="en-US" smtClean="0"/>
              <a:t>7/16/21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376478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131F65-F8B7-0242-BBD2-7ED0DC4CBB11}" type="datetimeFigureOut">
              <a:rPr lang="en-US" smtClean="0"/>
              <a:t>7/16/21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223150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131F65-F8B7-0242-BBD2-7ED0DC4CBB11}" type="datetimeFigureOut">
              <a:rPr lang="en-US" smtClean="0"/>
              <a:t>7/16/21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4515A6-E018-5349-8D63-1B0727106565}" type="slidenum">
              <a:rPr lang="en-US" smtClean="0"/>
              <a:t>‹#›</a:t>
            </a:fld>
            <a:endParaRPr lang="en-US" dirty="0"/>
          </a:p>
        </p:txBody>
      </p:sp>
    </p:spTree>
    <p:extLst>
      <p:ext uri="{BB962C8B-B14F-4D97-AF65-F5344CB8AC3E}">
        <p14:creationId xmlns:p14="http://schemas.microsoft.com/office/powerpoint/2010/main" val="392051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31F65-F8B7-0242-BBD2-7ED0DC4CBB11}" type="datetimeFigureOut">
              <a:rPr lang="en-US" smtClean="0"/>
              <a:t>7/16/21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515A6-E018-5349-8D63-1B0727106565}" type="slidenum">
              <a:rPr lang="en-US" smtClean="0"/>
              <a:t>‹#›</a:t>
            </a:fld>
            <a:endParaRPr lang="en-US" dirty="0"/>
          </a:p>
        </p:txBody>
      </p:sp>
    </p:spTree>
    <p:extLst>
      <p:ext uri="{BB962C8B-B14F-4D97-AF65-F5344CB8AC3E}">
        <p14:creationId xmlns:p14="http://schemas.microsoft.com/office/powerpoint/2010/main" val="250199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Bias"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8.xml.rels><?xml version="1.0" encoding="UTF-8" standalone="yes"?>
<Relationships xmlns="http://schemas.openxmlformats.org/package/2006/relationships"><Relationship Id="rId2" Type="http://schemas.openxmlformats.org/officeDocument/2006/relationships/hyperlink" Target="https://www.darkpattern.games/" TargetMode="External"/><Relationship Id="rId1" Type="http://schemas.openxmlformats.org/officeDocument/2006/relationships/slideLayout" Target="../slideLayouts/slideLayout2.xml"/></Relationships>
</file>

<file path=ppt/slides/_rels/slide1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0.xml.rels><?xml version="1.0" encoding="UTF-8" standalone="yes"?>
<Relationships xmlns="http://schemas.openxmlformats.org/package/2006/relationships"><Relationship Id="rId2" Type="http://schemas.openxmlformats.org/officeDocument/2006/relationships/hyperlink" Target="https://www.darkpattern.games/" TargetMode="External"/><Relationship Id="rId1" Type="http://schemas.openxmlformats.org/officeDocument/2006/relationships/slideLayout" Target="../slideLayouts/slideLayout2.xml"/></Relationships>
</file>

<file path=ppt/slides/_rels/slide1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8.xml.rels><?xml version="1.0" encoding="UTF-8" standalone="yes"?>
<Relationships xmlns="http://schemas.openxmlformats.org/package/2006/relationships"><Relationship Id="rId3" Type="http://schemas.openxmlformats.org/officeDocument/2006/relationships/hyperlink" Target="https://en.m.wikipedia.org/wiki/Tomaso_Poggio" TargetMode="External"/><Relationship Id="rId2" Type="http://schemas.openxmlformats.org/officeDocument/2006/relationships/hyperlink" Target="https://en.m.wikipedia.org/wiki/David_Marr_(neuroscientist)" TargetMode="External"/><Relationship Id="rId1" Type="http://schemas.openxmlformats.org/officeDocument/2006/relationships/slideLayout" Target="../slideLayouts/slideLayout2.xml"/><Relationship Id="rId5" Type="http://schemas.openxmlformats.org/officeDocument/2006/relationships/hyperlink" Target="https://en.m.wikipedia.org/wiki/David_Marr_(neuroscientist)#cite_note-Dawson-10" TargetMode="External"/><Relationship Id="rId4" Type="http://schemas.openxmlformats.org/officeDocument/2006/relationships/hyperlink" Target="https://en.m.wikipedia.org/wiki/David_Marr_(neuroscientist)#cite_note-9" TargetMode="External"/></Relationships>
</file>

<file path=ppt/slides/_rels/slide1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3.xml.rels><?xml version="1.0" encoding="UTF-8" standalone="yes"?>
<Relationships xmlns="http://schemas.openxmlformats.org/package/2006/relationships"><Relationship Id="rId2" Type="http://schemas.openxmlformats.org/officeDocument/2006/relationships/hyperlink" Target="https://en.wikipedia.org/wiki/Bias" TargetMode="External"/><Relationship Id="rId1" Type="http://schemas.openxmlformats.org/officeDocument/2006/relationships/slideLayout" Target="../slideLayouts/slideLayout2.xml"/></Relationships>
</file>

<file path=ppt/slides/_rels/slide1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hyperlink" Target="http://www.nature.com/news/policy-map-the-interactions-between-sustainable-development-goals-1.20075" TargetMode="Externa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hyperlink" Target="https://en.wikipedia.org/wiki/The_Imp_of_the_Perverse" TargetMode="Externa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hyperlink" Target="https://en.wikipedia.org/wiki/List_of_cognitive_biases" TargetMode="Externa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hyperlink" Target="https://en.wikipedia.org/wiki/Electoral_district" TargetMode="Externa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hyperlink" Target="https://www.ftc.gov/news-events/blogs/business-blog/2019/02/ftc-advertisers-bills-shills-product-reviews-are-no-go" TargetMode="Externa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hyperlink" Target="https://imotions.com/blog/selection-bias/" TargetMode="Externa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3" Type="http://schemas.openxmlformats.org/officeDocument/2006/relationships/hyperlink" Target="https://en.m.wikipedia.org/wiki/Heuristics_in_judgment_and_decision-making" TargetMode="External"/><Relationship Id="rId2" Type="http://schemas.openxmlformats.org/officeDocument/2006/relationships/hyperlink" Target="https://en.wikipedia.org/wiki/Bias#cite_note-140" TargetMode="Externa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hyperlink" Target="https://en.wikipedia.org/wiki/Insider_trading#Legal_differences_among_jurisdictions" TargetMode="Externa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2" Type="http://schemas.openxmlformats.org/officeDocument/2006/relationships/hyperlink" Target="https://en.wikipedia.org/wiki/Belief" TargetMode="Externa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2" Type="http://schemas.openxmlformats.org/officeDocument/2006/relationships/hyperlink" Target="https://sustainabledevelopment.un.org/sdg1" TargetMode="External"/><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hyperlink" Target="https://sustainabledevelopment.un.org/sdg2" TargetMode="External"/><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hyperlink" Target="https://sustainabledevelopment.un.org/sdg3" TargetMode="Externa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2" Type="http://schemas.openxmlformats.org/officeDocument/2006/relationships/hyperlink" Target="https://sustainabledevelopment.un.org/sdg4" TargetMode="External"/><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2" Type="http://schemas.openxmlformats.org/officeDocument/2006/relationships/hyperlink" Target="https://sustainabledevelopment.un.org/sdg5" TargetMode="External"/><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2" Type="http://schemas.openxmlformats.org/officeDocument/2006/relationships/hyperlink" Target="https://sustainabledevelopment.un.org/sdg6" TargetMode="External"/><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2" Type="http://schemas.openxmlformats.org/officeDocument/2006/relationships/hyperlink" Target="https://sustainabledevelopment.un.org/sdg7" TargetMode="External"/><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2" Type="http://schemas.openxmlformats.org/officeDocument/2006/relationships/hyperlink" Target="https://sustainabledevelopment.un.org/sdg8" TargetMode="External"/><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hyperlink" Target="https://sustainabledevelopment.un.org/sdg9" TargetMode="External"/><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2" Type="http://schemas.openxmlformats.org/officeDocument/2006/relationships/hyperlink" Target="https://sustainabledevelopment.un.org/sdg10" TargetMode="External"/><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2" Type="http://schemas.openxmlformats.org/officeDocument/2006/relationships/hyperlink" Target="https://sustainabledevelopment.un.org/sdg11" TargetMode="External"/><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2" Type="http://schemas.openxmlformats.org/officeDocument/2006/relationships/hyperlink" Target="https://sustainabledevelopment.un.org/sdg12" TargetMode="External"/><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2" Type="http://schemas.openxmlformats.org/officeDocument/2006/relationships/hyperlink" Target="https://sustainabledevelopment.un.org/sdg13" TargetMode="Externa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2" Type="http://schemas.openxmlformats.org/officeDocument/2006/relationships/hyperlink" Target="https://sustainabledevelopment.un.org/sdg14" TargetMode="External"/><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hyperlink" Target="https://sustainabledevelopment.un.org/sdg15" TargetMode="External"/><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2" Type="http://schemas.openxmlformats.org/officeDocument/2006/relationships/hyperlink" Target="https://sustainabledevelopment.un.org/sdg16" TargetMode="External"/><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2" Type="http://schemas.openxmlformats.org/officeDocument/2006/relationships/hyperlink" Target="https://sustainabledevelopment.un.org/sdg17" TargetMode="External"/><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8" Type="http://schemas.openxmlformats.org/officeDocument/2006/relationships/hyperlink" Target="https://en.wikipedia.org/wiki/Bias#cite_note-83" TargetMode="External"/><Relationship Id="rId3" Type="http://schemas.openxmlformats.org/officeDocument/2006/relationships/hyperlink" Target="https://en.wikipedia.org/wiki/Political_corruption" TargetMode="External"/><Relationship Id="rId7" Type="http://schemas.openxmlformats.org/officeDocument/2006/relationships/hyperlink" Target="https://en.wikipedia.org/wiki/Bias#cite_note-82" TargetMode="External"/><Relationship Id="rId2" Type="http://schemas.openxmlformats.org/officeDocument/2006/relationships/hyperlink" Target="https://en.wikipedia.org/wiki/Bias#cite_note-81" TargetMode="External"/><Relationship Id="rId1" Type="http://schemas.openxmlformats.org/officeDocument/2006/relationships/slideLayout" Target="../slideLayouts/slideLayout2.xml"/><Relationship Id="rId6" Type="http://schemas.openxmlformats.org/officeDocument/2006/relationships/hyperlink" Target="https://en.wikipedia.org/wiki/Interest_group" TargetMode="External"/><Relationship Id="rId5" Type="http://schemas.openxmlformats.org/officeDocument/2006/relationships/hyperlink" Target="https://en.wikipedia.org/wiki/Public_interest" TargetMode="External"/><Relationship Id="rId4" Type="http://schemas.openxmlformats.org/officeDocument/2006/relationships/hyperlink" Target="https://en.wikipedia.org/wiki/Regulatory_agency" TargetMode="External"/><Relationship Id="rId9" Type="http://schemas.openxmlformats.org/officeDocument/2006/relationships/hyperlink" Target="https://en.wikipedia.org/wiki/Bias#cite_note-nyt-tbl-84" TargetMode="Externa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en.wikipedia.org/wiki/List_of_cognitive_biases" TargetMode="External"/><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ocs.switzernet.com/people/emin-gabrielyan/060921-thesis-for-experts/ac43_files/image003.png" TargetMode="External"/><Relationship Id="rId1" Type="http://schemas.openxmlformats.org/officeDocument/2006/relationships/slideLayout" Target="../slideLayouts/slideLayout2.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en.wikipedia.org/wiki/Coastline_paradox" TargetMode="External"/><Relationship Id="rId1" Type="http://schemas.openxmlformats.org/officeDocument/2006/relationships/slideLayout" Target="../slideLayouts/slideLayout2.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147" y="521992"/>
            <a:ext cx="7638051" cy="3453108"/>
          </a:xfrm>
        </p:spPr>
        <p:txBody>
          <a:bodyPr>
            <a:normAutofit fontScale="90000"/>
          </a:bodyPr>
          <a:lstStyle/>
          <a:p>
            <a:r>
              <a:rPr lang="en-US" dirty="0">
                <a:solidFill>
                  <a:srgbClr val="660066"/>
                </a:solidFill>
              </a:rPr>
              <a:t>Atlas of Information Risk Maps</a:t>
            </a:r>
            <a:br>
              <a:rPr lang="en-US" dirty="0">
                <a:solidFill>
                  <a:srgbClr val="660066"/>
                </a:solidFill>
              </a:rPr>
            </a:br>
            <a:r>
              <a:rPr lang="en-US" dirty="0">
                <a:solidFill>
                  <a:srgbClr val="660066"/>
                </a:solidFill>
              </a:rPr>
              <a:t>-</a:t>
            </a:r>
            <a:br>
              <a:rPr lang="en-US" dirty="0">
                <a:solidFill>
                  <a:srgbClr val="660066"/>
                </a:solidFill>
              </a:rPr>
            </a:br>
            <a:r>
              <a:rPr lang="en-US" sz="2200" dirty="0">
                <a:solidFill>
                  <a:srgbClr val="660066"/>
                </a:solidFill>
              </a:rPr>
              <a:t>A Practical Guide to Navigating </a:t>
            </a:r>
            <a:br>
              <a:rPr lang="en-US" sz="2200" dirty="0">
                <a:solidFill>
                  <a:srgbClr val="660066"/>
                </a:solidFill>
              </a:rPr>
            </a:br>
            <a:r>
              <a:rPr lang="en-US" sz="2200" dirty="0">
                <a:solidFill>
                  <a:srgbClr val="660066"/>
                </a:solidFill>
              </a:rPr>
              <a:t>800+ Categories of </a:t>
            </a:r>
            <a:br>
              <a:rPr lang="en-US" sz="2200" dirty="0">
                <a:solidFill>
                  <a:srgbClr val="660066"/>
                </a:solidFill>
              </a:rPr>
            </a:br>
            <a:r>
              <a:rPr lang="en-US" sz="2200" dirty="0">
                <a:solidFill>
                  <a:srgbClr val="660066"/>
                </a:solidFill>
              </a:rPr>
              <a:t>Networked Information System Risks </a:t>
            </a:r>
            <a:br>
              <a:rPr lang="en-US" sz="2200" dirty="0">
                <a:solidFill>
                  <a:srgbClr val="660066"/>
                </a:solidFill>
              </a:rPr>
            </a:br>
            <a:r>
              <a:rPr lang="en-US" sz="2200" dirty="0">
                <a:solidFill>
                  <a:srgbClr val="660066"/>
                </a:solidFill>
              </a:rPr>
              <a:t>and </a:t>
            </a:r>
            <a:br>
              <a:rPr lang="en-US" sz="2200" dirty="0">
                <a:solidFill>
                  <a:srgbClr val="660066"/>
                </a:solidFill>
              </a:rPr>
            </a:br>
            <a:r>
              <a:rPr lang="en-US" sz="2200" dirty="0">
                <a:solidFill>
                  <a:srgbClr val="660066"/>
                </a:solidFill>
              </a:rPr>
              <a:t>Cybersecurity/Privacy Threat Vectors and Vulnerabilities </a:t>
            </a:r>
            <a:br>
              <a:rPr lang="en-US" sz="2200" dirty="0">
                <a:solidFill>
                  <a:srgbClr val="660066"/>
                </a:solidFill>
              </a:rPr>
            </a:br>
            <a:r>
              <a:rPr lang="en-US" sz="2200" dirty="0">
                <a:solidFill>
                  <a:srgbClr val="660066"/>
                </a:solidFill>
              </a:rPr>
              <a:t>at and beyond</a:t>
            </a:r>
            <a:br>
              <a:rPr lang="en-US" sz="2200" dirty="0">
                <a:solidFill>
                  <a:srgbClr val="660066"/>
                </a:solidFill>
              </a:rPr>
            </a:br>
            <a:r>
              <a:rPr lang="en-US" sz="2200" dirty="0">
                <a:solidFill>
                  <a:srgbClr val="660066"/>
                </a:solidFill>
              </a:rPr>
              <a:t>Perimeter(s) 2.0</a:t>
            </a:r>
          </a:p>
        </p:txBody>
      </p:sp>
      <p:sp>
        <p:nvSpPr>
          <p:cNvPr id="3" name="Subtitle 2"/>
          <p:cNvSpPr>
            <a:spLocks noGrp="1"/>
          </p:cNvSpPr>
          <p:nvPr>
            <p:ph type="subTitle" idx="1"/>
          </p:nvPr>
        </p:nvSpPr>
        <p:spPr>
          <a:xfrm>
            <a:off x="1371600" y="4232548"/>
            <a:ext cx="6400800" cy="2232604"/>
          </a:xfrm>
        </p:spPr>
        <p:txBody>
          <a:bodyPr>
            <a:normAutofit fontScale="55000" lnSpcReduction="20000"/>
          </a:bodyPr>
          <a:lstStyle/>
          <a:p>
            <a:r>
              <a:rPr lang="en-US" dirty="0">
                <a:solidFill>
                  <a:schemeClr val="accent4">
                    <a:lumMod val="50000"/>
                  </a:schemeClr>
                </a:solidFill>
              </a:rPr>
              <a:t>A Multi-Stakeholder Project </a:t>
            </a:r>
          </a:p>
          <a:p>
            <a:r>
              <a:rPr lang="en-US" dirty="0">
                <a:solidFill>
                  <a:schemeClr val="accent4">
                    <a:lumMod val="50000"/>
                  </a:schemeClr>
                </a:solidFill>
              </a:rPr>
              <a:t>Hosted by </a:t>
            </a:r>
          </a:p>
          <a:p>
            <a:r>
              <a:rPr lang="en-US" dirty="0">
                <a:solidFill>
                  <a:schemeClr val="accent4">
                    <a:lumMod val="50000"/>
                  </a:schemeClr>
                </a:solidFill>
              </a:rPr>
              <a:t>University of Washington </a:t>
            </a:r>
            <a:r>
              <a:rPr lang="mr-IN" dirty="0">
                <a:solidFill>
                  <a:schemeClr val="accent4">
                    <a:lumMod val="50000"/>
                  </a:schemeClr>
                </a:solidFill>
              </a:rPr>
              <a:t>–</a:t>
            </a:r>
            <a:r>
              <a:rPr lang="en-US" dirty="0">
                <a:solidFill>
                  <a:schemeClr val="accent4">
                    <a:lumMod val="50000"/>
                  </a:schemeClr>
                </a:solidFill>
              </a:rPr>
              <a:t> Applied Physics Laboratory</a:t>
            </a:r>
          </a:p>
          <a:p>
            <a:r>
              <a:rPr lang="en-US" dirty="0">
                <a:solidFill>
                  <a:schemeClr val="accent4">
                    <a:lumMod val="50000"/>
                  </a:schemeClr>
                </a:solidFill>
              </a:rPr>
              <a:t>Information Risk Research Initiative (IRSIRI)</a:t>
            </a:r>
          </a:p>
          <a:p>
            <a:endParaRPr lang="en-US" dirty="0">
              <a:solidFill>
                <a:schemeClr val="accent4">
                  <a:lumMod val="50000"/>
                </a:schemeClr>
              </a:solidFill>
            </a:endParaRPr>
          </a:p>
          <a:p>
            <a:r>
              <a:rPr lang="en-US" sz="2200" dirty="0">
                <a:solidFill>
                  <a:schemeClr val="accent4">
                    <a:lumMod val="50000"/>
                  </a:schemeClr>
                </a:solidFill>
              </a:rPr>
              <a:t>Version 2021-7-4</a:t>
            </a:r>
          </a:p>
          <a:p>
            <a:r>
              <a:rPr lang="en-US" sz="2200" dirty="0">
                <a:solidFill>
                  <a:schemeClr val="accent4">
                    <a:lumMod val="50000"/>
                  </a:schemeClr>
                </a:solidFill>
              </a:rPr>
              <a:t>Compiled by Scott L. David – IRSIRI Executive Director</a:t>
            </a:r>
          </a:p>
          <a:p>
            <a:endParaRPr lang="en-US" sz="2200" dirty="0">
              <a:solidFill>
                <a:schemeClr val="accent4">
                  <a:lumMod val="50000"/>
                </a:schemeClr>
              </a:solidFill>
            </a:endParaRPr>
          </a:p>
          <a:p>
            <a:r>
              <a:rPr lang="en-US" sz="2200" dirty="0">
                <a:solidFill>
                  <a:schemeClr val="accent4">
                    <a:lumMod val="50000"/>
                  </a:schemeClr>
                </a:solidFill>
              </a:rPr>
              <a:t>Distributed under Creative Commons 3.0 License - with Attribution</a:t>
            </a:r>
          </a:p>
          <a:p>
            <a:endParaRPr lang="en-US" dirty="0"/>
          </a:p>
        </p:txBody>
      </p:sp>
    </p:spTree>
    <p:extLst>
      <p:ext uri="{BB962C8B-B14F-4D97-AF65-F5344CB8AC3E}">
        <p14:creationId xmlns:p14="http://schemas.microsoft.com/office/powerpoint/2010/main" val="3882120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rmAutofit/>
          </a:bodyPr>
          <a:lstStyle/>
          <a:p>
            <a:r>
              <a:rPr lang="en-US" sz="2400" dirty="0"/>
              <a:t>Notes for Atlas Users and “Risk Cartographers”</a:t>
            </a:r>
          </a:p>
        </p:txBody>
      </p:sp>
      <p:sp>
        <p:nvSpPr>
          <p:cNvPr id="3" name="Content Placeholder 2"/>
          <p:cNvSpPr>
            <a:spLocks noGrp="1"/>
          </p:cNvSpPr>
          <p:nvPr>
            <p:ph idx="1"/>
          </p:nvPr>
        </p:nvSpPr>
        <p:spPr>
          <a:xfrm>
            <a:off x="457200" y="1155700"/>
            <a:ext cx="8229600" cy="5224463"/>
          </a:xfrm>
        </p:spPr>
        <p:txBody>
          <a:bodyPr>
            <a:noAutofit/>
          </a:bodyPr>
          <a:lstStyle/>
          <a:p>
            <a:r>
              <a:rPr lang="en-US" sz="1200" b="1" dirty="0"/>
              <a:t>Atlas Focus:  </a:t>
            </a:r>
            <a:r>
              <a:rPr lang="en-US" sz="1200" dirty="0"/>
              <a:t>Content of Atlas is currently directed at next-generation “cyber” security AND information network-related threats, vulnerabilities and risks</a:t>
            </a:r>
          </a:p>
          <a:p>
            <a:pPr lvl="1"/>
            <a:r>
              <a:rPr lang="en-US" sz="1200" dirty="0"/>
              <a:t>Particular attention to risks associated with information network integrity, identity management (IM), security and privacy technologies and policies</a:t>
            </a:r>
          </a:p>
          <a:p>
            <a:pPr lvl="1"/>
            <a:r>
              <a:rPr lang="en-US" sz="1200" dirty="0"/>
              <a:t>Challenges raised and strategies suggested in the Atlas can also help reduce risk associated with other information technologies, technology systems that have an information component, insight and knowledge systems (e.g., markets, supply chains and other information systems with feedback), and various socio-technical systems.</a:t>
            </a:r>
          </a:p>
          <a:p>
            <a:pPr lvl="1"/>
            <a:endParaRPr lang="en-US" sz="1200" dirty="0"/>
          </a:p>
          <a:p>
            <a:r>
              <a:rPr lang="en-US" sz="1200" b="1" dirty="0"/>
              <a:t>Map Portfolios: </a:t>
            </a:r>
            <a:r>
              <a:rPr lang="en-US" sz="1200" dirty="0"/>
              <a:t>Each numbered “risk map” is really an invitation to create workstreams for portfolios of maps/metrics.</a:t>
            </a:r>
          </a:p>
          <a:p>
            <a:pPr lvl="1"/>
            <a:r>
              <a:rPr lang="en-US" sz="1200" dirty="0"/>
              <a:t>Maps are currently in form of descriptions of challenges and potential solution/suggested action structures</a:t>
            </a:r>
          </a:p>
          <a:p>
            <a:pPr lvl="1"/>
            <a:r>
              <a:rPr lang="en-US" sz="1200" dirty="0"/>
              <a:t>Example:  “Risk map 6 – Individual Bias” anticipates dozens of separate measurements and potential mappings of individual bias-based risks that can affect reliability and predictability of networked information systems</a:t>
            </a:r>
          </a:p>
          <a:p>
            <a:pPr lvl="2"/>
            <a:r>
              <a:rPr lang="en-US" sz="1200" dirty="0"/>
              <a:t>See </a:t>
            </a:r>
            <a:r>
              <a:rPr lang="en-US" sz="1200" dirty="0">
                <a:hlinkClick r:id="rId2"/>
              </a:rPr>
              <a:t>https://en.wikipedia.org/wiki/Bias</a:t>
            </a:r>
            <a:endParaRPr lang="en-US" sz="1200" dirty="0"/>
          </a:p>
          <a:p>
            <a:pPr lvl="1"/>
            <a:r>
              <a:rPr lang="en-US" sz="1200" dirty="0"/>
              <a:t>So, these hundreds of “map portfolios” in reality reflect </a:t>
            </a:r>
            <a:r>
              <a:rPr lang="en-US" sz="1200" i="1" dirty="0"/>
              <a:t>thousands</a:t>
            </a:r>
            <a:r>
              <a:rPr lang="en-US" sz="1200" dirty="0"/>
              <a:t> of possible measurements of threat, vulnerability and risk that are of potential value to information network stakeholders.</a:t>
            </a:r>
          </a:p>
          <a:p>
            <a:pPr marL="0" indent="0">
              <a:buNone/>
            </a:pPr>
            <a:endParaRPr lang="en-US" sz="1200" b="1" dirty="0"/>
          </a:p>
          <a:p>
            <a:r>
              <a:rPr lang="en-US" sz="1200" b="1" dirty="0"/>
              <a:t>Map Portfolio Types: </a:t>
            </a:r>
            <a:r>
              <a:rPr lang="en-US" sz="1200" dirty="0"/>
              <a:t>The initial several hundred map portfolios are grouped by wildly-varying conceptual categories</a:t>
            </a:r>
          </a:p>
          <a:p>
            <a:pPr lvl="1"/>
            <a:r>
              <a:rPr lang="en-US" sz="1200" dirty="0"/>
              <a:t>The initial groupings of metrics/maps within each of the map portfolios is intended to invite the consideration of commonalities of measurable qualities among these many different concepts, categories, and abstractions</a:t>
            </a:r>
          </a:p>
          <a:p>
            <a:pPr lvl="2"/>
            <a:r>
              <a:rPr lang="en-US" sz="800" dirty="0"/>
              <a:t>Ontologies and framing tools are in the process of being developed at multiple scales and across multiple sectors</a:t>
            </a:r>
          </a:p>
          <a:p>
            <a:endParaRPr lang="en-US" sz="1200" b="1" dirty="0"/>
          </a:p>
          <a:p>
            <a:r>
              <a:rPr lang="en-US" sz="1200" b="1" dirty="0"/>
              <a:t>Format: </a:t>
            </a:r>
            <a:r>
              <a:rPr lang="en-US" sz="1200" dirty="0"/>
              <a:t>Each of the hundreds of numbered Map Portfolios is presented on just two slides</a:t>
            </a:r>
          </a:p>
          <a:p>
            <a:pPr lvl="1"/>
            <a:r>
              <a:rPr lang="en-US" sz="1200" dirty="0"/>
              <a:t>Slide 1 – “Challenges” initial sketch of the types of risks and concerns that are included in that particular map portfolio</a:t>
            </a:r>
          </a:p>
          <a:p>
            <a:pPr lvl="1"/>
            <a:r>
              <a:rPr lang="en-US" sz="1200" dirty="0"/>
              <a:t>Slide 2 – “Candidate Analytical Frameworks/Metrics/Actions” suggests some “trial balloons” of possible approaches to identifying and applying measurements that can help to inform the organization and operation of networked information systems.</a:t>
            </a:r>
          </a:p>
        </p:txBody>
      </p:sp>
    </p:spTree>
    <p:extLst>
      <p:ext uri="{BB962C8B-B14F-4D97-AF65-F5344CB8AC3E}">
        <p14:creationId xmlns:p14="http://schemas.microsoft.com/office/powerpoint/2010/main" val="28608602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18.  Dual Use Issues/Weaponization</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Both “insight” and “intrusion” are simultaneous and opposing views on information arbitrage gleaned from data that is applied to provide insight in security, IM and privacy contexts.</a:t>
            </a:r>
          </a:p>
          <a:p>
            <a:pPr lvl="2"/>
            <a:r>
              <a:rPr lang="en-US" dirty="0"/>
              <a:t>Both are “accurate,” and the paradox of their opposition reveals the reality of information arbitrage that makes it valuable</a:t>
            </a:r>
          </a:p>
          <a:p>
            <a:pPr lvl="2"/>
            <a:r>
              <a:rPr lang="en-US" dirty="0"/>
              <a:t>Sustainable and reliable system and/or technology helps to measure and balance the opposing positions </a:t>
            </a:r>
          </a:p>
          <a:p>
            <a:pPr lvl="3"/>
            <a:r>
              <a:rPr lang="en-US" dirty="0"/>
              <a:t>it does not need to “eliminate” them in order to be effective</a:t>
            </a:r>
          </a:p>
          <a:p>
            <a:pPr lvl="1"/>
            <a:r>
              <a:rPr lang="en-US" dirty="0"/>
              <a:t>Are there potential “off-label” uses of the security, IM or privacy system and/or technology that can cause harm?</a:t>
            </a:r>
          </a:p>
          <a:p>
            <a:pPr lvl="2"/>
            <a:r>
              <a:rPr lang="en-US" dirty="0"/>
              <a:t>Intentional harm</a:t>
            </a:r>
          </a:p>
          <a:p>
            <a:pPr lvl="2"/>
            <a:r>
              <a:rPr lang="en-US" dirty="0"/>
              <a:t>Accidental harm</a:t>
            </a:r>
          </a:p>
          <a:p>
            <a:pPr lvl="2"/>
            <a:r>
              <a:rPr lang="en-US" dirty="0"/>
              <a:t>Unintended consequences of operation</a:t>
            </a:r>
          </a:p>
          <a:p>
            <a:pPr lvl="1"/>
            <a:r>
              <a:rPr lang="en-US" dirty="0"/>
              <a:t>Can the system and/or technology be “weaponized” (or “productized”) in ways that can harm individuals, institutions, etc.?  </a:t>
            </a:r>
          </a:p>
          <a:p>
            <a:pPr lvl="2"/>
            <a:r>
              <a:rPr lang="en-US" dirty="0"/>
              <a:t>What measures can be take to prevent/mitigate the weaponization of the security, IM or privacy system and/or technology?</a:t>
            </a:r>
          </a:p>
          <a:p>
            <a:pPr lvl="1"/>
            <a:r>
              <a:rPr lang="en-US" dirty="0"/>
              <a:t>[Other?]</a:t>
            </a:r>
          </a:p>
          <a:p>
            <a:r>
              <a:rPr lang="en-US" dirty="0"/>
              <a:t>References:</a:t>
            </a:r>
          </a:p>
          <a:p>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712797800"/>
      </p:ext>
    </p:extLst>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467. Inaccurate Human Encoding (Mental Models)</a:t>
            </a:r>
            <a:br>
              <a:rPr lang="en-US" sz="2400" dirty="0"/>
            </a:br>
            <a:r>
              <a:rPr lang="en-US" sz="2400" dirty="0"/>
              <a:t>Self-Serving Bias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84149309"/>
      </p:ext>
    </p:extLst>
  </p:cSld>
  <p:clrMapOvr>
    <a:masterClrMapping/>
  </p:clrMapOvr>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467. Inaccurate Human Encoding/Decoding (Mental Models)</a:t>
            </a:r>
            <a:br>
              <a:rPr lang="en-US" sz="2400" dirty="0"/>
            </a:br>
            <a:r>
              <a:rPr lang="en-US" sz="2400" dirty="0"/>
              <a:t>Self-Serving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9869728"/>
      </p:ext>
    </p:extLst>
  </p:cSld>
  <p:clrMapOvr>
    <a:masterClrMapping/>
  </p:clrMapOvr>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468. Inaccurate Human Encoding (Mental Models)</a:t>
            </a:r>
            <a:br>
              <a:rPr lang="en-US" sz="2400" dirty="0"/>
            </a:br>
            <a:r>
              <a:rPr lang="en-US" sz="2400" dirty="0"/>
              <a:t>Veil of Ignorance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65015458"/>
      </p:ext>
    </p:extLst>
  </p:cSld>
  <p:clrMapOvr>
    <a:masterClrMapping/>
  </p:clrMapOvr>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469. Inaccurate Human Encoding/Decoding (Mental Models)</a:t>
            </a:r>
            <a:br>
              <a:rPr lang="en-US" sz="2400" dirty="0"/>
            </a:br>
            <a:r>
              <a:rPr lang="en-US" sz="2400" dirty="0"/>
              <a:t>Veil of Ignorance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095665894"/>
      </p:ext>
    </p:extLst>
  </p:cSld>
  <p:clrMapOvr>
    <a:masterClrMapping/>
  </p:clrMapOvr>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470. Inaccurate Human Encoding (Mental Models)</a:t>
            </a:r>
            <a:br>
              <a:rPr lang="en-US" sz="2400" dirty="0"/>
            </a:br>
            <a:r>
              <a:rPr lang="en-US" sz="2400" dirty="0"/>
              <a:t>Just World Hypothesis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04519684"/>
      </p:ext>
    </p:extLst>
  </p:cSld>
  <p:clrMapOvr>
    <a:masterClrMapping/>
  </p:clrMapOvr>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470. Inaccurate Human Encoding/Decoding (Mental Models)</a:t>
            </a:r>
            <a:br>
              <a:rPr lang="en-US" sz="2400" dirty="0"/>
            </a:br>
            <a:r>
              <a:rPr lang="en-US" sz="2400" dirty="0"/>
              <a:t>Just World Hypothesis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87290422"/>
      </p:ext>
    </p:extLst>
  </p:cSld>
  <p:clrMapOvr>
    <a:masterClrMapping/>
  </p:clrMapOvr>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471. Inaccurate Human Encoding (Mental Models)</a:t>
            </a:r>
            <a:br>
              <a:rPr lang="en-US" sz="2400" dirty="0"/>
            </a:br>
            <a:r>
              <a:rPr lang="en-US" sz="2400" dirty="0"/>
              <a:t>Victim Blame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684043038"/>
      </p:ext>
    </p:extLst>
  </p:cSld>
  <p:clrMapOvr>
    <a:masterClrMapping/>
  </p:clrMapOvr>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471. Inaccurate Human Encoding/Decoding (Mental Models)</a:t>
            </a:r>
            <a:br>
              <a:rPr lang="en-US" sz="2400" dirty="0"/>
            </a:br>
            <a:r>
              <a:rPr lang="en-US" sz="2400" dirty="0"/>
              <a:t>Victim Blame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30506706"/>
      </p:ext>
    </p:extLst>
  </p:cSld>
  <p:clrMapOvr>
    <a:masterClrMapping/>
  </p:clrMapOvr>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472. Inaccurate Human Encoding (Mental Models)</a:t>
            </a:r>
            <a:br>
              <a:rPr lang="en-US" sz="2400" dirty="0"/>
            </a:br>
            <a:r>
              <a:rPr lang="en-US" sz="2400" dirty="0"/>
              <a:t>Learned Helplessness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054235822"/>
      </p:ext>
    </p:extLst>
  </p:cSld>
  <p:clrMapOvr>
    <a:masterClrMapping/>
  </p:clrMapOvr>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472. Inaccurate Human Encoding/Decoding (Mental Models)</a:t>
            </a:r>
            <a:br>
              <a:rPr lang="en-US" sz="2400" dirty="0"/>
            </a:br>
            <a:r>
              <a:rPr lang="en-US" sz="2400" dirty="0"/>
              <a:t>Learned Helplessness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634030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18.  Dual Use Issues/Weaponization</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analogy to other dual-use technology markets to discern potential frameworks for managed use</a:t>
            </a:r>
          </a:p>
          <a:p>
            <a:pPr lvl="2"/>
            <a:r>
              <a:rPr lang="en-US" dirty="0"/>
              <a:t>Explosives</a:t>
            </a:r>
          </a:p>
          <a:p>
            <a:pPr lvl="3"/>
            <a:r>
              <a:rPr lang="en-US" dirty="0"/>
              <a:t>Nitrogen fertilizer</a:t>
            </a:r>
          </a:p>
          <a:p>
            <a:pPr lvl="2"/>
            <a:r>
              <a:rPr lang="en-US" dirty="0"/>
              <a:t>Pharmaceuticals</a:t>
            </a:r>
          </a:p>
          <a:p>
            <a:pPr lvl="2"/>
            <a:r>
              <a:rPr lang="en-US" dirty="0"/>
              <a:t>Firearms</a:t>
            </a:r>
          </a:p>
          <a:p>
            <a:pPr lvl="2"/>
            <a:r>
              <a:rPr lang="en-US" dirty="0"/>
              <a:t>Insurance </a:t>
            </a:r>
          </a:p>
          <a:p>
            <a:pPr lvl="3"/>
            <a:r>
              <a:rPr lang="en-US" dirty="0"/>
              <a:t>Investment in insurance without “insurable interest” is basically gambling - there is public policy against taking out life insurance on life of unrelated person</a:t>
            </a:r>
          </a:p>
          <a:p>
            <a:pPr lvl="2"/>
            <a:r>
              <a:rPr lang="en-US" dirty="0"/>
              <a:t>Financial Derivatives (used for hedging (“good”) and speculative (potentially “bad”) purposes)</a:t>
            </a:r>
          </a:p>
          <a:p>
            <a:pPr lvl="1"/>
            <a:r>
              <a:rPr lang="en-US" dirty="0"/>
              <a:t>Consider framework of various mechanisms and constraints (e.g., economic, licensing, training, normative, regulatory, P2P, supply chain liability, etc.) to reduce or eliminate undesirable uses of the security, IM or Privacy system and/or technology</a:t>
            </a:r>
          </a:p>
          <a:p>
            <a:pPr lvl="2"/>
            <a:r>
              <a:rPr lang="en-US" dirty="0"/>
              <a:t>Hybridize with Economic Incentives, Neighborhood Watch, Distributed Systems frameworks/metrics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852916498"/>
      </p:ext>
    </p:extLst>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473. Inaccurate Human Encoding (Mental Models)</a:t>
            </a:r>
            <a:br>
              <a:rPr lang="en-US" sz="2400" dirty="0"/>
            </a:br>
            <a:r>
              <a:rPr lang="en-US" sz="2400" dirty="0"/>
              <a:t>Paradigm Shift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34388891"/>
      </p:ext>
    </p:extLst>
  </p:cSld>
  <p:clrMapOvr>
    <a:masterClrMapping/>
  </p:clrMapOvr>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473. Inaccurate Human Encoding/Decoding (Mental Models)</a:t>
            </a:r>
            <a:br>
              <a:rPr lang="en-US" sz="2400" dirty="0"/>
            </a:br>
            <a:r>
              <a:rPr lang="en-US" sz="2400" dirty="0"/>
              <a:t>Paradigm Shift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43239632"/>
      </p:ext>
    </p:extLst>
  </p:cSld>
  <p:clrMapOvr>
    <a:masterClrMapping/>
  </p:clrMapOvr>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474. Inaccurate Human Encoding (Mental Models)</a:t>
            </a:r>
            <a:br>
              <a:rPr lang="en-US" sz="2400" dirty="0"/>
            </a:br>
            <a:r>
              <a:rPr lang="en-US" sz="2400" dirty="0"/>
              <a:t>Semmelweis Reflex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297702567"/>
      </p:ext>
    </p:extLst>
  </p:cSld>
  <p:clrMapOvr>
    <a:masterClrMapping/>
  </p:clrMapOvr>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474. Inaccurate Human Encoding/Decoding (Mental Models)</a:t>
            </a:r>
            <a:br>
              <a:rPr lang="en-US" sz="2400" dirty="0"/>
            </a:br>
            <a:r>
              <a:rPr lang="en-US" sz="2400" dirty="0"/>
              <a:t>Semmelweis Reflex</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975435122"/>
      </p:ext>
    </p:extLst>
  </p:cSld>
  <p:clrMapOvr>
    <a:masterClrMapping/>
  </p:clrMapOvr>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475. Inaccurate Human Encoding (Mental Models)</a:t>
            </a:r>
            <a:br>
              <a:rPr lang="en-US" sz="2400" dirty="0"/>
            </a:br>
            <a:r>
              <a:rPr lang="en-US" sz="2400" dirty="0"/>
              <a:t>Confirmation Bias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03080659"/>
      </p:ext>
    </p:extLst>
  </p:cSld>
  <p:clrMapOvr>
    <a:masterClrMapping/>
  </p:clrMapOvr>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475. Inaccurate Human Encoding/Decoding (Mental Models)</a:t>
            </a:r>
            <a:br>
              <a:rPr lang="en-US" sz="2400" dirty="0"/>
            </a:br>
            <a:r>
              <a:rPr lang="en-US" sz="2400" dirty="0"/>
              <a:t>Confirmation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62769885"/>
      </p:ext>
    </p:extLst>
  </p:cSld>
  <p:clrMapOvr>
    <a:masterClrMapping/>
  </p:clrMapOvr>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476. Inaccurate Human Encoding (Mental Models)</a:t>
            </a:r>
            <a:br>
              <a:rPr lang="en-US" sz="2400" dirty="0"/>
            </a:br>
            <a:r>
              <a:rPr lang="en-US" sz="2400" dirty="0"/>
              <a:t>Backfire Effect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517636465"/>
      </p:ext>
    </p:extLst>
  </p:cSld>
  <p:clrMapOvr>
    <a:masterClrMapping/>
  </p:clrMapOvr>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476. Inaccurate Human Encoding/Decoding (Mental Models)</a:t>
            </a:r>
            <a:br>
              <a:rPr lang="en-US" sz="2400" dirty="0"/>
            </a:br>
            <a:r>
              <a:rPr lang="en-US" sz="2400" dirty="0"/>
              <a:t>Backfire Effect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61560004"/>
      </p:ext>
    </p:extLst>
  </p:cSld>
  <p:clrMapOvr>
    <a:masterClrMapping/>
  </p:clrMapOvr>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477. Inaccurate Human Encoding (Mental Models)</a:t>
            </a:r>
            <a:br>
              <a:rPr lang="en-US" sz="2400" dirty="0"/>
            </a:br>
            <a:r>
              <a:rPr lang="en-US" sz="2400" dirty="0"/>
              <a:t>Disconfirmation Bias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97827009"/>
      </p:ext>
    </p:extLst>
  </p:cSld>
  <p:clrMapOvr>
    <a:masterClrMapping/>
  </p:clrMapOvr>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477. Inaccurate Human Encoding/Decoding (Mental Models)</a:t>
            </a:r>
            <a:br>
              <a:rPr lang="en-US" sz="2400" dirty="0"/>
            </a:br>
            <a:r>
              <a:rPr lang="en-US" sz="2400" dirty="0"/>
              <a:t>Disconfirmation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229655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19.  Socio-Technical Integration Issues</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Current online security, IM and privacy challenges can be interpreted as the early evidence of the socio-technical hybridization (in intangible information embodiment) of people and technology.  </a:t>
            </a:r>
          </a:p>
          <a:p>
            <a:pPr lvl="2"/>
            <a:r>
              <a:rPr lang="en-US" dirty="0"/>
              <a:t>A creeping “singularity?”  </a:t>
            </a:r>
          </a:p>
          <a:p>
            <a:pPr lvl="1"/>
            <a:r>
              <a:rPr lang="en-US" dirty="0"/>
              <a:t>That hybridization provides capacities of system and/or technology to individuals and institutions that are less-familiarly bounded, with the result that their utilization can cause harms to the user of those technologies and others.</a:t>
            </a:r>
          </a:p>
          <a:p>
            <a:pPr lvl="2"/>
            <a:r>
              <a:rPr lang="en-US" dirty="0"/>
              <a:t>Person with IM tech is like a baby with a handgun</a:t>
            </a:r>
          </a:p>
          <a:p>
            <a:pPr lvl="1"/>
            <a:r>
              <a:rPr lang="en-US" dirty="0"/>
              <a:t>Can the system and/or technology adequately integrate human/institutional behavior with system and/or technology performance to protect the user and others? </a:t>
            </a:r>
          </a:p>
          <a:p>
            <a:pPr lvl="2"/>
            <a:r>
              <a:rPr lang="en-US" dirty="0"/>
              <a:t>Protection from intentional harms</a:t>
            </a:r>
          </a:p>
          <a:p>
            <a:pPr lvl="2"/>
            <a:r>
              <a:rPr lang="en-US" dirty="0"/>
              <a:t>Protection from accidental/unintended harms</a:t>
            </a:r>
          </a:p>
          <a:p>
            <a:pPr lvl="1"/>
            <a:r>
              <a:rPr lang="en-US" dirty="0"/>
              <a:t>How does the system and/or technology deal with the vagaries and variables associated with human and institutional error, exercise of discretion, etc.?</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291825321"/>
      </p:ext>
    </p:extLst>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478. Inaccurate Human Encoding (Mental Models)</a:t>
            </a:r>
            <a:br>
              <a:rPr lang="en-US" sz="2400" dirty="0"/>
            </a:br>
            <a:r>
              <a:rPr lang="en-US" sz="2400" dirty="0"/>
              <a:t>Cognitive Dissonance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14239335"/>
      </p:ext>
    </p:extLst>
  </p:cSld>
  <p:clrMapOvr>
    <a:masterClrMapping/>
  </p:clrMapOvr>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478. Inaccurate Human Encoding/Decoding (Mental Models)</a:t>
            </a:r>
            <a:br>
              <a:rPr lang="en-US" sz="2400" dirty="0"/>
            </a:br>
            <a:r>
              <a:rPr lang="en-US" sz="2400" dirty="0"/>
              <a:t>Cognitive Dissonance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921593402"/>
      </p:ext>
    </p:extLst>
  </p:cSld>
  <p:clrMapOvr>
    <a:masterClrMapping/>
  </p:clrMapOvr>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479. Inaccurate Human Encoding (Mental Models)</a:t>
            </a:r>
            <a:br>
              <a:rPr lang="en-US" sz="2400" dirty="0"/>
            </a:br>
            <a:r>
              <a:rPr lang="en-US" sz="2400" dirty="0"/>
              <a:t>Thinking Gray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83099711"/>
      </p:ext>
    </p:extLst>
  </p:cSld>
  <p:clrMapOvr>
    <a:masterClrMapping/>
  </p:clrMapOvr>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479. Inaccurate Human Encoding/Decoding (Mental Models)</a:t>
            </a:r>
            <a:br>
              <a:rPr lang="en-US" sz="2400" dirty="0"/>
            </a:br>
            <a:r>
              <a:rPr lang="en-US" sz="2400" dirty="0"/>
              <a:t>Thinking Gray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642151050"/>
      </p:ext>
    </p:extLst>
  </p:cSld>
  <p:clrMapOvr>
    <a:masterClrMapping/>
  </p:clrMapOvr>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480. Inaccurate Human Encoding (Mental Models)</a:t>
            </a:r>
            <a:br>
              <a:rPr lang="en-US" sz="2400" dirty="0"/>
            </a:br>
            <a:r>
              <a:rPr lang="en-US" sz="2400" dirty="0"/>
              <a:t>Devil’s Advocate Position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57588880"/>
      </p:ext>
    </p:extLst>
  </p:cSld>
  <p:clrMapOvr>
    <a:masterClrMapping/>
  </p:clrMapOvr>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480. Inaccurate Human Encoding/Decoding (Mental Models)</a:t>
            </a:r>
            <a:br>
              <a:rPr lang="en-US" sz="2400" dirty="0"/>
            </a:br>
            <a:r>
              <a:rPr lang="en-US" sz="2400" dirty="0"/>
              <a:t>Devil’s Advocate Position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2670874"/>
      </p:ext>
    </p:extLst>
  </p:cSld>
  <p:clrMapOvr>
    <a:masterClrMapping/>
  </p:clrMapOvr>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481. Inaccurate Human Encoding (Mental Models)</a:t>
            </a:r>
            <a:br>
              <a:rPr lang="en-US" sz="2400" dirty="0"/>
            </a:br>
            <a:r>
              <a:rPr lang="en-US" sz="2400" dirty="0"/>
              <a:t>Intuition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224681474"/>
      </p:ext>
    </p:extLst>
  </p:cSld>
  <p:clrMapOvr>
    <a:masterClrMapping/>
  </p:clrMapOvr>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481. Inaccurate Human Encoding/Decoding (Mental Models)</a:t>
            </a:r>
            <a:br>
              <a:rPr lang="en-US" sz="2400" dirty="0"/>
            </a:br>
            <a:r>
              <a:rPr lang="en-US" sz="2400" dirty="0"/>
              <a:t>Intuition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95039577"/>
      </p:ext>
    </p:extLst>
  </p:cSld>
  <p:clrMapOvr>
    <a:masterClrMapping/>
  </p:clrMapOvr>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482. Inaccurate Human Encoding (Mental Models)</a:t>
            </a:r>
            <a:br>
              <a:rPr lang="en-US" sz="2400" dirty="0"/>
            </a:br>
            <a:r>
              <a:rPr lang="en-US" sz="2400" dirty="0"/>
              <a:t>Proximate vs. Root Cause</a:t>
            </a:r>
            <a:br>
              <a:rPr lang="en-US" sz="2400" dirty="0"/>
            </a:br>
            <a:r>
              <a:rPr lang="en-US" sz="2400" dirty="0"/>
              <a: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73836640"/>
      </p:ext>
    </p:extLst>
  </p:cSld>
  <p:clrMapOvr>
    <a:masterClrMapping/>
  </p:clrMapOvr>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482. Inaccurate Human Encoding/Decoding (Mental Models)</a:t>
            </a:r>
            <a:br>
              <a:rPr lang="en-US" sz="2400" dirty="0"/>
            </a:br>
            <a:r>
              <a:rPr lang="en-US" sz="2400" dirty="0"/>
              <a:t>Proximate vs. Root Cause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479784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19.  Socio-Technical Integration Issues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To stabilize the system and/or technology portion of the sociotechnical system, consider application of responsibility frameworks such as</a:t>
            </a:r>
          </a:p>
          <a:p>
            <a:pPr lvl="2"/>
            <a:r>
              <a:rPr lang="en-US" dirty="0"/>
              <a:t>Asimov's rules for robots (yes, seriously!) for autonomous elements of IM or privacy system. </a:t>
            </a:r>
          </a:p>
          <a:p>
            <a:pPr lvl="2"/>
            <a:r>
              <a:rPr lang="en-US" dirty="0"/>
              <a:t>Derrida’s reversal of “winners” and “losers” in policy decisions</a:t>
            </a:r>
          </a:p>
          <a:p>
            <a:pPr lvl="2"/>
            <a:r>
              <a:rPr lang="en-US" dirty="0"/>
              <a:t>Goal scoring exercises</a:t>
            </a:r>
          </a:p>
          <a:p>
            <a:pPr lvl="1"/>
            <a:r>
              <a:rPr lang="en-US" dirty="0"/>
              <a:t>See “AI and autonomous systems" framework below.</a:t>
            </a:r>
          </a:p>
          <a:p>
            <a:pPr lvl="2"/>
            <a:r>
              <a:rPr lang="en-US" dirty="0"/>
              <a:t>Consider application of same “3 rules” constraints to institutions that use security, IM or privacy technologies</a:t>
            </a:r>
          </a:p>
          <a:p>
            <a:pPr lvl="1"/>
            <a:r>
              <a:rPr lang="en-US" dirty="0"/>
              <a:t>To help stabilize the human/institutional portion of the sociotechnical system consider application of other frameworks in various maps of Atlas</a:t>
            </a:r>
          </a:p>
          <a:p>
            <a:pPr lvl="1"/>
            <a:r>
              <a:rPr lang="en-US" dirty="0"/>
              <a:t>[Other?]</a:t>
            </a:r>
          </a:p>
          <a:p>
            <a:r>
              <a:rPr lang="en-US" dirty="0"/>
              <a:t>References:</a:t>
            </a:r>
          </a:p>
          <a:p>
            <a:endParaRPr lang="en-US" dirty="0"/>
          </a:p>
          <a:p>
            <a:pPr marL="457200" lvl="1" indent="0">
              <a:buNone/>
            </a:pPr>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4122231548"/>
      </p:ext>
    </p:extLst>
  </p:cSld>
  <p:clrMapOvr>
    <a:masterClrMapping/>
  </p:clrMapOvr>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483. Inaccurate Human Encoding (Mental Models)</a:t>
            </a:r>
            <a:br>
              <a:rPr lang="en-US" sz="2400" dirty="0"/>
            </a:br>
            <a:r>
              <a:rPr lang="en-US" sz="2400" dirty="0"/>
              <a:t>Post-Mortem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367397422"/>
      </p:ext>
    </p:extLst>
  </p:cSld>
  <p:clrMapOvr>
    <a:masterClrMapping/>
  </p:clrMapOvr>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483. Inaccurate Human Encoding/Decoding (Mental Models)</a:t>
            </a:r>
            <a:br>
              <a:rPr lang="en-US" sz="2400" dirty="0"/>
            </a:br>
            <a:r>
              <a:rPr lang="en-US" sz="2400" dirty="0"/>
              <a:t>Post-Mortem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39799510"/>
      </p:ext>
    </p:extLst>
  </p:cSld>
  <p:clrMapOvr>
    <a:masterClrMapping/>
  </p:clrMapOvr>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484. Inaccurate Human Encoding (Mental Models)</a:t>
            </a:r>
            <a:br>
              <a:rPr lang="en-US" sz="2400" dirty="0"/>
            </a:br>
            <a:r>
              <a:rPr lang="en-US" sz="2400" dirty="0"/>
              <a:t>5 Whys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739006077"/>
      </p:ext>
    </p:extLst>
  </p:cSld>
  <p:clrMapOvr>
    <a:masterClrMapping/>
  </p:clrMapOvr>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484. Inaccurate Human Encoding/Decoding (Mental Models)</a:t>
            </a:r>
            <a:br>
              <a:rPr lang="en-US" sz="2400" dirty="0"/>
            </a:br>
            <a:r>
              <a:rPr lang="en-US" sz="2400" dirty="0"/>
              <a:t>5 Whys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35498503"/>
      </p:ext>
    </p:extLst>
  </p:cSld>
  <p:clrMapOvr>
    <a:masterClrMapping/>
  </p:clrMapOvr>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485. Inaccurate Human Encoding (Mental Models)</a:t>
            </a:r>
            <a:br>
              <a:rPr lang="en-US" sz="2400" dirty="0"/>
            </a:br>
            <a:r>
              <a:rPr lang="en-US" sz="2400" dirty="0"/>
              <a:t>Optimistic Probability Bias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35516779"/>
      </p:ext>
    </p:extLst>
  </p:cSld>
  <p:clrMapOvr>
    <a:masterClrMapping/>
  </p:clrMapOvr>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485. Inaccurate Human Encoding/Decoding (Mental Models)</a:t>
            </a:r>
            <a:br>
              <a:rPr lang="en-US" sz="2400" dirty="0"/>
            </a:br>
            <a:r>
              <a:rPr lang="en-US" sz="2400" dirty="0"/>
              <a:t>Optimistic Probability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302124708"/>
      </p:ext>
    </p:extLst>
  </p:cSld>
  <p:clrMapOvr>
    <a:masterClrMapping/>
  </p:clrMapOvr>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486. Inaccurate Human Encoding (Mental Models)</a:t>
            </a:r>
            <a:br>
              <a:rPr lang="en-US" sz="2400" dirty="0"/>
            </a:br>
            <a:r>
              <a:rPr lang="en-US" sz="2400" dirty="0"/>
              <a:t>Tragedy of the Commons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42318865"/>
      </p:ext>
    </p:extLst>
  </p:cSld>
  <p:clrMapOvr>
    <a:masterClrMapping/>
  </p:clrMapOvr>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486. Inaccurate Human Encoding/Decoding (Mental Models)</a:t>
            </a:r>
            <a:br>
              <a:rPr lang="en-US" sz="2400" dirty="0"/>
            </a:br>
            <a:r>
              <a:rPr lang="en-US" sz="2400" dirty="0"/>
              <a:t>Tragedy of the Commons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95058344"/>
      </p:ext>
    </p:extLst>
  </p:cSld>
  <p:clrMapOvr>
    <a:masterClrMapping/>
  </p:clrMapOvr>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487. Inaccurate Human Encoding (Mental Models)</a:t>
            </a:r>
            <a:br>
              <a:rPr lang="en-US" sz="2400" dirty="0"/>
            </a:br>
            <a:r>
              <a:rPr lang="en-US" sz="2400" dirty="0"/>
              <a:t>Tyranny of Small Decisions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96775098"/>
      </p:ext>
    </p:extLst>
  </p:cSld>
  <p:clrMapOvr>
    <a:masterClrMapping/>
  </p:clrMapOvr>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487. Inaccurate Human Encoding/Decoding (Mental Models)</a:t>
            </a:r>
            <a:br>
              <a:rPr lang="en-US" sz="2400" dirty="0"/>
            </a:br>
            <a:r>
              <a:rPr lang="en-US" sz="2400" dirty="0"/>
              <a:t>Tyranny of Small Decisions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6873821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20.  Exponential Data and Interaction Growth</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Data and Interaction “Firehose” problem</a:t>
            </a:r>
          </a:p>
          <a:p>
            <a:pPr lvl="2"/>
            <a:r>
              <a:rPr lang="en-US" dirty="0"/>
              <a:t>Nature article: 28-32% compounded annual growth in global abilities to collect, process and transfer data  </a:t>
            </a:r>
          </a:p>
          <a:p>
            <a:pPr lvl="1"/>
            <a:r>
              <a:rPr lang="en-US" dirty="0"/>
              <a:t>Data, interactions, and resulting information are growing exponentially (from mathematical point of view)</a:t>
            </a:r>
          </a:p>
          <a:p>
            <a:pPr lvl="2"/>
            <a:r>
              <a:rPr lang="en-US" dirty="0"/>
              <a:t>5</a:t>
            </a:r>
            <a:r>
              <a:rPr lang="en-US" baseline="30000" dirty="0"/>
              <a:t>th</a:t>
            </a:r>
            <a:r>
              <a:rPr lang="en-US" dirty="0"/>
              <a:t> order effect/amplification of Moore’s Law</a:t>
            </a:r>
          </a:p>
          <a:p>
            <a:pPr lvl="2"/>
            <a:r>
              <a:rPr lang="en-US" dirty="0"/>
              <a:t>Interactions breed risks</a:t>
            </a:r>
          </a:p>
          <a:p>
            <a:pPr lvl="2"/>
            <a:r>
              <a:rPr lang="en-US" dirty="0"/>
              <a:t>What are implications of exponential rates of growth in risks?</a:t>
            </a:r>
          </a:p>
          <a:p>
            <a:pPr lvl="1"/>
            <a:r>
              <a:rPr lang="en-US" dirty="0"/>
              <a:t>How can the subject system and/or technology deal with/measure/tame exponential rates of increase of data inputs and the increased risk in interaction settings in which it is depended upon?</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1029722362"/>
      </p:ext>
    </p:extLst>
  </p:cSld>
  <p:clrMapOvr>
    <a:masterClrMapping/>
  </p:clrMapOvr>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488. Inaccurate Human Encoding/Decoding (Mental Models)</a:t>
            </a:r>
            <a:br>
              <a:rPr lang="en-US" sz="2400" dirty="0"/>
            </a:br>
            <a:r>
              <a:rPr lang="en-US" sz="2400" dirty="0"/>
              <a:t>Free Rider Problem</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512245906"/>
      </p:ext>
    </p:extLst>
  </p:cSld>
  <p:clrMapOvr>
    <a:masterClrMapping/>
  </p:clrMapOvr>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488. Inaccurate Human Encoding /Decoding (Mental Models)</a:t>
            </a:r>
            <a:br>
              <a:rPr lang="en-US" sz="2400" dirty="0"/>
            </a:br>
            <a:r>
              <a:rPr lang="en-US" sz="2400" dirty="0"/>
              <a:t> Free Rider Problem</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16561468"/>
      </p:ext>
    </p:extLst>
  </p:cSld>
  <p:clrMapOvr>
    <a:masterClrMapping/>
  </p:clrMapOvr>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489. Inaccurate Human Encoding /Decoding (Mental Models)</a:t>
            </a:r>
            <a:br>
              <a:rPr lang="en-US" sz="2400" dirty="0"/>
            </a:br>
            <a:r>
              <a:rPr lang="en-US" sz="2400" dirty="0"/>
              <a:t>Public Goods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367779575"/>
      </p:ext>
    </p:extLst>
  </p:cSld>
  <p:clrMapOvr>
    <a:masterClrMapping/>
  </p:clrMapOvr>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489. Inaccurate Human Encoding/Decoding (Mental Models)</a:t>
            </a:r>
            <a:br>
              <a:rPr lang="en-US" sz="2400" dirty="0"/>
            </a:br>
            <a:r>
              <a:rPr lang="en-US" sz="2400" dirty="0"/>
              <a:t>Public Goods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40212773"/>
      </p:ext>
    </p:extLst>
  </p:cSld>
  <p:clrMapOvr>
    <a:masterClrMapping/>
  </p:clrMapOvr>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490. Inaccurate Human Encoding/Decoding (Mental Models)</a:t>
            </a:r>
            <a:br>
              <a:rPr lang="en-US" sz="2400" dirty="0"/>
            </a:br>
            <a:r>
              <a:rPr lang="en-US" sz="2400" dirty="0"/>
              <a:t>Herd Immunity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733189054"/>
      </p:ext>
    </p:extLst>
  </p:cSld>
  <p:clrMapOvr>
    <a:masterClrMapping/>
  </p:clrMapOvr>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490. Inaccurate Human Encoding/Decoding (Mental Models)</a:t>
            </a:r>
            <a:br>
              <a:rPr lang="en-US" sz="2400" dirty="0"/>
            </a:br>
            <a:r>
              <a:rPr lang="en-US" sz="2400" dirty="0"/>
              <a:t>Herd Immunity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830222291"/>
      </p:ext>
    </p:extLst>
  </p:cSld>
  <p:clrMapOvr>
    <a:masterClrMapping/>
  </p:clrMapOvr>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491. Inaccurate Human Encoding /Decoding (Mental Models)</a:t>
            </a:r>
            <a:br>
              <a:rPr lang="en-US" sz="2400" dirty="0"/>
            </a:br>
            <a:r>
              <a:rPr lang="en-US" sz="2400" dirty="0"/>
              <a:t>Externalities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333040647"/>
      </p:ext>
    </p:extLst>
  </p:cSld>
  <p:clrMapOvr>
    <a:masterClrMapping/>
  </p:clrMapOvr>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491. Inaccurate Human Encoding/Decoding (Mental Models)</a:t>
            </a:r>
            <a:br>
              <a:rPr lang="en-US" sz="2400" dirty="0"/>
            </a:br>
            <a:r>
              <a:rPr lang="en-US" sz="2400" dirty="0"/>
              <a:t>Externalities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00657619"/>
      </p:ext>
    </p:extLst>
  </p:cSld>
  <p:clrMapOvr>
    <a:masterClrMapping/>
  </p:clrMapOvr>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492. Inaccurate Human Encoding /Decoding (Mental Models)</a:t>
            </a:r>
            <a:br>
              <a:rPr lang="en-US" sz="2400" dirty="0"/>
            </a:br>
            <a:r>
              <a:rPr lang="en-US" sz="2400" dirty="0"/>
              <a:t>Spillover Effects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558352049"/>
      </p:ext>
    </p:extLst>
  </p:cSld>
  <p:clrMapOvr>
    <a:masterClrMapping/>
  </p:clrMapOvr>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492. Inaccurate Human Encoding /Decoding (Mental Models)</a:t>
            </a:r>
            <a:br>
              <a:rPr lang="en-US" sz="2400" dirty="0"/>
            </a:br>
            <a:r>
              <a:rPr lang="en-US" sz="2400" dirty="0"/>
              <a:t>Spillover Effects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3247212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5A05-63E6-EB4F-9092-F4AA9BBD89C0}"/>
              </a:ext>
            </a:extLst>
          </p:cNvPr>
          <p:cNvSpPr>
            <a:spLocks noGrp="1"/>
          </p:cNvSpPr>
          <p:nvPr>
            <p:ph type="title"/>
          </p:nvPr>
        </p:nvSpPr>
        <p:spPr/>
        <p:txBody>
          <a:bodyPr>
            <a:noAutofit/>
          </a:bodyPr>
          <a:lstStyle/>
          <a:p>
            <a:r>
              <a:rPr lang="en-US" sz="3600" dirty="0"/>
              <a:t>20.  Exponential Data and Interaction Growth</a:t>
            </a:r>
          </a:p>
        </p:txBody>
      </p:sp>
      <p:sp>
        <p:nvSpPr>
          <p:cNvPr id="3" name="Content Placeholder 2">
            <a:extLst>
              <a:ext uri="{FF2B5EF4-FFF2-40B4-BE49-F238E27FC236}">
                <a16:creationId xmlns:a16="http://schemas.microsoft.com/office/drawing/2014/main" id="{83E9764C-6BBF-2B42-B41B-50A0ABB55FB0}"/>
              </a:ext>
            </a:extLst>
          </p:cNvPr>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System should promote and support foundations of governance in new and growing interaction normative “blank space.”</a:t>
            </a:r>
          </a:p>
          <a:p>
            <a:pPr lvl="2"/>
            <a:r>
              <a:rPr lang="en-US" sz="2000" dirty="0"/>
              <a:t>Exponential increase in interaction growth is perceived/measured as exponential increase in data, information, risk, complexity, etc.</a:t>
            </a:r>
          </a:p>
          <a:p>
            <a:pPr lvl="2"/>
            <a:r>
              <a:rPr lang="en-US" sz="2000" dirty="0"/>
              <a:t>Data, risk, complexity, etc. are artifacts of the fact of exponential increase in interactions</a:t>
            </a:r>
          </a:p>
          <a:p>
            <a:pPr lvl="2"/>
            <a:r>
              <a:rPr lang="en-US" sz="2000" dirty="0"/>
              <a:t>Govern interactions, not artifacts of interactions.</a:t>
            </a:r>
          </a:p>
          <a:p>
            <a:pPr lvl="1"/>
            <a:r>
              <a:rPr lang="en-US" sz="2400" dirty="0"/>
              <a:t>Plug in system inputs and outputs into the metrics flows that will support the following functions in interaction “blank space”</a:t>
            </a:r>
          </a:p>
          <a:p>
            <a:pPr lvl="1"/>
            <a:r>
              <a:rPr lang="en-US" sz="2400" dirty="0"/>
              <a:t>4 step ladder of organic institution construction</a:t>
            </a:r>
          </a:p>
          <a:p>
            <a:pPr lvl="2"/>
            <a:r>
              <a:rPr lang="en-US" sz="2000" dirty="0"/>
              <a:t>Collect practices library from stakeholders involved (directly and indirectly) in interactions</a:t>
            </a:r>
          </a:p>
          <a:p>
            <a:pPr lvl="2"/>
            <a:r>
              <a:rPr lang="en-US" sz="2000" dirty="0"/>
              <a:t>Present practices library to stakeholders for consideration as best practices (this is rulemaking/legislative process)</a:t>
            </a:r>
          </a:p>
          <a:p>
            <a:pPr lvl="2"/>
            <a:r>
              <a:rPr lang="en-US" sz="2000" dirty="0"/>
              <a:t>Support stakeholder group efforts to formalize, signal and enforce their voluntarily selected “best practices" as enforceable standards (this is enforcement/judicial function)</a:t>
            </a:r>
          </a:p>
          <a:p>
            <a:pPr lvl="2"/>
            <a:r>
              <a:rPr lang="en-US" sz="2000" dirty="0"/>
              <a:t>Support stakeholder group efforts to outsource operation of enforceable standards to separate entities (this is operational/executive function)</a:t>
            </a:r>
          </a:p>
          <a:p>
            <a:pPr lvl="1"/>
            <a:r>
              <a:rPr lang="en-US" sz="2400" dirty="0"/>
              <a:t>For all of the risks associated with the proposed technical system, check if the input and output metrics support the building of governance.</a:t>
            </a:r>
          </a:p>
          <a:p>
            <a:pPr lvl="1"/>
            <a:r>
              <a:rPr lang="en-US" sz="2400" dirty="0"/>
              <a:t>This governance-related activity will be driven by stakeholder self-interest, and the interdependency of the systems (including the attainment of de-risking and leverage at scales that are not accessible unilaterally by stakeholders provides the engine for the construction of these governance systems).</a:t>
            </a:r>
          </a:p>
          <a:p>
            <a:pPr lvl="1"/>
            <a:endParaRPr lang="en-US" sz="2400" dirty="0"/>
          </a:p>
          <a:p>
            <a:r>
              <a:rPr lang="en-US" sz="2800" dirty="0"/>
              <a:t>References:</a:t>
            </a:r>
          </a:p>
          <a:p>
            <a:endParaRPr lang="en-US" sz="2800" dirty="0"/>
          </a:p>
          <a:p>
            <a:endParaRPr lang="en-US" dirty="0"/>
          </a:p>
        </p:txBody>
      </p:sp>
    </p:spTree>
    <p:extLst>
      <p:ext uri="{BB962C8B-B14F-4D97-AF65-F5344CB8AC3E}">
        <p14:creationId xmlns:p14="http://schemas.microsoft.com/office/powerpoint/2010/main" val="847511822"/>
      </p:ext>
    </p:extLst>
  </p:cSld>
  <p:clrMapOvr>
    <a:masterClrMapping/>
  </p:clrMapOvr>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493. Inaccurate Human Encoding /Decoding (Mental Models)</a:t>
            </a:r>
            <a:br>
              <a:rPr lang="en-US" sz="2400" dirty="0"/>
            </a:br>
            <a:r>
              <a:rPr lang="en-US" sz="2400" dirty="0"/>
              <a:t>Coase </a:t>
            </a:r>
            <a:r>
              <a:rPr lang="en-US" sz="2400" dirty="0" err="1"/>
              <a:t>Theorum</a:t>
            </a:r>
            <a:r>
              <a:rPr lang="en-US" sz="2400" dirty="0"/>
              <a:t>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408905150"/>
      </p:ext>
    </p:extLst>
  </p:cSld>
  <p:clrMapOvr>
    <a:masterClrMapping/>
  </p:clrMapOvr>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493. Inaccurate Human Encoding /Decoding (Mental Models)</a:t>
            </a:r>
            <a:br>
              <a:rPr lang="en-US" sz="2400" dirty="0"/>
            </a:br>
            <a:r>
              <a:rPr lang="en-US" sz="2400" dirty="0"/>
              <a:t>Coase </a:t>
            </a:r>
            <a:r>
              <a:rPr lang="en-US" sz="2400" dirty="0" err="1"/>
              <a:t>Theorum</a:t>
            </a:r>
            <a:r>
              <a:rPr lang="en-US" sz="2400" dirty="0"/>
              <a:t>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9435769"/>
      </p:ext>
    </p:extLst>
  </p:cSld>
  <p:clrMapOvr>
    <a:masterClrMapping/>
  </p:clrMapOvr>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494. Inaccurate Human Encoding /Decoding (Mental Models)</a:t>
            </a:r>
            <a:br>
              <a:rPr lang="en-US" sz="2400" dirty="0"/>
            </a:br>
            <a:r>
              <a:rPr lang="en-US" sz="2400" dirty="0"/>
              <a:t>Cap-and-Trade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917009756"/>
      </p:ext>
    </p:extLst>
  </p:cSld>
  <p:clrMapOvr>
    <a:masterClrMapping/>
  </p:clrMapOvr>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494. Inaccurate Human Encoding /Decoding (Mental Models)</a:t>
            </a:r>
            <a:br>
              <a:rPr lang="en-US" sz="2400" dirty="0"/>
            </a:br>
            <a:r>
              <a:rPr lang="en-US" sz="2400" dirty="0"/>
              <a:t>Cap-and-Trade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615453102"/>
      </p:ext>
    </p:extLst>
  </p:cSld>
  <p:clrMapOvr>
    <a:masterClrMapping/>
  </p:clrMapOvr>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495. Inaccurate Human Encoding /Decoding (Mental Models)</a:t>
            </a:r>
            <a:br>
              <a:rPr lang="en-US" sz="2400" dirty="0"/>
            </a:br>
            <a:r>
              <a:rPr lang="en-US" sz="2400" dirty="0"/>
              <a:t>Moral Hazard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349233280"/>
      </p:ext>
    </p:extLst>
  </p:cSld>
  <p:clrMapOvr>
    <a:masterClrMapping/>
  </p:clrMapOvr>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495. Inaccurate Human Encoding/Decoding (Mental Models)</a:t>
            </a:r>
            <a:br>
              <a:rPr lang="en-US" sz="2400" dirty="0"/>
            </a:br>
            <a:r>
              <a:rPr lang="en-US" sz="2400" dirty="0"/>
              <a:t>Moral Hazard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21103804"/>
      </p:ext>
    </p:extLst>
  </p:cSld>
  <p:clrMapOvr>
    <a:masterClrMapping/>
  </p:clrMapOvr>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496. Inaccurate Human Encoding/Decoding (Mental Models)</a:t>
            </a:r>
            <a:br>
              <a:rPr lang="en-US" sz="2400" dirty="0"/>
            </a:br>
            <a:r>
              <a:rPr lang="en-US" sz="2400" dirty="0"/>
              <a:t>Principal-Agent Issues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50892121"/>
      </p:ext>
    </p:extLst>
  </p:cSld>
  <p:clrMapOvr>
    <a:masterClrMapping/>
  </p:clrMapOvr>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496. Inaccurate Human Encoding/Decoding (Mental Models)</a:t>
            </a:r>
            <a:br>
              <a:rPr lang="en-US" sz="2400" dirty="0"/>
            </a:br>
            <a:r>
              <a:rPr lang="en-US" sz="2400" dirty="0"/>
              <a:t>Principal-Agent Issues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03019077"/>
      </p:ext>
    </p:extLst>
  </p:cSld>
  <p:clrMapOvr>
    <a:masterClrMapping/>
  </p:clrMapOvr>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497. Inaccurate Human Encoding/Decoding (Mental Models)</a:t>
            </a:r>
            <a:br>
              <a:rPr lang="en-US" sz="2400" dirty="0"/>
            </a:br>
            <a:r>
              <a:rPr lang="en-US" sz="2400" dirty="0"/>
              <a:t>Asymmetric Information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412016872"/>
      </p:ext>
    </p:extLst>
  </p:cSld>
  <p:clrMapOvr>
    <a:masterClrMapping/>
  </p:clrMapOvr>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497. Inaccurate Human Encoding/Decoding (Mental Models)</a:t>
            </a:r>
            <a:br>
              <a:rPr lang="en-US" sz="2400" dirty="0"/>
            </a:br>
            <a:r>
              <a:rPr lang="en-US" sz="2400" dirty="0"/>
              <a:t>Asymmetric Information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76345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21.  New Metrics in Markets </a:t>
            </a:r>
          </a:p>
        </p:txBody>
      </p:sp>
      <p:sp>
        <p:nvSpPr>
          <p:cNvPr id="3" name="Content Placeholder 2"/>
          <p:cNvSpPr>
            <a:spLocks noGrp="1"/>
          </p:cNvSpPr>
          <p:nvPr>
            <p:ph idx="1"/>
          </p:nvPr>
        </p:nvSpPr>
        <p:spPr/>
        <p:txBody>
          <a:bodyPr>
            <a:normAutofit fontScale="62500" lnSpcReduction="20000"/>
          </a:bodyPr>
          <a:lstStyle/>
          <a:p>
            <a:r>
              <a:rPr lang="en-US" dirty="0">
                <a:solidFill>
                  <a:srgbClr val="000000"/>
                </a:solidFill>
              </a:rPr>
              <a:t>Challenges</a:t>
            </a:r>
          </a:p>
          <a:p>
            <a:pPr lvl="1"/>
            <a:r>
              <a:rPr lang="en-US" dirty="0">
                <a:solidFill>
                  <a:srgbClr val="000000"/>
                </a:solidFill>
              </a:rPr>
              <a:t>Market “macro” analysis affects perceptions of risk and trading behaviors of individuals and institutions interacting in those markets</a:t>
            </a:r>
          </a:p>
          <a:p>
            <a:pPr lvl="1"/>
            <a:r>
              <a:rPr lang="en-US" dirty="0">
                <a:solidFill>
                  <a:srgbClr val="000000"/>
                </a:solidFill>
              </a:rPr>
              <a:t>Information arbitrage markets (aka “Big Data”) is supplying metrics and insights even before the questions are being asked</a:t>
            </a:r>
          </a:p>
          <a:p>
            <a:pPr lvl="2"/>
            <a:r>
              <a:rPr lang="en-US" dirty="0">
                <a:solidFill>
                  <a:srgbClr val="000000"/>
                </a:solidFill>
              </a:rPr>
              <a:t>See Science Magazine article on the inversion of the scientific method (data precedes theory)</a:t>
            </a:r>
          </a:p>
          <a:p>
            <a:pPr lvl="2"/>
            <a:r>
              <a:rPr lang="en-US" dirty="0">
                <a:solidFill>
                  <a:srgbClr val="000000"/>
                </a:solidFill>
              </a:rPr>
              <a:t>Will it be impossible to avoid potential for re-identification of PII in future systems?</a:t>
            </a:r>
          </a:p>
          <a:p>
            <a:pPr lvl="3"/>
            <a:r>
              <a:rPr lang="en-US" dirty="0">
                <a:solidFill>
                  <a:srgbClr val="000000"/>
                </a:solidFill>
              </a:rPr>
              <a:t>Compare to environmental bulk gene sequencing, other big data contexts</a:t>
            </a:r>
          </a:p>
          <a:p>
            <a:pPr lvl="1"/>
            <a:r>
              <a:rPr lang="en-US" dirty="0">
                <a:solidFill>
                  <a:srgbClr val="000000"/>
                </a:solidFill>
              </a:rPr>
              <a:t>How does the subject system and/or technology deal with new and emerging metrics, unexplained correlations, and new interactions as inputs to its security, IM and privacy systems?</a:t>
            </a:r>
          </a:p>
          <a:p>
            <a:pPr lvl="1"/>
            <a:r>
              <a:rPr lang="en-US" dirty="0">
                <a:solidFill>
                  <a:srgbClr val="000000"/>
                </a:solidFill>
              </a:rPr>
              <a:t>How does the system and/or technology deal with changes in metrics that input into its operation?</a:t>
            </a:r>
          </a:p>
          <a:p>
            <a:pPr lvl="1"/>
            <a:r>
              <a:rPr lang="en-US" dirty="0"/>
              <a:t>[Other?]</a:t>
            </a:r>
          </a:p>
          <a:p>
            <a:r>
              <a:rPr lang="en-US" dirty="0"/>
              <a:t>References:</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040344618"/>
      </p:ext>
    </p:extLst>
  </p:cSld>
  <p:clrMapOvr>
    <a:masterClrMapping/>
  </p:clrMapOvr>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498. Inaccurate Human Encoding/Decoding (Mental Models)</a:t>
            </a:r>
            <a:br>
              <a:rPr lang="en-US" sz="2400" dirty="0"/>
            </a:br>
            <a:r>
              <a:rPr lang="en-US" sz="2400" dirty="0"/>
              <a:t>Adverse Selection</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475200319"/>
      </p:ext>
    </p:extLst>
  </p:cSld>
  <p:clrMapOvr>
    <a:masterClrMapping/>
  </p:clrMapOvr>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498. Inaccurate Human Encoding/Decoding (Mental Models)</a:t>
            </a:r>
            <a:br>
              <a:rPr lang="en-US" sz="2400" dirty="0"/>
            </a:br>
            <a:r>
              <a:rPr lang="en-US" sz="2400" dirty="0"/>
              <a:t>Adverse Selection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1515159"/>
      </p:ext>
    </p:extLst>
  </p:cSld>
  <p:clrMapOvr>
    <a:masterClrMapping/>
  </p:clrMapOvr>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499. Inaccurate Human Encoding/Decoding (Mental Models)</a:t>
            </a:r>
            <a:br>
              <a:rPr lang="en-US" sz="2400" dirty="0"/>
            </a:br>
            <a:r>
              <a:rPr lang="en-US" sz="2400" dirty="0"/>
              <a:t>Market Failure</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239237875"/>
      </p:ext>
    </p:extLst>
  </p:cSld>
  <p:clrMapOvr>
    <a:masterClrMapping/>
  </p:clrMapOvr>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499. Inaccurate Human Encoding/Decoding (Mental Models)</a:t>
            </a:r>
            <a:br>
              <a:rPr lang="en-US" sz="2400" dirty="0"/>
            </a:br>
            <a:r>
              <a:rPr lang="en-US" sz="2400" dirty="0"/>
              <a:t>Market Failure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75408556"/>
      </p:ext>
    </p:extLst>
  </p:cSld>
  <p:clrMapOvr>
    <a:masterClrMapping/>
  </p:clrMapOvr>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500. Inaccurate Human Encoding/Decoding (Mental Models)</a:t>
            </a:r>
            <a:br>
              <a:rPr lang="en-US" sz="2400" dirty="0"/>
            </a:br>
            <a:r>
              <a:rPr lang="en-US" sz="2400" dirty="0"/>
              <a:t>Government Failure</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456110470"/>
      </p:ext>
    </p:extLst>
  </p:cSld>
  <p:clrMapOvr>
    <a:masterClrMapping/>
  </p:clrMapOvr>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500. Inaccurate Human Encoding/Decoding (Mental Models)</a:t>
            </a:r>
            <a:br>
              <a:rPr lang="en-US" sz="2400" dirty="0"/>
            </a:br>
            <a:r>
              <a:rPr lang="en-US" sz="2400" dirty="0"/>
              <a:t>Government Failure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788456537"/>
      </p:ext>
    </p:extLst>
  </p:cSld>
  <p:clrMapOvr>
    <a:masterClrMapping/>
  </p:clrMapOvr>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501. Inaccurate Human Encoding/Decoding (Mental Models)</a:t>
            </a:r>
            <a:br>
              <a:rPr lang="en-US" sz="2400" dirty="0"/>
            </a:br>
            <a:r>
              <a:rPr lang="en-US" sz="2400" dirty="0"/>
              <a:t>Goodhart’s Law</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4098258010"/>
      </p:ext>
    </p:extLst>
  </p:cSld>
  <p:clrMapOvr>
    <a:masterClrMapping/>
  </p:clrMapOvr>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501. Inaccurate Human Encoding/Decoding (Mental Models)</a:t>
            </a:r>
            <a:br>
              <a:rPr lang="en-US" sz="2400" dirty="0"/>
            </a:br>
            <a:r>
              <a:rPr lang="en-US" sz="2400" dirty="0"/>
              <a:t>Goodhart’s Law</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855784544"/>
      </p:ext>
    </p:extLst>
  </p:cSld>
  <p:clrMapOvr>
    <a:masterClrMapping/>
  </p:clrMapOvr>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502. Inaccurate Human Encoding/Decoding (Mental Models)</a:t>
            </a:r>
            <a:br>
              <a:rPr lang="en-US" sz="2400" dirty="0"/>
            </a:br>
            <a:r>
              <a:rPr lang="en-US" sz="2400" dirty="0"/>
              <a:t>Perverse Incentives</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930031272"/>
      </p:ext>
    </p:extLst>
  </p:cSld>
  <p:clrMapOvr>
    <a:masterClrMapping/>
  </p:clrMapOvr>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502. Inaccurate Human Encoding/Decoding (Mental Models)</a:t>
            </a:r>
            <a:br>
              <a:rPr lang="en-US" sz="2400" dirty="0"/>
            </a:br>
            <a:r>
              <a:rPr lang="en-US" sz="2400" dirty="0"/>
              <a:t>Perverse Incentives</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367950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21.  New Metrics in Markets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Markets operate external to individual deployed technologies, and influence their application in interactions.</a:t>
            </a:r>
          </a:p>
          <a:p>
            <a:pPr lvl="1"/>
            <a:r>
              <a:rPr lang="en-US" dirty="0"/>
              <a:t>Data and information rights markets that utilize security, IM and privacy system and/or technology will encounter and will need to deal with market pressures and influences (promoted by market metrics).</a:t>
            </a:r>
          </a:p>
          <a:p>
            <a:pPr lvl="1"/>
            <a:r>
              <a:rPr lang="en-US" dirty="0"/>
              <a:t>“What gets measured” in markets is “what gets done” in individual interactions.  </a:t>
            </a:r>
          </a:p>
          <a:p>
            <a:pPr lvl="2"/>
            <a:r>
              <a:rPr lang="en-US" dirty="0"/>
              <a:t>This is the power of monetization, e.g., in market contexts.</a:t>
            </a:r>
          </a:p>
          <a:p>
            <a:pPr lvl="1"/>
            <a:r>
              <a:rPr lang="en-US" dirty="0"/>
              <a:t>How can the system and/or technology enable the production of additional or alternative measurements to offset and/or inform the external market measurements that can affect the achievement of stated security, IM and privacy goals?</a:t>
            </a:r>
          </a:p>
          <a:p>
            <a:pPr lvl="1"/>
            <a:r>
              <a:rPr lang="en-US" dirty="0"/>
              <a:t>Consider re-identification challenges (inevitabilities?) of “Big Data” promoted by market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110147567"/>
      </p:ext>
    </p:extLst>
  </p:cSld>
  <p:clrMapOvr>
    <a:masterClrMapping/>
  </p:clrMapOvr>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503. Inaccurate Human Encoding/Decoding (Mental Models)</a:t>
            </a:r>
            <a:br>
              <a:rPr lang="en-US" sz="2400" dirty="0"/>
            </a:br>
            <a:r>
              <a:rPr lang="en-US" sz="2400" dirty="0"/>
              <a:t>Cobra Effect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4191781941"/>
      </p:ext>
    </p:extLst>
  </p:cSld>
  <p:clrMapOvr>
    <a:masterClrMapping/>
  </p:clrMapOvr>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503. Inaccurate Human Encoding/Decoding (Mental Models)</a:t>
            </a:r>
            <a:br>
              <a:rPr lang="en-US" sz="2400" dirty="0"/>
            </a:br>
            <a:r>
              <a:rPr lang="en-US" sz="2400" dirty="0"/>
              <a:t>Cobra Effect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068626131"/>
      </p:ext>
    </p:extLst>
  </p:cSld>
  <p:clrMapOvr>
    <a:masterClrMapping/>
  </p:clrMapOvr>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504. Inaccurate Human Encoding/Decoding (Mental Models)</a:t>
            </a:r>
            <a:br>
              <a:rPr lang="en-US" sz="2400" dirty="0"/>
            </a:br>
            <a:r>
              <a:rPr lang="en-US" sz="2400" dirty="0"/>
              <a:t>Streisand Effect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903906001"/>
      </p:ext>
    </p:extLst>
  </p:cSld>
  <p:clrMapOvr>
    <a:masterClrMapping/>
  </p:clrMapOvr>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504. Inaccurate Human Encoding/Decoding (Mental Models)</a:t>
            </a:r>
            <a:br>
              <a:rPr lang="en-US" sz="2400" dirty="0"/>
            </a:br>
            <a:r>
              <a:rPr lang="en-US" sz="2400" dirty="0"/>
              <a:t>Streisand Effect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857221497"/>
      </p:ext>
    </p:extLst>
  </p:cSld>
  <p:clrMapOvr>
    <a:masterClrMapping/>
  </p:clrMapOvr>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505. Inaccurate Human Encoding/Decoding (Mental Models)</a:t>
            </a:r>
            <a:br>
              <a:rPr lang="en-US" sz="2400" dirty="0"/>
            </a:br>
            <a:r>
              <a:rPr lang="en-US" sz="2400" dirty="0"/>
              <a:t>Hydra Effect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64014189"/>
      </p:ext>
    </p:extLst>
  </p:cSld>
  <p:clrMapOvr>
    <a:masterClrMapping/>
  </p:clrMapOvr>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505. Inaccurate Human Encoding/Decoding (Mental Models)</a:t>
            </a:r>
            <a:br>
              <a:rPr lang="en-US" sz="2400" dirty="0"/>
            </a:br>
            <a:r>
              <a:rPr lang="en-US" sz="2400" dirty="0"/>
              <a:t>Hydra Effect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58310805"/>
      </p:ext>
    </p:extLst>
  </p:cSld>
  <p:clrMapOvr>
    <a:masterClrMapping/>
  </p:clrMapOvr>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506. Inaccurate Human Encoding/Decoding (Mental Models)</a:t>
            </a:r>
            <a:br>
              <a:rPr lang="en-US" sz="2400" dirty="0"/>
            </a:br>
            <a:r>
              <a:rPr lang="en-US" sz="2400" dirty="0"/>
              <a:t>Observer Effect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478880229"/>
      </p:ext>
    </p:extLst>
  </p:cSld>
  <p:clrMapOvr>
    <a:masterClrMapping/>
  </p:clrMapOvr>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506. Inaccurate Human Encoding/Decoding (Mental Models)</a:t>
            </a:r>
            <a:br>
              <a:rPr lang="en-US" sz="2400" dirty="0"/>
            </a:br>
            <a:r>
              <a:rPr lang="en-US" sz="2400" dirty="0"/>
              <a:t>Observer Effect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40158032"/>
      </p:ext>
    </p:extLst>
  </p:cSld>
  <p:clrMapOvr>
    <a:masterClrMapping/>
  </p:clrMapOvr>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507. Inaccurate Human Encoding/Decoding (Mental Models)</a:t>
            </a:r>
            <a:br>
              <a:rPr lang="en-US" sz="2400" dirty="0"/>
            </a:br>
            <a:r>
              <a:rPr lang="en-US" sz="2400" dirty="0"/>
              <a:t>Chilling Effect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004397483"/>
      </p:ext>
    </p:extLst>
  </p:cSld>
  <p:clrMapOvr>
    <a:masterClrMapping/>
  </p:clrMapOvr>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507. Inaccurate Human Encoding/Decoding (Mental Models)</a:t>
            </a:r>
            <a:br>
              <a:rPr lang="en-US" sz="2400" dirty="0"/>
            </a:br>
            <a:r>
              <a:rPr lang="en-US" sz="2400" dirty="0"/>
              <a:t>Chilling Effect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2172713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  New Metrics in System Performance Evaluation</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Beyond Market Metrics (Map 21), there are also new and emerging metrics of system performance being developed by governments (aka NSTIC/IDESG/EU), trade associations, companies, and others to evaluate security, IM and privacy technology system performance.</a:t>
            </a:r>
          </a:p>
          <a:p>
            <a:pPr lvl="1"/>
            <a:r>
              <a:rPr lang="en-US" dirty="0"/>
              <a:t>Is the subject security, IM or privacy system and/or technology conformant with one or more of such new sets of system metrics?  </a:t>
            </a:r>
          </a:p>
          <a:p>
            <a:pPr lvl="1"/>
            <a:r>
              <a:rPr lang="en-US" dirty="0"/>
              <a:t>Does the system and/or technology offer new or additional performance measurements that can establish and support enhanced security, IM or privacy performance?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78816173"/>
      </p:ext>
    </p:extLst>
  </p:cSld>
  <p:clrMapOvr>
    <a:masterClrMapping/>
  </p:clrMapOvr>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508. Inaccurate Human Encoding/Decoding (Mental Models)</a:t>
            </a:r>
            <a:br>
              <a:rPr lang="en-US" sz="2400" dirty="0"/>
            </a:br>
            <a:r>
              <a:rPr lang="en-US" sz="2400" dirty="0"/>
              <a:t>Collateral Damage</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718250538"/>
      </p:ext>
    </p:extLst>
  </p:cSld>
  <p:clrMapOvr>
    <a:masterClrMapping/>
  </p:clrMapOvr>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508. Inaccurate Human Encoding/Decoding (Mental Models)</a:t>
            </a:r>
            <a:br>
              <a:rPr lang="en-US" sz="2400" dirty="0"/>
            </a:br>
            <a:r>
              <a:rPr lang="en-US" sz="2400" dirty="0"/>
              <a:t>Collateral Damage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45801599"/>
      </p:ext>
    </p:extLst>
  </p:cSld>
  <p:clrMapOvr>
    <a:masterClrMapping/>
  </p:clrMapOvr>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509. Inaccurate Human Encoding/Decoding (Mental Models)</a:t>
            </a:r>
            <a:br>
              <a:rPr lang="en-US" sz="2400" dirty="0"/>
            </a:br>
            <a:r>
              <a:rPr lang="en-US" sz="2400" dirty="0"/>
              <a:t>Blowback</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206570487"/>
      </p:ext>
    </p:extLst>
  </p:cSld>
  <p:clrMapOvr>
    <a:masterClrMapping/>
  </p:clrMapOvr>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509. Inaccurate Human Encoding/Decoding (Mental Models)</a:t>
            </a:r>
            <a:br>
              <a:rPr lang="en-US" sz="2400" dirty="0"/>
            </a:br>
            <a:r>
              <a:rPr lang="en-US" sz="2400" dirty="0"/>
              <a:t>Blowback</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1659565"/>
      </p:ext>
    </p:extLst>
  </p:cSld>
  <p:clrMapOvr>
    <a:masterClrMapping/>
  </p:clrMapOvr>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510. Inaccurate Human Encoding/Decoding (Mental Models)</a:t>
            </a:r>
            <a:br>
              <a:rPr lang="en-US" sz="2400" dirty="0"/>
            </a:br>
            <a:r>
              <a:rPr lang="en-US" sz="2400" dirty="0"/>
              <a:t>Boiling Frog</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606627937"/>
      </p:ext>
    </p:extLst>
  </p:cSld>
  <p:clrMapOvr>
    <a:masterClrMapping/>
  </p:clrMapOvr>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510. Inaccurate Human Encoding/Decoding (Mental Models)</a:t>
            </a:r>
            <a:br>
              <a:rPr lang="en-US" sz="2400" dirty="0"/>
            </a:br>
            <a:r>
              <a:rPr lang="en-US" sz="2400" dirty="0"/>
              <a:t>Boiling Frog</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44123423"/>
      </p:ext>
    </p:extLst>
  </p:cSld>
  <p:clrMapOvr>
    <a:masterClrMapping/>
  </p:clrMapOvr>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511. Inaccurate Human Encoding/Decoding (Mental Models)</a:t>
            </a:r>
            <a:br>
              <a:rPr lang="en-US" sz="2400" dirty="0"/>
            </a:br>
            <a:r>
              <a:rPr lang="en-US" sz="2400" dirty="0"/>
              <a:t>Short Termism</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447287632"/>
      </p:ext>
    </p:extLst>
  </p:cSld>
  <p:clrMapOvr>
    <a:masterClrMapping/>
  </p:clrMapOvr>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511. Inaccurate Human Encoding/Decoding (Mental Models)</a:t>
            </a:r>
            <a:br>
              <a:rPr lang="en-US" sz="2400" dirty="0"/>
            </a:br>
            <a:r>
              <a:rPr lang="en-US" sz="2400" dirty="0"/>
              <a:t>Short Termism</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70855512"/>
      </p:ext>
    </p:extLst>
  </p:cSld>
  <p:clrMapOvr>
    <a:masterClrMapping/>
  </p:clrMapOvr>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512. Inaccurate Human Encoding/Decoding (Mental Models)</a:t>
            </a:r>
            <a:br>
              <a:rPr lang="en-US" sz="2400" dirty="0"/>
            </a:br>
            <a:r>
              <a:rPr lang="en-US" sz="2400" dirty="0"/>
              <a:t>Technical Debt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289018822"/>
      </p:ext>
    </p:extLst>
  </p:cSld>
  <p:clrMapOvr>
    <a:masterClrMapping/>
  </p:clrMapOvr>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512. Inaccurate Human Encoding/Decoding (Mental Models)</a:t>
            </a:r>
            <a:br>
              <a:rPr lang="en-US" sz="2400" dirty="0"/>
            </a:br>
            <a:r>
              <a:rPr lang="en-US" sz="2400" dirty="0"/>
              <a:t>Technical Debt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8334077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  New Metrics in System Performance Evaluation</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What gets measured gets done.  If the subject security, IM or privacy system and/or technology offers new or additional metrics that are viewed as correlated with improved security, IM and privacy performance, the system and/or technology can provide a basis for a new framework for evaluation of security, IM and privacy efficacy.</a:t>
            </a:r>
          </a:p>
          <a:p>
            <a:pPr lvl="1"/>
            <a:r>
              <a:rPr lang="en-US" dirty="0"/>
              <a:t>Consider normative cross-references to existing standards (and their corresponding metrics of performance against such standards) as stabilizing elements to facilitate the deployment and adoption of new candidate security, IM or privacy technologies.</a:t>
            </a:r>
          </a:p>
          <a:p>
            <a:pPr lvl="2"/>
            <a:r>
              <a:rPr lang="en-US" dirty="0"/>
              <a:t>Consider tangential standards that can stabilize fast evolving areas with normative scaffolding</a:t>
            </a:r>
          </a:p>
          <a:p>
            <a:pPr lvl="1"/>
            <a:r>
              <a:rPr lang="en-US" dirty="0"/>
              <a:t>[Other?]</a:t>
            </a:r>
          </a:p>
          <a:p>
            <a:r>
              <a:rPr lang="en-US" dirty="0"/>
              <a:t>References:</a:t>
            </a:r>
          </a:p>
          <a:p>
            <a:endParaRPr lang="en-US" dirty="0"/>
          </a:p>
          <a:p>
            <a:pPr lvl="2"/>
            <a:endParaRPr lang="en-US" dirty="0"/>
          </a:p>
        </p:txBody>
      </p:sp>
    </p:spTree>
    <p:extLst>
      <p:ext uri="{BB962C8B-B14F-4D97-AF65-F5344CB8AC3E}">
        <p14:creationId xmlns:p14="http://schemas.microsoft.com/office/powerpoint/2010/main" val="1060079783"/>
      </p:ext>
    </p:extLst>
  </p:cSld>
  <p:clrMapOvr>
    <a:masterClrMapping/>
  </p:clrMapOvr>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513. Inaccurate Human Encoding/Decoding (Mental Models)</a:t>
            </a:r>
            <a:br>
              <a:rPr lang="en-US" sz="2400" dirty="0"/>
            </a:br>
            <a:r>
              <a:rPr lang="en-US" sz="2400" dirty="0"/>
              <a:t>Path Dependence</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066287465"/>
      </p:ext>
    </p:extLst>
  </p:cSld>
  <p:clrMapOvr>
    <a:masterClrMapping/>
  </p:clrMapOvr>
</p:sld>
</file>

<file path=ppt/slides/slide1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513. Inaccurate Human Encoding/Decoding (Mental Models)</a:t>
            </a:r>
            <a:br>
              <a:rPr lang="en-US" sz="2400" dirty="0"/>
            </a:br>
            <a:r>
              <a:rPr lang="en-US" sz="2400" dirty="0"/>
              <a:t>Path Dependence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686840349"/>
      </p:ext>
    </p:extLst>
  </p:cSld>
  <p:clrMapOvr>
    <a:masterClrMapping/>
  </p:clrMapOvr>
</p:sld>
</file>

<file path=ppt/slides/slide1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514. Inaccurate Human Encoding/Decoding (Mental Models)</a:t>
            </a:r>
            <a:br>
              <a:rPr lang="en-US" sz="2400" dirty="0"/>
            </a:br>
            <a:r>
              <a:rPr lang="en-US" sz="2400" dirty="0"/>
              <a:t>Preserving Optionality</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684155188"/>
      </p:ext>
    </p:extLst>
  </p:cSld>
  <p:clrMapOvr>
    <a:masterClrMapping/>
  </p:clrMapOvr>
</p:sld>
</file>

<file path=ppt/slides/slide1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514. Inaccurate Human Encoding/Decoding (Mental Models)</a:t>
            </a:r>
            <a:br>
              <a:rPr lang="en-US" sz="2400" dirty="0"/>
            </a:br>
            <a:r>
              <a:rPr lang="en-US" sz="2400" dirty="0"/>
              <a:t>Preserving Optionality</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058198083"/>
      </p:ext>
    </p:extLst>
  </p:cSld>
  <p:clrMapOvr>
    <a:masterClrMapping/>
  </p:clrMapOvr>
</p:sld>
</file>

<file path=ppt/slides/slide1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515. Inaccurate Human Encoding/Decoding (Mental Models)</a:t>
            </a:r>
            <a:br>
              <a:rPr lang="en-US" sz="2400" dirty="0"/>
            </a:br>
            <a:r>
              <a:rPr lang="en-US" sz="2400" dirty="0"/>
              <a:t>Precautionary Principle</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796365623"/>
      </p:ext>
    </p:extLst>
  </p:cSld>
  <p:clrMapOvr>
    <a:masterClrMapping/>
  </p:clrMapOvr>
</p:sld>
</file>

<file path=ppt/slides/slide1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515. Inaccurate Human Encoding/Decoding (Mental Models)</a:t>
            </a:r>
            <a:br>
              <a:rPr lang="en-US" sz="2400" dirty="0"/>
            </a:br>
            <a:r>
              <a:rPr lang="en-US" sz="2400" dirty="0"/>
              <a:t>Precautionary Principle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78895994"/>
      </p:ext>
    </p:extLst>
  </p:cSld>
  <p:clrMapOvr>
    <a:masterClrMapping/>
  </p:clrMapOvr>
</p:sld>
</file>

<file path=ppt/slides/slide1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516. Inaccurate Human Encoding/Decoding (Mental Models)</a:t>
            </a:r>
            <a:br>
              <a:rPr lang="en-US" sz="2400" dirty="0"/>
            </a:br>
            <a:r>
              <a:rPr lang="en-US" sz="2400" dirty="0"/>
              <a:t>Information Overload</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928888981"/>
      </p:ext>
    </p:extLst>
  </p:cSld>
  <p:clrMapOvr>
    <a:masterClrMapping/>
  </p:clrMapOvr>
</p:sld>
</file>

<file path=ppt/slides/slide1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516. Inaccurate Human Encoding/Decoding (Mental Models)</a:t>
            </a:r>
            <a:br>
              <a:rPr lang="en-US" sz="2400" dirty="0"/>
            </a:br>
            <a:r>
              <a:rPr lang="en-US" sz="2400" dirty="0"/>
              <a:t>Information Overload</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74544267"/>
      </p:ext>
    </p:extLst>
  </p:cSld>
  <p:clrMapOvr>
    <a:masterClrMapping/>
  </p:clrMapOvr>
</p:sld>
</file>

<file path=ppt/slides/slide1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517. Inaccurate Human Encoding/Decoding (Mental Models)</a:t>
            </a:r>
            <a:br>
              <a:rPr lang="en-US" sz="2400" dirty="0"/>
            </a:br>
            <a:r>
              <a:rPr lang="en-US" sz="2400" dirty="0"/>
              <a:t>Analysis Paralysis</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050379913"/>
      </p:ext>
    </p:extLst>
  </p:cSld>
  <p:clrMapOvr>
    <a:masterClrMapping/>
  </p:clrMapOvr>
</p:sld>
</file>

<file path=ppt/slides/slide1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517. Inaccurate Human Encoding/Decoding (Mental Models)</a:t>
            </a:r>
            <a:br>
              <a:rPr lang="en-US" sz="2400" dirty="0"/>
            </a:br>
            <a:r>
              <a:rPr lang="en-US" sz="2400" dirty="0"/>
              <a:t>Analysis Paralysis</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6851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008000"/>
                </a:solidFill>
              </a:rPr>
              <a:t>1.	Time </a:t>
            </a:r>
          </a:p>
          <a:p>
            <a:pPr marL="0" indent="0">
              <a:buNone/>
            </a:pPr>
            <a:r>
              <a:rPr lang="en-US" dirty="0">
                <a:solidFill>
                  <a:srgbClr val="008000"/>
                </a:solidFill>
              </a:rPr>
              <a:t>2.  	Scale </a:t>
            </a:r>
          </a:p>
          <a:p>
            <a:pPr marL="0" indent="0">
              <a:buNone/>
            </a:pPr>
            <a:r>
              <a:rPr lang="en-US" dirty="0">
                <a:solidFill>
                  <a:srgbClr val="008000"/>
                </a:solidFill>
              </a:rPr>
              <a:t>3.  	Scope</a:t>
            </a:r>
          </a:p>
          <a:p>
            <a:pPr marL="0" indent="0">
              <a:buNone/>
            </a:pPr>
            <a:r>
              <a:rPr lang="en-US" dirty="0">
                <a:solidFill>
                  <a:srgbClr val="008000"/>
                </a:solidFill>
              </a:rPr>
              <a:t>4.  	Stakeholder Type</a:t>
            </a:r>
          </a:p>
          <a:p>
            <a:pPr marL="0" indent="0">
              <a:buNone/>
            </a:pPr>
            <a:r>
              <a:rPr lang="en-US" dirty="0">
                <a:solidFill>
                  <a:srgbClr val="008000"/>
                </a:solidFill>
              </a:rPr>
              <a:t>5.  	Community of Interest</a:t>
            </a:r>
          </a:p>
          <a:p>
            <a:pPr marL="0" indent="0">
              <a:buNone/>
            </a:pPr>
            <a:r>
              <a:rPr lang="en-US" dirty="0">
                <a:solidFill>
                  <a:srgbClr val="008000"/>
                </a:solidFill>
              </a:rPr>
              <a:t>6.	Bias - Individual</a:t>
            </a:r>
          </a:p>
          <a:p>
            <a:pPr marL="0" indent="0">
              <a:buNone/>
            </a:pPr>
            <a:r>
              <a:rPr lang="en-US" dirty="0">
                <a:solidFill>
                  <a:srgbClr val="0000FF"/>
                </a:solidFill>
              </a:rPr>
              <a:t>7.	Bias - Institutional</a:t>
            </a:r>
          </a:p>
          <a:p>
            <a:pPr marL="0" indent="0">
              <a:buNone/>
            </a:pPr>
            <a:r>
              <a:rPr lang="en-US" dirty="0">
                <a:solidFill>
                  <a:srgbClr val="008000"/>
                </a:solidFill>
              </a:rPr>
              <a:t>8.	Bias - Sectoral</a:t>
            </a:r>
          </a:p>
          <a:p>
            <a:pPr marL="0" indent="0">
              <a:buNone/>
            </a:pPr>
            <a:r>
              <a:rPr lang="en-US" dirty="0">
                <a:solidFill>
                  <a:srgbClr val="008000"/>
                </a:solidFill>
              </a:rPr>
              <a:t>9.	Bias – National/Cultural</a:t>
            </a:r>
          </a:p>
          <a:p>
            <a:pPr marL="0" indent="0">
              <a:buNone/>
            </a:pPr>
            <a:r>
              <a:rPr lang="en-US" dirty="0">
                <a:solidFill>
                  <a:srgbClr val="008000"/>
                </a:solidFill>
              </a:rPr>
              <a:t>10.	Bias – Analytical/Statistical</a:t>
            </a:r>
          </a:p>
          <a:p>
            <a:pPr marL="0" indent="0">
              <a:buNone/>
            </a:pPr>
            <a:r>
              <a:rPr lang="en-US" dirty="0">
                <a:solidFill>
                  <a:srgbClr val="008000"/>
                </a:solidFill>
              </a:rPr>
              <a:t>11.	Reliability/Predictability/Trust</a:t>
            </a:r>
          </a:p>
          <a:p>
            <a:pPr marL="0" indent="0">
              <a:buNone/>
            </a:pPr>
            <a:r>
              <a:rPr lang="en-US" dirty="0">
                <a:solidFill>
                  <a:srgbClr val="0000FF"/>
                </a:solidFill>
              </a:rPr>
              <a:t>12.	Individual Attributes/Training/Education/Experience</a:t>
            </a:r>
          </a:p>
          <a:p>
            <a:pPr marL="0" indent="0">
              <a:buNone/>
            </a:pPr>
            <a:r>
              <a:rPr lang="en-US" dirty="0">
                <a:solidFill>
                  <a:srgbClr val="0000FF"/>
                </a:solidFill>
              </a:rPr>
              <a:t>13.	Economic Incentives</a:t>
            </a:r>
          </a:p>
          <a:p>
            <a:pPr marL="0" indent="0">
              <a:buNone/>
            </a:pPr>
            <a:r>
              <a:rPr lang="en-US" dirty="0">
                <a:solidFill>
                  <a:srgbClr val="008000"/>
                </a:solidFill>
              </a:rPr>
              <a:t>14.	Economic Setting</a:t>
            </a:r>
          </a:p>
          <a:p>
            <a:pPr marL="0" indent="0">
              <a:buNone/>
            </a:pPr>
            <a:r>
              <a:rPr lang="en-US" dirty="0">
                <a:solidFill>
                  <a:srgbClr val="008000"/>
                </a:solidFill>
              </a:rPr>
              <a:t>15.	Central vs. Distributed Architecture</a:t>
            </a:r>
          </a:p>
          <a:p>
            <a:pPr marL="0" indent="0">
              <a:buNone/>
            </a:pPr>
            <a:endParaRPr lang="en-US" dirty="0">
              <a:solidFill>
                <a:srgbClr val="008000"/>
              </a:solidFill>
            </a:endParaRPr>
          </a:p>
          <a:p>
            <a:pPr marL="0" indent="0">
              <a:buNone/>
            </a:pPr>
            <a:endParaRPr lang="en-US" dirty="0">
              <a:solidFill>
                <a:srgbClr val="008000"/>
              </a:solidFill>
            </a:endParaRPr>
          </a:p>
        </p:txBody>
      </p:sp>
    </p:spTree>
    <p:extLst>
      <p:ext uri="{BB962C8B-B14F-4D97-AF65-F5344CB8AC3E}">
        <p14:creationId xmlns:p14="http://schemas.microsoft.com/office/powerpoint/2010/main" val="36202664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23.  Death of Secrecy Challenge</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Secrecy died (or is at least in “intensive care”) because of:</a:t>
            </a:r>
          </a:p>
          <a:p>
            <a:pPr lvl="2"/>
            <a:r>
              <a:rPr lang="en-US" dirty="0"/>
              <a:t>massive data system technical interoperability, and </a:t>
            </a:r>
          </a:p>
          <a:p>
            <a:pPr lvl="2"/>
            <a:r>
              <a:rPr lang="en-US" dirty="0"/>
              <a:t>collective quest for individual insight, and </a:t>
            </a:r>
          </a:p>
          <a:p>
            <a:pPr lvl="2"/>
            <a:r>
              <a:rPr lang="en-US" dirty="0"/>
              <a:t>desire for information advantage to gain leverage and lower interaction risks</a:t>
            </a:r>
          </a:p>
          <a:p>
            <a:pPr lvl="1"/>
            <a:r>
              <a:rPr lang="en-US" dirty="0"/>
              <a:t>How can Identity Management, Privacy, Information System integrity be manifested and preserved in the absence of secrecy?</a:t>
            </a:r>
          </a:p>
          <a:p>
            <a:pPr lvl="2"/>
            <a:r>
              <a:rPr lang="en-US" dirty="0"/>
              <a:t>Massive technical interoperability increases interaction volume exponentially</a:t>
            </a:r>
          </a:p>
          <a:p>
            <a:pPr lvl="2"/>
            <a:r>
              <a:rPr lang="en-US" dirty="0"/>
              <a:t>Interactions breed risk of intentional or accidental release of information</a:t>
            </a:r>
          </a:p>
          <a:p>
            <a:pPr lvl="1"/>
            <a:r>
              <a:rPr lang="en-US" dirty="0"/>
              <a:t>How can reliable and trustworthy security, IM and Privacy be measurably delivered in distributed systems where the expense of keeping secrets is increasing faster than the achievement of that goal?</a:t>
            </a:r>
          </a:p>
          <a:p>
            <a:pPr lvl="2"/>
            <a:r>
              <a:rPr lang="en-US" dirty="0"/>
              <a:t>Hybridize with “Power law” Map</a:t>
            </a:r>
          </a:p>
          <a:p>
            <a:pPr lvl="1"/>
            <a:r>
              <a:rPr lang="en-US" dirty="0"/>
              <a:t>[Other?]</a:t>
            </a:r>
          </a:p>
          <a:p>
            <a:r>
              <a:rPr lang="en-US" dirty="0"/>
              <a:t>References:</a:t>
            </a:r>
          </a:p>
          <a:p>
            <a:endParaRPr lang="en-US" dirty="0"/>
          </a:p>
          <a:p>
            <a:endParaRPr lang="en-US" dirty="0"/>
          </a:p>
          <a:p>
            <a:endParaRPr lang="en-US" dirty="0"/>
          </a:p>
        </p:txBody>
      </p:sp>
    </p:spTree>
    <p:extLst>
      <p:ext uri="{BB962C8B-B14F-4D97-AF65-F5344CB8AC3E}">
        <p14:creationId xmlns:p14="http://schemas.microsoft.com/office/powerpoint/2010/main" val="1552458057"/>
      </p:ext>
    </p:extLst>
  </p:cSld>
  <p:clrMapOvr>
    <a:masterClrMapping/>
  </p:clrMapOvr>
</p:sld>
</file>

<file path=ppt/slides/slide1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518. Inaccurate Human Encoding/Decoding (Mental Models)</a:t>
            </a:r>
            <a:br>
              <a:rPr lang="en-US" sz="2400" dirty="0"/>
            </a:br>
            <a:r>
              <a:rPr lang="en-US" sz="2400" dirty="0"/>
              <a:t>Perfect is the enemy of the Good</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485138222"/>
      </p:ext>
    </p:extLst>
  </p:cSld>
  <p:clrMapOvr>
    <a:masterClrMapping/>
  </p:clrMapOvr>
</p:sld>
</file>

<file path=ppt/slides/slide1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518. Inaccurate Human Encoding/Decoding (Mental Models)</a:t>
            </a:r>
            <a:br>
              <a:rPr lang="en-US" sz="2400" dirty="0"/>
            </a:br>
            <a:r>
              <a:rPr lang="en-US" sz="2400" dirty="0"/>
              <a:t>Perfect is the enemy of the Good</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15753248"/>
      </p:ext>
    </p:extLst>
  </p:cSld>
  <p:clrMapOvr>
    <a:masterClrMapping/>
  </p:clrMapOvr>
</p:sld>
</file>

<file path=ppt/slides/slide1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519. Inaccurate Human Encoding/Decoding (Mental Models)</a:t>
            </a:r>
            <a:br>
              <a:rPr lang="en-US" sz="2400" dirty="0"/>
            </a:br>
            <a:r>
              <a:rPr lang="en-US" sz="2400" dirty="0"/>
              <a:t>Reversible Decisions</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675679392"/>
      </p:ext>
    </p:extLst>
  </p:cSld>
  <p:clrMapOvr>
    <a:masterClrMapping/>
  </p:clrMapOvr>
</p:sld>
</file>

<file path=ppt/slides/slide1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519. Inaccurate Human Encoding/Decoding (Mental Models)</a:t>
            </a:r>
            <a:br>
              <a:rPr lang="en-US" sz="2400" dirty="0"/>
            </a:br>
            <a:r>
              <a:rPr lang="en-US" sz="2400" dirty="0"/>
              <a:t>Reversible Decisions</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21871923"/>
      </p:ext>
    </p:extLst>
  </p:cSld>
  <p:clrMapOvr>
    <a:masterClrMapping/>
  </p:clrMapOvr>
</p:sld>
</file>

<file path=ppt/slides/slide1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520. Inaccurate Human Encoding/Decoding (Mental Models)</a:t>
            </a:r>
            <a:br>
              <a:rPr lang="en-US" sz="2400" dirty="0"/>
            </a:br>
            <a:r>
              <a:rPr lang="en-US" sz="2400" dirty="0"/>
              <a:t>Hick’s Law</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684579567"/>
      </p:ext>
    </p:extLst>
  </p:cSld>
  <p:clrMapOvr>
    <a:masterClrMapping/>
  </p:clrMapOvr>
</p:sld>
</file>

<file path=ppt/slides/slide1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520. Inaccurate Human Encoding/Decoding (Mental Models)</a:t>
            </a:r>
            <a:br>
              <a:rPr lang="en-US" sz="2400" dirty="0"/>
            </a:br>
            <a:r>
              <a:rPr lang="en-US" sz="2400" dirty="0"/>
              <a:t>Hick’s Law</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76521456"/>
      </p:ext>
    </p:extLst>
  </p:cSld>
  <p:clrMapOvr>
    <a:masterClrMapping/>
  </p:clrMapOvr>
</p:sld>
</file>

<file path=ppt/slides/slide1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521. Inaccurate Human Encoding/Decoding (Mental Models)</a:t>
            </a:r>
            <a:br>
              <a:rPr lang="en-US" sz="2400" dirty="0"/>
            </a:br>
            <a:r>
              <a:rPr lang="en-US" sz="2400" dirty="0"/>
              <a:t>Paradox of Choice</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427809456"/>
      </p:ext>
    </p:extLst>
  </p:cSld>
  <p:clrMapOvr>
    <a:masterClrMapping/>
  </p:clrMapOvr>
</p:sld>
</file>

<file path=ppt/slides/slide1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521. Inaccurate Human Encoding/Decoding (Mental Models)</a:t>
            </a:r>
            <a:br>
              <a:rPr lang="en-US" sz="2400" dirty="0"/>
            </a:br>
            <a:r>
              <a:rPr lang="en-US" sz="2400" dirty="0"/>
              <a:t>Paradox of Choice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80385909"/>
      </p:ext>
    </p:extLst>
  </p:cSld>
  <p:clrMapOvr>
    <a:masterClrMapping/>
  </p:clrMapOvr>
</p:sld>
</file>

<file path=ppt/slides/slide1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522. Inaccurate Human Encoding/Decoding (Mental Models)</a:t>
            </a:r>
            <a:br>
              <a:rPr lang="en-US" sz="2400" dirty="0"/>
            </a:br>
            <a:r>
              <a:rPr lang="en-US" sz="2400" dirty="0"/>
              <a:t>Decision Fatigue</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629859965"/>
      </p:ext>
    </p:extLst>
  </p:cSld>
  <p:clrMapOvr>
    <a:masterClrMapping/>
  </p:clrMapOvr>
</p:sld>
</file>

<file path=ppt/slides/slide1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522. Inaccurate Human Encoding/Decoding (Mental Models)</a:t>
            </a:r>
            <a:br>
              <a:rPr lang="en-US" sz="2400" dirty="0"/>
            </a:br>
            <a:r>
              <a:rPr lang="en-US" sz="2400" dirty="0"/>
              <a:t>Decision Fatigue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382621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23.  Death of Secrecy Challenge</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Measurably-reliable Privacy and Identity Management goals can be met even given the “death” of secrecy.  </a:t>
            </a:r>
          </a:p>
          <a:p>
            <a:pPr lvl="2"/>
            <a:r>
              <a:rPr lang="en-US" dirty="0"/>
              <a:t>Compare: Why don’t people steal each other’s patio furniture?  </a:t>
            </a:r>
          </a:p>
          <a:p>
            <a:pPr lvl="2"/>
            <a:r>
              <a:rPr lang="en-US" dirty="0"/>
              <a:t>Compare: Why do people stop at red lights? </a:t>
            </a:r>
          </a:p>
          <a:p>
            <a:pPr lvl="1"/>
            <a:r>
              <a:rPr lang="en-US" dirty="0"/>
              <a:t>Shared narrative of “rule of law” and sovereign authority projected onto governmental organization (Rooted in Peace of Westphalia – 1648) enable self-binding by citizens and commercial entities (the latter of which are formed pursuant to state (and rarely federal) laws) to compulsory laws and regulations which function as standards of behavior that convert duties from words into behaviors and practices, breathing life into the rights established by those laws.</a:t>
            </a:r>
          </a:p>
          <a:p>
            <a:pPr lvl="1"/>
            <a:r>
              <a:rPr lang="en-US" dirty="0"/>
              <a:t>Consider the ways in which the security, IM and privacy metrics generated by use or operation of the subject system and/or technology can result in a form of “democratized information” to encourage populations of stakeholders to self-bind to a set of rules in furtherance of the collective benefits.</a:t>
            </a:r>
          </a:p>
          <a:p>
            <a:pPr lvl="2"/>
            <a:r>
              <a:rPr lang="en-US" dirty="0"/>
              <a:t>Vary “enforcement” strategies depending on nature of values/harms involved.</a:t>
            </a:r>
          </a:p>
          <a:p>
            <a:pPr lvl="1"/>
            <a:r>
              <a:rPr lang="en-US" dirty="0"/>
              <a:t>Consider “information arbitrage co-operative structure”</a:t>
            </a:r>
          </a:p>
          <a:p>
            <a:pPr lvl="2"/>
            <a:r>
              <a:rPr lang="en-US" dirty="0"/>
              <a:t>Consider links to emerging online “reputation” systems as rules enforcement mechanism</a:t>
            </a:r>
          </a:p>
          <a:p>
            <a:pPr lvl="1"/>
            <a:r>
              <a:rPr lang="en-US" dirty="0"/>
              <a:t>See “Neighborhood Watch” Map</a:t>
            </a:r>
          </a:p>
          <a:p>
            <a:pPr lvl="1"/>
            <a:r>
              <a:rPr lang="en-US" dirty="0"/>
              <a:t>[Other?]</a:t>
            </a:r>
          </a:p>
          <a:p>
            <a:r>
              <a:rPr lang="en-US" dirty="0"/>
              <a:t>References:</a:t>
            </a:r>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840471323"/>
      </p:ext>
    </p:extLst>
  </p:cSld>
  <p:clrMapOvr>
    <a:masterClrMapping/>
  </p:clrMapOvr>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523. Inaccurate Human Encoding/Decoding (Mental Models)</a:t>
            </a:r>
            <a:br>
              <a:rPr lang="en-US" sz="2400" dirty="0"/>
            </a:br>
            <a:r>
              <a:rPr lang="en-US" sz="2400" dirty="0"/>
              <a:t>Murphy’s Law</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182873391"/>
      </p:ext>
    </p:extLst>
  </p:cSld>
  <p:clrMapOvr>
    <a:masterClrMapping/>
  </p:clrMapOvr>
</p:sld>
</file>

<file path=ppt/slides/slide1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523. Inaccurate Human Encoding/Decoding (Mental Models)</a:t>
            </a:r>
            <a:br>
              <a:rPr lang="en-US" sz="2400" dirty="0"/>
            </a:br>
            <a:r>
              <a:rPr lang="en-US" sz="2400" dirty="0"/>
              <a:t>Murphy’s Law</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6054913"/>
      </p:ext>
    </p:extLst>
  </p:cSld>
  <p:clrMapOvr>
    <a:masterClrMapping/>
  </p:clrMapOvr>
</p:sld>
</file>

<file path=ppt/slides/slide1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524. Inaccurate Human Encoding/Decoding (Mental Models)</a:t>
            </a:r>
            <a:br>
              <a:rPr lang="en-US" sz="2400" dirty="0"/>
            </a:br>
            <a:r>
              <a:rPr lang="en-US" sz="2400" dirty="0"/>
              <a:t>North Star</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747327509"/>
      </p:ext>
    </p:extLst>
  </p:cSld>
  <p:clrMapOvr>
    <a:masterClrMapping/>
  </p:clrMapOvr>
</p:sld>
</file>

<file path=ppt/slides/slide1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524. Inaccurate Human Encoding/Decoding (Mental Models)</a:t>
            </a:r>
            <a:br>
              <a:rPr lang="en-US" sz="2400" dirty="0"/>
            </a:br>
            <a:r>
              <a:rPr lang="en-US" sz="2400" dirty="0"/>
              <a:t>North Star</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38672696"/>
      </p:ext>
    </p:extLst>
  </p:cSld>
  <p:clrMapOvr>
    <a:masterClrMapping/>
  </p:clrMapOvr>
</p:sld>
</file>

<file path=ppt/slides/slide1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525. Inaccurate Human Encoding/Decoding (Mental Models)</a:t>
            </a:r>
            <a:br>
              <a:rPr lang="en-US" sz="2400" dirty="0"/>
            </a:br>
            <a:r>
              <a:rPr lang="en-US" sz="2400" dirty="0"/>
              <a:t>Compound Interest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311754774"/>
      </p:ext>
    </p:extLst>
  </p:cSld>
  <p:clrMapOvr>
    <a:masterClrMapping/>
  </p:clrMapOvr>
</p:sld>
</file>

<file path=ppt/slides/slide1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525. Inaccurate Human Encoding/Decoding (Mental Models)</a:t>
            </a:r>
            <a:br>
              <a:rPr lang="en-US" sz="2400" dirty="0"/>
            </a:br>
            <a:r>
              <a:rPr lang="en-US" sz="2400" dirty="0"/>
              <a:t>Compound Interest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54887995"/>
      </p:ext>
    </p:extLst>
  </p:cSld>
  <p:clrMapOvr>
    <a:masterClrMapping/>
  </p:clrMapOvr>
</p:sld>
</file>

<file path=ppt/slides/slide1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526. Inaccurate Human Encoding/Decoding (Mental Models)</a:t>
            </a:r>
            <a:br>
              <a:rPr lang="en-US" sz="2400" dirty="0"/>
            </a:br>
            <a:r>
              <a:rPr lang="en-US" sz="2400" dirty="0"/>
              <a:t>2-Front Wars</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304401171"/>
      </p:ext>
    </p:extLst>
  </p:cSld>
  <p:clrMapOvr>
    <a:masterClrMapping/>
  </p:clrMapOvr>
</p:sld>
</file>

<file path=ppt/slides/slide1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526. Inaccurate Human Encoding/Decoding (Mental Models)</a:t>
            </a:r>
            <a:br>
              <a:rPr lang="en-US" sz="2400" dirty="0"/>
            </a:br>
            <a:r>
              <a:rPr lang="en-US" sz="2400" dirty="0"/>
              <a:t>2-Front Wars</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81633745"/>
      </p:ext>
    </p:extLst>
  </p:cSld>
  <p:clrMapOvr>
    <a:masterClrMapping/>
  </p:clrMapOvr>
</p:sld>
</file>

<file path=ppt/slides/slide1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527. Inaccurate Human Encoding/Decoding (Mental Models)</a:t>
            </a:r>
            <a:br>
              <a:rPr lang="en-US" sz="2400" dirty="0"/>
            </a:br>
            <a:r>
              <a:rPr lang="en-US" sz="2400" dirty="0"/>
              <a:t>Multi-Tasking</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933659771"/>
      </p:ext>
    </p:extLst>
  </p:cSld>
  <p:clrMapOvr>
    <a:masterClrMapping/>
  </p:clrMapOvr>
</p:sld>
</file>

<file path=ppt/slides/slide1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527. Inaccurate Human Encoding/Decoding (Mental Models)</a:t>
            </a:r>
            <a:br>
              <a:rPr lang="en-US" sz="2400" dirty="0"/>
            </a:br>
            <a:r>
              <a:rPr lang="en-US" sz="2400" dirty="0"/>
              <a:t>Multi-Tasking</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010109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24.  Uncanny Valley</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There is a human resistance to certain AI and autonomous systems that are “too human.”</a:t>
            </a:r>
          </a:p>
          <a:p>
            <a:pPr lvl="2"/>
            <a:r>
              <a:rPr lang="en-US" dirty="0"/>
              <a:t>First described in visual terms, and later also in other “Creepiness factor” interaction settings</a:t>
            </a:r>
          </a:p>
          <a:p>
            <a:pPr lvl="1"/>
            <a:r>
              <a:rPr lang="en-US" dirty="0"/>
              <a:t>For systems and/or technology to deliver effective security, IM and privacy products and services (that relate to intrinsically human needs) will require attention to the “uncanny valley” problem.</a:t>
            </a:r>
          </a:p>
          <a:p>
            <a:pPr lvl="1"/>
            <a:r>
              <a:rPr lang="en-US" dirty="0"/>
              <a:t>How does the subject system and/or technology address risks arising in digitization of value and virtualization of risk in ways that will be helpful and effective for human users?</a:t>
            </a:r>
          </a:p>
          <a:p>
            <a:pPr lvl="1"/>
            <a:r>
              <a:rPr lang="en-US" dirty="0"/>
              <a:t>Do models applied in the system and/or technology system adequately fit the purpose of their application?</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788295787"/>
      </p:ext>
    </p:extLst>
  </p:cSld>
  <p:clrMapOvr>
    <a:masterClrMapping/>
  </p:clrMapOvr>
</p:sld>
</file>

<file path=ppt/slides/slide1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528. Inaccurate Human Encoding/Decoding (Mental Models)</a:t>
            </a:r>
            <a:br>
              <a:rPr lang="en-US" sz="2400" dirty="0"/>
            </a:br>
            <a:r>
              <a:rPr lang="en-US" sz="2400" dirty="0"/>
              <a:t>Top-of-Mind Idea</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823443514"/>
      </p:ext>
    </p:extLst>
  </p:cSld>
  <p:clrMapOvr>
    <a:masterClrMapping/>
  </p:clrMapOvr>
</p:sld>
</file>

<file path=ppt/slides/slide1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528. Inaccurate Human Encoding/Decoding (Mental Models)</a:t>
            </a:r>
            <a:br>
              <a:rPr lang="en-US" sz="2400" dirty="0"/>
            </a:br>
            <a:r>
              <a:rPr lang="en-US" sz="2400" dirty="0"/>
              <a:t>Top-of-Mind Idea</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659033778"/>
      </p:ext>
    </p:extLst>
  </p:cSld>
  <p:clrMapOvr>
    <a:masterClrMapping/>
  </p:clrMapOvr>
</p:sld>
</file>

<file path=ppt/slides/slide1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529. Inaccurate Human Encoding/Decoding (Mental Models)</a:t>
            </a:r>
            <a:br>
              <a:rPr lang="en-US" sz="2400" dirty="0"/>
            </a:br>
            <a:r>
              <a:rPr lang="en-US" sz="2400" dirty="0"/>
              <a:t>Deep Work</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074388973"/>
      </p:ext>
    </p:extLst>
  </p:cSld>
  <p:clrMapOvr>
    <a:masterClrMapping/>
  </p:clrMapOvr>
</p:sld>
</file>

<file path=ppt/slides/slide1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529. Inaccurate Human Encoding/Decoding (Mental Models)</a:t>
            </a:r>
            <a:br>
              <a:rPr lang="en-US" sz="2400" dirty="0"/>
            </a:br>
            <a:r>
              <a:rPr lang="en-US" sz="2400" dirty="0"/>
              <a:t>Deep Work</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77042988"/>
      </p:ext>
    </p:extLst>
  </p:cSld>
  <p:clrMapOvr>
    <a:masterClrMapping/>
  </p:clrMapOvr>
</p:sld>
</file>

<file path=ppt/slides/slide1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530. Inaccurate Human Encoding/Decoding (Mental Models)</a:t>
            </a:r>
            <a:br>
              <a:rPr lang="en-US" sz="2400" dirty="0"/>
            </a:br>
            <a:r>
              <a:rPr lang="en-US" sz="2400" dirty="0"/>
              <a:t>Eisenhower Decision Matrix</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661817699"/>
      </p:ext>
    </p:extLst>
  </p:cSld>
  <p:clrMapOvr>
    <a:masterClrMapping/>
  </p:clrMapOvr>
</p:sld>
</file>

<file path=ppt/slides/slide1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530. Inaccurate Human Encoding/Decoding (Mental Models)</a:t>
            </a:r>
            <a:br>
              <a:rPr lang="en-US" sz="2400" dirty="0"/>
            </a:br>
            <a:r>
              <a:rPr lang="en-US" sz="2400" dirty="0"/>
              <a:t>Eisenhower Decision Matrix</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19803386"/>
      </p:ext>
    </p:extLst>
  </p:cSld>
  <p:clrMapOvr>
    <a:masterClrMapping/>
  </p:clrMapOvr>
</p:sld>
</file>

<file path=ppt/slides/slide1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531. Inaccurate Human Encoding/Decoding (Mental Models)</a:t>
            </a:r>
            <a:br>
              <a:rPr lang="en-US" sz="2400" dirty="0"/>
            </a:br>
            <a:r>
              <a:rPr lang="en-US" sz="2400" dirty="0"/>
              <a:t>Sayre’s Law</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289700264"/>
      </p:ext>
    </p:extLst>
  </p:cSld>
  <p:clrMapOvr>
    <a:masterClrMapping/>
  </p:clrMapOvr>
</p:sld>
</file>

<file path=ppt/slides/slide1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531. Inaccurate Human Encoding/Decoding (Mental Models)</a:t>
            </a:r>
            <a:br>
              <a:rPr lang="en-US" sz="2400" dirty="0"/>
            </a:br>
            <a:r>
              <a:rPr lang="en-US" sz="2400" dirty="0"/>
              <a:t>Sayre’s Law</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52182734"/>
      </p:ext>
    </p:extLst>
  </p:cSld>
  <p:clrMapOvr>
    <a:masterClrMapping/>
  </p:clrMapOvr>
</p:sld>
</file>

<file path=ppt/slides/slide1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532. Inaccurate Human Encoding/Decoding (Mental Models)</a:t>
            </a:r>
            <a:br>
              <a:rPr lang="en-US" sz="2400" dirty="0"/>
            </a:br>
            <a:r>
              <a:rPr lang="en-US" sz="2400" dirty="0"/>
              <a:t>Bike-Shedding</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853344483"/>
      </p:ext>
    </p:extLst>
  </p:cSld>
  <p:clrMapOvr>
    <a:masterClrMapping/>
  </p:clrMapOvr>
</p:sld>
</file>

<file path=ppt/slides/slide1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532. Inaccurate Human Encoding/Decoding (Mental Models)</a:t>
            </a:r>
            <a:br>
              <a:rPr lang="en-US" sz="2400" dirty="0"/>
            </a:br>
            <a:r>
              <a:rPr lang="en-US" sz="2400" dirty="0"/>
              <a:t>Bike-Shedding</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580116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24.  Uncanny Valley</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Consider frameworks that make explicit the nature of socio-technical systems</a:t>
            </a:r>
          </a:p>
          <a:p>
            <a:pPr lvl="2"/>
            <a:r>
              <a:rPr lang="en-US" dirty="0"/>
              <a:t>Compare FTC regulation of “pirate advertising”</a:t>
            </a:r>
          </a:p>
          <a:p>
            <a:pPr lvl="3"/>
            <a:r>
              <a:rPr lang="en-US" dirty="0"/>
              <a:t>FTC imposes “Notice” regime to alert users  </a:t>
            </a:r>
          </a:p>
          <a:p>
            <a:pPr lvl="1"/>
            <a:r>
              <a:rPr lang="en-US" dirty="0"/>
              <a:t>Develop frameworks to parse information decision making tree to establish how security, IM or privacy system and/or technology operates to enhance information channel integrity and derive performance metrics that can be shared with user</a:t>
            </a:r>
          </a:p>
          <a:p>
            <a:pPr lvl="2"/>
            <a:r>
              <a:rPr lang="en-US" dirty="0"/>
              <a:t>intent to bridge the uncanny valley </a:t>
            </a:r>
          </a:p>
          <a:p>
            <a:pPr lvl="2"/>
            <a:r>
              <a:rPr lang="en-US" dirty="0"/>
              <a:t>Ease “existential” queasiness.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48569886"/>
      </p:ext>
    </p:extLst>
  </p:cSld>
  <p:clrMapOvr>
    <a:masterClrMapping/>
  </p:clrMapOvr>
</p:sld>
</file>

<file path=ppt/slides/slide1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533. Inaccurate Human Encoding/Decoding (Mental Models)</a:t>
            </a:r>
            <a:br>
              <a:rPr lang="en-US" sz="2400" dirty="0"/>
            </a:br>
            <a:r>
              <a:rPr lang="en-US" sz="2400" dirty="0"/>
              <a:t>Opportunity Cost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073732953"/>
      </p:ext>
    </p:extLst>
  </p:cSld>
  <p:clrMapOvr>
    <a:masterClrMapping/>
  </p:clrMapOvr>
</p:sld>
</file>

<file path=ppt/slides/slide1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533. Inaccurate Human Encoding/Decoding (Mental Models)</a:t>
            </a:r>
            <a:br>
              <a:rPr lang="en-US" sz="2400" dirty="0"/>
            </a:br>
            <a:r>
              <a:rPr lang="en-US" sz="2400" dirty="0"/>
              <a:t>Opportunity Cost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24561904"/>
      </p:ext>
    </p:extLst>
  </p:cSld>
  <p:clrMapOvr>
    <a:masterClrMapping/>
  </p:clrMapOvr>
</p:sld>
</file>

<file path=ppt/slides/slide1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534. Inaccurate Human Encoding/Decoding (Mental Models)</a:t>
            </a:r>
            <a:br>
              <a:rPr lang="en-US" sz="2400" dirty="0"/>
            </a:br>
            <a:r>
              <a:rPr lang="en-US" sz="2400" dirty="0"/>
              <a:t>Opportunity Cost of Capital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682772345"/>
      </p:ext>
    </p:extLst>
  </p:cSld>
  <p:clrMapOvr>
    <a:masterClrMapping/>
  </p:clrMapOvr>
</p:sld>
</file>

<file path=ppt/slides/slide1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534. Inaccurate Human Encoding/Decoding (Mental Models)</a:t>
            </a:r>
            <a:br>
              <a:rPr lang="en-US" sz="2400" dirty="0"/>
            </a:br>
            <a:r>
              <a:rPr lang="en-US" sz="2400" dirty="0"/>
              <a:t>Opportunity Cost of Capital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87393533"/>
      </p:ext>
    </p:extLst>
  </p:cSld>
  <p:clrMapOvr>
    <a:masterClrMapping/>
  </p:clrMapOvr>
</p:sld>
</file>

<file path=ppt/slides/slide1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535. Inaccurate Human Encoding/Decoding (Mental Models)</a:t>
            </a:r>
            <a:br>
              <a:rPr lang="en-US" sz="2400" dirty="0"/>
            </a:br>
            <a:r>
              <a:rPr lang="en-US" sz="2400" dirty="0"/>
              <a:t>BATNA (Best Alt. To Negotiated Agreement)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002525667"/>
      </p:ext>
    </p:extLst>
  </p:cSld>
  <p:clrMapOvr>
    <a:masterClrMapping/>
  </p:clrMapOvr>
</p:sld>
</file>

<file path=ppt/slides/slide1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535. Inaccurate Human Encoding/Decoding (Mental Models)</a:t>
            </a:r>
            <a:br>
              <a:rPr lang="en-US" sz="2400" dirty="0"/>
            </a:br>
            <a:r>
              <a:rPr lang="en-US" sz="2400" dirty="0"/>
              <a:t>BATNA (Best Alt. To Negotiated Agreement)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860033616"/>
      </p:ext>
    </p:extLst>
  </p:cSld>
  <p:clrMapOvr>
    <a:masterClrMapping/>
  </p:clrMapOvr>
</p:sld>
</file>

<file path=ppt/slides/slide1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536. Inaccurate Human Encoding/Decoding (Mental Models)</a:t>
            </a:r>
            <a:br>
              <a:rPr lang="en-US" sz="2400" dirty="0"/>
            </a:br>
            <a:r>
              <a:rPr lang="en-US" sz="2400" dirty="0"/>
              <a:t>Leverage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631401764"/>
      </p:ext>
    </p:extLst>
  </p:cSld>
  <p:clrMapOvr>
    <a:masterClrMapping/>
  </p:clrMapOvr>
</p:sld>
</file>

<file path=ppt/slides/slide1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536. Inaccurate Human Encoding/Decoding (Mental Models)</a:t>
            </a:r>
            <a:br>
              <a:rPr lang="en-US" sz="2400" dirty="0"/>
            </a:br>
            <a:r>
              <a:rPr lang="en-US" sz="2400" dirty="0"/>
              <a:t>Leverage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33717209"/>
      </p:ext>
    </p:extLst>
  </p:cSld>
  <p:clrMapOvr>
    <a:masterClrMapping/>
  </p:clrMapOvr>
</p:sld>
</file>

<file path=ppt/slides/slide1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537. Inaccurate Human Encoding/Decoding (Mental Models)</a:t>
            </a:r>
            <a:br>
              <a:rPr lang="en-US" sz="2400" dirty="0"/>
            </a:br>
            <a:r>
              <a:rPr lang="en-US" sz="2400" dirty="0"/>
              <a:t>High-Leverage Activities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67988655"/>
      </p:ext>
    </p:extLst>
  </p:cSld>
  <p:clrMapOvr>
    <a:masterClrMapping/>
  </p:clrMapOvr>
</p:sld>
</file>

<file path=ppt/slides/slide1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537. Inaccurate Human Encoding/Decoding (Mental Models)</a:t>
            </a:r>
            <a:br>
              <a:rPr lang="en-US" sz="2400" dirty="0"/>
            </a:br>
            <a:r>
              <a:rPr lang="en-US" sz="2400" dirty="0"/>
              <a:t>High Leverage Activities</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856796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25.  Infinite Duplication</a:t>
            </a:r>
          </a:p>
        </p:txBody>
      </p:sp>
      <p:sp>
        <p:nvSpPr>
          <p:cNvPr id="3" name="Content Placeholder 2"/>
          <p:cNvSpPr>
            <a:spLocks noGrp="1"/>
          </p:cNvSpPr>
          <p:nvPr>
            <p:ph idx="1"/>
          </p:nvPr>
        </p:nvSpPr>
        <p:spPr/>
        <p:txBody>
          <a:bodyPr>
            <a:normAutofit fontScale="77500" lnSpcReduction="20000"/>
          </a:bodyPr>
          <a:lstStyle/>
          <a:p>
            <a:r>
              <a:rPr lang="en-US" dirty="0"/>
              <a:t>Challenges </a:t>
            </a:r>
          </a:p>
          <a:p>
            <a:pPr lvl="1"/>
            <a:r>
              <a:rPr lang="en-US" dirty="0"/>
              <a:t>Data can be infinitely duplicated and is non-rivalrous</a:t>
            </a:r>
          </a:p>
          <a:p>
            <a:pPr lvl="2"/>
            <a:r>
              <a:rPr lang="en-US" dirty="0"/>
              <a:t>it can be used by multiple parties simultaneously or serially without diminution of value. </a:t>
            </a:r>
          </a:p>
          <a:p>
            <a:pPr lvl="3"/>
            <a:r>
              <a:rPr lang="en-US" dirty="0"/>
              <a:t>Except with respect to diminution by dilution of data’s “information” content </a:t>
            </a:r>
          </a:p>
          <a:p>
            <a:pPr lvl="1"/>
            <a:r>
              <a:rPr lang="en-US" dirty="0"/>
              <a:t>Sometimes those uses by parties acting either intentionally with malice (such as a hacker) or negligently (such as a careless employee) are contrary to social, individual and system security, IM and Privacy goals </a:t>
            </a:r>
          </a:p>
          <a:p>
            <a:pPr lvl="1"/>
            <a:r>
              <a:rPr lang="en-US" dirty="0"/>
              <a:t>Does the system and/or technology appropriately address the challenges of producing and maintaining multiple instances of protected PII, IM or privacy-sensitive data and information?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93633185"/>
      </p:ext>
    </p:extLst>
  </p:cSld>
  <p:clrMapOvr>
    <a:masterClrMapping/>
  </p:clrMapOvr>
</p:sld>
</file>

<file path=ppt/slides/slide1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538. Inaccurate Human Encoding/Decoding (Mental Models)</a:t>
            </a:r>
            <a:br>
              <a:rPr lang="en-US" sz="2400" dirty="0"/>
            </a:br>
            <a:r>
              <a:rPr lang="en-US" sz="2400" dirty="0"/>
              <a:t>Pareto Principle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9840575"/>
      </p:ext>
    </p:extLst>
  </p:cSld>
  <p:clrMapOvr>
    <a:masterClrMapping/>
  </p:clrMapOvr>
</p:sld>
</file>

<file path=ppt/slides/slide1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538. Inaccurate Human Encoding/Decoding (Mental Models)</a:t>
            </a:r>
            <a:br>
              <a:rPr lang="en-US" sz="2400" dirty="0"/>
            </a:br>
            <a:r>
              <a:rPr lang="en-US" sz="2400" dirty="0"/>
              <a:t>Pareto Principle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265077282"/>
      </p:ext>
    </p:extLst>
  </p:cSld>
  <p:clrMapOvr>
    <a:masterClrMapping/>
  </p:clrMapOvr>
</p:sld>
</file>

<file path=ppt/slides/slide1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539. Inaccurate Human Encoding/Decoding (Mental Models)</a:t>
            </a:r>
            <a:br>
              <a:rPr lang="en-US" sz="2400" dirty="0"/>
            </a:br>
            <a:r>
              <a:rPr lang="en-US" sz="2400" dirty="0"/>
              <a:t>Power Law Distribution</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778202700"/>
      </p:ext>
    </p:extLst>
  </p:cSld>
  <p:clrMapOvr>
    <a:masterClrMapping/>
  </p:clrMapOvr>
</p:sld>
</file>

<file path=ppt/slides/slide1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539. Inaccurate Human Encoding/Decoding (Mental Models)</a:t>
            </a:r>
            <a:br>
              <a:rPr lang="en-US" sz="2400" dirty="0"/>
            </a:br>
            <a:r>
              <a:rPr lang="en-US" sz="2400" dirty="0"/>
              <a:t>Power Law Distribution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6172520"/>
      </p:ext>
    </p:extLst>
  </p:cSld>
  <p:clrMapOvr>
    <a:masterClrMapping/>
  </p:clrMapOvr>
</p:sld>
</file>

<file path=ppt/slides/slide1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540. Inaccurate Human Encoding/Decoding (Mental Models)</a:t>
            </a:r>
            <a:br>
              <a:rPr lang="en-US" sz="2400" dirty="0"/>
            </a:br>
            <a:r>
              <a:rPr lang="en-US" sz="2400" dirty="0"/>
              <a:t>Law of Diminishing Returns</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403373793"/>
      </p:ext>
    </p:extLst>
  </p:cSld>
  <p:clrMapOvr>
    <a:masterClrMapping/>
  </p:clrMapOvr>
</p:sld>
</file>

<file path=ppt/slides/slide1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540. Inaccurate Human Encoding/Decoding (Mental Models)</a:t>
            </a:r>
            <a:br>
              <a:rPr lang="en-US" sz="2400" dirty="0"/>
            </a:br>
            <a:r>
              <a:rPr lang="en-US" sz="2400" dirty="0"/>
              <a:t>Law of Diminishing Returns</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96158309"/>
      </p:ext>
    </p:extLst>
  </p:cSld>
  <p:clrMapOvr>
    <a:masterClrMapping/>
  </p:clrMapOvr>
</p:sld>
</file>

<file path=ppt/slides/slide1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541. Inaccurate Human Encoding/Decoding (Mental Models)</a:t>
            </a:r>
            <a:br>
              <a:rPr lang="en-US" sz="2400" dirty="0"/>
            </a:br>
            <a:r>
              <a:rPr lang="en-US" sz="2400" dirty="0"/>
              <a:t>Law of Diminishing Utility</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093071156"/>
      </p:ext>
    </p:extLst>
  </p:cSld>
  <p:clrMapOvr>
    <a:masterClrMapping/>
  </p:clrMapOvr>
</p:sld>
</file>

<file path=ppt/slides/slide1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541. Inaccurate Human Encoding/Decoding (Mental Models)</a:t>
            </a:r>
            <a:br>
              <a:rPr lang="en-US" sz="2400" dirty="0"/>
            </a:br>
            <a:r>
              <a:rPr lang="en-US" sz="2400" dirty="0"/>
              <a:t>Law of Diminishing Utility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89517832"/>
      </p:ext>
    </p:extLst>
  </p:cSld>
  <p:clrMapOvr>
    <a:masterClrMapping/>
  </p:clrMapOvr>
</p:sld>
</file>

<file path=ppt/slides/slide1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542. Inaccurate Human Encoding/Decoding (Mental Models)</a:t>
            </a:r>
            <a:br>
              <a:rPr lang="en-US" sz="2400" dirty="0"/>
            </a:br>
            <a:r>
              <a:rPr lang="en-US" sz="2400" dirty="0"/>
              <a:t>Negative Returns</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067935842"/>
      </p:ext>
    </p:extLst>
  </p:cSld>
  <p:clrMapOvr>
    <a:masterClrMapping/>
  </p:clrMapOvr>
</p:sld>
</file>

<file path=ppt/slides/slide1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542. Inaccurate Human Encoding/Decoding (Mental Models)</a:t>
            </a:r>
            <a:br>
              <a:rPr lang="en-US" sz="2400" dirty="0"/>
            </a:br>
            <a:r>
              <a:rPr lang="en-US" sz="2400" dirty="0"/>
              <a:t>Negative Returns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205306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25.  Infinite Duplication</a:t>
            </a:r>
          </a:p>
        </p:txBody>
      </p:sp>
      <p:sp>
        <p:nvSpPr>
          <p:cNvPr id="3" name="Content Placeholder 2"/>
          <p:cNvSpPr>
            <a:spLocks noGrp="1"/>
          </p:cNvSpPr>
          <p:nvPr>
            <p:ph idx="1"/>
          </p:nvPr>
        </p:nvSpPr>
        <p:spPr>
          <a:xfrm>
            <a:off x="457200" y="1201479"/>
            <a:ext cx="8229600" cy="5220585"/>
          </a:xfrm>
        </p:spPr>
        <p:txBody>
          <a:bodyPr>
            <a:noAutofit/>
          </a:bodyPr>
          <a:lstStyle/>
          <a:p>
            <a:r>
              <a:rPr lang="en-US" sz="1200" dirty="0"/>
              <a:t>Candidate Analytical Frameworks/Metrics/Actions</a:t>
            </a:r>
          </a:p>
          <a:p>
            <a:pPr lvl="1"/>
            <a:r>
              <a:rPr lang="en-US" sz="1200" dirty="0"/>
              <a:t>Consider frameworks that evaluate the propensity of the system and/or technology to lend itself to operational-izing the distinction between “data” and “information” consistent with Shannon’s quantitative theory of information</a:t>
            </a:r>
          </a:p>
          <a:p>
            <a:pPr lvl="2"/>
            <a:r>
              <a:rPr lang="en-US" sz="1200" dirty="0"/>
              <a:t>Data is not information, but data+meaning=information.</a:t>
            </a:r>
          </a:p>
          <a:p>
            <a:pPr lvl="1"/>
            <a:r>
              <a:rPr lang="en-US" sz="1200" dirty="0"/>
              <a:t>When frameworks separate “data” from “information” it provides additional dimensionality into the technology system, permitting different governance regimes for “data” versus “information”</a:t>
            </a:r>
          </a:p>
          <a:p>
            <a:pPr lvl="2"/>
            <a:r>
              <a:rPr lang="en-US" sz="1200" dirty="0"/>
              <a:t>The former (“data”) potentially regarded as a “commons” (and subject to co-management like riparian rights, fishing rights, etc.) </a:t>
            </a:r>
          </a:p>
          <a:p>
            <a:pPr lvl="2"/>
            <a:r>
              <a:rPr lang="en-US" sz="1200" dirty="0"/>
              <a:t>the latter (“information”) based on a more familiar “property ownership” notion, consistent as manifested in IP laws, with its enablement of serial value additions through licensing. </a:t>
            </a:r>
          </a:p>
          <a:p>
            <a:pPr lvl="2"/>
            <a:r>
              <a:rPr lang="en-US" sz="1200" dirty="0"/>
              <a:t>Viewed as a “knowledge supply chain,” when a person is “informed” by bringing their “meaning” to data, they bring value to that data by their regarding it.  </a:t>
            </a:r>
          </a:p>
          <a:p>
            <a:pPr lvl="2"/>
            <a:r>
              <a:rPr lang="en-US" sz="1200" dirty="0"/>
              <a:t>This simple distinction seems theoretical, but can help bring market mechanisms to service of security, IM and Privacy system stabilization.</a:t>
            </a:r>
          </a:p>
          <a:p>
            <a:pPr lvl="1"/>
            <a:r>
              <a:rPr lang="en-US" sz="1200" dirty="0"/>
              <a:t>Can enhanced incentives in “information” markets create “neighborhood watch” to help to resolve Privacy and IM issues in “big data” markets, where infinite duplication is a risk driver?</a:t>
            </a:r>
          </a:p>
          <a:p>
            <a:pPr lvl="1"/>
            <a:r>
              <a:rPr lang="en-US" sz="1200" dirty="0"/>
              <a:t>Consider approaches to “artificial rivalrousness” such as is applied in copyrights, patents, trademarks, certification marks and trade secrets. (although “trade secret” law typically requires secrecy, and so is actually rivalrous).</a:t>
            </a:r>
          </a:p>
          <a:p>
            <a:pPr lvl="1"/>
            <a:r>
              <a:rPr lang="en-US" sz="1200" dirty="0"/>
              <a:t>Compare </a:t>
            </a:r>
          </a:p>
          <a:p>
            <a:pPr lvl="2"/>
            <a:r>
              <a:rPr lang="en-US" sz="1200" dirty="0"/>
              <a:t>Other commodity markets versus refined products</a:t>
            </a:r>
          </a:p>
          <a:p>
            <a:pPr lvl="2"/>
            <a:r>
              <a:rPr lang="en-US" sz="1200" dirty="0"/>
              <a:t>Online advertising model of data “informing” multiple advertisers</a:t>
            </a:r>
          </a:p>
          <a:p>
            <a:pPr lvl="2"/>
            <a:r>
              <a:rPr lang="en-US" sz="1200" dirty="0"/>
              <a:t>Compare IP enforcement that depends on private rights of action </a:t>
            </a:r>
          </a:p>
          <a:p>
            <a:pPr lvl="3"/>
            <a:r>
              <a:rPr lang="en-US" sz="1200" dirty="0"/>
              <a:t>neighborhood watch of IP by “Property owners” of infinitely duplicate-able materials)</a:t>
            </a:r>
          </a:p>
          <a:p>
            <a:pPr lvl="1"/>
            <a:r>
              <a:rPr lang="en-US" sz="1200" dirty="0"/>
              <a:t>[Other?]</a:t>
            </a:r>
          </a:p>
          <a:p>
            <a:r>
              <a:rPr lang="en-US" sz="1200" dirty="0"/>
              <a:t>References:</a:t>
            </a:r>
          </a:p>
          <a:p>
            <a:endParaRPr lang="en-US" sz="1200" dirty="0"/>
          </a:p>
        </p:txBody>
      </p:sp>
    </p:spTree>
    <p:extLst>
      <p:ext uri="{BB962C8B-B14F-4D97-AF65-F5344CB8AC3E}">
        <p14:creationId xmlns:p14="http://schemas.microsoft.com/office/powerpoint/2010/main" val="2072740545"/>
      </p:ext>
    </p:extLst>
  </p:cSld>
  <p:clrMapOvr>
    <a:masterClrMapping/>
  </p:clrMapOvr>
</p:sld>
</file>

<file path=ppt/slides/slide1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543. Inaccurate Human Encoding/Decoding (Mental Models)</a:t>
            </a:r>
            <a:br>
              <a:rPr lang="en-US" sz="2400" dirty="0"/>
            </a:br>
            <a:r>
              <a:rPr lang="en-US" sz="2400" dirty="0"/>
              <a:t>Burnout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855050904"/>
      </p:ext>
    </p:extLst>
  </p:cSld>
  <p:clrMapOvr>
    <a:masterClrMapping/>
  </p:clrMapOvr>
</p:sld>
</file>

<file path=ppt/slides/slide1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543. Inaccurate Human Encoding/Decoding (Mental Models)</a:t>
            </a:r>
            <a:br>
              <a:rPr lang="en-US" sz="2400" dirty="0"/>
            </a:br>
            <a:r>
              <a:rPr lang="en-US" sz="2400" dirty="0"/>
              <a:t>Burnout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05123646"/>
      </p:ext>
    </p:extLst>
  </p:cSld>
  <p:clrMapOvr>
    <a:masterClrMapping/>
  </p:clrMapOvr>
</p:sld>
</file>

<file path=ppt/slides/slide1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544. Inaccurate Human Encoding/Decoding (Mental Models)</a:t>
            </a:r>
            <a:br>
              <a:rPr lang="en-US" sz="2400" dirty="0"/>
            </a:br>
            <a:r>
              <a:rPr lang="en-US" sz="2400" dirty="0"/>
              <a:t>Present Bias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953401110"/>
      </p:ext>
    </p:extLst>
  </p:cSld>
  <p:clrMapOvr>
    <a:masterClrMapping/>
  </p:clrMapOvr>
</p:sld>
</file>

<file path=ppt/slides/slide1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544. Inaccurate Human Encoding/Decoding (Mental Models)</a:t>
            </a:r>
            <a:br>
              <a:rPr lang="en-US" sz="2400" dirty="0"/>
            </a:br>
            <a:r>
              <a:rPr lang="en-US" sz="2400" dirty="0"/>
              <a:t>Present Bias</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49708424"/>
      </p:ext>
    </p:extLst>
  </p:cSld>
  <p:clrMapOvr>
    <a:masterClrMapping/>
  </p:clrMapOvr>
</p:sld>
</file>

<file path=ppt/slides/slide1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545. Inaccurate Human Encoding/Decoding (Mental Models)</a:t>
            </a:r>
            <a:br>
              <a:rPr lang="en-US" sz="2400" dirty="0"/>
            </a:br>
            <a:r>
              <a:rPr lang="en-US" sz="2400" dirty="0"/>
              <a:t>Discount Rate</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959436256"/>
      </p:ext>
    </p:extLst>
  </p:cSld>
  <p:clrMapOvr>
    <a:masterClrMapping/>
  </p:clrMapOvr>
</p:sld>
</file>

<file path=ppt/slides/slide1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545. Inaccurate Human Encoding/Decoding (Mental Models)</a:t>
            </a:r>
            <a:br>
              <a:rPr lang="en-US" sz="2400" dirty="0"/>
            </a:br>
            <a:r>
              <a:rPr lang="en-US" sz="2400" dirty="0"/>
              <a:t>Discount Rate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786480"/>
      </p:ext>
    </p:extLst>
  </p:cSld>
  <p:clrMapOvr>
    <a:masterClrMapping/>
  </p:clrMapOvr>
</p:sld>
</file>

<file path=ppt/slides/slide1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546. Inaccurate Human Encoding/Decoding (Mental Models)</a:t>
            </a:r>
            <a:br>
              <a:rPr lang="en-US" sz="2400" dirty="0"/>
            </a:br>
            <a:r>
              <a:rPr lang="en-US" sz="2400" dirty="0"/>
              <a:t>Discounted Present Value</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471243842"/>
      </p:ext>
    </p:extLst>
  </p:cSld>
  <p:clrMapOvr>
    <a:masterClrMapping/>
  </p:clrMapOvr>
</p:sld>
</file>

<file path=ppt/slides/slide1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546. Inaccurate Human Encoding/Decoding (Mental Models)</a:t>
            </a:r>
            <a:br>
              <a:rPr lang="en-US" sz="2400" dirty="0"/>
            </a:br>
            <a:r>
              <a:rPr lang="en-US" sz="2400" dirty="0"/>
              <a:t>Discounted Present Value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286464950"/>
      </p:ext>
    </p:extLst>
  </p:cSld>
  <p:clrMapOvr>
    <a:masterClrMapping/>
  </p:clrMapOvr>
</p:sld>
</file>

<file path=ppt/slides/slide1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547. Inaccurate Human Encoding/Decoding (Mental Models)</a:t>
            </a:r>
            <a:br>
              <a:rPr lang="en-US" sz="2400" dirty="0"/>
            </a:br>
            <a:r>
              <a:rPr lang="en-US" sz="2400" dirty="0"/>
              <a:t>Net Present Value (NPV) </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314963344"/>
      </p:ext>
    </p:extLst>
  </p:cSld>
  <p:clrMapOvr>
    <a:masterClrMapping/>
  </p:clrMapOvr>
</p:sld>
</file>

<file path=ppt/slides/slide1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547. Inaccurate Human Encoding/Decoding (Mental Models)</a:t>
            </a:r>
            <a:br>
              <a:rPr lang="en-US" sz="2400" dirty="0"/>
            </a:br>
            <a:r>
              <a:rPr lang="en-US" sz="2400" dirty="0"/>
              <a:t>Net Present Value (NPV)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604975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  Re-identification Challenges</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Systems and/or technologies that depend on data “de-identification” as a strategy for information security, privacy and integrity can be undone by subsequent re-identification of data. </a:t>
            </a:r>
          </a:p>
          <a:p>
            <a:pPr lvl="2"/>
            <a:r>
              <a:rPr lang="en-US" dirty="0"/>
              <a:t>This calls into question the effectiveness of laws and rules that depend on de-identification (such as HIPAA, state data breach notice statutes, etc.)</a:t>
            </a:r>
          </a:p>
          <a:p>
            <a:pPr lvl="3"/>
            <a:r>
              <a:rPr lang="en-US" dirty="0"/>
              <a:t>They may do more for liability control for institutions than for protection of data subjects</a:t>
            </a:r>
          </a:p>
          <a:p>
            <a:pPr lvl="4"/>
            <a:r>
              <a:rPr lang="en-US" dirty="0"/>
              <a:t>They establish statutory “duty of care” that helps data handling institutions to structure operations without regard to later re-identification harms. </a:t>
            </a:r>
          </a:p>
          <a:p>
            <a:pPr lvl="1"/>
            <a:r>
              <a:rPr lang="en-US" dirty="0"/>
              <a:t>Does the system and/or technology seek to deal with re-identification issues, and if so, how? </a:t>
            </a:r>
          </a:p>
          <a:p>
            <a:pPr lvl="1"/>
            <a:r>
              <a:rPr lang="en-US" dirty="0"/>
              <a:t>[Other?]</a:t>
            </a:r>
          </a:p>
          <a:p>
            <a:r>
              <a:rPr lang="en-US" dirty="0"/>
              <a:t>References:</a:t>
            </a:r>
          </a:p>
          <a:p>
            <a:pPr lvl="1"/>
            <a:endParaRPr lang="en-US" dirty="0"/>
          </a:p>
        </p:txBody>
      </p:sp>
    </p:spTree>
    <p:extLst>
      <p:ext uri="{BB962C8B-B14F-4D97-AF65-F5344CB8AC3E}">
        <p14:creationId xmlns:p14="http://schemas.microsoft.com/office/powerpoint/2010/main" val="3579341887"/>
      </p:ext>
    </p:extLst>
  </p:cSld>
  <p:clrMapOvr>
    <a:masterClrMapping/>
  </p:clrMapOvr>
</p:sld>
</file>

<file path=ppt/slides/slide1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548. Inaccurate Human Encoding/Decoding (Mental Models)</a:t>
            </a:r>
            <a:br>
              <a:rPr lang="en-US" sz="2400" dirty="0"/>
            </a:br>
            <a:r>
              <a:rPr lang="en-US" sz="2400" dirty="0"/>
              <a:t>Hyperbolic Discounting</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342223190"/>
      </p:ext>
    </p:extLst>
  </p:cSld>
  <p:clrMapOvr>
    <a:masterClrMapping/>
  </p:clrMapOvr>
</p:sld>
</file>

<file path=ppt/slides/slide1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548. Inaccurate Human Encoding/Decoding (Mental Models)</a:t>
            </a:r>
            <a:br>
              <a:rPr lang="en-US" sz="2400" dirty="0"/>
            </a:br>
            <a:r>
              <a:rPr lang="en-US" sz="2400" dirty="0"/>
              <a:t>Hyperbolic Discounting</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99505196"/>
      </p:ext>
    </p:extLst>
  </p:cSld>
  <p:clrMapOvr>
    <a:masterClrMapping/>
  </p:clrMapOvr>
</p:sld>
</file>

<file path=ppt/slides/slide1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549. Inaccurate Human Encoding/Decoding (Mental Models)</a:t>
            </a:r>
            <a:br>
              <a:rPr lang="en-US" sz="2400" dirty="0"/>
            </a:br>
            <a:r>
              <a:rPr lang="en-US" sz="2400" dirty="0"/>
              <a:t>Commitment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941864695"/>
      </p:ext>
    </p:extLst>
  </p:cSld>
  <p:clrMapOvr>
    <a:masterClrMapping/>
  </p:clrMapOvr>
</p:sld>
</file>

<file path=ppt/slides/slide1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549. Inaccurate Human Encoding/Decoding (Mental Models)</a:t>
            </a:r>
            <a:br>
              <a:rPr lang="en-US" sz="2400" dirty="0"/>
            </a:br>
            <a:r>
              <a:rPr lang="en-US" sz="2400" dirty="0"/>
              <a:t>Commitment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48141546"/>
      </p:ext>
    </p:extLst>
  </p:cSld>
  <p:clrMapOvr>
    <a:masterClrMapping/>
  </p:clrMapOvr>
</p:sld>
</file>

<file path=ppt/slides/slide1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550. Inaccurate Human Encoding/Decoding (Mental Models)</a:t>
            </a:r>
            <a:br>
              <a:rPr lang="en-US" sz="2400" dirty="0"/>
            </a:br>
            <a:r>
              <a:rPr lang="en-US" sz="2400" dirty="0"/>
              <a:t>Default Effect</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858193272"/>
      </p:ext>
    </p:extLst>
  </p:cSld>
  <p:clrMapOvr>
    <a:masterClrMapping/>
  </p:clrMapOvr>
</p:sld>
</file>

<file path=ppt/slides/slide1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550. Inaccurate Human Encoding/Decoding (Mental Models)</a:t>
            </a:r>
            <a:br>
              <a:rPr lang="en-US" sz="2400" dirty="0"/>
            </a:br>
            <a:r>
              <a:rPr lang="en-US" sz="2400" dirty="0"/>
              <a:t>Default Effect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91427512"/>
      </p:ext>
    </p:extLst>
  </p:cSld>
  <p:clrMapOvr>
    <a:masterClrMapping/>
  </p:clrMapOvr>
</p:sld>
</file>

<file path=ppt/slides/slide1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551. Inaccurate Human Encoding/Decoding (Mental Models)</a:t>
            </a:r>
            <a:br>
              <a:rPr lang="en-US" sz="2400" dirty="0"/>
            </a:br>
            <a:r>
              <a:rPr lang="en-US" sz="2400" dirty="0"/>
              <a:t>Parkinson’s Law</a:t>
            </a:r>
          </a:p>
        </p:txBody>
      </p:sp>
      <p:sp>
        <p:nvSpPr>
          <p:cNvPr id="3" name="Content Placeholder 2"/>
          <p:cNvSpPr>
            <a:spLocks noGrp="1"/>
          </p:cNvSpPr>
          <p:nvPr>
            <p:ph idx="1"/>
          </p:nvPr>
        </p:nvSpPr>
        <p:spPr/>
        <p:txBody>
          <a:bodyPr>
            <a:normAutofit/>
          </a:bodyPr>
          <a:lstStyle/>
          <a:p>
            <a:r>
              <a:rPr lang="en-US" dirty="0"/>
              <a:t>Challenges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167777310"/>
      </p:ext>
    </p:extLst>
  </p:cSld>
  <p:clrMapOvr>
    <a:masterClrMapping/>
  </p:clrMapOvr>
</p:sld>
</file>

<file path=ppt/slides/slide1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551. Inaccurate Human Encoding/Decoding (Mental Models)</a:t>
            </a:r>
            <a:br>
              <a:rPr lang="en-US" sz="2400" dirty="0"/>
            </a:br>
            <a:r>
              <a:rPr lang="en-US" sz="2400" dirty="0"/>
              <a:t>Parkinson’s Law</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24831602"/>
      </p:ext>
    </p:extLst>
  </p:cSld>
  <p:clrMapOvr>
    <a:masterClrMapping/>
  </p:clrMapOvr>
</p:sld>
</file>

<file path=ppt/slides/slide1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552. Inaccurate Human Encoding/Decoding (Mental Models)</a:t>
            </a:r>
            <a:br>
              <a:rPr lang="en-US" sz="2400" dirty="0"/>
            </a:br>
            <a:r>
              <a:rPr lang="en-US" sz="2400" dirty="0" err="1"/>
              <a:t>Hofstader’s</a:t>
            </a:r>
            <a:r>
              <a:rPr lang="en-US" sz="2400" dirty="0"/>
              <a:t> Law</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817514431"/>
      </p:ext>
    </p:extLst>
  </p:cSld>
  <p:clrMapOvr>
    <a:masterClrMapping/>
  </p:clrMapOvr>
</p:sld>
</file>

<file path=ppt/slides/slide1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552. Inaccurate Human Encoding/Decoding (Mental Models)</a:t>
            </a:r>
            <a:br>
              <a:rPr lang="en-US" sz="2400" dirty="0"/>
            </a:br>
            <a:r>
              <a:rPr lang="en-US" sz="2400" dirty="0" err="1"/>
              <a:t>Hofstader’s</a:t>
            </a:r>
            <a:r>
              <a:rPr lang="en-US" sz="2400" dirty="0"/>
              <a:t> Law</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171529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  Re-identification Challenges</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Consider whether notion of “re-identification” is a red herring.  </a:t>
            </a:r>
          </a:p>
          <a:p>
            <a:pPr lvl="1"/>
            <a:r>
              <a:rPr lang="en-US" dirty="0"/>
              <a:t>Note potential difference of EU (Hegel) and US (Locke and Utilitarians) here.  </a:t>
            </a:r>
          </a:p>
          <a:p>
            <a:pPr lvl="2"/>
            <a:r>
              <a:rPr lang="en-US" dirty="0"/>
              <a:t>See OECD paper entitled “Personhood.” </a:t>
            </a:r>
          </a:p>
          <a:p>
            <a:pPr lvl="2"/>
            <a:r>
              <a:rPr lang="en-US" dirty="0"/>
              <a:t> In EU data about a person is viewed as more closely associated with the person, whereas in the US, conformity with statutory de-identification protocols (such as under HIPAA and GLB) effectively absolves transferors of de-identified data from liability for subsequent re-identification activities.</a:t>
            </a:r>
          </a:p>
          <a:p>
            <a:pPr lvl="1"/>
            <a:r>
              <a:rPr lang="en-US" dirty="0"/>
              <a:t>If distinction is made between “data” and “information” (consistent with Shannon) then concept of “re-identification” is recast as an independent conversion of such de-identified “data” into “information,” subject to whatever self-regulatory regime is developed and followed by stakeholders for such “data” and separately for such “information.” </a:t>
            </a:r>
          </a:p>
          <a:p>
            <a:pPr lvl="1"/>
            <a:r>
              <a:rPr lang="en-US" dirty="0"/>
              <a:t>The parsing of re-identification into a series of independent “identifications” enables allocation of responsibility and liability under comparative negligence and contributory negligence statutes, and civil intentional tort and criminal law regimes.</a:t>
            </a:r>
          </a:p>
          <a:p>
            <a:pPr lvl="1"/>
            <a:r>
              <a:rPr lang="en-US" dirty="0"/>
              <a:t>Into what data use settings can the subject system and/or technology be placed to provide the stakeholders with activity reports and other system meta data that can help distinguish among multiple data “identifications” by multiple parties, helping to parse responsibility for unauthorized data uses in re-identification settings.</a:t>
            </a:r>
          </a:p>
          <a:p>
            <a:pPr lvl="1"/>
            <a:r>
              <a:rPr lang="en-US" dirty="0"/>
              <a:t>Consider court cases of de-certification of class action for failure to establish link of specific instance of lost data and identity theft event), it is evidentiary prerequisite to link harmful use of information with specific unauthorized data access.  </a:t>
            </a:r>
          </a:p>
          <a:p>
            <a:pPr lvl="2"/>
            <a:r>
              <a:rPr lang="en-US" dirty="0"/>
              <a:t>Are there frameworks in which the system and/or technology help to establish these links?</a:t>
            </a:r>
          </a:p>
          <a:p>
            <a:pPr lvl="1"/>
            <a:r>
              <a:rPr lang="en-US" dirty="0"/>
              <a:t>[Other?]</a:t>
            </a:r>
          </a:p>
          <a:p>
            <a:pPr lvl="1"/>
            <a:r>
              <a:rPr lang="en-US" dirty="0"/>
              <a:t>References:</a:t>
            </a:r>
          </a:p>
        </p:txBody>
      </p:sp>
    </p:spTree>
    <p:extLst>
      <p:ext uri="{BB962C8B-B14F-4D97-AF65-F5344CB8AC3E}">
        <p14:creationId xmlns:p14="http://schemas.microsoft.com/office/powerpoint/2010/main" val="796298976"/>
      </p:ext>
    </p:extLst>
  </p:cSld>
  <p:clrMapOvr>
    <a:masterClrMapping/>
  </p:clrMapOvr>
</p:sld>
</file>

<file path=ppt/slides/slide1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553. Inaccurate Human Encoding/Decoding (Mental Models)</a:t>
            </a:r>
            <a:br>
              <a:rPr lang="en-US" sz="2400" dirty="0"/>
            </a:br>
            <a:r>
              <a:rPr lang="en-US" sz="2400" dirty="0"/>
              <a:t>Loss Aversion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60898177"/>
      </p:ext>
    </p:extLst>
  </p:cSld>
  <p:clrMapOvr>
    <a:masterClrMapping/>
  </p:clrMapOvr>
</p:sld>
</file>

<file path=ppt/slides/slide1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553. Inaccurate Human Encoding/Decoding (Mental Models)</a:t>
            </a:r>
            <a:br>
              <a:rPr lang="en-US" sz="2400" dirty="0"/>
            </a:br>
            <a:r>
              <a:rPr lang="en-US" sz="2400" dirty="0"/>
              <a:t>Loss Aversion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594134796"/>
      </p:ext>
    </p:extLst>
  </p:cSld>
  <p:clrMapOvr>
    <a:masterClrMapping/>
  </p:clrMapOvr>
</p:sld>
</file>

<file path=ppt/slides/slide1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554. Inaccurate Human Encoding/Decoding (Mental Models)</a:t>
            </a:r>
            <a:br>
              <a:rPr lang="en-US" sz="2400" dirty="0"/>
            </a:br>
            <a:r>
              <a:rPr lang="en-US" sz="2400" dirty="0"/>
              <a:t>Sunk-Cost Fallacy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291990596"/>
      </p:ext>
    </p:extLst>
  </p:cSld>
  <p:clrMapOvr>
    <a:masterClrMapping/>
  </p:clrMapOvr>
</p:sld>
</file>

<file path=ppt/slides/slide1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554. Inaccurate Human Encoding/Decoding (Mental Models)</a:t>
            </a:r>
            <a:br>
              <a:rPr lang="en-US" sz="2400" dirty="0"/>
            </a:br>
            <a:r>
              <a:rPr lang="en-US" sz="2400" dirty="0"/>
              <a:t>Sunk-Cost Fallacy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46798887"/>
      </p:ext>
    </p:extLst>
  </p:cSld>
  <p:clrMapOvr>
    <a:masterClrMapping/>
  </p:clrMapOvr>
</p:sld>
</file>

<file path=ppt/slides/slide1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555. Inaccurate Human Encoding/Decoding (Mental Models)</a:t>
            </a:r>
            <a:br>
              <a:rPr lang="en-US" sz="2400" dirty="0"/>
            </a:br>
            <a:r>
              <a:rPr lang="en-US" sz="2400" dirty="0"/>
              <a:t>Design Pattern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24324422"/>
      </p:ext>
    </p:extLst>
  </p:cSld>
  <p:clrMapOvr>
    <a:masterClrMapping/>
  </p:clrMapOvr>
</p:sld>
</file>

<file path=ppt/slides/slide1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555. Inaccurate Human Encoding/Decoding (Mental Models)</a:t>
            </a:r>
            <a:br>
              <a:rPr lang="en-US" sz="2400" dirty="0"/>
            </a:br>
            <a:r>
              <a:rPr lang="en-US" sz="2400" dirty="0"/>
              <a:t>Design Pattern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56480918"/>
      </p:ext>
    </p:extLst>
  </p:cSld>
  <p:clrMapOvr>
    <a:masterClrMapping/>
  </p:clrMapOvr>
</p:sld>
</file>

<file path=ppt/slides/slide1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556. Inaccurate Human Encoding/Decoding (Mental Models)</a:t>
            </a:r>
            <a:br>
              <a:rPr lang="en-US" sz="2400" dirty="0"/>
            </a:br>
            <a:r>
              <a:rPr lang="en-US" sz="2400" dirty="0"/>
              <a:t>Anti-Pattern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89791306"/>
      </p:ext>
    </p:extLst>
  </p:cSld>
  <p:clrMapOvr>
    <a:masterClrMapping/>
  </p:clrMapOvr>
</p:sld>
</file>

<file path=ppt/slides/slide1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556. Inaccurate Human Encoding/Decoding (Mental Models)</a:t>
            </a:r>
            <a:br>
              <a:rPr lang="en-US" sz="2400" dirty="0"/>
            </a:br>
            <a:r>
              <a:rPr lang="en-US" sz="2400" dirty="0"/>
              <a:t>Anti-Pattern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33595111"/>
      </p:ext>
    </p:extLst>
  </p:cSld>
  <p:clrMapOvr>
    <a:masterClrMapping/>
  </p:clrMapOvr>
</p:sld>
</file>

<file path=ppt/slides/slide1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557. Inaccurate Human Encoding/Decoding (Mental Models)</a:t>
            </a:r>
            <a:br>
              <a:rPr lang="en-US" sz="2400" dirty="0"/>
            </a:br>
            <a:r>
              <a:rPr lang="en-US" sz="2400" dirty="0"/>
              <a:t>Brute Force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080937720"/>
      </p:ext>
    </p:extLst>
  </p:cSld>
  <p:clrMapOvr>
    <a:masterClrMapping/>
  </p:clrMapOvr>
</p:sld>
</file>

<file path=ppt/slides/slide1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557. Inaccurate Human Encoding/Decoding (Mental Models)</a:t>
            </a:r>
            <a:br>
              <a:rPr lang="en-US" sz="2400" dirty="0"/>
            </a:br>
            <a:r>
              <a:rPr lang="en-US" sz="2400" dirty="0"/>
              <a:t>Brute Force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975544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27.  Incidental Harms and </a:t>
            </a:r>
            <a:br>
              <a:rPr lang="en-US" sz="3200" dirty="0"/>
            </a:br>
            <a:r>
              <a:rPr lang="en-US" sz="3200" dirty="0"/>
              <a:t>Unintended Consequences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solidFill>
                  <a:srgbClr val="000000"/>
                </a:solidFill>
              </a:rPr>
              <a:t>“Negative space” problem</a:t>
            </a:r>
          </a:p>
          <a:p>
            <a:pPr lvl="2"/>
            <a:r>
              <a:rPr lang="en-US" dirty="0">
                <a:solidFill>
                  <a:srgbClr val="000000"/>
                </a:solidFill>
              </a:rPr>
              <a:t>Does system and/or technology create new risk space for some parties while addressing old risk for other parties?</a:t>
            </a:r>
          </a:p>
          <a:p>
            <a:pPr lvl="1"/>
            <a:r>
              <a:rPr lang="en-US" dirty="0">
                <a:solidFill>
                  <a:srgbClr val="000000"/>
                </a:solidFill>
              </a:rPr>
              <a:t>NIMBY-ing the lack of system integrity.  </a:t>
            </a:r>
          </a:p>
          <a:p>
            <a:pPr lvl="2"/>
            <a:r>
              <a:rPr lang="en-US" dirty="0">
                <a:solidFill>
                  <a:srgbClr val="000000"/>
                </a:solidFill>
              </a:rPr>
              <a:t>Will enhanced security, IM or Privacy performance of a system using the system and/or technology serve to move the problems of system integrity to </a:t>
            </a:r>
            <a:r>
              <a:rPr lang="en-US" dirty="0"/>
              <a:t>the interaction "risk space” of another stakeholder, and if so, with what consequences to the other stakeholder?</a:t>
            </a:r>
          </a:p>
          <a:p>
            <a:pPr lvl="1"/>
            <a:r>
              <a:rPr lang="en-US" dirty="0"/>
              <a:t>Example of NIMBY of system integrity is evidenced by fact that Insight and intrusion are inversely proportional in IM and privacy systems</a:t>
            </a:r>
          </a:p>
          <a:p>
            <a:pPr lvl="2"/>
            <a:r>
              <a:rPr lang="en-US" dirty="0"/>
              <a:t>since enhanced LOA requires more extensive identity checking and invokes more intrusive authentication protocols (See NIST 800-63, etc.) and is therefore potentially more intrusive on privacy rights (mostly pursuant to the common law privacy concept of “intrusion on private affairs.”)</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867125835"/>
      </p:ext>
    </p:extLst>
  </p:cSld>
  <p:clrMapOvr>
    <a:masterClrMapping/>
  </p:clrMapOvr>
</p:sld>
</file>

<file path=ppt/slides/slide1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558. Inaccurate Human Encoding/Decoding (Mental Models)</a:t>
            </a:r>
            <a:br>
              <a:rPr lang="en-US" sz="2400" dirty="0"/>
            </a:br>
            <a:r>
              <a:rPr lang="en-US" sz="2400" dirty="0"/>
              <a:t>Heuristic</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53390301"/>
      </p:ext>
    </p:extLst>
  </p:cSld>
  <p:clrMapOvr>
    <a:masterClrMapping/>
  </p:clrMapOvr>
</p:sld>
</file>

<file path=ppt/slides/slide1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558. Inaccurate Human Encoding/Decoding (Mental Models)</a:t>
            </a:r>
            <a:br>
              <a:rPr lang="en-US" sz="2400" dirty="0"/>
            </a:br>
            <a:r>
              <a:rPr lang="en-US" sz="2400" dirty="0"/>
              <a:t>Heuristic</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043848388"/>
      </p:ext>
    </p:extLst>
  </p:cSld>
  <p:clrMapOvr>
    <a:masterClrMapping/>
  </p:clrMapOvr>
</p:sld>
</file>

<file path=ppt/slides/slide1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559. Inaccurate Human Encoding/Decoding (Mental Models)</a:t>
            </a:r>
            <a:br>
              <a:rPr lang="en-US" sz="2400" dirty="0"/>
            </a:br>
            <a:r>
              <a:rPr lang="en-US" sz="2400" dirty="0"/>
              <a:t>Algorithms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40104088"/>
      </p:ext>
    </p:extLst>
  </p:cSld>
  <p:clrMapOvr>
    <a:masterClrMapping/>
  </p:clrMapOvr>
</p:sld>
</file>

<file path=ppt/slides/slide1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559. Inaccurate Human Encoding/Decoding (Mental Models)</a:t>
            </a:r>
            <a:br>
              <a:rPr lang="en-US" sz="2400" dirty="0"/>
            </a:br>
            <a:r>
              <a:rPr lang="en-US" sz="2400" dirty="0"/>
              <a:t>Algorithms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66196492"/>
      </p:ext>
    </p:extLst>
  </p:cSld>
  <p:clrMapOvr>
    <a:masterClrMapping/>
  </p:clrMapOvr>
</p:sld>
</file>

<file path=ppt/slides/slide1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560. Inaccurate Human Encoding/Decoding (Mental Models)</a:t>
            </a:r>
            <a:br>
              <a:rPr lang="en-US" sz="2400" dirty="0"/>
            </a:br>
            <a:r>
              <a:rPr lang="en-US" sz="2400" dirty="0"/>
              <a:t>Black Boxes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18952229"/>
      </p:ext>
    </p:extLst>
  </p:cSld>
  <p:clrMapOvr>
    <a:masterClrMapping/>
  </p:clrMapOvr>
</p:sld>
</file>

<file path=ppt/slides/slide1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560. Inaccurate Human Encoding/Decoding (Mental Models)</a:t>
            </a:r>
            <a:br>
              <a:rPr lang="en-US" sz="2400" dirty="0"/>
            </a:br>
            <a:r>
              <a:rPr lang="en-US" sz="2400" dirty="0"/>
              <a:t>Black Boxes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873191273"/>
      </p:ext>
    </p:extLst>
  </p:cSld>
  <p:clrMapOvr>
    <a:masterClrMapping/>
  </p:clrMapOvr>
</p:sld>
</file>

<file path=ppt/slides/slide1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561. Inaccurate Human Encoding/Decoding (Mental Models)</a:t>
            </a:r>
            <a:br>
              <a:rPr lang="en-US" sz="2400" dirty="0"/>
            </a:br>
            <a:r>
              <a:rPr lang="en-US" sz="2400" dirty="0"/>
              <a:t>Automation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150796828"/>
      </p:ext>
    </p:extLst>
  </p:cSld>
  <p:clrMapOvr>
    <a:masterClrMapping/>
  </p:clrMapOvr>
</p:sld>
</file>

<file path=ppt/slides/slide1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561. Inaccurate Human Encoding/Decoding (Mental Models)</a:t>
            </a:r>
            <a:br>
              <a:rPr lang="en-US" sz="2400" dirty="0"/>
            </a:br>
            <a:r>
              <a:rPr lang="en-US" sz="2400" dirty="0"/>
              <a:t>Automation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91997877"/>
      </p:ext>
    </p:extLst>
  </p:cSld>
  <p:clrMapOvr>
    <a:masterClrMapping/>
  </p:clrMapOvr>
</p:sld>
</file>

<file path=ppt/slides/slide1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562. Inaccurate Human Encoding/Decoding (Mental Models)</a:t>
            </a:r>
            <a:br>
              <a:rPr lang="en-US" sz="2400" dirty="0"/>
            </a:br>
            <a:r>
              <a:rPr lang="en-US" sz="2400" dirty="0"/>
              <a:t>Economies of Scale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72511441"/>
      </p:ext>
    </p:extLst>
  </p:cSld>
  <p:clrMapOvr>
    <a:masterClrMapping/>
  </p:clrMapOvr>
</p:sld>
</file>

<file path=ppt/slides/slide1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562. Inaccurate Human Encoding/Decoding (Mental Models)</a:t>
            </a:r>
            <a:br>
              <a:rPr lang="en-US" sz="2400" dirty="0"/>
            </a:br>
            <a:r>
              <a:rPr lang="en-US" sz="2400" dirty="0"/>
              <a:t>Economies of Scale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953871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27.  Incidental Harms and </a:t>
            </a:r>
            <a:br>
              <a:rPr lang="en-US" sz="3200" dirty="0"/>
            </a:br>
            <a:r>
              <a:rPr lang="en-US" sz="3200" dirty="0"/>
              <a:t>Unintended Consequences</a:t>
            </a:r>
          </a:p>
        </p:txBody>
      </p:sp>
      <p:sp>
        <p:nvSpPr>
          <p:cNvPr id="3" name="Content Placeholder 2"/>
          <p:cNvSpPr>
            <a:spLocks noGrp="1"/>
          </p:cNvSpPr>
          <p:nvPr>
            <p:ph idx="1"/>
          </p:nvPr>
        </p:nvSpPr>
        <p:spPr/>
        <p:txBody>
          <a:bodyPr>
            <a:normAutofit fontScale="55000" lnSpcReduction="20000"/>
          </a:bodyPr>
          <a:lstStyle/>
          <a:p>
            <a:r>
              <a:rPr lang="en-US" sz="2500" dirty="0"/>
              <a:t>Candidate Analytical Frameworks/Metrics/Actions</a:t>
            </a:r>
          </a:p>
          <a:p>
            <a:pPr lvl="1"/>
            <a:r>
              <a:rPr lang="en-US" sz="2500" dirty="0"/>
              <a:t>When an information technology or system reduces disorder in one stakeholder’s interaction “phase space” it typically increases disorder in another phase space.</a:t>
            </a:r>
          </a:p>
          <a:p>
            <a:pPr lvl="2"/>
            <a:r>
              <a:rPr lang="en-US" sz="2500" dirty="0"/>
              <a:t>Example is breaking the code of Nazis in WWII with Colossus computer</a:t>
            </a:r>
          </a:p>
          <a:p>
            <a:pPr lvl="1"/>
            <a:r>
              <a:rPr lang="en-US" sz="2500" dirty="0"/>
              <a:t> It is worth investigating whether this is an indication that Information “entropy” is preserved, potentially revealing additional sources of useful system metrics</a:t>
            </a:r>
          </a:p>
          <a:p>
            <a:pPr lvl="2"/>
            <a:r>
              <a:rPr lang="en-US" sz="2500" dirty="0"/>
              <a:t>Following VonNeumann and Shannon</a:t>
            </a:r>
          </a:p>
          <a:p>
            <a:pPr lvl="3"/>
            <a:r>
              <a:rPr lang="en-US" sz="2500" dirty="0"/>
              <a:t>See MIT slides on “Entropy Accounting” based on thermodynamics laws</a:t>
            </a:r>
          </a:p>
          <a:p>
            <a:pPr lvl="3"/>
            <a:r>
              <a:rPr lang="en-US" sz="2500" dirty="0"/>
              <a:t>consider if calculus of thermodynamics can help frame transfers of information harm among parties.</a:t>
            </a:r>
          </a:p>
          <a:p>
            <a:pPr lvl="1"/>
            <a:r>
              <a:rPr lang="en-US" sz="2500" dirty="0"/>
              <a:t>What are the new risks created by operation of the system and/or technology, and how can harm to burdened parties be mitigated?</a:t>
            </a:r>
          </a:p>
          <a:p>
            <a:pPr lvl="2"/>
            <a:r>
              <a:rPr lang="en-US" sz="2500" dirty="0"/>
              <a:t>Compare concept of dyads of “benefitted” and “burdened” by real estate easements.</a:t>
            </a:r>
          </a:p>
          <a:p>
            <a:pPr lvl="2"/>
            <a:r>
              <a:rPr lang="en-US" sz="2500" dirty="0"/>
              <a:t>Compare legal concept of “nuisance” that prevents the “quiet use and enjoyment” of property.  </a:t>
            </a:r>
          </a:p>
          <a:p>
            <a:pPr lvl="3"/>
            <a:r>
              <a:rPr lang="en-US" sz="2500" dirty="0"/>
              <a:t>Can harms to PI (such as reputation harms – aka libel and slander) be evaluated under nuisance-type framework?</a:t>
            </a:r>
          </a:p>
          <a:p>
            <a:pPr lvl="1"/>
            <a:r>
              <a:rPr lang="en-US" sz="2500" dirty="0"/>
              <a:t>[Other?]</a:t>
            </a:r>
          </a:p>
          <a:p>
            <a:r>
              <a:rPr lang="en-US" sz="2500" dirty="0"/>
              <a:t>References:</a:t>
            </a:r>
          </a:p>
          <a:p>
            <a:endParaRPr lang="en-US" dirty="0"/>
          </a:p>
          <a:p>
            <a:pPr lvl="1"/>
            <a:endParaRPr lang="en-US" dirty="0"/>
          </a:p>
        </p:txBody>
      </p:sp>
    </p:spTree>
    <p:extLst>
      <p:ext uri="{BB962C8B-B14F-4D97-AF65-F5344CB8AC3E}">
        <p14:creationId xmlns:p14="http://schemas.microsoft.com/office/powerpoint/2010/main" val="2035022506"/>
      </p:ext>
    </p:extLst>
  </p:cSld>
  <p:clrMapOvr>
    <a:masterClrMapping/>
  </p:clrMapOvr>
</p:sld>
</file>

<file path=ppt/slides/slide1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563. Inaccurate Human Encoding/Decoding (Mental Models)</a:t>
            </a:r>
            <a:br>
              <a:rPr lang="en-US" sz="2400" dirty="0"/>
            </a:br>
            <a:r>
              <a:rPr lang="en-US" sz="2400" dirty="0"/>
              <a:t>Parallel Processing</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85756434"/>
      </p:ext>
    </p:extLst>
  </p:cSld>
  <p:clrMapOvr>
    <a:masterClrMapping/>
  </p:clrMapOvr>
</p:sld>
</file>

<file path=ppt/slides/slide1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563. Inaccurate Human Encoding/Decoding (Mental Models)</a:t>
            </a:r>
            <a:br>
              <a:rPr lang="en-US" sz="2400" dirty="0"/>
            </a:br>
            <a:r>
              <a:rPr lang="en-US" sz="2400" dirty="0"/>
              <a:t>Parallel Processing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3416602"/>
      </p:ext>
    </p:extLst>
  </p:cSld>
  <p:clrMapOvr>
    <a:masterClrMapping/>
  </p:clrMapOvr>
</p:sld>
</file>

<file path=ppt/slides/slide1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564. Inaccurate Human Encoding/Decoding (Mental Models)</a:t>
            </a:r>
            <a:br>
              <a:rPr lang="en-US" sz="2400" dirty="0"/>
            </a:br>
            <a:r>
              <a:rPr lang="en-US" sz="2400" dirty="0"/>
              <a:t>Divide and Conquer</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207548294"/>
      </p:ext>
    </p:extLst>
  </p:cSld>
  <p:clrMapOvr>
    <a:masterClrMapping/>
  </p:clrMapOvr>
</p:sld>
</file>

<file path=ppt/slides/slide1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564. Inaccurate Human Encoding/Decoding (Mental Models)</a:t>
            </a:r>
            <a:br>
              <a:rPr lang="en-US" sz="2400" dirty="0"/>
            </a:br>
            <a:r>
              <a:rPr lang="en-US" sz="2400" dirty="0"/>
              <a:t>Divide and Conquer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82674066"/>
      </p:ext>
    </p:extLst>
  </p:cSld>
  <p:clrMapOvr>
    <a:masterClrMapping/>
  </p:clrMapOvr>
</p:sld>
</file>

<file path=ppt/slides/slide1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565. Inaccurate Human Encoding/Decoding (Mental Models)</a:t>
            </a:r>
            <a:br>
              <a:rPr lang="en-US" sz="2400" dirty="0"/>
            </a:br>
            <a:r>
              <a:rPr lang="en-US" sz="2400" dirty="0"/>
              <a:t>Reframe the Problem</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73027520"/>
      </p:ext>
    </p:extLst>
  </p:cSld>
  <p:clrMapOvr>
    <a:masterClrMapping/>
  </p:clrMapOvr>
</p:sld>
</file>

<file path=ppt/slides/slide1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565. Inaccurate Human Encoding/Decoding (Mental Models)</a:t>
            </a:r>
            <a:br>
              <a:rPr lang="en-US" sz="2400" dirty="0"/>
            </a:br>
            <a:r>
              <a:rPr lang="en-US" sz="2400" dirty="0"/>
              <a:t>Reframe the Problem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58737157"/>
      </p:ext>
    </p:extLst>
  </p:cSld>
  <p:clrMapOvr>
    <a:masterClrMapping/>
  </p:clrMapOvr>
</p:sld>
</file>

<file path=ppt/slides/slide1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566. Inaccurate Human Encoding/Decoding (Mental Models)</a:t>
            </a:r>
            <a:br>
              <a:rPr lang="en-US" sz="2400" dirty="0"/>
            </a:br>
            <a:r>
              <a:rPr lang="en-US" sz="2400" dirty="0"/>
              <a:t>Social Engineering</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903577401"/>
      </p:ext>
    </p:extLst>
  </p:cSld>
  <p:clrMapOvr>
    <a:masterClrMapping/>
  </p:clrMapOvr>
</p:sld>
</file>

<file path=ppt/slides/slide1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566. Inaccurate Human Encoding/Decoding (Mental Models)</a:t>
            </a:r>
            <a:br>
              <a:rPr lang="en-US" sz="2400" dirty="0"/>
            </a:br>
            <a:r>
              <a:rPr lang="en-US" sz="2400" dirty="0"/>
              <a:t>Social Engineering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54255828"/>
      </p:ext>
    </p:extLst>
  </p:cSld>
  <p:clrMapOvr>
    <a:masterClrMapping/>
  </p:clrMapOvr>
</p:sld>
</file>

<file path=ppt/slides/slide1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567. Inaccurate Human Encoding/Decoding (Mental Models)</a:t>
            </a:r>
            <a:br>
              <a:rPr lang="en-US" sz="2400" dirty="0"/>
            </a:br>
            <a:r>
              <a:rPr lang="en-US" sz="2400" dirty="0"/>
              <a:t>Natural Selection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9669896"/>
      </p:ext>
    </p:extLst>
  </p:cSld>
  <p:clrMapOvr>
    <a:masterClrMapping/>
  </p:clrMapOvr>
</p:sld>
</file>

<file path=ppt/slides/slide1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567. Inaccurate Human Encoding/Decoding (Mental Models)</a:t>
            </a:r>
            <a:br>
              <a:rPr lang="en-US" sz="2400" dirty="0"/>
            </a:br>
            <a:r>
              <a:rPr lang="en-US" sz="2400" dirty="0"/>
              <a:t>Natural Selection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9871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sz="27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008000"/>
                </a:solidFill>
              </a:rPr>
              <a:t>16.	</a:t>
            </a:r>
            <a:r>
              <a:rPr lang="en-US" dirty="0">
                <a:solidFill>
                  <a:srgbClr val="FF0000"/>
                </a:solidFill>
              </a:rPr>
              <a:t>Complexity</a:t>
            </a:r>
          </a:p>
          <a:p>
            <a:pPr marL="0" indent="0">
              <a:buNone/>
            </a:pPr>
            <a:r>
              <a:rPr lang="en-US" dirty="0">
                <a:solidFill>
                  <a:srgbClr val="008000"/>
                </a:solidFill>
              </a:rPr>
              <a:t>17.	Group Recruitment/Collective Efficacy/Neighborhood Watch</a:t>
            </a:r>
          </a:p>
          <a:p>
            <a:pPr marL="0" indent="0">
              <a:buNone/>
            </a:pPr>
            <a:r>
              <a:rPr lang="en-US" dirty="0">
                <a:solidFill>
                  <a:srgbClr val="008000"/>
                </a:solidFill>
              </a:rPr>
              <a:t>18.	Dual-Use Issues/Weaponization</a:t>
            </a:r>
          </a:p>
          <a:p>
            <a:pPr marL="0" indent="0">
              <a:buNone/>
            </a:pPr>
            <a:r>
              <a:rPr lang="en-US" dirty="0">
                <a:solidFill>
                  <a:srgbClr val="008000"/>
                </a:solidFill>
              </a:rPr>
              <a:t>19.	Socio-Technical Integration Issues</a:t>
            </a:r>
            <a:endParaRPr lang="en-US" dirty="0">
              <a:solidFill>
                <a:srgbClr val="FF0000"/>
              </a:solidFill>
            </a:endParaRPr>
          </a:p>
          <a:p>
            <a:pPr marL="0" indent="0">
              <a:buNone/>
            </a:pPr>
            <a:r>
              <a:rPr lang="en-US" dirty="0">
                <a:solidFill>
                  <a:srgbClr val="FF0000"/>
                </a:solidFill>
              </a:rPr>
              <a:t>20.	Exponential Data and Interaction Growth</a:t>
            </a:r>
          </a:p>
          <a:p>
            <a:pPr marL="0" indent="0">
              <a:buNone/>
            </a:pPr>
            <a:r>
              <a:rPr lang="en-US" dirty="0">
                <a:solidFill>
                  <a:srgbClr val="008000"/>
                </a:solidFill>
              </a:rPr>
              <a:t>21.	New Metrics in Markets</a:t>
            </a:r>
            <a:endParaRPr lang="en-US" dirty="0">
              <a:solidFill>
                <a:srgbClr val="FF0000"/>
              </a:solidFill>
            </a:endParaRPr>
          </a:p>
          <a:p>
            <a:pPr marL="0" indent="0">
              <a:buNone/>
            </a:pPr>
            <a:r>
              <a:rPr lang="en-US" dirty="0">
                <a:solidFill>
                  <a:srgbClr val="FF0000"/>
                </a:solidFill>
              </a:rPr>
              <a:t>22.	New Metrics in System Performance Evaluation</a:t>
            </a:r>
          </a:p>
          <a:p>
            <a:pPr marL="0" indent="0">
              <a:buNone/>
            </a:pPr>
            <a:r>
              <a:rPr lang="en-US" dirty="0">
                <a:solidFill>
                  <a:srgbClr val="008000"/>
                </a:solidFill>
              </a:rPr>
              <a:t>23.	Death of Secrecy Challenge</a:t>
            </a:r>
          </a:p>
          <a:p>
            <a:pPr marL="0" indent="0">
              <a:buNone/>
            </a:pPr>
            <a:r>
              <a:rPr lang="en-US" dirty="0">
                <a:solidFill>
                  <a:srgbClr val="008000"/>
                </a:solidFill>
              </a:rPr>
              <a:t>24.	Uncanny Valley</a:t>
            </a:r>
          </a:p>
          <a:p>
            <a:pPr marL="0" indent="0">
              <a:buNone/>
            </a:pPr>
            <a:r>
              <a:rPr lang="en-US" dirty="0">
                <a:solidFill>
                  <a:srgbClr val="008000"/>
                </a:solidFill>
              </a:rPr>
              <a:t>25.	Infinite Duplication </a:t>
            </a:r>
          </a:p>
          <a:p>
            <a:pPr marL="0" indent="0">
              <a:buNone/>
            </a:pPr>
            <a:r>
              <a:rPr lang="en-US" dirty="0">
                <a:solidFill>
                  <a:srgbClr val="008000"/>
                </a:solidFill>
              </a:rPr>
              <a:t>26.	Re-identification Challenges</a:t>
            </a:r>
            <a:endParaRPr lang="en-US" dirty="0">
              <a:solidFill>
                <a:srgbClr val="FF0000"/>
              </a:solidFill>
            </a:endParaRPr>
          </a:p>
          <a:p>
            <a:pPr marL="0" indent="0">
              <a:buNone/>
            </a:pPr>
            <a:r>
              <a:rPr lang="en-US" dirty="0">
                <a:solidFill>
                  <a:srgbClr val="FF0000"/>
                </a:solidFill>
              </a:rPr>
              <a:t>27.	Incidental Harms and Unintended Consequences</a:t>
            </a:r>
          </a:p>
          <a:p>
            <a:pPr marL="0" indent="0">
              <a:buNone/>
            </a:pPr>
            <a:r>
              <a:rPr lang="en-US" dirty="0">
                <a:solidFill>
                  <a:srgbClr val="008000"/>
                </a:solidFill>
              </a:rPr>
              <a:t>28.	Supply Chain/Outsourcing Risk</a:t>
            </a:r>
          </a:p>
          <a:p>
            <a:pPr marL="0" indent="0">
              <a:buNone/>
            </a:pPr>
            <a:r>
              <a:rPr lang="en-US" dirty="0">
                <a:solidFill>
                  <a:srgbClr val="008000"/>
                </a:solidFill>
              </a:rPr>
              <a:t>29.	Psychology</a:t>
            </a:r>
          </a:p>
          <a:p>
            <a:pPr marL="0" indent="0">
              <a:buNone/>
            </a:pPr>
            <a:r>
              <a:rPr lang="en-US" dirty="0">
                <a:solidFill>
                  <a:srgbClr val="008000"/>
                </a:solidFill>
              </a:rPr>
              <a:t>30.	User Role Profiles</a:t>
            </a:r>
          </a:p>
          <a:p>
            <a:pPr marL="514350" indent="-514350">
              <a:buAutoNum type="arabicPlain" startAt="27"/>
            </a:pPr>
            <a:endParaRPr lang="en-US" dirty="0">
              <a:solidFill>
                <a:srgbClr val="008000"/>
              </a:solidFill>
            </a:endParaRPr>
          </a:p>
        </p:txBody>
      </p:sp>
    </p:spTree>
    <p:extLst>
      <p:ext uri="{BB962C8B-B14F-4D97-AF65-F5344CB8AC3E}">
        <p14:creationId xmlns:p14="http://schemas.microsoft.com/office/powerpoint/2010/main" val="7026363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28.  Supply Chain/Outsourcing Risk</a:t>
            </a:r>
          </a:p>
        </p:txBody>
      </p:sp>
      <p:sp>
        <p:nvSpPr>
          <p:cNvPr id="3" name="Content Placeholder 2"/>
          <p:cNvSpPr>
            <a:spLocks noGrp="1"/>
          </p:cNvSpPr>
          <p:nvPr>
            <p:ph idx="1"/>
          </p:nvPr>
        </p:nvSpPr>
        <p:spPr/>
        <p:txBody>
          <a:bodyPr>
            <a:normAutofit fontScale="77500" lnSpcReduction="20000"/>
          </a:bodyPr>
          <a:lstStyle/>
          <a:p>
            <a:r>
              <a:rPr lang="en-US" dirty="0">
                <a:solidFill>
                  <a:srgbClr val="000000"/>
                </a:solidFill>
              </a:rPr>
              <a:t>Challenges	</a:t>
            </a:r>
          </a:p>
          <a:p>
            <a:pPr lvl="1"/>
            <a:r>
              <a:rPr lang="en-US" dirty="0">
                <a:solidFill>
                  <a:srgbClr val="000000"/>
                </a:solidFill>
              </a:rPr>
              <a:t>Networks, and the commercial and critical infrastructure that depend upon them, represent increasingly extended data-to-information “supply chains.”</a:t>
            </a:r>
          </a:p>
          <a:p>
            <a:pPr lvl="1"/>
            <a:r>
              <a:rPr lang="en-US" dirty="0">
                <a:solidFill>
                  <a:srgbClr val="000000"/>
                </a:solidFill>
              </a:rPr>
              <a:t>Supply chains are characterized by opacity regarding second and higher order interactions above and below those engaged in by a given party</a:t>
            </a:r>
          </a:p>
          <a:p>
            <a:pPr lvl="2"/>
            <a:r>
              <a:rPr lang="en-US" dirty="0">
                <a:solidFill>
                  <a:srgbClr val="000000"/>
                </a:solidFill>
              </a:rPr>
              <a:t>This is the source of the challenge of “Green washing” in certification mark programs</a:t>
            </a:r>
          </a:p>
          <a:p>
            <a:pPr lvl="1"/>
            <a:r>
              <a:rPr lang="en-US" dirty="0">
                <a:solidFill>
                  <a:srgbClr val="000000"/>
                </a:solidFill>
              </a:rPr>
              <a:t>How dependent is the system and/or technology on inputs and outputs being reliable, available, trustworthy, and stable in supply chain contexts?</a:t>
            </a:r>
          </a:p>
          <a:p>
            <a:pPr lvl="1"/>
            <a:r>
              <a:rPr lang="en-US" dirty="0"/>
              <a:t>[Other?]</a:t>
            </a:r>
          </a:p>
          <a:p>
            <a:r>
              <a:rPr lang="en-US" dirty="0"/>
              <a:t>References:</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948418163"/>
      </p:ext>
    </p:extLst>
  </p:cSld>
  <p:clrMapOvr>
    <a:masterClrMapping/>
  </p:clrMapOvr>
</p:sld>
</file>

<file path=ppt/slides/slide1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568. Inaccurate Human Encoding/Decoding (Mental Models)</a:t>
            </a:r>
            <a:br>
              <a:rPr lang="en-US" sz="2400" dirty="0"/>
            </a:br>
            <a:r>
              <a:rPr lang="en-US" sz="2400" dirty="0"/>
              <a:t>Scientific Method</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020730433"/>
      </p:ext>
    </p:extLst>
  </p:cSld>
  <p:clrMapOvr>
    <a:masterClrMapping/>
  </p:clrMapOvr>
</p:sld>
</file>

<file path=ppt/slides/slide1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568. Inaccurate Human Encoding/Decoding (Mental Models)</a:t>
            </a:r>
            <a:br>
              <a:rPr lang="en-US" sz="2400" dirty="0"/>
            </a:br>
            <a:r>
              <a:rPr lang="en-US" sz="2400" dirty="0"/>
              <a:t>Scientific Method</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33587543"/>
      </p:ext>
    </p:extLst>
  </p:cSld>
  <p:clrMapOvr>
    <a:masterClrMapping/>
  </p:clrMapOvr>
</p:sld>
</file>

<file path=ppt/slides/slide1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569. Inaccurate Human Encoding/Decoding (Mental Models)</a:t>
            </a:r>
            <a:br>
              <a:rPr lang="en-US" sz="2400" dirty="0"/>
            </a:br>
            <a:r>
              <a:rPr lang="en-US" sz="2400" dirty="0"/>
              <a:t>Inertia</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17911033"/>
      </p:ext>
    </p:extLst>
  </p:cSld>
  <p:clrMapOvr>
    <a:masterClrMapping/>
  </p:clrMapOvr>
</p:sld>
</file>

<file path=ppt/slides/slide1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569. Inaccurate Human Encoding/Decoding (Mental Models)</a:t>
            </a:r>
            <a:br>
              <a:rPr lang="en-US" sz="2400" dirty="0"/>
            </a:br>
            <a:r>
              <a:rPr lang="en-US" sz="2400" dirty="0"/>
              <a:t>Inertia</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293781050"/>
      </p:ext>
    </p:extLst>
  </p:cSld>
  <p:clrMapOvr>
    <a:masterClrMapping/>
  </p:clrMapOvr>
</p:sld>
</file>

<file path=ppt/slides/slide1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570. Inaccurate Human Encoding/Decoding (Mental Models)</a:t>
            </a:r>
            <a:br>
              <a:rPr lang="en-US" sz="2400" dirty="0"/>
            </a:br>
            <a:r>
              <a:rPr lang="en-US" sz="2400" dirty="0"/>
              <a:t>Strategy Tax</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11025950"/>
      </p:ext>
    </p:extLst>
  </p:cSld>
  <p:clrMapOvr>
    <a:masterClrMapping/>
  </p:clrMapOvr>
</p:sld>
</file>

<file path=ppt/slides/slide1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570. Inaccurate Human Encoding/Decoding (Mental Models)</a:t>
            </a:r>
            <a:br>
              <a:rPr lang="en-US" sz="2400" dirty="0"/>
            </a:br>
            <a:r>
              <a:rPr lang="en-US" sz="2400" dirty="0"/>
              <a:t>Strategy Tax</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63208898"/>
      </p:ext>
    </p:extLst>
  </p:cSld>
  <p:clrMapOvr>
    <a:masterClrMapping/>
  </p:clrMapOvr>
</p:sld>
</file>

<file path=ppt/slides/slide1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571. Inaccurate Human Encoding/Decoding (Mental Models)</a:t>
            </a:r>
            <a:br>
              <a:rPr lang="en-US" sz="2400" dirty="0"/>
            </a:br>
            <a:r>
              <a:rPr lang="en-US" sz="2400" dirty="0" err="1"/>
              <a:t>Shirky</a:t>
            </a:r>
            <a:r>
              <a:rPr lang="en-US" sz="2400" dirty="0"/>
              <a:t> Principle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48456015"/>
      </p:ext>
    </p:extLst>
  </p:cSld>
  <p:clrMapOvr>
    <a:masterClrMapping/>
  </p:clrMapOvr>
</p:sld>
</file>

<file path=ppt/slides/slide1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571. Inaccurate Human Encoding/Decoding (Mental Models)</a:t>
            </a:r>
            <a:br>
              <a:rPr lang="en-US" sz="2400" dirty="0"/>
            </a:br>
            <a:r>
              <a:rPr lang="en-US" sz="2400" dirty="0" err="1"/>
              <a:t>Shirky</a:t>
            </a:r>
            <a:r>
              <a:rPr lang="en-US" sz="2400" dirty="0"/>
              <a:t> Principle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30256415"/>
      </p:ext>
    </p:extLst>
  </p:cSld>
  <p:clrMapOvr>
    <a:masterClrMapping/>
  </p:clrMapOvr>
</p:sld>
</file>

<file path=ppt/slides/slide1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572. Inaccurate Human Encoding/Decoding (Mental Models)</a:t>
            </a:r>
            <a:br>
              <a:rPr lang="en-US" sz="2400" dirty="0"/>
            </a:br>
            <a:r>
              <a:rPr lang="en-US" sz="2400" dirty="0"/>
              <a:t>Lindy Effect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344978409"/>
      </p:ext>
    </p:extLst>
  </p:cSld>
  <p:clrMapOvr>
    <a:masterClrMapping/>
  </p:clrMapOvr>
</p:sld>
</file>

<file path=ppt/slides/slide1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572. Inaccurate Human Encoding/Decoding (Mental Models)</a:t>
            </a:r>
            <a:br>
              <a:rPr lang="en-US" sz="2400" dirty="0"/>
            </a:br>
            <a:r>
              <a:rPr lang="en-US" sz="2400" dirty="0"/>
              <a:t>Lindy Effect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195065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28.  Supply Chain/Outsourcing Risk</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Does the system and/or technology produce metrics or operate at a sufficient scope in a given “supply chain” so that it is in a position to supply data that can inform insight at multiple levels of supply chains into supply chain performance against parameters?</a:t>
            </a:r>
          </a:p>
          <a:p>
            <a:pPr lvl="1"/>
            <a:r>
              <a:rPr lang="en-US" dirty="0"/>
              <a:t>Consider frameworks that apply metrics that are referenced at multiple levels of the supply chain  to assure “neighborhood watch” against measurement gaming.</a:t>
            </a:r>
          </a:p>
          <a:p>
            <a:pPr lvl="2"/>
            <a:r>
              <a:rPr lang="en-US" dirty="0"/>
              <a:t>Periodicity of measurement and stakeholder access in decision making:</a:t>
            </a:r>
          </a:p>
          <a:p>
            <a:pPr lvl="3"/>
            <a:r>
              <a:rPr lang="en-US" dirty="0"/>
              <a:t>Compare input strategies of “flow” versus “batch” processing concepts in chemical and pharmaceutical manufacturing for framings of potential security, IM and privacy controls for intangible data inputs in information systems</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1617240742"/>
      </p:ext>
    </p:extLst>
  </p:cSld>
  <p:clrMapOvr>
    <a:masterClrMapping/>
  </p:clrMapOvr>
</p:sld>
</file>

<file path=ppt/slides/slide1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573. Inaccurate Human Encoding/Decoding (Mental Models)</a:t>
            </a:r>
            <a:br>
              <a:rPr lang="en-US" sz="2400" dirty="0"/>
            </a:br>
            <a:r>
              <a:rPr lang="en-US" sz="2400" dirty="0"/>
              <a:t>Peak</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031911"/>
      </p:ext>
    </p:extLst>
  </p:cSld>
  <p:clrMapOvr>
    <a:masterClrMapping/>
  </p:clrMapOvr>
</p:sld>
</file>

<file path=ppt/slides/slide1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573. Inaccurate Human Encoding/Decoding (Mental Models)</a:t>
            </a:r>
            <a:br>
              <a:rPr lang="en-US" sz="2400" dirty="0"/>
            </a:br>
            <a:r>
              <a:rPr lang="en-US" sz="2400" dirty="0"/>
              <a:t>Peak</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0627805"/>
      </p:ext>
    </p:extLst>
  </p:cSld>
  <p:clrMapOvr>
    <a:masterClrMapping/>
  </p:clrMapOvr>
</p:sld>
</file>

<file path=ppt/slides/slide1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574. Inaccurate Human Encoding/Decoding (Mental Models)</a:t>
            </a:r>
            <a:br>
              <a:rPr lang="en-US" sz="2400" dirty="0"/>
            </a:br>
            <a:r>
              <a:rPr lang="en-US" sz="2400" dirty="0"/>
              <a:t>Momentum</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799262276"/>
      </p:ext>
    </p:extLst>
  </p:cSld>
  <p:clrMapOvr>
    <a:masterClrMapping/>
  </p:clrMapOvr>
</p:sld>
</file>

<file path=ppt/slides/slide1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574. Inaccurate Human Encoding/Decoding (Mental Models)</a:t>
            </a:r>
            <a:br>
              <a:rPr lang="en-US" sz="2400" dirty="0"/>
            </a:br>
            <a:r>
              <a:rPr lang="en-US" sz="2400" dirty="0"/>
              <a:t>Momentum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99544403"/>
      </p:ext>
    </p:extLst>
  </p:cSld>
  <p:clrMapOvr>
    <a:masterClrMapping/>
  </p:clrMapOvr>
</p:sld>
</file>

<file path=ppt/slides/slide1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575. Inaccurate Human Encoding/Decoding (Mental Models)</a:t>
            </a:r>
            <a:br>
              <a:rPr lang="en-US" sz="2400" dirty="0"/>
            </a:br>
            <a:r>
              <a:rPr lang="en-US" sz="2400" dirty="0"/>
              <a:t>Flywheel</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82621247"/>
      </p:ext>
    </p:extLst>
  </p:cSld>
  <p:clrMapOvr>
    <a:masterClrMapping/>
  </p:clrMapOvr>
</p:sld>
</file>

<file path=ppt/slides/slide1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575. Inaccurate Human Encoding/Decoding (Mental Models)</a:t>
            </a:r>
            <a:br>
              <a:rPr lang="en-US" sz="2400" dirty="0"/>
            </a:br>
            <a:r>
              <a:rPr lang="en-US" sz="2400" dirty="0"/>
              <a:t>Flywheel</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383950135"/>
      </p:ext>
    </p:extLst>
  </p:cSld>
  <p:clrMapOvr>
    <a:masterClrMapping/>
  </p:clrMapOvr>
</p:sld>
</file>

<file path=ppt/slides/slide1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576. Inaccurate Human Encoding/Decoding (Mental Models)</a:t>
            </a:r>
            <a:br>
              <a:rPr lang="en-US" sz="2400" dirty="0"/>
            </a:br>
            <a:r>
              <a:rPr lang="en-US" sz="2400" dirty="0"/>
              <a:t>Homeostasis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11704729"/>
      </p:ext>
    </p:extLst>
  </p:cSld>
  <p:clrMapOvr>
    <a:masterClrMapping/>
  </p:clrMapOvr>
</p:sld>
</file>

<file path=ppt/slides/slide1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576. Inaccurate Human Encoding/Decoding (Mental Models)</a:t>
            </a:r>
            <a:br>
              <a:rPr lang="en-US" sz="2400" dirty="0"/>
            </a:br>
            <a:r>
              <a:rPr lang="en-US" sz="2400" dirty="0"/>
              <a:t>Homeostasis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097714684"/>
      </p:ext>
    </p:extLst>
  </p:cSld>
  <p:clrMapOvr>
    <a:masterClrMapping/>
  </p:clrMapOvr>
</p:sld>
</file>

<file path=ppt/slides/slide1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577. Inaccurate Human Encoding/Decoding (Mental Models)</a:t>
            </a:r>
            <a:br>
              <a:rPr lang="en-US" sz="2400" dirty="0"/>
            </a:br>
            <a:r>
              <a:rPr lang="en-US" sz="2400" dirty="0"/>
              <a:t>Potential Energy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353688846"/>
      </p:ext>
    </p:extLst>
  </p:cSld>
  <p:clrMapOvr>
    <a:masterClrMapping/>
  </p:clrMapOvr>
</p:sld>
</file>

<file path=ppt/slides/slide1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577. Inaccurate Human Encoding/Decoding (Mental Models)</a:t>
            </a:r>
            <a:br>
              <a:rPr lang="en-US" sz="2400" dirty="0"/>
            </a:br>
            <a:r>
              <a:rPr lang="en-US" sz="2400" dirty="0"/>
              <a:t>Potential Energy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53101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29.  Psychology</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System reliability.  </a:t>
            </a:r>
          </a:p>
          <a:p>
            <a:pPr lvl="2"/>
            <a:r>
              <a:rPr lang="en-US" dirty="0"/>
              <a:t>Since human behavior (in their capacities as individuals and employees, etc.) in systems and with technologies is variable based on myriad psychological factors (which can influence and be influenced by online content in recursive feedback and feed-forward loops), how can reliable security, IM and Privacy technologies account for and mitigate risk based on these variables?</a:t>
            </a:r>
          </a:p>
          <a:p>
            <a:pPr lvl="1"/>
            <a:r>
              <a:rPr lang="en-US" dirty="0"/>
              <a:t>Potential Harms.  </a:t>
            </a:r>
          </a:p>
          <a:p>
            <a:pPr lvl="2"/>
            <a:r>
              <a:rPr lang="en-US" dirty="0"/>
              <a:t>Security, IM and Privacy issues can affect psychological and existential triggers in people causing temporary psychological conditions that may be inconsistent with optimal socio-technical security, IM and privacy systems</a:t>
            </a:r>
          </a:p>
          <a:p>
            <a:pPr lvl="3"/>
            <a:r>
              <a:rPr lang="en-US" dirty="0"/>
              <a:t>in extreme cases can possible neuroses and pathologies that can create new risks and security concerns.  </a:t>
            </a:r>
          </a:p>
          <a:p>
            <a:pPr lvl="2"/>
            <a:r>
              <a:rPr lang="en-US" dirty="0"/>
              <a:t>What are the psychological risks associated with this system and/or technology, and how can they be mitigated?</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904939095"/>
      </p:ext>
    </p:extLst>
  </p:cSld>
  <p:clrMapOvr>
    <a:masterClrMapping/>
  </p:clrMapOvr>
</p:sld>
</file>

<file path=ppt/slides/slide1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578. Inaccurate Human Encoding/Decoding (Mental Models)</a:t>
            </a:r>
            <a:br>
              <a:rPr lang="en-US" sz="2400" dirty="0"/>
            </a:br>
            <a:r>
              <a:rPr lang="en-US" sz="2400" dirty="0"/>
              <a:t>Center of Gravity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149837905"/>
      </p:ext>
    </p:extLst>
  </p:cSld>
  <p:clrMapOvr>
    <a:masterClrMapping/>
  </p:clrMapOvr>
</p:sld>
</file>

<file path=ppt/slides/slide1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578. Inaccurate Human Encoding/Decoding (Mental Models)</a:t>
            </a:r>
            <a:br>
              <a:rPr lang="en-US" sz="2400" dirty="0"/>
            </a:br>
            <a:r>
              <a:rPr lang="en-US" sz="2400" dirty="0"/>
              <a:t>Center of Gravity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7857660"/>
      </p:ext>
    </p:extLst>
  </p:cSld>
  <p:clrMapOvr>
    <a:masterClrMapping/>
  </p:clrMapOvr>
</p:sld>
</file>

<file path=ppt/slides/slide1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579. Inaccurate Human Encoding/Decoding (Mental Models)</a:t>
            </a:r>
            <a:br>
              <a:rPr lang="en-US" sz="2400" dirty="0"/>
            </a:br>
            <a:r>
              <a:rPr lang="en-US" sz="2400" dirty="0"/>
              <a:t>Activation Energy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96122050"/>
      </p:ext>
    </p:extLst>
  </p:cSld>
  <p:clrMapOvr>
    <a:masterClrMapping/>
  </p:clrMapOvr>
</p:sld>
</file>

<file path=ppt/slides/slide1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579. Inaccurate Human Encoding/Decoding (Mental Models)</a:t>
            </a:r>
            <a:br>
              <a:rPr lang="en-US" sz="2400" dirty="0"/>
            </a:br>
            <a:r>
              <a:rPr lang="en-US" sz="2400" dirty="0"/>
              <a:t>Activation Energy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02489125"/>
      </p:ext>
    </p:extLst>
  </p:cSld>
  <p:clrMapOvr>
    <a:masterClrMapping/>
  </p:clrMapOvr>
</p:sld>
</file>

<file path=ppt/slides/slide1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580. Inaccurate Human Encoding/Decoding (Mental Models)</a:t>
            </a:r>
            <a:br>
              <a:rPr lang="en-US" sz="2400" dirty="0"/>
            </a:br>
            <a:r>
              <a:rPr lang="en-US" sz="2400" dirty="0"/>
              <a:t>Catalyst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06486085"/>
      </p:ext>
    </p:extLst>
  </p:cSld>
  <p:clrMapOvr>
    <a:masterClrMapping/>
  </p:clrMapOvr>
</p:sld>
</file>

<file path=ppt/slides/slide1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580. Inaccurate Human Encoding/Decoding (Mental Models)</a:t>
            </a:r>
            <a:br>
              <a:rPr lang="en-US" sz="2400" dirty="0"/>
            </a:br>
            <a:r>
              <a:rPr lang="en-US" sz="2400" dirty="0"/>
              <a:t>Catalyst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16675183"/>
      </p:ext>
    </p:extLst>
  </p:cSld>
  <p:clrMapOvr>
    <a:masterClrMapping/>
  </p:clrMapOvr>
</p:sld>
</file>

<file path=ppt/slides/slide1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581. Inaccurate Human Encoding/Decoding (Mental Models)</a:t>
            </a:r>
            <a:br>
              <a:rPr lang="en-US" sz="2400" dirty="0"/>
            </a:br>
            <a:r>
              <a:rPr lang="en-US" sz="2400" dirty="0"/>
              <a:t>Forcing Function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79585169"/>
      </p:ext>
    </p:extLst>
  </p:cSld>
  <p:clrMapOvr>
    <a:masterClrMapping/>
  </p:clrMapOvr>
</p:sld>
</file>

<file path=ppt/slides/slide1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581. Inaccurate Human Encoding/Decoding (Mental Models)</a:t>
            </a:r>
            <a:br>
              <a:rPr lang="en-US" sz="2400" dirty="0"/>
            </a:br>
            <a:r>
              <a:rPr lang="en-US" sz="2400" dirty="0"/>
              <a:t>Forcing Function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8441607"/>
      </p:ext>
    </p:extLst>
  </p:cSld>
  <p:clrMapOvr>
    <a:masterClrMapping/>
  </p:clrMapOvr>
</p:sld>
</file>

<file path=ppt/slides/slide1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582. Inaccurate Human Encoding/Decoding (Mental Models)</a:t>
            </a:r>
            <a:br>
              <a:rPr lang="en-US" sz="2400" dirty="0"/>
            </a:br>
            <a:r>
              <a:rPr lang="en-US" sz="2400" dirty="0"/>
              <a:t>Critical Mass</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Notion of “threshold” necessary for system change may be misplaced, misguided</a:t>
            </a:r>
          </a:p>
          <a:p>
            <a:pPr lvl="2"/>
            <a:r>
              <a:rPr lang="en-US" dirty="0"/>
              <a:t>May be wrong in both nature and amount of threshold needed.</a:t>
            </a:r>
          </a:p>
          <a:p>
            <a:pPr lvl="1"/>
            <a:r>
              <a:rPr lang="en-US" dirty="0"/>
              <a:t>Notion suggests binary “phase change” in system, which may obscure many gradations and intermediate steps that could permit intervention prior to ultimate threshold being reached.</a:t>
            </a:r>
          </a:p>
          <a:p>
            <a:pPr lvl="1"/>
            <a:r>
              <a:rPr lang="en-US" dirty="0"/>
              <a:t>Assigning “critical mass” status to any one metric could obscure action and effects of other metrics</a:t>
            </a:r>
          </a:p>
          <a:p>
            <a:pPr lvl="1"/>
            <a:endParaRPr lang="en-US" dirty="0"/>
          </a:p>
          <a:p>
            <a:pPr lvl="1"/>
            <a:r>
              <a:rPr lang="en-US" dirty="0"/>
              <a:t>[Other?]</a:t>
            </a:r>
          </a:p>
          <a:p>
            <a:r>
              <a:rPr lang="en-US" dirty="0"/>
              <a:t>References</a:t>
            </a:r>
          </a:p>
          <a:p>
            <a:pPr lvl="1"/>
            <a:r>
              <a:rPr lang="en-US" dirty="0"/>
              <a:t>Model defined: A threshold quantity after which the system takes on different characteristics</a:t>
            </a:r>
          </a:p>
          <a:p>
            <a:pPr lvl="2"/>
            <a:r>
              <a:rPr lang="en-US" dirty="0"/>
              <a:t>Originally from Nuclear physics, describing the amount of fissionable nuclear materials necessary to be brought together to initiative a sustained nuclear reaction chain.</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089616570"/>
      </p:ext>
    </p:extLst>
  </p:cSld>
  <p:clrMapOvr>
    <a:masterClrMapping/>
  </p:clrMapOvr>
</p:sld>
</file>

<file path=ppt/slides/slide1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582. Inaccurate Human Encoding/Decoding (Mental Models)</a:t>
            </a:r>
            <a:br>
              <a:rPr lang="en-US" sz="2400" dirty="0"/>
            </a:br>
            <a:r>
              <a:rPr lang="en-US" sz="2400" dirty="0"/>
              <a:t>Critical Mass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sz="2400" dirty="0"/>
              <a:t>Recognize “metrics” applied for critical mass assertion</a:t>
            </a:r>
          </a:p>
          <a:p>
            <a:pPr lvl="2"/>
            <a:r>
              <a:rPr lang="en-US" sz="2000" dirty="0"/>
              <a:t>Consider alternative and </a:t>
            </a:r>
            <a:r>
              <a:rPr lang="en-US" sz="2000"/>
              <a:t>additional metrics</a:t>
            </a:r>
            <a:endParaRPr lang="en-US" sz="2000" dirty="0"/>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8290918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29.  Psychology</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frameworks of user behavior to account for potential cross section of behaviors that may affect system performance associated with psychological states of people for different roles in security, IM and privacy system and/or technology deployments.</a:t>
            </a:r>
          </a:p>
          <a:p>
            <a:pPr lvl="2"/>
            <a:r>
              <a:rPr lang="en-US" dirty="0"/>
              <a:t>In their individual capacity </a:t>
            </a:r>
          </a:p>
          <a:p>
            <a:pPr lvl="2"/>
            <a:r>
              <a:rPr lang="en-US" dirty="0"/>
              <a:t>While filling a role or position for a company or another organization</a:t>
            </a:r>
          </a:p>
          <a:p>
            <a:pPr lvl="1"/>
            <a:r>
              <a:rPr lang="en-US" dirty="0"/>
              <a:t>Consider frameworks to evaluate psychological state and/or profile of users of the subject system and/or technology in real time</a:t>
            </a:r>
          </a:p>
          <a:p>
            <a:pPr lvl="1"/>
            <a:r>
              <a:rPr lang="en-US" dirty="0"/>
              <a:t>Note:  Human research standards and protocols</a:t>
            </a:r>
          </a:p>
          <a:p>
            <a:pPr lvl="2"/>
            <a:r>
              <a:rPr lang="en-US" dirty="0"/>
              <a:t>IRBs and other safety measures to protect subjects</a:t>
            </a:r>
          </a:p>
          <a:p>
            <a:pPr lvl="1"/>
            <a:r>
              <a:rPr lang="en-US" dirty="0"/>
              <a:t>[Other?]</a:t>
            </a:r>
          </a:p>
          <a:p>
            <a:r>
              <a:rPr lang="en-US" dirty="0"/>
              <a:t>References:</a:t>
            </a:r>
          </a:p>
          <a:p>
            <a:pPr lvl="1"/>
            <a:r>
              <a:rPr lang="en-US" dirty="0"/>
              <a:t>Ref:  DSM V</a:t>
            </a:r>
          </a:p>
          <a:p>
            <a:pPr lvl="1"/>
            <a:endParaRPr lang="en-US" dirty="0"/>
          </a:p>
          <a:p>
            <a:endParaRPr lang="en-US" dirty="0"/>
          </a:p>
        </p:txBody>
      </p:sp>
    </p:spTree>
    <p:extLst>
      <p:ext uri="{BB962C8B-B14F-4D97-AF65-F5344CB8AC3E}">
        <p14:creationId xmlns:p14="http://schemas.microsoft.com/office/powerpoint/2010/main" val="2550605615"/>
      </p:ext>
    </p:extLst>
  </p:cSld>
  <p:clrMapOvr>
    <a:masterClrMapping/>
  </p:clrMapOvr>
</p:sld>
</file>

<file path=ppt/slides/slide1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583. Inaccurate Human Encoding/Decoding (Mental Models)</a:t>
            </a:r>
            <a:br>
              <a:rPr lang="en-US" sz="2400" dirty="0"/>
            </a:br>
            <a:r>
              <a:rPr lang="en-US" sz="2400" dirty="0"/>
              <a:t>Chain Reaction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95959805"/>
      </p:ext>
    </p:extLst>
  </p:cSld>
  <p:clrMapOvr>
    <a:masterClrMapping/>
  </p:clrMapOvr>
</p:sld>
</file>

<file path=ppt/slides/slide1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583. Inaccurate Human Encoding/Decoding (Mental Models)</a:t>
            </a:r>
            <a:br>
              <a:rPr lang="en-US" sz="2400" dirty="0"/>
            </a:br>
            <a:r>
              <a:rPr lang="en-US" sz="2400" dirty="0"/>
              <a:t>Chain Reaction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12402112"/>
      </p:ext>
    </p:extLst>
  </p:cSld>
  <p:clrMapOvr>
    <a:masterClrMapping/>
  </p:clrMapOvr>
</p:sld>
</file>

<file path=ppt/slides/slide1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584. Inaccurate Human Encoding/Decoding (Mental Models)</a:t>
            </a:r>
            <a:br>
              <a:rPr lang="en-US" sz="2400" dirty="0"/>
            </a:br>
            <a:r>
              <a:rPr lang="en-US" sz="2400" dirty="0"/>
              <a:t>Tipping Point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39356484"/>
      </p:ext>
    </p:extLst>
  </p:cSld>
  <p:clrMapOvr>
    <a:masterClrMapping/>
  </p:clrMapOvr>
</p:sld>
</file>

<file path=ppt/slides/slide1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584. Inaccurate Human Encoding/Decoding (Mental Models)</a:t>
            </a:r>
            <a:br>
              <a:rPr lang="en-US" sz="2400" dirty="0"/>
            </a:br>
            <a:r>
              <a:rPr lang="en-US" sz="2400" dirty="0"/>
              <a:t>Tipping Point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23987309"/>
      </p:ext>
    </p:extLst>
  </p:cSld>
  <p:clrMapOvr>
    <a:masterClrMapping/>
  </p:clrMapOvr>
</p:sld>
</file>

<file path=ppt/slides/slide1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585. Inaccurate Human Encoding/Decoding (Mental Models)</a:t>
            </a:r>
            <a:br>
              <a:rPr lang="en-US" sz="2400" dirty="0"/>
            </a:br>
            <a:r>
              <a:rPr lang="en-US" sz="2400" dirty="0"/>
              <a:t>Technology Adoption Life Cycle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1931273"/>
      </p:ext>
    </p:extLst>
  </p:cSld>
  <p:clrMapOvr>
    <a:masterClrMapping/>
  </p:clrMapOvr>
</p:sld>
</file>

<file path=ppt/slides/slide1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585. Inaccurate Human Encoding/Decoding (Mental Models)</a:t>
            </a:r>
            <a:br>
              <a:rPr lang="en-US" sz="2400" dirty="0"/>
            </a:br>
            <a:r>
              <a:rPr lang="en-US" sz="2400" dirty="0"/>
              <a:t>Technology Adoption Life Cycle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987698720"/>
      </p:ext>
    </p:extLst>
  </p:cSld>
  <p:clrMapOvr>
    <a:masterClrMapping/>
  </p:clrMapOvr>
</p:sld>
</file>

<file path=ppt/slides/slide1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586. Inaccurate Human Encoding/Decoding (Mental Models)</a:t>
            </a:r>
            <a:br>
              <a:rPr lang="en-US" sz="2400" dirty="0"/>
            </a:br>
            <a:r>
              <a:rPr lang="en-US" sz="2400" dirty="0"/>
              <a:t>S Curves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81045316"/>
      </p:ext>
    </p:extLst>
  </p:cSld>
  <p:clrMapOvr>
    <a:masterClrMapping/>
  </p:clrMapOvr>
</p:sld>
</file>

<file path=ppt/slides/slide1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586. Inaccurate Human Encoding/Decoding (Mental Models)</a:t>
            </a:r>
            <a:br>
              <a:rPr lang="en-US" sz="2400" dirty="0"/>
            </a:br>
            <a:r>
              <a:rPr lang="en-US" sz="2400" dirty="0"/>
              <a:t>S Curves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071494743"/>
      </p:ext>
    </p:extLst>
  </p:cSld>
  <p:clrMapOvr>
    <a:masterClrMapping/>
  </p:clrMapOvr>
</p:sld>
</file>

<file path=ppt/slides/slide1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587. Inaccurate Human Encoding/Decoding (Mental Models)</a:t>
            </a:r>
            <a:br>
              <a:rPr lang="en-US" sz="2400" dirty="0"/>
            </a:br>
            <a:r>
              <a:rPr lang="en-US" sz="2400" dirty="0"/>
              <a:t>Network Effects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02364077"/>
      </p:ext>
    </p:extLst>
  </p:cSld>
  <p:clrMapOvr>
    <a:masterClrMapping/>
  </p:clrMapOvr>
</p:sld>
</file>

<file path=ppt/slides/slide1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587. Inaccurate Human Encoding/Decoding (Mental Models)</a:t>
            </a:r>
            <a:br>
              <a:rPr lang="en-US" sz="2400" dirty="0"/>
            </a:br>
            <a:r>
              <a:rPr lang="en-US" sz="2400" dirty="0"/>
              <a:t>Network Effects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5355243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30.  User Role Profiles</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Individuals interact with systems in multiple capacities and roles (such as employees, consumers, data subjects, etc.).  </a:t>
            </a:r>
          </a:p>
          <a:p>
            <a:pPr lvl="1"/>
            <a:r>
              <a:rPr lang="en-US" dirty="0"/>
              <a:t>How does the system and/or technology accommodate and facilitate parsing of the multiple roles engaged in by a single individual user of the system</a:t>
            </a:r>
          </a:p>
          <a:p>
            <a:pPr lvl="1"/>
            <a:r>
              <a:rPr lang="en-US" dirty="0"/>
              <a:t>How does the system and/or technology address potential security, IM and Privacy issues that arise from ambiguities in system use, permissioning, authorization, security and other domains as a result of the multiple user role profiles to which a given information technology and/or system is subjected?</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71836624"/>
      </p:ext>
    </p:extLst>
  </p:cSld>
  <p:clrMapOvr>
    <a:masterClrMapping/>
  </p:clrMapOvr>
</p:sld>
</file>

<file path=ppt/slides/slide1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588. Inaccurate Human Encoding/Decoding (Mental Models)</a:t>
            </a:r>
            <a:br>
              <a:rPr lang="en-US" sz="2400" dirty="0"/>
            </a:br>
            <a:r>
              <a:rPr lang="en-US" sz="2400" dirty="0"/>
              <a:t>Metcalf’s Law</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94898699"/>
      </p:ext>
    </p:extLst>
  </p:cSld>
  <p:clrMapOvr>
    <a:masterClrMapping/>
  </p:clrMapOvr>
</p:sld>
</file>

<file path=ppt/slides/slide1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588. Inaccurate Human Encoding/Decoding (Mental Models)</a:t>
            </a:r>
            <a:br>
              <a:rPr lang="en-US" sz="2400" dirty="0"/>
            </a:br>
            <a:r>
              <a:rPr lang="en-US" sz="2400" dirty="0"/>
              <a:t>Metcalf’s Law</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95170556"/>
      </p:ext>
    </p:extLst>
  </p:cSld>
  <p:clrMapOvr>
    <a:masterClrMapping/>
  </p:clrMapOvr>
</p:sld>
</file>

<file path=ppt/slides/slide1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589. Inaccurate Human Encoding/Decoding (Mental Models)</a:t>
            </a:r>
            <a:br>
              <a:rPr lang="en-US" sz="2400" dirty="0"/>
            </a:br>
            <a:r>
              <a:rPr lang="en-US" sz="2400" dirty="0"/>
              <a:t>Cascading Failure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10088231"/>
      </p:ext>
    </p:extLst>
  </p:cSld>
  <p:clrMapOvr>
    <a:masterClrMapping/>
  </p:clrMapOvr>
</p:sld>
</file>

<file path=ppt/slides/slide1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589. Inaccurate Human Encoding/Decoding (Mental Models)</a:t>
            </a:r>
            <a:br>
              <a:rPr lang="en-US" sz="2400" dirty="0"/>
            </a:br>
            <a:r>
              <a:rPr lang="en-US" sz="2400" dirty="0"/>
              <a:t>Cascading Failure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43768846"/>
      </p:ext>
    </p:extLst>
  </p:cSld>
  <p:clrMapOvr>
    <a:masterClrMapping/>
  </p:clrMapOvr>
</p:sld>
</file>

<file path=ppt/slides/slide1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590. Inaccurate Human Encoding/Decoding (Mental Models)</a:t>
            </a:r>
            <a:br>
              <a:rPr lang="en-US" sz="2400" dirty="0"/>
            </a:br>
            <a:r>
              <a:rPr lang="en-US" sz="2400" dirty="0"/>
              <a:t>Butterfly Effect</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Exponential increases in interaction </a:t>
            </a:r>
            <a:r>
              <a:rPr lang="en-US" dirty="0" err="1"/>
              <a:t>volues</a:t>
            </a:r>
            <a:r>
              <a:rPr lang="en-US" dirty="0"/>
              <a:t> have led to exponential increases in risk</a:t>
            </a:r>
          </a:p>
          <a:p>
            <a:pPr lvl="1"/>
            <a:r>
              <a:rPr lang="en-US" dirty="0"/>
              <a:t>Misunderstood as involving a single vector</a:t>
            </a:r>
          </a:p>
          <a:p>
            <a:pPr lvl="2"/>
            <a:r>
              <a:rPr lang="en-US" dirty="0"/>
              <a:t>E.g., butterfly flap causes hurricane – air movement vector</a:t>
            </a:r>
          </a:p>
          <a:p>
            <a:pPr lvl="1"/>
            <a:r>
              <a:rPr lang="en-US" dirty="0"/>
              <a:t>Even more impact if analyze across vectors</a:t>
            </a:r>
          </a:p>
          <a:p>
            <a:pPr lvl="2"/>
            <a:r>
              <a:rPr lang="en-US" dirty="0"/>
              <a:t>Risk associated with new and expanding interaction/accident/attack surface</a:t>
            </a:r>
          </a:p>
          <a:p>
            <a:pPr lvl="3"/>
            <a:r>
              <a:rPr lang="en-US" dirty="0"/>
              <a:t>E.g., one change in one nucleic acid in one strand of RNA in a Coronavirus in Wuhan China led to global pandemic with myriad social, political and economic ramifications.</a:t>
            </a:r>
          </a:p>
          <a:p>
            <a:pPr lvl="3"/>
            <a:endParaRPr lang="en-US" dirty="0"/>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966679393"/>
      </p:ext>
    </p:extLst>
  </p:cSld>
  <p:clrMapOvr>
    <a:masterClrMapping/>
  </p:clrMapOvr>
</p:sld>
</file>

<file path=ppt/slides/slide1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590. Inaccurate Human Encoding/Decoding (Mental Models)</a:t>
            </a:r>
            <a:br>
              <a:rPr lang="en-US" sz="2400" dirty="0"/>
            </a:br>
            <a:r>
              <a:rPr lang="en-US" sz="2400" dirty="0"/>
              <a:t>Butterfly Effect</a:t>
            </a:r>
            <a:br>
              <a:rPr lang="en-US" sz="2400" dirty="0"/>
            </a:br>
            <a:r>
              <a:rPr lang="en-US" sz="2400" dirty="0"/>
              <a:t> </a:t>
            </a:r>
          </a:p>
        </p:txBody>
      </p:sp>
      <p:sp>
        <p:nvSpPr>
          <p:cNvPr id="3" name="Content Placeholder 2"/>
          <p:cNvSpPr>
            <a:spLocks noGrp="1"/>
          </p:cNvSpPr>
          <p:nvPr>
            <p:ph idx="1"/>
          </p:nvPr>
        </p:nvSpPr>
        <p:spPr/>
        <p:txBody>
          <a:bodyPr>
            <a:normAutofit lnSpcReduction="10000"/>
          </a:bodyPr>
          <a:lstStyle/>
          <a:p>
            <a:r>
              <a:rPr lang="en-US" sz="2800" dirty="0"/>
              <a:t>Candidate Analytical Frameworks/Metrics/Actions</a:t>
            </a:r>
          </a:p>
          <a:p>
            <a:pPr lvl="1"/>
            <a:r>
              <a:rPr lang="en-US" sz="2400" dirty="0"/>
              <a:t>When cross-risk vector analysis is applied, model is quickly at level of ”complex system” </a:t>
            </a:r>
          </a:p>
          <a:p>
            <a:pPr lvl="1"/>
            <a:r>
              <a:rPr lang="en-US" sz="2400" dirty="0"/>
              <a:t>Analyze individual set of causative relationships from the perspective of outside </a:t>
            </a:r>
            <a:r>
              <a:rPr lang="en-US" sz="2400" dirty="0" err="1"/>
              <a:t>ivludnces</a:t>
            </a:r>
            <a:r>
              <a:rPr lang="en-US" sz="2400" dirty="0"/>
              <a:t>, not just the incredible string of </a:t>
            </a:r>
            <a:r>
              <a:rPr lang="en-US" sz="2400" dirty="0" err="1"/>
              <a:t>consedquence</a:t>
            </a:r>
            <a:r>
              <a:rPr lang="en-US" sz="2400" dirty="0"/>
              <a:t>.</a:t>
            </a:r>
          </a:p>
          <a:p>
            <a:pPr lvl="1"/>
            <a:r>
              <a:rPr lang="en-US" sz="2400" dirty="0"/>
              <a:t>No such thing as coincidence.</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98875721"/>
      </p:ext>
    </p:extLst>
  </p:cSld>
  <p:clrMapOvr>
    <a:masterClrMapping/>
  </p:clrMapOvr>
</p:sld>
</file>

<file path=ppt/slides/slide1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591. Inaccurate Human Encoding/Decoding (Mental Models)</a:t>
            </a:r>
            <a:br>
              <a:rPr lang="en-US" sz="2400" dirty="0"/>
            </a:br>
            <a:r>
              <a:rPr lang="en-US" sz="2400" dirty="0"/>
              <a:t>Luck Surface Area</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407345745"/>
      </p:ext>
    </p:extLst>
  </p:cSld>
  <p:clrMapOvr>
    <a:masterClrMapping/>
  </p:clrMapOvr>
</p:sld>
</file>

<file path=ppt/slides/slide1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591. Inaccurate Human Encoding/Decoding (Mental Models)</a:t>
            </a:r>
            <a:br>
              <a:rPr lang="en-US" sz="2400" dirty="0"/>
            </a:br>
            <a:r>
              <a:rPr lang="en-US" sz="2400" dirty="0"/>
              <a:t>Luck Surface Area</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50257466"/>
      </p:ext>
    </p:extLst>
  </p:cSld>
  <p:clrMapOvr>
    <a:masterClrMapping/>
  </p:clrMapOvr>
</p:sld>
</file>

<file path=ppt/slides/slide1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592. Inaccurate Human Encoding/Decoding (Mental Models)</a:t>
            </a:r>
            <a:br>
              <a:rPr lang="en-US" sz="2400" dirty="0"/>
            </a:br>
            <a:r>
              <a:rPr lang="en-US" sz="2400" dirty="0"/>
              <a:t>Entropy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808484305"/>
      </p:ext>
    </p:extLst>
  </p:cSld>
  <p:clrMapOvr>
    <a:masterClrMapping/>
  </p:clrMapOvr>
</p:sld>
</file>

<file path=ppt/slides/slide1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592. Inaccurate Human Encoding/Decoding (Mental Models)</a:t>
            </a:r>
            <a:br>
              <a:rPr lang="en-US" sz="2400" dirty="0"/>
            </a:br>
            <a:r>
              <a:rPr lang="en-US" sz="2400" dirty="0"/>
              <a:t>Entropy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229506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30.  User Role Profiles</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framework of analysis for BYOD challenges here </a:t>
            </a:r>
          </a:p>
          <a:p>
            <a:pPr lvl="2"/>
            <a:r>
              <a:rPr lang="en-US" dirty="0"/>
              <a:t>employees bring personal devices to work</a:t>
            </a:r>
          </a:p>
          <a:p>
            <a:pPr lvl="1"/>
            <a:r>
              <a:rPr lang="en-US" dirty="0"/>
              <a:t>Consider whether alternative rights and responsibilities management frameworks based on BYON (Bring your own network) might provide mechanisms (in the form of network policies) to help establish and enforce security, IM and privacy reliability that is superior to that available through characterization of the problem as one of hardware (BYOD), rather than the continually renewed service available through “networks” (BYON) </a:t>
            </a:r>
          </a:p>
          <a:p>
            <a:pPr lvl="1"/>
            <a:r>
              <a:rPr lang="en-US" dirty="0"/>
              <a:t>Consider frameworks based generally on “agency” law (and with reference to the subcategory of “respondeat superior” applicable to employer/employee relationships) to help separate an individuals interactions with information systems.</a:t>
            </a:r>
          </a:p>
          <a:p>
            <a:pPr lvl="2"/>
            <a:r>
              <a:rPr lang="en-US" dirty="0"/>
              <a:t>This is current practice, where TOUs invisibly characterize every user action on a website – the terms control the character of the interaction for legal and economic rights-management purposes.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86314206"/>
      </p:ext>
    </p:extLst>
  </p:cSld>
  <p:clrMapOvr>
    <a:masterClrMapping/>
  </p:clrMapOvr>
</p:sld>
</file>

<file path=ppt/slides/slide1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593. Inaccurate Human Encoding/Decoding (Mental Models)</a:t>
            </a:r>
            <a:br>
              <a:rPr lang="en-US" sz="2400" dirty="0"/>
            </a:br>
            <a:r>
              <a:rPr lang="en-US" sz="2400" dirty="0"/>
              <a:t>2X2 Matrices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07507640"/>
      </p:ext>
    </p:extLst>
  </p:cSld>
  <p:clrMapOvr>
    <a:masterClrMapping/>
  </p:clrMapOvr>
</p:sld>
</file>

<file path=ppt/slides/slide1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593. Inaccurate Human Encoding/Decoding (Mental Models)</a:t>
            </a:r>
            <a:br>
              <a:rPr lang="en-US" sz="2400" dirty="0"/>
            </a:br>
            <a:r>
              <a:rPr lang="en-US" sz="2400" dirty="0"/>
              <a:t>2X2 Matrices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62856377"/>
      </p:ext>
    </p:extLst>
  </p:cSld>
  <p:clrMapOvr>
    <a:masterClrMapping/>
  </p:clrMapOvr>
</p:sld>
</file>

<file path=ppt/slides/slide1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594. Inaccurate Human Encoding/Decoding (Mental Models)</a:t>
            </a:r>
            <a:br>
              <a:rPr lang="en-US" sz="2400" dirty="0"/>
            </a:br>
            <a:r>
              <a:rPr lang="en-US" sz="2400" dirty="0"/>
              <a:t>Polarity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39176788"/>
      </p:ext>
    </p:extLst>
  </p:cSld>
  <p:clrMapOvr>
    <a:masterClrMapping/>
  </p:clrMapOvr>
</p:sld>
</file>

<file path=ppt/slides/slide1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594. Inaccurate Human Encoding/Decoding (Mental Models)</a:t>
            </a:r>
            <a:br>
              <a:rPr lang="en-US" sz="2400" dirty="0"/>
            </a:br>
            <a:r>
              <a:rPr lang="en-US" sz="2400" dirty="0"/>
              <a:t>Polarity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55945656"/>
      </p:ext>
    </p:extLst>
  </p:cSld>
  <p:clrMapOvr>
    <a:masterClrMapping/>
  </p:clrMapOvr>
</p:sld>
</file>

<file path=ppt/slides/slide1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595. Inaccurate Human Encoding/Decoding (Mental Models)</a:t>
            </a:r>
            <a:br>
              <a:rPr lang="en-US" sz="2400" dirty="0"/>
            </a:br>
            <a:r>
              <a:rPr lang="en-US" sz="2400" dirty="0"/>
              <a:t>Black and White Fallacy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22239334"/>
      </p:ext>
    </p:extLst>
  </p:cSld>
  <p:clrMapOvr>
    <a:masterClrMapping/>
  </p:clrMapOvr>
</p:sld>
</file>

<file path=ppt/slides/slide1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595. Inaccurate Human Encoding/Decoding (Mental Models)</a:t>
            </a:r>
            <a:br>
              <a:rPr lang="en-US" sz="2400" dirty="0"/>
            </a:br>
            <a:r>
              <a:rPr lang="en-US" sz="2400" dirty="0"/>
              <a:t>Black and White Fallacy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04795949"/>
      </p:ext>
    </p:extLst>
  </p:cSld>
  <p:clrMapOvr>
    <a:masterClrMapping/>
  </p:clrMapOvr>
</p:sld>
</file>

<file path=ppt/slides/slide1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596. Inaccurate Human Encoding/Decoding (Mental Models)</a:t>
            </a:r>
            <a:br>
              <a:rPr lang="en-US" sz="2400" dirty="0"/>
            </a:br>
            <a:r>
              <a:rPr lang="en-US" sz="2400" dirty="0"/>
              <a:t>In-Group Favoritism</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374470401"/>
      </p:ext>
    </p:extLst>
  </p:cSld>
  <p:clrMapOvr>
    <a:masterClrMapping/>
  </p:clrMapOvr>
</p:sld>
</file>

<file path=ppt/slides/slide1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596. Inaccurate Human Encoding/Decoding (Mental Models)</a:t>
            </a:r>
            <a:br>
              <a:rPr lang="en-US" sz="2400" dirty="0"/>
            </a:br>
            <a:r>
              <a:rPr lang="en-US" sz="2400" dirty="0"/>
              <a:t>In-Group Favoritism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607734486"/>
      </p:ext>
    </p:extLst>
  </p:cSld>
  <p:clrMapOvr>
    <a:masterClrMapping/>
  </p:clrMapOvr>
</p:sld>
</file>

<file path=ppt/slides/slide1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597. Inaccurate Human Encoding/Decoding (Mental Models)</a:t>
            </a:r>
            <a:br>
              <a:rPr lang="en-US" sz="2400" dirty="0"/>
            </a:br>
            <a:r>
              <a:rPr lang="en-US" sz="2400" dirty="0"/>
              <a:t>Out-Group Bias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56903726"/>
      </p:ext>
    </p:extLst>
  </p:cSld>
  <p:clrMapOvr>
    <a:masterClrMapping/>
  </p:clrMapOvr>
</p:sld>
</file>

<file path=ppt/slides/slide1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597. Inaccurate Human Encoding/Decoding (Mental Models)</a:t>
            </a:r>
            <a:br>
              <a:rPr lang="en-US" sz="2400" dirty="0"/>
            </a:br>
            <a:r>
              <a:rPr lang="en-US" sz="2400" dirty="0"/>
              <a:t>Out-Group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645265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31.  System and/or Technology </a:t>
            </a:r>
            <a:br>
              <a:rPr lang="en-US" sz="3200" dirty="0"/>
            </a:br>
            <a:r>
              <a:rPr lang="en-US" sz="3200" dirty="0"/>
              <a:t>Niche Fitness</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solidFill>
                  <a:srgbClr val="000000"/>
                </a:solidFill>
              </a:rPr>
              <a:t>Existing standards-laden environments</a:t>
            </a:r>
          </a:p>
          <a:p>
            <a:pPr lvl="2"/>
            <a:r>
              <a:rPr lang="en-US" dirty="0">
                <a:solidFill>
                  <a:srgbClr val="000000"/>
                </a:solidFill>
              </a:rPr>
              <a:t>Even the most innovative and paradigm-shifting technologies are introduced into existing “real world” context and settings that are characterized by an existing standardization/interoperability environment of both system and/or technology infrastructure policy which dictates and forms user habits and expectations into which it must integrate if it is to be broadly adopted.</a:t>
            </a:r>
          </a:p>
          <a:p>
            <a:pPr lvl="1"/>
            <a:r>
              <a:rPr lang="en-US" dirty="0">
                <a:solidFill>
                  <a:srgbClr val="000000"/>
                </a:solidFill>
              </a:rPr>
              <a:t>What are the strategies for introduction of the new security, IM or privacy system and/or technology that can maximize the benefit of the existing contiguous system and/or technology and policy organization architecture and operational landscape for maximum positive impact and mitigation of risks?</a:t>
            </a:r>
          </a:p>
          <a:p>
            <a:pPr lvl="1"/>
            <a:r>
              <a:rPr lang="en-US" dirty="0">
                <a:solidFill>
                  <a:srgbClr val="000000"/>
                </a:solidFill>
              </a:rPr>
              <a:t>How can the new technology/system best “fit in?”</a:t>
            </a:r>
          </a:p>
          <a:p>
            <a:pPr lvl="2"/>
            <a:r>
              <a:rPr lang="en-US" dirty="0">
                <a:solidFill>
                  <a:srgbClr val="000000"/>
                </a:solidFill>
              </a:rPr>
              <a:t>Are there existing external metrics associated with existing “Tools and Rules” that can be normatively cross referenced for initial risk metric stability for the new system and/or technology?</a:t>
            </a:r>
          </a:p>
          <a:p>
            <a:pPr lvl="1"/>
            <a:r>
              <a:rPr lang="en-US" dirty="0"/>
              <a:t>[Other?]</a:t>
            </a:r>
          </a:p>
          <a:p>
            <a:r>
              <a:rPr lang="en-US" dirty="0"/>
              <a:t>References:</a:t>
            </a:r>
          </a:p>
          <a:p>
            <a:endParaRPr lang="en-US" dirty="0">
              <a:solidFill>
                <a:srgbClr val="000000"/>
              </a:solidFill>
            </a:endParaRPr>
          </a:p>
          <a:p>
            <a:endParaRPr lang="en-US" dirty="0"/>
          </a:p>
        </p:txBody>
      </p:sp>
    </p:spTree>
    <p:extLst>
      <p:ext uri="{BB962C8B-B14F-4D97-AF65-F5344CB8AC3E}">
        <p14:creationId xmlns:p14="http://schemas.microsoft.com/office/powerpoint/2010/main" val="2330112877"/>
      </p:ext>
    </p:extLst>
  </p:cSld>
  <p:clrMapOvr>
    <a:masterClrMapping/>
  </p:clrMapOvr>
</p:sld>
</file>

<file path=ppt/slides/slide1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598. Inaccurate Human Encoding/Decoding (Mental Models)</a:t>
            </a:r>
            <a:br>
              <a:rPr lang="en-US" sz="2400" dirty="0"/>
            </a:br>
            <a:r>
              <a:rPr lang="en-US" sz="2400" dirty="0"/>
              <a:t>Zero-Sum vs. Win-Win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44889556"/>
      </p:ext>
    </p:extLst>
  </p:cSld>
  <p:clrMapOvr>
    <a:masterClrMapping/>
  </p:clrMapOvr>
</p:sld>
</file>

<file path=ppt/slides/slide1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598. Inaccurate Human Encoding/Decoding (Mental Models)</a:t>
            </a:r>
            <a:br>
              <a:rPr lang="en-US" sz="2400" dirty="0"/>
            </a:br>
            <a:r>
              <a:rPr lang="en-US" sz="2400" dirty="0"/>
              <a:t>Zero-Sum vs. Win-Win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30954410"/>
      </p:ext>
    </p:extLst>
  </p:cSld>
  <p:clrMapOvr>
    <a:masterClrMapping/>
  </p:clrMapOvr>
</p:sld>
</file>

<file path=ppt/slides/slide1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599. Inaccurate Human Encoding/Decoding (Mental Models)</a:t>
            </a:r>
            <a:br>
              <a:rPr lang="en-US" sz="2400" dirty="0"/>
            </a:br>
            <a:r>
              <a:rPr lang="en-US" sz="2400" dirty="0"/>
              <a:t>Anecdotal Evidence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067725483"/>
      </p:ext>
    </p:extLst>
  </p:cSld>
  <p:clrMapOvr>
    <a:masterClrMapping/>
  </p:clrMapOvr>
</p:sld>
</file>

<file path=ppt/slides/slide1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599. Inaccurate Human Encoding/Decoding (Mental Models)</a:t>
            </a:r>
            <a:br>
              <a:rPr lang="en-US" sz="2400" dirty="0"/>
            </a:br>
            <a:r>
              <a:rPr lang="en-US" sz="2400" dirty="0"/>
              <a:t>Anecdotal Evidence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038261065"/>
      </p:ext>
    </p:extLst>
  </p:cSld>
  <p:clrMapOvr>
    <a:masterClrMapping/>
  </p:clrMapOvr>
</p:sld>
</file>

<file path=ppt/slides/slide1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600. Inaccurate Human Encoding/Decoding (Mental Models)</a:t>
            </a:r>
            <a:br>
              <a:rPr lang="en-US" sz="2400" dirty="0"/>
            </a:br>
            <a:r>
              <a:rPr lang="en-US" sz="2400" dirty="0"/>
              <a:t>Correlation vs. Causation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3722354"/>
      </p:ext>
    </p:extLst>
  </p:cSld>
  <p:clrMapOvr>
    <a:masterClrMapping/>
  </p:clrMapOvr>
</p:sld>
</file>

<file path=ppt/slides/slide1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600. Inaccurate Human Encoding/Decoding (Mental Models)</a:t>
            </a:r>
            <a:br>
              <a:rPr lang="en-US" sz="2400" dirty="0"/>
            </a:br>
            <a:r>
              <a:rPr lang="en-US" sz="2400" dirty="0"/>
              <a:t>Correlation vs. Causation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01338428"/>
      </p:ext>
    </p:extLst>
  </p:cSld>
  <p:clrMapOvr>
    <a:masterClrMapping/>
  </p:clrMapOvr>
</p:sld>
</file>

<file path=ppt/slides/slide1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601. Inaccurate Human Encoding/Decoding (Mental Models)</a:t>
            </a:r>
            <a:br>
              <a:rPr lang="en-US" sz="2400" dirty="0"/>
            </a:br>
            <a:r>
              <a:rPr lang="en-US" sz="2400" dirty="0"/>
              <a:t>Confounding Factor</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1837821"/>
      </p:ext>
    </p:extLst>
  </p:cSld>
  <p:clrMapOvr>
    <a:masterClrMapping/>
  </p:clrMapOvr>
</p:sld>
</file>

<file path=ppt/slides/slide1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601. Inaccurate Human Encoding/Decoding (Mental Models)</a:t>
            </a:r>
            <a:br>
              <a:rPr lang="en-US" sz="2400" dirty="0"/>
            </a:br>
            <a:r>
              <a:rPr lang="en-US" sz="2400" dirty="0"/>
              <a:t>Confounding Factor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68762851"/>
      </p:ext>
    </p:extLst>
  </p:cSld>
  <p:clrMapOvr>
    <a:masterClrMapping/>
  </p:clrMapOvr>
</p:sld>
</file>

<file path=ppt/slides/slide1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602. Inaccurate Human Encoding/Decoding (Mental Models)</a:t>
            </a:r>
            <a:br>
              <a:rPr lang="en-US" sz="2400" dirty="0"/>
            </a:br>
            <a:r>
              <a:rPr lang="en-US" sz="2400" dirty="0"/>
              <a:t>Hypothesis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60621900"/>
      </p:ext>
    </p:extLst>
  </p:cSld>
  <p:clrMapOvr>
    <a:masterClrMapping/>
  </p:clrMapOvr>
</p:sld>
</file>

<file path=ppt/slides/slide1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602. Inaccurate Human Encoding/Decoding (Mental Models)</a:t>
            </a:r>
            <a:br>
              <a:rPr lang="en-US" sz="2400" dirty="0"/>
            </a:br>
            <a:r>
              <a:rPr lang="en-US" sz="2400" dirty="0"/>
              <a:t>Hypothesis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631111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31.  System and/or Technology </a:t>
            </a:r>
            <a:br>
              <a:rPr lang="en-US" sz="3200" dirty="0"/>
            </a:br>
            <a:r>
              <a:rPr lang="en-US" sz="3200" dirty="0"/>
              <a:t>Niche Fitness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Sources for normative cross reference of performance metrics can be other existing technologies and/or existing policies/laws.</a:t>
            </a:r>
          </a:p>
          <a:p>
            <a:pPr lvl="1"/>
            <a:r>
              <a:rPr lang="en-US" dirty="0"/>
              <a:t>Consider system and/or technology metrics that can be normatively cross referenced as evidence of satisfaction of policy purposes, and vice versa.</a:t>
            </a:r>
          </a:p>
          <a:p>
            <a:pPr lvl="2"/>
            <a:r>
              <a:rPr lang="en-US" dirty="0"/>
              <a:t>E.g., Reference law for tech - when the operation of a specific system and/or technology or tech architecture is recognized (by regulation, regulatory authority, case law, etc.) to satisfy the legal “standard of care” associated with a security, IM or privacy right such as standard of “de-identification” protocols under HIPAA.</a:t>
            </a:r>
          </a:p>
          <a:p>
            <a:pPr lvl="2"/>
            <a:r>
              <a:rPr lang="en-US" dirty="0"/>
              <a:t>E.g., Reference tech for law - under the Americans with Disabilities Act, provision of certain assistance and access technologies is recognized to satisfy legal requirements</a:t>
            </a:r>
          </a:p>
          <a:p>
            <a:pPr lvl="3"/>
            <a:r>
              <a:rPr lang="en-US" dirty="0"/>
              <a:t>See also OSHA.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07013635"/>
      </p:ext>
    </p:extLst>
  </p:cSld>
  <p:clrMapOvr>
    <a:masterClrMapping/>
  </p:clrMapOvr>
</p:sld>
</file>

<file path=ppt/slides/slide1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603. Inaccurate Human Encoding/Decoding (Mental Models)</a:t>
            </a:r>
            <a:br>
              <a:rPr lang="en-US" sz="2400" dirty="0"/>
            </a:br>
            <a:r>
              <a:rPr lang="en-US" sz="2400" dirty="0"/>
              <a:t>Texas Sharpshooter Fallacy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01947699"/>
      </p:ext>
    </p:extLst>
  </p:cSld>
  <p:clrMapOvr>
    <a:masterClrMapping/>
  </p:clrMapOvr>
</p:sld>
</file>

<file path=ppt/slides/slide1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603. Inaccurate Human Encoding/Decoding (Mental Models)</a:t>
            </a:r>
            <a:br>
              <a:rPr lang="en-US" sz="2400" dirty="0"/>
            </a:br>
            <a:r>
              <a:rPr lang="en-US" sz="2400" dirty="0"/>
              <a:t>Texas Sharpshooter Fallacy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39832787"/>
      </p:ext>
    </p:extLst>
  </p:cSld>
  <p:clrMapOvr>
    <a:masterClrMapping/>
  </p:clrMapOvr>
</p:sld>
</file>

<file path=ppt/slides/slide1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604. Inaccurate Human Encoding/Decoding (Mental Models)</a:t>
            </a:r>
            <a:br>
              <a:rPr lang="en-US" sz="2400" dirty="0"/>
            </a:br>
            <a:r>
              <a:rPr lang="en-US" sz="2400" dirty="0"/>
              <a:t>Randomized Controlled Experiment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9333580"/>
      </p:ext>
    </p:extLst>
  </p:cSld>
  <p:clrMapOvr>
    <a:masterClrMapping/>
  </p:clrMapOvr>
</p:sld>
</file>

<file path=ppt/slides/slide1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604. Inaccurate Human Encoding/Decoding (Mental Models)</a:t>
            </a:r>
            <a:br>
              <a:rPr lang="en-US" sz="2400" dirty="0"/>
            </a:br>
            <a:r>
              <a:rPr lang="en-US" sz="2400" dirty="0"/>
              <a:t>Randomized Controlled Experiment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28938111"/>
      </p:ext>
    </p:extLst>
  </p:cSld>
  <p:clrMapOvr>
    <a:masterClrMapping/>
  </p:clrMapOvr>
</p:sld>
</file>

<file path=ppt/slides/slide1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605. Inaccurate Human Encoding/Decoding (Mental Models)</a:t>
            </a:r>
            <a:br>
              <a:rPr lang="en-US" sz="2400" dirty="0"/>
            </a:br>
            <a:r>
              <a:rPr lang="en-US" sz="2400" dirty="0"/>
              <a:t>A/B Testing</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277798033"/>
      </p:ext>
    </p:extLst>
  </p:cSld>
  <p:clrMapOvr>
    <a:masterClrMapping/>
  </p:clrMapOvr>
</p:sld>
</file>

<file path=ppt/slides/slide1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605. Inaccurate Human Encoding/Decoding (Mental Models)</a:t>
            </a:r>
            <a:br>
              <a:rPr lang="en-US" sz="2400" dirty="0"/>
            </a:br>
            <a:r>
              <a:rPr lang="en-US" sz="2400" dirty="0"/>
              <a:t>A/B Testing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34596465"/>
      </p:ext>
    </p:extLst>
  </p:cSld>
  <p:clrMapOvr>
    <a:masterClrMapping/>
  </p:clrMapOvr>
</p:sld>
</file>

<file path=ppt/slides/slide1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606. Inaccurate Human Encoding/Decoding (Mental Models)</a:t>
            </a:r>
            <a:br>
              <a:rPr lang="en-US" sz="2400" dirty="0"/>
            </a:br>
            <a:r>
              <a:rPr lang="en-US" sz="2400" dirty="0"/>
              <a:t>Observer Expectancy Bias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753370205"/>
      </p:ext>
    </p:extLst>
  </p:cSld>
  <p:clrMapOvr>
    <a:masterClrMapping/>
  </p:clrMapOvr>
</p:sld>
</file>

<file path=ppt/slides/slide1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606. Inaccurate Human Encoding/Decoding (Mental Models)</a:t>
            </a:r>
            <a:br>
              <a:rPr lang="en-US" sz="2400" dirty="0"/>
            </a:br>
            <a:r>
              <a:rPr lang="en-US" sz="2400" dirty="0"/>
              <a:t>Observer Expectancy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03445126"/>
      </p:ext>
    </p:extLst>
  </p:cSld>
  <p:clrMapOvr>
    <a:masterClrMapping/>
  </p:clrMapOvr>
</p:sld>
</file>

<file path=ppt/slides/slide1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607. Inaccurate Human Encoding/Decoding (Mental Models)</a:t>
            </a:r>
            <a:br>
              <a:rPr lang="en-US" sz="2400" dirty="0"/>
            </a:br>
            <a:r>
              <a:rPr lang="en-US" sz="2400" dirty="0"/>
              <a:t>Placebo Effect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837255098"/>
      </p:ext>
    </p:extLst>
  </p:cSld>
  <p:clrMapOvr>
    <a:masterClrMapping/>
  </p:clrMapOvr>
</p:sld>
</file>

<file path=ppt/slides/slide1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607. Inaccurate Human Encoding/Decoding (Mental Models)</a:t>
            </a:r>
            <a:br>
              <a:rPr lang="en-US" sz="2400" dirty="0"/>
            </a:br>
            <a:r>
              <a:rPr lang="en-US" sz="2400" dirty="0"/>
              <a:t>Placebo Effect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6851092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32.  Governance Assumptions</a:t>
            </a:r>
          </a:p>
        </p:txBody>
      </p:sp>
      <p:sp>
        <p:nvSpPr>
          <p:cNvPr id="3" name="Content Placeholder 2"/>
          <p:cNvSpPr>
            <a:spLocks noGrp="1"/>
          </p:cNvSpPr>
          <p:nvPr>
            <p:ph idx="1"/>
          </p:nvPr>
        </p:nvSpPr>
        <p:spPr/>
        <p:txBody>
          <a:bodyPr>
            <a:normAutofit fontScale="62500" lnSpcReduction="20000"/>
          </a:bodyPr>
          <a:lstStyle/>
          <a:p>
            <a:r>
              <a:rPr lang="en-US" dirty="0">
                <a:solidFill>
                  <a:srgbClr val="000000"/>
                </a:solidFill>
              </a:rPr>
              <a:t>Challenges</a:t>
            </a:r>
          </a:p>
          <a:p>
            <a:pPr lvl="1"/>
            <a:r>
              <a:rPr lang="en-US" dirty="0">
                <a:solidFill>
                  <a:srgbClr val="000000"/>
                </a:solidFill>
              </a:rPr>
              <a:t>The design requirements and operating  parameters of all security, IM and Privacy technologies anticipate a certain degree of organization and certain level of coordination that might be collectively called “data governance.”</a:t>
            </a:r>
          </a:p>
          <a:p>
            <a:pPr lvl="1"/>
            <a:r>
              <a:rPr lang="en-US" dirty="0">
                <a:solidFill>
                  <a:srgbClr val="000000"/>
                </a:solidFill>
              </a:rPr>
              <a:t>Deployed, networked security, IM or Privacy technologies rely upon certain assumptions regarding “internal” system governance and “external” operating environment governance</a:t>
            </a:r>
          </a:p>
          <a:p>
            <a:pPr lvl="2"/>
            <a:r>
              <a:rPr lang="en-US" dirty="0">
                <a:solidFill>
                  <a:srgbClr val="000000"/>
                </a:solidFill>
              </a:rPr>
              <a:t>E.g., Uber involves the coordination of various security, IM and privacy technologies internally (ride matching, PCI-DSS, etc.) and external (livery regulations, user taxi habits, etc.).  See also eBay, Airbnb</a:t>
            </a:r>
          </a:p>
          <a:p>
            <a:pPr lvl="1"/>
            <a:r>
              <a:rPr lang="en-US" dirty="0">
                <a:solidFill>
                  <a:srgbClr val="000000"/>
                </a:solidFill>
              </a:rPr>
              <a:t>Are the assumptions made in the system and/or technology deployment plan regarding internal and external data rights governance realistic and achievable?  </a:t>
            </a:r>
          </a:p>
          <a:p>
            <a:pPr lvl="2"/>
            <a:r>
              <a:rPr lang="en-US" dirty="0">
                <a:solidFill>
                  <a:srgbClr val="000000"/>
                </a:solidFill>
              </a:rPr>
              <a:t>What are the other frameworks that can help to discern whether the governance assumptions will hinder or promote adoption?</a:t>
            </a:r>
          </a:p>
          <a:p>
            <a:pPr lvl="1"/>
            <a:r>
              <a:rPr lang="en-US" dirty="0"/>
              <a:t>[Other?]</a:t>
            </a:r>
          </a:p>
          <a:p>
            <a:r>
              <a:rPr lang="en-US" dirty="0"/>
              <a:t>References:</a:t>
            </a:r>
          </a:p>
          <a:p>
            <a:endParaRPr lang="en-US" dirty="0">
              <a:solidFill>
                <a:srgbClr val="000000"/>
              </a:solidFill>
            </a:endParaRPr>
          </a:p>
          <a:p>
            <a:pPr lvl="1"/>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210297008"/>
      </p:ext>
    </p:extLst>
  </p:cSld>
  <p:clrMapOvr>
    <a:masterClrMapping/>
  </p:clrMapOvr>
</p:sld>
</file>

<file path=ppt/slides/slide1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608. Inaccurate Human Encoding/Decoding (Mental Models)</a:t>
            </a:r>
            <a:br>
              <a:rPr lang="en-US" sz="2400" dirty="0"/>
            </a:br>
            <a:r>
              <a:rPr lang="en-US" sz="2400" dirty="0"/>
              <a:t>Proxy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961540935"/>
      </p:ext>
    </p:extLst>
  </p:cSld>
  <p:clrMapOvr>
    <a:masterClrMapping/>
  </p:clrMapOvr>
</p:sld>
</file>

<file path=ppt/slides/slide1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608. Inaccurate Human Encoding/Decoding (Mental Models)</a:t>
            </a:r>
            <a:br>
              <a:rPr lang="en-US" sz="2400" dirty="0"/>
            </a:br>
            <a:r>
              <a:rPr lang="en-US" sz="2400" dirty="0"/>
              <a:t>Proxy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0086089"/>
      </p:ext>
    </p:extLst>
  </p:cSld>
  <p:clrMapOvr>
    <a:masterClrMapping/>
  </p:clrMapOvr>
</p:sld>
</file>

<file path=ppt/slides/slide1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609. Inaccurate Human Encoding/Decoding (Mental Models)</a:t>
            </a:r>
            <a:br>
              <a:rPr lang="en-US" sz="2400" dirty="0"/>
            </a:br>
            <a:r>
              <a:rPr lang="en-US" sz="2400" dirty="0"/>
              <a:t>Selection Bias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72606491"/>
      </p:ext>
    </p:extLst>
  </p:cSld>
  <p:clrMapOvr>
    <a:masterClrMapping/>
  </p:clrMapOvr>
</p:sld>
</file>

<file path=ppt/slides/slide1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609. Inaccurate Human Encoding/Decoding (Mental Models)</a:t>
            </a:r>
            <a:br>
              <a:rPr lang="en-US" sz="2400" dirty="0"/>
            </a:br>
            <a:r>
              <a:rPr lang="en-US" sz="2400" dirty="0"/>
              <a:t>Selection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4018264"/>
      </p:ext>
    </p:extLst>
  </p:cSld>
  <p:clrMapOvr>
    <a:masterClrMapping/>
  </p:clrMapOvr>
</p:sld>
</file>

<file path=ppt/slides/slide1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610. Inaccurate Human Encoding/Decoding (Mental Models)</a:t>
            </a:r>
            <a:br>
              <a:rPr lang="en-US" sz="2400" dirty="0"/>
            </a:br>
            <a:r>
              <a:rPr lang="en-US" sz="2400" dirty="0"/>
              <a:t>Non-Response Bias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20334685"/>
      </p:ext>
    </p:extLst>
  </p:cSld>
  <p:clrMapOvr>
    <a:masterClrMapping/>
  </p:clrMapOvr>
</p:sld>
</file>

<file path=ppt/slides/slide1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610. Inaccurate Human Encoding/Decoding (Mental Models)</a:t>
            </a:r>
            <a:br>
              <a:rPr lang="en-US" sz="2400" dirty="0"/>
            </a:br>
            <a:r>
              <a:rPr lang="en-US" sz="2400" dirty="0"/>
              <a:t>Non-Response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992541924"/>
      </p:ext>
    </p:extLst>
  </p:cSld>
  <p:clrMapOvr>
    <a:masterClrMapping/>
  </p:clrMapOvr>
</p:sld>
</file>

<file path=ppt/slides/slide1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611. Inaccurate Human Encoding/Decoding (Mental Models)</a:t>
            </a:r>
            <a:br>
              <a:rPr lang="en-US" sz="2400" dirty="0"/>
            </a:br>
            <a:r>
              <a:rPr lang="en-US" sz="2400" dirty="0"/>
              <a:t>Response Bias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38707271"/>
      </p:ext>
    </p:extLst>
  </p:cSld>
  <p:clrMapOvr>
    <a:masterClrMapping/>
  </p:clrMapOvr>
</p:sld>
</file>

<file path=ppt/slides/slide1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611. Inaccurate Human Encoding/Decoding (Mental Models)</a:t>
            </a:r>
            <a:br>
              <a:rPr lang="en-US" sz="2400" dirty="0"/>
            </a:br>
            <a:r>
              <a:rPr lang="en-US" sz="2400" dirty="0"/>
              <a:t>Response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68010170"/>
      </p:ext>
    </p:extLst>
  </p:cSld>
  <p:clrMapOvr>
    <a:masterClrMapping/>
  </p:clrMapOvr>
</p:sld>
</file>

<file path=ppt/slides/slide1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612. Inaccurate Human Encoding/Decoding (Mental Models)</a:t>
            </a:r>
            <a:br>
              <a:rPr lang="en-US" sz="2400" dirty="0"/>
            </a:br>
            <a:r>
              <a:rPr lang="en-US" sz="2400" dirty="0"/>
              <a:t>Law of Large Numbers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760132597"/>
      </p:ext>
    </p:extLst>
  </p:cSld>
  <p:clrMapOvr>
    <a:masterClrMapping/>
  </p:clrMapOvr>
</p:sld>
</file>

<file path=ppt/slides/slide1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612. Inaccurate Human Encoding/Decoding (Mental Models)</a:t>
            </a:r>
            <a:br>
              <a:rPr lang="en-US" sz="2400" dirty="0"/>
            </a:br>
            <a:r>
              <a:rPr lang="en-US" sz="2400" dirty="0"/>
              <a:t>Law of Large Numbers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337402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32.  Governance Assumptions</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For those security, IM and privacy technologies where the governance assumptions are not made explicit, they can be gleaned from the affirmative statements about individual and institutional behaviors presented in the specification or proposal.</a:t>
            </a:r>
          </a:p>
          <a:p>
            <a:pPr lvl="2"/>
            <a:r>
              <a:rPr lang="en-US" dirty="0"/>
              <a:t>Look for use of words in proposal such as “must,” “shall,” “should,” etc. regarding the expected behavior of stakeholder employees and representatives</a:t>
            </a:r>
          </a:p>
          <a:p>
            <a:pPr lvl="2"/>
            <a:r>
              <a:rPr lang="en-US" dirty="0"/>
              <a:t>Consider whether there is existing incentive or penalty infrastructure present so that the positive assertions about behaviors can be relied upon during operation of the security, IM or privacy system and/or technology.</a:t>
            </a:r>
          </a:p>
          <a:p>
            <a:pPr lvl="1"/>
            <a:r>
              <a:rPr lang="en-US" dirty="0"/>
              <a:t>For internal governance testing, reference can be made to existing governance structures of institutions into which the subject system and/or technology will be introduced.</a:t>
            </a:r>
          </a:p>
          <a:p>
            <a:pPr lvl="2"/>
            <a:r>
              <a:rPr lang="en-US" dirty="0"/>
              <a:t>E.g., Consider variations among internal data and information governance environments of such disparate entities as manufacturer, agribusiness, air force base, bank, software manufacturer, electrical utility, etc.</a:t>
            </a:r>
          </a:p>
          <a:p>
            <a:pPr lvl="1"/>
            <a:r>
              <a:rPr lang="en-US" dirty="0"/>
              <a:t>For external governance testing, check first for applicable regulation that may establish specific statutory duties of care regarding security, IM and privacy behaviors.  </a:t>
            </a:r>
          </a:p>
          <a:p>
            <a:pPr lvl="2"/>
            <a:r>
              <a:rPr lang="en-US" dirty="0"/>
              <a:t>Also reference contractual obligations established by trade associations, supply chain dominant players, etc.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50151989"/>
      </p:ext>
    </p:extLst>
  </p:cSld>
  <p:clrMapOvr>
    <a:masterClrMapping/>
  </p:clrMapOvr>
</p:sld>
</file>

<file path=ppt/slides/slide1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613. Inaccurate Human Encoding/Decoding (Mental Models)</a:t>
            </a:r>
            <a:br>
              <a:rPr lang="en-US" sz="2400" dirty="0"/>
            </a:br>
            <a:r>
              <a:rPr lang="en-US" sz="2400" dirty="0"/>
              <a:t>Gambler’s Fallacy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85954694"/>
      </p:ext>
    </p:extLst>
  </p:cSld>
  <p:clrMapOvr>
    <a:masterClrMapping/>
  </p:clrMapOvr>
</p:sld>
</file>

<file path=ppt/slides/slide1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613. Inaccurate Human Encoding/Decoding (Mental Models)</a:t>
            </a:r>
            <a:br>
              <a:rPr lang="en-US" sz="2400" dirty="0"/>
            </a:br>
            <a:r>
              <a:rPr lang="en-US" sz="2400" dirty="0"/>
              <a:t>Gambler’s Fallacy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257990025"/>
      </p:ext>
    </p:extLst>
  </p:cSld>
  <p:clrMapOvr>
    <a:masterClrMapping/>
  </p:clrMapOvr>
</p:sld>
</file>

<file path=ppt/slides/slide1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614. Inaccurate Human Encoding/Decoding (Mental Models)</a:t>
            </a:r>
            <a:br>
              <a:rPr lang="en-US" sz="2400" dirty="0"/>
            </a:br>
            <a:r>
              <a:rPr lang="en-US" sz="2400" dirty="0"/>
              <a:t>Clustering Illusion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974125843"/>
      </p:ext>
    </p:extLst>
  </p:cSld>
  <p:clrMapOvr>
    <a:masterClrMapping/>
  </p:clrMapOvr>
</p:sld>
</file>

<file path=ppt/slides/slide1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614. Inaccurate Human Encoding/Decoding (Mental Models)</a:t>
            </a:r>
            <a:br>
              <a:rPr lang="en-US" sz="2400" dirty="0"/>
            </a:br>
            <a:r>
              <a:rPr lang="en-US" sz="2400" dirty="0"/>
              <a:t>Clustering Illusion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945582409"/>
      </p:ext>
    </p:extLst>
  </p:cSld>
  <p:clrMapOvr>
    <a:masterClrMapping/>
  </p:clrMapOvr>
</p:sld>
</file>

<file path=ppt/slides/slide1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615. Inaccurate Human Encoding/Decoding (Mental Models)</a:t>
            </a:r>
            <a:br>
              <a:rPr lang="en-US" sz="2400" dirty="0"/>
            </a:br>
            <a:r>
              <a:rPr lang="en-US" sz="2400" dirty="0"/>
              <a:t>Regression to the Mean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89944368"/>
      </p:ext>
    </p:extLst>
  </p:cSld>
  <p:clrMapOvr>
    <a:masterClrMapping/>
  </p:clrMapOvr>
</p:sld>
</file>

<file path=ppt/slides/slide1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615. Inaccurate Human Encoding/Decoding (Mental Models)</a:t>
            </a:r>
            <a:br>
              <a:rPr lang="en-US" sz="2400" dirty="0"/>
            </a:br>
            <a:r>
              <a:rPr lang="en-US" sz="2400" dirty="0"/>
              <a:t>Regression to the Mean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944172492"/>
      </p:ext>
    </p:extLst>
  </p:cSld>
  <p:clrMapOvr>
    <a:masterClrMapping/>
  </p:clrMapOvr>
</p:sld>
</file>

<file path=ppt/slides/slide1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616. Inaccurate Human Encoding/Decoding (Mental Models)</a:t>
            </a:r>
            <a:br>
              <a:rPr lang="en-US" sz="2400" dirty="0"/>
            </a:br>
            <a:r>
              <a:rPr lang="en-US" sz="2400" dirty="0"/>
              <a:t>Mean, Median and Mode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155993508"/>
      </p:ext>
    </p:extLst>
  </p:cSld>
  <p:clrMapOvr>
    <a:masterClrMapping/>
  </p:clrMapOvr>
</p:sld>
</file>

<file path=ppt/slides/slide1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616. Inaccurate Human Encoding/Decoding (Mental Models)</a:t>
            </a:r>
            <a:br>
              <a:rPr lang="en-US" sz="2400" dirty="0"/>
            </a:br>
            <a:r>
              <a:rPr lang="en-US" sz="2400" dirty="0"/>
              <a:t>Mean, Median and Mode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81279833"/>
      </p:ext>
    </p:extLst>
  </p:cSld>
  <p:clrMapOvr>
    <a:masterClrMapping/>
  </p:clrMapOvr>
</p:sld>
</file>

<file path=ppt/slides/slide1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617. Inaccurate Human Encoding/Decoding (Mental Models)</a:t>
            </a:r>
            <a:br>
              <a:rPr lang="en-US" sz="2400" dirty="0"/>
            </a:br>
            <a:r>
              <a:rPr lang="en-US" sz="2400" dirty="0"/>
              <a:t>Variance and Standard Deviation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06040601"/>
      </p:ext>
    </p:extLst>
  </p:cSld>
  <p:clrMapOvr>
    <a:masterClrMapping/>
  </p:clrMapOvr>
</p:sld>
</file>

<file path=ppt/slides/slide1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617. Inaccurate Human Encoding/Decoding (Mental Models)</a:t>
            </a:r>
            <a:br>
              <a:rPr lang="en-US" sz="2400" dirty="0"/>
            </a:br>
            <a:r>
              <a:rPr lang="en-US" sz="2400" dirty="0"/>
              <a:t>Variance and Standard Deviation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9492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008000"/>
                </a:solidFill>
              </a:rPr>
              <a:t>31.	Technology Niche Fitness</a:t>
            </a:r>
          </a:p>
          <a:p>
            <a:pPr marL="0" indent="0">
              <a:buNone/>
            </a:pPr>
            <a:r>
              <a:rPr lang="en-US" dirty="0">
                <a:solidFill>
                  <a:srgbClr val="008000"/>
                </a:solidFill>
              </a:rPr>
              <a:t>32.	Governance Assumptions</a:t>
            </a:r>
          </a:p>
          <a:p>
            <a:pPr marL="0" indent="0">
              <a:buNone/>
            </a:pPr>
            <a:r>
              <a:rPr lang="en-US" dirty="0">
                <a:solidFill>
                  <a:srgbClr val="008000"/>
                </a:solidFill>
              </a:rPr>
              <a:t>33.	Interfaces/UI</a:t>
            </a:r>
            <a:r>
              <a:rPr lang="en-US" dirty="0">
                <a:solidFill>
                  <a:srgbClr val="0000FF"/>
                </a:solidFill>
              </a:rPr>
              <a:t> </a:t>
            </a:r>
          </a:p>
          <a:p>
            <a:pPr marL="0" indent="0">
              <a:buNone/>
            </a:pPr>
            <a:r>
              <a:rPr lang="en-US" dirty="0">
                <a:solidFill>
                  <a:srgbClr val="0000FF"/>
                </a:solidFill>
              </a:rPr>
              <a:t>34.	Privacy Legal Causes of Action (COAs) – Intrusion on Seclusion</a:t>
            </a:r>
          </a:p>
          <a:p>
            <a:pPr marL="0" indent="0">
              <a:buNone/>
            </a:pPr>
            <a:r>
              <a:rPr lang="en-US" dirty="0">
                <a:solidFill>
                  <a:srgbClr val="0000FF"/>
                </a:solidFill>
              </a:rPr>
              <a:t>35.	Privacy Legal COAs – Publication of Private Facts</a:t>
            </a:r>
          </a:p>
          <a:p>
            <a:pPr marL="0" indent="0">
              <a:buNone/>
            </a:pPr>
            <a:r>
              <a:rPr lang="en-US" dirty="0">
                <a:solidFill>
                  <a:srgbClr val="0000FF"/>
                </a:solidFill>
              </a:rPr>
              <a:t>36.	Privacy Legal COAs – Defamation (Libel and Slander)</a:t>
            </a:r>
          </a:p>
          <a:p>
            <a:pPr marL="0" indent="0">
              <a:buNone/>
            </a:pPr>
            <a:r>
              <a:rPr lang="en-US" dirty="0">
                <a:solidFill>
                  <a:srgbClr val="0000FF"/>
                </a:solidFill>
              </a:rPr>
              <a:t>37.	Privacy Legal COAs – Misappropriation</a:t>
            </a:r>
          </a:p>
          <a:p>
            <a:pPr marL="0" indent="0">
              <a:buNone/>
            </a:pPr>
            <a:r>
              <a:rPr lang="en-US" dirty="0">
                <a:solidFill>
                  <a:srgbClr val="0000FF"/>
                </a:solidFill>
              </a:rPr>
              <a:t>38.	Privacy Legal COAs – Statutory Duties of Care</a:t>
            </a:r>
          </a:p>
          <a:p>
            <a:pPr marL="0" indent="0">
              <a:buNone/>
            </a:pPr>
            <a:r>
              <a:rPr lang="en-US" dirty="0">
                <a:solidFill>
                  <a:srgbClr val="008000"/>
                </a:solidFill>
              </a:rPr>
              <a:t>39.	Information Channel Integrity (Beyond Data Channel Integrity)</a:t>
            </a:r>
          </a:p>
          <a:p>
            <a:pPr marL="0" indent="0">
              <a:buNone/>
            </a:pPr>
            <a:r>
              <a:rPr lang="en-US" dirty="0">
                <a:solidFill>
                  <a:srgbClr val="008000"/>
                </a:solidFill>
              </a:rPr>
              <a:t>40.	Risk Appetite/Entrepreneurial Risk</a:t>
            </a:r>
            <a:endParaRPr lang="en-US" dirty="0">
              <a:solidFill>
                <a:srgbClr val="FF0000"/>
              </a:solidFill>
            </a:endParaRPr>
          </a:p>
          <a:p>
            <a:pPr marL="0" indent="0">
              <a:buNone/>
            </a:pPr>
            <a:r>
              <a:rPr lang="en-US" dirty="0">
                <a:solidFill>
                  <a:srgbClr val="FF0000"/>
                </a:solidFill>
              </a:rPr>
              <a:t>41.	Provisional/Edge Governance </a:t>
            </a:r>
          </a:p>
          <a:p>
            <a:pPr marL="0" indent="0">
              <a:buNone/>
            </a:pPr>
            <a:r>
              <a:rPr lang="en-US" dirty="0">
                <a:solidFill>
                  <a:srgbClr val="008000"/>
                </a:solidFill>
              </a:rPr>
              <a:t>42.	Institutional Collision (Risk Commons/”Zero-Sum” Setting)</a:t>
            </a:r>
          </a:p>
          <a:p>
            <a:pPr marL="0" indent="0">
              <a:buNone/>
            </a:pPr>
            <a:r>
              <a:rPr lang="en-US" dirty="0">
                <a:solidFill>
                  <a:srgbClr val="008000"/>
                </a:solidFill>
              </a:rPr>
              <a:t>43.	</a:t>
            </a:r>
            <a:r>
              <a:rPr lang="en-US" dirty="0">
                <a:solidFill>
                  <a:srgbClr val="FF0000"/>
                </a:solidFill>
              </a:rPr>
              <a:t>Power Law Policy</a:t>
            </a:r>
          </a:p>
          <a:p>
            <a:pPr marL="0" indent="0">
              <a:buNone/>
            </a:pPr>
            <a:r>
              <a:rPr lang="en-US" dirty="0">
                <a:solidFill>
                  <a:srgbClr val="FF0000"/>
                </a:solidFill>
              </a:rPr>
              <a:t>44.	Philosophical Assumptions</a:t>
            </a:r>
          </a:p>
          <a:p>
            <a:pPr marL="0" indent="0">
              <a:buNone/>
            </a:pPr>
            <a:r>
              <a:rPr lang="en-US" dirty="0">
                <a:solidFill>
                  <a:srgbClr val="0000FF"/>
                </a:solidFill>
              </a:rPr>
              <a:t>45.	Treaties and Trade Agreements </a:t>
            </a:r>
          </a:p>
          <a:p>
            <a:pPr marL="0" indent="0">
              <a:buNone/>
            </a:pPr>
            <a:endParaRPr lang="en-US" dirty="0">
              <a:solidFill>
                <a:srgbClr val="008000"/>
              </a:solidFill>
            </a:endParaRPr>
          </a:p>
        </p:txBody>
      </p:sp>
    </p:spTree>
    <p:extLst>
      <p:ext uri="{BB962C8B-B14F-4D97-AF65-F5344CB8AC3E}">
        <p14:creationId xmlns:p14="http://schemas.microsoft.com/office/powerpoint/2010/main" val="10566211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33.  Interfaces/UI</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Security, IM and privacy technologies must typically be able to operate in situations characterized by significant interaction complexity beyond the understanding of individual humans</a:t>
            </a:r>
          </a:p>
          <a:p>
            <a:pPr lvl="2"/>
            <a:r>
              <a:rPr lang="en-US" dirty="0"/>
              <a:t>Some of these humans are responsible for the operation of the system and/or technology (such as employees at an RP or IDP)</a:t>
            </a:r>
          </a:p>
          <a:p>
            <a:pPr lvl="2"/>
            <a:r>
              <a:rPr lang="en-US" dirty="0"/>
              <a:t>Some of these humans are affected by its operation (such as data subjects).</a:t>
            </a:r>
          </a:p>
          <a:p>
            <a:pPr lvl="1"/>
            <a:r>
              <a:rPr lang="en-US" dirty="0"/>
              <a:t>Security, IM and privacy systems utilize technologies the operation of which is “under the hood” or “in a black box” and not available for scrutiny or understandable to individuals.</a:t>
            </a:r>
          </a:p>
          <a:p>
            <a:pPr lvl="1"/>
            <a:r>
              <a:rPr lang="en-US" dirty="0"/>
              <a:t>What are the strategies and mechanisms applied in the organization and/or operation of the subject security, IM or privacy system and/or technology that enables humans (as users and/or data subjects) to effectively, fairly, and safely interact with the system and/or technology?</a:t>
            </a:r>
          </a:p>
          <a:p>
            <a:pPr lvl="1"/>
            <a:r>
              <a:rPr lang="en-US" dirty="0"/>
              <a:t>How can a system that is not understood by a human be safely used by a human?</a:t>
            </a:r>
          </a:p>
          <a:p>
            <a:pPr lvl="2"/>
            <a:r>
              <a:rPr lang="en-US" dirty="0"/>
              <a:t>What are the mechanisms to help assure that result?</a:t>
            </a:r>
          </a:p>
          <a:p>
            <a:pPr lvl="3"/>
            <a:r>
              <a:rPr lang="en-US" dirty="0"/>
              <a:t>Agency/fiduciary duties in design and operation?</a:t>
            </a:r>
          </a:p>
          <a:p>
            <a:pPr lvl="3"/>
            <a:r>
              <a:rPr lang="en-US" dirty="0"/>
              <a:t>Guarantees?</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281337346"/>
      </p:ext>
    </p:extLst>
  </p:cSld>
  <p:clrMapOvr>
    <a:masterClrMapping/>
  </p:clrMapOvr>
</p:sld>
</file>

<file path=ppt/slides/slide1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618. Inaccurate Human Encoding/Decoding (Mental Models)</a:t>
            </a:r>
            <a:br>
              <a:rPr lang="en-US" sz="2400" dirty="0"/>
            </a:br>
            <a:r>
              <a:rPr lang="en-US" sz="2400" dirty="0"/>
              <a:t>Normal Distribution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00375564"/>
      </p:ext>
    </p:extLst>
  </p:cSld>
  <p:clrMapOvr>
    <a:masterClrMapping/>
  </p:clrMapOvr>
</p:sld>
</file>

<file path=ppt/slides/slide1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618. Inaccurate Human Encoding/Decoding (Mental Models)</a:t>
            </a:r>
            <a:br>
              <a:rPr lang="en-US" sz="2400" dirty="0"/>
            </a:br>
            <a:r>
              <a:rPr lang="en-US" sz="2400" dirty="0"/>
              <a:t>Normal Distribution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4183095"/>
      </p:ext>
    </p:extLst>
  </p:cSld>
  <p:clrMapOvr>
    <a:masterClrMapping/>
  </p:clrMapOvr>
</p:sld>
</file>

<file path=ppt/slides/slide1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619. Inaccurate Human Encoding/Decoding (Mental Models)</a:t>
            </a:r>
            <a:br>
              <a:rPr lang="en-US" sz="2400" dirty="0"/>
            </a:br>
            <a:r>
              <a:rPr lang="en-US" sz="2400" dirty="0"/>
              <a:t>Probability Distribution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62149182"/>
      </p:ext>
    </p:extLst>
  </p:cSld>
  <p:clrMapOvr>
    <a:masterClrMapping/>
  </p:clrMapOvr>
</p:sld>
</file>

<file path=ppt/slides/slide1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619. Inaccurate Human Encoding/Decoding (Mental Models)</a:t>
            </a:r>
            <a:br>
              <a:rPr lang="en-US" sz="2400" dirty="0"/>
            </a:br>
            <a:r>
              <a:rPr lang="en-US" sz="2400" dirty="0"/>
              <a:t>Probability Distribution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05245051"/>
      </p:ext>
    </p:extLst>
  </p:cSld>
  <p:clrMapOvr>
    <a:masterClrMapping/>
  </p:clrMapOvr>
</p:sld>
</file>

<file path=ppt/slides/slide1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620. Inaccurate Human Encoding/Decoding (Mental Models)</a:t>
            </a:r>
            <a:br>
              <a:rPr lang="en-US" sz="2400" dirty="0"/>
            </a:br>
            <a:r>
              <a:rPr lang="en-US" sz="2400" dirty="0"/>
              <a:t>Central Limit </a:t>
            </a:r>
            <a:r>
              <a:rPr lang="en-US" sz="2400" dirty="0" err="1"/>
              <a:t>Theorum</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72634940"/>
      </p:ext>
    </p:extLst>
  </p:cSld>
  <p:clrMapOvr>
    <a:masterClrMapping/>
  </p:clrMapOvr>
</p:sld>
</file>

<file path=ppt/slides/slide1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620. Inaccurate Human Encoding/Decoding (Mental Models)</a:t>
            </a:r>
            <a:br>
              <a:rPr lang="en-US" sz="2400" dirty="0"/>
            </a:br>
            <a:r>
              <a:rPr lang="en-US" sz="2400" dirty="0"/>
              <a:t>Central Limit </a:t>
            </a:r>
            <a:r>
              <a:rPr lang="en-US" sz="2400" dirty="0" err="1"/>
              <a:t>Theorum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58568548"/>
      </p:ext>
    </p:extLst>
  </p:cSld>
  <p:clrMapOvr>
    <a:masterClrMapping/>
  </p:clrMapOvr>
</p:sld>
</file>

<file path=ppt/slides/slide1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621. Inaccurate Human Encoding/Decoding (Mental Models)</a:t>
            </a:r>
            <a:br>
              <a:rPr lang="en-US" sz="2400" dirty="0"/>
            </a:br>
            <a:r>
              <a:rPr lang="en-US" sz="2400" dirty="0"/>
              <a:t>Confidence Interval</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502448823"/>
      </p:ext>
    </p:extLst>
  </p:cSld>
  <p:clrMapOvr>
    <a:masterClrMapping/>
  </p:clrMapOvr>
</p:sld>
</file>

<file path=ppt/slides/slide1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621. Inaccurate Human Encoding/Decoding (Mental Models)</a:t>
            </a:r>
            <a:br>
              <a:rPr lang="en-US" sz="2400" dirty="0"/>
            </a:br>
            <a:r>
              <a:rPr lang="en-US" sz="2400" dirty="0"/>
              <a:t>Confidence Interval</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654248648"/>
      </p:ext>
    </p:extLst>
  </p:cSld>
  <p:clrMapOvr>
    <a:masterClrMapping/>
  </p:clrMapOvr>
</p:sld>
</file>

<file path=ppt/slides/slide1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622. Inaccurate Human Encoding/Decoding (Mental Models)</a:t>
            </a:r>
            <a:br>
              <a:rPr lang="en-US" sz="2400" dirty="0"/>
            </a:br>
            <a:r>
              <a:rPr lang="en-US" sz="2400" dirty="0"/>
              <a:t>Error Bars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871175919"/>
      </p:ext>
    </p:extLst>
  </p:cSld>
  <p:clrMapOvr>
    <a:masterClrMapping/>
  </p:clrMapOvr>
</p:sld>
</file>

<file path=ppt/slides/slide1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622. Inaccurate Human Encoding/Decoding (Mental Models)</a:t>
            </a:r>
            <a:br>
              <a:rPr lang="en-US" sz="2400" dirty="0"/>
            </a:br>
            <a:r>
              <a:rPr lang="en-US" sz="2400" dirty="0"/>
              <a:t>Error Bars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029125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33.  Interfaces/UI</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frameworks for training, instruction, education, warning, “informed consent,” etc. pursuant to which human users are apprised of implications of using system and/or technology prior to use.</a:t>
            </a:r>
          </a:p>
          <a:p>
            <a:pPr lvl="2"/>
            <a:r>
              <a:rPr lang="en-US" dirty="0"/>
              <a:t>Compare aircraft, refrigerators, microwave ovens, mobile devices and other system and/or technology that is safely used by humans without understanding the mechanisms of its operation </a:t>
            </a:r>
          </a:p>
          <a:p>
            <a:pPr lvl="1"/>
            <a:r>
              <a:rPr lang="en-US" dirty="0"/>
              <a:t>Consider “black box” approach to metrics based on historical performance where complexity is too great for full explanation (and where unexpected system behaviors vis a vis a particular user are non-linear), but performance experience is sufficiently reliable to support explanation.</a:t>
            </a:r>
          </a:p>
          <a:p>
            <a:pPr lvl="2"/>
            <a:r>
              <a:rPr lang="en-US" dirty="0"/>
              <a:t>Payment card system suffers an historical/structural 2-3% default rate and also constant fraud levels which do not force abandonment of that sociotechnical system</a:t>
            </a:r>
          </a:p>
          <a:p>
            <a:pPr lvl="1"/>
            <a:r>
              <a:rPr lang="en-US" dirty="0"/>
              <a:t>Where security, IM or privacy system and/or technology is applied in dynamic interaction setting, consider UI frameworks and metrics that can be included in interaction decision trees that accommodate issues such as:</a:t>
            </a:r>
          </a:p>
          <a:p>
            <a:pPr lvl="2"/>
            <a:r>
              <a:rPr lang="en-US" dirty="0"/>
              <a:t>Safety (mobile phone use in cars)</a:t>
            </a:r>
          </a:p>
          <a:p>
            <a:pPr lvl="2"/>
            <a:r>
              <a:rPr lang="en-US" dirty="0"/>
              <a:t>Convenience (one touch ordering) </a:t>
            </a:r>
          </a:p>
          <a:p>
            <a:pPr lvl="2"/>
            <a:r>
              <a:rPr lang="en-US" dirty="0"/>
              <a:t>Attention courtesy (solicitation of single consent for multiple future uses of data)</a:t>
            </a:r>
          </a:p>
          <a:p>
            <a:pPr lvl="3"/>
            <a:r>
              <a:rPr lang="en-US" dirty="0"/>
              <a:t>But note limitation on such “multi-use consent’ for deployments in the EU where such broad prior consent maybe held to be a “derogation” of a fundamental human right.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33134636"/>
      </p:ext>
    </p:extLst>
  </p:cSld>
  <p:clrMapOvr>
    <a:masterClrMapping/>
  </p:clrMapOvr>
</p:sld>
</file>

<file path=ppt/slides/slide1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623. Inaccurate Human Encoding/Decoding (Mental Models)</a:t>
            </a:r>
            <a:br>
              <a:rPr lang="en-US" sz="2400" dirty="0"/>
            </a:br>
            <a:r>
              <a:rPr lang="en-US" sz="2400" dirty="0"/>
              <a:t>Conditional Probability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551295777"/>
      </p:ext>
    </p:extLst>
  </p:cSld>
  <p:clrMapOvr>
    <a:masterClrMapping/>
  </p:clrMapOvr>
</p:sld>
</file>

<file path=ppt/slides/slide1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623. Inaccurate Human Encoding/Decoding (Mental Models)</a:t>
            </a:r>
            <a:br>
              <a:rPr lang="en-US" sz="2400" dirty="0"/>
            </a:br>
            <a:r>
              <a:rPr lang="en-US" sz="2400" dirty="0"/>
              <a:t>Conditional Probability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91508807"/>
      </p:ext>
    </p:extLst>
  </p:cSld>
  <p:clrMapOvr>
    <a:masterClrMapping/>
  </p:clrMapOvr>
</p:sld>
</file>

<file path=ppt/slides/slide1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624. Inaccurate Human Encoding/Decoding (Mental Models)</a:t>
            </a:r>
            <a:br>
              <a:rPr lang="en-US" sz="2400" dirty="0"/>
            </a:br>
            <a:r>
              <a:rPr lang="en-US" sz="2400" dirty="0"/>
              <a:t>Base Rate Fallacy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562800073"/>
      </p:ext>
    </p:extLst>
  </p:cSld>
  <p:clrMapOvr>
    <a:masterClrMapping/>
  </p:clrMapOvr>
</p:sld>
</file>

<file path=ppt/slides/slide1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624. Inaccurate Human Encoding/Decoding (Mental Models)</a:t>
            </a:r>
            <a:br>
              <a:rPr lang="en-US" sz="2400" dirty="0"/>
            </a:br>
            <a:r>
              <a:rPr lang="en-US" sz="2400" dirty="0"/>
              <a:t>Base Rate Fallacy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32432163"/>
      </p:ext>
    </p:extLst>
  </p:cSld>
  <p:clrMapOvr>
    <a:masterClrMapping/>
  </p:clrMapOvr>
</p:sld>
</file>

<file path=ppt/slides/slide1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625. Inaccurate Human Encoding/Decoding (Mental Models)</a:t>
            </a:r>
            <a:br>
              <a:rPr lang="en-US" sz="2400" dirty="0"/>
            </a:br>
            <a:r>
              <a:rPr lang="en-US" sz="2400" dirty="0"/>
              <a:t>Bayes’ </a:t>
            </a:r>
            <a:r>
              <a:rPr lang="en-US" sz="2400" dirty="0" err="1"/>
              <a:t>Theorum</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91458074"/>
      </p:ext>
    </p:extLst>
  </p:cSld>
  <p:clrMapOvr>
    <a:masterClrMapping/>
  </p:clrMapOvr>
</p:sld>
</file>

<file path=ppt/slides/slide1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625. Inaccurate Human Encoding/Decoding (Mental Models)</a:t>
            </a:r>
            <a:br>
              <a:rPr lang="en-US" sz="2400" dirty="0"/>
            </a:br>
            <a:r>
              <a:rPr lang="en-US" sz="2400" dirty="0"/>
              <a:t>Bayes’ </a:t>
            </a:r>
            <a:r>
              <a:rPr lang="en-US" sz="2400" dirty="0" err="1"/>
              <a:t>Theorum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03073665"/>
      </p:ext>
    </p:extLst>
  </p:cSld>
  <p:clrMapOvr>
    <a:masterClrMapping/>
  </p:clrMapOvr>
</p:sld>
</file>

<file path=ppt/slides/slide1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626. Inaccurate Human Encoding/Decoding (Mental Models)</a:t>
            </a:r>
            <a:br>
              <a:rPr lang="en-US" sz="2400" dirty="0"/>
            </a:br>
            <a:r>
              <a:rPr lang="en-US" sz="2400" dirty="0"/>
              <a:t>Frequentists vs. </a:t>
            </a:r>
            <a:r>
              <a:rPr lang="en-US" sz="2400" dirty="0" err="1"/>
              <a:t>Bauyesians</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88861349"/>
      </p:ext>
    </p:extLst>
  </p:cSld>
  <p:clrMapOvr>
    <a:masterClrMapping/>
  </p:clrMapOvr>
</p:sld>
</file>

<file path=ppt/slides/slide1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626. Inaccurate Human Encoding/Decoding (Mental Models)</a:t>
            </a:r>
            <a:br>
              <a:rPr lang="en-US" sz="2400" dirty="0"/>
            </a:br>
            <a:r>
              <a:rPr lang="en-US" sz="2400" dirty="0"/>
              <a:t>Frequentists vs. Bayesians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29336383"/>
      </p:ext>
    </p:extLst>
  </p:cSld>
  <p:clrMapOvr>
    <a:masterClrMapping/>
  </p:clrMapOvr>
</p:sld>
</file>

<file path=ppt/slides/slide1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627. Inaccurate Human Encoding/Decoding (Mental Models)</a:t>
            </a:r>
            <a:br>
              <a:rPr lang="en-US" sz="2400" dirty="0"/>
            </a:br>
            <a:r>
              <a:rPr lang="en-US" sz="2400" dirty="0"/>
              <a:t>False Positive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12411674"/>
      </p:ext>
    </p:extLst>
  </p:cSld>
  <p:clrMapOvr>
    <a:masterClrMapping/>
  </p:clrMapOvr>
</p:sld>
</file>

<file path=ppt/slides/slide1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627. Inaccurate Human Encoding/Decoding (Mental Models)</a:t>
            </a:r>
            <a:br>
              <a:rPr lang="en-US" sz="2400" dirty="0"/>
            </a:br>
            <a:r>
              <a:rPr lang="en-US" sz="2400" dirty="0"/>
              <a:t>False Positive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1502361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34.  Privacy Legal Causes of Action – </a:t>
            </a:r>
            <a:br>
              <a:rPr lang="en-US" sz="3200" dirty="0"/>
            </a:br>
            <a:r>
              <a:rPr lang="en-US" sz="3200" dirty="0"/>
              <a:t>Intrusion on Seclusion</a:t>
            </a:r>
          </a:p>
        </p:txBody>
      </p:sp>
      <p:sp>
        <p:nvSpPr>
          <p:cNvPr id="3" name="Content Placeholder 2"/>
          <p:cNvSpPr>
            <a:spLocks noGrp="1"/>
          </p:cNvSpPr>
          <p:nvPr>
            <p:ph idx="1"/>
          </p:nvPr>
        </p:nvSpPr>
        <p:spPr/>
        <p:txBody>
          <a:bodyPr>
            <a:noAutofit/>
          </a:bodyPr>
          <a:lstStyle/>
          <a:p>
            <a:r>
              <a:rPr lang="en-US" sz="1200" dirty="0"/>
              <a:t>Challenges</a:t>
            </a:r>
          </a:p>
          <a:p>
            <a:endParaRPr lang="en-US" sz="1200" dirty="0"/>
          </a:p>
          <a:p>
            <a:pPr lvl="1"/>
            <a:r>
              <a:rPr lang="en-US" sz="1200" dirty="0">
                <a:solidFill>
                  <a:srgbClr val="000000"/>
                </a:solidFill>
              </a:rPr>
              <a:t>How might the subject system and/or technology help or hinder the accomplishment of protecting individual “privacy” as defined under one or more of the four traditional torts of privacy under common law?</a:t>
            </a:r>
          </a:p>
          <a:p>
            <a:pPr lvl="1"/>
            <a:r>
              <a:rPr lang="en-US" sz="1200" dirty="0">
                <a:solidFill>
                  <a:srgbClr val="000000"/>
                </a:solidFill>
              </a:rPr>
              <a:t>When a system and/or technology purports to address “privacy” issues, what particular definition of “privacy” is applied? </a:t>
            </a:r>
          </a:p>
          <a:p>
            <a:pPr lvl="2"/>
            <a:r>
              <a:rPr lang="en-US" sz="1200" dirty="0">
                <a:solidFill>
                  <a:srgbClr val="000000"/>
                </a:solidFill>
              </a:rPr>
              <a:t>If no such distinction or assertion is made by proponents of the system and/or technology, what particular harms are intended to be mitigated? </a:t>
            </a:r>
          </a:p>
          <a:p>
            <a:pPr lvl="1"/>
            <a:r>
              <a:rPr lang="en-US" sz="1200" dirty="0">
                <a:solidFill>
                  <a:srgbClr val="000000"/>
                </a:solidFill>
              </a:rPr>
              <a:t>Is the applied “privacy” concept derived from recognized legal definitions of privacy rights and harms, or is it proposed as a “new” privacy right that is not yet recognized under law? </a:t>
            </a:r>
          </a:p>
          <a:p>
            <a:pPr lvl="2"/>
            <a:r>
              <a:rPr lang="en-US" sz="1200" dirty="0">
                <a:solidFill>
                  <a:srgbClr val="000000"/>
                </a:solidFill>
              </a:rPr>
              <a:t>If so, what is the basis of the newly asserted right, and is it covered (in whole or part) by one or more of the legally cognizable concepts of privacy? </a:t>
            </a:r>
          </a:p>
          <a:p>
            <a:pPr lvl="2"/>
            <a:r>
              <a:rPr lang="en-US" sz="1200" dirty="0">
                <a:solidFill>
                  <a:srgbClr val="000000"/>
                </a:solidFill>
              </a:rPr>
              <a:t>Does the system and/or technology confuse secrecy with privacy?</a:t>
            </a:r>
          </a:p>
          <a:p>
            <a:pPr lvl="1"/>
            <a:r>
              <a:rPr lang="en-US" sz="1200" dirty="0">
                <a:solidFill>
                  <a:srgbClr val="000000"/>
                </a:solidFill>
              </a:rPr>
              <a:t>Does the system and/or technology affect the presence or absence of the elements of a cause of action for a given privacy tort, thereby validly constituting a “privacy” system and/or technology from a legal perspective? </a:t>
            </a:r>
          </a:p>
          <a:p>
            <a:pPr lvl="2"/>
            <a:r>
              <a:rPr lang="en-US" sz="1200" dirty="0">
                <a:solidFill>
                  <a:srgbClr val="000000"/>
                </a:solidFill>
              </a:rPr>
              <a:t> The answer to this question may be relevant in evaluating the system and/or technology under applicable tests for admissibility into evidence of data derived from the system and/or technology.</a:t>
            </a:r>
          </a:p>
          <a:p>
            <a:pPr lvl="2"/>
            <a:r>
              <a:rPr lang="en-US" sz="1200" dirty="0">
                <a:solidFill>
                  <a:srgbClr val="000000"/>
                </a:solidFill>
              </a:rPr>
              <a:t>Compare, Polygraph (“lie detectors”) continue to be inadmissible under the court rules of many jurisdictions for failure to demonstrate relevance regarding truthfulness of statements.</a:t>
            </a:r>
          </a:p>
          <a:p>
            <a:pPr lvl="1"/>
            <a:r>
              <a:rPr lang="en-US" sz="1200" dirty="0"/>
              <a:t>[Other?]</a:t>
            </a:r>
          </a:p>
          <a:p>
            <a:r>
              <a:rPr lang="en-US" sz="1200" dirty="0"/>
              <a:t>References:</a:t>
            </a:r>
          </a:p>
          <a:p>
            <a:endParaRPr lang="en-US" sz="1200" dirty="0"/>
          </a:p>
        </p:txBody>
      </p:sp>
    </p:spTree>
    <p:extLst>
      <p:ext uri="{BB962C8B-B14F-4D97-AF65-F5344CB8AC3E}">
        <p14:creationId xmlns:p14="http://schemas.microsoft.com/office/powerpoint/2010/main" val="3008340832"/>
      </p:ext>
    </p:extLst>
  </p:cSld>
  <p:clrMapOvr>
    <a:masterClrMapping/>
  </p:clrMapOvr>
</p:sld>
</file>

<file path=ppt/slides/slide1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628. Inaccurate Human Encoding/Decoding (Mental Models)</a:t>
            </a:r>
            <a:br>
              <a:rPr lang="en-US" sz="2400" dirty="0"/>
            </a:br>
            <a:r>
              <a:rPr lang="en-US" sz="2400" dirty="0"/>
              <a:t>False Negative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113239165"/>
      </p:ext>
    </p:extLst>
  </p:cSld>
  <p:clrMapOvr>
    <a:masterClrMapping/>
  </p:clrMapOvr>
</p:sld>
</file>

<file path=ppt/slides/slide1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628. Inaccurate Human Encoding/Decoding (Mental Models)</a:t>
            </a:r>
            <a:br>
              <a:rPr lang="en-US" sz="2400" dirty="0"/>
            </a:br>
            <a:r>
              <a:rPr lang="en-US" sz="2400" dirty="0"/>
              <a:t>False Negative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48038127"/>
      </p:ext>
    </p:extLst>
  </p:cSld>
  <p:clrMapOvr>
    <a:masterClrMapping/>
  </p:clrMapOvr>
</p:sld>
</file>

<file path=ppt/slides/slide1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629. Inaccurate Human Encoding/Decoding (Mental Models)</a:t>
            </a:r>
            <a:br>
              <a:rPr lang="en-US" sz="2400" dirty="0"/>
            </a:br>
            <a:r>
              <a:rPr lang="en-US" sz="2400" dirty="0"/>
              <a:t>Power</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212137861"/>
      </p:ext>
    </p:extLst>
  </p:cSld>
  <p:clrMapOvr>
    <a:masterClrMapping/>
  </p:clrMapOvr>
</p:sld>
</file>

<file path=ppt/slides/slide1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629. Inaccurate Human Encoding/Decoding (Mental Models)</a:t>
            </a:r>
            <a:br>
              <a:rPr lang="en-US" sz="2400" dirty="0"/>
            </a:br>
            <a:r>
              <a:rPr lang="en-US" sz="2400" dirty="0"/>
              <a:t>Power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99223346"/>
      </p:ext>
    </p:extLst>
  </p:cSld>
  <p:clrMapOvr>
    <a:masterClrMapping/>
  </p:clrMapOvr>
</p:sld>
</file>

<file path=ppt/slides/slide1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630. Inaccurate Human Encoding/Decoding (Mental Models)</a:t>
            </a:r>
            <a:br>
              <a:rPr lang="en-US" sz="2400" dirty="0"/>
            </a:br>
            <a:r>
              <a:rPr lang="en-US" sz="2400" dirty="0"/>
              <a:t>Null Hypothesis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99973313"/>
      </p:ext>
    </p:extLst>
  </p:cSld>
  <p:clrMapOvr>
    <a:masterClrMapping/>
  </p:clrMapOvr>
</p:sld>
</file>

<file path=ppt/slides/slide1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630. Inaccurate Human Encoding/Decoding (Mental Models)</a:t>
            </a:r>
            <a:br>
              <a:rPr lang="en-US" sz="2400" dirty="0"/>
            </a:br>
            <a:r>
              <a:rPr lang="en-US" sz="2400" dirty="0"/>
              <a:t>Null Hypothesis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62396852"/>
      </p:ext>
    </p:extLst>
  </p:cSld>
  <p:clrMapOvr>
    <a:masterClrMapping/>
  </p:clrMapOvr>
</p:sld>
</file>

<file path=ppt/slides/slide1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631. Inaccurate Human Encoding/Decoding (Mental Models)</a:t>
            </a:r>
            <a:br>
              <a:rPr lang="en-US" sz="2400" dirty="0"/>
            </a:br>
            <a:r>
              <a:rPr lang="en-US" sz="2400" dirty="0"/>
              <a:t>Statistical Significance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71934977"/>
      </p:ext>
    </p:extLst>
  </p:cSld>
  <p:clrMapOvr>
    <a:masterClrMapping/>
  </p:clrMapOvr>
</p:sld>
</file>

<file path=ppt/slides/slide1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631. Inaccurate Human Encoding/Decoding (Mental Models)</a:t>
            </a:r>
            <a:br>
              <a:rPr lang="en-US" sz="2400" dirty="0"/>
            </a:br>
            <a:r>
              <a:rPr lang="en-US" sz="2400" dirty="0"/>
              <a:t>Statistical </a:t>
            </a:r>
            <a:r>
              <a:rPr lang="en-US" sz="2400" dirty="0" err="1"/>
              <a:t>SIgnificance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524315123"/>
      </p:ext>
    </p:extLst>
  </p:cSld>
  <p:clrMapOvr>
    <a:masterClrMapping/>
  </p:clrMapOvr>
</p:sld>
</file>

<file path=ppt/slides/slide1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632. Inaccurate Human Encoding/Decoding (Mental Models)</a:t>
            </a:r>
            <a:br>
              <a:rPr lang="en-US" sz="2400" dirty="0"/>
            </a:br>
            <a:r>
              <a:rPr lang="en-US" sz="2400" dirty="0"/>
              <a:t>P-Value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66392573"/>
      </p:ext>
    </p:extLst>
  </p:cSld>
  <p:clrMapOvr>
    <a:masterClrMapping/>
  </p:clrMapOvr>
</p:sld>
</file>

<file path=ppt/slides/slide1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632. Inaccurate Human Encoding/Decoding (Mental Models)</a:t>
            </a:r>
            <a:br>
              <a:rPr lang="en-US" sz="2400" dirty="0"/>
            </a:br>
            <a:r>
              <a:rPr lang="en-US" sz="2400" dirty="0"/>
              <a:t>P-Value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520995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34.  Privacy Legal Causes of Action – </a:t>
            </a:r>
            <a:br>
              <a:rPr lang="en-US" sz="3200" dirty="0"/>
            </a:br>
            <a:r>
              <a:rPr lang="en-US" sz="3200" dirty="0"/>
              <a:t>Intrusion on Seclusion</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One of four traditional privacy rights is the “right of seclusion.” </a:t>
            </a:r>
          </a:p>
          <a:p>
            <a:pPr lvl="2"/>
            <a:r>
              <a:rPr lang="en-US" dirty="0"/>
              <a:t>aka “the right to be left alone”</a:t>
            </a:r>
          </a:p>
          <a:p>
            <a:pPr lvl="2"/>
            <a:r>
              <a:rPr lang="en-US" dirty="0"/>
              <a:t>Popularly referred to as “unauthorized surveillance,” “eavesdropping,” "Peeping Tom," “wiretapping,” etc. </a:t>
            </a:r>
          </a:p>
          <a:p>
            <a:pPr lvl="1"/>
            <a:r>
              <a:rPr lang="en-US" dirty="0"/>
              <a:t>Consider framework that structures evaluation of subject system and/or technology’s ability to measure, provide evidence of and/or improve one or more of the elements of a legal cause of action (derived from the Restatement (Second) of Torts, or other authoritative resource), for a breach of a duty to forbear from actions that don't respect others’ “right to be left alone” by other persons and groups.</a:t>
            </a:r>
          </a:p>
          <a:p>
            <a:pPr lvl="1"/>
            <a:r>
              <a:rPr lang="en-US" dirty="0"/>
              <a:t>Does the system and/or technology stabilize or measure one or more of the following:</a:t>
            </a:r>
          </a:p>
          <a:p>
            <a:pPr lvl="2"/>
            <a:r>
              <a:rPr lang="en-US" dirty="0"/>
              <a:t>Did the defendant, without authorization, intentionally invade the private affairs of the plaintiff?</a:t>
            </a:r>
          </a:p>
          <a:p>
            <a:pPr lvl="2"/>
            <a:r>
              <a:rPr lang="en-US" dirty="0"/>
              <a:t>Would the invasion be offensive to a reasonable person?</a:t>
            </a:r>
          </a:p>
          <a:p>
            <a:pPr lvl="2"/>
            <a:r>
              <a:rPr lang="en-US" dirty="0"/>
              <a:t>Were the matters that were intruded upon “private” matters? and</a:t>
            </a:r>
          </a:p>
          <a:p>
            <a:pPr lvl="2"/>
            <a:r>
              <a:rPr lang="en-US" dirty="0"/>
              <a:t>Did the intrusion cause mental anguish or suffering to the plaintiff?</a:t>
            </a:r>
          </a:p>
          <a:p>
            <a:pPr lvl="1"/>
            <a:r>
              <a:rPr lang="en-US" dirty="0"/>
              <a:t>[Other?]</a:t>
            </a:r>
          </a:p>
          <a:p>
            <a:r>
              <a:rPr lang="en-US" dirty="0"/>
              <a:t>References:</a:t>
            </a:r>
          </a:p>
          <a:p>
            <a:endParaRPr lang="en-US" dirty="0"/>
          </a:p>
          <a:p>
            <a:endParaRPr lang="en-US" dirty="0"/>
          </a:p>
          <a:p>
            <a:endParaRPr lang="en-US" dirty="0"/>
          </a:p>
        </p:txBody>
      </p:sp>
    </p:spTree>
    <p:extLst>
      <p:ext uri="{BB962C8B-B14F-4D97-AF65-F5344CB8AC3E}">
        <p14:creationId xmlns:p14="http://schemas.microsoft.com/office/powerpoint/2010/main" val="2721188155"/>
      </p:ext>
    </p:extLst>
  </p:cSld>
  <p:clrMapOvr>
    <a:masterClrMapping/>
  </p:clrMapOvr>
</p:sld>
</file>

<file path=ppt/slides/slide1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633. Inaccurate Human Encoding/Decoding (Mental Models)</a:t>
            </a:r>
            <a:br>
              <a:rPr lang="en-US" sz="2400" dirty="0"/>
            </a:br>
            <a:r>
              <a:rPr lang="en-US" sz="2400" dirty="0"/>
              <a:t>Replication Crisis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071829680"/>
      </p:ext>
    </p:extLst>
  </p:cSld>
  <p:clrMapOvr>
    <a:masterClrMapping/>
  </p:clrMapOvr>
</p:sld>
</file>

<file path=ppt/slides/slide1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633. Inaccurate Human Encoding/Decoding (Mental Models)</a:t>
            </a:r>
            <a:br>
              <a:rPr lang="en-US" sz="2400" dirty="0"/>
            </a:br>
            <a:r>
              <a:rPr lang="en-US" sz="2400" dirty="0"/>
              <a:t>Replication </a:t>
            </a:r>
            <a:r>
              <a:rPr lang="en-US" sz="2400" dirty="0" err="1"/>
              <a:t>CRisis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4554492"/>
      </p:ext>
    </p:extLst>
  </p:cSld>
  <p:clrMapOvr>
    <a:masterClrMapping/>
  </p:clrMapOvr>
</p:sld>
</file>

<file path=ppt/slides/slide1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634. Inaccurate Human Encoding/Decoding (Mental Models)</a:t>
            </a:r>
            <a:br>
              <a:rPr lang="en-US" sz="2400" dirty="0"/>
            </a:br>
            <a:r>
              <a:rPr lang="en-US" sz="2400" dirty="0"/>
              <a:t>Data Dredging</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17483658"/>
      </p:ext>
    </p:extLst>
  </p:cSld>
  <p:clrMapOvr>
    <a:masterClrMapping/>
  </p:clrMapOvr>
</p:sld>
</file>

<file path=ppt/slides/slide1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634. Inaccurate Human Encoding/Decoding (Mental Models)</a:t>
            </a:r>
            <a:br>
              <a:rPr lang="en-US" sz="2400" dirty="0"/>
            </a:br>
            <a:r>
              <a:rPr lang="en-US" sz="2400" dirty="0"/>
              <a:t>Data Dredging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329441667"/>
      </p:ext>
    </p:extLst>
  </p:cSld>
  <p:clrMapOvr>
    <a:masterClrMapping/>
  </p:clrMapOvr>
</p:sld>
</file>

<file path=ppt/slides/slide1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635. Inaccurate Human Encoding/Decoding (Mental Models)</a:t>
            </a:r>
            <a:br>
              <a:rPr lang="en-US" sz="2400" dirty="0"/>
            </a:br>
            <a:r>
              <a:rPr lang="en-US" sz="2400" dirty="0"/>
              <a:t>Publication Bias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034944130"/>
      </p:ext>
    </p:extLst>
  </p:cSld>
  <p:clrMapOvr>
    <a:masterClrMapping/>
  </p:clrMapOvr>
</p:sld>
</file>

<file path=ppt/slides/slide1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635. Inaccurate Human Encoding/Decoding (Mental Models)</a:t>
            </a:r>
            <a:br>
              <a:rPr lang="en-US" sz="2400" dirty="0"/>
            </a:br>
            <a:r>
              <a:rPr lang="en-US" sz="2400" dirty="0"/>
              <a:t>Publication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31356102"/>
      </p:ext>
    </p:extLst>
  </p:cSld>
  <p:clrMapOvr>
    <a:masterClrMapping/>
  </p:clrMapOvr>
</p:sld>
</file>

<file path=ppt/slides/slide1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636. Inaccurate Human Encoding/Decoding (Mental Models)</a:t>
            </a:r>
            <a:br>
              <a:rPr lang="en-US" sz="2400" dirty="0"/>
            </a:br>
            <a:r>
              <a:rPr lang="en-US" sz="2400" dirty="0"/>
              <a:t>Systematic Review</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31805901"/>
      </p:ext>
    </p:extLst>
  </p:cSld>
  <p:clrMapOvr>
    <a:masterClrMapping/>
  </p:clrMapOvr>
</p:sld>
</file>

<file path=ppt/slides/slide1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636. Inaccurate Human Encoding/Decoding (Mental Models)</a:t>
            </a:r>
            <a:br>
              <a:rPr lang="en-US" sz="2400" dirty="0"/>
            </a:br>
            <a:r>
              <a:rPr lang="en-US" sz="2400" dirty="0"/>
              <a:t>Systematic Review</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08983743"/>
      </p:ext>
    </p:extLst>
  </p:cSld>
  <p:clrMapOvr>
    <a:masterClrMapping/>
  </p:clrMapOvr>
</p:sld>
</file>

<file path=ppt/slides/slide1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637. Inaccurate Human Encoding/Decoding (Mental Models)</a:t>
            </a:r>
            <a:br>
              <a:rPr lang="en-US" sz="2400" dirty="0"/>
            </a:br>
            <a:r>
              <a:rPr lang="en-US" sz="2400" dirty="0"/>
              <a:t>Meta- Analysis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67690069"/>
      </p:ext>
    </p:extLst>
  </p:cSld>
  <p:clrMapOvr>
    <a:masterClrMapping/>
  </p:clrMapOvr>
</p:sld>
</file>

<file path=ppt/slides/slide1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637. Inaccurate Human Encoding/Decoding (Mental Models)</a:t>
            </a:r>
            <a:br>
              <a:rPr lang="en-US" sz="2400" dirty="0"/>
            </a:br>
            <a:r>
              <a:rPr lang="en-US" sz="2400" dirty="0"/>
              <a:t>Meta-Analysis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8661024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35.  Privacy Legal Causes of Action – </a:t>
            </a:r>
            <a:br>
              <a:rPr lang="en-US" sz="3200" dirty="0"/>
            </a:br>
            <a:r>
              <a:rPr lang="en-US" sz="3200" dirty="0"/>
              <a:t>Publication of Private Facts</a:t>
            </a:r>
          </a:p>
        </p:txBody>
      </p:sp>
      <p:sp>
        <p:nvSpPr>
          <p:cNvPr id="3" name="Content Placeholder 2"/>
          <p:cNvSpPr>
            <a:spLocks noGrp="1"/>
          </p:cNvSpPr>
          <p:nvPr>
            <p:ph idx="1"/>
          </p:nvPr>
        </p:nvSpPr>
        <p:spPr/>
        <p:txBody>
          <a:bodyPr/>
          <a:lstStyle/>
          <a:p>
            <a:r>
              <a:rPr lang="en-US" dirty="0"/>
              <a:t>Challenges</a:t>
            </a:r>
          </a:p>
          <a:p>
            <a:pPr lvl="1"/>
            <a:r>
              <a:rPr lang="en-US" dirty="0">
                <a:solidFill>
                  <a:srgbClr val="000000"/>
                </a:solidFill>
              </a:rPr>
              <a:t>How might the subject system and/or technology help or hinder the accomplishment of protecting individual “privacy” as defined under the traditional tort of privacy under common law called “Publication of Private Facts?”</a:t>
            </a:r>
          </a:p>
          <a:p>
            <a:pPr lvl="1"/>
            <a:r>
              <a:rPr lang="en-US" dirty="0"/>
              <a:t>[Other?]</a:t>
            </a:r>
          </a:p>
          <a:p>
            <a:r>
              <a:rPr lang="en-US" dirty="0"/>
              <a:t>References:</a:t>
            </a:r>
          </a:p>
          <a:p>
            <a:endParaRPr lang="en-US" dirty="0">
              <a:solidFill>
                <a:srgbClr val="000000"/>
              </a:solidFill>
            </a:endParaRPr>
          </a:p>
          <a:p>
            <a:pPr lvl="1"/>
            <a:endParaRPr lang="en-US" dirty="0"/>
          </a:p>
          <a:p>
            <a:endParaRPr lang="en-US" dirty="0"/>
          </a:p>
        </p:txBody>
      </p:sp>
    </p:spTree>
    <p:extLst>
      <p:ext uri="{BB962C8B-B14F-4D97-AF65-F5344CB8AC3E}">
        <p14:creationId xmlns:p14="http://schemas.microsoft.com/office/powerpoint/2010/main" val="2676230900"/>
      </p:ext>
    </p:extLst>
  </p:cSld>
  <p:clrMapOvr>
    <a:masterClrMapping/>
  </p:clrMapOvr>
</p:sld>
</file>

<file path=ppt/slides/slide1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638. Inaccurate Human Encoding/Decoding (Mental Models)</a:t>
            </a:r>
            <a:br>
              <a:rPr lang="en-US" sz="2400" dirty="0"/>
            </a:br>
            <a:r>
              <a:rPr lang="en-US" sz="2400" dirty="0"/>
              <a:t>Pro-Con List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12275606"/>
      </p:ext>
    </p:extLst>
  </p:cSld>
  <p:clrMapOvr>
    <a:masterClrMapping/>
  </p:clrMapOvr>
</p:sld>
</file>

<file path=ppt/slides/slide1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638. Inaccurate Human Encoding/Decoding (Mental Models)</a:t>
            </a:r>
            <a:br>
              <a:rPr lang="en-US" sz="2400" dirty="0"/>
            </a:br>
            <a:r>
              <a:rPr lang="en-US" sz="2400" dirty="0"/>
              <a:t>Pro-Con List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325372378"/>
      </p:ext>
    </p:extLst>
  </p:cSld>
  <p:clrMapOvr>
    <a:masterClrMapping/>
  </p:clrMapOvr>
</p:sld>
</file>

<file path=ppt/slides/slide1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639. Inaccurate Human Encoding/Decoding (Mental Models)</a:t>
            </a:r>
            <a:br>
              <a:rPr lang="en-US" sz="2400" dirty="0"/>
            </a:br>
            <a:r>
              <a:rPr lang="en-US" sz="2400" dirty="0"/>
              <a:t>Grass is Greener Mentality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49528924"/>
      </p:ext>
    </p:extLst>
  </p:cSld>
  <p:clrMapOvr>
    <a:masterClrMapping/>
  </p:clrMapOvr>
</p:sld>
</file>

<file path=ppt/slides/slide1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639. Inaccurate Human Encoding/Decoding (Mental Models)</a:t>
            </a:r>
            <a:br>
              <a:rPr lang="en-US" sz="2400" dirty="0"/>
            </a:br>
            <a:r>
              <a:rPr lang="en-US" sz="2400" dirty="0"/>
              <a:t>“Grass is Greener” Mentality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69285154"/>
      </p:ext>
    </p:extLst>
  </p:cSld>
  <p:clrMapOvr>
    <a:masterClrMapping/>
  </p:clrMapOvr>
</p:sld>
</file>

<file path=ppt/slides/slide1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640. Inaccurate Human Encoding/Decoding (Mental Models)</a:t>
            </a:r>
            <a:br>
              <a:rPr lang="en-US" sz="2400" dirty="0"/>
            </a:br>
            <a:r>
              <a:rPr lang="en-US" sz="2400" dirty="0"/>
              <a:t>Maslow’s Hammer</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955329134"/>
      </p:ext>
    </p:extLst>
  </p:cSld>
  <p:clrMapOvr>
    <a:masterClrMapping/>
  </p:clrMapOvr>
</p:sld>
</file>

<file path=ppt/slides/slide1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640. Inaccurate Human Encoding/Decoding (Mental Models)</a:t>
            </a:r>
            <a:br>
              <a:rPr lang="en-US" sz="2400" dirty="0"/>
            </a:br>
            <a:r>
              <a:rPr lang="en-US" sz="2400" dirty="0"/>
              <a:t>Maslow’s Hammer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11640820"/>
      </p:ext>
    </p:extLst>
  </p:cSld>
  <p:clrMapOvr>
    <a:masterClrMapping/>
  </p:clrMapOvr>
</p:sld>
</file>

<file path=ppt/slides/slide1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641. Inaccurate Human Encoding/Decoding (Mental Models)</a:t>
            </a:r>
            <a:br>
              <a:rPr lang="en-US" sz="2400" dirty="0"/>
            </a:br>
            <a:r>
              <a:rPr lang="en-US" sz="2400" dirty="0"/>
              <a:t>Cost-Benefit Analysis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282115160"/>
      </p:ext>
    </p:extLst>
  </p:cSld>
  <p:clrMapOvr>
    <a:masterClrMapping/>
  </p:clrMapOvr>
</p:sld>
</file>

<file path=ppt/slides/slide1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641. Inaccurate Human Encoding/Decoding (Mental Models)</a:t>
            </a:r>
            <a:br>
              <a:rPr lang="en-US" sz="2400" dirty="0"/>
            </a:br>
            <a:r>
              <a:rPr lang="en-US" sz="2400" dirty="0"/>
              <a:t>Cost-Benefit Analysis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79084240"/>
      </p:ext>
    </p:extLst>
  </p:cSld>
  <p:clrMapOvr>
    <a:masterClrMapping/>
  </p:clrMapOvr>
</p:sld>
</file>

<file path=ppt/slides/slide1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642. Inaccurate Human Encoding/Decoding (Mental Models)</a:t>
            </a:r>
            <a:br>
              <a:rPr lang="en-US" sz="2400" dirty="0"/>
            </a:br>
            <a:r>
              <a:rPr lang="en-US" sz="2400" dirty="0"/>
              <a:t>Inflation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316350631"/>
      </p:ext>
    </p:extLst>
  </p:cSld>
  <p:clrMapOvr>
    <a:masterClrMapping/>
  </p:clrMapOvr>
</p:sld>
</file>

<file path=ppt/slides/slide1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642. Inaccurate Human Encoding/Decoding (Mental Models)</a:t>
            </a:r>
            <a:br>
              <a:rPr lang="en-US" sz="2400" dirty="0"/>
            </a:br>
            <a:r>
              <a:rPr lang="en-US" sz="2400" dirty="0"/>
              <a:t>Inflation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639971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35.  Privacy Legal Causes of Action – </a:t>
            </a:r>
            <a:br>
              <a:rPr lang="en-US" sz="3200" dirty="0"/>
            </a:br>
            <a:r>
              <a:rPr lang="en-US" sz="3200" dirty="0"/>
              <a:t>Publication of Private Facts</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Does the system and/or technology provide measurement and/or mitigate the presence of one or more of the elements of a cause of action for “Publicity Given to Private Life” </a:t>
            </a:r>
          </a:p>
          <a:p>
            <a:pPr lvl="2"/>
            <a:r>
              <a:rPr lang="en-US" dirty="0"/>
              <a:t>aka Publication of Private Facts</a:t>
            </a:r>
          </a:p>
          <a:p>
            <a:pPr lvl="1"/>
            <a:r>
              <a:rPr lang="en-US" dirty="0"/>
              <a:t>The elements of this COA are:</a:t>
            </a:r>
          </a:p>
          <a:p>
            <a:pPr lvl="2"/>
            <a:r>
              <a:rPr lang="en-US" dirty="0"/>
              <a:t>The revelation by one person of private facts about another person </a:t>
            </a:r>
          </a:p>
          <a:p>
            <a:pPr lvl="2"/>
            <a:r>
              <a:rPr lang="en-US" dirty="0"/>
              <a:t>that are not of general public concern and </a:t>
            </a:r>
          </a:p>
          <a:p>
            <a:pPr lvl="1"/>
            <a:r>
              <a:rPr lang="en-US" dirty="0"/>
              <a:t>the act of which releasing would be highly offensive to a reasonable person </a:t>
            </a:r>
          </a:p>
          <a:p>
            <a:pPr lvl="1"/>
            <a:r>
              <a:rPr lang="en-US" dirty="0"/>
              <a:t>[Other?]</a:t>
            </a:r>
          </a:p>
          <a:p>
            <a:r>
              <a:rPr lang="en-US" dirty="0"/>
              <a:t>References:</a:t>
            </a:r>
          </a:p>
          <a:p>
            <a:pPr lvl="2"/>
            <a:endParaRPr lang="en-US" dirty="0"/>
          </a:p>
        </p:txBody>
      </p:sp>
    </p:spTree>
    <p:extLst>
      <p:ext uri="{BB962C8B-B14F-4D97-AF65-F5344CB8AC3E}">
        <p14:creationId xmlns:p14="http://schemas.microsoft.com/office/powerpoint/2010/main" val="1123665754"/>
      </p:ext>
    </p:extLst>
  </p:cSld>
  <p:clrMapOvr>
    <a:masterClrMapping/>
  </p:clrMapOvr>
</p:sld>
</file>

<file path=ppt/slides/slide1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643. Inaccurate Human Encoding/Decoding (Mental Models)</a:t>
            </a:r>
            <a:br>
              <a:rPr lang="en-US" sz="2400" dirty="0"/>
            </a:br>
            <a:r>
              <a:rPr lang="en-US" sz="2400" dirty="0"/>
              <a:t>Sensitivity Analysis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47897225"/>
      </p:ext>
    </p:extLst>
  </p:cSld>
  <p:clrMapOvr>
    <a:masterClrMapping/>
  </p:clrMapOvr>
</p:sld>
</file>

<file path=ppt/slides/slide1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643. Inaccurate Human Encoding/Decoding (Mental Models)</a:t>
            </a:r>
            <a:br>
              <a:rPr lang="en-US" sz="2400" dirty="0"/>
            </a:br>
            <a:r>
              <a:rPr lang="en-US" sz="2400" dirty="0"/>
              <a:t>Sensitivity Analysis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06587172"/>
      </p:ext>
    </p:extLst>
  </p:cSld>
  <p:clrMapOvr>
    <a:masterClrMapping/>
  </p:clrMapOvr>
</p:sld>
</file>

<file path=ppt/slides/slide1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644. Inaccurate Human Encoding/Decoding (Mental Models)</a:t>
            </a:r>
            <a:br>
              <a:rPr lang="en-US" sz="2400" dirty="0"/>
            </a:br>
            <a:r>
              <a:rPr lang="en-US" sz="2400" dirty="0"/>
              <a:t>Garbage in- Garbage out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041077607"/>
      </p:ext>
    </p:extLst>
  </p:cSld>
  <p:clrMapOvr>
    <a:masterClrMapping/>
  </p:clrMapOvr>
</p:sld>
</file>

<file path=ppt/slides/slide1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644. Inaccurate Human Encoding/Decoding (Mental Models)</a:t>
            </a:r>
            <a:br>
              <a:rPr lang="en-US" sz="2400" dirty="0"/>
            </a:br>
            <a:r>
              <a:rPr lang="en-US" sz="2400" dirty="0"/>
              <a:t>Garbage in – Garbage out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71131140"/>
      </p:ext>
    </p:extLst>
  </p:cSld>
  <p:clrMapOvr>
    <a:masterClrMapping/>
  </p:clrMapOvr>
</p:sld>
</file>

<file path=ppt/slides/slide1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645. Inaccurate Human Encoding/Decoding (Mental Models)</a:t>
            </a:r>
            <a:br>
              <a:rPr lang="en-US" sz="2400" dirty="0"/>
            </a:br>
            <a:r>
              <a:rPr lang="en-US" sz="2400" dirty="0"/>
              <a:t>Decision Tree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143807629"/>
      </p:ext>
    </p:extLst>
  </p:cSld>
  <p:clrMapOvr>
    <a:masterClrMapping/>
  </p:clrMapOvr>
</p:sld>
</file>

<file path=ppt/slides/slide1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645. Inaccurate Human Encoding/Decoding (Mental Models)</a:t>
            </a:r>
            <a:br>
              <a:rPr lang="en-US" sz="2400" dirty="0"/>
            </a:br>
            <a:r>
              <a:rPr lang="en-US" sz="2400" dirty="0"/>
              <a:t>Decision Tree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127288182"/>
      </p:ext>
    </p:extLst>
  </p:cSld>
  <p:clrMapOvr>
    <a:masterClrMapping/>
  </p:clrMapOvr>
</p:sld>
</file>

<file path=ppt/slides/slide1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646. Inaccurate Human Encoding/Decoding (Mental Models)</a:t>
            </a:r>
            <a:br>
              <a:rPr lang="en-US" sz="2400" dirty="0"/>
            </a:br>
            <a:r>
              <a:rPr lang="en-US" sz="2400" dirty="0"/>
              <a:t>Expected Value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0399562"/>
      </p:ext>
    </p:extLst>
  </p:cSld>
  <p:clrMapOvr>
    <a:masterClrMapping/>
  </p:clrMapOvr>
</p:sld>
</file>

<file path=ppt/slides/slide1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646. Inaccurate Human Encoding/Decoding (Mental Models)</a:t>
            </a:r>
            <a:br>
              <a:rPr lang="en-US" sz="2400" dirty="0"/>
            </a:br>
            <a:r>
              <a:rPr lang="en-US" sz="2400" dirty="0"/>
              <a:t>Expected Value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102387354"/>
      </p:ext>
    </p:extLst>
  </p:cSld>
  <p:clrMapOvr>
    <a:masterClrMapping/>
  </p:clrMapOvr>
</p:sld>
</file>

<file path=ppt/slides/slide1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647. Inaccurate Human Encoding/Decoding (Mental Models)</a:t>
            </a:r>
            <a:br>
              <a:rPr lang="en-US" sz="2400" dirty="0"/>
            </a:br>
            <a:r>
              <a:rPr lang="en-US" sz="2400" dirty="0"/>
              <a:t>Utility Values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183355075"/>
      </p:ext>
    </p:extLst>
  </p:cSld>
  <p:clrMapOvr>
    <a:masterClrMapping/>
  </p:clrMapOvr>
</p:sld>
</file>

<file path=ppt/slides/slide1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647. Inaccurate Human Encoding/Decoding (Mental Models)</a:t>
            </a:r>
            <a:br>
              <a:rPr lang="en-US" sz="2400" dirty="0"/>
            </a:br>
            <a:r>
              <a:rPr lang="en-US" sz="2400" dirty="0"/>
              <a:t>Utility Values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15487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36.  Privacy Legal Causes of Action – </a:t>
            </a:r>
            <a:br>
              <a:rPr lang="en-US" sz="3200" dirty="0"/>
            </a:br>
            <a:r>
              <a:rPr lang="en-US" sz="3200" dirty="0"/>
              <a:t>Defamation (Libel and Slander)</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solidFill>
                  <a:srgbClr val="000000"/>
                </a:solidFill>
              </a:rPr>
              <a:t>How does the reviewed system and/or technology help or hinder accomplishment of legal privacy right to be free from libel and slander (defamation) committed by third parties?</a:t>
            </a:r>
          </a:p>
          <a:p>
            <a:pPr lvl="1"/>
            <a:r>
              <a:rPr lang="en-US" dirty="0">
                <a:solidFill>
                  <a:srgbClr val="000000"/>
                </a:solidFill>
              </a:rPr>
              <a:t>Note (and consider framework for) related tort (civil cause of action based on individual harm) of “false light,” which covers: </a:t>
            </a:r>
          </a:p>
          <a:p>
            <a:pPr lvl="2"/>
            <a:r>
              <a:rPr lang="en-US" dirty="0"/>
              <a:t>Publication by the defendant about the plaintiff </a:t>
            </a:r>
          </a:p>
          <a:p>
            <a:pPr lvl="2"/>
            <a:r>
              <a:rPr lang="en-US" dirty="0"/>
              <a:t>made with actual malice </a:t>
            </a:r>
          </a:p>
          <a:p>
            <a:pPr lvl="2"/>
            <a:r>
              <a:rPr lang="en-US" dirty="0"/>
              <a:t>which places the plaintiff in a false light and </a:t>
            </a:r>
          </a:p>
          <a:p>
            <a:pPr lvl="2"/>
            <a:r>
              <a:rPr lang="en-US" dirty="0"/>
              <a:t>which would be highly offensive to reasonable persons.  </a:t>
            </a:r>
          </a:p>
          <a:p>
            <a:pPr lvl="2"/>
            <a:r>
              <a:rPr lang="en-US" dirty="0"/>
              <a:t>Note that “truth” is not a defense to “false light” claim.</a:t>
            </a:r>
            <a:endParaRPr lang="en-US" dirty="0">
              <a:solidFill>
                <a:srgbClr val="000000"/>
              </a:solidFill>
            </a:endParaRPr>
          </a:p>
          <a:p>
            <a:pPr lvl="1"/>
            <a:r>
              <a:rPr lang="en-US" dirty="0">
                <a:solidFill>
                  <a:srgbClr val="000000"/>
                </a:solidFill>
              </a:rPr>
              <a:t>Note also related tort in certain jurisdictions of “intentional infliction of emotional distress” </a:t>
            </a:r>
          </a:p>
          <a:p>
            <a:pPr lvl="2"/>
            <a:r>
              <a:rPr lang="en-US" dirty="0">
                <a:solidFill>
                  <a:srgbClr val="000000"/>
                </a:solidFill>
              </a:rPr>
              <a:t>Potential claim when the “truth” of statements is raised as a defense to libel and slander - since true statements </a:t>
            </a:r>
            <a:r>
              <a:rPr lang="en-US" dirty="0"/>
              <a:t>may still be actionable if uttered in contexts sufficient to constitute intentional infliction of severe emotional distress (tort of "outrage") or invasion of right to privacy.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72531003"/>
      </p:ext>
    </p:extLst>
  </p:cSld>
  <p:clrMapOvr>
    <a:masterClrMapping/>
  </p:clrMapOvr>
</p:sld>
</file>

<file path=ppt/slides/slide1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648. Inaccurate Human Encoding/Decoding (Mental Models)</a:t>
            </a:r>
            <a:br>
              <a:rPr lang="en-US" sz="2400" dirty="0"/>
            </a:br>
            <a:r>
              <a:rPr lang="en-US" sz="2400" dirty="0" err="1"/>
              <a:t>Utilitatarianism</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29577493"/>
      </p:ext>
    </p:extLst>
  </p:cSld>
  <p:clrMapOvr>
    <a:masterClrMapping/>
  </p:clrMapOvr>
</p:sld>
</file>

<file path=ppt/slides/slide1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648. Inaccurate Human Encoding/Decoding (Mental Models)</a:t>
            </a:r>
            <a:br>
              <a:rPr lang="en-US" sz="2400" dirty="0"/>
            </a:br>
            <a:r>
              <a:rPr lang="en-US" sz="2400" dirty="0"/>
              <a:t>Utilitarianism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616473024"/>
      </p:ext>
    </p:extLst>
  </p:cSld>
  <p:clrMapOvr>
    <a:masterClrMapping/>
  </p:clrMapOvr>
</p:sld>
</file>

<file path=ppt/slides/slide1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649. Inaccurate Human Encoding/Decoding (Mental Models)</a:t>
            </a:r>
            <a:br>
              <a:rPr lang="en-US" sz="2400" dirty="0"/>
            </a:br>
            <a:r>
              <a:rPr lang="en-US" sz="2400" dirty="0"/>
              <a:t>Black Swan Events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8054188"/>
      </p:ext>
    </p:extLst>
  </p:cSld>
  <p:clrMapOvr>
    <a:masterClrMapping/>
  </p:clrMapOvr>
</p:sld>
</file>

<file path=ppt/slides/slide1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649. Inaccurate Human Encoding/Decoding (Mental Models)</a:t>
            </a:r>
            <a:br>
              <a:rPr lang="en-US" sz="2400" dirty="0"/>
            </a:br>
            <a:r>
              <a:rPr lang="en-US" sz="2400" dirty="0"/>
              <a:t>Black Swan Events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41409167"/>
      </p:ext>
    </p:extLst>
  </p:cSld>
  <p:clrMapOvr>
    <a:masterClrMapping/>
  </p:clrMapOvr>
</p:sld>
</file>

<file path=ppt/slides/slide1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650. Inaccurate Human Encoding/Decoding (Mental Models)</a:t>
            </a:r>
            <a:br>
              <a:rPr lang="en-US" sz="2400" dirty="0"/>
            </a:br>
            <a:r>
              <a:rPr lang="en-US" sz="2400" dirty="0"/>
              <a:t>Fat-Tailed Distributions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77374631"/>
      </p:ext>
    </p:extLst>
  </p:cSld>
  <p:clrMapOvr>
    <a:masterClrMapping/>
  </p:clrMapOvr>
</p:sld>
</file>

<file path=ppt/slides/slide1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650. Inaccurate Human Encoding/Decoding (Mental Models)</a:t>
            </a:r>
            <a:br>
              <a:rPr lang="en-US" sz="2400" dirty="0"/>
            </a:br>
            <a:r>
              <a:rPr lang="en-US" sz="2400" dirty="0"/>
              <a:t>Fat-Tailed Distributions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00507608"/>
      </p:ext>
    </p:extLst>
  </p:cSld>
  <p:clrMapOvr>
    <a:masterClrMapping/>
  </p:clrMapOvr>
</p:sld>
</file>

<file path=ppt/slides/slide1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651. Inaccurate Human Encoding/Decoding (Mental Models)</a:t>
            </a:r>
            <a:br>
              <a:rPr lang="en-US" sz="2400" dirty="0"/>
            </a:br>
            <a:r>
              <a:rPr lang="en-US" sz="2400" dirty="0"/>
              <a:t>Systems Thinking</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029393997"/>
      </p:ext>
    </p:extLst>
  </p:cSld>
  <p:clrMapOvr>
    <a:masterClrMapping/>
  </p:clrMapOvr>
</p:sld>
</file>

<file path=ppt/slides/slide1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651. Inaccurate Human Encoding/Decoding (Mental Models)</a:t>
            </a:r>
            <a:br>
              <a:rPr lang="en-US" sz="2400" dirty="0"/>
            </a:br>
            <a:r>
              <a:rPr lang="en-US" sz="2400" dirty="0"/>
              <a:t>Systems Thinking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89465226"/>
      </p:ext>
    </p:extLst>
  </p:cSld>
  <p:clrMapOvr>
    <a:masterClrMapping/>
  </p:clrMapOvr>
</p:sld>
</file>

<file path=ppt/slides/slide1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652. Inaccurate Human Encoding/Decoding (Mental Models)</a:t>
            </a:r>
            <a:br>
              <a:rPr lang="en-US" sz="2400" dirty="0"/>
            </a:br>
            <a:r>
              <a:rPr lang="en-US" sz="2400" dirty="0" err="1"/>
              <a:t>Chatelier’s</a:t>
            </a:r>
            <a:r>
              <a:rPr lang="en-US" sz="2400" dirty="0"/>
              <a:t> Principle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979459641"/>
      </p:ext>
    </p:extLst>
  </p:cSld>
  <p:clrMapOvr>
    <a:masterClrMapping/>
  </p:clrMapOvr>
</p:sld>
</file>

<file path=ppt/slides/slide1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652. Inaccurate Human Encoding/Decoding (Mental Models)</a:t>
            </a:r>
            <a:br>
              <a:rPr lang="en-US" sz="2400" dirty="0"/>
            </a:br>
            <a:r>
              <a:rPr lang="en-US" sz="2400" dirty="0" err="1"/>
              <a:t>Chatelier’s</a:t>
            </a:r>
            <a:r>
              <a:rPr lang="en-US" sz="2400" dirty="0"/>
              <a:t> Principle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448980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36.  Privacy Legal Causes of Action – </a:t>
            </a:r>
            <a:br>
              <a:rPr lang="en-US" sz="3200" dirty="0"/>
            </a:br>
            <a:r>
              <a:rPr lang="en-US" sz="3200" dirty="0"/>
              <a:t>Defamation (Libel and Slander)</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framework structure to test whether the subject system and/or technology helps to address, measure or normalize one or more of the following causes of action for the privacy tort of “defamation” which is established upon a showing of the following elements: </a:t>
            </a:r>
          </a:p>
          <a:p>
            <a:pPr lvl="2"/>
            <a:r>
              <a:rPr lang="en-US" dirty="0"/>
              <a:t>Written publication (libel) or spoken assertion (slander) by defendant to a third person of </a:t>
            </a:r>
          </a:p>
          <a:p>
            <a:pPr lvl="2"/>
            <a:r>
              <a:rPr lang="en-US" dirty="0"/>
              <a:t>Defendant's false and defamatory language of or concerning plaintiff  </a:t>
            </a:r>
          </a:p>
          <a:p>
            <a:pPr lvl="2"/>
            <a:r>
              <a:rPr lang="en-US" dirty="0"/>
              <a:t>That damages reputation of the plaintiff </a:t>
            </a:r>
          </a:p>
          <a:p>
            <a:pPr lvl="2"/>
            <a:r>
              <a:rPr lang="en-US" dirty="0"/>
              <a:t>Due to fault on defendant's part</a:t>
            </a:r>
          </a:p>
          <a:p>
            <a:pPr lvl="1"/>
            <a:r>
              <a:rPr lang="en-US" dirty="0"/>
              <a:t>If and to the extent that the subject system and/or technology can provide reliable measurement of one of the elements of this privacy tort (and/or other legally cognizable and enforceable privacy actions), it can also provide a monitoring function for security, IM and privacy system elements that can be applied to generate trust in the system.</a:t>
            </a:r>
          </a:p>
          <a:p>
            <a:pPr lvl="2"/>
            <a:r>
              <a:rPr lang="en-US" dirty="0"/>
              <a:t>UI “dashboard” meter representing such absence of privacy violations can help generate “Trust” in system, enhancing adoption.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036511923"/>
      </p:ext>
    </p:extLst>
  </p:cSld>
  <p:clrMapOvr>
    <a:masterClrMapping/>
  </p:clrMapOvr>
</p:sld>
</file>

<file path=ppt/slides/slide1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653. Inaccurate Human Encoding/Decoding (Mental Models)</a:t>
            </a:r>
            <a:br>
              <a:rPr lang="en-US" sz="2400" dirty="0"/>
            </a:br>
            <a:r>
              <a:rPr lang="en-US" sz="2400" dirty="0"/>
              <a:t>Hysteresis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558891591"/>
      </p:ext>
    </p:extLst>
  </p:cSld>
  <p:clrMapOvr>
    <a:masterClrMapping/>
  </p:clrMapOvr>
</p:sld>
</file>

<file path=ppt/slides/slide1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653. Inaccurate Human Encoding/Decoding (Mental Models)</a:t>
            </a:r>
            <a:br>
              <a:rPr lang="en-US" sz="2400" dirty="0"/>
            </a:br>
            <a:r>
              <a:rPr lang="en-US" sz="2400" dirty="0"/>
              <a:t>Hysteresis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89892535"/>
      </p:ext>
    </p:extLst>
  </p:cSld>
  <p:clrMapOvr>
    <a:masterClrMapping/>
  </p:clrMapOvr>
</p:sld>
</file>

<file path=ppt/slides/slide1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654. Inaccurate Human Encoding/Decoding (Mental Models)</a:t>
            </a:r>
            <a:br>
              <a:rPr lang="en-US" sz="2400" dirty="0"/>
            </a:br>
            <a:r>
              <a:rPr lang="en-US" sz="2400" dirty="0"/>
              <a:t>Monte Carlo Simulation</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21637960"/>
      </p:ext>
    </p:extLst>
  </p:cSld>
  <p:clrMapOvr>
    <a:masterClrMapping/>
  </p:clrMapOvr>
</p:sld>
</file>

<file path=ppt/slides/slide1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654. Inaccurate Human Encoding/Decoding (Mental Models)</a:t>
            </a:r>
            <a:br>
              <a:rPr lang="en-US" sz="2400" dirty="0"/>
            </a:br>
            <a:r>
              <a:rPr lang="en-US" sz="2400" dirty="0"/>
              <a:t>Monte Carlo Simulation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595977911"/>
      </p:ext>
    </p:extLst>
  </p:cSld>
  <p:clrMapOvr>
    <a:masterClrMapping/>
  </p:clrMapOvr>
</p:sld>
</file>

<file path=ppt/slides/slide1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655. Inaccurate Human Encoding/Decoding (Mental Models)</a:t>
            </a:r>
            <a:br>
              <a:rPr lang="en-US" sz="2400" dirty="0"/>
            </a:br>
            <a:r>
              <a:rPr lang="en-US" sz="2400" dirty="0"/>
              <a:t>Local vs. Global Optimum</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21836348"/>
      </p:ext>
    </p:extLst>
  </p:cSld>
  <p:clrMapOvr>
    <a:masterClrMapping/>
  </p:clrMapOvr>
</p:sld>
</file>

<file path=ppt/slides/slide1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655. Inaccurate Human Encoding/Decoding (Mental Models)</a:t>
            </a:r>
            <a:br>
              <a:rPr lang="en-US" sz="2400" dirty="0"/>
            </a:br>
            <a:r>
              <a:rPr lang="en-US" sz="2400" dirty="0"/>
              <a:t>Local vs. Global Optimum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18587347"/>
      </p:ext>
    </p:extLst>
  </p:cSld>
  <p:clrMapOvr>
    <a:masterClrMapping/>
  </p:clrMapOvr>
</p:sld>
</file>

<file path=ppt/slides/slide1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656. Inaccurate Human Encoding/Decoding (Mental Models)</a:t>
            </a:r>
            <a:br>
              <a:rPr lang="en-US" sz="2400" dirty="0"/>
            </a:br>
            <a:r>
              <a:rPr lang="en-US" sz="2400" dirty="0"/>
              <a:t>Unknown Unknowns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46228761"/>
      </p:ext>
    </p:extLst>
  </p:cSld>
  <p:clrMapOvr>
    <a:masterClrMapping/>
  </p:clrMapOvr>
</p:sld>
</file>

<file path=ppt/slides/slide1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656. Inaccurate Human Encoding/Decoding (Mental Models)</a:t>
            </a:r>
            <a:br>
              <a:rPr lang="en-US" sz="2400" dirty="0"/>
            </a:br>
            <a:r>
              <a:rPr lang="en-US" sz="2400" dirty="0"/>
              <a:t>Unknown Unknowns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45729795"/>
      </p:ext>
    </p:extLst>
  </p:cSld>
  <p:clrMapOvr>
    <a:masterClrMapping/>
  </p:clrMapOvr>
</p:sld>
</file>

<file path=ppt/slides/slide1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657. Inaccurate Human Encoding/Decoding (Mental Models)</a:t>
            </a:r>
            <a:br>
              <a:rPr lang="en-US" sz="2400" dirty="0"/>
            </a:br>
            <a:r>
              <a:rPr lang="en-US" sz="2400" dirty="0"/>
              <a:t>Scenario Analysis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38692970"/>
      </p:ext>
    </p:extLst>
  </p:cSld>
  <p:clrMapOvr>
    <a:masterClrMapping/>
  </p:clrMapOvr>
</p:sld>
</file>

<file path=ppt/slides/slide1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657. Inaccurate Human Encoding/Decoding (Mental Models)</a:t>
            </a:r>
            <a:br>
              <a:rPr lang="en-US" sz="2400" dirty="0"/>
            </a:br>
            <a:r>
              <a:rPr lang="en-US" sz="2400" dirty="0"/>
              <a:t>Scenario Analysis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159656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37.  Privacy Legal Causes of Action – </a:t>
            </a:r>
            <a:br>
              <a:rPr lang="en-US" sz="3200" dirty="0"/>
            </a:br>
            <a:r>
              <a:rPr lang="en-US" sz="3200" dirty="0"/>
              <a:t>Misappropriation</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solidFill>
                  <a:srgbClr val="000000"/>
                </a:solidFill>
              </a:rPr>
              <a:t>How does the subject system and/or technology help or hinder accomplishment and/or realization of the legal privacy right to be free from the harm of “misappropriation” committed by third parties?</a:t>
            </a:r>
          </a:p>
          <a:p>
            <a:pPr lvl="1"/>
            <a:r>
              <a:rPr lang="en-US" dirty="0">
                <a:solidFill>
                  <a:srgbClr val="000000"/>
                </a:solidFill>
              </a:rPr>
              <a:t>Note also related tort (civil cause of action based on individual harm) of “conversion” (aka “theft”)</a:t>
            </a:r>
          </a:p>
          <a:p>
            <a:pPr lvl="1"/>
            <a:r>
              <a:rPr lang="en-US" dirty="0">
                <a:solidFill>
                  <a:srgbClr val="000000"/>
                </a:solidFill>
              </a:rPr>
              <a:t>Note that duty frameworks for evaluation of the efficacy of the system and/or technology in preventing misappropriation privacy harms may also be based on elements of various criminal violations (as opposed to civil causes of action in tort) established under federal, state and local laws such as theft, trespass (which is also a tort), computer fraud and abuse, etc.</a:t>
            </a:r>
          </a:p>
          <a:p>
            <a:pPr lvl="1"/>
            <a:r>
              <a:rPr lang="en-US" dirty="0">
                <a:solidFill>
                  <a:srgbClr val="000000"/>
                </a:solidFill>
              </a:rPr>
              <a:t>See “Privacy Legal causes of Action – Statutory Duties of Care” Map</a:t>
            </a:r>
          </a:p>
          <a:p>
            <a:pPr lvl="1"/>
            <a:r>
              <a:rPr lang="en-US" dirty="0">
                <a:solidFill>
                  <a:srgbClr val="000000"/>
                </a:solidFill>
              </a:rPr>
              <a:t>Does the system and/or technology help to provide measurements relevant to determination of presence or absence of cause of action for misappropriation, or otherwise help to prevent its occurrence?</a:t>
            </a:r>
          </a:p>
          <a:p>
            <a:pPr lvl="1"/>
            <a:r>
              <a:rPr lang="en-US" dirty="0"/>
              <a:t>[Other?]</a:t>
            </a:r>
          </a:p>
          <a:p>
            <a:r>
              <a:rPr lang="en-US" dirty="0"/>
              <a:t>References:</a:t>
            </a:r>
          </a:p>
          <a:p>
            <a:endParaRPr lang="en-US" dirty="0">
              <a:solidFill>
                <a:srgbClr val="FF0000"/>
              </a:solidFill>
            </a:endParaRPr>
          </a:p>
        </p:txBody>
      </p:sp>
    </p:spTree>
    <p:extLst>
      <p:ext uri="{BB962C8B-B14F-4D97-AF65-F5344CB8AC3E}">
        <p14:creationId xmlns:p14="http://schemas.microsoft.com/office/powerpoint/2010/main" val="1464836561"/>
      </p:ext>
    </p:extLst>
  </p:cSld>
  <p:clrMapOvr>
    <a:masterClrMapping/>
  </p:clrMapOvr>
</p:sld>
</file>

<file path=ppt/slides/slide1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658. Inaccurate Human Encoding/Decoding (Mental Models)</a:t>
            </a:r>
            <a:br>
              <a:rPr lang="en-US" sz="2400" dirty="0"/>
            </a:br>
            <a:r>
              <a:rPr lang="en-US" sz="2400" dirty="0"/>
              <a:t>Thought Experiment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61585357"/>
      </p:ext>
    </p:extLst>
  </p:cSld>
  <p:clrMapOvr>
    <a:masterClrMapping/>
  </p:clrMapOvr>
</p:sld>
</file>

<file path=ppt/slides/slide1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658. Inaccurate Human Encoding/Decoding (Mental Models)</a:t>
            </a:r>
            <a:br>
              <a:rPr lang="en-US" sz="2400" dirty="0"/>
            </a:br>
            <a:r>
              <a:rPr lang="en-US" sz="2400" dirty="0"/>
              <a:t>Thought Experiment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88684137"/>
      </p:ext>
    </p:extLst>
  </p:cSld>
  <p:clrMapOvr>
    <a:masterClrMapping/>
  </p:clrMapOvr>
</p:sld>
</file>

<file path=ppt/slides/slide1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659. Inaccurate Human Encoding/Decoding (Mental Models)</a:t>
            </a:r>
            <a:br>
              <a:rPr lang="en-US" sz="2400" dirty="0"/>
            </a:br>
            <a:r>
              <a:rPr lang="en-US" sz="2400" dirty="0"/>
              <a:t>Counterfactual Thinking</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429695345"/>
      </p:ext>
    </p:extLst>
  </p:cSld>
  <p:clrMapOvr>
    <a:masterClrMapping/>
  </p:clrMapOvr>
</p:sld>
</file>

<file path=ppt/slides/slide1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659. Inaccurate Human Encoding/Decoding (Mental Models)</a:t>
            </a:r>
            <a:br>
              <a:rPr lang="en-US" sz="2400" dirty="0"/>
            </a:br>
            <a:r>
              <a:rPr lang="en-US" sz="2400" dirty="0"/>
              <a:t>Counterfactual Thinking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82287269"/>
      </p:ext>
    </p:extLst>
  </p:cSld>
  <p:clrMapOvr>
    <a:masterClrMapping/>
  </p:clrMapOvr>
</p:sld>
</file>

<file path=ppt/slides/slide1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660. Inaccurate Human Encoding/Decoding (Mental Models)</a:t>
            </a:r>
            <a:br>
              <a:rPr lang="en-US" sz="2400" dirty="0"/>
            </a:br>
            <a:r>
              <a:rPr lang="en-US" sz="2400" dirty="0"/>
              <a:t>Lateral Thinking</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274456484"/>
      </p:ext>
    </p:extLst>
  </p:cSld>
  <p:clrMapOvr>
    <a:masterClrMapping/>
  </p:clrMapOvr>
</p:sld>
</file>

<file path=ppt/slides/slide1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660. Inaccurate Human Encoding/Decoding (Mental Models)</a:t>
            </a:r>
            <a:br>
              <a:rPr lang="en-US" sz="2400" dirty="0"/>
            </a:br>
            <a:r>
              <a:rPr lang="en-US" sz="2400" dirty="0"/>
              <a:t>Lateral Thinking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25224684"/>
      </p:ext>
    </p:extLst>
  </p:cSld>
  <p:clrMapOvr>
    <a:masterClrMapping/>
  </p:clrMapOvr>
</p:sld>
</file>

<file path=ppt/slides/slide1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661. Inaccurate Human Encoding/Decoding (Mental Models)</a:t>
            </a:r>
            <a:br>
              <a:rPr lang="en-US" sz="2400" dirty="0"/>
            </a:br>
            <a:r>
              <a:rPr lang="en-US" sz="2400" dirty="0"/>
              <a:t>Group Think</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27270449"/>
      </p:ext>
    </p:extLst>
  </p:cSld>
  <p:clrMapOvr>
    <a:masterClrMapping/>
  </p:clrMapOvr>
</p:sld>
</file>

<file path=ppt/slides/slide1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661. Inaccurate Human Encoding/Decoding (Mental Models)</a:t>
            </a:r>
            <a:br>
              <a:rPr lang="en-US" sz="2400" dirty="0"/>
            </a:br>
            <a:r>
              <a:rPr lang="en-US" sz="2400" dirty="0"/>
              <a:t>Group Think</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32013655"/>
      </p:ext>
    </p:extLst>
  </p:cSld>
  <p:clrMapOvr>
    <a:masterClrMapping/>
  </p:clrMapOvr>
</p:sld>
</file>

<file path=ppt/slides/slide1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662. Inaccurate Human Encoding/Decoding (Mental Models)</a:t>
            </a:r>
            <a:br>
              <a:rPr lang="en-US" sz="2400" dirty="0"/>
            </a:br>
            <a:r>
              <a:rPr lang="en-US" sz="2400" dirty="0"/>
              <a:t>Bandwagon Effect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87976419"/>
      </p:ext>
    </p:extLst>
  </p:cSld>
  <p:clrMapOvr>
    <a:masterClrMapping/>
  </p:clrMapOvr>
</p:sld>
</file>

<file path=ppt/slides/slide1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662. Inaccurate Human Encoding/Decoding (Mental Models)</a:t>
            </a:r>
            <a:br>
              <a:rPr lang="en-US" sz="2400" dirty="0"/>
            </a:br>
            <a:r>
              <a:rPr lang="en-US" sz="2400" dirty="0"/>
              <a:t>Bandwagon Effect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676055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37.  Privacy Legal Causes of Action – </a:t>
            </a:r>
            <a:br>
              <a:rPr lang="en-US" sz="3200" dirty="0"/>
            </a:br>
            <a:r>
              <a:rPr lang="en-US" sz="3200" dirty="0"/>
              <a:t>Misappropriation</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Elements of cause of action for misappropriation can provide framework for evaluation of the ability of a system and/or technology to help prevent or mitigate privacy harm.</a:t>
            </a:r>
          </a:p>
          <a:p>
            <a:pPr lvl="1"/>
            <a:r>
              <a:rPr lang="en-US" dirty="0"/>
              <a:t>Cause of Action for Misappropriation asks whether there was:</a:t>
            </a:r>
          </a:p>
          <a:p>
            <a:pPr lvl="2"/>
            <a:r>
              <a:rPr lang="en-US" dirty="0"/>
              <a:t>use by defendant </a:t>
            </a:r>
          </a:p>
          <a:p>
            <a:pPr lvl="2"/>
            <a:r>
              <a:rPr lang="en-US" dirty="0"/>
              <a:t>of plaintiff's picture or name </a:t>
            </a:r>
          </a:p>
          <a:p>
            <a:pPr lvl="2"/>
            <a:r>
              <a:rPr lang="en-US" dirty="0"/>
              <a:t>for defendant's commercial advantage</a:t>
            </a:r>
          </a:p>
          <a:p>
            <a:pPr lvl="2"/>
            <a:r>
              <a:rPr lang="en-US" dirty="0"/>
              <a:t>without plaintiff’s permission</a:t>
            </a:r>
          </a:p>
          <a:p>
            <a:pPr lvl="1"/>
            <a:r>
              <a:rPr lang="en-US" dirty="0"/>
              <a:t>Does the subject system and/or technology enable or provide measurements, meta-data, or other evidence of the presence or absence of one or more of the foregoing elements of a cause of action for misappropriation?</a:t>
            </a:r>
          </a:p>
          <a:p>
            <a:pPr lvl="1"/>
            <a:r>
              <a:rPr lang="en-US" dirty="0"/>
              <a:t>If subset of metrics can be provided on dashboard in real time, it can help to provide dynamic feedback on reliability and consequent trustworthiness of system, viewed through the lens of the tortious harm.  </a:t>
            </a:r>
          </a:p>
          <a:p>
            <a:pPr lvl="2"/>
            <a:r>
              <a:rPr lang="en-US" dirty="0"/>
              <a:t>Periodicity of meta-data metrics updates is dependent on frequency of interactions hosted by system.</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2426367554"/>
      </p:ext>
    </p:extLst>
  </p:cSld>
  <p:clrMapOvr>
    <a:masterClrMapping/>
  </p:clrMapOvr>
</p:sld>
</file>

<file path=ppt/slides/slide1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663. Inaccurate Human Encoding/Decoding (Mental Models)</a:t>
            </a:r>
            <a:br>
              <a:rPr lang="en-US" sz="2400" dirty="0"/>
            </a:br>
            <a:r>
              <a:rPr lang="en-US" sz="2400" dirty="0"/>
              <a:t>Divergent vs. Convergent Thinking</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797884054"/>
      </p:ext>
    </p:extLst>
  </p:cSld>
  <p:clrMapOvr>
    <a:masterClrMapping/>
  </p:clrMapOvr>
</p:sld>
</file>

<file path=ppt/slides/slide1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663. Inaccurate Human Encoding/Decoding (Mental Models)</a:t>
            </a:r>
            <a:br>
              <a:rPr lang="en-US" sz="2400" dirty="0"/>
            </a:br>
            <a:r>
              <a:rPr lang="en-US" sz="2400" dirty="0"/>
              <a:t>Divergent vs. Convergent Thinking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70199042"/>
      </p:ext>
    </p:extLst>
  </p:cSld>
  <p:clrMapOvr>
    <a:masterClrMapping/>
  </p:clrMapOvr>
</p:sld>
</file>

<file path=ppt/slides/slide1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664. Inaccurate Human Encoding/Decoding (Mental Models)</a:t>
            </a:r>
            <a:br>
              <a:rPr lang="en-US" sz="2400" dirty="0"/>
            </a:br>
            <a:r>
              <a:rPr lang="en-US" sz="2400" dirty="0"/>
              <a:t>Crowdsourcing</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078486353"/>
      </p:ext>
    </p:extLst>
  </p:cSld>
  <p:clrMapOvr>
    <a:masterClrMapping/>
  </p:clrMapOvr>
</p:sld>
</file>

<file path=ppt/slides/slide1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664. Inaccurate Human Encoding/Decoding (Mental Models)</a:t>
            </a:r>
            <a:br>
              <a:rPr lang="en-US" sz="2400" dirty="0"/>
            </a:br>
            <a:r>
              <a:rPr lang="en-US" sz="2400" dirty="0"/>
              <a:t>Crowdsourcing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18723632"/>
      </p:ext>
    </p:extLst>
  </p:cSld>
  <p:clrMapOvr>
    <a:masterClrMapping/>
  </p:clrMapOvr>
</p:sld>
</file>

<file path=ppt/slides/slide1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665. Inaccurate Human Encoding/Decoding (Mental Models)</a:t>
            </a:r>
            <a:br>
              <a:rPr lang="en-US" sz="2400" dirty="0"/>
            </a:br>
            <a:r>
              <a:rPr lang="en-US" sz="2400" dirty="0"/>
              <a:t>Prediction Market</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6325814"/>
      </p:ext>
    </p:extLst>
  </p:cSld>
  <p:clrMapOvr>
    <a:masterClrMapping/>
  </p:clrMapOvr>
</p:sld>
</file>

<file path=ppt/slides/slide1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665. Inaccurate Human Encoding/Decoding (Mental Models)</a:t>
            </a:r>
            <a:br>
              <a:rPr lang="en-US" sz="2400" dirty="0"/>
            </a:br>
            <a:r>
              <a:rPr lang="en-US" sz="2400" dirty="0"/>
              <a:t>Prediction Market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70353214"/>
      </p:ext>
    </p:extLst>
  </p:cSld>
  <p:clrMapOvr>
    <a:masterClrMapping/>
  </p:clrMapOvr>
</p:sld>
</file>

<file path=ppt/slides/slide1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666. Inaccurate Human Encoding/Decoding (Mental Models)</a:t>
            </a:r>
            <a:br>
              <a:rPr lang="en-US" sz="2400" dirty="0"/>
            </a:br>
            <a:r>
              <a:rPr lang="en-US" sz="2400" dirty="0" err="1"/>
              <a:t>Superforecasters</a:t>
            </a: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76912579"/>
      </p:ext>
    </p:extLst>
  </p:cSld>
  <p:clrMapOvr>
    <a:masterClrMapping/>
  </p:clrMapOvr>
</p:sld>
</file>

<file path=ppt/slides/slide1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666. Inaccurate Human Encoding/Decoding (Mental Models)</a:t>
            </a:r>
            <a:br>
              <a:rPr lang="en-US" sz="2400" dirty="0"/>
            </a:br>
            <a:r>
              <a:rPr lang="en-US" sz="2400" dirty="0" err="1"/>
              <a:t>Superforecasters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391917700"/>
      </p:ext>
    </p:extLst>
  </p:cSld>
  <p:clrMapOvr>
    <a:masterClrMapping/>
  </p:clrMapOvr>
</p:sld>
</file>

<file path=ppt/slides/slide1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667. Inaccurate Human Encoding/Decoding (Mental Models)</a:t>
            </a:r>
            <a:br>
              <a:rPr lang="en-US" sz="2400" dirty="0"/>
            </a:br>
            <a:r>
              <a:rPr lang="en-US" sz="2400" dirty="0"/>
              <a:t>Business Case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786339311"/>
      </p:ext>
    </p:extLst>
  </p:cSld>
  <p:clrMapOvr>
    <a:masterClrMapping/>
  </p:clrMapOvr>
</p:sld>
</file>

<file path=ppt/slides/slide1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667. Inaccurate Human Encoding/Decoding (Mental Models)</a:t>
            </a:r>
            <a:br>
              <a:rPr lang="en-US" sz="2400" dirty="0"/>
            </a:br>
            <a:r>
              <a:rPr lang="en-US" sz="2400" dirty="0"/>
              <a:t>Business Case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8710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dirty="0"/>
          </a:p>
        </p:txBody>
      </p:sp>
      <p:sp>
        <p:nvSpPr>
          <p:cNvPr id="3" name="Content Placeholder 2"/>
          <p:cNvSpPr>
            <a:spLocks noGrp="1"/>
          </p:cNvSpPr>
          <p:nvPr>
            <p:ph idx="1"/>
          </p:nvPr>
        </p:nvSpPr>
        <p:spPr>
          <a:xfrm>
            <a:off x="457200" y="1613294"/>
            <a:ext cx="8229600" cy="4525963"/>
          </a:xfrm>
        </p:spPr>
        <p:txBody>
          <a:bodyPr>
            <a:normAutofit fontScale="55000" lnSpcReduction="20000"/>
          </a:bodyPr>
          <a:lstStyle/>
          <a:p>
            <a:pPr marL="0" indent="0">
              <a:buNone/>
            </a:pPr>
            <a:r>
              <a:rPr lang="en-US" dirty="0">
                <a:solidFill>
                  <a:srgbClr val="3366FF"/>
                </a:solidFill>
              </a:rPr>
              <a:t>46.	Industry Standard Contracts</a:t>
            </a:r>
          </a:p>
          <a:p>
            <a:pPr marL="0" indent="0">
              <a:buNone/>
            </a:pPr>
            <a:r>
              <a:rPr lang="en-US" dirty="0">
                <a:solidFill>
                  <a:srgbClr val="008000"/>
                </a:solidFill>
              </a:rPr>
              <a:t>47.	Policy Interoperability</a:t>
            </a:r>
            <a:endParaRPr lang="en-US" dirty="0">
              <a:solidFill>
                <a:srgbClr val="3366FF"/>
              </a:solidFill>
            </a:endParaRPr>
          </a:p>
          <a:p>
            <a:pPr marL="0" indent="0">
              <a:buNone/>
            </a:pPr>
            <a:r>
              <a:rPr lang="en-US" dirty="0">
                <a:solidFill>
                  <a:srgbClr val="3366FF"/>
                </a:solidFill>
              </a:rPr>
              <a:t>48.	Public Company Disclosure Requirements</a:t>
            </a:r>
          </a:p>
          <a:p>
            <a:pPr marL="0" indent="0">
              <a:buNone/>
            </a:pPr>
            <a:r>
              <a:rPr lang="en-US" dirty="0">
                <a:solidFill>
                  <a:srgbClr val="3366FF"/>
                </a:solidFill>
              </a:rPr>
              <a:t>49.	Government Disclosure Requirements - FOIA and Sunshine Laws</a:t>
            </a:r>
          </a:p>
          <a:p>
            <a:pPr marL="0" indent="0">
              <a:buNone/>
            </a:pPr>
            <a:r>
              <a:rPr lang="en-US" dirty="0">
                <a:solidFill>
                  <a:srgbClr val="3366FF"/>
                </a:solidFill>
              </a:rPr>
              <a:t>50.	Evidentiary Rules</a:t>
            </a:r>
          </a:p>
          <a:p>
            <a:pPr marL="0" indent="0">
              <a:buNone/>
            </a:pPr>
            <a:r>
              <a:rPr lang="en-US" dirty="0">
                <a:solidFill>
                  <a:srgbClr val="3366FF"/>
                </a:solidFill>
              </a:rPr>
              <a:t>51.	Intellectual Property (IP) review</a:t>
            </a:r>
          </a:p>
          <a:p>
            <a:pPr marL="0" indent="0">
              <a:buNone/>
            </a:pPr>
            <a:r>
              <a:rPr lang="en-US" dirty="0">
                <a:solidFill>
                  <a:srgbClr val="3366FF"/>
                </a:solidFill>
              </a:rPr>
              <a:t>52.	Antitrust and Competition Laws  </a:t>
            </a:r>
          </a:p>
          <a:p>
            <a:pPr marL="0" indent="0">
              <a:buNone/>
            </a:pPr>
            <a:r>
              <a:rPr lang="en-US" dirty="0">
                <a:solidFill>
                  <a:srgbClr val="3366FF"/>
                </a:solidFill>
              </a:rPr>
              <a:t>53.	Constitutional Implications</a:t>
            </a:r>
          </a:p>
          <a:p>
            <a:pPr marL="0" indent="0">
              <a:buNone/>
            </a:pPr>
            <a:r>
              <a:rPr lang="en-US" dirty="0">
                <a:solidFill>
                  <a:srgbClr val="3366FF"/>
                </a:solidFill>
              </a:rPr>
              <a:t>54.	Regulatory Capture 2.0</a:t>
            </a:r>
          </a:p>
          <a:p>
            <a:pPr marL="0" indent="0">
              <a:buNone/>
            </a:pPr>
            <a:r>
              <a:rPr lang="en-US" dirty="0">
                <a:solidFill>
                  <a:srgbClr val="3366FF"/>
                </a:solidFill>
              </a:rPr>
              <a:t>55.	Compliance Gaps</a:t>
            </a:r>
          </a:p>
          <a:p>
            <a:pPr marL="0" indent="0">
              <a:buNone/>
            </a:pPr>
            <a:r>
              <a:rPr lang="en-US" dirty="0">
                <a:solidFill>
                  <a:srgbClr val="008000"/>
                </a:solidFill>
              </a:rPr>
              <a:t>56.	Conflict Resolution </a:t>
            </a:r>
          </a:p>
          <a:p>
            <a:pPr marL="0" indent="0">
              <a:buNone/>
            </a:pPr>
            <a:r>
              <a:rPr lang="en-US" dirty="0">
                <a:solidFill>
                  <a:srgbClr val="008000"/>
                </a:solidFill>
              </a:rPr>
              <a:t>57.	</a:t>
            </a:r>
            <a:r>
              <a:rPr lang="en-US" dirty="0">
                <a:solidFill>
                  <a:srgbClr val="FF0000"/>
                </a:solidFill>
              </a:rPr>
              <a:t>Attention Economy (Episodic Attention)</a:t>
            </a:r>
          </a:p>
          <a:p>
            <a:pPr marL="0" indent="0">
              <a:buNone/>
            </a:pPr>
            <a:r>
              <a:rPr lang="en-US" dirty="0">
                <a:solidFill>
                  <a:srgbClr val="008000"/>
                </a:solidFill>
              </a:rPr>
              <a:t>58.	Market Behaviors </a:t>
            </a:r>
          </a:p>
          <a:p>
            <a:pPr marL="0" indent="0">
              <a:buNone/>
            </a:pPr>
            <a:r>
              <a:rPr lang="en-US" dirty="0">
                <a:solidFill>
                  <a:srgbClr val="008000"/>
                </a:solidFill>
              </a:rPr>
              <a:t>59.	Game Theory and Other Modeling Assumptions</a:t>
            </a:r>
          </a:p>
          <a:p>
            <a:pPr marL="0" indent="0">
              <a:buNone/>
            </a:pPr>
            <a:r>
              <a:rPr lang="en-US" dirty="0">
                <a:solidFill>
                  <a:srgbClr val="008000"/>
                </a:solidFill>
              </a:rPr>
              <a:t>60.	</a:t>
            </a:r>
            <a:r>
              <a:rPr lang="en-US" dirty="0">
                <a:solidFill>
                  <a:srgbClr val="FF0000"/>
                </a:solidFill>
              </a:rPr>
              <a:t>AI and Autonomous Operation</a:t>
            </a:r>
          </a:p>
          <a:p>
            <a:endParaRPr lang="en-US" dirty="0">
              <a:solidFill>
                <a:srgbClr val="008000"/>
              </a:solidFill>
            </a:endParaRPr>
          </a:p>
        </p:txBody>
      </p:sp>
    </p:spTree>
    <p:extLst>
      <p:ext uri="{BB962C8B-B14F-4D97-AF65-F5344CB8AC3E}">
        <p14:creationId xmlns:p14="http://schemas.microsoft.com/office/powerpoint/2010/main" val="7692496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38.  Privacy Legal Causes of Action – </a:t>
            </a:r>
            <a:br>
              <a:rPr lang="en-US" sz="3200" dirty="0"/>
            </a:br>
            <a:r>
              <a:rPr lang="en-US" sz="3200" dirty="0"/>
              <a:t>Statutory Duties of Care</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There are myriad statutes (and related regulations) in the US (39+ laws), states (50+ laws) and internationally that purport to protect privacy.  </a:t>
            </a:r>
          </a:p>
          <a:p>
            <a:pPr lvl="2"/>
            <a:r>
              <a:rPr lang="en-US" dirty="0"/>
              <a:t>Many do so through mechanisms of data protection, rather than being harms based (like the traditional torts).  </a:t>
            </a:r>
          </a:p>
          <a:p>
            <a:pPr lvl="2"/>
            <a:r>
              <a:rPr lang="en-US" dirty="0"/>
              <a:t>Under this approach, all data is treated as equally potentially sensitive.</a:t>
            </a:r>
          </a:p>
          <a:p>
            <a:pPr lvl="1"/>
            <a:r>
              <a:rPr lang="en-US" dirty="0"/>
              <a:t>What are the implications for the “harms gap” between established statutory duties of care for data protection and emerging potential “harms” from information misuses?</a:t>
            </a:r>
          </a:p>
          <a:p>
            <a:pPr lvl="1"/>
            <a:r>
              <a:rPr lang="en-US" dirty="0"/>
              <a:t>Do statutory duties of care in the privacy area protect regulated industries more than they protect data subjects?</a:t>
            </a:r>
          </a:p>
          <a:p>
            <a:pPr lvl="1"/>
            <a:r>
              <a:rPr lang="en-US" dirty="0"/>
              <a:t>For example, HIPAA proscribes the release of ALL healthcare data (as defined), without regard to diagnosis, subject, etc.  </a:t>
            </a:r>
          </a:p>
          <a:p>
            <a:pPr lvl="3"/>
            <a:r>
              <a:rPr lang="en-US" dirty="0"/>
              <a:t>Compare tort of defamation under common law which relieved plaintiff of showing of scienter (bad intention) by defendant only in cases of false assertions of infections by venereal disease, but not other health conditions.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53056820"/>
      </p:ext>
    </p:extLst>
  </p:cSld>
  <p:clrMapOvr>
    <a:masterClrMapping/>
  </p:clrMapOvr>
</p:sld>
</file>

<file path=ppt/slides/slide1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668. Inaccurate Human Encoding/Decoding (Mental Models)</a:t>
            </a:r>
            <a:br>
              <a:rPr lang="en-US" sz="2400" dirty="0"/>
            </a:br>
            <a:r>
              <a:rPr lang="en-US" sz="2400" dirty="0"/>
              <a:t>Arms Race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12230501"/>
      </p:ext>
    </p:extLst>
  </p:cSld>
  <p:clrMapOvr>
    <a:masterClrMapping/>
  </p:clrMapOvr>
</p:sld>
</file>

<file path=ppt/slides/slide1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668. Inaccurate Human Encoding/Decoding (Mental Models)</a:t>
            </a:r>
            <a:br>
              <a:rPr lang="en-US" sz="2400" dirty="0"/>
            </a:br>
            <a:r>
              <a:rPr lang="en-US" sz="2400" dirty="0"/>
              <a:t>Arms Race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70575803"/>
      </p:ext>
    </p:extLst>
  </p:cSld>
  <p:clrMapOvr>
    <a:masterClrMapping/>
  </p:clrMapOvr>
</p:sld>
</file>

<file path=ppt/slides/slide1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669. Inaccurate Human Encoding/Decoding (Mental Models)</a:t>
            </a:r>
            <a:br>
              <a:rPr lang="en-US" sz="2400" dirty="0"/>
            </a:br>
            <a:r>
              <a:rPr lang="en-US" sz="2400" dirty="0"/>
              <a:t>Game Theory</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421818760"/>
      </p:ext>
    </p:extLst>
  </p:cSld>
  <p:clrMapOvr>
    <a:masterClrMapping/>
  </p:clrMapOvr>
</p:sld>
</file>

<file path=ppt/slides/slide1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669. Inaccurate Human Encoding/Decoding (Mental Models)</a:t>
            </a:r>
            <a:br>
              <a:rPr lang="en-US" sz="2400" dirty="0"/>
            </a:br>
            <a:r>
              <a:rPr lang="en-US" sz="2400" dirty="0"/>
              <a:t>Game Theory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67706679"/>
      </p:ext>
    </p:extLst>
  </p:cSld>
  <p:clrMapOvr>
    <a:masterClrMapping/>
  </p:clrMapOvr>
</p:sld>
</file>

<file path=ppt/slides/slide1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670. Inaccurate Human Encoding/Decoding (Mental Models)</a:t>
            </a:r>
            <a:br>
              <a:rPr lang="en-US" sz="2400" dirty="0"/>
            </a:br>
            <a:r>
              <a:rPr lang="en-US" sz="2400" dirty="0"/>
              <a:t>Prisoner’s Dilemma</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68836778"/>
      </p:ext>
    </p:extLst>
  </p:cSld>
  <p:clrMapOvr>
    <a:masterClrMapping/>
  </p:clrMapOvr>
</p:sld>
</file>

<file path=ppt/slides/slide1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670. Inaccurate Human Encoding/Decoding (Mental Models)</a:t>
            </a:r>
            <a:br>
              <a:rPr lang="en-US" sz="2400" dirty="0"/>
            </a:br>
            <a:r>
              <a:rPr lang="en-US" sz="2400" dirty="0"/>
              <a:t>Prisoner’s Dilemma</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691564842"/>
      </p:ext>
    </p:extLst>
  </p:cSld>
  <p:clrMapOvr>
    <a:masterClrMapping/>
  </p:clrMapOvr>
</p:sld>
</file>

<file path=ppt/slides/slide1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671. Inaccurate Human Encoding/Decoding (Mental Models)</a:t>
            </a:r>
            <a:br>
              <a:rPr lang="en-US" sz="2400" dirty="0"/>
            </a:br>
            <a:r>
              <a:rPr lang="en-US" sz="2400" dirty="0"/>
              <a:t>Nash Equilibrium</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19140732"/>
      </p:ext>
    </p:extLst>
  </p:cSld>
  <p:clrMapOvr>
    <a:masterClrMapping/>
  </p:clrMapOvr>
</p:sld>
</file>

<file path=ppt/slides/slide1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671. Inaccurate Human Encoding/Decoding (Mental Models)</a:t>
            </a:r>
            <a:br>
              <a:rPr lang="en-US" sz="2400" dirty="0"/>
            </a:br>
            <a:r>
              <a:rPr lang="en-US" sz="2400"/>
              <a:t>Nash Equilibrium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642677534"/>
      </p:ext>
    </p:extLst>
  </p:cSld>
  <p:clrMapOvr>
    <a:masterClrMapping/>
  </p:clrMapOvr>
</p:sld>
</file>

<file path=ppt/slides/slide1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097931325"/>
      </p:ext>
    </p:extLst>
  </p:cSld>
  <p:clrMapOvr>
    <a:masterClrMapping/>
  </p:clrMapOvr>
</p:sld>
</file>

<file path=ppt/slides/slide1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614311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38.  Privacy Legal Causes of Action – </a:t>
            </a:r>
            <a:br>
              <a:rPr lang="en-US" sz="3200" dirty="0"/>
            </a:br>
            <a:r>
              <a:rPr lang="en-US" sz="3200" dirty="0"/>
              <a:t>Statutory Duties of Care</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frameworks for evaluating privacy fitness of examined system and/or technology based on various relevant statutory authorities</a:t>
            </a:r>
          </a:p>
          <a:p>
            <a:pPr lvl="2"/>
            <a:r>
              <a:rPr lang="en-US" dirty="0"/>
              <a:t>Ref:  Privacy Harms Correlator Tool prepared by Scott David in work with ABA and WEF.</a:t>
            </a:r>
          </a:p>
          <a:p>
            <a:pPr lvl="1"/>
            <a:r>
              <a:rPr lang="en-US" dirty="0"/>
              <a:t>Note that existing statutes typically lag behind technology and do not protect against new and emerging harms.  </a:t>
            </a:r>
          </a:p>
          <a:p>
            <a:pPr lvl="2"/>
            <a:r>
              <a:rPr lang="en-US" dirty="0"/>
              <a:t>As a result, compliance with their terms may do more to limit the liability of data handlers and users (who can align their behaviors with the requirements of the anachronistic laws) than to limit the emerging harms to data subjects (who are left without a venue for the assertion of emerging privacy harms that are not yet legally cognizable.</a:t>
            </a:r>
          </a:p>
          <a:p>
            <a:pPr lvl="1"/>
            <a:r>
              <a:rPr lang="en-US" dirty="0"/>
              <a:t>Ref:  Compare and apply multiple “negative spaces” of statutory protection described in “Non-Legality in International Law – Unruly Law” by Fleur Johns (Cambridge, 2013).  </a:t>
            </a:r>
          </a:p>
          <a:p>
            <a:pPr lvl="2"/>
            <a:r>
              <a:rPr lang="en-US" dirty="0"/>
              <a:t>Considers distinctions between and among:</a:t>
            </a:r>
          </a:p>
          <a:p>
            <a:pPr lvl="3"/>
            <a:r>
              <a:rPr lang="en-US" dirty="0"/>
              <a:t>extra-legal</a:t>
            </a:r>
          </a:p>
          <a:p>
            <a:pPr lvl="3"/>
            <a:r>
              <a:rPr lang="en-US" dirty="0"/>
              <a:t>illegal</a:t>
            </a:r>
          </a:p>
          <a:p>
            <a:pPr lvl="3"/>
            <a:r>
              <a:rPr lang="en-US" dirty="0"/>
              <a:t>prelegal</a:t>
            </a:r>
          </a:p>
          <a:p>
            <a:pPr lvl="3"/>
            <a:r>
              <a:rPr lang="en-US" dirty="0"/>
              <a:t>post legal</a:t>
            </a:r>
          </a:p>
          <a:p>
            <a:pPr lvl="3"/>
            <a:r>
              <a:rPr lang="en-US" dirty="0"/>
              <a:t>otherwise non-legal </a:t>
            </a:r>
          </a:p>
          <a:p>
            <a:pPr lvl="2"/>
            <a:r>
              <a:rPr lang="en-US" dirty="0"/>
              <a:t>Issues and harms and relationship to “legal” definitions of harms.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142552583"/>
      </p:ext>
    </p:extLst>
  </p:cSld>
  <p:clrMapOvr>
    <a:masterClrMapping/>
  </p:clrMapOvr>
</p:sld>
</file>

<file path=ppt/slides/slide1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307284087"/>
      </p:ext>
    </p:extLst>
  </p:cSld>
  <p:clrMapOvr>
    <a:masterClrMapping/>
  </p:clrMapOvr>
</p:sld>
</file>

<file path=ppt/slides/slide1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44140639"/>
      </p:ext>
    </p:extLst>
  </p:cSld>
  <p:clrMapOvr>
    <a:masterClrMapping/>
  </p:clrMapOvr>
</p:sld>
</file>

<file path=ppt/slides/slide1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44314138"/>
      </p:ext>
    </p:extLst>
  </p:cSld>
  <p:clrMapOvr>
    <a:masterClrMapping/>
  </p:clrMapOvr>
</p:sld>
</file>

<file path=ppt/slides/slide1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63813214"/>
      </p:ext>
    </p:extLst>
  </p:cSld>
  <p:clrMapOvr>
    <a:masterClrMapping/>
  </p:clrMapOvr>
</p:sld>
</file>

<file path=ppt/slides/slide1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67248334"/>
      </p:ext>
    </p:extLst>
  </p:cSld>
  <p:clrMapOvr>
    <a:masterClrMapping/>
  </p:clrMapOvr>
</p:sld>
</file>

<file path=ppt/slides/slide1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370821045"/>
      </p:ext>
    </p:extLst>
  </p:cSld>
  <p:clrMapOvr>
    <a:masterClrMapping/>
  </p:clrMapOvr>
</p:sld>
</file>

<file path=ppt/slides/slide1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825034541"/>
      </p:ext>
    </p:extLst>
  </p:cSld>
  <p:clrMapOvr>
    <a:masterClrMapping/>
  </p:clrMapOvr>
</p:sld>
</file>

<file path=ppt/slides/slide1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045678919"/>
      </p:ext>
    </p:extLst>
  </p:cSld>
  <p:clrMapOvr>
    <a:masterClrMapping/>
  </p:clrMapOvr>
</p:sld>
</file>

<file path=ppt/slides/slide1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273783879"/>
      </p:ext>
    </p:extLst>
  </p:cSld>
  <p:clrMapOvr>
    <a:masterClrMapping/>
  </p:clrMapOvr>
</p:sld>
</file>

<file path=ppt/slides/slide1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130721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39.  Information Channel Integrity </a:t>
            </a:r>
            <a:br>
              <a:rPr lang="en-US" sz="3200" dirty="0"/>
            </a:br>
            <a:r>
              <a:rPr lang="en-US" sz="3200" dirty="0"/>
              <a:t>(Beyond Data Channel Integrity)</a:t>
            </a:r>
          </a:p>
        </p:txBody>
      </p:sp>
      <p:sp>
        <p:nvSpPr>
          <p:cNvPr id="3" name="Content Placeholder 2"/>
          <p:cNvSpPr>
            <a:spLocks noGrp="1"/>
          </p:cNvSpPr>
          <p:nvPr>
            <p:ph idx="1"/>
          </p:nvPr>
        </p:nvSpPr>
        <p:spPr/>
        <p:txBody>
          <a:bodyPr>
            <a:normAutofit fontScale="40000" lnSpcReduction="20000"/>
          </a:bodyPr>
          <a:lstStyle/>
          <a:p>
            <a:r>
              <a:rPr lang="en-US" sz="4000" dirty="0"/>
              <a:t>Challenges</a:t>
            </a:r>
          </a:p>
          <a:p>
            <a:endParaRPr lang="en-US" dirty="0"/>
          </a:p>
          <a:p>
            <a:pPr lvl="1"/>
            <a:r>
              <a:rPr lang="en-US" sz="2900" dirty="0">
                <a:solidFill>
                  <a:srgbClr val="000000"/>
                </a:solidFill>
              </a:rPr>
              <a:t>IM expectations are based on definition of “Identity.”</a:t>
            </a:r>
          </a:p>
          <a:p>
            <a:pPr lvl="1"/>
            <a:r>
              <a:rPr lang="en-US" sz="2900" dirty="0">
                <a:solidFill>
                  <a:srgbClr val="000000"/>
                </a:solidFill>
              </a:rPr>
              <a:t>One definition of personal identity (a “social theory” of identity) might characterize it as being entirely an emergent phenomenon of the lifetime accumulation of feedback loops (sculpted by the narratives of culture, education, context, experience, etc.) of individual expression (action) and perception (re-action).</a:t>
            </a:r>
          </a:p>
          <a:p>
            <a:pPr lvl="2"/>
            <a:r>
              <a:rPr lang="en-US" sz="2900" dirty="0">
                <a:solidFill>
                  <a:srgbClr val="000000"/>
                </a:solidFill>
              </a:rPr>
              <a:t>This perspective would suggest that there is no such thing as feral identity – rather it is entirely a social phenomenon.</a:t>
            </a:r>
          </a:p>
          <a:p>
            <a:pPr lvl="1"/>
            <a:r>
              <a:rPr lang="en-US" sz="2900" dirty="0">
                <a:solidFill>
                  <a:srgbClr val="000000"/>
                </a:solidFill>
              </a:rPr>
              <a:t>Consistent with this view, “Identity” has at least two aspects for each person – the data subject’s view of their identity (self identity) AND a separate (but related) third party’s view of the data subjects identity (social identity or reputation).</a:t>
            </a:r>
          </a:p>
          <a:p>
            <a:pPr lvl="2"/>
            <a:r>
              <a:rPr lang="en-US" sz="2900" dirty="0">
                <a:solidFill>
                  <a:srgbClr val="000000"/>
                </a:solidFill>
              </a:rPr>
              <a:t>There are 4 identities in operation in any dyadic social interaction (2 internal and 2 external)</a:t>
            </a:r>
          </a:p>
          <a:p>
            <a:pPr lvl="2"/>
            <a:r>
              <a:rPr lang="en-US" sz="2900" dirty="0">
                <a:solidFill>
                  <a:srgbClr val="000000"/>
                </a:solidFill>
              </a:rPr>
              <a:t>Degree of integration of individual external and internal “identities” of a party is relevant in structuring reward and penalty systems, self actualization recruitment strategies, consumer expectations and a host of other adoption-affecting phenomenon associated with security, IM and privacy systems.</a:t>
            </a:r>
          </a:p>
          <a:p>
            <a:pPr lvl="2"/>
            <a:r>
              <a:rPr lang="en-US" sz="2900" dirty="0">
                <a:solidFill>
                  <a:srgbClr val="000000"/>
                </a:solidFill>
              </a:rPr>
              <a:t>Emerging “social theory of identity” brings forward work of Erving Goffman, Julian Jaynes, Douglas Hofstadter, Hegel and others and work in so-called “mirror neurons” in considering strategies for recruitment of internal sense of self in system and/or technology deployments</a:t>
            </a:r>
          </a:p>
          <a:p>
            <a:pPr lvl="1"/>
            <a:r>
              <a:rPr lang="en-US" sz="2900" dirty="0">
                <a:solidFill>
                  <a:srgbClr val="000000"/>
                </a:solidFill>
              </a:rPr>
              <a:t>Integration of internal and external identity can be fostered if data subject is provided with ability to monitor and affect degree of channel integrity of input (perception) and output (communication) channels relevant to their communications.</a:t>
            </a:r>
          </a:p>
          <a:p>
            <a:pPr lvl="1"/>
            <a:r>
              <a:rPr lang="en-US" sz="2900" dirty="0">
                <a:solidFill>
                  <a:srgbClr val="000000"/>
                </a:solidFill>
              </a:rPr>
              <a:t>All current common law and statutory and other FIPPs-based privacy approaches are based upon efforts to increase the reliable and predictable integrity of individual perceptual and expressive communication channels.</a:t>
            </a:r>
          </a:p>
          <a:p>
            <a:pPr lvl="2"/>
            <a:r>
              <a:rPr lang="en-US" sz="2900" dirty="0">
                <a:solidFill>
                  <a:srgbClr val="000000"/>
                </a:solidFill>
              </a:rPr>
              <a:t>All 4 privacy torts and all statutory data protection approaches can be described as seeking to “harden” individual communication channels in different contexts.</a:t>
            </a:r>
          </a:p>
          <a:p>
            <a:pPr lvl="1"/>
            <a:r>
              <a:rPr lang="en-US" sz="2900" dirty="0">
                <a:solidFill>
                  <a:srgbClr val="000000"/>
                </a:solidFill>
              </a:rPr>
              <a:t>How can the reviewed system and/or technology help or hinder accomplishment of Channel Integrity?</a:t>
            </a:r>
          </a:p>
          <a:p>
            <a:endParaRPr lang="en-US" sz="3300" dirty="0">
              <a:solidFill>
                <a:srgbClr val="000000"/>
              </a:solidFill>
            </a:endParaRP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3772378411"/>
      </p:ext>
    </p:extLst>
  </p:cSld>
  <p:clrMapOvr>
    <a:masterClrMapping/>
  </p:clrMapOvr>
</p:sld>
</file>

<file path=ppt/slides/slide1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78760928"/>
      </p:ext>
    </p:extLst>
  </p:cSld>
  <p:clrMapOvr>
    <a:masterClrMapping/>
  </p:clrMapOvr>
</p:sld>
</file>

<file path=ppt/slides/slide1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25959254"/>
      </p:ext>
    </p:extLst>
  </p:cSld>
  <p:clrMapOvr>
    <a:masterClrMapping/>
  </p:clrMapOvr>
</p:sld>
</file>

<file path=ppt/slides/slide1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230144625"/>
      </p:ext>
    </p:extLst>
  </p:cSld>
  <p:clrMapOvr>
    <a:masterClrMapping/>
  </p:clrMapOvr>
</p:sld>
</file>

<file path=ppt/slides/slide1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679.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57223492"/>
      </p:ext>
    </p:extLst>
  </p:cSld>
  <p:clrMapOvr>
    <a:masterClrMapping/>
  </p:clrMapOvr>
</p:sld>
</file>

<file path=ppt/slides/slide1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23402785"/>
      </p:ext>
    </p:extLst>
  </p:cSld>
  <p:clrMapOvr>
    <a:masterClrMapping/>
  </p:clrMapOvr>
</p:sld>
</file>

<file path=ppt/slides/slide1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56856808"/>
      </p:ext>
    </p:extLst>
  </p:cSld>
  <p:clrMapOvr>
    <a:masterClrMapping/>
  </p:clrMapOvr>
</p:sld>
</file>

<file path=ppt/slides/slide1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194315645"/>
      </p:ext>
    </p:extLst>
  </p:cSld>
  <p:clrMapOvr>
    <a:masterClrMapping/>
  </p:clrMapOvr>
</p:sld>
</file>

<file path=ppt/slides/slide1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99007190"/>
      </p:ext>
    </p:extLst>
  </p:cSld>
  <p:clrMapOvr>
    <a:masterClrMapping/>
  </p:clrMapOvr>
</p:sld>
</file>

<file path=ppt/slides/slide1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812409861"/>
      </p:ext>
    </p:extLst>
  </p:cSld>
  <p:clrMapOvr>
    <a:masterClrMapping/>
  </p:clrMapOvr>
</p:sld>
</file>

<file path=ppt/slides/slide1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513640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39.  Information Channel Integrity </a:t>
            </a:r>
            <a:br>
              <a:rPr lang="en-US" sz="3200" dirty="0"/>
            </a:br>
            <a:r>
              <a:rPr lang="en-US" sz="3200" dirty="0"/>
              <a:t>(Beyond Data Channel Integrity)</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solidFill>
                  <a:srgbClr val="000000"/>
                </a:solidFill>
              </a:rPr>
              <a:t>If and to the extent that the social theory of identity is efficacious in a given context (which remains a conjecture), does the system and/or technology offer insight and/or measurement into the integrity of individual data subject expression (output) or perception (input) that can help to provide coherent “identity” signal for consumption by individuals and third parties that are useful to help solve the challenges of security, IM and privacy.</a:t>
            </a:r>
          </a:p>
          <a:p>
            <a:pPr lvl="2"/>
            <a:r>
              <a:rPr lang="en-US" dirty="0">
                <a:solidFill>
                  <a:srgbClr val="000000"/>
                </a:solidFill>
              </a:rPr>
              <a:t>Note that LOA structure of OMB 04-04 and 800-63 can be seen as stabilizing the “expressive” channel associated with assertions of individual identity</a:t>
            </a:r>
          </a:p>
          <a:p>
            <a:pPr lvl="1"/>
            <a:r>
              <a:rPr lang="en-US" dirty="0">
                <a:solidFill>
                  <a:srgbClr val="000000"/>
                </a:solidFill>
              </a:rPr>
              <a:t>Where “identity” is gainfully viewed as emergent (in whole or part) from input and output channel integrity, the hard problems of identity management become more manageable (and measurable) problems of monitoring and hardening communication channels of expression and perception.</a:t>
            </a:r>
          </a:p>
          <a:p>
            <a:pPr lvl="2"/>
            <a:r>
              <a:rPr lang="en-US" dirty="0">
                <a:solidFill>
                  <a:srgbClr val="000000"/>
                </a:solidFill>
              </a:rPr>
              <a:t>Suggests that first amendment (freedom of expression (out) and access to information (in)) rather than 4</a:t>
            </a:r>
            <a:r>
              <a:rPr lang="en-US" baseline="30000" dirty="0">
                <a:solidFill>
                  <a:srgbClr val="000000"/>
                </a:solidFill>
              </a:rPr>
              <a:t>th</a:t>
            </a:r>
            <a:r>
              <a:rPr lang="en-US" dirty="0">
                <a:solidFill>
                  <a:srgbClr val="000000"/>
                </a:solidFill>
              </a:rPr>
              <a:t> amendment (limitation on admissibility of evidence derived intrusively) may be appropriate constitutional provision for framework of individual information privacy</a:t>
            </a:r>
          </a:p>
          <a:p>
            <a:pPr lvl="2"/>
            <a:r>
              <a:rPr lang="en-US" dirty="0">
                <a:solidFill>
                  <a:srgbClr val="000000"/>
                </a:solidFill>
              </a:rPr>
              <a:t>Ability of organization to promise and deliver consistent channel integrity will permit that organization to be trusted with identity, and will invite that institution to compose a narrative for existential protection of digital identity.  Will that be a commercial narrative?  A governmental narrative?  A stakeholder-derived self-regulatory narrative? Will the default existential narrative be composed with intention or as an incident to system function?  This latter question is a source of some of the neuroses associated with emerging autonomous and AI systems, which are related to security, IM and privacy issues.</a:t>
            </a:r>
          </a:p>
          <a:p>
            <a:pPr lvl="2"/>
            <a:r>
              <a:rPr lang="en-US" dirty="0">
                <a:solidFill>
                  <a:srgbClr val="000000"/>
                </a:solidFill>
              </a:rPr>
              <a:t>Shannon entropy can be used to help measure channel integrity under his “quantitative theory of information” (which examined how much information can be pushed through a given channel)</a:t>
            </a:r>
          </a:p>
          <a:p>
            <a:pPr lvl="1"/>
            <a:r>
              <a:rPr lang="en-US" dirty="0">
                <a:solidFill>
                  <a:srgbClr val="000000"/>
                </a:solidFill>
              </a:rPr>
              <a:t>It is easier and more effective to address emergent phenomenon by addressing the underlying drivers of the phenomenon.</a:t>
            </a:r>
          </a:p>
          <a:p>
            <a:pPr lvl="3"/>
            <a:r>
              <a:rPr lang="en-US" dirty="0">
                <a:solidFill>
                  <a:srgbClr val="000000"/>
                </a:solidFill>
              </a:rPr>
              <a:t>Does the reviewed system and/or technology treat the disease (therapeutic), or merely the symptoms (palliative).</a:t>
            </a:r>
          </a:p>
          <a:p>
            <a:endParaRPr lang="en-US" dirty="0"/>
          </a:p>
          <a:p>
            <a:endParaRPr lang="en-US" dirty="0"/>
          </a:p>
        </p:txBody>
      </p:sp>
    </p:spTree>
    <p:extLst>
      <p:ext uri="{BB962C8B-B14F-4D97-AF65-F5344CB8AC3E}">
        <p14:creationId xmlns:p14="http://schemas.microsoft.com/office/powerpoint/2010/main" val="1320411546"/>
      </p:ext>
    </p:extLst>
  </p:cSld>
  <p:clrMapOvr>
    <a:masterClrMapping/>
  </p:clrMapOvr>
</p:sld>
</file>

<file path=ppt/slides/slide1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58670807"/>
      </p:ext>
    </p:extLst>
  </p:cSld>
  <p:clrMapOvr>
    <a:masterClrMapping/>
  </p:clrMapOvr>
</p:sld>
</file>

<file path=ppt/slides/slide1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12052948"/>
      </p:ext>
    </p:extLst>
  </p:cSld>
  <p:clrMapOvr>
    <a:masterClrMapping/>
  </p:clrMapOvr>
</p:sld>
</file>

<file path=ppt/slides/slide1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99947976"/>
      </p:ext>
    </p:extLst>
  </p:cSld>
  <p:clrMapOvr>
    <a:masterClrMapping/>
  </p:clrMapOvr>
</p:sld>
</file>

<file path=ppt/slides/slide1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42610414"/>
      </p:ext>
    </p:extLst>
  </p:cSld>
  <p:clrMapOvr>
    <a:masterClrMapping/>
  </p:clrMapOvr>
</p:sld>
</file>

<file path=ppt/slides/slide1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054508578"/>
      </p:ext>
    </p:extLst>
  </p:cSld>
  <p:clrMapOvr>
    <a:masterClrMapping/>
  </p:clrMapOvr>
</p:sld>
</file>

<file path=ppt/slides/slide1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316516166"/>
      </p:ext>
    </p:extLst>
  </p:cSld>
  <p:clrMapOvr>
    <a:masterClrMapping/>
  </p:clrMapOvr>
</p:sld>
</file>

<file path=ppt/slides/slide1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578458889"/>
      </p:ext>
    </p:extLst>
  </p:cSld>
  <p:clrMapOvr>
    <a:masterClrMapping/>
  </p:clrMapOvr>
</p:sld>
</file>

<file path=ppt/slides/slide1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41792697"/>
      </p:ext>
    </p:extLst>
  </p:cSld>
  <p:clrMapOvr>
    <a:masterClrMapping/>
  </p:clrMapOvr>
</p:sld>
</file>

<file path=ppt/slides/slide1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24231614"/>
      </p:ext>
    </p:extLst>
  </p:cSld>
  <p:clrMapOvr>
    <a:masterClrMapping/>
  </p:clrMapOvr>
</p:sld>
</file>

<file path=ppt/slides/slide1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04206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40.  Risk Appetite/Entrepreneurial Risk</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Assumption of Risk.  </a:t>
            </a:r>
          </a:p>
          <a:p>
            <a:pPr lvl="2"/>
            <a:r>
              <a:rPr lang="en-US" dirty="0"/>
              <a:t>Different individuals and organizations have different appetites for risk in their interactions and express those in their actions.  </a:t>
            </a:r>
          </a:p>
          <a:p>
            <a:pPr lvl="3"/>
            <a:r>
              <a:rPr lang="en-US" dirty="0"/>
              <a:t>Not everyone chooses to skydive.</a:t>
            </a:r>
          </a:p>
          <a:p>
            <a:pPr lvl="1"/>
            <a:r>
              <a:rPr lang="en-US" dirty="0"/>
              <a:t>Risky Behaviors.  </a:t>
            </a:r>
          </a:p>
          <a:p>
            <a:pPr lvl="2"/>
            <a:r>
              <a:rPr lang="en-US" dirty="0"/>
              <a:t>Different individuals and organizations can be perceived by others as engaging in more risky behaviors.</a:t>
            </a:r>
          </a:p>
          <a:p>
            <a:pPr lvl="2"/>
            <a:r>
              <a:rPr lang="en-US" dirty="0"/>
              <a:t>Note biological causes can be tested for - Toxoplasmosis</a:t>
            </a:r>
          </a:p>
          <a:p>
            <a:pPr lvl="1"/>
            <a:r>
              <a:rPr lang="en-US" dirty="0"/>
              <a:t>Some organization business models are based on certain set of risk assumptions, upon which reliance has been placed and planning (insurance, swaps, safety etc.) and investments have been made.</a:t>
            </a:r>
          </a:p>
          <a:p>
            <a:pPr lvl="1"/>
            <a:r>
              <a:rPr lang="en-US" dirty="0"/>
              <a:t>How will the system and/or technology affect and/or help measure these individual and organizational risk appetites, expressions and perceptions when manifested in security, IM and privacy contexts?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82124407"/>
      </p:ext>
    </p:extLst>
  </p:cSld>
  <p:clrMapOvr>
    <a:masterClrMapping/>
  </p:clrMapOvr>
</p:sld>
</file>

<file path=ppt/slides/slide1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66043898"/>
      </p:ext>
    </p:extLst>
  </p:cSld>
  <p:clrMapOvr>
    <a:masterClrMapping/>
  </p:clrMapOvr>
</p:sld>
</file>

<file path=ppt/slides/slide1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59296096"/>
      </p:ext>
    </p:extLst>
  </p:cSld>
  <p:clrMapOvr>
    <a:masterClrMapping/>
  </p:clrMapOvr>
</p:sld>
</file>

<file path=ppt/slides/slide1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73528339"/>
      </p:ext>
    </p:extLst>
  </p:cSld>
  <p:clrMapOvr>
    <a:masterClrMapping/>
  </p:clrMapOvr>
</p:sld>
</file>

<file path=ppt/slides/slide1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689.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57647813"/>
      </p:ext>
    </p:extLst>
  </p:cSld>
  <p:clrMapOvr>
    <a:masterClrMapping/>
  </p:clrMapOvr>
</p:sld>
</file>

<file path=ppt/slides/slide1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473346921"/>
      </p:ext>
    </p:extLst>
  </p:cSld>
  <p:clrMapOvr>
    <a:masterClrMapping/>
  </p:clrMapOvr>
</p:sld>
</file>

<file path=ppt/slides/slide1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19279362"/>
      </p:ext>
    </p:extLst>
  </p:cSld>
  <p:clrMapOvr>
    <a:masterClrMapping/>
  </p:clrMapOvr>
</p:sld>
</file>

<file path=ppt/slides/slide1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80319585"/>
      </p:ext>
    </p:extLst>
  </p:cSld>
  <p:clrMapOvr>
    <a:masterClrMapping/>
  </p:clrMapOvr>
</p:sld>
</file>

<file path=ppt/slides/slide1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72991579"/>
      </p:ext>
    </p:extLst>
  </p:cSld>
  <p:clrMapOvr>
    <a:masterClrMapping/>
  </p:clrMapOvr>
</p:sld>
</file>

<file path=ppt/slides/slide1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13708229"/>
      </p:ext>
    </p:extLst>
  </p:cSld>
  <p:clrMapOvr>
    <a:masterClrMapping/>
  </p:clrMapOvr>
</p:sld>
</file>

<file path=ppt/slides/slide1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802404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40.  Risk Appetite/Entrepreneurial Risk</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Engagement by individuals and organizations with risk, and the perception of such entities risk appetite, is multifaceted, and varies from one type of risk to another.</a:t>
            </a:r>
          </a:p>
          <a:p>
            <a:pPr lvl="2"/>
            <a:r>
              <a:rPr lang="en-US" dirty="0"/>
              <a:t>Useful frameworks should specify type of risk involved, and clarify limits</a:t>
            </a:r>
          </a:p>
          <a:p>
            <a:pPr lvl="1"/>
            <a:r>
              <a:rPr lang="en-US" dirty="0"/>
              <a:t>risk-taking in one domain is frequently perceived to suggest risk-taking in other areas</a:t>
            </a:r>
          </a:p>
          <a:p>
            <a:pPr lvl="1"/>
            <a:r>
              <a:rPr lang="en-US" dirty="0"/>
              <a:t>Does the system and/or technology consume or account for risk metrics from external sources (such as when credit reports are used for hiring decisions, etc.) </a:t>
            </a:r>
          </a:p>
          <a:p>
            <a:pPr lvl="1"/>
            <a:r>
              <a:rPr lang="en-US" dirty="0"/>
              <a:t>In what aspect of risk engagement business strategy is the system and/or technology designed to be deployed, and what are the policy components necessary to succeed in that deployment.  Examples of risk engagement strategies of organizations include:</a:t>
            </a:r>
          </a:p>
          <a:p>
            <a:pPr lvl="2"/>
            <a:r>
              <a:rPr lang="en-US" dirty="0"/>
              <a:t>Risk Mapping</a:t>
            </a:r>
          </a:p>
          <a:p>
            <a:pPr lvl="3"/>
            <a:r>
              <a:rPr lang="en-US" dirty="0"/>
              <a:t>Situational awareness (e.g., data visualization) needs incentive to drive data inputs from stakeholders</a:t>
            </a:r>
          </a:p>
          <a:p>
            <a:pPr lvl="4"/>
            <a:r>
              <a:rPr lang="en-US" dirty="0"/>
              <a:t>E.g., Traffic reports capturing 50% of drivers are useless.</a:t>
            </a:r>
          </a:p>
          <a:p>
            <a:pPr lvl="2"/>
            <a:r>
              <a:rPr lang="en-US" dirty="0"/>
              <a:t>Risk Mitigation</a:t>
            </a:r>
          </a:p>
          <a:p>
            <a:pPr lvl="3"/>
            <a:r>
              <a:rPr lang="en-US" dirty="0"/>
              <a:t>ISP TOUs regarding intermediary liability</a:t>
            </a:r>
          </a:p>
          <a:p>
            <a:pPr lvl="3"/>
            <a:r>
              <a:rPr lang="en-US" dirty="0"/>
              <a:t>Standards (PCI-DSS for payment cards shirt risk to edge of system where greatest interaction density)</a:t>
            </a:r>
          </a:p>
          <a:p>
            <a:pPr lvl="2"/>
            <a:r>
              <a:rPr lang="en-US" dirty="0"/>
              <a:t>Risk Mining</a:t>
            </a:r>
          </a:p>
          <a:p>
            <a:pPr lvl="3"/>
            <a:r>
              <a:rPr lang="en-US" dirty="0"/>
              <a:t>Insurance (turns risk into entrepreneurial risk that can share benefits with stakeholders who invest in premiums for possible payout on loss event.  Compare insurance and gambling ROI propositions).</a:t>
            </a:r>
          </a:p>
          <a:p>
            <a:pPr lvl="3"/>
            <a:r>
              <a:rPr lang="en-US" dirty="0"/>
              <a:t>Practice of law (profession would not exist if not for risk)</a:t>
            </a:r>
          </a:p>
          <a:p>
            <a:pPr lvl="2"/>
            <a:r>
              <a:rPr lang="en-US" dirty="0"/>
              <a:t>Risk Monetization</a:t>
            </a:r>
          </a:p>
          <a:p>
            <a:pPr lvl="3"/>
            <a:r>
              <a:rPr lang="en-US" dirty="0"/>
              <a:t>Arbitrage</a:t>
            </a:r>
          </a:p>
          <a:p>
            <a:pPr lvl="3"/>
            <a:r>
              <a:rPr lang="en-US" dirty="0"/>
              <a:t>Short selling markets</a:t>
            </a:r>
          </a:p>
          <a:p>
            <a:pPr lvl="3"/>
            <a:r>
              <a:rPr lang="en-US" dirty="0"/>
              <a:t>Credit default Swaps markets</a:t>
            </a:r>
          </a:p>
        </p:txBody>
      </p:sp>
    </p:spTree>
    <p:extLst>
      <p:ext uri="{BB962C8B-B14F-4D97-AF65-F5344CB8AC3E}">
        <p14:creationId xmlns:p14="http://schemas.microsoft.com/office/powerpoint/2010/main" val="3153780875"/>
      </p:ext>
    </p:extLst>
  </p:cSld>
  <p:clrMapOvr>
    <a:masterClrMapping/>
  </p:clrMapOvr>
</p:sld>
</file>

<file path=ppt/slides/slide1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15203346"/>
      </p:ext>
    </p:extLst>
  </p:cSld>
  <p:clrMapOvr>
    <a:masterClrMapping/>
  </p:clrMapOvr>
</p:sld>
</file>

<file path=ppt/slides/slide1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78922043"/>
      </p:ext>
    </p:extLst>
  </p:cSld>
  <p:clrMapOvr>
    <a:masterClrMapping/>
  </p:clrMapOvr>
</p:sld>
</file>

<file path=ppt/slides/slide1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90606094"/>
      </p:ext>
    </p:extLst>
  </p:cSld>
  <p:clrMapOvr>
    <a:masterClrMapping/>
  </p:clrMapOvr>
</p:sld>
</file>

<file path=ppt/slides/slide1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07770640"/>
      </p:ext>
    </p:extLst>
  </p:cSld>
  <p:clrMapOvr>
    <a:masterClrMapping/>
  </p:clrMapOvr>
</p:sld>
</file>

<file path=ppt/slides/slide1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460833226"/>
      </p:ext>
    </p:extLst>
  </p:cSld>
  <p:clrMapOvr>
    <a:masterClrMapping/>
  </p:clrMapOvr>
</p:sld>
</file>

<file path=ppt/slides/slide1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28772532"/>
      </p:ext>
    </p:extLst>
  </p:cSld>
  <p:clrMapOvr>
    <a:masterClrMapping/>
  </p:clrMapOvr>
</p:sld>
</file>

<file path=ppt/slides/slide1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95743952"/>
      </p:ext>
    </p:extLst>
  </p:cSld>
  <p:clrMapOvr>
    <a:masterClrMapping/>
  </p:clrMapOvr>
</p:sld>
</file>

<file path=ppt/slides/slide1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47608262"/>
      </p:ext>
    </p:extLst>
  </p:cSld>
  <p:clrMapOvr>
    <a:masterClrMapping/>
  </p:clrMapOvr>
</p:sld>
</file>

<file path=ppt/slides/slide1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34671357"/>
      </p:ext>
    </p:extLst>
  </p:cSld>
  <p:clrMapOvr>
    <a:masterClrMapping/>
  </p:clrMapOvr>
</p:sld>
</file>

<file path=ppt/slides/slide1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9356095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41.  Provisional/Edge Governance</a:t>
            </a:r>
          </a:p>
        </p:txBody>
      </p:sp>
      <p:sp>
        <p:nvSpPr>
          <p:cNvPr id="3" name="Content Placeholder 2"/>
          <p:cNvSpPr>
            <a:spLocks noGrp="1"/>
          </p:cNvSpPr>
          <p:nvPr>
            <p:ph idx="1"/>
          </p:nvPr>
        </p:nvSpPr>
        <p:spPr/>
        <p:txBody>
          <a:bodyPr>
            <a:normAutofit fontScale="40000" lnSpcReduction="20000"/>
          </a:bodyPr>
          <a:lstStyle/>
          <a:p>
            <a:endParaRPr lang="en-US" dirty="0"/>
          </a:p>
          <a:p>
            <a:r>
              <a:rPr lang="en-US" dirty="0"/>
              <a:t>Challenges</a:t>
            </a:r>
          </a:p>
          <a:p>
            <a:pPr lvl="1"/>
            <a:r>
              <a:rPr lang="en-US" dirty="0"/>
              <a:t>All organizations have an operating “edge”</a:t>
            </a:r>
          </a:p>
          <a:p>
            <a:pPr lvl="2"/>
            <a:r>
              <a:rPr lang="en-US" dirty="0"/>
              <a:t>Not a physical edge, but an “umbra” and “penumbra” of control</a:t>
            </a:r>
          </a:p>
          <a:p>
            <a:pPr lvl="2"/>
            <a:r>
              <a:rPr lang="en-US" dirty="0"/>
              <a:t>E.g., General Motors has tens-of-thousands of subcontractors – Where is the “edge” of GM?</a:t>
            </a:r>
          </a:p>
          <a:p>
            <a:pPr lvl="3"/>
            <a:r>
              <a:rPr lang="en-US" dirty="0"/>
              <a:t>What are the relevant “gradients” of governance  from the board room to the outer edge of a company?  </a:t>
            </a:r>
          </a:p>
          <a:p>
            <a:pPr lvl="3"/>
            <a:r>
              <a:rPr lang="en-US" dirty="0"/>
              <a:t>What are the nature of the measurements of data/information/identity governance gradients that can help provide insight and “control” of security, IM and privacy-relevant governance decisions by an organization?</a:t>
            </a:r>
          </a:p>
          <a:p>
            <a:pPr lvl="1"/>
            <a:r>
              <a:rPr lang="en-US" dirty="0"/>
              <a:t>Inside system edge (e.g., a company with a single business location),  </a:t>
            </a:r>
          </a:p>
          <a:p>
            <a:pPr marL="857250" lvl="2" indent="0">
              <a:buNone/>
            </a:pPr>
            <a:r>
              <a:rPr lang="en-US" dirty="0"/>
              <a:t>– risk is lower and control/leverage is higher</a:t>
            </a:r>
          </a:p>
          <a:p>
            <a:pPr lvl="1"/>
            <a:r>
              <a:rPr lang="en-US" dirty="0"/>
              <a:t>Outside of system edge . . .</a:t>
            </a:r>
          </a:p>
          <a:p>
            <a:pPr lvl="2"/>
            <a:r>
              <a:rPr lang="en-US" dirty="0"/>
              <a:t>Measurements fail</a:t>
            </a:r>
          </a:p>
          <a:p>
            <a:pPr lvl="2"/>
            <a:r>
              <a:rPr lang="en-US" dirty="0"/>
              <a:t>Controls diminish</a:t>
            </a:r>
          </a:p>
          <a:p>
            <a:pPr lvl="2"/>
            <a:r>
              <a:rPr lang="en-US" dirty="0"/>
              <a:t>Leverage weakens</a:t>
            </a:r>
          </a:p>
          <a:p>
            <a:pPr lvl="2"/>
            <a:r>
              <a:rPr lang="en-US" dirty="0"/>
              <a:t>Governance fades</a:t>
            </a:r>
          </a:p>
          <a:p>
            <a:pPr lvl="2"/>
            <a:r>
              <a:rPr lang="en-US" dirty="0"/>
              <a:t>Dependency grows</a:t>
            </a:r>
          </a:p>
          <a:p>
            <a:pPr lvl="2"/>
            <a:r>
              <a:rPr lang="en-US" dirty="0"/>
              <a:t>Risk increases</a:t>
            </a:r>
          </a:p>
          <a:p>
            <a:pPr lvl="1"/>
            <a:r>
              <a:rPr lang="en-US" dirty="0"/>
              <a:t>How can the reviewed system and/or technology help to address the governance challenges at the “edges” of a system.</a:t>
            </a:r>
          </a:p>
          <a:p>
            <a:pPr lvl="1"/>
            <a:r>
              <a:rPr lang="en-US" dirty="0"/>
              <a:t>How should the “edge” of the system be defined in the context of security, IM and Privacy concerns:</a:t>
            </a:r>
          </a:p>
          <a:p>
            <a:pPr lvl="2"/>
            <a:r>
              <a:rPr lang="en-US" dirty="0"/>
              <a:t>Technical edge</a:t>
            </a:r>
          </a:p>
          <a:p>
            <a:pPr lvl="2"/>
            <a:r>
              <a:rPr lang="en-US" dirty="0"/>
              <a:t>Business edge</a:t>
            </a:r>
          </a:p>
          <a:p>
            <a:pPr lvl="2"/>
            <a:r>
              <a:rPr lang="en-US" dirty="0"/>
              <a:t>Legal/responsibility/liability edge</a:t>
            </a:r>
          </a:p>
          <a:p>
            <a:pPr lvl="2"/>
            <a:r>
              <a:rPr lang="en-US" dirty="0"/>
              <a:t>Physical edge (hardware “ownership?”)</a:t>
            </a:r>
          </a:p>
          <a:p>
            <a:pPr lvl="2"/>
            <a:r>
              <a:rPr lang="en-US" dirty="0"/>
              <a:t>Other?</a:t>
            </a:r>
          </a:p>
          <a:p>
            <a:r>
              <a:rPr lang="en-US" dirty="0"/>
              <a:t>What is impact of outsourcing/cloud sourcing on deriving and applying metrics of gradients?</a:t>
            </a:r>
          </a:p>
        </p:txBody>
      </p:sp>
    </p:spTree>
    <p:extLst>
      <p:ext uri="{BB962C8B-B14F-4D97-AF65-F5344CB8AC3E}">
        <p14:creationId xmlns:p14="http://schemas.microsoft.com/office/powerpoint/2010/main" val="2834627873"/>
      </p:ext>
    </p:extLst>
  </p:cSld>
  <p:clrMapOvr>
    <a:masterClrMapping/>
  </p:clrMapOvr>
</p:sld>
</file>

<file path=ppt/slides/slide1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14751345"/>
      </p:ext>
    </p:extLst>
  </p:cSld>
  <p:clrMapOvr>
    <a:masterClrMapping/>
  </p:clrMapOvr>
</p:sld>
</file>

<file path=ppt/slides/slide1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17647991"/>
      </p:ext>
    </p:extLst>
  </p:cSld>
  <p:clrMapOvr>
    <a:masterClrMapping/>
  </p:clrMapOvr>
</p:sld>
</file>

<file path=ppt/slides/slide1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35491338"/>
      </p:ext>
    </p:extLst>
  </p:cSld>
  <p:clrMapOvr>
    <a:masterClrMapping/>
  </p:clrMapOvr>
</p:sld>
</file>

<file path=ppt/slides/slide1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699.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54794988"/>
      </p:ext>
    </p:extLst>
  </p:cSld>
  <p:clrMapOvr>
    <a:masterClrMapping/>
  </p:clrMapOvr>
</p:sld>
</file>

<file path=ppt/slides/slide1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01356526"/>
      </p:ext>
    </p:extLst>
  </p:cSld>
  <p:clrMapOvr>
    <a:masterClrMapping/>
  </p:clrMapOvr>
</p:sld>
</file>

<file path=ppt/slides/slide1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56906915"/>
      </p:ext>
    </p:extLst>
  </p:cSld>
  <p:clrMapOvr>
    <a:masterClrMapping/>
  </p:clrMapOvr>
</p:sld>
</file>

<file path=ppt/slides/slide1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26537455"/>
      </p:ext>
    </p:extLst>
  </p:cSld>
  <p:clrMapOvr>
    <a:masterClrMapping/>
  </p:clrMapOvr>
</p:sld>
</file>

<file path=ppt/slides/slide1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315139587"/>
      </p:ext>
    </p:extLst>
  </p:cSld>
  <p:clrMapOvr>
    <a:masterClrMapping/>
  </p:clrMapOvr>
</p:sld>
</file>

<file path=ppt/slides/slide1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41204623"/>
      </p:ext>
    </p:extLst>
  </p:cSld>
  <p:clrMapOvr>
    <a:masterClrMapping/>
  </p:clrMapOvr>
</p:sld>
</file>

<file path=ppt/slides/slide1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611408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819"/>
            <a:ext cx="8229600" cy="842962"/>
          </a:xfrm>
        </p:spPr>
        <p:txBody>
          <a:bodyPr>
            <a:normAutofit/>
          </a:bodyPr>
          <a:lstStyle/>
          <a:p>
            <a:r>
              <a:rPr lang="en-US" sz="3200" dirty="0"/>
              <a:t>41.  Provisional/Edge Governance</a:t>
            </a:r>
          </a:p>
        </p:txBody>
      </p:sp>
      <p:sp>
        <p:nvSpPr>
          <p:cNvPr id="3" name="Content Placeholder 2"/>
          <p:cNvSpPr>
            <a:spLocks noGrp="1"/>
          </p:cNvSpPr>
          <p:nvPr>
            <p:ph idx="1"/>
          </p:nvPr>
        </p:nvSpPr>
        <p:spPr>
          <a:xfrm>
            <a:off x="457200" y="972781"/>
            <a:ext cx="8229600" cy="5477220"/>
          </a:xfrm>
        </p:spPr>
        <p:txBody>
          <a:bodyPr>
            <a:normAutofit fontScale="25000" lnSpcReduction="20000"/>
          </a:bodyPr>
          <a:lstStyle/>
          <a:p>
            <a:pPr marL="742950" lvl="2" indent="-342900"/>
            <a:r>
              <a:rPr lang="en-US" sz="800" dirty="0"/>
              <a:t>/Metrics</a:t>
            </a:r>
          </a:p>
          <a:p>
            <a:pPr marL="742950" lvl="2" indent="-342900"/>
            <a:r>
              <a:rPr lang="en-US" sz="4800" dirty="0"/>
              <a:t>Candidate Analytical Frameworks/Metrics/Actions</a:t>
            </a:r>
          </a:p>
          <a:p>
            <a:pPr marL="1200150" lvl="3" indent="-342900"/>
            <a:r>
              <a:rPr lang="en-US" sz="4800" dirty="0"/>
              <a:t>Information supply chains in massively interoperable and distributed information networks are becoming exponentially more complex and extended – and opaque.  We have moved well beyond the just-in-time inventory innovations of the last century to an expanding “too big to fail” organizational symbiosis of outsourcing and cloud sourcing, across multiple domains (that can sometimes be confused for parasitism!).</a:t>
            </a:r>
          </a:p>
          <a:p>
            <a:pPr marL="1200150" lvl="3" indent="-342900"/>
            <a:r>
              <a:rPr lang="en-US" sz="4800" dirty="0"/>
              <a:t>In the massively interoperable ICT space, that “strange attractor” of scaled systems(in biology called “Cope’s Rule”- Organisms tend to get bigger), provides an irresistible pull on existing companies and governments to cede an increasing portion of their essential business functions to third party networks.</a:t>
            </a:r>
          </a:p>
          <a:p>
            <a:pPr marL="1657350" lvl="4" indent="-342900"/>
            <a:r>
              <a:rPr lang="en-US" sz="4800" dirty="0"/>
              <a:t>Brexit is an example of a reluctant governance symbiont</a:t>
            </a:r>
          </a:p>
          <a:p>
            <a:pPr marL="1200150" lvl="3" indent="-342900"/>
            <a:r>
              <a:rPr lang="en-US" sz="4800" dirty="0"/>
              <a:t>Companies and governments outsource many essential functions to third party networks:</a:t>
            </a:r>
          </a:p>
          <a:p>
            <a:pPr marL="1657350" lvl="4" indent="-342900"/>
            <a:r>
              <a:rPr lang="en-US" sz="4800" dirty="0"/>
              <a:t>Shipping, Advertising, Payroll, Accounting, Data Processing, Etc.</a:t>
            </a:r>
          </a:p>
          <a:p>
            <a:pPr marL="1200150" lvl="3" indent="-342900"/>
            <a:r>
              <a:rPr lang="en-US" sz="4800" dirty="0"/>
              <a:t>When these functions are “outsourced” they are no longer unique qualities of given organization.  They are generic. </a:t>
            </a:r>
          </a:p>
          <a:p>
            <a:pPr marL="1657350" lvl="4" indent="-342900"/>
            <a:r>
              <a:rPr lang="en-US" sz="4800" dirty="0"/>
              <a:t> What is left at the “core” of the business or governmental organization that cannot be outsourced or cloud sourced to generic third party networks?</a:t>
            </a:r>
          </a:p>
          <a:p>
            <a:pPr marL="1200150" lvl="3" indent="-342900"/>
            <a:r>
              <a:rPr lang="en-US" sz="4800" dirty="0"/>
              <a:t>Risk at edges of any organization forces process and product innovation</a:t>
            </a:r>
          </a:p>
          <a:p>
            <a:pPr marL="742950" lvl="2" indent="-342900"/>
            <a:r>
              <a:rPr lang="en-US" sz="4800" dirty="0"/>
              <a:t>At edge, normal operations migrate to “Provisional Governance” (see REF</a:t>
            </a:r>
            <a:r>
              <a:rPr lang="en-US" sz="4800" dirty="0">
                <a:sym typeface="Wingdings"/>
              </a:rPr>
              <a:t>)</a:t>
            </a:r>
            <a:r>
              <a:rPr lang="en-US" sz="4800" dirty="0"/>
              <a:t> such as:</a:t>
            </a:r>
          </a:p>
          <a:p>
            <a:pPr lvl="3"/>
            <a:r>
              <a:rPr lang="en-US" sz="4800" dirty="0"/>
              <a:t>Standards Development</a:t>
            </a:r>
          </a:p>
          <a:p>
            <a:pPr lvl="4"/>
            <a:r>
              <a:rPr lang="en-US" sz="4800" dirty="0"/>
              <a:t>define actions and systems and seek normalization</a:t>
            </a:r>
          </a:p>
          <a:p>
            <a:pPr lvl="3"/>
            <a:r>
              <a:rPr lang="en-US" sz="4800" dirty="0"/>
              <a:t>Harms and Risk Management</a:t>
            </a:r>
          </a:p>
          <a:p>
            <a:pPr lvl="4"/>
            <a:r>
              <a:rPr lang="en-US" sz="4800" dirty="0"/>
              <a:t>focus on harms and risk itself because they are “known” quantities even if causation not yet established at system edge</a:t>
            </a:r>
          </a:p>
          <a:p>
            <a:pPr lvl="3"/>
            <a:r>
              <a:rPr lang="en-US" sz="4800" dirty="0"/>
              <a:t>Performance Measurement </a:t>
            </a:r>
          </a:p>
          <a:p>
            <a:pPr lvl="4"/>
            <a:r>
              <a:rPr lang="en-US" sz="4800" dirty="0"/>
              <a:t>Provides feedback for whether provisional governance is “fit for purpose” in addressing risk and as candidate for permanent governance through policy standards</a:t>
            </a:r>
          </a:p>
          <a:p>
            <a:pPr lvl="3"/>
            <a:r>
              <a:rPr lang="en-US" sz="4800" dirty="0"/>
              <a:t>Clarifying Interests</a:t>
            </a:r>
          </a:p>
          <a:p>
            <a:pPr lvl="4"/>
            <a:r>
              <a:rPr lang="en-US" sz="4800" dirty="0"/>
              <a:t>define relative rights (through property constructs or co-regulation structures)</a:t>
            </a:r>
          </a:p>
          <a:p>
            <a:pPr lvl="1"/>
            <a:r>
              <a:rPr lang="en-US" sz="4800" dirty="0"/>
              <a:t>How well suited is given system and/or technology to serve needs of governance in “provisional governance” setting?</a:t>
            </a:r>
          </a:p>
          <a:p>
            <a:pPr lvl="2"/>
            <a:r>
              <a:rPr lang="en-US" sz="4800" dirty="0"/>
              <a:t>REF:  “Governing Failure,” by Jacqueline Best (Cambridge, 2014)(Review of IMF and World Bank through “Provisional Governance” lens above.</a:t>
            </a:r>
          </a:p>
        </p:txBody>
      </p:sp>
    </p:spTree>
    <p:extLst>
      <p:ext uri="{BB962C8B-B14F-4D97-AF65-F5344CB8AC3E}">
        <p14:creationId xmlns:p14="http://schemas.microsoft.com/office/powerpoint/2010/main" val="736754287"/>
      </p:ext>
    </p:extLst>
  </p:cSld>
  <p:clrMapOvr>
    <a:masterClrMapping/>
  </p:clrMapOvr>
</p:sld>
</file>

<file path=ppt/slides/slide1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351288351"/>
      </p:ext>
    </p:extLst>
  </p:cSld>
  <p:clrMapOvr>
    <a:masterClrMapping/>
  </p:clrMapOvr>
</p:sld>
</file>

<file path=ppt/slides/slide1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10942302"/>
      </p:ext>
    </p:extLst>
  </p:cSld>
  <p:clrMapOvr>
    <a:masterClrMapping/>
  </p:clrMapOvr>
</p:sld>
</file>

<file path=ppt/slides/slide1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909672371"/>
      </p:ext>
    </p:extLst>
  </p:cSld>
  <p:clrMapOvr>
    <a:masterClrMapping/>
  </p:clrMapOvr>
</p:sld>
</file>

<file path=ppt/slides/slide1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386864446"/>
      </p:ext>
    </p:extLst>
  </p:cSld>
  <p:clrMapOvr>
    <a:masterClrMapping/>
  </p:clrMapOvr>
</p:sld>
</file>

<file path=ppt/slides/slide1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66277593"/>
      </p:ext>
    </p:extLst>
  </p:cSld>
  <p:clrMapOvr>
    <a:masterClrMapping/>
  </p:clrMapOvr>
</p:sld>
</file>

<file path=ppt/slides/slide1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491478765"/>
      </p:ext>
    </p:extLst>
  </p:cSld>
  <p:clrMapOvr>
    <a:masterClrMapping/>
  </p:clrMapOvr>
</p:sld>
</file>

<file path=ppt/slides/slide1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5896424"/>
      </p:ext>
    </p:extLst>
  </p:cSld>
  <p:clrMapOvr>
    <a:masterClrMapping/>
  </p:clrMapOvr>
</p:sld>
</file>

<file path=ppt/slides/slide1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291130885"/>
      </p:ext>
    </p:extLst>
  </p:cSld>
  <p:clrMapOvr>
    <a:masterClrMapping/>
  </p:clrMapOvr>
</p:sld>
</file>

<file path=ppt/slides/slide1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99395785"/>
      </p:ext>
    </p:extLst>
  </p:cSld>
  <p:clrMapOvr>
    <a:masterClrMapping/>
  </p:clrMapOvr>
</p:sld>
</file>

<file path=ppt/slides/slide1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8876259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42.  Institutional Collision </a:t>
            </a:r>
            <a:br>
              <a:rPr lang="en-US" sz="3200" dirty="0"/>
            </a:br>
            <a:r>
              <a:rPr lang="en-US" sz="3200" dirty="0"/>
              <a:t>(Risk Commons/Zero-Sum Setting)</a:t>
            </a:r>
          </a:p>
        </p:txBody>
      </p:sp>
      <p:sp>
        <p:nvSpPr>
          <p:cNvPr id="3" name="Content Placeholder 2"/>
          <p:cNvSpPr>
            <a:spLocks noGrp="1"/>
          </p:cNvSpPr>
          <p:nvPr>
            <p:ph idx="1"/>
          </p:nvPr>
        </p:nvSpPr>
        <p:spPr/>
        <p:txBody>
          <a:bodyPr>
            <a:normAutofit fontScale="32500" lnSpcReduction="20000"/>
          </a:bodyPr>
          <a:lstStyle/>
          <a:p>
            <a:r>
              <a:rPr lang="en-US" sz="3700" dirty="0"/>
              <a:t>Challenges</a:t>
            </a:r>
          </a:p>
          <a:p>
            <a:endParaRPr lang="en-US" sz="3700" dirty="0"/>
          </a:p>
          <a:p>
            <a:pPr lvl="1"/>
            <a:r>
              <a:rPr lang="en-US" sz="3700" dirty="0"/>
              <a:t>In addition to challenges of “provisional” governance at the edge of organizations (that are in the process of being absorbed (aka “dis-intermediated”) by serial delegations of function to outside organizations), there are additional P2P collisions that take place among the group of unfortunate organizations (commercial, governmental, etc.) that are in the process of being dis-intermediated by massively interoperable information networks.</a:t>
            </a:r>
          </a:p>
          <a:p>
            <a:pPr lvl="2"/>
            <a:r>
              <a:rPr lang="en-US" sz="3700" dirty="0"/>
              <a:t>security, IM and privacy issues arise where institutional organization is changing</a:t>
            </a:r>
          </a:p>
          <a:p>
            <a:r>
              <a:rPr lang="en-US" sz="3700" dirty="0"/>
              <a:t>What happens to security, IM and Privacy when organizations encounter new competitive surroundings without inter-governance</a:t>
            </a:r>
          </a:p>
          <a:p>
            <a:r>
              <a:rPr lang="en-US" sz="3700" dirty="0"/>
              <a:t>Surroundings include:</a:t>
            </a:r>
          </a:p>
          <a:p>
            <a:pPr lvl="1"/>
            <a:r>
              <a:rPr lang="en-US" sz="3700" dirty="0"/>
              <a:t>New competitors (including new cybersecurity adversaries for governments, etc.)</a:t>
            </a:r>
          </a:p>
          <a:p>
            <a:pPr lvl="1"/>
            <a:r>
              <a:rPr lang="en-US" sz="3700" dirty="0"/>
              <a:t>New sectors (an exposed cybersecurity, privacy flank)</a:t>
            </a:r>
          </a:p>
          <a:p>
            <a:pPr lvl="1"/>
            <a:r>
              <a:rPr lang="en-US" sz="3700" dirty="0"/>
              <a:t>New jurisdictions (new types of interactions)</a:t>
            </a:r>
          </a:p>
          <a:p>
            <a:pPr lvl="1"/>
            <a:r>
              <a:rPr lang="en-US" sz="3700" dirty="0"/>
              <a:t>New market demand</a:t>
            </a:r>
          </a:p>
          <a:p>
            <a:r>
              <a:rPr lang="en-US" sz="3700" dirty="0"/>
              <a:t>Surroundings introduce:</a:t>
            </a:r>
          </a:p>
          <a:p>
            <a:pPr lvl="1"/>
            <a:r>
              <a:rPr lang="en-US" sz="3700" dirty="0"/>
              <a:t>New risks</a:t>
            </a:r>
          </a:p>
          <a:p>
            <a:pPr lvl="1"/>
            <a:r>
              <a:rPr lang="en-US" sz="3700" dirty="0"/>
              <a:t>New costs</a:t>
            </a:r>
          </a:p>
          <a:p>
            <a:pPr lvl="1"/>
            <a:r>
              <a:rPr lang="en-US" sz="3700" dirty="0"/>
              <a:t>New resource demands</a:t>
            </a:r>
          </a:p>
          <a:p>
            <a:pPr lvl="1"/>
            <a:r>
              <a:rPr lang="en-US" sz="3700" dirty="0"/>
              <a:t>New strains on internal operations</a:t>
            </a:r>
          </a:p>
          <a:p>
            <a:r>
              <a:rPr lang="en-US" sz="3700" dirty="0"/>
              <a:t>What are the ways in which the reviewed system and/or technology helps to address issues of institutional collision resulting from conflicts associated with shared use of information infrastructure?</a:t>
            </a:r>
          </a:p>
          <a:p>
            <a:r>
              <a:rPr lang="en-US" sz="3700" dirty="0"/>
              <a:t>Does the system and/or technology provide performance metrics or other meta-data that can help to establish premium setting or claims policy for cybersecurity insurance among peer ICT participants?</a:t>
            </a:r>
          </a:p>
          <a:p>
            <a:endParaRPr lang="en-US" dirty="0"/>
          </a:p>
        </p:txBody>
      </p:sp>
    </p:spTree>
    <p:extLst>
      <p:ext uri="{BB962C8B-B14F-4D97-AF65-F5344CB8AC3E}">
        <p14:creationId xmlns:p14="http://schemas.microsoft.com/office/powerpoint/2010/main" val="3256647525"/>
      </p:ext>
    </p:extLst>
  </p:cSld>
  <p:clrMapOvr>
    <a:masterClrMapping/>
  </p:clrMapOvr>
</p:sld>
</file>

<file path=ppt/slides/slide1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80328151"/>
      </p:ext>
    </p:extLst>
  </p:cSld>
  <p:clrMapOvr>
    <a:masterClrMapping/>
  </p:clrMapOvr>
</p:sld>
</file>

<file path=ppt/slides/slide1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20315169"/>
      </p:ext>
    </p:extLst>
  </p:cSld>
  <p:clrMapOvr>
    <a:masterClrMapping/>
  </p:clrMapOvr>
</p:sld>
</file>

<file path=ppt/slides/slide1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85860122"/>
      </p:ext>
    </p:extLst>
  </p:cSld>
  <p:clrMapOvr>
    <a:masterClrMapping/>
  </p:clrMapOvr>
</p:sld>
</file>

<file path=ppt/slides/slide1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709.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85683662"/>
      </p:ext>
    </p:extLst>
  </p:cSld>
  <p:clrMapOvr>
    <a:masterClrMapping/>
  </p:clrMapOvr>
</p:sld>
</file>

<file path=ppt/slides/slide1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058507162"/>
      </p:ext>
    </p:extLst>
  </p:cSld>
  <p:clrMapOvr>
    <a:masterClrMapping/>
  </p:clrMapOvr>
</p:sld>
</file>

<file path=ppt/slides/slide1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19734039"/>
      </p:ext>
    </p:extLst>
  </p:cSld>
  <p:clrMapOvr>
    <a:masterClrMapping/>
  </p:clrMapOvr>
</p:sld>
</file>

<file path=ppt/slides/slide1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381877732"/>
      </p:ext>
    </p:extLst>
  </p:cSld>
  <p:clrMapOvr>
    <a:masterClrMapping/>
  </p:clrMapOvr>
</p:sld>
</file>

<file path=ppt/slides/slide1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37595527"/>
      </p:ext>
    </p:extLst>
  </p:cSld>
  <p:clrMapOvr>
    <a:masterClrMapping/>
  </p:clrMapOvr>
</p:sld>
</file>

<file path=ppt/slides/slide1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40437492"/>
      </p:ext>
    </p:extLst>
  </p:cSld>
  <p:clrMapOvr>
    <a:masterClrMapping/>
  </p:clrMapOvr>
</p:sld>
</file>

<file path=ppt/slides/slide1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1082567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42.  Institutional Collision </a:t>
            </a:r>
            <a:br>
              <a:rPr lang="en-US" sz="3200" dirty="0"/>
            </a:br>
            <a:r>
              <a:rPr lang="en-US" sz="3200" dirty="0"/>
              <a:t>(Risk Commons/Zero-Sum Setting)</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Outsourcing of functions to third party networks is done pursuant to standard contracts and policies</a:t>
            </a:r>
          </a:p>
          <a:p>
            <a:pPr lvl="2"/>
            <a:r>
              <a:rPr lang="en-US" dirty="0"/>
              <a:t>TOUs, TOSs, Master Service Agreements, Standard shipping agreements, etc.</a:t>
            </a:r>
          </a:p>
          <a:p>
            <a:pPr lvl="1"/>
            <a:r>
              <a:rPr lang="en-US" dirty="0"/>
              <a:t>Standard contract terms offer vehicle for normalizing duties among P2P relationships.</a:t>
            </a:r>
          </a:p>
          <a:p>
            <a:pPr lvl="1"/>
            <a:r>
              <a:rPr lang="en-US" dirty="0"/>
              <a:t>Shared challenges of disintermediation can lead to cooperation among competitors to address shared risks</a:t>
            </a:r>
          </a:p>
          <a:p>
            <a:pPr lvl="2"/>
            <a:r>
              <a:rPr lang="en-US" dirty="0"/>
              <a:t>Trade associations</a:t>
            </a:r>
          </a:p>
          <a:p>
            <a:pPr lvl="2"/>
            <a:r>
              <a:rPr lang="en-US" dirty="0"/>
              <a:t>Selling cooperatives</a:t>
            </a:r>
          </a:p>
          <a:p>
            <a:pPr lvl="2"/>
            <a:r>
              <a:rPr lang="en-US" dirty="0"/>
              <a:t>Buying cooperatives</a:t>
            </a:r>
          </a:p>
          <a:p>
            <a:pPr lvl="1"/>
            <a:r>
              <a:rPr lang="en-US" dirty="0"/>
              <a:t>In what ways does the candidate system and/or technology help to measure or address the shared security, IM and Privacy challenges of peer organizations that are in the process of being dis-intermediated and occupy a shared “risk commons.”</a:t>
            </a:r>
          </a:p>
          <a:p>
            <a:pPr lvl="1"/>
            <a:r>
              <a:rPr lang="en-US" dirty="0"/>
              <a:t>Insurance is an example of mechanisms for pooling of risk</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20470223"/>
      </p:ext>
    </p:extLst>
  </p:cSld>
  <p:clrMapOvr>
    <a:masterClrMapping/>
  </p:clrMapOvr>
</p:sld>
</file>

<file path=ppt/slides/slide1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24752626"/>
      </p:ext>
    </p:extLst>
  </p:cSld>
  <p:clrMapOvr>
    <a:masterClrMapping/>
  </p:clrMapOvr>
</p:sld>
</file>

<file path=ppt/slides/slide1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03035932"/>
      </p:ext>
    </p:extLst>
  </p:cSld>
  <p:clrMapOvr>
    <a:masterClrMapping/>
  </p:clrMapOvr>
</p:sld>
</file>

<file path=ppt/slides/slide1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57513548"/>
      </p:ext>
    </p:extLst>
  </p:cSld>
  <p:clrMapOvr>
    <a:masterClrMapping/>
  </p:clrMapOvr>
</p:sld>
</file>

<file path=ppt/slides/slide1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09066514"/>
      </p:ext>
    </p:extLst>
  </p:cSld>
  <p:clrMapOvr>
    <a:masterClrMapping/>
  </p:clrMapOvr>
</p:sld>
</file>

<file path=ppt/slides/slide1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09409808"/>
      </p:ext>
    </p:extLst>
  </p:cSld>
  <p:clrMapOvr>
    <a:masterClrMapping/>
  </p:clrMapOvr>
</p:sld>
</file>

<file path=ppt/slides/slide1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87941454"/>
      </p:ext>
    </p:extLst>
  </p:cSld>
  <p:clrMapOvr>
    <a:masterClrMapping/>
  </p:clrMapOvr>
</p:sld>
</file>

<file path=ppt/slides/slide1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468139201"/>
      </p:ext>
    </p:extLst>
  </p:cSld>
  <p:clrMapOvr>
    <a:masterClrMapping/>
  </p:clrMapOvr>
</p:sld>
</file>

<file path=ppt/slides/slide1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93618277"/>
      </p:ext>
    </p:extLst>
  </p:cSld>
  <p:clrMapOvr>
    <a:masterClrMapping/>
  </p:clrMapOvr>
</p:sld>
</file>

<file path=ppt/slides/slide1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913450189"/>
      </p:ext>
    </p:extLst>
  </p:cSld>
  <p:clrMapOvr>
    <a:masterClrMapping/>
  </p:clrMapOvr>
</p:sld>
</file>

<file path=ppt/slides/slide1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854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startAt="61"/>
            </a:pPr>
            <a:r>
              <a:rPr lang="en-US" sz="1800" dirty="0">
                <a:solidFill>
                  <a:srgbClr val="008000"/>
                </a:solidFill>
              </a:rPr>
              <a:t>Business Information Ethical Considerations</a:t>
            </a:r>
          </a:p>
          <a:p>
            <a:pPr marL="514350" indent="-514350">
              <a:buAutoNum type="arabicPeriod" startAt="61"/>
            </a:pPr>
            <a:r>
              <a:rPr lang="en-US" sz="1800" dirty="0">
                <a:solidFill>
                  <a:srgbClr val="008000"/>
                </a:solidFill>
              </a:rPr>
              <a:t>Incidental Benefits Beyond Security, IM and Privacy</a:t>
            </a:r>
            <a:endParaRPr lang="en-US" sz="1800" dirty="0">
              <a:solidFill>
                <a:srgbClr val="FF0000"/>
              </a:solidFill>
            </a:endParaRPr>
          </a:p>
          <a:p>
            <a:pPr marL="514350" indent="-514350">
              <a:buAutoNum type="arabicPeriod" startAt="61"/>
            </a:pPr>
            <a:r>
              <a:rPr lang="en-US" sz="1800" dirty="0">
                <a:solidFill>
                  <a:srgbClr val="FF0000"/>
                </a:solidFill>
              </a:rPr>
              <a:t>Network Graph Theory Wiring Patterns</a:t>
            </a:r>
          </a:p>
          <a:p>
            <a:pPr marL="514350" indent="-514350">
              <a:buAutoNum type="arabicPeriod" startAt="61"/>
            </a:pPr>
            <a:r>
              <a:rPr lang="en-US" sz="1800" dirty="0">
                <a:solidFill>
                  <a:srgbClr val="FF0000"/>
                </a:solidFill>
              </a:rPr>
              <a:t>Dynamic Entropy Level</a:t>
            </a:r>
            <a:endParaRPr lang="en-US" sz="1800" dirty="0">
              <a:solidFill>
                <a:srgbClr val="3366FF"/>
              </a:solidFill>
            </a:endParaRPr>
          </a:p>
          <a:p>
            <a:pPr marL="514350" indent="-514350">
              <a:buAutoNum type="arabicPeriod" startAt="61"/>
            </a:pPr>
            <a:r>
              <a:rPr lang="en-US" sz="1800" dirty="0">
                <a:solidFill>
                  <a:srgbClr val="3366FF"/>
                </a:solidFill>
              </a:rPr>
              <a:t>Risk/Cost Accounting Issues</a:t>
            </a:r>
          </a:p>
          <a:p>
            <a:pPr marL="514350" indent="-514350">
              <a:buAutoNum type="arabicPeriod" startAt="61"/>
            </a:pPr>
            <a:r>
              <a:rPr lang="en-US" sz="1800" dirty="0">
                <a:solidFill>
                  <a:srgbClr val="3366FF"/>
                </a:solidFill>
              </a:rPr>
              <a:t>Legal</a:t>
            </a:r>
          </a:p>
          <a:p>
            <a:pPr marL="514350" indent="-514350">
              <a:buAutoNum type="arabicPeriod" startAt="61"/>
            </a:pPr>
            <a:r>
              <a:rPr lang="en-US" sz="1800" dirty="0">
                <a:solidFill>
                  <a:srgbClr val="008000"/>
                </a:solidFill>
              </a:rPr>
              <a:t>Advanced Computing Architectures</a:t>
            </a:r>
          </a:p>
          <a:p>
            <a:pPr marL="514350" indent="-514350">
              <a:buAutoNum type="arabicPeriod" startAt="61"/>
            </a:pPr>
            <a:r>
              <a:rPr lang="en-US" sz="1800" dirty="0">
                <a:solidFill>
                  <a:srgbClr val="FF0000"/>
                </a:solidFill>
              </a:rPr>
              <a:t>Information “Signal Transduction” Across Heterogeneous Media</a:t>
            </a:r>
          </a:p>
          <a:p>
            <a:pPr marL="514350" indent="-514350">
              <a:buAutoNum type="arabicPeriod" startAt="61"/>
            </a:pPr>
            <a:r>
              <a:rPr lang="en-US" sz="1800" dirty="0">
                <a:solidFill>
                  <a:srgbClr val="008000"/>
                </a:solidFill>
              </a:rPr>
              <a:t>Market Structures and Assumptions</a:t>
            </a:r>
          </a:p>
          <a:p>
            <a:pPr marL="514350" indent="-514350">
              <a:buAutoNum type="arabicPeriod" startAt="61"/>
            </a:pPr>
            <a:r>
              <a:rPr lang="en-US" sz="1800" dirty="0">
                <a:solidFill>
                  <a:srgbClr val="008000"/>
                </a:solidFill>
              </a:rPr>
              <a:t>Network Structures and Sub-structures</a:t>
            </a:r>
          </a:p>
          <a:p>
            <a:pPr marL="514350" indent="-514350">
              <a:buAutoNum type="arabicPeriod" startAt="61"/>
            </a:pPr>
            <a:r>
              <a:rPr lang="en-US" sz="1800" dirty="0">
                <a:solidFill>
                  <a:srgbClr val="FF0000"/>
                </a:solidFill>
              </a:rPr>
              <a:t>“Desire for Exchange” Models</a:t>
            </a:r>
          </a:p>
          <a:p>
            <a:pPr marL="514350" indent="-514350">
              <a:buAutoNum type="arabicPeriod" startAt="61"/>
            </a:pPr>
            <a:r>
              <a:rPr lang="en-US" sz="1800" dirty="0">
                <a:solidFill>
                  <a:srgbClr val="FF0000"/>
                </a:solidFill>
              </a:rPr>
              <a:t>Information Entropy Arbitrage/Balancing</a:t>
            </a:r>
          </a:p>
          <a:p>
            <a:pPr marL="514350" indent="-514350">
              <a:buAutoNum type="arabicPeriod" startAt="61"/>
            </a:pPr>
            <a:r>
              <a:rPr lang="en-US" sz="1800" dirty="0">
                <a:solidFill>
                  <a:srgbClr val="3366FF"/>
                </a:solidFill>
              </a:rPr>
              <a:t>ROI and Investment Considerations For Tech</a:t>
            </a:r>
          </a:p>
          <a:p>
            <a:pPr marL="514350" indent="-514350">
              <a:buAutoNum type="arabicPeriod" startAt="61"/>
            </a:pPr>
            <a:r>
              <a:rPr lang="en-US" sz="1800" dirty="0">
                <a:solidFill>
                  <a:srgbClr val="008000"/>
                </a:solidFill>
              </a:rPr>
              <a:t>Accident-Proofing Organizations</a:t>
            </a:r>
          </a:p>
          <a:p>
            <a:pPr marL="514350" indent="-514350">
              <a:buAutoNum type="arabicPeriod" startAt="61"/>
            </a:pPr>
            <a:r>
              <a:rPr lang="en-US" sz="1800" dirty="0">
                <a:solidFill>
                  <a:srgbClr val="FF0000"/>
                </a:solidFill>
              </a:rPr>
              <a:t>Policy Metrics as Quantum Probability (wave?)</a:t>
            </a:r>
          </a:p>
          <a:p>
            <a:pPr marL="514350" indent="-514350">
              <a:buAutoNum type="arabicPeriod" startAt="61"/>
            </a:pPr>
            <a:endParaRPr lang="en-US" sz="1800" dirty="0">
              <a:solidFill>
                <a:srgbClr val="008000"/>
              </a:solidFill>
            </a:endParaRPr>
          </a:p>
        </p:txBody>
      </p:sp>
    </p:spTree>
    <p:extLst>
      <p:ext uri="{BB962C8B-B14F-4D97-AF65-F5344CB8AC3E}">
        <p14:creationId xmlns:p14="http://schemas.microsoft.com/office/powerpoint/2010/main" val="34056205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43.  Power Law Policy</a:t>
            </a:r>
          </a:p>
        </p:txBody>
      </p:sp>
      <p:sp>
        <p:nvSpPr>
          <p:cNvPr id="3" name="Content Placeholder 2"/>
          <p:cNvSpPr>
            <a:spLocks noGrp="1"/>
          </p:cNvSpPr>
          <p:nvPr>
            <p:ph idx="1"/>
          </p:nvPr>
        </p:nvSpPr>
        <p:spPr/>
        <p:txBody>
          <a:bodyPr>
            <a:normAutofit lnSpcReduction="10000"/>
          </a:bodyPr>
          <a:lstStyle/>
          <a:p>
            <a:r>
              <a:rPr lang="en-US" dirty="0"/>
              <a:t>Challenges</a:t>
            </a:r>
          </a:p>
          <a:p>
            <a:pPr lvl="1"/>
            <a:r>
              <a:rPr lang="en-US" dirty="0"/>
              <a:t>There are risks that result from applying Gaussian (normal) distribution analytics for complex systems that display non-linear behaviors</a:t>
            </a:r>
          </a:p>
          <a:p>
            <a:pPr lvl="1"/>
            <a:r>
              <a:rPr lang="en-US" dirty="0"/>
              <a:t>How does this system and/or technology help to or lend itself to integration into  multi-institutional settings to enable power law policy approaches?</a:t>
            </a:r>
          </a:p>
          <a:p>
            <a:pPr lvl="1"/>
            <a:r>
              <a:rPr lang="en-US" dirty="0"/>
              <a:t>Related to “Scaling” Map</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2136733000"/>
      </p:ext>
    </p:extLst>
  </p:cSld>
  <p:clrMapOvr>
    <a:masterClrMapping/>
  </p:clrMapOvr>
</p:sld>
</file>

<file path=ppt/slides/slide1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67114794"/>
      </p:ext>
    </p:extLst>
  </p:cSld>
  <p:clrMapOvr>
    <a:masterClrMapping/>
  </p:clrMapOvr>
</p:sld>
</file>

<file path=ppt/slides/slide1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07112570"/>
      </p:ext>
    </p:extLst>
  </p:cSld>
  <p:clrMapOvr>
    <a:masterClrMapping/>
  </p:clrMapOvr>
</p:sld>
</file>

<file path=ppt/slides/slide1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12582374"/>
      </p:ext>
    </p:extLst>
  </p:cSld>
  <p:clrMapOvr>
    <a:masterClrMapping/>
  </p:clrMapOvr>
</p:sld>
</file>

<file path=ppt/slides/slide1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719.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25862897"/>
      </p:ext>
    </p:extLst>
  </p:cSld>
  <p:clrMapOvr>
    <a:masterClrMapping/>
  </p:clrMapOvr>
</p:sld>
</file>

<file path=ppt/slides/slide1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46490510"/>
      </p:ext>
    </p:extLst>
  </p:cSld>
  <p:clrMapOvr>
    <a:masterClrMapping/>
  </p:clrMapOvr>
</p:sld>
</file>

<file path=ppt/slides/slide1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885533066"/>
      </p:ext>
    </p:extLst>
  </p:cSld>
  <p:clrMapOvr>
    <a:masterClrMapping/>
  </p:clrMapOvr>
</p:sld>
</file>

<file path=ppt/slides/slide1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378738"/>
      </p:ext>
    </p:extLst>
  </p:cSld>
  <p:clrMapOvr>
    <a:masterClrMapping/>
  </p:clrMapOvr>
</p:sld>
</file>

<file path=ppt/slides/slide1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11269609"/>
      </p:ext>
    </p:extLst>
  </p:cSld>
  <p:clrMapOvr>
    <a:masterClrMapping/>
  </p:clrMapOvr>
</p:sld>
</file>

<file path=ppt/slides/slide1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97017663"/>
      </p:ext>
    </p:extLst>
  </p:cSld>
  <p:clrMapOvr>
    <a:masterClrMapping/>
  </p:clrMapOvr>
</p:sld>
</file>

<file path=ppt/slides/slide1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90548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43.  Power Law Policy</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use of fractal/power law distributions of behaviors of complex sociotechnical security, IM and Privacy systems (rather than normal distributions) to help inform security, IM and privacy policy and system and/or technology deployment strategies</a:t>
            </a:r>
          </a:p>
          <a:p>
            <a:pPr lvl="2"/>
            <a:r>
              <a:rPr lang="en-US" dirty="0"/>
              <a:t>Financial markets “outlying events” could be normalized with change in model from Gaussian distributions of events to power law distributions 	</a:t>
            </a:r>
          </a:p>
          <a:p>
            <a:pPr lvl="3"/>
            <a:r>
              <a:rPr lang="en-US" dirty="0"/>
              <a:t>the problem is that they are not sufficiently predictive for current market configurations </a:t>
            </a:r>
          </a:p>
          <a:p>
            <a:pPr lvl="2"/>
            <a:r>
              <a:rPr lang="en-US" dirty="0"/>
              <a:t>see “insurance” reference below for alternative risk spreading strategy based on shared, rather than proprietary, risk arbitrage</a:t>
            </a:r>
          </a:p>
          <a:p>
            <a:pPr lvl="3"/>
            <a:r>
              <a:rPr lang="en-US" dirty="0"/>
              <a:t>What happens to the “prisoner’s dilemma” in game theory when the prisoners know the same information as the guards?</a:t>
            </a:r>
          </a:p>
          <a:p>
            <a:pPr lvl="1"/>
            <a:r>
              <a:rPr lang="en-US" dirty="0"/>
              <a:t>Bigger tails in power law curves, but how fund mitigation of remote risks?</a:t>
            </a:r>
          </a:p>
          <a:p>
            <a:pPr lvl="2"/>
            <a:r>
              <a:rPr lang="en-US" dirty="0"/>
              <a:t>Do we need “GAVI Fund” for orphaned cyber security, IM and Privacy risks</a:t>
            </a:r>
          </a:p>
          <a:p>
            <a:pPr lvl="2"/>
            <a:r>
              <a:rPr lang="en-US" dirty="0"/>
              <a:t>Is insurance/pooled risk a better approach to deal with unknown unknowns?</a:t>
            </a:r>
          </a:p>
          <a:p>
            <a:pPr lvl="1"/>
            <a:r>
              <a:rPr lang="en-US" dirty="0"/>
              <a:t>“Risk Commons” approach - Drive toward cooperative structures to resource remote security, IM and Privacy structures.</a:t>
            </a:r>
          </a:p>
          <a:p>
            <a:pPr lvl="2"/>
            <a:r>
              <a:rPr lang="en-US" dirty="0"/>
              <a:t>Standards</a:t>
            </a:r>
          </a:p>
          <a:p>
            <a:pPr lvl="2"/>
            <a:r>
              <a:rPr lang="en-US" dirty="0"/>
              <a:t>Sectorial – insurance, neighborhood watch</a:t>
            </a:r>
          </a:p>
          <a:p>
            <a:pPr lvl="2"/>
            <a:r>
              <a:rPr lang="en-US" dirty="0"/>
              <a:t>CERT</a:t>
            </a:r>
          </a:p>
          <a:p>
            <a:pPr lvl="1"/>
            <a:r>
              <a:rPr lang="en-US" dirty="0"/>
              <a:t>If Power Law Policy approaches are found to be efficacious for security, IM and Privacy, in what ways does the system and/or technology support such policies?</a:t>
            </a:r>
          </a:p>
          <a:p>
            <a:pPr lvl="2"/>
            <a:r>
              <a:rPr lang="en-US" dirty="0"/>
              <a:t>E.g., block chain based ledgers can help preserve mutual promises on which insurance and self-insurance undertakings are based.</a:t>
            </a:r>
          </a:p>
          <a:p>
            <a:pPr lvl="1"/>
            <a:endParaRPr lang="en-US" dirty="0"/>
          </a:p>
        </p:txBody>
      </p:sp>
    </p:spTree>
    <p:extLst>
      <p:ext uri="{BB962C8B-B14F-4D97-AF65-F5344CB8AC3E}">
        <p14:creationId xmlns:p14="http://schemas.microsoft.com/office/powerpoint/2010/main" val="2993802609"/>
      </p:ext>
    </p:extLst>
  </p:cSld>
  <p:clrMapOvr>
    <a:masterClrMapping/>
  </p:clrMapOvr>
</p:sld>
</file>

<file path=ppt/slides/slide1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50750650"/>
      </p:ext>
    </p:extLst>
  </p:cSld>
  <p:clrMapOvr>
    <a:masterClrMapping/>
  </p:clrMapOvr>
</p:sld>
</file>

<file path=ppt/slides/slide1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13869479"/>
      </p:ext>
    </p:extLst>
  </p:cSld>
  <p:clrMapOvr>
    <a:masterClrMapping/>
  </p:clrMapOvr>
</p:sld>
</file>

<file path=ppt/slides/slide1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441418542"/>
      </p:ext>
    </p:extLst>
  </p:cSld>
  <p:clrMapOvr>
    <a:masterClrMapping/>
  </p:clrMapOvr>
</p:sld>
</file>

<file path=ppt/slides/slide1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93181882"/>
      </p:ext>
    </p:extLst>
  </p:cSld>
  <p:clrMapOvr>
    <a:masterClrMapping/>
  </p:clrMapOvr>
</p:sld>
</file>

<file path=ppt/slides/slide1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24462465"/>
      </p:ext>
    </p:extLst>
  </p:cSld>
  <p:clrMapOvr>
    <a:masterClrMapping/>
  </p:clrMapOvr>
</p:sld>
</file>

<file path=ppt/slides/slide1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88901993"/>
      </p:ext>
    </p:extLst>
  </p:cSld>
  <p:clrMapOvr>
    <a:masterClrMapping/>
  </p:clrMapOvr>
</p:sld>
</file>

<file path=ppt/slides/slide1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68004124"/>
      </p:ext>
    </p:extLst>
  </p:cSld>
  <p:clrMapOvr>
    <a:masterClrMapping/>
  </p:clrMapOvr>
</p:sld>
</file>

<file path=ppt/slides/slide1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44387815"/>
      </p:ext>
    </p:extLst>
  </p:cSld>
  <p:clrMapOvr>
    <a:masterClrMapping/>
  </p:clrMapOvr>
</p:sld>
</file>

<file path=ppt/slides/slide1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297210933"/>
      </p:ext>
    </p:extLst>
  </p:cSld>
  <p:clrMapOvr>
    <a:masterClrMapping/>
  </p:clrMapOvr>
</p:sld>
</file>

<file path=ppt/slides/slide1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6606399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44.  Philosophical Assumptions</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laws of a country/region reflect the values, beliefs, customs and norms of a population.</a:t>
            </a:r>
          </a:p>
          <a:p>
            <a:pPr lvl="1"/>
            <a:r>
              <a:rPr lang="en-US" dirty="0"/>
              <a:t>In all cases, those laws reflect and reinforce those populations’ behaviors and beliefs, even if they were first made effective in different historical contexts and economic and political circumstances. </a:t>
            </a:r>
          </a:p>
          <a:p>
            <a:pPr lvl="2"/>
            <a:r>
              <a:rPr lang="en-US" dirty="0"/>
              <a:t>Laws are an historical/anthropological record of a country’s norms and beliefs </a:t>
            </a:r>
          </a:p>
          <a:p>
            <a:pPr lvl="1"/>
            <a:r>
              <a:rPr lang="en-US" dirty="0"/>
              <a:t>The sources of such cultural norms, etc. are complex, but examination of the roots of those norms can be helpful in understanding and anticipating future policy decisions made by representatives of that population.</a:t>
            </a:r>
          </a:p>
          <a:p>
            <a:pPr lvl="1"/>
            <a:r>
              <a:rPr lang="en-US" dirty="0"/>
              <a:t>Where individuals or organizations come into contact with one another across national or regional boundaries, those political borders can act as surrogates for corresponding philosophical boundaries that, among other things, affect how a given population views the relationship of the individual and the group – existential issues bound up in IM and Privacy system and/or technology deployments</a:t>
            </a:r>
          </a:p>
          <a:p>
            <a:pPr lvl="2"/>
            <a:r>
              <a:rPr lang="en-US" dirty="0"/>
              <a:t>US/EU “Safe Harbor” and “Privacy Shield” are efforts to bridge philosophical divide on data that can be used to create PI.</a:t>
            </a:r>
          </a:p>
          <a:p>
            <a:pPr lvl="2"/>
            <a:r>
              <a:rPr lang="en-US" dirty="0"/>
              <a:t>GDPR represents a unilateral imposition of FIPPs rules on affected interactions (FIPPs rules are consistent with Hegelian and Kantian philosophy that informs EU continental law.  Query whether GDPR is consistent with Locke and Utilitarian notions deployed in US?</a:t>
            </a:r>
          </a:p>
          <a:p>
            <a:pPr lvl="1"/>
            <a:r>
              <a:rPr lang="en-US" dirty="0"/>
              <a:t>How does system and/or technology address or anticipate regional differences in philosophy/law that affect security, IM and Privacy?  </a:t>
            </a:r>
          </a:p>
          <a:p>
            <a:pPr lvl="2"/>
            <a:r>
              <a:rPr lang="en-US" dirty="0"/>
              <a:t>If it does not, how will that constrain its impact (See “Scope” and “Scale” Maps).</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1676261426"/>
      </p:ext>
    </p:extLst>
  </p:cSld>
  <p:clrMapOvr>
    <a:masterClrMapping/>
  </p:clrMapOvr>
</p:sld>
</file>

<file path=ppt/slides/slide1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11849917"/>
      </p:ext>
    </p:extLst>
  </p:cSld>
  <p:clrMapOvr>
    <a:masterClrMapping/>
  </p:clrMapOvr>
</p:sld>
</file>

<file path=ppt/slides/slide1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7857327"/>
      </p:ext>
    </p:extLst>
  </p:cSld>
  <p:clrMapOvr>
    <a:masterClrMapping/>
  </p:clrMapOvr>
</p:sld>
</file>

<file path=ppt/slides/slide1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539051744"/>
      </p:ext>
    </p:extLst>
  </p:cSld>
  <p:clrMapOvr>
    <a:masterClrMapping/>
  </p:clrMapOvr>
</p:sld>
</file>

<file path=ppt/slides/slide1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729.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37791836"/>
      </p:ext>
    </p:extLst>
  </p:cSld>
  <p:clrMapOvr>
    <a:masterClrMapping/>
  </p:clrMapOvr>
</p:sld>
</file>

<file path=ppt/slides/slide1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664741752"/>
      </p:ext>
    </p:extLst>
  </p:cSld>
  <p:clrMapOvr>
    <a:masterClrMapping/>
  </p:clrMapOvr>
</p:sld>
</file>

<file path=ppt/slides/slide1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399894958"/>
      </p:ext>
    </p:extLst>
  </p:cSld>
  <p:clrMapOvr>
    <a:masterClrMapping/>
  </p:clrMapOvr>
</p:sld>
</file>

<file path=ppt/slides/slide1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22419255"/>
      </p:ext>
    </p:extLst>
  </p:cSld>
  <p:clrMapOvr>
    <a:masterClrMapping/>
  </p:clrMapOvr>
</p:sld>
</file>

<file path=ppt/slides/slide1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07232402"/>
      </p:ext>
    </p:extLst>
  </p:cSld>
  <p:clrMapOvr>
    <a:masterClrMapping/>
  </p:clrMapOvr>
</p:sld>
</file>

<file path=ppt/slides/slide1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788748965"/>
      </p:ext>
    </p:extLst>
  </p:cSld>
  <p:clrMapOvr>
    <a:masterClrMapping/>
  </p:clrMapOvr>
</p:sld>
</file>

<file path=ppt/slides/slide1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661894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44.  Philosophical Assumptions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frameworks that make explicit differences in fundamental notions of personhood to help inform information sharing architectures that can better anticipate the real-world operating landscape for ICT.</a:t>
            </a:r>
          </a:p>
          <a:p>
            <a:pPr lvl="2"/>
            <a:r>
              <a:rPr lang="en-US" dirty="0"/>
              <a:t>Ref:  OECD Paper entitled “Personhood,” 2009.</a:t>
            </a:r>
          </a:p>
          <a:p>
            <a:pPr lvl="3"/>
            <a:r>
              <a:rPr lang="en-US" dirty="0"/>
              <a:t>EU policy on personal data is informed by Hegel, while Locke informs US and Commonwealth policy.</a:t>
            </a:r>
          </a:p>
          <a:p>
            <a:pPr lvl="2"/>
            <a:r>
              <a:rPr lang="en-US" dirty="0"/>
              <a:t>Consider philosophical “arbitrage” opportunities associated with differentials</a:t>
            </a:r>
          </a:p>
          <a:p>
            <a:pPr lvl="3"/>
            <a:r>
              <a:rPr lang="en-US" dirty="0"/>
              <a:t>Like venue shopping in tax planning for IP </a:t>
            </a:r>
          </a:p>
          <a:p>
            <a:pPr lvl="1"/>
            <a:r>
              <a:rPr lang="en-US" dirty="0"/>
              <a:t>Consider inconsistent laws through lens of varying notions of relationship of individual and group (company, government, etc.), and ask whether given system and/or technology can help bridge the gap</a:t>
            </a:r>
          </a:p>
          <a:p>
            <a:pPr lvl="1"/>
            <a:r>
              <a:rPr lang="en-US" dirty="0"/>
              <a:t>[Other?]</a:t>
            </a:r>
          </a:p>
          <a:p>
            <a:r>
              <a:rPr lang="en-US" dirty="0"/>
              <a:t>References:</a:t>
            </a:r>
          </a:p>
          <a:p>
            <a:pPr lvl="1"/>
            <a:r>
              <a:rPr lang="en-US" dirty="0"/>
              <a:t>Ref: “Custom as a Source of Law,” by David Bederman (Cambridge, 2010).</a:t>
            </a:r>
          </a:p>
          <a:p>
            <a:endParaRPr lang="en-US" dirty="0"/>
          </a:p>
        </p:txBody>
      </p:sp>
    </p:spTree>
    <p:extLst>
      <p:ext uri="{BB962C8B-B14F-4D97-AF65-F5344CB8AC3E}">
        <p14:creationId xmlns:p14="http://schemas.microsoft.com/office/powerpoint/2010/main" val="2670574213"/>
      </p:ext>
    </p:extLst>
  </p:cSld>
  <p:clrMapOvr>
    <a:masterClrMapping/>
  </p:clrMapOvr>
</p:sld>
</file>

<file path=ppt/slides/slide1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270100682"/>
      </p:ext>
    </p:extLst>
  </p:cSld>
  <p:clrMapOvr>
    <a:masterClrMapping/>
  </p:clrMapOvr>
</p:sld>
</file>

<file path=ppt/slides/slide1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77613304"/>
      </p:ext>
    </p:extLst>
  </p:cSld>
  <p:clrMapOvr>
    <a:masterClrMapping/>
  </p:clrMapOvr>
</p:sld>
</file>

<file path=ppt/slides/slide1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889279739"/>
      </p:ext>
    </p:extLst>
  </p:cSld>
  <p:clrMapOvr>
    <a:masterClrMapping/>
  </p:clrMapOvr>
</p:sld>
</file>

<file path=ppt/slides/slide1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61935276"/>
      </p:ext>
    </p:extLst>
  </p:cSld>
  <p:clrMapOvr>
    <a:masterClrMapping/>
  </p:clrMapOvr>
</p:sld>
</file>

<file path=ppt/slides/slide1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1159864"/>
      </p:ext>
    </p:extLst>
  </p:cSld>
  <p:clrMapOvr>
    <a:masterClrMapping/>
  </p:clrMapOvr>
</p:sld>
</file>

<file path=ppt/slides/slide1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11439004"/>
      </p:ext>
    </p:extLst>
  </p:cSld>
  <p:clrMapOvr>
    <a:masterClrMapping/>
  </p:clrMapOvr>
</p:sld>
</file>

<file path=ppt/slides/slide1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040848629"/>
      </p:ext>
    </p:extLst>
  </p:cSld>
  <p:clrMapOvr>
    <a:masterClrMapping/>
  </p:clrMapOvr>
</p:sld>
</file>

<file path=ppt/slides/slide1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35337597"/>
      </p:ext>
    </p:extLst>
  </p:cSld>
  <p:clrMapOvr>
    <a:masterClrMapping/>
  </p:clrMapOvr>
</p:sld>
</file>

<file path=ppt/slides/slide1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65318422"/>
      </p:ext>
    </p:extLst>
  </p:cSld>
  <p:clrMapOvr>
    <a:masterClrMapping/>
  </p:clrMapOvr>
</p:sld>
</file>

<file path=ppt/slides/slide1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507017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45.  Treaties and Trade Agreements</a:t>
            </a:r>
          </a:p>
        </p:txBody>
      </p:sp>
      <p:sp>
        <p:nvSpPr>
          <p:cNvPr id="3" name="Content Placeholder 2"/>
          <p:cNvSpPr>
            <a:spLocks noGrp="1"/>
          </p:cNvSpPr>
          <p:nvPr>
            <p:ph idx="1"/>
          </p:nvPr>
        </p:nvSpPr>
        <p:spPr/>
        <p:txBody>
          <a:bodyPr>
            <a:normAutofit fontScale="85000" lnSpcReduction="10000"/>
          </a:bodyPr>
          <a:lstStyle/>
          <a:p>
            <a:r>
              <a:rPr lang="en-US" dirty="0"/>
              <a:t>Challenges</a:t>
            </a:r>
          </a:p>
          <a:p>
            <a:pPr lvl="1"/>
            <a:r>
              <a:rPr lang="en-US" dirty="0">
                <a:solidFill>
                  <a:srgbClr val="000000"/>
                </a:solidFill>
              </a:rPr>
              <a:t>What assumptions are made about operation and use of the reviewed system and/or technology in international markets, and about regulatory considerations in cross border deployments of the system and/or technology?  </a:t>
            </a:r>
          </a:p>
          <a:p>
            <a:pPr lvl="1"/>
            <a:r>
              <a:rPr lang="en-US" dirty="0">
                <a:solidFill>
                  <a:srgbClr val="000000"/>
                </a:solidFill>
              </a:rPr>
              <a:t>Is the system and/or technology “fit for function” in multiple markets?</a:t>
            </a:r>
          </a:p>
          <a:p>
            <a:pPr lvl="2"/>
            <a:r>
              <a:rPr lang="en-US" dirty="0">
                <a:solidFill>
                  <a:srgbClr val="000000"/>
                </a:solidFill>
              </a:rPr>
              <a:t>If not, are there treaties or trade agreements that can help to identify bridges across jurisdictions and markets across which the system and/or technology might be deployed?</a:t>
            </a:r>
          </a:p>
          <a:p>
            <a:pPr lvl="1"/>
            <a:r>
              <a:rPr lang="en-US" dirty="0"/>
              <a:t>[Other?]</a:t>
            </a:r>
          </a:p>
          <a:p>
            <a:r>
              <a:rPr lang="en-US" dirty="0"/>
              <a:t>References:</a:t>
            </a:r>
          </a:p>
          <a:p>
            <a:endParaRPr lang="en-US" dirty="0">
              <a:solidFill>
                <a:srgbClr val="000000"/>
              </a:solidFill>
            </a:endParaRPr>
          </a:p>
          <a:p>
            <a:pPr lvl="1"/>
            <a:endParaRPr lang="en-US" dirty="0"/>
          </a:p>
          <a:p>
            <a:endParaRPr lang="en-US" dirty="0"/>
          </a:p>
        </p:txBody>
      </p:sp>
    </p:spTree>
    <p:extLst>
      <p:ext uri="{BB962C8B-B14F-4D97-AF65-F5344CB8AC3E}">
        <p14:creationId xmlns:p14="http://schemas.microsoft.com/office/powerpoint/2010/main" val="1269835508"/>
      </p:ext>
    </p:extLst>
  </p:cSld>
  <p:clrMapOvr>
    <a:masterClrMapping/>
  </p:clrMapOvr>
</p:sld>
</file>

<file path=ppt/slides/slide1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30390401"/>
      </p:ext>
    </p:extLst>
  </p:cSld>
  <p:clrMapOvr>
    <a:masterClrMapping/>
  </p:clrMapOvr>
</p:sld>
</file>

<file path=ppt/slides/slide1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47566237"/>
      </p:ext>
    </p:extLst>
  </p:cSld>
  <p:clrMapOvr>
    <a:masterClrMapping/>
  </p:clrMapOvr>
</p:sld>
</file>

<file path=ppt/slides/slide1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28046959"/>
      </p:ext>
    </p:extLst>
  </p:cSld>
  <p:clrMapOvr>
    <a:masterClrMapping/>
  </p:clrMapOvr>
</p:sld>
</file>

<file path=ppt/slides/slide1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739.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80944759"/>
      </p:ext>
    </p:extLst>
  </p:cSld>
  <p:clrMapOvr>
    <a:masterClrMapping/>
  </p:clrMapOvr>
</p:sld>
</file>

<file path=ppt/slides/slide1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027193524"/>
      </p:ext>
    </p:extLst>
  </p:cSld>
  <p:clrMapOvr>
    <a:masterClrMapping/>
  </p:clrMapOvr>
</p:sld>
</file>

<file path=ppt/slides/slide1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548388839"/>
      </p:ext>
    </p:extLst>
  </p:cSld>
  <p:clrMapOvr>
    <a:masterClrMapping/>
  </p:clrMapOvr>
</p:sld>
</file>

<file path=ppt/slides/slide1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380832296"/>
      </p:ext>
    </p:extLst>
  </p:cSld>
  <p:clrMapOvr>
    <a:masterClrMapping/>
  </p:clrMapOvr>
</p:sld>
</file>

<file path=ppt/slides/slide1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366938348"/>
      </p:ext>
    </p:extLst>
  </p:cSld>
  <p:clrMapOvr>
    <a:masterClrMapping/>
  </p:clrMapOvr>
</p:sld>
</file>

<file path=ppt/slides/slide1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211681820"/>
      </p:ext>
    </p:extLst>
  </p:cSld>
  <p:clrMapOvr>
    <a:masterClrMapping/>
  </p:clrMapOvr>
</p:sld>
</file>

<file path=ppt/slides/slide1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64359775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45.  Treaties and Trade Agreements</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Treaties and trade agreements are a potential source of scaffolding for building security, IM and privacy frameworks across national borders.</a:t>
            </a:r>
          </a:p>
          <a:p>
            <a:pPr lvl="2"/>
            <a:r>
              <a:rPr lang="en-US" dirty="0"/>
              <a:t>They establish “interoperable” policies across jurisdictions that can support related international expansions.</a:t>
            </a:r>
          </a:p>
          <a:p>
            <a:pPr lvl="1"/>
            <a:r>
              <a:rPr lang="en-US" dirty="0"/>
              <a:t>In analyzing system and/or technology fitness for deployment and international scale function, consider both specific security, IM and privacy provisions of existing treaties and overall structure of treaties that depend on evaluation and sharing of data about people and/or related intangibles</a:t>
            </a:r>
          </a:p>
          <a:p>
            <a:pPr lvl="2"/>
            <a:r>
              <a:rPr lang="en-US" dirty="0"/>
              <a:t>Global health treaties</a:t>
            </a:r>
          </a:p>
          <a:p>
            <a:pPr lvl="2"/>
            <a:r>
              <a:rPr lang="en-US" dirty="0"/>
              <a:t>Tax treaties</a:t>
            </a:r>
          </a:p>
          <a:p>
            <a:pPr lvl="3"/>
            <a:r>
              <a:rPr lang="en-US" dirty="0"/>
              <a:t>Note that income tax treaties “source” income differently depending on how it is derived (e.g., dependent services, independent services, property, etc.). </a:t>
            </a:r>
          </a:p>
          <a:p>
            <a:pPr lvl="3"/>
            <a:r>
              <a:rPr lang="en-US" dirty="0"/>
              <a:t>Query whether tech system under review creates “nexus” and/or “permanent establishment” for tax treaty purposes?</a:t>
            </a:r>
          </a:p>
          <a:p>
            <a:pPr lvl="2"/>
            <a:r>
              <a:rPr lang="en-US" dirty="0"/>
              <a:t>IP treaties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20957299"/>
      </p:ext>
    </p:extLst>
  </p:cSld>
  <p:clrMapOvr>
    <a:masterClrMapping/>
  </p:clrMapOvr>
</p:sld>
</file>

<file path=ppt/slides/slide1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711097811"/>
      </p:ext>
    </p:extLst>
  </p:cSld>
  <p:clrMapOvr>
    <a:masterClrMapping/>
  </p:clrMapOvr>
</p:sld>
</file>

<file path=ppt/slides/slide1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47429606"/>
      </p:ext>
    </p:extLst>
  </p:cSld>
  <p:clrMapOvr>
    <a:masterClrMapping/>
  </p:clrMapOvr>
</p:sld>
</file>

<file path=ppt/slides/slide1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70780526"/>
      </p:ext>
    </p:extLst>
  </p:cSld>
  <p:clrMapOvr>
    <a:masterClrMapping/>
  </p:clrMapOvr>
</p:sld>
</file>

<file path=ppt/slides/slide1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393058416"/>
      </p:ext>
    </p:extLst>
  </p:cSld>
  <p:clrMapOvr>
    <a:masterClrMapping/>
  </p:clrMapOvr>
</p:sld>
</file>

<file path=ppt/slides/slide1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176072850"/>
      </p:ext>
    </p:extLst>
  </p:cSld>
  <p:clrMapOvr>
    <a:masterClrMapping/>
  </p:clrMapOvr>
</p:sld>
</file>

<file path=ppt/slides/slide1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76534889"/>
      </p:ext>
    </p:extLst>
  </p:cSld>
  <p:clrMapOvr>
    <a:masterClrMapping/>
  </p:clrMapOvr>
</p:sld>
</file>

<file path=ppt/slides/slide1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46943778"/>
      </p:ext>
    </p:extLst>
  </p:cSld>
  <p:clrMapOvr>
    <a:masterClrMapping/>
  </p:clrMapOvr>
</p:sld>
</file>

<file path=ppt/slides/slide1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085635592"/>
      </p:ext>
    </p:extLst>
  </p:cSld>
  <p:clrMapOvr>
    <a:masterClrMapping/>
  </p:clrMapOvr>
</p:sld>
</file>

<file path=ppt/slides/slide1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34398318"/>
      </p:ext>
    </p:extLst>
  </p:cSld>
  <p:clrMapOvr>
    <a:masterClrMapping/>
  </p:clrMapOvr>
</p:sld>
</file>

<file path=ppt/slides/slide1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716993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46.  Industry Standard Contracts</a:t>
            </a:r>
          </a:p>
        </p:txBody>
      </p:sp>
      <p:sp>
        <p:nvSpPr>
          <p:cNvPr id="3" name="Content Placeholder 2"/>
          <p:cNvSpPr>
            <a:spLocks noGrp="1"/>
          </p:cNvSpPr>
          <p:nvPr>
            <p:ph idx="1"/>
          </p:nvPr>
        </p:nvSpPr>
        <p:spPr/>
        <p:txBody>
          <a:bodyPr>
            <a:normAutofit fontScale="55000" lnSpcReduction="20000"/>
          </a:bodyPr>
          <a:lstStyle/>
          <a:p>
            <a:r>
              <a:rPr lang="en-US" dirty="0"/>
              <a:t>Challenges </a:t>
            </a:r>
          </a:p>
          <a:p>
            <a:pPr lvl="1"/>
            <a:r>
              <a:rPr lang="en-US" dirty="0">
                <a:solidFill>
                  <a:srgbClr val="000000"/>
                </a:solidFill>
              </a:rPr>
              <a:t>Does the subject system and/or technology depend upon the terms of existing industry standard contracts and duties (private regulatory construct). </a:t>
            </a:r>
          </a:p>
          <a:p>
            <a:pPr lvl="2"/>
            <a:r>
              <a:rPr lang="en-US" dirty="0">
                <a:solidFill>
                  <a:srgbClr val="000000"/>
                </a:solidFill>
              </a:rPr>
              <a:t>HIPAA and GLB drive toward standardization in the terms of data handling in their respective industries </a:t>
            </a:r>
          </a:p>
          <a:p>
            <a:pPr lvl="1"/>
            <a:r>
              <a:rPr lang="en-US" dirty="0">
                <a:solidFill>
                  <a:srgbClr val="000000"/>
                </a:solidFill>
              </a:rPr>
              <a:t>Are the terms of such standard agreements sufficiently similar across industries and sectors so that the subject system and/or technology will enjoy adoption across sectors?</a:t>
            </a:r>
          </a:p>
          <a:p>
            <a:pPr lvl="1"/>
            <a:r>
              <a:rPr lang="en-US" dirty="0">
                <a:solidFill>
                  <a:srgbClr val="000000"/>
                </a:solidFill>
              </a:rPr>
              <a:t>Does (or can) the system and/or technology establish/enable system metrics that can support objective allocations of responsibility for system performance and liability constructions (such as safe harbors, hold-harmless, indemnities, insurance, etc.) based on performance against standardized duties established by one or more of:</a:t>
            </a:r>
          </a:p>
          <a:p>
            <a:pPr lvl="2"/>
            <a:r>
              <a:rPr lang="en-US" dirty="0">
                <a:solidFill>
                  <a:srgbClr val="000000"/>
                </a:solidFill>
              </a:rPr>
              <a:t>Government legislation/regulation</a:t>
            </a:r>
          </a:p>
          <a:p>
            <a:pPr lvl="2"/>
            <a:r>
              <a:rPr lang="en-US" dirty="0">
                <a:solidFill>
                  <a:srgbClr val="000000"/>
                </a:solidFill>
              </a:rPr>
              <a:t>Government regulatory standard that normatively cross references a self regulatory standard</a:t>
            </a:r>
          </a:p>
          <a:p>
            <a:pPr lvl="2"/>
            <a:r>
              <a:rPr lang="en-US" dirty="0">
                <a:solidFill>
                  <a:srgbClr val="000000"/>
                </a:solidFill>
              </a:rPr>
              <a:t>Stakeholder self-regulatory standard</a:t>
            </a:r>
          </a:p>
          <a:p>
            <a:pPr lvl="2"/>
            <a:r>
              <a:rPr lang="en-US" dirty="0">
                <a:solidFill>
                  <a:srgbClr val="000000"/>
                </a:solidFill>
              </a:rPr>
              <a:t>Multilateral contractual standard duty (such as mutual hold harmless term)</a:t>
            </a:r>
          </a:p>
          <a:p>
            <a:pPr lvl="1"/>
            <a:r>
              <a:rPr lang="en-US" dirty="0"/>
              <a:t>[Other?]</a:t>
            </a:r>
          </a:p>
          <a:p>
            <a:r>
              <a:rPr lang="en-US" dirty="0"/>
              <a:t>References:</a:t>
            </a:r>
          </a:p>
          <a:p>
            <a:endParaRPr lang="en-US" dirty="0">
              <a:solidFill>
                <a:srgbClr val="000000"/>
              </a:solidFill>
            </a:endParaRPr>
          </a:p>
          <a:p>
            <a:pPr marL="0" indent="0">
              <a:buNone/>
            </a:pPr>
            <a:endParaRPr lang="en-US" dirty="0">
              <a:solidFill>
                <a:srgbClr val="000000"/>
              </a:solidFill>
            </a:endParaRPr>
          </a:p>
        </p:txBody>
      </p:sp>
      <p:sp>
        <p:nvSpPr>
          <p:cNvPr id="4" name="TextBox 3"/>
          <p:cNvSpPr txBox="1"/>
          <p:nvPr/>
        </p:nvSpPr>
        <p:spPr>
          <a:xfrm>
            <a:off x="8255000" y="977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43061395"/>
      </p:ext>
    </p:extLst>
  </p:cSld>
  <p:clrMapOvr>
    <a:masterClrMapping/>
  </p:clrMapOvr>
</p:sld>
</file>

<file path=ppt/slides/slide1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62879163"/>
      </p:ext>
    </p:extLst>
  </p:cSld>
  <p:clrMapOvr>
    <a:masterClrMapping/>
  </p:clrMapOvr>
</p:sld>
</file>

<file path=ppt/slides/slide1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06753006"/>
      </p:ext>
    </p:extLst>
  </p:cSld>
  <p:clrMapOvr>
    <a:masterClrMapping/>
  </p:clrMapOvr>
</p:sld>
</file>

<file path=ppt/slides/slide1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6849472"/>
      </p:ext>
    </p:extLst>
  </p:cSld>
  <p:clrMapOvr>
    <a:masterClrMapping/>
  </p:clrMapOvr>
</p:sld>
</file>

<file path=ppt/slides/slide1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749.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165251540"/>
      </p:ext>
    </p:extLst>
  </p:cSld>
  <p:clrMapOvr>
    <a:masterClrMapping/>
  </p:clrMapOvr>
</p:sld>
</file>

<file path=ppt/slides/slide1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740289362"/>
      </p:ext>
    </p:extLst>
  </p:cSld>
  <p:clrMapOvr>
    <a:masterClrMapping/>
  </p:clrMapOvr>
</p:sld>
</file>

<file path=ppt/slides/slide1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57855849"/>
      </p:ext>
    </p:extLst>
  </p:cSld>
  <p:clrMapOvr>
    <a:masterClrMapping/>
  </p:clrMapOvr>
</p:sld>
</file>

<file path=ppt/slides/slide1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39566333"/>
      </p:ext>
    </p:extLst>
  </p:cSld>
  <p:clrMapOvr>
    <a:masterClrMapping/>
  </p:clrMapOvr>
</p:sld>
</file>

<file path=ppt/slides/slide1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50873294"/>
      </p:ext>
    </p:extLst>
  </p:cSld>
  <p:clrMapOvr>
    <a:masterClrMapping/>
  </p:clrMapOvr>
</p:sld>
</file>

<file path=ppt/slides/slide1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69629509"/>
      </p:ext>
    </p:extLst>
  </p:cSld>
  <p:clrMapOvr>
    <a:masterClrMapping/>
  </p:clrMapOvr>
</p:sld>
</file>

<file path=ppt/slides/slide1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49385084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46.  Industry Standard Contracts</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Where a security, IM or Privacy system and/or technology is developed for deployment in a given sector (particularly a regulated sector such as healthcare, financial services, education, etc.) it may also be helpful in another sector if the industry standard contracts in that other sector are sufficiently similar to invite inter-sector function.</a:t>
            </a:r>
          </a:p>
          <a:p>
            <a:pPr lvl="2"/>
            <a:r>
              <a:rPr lang="en-US" dirty="0"/>
              <a:t>E.g., Consider health insurance at the intersection of GLB and HIPAA?</a:t>
            </a:r>
          </a:p>
          <a:p>
            <a:pPr lvl="1"/>
            <a:r>
              <a:rPr lang="en-US" dirty="0"/>
              <a:t>Where sectorial forms of agreement are silent on a particular issue, it provides the opportunity for the development of new forms of agreement that can be standard across industries</a:t>
            </a:r>
          </a:p>
          <a:p>
            <a:pPr lvl="2"/>
            <a:r>
              <a:rPr lang="en-US" dirty="0"/>
              <a:t>New cloud service contracts are uniform across sectors, etc.</a:t>
            </a:r>
          </a:p>
          <a:p>
            <a:pPr lvl="1"/>
            <a:r>
              <a:rPr lang="en-US" dirty="0"/>
              <a:t>Does the system and/or technology generate new metrics or insights that could form the basis for the establishment of standard legal terms (and/or legal duties) that could operate across the security, IM and privacy systems of organizations operating in multiple sectors?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21507546"/>
      </p:ext>
    </p:extLst>
  </p:cSld>
  <p:clrMapOvr>
    <a:masterClrMapping/>
  </p:clrMapOvr>
</p:sld>
</file>

<file path=ppt/slides/slide1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070023"/>
      </p:ext>
    </p:extLst>
  </p:cSld>
  <p:clrMapOvr>
    <a:masterClrMapping/>
  </p:clrMapOvr>
</p:sld>
</file>

<file path=ppt/slides/slide1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21017042"/>
      </p:ext>
    </p:extLst>
  </p:cSld>
  <p:clrMapOvr>
    <a:masterClrMapping/>
  </p:clrMapOvr>
</p:sld>
</file>

<file path=ppt/slides/slide1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59725504"/>
      </p:ext>
    </p:extLst>
  </p:cSld>
  <p:clrMapOvr>
    <a:masterClrMapping/>
  </p:clrMapOvr>
</p:sld>
</file>

<file path=ppt/slides/slide1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21550126"/>
      </p:ext>
    </p:extLst>
  </p:cSld>
  <p:clrMapOvr>
    <a:masterClrMapping/>
  </p:clrMapOvr>
</p:sld>
</file>

<file path=ppt/slides/slide1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651532379"/>
      </p:ext>
    </p:extLst>
  </p:cSld>
  <p:clrMapOvr>
    <a:masterClrMapping/>
  </p:clrMapOvr>
</p:sld>
</file>

<file path=ppt/slides/slide1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89559524"/>
      </p:ext>
    </p:extLst>
  </p:cSld>
  <p:clrMapOvr>
    <a:masterClrMapping/>
  </p:clrMapOvr>
</p:sld>
</file>

<file path=ppt/slides/slide1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77585520"/>
      </p:ext>
    </p:extLst>
  </p:cSld>
  <p:clrMapOvr>
    <a:masterClrMapping/>
  </p:clrMapOvr>
</p:sld>
</file>

<file path=ppt/slides/slide1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226489996"/>
      </p:ext>
    </p:extLst>
  </p:cSld>
  <p:clrMapOvr>
    <a:masterClrMapping/>
  </p:clrMapOvr>
</p:sld>
</file>

<file path=ppt/slides/slide1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90362966"/>
      </p:ext>
    </p:extLst>
  </p:cSld>
  <p:clrMapOvr>
    <a:masterClrMapping/>
  </p:clrMapOvr>
</p:sld>
</file>

<file path=ppt/slides/slide1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3177892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47.  Policy Interoperability</a:t>
            </a:r>
          </a:p>
        </p:txBody>
      </p:sp>
      <p:sp>
        <p:nvSpPr>
          <p:cNvPr id="3" name="Content Placeholder 2"/>
          <p:cNvSpPr>
            <a:spLocks noGrp="1"/>
          </p:cNvSpPr>
          <p:nvPr>
            <p:ph idx="1"/>
          </p:nvPr>
        </p:nvSpPr>
        <p:spPr/>
        <p:txBody>
          <a:bodyPr>
            <a:normAutofit fontScale="92500" lnSpcReduction="10000"/>
          </a:bodyPr>
          <a:lstStyle/>
          <a:p>
            <a:r>
              <a:rPr lang="en-US" dirty="0">
                <a:solidFill>
                  <a:srgbClr val="000000"/>
                </a:solidFill>
              </a:rPr>
              <a:t>Challenges</a:t>
            </a:r>
          </a:p>
          <a:p>
            <a:pPr lvl="1"/>
            <a:r>
              <a:rPr lang="en-US" dirty="0">
                <a:solidFill>
                  <a:srgbClr val="000000"/>
                </a:solidFill>
              </a:rPr>
              <a:t>Is the policy (privacy policy, TOU, license to tech, etc.) associated with the subject system and/or technology of a form and type that can work well with other:</a:t>
            </a:r>
          </a:p>
          <a:p>
            <a:pPr lvl="2"/>
            <a:r>
              <a:rPr lang="en-US" dirty="0">
                <a:solidFill>
                  <a:srgbClr val="000000"/>
                </a:solidFill>
              </a:rPr>
              <a:t>industry standard policies</a:t>
            </a:r>
          </a:p>
          <a:p>
            <a:pPr lvl="2"/>
            <a:r>
              <a:rPr lang="en-US" dirty="0">
                <a:solidFill>
                  <a:srgbClr val="000000"/>
                </a:solidFill>
              </a:rPr>
              <a:t>regulations (which are de facto policies)</a:t>
            </a:r>
          </a:p>
          <a:p>
            <a:pPr lvl="2"/>
            <a:r>
              <a:rPr lang="en-US" dirty="0">
                <a:solidFill>
                  <a:srgbClr val="000000"/>
                </a:solidFill>
              </a:rPr>
              <a:t>existing supply chain standard contracts</a:t>
            </a:r>
          </a:p>
          <a:p>
            <a:pPr lvl="2"/>
            <a:r>
              <a:rPr lang="en-US" dirty="0">
                <a:solidFill>
                  <a:srgbClr val="000000"/>
                </a:solidFill>
              </a:rPr>
              <a:t>insurance requirements</a:t>
            </a:r>
          </a:p>
          <a:p>
            <a:pPr lvl="2"/>
            <a:r>
              <a:rPr lang="en-US" dirty="0">
                <a:solidFill>
                  <a:srgbClr val="000000"/>
                </a:solidFill>
              </a:rPr>
              <a:t>securities law standards?</a:t>
            </a:r>
          </a:p>
          <a:p>
            <a:pPr lvl="1"/>
            <a:r>
              <a:rPr lang="en-US" dirty="0"/>
              <a:t>[Other?]</a:t>
            </a:r>
          </a:p>
          <a:p>
            <a:r>
              <a:rPr lang="en-US" dirty="0"/>
              <a:t>References:</a:t>
            </a:r>
          </a:p>
          <a:p>
            <a:endParaRPr lang="en-US" dirty="0">
              <a:solidFill>
                <a:srgbClr val="000000"/>
              </a:solidFill>
            </a:endParaRPr>
          </a:p>
          <a:p>
            <a:pPr lvl="1"/>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75653870"/>
      </p:ext>
    </p:extLst>
  </p:cSld>
  <p:clrMapOvr>
    <a:masterClrMapping/>
  </p:clrMapOvr>
</p:sld>
</file>

<file path=ppt/slides/slide1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87267564"/>
      </p:ext>
    </p:extLst>
  </p:cSld>
  <p:clrMapOvr>
    <a:masterClrMapping/>
  </p:clrMapOvr>
</p:sld>
</file>

<file path=ppt/slides/slide1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155099752"/>
      </p:ext>
    </p:extLst>
  </p:cSld>
  <p:clrMapOvr>
    <a:masterClrMapping/>
  </p:clrMapOvr>
</p:sld>
</file>

<file path=ppt/slides/slide1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47650584"/>
      </p:ext>
    </p:extLst>
  </p:cSld>
  <p:clrMapOvr>
    <a:masterClrMapping/>
  </p:clrMapOvr>
</p:sld>
</file>

<file path=ppt/slides/slide1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759.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03394738"/>
      </p:ext>
    </p:extLst>
  </p:cSld>
  <p:clrMapOvr>
    <a:masterClrMapping/>
  </p:clrMapOvr>
</p:sld>
</file>

<file path=ppt/slides/slide1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726594460"/>
      </p:ext>
    </p:extLst>
  </p:cSld>
  <p:clrMapOvr>
    <a:masterClrMapping/>
  </p:clrMapOvr>
</p:sld>
</file>

<file path=ppt/slides/slide1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74811637"/>
      </p:ext>
    </p:extLst>
  </p:cSld>
  <p:clrMapOvr>
    <a:masterClrMapping/>
  </p:clrMapOvr>
</p:sld>
</file>

<file path=ppt/slides/slide1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401447056"/>
      </p:ext>
    </p:extLst>
  </p:cSld>
  <p:clrMapOvr>
    <a:masterClrMapping/>
  </p:clrMapOvr>
</p:sld>
</file>

<file path=ppt/slides/slide1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80257024"/>
      </p:ext>
    </p:extLst>
  </p:cSld>
  <p:clrMapOvr>
    <a:masterClrMapping/>
  </p:clrMapOvr>
</p:sld>
</file>

<file path=ppt/slides/slide1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39427396"/>
      </p:ext>
    </p:extLst>
  </p:cSld>
  <p:clrMapOvr>
    <a:masterClrMapping/>
  </p:clrMapOvr>
</p:sld>
</file>

<file path=ppt/slides/slide1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42186669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47.  Policy Interoperability</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Frameworks of policy interoperability can facilitate rapid adoption of technologies that might otherwise be delayed as local/sectoral laws are reviewed and evaluated for application to the new system and/or technology</a:t>
            </a:r>
          </a:p>
          <a:p>
            <a:pPr lvl="2"/>
            <a:r>
              <a:rPr lang="en-US" dirty="0"/>
              <a:t>E.g., Many communities do not permit Uber or Airbnb to operate (under local licensing laws, employment laws, etc.), even though the infrastructure of the business is just a contract and a user interface.</a:t>
            </a:r>
          </a:p>
          <a:p>
            <a:pPr lvl="1"/>
            <a:r>
              <a:rPr lang="en-US" dirty="0"/>
              <a:t>Frameworks of policy interoperability can help make risk analysis more granular by unpacking the specific legal risks of a system and/or technology, and separating the unique risks from time-tested risks</a:t>
            </a:r>
          </a:p>
          <a:p>
            <a:pPr lvl="2"/>
            <a:r>
              <a:rPr lang="en-US" dirty="0"/>
              <a:t>Boilerplate provisions, and their respective risks, can follow traditional patterns even when applied to new system and/or technology, reducing risk of liability, failed performance, etc.</a:t>
            </a:r>
          </a:p>
          <a:p>
            <a:pPr lvl="3"/>
            <a:r>
              <a:rPr lang="en-US" dirty="0"/>
              <a:t>E.g., use standard notice provisions, bankruptcy provisions, change of law provisions, etc.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46983766"/>
      </p:ext>
    </p:extLst>
  </p:cSld>
  <p:clrMapOvr>
    <a:masterClrMapping/>
  </p:clrMapOvr>
</p:sld>
</file>

<file path=ppt/slides/slide1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224525815"/>
      </p:ext>
    </p:extLst>
  </p:cSld>
  <p:clrMapOvr>
    <a:masterClrMapping/>
  </p:clrMapOvr>
</p:sld>
</file>

<file path=ppt/slides/slide1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64839654"/>
      </p:ext>
    </p:extLst>
  </p:cSld>
  <p:clrMapOvr>
    <a:masterClrMapping/>
  </p:clrMapOvr>
</p:sld>
</file>

<file path=ppt/slides/slide1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95065794"/>
      </p:ext>
    </p:extLst>
  </p:cSld>
  <p:clrMapOvr>
    <a:masterClrMapping/>
  </p:clrMapOvr>
</p:sld>
</file>

<file path=ppt/slides/slide1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95275442"/>
      </p:ext>
    </p:extLst>
  </p:cSld>
  <p:clrMapOvr>
    <a:masterClrMapping/>
  </p:clrMapOvr>
</p:sld>
</file>

<file path=ppt/slides/slide1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5826604"/>
      </p:ext>
    </p:extLst>
  </p:cSld>
  <p:clrMapOvr>
    <a:masterClrMapping/>
  </p:clrMapOvr>
</p:sld>
</file>

<file path=ppt/slides/slide1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36901008"/>
      </p:ext>
    </p:extLst>
  </p:cSld>
  <p:clrMapOvr>
    <a:masterClrMapping/>
  </p:clrMapOvr>
</p:sld>
</file>

<file path=ppt/slides/slide1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7212264"/>
      </p:ext>
    </p:extLst>
  </p:cSld>
  <p:clrMapOvr>
    <a:masterClrMapping/>
  </p:clrMapOvr>
</p:sld>
</file>

<file path=ppt/slides/slide1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71865716"/>
      </p:ext>
    </p:extLst>
  </p:cSld>
  <p:clrMapOvr>
    <a:masterClrMapping/>
  </p:clrMapOvr>
</p:sld>
</file>

<file path=ppt/slides/slide1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115842729"/>
      </p:ext>
    </p:extLst>
  </p:cSld>
  <p:clrMapOvr>
    <a:masterClrMapping/>
  </p:clrMapOvr>
</p:sld>
</file>

<file path=ppt/slides/slide1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91169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008000"/>
                </a:solidFill>
              </a:rPr>
              <a:t>76.	Educational and Training Considerations</a:t>
            </a:r>
            <a:endParaRPr lang="en-US" dirty="0">
              <a:solidFill>
                <a:srgbClr val="3366FF"/>
              </a:solidFill>
            </a:endParaRPr>
          </a:p>
          <a:p>
            <a:pPr marL="0" indent="0">
              <a:buNone/>
            </a:pPr>
            <a:r>
              <a:rPr lang="en-US" dirty="0">
                <a:solidFill>
                  <a:srgbClr val="3366FF"/>
                </a:solidFill>
              </a:rPr>
              <a:t>77.	Insurance Requirements/Actuarial Analysis</a:t>
            </a:r>
          </a:p>
          <a:p>
            <a:pPr marL="0" indent="0">
              <a:buNone/>
            </a:pPr>
            <a:r>
              <a:rPr lang="en-US" dirty="0">
                <a:solidFill>
                  <a:srgbClr val="3366FF"/>
                </a:solidFill>
              </a:rPr>
              <a:t>78.	Banking/Financing Regulatory and Market Requirements</a:t>
            </a:r>
          </a:p>
          <a:p>
            <a:pPr marL="0" indent="0">
              <a:buNone/>
            </a:pPr>
            <a:r>
              <a:rPr lang="en-US" dirty="0">
                <a:solidFill>
                  <a:srgbClr val="3366FF"/>
                </a:solidFill>
              </a:rPr>
              <a:t>79.	Consumer Protection Law Constraints</a:t>
            </a:r>
          </a:p>
          <a:p>
            <a:pPr marL="0" indent="0">
              <a:buNone/>
            </a:pPr>
            <a:r>
              <a:rPr lang="en-US" dirty="0">
                <a:solidFill>
                  <a:srgbClr val="3366FF"/>
                </a:solidFill>
              </a:rPr>
              <a:t>80.	FTC Enforcement Policies FOR Privacy</a:t>
            </a:r>
          </a:p>
          <a:p>
            <a:pPr marL="0" indent="0">
              <a:buNone/>
            </a:pPr>
            <a:r>
              <a:rPr lang="en-US" dirty="0">
                <a:solidFill>
                  <a:srgbClr val="3366FF"/>
                </a:solidFill>
              </a:rPr>
              <a:t>81.	FTC Enforcement Policies for OTHER THAN Privacy</a:t>
            </a:r>
            <a:endParaRPr lang="en-US" dirty="0">
              <a:solidFill>
                <a:srgbClr val="FF0000"/>
              </a:solidFill>
            </a:endParaRPr>
          </a:p>
          <a:p>
            <a:pPr marL="0" indent="0">
              <a:buNone/>
            </a:pPr>
            <a:r>
              <a:rPr lang="en-US" dirty="0">
                <a:solidFill>
                  <a:srgbClr val="FF0000"/>
                </a:solidFill>
              </a:rPr>
              <a:t>82.	“Quantum” State Collapse </a:t>
            </a:r>
          </a:p>
          <a:p>
            <a:pPr marL="0" indent="0">
              <a:buNone/>
            </a:pPr>
            <a:r>
              <a:rPr lang="en-US" dirty="0">
                <a:solidFill>
                  <a:srgbClr val="FF0000"/>
                </a:solidFill>
              </a:rPr>
              <a:t>83.	Phase Change Potential (Technology As “Seed Crystal”)</a:t>
            </a:r>
          </a:p>
          <a:p>
            <a:pPr marL="0" indent="0">
              <a:buNone/>
            </a:pPr>
            <a:r>
              <a:rPr lang="en-US" dirty="0">
                <a:solidFill>
                  <a:srgbClr val="FF0000"/>
                </a:solidFill>
              </a:rPr>
              <a:t>84.	Fourier Policy, Contract Term Parallax, Regulatory Compliance Interferometry</a:t>
            </a:r>
            <a:endParaRPr lang="en-US" dirty="0">
              <a:solidFill>
                <a:srgbClr val="3366FF"/>
              </a:solidFill>
            </a:endParaRPr>
          </a:p>
          <a:p>
            <a:pPr marL="0" indent="0">
              <a:buNone/>
            </a:pPr>
            <a:r>
              <a:rPr lang="en-US" dirty="0">
                <a:solidFill>
                  <a:srgbClr val="3366FF"/>
                </a:solidFill>
              </a:rPr>
              <a:t>85.	Tax Considerations</a:t>
            </a:r>
          </a:p>
          <a:p>
            <a:pPr marL="0" indent="0">
              <a:buNone/>
            </a:pPr>
            <a:r>
              <a:rPr lang="en-US" dirty="0">
                <a:solidFill>
                  <a:srgbClr val="008000"/>
                </a:solidFill>
              </a:rPr>
              <a:t>86.	Network Architectural Nuisance Potential (Data NIMBY-ism)</a:t>
            </a:r>
            <a:endParaRPr lang="en-US" dirty="0">
              <a:solidFill>
                <a:srgbClr val="3366FF"/>
              </a:solidFill>
            </a:endParaRPr>
          </a:p>
          <a:p>
            <a:pPr marL="514350" indent="-514350">
              <a:buAutoNum type="arabicPeriod" startAt="87"/>
            </a:pPr>
            <a:r>
              <a:rPr lang="en-US" dirty="0">
                <a:solidFill>
                  <a:srgbClr val="3366FF"/>
                </a:solidFill>
              </a:rPr>
              <a:t>Bankruptcy Risk</a:t>
            </a:r>
          </a:p>
          <a:p>
            <a:pPr marL="514350" indent="-514350">
              <a:buAutoNum type="arabicPeriod" startAt="87"/>
            </a:pPr>
            <a:r>
              <a:rPr lang="en-US" dirty="0">
                <a:solidFill>
                  <a:srgbClr val="008000"/>
                </a:solidFill>
              </a:rPr>
              <a:t>Critical Infrastructure Issues</a:t>
            </a:r>
          </a:p>
          <a:p>
            <a:pPr marL="514350" indent="-514350">
              <a:buAutoNum type="arabicPeriod" startAt="89"/>
            </a:pPr>
            <a:r>
              <a:rPr lang="en-US" dirty="0">
                <a:solidFill>
                  <a:srgbClr val="008000"/>
                </a:solidFill>
              </a:rPr>
              <a:t>Incidental Risks </a:t>
            </a:r>
            <a:endParaRPr lang="en-US" dirty="0">
              <a:solidFill>
                <a:srgbClr val="3366FF"/>
              </a:solidFill>
            </a:endParaRPr>
          </a:p>
          <a:p>
            <a:pPr marL="514350" indent="-514350">
              <a:buAutoNum type="arabicPeriod" startAt="89"/>
            </a:pPr>
            <a:r>
              <a:rPr lang="en-US" dirty="0">
                <a:solidFill>
                  <a:srgbClr val="3366FF"/>
                </a:solidFill>
              </a:rPr>
              <a:t>Digital Estate Planning</a:t>
            </a:r>
          </a:p>
          <a:p>
            <a:pPr marL="0" indent="0">
              <a:buNone/>
            </a:pPr>
            <a:endParaRPr lang="en-US" dirty="0">
              <a:solidFill>
                <a:srgbClr val="008000"/>
              </a:solidFill>
            </a:endParaRPr>
          </a:p>
          <a:p>
            <a:pPr marL="514350" indent="-514350">
              <a:buAutoNum type="arabicPeriod" startAt="61"/>
            </a:pPr>
            <a:endParaRPr lang="en-US" dirty="0">
              <a:solidFill>
                <a:srgbClr val="008000"/>
              </a:solidFill>
            </a:endParaRPr>
          </a:p>
          <a:p>
            <a:endParaRPr lang="en-US" dirty="0"/>
          </a:p>
        </p:txBody>
      </p:sp>
    </p:spTree>
    <p:extLst>
      <p:ext uri="{BB962C8B-B14F-4D97-AF65-F5344CB8AC3E}">
        <p14:creationId xmlns:p14="http://schemas.microsoft.com/office/powerpoint/2010/main" val="12821828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48.  Public Company Disclosure Requirements</a:t>
            </a:r>
          </a:p>
        </p:txBody>
      </p:sp>
      <p:sp>
        <p:nvSpPr>
          <p:cNvPr id="3" name="Content Placeholder 2"/>
          <p:cNvSpPr>
            <a:spLocks noGrp="1"/>
          </p:cNvSpPr>
          <p:nvPr>
            <p:ph idx="1"/>
          </p:nvPr>
        </p:nvSpPr>
        <p:spPr/>
        <p:txBody>
          <a:bodyPr>
            <a:normAutofit fontScale="55000" lnSpcReduction="20000"/>
          </a:bodyPr>
          <a:lstStyle/>
          <a:p>
            <a:r>
              <a:rPr lang="en-US" dirty="0">
                <a:solidFill>
                  <a:srgbClr val="000000"/>
                </a:solidFill>
              </a:rPr>
              <a:t>Challenges</a:t>
            </a:r>
          </a:p>
          <a:p>
            <a:pPr lvl="1"/>
            <a:r>
              <a:rPr lang="en-US" dirty="0">
                <a:solidFill>
                  <a:srgbClr val="000000"/>
                </a:solidFill>
              </a:rPr>
              <a:t>For companies that are subject to mandatory reporting obligations, how can the subject security, IM or Privacy system and/or technology help or hinder the satisfactory accomplishment of those obligations?</a:t>
            </a:r>
          </a:p>
          <a:p>
            <a:pPr lvl="2"/>
            <a:r>
              <a:rPr lang="en-US" dirty="0">
                <a:solidFill>
                  <a:srgbClr val="000000"/>
                </a:solidFill>
              </a:rPr>
              <a:t>SOX </a:t>
            </a:r>
          </a:p>
          <a:p>
            <a:pPr lvl="2"/>
            <a:r>
              <a:rPr lang="en-US" dirty="0">
                <a:solidFill>
                  <a:srgbClr val="000000"/>
                </a:solidFill>
              </a:rPr>
              <a:t>SEC </a:t>
            </a:r>
          </a:p>
          <a:p>
            <a:pPr lvl="2"/>
            <a:r>
              <a:rPr lang="en-US" dirty="0">
                <a:solidFill>
                  <a:srgbClr val="000000"/>
                </a:solidFill>
              </a:rPr>
              <a:t>OSHA</a:t>
            </a:r>
          </a:p>
          <a:p>
            <a:pPr lvl="2"/>
            <a:r>
              <a:rPr lang="en-US" dirty="0">
                <a:solidFill>
                  <a:srgbClr val="000000"/>
                </a:solidFill>
              </a:rPr>
              <a:t>ADA</a:t>
            </a:r>
          </a:p>
          <a:p>
            <a:pPr lvl="1"/>
            <a:r>
              <a:rPr lang="en-US" dirty="0">
                <a:solidFill>
                  <a:srgbClr val="000000"/>
                </a:solidFill>
              </a:rPr>
              <a:t>Distributed transparency.  Will the operation of the security, IM or privacy system and/or technology produce and/or reveal information outside of the control of the reporting company that must then also be taken into account and/or disclosed in public filings of public companies.</a:t>
            </a:r>
          </a:p>
          <a:p>
            <a:pPr lvl="2"/>
            <a:r>
              <a:rPr lang="en-US" dirty="0">
                <a:solidFill>
                  <a:srgbClr val="000000"/>
                </a:solidFill>
              </a:rPr>
              <a:t>Will distributed security, IM and privacy architectures undermine efforts and expectations of traditional businesses to be able to “control” information  </a:t>
            </a:r>
          </a:p>
          <a:p>
            <a:pPr lvl="1"/>
            <a:r>
              <a:rPr lang="en-US" dirty="0">
                <a:solidFill>
                  <a:srgbClr val="000000"/>
                </a:solidFill>
              </a:rPr>
              <a:t>How might the operation of the system and/or technology affect accounting conventions:</a:t>
            </a:r>
          </a:p>
          <a:p>
            <a:pPr lvl="2"/>
            <a:r>
              <a:rPr lang="en-US" dirty="0">
                <a:solidFill>
                  <a:srgbClr val="000000"/>
                </a:solidFill>
              </a:rPr>
              <a:t>Setting levels of reserves against risks</a:t>
            </a:r>
          </a:p>
          <a:p>
            <a:pPr lvl="2"/>
            <a:r>
              <a:rPr lang="en-US" dirty="0">
                <a:solidFill>
                  <a:srgbClr val="000000"/>
                </a:solidFill>
              </a:rPr>
              <a:t>GAAP for digital data assets</a:t>
            </a:r>
          </a:p>
          <a:p>
            <a:pPr lvl="2"/>
            <a:r>
              <a:rPr lang="en-US" dirty="0">
                <a:solidFill>
                  <a:srgbClr val="000000"/>
                </a:solidFill>
              </a:rPr>
              <a:t>Valuation of “customer lists”</a:t>
            </a:r>
          </a:p>
          <a:p>
            <a:pPr lvl="2"/>
            <a:r>
              <a:rPr lang="en-US" dirty="0">
                <a:solidFill>
                  <a:srgbClr val="000000"/>
                </a:solidFill>
              </a:rPr>
              <a:t>Amortization of security, IM costs</a:t>
            </a:r>
          </a:p>
          <a:p>
            <a:pPr lvl="1"/>
            <a:r>
              <a:rPr lang="en-US" dirty="0"/>
              <a:t>[Other?]</a:t>
            </a:r>
          </a:p>
          <a:p>
            <a:r>
              <a:rPr lang="en-US" dirty="0"/>
              <a:t>References:</a:t>
            </a:r>
          </a:p>
          <a:p>
            <a:endParaRPr lang="en-US" dirty="0">
              <a:solidFill>
                <a:srgbClr val="000000"/>
              </a:solidFill>
            </a:endParaRPr>
          </a:p>
          <a:p>
            <a:pPr lvl="1"/>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412928344"/>
      </p:ext>
    </p:extLst>
  </p:cSld>
  <p:clrMapOvr>
    <a:masterClrMapping/>
  </p:clrMapOvr>
</p:sld>
</file>

<file path=ppt/slides/slide1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413433082"/>
      </p:ext>
    </p:extLst>
  </p:cSld>
  <p:clrMapOvr>
    <a:masterClrMapping/>
  </p:clrMapOvr>
</p:sld>
</file>

<file path=ppt/slides/slide1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19015101"/>
      </p:ext>
    </p:extLst>
  </p:cSld>
  <p:clrMapOvr>
    <a:masterClrMapping/>
  </p:clrMapOvr>
</p:sld>
</file>

<file path=ppt/slides/slide1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88645174"/>
      </p:ext>
    </p:extLst>
  </p:cSld>
  <p:clrMapOvr>
    <a:masterClrMapping/>
  </p:clrMapOvr>
</p:sld>
</file>

<file path=ppt/slides/slide1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769.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144384633"/>
      </p:ext>
    </p:extLst>
  </p:cSld>
  <p:clrMapOvr>
    <a:masterClrMapping/>
  </p:clrMapOvr>
</p:sld>
</file>

<file path=ppt/slides/slide1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136231916"/>
      </p:ext>
    </p:extLst>
  </p:cSld>
  <p:clrMapOvr>
    <a:masterClrMapping/>
  </p:clrMapOvr>
</p:sld>
</file>

<file path=ppt/slides/slide1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60726368"/>
      </p:ext>
    </p:extLst>
  </p:cSld>
  <p:clrMapOvr>
    <a:masterClrMapping/>
  </p:clrMapOvr>
</p:sld>
</file>

<file path=ppt/slides/slide1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725459191"/>
      </p:ext>
    </p:extLst>
  </p:cSld>
  <p:clrMapOvr>
    <a:masterClrMapping/>
  </p:clrMapOvr>
</p:sld>
</file>

<file path=ppt/slides/slide1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8920092"/>
      </p:ext>
    </p:extLst>
  </p:cSld>
  <p:clrMapOvr>
    <a:masterClrMapping/>
  </p:clrMapOvr>
</p:sld>
</file>

<file path=ppt/slides/slide1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05162797"/>
      </p:ext>
    </p:extLst>
  </p:cSld>
  <p:clrMapOvr>
    <a:masterClrMapping/>
  </p:clrMapOvr>
</p:sld>
</file>

<file path=ppt/slides/slide1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9479858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48.  Public Company Disclosure Requirements</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Frameworks based on certain mandated data flows associated with compelled disclosure can help to inform design, development and deployment of security, IM and Privacy technologies</a:t>
            </a:r>
          </a:p>
          <a:p>
            <a:pPr lvl="1"/>
            <a:r>
              <a:rPr lang="en-US" dirty="0"/>
              <a:t>Compare the standardization of state data breach notice letters that quickly occurred to reduce costs of data breach response across industries, and the relationship of those responses to other disclosures</a:t>
            </a:r>
          </a:p>
          <a:p>
            <a:pPr lvl="1"/>
            <a:r>
              <a:rPr lang="en-US" dirty="0"/>
              <a:t>Consider both governmentally compelled disclosure obligations (SOX, SEC, etc.) and privately adopted obligations (PCI-DSS, certification mark programs, etc.)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90920029"/>
      </p:ext>
    </p:extLst>
  </p:cSld>
  <p:clrMapOvr>
    <a:masterClrMapping/>
  </p:clrMapOvr>
</p:sld>
</file>

<file path=ppt/slides/slide1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46203335"/>
      </p:ext>
    </p:extLst>
  </p:cSld>
  <p:clrMapOvr>
    <a:masterClrMapping/>
  </p:clrMapOvr>
</p:sld>
</file>

<file path=ppt/slides/slide1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961714237"/>
      </p:ext>
    </p:extLst>
  </p:cSld>
  <p:clrMapOvr>
    <a:masterClrMapping/>
  </p:clrMapOvr>
</p:sld>
</file>

<file path=ppt/slides/slide1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285107049"/>
      </p:ext>
    </p:extLst>
  </p:cSld>
  <p:clrMapOvr>
    <a:masterClrMapping/>
  </p:clrMapOvr>
</p:sld>
</file>

<file path=ppt/slides/slide1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235678566"/>
      </p:ext>
    </p:extLst>
  </p:cSld>
  <p:clrMapOvr>
    <a:masterClrMapping/>
  </p:clrMapOvr>
</p:sld>
</file>

<file path=ppt/slides/slide1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20458580"/>
      </p:ext>
    </p:extLst>
  </p:cSld>
  <p:clrMapOvr>
    <a:masterClrMapping/>
  </p:clrMapOvr>
</p:sld>
</file>

<file path=ppt/slides/slide1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628243685"/>
      </p:ext>
    </p:extLst>
  </p:cSld>
  <p:clrMapOvr>
    <a:masterClrMapping/>
  </p:clrMapOvr>
</p:sld>
</file>

<file path=ppt/slides/slide1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264181948"/>
      </p:ext>
    </p:extLst>
  </p:cSld>
  <p:clrMapOvr>
    <a:masterClrMapping/>
  </p:clrMapOvr>
</p:sld>
</file>

<file path=ppt/slides/slide1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461349811"/>
      </p:ext>
    </p:extLst>
  </p:cSld>
  <p:clrMapOvr>
    <a:masterClrMapping/>
  </p:clrMapOvr>
</p:sld>
</file>

<file path=ppt/slides/slide1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33844856"/>
      </p:ext>
    </p:extLst>
  </p:cSld>
  <p:clrMapOvr>
    <a:masterClrMapping/>
  </p:clrMapOvr>
</p:sld>
</file>

<file path=ppt/slides/slide1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0568496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49.  FOIA and Sunshine Laws</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solidFill>
                  <a:srgbClr val="000000"/>
                </a:solidFill>
              </a:rPr>
              <a:t>For governments agencies using the proposed system and/or technology for security, IM and privacy, how will it affect their operations and their disclosure obligations?</a:t>
            </a:r>
          </a:p>
          <a:p>
            <a:pPr lvl="2"/>
            <a:r>
              <a:rPr lang="en-US" dirty="0">
                <a:solidFill>
                  <a:srgbClr val="000000"/>
                </a:solidFill>
              </a:rPr>
              <a:t>Will the system and/or technology produce meta-data and/or reports that will be subject to mandatory or requested disclosure?</a:t>
            </a:r>
          </a:p>
          <a:p>
            <a:pPr lvl="2"/>
            <a:r>
              <a:rPr lang="en-US" dirty="0">
                <a:solidFill>
                  <a:srgbClr val="000000"/>
                </a:solidFill>
              </a:rPr>
              <a:t>What will be the effect on operations and government decision making given the presence of the new meta-data, etc.?</a:t>
            </a:r>
          </a:p>
          <a:p>
            <a:pPr lvl="1"/>
            <a:r>
              <a:rPr lang="en-US" dirty="0"/>
              <a:t>[Other?]</a:t>
            </a:r>
          </a:p>
          <a:p>
            <a:r>
              <a:rPr lang="en-US" dirty="0"/>
              <a:t>References:</a:t>
            </a:r>
          </a:p>
          <a:p>
            <a:endParaRPr lang="en-US" dirty="0">
              <a:solidFill>
                <a:srgbClr val="000000"/>
              </a:solidFill>
            </a:endParaRPr>
          </a:p>
          <a:p>
            <a:pPr lvl="1"/>
            <a:endParaRPr lang="en-US" dirty="0"/>
          </a:p>
          <a:p>
            <a:endParaRPr lang="en-US" dirty="0"/>
          </a:p>
        </p:txBody>
      </p:sp>
    </p:spTree>
    <p:extLst>
      <p:ext uri="{BB962C8B-B14F-4D97-AF65-F5344CB8AC3E}">
        <p14:creationId xmlns:p14="http://schemas.microsoft.com/office/powerpoint/2010/main" val="187895412"/>
      </p:ext>
    </p:extLst>
  </p:cSld>
  <p:clrMapOvr>
    <a:masterClrMapping/>
  </p:clrMapOvr>
</p:sld>
</file>

<file path=ppt/slides/slide1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31182178"/>
      </p:ext>
    </p:extLst>
  </p:cSld>
  <p:clrMapOvr>
    <a:masterClrMapping/>
  </p:clrMapOvr>
</p:sld>
</file>

<file path=ppt/slides/slide1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427752162"/>
      </p:ext>
    </p:extLst>
  </p:cSld>
  <p:clrMapOvr>
    <a:masterClrMapping/>
  </p:clrMapOvr>
</p:sld>
</file>

<file path=ppt/slides/slide1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208269878"/>
      </p:ext>
    </p:extLst>
  </p:cSld>
  <p:clrMapOvr>
    <a:masterClrMapping/>
  </p:clrMapOvr>
</p:sld>
</file>

<file path=ppt/slides/slide1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779.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39807681"/>
      </p:ext>
    </p:extLst>
  </p:cSld>
  <p:clrMapOvr>
    <a:masterClrMapping/>
  </p:clrMapOvr>
</p:sld>
</file>

<file path=ppt/slides/slide1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342091395"/>
      </p:ext>
    </p:extLst>
  </p:cSld>
  <p:clrMapOvr>
    <a:masterClrMapping/>
  </p:clrMapOvr>
</p:sld>
</file>

<file path=ppt/slides/slide1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55336446"/>
      </p:ext>
    </p:extLst>
  </p:cSld>
  <p:clrMapOvr>
    <a:masterClrMapping/>
  </p:clrMapOvr>
</p:sld>
</file>

<file path=ppt/slides/slide1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235455423"/>
      </p:ext>
    </p:extLst>
  </p:cSld>
  <p:clrMapOvr>
    <a:masterClrMapping/>
  </p:clrMapOvr>
</p:sld>
</file>

<file path=ppt/slides/slide1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65915500"/>
      </p:ext>
    </p:extLst>
  </p:cSld>
  <p:clrMapOvr>
    <a:masterClrMapping/>
  </p:clrMapOvr>
</p:sld>
</file>

<file path=ppt/slides/slide1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14366722"/>
      </p:ext>
    </p:extLst>
  </p:cSld>
  <p:clrMapOvr>
    <a:masterClrMapping/>
  </p:clrMapOvr>
</p:sld>
</file>

<file path=ppt/slides/slide1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312585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49.  FOIA and Sunshine Laws</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Existing FOIA and Sunshine laws can provide helpful frameworks for the analysis of the settings in which the operation of the subject security, IM or Privacy system and/or technology could result in new or different reporting obligations of governmental entities.</a:t>
            </a:r>
          </a:p>
          <a:p>
            <a:pPr lvl="1"/>
            <a:r>
              <a:rPr lang="en-US" dirty="0"/>
              <a:t>Massive distribution of information systems reduces control of information for every organization, including governments, making information available beyond control of organization.</a:t>
            </a:r>
          </a:p>
          <a:p>
            <a:pPr lvl="2"/>
            <a:r>
              <a:rPr lang="en-US" dirty="0"/>
              <a:t>Frameworks of system and/or technology analysis should include consideration of effect of FOIA and/or inadvertent disclosure of “honey pots” of security, IM and privacy related information created by operation of the system and/or technology</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34323211"/>
      </p:ext>
    </p:extLst>
  </p:cSld>
  <p:clrMapOvr>
    <a:masterClrMapping/>
  </p:clrMapOvr>
</p:sld>
</file>

<file path=ppt/slides/slide1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86879742"/>
      </p:ext>
    </p:extLst>
  </p:cSld>
  <p:clrMapOvr>
    <a:masterClrMapping/>
  </p:clrMapOvr>
</p:sld>
</file>

<file path=ppt/slides/slide1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65932128"/>
      </p:ext>
    </p:extLst>
  </p:cSld>
  <p:clrMapOvr>
    <a:masterClrMapping/>
  </p:clrMapOvr>
</p:sld>
</file>

<file path=ppt/slides/slide1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89432428"/>
      </p:ext>
    </p:extLst>
  </p:cSld>
  <p:clrMapOvr>
    <a:masterClrMapping/>
  </p:clrMapOvr>
</p:sld>
</file>

<file path=ppt/slides/slide1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94602528"/>
      </p:ext>
    </p:extLst>
  </p:cSld>
  <p:clrMapOvr>
    <a:masterClrMapping/>
  </p:clrMapOvr>
</p:sld>
</file>

<file path=ppt/slides/slide1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78047114"/>
      </p:ext>
    </p:extLst>
  </p:cSld>
  <p:clrMapOvr>
    <a:masterClrMapping/>
  </p:clrMapOvr>
</p:sld>
</file>

<file path=ppt/slides/slide1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609538591"/>
      </p:ext>
    </p:extLst>
  </p:cSld>
  <p:clrMapOvr>
    <a:masterClrMapping/>
  </p:clrMapOvr>
</p:sld>
</file>

<file path=ppt/slides/slide1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41075137"/>
      </p:ext>
    </p:extLst>
  </p:cSld>
  <p:clrMapOvr>
    <a:masterClrMapping/>
  </p:clrMapOvr>
</p:sld>
</file>

<file path=ppt/slides/slide1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06279718"/>
      </p:ext>
    </p:extLst>
  </p:cSld>
  <p:clrMapOvr>
    <a:masterClrMapping/>
  </p:clrMapOvr>
</p:sld>
</file>

<file path=ppt/slides/slide1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787. Dark Patterns - Monetary</a:t>
            </a:r>
            <a:br>
              <a:rPr lang="en-US" sz="2400" dirty="0"/>
            </a:br>
            <a:endParaRPr lang="en-US" sz="2400" dirty="0"/>
          </a:p>
        </p:txBody>
      </p:sp>
      <p:sp>
        <p:nvSpPr>
          <p:cNvPr id="3" name="Content Placeholder 2"/>
          <p:cNvSpPr>
            <a:spLocks noGrp="1"/>
          </p:cNvSpPr>
          <p:nvPr>
            <p:ph idx="1"/>
          </p:nvPr>
        </p:nvSpPr>
        <p:spPr/>
        <p:txBody>
          <a:bodyPr>
            <a:normAutofit/>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sz="1800" dirty="0">
                <a:hlinkClick r:id="rId2"/>
              </a:rPr>
              <a:t>https://www.darkpattern.games</a:t>
            </a:r>
            <a:r>
              <a:rPr lang="en-US" sz="1800" dirty="0"/>
              <a:t> .</a:t>
            </a:r>
          </a:p>
          <a:p>
            <a:pPr lvl="1"/>
            <a:endParaRPr lang="en-US" dirty="0"/>
          </a:p>
          <a:p>
            <a:endParaRPr lang="en-US" dirty="0"/>
          </a:p>
        </p:txBody>
      </p:sp>
    </p:spTree>
    <p:extLst>
      <p:ext uri="{BB962C8B-B14F-4D97-AF65-F5344CB8AC3E}">
        <p14:creationId xmlns:p14="http://schemas.microsoft.com/office/powerpoint/2010/main" val="2354334146"/>
      </p:ext>
    </p:extLst>
  </p:cSld>
  <p:clrMapOvr>
    <a:masterClrMapping/>
  </p:clrMapOvr>
</p:sld>
</file>

<file path=ppt/slides/slide1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8264424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50.  Evidentiary Rules</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solidFill>
                  <a:srgbClr val="000000"/>
                </a:solidFill>
              </a:rPr>
              <a:t>Does the subject security, IM or privacy system and/or technology produce new or additional metrics and/or metadata, and what are the implications from the perspective of formal evidence rules?</a:t>
            </a:r>
          </a:p>
          <a:p>
            <a:pPr lvl="1"/>
            <a:r>
              <a:rPr lang="en-US" dirty="0">
                <a:solidFill>
                  <a:srgbClr val="000000"/>
                </a:solidFill>
              </a:rPr>
              <a:t>For block chain-based architectures, what are the elements of the system performance metrics that will be affected by enhanced block chain evidentiary reliability (when and as such qualities are established)?</a:t>
            </a:r>
          </a:p>
          <a:p>
            <a:pPr lvl="1"/>
            <a:r>
              <a:rPr lang="en-US" dirty="0">
                <a:solidFill>
                  <a:srgbClr val="000000"/>
                </a:solidFill>
              </a:rPr>
              <a:t>What are security, IM and privacy system elements that are NOT enhanced by block chain, and how does that affect system performance? </a:t>
            </a:r>
          </a:p>
          <a:p>
            <a:pPr lvl="2"/>
            <a:r>
              <a:rPr lang="en-US" dirty="0">
                <a:solidFill>
                  <a:srgbClr val="000000"/>
                </a:solidFill>
              </a:rPr>
              <a:t> Does the answer vary with different contexts (e.g., under different laws, etc.)</a:t>
            </a:r>
          </a:p>
          <a:p>
            <a:pPr lvl="1"/>
            <a:r>
              <a:rPr lang="en-US" dirty="0">
                <a:solidFill>
                  <a:srgbClr val="000000"/>
                </a:solidFill>
              </a:rPr>
              <a:t>How does the output of the subject system and/or technology align with the Federal Rules of evidence? </a:t>
            </a:r>
          </a:p>
          <a:p>
            <a:pPr lvl="2"/>
            <a:r>
              <a:rPr lang="en-US" dirty="0">
                <a:solidFill>
                  <a:srgbClr val="000000"/>
                </a:solidFill>
              </a:rPr>
              <a:t> What are its implications for discovery in civil and criminal cases?  </a:t>
            </a:r>
          </a:p>
          <a:p>
            <a:pPr lvl="1"/>
            <a:r>
              <a:rPr lang="en-US" dirty="0">
                <a:solidFill>
                  <a:srgbClr val="000000"/>
                </a:solidFill>
              </a:rPr>
              <a:t>What are fourth amendment implications of deployment of the tech? </a:t>
            </a:r>
          </a:p>
          <a:p>
            <a:pPr lvl="2"/>
            <a:r>
              <a:rPr lang="en-US" dirty="0">
                <a:solidFill>
                  <a:srgbClr val="000000"/>
                </a:solidFill>
              </a:rPr>
              <a:t>Consider data equivalent of thermal scan as “plain view?” Administrative search? Other exceptions to warrant requirement.</a:t>
            </a:r>
          </a:p>
          <a:p>
            <a:pPr lvl="1"/>
            <a:r>
              <a:rPr lang="en-US" dirty="0"/>
              <a:t>[Other?]</a:t>
            </a:r>
          </a:p>
          <a:p>
            <a:r>
              <a:rPr lang="en-US" dirty="0"/>
              <a:t>References:</a:t>
            </a:r>
          </a:p>
          <a:p>
            <a:endParaRPr lang="en-US" dirty="0">
              <a:solidFill>
                <a:srgbClr val="000000"/>
              </a:solidFill>
            </a:endParaRPr>
          </a:p>
          <a:p>
            <a:endParaRPr lang="en-US" dirty="0"/>
          </a:p>
        </p:txBody>
      </p:sp>
    </p:spTree>
    <p:extLst>
      <p:ext uri="{BB962C8B-B14F-4D97-AF65-F5344CB8AC3E}">
        <p14:creationId xmlns:p14="http://schemas.microsoft.com/office/powerpoint/2010/main" val="359802739"/>
      </p:ext>
    </p:extLst>
  </p:cSld>
  <p:clrMapOvr>
    <a:masterClrMapping/>
  </p:clrMapOvr>
</p:sld>
</file>

<file path=ppt/slides/slide1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788. Dark Patterns - Psychological</a:t>
            </a:r>
            <a:br>
              <a:rPr lang="en-US" sz="2400" dirty="0"/>
            </a:br>
            <a:endParaRPr lang="en-US" sz="2400" dirty="0"/>
          </a:p>
        </p:txBody>
      </p:sp>
      <p:sp>
        <p:nvSpPr>
          <p:cNvPr id="3" name="Content Placeholder 2"/>
          <p:cNvSpPr>
            <a:spLocks noGrp="1"/>
          </p:cNvSpPr>
          <p:nvPr>
            <p:ph idx="1"/>
          </p:nvPr>
        </p:nvSpPr>
        <p:spPr/>
        <p:txBody>
          <a:bodyPr>
            <a:normAutofit/>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sz="1800" dirty="0">
                <a:hlinkClick r:id="rId2"/>
              </a:rPr>
              <a:t>https://www.darkpattern.games</a:t>
            </a:r>
            <a:r>
              <a:rPr lang="en-US" sz="1800" dirty="0"/>
              <a:t> </a:t>
            </a:r>
          </a:p>
          <a:p>
            <a:pPr lvl="1"/>
            <a:endParaRPr lang="en-US" dirty="0"/>
          </a:p>
          <a:p>
            <a:endParaRPr lang="en-US" dirty="0"/>
          </a:p>
        </p:txBody>
      </p:sp>
    </p:spTree>
    <p:extLst>
      <p:ext uri="{BB962C8B-B14F-4D97-AF65-F5344CB8AC3E}">
        <p14:creationId xmlns:p14="http://schemas.microsoft.com/office/powerpoint/2010/main" val="1215517679"/>
      </p:ext>
    </p:extLst>
  </p:cSld>
  <p:clrMapOvr>
    <a:masterClrMapping/>
  </p:clrMapOvr>
</p:sld>
</file>

<file path=ppt/slides/slide1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05134116"/>
      </p:ext>
    </p:extLst>
  </p:cSld>
  <p:clrMapOvr>
    <a:masterClrMapping/>
  </p:clrMapOvr>
</p:sld>
</file>

<file path=ppt/slides/slide1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789. Dark Patterns - Temporal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730063441"/>
      </p:ext>
    </p:extLst>
  </p:cSld>
  <p:clrMapOvr>
    <a:masterClrMapping/>
  </p:clrMapOvr>
</p:sld>
</file>

<file path=ppt/slides/slide1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789. Dark Patterns - Temporal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25319741"/>
      </p:ext>
    </p:extLst>
  </p:cSld>
  <p:clrMapOvr>
    <a:masterClrMapping/>
  </p:clrMapOvr>
</p:sld>
</file>

<file path=ppt/slides/slide1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790. Dark Patterns - Social</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411007681"/>
      </p:ext>
    </p:extLst>
  </p:cSld>
  <p:clrMapOvr>
    <a:masterClrMapping/>
  </p:clrMapOvr>
</p:sld>
</file>

<file path=ppt/slides/slide1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790. Dark Patterns - Social</a:t>
            </a:r>
            <a:br>
              <a:rPr lang="en-US" sz="2400" dirty="0"/>
            </a:br>
            <a:endParaRPr lang="en-US" sz="2400" dirty="0"/>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09104735"/>
      </p:ext>
    </p:extLst>
  </p:cSld>
  <p:clrMapOvr>
    <a:masterClrMapping/>
  </p:clrMapOvr>
</p:sld>
</file>

<file path=ppt/slides/slide1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888339129"/>
      </p:ext>
    </p:extLst>
  </p:cSld>
  <p:clrMapOvr>
    <a:masterClrMapping/>
  </p:clrMapOvr>
</p:sld>
</file>

<file path=ppt/slides/slide1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655927795"/>
      </p:ext>
    </p:extLst>
  </p:cSld>
  <p:clrMapOvr>
    <a:masterClrMapping/>
  </p:clrMapOvr>
</p:sld>
</file>

<file path=ppt/slides/slide1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859063571"/>
      </p:ext>
    </p:extLst>
  </p:cSld>
  <p:clrMapOvr>
    <a:masterClrMapping/>
  </p:clrMapOvr>
</p:sld>
</file>

<file path=ppt/slides/slide1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810647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50.  Evidentiary Rules</a:t>
            </a:r>
          </a:p>
        </p:txBody>
      </p:sp>
      <p:sp>
        <p:nvSpPr>
          <p:cNvPr id="3" name="Content Placeholder 2"/>
          <p:cNvSpPr>
            <a:spLocks noGrp="1"/>
          </p:cNvSpPr>
          <p:nvPr>
            <p:ph idx="1"/>
          </p:nvPr>
        </p:nvSpPr>
        <p:spPr/>
        <p:txBody>
          <a:bodyPr>
            <a:normAutofit fontScale="92500" lnSpcReduction="10000"/>
          </a:bodyPr>
          <a:lstStyle/>
          <a:p>
            <a:r>
              <a:rPr lang="en-US" dirty="0"/>
              <a:t>Candidate Analytical Frameworks/Metrics/Actions</a:t>
            </a:r>
          </a:p>
          <a:p>
            <a:pPr lvl="1"/>
            <a:r>
              <a:rPr lang="en-US" dirty="0"/>
              <a:t>Consider frameworks that recognize and help unpack the relationship of meta-data, evidence rules, and legal liability.</a:t>
            </a:r>
          </a:p>
          <a:p>
            <a:pPr lvl="1"/>
            <a:r>
              <a:rPr lang="en-US" dirty="0"/>
              <a:t>Introduce frameworks that draw in inquiry toward consideration of issues of prohibition against self incrimination under the 5</a:t>
            </a:r>
            <a:r>
              <a:rPr lang="en-US" baseline="30000" dirty="0"/>
              <a:t>th</a:t>
            </a:r>
            <a:r>
              <a:rPr lang="en-US" dirty="0"/>
              <a:t> Amendment.</a:t>
            </a:r>
          </a:p>
          <a:p>
            <a:pPr lvl="2"/>
            <a:r>
              <a:rPr lang="en-US" dirty="0"/>
              <a:t>Better to anticipate that issue than to react to it.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89708841"/>
      </p:ext>
    </p:extLst>
  </p:cSld>
  <p:clrMapOvr>
    <a:masterClrMapping/>
  </p:clrMapOvr>
</p:sld>
</file>

<file path=ppt/slides/slide1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4064782"/>
      </p:ext>
    </p:extLst>
  </p:cSld>
  <p:clrMapOvr>
    <a:masterClrMapping/>
  </p:clrMapOvr>
</p:sld>
</file>

<file path=ppt/slides/slide1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15986453"/>
      </p:ext>
    </p:extLst>
  </p:cSld>
  <p:clrMapOvr>
    <a:masterClrMapping/>
  </p:clrMapOvr>
</p:sld>
</file>

<file path=ppt/slides/slide1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84017310"/>
      </p:ext>
    </p:extLst>
  </p:cSld>
  <p:clrMapOvr>
    <a:masterClrMapping/>
  </p:clrMapOvr>
</p:sld>
</file>

<file path=ppt/slides/slide1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055652788"/>
      </p:ext>
    </p:extLst>
  </p:cSld>
  <p:clrMapOvr>
    <a:masterClrMapping/>
  </p:clrMapOvr>
</p:sld>
</file>

<file path=ppt/slides/slide1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7005171"/>
      </p:ext>
    </p:extLst>
  </p:cSld>
  <p:clrMapOvr>
    <a:masterClrMapping/>
  </p:clrMapOvr>
</p:sld>
</file>

<file path=ppt/slides/slide1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367138997"/>
      </p:ext>
    </p:extLst>
  </p:cSld>
  <p:clrMapOvr>
    <a:masterClrMapping/>
  </p:clrMapOvr>
</p:sld>
</file>

<file path=ppt/slides/slide1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738076615"/>
      </p:ext>
    </p:extLst>
  </p:cSld>
  <p:clrMapOvr>
    <a:masterClrMapping/>
  </p:clrMapOvr>
</p:sld>
</file>

<file path=ppt/slides/slide1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78101951"/>
      </p:ext>
    </p:extLst>
  </p:cSld>
  <p:clrMapOvr>
    <a:masterClrMapping/>
  </p:clrMapOvr>
</p:sld>
</file>

<file path=ppt/slides/slide1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06205715"/>
      </p:ext>
    </p:extLst>
  </p:cSld>
  <p:clrMapOvr>
    <a:masterClrMapping/>
  </p:clrMapOvr>
</p:sld>
</file>

<file path=ppt/slides/slide1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541337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51.  IP Review </a:t>
            </a:r>
          </a:p>
        </p:txBody>
      </p:sp>
      <p:sp>
        <p:nvSpPr>
          <p:cNvPr id="3" name="Content Placeholder 2"/>
          <p:cNvSpPr>
            <a:spLocks noGrp="1"/>
          </p:cNvSpPr>
          <p:nvPr>
            <p:ph idx="1"/>
          </p:nvPr>
        </p:nvSpPr>
        <p:spPr/>
        <p:txBody>
          <a:bodyPr>
            <a:normAutofit fontScale="55000" lnSpcReduction="20000"/>
          </a:bodyPr>
          <a:lstStyle/>
          <a:p>
            <a:r>
              <a:rPr lang="en-US" dirty="0">
                <a:solidFill>
                  <a:srgbClr val="000000"/>
                </a:solidFill>
              </a:rPr>
              <a:t>Challenges</a:t>
            </a:r>
          </a:p>
          <a:p>
            <a:pPr lvl="1"/>
            <a:r>
              <a:rPr lang="en-US" dirty="0">
                <a:solidFill>
                  <a:srgbClr val="000000"/>
                </a:solidFill>
              </a:rPr>
              <a:t>Data and information (including that subset of data and information that is associated with the operation of security, IM and privacy-related system and/or technology) is NOT itself protected by copyright, patent, or trademark laws.</a:t>
            </a:r>
          </a:p>
          <a:p>
            <a:pPr lvl="2"/>
            <a:r>
              <a:rPr lang="en-US" dirty="0">
                <a:solidFill>
                  <a:srgbClr val="000000"/>
                </a:solidFill>
              </a:rPr>
              <a:t>Trade secret protection, the fourth category of IP, has a closer relationship with data and information traditionally applied in security, IM or privacy settings, as a consequence of their co-dependence on secrecy.</a:t>
            </a:r>
          </a:p>
          <a:p>
            <a:pPr lvl="3"/>
            <a:r>
              <a:rPr lang="en-US" dirty="0">
                <a:solidFill>
                  <a:srgbClr val="000000"/>
                </a:solidFill>
              </a:rPr>
              <a:t>See “Death of Secrecy” Map.</a:t>
            </a:r>
          </a:p>
          <a:p>
            <a:pPr lvl="3"/>
            <a:r>
              <a:rPr lang="en-US" dirty="0">
                <a:solidFill>
                  <a:srgbClr val="000000"/>
                </a:solidFill>
              </a:rPr>
              <a:t>It is recognized that aspects of a subject system and/or technology may be dependent upon “secrecy” (such as public key encryption, etc.), and that a subset of that secret information may qualify for “trade secret” protection under relevant state law.  In those cases, where “trade secret” protection is part of the value proposition of a system and/or technology business, relevant state laws should be consulted to confirm that such protection will be available in accordance with expectations.</a:t>
            </a:r>
          </a:p>
          <a:p>
            <a:pPr lvl="4"/>
            <a:r>
              <a:rPr lang="en-US" dirty="0">
                <a:solidFill>
                  <a:srgbClr val="000000"/>
                </a:solidFill>
              </a:rPr>
              <a:t>These issues may become more challenging as distributed information systems give rise to distributed governance which gives rise to such shared infrastructure as distributed ledgers (block chain), distributed warehouse functions for distributed inventory (e.g., eBay,™ Amazon™), distributed fleet management (Uber™), infrastructure management (Airbnb), and their corresponding IM and Privacy issues. </a:t>
            </a:r>
          </a:p>
          <a:p>
            <a:pPr lvl="1"/>
            <a:r>
              <a:rPr lang="en-US" dirty="0">
                <a:solidFill>
                  <a:srgbClr val="000000"/>
                </a:solidFill>
              </a:rPr>
              <a:t>In the absence of IP protection, does the system and/or technology make correct assumptions about copyright, patent, TM and trade secret protection for its operation that are consistent with desired deployment?  </a:t>
            </a:r>
          </a:p>
          <a:p>
            <a:pPr lvl="2"/>
            <a:r>
              <a:rPr lang="en-US" dirty="0">
                <a:solidFill>
                  <a:srgbClr val="000000"/>
                </a:solidFill>
              </a:rPr>
              <a:t>Will the system and/or technology get shut down in the “patent thicket?”</a:t>
            </a:r>
          </a:p>
          <a:p>
            <a:pPr lvl="1"/>
            <a:r>
              <a:rPr lang="en-US" dirty="0">
                <a:solidFill>
                  <a:srgbClr val="000000"/>
                </a:solidFill>
              </a:rPr>
              <a:t>Will the broad adoption of the system and/or technology lead to “natural monopoly” in the networks IP infrastructure that will affect security goals? </a:t>
            </a:r>
          </a:p>
          <a:p>
            <a:pPr lvl="1"/>
            <a:r>
              <a:rPr lang="en-US" dirty="0">
                <a:solidFill>
                  <a:srgbClr val="000000"/>
                </a:solidFill>
              </a:rPr>
              <a:t>What are open source (copyright) or open standard elements that could aid in adoption? </a:t>
            </a:r>
          </a:p>
          <a:p>
            <a:pPr lvl="1"/>
            <a:r>
              <a:rPr lang="en-US" dirty="0">
                <a:solidFill>
                  <a:srgbClr val="000000"/>
                </a:solidFill>
              </a:rPr>
              <a:t>Does operation of the system and/or technology undermine or “abuse” IP rights?  </a:t>
            </a:r>
          </a:p>
          <a:p>
            <a:pPr lvl="1"/>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59324391"/>
      </p:ext>
    </p:extLst>
  </p:cSld>
  <p:clrMapOvr>
    <a:masterClrMapping/>
  </p:clrMapOvr>
</p:sld>
</file>

<file path=ppt/slides/slide1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857577057"/>
      </p:ext>
    </p:extLst>
  </p:cSld>
  <p:clrMapOvr>
    <a:masterClrMapping/>
  </p:clrMapOvr>
</p:sld>
</file>

<file path=ppt/slides/slide1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933480134"/>
      </p:ext>
    </p:extLst>
  </p:cSld>
  <p:clrMapOvr>
    <a:masterClrMapping/>
  </p:clrMapOvr>
</p:sld>
</file>

<file path=ppt/slides/slide1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3405357"/>
      </p:ext>
    </p:extLst>
  </p:cSld>
  <p:clrMapOvr>
    <a:masterClrMapping/>
  </p:clrMapOvr>
</p:sld>
</file>

<file path=ppt/slides/slide1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799.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188803"/>
      </p:ext>
    </p:extLst>
  </p:cSld>
  <p:clrMapOvr>
    <a:masterClrMapping/>
  </p:clrMapOvr>
</p:sld>
</file>

<file path=ppt/slides/slide1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045674645"/>
      </p:ext>
    </p:extLst>
  </p:cSld>
  <p:clrMapOvr>
    <a:masterClrMapping/>
  </p:clrMapOvr>
</p:sld>
</file>

<file path=ppt/slides/slide1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26103321"/>
      </p:ext>
    </p:extLst>
  </p:cSld>
  <p:clrMapOvr>
    <a:masterClrMapping/>
  </p:clrMapOvr>
</p:sld>
</file>

<file path=ppt/slides/slide1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857384099"/>
      </p:ext>
    </p:extLst>
  </p:cSld>
  <p:clrMapOvr>
    <a:masterClrMapping/>
  </p:clrMapOvr>
</p:sld>
</file>

<file path=ppt/slides/slide1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497811638"/>
      </p:ext>
    </p:extLst>
  </p:cSld>
  <p:clrMapOvr>
    <a:masterClrMapping/>
  </p:clrMapOvr>
</p:sld>
</file>

<file path=ppt/slides/slide1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55625430"/>
      </p:ext>
    </p:extLst>
  </p:cSld>
  <p:clrMapOvr>
    <a:masterClrMapping/>
  </p:clrMapOvr>
</p:sld>
</file>

<file path=ppt/slides/slide1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4220752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762"/>
          </a:xfrm>
        </p:spPr>
        <p:txBody>
          <a:bodyPr>
            <a:normAutofit/>
          </a:bodyPr>
          <a:lstStyle/>
          <a:p>
            <a:r>
              <a:rPr lang="en-US" sz="3200" dirty="0"/>
              <a:t>51.  IP Review </a:t>
            </a:r>
          </a:p>
        </p:txBody>
      </p:sp>
      <p:sp>
        <p:nvSpPr>
          <p:cNvPr id="3" name="Content Placeholder 2"/>
          <p:cNvSpPr>
            <a:spLocks noGrp="1"/>
          </p:cNvSpPr>
          <p:nvPr>
            <p:ph idx="1"/>
          </p:nvPr>
        </p:nvSpPr>
        <p:spPr>
          <a:xfrm>
            <a:off x="457200" y="1168400"/>
            <a:ext cx="8229600" cy="4525963"/>
          </a:xfrm>
        </p:spPr>
        <p:txBody>
          <a:bodyPr>
            <a:noAutofit/>
          </a:bodyPr>
          <a:lstStyle/>
          <a:p>
            <a:r>
              <a:rPr lang="en-US" sz="1200" dirty="0"/>
              <a:t>Candidate Analytical Frameworks/Metrics/Actions</a:t>
            </a:r>
          </a:p>
          <a:p>
            <a:pPr lvl="1"/>
            <a:r>
              <a:rPr lang="en-US" sz="1200" dirty="0"/>
              <a:t>To facilitate broad adoption consistent with IP rights, frameworks of IP issues should be applied to test the IP operating assumptions of the subject security, IM or privacy system and/or technology.</a:t>
            </a:r>
          </a:p>
          <a:p>
            <a:pPr lvl="1"/>
            <a:r>
              <a:rPr lang="en-US" sz="1200" dirty="0"/>
              <a:t>What are copyright assumptions and implications of the subject system and/or technology?</a:t>
            </a:r>
          </a:p>
          <a:p>
            <a:pPr lvl="2"/>
            <a:r>
              <a:rPr lang="en-US" sz="1200" dirty="0"/>
              <a:t>Is “open source” licensing of copyrightable elements of the system helpful to achieving broad adoption?</a:t>
            </a:r>
          </a:p>
          <a:p>
            <a:pPr lvl="2"/>
            <a:r>
              <a:rPr lang="en-US" sz="1200" dirty="0"/>
              <a:t>Will there be restrictions on copyright licensing that will undermine technical interoperability of the system, hampering security, IM and privacy goals.</a:t>
            </a:r>
          </a:p>
          <a:p>
            <a:pPr lvl="3"/>
            <a:r>
              <a:rPr lang="en-US" sz="1200" dirty="0"/>
              <a:t>Compare issue of “portability” of social graph across multiple social networks</a:t>
            </a:r>
          </a:p>
          <a:p>
            <a:pPr lvl="1"/>
            <a:r>
              <a:rPr lang="en-US" sz="1200" dirty="0"/>
              <a:t>What are patent assumptions and implications of deployment of the system and/or technology?</a:t>
            </a:r>
          </a:p>
          <a:p>
            <a:pPr lvl="2"/>
            <a:r>
              <a:rPr lang="en-US" sz="1200" dirty="0"/>
              <a:t>Will deployments of the security, IM or Privacy system and/or technology involve interaction with other patented technologies?  If so, will there be the potential for infringement of patent rights?</a:t>
            </a:r>
          </a:p>
          <a:p>
            <a:pPr lvl="2"/>
            <a:r>
              <a:rPr lang="en-US" sz="1200" dirty="0"/>
              <a:t>Is the security, IM or Privacy system and/or technology a compelling candidate around which to gather a standard setting effort with the consequent production of standard specification and the cross licensing of “Necessary Claims” of Patent right.</a:t>
            </a:r>
          </a:p>
          <a:p>
            <a:pPr lvl="1"/>
            <a:r>
              <a:rPr lang="en-US" sz="1200" dirty="0"/>
              <a:t>What are trademark assumptions and implications of deployment of the system and/or technology?</a:t>
            </a:r>
          </a:p>
          <a:p>
            <a:pPr lvl="2"/>
            <a:r>
              <a:rPr lang="en-US" sz="1200" dirty="0"/>
              <a:t>Will deployments of the security, IM require TM license associated with inputs of products and services?</a:t>
            </a:r>
          </a:p>
          <a:p>
            <a:pPr lvl="2"/>
            <a:r>
              <a:rPr lang="en-US" sz="1200" dirty="0"/>
              <a:t>Will the security, IM or privacy system and/or technology benefit from a Certification Mark program for system users to be able to identify its conformity to third party standards of security, IM or Privacy.</a:t>
            </a:r>
          </a:p>
          <a:p>
            <a:pPr lvl="1"/>
            <a:r>
              <a:rPr lang="en-US" sz="1200" dirty="0"/>
              <a:t>What are trade secret assumptions and implications of deployment of the system and/or technology?</a:t>
            </a:r>
          </a:p>
          <a:p>
            <a:pPr lvl="2"/>
            <a:r>
              <a:rPr lang="en-US" sz="1200" dirty="0"/>
              <a:t>If trade secret protection is relied upon to protect the information entropy of security, IM or Private data, laws of relevant jurisdictions should be consulted to affirm needed protection.</a:t>
            </a:r>
          </a:p>
          <a:p>
            <a:pPr lvl="1"/>
            <a:r>
              <a:rPr lang="en-US" sz="1200" dirty="0"/>
              <a:t>[Other?]</a:t>
            </a:r>
          </a:p>
          <a:p>
            <a:r>
              <a:rPr lang="en-US" sz="1200" dirty="0"/>
              <a:t>References:</a:t>
            </a:r>
          </a:p>
          <a:p>
            <a:endParaRPr lang="en-US" sz="1200" dirty="0"/>
          </a:p>
        </p:txBody>
      </p:sp>
    </p:spTree>
    <p:extLst>
      <p:ext uri="{BB962C8B-B14F-4D97-AF65-F5344CB8AC3E}">
        <p14:creationId xmlns:p14="http://schemas.microsoft.com/office/powerpoint/2010/main" val="2936803779"/>
      </p:ext>
    </p:extLst>
  </p:cSld>
  <p:clrMapOvr>
    <a:masterClrMapping/>
  </p:clrMapOvr>
</p:sld>
</file>

<file path=ppt/slides/slide1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700016347"/>
      </p:ext>
    </p:extLst>
  </p:cSld>
  <p:clrMapOvr>
    <a:masterClrMapping/>
  </p:clrMapOvr>
</p:sld>
</file>

<file path=ppt/slides/slide1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81964638"/>
      </p:ext>
    </p:extLst>
  </p:cSld>
  <p:clrMapOvr>
    <a:masterClrMapping/>
  </p:clrMapOvr>
</p:sld>
</file>

<file path=ppt/slides/slide1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495954898"/>
      </p:ext>
    </p:extLst>
  </p:cSld>
  <p:clrMapOvr>
    <a:masterClrMapping/>
  </p:clrMapOvr>
</p:sld>
</file>

<file path=ppt/slides/slide1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1019307"/>
      </p:ext>
    </p:extLst>
  </p:cSld>
  <p:clrMapOvr>
    <a:masterClrMapping/>
  </p:clrMapOvr>
</p:sld>
</file>

<file path=ppt/slides/slide1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7487851"/>
      </p:ext>
    </p:extLst>
  </p:cSld>
  <p:clrMapOvr>
    <a:masterClrMapping/>
  </p:clrMapOvr>
</p:sld>
</file>

<file path=ppt/slides/slide1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357917699"/>
      </p:ext>
    </p:extLst>
  </p:cSld>
  <p:clrMapOvr>
    <a:masterClrMapping/>
  </p:clrMapOvr>
</p:sld>
</file>

<file path=ppt/slides/slide1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17083221"/>
      </p:ext>
    </p:extLst>
  </p:cSld>
  <p:clrMapOvr>
    <a:masterClrMapping/>
  </p:clrMapOvr>
</p:sld>
</file>

<file path=ppt/slides/slide1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631180888"/>
      </p:ext>
    </p:extLst>
  </p:cSld>
  <p:clrMapOvr>
    <a:masterClrMapping/>
  </p:clrMapOvr>
</p:sld>
</file>

<file path=ppt/slides/slide1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892016767"/>
      </p:ext>
    </p:extLst>
  </p:cSld>
  <p:clrMapOvr>
    <a:masterClrMapping/>
  </p:clrMapOvr>
</p:sld>
</file>

<file path=ppt/slides/slide1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375659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52.  Anti-Trust and Competition Laws</a:t>
            </a:r>
          </a:p>
        </p:txBody>
      </p:sp>
      <p:sp>
        <p:nvSpPr>
          <p:cNvPr id="3" name="Content Placeholder 2"/>
          <p:cNvSpPr>
            <a:spLocks noGrp="1"/>
          </p:cNvSpPr>
          <p:nvPr>
            <p:ph idx="1"/>
          </p:nvPr>
        </p:nvSpPr>
        <p:spPr/>
        <p:txBody>
          <a:bodyPr>
            <a:normAutofit fontScale="70000" lnSpcReduction="20000"/>
          </a:bodyPr>
          <a:lstStyle/>
          <a:p>
            <a:r>
              <a:rPr lang="en-US" dirty="0"/>
              <a:t>Challenges </a:t>
            </a:r>
          </a:p>
          <a:p>
            <a:pPr lvl="1"/>
            <a:r>
              <a:rPr lang="en-US" dirty="0"/>
              <a:t>Successful security, IM and Privacy systems that are deployed on distributed networks, such as the Internet, require coordination at various levels among multiple parties to be successful.  </a:t>
            </a:r>
          </a:p>
          <a:p>
            <a:pPr lvl="2"/>
            <a:r>
              <a:rPr lang="en-US" dirty="0"/>
              <a:t>Certain types of coordination among competitors is prohibited under relevant anti-trust (US) and competition law (EU) and other relevant laws.</a:t>
            </a:r>
          </a:p>
          <a:p>
            <a:pPr lvl="1"/>
            <a:r>
              <a:rPr lang="en-US" dirty="0"/>
              <a:t>Will the subject security, IM or Privacy system and/or technology require (or foster) the exchange of information among competitors in a manner that is inconsistent with anti-trust and competition laws? </a:t>
            </a:r>
          </a:p>
          <a:p>
            <a:pPr lvl="1"/>
            <a:r>
              <a:rPr lang="en-US" dirty="0"/>
              <a:t>[Other?]</a:t>
            </a:r>
          </a:p>
          <a:p>
            <a:r>
              <a:rPr lang="en-US" dirty="0"/>
              <a:t>References:</a:t>
            </a:r>
          </a:p>
          <a:p>
            <a:pPr lvl="1"/>
            <a:r>
              <a:rPr lang="en-US" dirty="0"/>
              <a:t>“Standardization Under EU Competition Rules and US Antitrust Laws – The Rise and Limits of Self-Regulation, by Lundqvist, Elgar Publishing, 2014</a:t>
            </a:r>
          </a:p>
          <a:p>
            <a:pPr lvl="1"/>
            <a:r>
              <a:rPr lang="en-US" dirty="0"/>
              <a:t>See ref: Monopsony in Law and Economics</a:t>
            </a:r>
          </a:p>
          <a:p>
            <a:endParaRPr lang="en-US" dirty="0"/>
          </a:p>
          <a:p>
            <a:pPr lvl="1"/>
            <a:endParaRPr lang="en-US" dirty="0"/>
          </a:p>
          <a:p>
            <a:endParaRPr lang="en-US" dirty="0"/>
          </a:p>
        </p:txBody>
      </p:sp>
    </p:spTree>
    <p:extLst>
      <p:ext uri="{BB962C8B-B14F-4D97-AF65-F5344CB8AC3E}">
        <p14:creationId xmlns:p14="http://schemas.microsoft.com/office/powerpoint/2010/main" val="1301591781"/>
      </p:ext>
    </p:extLst>
  </p:cSld>
  <p:clrMapOvr>
    <a:masterClrMapping/>
  </p:clrMapOvr>
</p:sld>
</file>

<file path=ppt/slides/slide1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397702450"/>
      </p:ext>
    </p:extLst>
  </p:cSld>
  <p:clrMapOvr>
    <a:masterClrMapping/>
  </p:clrMapOvr>
</p:sld>
</file>

<file path=ppt/slides/slide1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130839625"/>
      </p:ext>
    </p:extLst>
  </p:cSld>
  <p:clrMapOvr>
    <a:masterClrMapping/>
  </p:clrMapOvr>
</p:sld>
</file>

<file path=ppt/slides/slide1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219009747"/>
      </p:ext>
    </p:extLst>
  </p:cSld>
  <p:clrMapOvr>
    <a:masterClrMapping/>
  </p:clrMapOvr>
</p:sld>
</file>

<file path=ppt/slides/slide1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809.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080424387"/>
      </p:ext>
    </p:extLst>
  </p:cSld>
  <p:clrMapOvr>
    <a:masterClrMapping/>
  </p:clrMapOvr>
</p:sld>
</file>

<file path=ppt/slides/slide1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97961122"/>
      </p:ext>
    </p:extLst>
  </p:cSld>
  <p:clrMapOvr>
    <a:masterClrMapping/>
  </p:clrMapOvr>
</p:sld>
</file>

<file path=ppt/slides/slide1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988216846"/>
      </p:ext>
    </p:extLst>
  </p:cSld>
  <p:clrMapOvr>
    <a:masterClrMapping/>
  </p:clrMapOvr>
</p:sld>
</file>

<file path=ppt/slides/slide1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811.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48718433"/>
      </p:ext>
    </p:extLst>
  </p:cSld>
  <p:clrMapOvr>
    <a:masterClrMapping/>
  </p:clrMapOvr>
</p:sld>
</file>

<file path=ppt/slides/slide1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811.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02554346"/>
      </p:ext>
    </p:extLst>
  </p:cSld>
  <p:clrMapOvr>
    <a:masterClrMapping/>
  </p:clrMapOvr>
</p:sld>
</file>

<file path=ppt/slides/slide1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812.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18773970"/>
      </p:ext>
    </p:extLst>
  </p:cSld>
  <p:clrMapOvr>
    <a:masterClrMapping/>
  </p:clrMapOvr>
</p:sld>
</file>

<file path=ppt/slides/slide1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812.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445223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52.  Anti-Trust and Competition Laws</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Anti-trust laws establish criteria for a number of “safe harbors,” as well as a variety of “per-se” violations, that help to bound and clarify the types of behaviors in which competitors can engage together.</a:t>
            </a:r>
          </a:p>
          <a:p>
            <a:pPr lvl="2"/>
            <a:r>
              <a:rPr lang="en-US" dirty="0"/>
              <a:t>Frameworks for security, IM and Privacy network policy should include clarifying statement describing proscribed and expected behaviors of participants in the network</a:t>
            </a:r>
          </a:p>
          <a:p>
            <a:pPr lvl="3"/>
            <a:r>
              <a:rPr lang="en-US" dirty="0"/>
              <a:t>Samples of language can be gleaned from documents of technical standard setting organization (SSOs)</a:t>
            </a:r>
          </a:p>
          <a:p>
            <a:pPr lvl="1"/>
            <a:r>
              <a:rPr lang="en-US" dirty="0"/>
              <a:t>Consider how the system and/or technology (and its optimal network structures) will effect and affect market structures tending toward both Monopoly (single provider) and Monopsony (single consumer) situations.</a:t>
            </a:r>
          </a:p>
          <a:p>
            <a:pPr lvl="1"/>
            <a:r>
              <a:rPr lang="en-US" dirty="0"/>
              <a:t>Review and consider structures and competition law issues in other third-party service and intangibles networks</a:t>
            </a:r>
          </a:p>
          <a:p>
            <a:pPr lvl="2"/>
            <a:r>
              <a:rPr lang="en-US" dirty="0"/>
              <a:t>Shipping</a:t>
            </a:r>
          </a:p>
          <a:p>
            <a:pPr lvl="2"/>
            <a:r>
              <a:rPr lang="en-US" dirty="0"/>
              <a:t>Payroll services</a:t>
            </a:r>
          </a:p>
          <a:p>
            <a:pPr lvl="2"/>
            <a:r>
              <a:rPr lang="en-US" dirty="0"/>
              <a:t>Advertising</a:t>
            </a:r>
          </a:p>
          <a:p>
            <a:pPr lvl="2"/>
            <a:r>
              <a:rPr lang="en-US" dirty="0"/>
              <a:t>Cloud services</a:t>
            </a:r>
          </a:p>
          <a:p>
            <a:pPr lvl="2"/>
            <a:r>
              <a:rPr lang="en-US" dirty="0"/>
              <a:t>Federated identity</a:t>
            </a:r>
          </a:p>
          <a:p>
            <a:pPr lvl="2"/>
            <a:r>
              <a:rPr lang="en-US" dirty="0"/>
              <a:t>Consumer finance/payment cards</a:t>
            </a:r>
          </a:p>
          <a:p>
            <a:pPr lvl="1"/>
            <a:r>
              <a:rPr lang="en-US" dirty="0"/>
              <a:t>[Other?]</a:t>
            </a:r>
          </a:p>
          <a:p>
            <a:r>
              <a:rPr lang="en-US" dirty="0"/>
              <a:t>References:</a:t>
            </a:r>
          </a:p>
        </p:txBody>
      </p:sp>
    </p:spTree>
    <p:extLst>
      <p:ext uri="{BB962C8B-B14F-4D97-AF65-F5344CB8AC3E}">
        <p14:creationId xmlns:p14="http://schemas.microsoft.com/office/powerpoint/2010/main" val="1866108257"/>
      </p:ext>
    </p:extLst>
  </p:cSld>
  <p:clrMapOvr>
    <a:masterClrMapping/>
  </p:clrMapOvr>
</p:sld>
</file>

<file path=ppt/slides/slide1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813.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49629861"/>
      </p:ext>
    </p:extLst>
  </p:cSld>
  <p:clrMapOvr>
    <a:masterClrMapping/>
  </p:clrMapOvr>
</p:sld>
</file>

<file path=ppt/slides/slide1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813.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928153536"/>
      </p:ext>
    </p:extLst>
  </p:cSld>
  <p:clrMapOvr>
    <a:masterClrMapping/>
  </p:clrMapOvr>
</p:sld>
</file>

<file path=ppt/slides/slide1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814.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75691644"/>
      </p:ext>
    </p:extLst>
  </p:cSld>
  <p:clrMapOvr>
    <a:masterClrMapping/>
  </p:clrMapOvr>
</p:sld>
</file>

<file path=ppt/slides/slide1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814.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624541980"/>
      </p:ext>
    </p:extLst>
  </p:cSld>
  <p:clrMapOvr>
    <a:masterClrMapping/>
  </p:clrMapOvr>
</p:sld>
</file>

<file path=ppt/slides/slide1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815.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44520996"/>
      </p:ext>
    </p:extLst>
  </p:cSld>
  <p:clrMapOvr>
    <a:masterClrMapping/>
  </p:clrMapOvr>
</p:sld>
</file>

<file path=ppt/slides/slide1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815.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978749293"/>
      </p:ext>
    </p:extLst>
  </p:cSld>
  <p:clrMapOvr>
    <a:masterClrMapping/>
  </p:clrMapOvr>
</p:sld>
</file>

<file path=ppt/slides/slide1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816.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34779046"/>
      </p:ext>
    </p:extLst>
  </p:cSld>
  <p:clrMapOvr>
    <a:masterClrMapping/>
  </p:clrMapOvr>
</p:sld>
</file>

<file path=ppt/slides/slide1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816.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022780827"/>
      </p:ext>
    </p:extLst>
  </p:cSld>
  <p:clrMapOvr>
    <a:masterClrMapping/>
  </p:clrMapOvr>
</p:sld>
</file>

<file path=ppt/slides/slide1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817.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66730402"/>
      </p:ext>
    </p:extLst>
  </p:cSld>
  <p:clrMapOvr>
    <a:masterClrMapping/>
  </p:clrMapOvr>
</p:sld>
</file>

<file path=ppt/slides/slide1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817.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69837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AutoNum type="arabicPeriod" startAt="91"/>
            </a:pPr>
            <a:r>
              <a:rPr lang="en-US" dirty="0">
                <a:solidFill>
                  <a:srgbClr val="3366FF"/>
                </a:solidFill>
              </a:rPr>
              <a:t>Authentication-Related Risks</a:t>
            </a:r>
          </a:p>
          <a:p>
            <a:pPr marL="514350" indent="-514350">
              <a:buAutoNum type="arabicPeriod" startAt="91"/>
            </a:pPr>
            <a:r>
              <a:rPr lang="en-US" dirty="0">
                <a:solidFill>
                  <a:srgbClr val="3366FF"/>
                </a:solidFill>
              </a:rPr>
              <a:t>Authorization-Related Risks</a:t>
            </a:r>
          </a:p>
          <a:p>
            <a:pPr marL="514350" indent="-514350">
              <a:buAutoNum type="arabicPeriod" startAt="91"/>
            </a:pPr>
            <a:r>
              <a:rPr lang="en-US" dirty="0">
                <a:solidFill>
                  <a:srgbClr val="008000"/>
                </a:solidFill>
              </a:rPr>
              <a:t>Backward-Compatibility Issues</a:t>
            </a:r>
          </a:p>
          <a:p>
            <a:pPr marL="514350" indent="-514350">
              <a:buAutoNum type="arabicPeriod" startAt="94"/>
            </a:pPr>
            <a:r>
              <a:rPr lang="en-US" dirty="0">
                <a:solidFill>
                  <a:srgbClr val="FF0000"/>
                </a:solidFill>
              </a:rPr>
              <a:t>Ethical Considerations</a:t>
            </a:r>
          </a:p>
          <a:p>
            <a:pPr marL="514350" indent="-514350">
              <a:buAutoNum type="arabicPeriod" startAt="94"/>
            </a:pPr>
            <a:r>
              <a:rPr lang="en-US" dirty="0">
                <a:solidFill>
                  <a:srgbClr val="FF0000"/>
                </a:solidFill>
              </a:rPr>
              <a:t>AI and SI </a:t>
            </a:r>
          </a:p>
          <a:p>
            <a:pPr marL="0" indent="0">
              <a:buNone/>
            </a:pPr>
            <a:r>
              <a:rPr lang="en-US" dirty="0">
                <a:solidFill>
                  <a:srgbClr val="FF0000"/>
                </a:solidFill>
              </a:rPr>
              <a:t>96.   	 Expressive Leverage and Innovative Societies</a:t>
            </a:r>
          </a:p>
          <a:p>
            <a:pPr marL="0" indent="0">
              <a:buNone/>
            </a:pPr>
            <a:r>
              <a:rPr lang="en-US" dirty="0">
                <a:solidFill>
                  <a:srgbClr val="008000"/>
                </a:solidFill>
              </a:rPr>
              <a:t>97.	 Change Management – Is Tech Amenable to Standardization? </a:t>
            </a:r>
          </a:p>
          <a:p>
            <a:pPr marL="0" indent="0">
              <a:buNone/>
            </a:pPr>
            <a:r>
              <a:rPr lang="en-US" dirty="0">
                <a:solidFill>
                  <a:srgbClr val="008000"/>
                </a:solidFill>
              </a:rPr>
              <a:t>98.	 Change Management – Is Tech Amenable to  Evolution?  </a:t>
            </a:r>
          </a:p>
          <a:p>
            <a:pPr marL="514350" indent="-514350">
              <a:buAutoNum type="arabicPeriod" startAt="99"/>
            </a:pPr>
            <a:r>
              <a:rPr lang="en-US" dirty="0">
                <a:solidFill>
                  <a:srgbClr val="008000"/>
                </a:solidFill>
              </a:rPr>
              <a:t>Mass Media and Distributed Media Impact and Implications</a:t>
            </a:r>
          </a:p>
          <a:p>
            <a:pPr marL="514350" indent="-514350">
              <a:buAutoNum type="arabicPeriod" startAt="99"/>
            </a:pPr>
            <a:r>
              <a:rPr lang="en-US" dirty="0">
                <a:solidFill>
                  <a:srgbClr val="FF0000"/>
                </a:solidFill>
              </a:rPr>
              <a:t>Institutional Decay</a:t>
            </a:r>
          </a:p>
          <a:p>
            <a:pPr marL="514350" indent="-514350">
              <a:buAutoNum type="arabicPeriod" startAt="99"/>
            </a:pPr>
            <a:r>
              <a:rPr lang="en-US" dirty="0">
                <a:solidFill>
                  <a:srgbClr val="FF0000"/>
                </a:solidFill>
              </a:rPr>
              <a:t>Interoperability as De-Abstraction of Duties</a:t>
            </a:r>
          </a:p>
          <a:p>
            <a:pPr marL="514350" indent="-514350">
              <a:buAutoNum type="arabicPeriod" startAt="99"/>
            </a:pPr>
            <a:r>
              <a:rPr lang="en-US" dirty="0">
                <a:solidFill>
                  <a:srgbClr val="3366FF"/>
                </a:solidFill>
              </a:rPr>
              <a:t>Interdisciplinary Taxonomy And Measurement Gaps </a:t>
            </a:r>
          </a:p>
          <a:p>
            <a:pPr marL="514350" indent="-514350">
              <a:buAutoNum type="arabicPeriod" startAt="99"/>
            </a:pPr>
            <a:r>
              <a:rPr lang="en-US" dirty="0">
                <a:solidFill>
                  <a:srgbClr val="3366FF"/>
                </a:solidFill>
              </a:rPr>
              <a:t>Traditional Data Collection Structure and Focus Differences</a:t>
            </a:r>
          </a:p>
          <a:p>
            <a:pPr marL="514350" indent="-514350">
              <a:buAutoNum type="arabicPeriod" startAt="99"/>
            </a:pPr>
            <a:r>
              <a:rPr lang="en-US" dirty="0">
                <a:solidFill>
                  <a:srgbClr val="3366FF"/>
                </a:solidFill>
              </a:rPr>
              <a:t>Export And Import Restrictions</a:t>
            </a:r>
          </a:p>
          <a:p>
            <a:pPr marL="514350" indent="-514350">
              <a:buAutoNum type="arabicPeriod" startAt="99"/>
            </a:pPr>
            <a:r>
              <a:rPr lang="en-US" dirty="0">
                <a:solidFill>
                  <a:srgbClr val="008000"/>
                </a:solidFill>
              </a:rPr>
              <a:t>Attack-Proofing Organizations</a:t>
            </a:r>
          </a:p>
        </p:txBody>
      </p:sp>
    </p:spTree>
    <p:extLst>
      <p:ext uri="{BB962C8B-B14F-4D97-AF65-F5344CB8AC3E}">
        <p14:creationId xmlns:p14="http://schemas.microsoft.com/office/powerpoint/2010/main" val="2469387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53.  Constitutional Implications</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The US Constitution establishes standards for various elements of interactions between the US Government, the States and their citizens</a:t>
            </a:r>
          </a:p>
          <a:p>
            <a:pPr lvl="2"/>
            <a:r>
              <a:rPr lang="en-US" dirty="0"/>
              <a:t>Other jurisdictions have similar foundational documents</a:t>
            </a:r>
          </a:p>
          <a:p>
            <a:pPr lvl="2"/>
            <a:r>
              <a:rPr lang="en-US" dirty="0"/>
              <a:t>Many of these interactions are related (directly or indirectly) to security, IM and privacy concerns.</a:t>
            </a:r>
          </a:p>
          <a:p>
            <a:pPr lvl="1"/>
            <a:r>
              <a:rPr lang="en-US" dirty="0"/>
              <a:t>Does the subject system and/or technology invoke potential constitutional concerns if deployed by (or on behalf of) a governmental entity?</a:t>
            </a:r>
          </a:p>
          <a:p>
            <a:pPr lvl="2"/>
            <a:r>
              <a:rPr lang="en-US" dirty="0"/>
              <a:t>What about when deployed by a commercial entity that maintains data later made available to a government entity?</a:t>
            </a:r>
          </a:p>
          <a:p>
            <a:pPr lvl="1"/>
            <a:r>
              <a:rPr lang="en-US" dirty="0"/>
              <a:t>[Other?]</a:t>
            </a:r>
          </a:p>
          <a:p>
            <a:r>
              <a:rPr lang="en-US" dirty="0"/>
              <a:t>References:</a:t>
            </a:r>
          </a:p>
          <a:p>
            <a:pPr lvl="1"/>
            <a:r>
              <a:rPr lang="en-US" dirty="0"/>
              <a:t>See Atlas entries for various specific constitutional provisions</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372670914"/>
      </p:ext>
    </p:extLst>
  </p:cSld>
  <p:clrMapOvr>
    <a:masterClrMapping/>
  </p:clrMapOvr>
</p:sld>
</file>

<file path=ppt/slides/slide1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818.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869176239"/>
      </p:ext>
    </p:extLst>
  </p:cSld>
  <p:clrMapOvr>
    <a:masterClrMapping/>
  </p:clrMapOvr>
</p:sld>
</file>

<file path=ppt/slides/slide1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818.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707728473"/>
      </p:ext>
    </p:extLst>
  </p:cSld>
  <p:clrMapOvr>
    <a:masterClrMapping/>
  </p:clrMapOvr>
</p:sld>
</file>

<file path=ppt/slides/slide1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819.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13153079"/>
      </p:ext>
    </p:extLst>
  </p:cSld>
  <p:clrMapOvr>
    <a:masterClrMapping/>
  </p:clrMapOvr>
</p:sld>
</file>

<file path=ppt/slides/slide1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819.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36402692"/>
      </p:ext>
    </p:extLst>
  </p:cSld>
  <p:clrMapOvr>
    <a:masterClrMapping/>
  </p:clrMapOvr>
</p:sld>
</file>

<file path=ppt/slides/slide1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820. Inaccurate Human Encoding/Decoding (Mental Models)</a:t>
            </a:r>
            <a:br>
              <a:rPr lang="en-US" sz="2400" dirty="0"/>
            </a:br>
            <a:endParaRPr lang="en-US" sz="2400" dirty="0"/>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35254327"/>
      </p:ext>
    </p:extLst>
  </p:cSld>
  <p:clrMapOvr>
    <a:masterClrMapping/>
  </p:clrMapOvr>
</p:sld>
</file>

<file path=ppt/slides/slide1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820. Inaccurate Human Encoding/Decoding (Mental Models)</a:t>
            </a:r>
            <a:br>
              <a:rPr lang="en-US" sz="2400" dirty="0"/>
            </a:b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328370634"/>
      </p:ext>
    </p:extLst>
  </p:cSld>
  <p:clrMapOvr>
    <a:masterClrMapping/>
  </p:clrMapOvr>
</p:sld>
</file>

<file path=ppt/slides/slide1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8016-3B80-5041-B2F8-0FB7B86111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96BBE5-BB6D-7249-8851-96D34F7327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89806834"/>
      </p:ext>
    </p:extLst>
  </p:cSld>
  <p:clrMapOvr>
    <a:masterClrMapping/>
  </p:clrMapOvr>
</p:sld>
</file>

<file path=ppt/slides/slide1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13E0-8A4B-1049-AA8D-526D5DFCD1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2FE0EB-A9A0-B446-BFA1-E0F4994973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5604956"/>
      </p:ext>
    </p:extLst>
  </p:cSld>
  <p:clrMapOvr>
    <a:masterClrMapping/>
  </p:clrMapOvr>
</p:sld>
</file>

<file path=ppt/slides/slide1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786. Marr’s 3 level analysis of Information Processing Systems</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[Other?]</a:t>
            </a:r>
          </a:p>
          <a:p>
            <a:r>
              <a:rPr lang="en-US" dirty="0"/>
              <a:t>References</a:t>
            </a:r>
          </a:p>
          <a:p>
            <a:pPr lvl="1"/>
            <a:r>
              <a:rPr lang="en-US" dirty="0"/>
              <a:t>From </a:t>
            </a:r>
            <a:r>
              <a:rPr lang="en-US" dirty="0">
                <a:hlinkClick r:id="rId2"/>
              </a:rPr>
              <a:t>https://en.m.wikipedia.org/wiki/David_Marr_(neuroscientist)</a:t>
            </a:r>
            <a:r>
              <a:rPr lang="en-US" dirty="0"/>
              <a:t> </a:t>
            </a:r>
          </a:p>
          <a:p>
            <a:pPr fontAlgn="base"/>
            <a:r>
              <a:rPr lang="en-US" dirty="0"/>
              <a:t>Marr treated vision as an information processing system. He put forth (in concert with </a:t>
            </a:r>
            <a:r>
              <a:rPr lang="en-US" dirty="0">
                <a:hlinkClick r:id="rId3" tooltip="Tomaso Poggio"/>
              </a:rPr>
              <a:t>Tomaso Poggio</a:t>
            </a:r>
            <a:r>
              <a:rPr lang="en-US" dirty="0"/>
              <a:t>) the idea that one must understand information processing systems at three distinct, complementary levels of analysis.</a:t>
            </a:r>
            <a:r>
              <a:rPr lang="en-US" baseline="30000" dirty="0">
                <a:hlinkClick r:id="rId4"/>
              </a:rPr>
              <a:t>[9]</a:t>
            </a:r>
            <a:r>
              <a:rPr lang="en-US" dirty="0"/>
              <a:t> This idea is known in cognitive science as Marr's Tri-Level Hypothesis:</a:t>
            </a:r>
            <a:r>
              <a:rPr lang="en-US" baseline="30000" dirty="0">
                <a:hlinkClick r:id="rId5"/>
              </a:rPr>
              <a:t>[10]</a:t>
            </a:r>
            <a:endParaRPr lang="en-US" dirty="0"/>
          </a:p>
          <a:p>
            <a:pPr fontAlgn="base"/>
            <a:r>
              <a:rPr lang="en-US" dirty="0"/>
              <a:t>computational level: what does the system do (e.g.: what problems does it solve or overcome) and similarly, why does it do these things</a:t>
            </a:r>
          </a:p>
          <a:p>
            <a:pPr fontAlgn="base"/>
            <a:r>
              <a:rPr lang="en-US" dirty="0"/>
              <a:t>algorithmic level (sometimes representational level): how does the system do what it does, specifically, what representations does it use and what processes does it employ to build and manipulate the representations</a:t>
            </a:r>
          </a:p>
          <a:p>
            <a:pPr fontAlgn="base"/>
            <a:r>
              <a:rPr lang="en-US" dirty="0"/>
              <a:t>implementational/physical level: how is the system physically </a:t>
            </a:r>
            <a:r>
              <a:rPr lang="en-US" dirty="0" err="1"/>
              <a:t>realised</a:t>
            </a:r>
            <a:r>
              <a:rPr lang="en-US" dirty="0"/>
              <a:t> (in the case of biological vision, what neural structures and neuronal activities implement the visual system)</a:t>
            </a:r>
          </a:p>
          <a:p>
            <a:br>
              <a:rPr lang="en-US" dirty="0"/>
            </a:br>
            <a:endParaRPr lang="en-US" dirty="0"/>
          </a:p>
          <a:p>
            <a:pPr lvl="1"/>
            <a:endParaRPr lang="en-US" dirty="0"/>
          </a:p>
          <a:p>
            <a:endParaRPr lang="en-US" dirty="0"/>
          </a:p>
        </p:txBody>
      </p:sp>
    </p:spTree>
    <p:extLst>
      <p:ext uri="{BB962C8B-B14F-4D97-AF65-F5344CB8AC3E}">
        <p14:creationId xmlns:p14="http://schemas.microsoft.com/office/powerpoint/2010/main" val="2974485498"/>
      </p:ext>
    </p:extLst>
  </p:cSld>
  <p:clrMapOvr>
    <a:masterClrMapping/>
  </p:clrMapOvr>
</p:sld>
</file>

<file path=ppt/slides/slide1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786. Marr’s 3 Level Analysis of Information Processing Systems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0836662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53.  Constitutional Implications</a:t>
            </a:r>
          </a:p>
        </p:txBody>
      </p:sp>
      <p:sp>
        <p:nvSpPr>
          <p:cNvPr id="3" name="Content Placeholder 2"/>
          <p:cNvSpPr>
            <a:spLocks noGrp="1"/>
          </p:cNvSpPr>
          <p:nvPr>
            <p:ph idx="1"/>
          </p:nvPr>
        </p:nvSpPr>
        <p:spPr/>
        <p:txBody>
          <a:bodyPr>
            <a:normAutofit fontScale="62500" lnSpcReduction="20000"/>
          </a:bodyPr>
          <a:lstStyle/>
          <a:p>
            <a:r>
              <a:rPr lang="en-US" dirty="0">
                <a:solidFill>
                  <a:srgbClr val="000000"/>
                </a:solidFill>
              </a:rPr>
              <a:t>Candidate Analytical Frameworks/Metrics/Actions</a:t>
            </a:r>
          </a:p>
          <a:p>
            <a:pPr lvl="1"/>
            <a:r>
              <a:rPr lang="en-US" dirty="0">
                <a:solidFill>
                  <a:srgbClr val="000000"/>
                </a:solidFill>
              </a:rPr>
              <a:t>Consider frameworks for analysis under constitutional provisions potentially relevant to security, IM and Privacy technologies:</a:t>
            </a:r>
          </a:p>
          <a:p>
            <a:pPr lvl="1"/>
            <a:r>
              <a:rPr lang="en-US" dirty="0">
                <a:solidFill>
                  <a:srgbClr val="000000"/>
                </a:solidFill>
              </a:rPr>
              <a:t>U.S. Examples include (but are not limited to)</a:t>
            </a:r>
          </a:p>
          <a:p>
            <a:pPr lvl="2"/>
            <a:r>
              <a:rPr lang="en-US" dirty="0">
                <a:solidFill>
                  <a:srgbClr val="000000"/>
                </a:solidFill>
              </a:rPr>
              <a:t>First amendment </a:t>
            </a:r>
          </a:p>
          <a:p>
            <a:pPr lvl="3"/>
            <a:r>
              <a:rPr lang="en-US" dirty="0">
                <a:solidFill>
                  <a:srgbClr val="000000"/>
                </a:solidFill>
              </a:rPr>
              <a:t>free association, access to information, freedom of expression, prior restraint? </a:t>
            </a:r>
          </a:p>
          <a:p>
            <a:pPr lvl="2"/>
            <a:r>
              <a:rPr lang="en-US" dirty="0">
                <a:solidFill>
                  <a:srgbClr val="000000"/>
                </a:solidFill>
              </a:rPr>
              <a:t>Fourth amendment</a:t>
            </a:r>
          </a:p>
          <a:p>
            <a:pPr lvl="3"/>
            <a:r>
              <a:rPr lang="en-US" dirty="0">
                <a:solidFill>
                  <a:srgbClr val="000000"/>
                </a:solidFill>
              </a:rPr>
              <a:t>Does application of 4</a:t>
            </a:r>
            <a:r>
              <a:rPr lang="en-US" baseline="30000" dirty="0">
                <a:solidFill>
                  <a:srgbClr val="000000"/>
                </a:solidFill>
              </a:rPr>
              <a:t>th</a:t>
            </a:r>
            <a:r>
              <a:rPr lang="en-US" dirty="0">
                <a:solidFill>
                  <a:srgbClr val="000000"/>
                </a:solidFill>
              </a:rPr>
              <a:t> amendment jurisprudence provide a floor or a ceiling for security, IM and Privacy rights?  </a:t>
            </a:r>
          </a:p>
          <a:p>
            <a:pPr lvl="3"/>
            <a:r>
              <a:rPr lang="en-US" dirty="0">
                <a:solidFill>
                  <a:srgbClr val="000000"/>
                </a:solidFill>
              </a:rPr>
              <a:t>Can it really be considered as aspirational, given its intended role as a evidentiary rule?</a:t>
            </a:r>
          </a:p>
          <a:p>
            <a:pPr lvl="2"/>
            <a:r>
              <a:rPr lang="en-US" dirty="0">
                <a:solidFill>
                  <a:srgbClr val="000000"/>
                </a:solidFill>
              </a:rPr>
              <a:t>Equal protection</a:t>
            </a:r>
          </a:p>
          <a:p>
            <a:pPr lvl="2"/>
            <a:r>
              <a:rPr lang="en-US" dirty="0">
                <a:solidFill>
                  <a:srgbClr val="000000"/>
                </a:solidFill>
              </a:rPr>
              <a:t>Due Process (5</a:t>
            </a:r>
            <a:r>
              <a:rPr lang="en-US" baseline="30000" dirty="0">
                <a:solidFill>
                  <a:srgbClr val="000000"/>
                </a:solidFill>
              </a:rPr>
              <a:t>th</a:t>
            </a:r>
            <a:r>
              <a:rPr lang="en-US" dirty="0">
                <a:solidFill>
                  <a:srgbClr val="000000"/>
                </a:solidFill>
              </a:rPr>
              <a:t> and 14</a:t>
            </a:r>
            <a:r>
              <a:rPr lang="en-US" baseline="30000" dirty="0">
                <a:solidFill>
                  <a:srgbClr val="000000"/>
                </a:solidFill>
              </a:rPr>
              <a:t>th</a:t>
            </a:r>
            <a:r>
              <a:rPr lang="en-US" dirty="0">
                <a:solidFill>
                  <a:srgbClr val="000000"/>
                </a:solidFill>
              </a:rPr>
              <a:t> amendment)</a:t>
            </a:r>
          </a:p>
          <a:p>
            <a:pPr lvl="2"/>
            <a:r>
              <a:rPr lang="en-US" dirty="0">
                <a:solidFill>
                  <a:srgbClr val="000000"/>
                </a:solidFill>
              </a:rPr>
              <a:t>Self incrimination</a:t>
            </a:r>
          </a:p>
          <a:p>
            <a:pPr lvl="1"/>
            <a:r>
              <a:rPr lang="en-US" dirty="0"/>
              <a:t>See constitutional documents in other countries </a:t>
            </a:r>
          </a:p>
          <a:p>
            <a:pPr lvl="1"/>
            <a:r>
              <a:rPr lang="en-US" dirty="0"/>
              <a:t>[Other?]</a:t>
            </a:r>
          </a:p>
          <a:p>
            <a:r>
              <a:rPr lang="en-US" dirty="0"/>
              <a:t>References:</a:t>
            </a:r>
          </a:p>
          <a:p>
            <a:pPr lvl="1"/>
            <a:r>
              <a:rPr lang="en-US" dirty="0"/>
              <a:t>See specific Atlas entries for detailed treatment of US constitutional rights</a:t>
            </a:r>
          </a:p>
          <a:p>
            <a:endParaRPr lang="en-US" dirty="0">
              <a:solidFill>
                <a:srgbClr val="000000"/>
              </a:solidFill>
            </a:endParaRPr>
          </a:p>
          <a:p>
            <a:pPr lvl="1"/>
            <a:endParaRPr lang="en-US" dirty="0">
              <a:solidFill>
                <a:srgbClr val="000000"/>
              </a:solidFill>
            </a:endParaRPr>
          </a:p>
        </p:txBody>
      </p:sp>
    </p:spTree>
    <p:extLst>
      <p:ext uri="{BB962C8B-B14F-4D97-AF65-F5344CB8AC3E}">
        <p14:creationId xmlns:p14="http://schemas.microsoft.com/office/powerpoint/2010/main" val="1505850544"/>
      </p:ext>
    </p:extLst>
  </p:cSld>
  <p:clrMapOvr>
    <a:masterClrMapping/>
  </p:clrMapOvr>
</p:sld>
</file>

<file path=ppt/slides/slide1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 Other? </a:t>
            </a:r>
          </a:p>
        </p:txBody>
      </p:sp>
      <p:sp>
        <p:nvSpPr>
          <p:cNvPr id="3" name="Content Placeholder 2"/>
          <p:cNvSpPr>
            <a:spLocks noGrp="1"/>
          </p:cNvSpPr>
          <p:nvPr>
            <p:ph idx="1"/>
          </p:nvPr>
        </p:nvSpPr>
        <p:spPr/>
        <p:txBody>
          <a:bodyPr>
            <a:normAutofit lnSpcReduction="10000"/>
          </a:bodyPr>
          <a:lstStyle/>
          <a:p>
            <a:r>
              <a:rPr lang="en-US" dirty="0"/>
              <a:t>Challenges</a:t>
            </a:r>
          </a:p>
          <a:p>
            <a:pPr lvl="1"/>
            <a:r>
              <a:rPr lang="en-US" dirty="0"/>
              <a:t>This Atlas can be improved by stakeholder processes to identify new and relevant metrics for various policy goals</a:t>
            </a:r>
          </a:p>
          <a:p>
            <a:pPr lvl="2"/>
            <a:r>
              <a:rPr lang="en-US" dirty="0"/>
              <a:t>Atlas is a living policy document</a:t>
            </a:r>
          </a:p>
          <a:p>
            <a:pPr lvl="1"/>
            <a:r>
              <a:rPr lang="en-US" dirty="0"/>
              <a:t>New Policy challenges are arising as new perspectives are being brought into the data and identity policy areas.</a:t>
            </a:r>
          </a:p>
          <a:p>
            <a:pPr lvl="2"/>
            <a:r>
              <a:rPr lang="en-US" dirty="0"/>
              <a:t>Atlas should be expanded to include new policy frameworks for operations and research.</a:t>
            </a:r>
          </a:p>
          <a:p>
            <a:pPr lvl="1"/>
            <a:endParaRPr lang="en-US" dirty="0"/>
          </a:p>
        </p:txBody>
      </p:sp>
    </p:spTree>
    <p:extLst>
      <p:ext uri="{BB962C8B-B14F-4D97-AF65-F5344CB8AC3E}">
        <p14:creationId xmlns:p14="http://schemas.microsoft.com/office/powerpoint/2010/main" val="1242368708"/>
      </p:ext>
    </p:extLst>
  </p:cSld>
  <p:clrMapOvr>
    <a:masterClrMapping/>
  </p:clrMapOvr>
</p:sld>
</file>

<file path=ppt/slides/slide1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6E36-1E90-F543-8B6C-3889816CE53E}"/>
              </a:ext>
            </a:extLst>
          </p:cNvPr>
          <p:cNvSpPr>
            <a:spLocks noGrp="1"/>
          </p:cNvSpPr>
          <p:nvPr>
            <p:ph type="title"/>
          </p:nvPr>
        </p:nvSpPr>
        <p:spPr/>
        <p:txBody>
          <a:bodyPr/>
          <a:lstStyle/>
          <a:p>
            <a:r>
              <a:rPr lang="en-US" dirty="0"/>
              <a:t>Theory of Atlas of Risk</a:t>
            </a:r>
          </a:p>
        </p:txBody>
      </p:sp>
      <p:sp>
        <p:nvSpPr>
          <p:cNvPr id="3" name="Content Placeholder 2">
            <a:extLst>
              <a:ext uri="{FF2B5EF4-FFF2-40B4-BE49-F238E27FC236}">
                <a16:creationId xmlns:a16="http://schemas.microsoft.com/office/drawing/2014/main" id="{564EE99B-472F-424B-9C4C-2976EB1C539E}"/>
              </a:ext>
            </a:extLst>
          </p:cNvPr>
          <p:cNvSpPr>
            <a:spLocks noGrp="1"/>
          </p:cNvSpPr>
          <p:nvPr>
            <p:ph idx="1"/>
          </p:nvPr>
        </p:nvSpPr>
        <p:spPr/>
        <p:txBody>
          <a:bodyPr/>
          <a:lstStyle/>
          <a:p>
            <a:r>
              <a:rPr lang="en-US" dirty="0"/>
              <a:t>A reference guide to risks in information system-dependent environments</a:t>
            </a:r>
          </a:p>
        </p:txBody>
      </p:sp>
    </p:spTree>
    <p:extLst>
      <p:ext uri="{BB962C8B-B14F-4D97-AF65-F5344CB8AC3E}">
        <p14:creationId xmlns:p14="http://schemas.microsoft.com/office/powerpoint/2010/main" val="2831085203"/>
      </p:ext>
    </p:extLst>
  </p:cSld>
  <p:clrMapOvr>
    <a:masterClrMapping/>
  </p:clrMapOvr>
</p:sld>
</file>

<file path=ppt/slides/slide1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Atlas of Risk Maps?</a:t>
            </a:r>
          </a:p>
        </p:txBody>
      </p:sp>
      <p:sp>
        <p:nvSpPr>
          <p:cNvPr id="3" name="Content Placeholder 2"/>
          <p:cNvSpPr>
            <a:spLocks noGrp="1"/>
          </p:cNvSpPr>
          <p:nvPr>
            <p:ph idx="1"/>
          </p:nvPr>
        </p:nvSpPr>
        <p:spPr/>
        <p:txBody>
          <a:bodyPr>
            <a:noAutofit/>
          </a:bodyPr>
          <a:lstStyle/>
          <a:p>
            <a:r>
              <a:rPr lang="en-US" sz="1200" u="sng" dirty="0"/>
              <a:t>The Atlas is a guide </a:t>
            </a:r>
            <a:r>
              <a:rPr lang="en-US" sz="1200" dirty="0"/>
              <a:t>to emerging </a:t>
            </a:r>
            <a:r>
              <a:rPr lang="en-US" sz="1200" b="1" i="1" dirty="0"/>
              <a:t>non-technical </a:t>
            </a:r>
            <a:r>
              <a:rPr lang="en-US" sz="1200" dirty="0"/>
              <a:t>threats and vulnerabilities that cause risk for </a:t>
            </a:r>
            <a:r>
              <a:rPr lang="en-US" sz="1200" b="1" i="1" dirty="0"/>
              <a:t>technical</a:t>
            </a:r>
            <a:r>
              <a:rPr lang="en-US" sz="1200" dirty="0"/>
              <a:t> systems, and a risk mitigation tool for the people and institutions that depend on those technical systems.</a:t>
            </a:r>
          </a:p>
          <a:p>
            <a:pPr lvl="1"/>
            <a:r>
              <a:rPr lang="en-US" sz="1200" dirty="0"/>
              <a:t>Focus on risks associated with the Internet and networked information systems.</a:t>
            </a:r>
          </a:p>
          <a:p>
            <a:endParaRPr lang="en-US" sz="1200" dirty="0"/>
          </a:p>
          <a:p>
            <a:r>
              <a:rPr lang="en-US" sz="1200" u="sng" dirty="0"/>
              <a:t>The Atlas is an emerging community</a:t>
            </a:r>
            <a:r>
              <a:rPr lang="en-US" sz="1200" dirty="0"/>
              <a:t> of organizations and individuals who recognize that our best protection against certain emerging online threats, vulnerabilities, and risks is to collaborate on solutions to shared challenges</a:t>
            </a:r>
          </a:p>
          <a:p>
            <a:pPr lvl="1"/>
            <a:r>
              <a:rPr lang="en-US" sz="1200" dirty="0"/>
              <a:t>This draft Atlas has been compiled based on input, research, conference conversations, and ideas collected informally from across the global IRSIRI Community over several years, and this is just the start!</a:t>
            </a:r>
          </a:p>
          <a:p>
            <a:endParaRPr lang="en-US" sz="1200" dirty="0"/>
          </a:p>
          <a:p>
            <a:r>
              <a:rPr lang="en-US" sz="1200" u="sng" dirty="0"/>
              <a:t>The Atlas is a checklist</a:t>
            </a:r>
            <a:r>
              <a:rPr lang="en-US" sz="1200" dirty="0"/>
              <a:t> of 400+ numbered sections each of which includes a logical grouping of </a:t>
            </a:r>
            <a:r>
              <a:rPr lang="en-US" sz="1200" b="1" i="1" dirty="0"/>
              <a:t>non-technical</a:t>
            </a:r>
            <a:r>
              <a:rPr lang="en-US" sz="1200" b="1" dirty="0"/>
              <a:t> </a:t>
            </a:r>
            <a:r>
              <a:rPr lang="en-US" sz="1200" dirty="0"/>
              <a:t>threats, vulnerabilities and risks identified by the IRSIRI Community - that can be immediately helpful in identifying and addressing risks.</a:t>
            </a:r>
          </a:p>
          <a:p>
            <a:pPr lvl="1"/>
            <a:r>
              <a:rPr lang="en-US" sz="1200" dirty="0"/>
              <a:t>Many topic overlaps in Atlas highlight areas of hybrid solutions</a:t>
            </a:r>
          </a:p>
          <a:p>
            <a:endParaRPr lang="en-US" sz="1200" dirty="0"/>
          </a:p>
          <a:p>
            <a:r>
              <a:rPr lang="en-US" sz="1200" u="sng" dirty="0"/>
              <a:t>The Atlas is a project</a:t>
            </a:r>
            <a:r>
              <a:rPr lang="en-US" sz="1200" dirty="0"/>
              <a:t> being built in 4 stages:</a:t>
            </a:r>
          </a:p>
          <a:p>
            <a:pPr lvl="1"/>
            <a:r>
              <a:rPr lang="en-US" sz="1200" dirty="0"/>
              <a:t>1. </a:t>
            </a:r>
            <a:r>
              <a:rPr lang="en-US" sz="1200" b="1" dirty="0"/>
              <a:t>Listing</a:t>
            </a:r>
            <a:r>
              <a:rPr lang="en-US" sz="1200" dirty="0"/>
              <a:t> of threats, vulnerabilities and risks</a:t>
            </a:r>
          </a:p>
          <a:p>
            <a:pPr lvl="1"/>
            <a:r>
              <a:rPr lang="en-US" sz="1200" dirty="0"/>
              <a:t>2. </a:t>
            </a:r>
            <a:r>
              <a:rPr lang="en-US" sz="1200" b="1" dirty="0"/>
              <a:t>Suggestions</a:t>
            </a:r>
            <a:r>
              <a:rPr lang="en-US" sz="1200" dirty="0"/>
              <a:t> of Metrics to capture listed risks</a:t>
            </a:r>
          </a:p>
          <a:p>
            <a:pPr lvl="1"/>
            <a:r>
              <a:rPr lang="en-US" sz="1200" dirty="0"/>
              <a:t>3. </a:t>
            </a:r>
            <a:r>
              <a:rPr lang="en-US" sz="1200" b="1" dirty="0"/>
              <a:t>Visualizations</a:t>
            </a:r>
            <a:r>
              <a:rPr lang="en-US" sz="1200" dirty="0"/>
              <a:t> of Metrics to create “Risk Maps”</a:t>
            </a:r>
          </a:p>
          <a:p>
            <a:pPr lvl="1"/>
            <a:r>
              <a:rPr lang="en-US" sz="1200" dirty="0"/>
              <a:t>4. </a:t>
            </a:r>
            <a:r>
              <a:rPr lang="en-US" sz="1200" b="1" dirty="0"/>
              <a:t>Revisions</a:t>
            </a:r>
            <a:r>
              <a:rPr lang="en-US" sz="1200" dirty="0"/>
              <a:t> and updating of Atlas (ongoing)</a:t>
            </a:r>
          </a:p>
          <a:p>
            <a:pPr lvl="1"/>
            <a:endParaRPr lang="en-US" sz="1200" dirty="0"/>
          </a:p>
          <a:p>
            <a:r>
              <a:rPr lang="en-US" sz="1200" u="sng" dirty="0"/>
              <a:t>The Atlas is a draft</a:t>
            </a:r>
            <a:r>
              <a:rPr lang="en-US" sz="1200" dirty="0"/>
              <a:t> currently at stage 1 -</a:t>
            </a:r>
            <a:r>
              <a:rPr lang="en-US" sz="1200" b="1" dirty="0"/>
              <a:t> Listing </a:t>
            </a:r>
            <a:r>
              <a:rPr lang="en-US" sz="1200" dirty="0"/>
              <a:t>Risks</a:t>
            </a:r>
          </a:p>
          <a:p>
            <a:pPr lvl="1"/>
            <a:endParaRPr lang="en-US" sz="1200" dirty="0"/>
          </a:p>
        </p:txBody>
      </p:sp>
      <p:pic>
        <p:nvPicPr>
          <p:cNvPr id="5" name="Picture 4"/>
          <p:cNvPicPr>
            <a:picLocks noChangeAspect="1"/>
          </p:cNvPicPr>
          <p:nvPr/>
        </p:nvPicPr>
        <p:blipFill>
          <a:blip r:embed="rId2"/>
          <a:stretch>
            <a:fillRect/>
          </a:stretch>
        </p:blipFill>
        <p:spPr>
          <a:xfrm>
            <a:off x="5397500" y="4178300"/>
            <a:ext cx="3492500" cy="2324100"/>
          </a:xfrm>
          <a:prstGeom prst="rect">
            <a:avLst/>
          </a:prstGeom>
        </p:spPr>
      </p:pic>
    </p:spTree>
    <p:extLst>
      <p:ext uri="{BB962C8B-B14F-4D97-AF65-F5344CB8AC3E}">
        <p14:creationId xmlns:p14="http://schemas.microsoft.com/office/powerpoint/2010/main" val="984329905"/>
      </p:ext>
    </p:extLst>
  </p:cSld>
  <p:clrMapOvr>
    <a:masterClrMapping/>
  </p:clrMapOvr>
</p:sld>
</file>

<file path=ppt/slides/slide1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Is The Atlas Useful?</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3111500" y="2209800"/>
            <a:ext cx="2997200" cy="3746500"/>
          </a:xfrm>
          <a:prstGeom prst="rect">
            <a:avLst/>
          </a:prstGeom>
        </p:spPr>
      </p:pic>
    </p:spTree>
    <p:extLst>
      <p:ext uri="{BB962C8B-B14F-4D97-AF65-F5344CB8AC3E}">
        <p14:creationId xmlns:p14="http://schemas.microsoft.com/office/powerpoint/2010/main" val="912944247"/>
      </p:ext>
    </p:extLst>
  </p:cSld>
  <p:clrMapOvr>
    <a:masterClrMapping/>
  </p:clrMapOvr>
</p:sld>
</file>

<file path=ppt/slides/slide1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8"/>
            <a:ext cx="8229600" cy="817562"/>
          </a:xfrm>
        </p:spPr>
        <p:txBody>
          <a:bodyPr/>
          <a:lstStyle/>
          <a:p>
            <a:r>
              <a:rPr lang="en-US" dirty="0"/>
              <a:t>Next Steps for Atlas Community</a:t>
            </a:r>
          </a:p>
        </p:txBody>
      </p:sp>
      <p:sp>
        <p:nvSpPr>
          <p:cNvPr id="3" name="Content Placeholder 2"/>
          <p:cNvSpPr>
            <a:spLocks noGrp="1"/>
          </p:cNvSpPr>
          <p:nvPr>
            <p:ph idx="1"/>
          </p:nvPr>
        </p:nvSpPr>
        <p:spPr>
          <a:xfrm>
            <a:off x="457200" y="939800"/>
            <a:ext cx="8229600" cy="4525963"/>
          </a:xfrm>
        </p:spPr>
        <p:txBody>
          <a:bodyPr>
            <a:noAutofit/>
          </a:bodyPr>
          <a:lstStyle/>
          <a:p>
            <a:r>
              <a:rPr lang="en-US" sz="1000" dirty="0"/>
              <a:t>The “Atlas of Risk Maps” is a crowd-sourced project that is already available (in this draft) to help you now, and is also ready to invite your participation in the next steps</a:t>
            </a:r>
          </a:p>
          <a:p>
            <a:endParaRPr lang="en-US" sz="1000" dirty="0"/>
          </a:p>
          <a:p>
            <a:r>
              <a:rPr lang="en-US" sz="1000" dirty="0"/>
              <a:t>Next Step 1: </a:t>
            </a:r>
            <a:r>
              <a:rPr lang="en-US" sz="1000" b="1" dirty="0"/>
              <a:t>Browse and Use the Atlas</a:t>
            </a:r>
          </a:p>
          <a:p>
            <a:pPr lvl="1"/>
            <a:r>
              <a:rPr lang="en-US" sz="1000" dirty="0"/>
              <a:t>Atlas is built from community input, and is openly available to anyone for reference even at these early draft stages of development</a:t>
            </a:r>
          </a:p>
          <a:p>
            <a:pPr lvl="1"/>
            <a:r>
              <a:rPr lang="en-US" sz="1000" dirty="0"/>
              <a:t>Atlas “maps” (still in text form) are already useful for:</a:t>
            </a:r>
          </a:p>
          <a:p>
            <a:pPr lvl="2"/>
            <a:r>
              <a:rPr lang="en-US" sz="1000" u="sng" dirty="0"/>
              <a:t>Performance testing/auditing/risk-proofing</a:t>
            </a:r>
            <a:r>
              <a:rPr lang="en-US" sz="1000" dirty="0"/>
              <a:t> of existing networked information technologies and systems</a:t>
            </a:r>
          </a:p>
          <a:p>
            <a:pPr lvl="2"/>
            <a:r>
              <a:rPr lang="en-US" sz="1000" u="sng" dirty="0"/>
              <a:t>R&amp;D</a:t>
            </a:r>
            <a:r>
              <a:rPr lang="en-US" sz="1000" dirty="0"/>
              <a:t> of new ICT product and service conception, design, development, deployment and operation</a:t>
            </a:r>
          </a:p>
          <a:p>
            <a:pPr lvl="2"/>
            <a:r>
              <a:rPr lang="en-US" sz="1000" u="sng" dirty="0"/>
              <a:t>Policy construction</a:t>
            </a:r>
            <a:r>
              <a:rPr lang="en-US" sz="1000" dirty="0"/>
              <a:t> through legal and regulatory drafting and contract negotiation and preparation</a:t>
            </a:r>
          </a:p>
          <a:p>
            <a:pPr lvl="2"/>
            <a:r>
              <a:rPr lang="en-US" sz="1000" u="sng" dirty="0"/>
              <a:t>Standards setting </a:t>
            </a:r>
            <a:r>
              <a:rPr lang="en-US" sz="1000" dirty="0"/>
              <a:t>efforts within and across sectors, supply chains, and jurisdictions aimed at </a:t>
            </a:r>
            <a:r>
              <a:rPr lang="en-US" sz="1000" i="1" dirty="0"/>
              <a:t>non-technical </a:t>
            </a:r>
            <a:r>
              <a:rPr lang="en-US" sz="1000" dirty="0"/>
              <a:t>interoperability</a:t>
            </a:r>
          </a:p>
          <a:p>
            <a:pPr lvl="2"/>
            <a:r>
              <a:rPr lang="en-US" sz="1000" u="sng" dirty="0"/>
              <a:t>Rights management</a:t>
            </a:r>
            <a:r>
              <a:rPr lang="en-US" sz="1000" dirty="0"/>
              <a:t> initiatives to support individual rights associated with security, privacy, identity, and information channel integrity.</a:t>
            </a:r>
          </a:p>
          <a:p>
            <a:pPr lvl="2"/>
            <a:r>
              <a:rPr lang="en-US" sz="1000" u="sng" dirty="0"/>
              <a:t>Budgeting</a:t>
            </a:r>
            <a:r>
              <a:rPr lang="en-US" sz="1000" dirty="0"/>
              <a:t> and cost analysis in technology systems acquisition and operations</a:t>
            </a:r>
          </a:p>
          <a:p>
            <a:pPr lvl="2"/>
            <a:r>
              <a:rPr lang="en-US" sz="1000" u="sng" dirty="0"/>
              <a:t>Teaching and curriculum development</a:t>
            </a:r>
            <a:r>
              <a:rPr lang="en-US" sz="1000" dirty="0"/>
              <a:t> for in-house training, cyber-professionals, K-12 and higher-e/graduate students</a:t>
            </a:r>
          </a:p>
          <a:p>
            <a:pPr lvl="2"/>
            <a:r>
              <a:rPr lang="en-US" sz="1000" u="sng" dirty="0"/>
              <a:t>Risk Analysis </a:t>
            </a:r>
            <a:r>
              <a:rPr lang="en-US" sz="1000" dirty="0"/>
              <a:t>for organizations operating or contemplating expanded information network infrastructure</a:t>
            </a:r>
          </a:p>
          <a:p>
            <a:pPr lvl="1"/>
            <a:endParaRPr lang="en-US" sz="1000" dirty="0"/>
          </a:p>
          <a:p>
            <a:r>
              <a:rPr lang="en-US" sz="1000" dirty="0"/>
              <a:t>Next step 2:  </a:t>
            </a:r>
            <a:r>
              <a:rPr lang="en-US" sz="1000" b="1" dirty="0"/>
              <a:t>Help Build the Atlas</a:t>
            </a:r>
          </a:p>
          <a:p>
            <a:pPr lvl="1"/>
            <a:r>
              <a:rPr lang="en-US" sz="1000" dirty="0"/>
              <a:t>Critique the Atlas – Please tell us how the Atlas (and the Atlas project) can be improved. </a:t>
            </a:r>
          </a:p>
          <a:p>
            <a:pPr lvl="2"/>
            <a:r>
              <a:rPr lang="en-US" sz="1000" dirty="0"/>
              <a:t> This is a community project, and we want to address your needs</a:t>
            </a:r>
          </a:p>
          <a:p>
            <a:pPr lvl="1"/>
            <a:r>
              <a:rPr lang="en-US" sz="1000" dirty="0"/>
              <a:t>Contribute your comments, thoughts, research links (to your research and others), suggestions of new map portfolios, ideas about new topics within existing maps, normative (and/or informative)  cross-references to other metrics and standards, existing analytical structures for maps and metrics, existing processes for trust framework construction to reference, etc.</a:t>
            </a:r>
          </a:p>
          <a:p>
            <a:pPr lvl="1"/>
            <a:r>
              <a:rPr lang="en-US" sz="1000" dirty="0"/>
              <a:t>This is your Atlas– we want it to help address your needs, and we need your thoughts to be part of the synthesis of  community perspectives on non-technical threats, vulnerabilities and risks that we currently describe as  cybersecurity policy, privacy, identity management, risk and liability management and related domains</a:t>
            </a:r>
          </a:p>
          <a:p>
            <a:endParaRPr lang="en-US" sz="1000" dirty="0"/>
          </a:p>
          <a:p>
            <a:r>
              <a:rPr lang="en-US" sz="1000" dirty="0"/>
              <a:t>Next step 3:  </a:t>
            </a:r>
            <a:r>
              <a:rPr lang="en-US" sz="1000" b="1" dirty="0"/>
              <a:t>Please Be Patient</a:t>
            </a:r>
          </a:p>
          <a:p>
            <a:pPr lvl="1"/>
            <a:r>
              <a:rPr lang="en-US" sz="1000" dirty="0"/>
              <a:t>This current Atlas draft is in PowerPoint format to ease initial compilation– it is a first “static” version</a:t>
            </a:r>
          </a:p>
          <a:p>
            <a:pPr lvl="1"/>
            <a:r>
              <a:rPr lang="en-US" sz="1000" dirty="0"/>
              <a:t>We have future plans to stand up an online interactive form of Atlas (wiki? GitHub? etc.?)</a:t>
            </a:r>
          </a:p>
          <a:p>
            <a:pPr lvl="2"/>
            <a:r>
              <a:rPr lang="en-US" sz="1000" dirty="0"/>
              <a:t>Volunteers and resources are welcomed to help accelerate this step 3.</a:t>
            </a:r>
          </a:p>
          <a:p>
            <a:endParaRPr lang="en-US" sz="1000" dirty="0"/>
          </a:p>
          <a:p>
            <a:r>
              <a:rPr lang="en-US" sz="1000" dirty="0"/>
              <a:t>Please direct criticisms, suggestions, inquiries, pledges of support, etc. to: </a:t>
            </a:r>
          </a:p>
          <a:p>
            <a:pPr lvl="1"/>
            <a:r>
              <a:rPr lang="en-US" sz="1000" dirty="0"/>
              <a:t>Scott David, IRSIRI Executive Director, at sldavid@uw.edu</a:t>
            </a:r>
          </a:p>
        </p:txBody>
      </p:sp>
    </p:spTree>
    <p:extLst>
      <p:ext uri="{BB962C8B-B14F-4D97-AF65-F5344CB8AC3E}">
        <p14:creationId xmlns:p14="http://schemas.microsoft.com/office/powerpoint/2010/main" val="61965352"/>
      </p:ext>
    </p:extLst>
  </p:cSld>
  <p:clrMapOvr>
    <a:masterClrMapping/>
  </p:clrMapOvr>
</p:sld>
</file>

<file path=ppt/slides/slide1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0700" cy="995362"/>
          </a:xfrm>
        </p:spPr>
        <p:txBody>
          <a:bodyPr>
            <a:normAutofit/>
          </a:bodyPr>
          <a:lstStyle/>
          <a:p>
            <a:r>
              <a:rPr lang="en-US" sz="3200" dirty="0"/>
              <a:t>Introduction to IRSIRI Atlas of Risk Maps</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0500" y="1417638"/>
            <a:ext cx="3619500" cy="5151078"/>
          </a:xfrm>
          <a:prstGeom prst="rect">
            <a:avLst/>
          </a:prstGeom>
        </p:spPr>
      </p:pic>
    </p:spTree>
    <p:extLst>
      <p:ext uri="{BB962C8B-B14F-4D97-AF65-F5344CB8AC3E}">
        <p14:creationId xmlns:p14="http://schemas.microsoft.com/office/powerpoint/2010/main" val="454293909"/>
      </p:ext>
    </p:extLst>
  </p:cSld>
  <p:clrMapOvr>
    <a:masterClrMapping/>
  </p:clrMapOvr>
</p:sld>
</file>

<file path=ppt/slides/slide1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Uncharted </a:t>
            </a:r>
            <a:r>
              <a:rPr lang="en-US" sz="3200" i="1" dirty="0"/>
              <a:t>Physical</a:t>
            </a:r>
            <a:r>
              <a:rPr lang="en-US" sz="3200" dirty="0"/>
              <a:t> Zones are Risky</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9601" y="1546554"/>
            <a:ext cx="5524500" cy="4565500"/>
          </a:xfrm>
          <a:prstGeom prst="rect">
            <a:avLst/>
          </a:prstGeom>
        </p:spPr>
      </p:pic>
    </p:spTree>
    <p:extLst>
      <p:ext uri="{BB962C8B-B14F-4D97-AF65-F5344CB8AC3E}">
        <p14:creationId xmlns:p14="http://schemas.microsoft.com/office/powerpoint/2010/main" val="2133985730"/>
      </p:ext>
    </p:extLst>
  </p:cSld>
  <p:clrMapOvr>
    <a:masterClrMapping/>
  </p:clrMapOvr>
</p:sld>
</file>

<file path=ppt/slides/slide1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8"/>
            <a:ext cx="8229600" cy="1143000"/>
          </a:xfrm>
        </p:spPr>
        <p:txBody>
          <a:bodyPr>
            <a:normAutofit/>
          </a:bodyPr>
          <a:lstStyle/>
          <a:p>
            <a:r>
              <a:rPr lang="en-US" sz="3200" dirty="0"/>
              <a:t>Uncharted </a:t>
            </a:r>
            <a:r>
              <a:rPr lang="en-US" sz="3200" i="1" dirty="0"/>
              <a:t>Interaction</a:t>
            </a:r>
            <a:r>
              <a:rPr lang="en-US" sz="3200" dirty="0"/>
              <a:t> Zones are Also Risky</a:t>
            </a:r>
          </a:p>
        </p:txBody>
      </p:sp>
      <p:sp>
        <p:nvSpPr>
          <p:cNvPr id="3" name="Content Placeholder 2"/>
          <p:cNvSpPr>
            <a:spLocks noGrp="1"/>
          </p:cNvSpPr>
          <p:nvPr>
            <p:ph idx="1"/>
          </p:nvPr>
        </p:nvSpPr>
        <p:spPr>
          <a:xfrm>
            <a:off x="457200" y="1290638"/>
            <a:ext cx="8229600" cy="4525963"/>
          </a:xfrm>
        </p:spPr>
        <p:txBody>
          <a:bodyPr/>
          <a:lstStyle/>
          <a:p>
            <a:r>
              <a:rPr lang="en-US" sz="2000" dirty="0"/>
              <a:t>Non-physical “interaction zones” within information networks harbor many new un-measured and uncharted non-physical threats, vulnerabilities, and risks</a:t>
            </a:r>
          </a:p>
          <a:p>
            <a:pPr lvl="1"/>
            <a:r>
              <a:rPr lang="en-US" sz="1600" dirty="0"/>
              <a:t>Commercial supply chains and financial markets</a:t>
            </a:r>
          </a:p>
          <a:p>
            <a:pPr lvl="1"/>
            <a:r>
              <a:rPr lang="en-US" sz="1600" dirty="0"/>
              <a:t>Critical infrastructure operations</a:t>
            </a:r>
          </a:p>
          <a:p>
            <a:pPr lvl="1"/>
            <a:r>
              <a:rPr lang="en-US" sz="1600" dirty="0"/>
              <a:t>Social/cultural networks</a:t>
            </a:r>
          </a:p>
          <a:p>
            <a:pPr lvl="1"/>
            <a:r>
              <a:rPr lang="en-US" sz="1600" dirty="0"/>
              <a:t>Governance/political structures</a:t>
            </a:r>
          </a:p>
          <a:p>
            <a:pPr lvl="1"/>
            <a:r>
              <a:rPr lang="en-US" sz="1600" dirty="0"/>
              <a:t>Training and learning connections</a:t>
            </a:r>
          </a:p>
          <a:p>
            <a:pPr lvl="1"/>
            <a:r>
              <a:rPr lang="en-US" sz="1600" dirty="0"/>
              <a:t>Etc.</a:t>
            </a:r>
          </a:p>
          <a:p>
            <a:pPr lvl="1"/>
            <a:endParaRPr lang="en-US" sz="2000" dirty="0"/>
          </a:p>
          <a:p>
            <a:endParaRPr lang="en-US" dirty="0"/>
          </a:p>
        </p:txBody>
      </p:sp>
      <p:pic>
        <p:nvPicPr>
          <p:cNvPr id="4" name="Picture 3"/>
          <p:cNvPicPr>
            <a:picLocks noChangeAspect="1"/>
          </p:cNvPicPr>
          <p:nvPr/>
        </p:nvPicPr>
        <p:blipFill>
          <a:blip r:embed="rId2"/>
          <a:stretch>
            <a:fillRect/>
          </a:stretch>
        </p:blipFill>
        <p:spPr>
          <a:xfrm>
            <a:off x="4542588" y="3594100"/>
            <a:ext cx="4144212" cy="2755901"/>
          </a:xfrm>
          <a:prstGeom prst="rect">
            <a:avLst/>
          </a:prstGeom>
        </p:spPr>
      </p:pic>
      <p:sp>
        <p:nvSpPr>
          <p:cNvPr id="5" name="TextBox 4"/>
          <p:cNvSpPr txBox="1"/>
          <p:nvPr/>
        </p:nvSpPr>
        <p:spPr>
          <a:xfrm>
            <a:off x="635000" y="4076700"/>
            <a:ext cx="3644900" cy="1477328"/>
          </a:xfrm>
          <a:prstGeom prst="rect">
            <a:avLst/>
          </a:prstGeom>
          <a:noFill/>
        </p:spPr>
        <p:txBody>
          <a:bodyPr wrap="square" rtlCol="0">
            <a:spAutoFit/>
          </a:bodyPr>
          <a:lstStyle/>
          <a:p>
            <a:r>
              <a:rPr lang="en-US" dirty="0"/>
              <a:t>The potential risks of </a:t>
            </a:r>
          </a:p>
          <a:p>
            <a:r>
              <a:rPr lang="en-US" dirty="0"/>
              <a:t>uncharted/unmeasured threats </a:t>
            </a:r>
          </a:p>
          <a:p>
            <a:r>
              <a:rPr lang="en-US" i="1" dirty="0"/>
              <a:t>Beyond</a:t>
            </a:r>
            <a:r>
              <a:rPr lang="en-US" dirty="0"/>
              <a:t> Internet </a:t>
            </a:r>
            <a:r>
              <a:rPr lang="en-US" i="1" dirty="0"/>
              <a:t>Perimeter 1.0</a:t>
            </a:r>
          </a:p>
          <a:p>
            <a:r>
              <a:rPr lang="en-US" dirty="0"/>
              <a:t>are constraining human social, cultural, and economic progress</a:t>
            </a:r>
          </a:p>
        </p:txBody>
      </p:sp>
    </p:spTree>
    <p:extLst>
      <p:ext uri="{BB962C8B-B14F-4D97-AF65-F5344CB8AC3E}">
        <p14:creationId xmlns:p14="http://schemas.microsoft.com/office/powerpoint/2010/main" val="1790468338"/>
      </p:ext>
    </p:extLst>
  </p:cSld>
  <p:clrMapOvr>
    <a:masterClrMapping/>
  </p:clrMapOvr>
</p:sld>
</file>

<file path=ppt/slides/slide1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229600" cy="766762"/>
          </a:xfrm>
        </p:spPr>
        <p:txBody>
          <a:bodyPr>
            <a:normAutofit fontScale="90000"/>
          </a:bodyPr>
          <a:lstStyle/>
          <a:p>
            <a:r>
              <a:rPr lang="en-US" sz="3200" dirty="0">
                <a:solidFill>
                  <a:schemeClr val="accent4">
                    <a:lumMod val="75000"/>
                  </a:schemeClr>
                </a:solidFill>
              </a:rPr>
              <a:t>An Atlas to Measure and Map Risk </a:t>
            </a:r>
            <a:br>
              <a:rPr lang="en-US" sz="3200" dirty="0">
                <a:solidFill>
                  <a:schemeClr val="accent4">
                    <a:lumMod val="75000"/>
                  </a:schemeClr>
                </a:solidFill>
              </a:rPr>
            </a:br>
            <a:r>
              <a:rPr lang="en-US" sz="3200" i="1" dirty="0">
                <a:solidFill>
                  <a:schemeClr val="accent4">
                    <a:lumMod val="75000"/>
                  </a:schemeClr>
                </a:solidFill>
              </a:rPr>
              <a:t>Beyond</a:t>
            </a:r>
            <a:r>
              <a:rPr lang="en-US" sz="3200" dirty="0">
                <a:solidFill>
                  <a:schemeClr val="accent4">
                    <a:lumMod val="75000"/>
                  </a:schemeClr>
                </a:solidFill>
              </a:rPr>
              <a:t> Network Perimeter 1.0</a:t>
            </a:r>
          </a:p>
        </p:txBody>
      </p:sp>
      <p:sp>
        <p:nvSpPr>
          <p:cNvPr id="3" name="Content Placeholder 2"/>
          <p:cNvSpPr>
            <a:spLocks noGrp="1"/>
          </p:cNvSpPr>
          <p:nvPr>
            <p:ph idx="1"/>
          </p:nvPr>
        </p:nvSpPr>
        <p:spPr>
          <a:xfrm>
            <a:off x="457200" y="1282700"/>
            <a:ext cx="8229600" cy="5084763"/>
          </a:xfrm>
        </p:spPr>
        <p:txBody>
          <a:bodyPr>
            <a:noAutofit/>
          </a:bodyPr>
          <a:lstStyle/>
          <a:p>
            <a:r>
              <a:rPr lang="en-US" sz="1100" b="1" dirty="0">
                <a:solidFill>
                  <a:srgbClr val="000000"/>
                </a:solidFill>
              </a:rPr>
              <a:t>Information network “</a:t>
            </a:r>
            <a:r>
              <a:rPr lang="en-US" sz="1100" b="1" i="1" dirty="0">
                <a:solidFill>
                  <a:srgbClr val="000000"/>
                </a:solidFill>
              </a:rPr>
              <a:t>Perimeter 1.0” </a:t>
            </a:r>
            <a:r>
              <a:rPr lang="en-US" sz="1100" b="1" dirty="0">
                <a:solidFill>
                  <a:srgbClr val="000000"/>
                </a:solidFill>
              </a:rPr>
              <a:t>was at the measurable edge of our operating systems of technology and institutions</a:t>
            </a:r>
          </a:p>
          <a:p>
            <a:pPr lvl="1"/>
            <a:r>
              <a:rPr lang="en-US" sz="1100" dirty="0">
                <a:solidFill>
                  <a:srgbClr val="000000"/>
                </a:solidFill>
              </a:rPr>
              <a:t>Risk increases as perception dims at the edge of our tech and institutional-enhanced sensory/measurement abilities</a:t>
            </a:r>
          </a:p>
          <a:p>
            <a:pPr lvl="2"/>
            <a:r>
              <a:rPr lang="en-US" sz="1100" dirty="0">
                <a:solidFill>
                  <a:srgbClr val="000000"/>
                </a:solidFill>
              </a:rPr>
              <a:t>In this Atlas of Risk Maps, that measurement-of-performance edge is called “Perimeter 1.0”</a:t>
            </a:r>
          </a:p>
          <a:p>
            <a:pPr lvl="1"/>
            <a:r>
              <a:rPr lang="en-US" sz="1100" dirty="0">
                <a:solidFill>
                  <a:srgbClr val="000000"/>
                </a:solidFill>
              </a:rPr>
              <a:t>Now new threats and risks are presenting themselves from beyond that old Perimeter 1.0</a:t>
            </a:r>
          </a:p>
          <a:p>
            <a:pPr lvl="2"/>
            <a:r>
              <a:rPr lang="en-US" sz="1100" dirty="0">
                <a:solidFill>
                  <a:srgbClr val="000000"/>
                </a:solidFill>
              </a:rPr>
              <a:t>Traditional Cybersecurity, privacy, IM and legal-compliance-based efforts are blind to the new risk vectors.</a:t>
            </a:r>
          </a:p>
          <a:p>
            <a:pPr lvl="1"/>
            <a:r>
              <a:rPr lang="en-US" sz="1100" dirty="0">
                <a:solidFill>
                  <a:srgbClr val="000000"/>
                </a:solidFill>
              </a:rPr>
              <a:t>We are experiencing new dimensions of risk of which we were unaware, and for which we are unprepared</a:t>
            </a:r>
          </a:p>
          <a:p>
            <a:endParaRPr lang="en-US" sz="1100" b="1" dirty="0">
              <a:solidFill>
                <a:srgbClr val="000000"/>
              </a:solidFill>
            </a:endParaRPr>
          </a:p>
          <a:p>
            <a:r>
              <a:rPr lang="en-US" sz="1100" b="1" dirty="0">
                <a:solidFill>
                  <a:srgbClr val="000000"/>
                </a:solidFill>
              </a:rPr>
              <a:t>If we cannot measure a phenomenon: then we cannot see it, anticipate it, or deal with it</a:t>
            </a:r>
          </a:p>
          <a:p>
            <a:pPr lvl="1"/>
            <a:r>
              <a:rPr lang="en-US" sz="1100" dirty="0">
                <a:solidFill>
                  <a:srgbClr val="000000"/>
                </a:solidFill>
              </a:rPr>
              <a:t>Effective “Situational Awareness” is grounded in observation/metrics from multiple perspectives</a:t>
            </a:r>
          </a:p>
          <a:p>
            <a:pPr lvl="1"/>
            <a:r>
              <a:rPr lang="en-US" sz="1100" dirty="0">
                <a:solidFill>
                  <a:srgbClr val="000000"/>
                </a:solidFill>
              </a:rPr>
              <a:t>The many threats and vulnerabilities from beyond Perimeter 1.0 are perceived as risky because we cannot yet measure them</a:t>
            </a:r>
          </a:p>
          <a:p>
            <a:pPr lvl="2"/>
            <a:endParaRPr lang="en-US" sz="1100" dirty="0">
              <a:solidFill>
                <a:srgbClr val="000000"/>
              </a:solidFill>
            </a:endParaRPr>
          </a:p>
          <a:p>
            <a:r>
              <a:rPr lang="en-US" sz="1100" b="1" dirty="0">
                <a:solidFill>
                  <a:srgbClr val="000000"/>
                </a:solidFill>
              </a:rPr>
              <a:t>What gets measured gets done. . . and the opposite is also true</a:t>
            </a:r>
          </a:p>
          <a:p>
            <a:pPr lvl="1"/>
            <a:r>
              <a:rPr lang="en-US" sz="1100" dirty="0">
                <a:solidFill>
                  <a:srgbClr val="000000"/>
                </a:solidFill>
              </a:rPr>
              <a:t>Unknown risks from beyond Perimeter 1.0 are constraining what we can get done in distributed information networks</a:t>
            </a:r>
          </a:p>
          <a:p>
            <a:pPr lvl="2"/>
            <a:r>
              <a:rPr lang="en-US" sz="1100" dirty="0">
                <a:solidFill>
                  <a:srgbClr val="000000"/>
                </a:solidFill>
              </a:rPr>
              <a:t>Risk restrains resource deployment and investment</a:t>
            </a:r>
          </a:p>
          <a:p>
            <a:pPr lvl="1"/>
            <a:r>
              <a:rPr lang="en-US" sz="1100" dirty="0">
                <a:solidFill>
                  <a:srgbClr val="000000"/>
                </a:solidFill>
              </a:rPr>
              <a:t>For the next wave of innovation in society, culture and economics, and our own growth, we need to break through the “risk boundary” at the edge of Perimeter 1.0 and explore, measure and map the risk borderlands of Perimeter 2.0</a:t>
            </a:r>
          </a:p>
          <a:p>
            <a:pPr lvl="1"/>
            <a:r>
              <a:rPr lang="en-US" sz="1100" dirty="0">
                <a:solidFill>
                  <a:srgbClr val="000000"/>
                </a:solidFill>
              </a:rPr>
              <a:t>The “fuel” to power this exploration and mapping is “high octane” individual and institutional “self-interest”</a:t>
            </a:r>
          </a:p>
          <a:p>
            <a:pPr lvl="2"/>
            <a:r>
              <a:rPr lang="en-US" sz="1100" dirty="0">
                <a:solidFill>
                  <a:srgbClr val="000000"/>
                </a:solidFill>
              </a:rPr>
              <a:t>Deliver levels of risk reduction and leverage that cannot be achieved unilaterally by any stakeholder</a:t>
            </a:r>
          </a:p>
          <a:p>
            <a:pPr lvl="2"/>
            <a:r>
              <a:rPr lang="en-US" sz="1100" dirty="0">
                <a:solidFill>
                  <a:srgbClr val="000000"/>
                </a:solidFill>
              </a:rPr>
              <a:t>Build risk mitigation structures to create new value at the edge of disorder (historical e.g., rule of law, insurance,. etc.)</a:t>
            </a:r>
          </a:p>
          <a:p>
            <a:pPr lvl="2"/>
            <a:r>
              <a:rPr lang="en-US" sz="1100" dirty="0">
                <a:solidFill>
                  <a:srgbClr val="000000"/>
                </a:solidFill>
              </a:rPr>
              <a:t>Cultivate “non-zero sum” risk-co-management structures (e.g., rules, norms, markets, etc.)</a:t>
            </a:r>
          </a:p>
          <a:p>
            <a:endParaRPr lang="en-US" sz="1100" dirty="0">
              <a:solidFill>
                <a:srgbClr val="000000"/>
              </a:solidFill>
            </a:endParaRPr>
          </a:p>
          <a:p>
            <a:r>
              <a:rPr lang="en-US" sz="1100" b="1" dirty="0">
                <a:solidFill>
                  <a:srgbClr val="000000"/>
                </a:solidFill>
              </a:rPr>
              <a:t>Information network </a:t>
            </a:r>
            <a:r>
              <a:rPr lang="en-US" sz="1100" b="1" i="1" dirty="0">
                <a:solidFill>
                  <a:srgbClr val="000000"/>
                </a:solidFill>
              </a:rPr>
              <a:t>Perimeter 2.0 </a:t>
            </a:r>
            <a:r>
              <a:rPr lang="en-US" sz="1100" b="1" dirty="0">
                <a:solidFill>
                  <a:srgbClr val="000000"/>
                </a:solidFill>
              </a:rPr>
              <a:t>is in the hearts and minds of people, and in the programmed responses of technology (derived from specifications) and institutions (derived from foundational documents and contracts)</a:t>
            </a:r>
          </a:p>
          <a:p>
            <a:pPr lvl="1"/>
            <a:r>
              <a:rPr lang="en-US" sz="1100" dirty="0">
                <a:solidFill>
                  <a:srgbClr val="000000"/>
                </a:solidFill>
              </a:rPr>
              <a:t>How can we measure threat correlations and causative factors of risks from these “softer” non-technical sources?</a:t>
            </a:r>
          </a:p>
          <a:p>
            <a:pPr lvl="1"/>
            <a:r>
              <a:rPr lang="en-US" sz="1100" dirty="0">
                <a:solidFill>
                  <a:srgbClr val="000000"/>
                </a:solidFill>
              </a:rPr>
              <a:t>Can a broad “systems engineering” approach that embraces “applied social science” and a new enthusiasm for measurement in new domains inform our next-gen risk mitigation architectures and trust frameworks?</a:t>
            </a:r>
          </a:p>
          <a:p>
            <a:pPr marL="0" indent="0">
              <a:buNone/>
            </a:pPr>
            <a:endParaRPr lang="en-US" sz="1200" dirty="0"/>
          </a:p>
        </p:txBody>
      </p:sp>
    </p:spTree>
    <p:extLst>
      <p:ext uri="{BB962C8B-B14F-4D97-AF65-F5344CB8AC3E}">
        <p14:creationId xmlns:p14="http://schemas.microsoft.com/office/powerpoint/2010/main" val="2984731552"/>
      </p:ext>
    </p:extLst>
  </p:cSld>
  <p:clrMapOvr>
    <a:masterClrMapping/>
  </p:clrMapOvr>
</p:sld>
</file>

<file path=ppt/slides/slide1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rmAutofit fontScale="90000"/>
          </a:bodyPr>
          <a:lstStyle/>
          <a:p>
            <a:r>
              <a:rPr lang="en-US" sz="3200" dirty="0">
                <a:solidFill>
                  <a:schemeClr val="accent4">
                    <a:lumMod val="75000"/>
                  </a:schemeClr>
                </a:solidFill>
              </a:rPr>
              <a:t>Proposal to Map Threats, Vulnerabilities and Risks at </a:t>
            </a:r>
            <a:br>
              <a:rPr lang="en-US" sz="3200" dirty="0">
                <a:solidFill>
                  <a:schemeClr val="accent4">
                    <a:lumMod val="75000"/>
                  </a:schemeClr>
                </a:solidFill>
              </a:rPr>
            </a:br>
            <a:r>
              <a:rPr lang="en-US" sz="3200" dirty="0">
                <a:solidFill>
                  <a:schemeClr val="accent4">
                    <a:lumMod val="75000"/>
                  </a:schemeClr>
                </a:solidFill>
              </a:rPr>
              <a:t>Network Perimeter 2.0</a:t>
            </a:r>
            <a:endParaRPr lang="en-US" sz="3200" dirty="0"/>
          </a:p>
        </p:txBody>
      </p:sp>
      <p:sp>
        <p:nvSpPr>
          <p:cNvPr id="3" name="Content Placeholder 2"/>
          <p:cNvSpPr>
            <a:spLocks noGrp="1"/>
          </p:cNvSpPr>
          <p:nvPr>
            <p:ph idx="1"/>
          </p:nvPr>
        </p:nvSpPr>
        <p:spPr>
          <a:xfrm>
            <a:off x="457200" y="1193800"/>
            <a:ext cx="8229600" cy="4940300"/>
          </a:xfrm>
        </p:spPr>
        <p:txBody>
          <a:bodyPr>
            <a:noAutofit/>
          </a:bodyPr>
          <a:lstStyle/>
          <a:p>
            <a:r>
              <a:rPr lang="en-US" sz="1200" b="1" dirty="0">
                <a:solidFill>
                  <a:srgbClr val="000000"/>
                </a:solidFill>
              </a:rPr>
              <a:t>Problem:  Information Network Perimeter 2.0 is unmapped/unmeasured and presents unknown risks</a:t>
            </a:r>
          </a:p>
          <a:p>
            <a:pPr lvl="1"/>
            <a:endParaRPr lang="en-US" sz="1200" dirty="0"/>
          </a:p>
          <a:p>
            <a:pPr lvl="1"/>
            <a:r>
              <a:rPr lang="en-US" sz="1200" dirty="0"/>
              <a:t>ALL of our systems are vulnerable to threats at Perimeter 2.0</a:t>
            </a:r>
          </a:p>
          <a:p>
            <a:pPr lvl="2"/>
            <a:r>
              <a:rPr lang="en-US" sz="1200" dirty="0"/>
              <a:t>Vulnerable to “AAAA Threats” – (Attacks, Accidents, Acts of Nature and AI/Autonomous Systems)</a:t>
            </a:r>
          </a:p>
          <a:p>
            <a:pPr lvl="3"/>
            <a:r>
              <a:rPr lang="en-US" sz="1200" dirty="0"/>
              <a:t>We cannot measure/detect AAAA threats beyond security Perimeter 1.0</a:t>
            </a:r>
          </a:p>
          <a:p>
            <a:pPr lvl="3"/>
            <a:r>
              <a:rPr lang="en-US" sz="1200" dirty="0"/>
              <a:t>We are all blind to AAAA threats and failures at system Perimeter(s) 2.0</a:t>
            </a:r>
          </a:p>
          <a:p>
            <a:pPr lvl="3"/>
            <a:r>
              <a:rPr lang="en-US" sz="1200" dirty="0"/>
              <a:t>We cannot yet provide “distributed security” (or even AAAA threat measurement) at Perimeter(s) 2.0</a:t>
            </a:r>
          </a:p>
          <a:p>
            <a:pPr lvl="2"/>
            <a:endParaRPr lang="en-US" sz="1200" dirty="0"/>
          </a:p>
          <a:p>
            <a:r>
              <a:rPr lang="en-US" sz="1200" b="1" dirty="0"/>
              <a:t>Proposed Solution:  Measure and Map Threats, Vulnerabilities and Risks at Perimeter(s) 2.0</a:t>
            </a:r>
          </a:p>
          <a:p>
            <a:pPr lvl="1"/>
            <a:endParaRPr lang="en-US" sz="1200" dirty="0"/>
          </a:p>
          <a:p>
            <a:pPr lvl="1"/>
            <a:r>
              <a:rPr lang="en-US" sz="1200" dirty="0"/>
              <a:t>Recognize multiple new vectors for “AAAA Threats” in hybrid </a:t>
            </a:r>
            <a:r>
              <a:rPr lang="en-US" sz="1200" i="1" dirty="0"/>
              <a:t>socio</a:t>
            </a:r>
            <a:r>
              <a:rPr lang="en-US" sz="1200" dirty="0"/>
              <a:t>-technical information network systems</a:t>
            </a:r>
          </a:p>
          <a:p>
            <a:pPr lvl="2"/>
            <a:r>
              <a:rPr lang="en-US" sz="1200" dirty="0"/>
              <a:t>System integrity and performance depends on reliability of BOTH technology AND people/institutions</a:t>
            </a:r>
          </a:p>
          <a:p>
            <a:pPr lvl="2"/>
            <a:r>
              <a:rPr lang="en-US" sz="1200" dirty="0"/>
              <a:t>Perimeter 1.0 was the “technical” perimeter at the edge of performance measurement of technology</a:t>
            </a:r>
          </a:p>
          <a:p>
            <a:pPr lvl="2"/>
            <a:r>
              <a:rPr lang="en-US" sz="1200" dirty="0"/>
              <a:t>Perimeter(s) 2.0 is the multiple “socio” elements in “Socio-Technical” systems</a:t>
            </a:r>
          </a:p>
          <a:p>
            <a:pPr lvl="1"/>
            <a:endParaRPr lang="en-US" sz="1200" dirty="0">
              <a:solidFill>
                <a:srgbClr val="FF0000"/>
              </a:solidFill>
            </a:endParaRPr>
          </a:p>
          <a:p>
            <a:pPr lvl="1"/>
            <a:r>
              <a:rPr lang="en-US" sz="1200" b="1" dirty="0"/>
              <a:t>Atlas program will Identify, collect and make available </a:t>
            </a:r>
            <a:r>
              <a:rPr lang="en-US" sz="1200" b="1" i="1" dirty="0"/>
              <a:t>non-technical</a:t>
            </a:r>
            <a:r>
              <a:rPr lang="en-US" sz="1200" b="1" dirty="0"/>
              <a:t> (aka “policy”) threat, vulnerability and risk metrics from Perimeter(s) 2.0 to be part of systems-engineering “requirements” for cyber-vulnerable systems</a:t>
            </a:r>
          </a:p>
          <a:p>
            <a:pPr lvl="1"/>
            <a:endParaRPr lang="en-US" sz="1200" dirty="0"/>
          </a:p>
          <a:p>
            <a:pPr lvl="1"/>
            <a:r>
              <a:rPr lang="en-US" sz="1200" dirty="0"/>
              <a:t>Current draft “Atlas” includes 400+ new cyber system threat/vulnerability/risk dimensions that are (to date) too inadequately measured to be able to fully positively contribute to systemic risk mitigation</a:t>
            </a:r>
          </a:p>
          <a:p>
            <a:pPr lvl="2"/>
            <a:r>
              <a:rPr lang="en-US" sz="1200" dirty="0"/>
              <a:t>To enable “Distributed Security for Distributed Systems, this crowd-sourced program creates an open “Risk Atlas” wiki structure for cyber-insecure stakeholder groups to help inform both their joint AND individual R&amp;D and Operations</a:t>
            </a:r>
          </a:p>
        </p:txBody>
      </p:sp>
    </p:spTree>
    <p:extLst>
      <p:ext uri="{BB962C8B-B14F-4D97-AF65-F5344CB8AC3E}">
        <p14:creationId xmlns:p14="http://schemas.microsoft.com/office/powerpoint/2010/main" val="42480240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0262"/>
          </a:xfrm>
        </p:spPr>
        <p:txBody>
          <a:bodyPr>
            <a:normAutofit/>
          </a:bodyPr>
          <a:lstStyle/>
          <a:p>
            <a:r>
              <a:rPr lang="en-US" sz="3200" dirty="0"/>
              <a:t>54.  Regulatory Capture 2.0</a:t>
            </a:r>
          </a:p>
        </p:txBody>
      </p:sp>
      <p:sp>
        <p:nvSpPr>
          <p:cNvPr id="3" name="Content Placeholder 2"/>
          <p:cNvSpPr>
            <a:spLocks noGrp="1"/>
          </p:cNvSpPr>
          <p:nvPr>
            <p:ph idx="1"/>
          </p:nvPr>
        </p:nvSpPr>
        <p:spPr>
          <a:xfrm>
            <a:off x="457200" y="1244600"/>
            <a:ext cx="8229600" cy="5295900"/>
          </a:xfrm>
        </p:spPr>
        <p:txBody>
          <a:bodyPr>
            <a:noAutofit/>
          </a:bodyPr>
          <a:lstStyle/>
          <a:p>
            <a:r>
              <a:rPr lang="en-US" sz="1400" dirty="0"/>
              <a:t>Challenges</a:t>
            </a:r>
          </a:p>
          <a:p>
            <a:pPr lvl="1"/>
            <a:r>
              <a:rPr lang="en-US" sz="1400" dirty="0">
                <a:solidFill>
                  <a:srgbClr val="000000"/>
                </a:solidFill>
              </a:rPr>
              <a:t>Was the subject security, IM or privacy system and/or technology generated to operate within a particular industry sector (e.g., banking, Telco, healthcare, military), where the assumptions are different than in other contexts?</a:t>
            </a:r>
          </a:p>
          <a:p>
            <a:pPr lvl="2"/>
            <a:r>
              <a:rPr lang="en-US" sz="1400" dirty="0">
                <a:solidFill>
                  <a:srgbClr val="000000"/>
                </a:solidFill>
              </a:rPr>
              <a:t>Will that legacy cause scaling and/or operations problems on deployments in other sectors</a:t>
            </a:r>
          </a:p>
          <a:p>
            <a:pPr lvl="1"/>
            <a:r>
              <a:rPr lang="en-US" sz="1400" dirty="0">
                <a:solidFill>
                  <a:srgbClr val="000000"/>
                </a:solidFill>
              </a:rPr>
              <a:t>Will the successful deployment of the system and/or technology result in a creation of </a:t>
            </a:r>
            <a:r>
              <a:rPr lang="en-US" sz="1400" i="1" dirty="0">
                <a:solidFill>
                  <a:srgbClr val="000000"/>
                </a:solidFill>
              </a:rPr>
              <a:t>de facto</a:t>
            </a:r>
            <a:r>
              <a:rPr lang="en-US" sz="1400" dirty="0">
                <a:solidFill>
                  <a:srgbClr val="000000"/>
                </a:solidFill>
              </a:rPr>
              <a:t> standards of behavior for stakeholders and participants, that will constitute a form of “self-regulatory capture” (aka “natural monopoly” – where single provider makes sense)</a:t>
            </a:r>
          </a:p>
          <a:p>
            <a:pPr lvl="2"/>
            <a:r>
              <a:rPr lang="en-US" sz="1400" dirty="0">
                <a:solidFill>
                  <a:srgbClr val="000000"/>
                </a:solidFill>
              </a:rPr>
              <a:t>Compare a water utility or a subway system in a city and where regulation replaces competition as the anti-monopolistic strategy </a:t>
            </a:r>
          </a:p>
          <a:p>
            <a:pPr lvl="3"/>
            <a:r>
              <a:rPr lang="en-US" sz="1400" dirty="0">
                <a:solidFill>
                  <a:srgbClr val="000000"/>
                </a:solidFill>
              </a:rPr>
              <a:t>Note challenges of cross-border sovereign “regulation”</a:t>
            </a:r>
          </a:p>
          <a:p>
            <a:pPr lvl="2"/>
            <a:r>
              <a:rPr lang="en-US" sz="1400" dirty="0">
                <a:solidFill>
                  <a:srgbClr val="000000"/>
                </a:solidFill>
              </a:rPr>
              <a:t>What are the implications of such “self regulatory” capture where the consequent rules and policies guiding use of the security, IM and privacy system and/or technology have social, cultural and political implications?</a:t>
            </a:r>
          </a:p>
          <a:p>
            <a:pPr lvl="3"/>
            <a:r>
              <a:rPr lang="en-US" sz="1400" dirty="0">
                <a:solidFill>
                  <a:srgbClr val="000000"/>
                </a:solidFill>
              </a:rPr>
              <a:t>What are the distributed governance mechanisms that can be brought into service of distributed value of networks?</a:t>
            </a:r>
          </a:p>
          <a:p>
            <a:pPr lvl="4"/>
            <a:r>
              <a:rPr lang="en-US" sz="1400" dirty="0">
                <a:solidFill>
                  <a:srgbClr val="000000"/>
                </a:solidFill>
              </a:rPr>
              <a:t>Consider various forms of reputation systems</a:t>
            </a:r>
          </a:p>
          <a:p>
            <a:pPr lvl="5"/>
            <a:r>
              <a:rPr lang="en-US" sz="1400" dirty="0">
                <a:solidFill>
                  <a:srgbClr val="000000"/>
                </a:solidFill>
              </a:rPr>
              <a:t>See Credit Union and “Micro-lending” with P2P bankers</a:t>
            </a:r>
          </a:p>
          <a:p>
            <a:pPr lvl="5"/>
            <a:r>
              <a:rPr lang="en-US" sz="1400" dirty="0">
                <a:solidFill>
                  <a:srgbClr val="000000"/>
                </a:solidFill>
              </a:rPr>
              <a:t>See other “neighborhood watch” type systems</a:t>
            </a:r>
          </a:p>
          <a:p>
            <a:pPr lvl="5"/>
            <a:r>
              <a:rPr lang="en-US" sz="1400" dirty="0">
                <a:solidFill>
                  <a:srgbClr val="000000"/>
                </a:solidFill>
              </a:rPr>
              <a:t>Consider market-based structure (e.g., using spreads in credit-default markets as less conflict-prone replacement for “rating agencies?) </a:t>
            </a:r>
          </a:p>
          <a:p>
            <a:pPr lvl="1"/>
            <a:r>
              <a:rPr lang="en-US" sz="1400" dirty="0"/>
              <a:t>[Other?]</a:t>
            </a:r>
          </a:p>
          <a:p>
            <a:r>
              <a:rPr lang="en-US" sz="1400" dirty="0"/>
              <a:t>References:</a:t>
            </a:r>
          </a:p>
          <a:p>
            <a:endParaRPr lang="en-US" sz="1400" dirty="0"/>
          </a:p>
        </p:txBody>
      </p:sp>
    </p:spTree>
    <p:extLst>
      <p:ext uri="{BB962C8B-B14F-4D97-AF65-F5344CB8AC3E}">
        <p14:creationId xmlns:p14="http://schemas.microsoft.com/office/powerpoint/2010/main" val="2296000624"/>
      </p:ext>
    </p:extLst>
  </p:cSld>
  <p:clrMapOvr>
    <a:masterClrMapping/>
  </p:clrMapOvr>
</p:sld>
</file>

<file path=ppt/slides/slide1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ED6C-C268-E541-AC8C-B0D17666C09C}"/>
              </a:ext>
            </a:extLst>
          </p:cNvPr>
          <p:cNvSpPr>
            <a:spLocks noGrp="1"/>
          </p:cNvSpPr>
          <p:nvPr>
            <p:ph type="title"/>
          </p:nvPr>
        </p:nvSpPr>
        <p:spPr/>
        <p:txBody>
          <a:bodyPr/>
          <a:lstStyle/>
          <a:p>
            <a:r>
              <a:rPr lang="en-US" dirty="0"/>
              <a:t>AAAA threats</a:t>
            </a:r>
          </a:p>
        </p:txBody>
      </p:sp>
      <p:sp>
        <p:nvSpPr>
          <p:cNvPr id="3" name="Content Placeholder 2">
            <a:extLst>
              <a:ext uri="{FF2B5EF4-FFF2-40B4-BE49-F238E27FC236}">
                <a16:creationId xmlns:a16="http://schemas.microsoft.com/office/drawing/2014/main" id="{DC04D7C9-C8DF-3945-9F72-C2AB0DD3DD45}"/>
              </a:ext>
            </a:extLst>
          </p:cNvPr>
          <p:cNvSpPr>
            <a:spLocks noGrp="1"/>
          </p:cNvSpPr>
          <p:nvPr>
            <p:ph idx="1"/>
          </p:nvPr>
        </p:nvSpPr>
        <p:spPr/>
        <p:txBody>
          <a:bodyPr>
            <a:normAutofit fontScale="62500" lnSpcReduction="20000"/>
          </a:bodyPr>
          <a:lstStyle/>
          <a:p>
            <a:r>
              <a:rPr lang="en-US" dirty="0"/>
              <a:t>All known human harms can be assigned to a AAAA threat category</a:t>
            </a:r>
          </a:p>
          <a:p>
            <a:r>
              <a:rPr lang="en-US" dirty="0"/>
              <a:t>Atlas is tool for analyzing and mitigating AAAA threats of all types</a:t>
            </a:r>
          </a:p>
          <a:p>
            <a:pPr lvl="1"/>
            <a:r>
              <a:rPr lang="en-US" dirty="0"/>
              <a:t>Also used for parsing hybrid threats and analyzing causation chains</a:t>
            </a:r>
          </a:p>
          <a:p>
            <a:r>
              <a:rPr lang="en-US" dirty="0"/>
              <a:t>Attack </a:t>
            </a:r>
          </a:p>
          <a:p>
            <a:pPr lvl="1"/>
            <a:r>
              <a:rPr lang="en-US" dirty="0"/>
              <a:t>Definition: Intentional acts of individuals and institutions</a:t>
            </a:r>
          </a:p>
          <a:p>
            <a:pPr lvl="1"/>
            <a:r>
              <a:rPr lang="en-US" dirty="0"/>
              <a:t>Many of the Atlas risks are currently being weaponized</a:t>
            </a:r>
          </a:p>
          <a:p>
            <a:pPr lvl="2"/>
            <a:r>
              <a:rPr lang="en-US" dirty="0"/>
              <a:t>In commerce ”weaponization” is information arbitrage</a:t>
            </a:r>
          </a:p>
          <a:p>
            <a:r>
              <a:rPr lang="en-US" dirty="0"/>
              <a:t>Accident </a:t>
            </a:r>
          </a:p>
          <a:p>
            <a:pPr lvl="1"/>
            <a:r>
              <a:rPr lang="en-US" dirty="0"/>
              <a:t>Definition: Unintentional acts of individuals and institutions</a:t>
            </a:r>
          </a:p>
          <a:p>
            <a:r>
              <a:rPr lang="en-US" dirty="0"/>
              <a:t>Act of nature </a:t>
            </a:r>
          </a:p>
          <a:p>
            <a:pPr lvl="1"/>
            <a:r>
              <a:rPr lang="en-US" dirty="0"/>
              <a:t>Definition: Harms not included in Attack or Act of Nature</a:t>
            </a:r>
          </a:p>
          <a:p>
            <a:r>
              <a:rPr lang="en-US" dirty="0"/>
              <a:t>Ai/Autonomous systems</a:t>
            </a:r>
          </a:p>
          <a:p>
            <a:pPr lvl="1"/>
            <a:r>
              <a:rPr lang="en-US" dirty="0"/>
              <a:t>Definition: Harms caused by AI/Autonomous systems</a:t>
            </a:r>
          </a:p>
          <a:p>
            <a:pPr lvl="1"/>
            <a:r>
              <a:rPr lang="en-US" dirty="0"/>
              <a:t>Emerging from inert to independent/discretionary systems.  Not yet capable (and legally culpable) for intention and negligence.  Currently the liability is with owner or operator of AI/Autonomous system</a:t>
            </a:r>
          </a:p>
          <a:p>
            <a:endParaRPr lang="en-US" dirty="0"/>
          </a:p>
        </p:txBody>
      </p:sp>
    </p:spTree>
    <p:extLst>
      <p:ext uri="{BB962C8B-B14F-4D97-AF65-F5344CB8AC3E}">
        <p14:creationId xmlns:p14="http://schemas.microsoft.com/office/powerpoint/2010/main" val="1481862058"/>
      </p:ext>
    </p:extLst>
  </p:cSld>
  <p:clrMapOvr>
    <a:masterClrMapping/>
  </p:clrMapOvr>
</p:sld>
</file>

<file path=ppt/slides/slide1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085" y="274638"/>
            <a:ext cx="8229600" cy="1143000"/>
          </a:xfrm>
        </p:spPr>
        <p:txBody>
          <a:bodyPr>
            <a:normAutofit/>
          </a:bodyPr>
          <a:lstStyle/>
          <a:p>
            <a:r>
              <a:rPr lang="en-US" sz="2000" dirty="0"/>
              <a:t>Humans are information beings. </a:t>
            </a:r>
            <a:br>
              <a:rPr lang="en-US" sz="2000" dirty="0"/>
            </a:br>
            <a:r>
              <a:rPr lang="en-US" sz="2000" dirty="0"/>
              <a:t>We define ourselves by our perceptions and expressions in interactions.</a:t>
            </a:r>
          </a:p>
        </p:txBody>
      </p:sp>
      <p:sp>
        <p:nvSpPr>
          <p:cNvPr id="3" name="Content Placeholder 2"/>
          <p:cNvSpPr>
            <a:spLocks noGrp="1"/>
          </p:cNvSpPr>
          <p:nvPr>
            <p:ph idx="1"/>
          </p:nvPr>
        </p:nvSpPr>
        <p:spPr>
          <a:xfrm flipH="1">
            <a:off x="165101" y="2717800"/>
            <a:ext cx="430650" cy="2268411"/>
          </a:xfrm>
        </p:spPr>
        <p:txBody>
          <a:bodyPr/>
          <a:lstStyle/>
          <a:p>
            <a:pPr marL="0" indent="0">
              <a:buNone/>
            </a:pPr>
            <a:r>
              <a:rPr lang="en-US" dirty="0"/>
              <a:t>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0585" y="1417638"/>
            <a:ext cx="4656496" cy="4732211"/>
          </a:xfrm>
          <a:prstGeom prst="rect">
            <a:avLst/>
          </a:prstGeom>
        </p:spPr>
      </p:pic>
    </p:spTree>
    <p:extLst>
      <p:ext uri="{BB962C8B-B14F-4D97-AF65-F5344CB8AC3E}">
        <p14:creationId xmlns:p14="http://schemas.microsoft.com/office/powerpoint/2010/main" val="889474583"/>
      </p:ext>
    </p:extLst>
  </p:cSld>
  <p:clrMapOvr>
    <a:masterClrMapping/>
  </p:clrMapOvr>
</p:sld>
</file>

<file path=ppt/slides/slide1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Our identity is social.  </a:t>
            </a:r>
            <a:br>
              <a:rPr lang="en-US" sz="2400" dirty="0"/>
            </a:br>
            <a:r>
              <a:rPr lang="en-US" sz="2400" dirty="0"/>
              <a:t>We act within and among groups.</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985184" y="1600199"/>
            <a:ext cx="7236036" cy="4812883"/>
          </a:xfrm>
          <a:prstGeom prst="rect">
            <a:avLst/>
          </a:prstGeom>
        </p:spPr>
      </p:pic>
    </p:spTree>
    <p:extLst>
      <p:ext uri="{BB962C8B-B14F-4D97-AF65-F5344CB8AC3E}">
        <p14:creationId xmlns:p14="http://schemas.microsoft.com/office/powerpoint/2010/main" val="3727597142"/>
      </p:ext>
    </p:extLst>
  </p:cSld>
  <p:clrMapOvr>
    <a:masterClrMapping/>
  </p:clrMapOvr>
</p:sld>
</file>

<file path=ppt/slides/slide1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Hybrid networks link </a:t>
            </a:r>
            <a:br>
              <a:rPr lang="en-US" sz="2400" dirty="0"/>
            </a:br>
            <a:r>
              <a:rPr lang="en-US" sz="2400" dirty="0"/>
              <a:t>both organization and individual </a:t>
            </a:r>
            <a:r>
              <a:rPr lang="en-US" sz="2400" dirty="0">
                <a:solidFill>
                  <a:srgbClr val="FF0000"/>
                </a:solidFill>
              </a:rPr>
              <a:t>nodes</a:t>
            </a:r>
            <a:r>
              <a:rPr lang="en-US" sz="2400" dirty="0"/>
              <a:t> </a:t>
            </a:r>
            <a:br>
              <a:rPr lang="en-US" sz="2400" dirty="0"/>
            </a:br>
            <a:r>
              <a:rPr lang="en-US" sz="2400" dirty="0"/>
              <a:t>via defined interaction </a:t>
            </a:r>
            <a:r>
              <a:rPr lang="en-US" sz="2400" dirty="0">
                <a:solidFill>
                  <a:srgbClr val="FF0000"/>
                </a:solidFill>
              </a:rPr>
              <a:t>edges</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268335"/>
            <a:ext cx="7868587" cy="3548911"/>
          </a:xfrm>
          <a:prstGeom prst="rect">
            <a:avLst/>
          </a:prstGeom>
        </p:spPr>
      </p:pic>
    </p:spTree>
    <p:extLst>
      <p:ext uri="{BB962C8B-B14F-4D97-AF65-F5344CB8AC3E}">
        <p14:creationId xmlns:p14="http://schemas.microsoft.com/office/powerpoint/2010/main" val="2925269890"/>
      </p:ext>
    </p:extLst>
  </p:cSld>
  <p:clrMapOvr>
    <a:masterClrMapping/>
  </p:clrMapOvr>
</p:sld>
</file>

<file path=ppt/slides/slide1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We measure and map our relationships to </a:t>
            </a:r>
            <a:br>
              <a:rPr lang="en-US" sz="2400" dirty="0"/>
            </a:br>
            <a:r>
              <a:rPr lang="en-US" sz="2400" i="1" dirty="0"/>
              <a:t>define our identities </a:t>
            </a:r>
            <a:r>
              <a:rPr lang="en-US" sz="2400" dirty="0"/>
              <a:t>and </a:t>
            </a:r>
            <a:r>
              <a:rPr lang="en-US" sz="2400" i="1" dirty="0"/>
              <a:t>manage our interaction risks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2"/>
          <a:stretch>
            <a:fillRect/>
          </a:stretch>
        </p:blipFill>
        <p:spPr>
          <a:xfrm>
            <a:off x="2032000" y="2316163"/>
            <a:ext cx="5080000" cy="3810000"/>
          </a:xfrm>
          <a:prstGeom prst="rect">
            <a:avLst/>
          </a:prstGeom>
        </p:spPr>
      </p:pic>
    </p:spTree>
    <p:extLst>
      <p:ext uri="{BB962C8B-B14F-4D97-AF65-F5344CB8AC3E}">
        <p14:creationId xmlns:p14="http://schemas.microsoft.com/office/powerpoint/2010/main" val="1624190891"/>
      </p:ext>
    </p:extLst>
  </p:cSld>
  <p:clrMapOvr>
    <a:masterClrMapping/>
  </p:clrMapOvr>
</p:sld>
</file>

<file path=ppt/slides/slide1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How should we measure stakeholder risks and value in highly multi-dimensional relationship networks?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01647550"/>
      </p:ext>
    </p:extLst>
  </p:cSld>
  <p:clrMapOvr>
    <a:masterClrMapping/>
  </p:clrMapOvr>
</p:sld>
</file>

<file path=ppt/slides/slide1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How can we derive stakeholder-defined measurements </a:t>
            </a:r>
            <a:br>
              <a:rPr lang="en-US" sz="2400" dirty="0"/>
            </a:br>
            <a:r>
              <a:rPr lang="en-US" sz="2400" dirty="0"/>
              <a:t>of risks across multiple contexts?</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563" y="1600200"/>
            <a:ext cx="3684252" cy="268896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2804" y="1719612"/>
            <a:ext cx="3010139" cy="233050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5205" y="4568995"/>
            <a:ext cx="2726247" cy="204682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8815" y="4571717"/>
            <a:ext cx="3793996" cy="2044100"/>
          </a:xfrm>
          <a:prstGeom prst="rect">
            <a:avLst/>
          </a:prstGeom>
        </p:spPr>
      </p:pic>
    </p:spTree>
    <p:extLst>
      <p:ext uri="{BB962C8B-B14F-4D97-AF65-F5344CB8AC3E}">
        <p14:creationId xmlns:p14="http://schemas.microsoft.com/office/powerpoint/2010/main" val="1984755526"/>
      </p:ext>
    </p:extLst>
  </p:cSld>
  <p:clrMapOvr>
    <a:masterClrMapping/>
  </p:clrMapOvr>
</p:sld>
</file>

<file path=ppt/slides/slide1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Stakeholders need reliable and shared </a:t>
            </a:r>
            <a:br>
              <a:rPr lang="en-US" sz="3200" dirty="0"/>
            </a:br>
            <a:r>
              <a:rPr lang="en-US" sz="3200" i="1" dirty="0"/>
              <a:t>quantitative</a:t>
            </a:r>
            <a:r>
              <a:rPr lang="en-US" sz="3200" dirty="0"/>
              <a:t> metrics to reduce risk</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1773264" y="1822415"/>
            <a:ext cx="5460094" cy="4073230"/>
          </a:xfrm>
          <a:prstGeom prst="rect">
            <a:avLst/>
          </a:prstGeom>
        </p:spPr>
      </p:pic>
    </p:spTree>
    <p:extLst>
      <p:ext uri="{BB962C8B-B14F-4D97-AF65-F5344CB8AC3E}">
        <p14:creationId xmlns:p14="http://schemas.microsoft.com/office/powerpoint/2010/main" val="3582199773"/>
      </p:ext>
    </p:extLst>
  </p:cSld>
  <p:clrMapOvr>
    <a:masterClrMapping/>
  </p:clrMapOvr>
</p:sld>
</file>

<file path=ppt/slides/slide1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Stakeholders need reliable and shared </a:t>
            </a:r>
            <a:br>
              <a:rPr lang="en-US" sz="3200" dirty="0"/>
            </a:br>
            <a:r>
              <a:rPr lang="en-US" sz="3200" i="1" dirty="0"/>
              <a:t>qualitative</a:t>
            </a:r>
            <a:r>
              <a:rPr lang="en-US" sz="3200" dirty="0"/>
              <a:t> metrics to reduce risk</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1016000" y="2463234"/>
            <a:ext cx="6838512" cy="3907721"/>
          </a:xfrm>
          <a:prstGeom prst="rect">
            <a:avLst/>
          </a:prstGeom>
        </p:spPr>
      </p:pic>
    </p:spTree>
    <p:extLst>
      <p:ext uri="{BB962C8B-B14F-4D97-AF65-F5344CB8AC3E}">
        <p14:creationId xmlns:p14="http://schemas.microsoft.com/office/powerpoint/2010/main" val="3484618010"/>
      </p:ext>
    </p:extLst>
  </p:cSld>
  <p:clrMapOvr>
    <a:masterClrMapping/>
  </p:clrMapOvr>
</p:sld>
</file>

<file path=ppt/slides/slide1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63750"/>
          </a:xfrm>
        </p:spPr>
        <p:txBody>
          <a:bodyPr>
            <a:noAutofit/>
          </a:bodyPr>
          <a:lstStyle/>
          <a:p>
            <a:r>
              <a:rPr lang="en-US" sz="2800" dirty="0"/>
              <a:t>So, what specifically should we measure </a:t>
            </a:r>
            <a:br>
              <a:rPr lang="en-US" sz="2800" dirty="0"/>
            </a:br>
            <a:r>
              <a:rPr lang="en-US" sz="2800" dirty="0"/>
              <a:t>to reduce emerging non-technical interaction risks?</a:t>
            </a:r>
            <a:br>
              <a:rPr lang="en-US" sz="2800" dirty="0"/>
            </a:br>
            <a:br>
              <a:rPr lang="en-US" sz="2800" dirty="0"/>
            </a:br>
            <a:r>
              <a:rPr lang="en-US" sz="2800" dirty="0"/>
              <a:t>(recalling that “what gets measured gets done”)</a:t>
            </a:r>
          </a:p>
        </p:txBody>
      </p:sp>
      <p:sp>
        <p:nvSpPr>
          <p:cNvPr id="3" name="Content Placeholder 2"/>
          <p:cNvSpPr>
            <a:spLocks noGrp="1"/>
          </p:cNvSpPr>
          <p:nvPr>
            <p:ph idx="1"/>
          </p:nvPr>
        </p:nvSpPr>
        <p:spPr>
          <a:xfrm>
            <a:off x="457200" y="2430386"/>
            <a:ext cx="8229600" cy="3695777"/>
          </a:xfrm>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1374039" y="2658845"/>
            <a:ext cx="6260986" cy="3467318"/>
          </a:xfrm>
          <a:prstGeom prst="rect">
            <a:avLst/>
          </a:prstGeom>
        </p:spPr>
      </p:pic>
    </p:spTree>
    <p:extLst>
      <p:ext uri="{BB962C8B-B14F-4D97-AF65-F5344CB8AC3E}">
        <p14:creationId xmlns:p14="http://schemas.microsoft.com/office/powerpoint/2010/main" val="358020780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54.  Regulatory Capture 2.0</a:t>
            </a:r>
          </a:p>
        </p:txBody>
      </p:sp>
      <p:sp>
        <p:nvSpPr>
          <p:cNvPr id="3" name="Content Placeholder 2"/>
          <p:cNvSpPr>
            <a:spLocks noGrp="1"/>
          </p:cNvSpPr>
          <p:nvPr>
            <p:ph idx="1"/>
          </p:nvPr>
        </p:nvSpPr>
        <p:spPr/>
        <p:txBody>
          <a:bodyPr>
            <a:normAutofit fontScale="55000" lnSpcReduction="20000"/>
          </a:bodyPr>
          <a:lstStyle/>
          <a:p>
            <a:r>
              <a:rPr lang="en-US" sz="2300" dirty="0"/>
              <a:t>Candidate Analytical Frameworks/Metrics/Actions</a:t>
            </a:r>
          </a:p>
          <a:p>
            <a:pPr lvl="1"/>
            <a:r>
              <a:rPr lang="en-US" sz="2300" dirty="0"/>
              <a:t>Scale, scope and regulatory issues are in flux in security, IM and privacy analysis because increases in the global ability to collect, process and transfer data, and global information network interoperability outpaces regulatory efforts of government, and even self-regulation of trade associations.</a:t>
            </a:r>
          </a:p>
          <a:p>
            <a:pPr lvl="1"/>
            <a:endParaRPr lang="en-US" sz="2300" dirty="0"/>
          </a:p>
          <a:p>
            <a:pPr lvl="1"/>
            <a:r>
              <a:rPr lang="en-US" sz="2300" dirty="0"/>
              <a:t>Recognize regulatory gaps for new security, IM and Privacy technologies as opportunities to consider frameworks that map the regulatory landscape for a given security, IM or privacy system and/or technology to include several sources:</a:t>
            </a:r>
          </a:p>
          <a:p>
            <a:pPr lvl="2"/>
            <a:r>
              <a:rPr lang="en-US" sz="2300" dirty="0"/>
              <a:t>Government regulation</a:t>
            </a:r>
          </a:p>
          <a:p>
            <a:pPr lvl="2"/>
            <a:r>
              <a:rPr lang="en-US" sz="2300" dirty="0"/>
              <a:t>Existing industry self-regulation</a:t>
            </a:r>
          </a:p>
          <a:p>
            <a:pPr lvl="2"/>
            <a:r>
              <a:rPr lang="en-US" sz="2300" dirty="0"/>
              <a:t>Potential system and/or technology-based self regulation</a:t>
            </a:r>
          </a:p>
          <a:p>
            <a:pPr lvl="3"/>
            <a:r>
              <a:rPr lang="en-US" sz="2300" dirty="0"/>
              <a:t>Involvement of stakeholders in self regulation</a:t>
            </a:r>
          </a:p>
          <a:p>
            <a:pPr lvl="3"/>
            <a:r>
              <a:rPr lang="en-US" sz="2300" dirty="0"/>
              <a:t>Selling cooperative or buying cooperative models for information arbitrage</a:t>
            </a:r>
          </a:p>
          <a:p>
            <a:pPr lvl="3"/>
            <a:r>
              <a:rPr lang="en-US" sz="2300" dirty="0"/>
              <a:t>REF:  “The Five Stages of Self Regulation” Ronit and Porter</a:t>
            </a:r>
          </a:p>
          <a:p>
            <a:pPr lvl="2"/>
            <a:r>
              <a:rPr lang="en-US" sz="2300" dirty="0"/>
              <a:t>Regulation, like nature, abhors a vacuum.  Stakeholder self regulation can fill the gap.</a:t>
            </a:r>
          </a:p>
          <a:p>
            <a:pPr lvl="2"/>
            <a:r>
              <a:rPr lang="en-US" sz="2300" dirty="0"/>
              <a:t>Institution is artifact of process to formalize the relationships that take place in the gaps</a:t>
            </a:r>
          </a:p>
          <a:p>
            <a:pPr lvl="3"/>
            <a:r>
              <a:rPr lang="en-US" sz="2300" dirty="0"/>
              <a:t>See “General Theory of Institutional Change” by Shiping Tang (in bibliography).</a:t>
            </a:r>
          </a:p>
          <a:p>
            <a:pPr lvl="3"/>
            <a:endParaRPr lang="en-US" sz="2300" dirty="0"/>
          </a:p>
          <a:p>
            <a:pPr lvl="1"/>
            <a:r>
              <a:rPr lang="en-US" sz="2300" dirty="0"/>
              <a:t>[Other?]</a:t>
            </a:r>
          </a:p>
          <a:p>
            <a:r>
              <a:rPr lang="en-US" sz="2300" dirty="0"/>
              <a:t>References:</a:t>
            </a:r>
          </a:p>
          <a:p>
            <a:pPr lvl="1"/>
            <a:r>
              <a:rPr lang="en-US" sz="2300" dirty="0"/>
              <a:t>See “General Theory of Institutional Change” by Shiping Tang (in bibliography).</a:t>
            </a:r>
          </a:p>
          <a:p>
            <a:pPr lvl="1"/>
            <a:r>
              <a:rPr lang="en-US" sz="2300" dirty="0"/>
              <a:t>REF:  “The Five Stages of Self Regulation” Ronit and Porter</a:t>
            </a:r>
          </a:p>
          <a:p>
            <a:pPr lvl="1"/>
            <a:endParaRPr lang="en-US" sz="2500" dirty="0"/>
          </a:p>
          <a:p>
            <a:endParaRPr lang="en-US" sz="2900" dirty="0"/>
          </a:p>
          <a:p>
            <a:endParaRPr lang="en-US" dirty="0"/>
          </a:p>
        </p:txBody>
      </p:sp>
    </p:spTree>
    <p:extLst>
      <p:ext uri="{BB962C8B-B14F-4D97-AF65-F5344CB8AC3E}">
        <p14:creationId xmlns:p14="http://schemas.microsoft.com/office/powerpoint/2010/main" val="3277352644"/>
      </p:ext>
    </p:extLst>
  </p:cSld>
  <p:clrMapOvr>
    <a:masterClrMapping/>
  </p:clrMapOvr>
</p:sld>
</file>

<file path=ppt/slides/slide1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325562"/>
          </a:xfrm>
        </p:spPr>
        <p:txBody>
          <a:bodyPr>
            <a:noAutofit/>
          </a:bodyPr>
          <a:lstStyle/>
          <a:p>
            <a:r>
              <a:rPr lang="en-US" sz="2000" dirty="0"/>
              <a:t>Stakeholders need relationship maps to visualize attribute metrics of </a:t>
            </a:r>
            <a:br>
              <a:rPr lang="en-US" sz="2000" dirty="0"/>
            </a:br>
            <a:r>
              <a:rPr lang="en-US" sz="2000" dirty="0"/>
              <a:t>BOTH </a:t>
            </a:r>
            <a:r>
              <a:rPr lang="en-US" sz="2000" dirty="0">
                <a:solidFill>
                  <a:srgbClr val="FF0000"/>
                </a:solidFill>
              </a:rPr>
              <a:t>edges</a:t>
            </a:r>
            <a:r>
              <a:rPr lang="en-US" sz="2000" dirty="0"/>
              <a:t> AND </a:t>
            </a:r>
            <a:r>
              <a:rPr lang="en-US" sz="2000" dirty="0">
                <a:solidFill>
                  <a:srgbClr val="FF0000"/>
                </a:solidFill>
              </a:rPr>
              <a:t>nodes</a:t>
            </a:r>
            <a:r>
              <a:rPr lang="en-US" sz="2000" dirty="0"/>
              <a:t> that together yield “context” where</a:t>
            </a:r>
            <a:br>
              <a:rPr lang="en-US" sz="2000" dirty="0"/>
            </a:br>
            <a:r>
              <a:rPr lang="en-US" sz="2000" dirty="0"/>
              <a:t>identity, risk, and valuable information all emerge</a:t>
            </a:r>
          </a:p>
        </p:txBody>
      </p:sp>
      <p:sp>
        <p:nvSpPr>
          <p:cNvPr id="3" name="Content Placeholder 2"/>
          <p:cNvSpPr>
            <a:spLocks noGrp="1"/>
          </p:cNvSpPr>
          <p:nvPr>
            <p:ph idx="1"/>
          </p:nvPr>
        </p:nvSpPr>
        <p:spPr>
          <a:xfrm>
            <a:off x="457200" y="1404938"/>
            <a:ext cx="8229600" cy="4525963"/>
          </a:xfrm>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1212259" y="1712790"/>
            <a:ext cx="7239376" cy="4865810"/>
          </a:xfrm>
          <a:prstGeom prst="rect">
            <a:avLst/>
          </a:prstGeom>
        </p:spPr>
      </p:pic>
    </p:spTree>
    <p:extLst>
      <p:ext uri="{BB962C8B-B14F-4D97-AF65-F5344CB8AC3E}">
        <p14:creationId xmlns:p14="http://schemas.microsoft.com/office/powerpoint/2010/main" val="3621770217"/>
      </p:ext>
    </p:extLst>
  </p:cSld>
  <p:clrMapOvr>
    <a:masterClrMapping/>
  </p:clrMapOvr>
</p:sld>
</file>

<file path=ppt/slides/slide1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20700"/>
            <a:ext cx="8229600" cy="1079500"/>
          </a:xfrm>
        </p:spPr>
        <p:txBody>
          <a:bodyPr>
            <a:noAutofit/>
          </a:bodyPr>
          <a:lstStyle/>
          <a:p>
            <a:r>
              <a:rPr lang="en-US" sz="3200" dirty="0"/>
              <a:t>R&amp;D for new interaction risk maps at </a:t>
            </a:r>
            <a:br>
              <a:rPr lang="en-US" sz="3200" dirty="0"/>
            </a:br>
            <a:r>
              <a:rPr lang="en-US" sz="3200" dirty="0"/>
              <a:t>Perimeter(s) 2.0 is highly inter-disciplinary</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3179" y="3246381"/>
            <a:ext cx="2053186" cy="14859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7550" y="1950088"/>
            <a:ext cx="1981200" cy="129629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9404" y="3426841"/>
            <a:ext cx="1837991" cy="144876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092" y="2005004"/>
            <a:ext cx="2375617" cy="177800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1140" y="4732281"/>
            <a:ext cx="1676460" cy="160818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75278" y="4579826"/>
            <a:ext cx="1653276" cy="1546337"/>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8000" y="4354294"/>
            <a:ext cx="2010971" cy="2146383"/>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68090" y="1950088"/>
            <a:ext cx="1684950" cy="1701800"/>
          </a:xfrm>
          <a:prstGeom prst="rect">
            <a:avLst/>
          </a:prstGeom>
        </p:spPr>
      </p:pic>
    </p:spTree>
    <p:extLst>
      <p:ext uri="{BB962C8B-B14F-4D97-AF65-F5344CB8AC3E}">
        <p14:creationId xmlns:p14="http://schemas.microsoft.com/office/powerpoint/2010/main" val="2482062544"/>
      </p:ext>
    </p:extLst>
  </p:cSld>
  <p:clrMapOvr>
    <a:masterClrMapping/>
  </p:clrMapOvr>
</p:sld>
</file>

<file path=ppt/slides/slide1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0262"/>
          </a:xfrm>
        </p:spPr>
        <p:txBody>
          <a:bodyPr>
            <a:normAutofit/>
          </a:bodyPr>
          <a:lstStyle/>
          <a:p>
            <a:r>
              <a:rPr lang="en-US" sz="3200" dirty="0">
                <a:solidFill>
                  <a:srgbClr val="604A7B"/>
                </a:solidFill>
              </a:rPr>
              <a:t>IRSIRI Perimeter(s) 2.0 Mapping Tool </a:t>
            </a:r>
          </a:p>
        </p:txBody>
      </p:sp>
      <p:sp>
        <p:nvSpPr>
          <p:cNvPr id="3" name="Content Placeholder 2"/>
          <p:cNvSpPr>
            <a:spLocks noGrp="1"/>
          </p:cNvSpPr>
          <p:nvPr>
            <p:ph idx="1"/>
          </p:nvPr>
        </p:nvSpPr>
        <p:spPr>
          <a:xfrm>
            <a:off x="457200" y="1214438"/>
            <a:ext cx="8229600" cy="5122862"/>
          </a:xfrm>
        </p:spPr>
        <p:txBody>
          <a:bodyPr>
            <a:noAutofit/>
          </a:bodyPr>
          <a:lstStyle/>
          <a:p>
            <a:pPr marL="342900" lvl="1" indent="-342900">
              <a:buFont typeface="Arial"/>
              <a:buChar char="•"/>
            </a:pPr>
            <a:r>
              <a:rPr lang="en-US" sz="1200" b="1" dirty="0"/>
              <a:t>300+ Map Portfolios in the Atlas group metrics based on a type or quality of network nodes or edges</a:t>
            </a:r>
          </a:p>
          <a:p>
            <a:pPr marL="742950" lvl="2" indent="-342900"/>
            <a:r>
              <a:rPr lang="en-US" sz="1200" dirty="0"/>
              <a:t>Metrics in each portfolio will be derived from multiple disciplines</a:t>
            </a:r>
          </a:p>
          <a:p>
            <a:pPr marL="1200150" lvl="3" indent="-342900"/>
            <a:r>
              <a:rPr lang="en-US" sz="1200" dirty="0"/>
              <a:t>Atlas helps to bring together interdisciplinary research and development work</a:t>
            </a:r>
          </a:p>
          <a:p>
            <a:pPr marL="742950" lvl="2" indent="-342900"/>
            <a:r>
              <a:rPr lang="en-US" sz="1200" dirty="0"/>
              <a:t>Map making/metrics visualization will commence as candidate measurements/metrics are derived for given portfolio</a:t>
            </a:r>
          </a:p>
          <a:p>
            <a:pPr marL="342900" lvl="1" indent="-342900">
              <a:buFont typeface="Arial"/>
              <a:buChar char="•"/>
            </a:pPr>
            <a:endParaRPr lang="en-US" sz="1200" dirty="0"/>
          </a:p>
          <a:p>
            <a:pPr marL="342900" lvl="1" indent="-342900">
              <a:buFont typeface="Arial"/>
              <a:buChar char="•"/>
            </a:pPr>
            <a:r>
              <a:rPr lang="en-US" sz="1200" b="1" dirty="0"/>
              <a:t>300+ Map Portfolios are presented in this draft Atlas in random order</a:t>
            </a:r>
          </a:p>
          <a:p>
            <a:pPr lvl="1"/>
            <a:r>
              <a:rPr lang="en-US" sz="1200" dirty="0"/>
              <a:t>Later online wiki format versions of Atlas of Risk Maps will be sortable to match stakeholder relevance</a:t>
            </a:r>
          </a:p>
          <a:p>
            <a:pPr lvl="1"/>
            <a:r>
              <a:rPr lang="en-US" sz="1200" dirty="0"/>
              <a:t>Will enable custom presentation of map portfolios in stakeholder-responsive order</a:t>
            </a:r>
          </a:p>
          <a:p>
            <a:pPr lvl="1"/>
            <a:endParaRPr lang="en-US" sz="1200" dirty="0"/>
          </a:p>
          <a:p>
            <a:r>
              <a:rPr lang="en-US" sz="1200" b="1" dirty="0"/>
              <a:t>Entries are color coded in Atlas Table of Contents to indicate relative degree of current metrics development</a:t>
            </a:r>
          </a:p>
          <a:p>
            <a:pPr lvl="1"/>
            <a:r>
              <a:rPr lang="en-US" sz="1200" dirty="0">
                <a:solidFill>
                  <a:srgbClr val="0000FF"/>
                </a:solidFill>
              </a:rPr>
              <a:t>Blue are “Known Known” Risks</a:t>
            </a:r>
          </a:p>
          <a:p>
            <a:pPr lvl="2"/>
            <a:r>
              <a:rPr lang="en-US" sz="1200" dirty="0">
                <a:solidFill>
                  <a:srgbClr val="0000FF"/>
                </a:solidFill>
              </a:rPr>
              <a:t>Known risks/Known metrics</a:t>
            </a:r>
          </a:p>
          <a:p>
            <a:pPr lvl="3"/>
            <a:r>
              <a:rPr lang="en-US" sz="1200" dirty="0">
                <a:solidFill>
                  <a:srgbClr val="0000FF"/>
                </a:solidFill>
              </a:rPr>
              <a:t>Blue Risks are Known AND some Risk Metrics are available </a:t>
            </a:r>
          </a:p>
          <a:p>
            <a:pPr lvl="2"/>
            <a:r>
              <a:rPr lang="en-US" sz="1200" dirty="0">
                <a:solidFill>
                  <a:srgbClr val="0000FF"/>
                </a:solidFill>
              </a:rPr>
              <a:t>Blue question: what other and/or improved metrics are needed by stakeholders to navigate interactions at their relevant Perimeters(s) 2.0?</a:t>
            </a:r>
          </a:p>
          <a:p>
            <a:pPr lvl="1"/>
            <a:r>
              <a:rPr lang="en-US" sz="1200" dirty="0">
                <a:solidFill>
                  <a:srgbClr val="008000"/>
                </a:solidFill>
              </a:rPr>
              <a:t>Green are “Known Unknown” Risks</a:t>
            </a:r>
          </a:p>
          <a:p>
            <a:pPr lvl="2"/>
            <a:r>
              <a:rPr lang="en-US" sz="1200" dirty="0">
                <a:solidFill>
                  <a:srgbClr val="008000"/>
                </a:solidFill>
              </a:rPr>
              <a:t>Known risks/Unknown metrics</a:t>
            </a:r>
          </a:p>
          <a:p>
            <a:pPr lvl="3"/>
            <a:r>
              <a:rPr lang="en-US" sz="1200" dirty="0">
                <a:solidFill>
                  <a:srgbClr val="008000"/>
                </a:solidFill>
              </a:rPr>
              <a:t>Green Risks are known, but currently available Metrics are indirect, insufficient or not relevant </a:t>
            </a:r>
          </a:p>
          <a:p>
            <a:pPr lvl="2"/>
            <a:r>
              <a:rPr lang="en-US" sz="1200" dirty="0">
                <a:solidFill>
                  <a:srgbClr val="008000"/>
                </a:solidFill>
              </a:rPr>
              <a:t>Green question: what new metrics are needed to help inform risk-exposed stakeholders?</a:t>
            </a:r>
          </a:p>
          <a:p>
            <a:pPr lvl="1"/>
            <a:r>
              <a:rPr lang="en-US" sz="1200" dirty="0">
                <a:solidFill>
                  <a:srgbClr val="FF0000"/>
                </a:solidFill>
              </a:rPr>
              <a:t>Red are “Unknown Unknown” Risks</a:t>
            </a:r>
          </a:p>
          <a:p>
            <a:pPr lvl="2"/>
            <a:r>
              <a:rPr lang="en-US" sz="1200" dirty="0">
                <a:solidFill>
                  <a:srgbClr val="FF0000"/>
                </a:solidFill>
              </a:rPr>
              <a:t>Unknown risks/unknown metrics</a:t>
            </a:r>
          </a:p>
          <a:p>
            <a:pPr lvl="3"/>
            <a:r>
              <a:rPr lang="en-US" sz="1200" dirty="0">
                <a:solidFill>
                  <a:srgbClr val="FF0000"/>
                </a:solidFill>
              </a:rPr>
              <a:t>Red Risks are speculative AND no current relevant operating Metrics are available</a:t>
            </a:r>
          </a:p>
          <a:p>
            <a:pPr lvl="2"/>
            <a:r>
              <a:rPr lang="en-US" sz="1200" dirty="0">
                <a:solidFill>
                  <a:srgbClr val="FF0000"/>
                </a:solidFill>
              </a:rPr>
              <a:t>Red question is what is the nature of the risk AND what are relevant metrics</a:t>
            </a:r>
          </a:p>
        </p:txBody>
      </p:sp>
    </p:spTree>
    <p:extLst>
      <p:ext uri="{BB962C8B-B14F-4D97-AF65-F5344CB8AC3E}">
        <p14:creationId xmlns:p14="http://schemas.microsoft.com/office/powerpoint/2010/main" val="2079569222"/>
      </p:ext>
    </p:extLst>
  </p:cSld>
  <p:clrMapOvr>
    <a:masterClrMapping/>
  </p:clrMapOvr>
</p:sld>
</file>

<file path=ppt/slides/slide1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rmAutofit/>
          </a:bodyPr>
          <a:lstStyle/>
          <a:p>
            <a:r>
              <a:rPr lang="en-US" sz="2400" dirty="0"/>
              <a:t>Notes for Atlas Users and “Risk Cartographers”</a:t>
            </a:r>
          </a:p>
        </p:txBody>
      </p:sp>
      <p:sp>
        <p:nvSpPr>
          <p:cNvPr id="3" name="Content Placeholder 2"/>
          <p:cNvSpPr>
            <a:spLocks noGrp="1"/>
          </p:cNvSpPr>
          <p:nvPr>
            <p:ph idx="1"/>
          </p:nvPr>
        </p:nvSpPr>
        <p:spPr>
          <a:xfrm>
            <a:off x="457200" y="1155700"/>
            <a:ext cx="8229600" cy="5224463"/>
          </a:xfrm>
        </p:spPr>
        <p:txBody>
          <a:bodyPr>
            <a:noAutofit/>
          </a:bodyPr>
          <a:lstStyle/>
          <a:p>
            <a:r>
              <a:rPr lang="en-US" sz="1200" b="1" dirty="0"/>
              <a:t>Atlas Focus:  </a:t>
            </a:r>
            <a:r>
              <a:rPr lang="en-US" sz="1200" dirty="0"/>
              <a:t>Content of Atlas is currently directed at cybersecurity and information network-related threats, vulnerabilities and risks</a:t>
            </a:r>
          </a:p>
          <a:p>
            <a:pPr lvl="1"/>
            <a:r>
              <a:rPr lang="en-US" sz="1200" dirty="0"/>
              <a:t>Particular attention to risks associated with identity management (IM), security and privacy technologies and policies</a:t>
            </a:r>
          </a:p>
          <a:p>
            <a:pPr lvl="1"/>
            <a:r>
              <a:rPr lang="en-US" sz="1200" dirty="0"/>
              <a:t>Challenges raised and strategies suggested can also help reduce risk associated with other information technologies.</a:t>
            </a:r>
          </a:p>
          <a:p>
            <a:pPr lvl="1"/>
            <a:endParaRPr lang="en-US" sz="1200" dirty="0"/>
          </a:p>
          <a:p>
            <a:r>
              <a:rPr lang="en-US" sz="1200" b="1" dirty="0"/>
              <a:t>Map Portfolios: </a:t>
            </a:r>
            <a:r>
              <a:rPr lang="en-US" sz="1200" dirty="0"/>
              <a:t>Each numbered “risk map” is really an invitation to create a portfolio of maps/metrics.</a:t>
            </a:r>
          </a:p>
          <a:p>
            <a:pPr lvl="1"/>
            <a:r>
              <a:rPr lang="en-US" sz="1200" dirty="0"/>
              <a:t>Maps are currently in form of descriptions of challenges and potential solution structures</a:t>
            </a:r>
          </a:p>
          <a:p>
            <a:pPr lvl="1"/>
            <a:r>
              <a:rPr lang="en-US" sz="1200" dirty="0"/>
              <a:t>Example:  “Risk map 6 – Individual Bias” anticipates dozens of separate measurements and potential mappings of individual bias-based risks that can affect reliability and predictability of networked information systems</a:t>
            </a:r>
          </a:p>
          <a:p>
            <a:pPr lvl="2"/>
            <a:r>
              <a:rPr lang="en-US" sz="1200" dirty="0"/>
              <a:t>See </a:t>
            </a:r>
            <a:r>
              <a:rPr lang="en-US" sz="1200" dirty="0">
                <a:hlinkClick r:id="rId2"/>
              </a:rPr>
              <a:t>https://en.wikipedia.org/wiki/Bias</a:t>
            </a:r>
            <a:endParaRPr lang="en-US" sz="1200" dirty="0"/>
          </a:p>
          <a:p>
            <a:pPr lvl="1"/>
            <a:r>
              <a:rPr lang="en-US" sz="1200" dirty="0"/>
              <a:t>So, these 400+ “map portfolios” in reality reflect </a:t>
            </a:r>
            <a:r>
              <a:rPr lang="en-US" sz="1200" i="1" dirty="0"/>
              <a:t>thousands</a:t>
            </a:r>
            <a:r>
              <a:rPr lang="en-US" sz="1200" dirty="0"/>
              <a:t> of possible measurements of threat, vulnerability and risk that are of potential value to information network stakeholders.</a:t>
            </a:r>
          </a:p>
          <a:p>
            <a:pPr marL="0" indent="0">
              <a:buNone/>
            </a:pPr>
            <a:endParaRPr lang="en-US" sz="1200" b="1" dirty="0"/>
          </a:p>
          <a:p>
            <a:r>
              <a:rPr lang="en-US" sz="1200" b="1" dirty="0"/>
              <a:t>Map Portfolio Types: </a:t>
            </a:r>
            <a:r>
              <a:rPr lang="en-US" sz="1200" dirty="0"/>
              <a:t>The initial several hundred map portfolios are grouped by wildly-varying conceptual categories</a:t>
            </a:r>
          </a:p>
          <a:p>
            <a:pPr lvl="1"/>
            <a:r>
              <a:rPr lang="en-US" sz="1200" dirty="0"/>
              <a:t>The initial groupings of metrics/maps within each of the map portfolios is intended to invite the consideration of commonalities of measurable qualities among these many different concepts, categories, and abstractions</a:t>
            </a:r>
          </a:p>
          <a:p>
            <a:endParaRPr lang="en-US" sz="1200" b="1" dirty="0"/>
          </a:p>
          <a:p>
            <a:r>
              <a:rPr lang="en-US" sz="1200" b="1" dirty="0"/>
              <a:t>Format: </a:t>
            </a:r>
            <a:r>
              <a:rPr lang="en-US" sz="1200" dirty="0"/>
              <a:t>Each of the hundreds of numbered Map Portfolios is presented on just two slides</a:t>
            </a:r>
          </a:p>
          <a:p>
            <a:pPr lvl="1"/>
            <a:r>
              <a:rPr lang="en-US" sz="1200" dirty="0"/>
              <a:t>Slide 1 – “Challenges” initial sketch of the types of risks and concerns that are included in that particular map portfolio</a:t>
            </a:r>
          </a:p>
          <a:p>
            <a:pPr lvl="1"/>
            <a:r>
              <a:rPr lang="en-US" sz="1200" dirty="0"/>
              <a:t>Slide 2 – “Candidate Analytical Frameworks/Metrics” suggests some “trial balloons” of possible approaches to identifying and applying measurements that can help to inform the organization and operation of networked information systems.</a:t>
            </a:r>
          </a:p>
        </p:txBody>
      </p:sp>
    </p:spTree>
    <p:extLst>
      <p:ext uri="{BB962C8B-B14F-4D97-AF65-F5344CB8AC3E}">
        <p14:creationId xmlns:p14="http://schemas.microsoft.com/office/powerpoint/2010/main" val="2983565496"/>
      </p:ext>
    </p:extLst>
  </p:cSld>
  <p:clrMapOvr>
    <a:masterClrMapping/>
  </p:clrMapOvr>
</p:sld>
</file>

<file path=ppt/slides/slide1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9B4E-B629-7D4B-97B6-3D4320E40F75}"/>
              </a:ext>
            </a:extLst>
          </p:cNvPr>
          <p:cNvSpPr>
            <a:spLocks noGrp="1"/>
          </p:cNvSpPr>
          <p:nvPr>
            <p:ph type="title"/>
          </p:nvPr>
        </p:nvSpPr>
        <p:spPr/>
        <p:txBody>
          <a:bodyPr/>
          <a:lstStyle/>
          <a:p>
            <a:r>
              <a:rPr lang="en-US" dirty="0"/>
              <a:t>DRAFT NOTES FOLLOW</a:t>
            </a:r>
          </a:p>
        </p:txBody>
      </p:sp>
      <p:sp>
        <p:nvSpPr>
          <p:cNvPr id="3" name="Content Placeholder 2">
            <a:extLst>
              <a:ext uri="{FF2B5EF4-FFF2-40B4-BE49-F238E27FC236}">
                <a16:creationId xmlns:a16="http://schemas.microsoft.com/office/drawing/2014/main" id="{2ADBBD98-3810-D049-89A3-A86D34130A5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88417866"/>
      </p:ext>
    </p:extLst>
  </p:cSld>
  <p:clrMapOvr>
    <a:masterClrMapping/>
  </p:clrMapOvr>
</p:sld>
</file>

<file path=ppt/slides/slide1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72FB-97DF-784D-B0F0-0A7352B62C04}"/>
              </a:ext>
            </a:extLst>
          </p:cNvPr>
          <p:cNvSpPr>
            <a:spLocks noGrp="1"/>
          </p:cNvSpPr>
          <p:nvPr>
            <p:ph type="title"/>
          </p:nvPr>
        </p:nvSpPr>
        <p:spPr/>
        <p:txBody>
          <a:bodyPr>
            <a:normAutofit fontScale="90000"/>
          </a:bodyPr>
          <a:lstStyle/>
          <a:p>
            <a:r>
              <a:rPr lang="en-US" dirty="0"/>
              <a:t>NOTES FOR INTRODUCTION:</a:t>
            </a:r>
            <a:br>
              <a:rPr lang="en-US" dirty="0"/>
            </a:br>
            <a:r>
              <a:rPr lang="en-US" dirty="0"/>
              <a:t>Data is not Information</a:t>
            </a:r>
          </a:p>
        </p:txBody>
      </p:sp>
      <p:sp>
        <p:nvSpPr>
          <p:cNvPr id="3" name="Content Placeholder 2">
            <a:extLst>
              <a:ext uri="{FF2B5EF4-FFF2-40B4-BE49-F238E27FC236}">
                <a16:creationId xmlns:a16="http://schemas.microsoft.com/office/drawing/2014/main" id="{FCFA1B7C-4632-394F-8830-60809DBDAF01}"/>
              </a:ext>
            </a:extLst>
          </p:cNvPr>
          <p:cNvSpPr>
            <a:spLocks noGrp="1"/>
          </p:cNvSpPr>
          <p:nvPr>
            <p:ph idx="1"/>
          </p:nvPr>
        </p:nvSpPr>
        <p:spPr/>
        <p:txBody>
          <a:bodyPr/>
          <a:lstStyle/>
          <a:p>
            <a:r>
              <a:rPr lang="en-US" dirty="0"/>
              <a:t>Data security is not information security.</a:t>
            </a:r>
          </a:p>
          <a:p>
            <a:r>
              <a:rPr lang="en-US" dirty="0"/>
              <a:t>We have focused on data security</a:t>
            </a:r>
          </a:p>
          <a:p>
            <a:r>
              <a:rPr lang="en-US" dirty="0"/>
              <a:t>This atlas deals with information security</a:t>
            </a:r>
          </a:p>
          <a:p>
            <a:r>
              <a:rPr lang="en-US" dirty="0"/>
              <a:t>The difference is meaning security</a:t>
            </a:r>
          </a:p>
          <a:p>
            <a:pPr lvl="1"/>
            <a:r>
              <a:rPr lang="en-US" dirty="0"/>
              <a:t>Same as in crypto</a:t>
            </a:r>
          </a:p>
          <a:p>
            <a:pPr lvl="1"/>
            <a:r>
              <a:rPr lang="en-US" dirty="0"/>
              <a:t>Same as in espionage</a:t>
            </a:r>
          </a:p>
          <a:p>
            <a:pPr lvl="1"/>
            <a:r>
              <a:rPr lang="en-US" dirty="0"/>
              <a:t>Same as in highlands</a:t>
            </a:r>
          </a:p>
          <a:p>
            <a:pPr lvl="1"/>
            <a:r>
              <a:rPr lang="en-US" dirty="0"/>
              <a:t>“Meaning” is critical missing element at present.</a:t>
            </a:r>
          </a:p>
        </p:txBody>
      </p:sp>
    </p:spTree>
    <p:extLst>
      <p:ext uri="{BB962C8B-B14F-4D97-AF65-F5344CB8AC3E}">
        <p14:creationId xmlns:p14="http://schemas.microsoft.com/office/powerpoint/2010/main" val="1331834635"/>
      </p:ext>
    </p:extLst>
  </p:cSld>
  <p:clrMapOvr>
    <a:masterClrMapping/>
  </p:clrMapOvr>
</p:sld>
</file>

<file path=ppt/slides/slide1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9A2C-2017-EC4B-BDF8-02B85181759F}"/>
              </a:ext>
            </a:extLst>
          </p:cNvPr>
          <p:cNvSpPr>
            <a:spLocks noGrp="1"/>
          </p:cNvSpPr>
          <p:nvPr>
            <p:ph type="title"/>
          </p:nvPr>
        </p:nvSpPr>
        <p:spPr/>
        <p:txBody>
          <a:bodyPr/>
          <a:lstStyle/>
          <a:p>
            <a:r>
              <a:rPr lang="en-US" dirty="0"/>
              <a:t>Other process themes</a:t>
            </a:r>
          </a:p>
        </p:txBody>
      </p:sp>
      <p:sp>
        <p:nvSpPr>
          <p:cNvPr id="3" name="Content Placeholder 2">
            <a:extLst>
              <a:ext uri="{FF2B5EF4-FFF2-40B4-BE49-F238E27FC236}">
                <a16:creationId xmlns:a16="http://schemas.microsoft.com/office/drawing/2014/main" id="{34BC8B70-E678-C740-A869-5FFC9F16BFE0}"/>
              </a:ext>
            </a:extLst>
          </p:cNvPr>
          <p:cNvSpPr>
            <a:spLocks noGrp="1"/>
          </p:cNvSpPr>
          <p:nvPr>
            <p:ph idx="1"/>
          </p:nvPr>
        </p:nvSpPr>
        <p:spPr/>
        <p:txBody>
          <a:bodyPr>
            <a:normAutofit fontScale="85000" lnSpcReduction="10000"/>
          </a:bodyPr>
          <a:lstStyle/>
          <a:p>
            <a:r>
              <a:rPr lang="en-US" dirty="0"/>
              <a:t>NABC</a:t>
            </a:r>
          </a:p>
          <a:p>
            <a:pPr lvl="1"/>
            <a:r>
              <a:rPr lang="en-US" dirty="0"/>
              <a:t>Slide 1=needs, slide 2=approach/practices</a:t>
            </a:r>
          </a:p>
          <a:p>
            <a:r>
              <a:rPr lang="en-US" dirty="0"/>
              <a:t>4 steps of institution construction</a:t>
            </a:r>
          </a:p>
          <a:p>
            <a:pPr lvl="1"/>
            <a:r>
              <a:rPr lang="en-US" dirty="0"/>
              <a:t>Practices</a:t>
            </a:r>
          </a:p>
          <a:p>
            <a:pPr lvl="2"/>
            <a:r>
              <a:rPr lang="en-US" dirty="0"/>
              <a:t>Plus adoption via rulemaking (legislation) equals:</a:t>
            </a:r>
          </a:p>
          <a:p>
            <a:pPr lvl="1"/>
            <a:r>
              <a:rPr lang="en-US" dirty="0"/>
              <a:t>Best practices</a:t>
            </a:r>
          </a:p>
          <a:p>
            <a:pPr lvl="2"/>
            <a:r>
              <a:rPr lang="en-US" dirty="0"/>
              <a:t>Plus certification/enforcement (judicial) equals:</a:t>
            </a:r>
          </a:p>
          <a:p>
            <a:pPr lvl="1"/>
            <a:r>
              <a:rPr lang="en-US" dirty="0"/>
              <a:t>Standards</a:t>
            </a:r>
          </a:p>
          <a:p>
            <a:pPr lvl="2"/>
            <a:r>
              <a:rPr lang="en-US" dirty="0"/>
              <a:t>Plus operational (executive) equals:</a:t>
            </a:r>
          </a:p>
          <a:p>
            <a:pPr lvl="1"/>
            <a:r>
              <a:rPr lang="en-US" dirty="0"/>
              <a:t>Institutions</a:t>
            </a:r>
          </a:p>
          <a:p>
            <a:r>
              <a:rPr lang="en-US" dirty="0"/>
              <a:t>Note:  all second slides present candidate “practices”</a:t>
            </a:r>
          </a:p>
        </p:txBody>
      </p:sp>
    </p:spTree>
    <p:extLst>
      <p:ext uri="{BB962C8B-B14F-4D97-AF65-F5344CB8AC3E}">
        <p14:creationId xmlns:p14="http://schemas.microsoft.com/office/powerpoint/2010/main" val="4143402254"/>
      </p:ext>
    </p:extLst>
  </p:cSld>
  <p:clrMapOvr>
    <a:masterClrMapping/>
  </p:clrMapOvr>
</p:sld>
</file>

<file path=ppt/slides/slide1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450B-A5D2-0C40-8AE1-C86858DB9585}"/>
              </a:ext>
            </a:extLst>
          </p:cNvPr>
          <p:cNvSpPr>
            <a:spLocks noGrp="1"/>
          </p:cNvSpPr>
          <p:nvPr>
            <p:ph type="title"/>
          </p:nvPr>
        </p:nvSpPr>
        <p:spPr/>
        <p:txBody>
          <a:bodyPr/>
          <a:lstStyle/>
          <a:p>
            <a:r>
              <a:rPr lang="en-US" dirty="0"/>
              <a:t>Other process themes</a:t>
            </a:r>
          </a:p>
        </p:txBody>
      </p:sp>
      <p:sp>
        <p:nvSpPr>
          <p:cNvPr id="3" name="Content Placeholder 2">
            <a:extLst>
              <a:ext uri="{FF2B5EF4-FFF2-40B4-BE49-F238E27FC236}">
                <a16:creationId xmlns:a16="http://schemas.microsoft.com/office/drawing/2014/main" id="{C535944C-EF9E-6D40-AD58-787C61BCC40B}"/>
              </a:ext>
            </a:extLst>
          </p:cNvPr>
          <p:cNvSpPr>
            <a:spLocks noGrp="1"/>
          </p:cNvSpPr>
          <p:nvPr>
            <p:ph idx="1"/>
          </p:nvPr>
        </p:nvSpPr>
        <p:spPr/>
        <p:txBody>
          <a:bodyPr/>
          <a:lstStyle/>
          <a:p>
            <a:r>
              <a:rPr lang="en-US" dirty="0"/>
              <a:t>Porter and Ronit 5 stages of rulemaking</a:t>
            </a:r>
          </a:p>
          <a:p>
            <a:r>
              <a:rPr lang="en-US" dirty="0"/>
              <a:t>Legal algorithm – (rights - duty-breach-causation-damages-liability-insurance)</a:t>
            </a:r>
          </a:p>
          <a:p>
            <a:r>
              <a:rPr lang="en-US" dirty="0"/>
              <a:t>NABC</a:t>
            </a:r>
          </a:p>
          <a:p>
            <a:r>
              <a:rPr lang="en-US" dirty="0"/>
              <a:t>BLT</a:t>
            </a:r>
          </a:p>
          <a:p>
            <a:r>
              <a:rPr lang="en-US" dirty="0"/>
              <a:t>Tools and Rules</a:t>
            </a:r>
          </a:p>
          <a:p>
            <a:r>
              <a:rPr lang="en-US" dirty="0"/>
              <a:t>Data + Meaning =Information</a:t>
            </a:r>
          </a:p>
        </p:txBody>
      </p:sp>
    </p:spTree>
    <p:extLst>
      <p:ext uri="{BB962C8B-B14F-4D97-AF65-F5344CB8AC3E}">
        <p14:creationId xmlns:p14="http://schemas.microsoft.com/office/powerpoint/2010/main" val="1953801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55.  Compliance Gaps</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solidFill>
                  <a:srgbClr val="000000"/>
                </a:solidFill>
              </a:rPr>
              <a:t>Does the technology/system lend itself to compliance audit, and other mechanisms to test performance against specifications?</a:t>
            </a:r>
          </a:p>
          <a:p>
            <a:pPr lvl="1"/>
            <a:r>
              <a:rPr lang="en-US" dirty="0">
                <a:solidFill>
                  <a:srgbClr val="000000"/>
                </a:solidFill>
              </a:rPr>
              <a:t>How is the subject security, IM or privacy system and/or technology designed to enhance conformity to performance parameters set for the system and/or technology by humans and institutions that depend upon it?</a:t>
            </a:r>
          </a:p>
          <a:p>
            <a:pPr lvl="1"/>
            <a:r>
              <a:rPr lang="en-US" dirty="0">
                <a:solidFill>
                  <a:srgbClr val="000000"/>
                </a:solidFill>
              </a:rPr>
              <a:t>What risks are created through the use of the system and/or technology in ways that are not measured by the system and/or technology?</a:t>
            </a:r>
          </a:p>
          <a:p>
            <a:pPr lvl="3"/>
            <a:r>
              <a:rPr lang="en-US" dirty="0">
                <a:solidFill>
                  <a:srgbClr val="000000"/>
                </a:solidFill>
              </a:rPr>
              <a:t>What gets measured gets done, but the mischief (of intentional, negligent, and unanticipated harms) occurs in the unmeasured dimensions of system performance.</a:t>
            </a:r>
          </a:p>
          <a:p>
            <a:pPr lvl="4"/>
            <a:r>
              <a:rPr lang="en-US" dirty="0">
                <a:solidFill>
                  <a:srgbClr val="000000"/>
                </a:solidFill>
              </a:rPr>
              <a:t>Example of lack of temperature sensors in battery compartments on aircraft</a:t>
            </a:r>
          </a:p>
          <a:p>
            <a:pPr lvl="1"/>
            <a:r>
              <a:rPr lang="en-US" dirty="0">
                <a:solidFill>
                  <a:srgbClr val="000000"/>
                </a:solidFill>
              </a:rPr>
              <a:t>Does the system/technology provide opportunities for measurement of behavior and interactions of humans and institutions regarding their performance under trust framework rules and policies (as well as those of “background law”)</a:t>
            </a:r>
          </a:p>
          <a:p>
            <a:pPr lvl="1"/>
            <a:r>
              <a:rPr lang="en-US" dirty="0">
                <a:solidFill>
                  <a:srgbClr val="000000"/>
                </a:solidFill>
              </a:rPr>
              <a:t>[Other?]</a:t>
            </a:r>
          </a:p>
          <a:p>
            <a:r>
              <a:rPr lang="en-US" dirty="0">
                <a:solidFill>
                  <a:srgbClr val="000000"/>
                </a:solidFill>
              </a:rPr>
              <a:t>References</a:t>
            </a:r>
          </a:p>
          <a:p>
            <a:endParaRPr lang="en-US" dirty="0">
              <a:solidFill>
                <a:srgbClr val="000000"/>
              </a:solidFill>
            </a:endParaRPr>
          </a:p>
        </p:txBody>
      </p:sp>
    </p:spTree>
    <p:extLst>
      <p:ext uri="{BB962C8B-B14F-4D97-AF65-F5344CB8AC3E}">
        <p14:creationId xmlns:p14="http://schemas.microsoft.com/office/powerpoint/2010/main" val="34432177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55.  Compliance Gaps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frameworks that address potential compliance issues (of humans and institutions) at level of granularity appropriate to a given element of the security, IM or privacy system and/or technology.</a:t>
            </a:r>
          </a:p>
          <a:p>
            <a:pPr lvl="1"/>
            <a:r>
              <a:rPr lang="en-US" dirty="0"/>
              <a:t>Consider continuous process approach to stakeholder engagement to dynamically address gaps</a:t>
            </a:r>
          </a:p>
          <a:p>
            <a:pPr lvl="2"/>
            <a:r>
              <a:rPr lang="en-US" dirty="0"/>
              <a:t>Create guidance to fill rules gaps </a:t>
            </a:r>
          </a:p>
          <a:p>
            <a:pPr lvl="3"/>
            <a:r>
              <a:rPr lang="en-US" dirty="0"/>
              <a:t>Instructions, training, checklists</a:t>
            </a:r>
          </a:p>
          <a:p>
            <a:pPr lvl="1"/>
            <a:r>
              <a:rPr lang="en-US" dirty="0"/>
              <a:t>Craft frameworks of incentives (and penalties where appropriate) to support behaviors that can coax discretionary decisions to support the “spirit” of the regulation of other compliance source.</a:t>
            </a:r>
          </a:p>
          <a:p>
            <a:pPr lvl="1"/>
            <a:r>
              <a:rPr lang="en-US" dirty="0">
                <a:solidFill>
                  <a:srgbClr val="000000"/>
                </a:solidFill>
              </a:rPr>
              <a:t>[Other?]</a:t>
            </a:r>
          </a:p>
          <a:p>
            <a:r>
              <a:rPr lang="en-US" dirty="0">
                <a:solidFill>
                  <a:srgbClr val="000000"/>
                </a:solidFill>
              </a:rPr>
              <a:t>References</a:t>
            </a:r>
          </a:p>
          <a:p>
            <a:endParaRPr lang="en-US" dirty="0"/>
          </a:p>
        </p:txBody>
      </p:sp>
    </p:spTree>
    <p:extLst>
      <p:ext uri="{BB962C8B-B14F-4D97-AF65-F5344CB8AC3E}">
        <p14:creationId xmlns:p14="http://schemas.microsoft.com/office/powerpoint/2010/main" val="126467726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56.  Conflict Resolution</a:t>
            </a:r>
          </a:p>
        </p:txBody>
      </p:sp>
      <p:sp>
        <p:nvSpPr>
          <p:cNvPr id="3" name="Content Placeholder 2"/>
          <p:cNvSpPr>
            <a:spLocks noGrp="1"/>
          </p:cNvSpPr>
          <p:nvPr>
            <p:ph idx="1"/>
          </p:nvPr>
        </p:nvSpPr>
        <p:spPr/>
        <p:txBody>
          <a:bodyPr>
            <a:normAutofit fontScale="70000" lnSpcReduction="20000"/>
          </a:bodyPr>
          <a:lstStyle/>
          <a:p>
            <a:r>
              <a:rPr lang="en-US" dirty="0">
                <a:solidFill>
                  <a:srgbClr val="000000"/>
                </a:solidFill>
              </a:rPr>
              <a:t>Challenges</a:t>
            </a:r>
          </a:p>
          <a:p>
            <a:pPr lvl="1"/>
            <a:r>
              <a:rPr lang="en-US" dirty="0">
                <a:solidFill>
                  <a:srgbClr val="000000"/>
                </a:solidFill>
              </a:rPr>
              <a:t>All interaction systems experience some degree of conflict at multiple and varying levels among participants in the course of their operation.</a:t>
            </a:r>
          </a:p>
          <a:p>
            <a:pPr lvl="2"/>
            <a:r>
              <a:rPr lang="en-US" dirty="0">
                <a:solidFill>
                  <a:srgbClr val="000000"/>
                </a:solidFill>
              </a:rPr>
              <a:t>What is the nature of the conflicts that might arise from the use of the subject security, IM or privacy system and/or technology?</a:t>
            </a:r>
          </a:p>
          <a:p>
            <a:pPr lvl="1"/>
            <a:r>
              <a:rPr lang="en-US" dirty="0">
                <a:solidFill>
                  <a:srgbClr val="000000"/>
                </a:solidFill>
              </a:rPr>
              <a:t>Is the system and/or technology designed in a way to facilitate the resolution of disputes </a:t>
            </a:r>
          </a:p>
          <a:p>
            <a:pPr lvl="2"/>
            <a:r>
              <a:rPr lang="en-US" dirty="0">
                <a:solidFill>
                  <a:srgbClr val="000000"/>
                </a:solidFill>
              </a:rPr>
              <a:t>forensics, </a:t>
            </a:r>
          </a:p>
          <a:p>
            <a:pPr lvl="2"/>
            <a:r>
              <a:rPr lang="en-US" dirty="0">
                <a:solidFill>
                  <a:srgbClr val="000000"/>
                </a:solidFill>
              </a:rPr>
              <a:t>evidentiary data, </a:t>
            </a:r>
          </a:p>
          <a:p>
            <a:pPr lvl="2"/>
            <a:r>
              <a:rPr lang="en-US" dirty="0">
                <a:solidFill>
                  <a:srgbClr val="000000"/>
                </a:solidFill>
              </a:rPr>
              <a:t>transparency, </a:t>
            </a:r>
          </a:p>
          <a:p>
            <a:pPr lvl="2"/>
            <a:r>
              <a:rPr lang="en-US" dirty="0">
                <a:solidFill>
                  <a:srgbClr val="000000"/>
                </a:solidFill>
              </a:rPr>
              <a:t>audit,  etc.</a:t>
            </a:r>
          </a:p>
          <a:p>
            <a:pPr lvl="1"/>
            <a:r>
              <a:rPr lang="en-US" dirty="0">
                <a:solidFill>
                  <a:srgbClr val="000000"/>
                </a:solidFill>
              </a:rPr>
              <a:t>[Other?]</a:t>
            </a:r>
          </a:p>
          <a:p>
            <a:r>
              <a:rPr lang="en-US" dirty="0">
                <a:solidFill>
                  <a:srgbClr val="000000"/>
                </a:solidFill>
              </a:rPr>
              <a:t>References</a:t>
            </a:r>
          </a:p>
          <a:p>
            <a:pPr lvl="1"/>
            <a:r>
              <a:rPr lang="en-US" dirty="0">
                <a:solidFill>
                  <a:srgbClr val="000000"/>
                </a:solidFill>
              </a:rPr>
              <a:t>Ref.  Dictionary of Conflict Resolution, edited by Douglas Yarn, Jossey-Bass Inc. Publishers, 1999)</a:t>
            </a:r>
          </a:p>
          <a:p>
            <a:pPr lvl="1"/>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4393101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56.  Conflict Resolution</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frameworks that define conflict to include “Pre-dispute” period as way of avoiding costs of later resolution of avoidable conflicts</a:t>
            </a:r>
          </a:p>
          <a:p>
            <a:pPr lvl="2"/>
            <a:r>
              <a:rPr lang="en-US" dirty="0"/>
              <a:t>See work at U. Mass Conflict Resolution Center</a:t>
            </a:r>
          </a:p>
          <a:p>
            <a:pPr lvl="1"/>
            <a:r>
              <a:rPr lang="en-US" dirty="0"/>
              <a:t>Consider trust framework elements that help reveal potential conflicts among users and other parties as a result of the operation of the system.</a:t>
            </a:r>
          </a:p>
          <a:p>
            <a:pPr lvl="2"/>
            <a:r>
              <a:rPr lang="en-US" dirty="0"/>
              <a:t>Predictive analytics applied on a group basis</a:t>
            </a:r>
          </a:p>
          <a:p>
            <a:pPr lvl="1"/>
            <a:r>
              <a:rPr lang="en-US" dirty="0"/>
              <a:t>Consider frameworks that can help to reveal shared interests and exposures among participants that can lead to cooperative approaches to risk reduction associated with conflict resolution</a:t>
            </a:r>
          </a:p>
          <a:p>
            <a:pPr lvl="2"/>
            <a:r>
              <a:rPr lang="en-US" dirty="0"/>
              <a:t>Beware implications of standard clauses</a:t>
            </a:r>
          </a:p>
          <a:p>
            <a:pPr lvl="3"/>
            <a:r>
              <a:rPr lang="en-US" dirty="0"/>
              <a:t>See e.g., “no class action” clauses in financial arbitration terms.</a:t>
            </a:r>
          </a:p>
          <a:p>
            <a:pPr lvl="1"/>
            <a:r>
              <a:rPr lang="en-US" dirty="0"/>
              <a:t>Consider frameworks of conflict resolution that can help cohere P2P stakeholder interests</a:t>
            </a:r>
          </a:p>
          <a:p>
            <a:pPr lvl="2"/>
            <a:r>
              <a:rPr lang="en-US" dirty="0"/>
              <a:t>Common pool for payment of liquidated damages for small claims.  </a:t>
            </a:r>
          </a:p>
          <a:p>
            <a:pPr lvl="3"/>
            <a:r>
              <a:rPr lang="en-US" dirty="0"/>
              <a:t>Compare FDIC insurance premiums of banks, but here for non-catastrophic losses in system</a:t>
            </a:r>
          </a:p>
          <a:p>
            <a:pPr lvl="3"/>
            <a:r>
              <a:rPr lang="en-US" dirty="0"/>
              <a:t>Compare pooled “by-catch” strategies in fisheries management.</a:t>
            </a:r>
          </a:p>
          <a:p>
            <a:pPr lvl="2"/>
            <a:r>
              <a:rPr lang="en-US" dirty="0"/>
              <a:t>Consider how joint stakeholder rulemaking process can become driven by enforcement function</a:t>
            </a:r>
          </a:p>
          <a:p>
            <a:pPr lvl="3"/>
            <a:r>
              <a:rPr lang="en-US" dirty="0"/>
              <a:t>Create feedback loop in system to inform future stakeholder rulemaking</a:t>
            </a:r>
          </a:p>
          <a:p>
            <a:pPr lvl="4"/>
            <a:r>
              <a:rPr lang="en-US" dirty="0"/>
              <a:t>Compare use of XBRL in US Congress legislative impact analysis and SEC reporting</a:t>
            </a:r>
          </a:p>
          <a:p>
            <a:pPr lvl="1"/>
            <a:r>
              <a:rPr lang="en-US" dirty="0">
                <a:solidFill>
                  <a:srgbClr val="000000"/>
                </a:solidFill>
              </a:rPr>
              <a:t>[Other?]</a:t>
            </a:r>
          </a:p>
          <a:p>
            <a:r>
              <a:rPr lang="en-US" dirty="0">
                <a:solidFill>
                  <a:srgbClr val="000000"/>
                </a:solidFill>
              </a:rPr>
              <a:t>References</a:t>
            </a:r>
          </a:p>
          <a:p>
            <a:endParaRPr lang="en-US" dirty="0"/>
          </a:p>
          <a:p>
            <a:pPr lvl="1"/>
            <a:endParaRPr lang="en-US" dirty="0"/>
          </a:p>
        </p:txBody>
      </p:sp>
    </p:spTree>
    <p:extLst>
      <p:ext uri="{BB962C8B-B14F-4D97-AF65-F5344CB8AC3E}">
        <p14:creationId xmlns:p14="http://schemas.microsoft.com/office/powerpoint/2010/main" val="369942425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57.  Attention Economy (Episodic Attention) </a:t>
            </a:r>
          </a:p>
        </p:txBody>
      </p:sp>
      <p:sp>
        <p:nvSpPr>
          <p:cNvPr id="3" name="Content Placeholder 2"/>
          <p:cNvSpPr>
            <a:spLocks noGrp="1"/>
          </p:cNvSpPr>
          <p:nvPr>
            <p:ph idx="1"/>
          </p:nvPr>
        </p:nvSpPr>
        <p:spPr/>
        <p:txBody>
          <a:bodyPr>
            <a:normAutofit fontScale="77500" lnSpcReduction="20000"/>
          </a:bodyPr>
          <a:lstStyle/>
          <a:p>
            <a:r>
              <a:rPr lang="en-US" dirty="0">
                <a:solidFill>
                  <a:srgbClr val="000000"/>
                </a:solidFill>
              </a:rPr>
              <a:t>Challenges</a:t>
            </a:r>
          </a:p>
          <a:p>
            <a:pPr lvl="1"/>
            <a:r>
              <a:rPr lang="en-US" dirty="0">
                <a:solidFill>
                  <a:srgbClr val="000000"/>
                </a:solidFill>
              </a:rPr>
              <a:t>What level of attention is needed from data subjects, users and operators in order for the subject security, IM or Privacy system and/or technology to achieve its optimal performance?  </a:t>
            </a:r>
          </a:p>
          <a:p>
            <a:pPr lvl="2"/>
            <a:r>
              <a:rPr lang="en-US" dirty="0">
                <a:solidFill>
                  <a:srgbClr val="000000"/>
                </a:solidFill>
              </a:rPr>
              <a:t>Is this level of attention realistic?</a:t>
            </a:r>
          </a:p>
          <a:p>
            <a:pPr lvl="1"/>
            <a:r>
              <a:rPr lang="en-US" dirty="0">
                <a:solidFill>
                  <a:srgbClr val="000000"/>
                </a:solidFill>
              </a:rPr>
              <a:t>Consider “attention” from perspectives of both within an individual engagement “session” and among multiple engagement “sessions”</a:t>
            </a:r>
          </a:p>
          <a:p>
            <a:pPr lvl="2"/>
            <a:r>
              <a:rPr lang="en-US" dirty="0">
                <a:solidFill>
                  <a:srgbClr val="000000"/>
                </a:solidFill>
              </a:rPr>
              <a:t>Providing notice and seeking consent of every use of data about a person could be equivalent to a “denial of service” attack on the person’s attention</a:t>
            </a:r>
          </a:p>
          <a:p>
            <a:pPr lvl="3"/>
            <a:r>
              <a:rPr lang="en-US" dirty="0">
                <a:solidFill>
                  <a:srgbClr val="000000"/>
                </a:solidFill>
              </a:rPr>
              <a:t>Note European Court holding that broad pre-consent can be voided as violation of fundamental human rights.</a:t>
            </a:r>
          </a:p>
          <a:p>
            <a:pPr lvl="1"/>
            <a:r>
              <a:rPr lang="en-US" dirty="0">
                <a:solidFill>
                  <a:srgbClr val="000000"/>
                </a:solidFill>
              </a:rPr>
              <a:t>[Other?]</a:t>
            </a:r>
          </a:p>
          <a:p>
            <a:r>
              <a:rPr lang="en-US" dirty="0">
                <a:solidFill>
                  <a:srgbClr val="000000"/>
                </a:solidFill>
              </a:rPr>
              <a:t>References</a:t>
            </a:r>
          </a:p>
          <a:p>
            <a:endParaRPr lang="en-US" dirty="0">
              <a:solidFill>
                <a:srgbClr val="000000"/>
              </a:solidFill>
            </a:endParaRPr>
          </a:p>
          <a:p>
            <a:pPr lvl="1"/>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1276848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57.  Attention Economy (Episodic Attention)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alternative structures, benefits and down-sides of various filters, intermediations, agencies and other methods for “delegation of attention” by persons and institutions</a:t>
            </a:r>
          </a:p>
          <a:p>
            <a:pPr lvl="1"/>
            <a:r>
              <a:rPr lang="en-US" dirty="0"/>
              <a:t>Consider how policies and reliable systems of “Tools and Rules” can help mitigate “interruption” of users by “substituting trust for attention”</a:t>
            </a:r>
          </a:p>
          <a:p>
            <a:pPr lvl="1"/>
            <a:r>
              <a:rPr lang="en-US" dirty="0"/>
              <a:t>Consider structures of various sorts of agency relationships as guide to framing the delegations needed to navigate the attention economy.</a:t>
            </a:r>
          </a:p>
          <a:p>
            <a:pPr lvl="2"/>
            <a:r>
              <a:rPr lang="en-US" dirty="0"/>
              <a:t>Consider special duties of various forms of “fiduciary” agency and gradations of trust that might be fostered </a:t>
            </a:r>
          </a:p>
          <a:p>
            <a:pPr lvl="2"/>
            <a:r>
              <a:rPr lang="en-US" dirty="0"/>
              <a:t>Consider making explicit the “percentage of conflict of interest” in an agency relationship to help guide decisions of data subjects as principals.  </a:t>
            </a:r>
          </a:p>
          <a:p>
            <a:pPr lvl="3"/>
            <a:r>
              <a:rPr lang="en-US" dirty="0"/>
              <a:t>Put the conflict percentage on a sliding scale</a:t>
            </a:r>
          </a:p>
          <a:p>
            <a:pPr lvl="3"/>
            <a:r>
              <a:rPr lang="en-US" dirty="0"/>
              <a:t>Compare non-fiduciary role of brokers under 1934 Securities and Exchange Act with fiduciary role of investment advisers under the 1940 Investment Advisers Act </a:t>
            </a:r>
          </a:p>
          <a:p>
            <a:pPr lvl="4"/>
            <a:r>
              <a:rPr lang="en-US" dirty="0"/>
              <a:t>see Dodd Frank discussions of same).</a:t>
            </a:r>
          </a:p>
          <a:p>
            <a:pPr lvl="1"/>
            <a:r>
              <a:rPr lang="en-US" dirty="0">
                <a:solidFill>
                  <a:srgbClr val="000000"/>
                </a:solidFill>
              </a:rPr>
              <a:t>[Other?]</a:t>
            </a:r>
          </a:p>
          <a:p>
            <a:r>
              <a:rPr lang="en-US" dirty="0">
                <a:solidFill>
                  <a:srgbClr val="000000"/>
                </a:solidFill>
              </a:rPr>
              <a:t>References</a:t>
            </a:r>
          </a:p>
          <a:p>
            <a:endParaRPr lang="en-US" dirty="0"/>
          </a:p>
        </p:txBody>
      </p:sp>
    </p:spTree>
    <p:extLst>
      <p:ext uri="{BB962C8B-B14F-4D97-AF65-F5344CB8AC3E}">
        <p14:creationId xmlns:p14="http://schemas.microsoft.com/office/powerpoint/2010/main" val="164364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AutoNum type="arabicPeriod" startAt="106"/>
            </a:pPr>
            <a:r>
              <a:rPr lang="en-US" dirty="0">
                <a:solidFill>
                  <a:srgbClr val="008000"/>
                </a:solidFill>
              </a:rPr>
              <a:t>“Act of Nature”-Proofing Organizations</a:t>
            </a:r>
          </a:p>
          <a:p>
            <a:pPr marL="514350" indent="-514350">
              <a:buAutoNum type="arabicPeriod" startAt="106"/>
            </a:pPr>
            <a:r>
              <a:rPr lang="en-US" dirty="0">
                <a:solidFill>
                  <a:srgbClr val="008000"/>
                </a:solidFill>
              </a:rPr>
              <a:t>“Accident”-Proofing Organizations</a:t>
            </a:r>
          </a:p>
          <a:p>
            <a:pPr marL="514350" indent="-514350">
              <a:buAutoNum type="arabicPeriod" startAt="106"/>
            </a:pPr>
            <a:r>
              <a:rPr lang="en-US" dirty="0">
                <a:solidFill>
                  <a:srgbClr val="008000"/>
                </a:solidFill>
              </a:rPr>
              <a:t>Risks From Interoperability</a:t>
            </a:r>
          </a:p>
          <a:p>
            <a:pPr marL="514350" indent="-514350">
              <a:buAutoNum type="arabicPeriod" startAt="106"/>
            </a:pPr>
            <a:r>
              <a:rPr lang="en-US" dirty="0">
                <a:solidFill>
                  <a:srgbClr val="008000"/>
                </a:solidFill>
              </a:rPr>
              <a:t>Risks From Mis-use of Statistics and/or Algorithms</a:t>
            </a:r>
          </a:p>
          <a:p>
            <a:pPr marL="514350" indent="-514350">
              <a:buAutoNum type="arabicPeriod" startAt="106"/>
            </a:pPr>
            <a:r>
              <a:rPr lang="en-US" dirty="0">
                <a:solidFill>
                  <a:srgbClr val="008000"/>
                </a:solidFill>
              </a:rPr>
              <a:t>Risks of Technology Misapplication (Accidental)</a:t>
            </a:r>
          </a:p>
          <a:p>
            <a:pPr marL="514350" indent="-514350">
              <a:buAutoNum type="arabicPeriod" startAt="106"/>
            </a:pPr>
            <a:r>
              <a:rPr lang="en-US" dirty="0">
                <a:solidFill>
                  <a:srgbClr val="008000"/>
                </a:solidFill>
              </a:rPr>
              <a:t>IoT and Embedded Systems </a:t>
            </a:r>
          </a:p>
          <a:p>
            <a:pPr marL="514350" indent="-514350">
              <a:buAutoNum type="arabicPeriod" startAt="106"/>
            </a:pPr>
            <a:r>
              <a:rPr lang="en-US" dirty="0">
                <a:solidFill>
                  <a:srgbClr val="008000"/>
                </a:solidFill>
              </a:rPr>
              <a:t>SCADA and Industrial Control Systems</a:t>
            </a:r>
          </a:p>
          <a:p>
            <a:pPr marL="514350" indent="-514350">
              <a:buAutoNum type="arabicPeriod" startAt="106"/>
            </a:pPr>
            <a:r>
              <a:rPr lang="en-US" dirty="0">
                <a:solidFill>
                  <a:srgbClr val="008000"/>
                </a:solidFill>
              </a:rPr>
              <a:t>Mobile Devices</a:t>
            </a:r>
          </a:p>
          <a:p>
            <a:pPr marL="514350" indent="-514350">
              <a:buAutoNum type="arabicPeriod" startAt="106"/>
            </a:pPr>
            <a:r>
              <a:rPr lang="en-US" dirty="0">
                <a:solidFill>
                  <a:srgbClr val="3366FF"/>
                </a:solidFill>
              </a:rPr>
              <a:t>Cryptographic Elements</a:t>
            </a:r>
          </a:p>
          <a:p>
            <a:pPr marL="514350" indent="-514350">
              <a:buAutoNum type="arabicPeriod" startAt="106"/>
            </a:pPr>
            <a:r>
              <a:rPr lang="en-US" dirty="0">
                <a:solidFill>
                  <a:srgbClr val="FF0000"/>
                </a:solidFill>
              </a:rPr>
              <a:t>Quantum Computing Challenges in Socio-Technical Systems</a:t>
            </a:r>
          </a:p>
          <a:p>
            <a:pPr marL="514350" indent="-514350">
              <a:buAutoNum type="arabicPeriod" startAt="106"/>
            </a:pPr>
            <a:r>
              <a:rPr lang="en-US" dirty="0">
                <a:solidFill>
                  <a:srgbClr val="0000FF"/>
                </a:solidFill>
              </a:rPr>
              <a:t>Data Administration and Big Data Operation</a:t>
            </a:r>
          </a:p>
          <a:p>
            <a:pPr marL="514350" indent="-514350">
              <a:buAutoNum type="arabicPeriod" startAt="106"/>
            </a:pPr>
            <a:r>
              <a:rPr lang="en-US" dirty="0">
                <a:solidFill>
                  <a:srgbClr val="008000"/>
                </a:solidFill>
              </a:rPr>
              <a:t>Technology Life-Cycle </a:t>
            </a:r>
          </a:p>
          <a:p>
            <a:pPr marL="514350" indent="-514350">
              <a:buAutoNum type="arabicPeriod" startAt="106"/>
            </a:pPr>
            <a:r>
              <a:rPr lang="en-US" dirty="0">
                <a:solidFill>
                  <a:srgbClr val="008000"/>
                </a:solidFill>
              </a:rPr>
              <a:t>Risk Analysis and Mitigation </a:t>
            </a:r>
          </a:p>
          <a:p>
            <a:pPr marL="514350" indent="-514350">
              <a:buAutoNum type="arabicPeriod" startAt="106"/>
            </a:pPr>
            <a:r>
              <a:rPr lang="en-US" dirty="0">
                <a:solidFill>
                  <a:srgbClr val="0000FF"/>
                </a:solidFill>
              </a:rPr>
              <a:t>Certification and Accreditation</a:t>
            </a:r>
          </a:p>
          <a:p>
            <a:pPr marL="514350" indent="-514350">
              <a:buFont typeface="Arial"/>
              <a:buAutoNum type="arabicPeriod" startAt="106"/>
            </a:pPr>
            <a:r>
              <a:rPr lang="en-US" dirty="0">
                <a:solidFill>
                  <a:srgbClr val="0000FF"/>
                </a:solidFill>
              </a:rPr>
              <a:t>ADA and Accommodations</a:t>
            </a:r>
          </a:p>
          <a:p>
            <a:pPr marL="514350" indent="-514350">
              <a:buAutoNum type="arabicPeriod" startAt="106"/>
            </a:pPr>
            <a:endParaRPr lang="en-US" dirty="0">
              <a:solidFill>
                <a:srgbClr val="008000"/>
              </a:solidFill>
            </a:endParaRPr>
          </a:p>
          <a:p>
            <a:pPr marL="0" indent="0">
              <a:buNone/>
            </a:pPr>
            <a:endParaRPr lang="en-US" dirty="0">
              <a:solidFill>
                <a:srgbClr val="008000"/>
              </a:solidFill>
            </a:endParaRPr>
          </a:p>
          <a:p>
            <a:endParaRPr lang="en-US" dirty="0"/>
          </a:p>
        </p:txBody>
      </p:sp>
    </p:spTree>
    <p:extLst>
      <p:ext uri="{BB962C8B-B14F-4D97-AF65-F5344CB8AC3E}">
        <p14:creationId xmlns:p14="http://schemas.microsoft.com/office/powerpoint/2010/main" val="238240651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58.  Market Behaviors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In the proposed configuration and operation of the subject security, IM </a:t>
            </a:r>
            <a:r>
              <a:rPr lang="en-US" dirty="0">
                <a:solidFill>
                  <a:srgbClr val="000000"/>
                </a:solidFill>
              </a:rPr>
              <a:t>or privacy system and/or technology, what assumptions are made about market behaviors associated with adoption and operation?</a:t>
            </a:r>
          </a:p>
          <a:p>
            <a:pPr lvl="2"/>
            <a:r>
              <a:rPr lang="en-US" dirty="0">
                <a:solidFill>
                  <a:srgbClr val="000000"/>
                </a:solidFill>
              </a:rPr>
              <a:t>Consider effect on markets </a:t>
            </a:r>
            <a:r>
              <a:rPr lang="en-US" i="1" dirty="0">
                <a:solidFill>
                  <a:srgbClr val="000000"/>
                </a:solidFill>
              </a:rPr>
              <a:t>as markets</a:t>
            </a:r>
            <a:r>
              <a:rPr lang="en-US" dirty="0">
                <a:solidFill>
                  <a:srgbClr val="000000"/>
                </a:solidFill>
              </a:rPr>
              <a:t>, rather than “economic” considerations addressed in another map</a:t>
            </a:r>
          </a:p>
          <a:p>
            <a:pPr lvl="1"/>
            <a:r>
              <a:rPr lang="en-US" dirty="0">
                <a:solidFill>
                  <a:srgbClr val="000000"/>
                </a:solidFill>
              </a:rPr>
              <a:t>For example: </a:t>
            </a:r>
          </a:p>
          <a:p>
            <a:pPr lvl="2"/>
            <a:r>
              <a:rPr lang="en-US" dirty="0">
                <a:solidFill>
                  <a:srgbClr val="000000"/>
                </a:solidFill>
              </a:rPr>
              <a:t>Effect of data as value-transfer medium </a:t>
            </a:r>
          </a:p>
          <a:p>
            <a:pPr lvl="2"/>
            <a:r>
              <a:rPr lang="en-US" dirty="0">
                <a:solidFill>
                  <a:srgbClr val="000000"/>
                </a:solidFill>
              </a:rPr>
              <a:t>Cultures of different markets</a:t>
            </a:r>
          </a:p>
          <a:p>
            <a:pPr lvl="2"/>
            <a:r>
              <a:rPr lang="en-US" dirty="0">
                <a:solidFill>
                  <a:srgbClr val="000000"/>
                </a:solidFill>
              </a:rPr>
              <a:t>Efficiency considerations</a:t>
            </a:r>
          </a:p>
          <a:p>
            <a:pPr lvl="2"/>
            <a:r>
              <a:rPr lang="en-US" dirty="0">
                <a:solidFill>
                  <a:srgbClr val="000000"/>
                </a:solidFill>
              </a:rPr>
              <a:t>Emergent network effects </a:t>
            </a:r>
          </a:p>
          <a:p>
            <a:pPr lvl="2"/>
            <a:r>
              <a:rPr lang="en-US" dirty="0">
                <a:solidFill>
                  <a:srgbClr val="000000"/>
                </a:solidFill>
              </a:rPr>
              <a:t>Accounting differences among industries</a:t>
            </a:r>
          </a:p>
          <a:p>
            <a:pPr lvl="2"/>
            <a:r>
              <a:rPr lang="en-US" dirty="0">
                <a:solidFill>
                  <a:srgbClr val="000000"/>
                </a:solidFill>
              </a:rPr>
              <a:t>Effect of legacy system uptake delays</a:t>
            </a:r>
          </a:p>
          <a:p>
            <a:pPr lvl="2"/>
            <a:r>
              <a:rPr lang="en-US" dirty="0">
                <a:solidFill>
                  <a:srgbClr val="000000"/>
                </a:solidFill>
              </a:rPr>
              <a:t>Etc. </a:t>
            </a:r>
          </a:p>
          <a:p>
            <a:pPr lvl="1"/>
            <a:r>
              <a:rPr lang="en-US" dirty="0">
                <a:solidFill>
                  <a:srgbClr val="000000"/>
                </a:solidFill>
              </a:rPr>
              <a:t>[Other?]</a:t>
            </a:r>
          </a:p>
          <a:p>
            <a:r>
              <a:rPr lang="en-US" dirty="0">
                <a:solidFill>
                  <a:srgbClr val="000000"/>
                </a:solidFill>
              </a:rPr>
              <a:t>References</a:t>
            </a:r>
          </a:p>
          <a:p>
            <a:endParaRPr lang="en-US" dirty="0">
              <a:solidFill>
                <a:srgbClr val="000000"/>
              </a:solidFill>
            </a:endParaRPr>
          </a:p>
          <a:p>
            <a:endParaRPr lang="en-US" dirty="0"/>
          </a:p>
        </p:txBody>
      </p:sp>
    </p:spTree>
    <p:extLst>
      <p:ext uri="{BB962C8B-B14F-4D97-AF65-F5344CB8AC3E}">
        <p14:creationId xmlns:p14="http://schemas.microsoft.com/office/powerpoint/2010/main" val="295520446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58.  Market Behaviors</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Market research on market operations should continue to be developed to gauge the unique elements of market behaviors in the context of markets trading in rights associated with security, IM and Privacy issues and markets dependent on those rights</a:t>
            </a:r>
          </a:p>
          <a:p>
            <a:pPr lvl="1"/>
            <a:r>
              <a:rPr lang="en-US" dirty="0">
                <a:solidFill>
                  <a:srgbClr val="000000"/>
                </a:solidFill>
              </a:rPr>
              <a:t>Consider, e.g.,</a:t>
            </a:r>
          </a:p>
          <a:p>
            <a:pPr lvl="2"/>
            <a:r>
              <a:rPr lang="en-US" dirty="0">
                <a:solidFill>
                  <a:srgbClr val="000000"/>
                </a:solidFill>
              </a:rPr>
              <a:t>Variable deployment/adoption curves in hardware, software and effect of legacy solutions.  </a:t>
            </a:r>
          </a:p>
          <a:p>
            <a:pPr lvl="2"/>
            <a:r>
              <a:rPr lang="en-US" dirty="0">
                <a:solidFill>
                  <a:srgbClr val="000000"/>
                </a:solidFill>
              </a:rPr>
              <a:t>Piggybacking</a:t>
            </a:r>
          </a:p>
          <a:p>
            <a:pPr lvl="2"/>
            <a:r>
              <a:rPr lang="en-US" dirty="0">
                <a:solidFill>
                  <a:srgbClr val="000000"/>
                </a:solidFill>
              </a:rPr>
              <a:t>Bundling </a:t>
            </a:r>
          </a:p>
          <a:p>
            <a:pPr lvl="2"/>
            <a:r>
              <a:rPr lang="en-US" dirty="0">
                <a:solidFill>
                  <a:srgbClr val="000000"/>
                </a:solidFill>
              </a:rPr>
              <a:t>Freemium Models</a:t>
            </a:r>
          </a:p>
          <a:p>
            <a:pPr lvl="2"/>
            <a:r>
              <a:rPr lang="en-US" dirty="0">
                <a:solidFill>
                  <a:srgbClr val="000000"/>
                </a:solidFill>
              </a:rPr>
              <a:t>Etc.</a:t>
            </a:r>
          </a:p>
          <a:p>
            <a:pPr lvl="1"/>
            <a:r>
              <a:rPr lang="en-US" dirty="0">
                <a:solidFill>
                  <a:srgbClr val="000000"/>
                </a:solidFill>
              </a:rPr>
              <a:t>[Other?]</a:t>
            </a:r>
          </a:p>
          <a:p>
            <a:r>
              <a:rPr lang="en-US" dirty="0">
                <a:solidFill>
                  <a:srgbClr val="000000"/>
                </a:solidFill>
              </a:rPr>
              <a:t>References</a:t>
            </a:r>
          </a:p>
          <a:p>
            <a:endParaRPr lang="en-US" dirty="0">
              <a:solidFill>
                <a:srgbClr val="000000"/>
              </a:solidFill>
            </a:endParaRPr>
          </a:p>
          <a:p>
            <a:pPr lvl="1"/>
            <a:endParaRPr lang="en-US" dirty="0"/>
          </a:p>
        </p:txBody>
      </p:sp>
    </p:spTree>
    <p:extLst>
      <p:ext uri="{BB962C8B-B14F-4D97-AF65-F5344CB8AC3E}">
        <p14:creationId xmlns:p14="http://schemas.microsoft.com/office/powerpoint/2010/main" val="11824599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59.  Game Theory and </a:t>
            </a:r>
            <a:br>
              <a:rPr lang="en-US" sz="3200" dirty="0"/>
            </a:br>
            <a:r>
              <a:rPr lang="en-US" sz="3200" dirty="0"/>
              <a:t>Other Modeling Assumptions</a:t>
            </a:r>
          </a:p>
        </p:txBody>
      </p:sp>
      <p:sp>
        <p:nvSpPr>
          <p:cNvPr id="3" name="Content Placeholder 2"/>
          <p:cNvSpPr>
            <a:spLocks noGrp="1"/>
          </p:cNvSpPr>
          <p:nvPr>
            <p:ph idx="1"/>
          </p:nvPr>
        </p:nvSpPr>
        <p:spPr/>
        <p:txBody>
          <a:bodyPr>
            <a:normAutofit fontScale="77500" lnSpcReduction="20000"/>
          </a:bodyPr>
          <a:lstStyle/>
          <a:p>
            <a:r>
              <a:rPr lang="en-US" dirty="0">
                <a:solidFill>
                  <a:srgbClr val="000000"/>
                </a:solidFill>
              </a:rPr>
              <a:t>Challenges</a:t>
            </a:r>
          </a:p>
          <a:p>
            <a:pPr lvl="1"/>
            <a:r>
              <a:rPr lang="en-US" dirty="0">
                <a:solidFill>
                  <a:srgbClr val="000000"/>
                </a:solidFill>
              </a:rPr>
              <a:t>What game theory and other models were applied in the design and development of the security, IM or Privacy system and/or technology?</a:t>
            </a:r>
          </a:p>
          <a:p>
            <a:pPr lvl="2"/>
            <a:r>
              <a:rPr lang="en-US" dirty="0">
                <a:solidFill>
                  <a:srgbClr val="000000"/>
                </a:solidFill>
              </a:rPr>
              <a:t>How and to what extent were they applied to address the information arbitrage differentials that are intrinsic in security, IM and privacy rights management activities?</a:t>
            </a:r>
          </a:p>
          <a:p>
            <a:pPr lvl="2"/>
            <a:r>
              <a:rPr lang="en-US" dirty="0">
                <a:solidFill>
                  <a:srgbClr val="000000"/>
                </a:solidFill>
              </a:rPr>
              <a:t>How do you manage abuse of perspective/conflict of interest in the system supported by the subject technology/system?</a:t>
            </a:r>
          </a:p>
          <a:p>
            <a:pPr lvl="1"/>
            <a:r>
              <a:rPr lang="en-US" dirty="0">
                <a:solidFill>
                  <a:srgbClr val="000000"/>
                </a:solidFill>
              </a:rPr>
              <a:t>What are the additional value propositions that can be gleaned from extension and additional attention to the models applied?</a:t>
            </a:r>
          </a:p>
          <a:p>
            <a:pPr lvl="2"/>
            <a:r>
              <a:rPr lang="en-US" dirty="0">
                <a:solidFill>
                  <a:srgbClr val="000000"/>
                </a:solidFill>
              </a:rPr>
              <a:t>What are the criticisms of those models that can inform performance testing?</a:t>
            </a:r>
          </a:p>
          <a:p>
            <a:pPr lvl="1"/>
            <a:r>
              <a:rPr lang="en-US" dirty="0">
                <a:solidFill>
                  <a:srgbClr val="000000"/>
                </a:solidFill>
              </a:rPr>
              <a:t>[Other?]</a:t>
            </a:r>
          </a:p>
          <a:p>
            <a:r>
              <a:rPr lang="en-US" dirty="0">
                <a:solidFill>
                  <a:srgbClr val="000000"/>
                </a:solidFill>
              </a:rPr>
              <a:t>References</a:t>
            </a:r>
          </a:p>
          <a:p>
            <a:endParaRPr lang="en-US" dirty="0">
              <a:solidFill>
                <a:srgbClr val="000000"/>
              </a:solidFill>
            </a:endParaRPr>
          </a:p>
          <a:p>
            <a:pPr lvl="1"/>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9043259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59.  Game Theory and </a:t>
            </a:r>
            <a:br>
              <a:rPr lang="en-US" sz="3200" dirty="0"/>
            </a:br>
            <a:r>
              <a:rPr lang="en-US" sz="3200" dirty="0"/>
              <a:t>Other Modeling Assumptions</a:t>
            </a:r>
          </a:p>
        </p:txBody>
      </p:sp>
      <p:sp>
        <p:nvSpPr>
          <p:cNvPr id="3" name="Content Placeholder 2"/>
          <p:cNvSpPr>
            <a:spLocks noGrp="1"/>
          </p:cNvSpPr>
          <p:nvPr>
            <p:ph idx="1"/>
          </p:nvPr>
        </p:nvSpPr>
        <p:spPr/>
        <p:txBody>
          <a:bodyPr>
            <a:normAutofit fontScale="85000" lnSpcReduction="10000"/>
          </a:bodyPr>
          <a:lstStyle/>
          <a:p>
            <a:r>
              <a:rPr lang="en-US" dirty="0">
                <a:solidFill>
                  <a:srgbClr val="000000"/>
                </a:solidFill>
              </a:rPr>
              <a:t>Candidate Analytical Frameworks/Metrics/Actions</a:t>
            </a:r>
          </a:p>
          <a:p>
            <a:pPr lvl="1"/>
            <a:r>
              <a:rPr lang="en-US" dirty="0">
                <a:solidFill>
                  <a:srgbClr val="000000"/>
                </a:solidFill>
              </a:rPr>
              <a:t>Promoters of security, IM and Privacy system and/or technology should be explicit about the models applied in designing and developing their systems</a:t>
            </a:r>
          </a:p>
          <a:p>
            <a:pPr lvl="2"/>
            <a:r>
              <a:rPr lang="en-US" dirty="0">
                <a:solidFill>
                  <a:srgbClr val="000000"/>
                </a:solidFill>
              </a:rPr>
              <a:t>Reveals assumptions of systems</a:t>
            </a:r>
          </a:p>
          <a:p>
            <a:pPr lvl="2"/>
            <a:r>
              <a:rPr lang="en-US" dirty="0">
                <a:solidFill>
                  <a:srgbClr val="000000"/>
                </a:solidFill>
              </a:rPr>
              <a:t>Invites scrutiny of theoretical bases of systems</a:t>
            </a:r>
          </a:p>
          <a:p>
            <a:pPr lvl="2"/>
            <a:endParaRPr lang="en-US" dirty="0">
              <a:solidFill>
                <a:srgbClr val="000000"/>
              </a:solidFill>
            </a:endParaRPr>
          </a:p>
          <a:p>
            <a:pPr lvl="1"/>
            <a:r>
              <a:rPr lang="en-US" dirty="0">
                <a:solidFill>
                  <a:srgbClr val="000000"/>
                </a:solidFill>
              </a:rPr>
              <a:t>[Other?]</a:t>
            </a:r>
          </a:p>
          <a:p>
            <a:r>
              <a:rPr lang="en-US" dirty="0">
                <a:solidFill>
                  <a:srgbClr val="000000"/>
                </a:solidFill>
              </a:rPr>
              <a:t>References</a:t>
            </a:r>
          </a:p>
          <a:p>
            <a:pPr lvl="1"/>
            <a:r>
              <a:rPr lang="en-US" dirty="0">
                <a:solidFill>
                  <a:srgbClr val="000000"/>
                </a:solidFill>
              </a:rPr>
              <a:t>Ref: “Telecommunications Network Economics:  From Theory to Applications,” Maille and Tuffin, (Cambridge Press, 2014)</a:t>
            </a:r>
          </a:p>
          <a:p>
            <a:endParaRPr lang="en-US" dirty="0">
              <a:solidFill>
                <a:srgbClr val="000000"/>
              </a:solidFill>
            </a:endParaRPr>
          </a:p>
        </p:txBody>
      </p:sp>
    </p:spTree>
    <p:extLst>
      <p:ext uri="{BB962C8B-B14F-4D97-AF65-F5344CB8AC3E}">
        <p14:creationId xmlns:p14="http://schemas.microsoft.com/office/powerpoint/2010/main" val="152797453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60.  AI and Autonomous Operation</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the security, IM or privacy system and/or technology rely for its operation on feedback or feed-forward loops that inform further operations in a manner that is characteristic of autonomous and AI systems?</a:t>
            </a:r>
          </a:p>
          <a:p>
            <a:pPr lvl="2"/>
            <a:r>
              <a:rPr lang="en-US" dirty="0"/>
              <a:t>Are those systems and operations viewable and auditable, or are they “black boxes” </a:t>
            </a:r>
          </a:p>
          <a:p>
            <a:pPr lvl="2"/>
            <a:r>
              <a:rPr lang="en-US" dirty="0"/>
              <a:t>Can the feed back be dynamically tuned to accommodate different contexts of system operations?</a:t>
            </a:r>
          </a:p>
          <a:p>
            <a:pPr lvl="3"/>
            <a:r>
              <a:rPr lang="en-US" dirty="0"/>
              <a:t>Does vesting that dynamic tuning in the autonomous operation of the system convert a feedback system into a feed forward system with different harm potential?</a:t>
            </a:r>
          </a:p>
          <a:p>
            <a:pPr lvl="1"/>
            <a:r>
              <a:rPr lang="en-US" dirty="0"/>
              <a:t>Does the proposed system and/or technology provide output that is helpful in other machine learning, autonomous system, or AI contexts or otherwise facilitate their operation?</a:t>
            </a:r>
          </a:p>
          <a:p>
            <a:pPr lvl="2"/>
            <a:r>
              <a:rPr lang="en-US" dirty="0"/>
              <a:t>What are the implications of cascading cross references among AI and/or autonomous systems</a:t>
            </a:r>
          </a:p>
          <a:p>
            <a:pPr lvl="2"/>
            <a:r>
              <a:rPr lang="en-US" dirty="0"/>
              <a:t>Does the added complexity hinder efforts to analyze the potential likelihood and severity of harms associated with the system in real world settings?</a:t>
            </a:r>
          </a:p>
          <a:p>
            <a:pPr lvl="1"/>
            <a:r>
              <a:rPr lang="en-US" dirty="0"/>
              <a:t>Can the technology or system produce data that can be applied in AI systems in real time?</a:t>
            </a:r>
          </a:p>
          <a:p>
            <a:pPr lvl="2"/>
            <a:r>
              <a:rPr lang="en-US" dirty="0"/>
              <a:t>What is the “refresh rate” of the data provided?</a:t>
            </a:r>
          </a:p>
          <a:p>
            <a:pPr lvl="2"/>
            <a:r>
              <a:rPr lang="en-US" dirty="0"/>
              <a:t>How can accuracy and veracity be tested in real time?</a:t>
            </a:r>
          </a:p>
          <a:p>
            <a:pPr lvl="2"/>
            <a:r>
              <a:rPr lang="en-US" dirty="0"/>
              <a:t>Compare “flow” processing vs. “batch” processing in chemical manufacturing.</a:t>
            </a:r>
          </a:p>
          <a:p>
            <a:pPr lvl="1"/>
            <a:r>
              <a:rPr lang="en-US" dirty="0">
                <a:solidFill>
                  <a:srgbClr val="000000"/>
                </a:solidFill>
              </a:rPr>
              <a:t>[Other?]</a:t>
            </a:r>
          </a:p>
          <a:p>
            <a:r>
              <a:rPr lang="en-US" dirty="0">
                <a:solidFill>
                  <a:srgbClr val="000000"/>
                </a:solidFill>
              </a:rPr>
              <a:t>References</a:t>
            </a:r>
          </a:p>
          <a:p>
            <a:endParaRPr lang="en-US" dirty="0"/>
          </a:p>
          <a:p>
            <a:endParaRPr lang="en-US" dirty="0"/>
          </a:p>
          <a:p>
            <a:endParaRPr lang="en-US" dirty="0"/>
          </a:p>
        </p:txBody>
      </p:sp>
    </p:spTree>
    <p:extLst>
      <p:ext uri="{BB962C8B-B14F-4D97-AF65-F5344CB8AC3E}">
        <p14:creationId xmlns:p14="http://schemas.microsoft.com/office/powerpoint/2010/main" val="11055512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60.  AI and Autonomous Operation</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2"/>
            <a:r>
              <a:rPr lang="en-US" dirty="0"/>
              <a:t>What protections are built into the security, IM or privacy system and/or technology to prevent runaway feedback or feed-forward in operations?</a:t>
            </a:r>
          </a:p>
          <a:p>
            <a:pPr lvl="3"/>
            <a:r>
              <a:rPr lang="en-US" dirty="0"/>
              <a:t>Prevent security, IM cascading defaults</a:t>
            </a:r>
          </a:p>
          <a:p>
            <a:pPr lvl="2"/>
            <a:r>
              <a:rPr lang="en-US" dirty="0"/>
              <a:t>Are protections of the system and its users that are roughly equivalent to Asimov’s “three rules” present in the system, and if so how are they manifested in the system?</a:t>
            </a:r>
          </a:p>
          <a:p>
            <a:pPr lvl="3"/>
            <a:r>
              <a:rPr lang="en-US" dirty="0"/>
              <a:t>Consider limitations of Asimov rules in institutional contexts</a:t>
            </a:r>
          </a:p>
          <a:p>
            <a:pPr lvl="3"/>
            <a:r>
              <a:rPr lang="en-US" dirty="0"/>
              <a:t>Consider limitations in socio-technical systems contexts</a:t>
            </a:r>
          </a:p>
          <a:p>
            <a:pPr lvl="2"/>
            <a:r>
              <a:rPr lang="en-US" dirty="0">
                <a:solidFill>
                  <a:srgbClr val="000000"/>
                </a:solidFill>
              </a:rPr>
              <a:t>Consider frameworks to establish shared default settings on how will independent, auto-catalytic, machine learning algorithms applied to security, IM and Privacy issues work and adapt</a:t>
            </a:r>
          </a:p>
          <a:p>
            <a:pPr lvl="2"/>
            <a:r>
              <a:rPr lang="en-US" dirty="0">
                <a:solidFill>
                  <a:srgbClr val="000000"/>
                </a:solidFill>
              </a:rPr>
              <a:t>Consider frameworks of types of controls on security, IM and Privacy system outputs to assure against autonomous mission creep</a:t>
            </a:r>
          </a:p>
          <a:p>
            <a:pPr lvl="3"/>
            <a:r>
              <a:rPr lang="en-US" dirty="0">
                <a:solidFill>
                  <a:srgbClr val="000000"/>
                </a:solidFill>
              </a:rPr>
              <a:t>What is the nature of and confidence in the system “off switch”</a:t>
            </a:r>
          </a:p>
          <a:p>
            <a:pPr lvl="1"/>
            <a:r>
              <a:rPr lang="en-US" dirty="0">
                <a:solidFill>
                  <a:srgbClr val="000000"/>
                </a:solidFill>
              </a:rPr>
              <a:t>[Other?]</a:t>
            </a:r>
          </a:p>
          <a:p>
            <a:r>
              <a:rPr lang="en-US" dirty="0">
                <a:solidFill>
                  <a:srgbClr val="000000"/>
                </a:solidFill>
              </a:rPr>
              <a:t>References</a:t>
            </a:r>
          </a:p>
          <a:p>
            <a:endParaRPr lang="en-US" dirty="0">
              <a:solidFill>
                <a:srgbClr val="000000"/>
              </a:solidFill>
            </a:endParaRPr>
          </a:p>
          <a:p>
            <a:pPr lvl="1"/>
            <a:endParaRPr lang="en-US" dirty="0"/>
          </a:p>
        </p:txBody>
      </p:sp>
    </p:spTree>
    <p:extLst>
      <p:ext uri="{BB962C8B-B14F-4D97-AF65-F5344CB8AC3E}">
        <p14:creationId xmlns:p14="http://schemas.microsoft.com/office/powerpoint/2010/main" val="16529717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61.  Business Information </a:t>
            </a:r>
            <a:br>
              <a:rPr lang="en-US" sz="3200" dirty="0"/>
            </a:br>
            <a:r>
              <a:rPr lang="en-US" sz="3200" dirty="0"/>
              <a:t>Ethical Considerations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Concept of business information ethics is raised in the normative gap between archaic laws and today’s technology applications that host our interactions</a:t>
            </a:r>
          </a:p>
          <a:p>
            <a:pPr lvl="2"/>
            <a:r>
              <a:rPr lang="en-US" dirty="0"/>
              <a:t>Ethics, by definition, is informed by </a:t>
            </a:r>
            <a:r>
              <a:rPr lang="en-US" i="1" dirty="0"/>
              <a:t>human</a:t>
            </a:r>
            <a:r>
              <a:rPr lang="en-US" dirty="0"/>
              <a:t> norms</a:t>
            </a:r>
          </a:p>
          <a:p>
            <a:pPr lvl="2"/>
            <a:r>
              <a:rPr lang="en-US" dirty="0"/>
              <a:t>IM and privacy are intrinsically </a:t>
            </a:r>
            <a:r>
              <a:rPr lang="en-US" i="1" dirty="0"/>
              <a:t>human</a:t>
            </a:r>
            <a:r>
              <a:rPr lang="en-US" dirty="0"/>
              <a:t> considerations</a:t>
            </a:r>
          </a:p>
          <a:p>
            <a:pPr lvl="3"/>
            <a:r>
              <a:rPr lang="en-US" dirty="0"/>
              <a:t>IM in organizational context is a form of inventory management for labor</a:t>
            </a:r>
          </a:p>
          <a:p>
            <a:pPr lvl="2"/>
            <a:r>
              <a:rPr lang="en-US" dirty="0"/>
              <a:t>Institutions and system and/or technology systems do not have intrinsic “ethics” since they are both programmed to achieve certain limited human goals. </a:t>
            </a:r>
          </a:p>
          <a:p>
            <a:pPr lvl="3"/>
            <a:r>
              <a:rPr lang="en-US" dirty="0"/>
              <a:t>To the extent they such institutions have “ethics” it is part of their programming.  </a:t>
            </a:r>
          </a:p>
          <a:p>
            <a:pPr lvl="3"/>
            <a:r>
              <a:rPr lang="en-US" dirty="0"/>
              <a:t>Where that programming involves the delivery of security, IM and privacy functions, those functions must be included in their programming to be manifested in their operations.</a:t>
            </a:r>
          </a:p>
          <a:p>
            <a:pPr lvl="2"/>
            <a:r>
              <a:rPr lang="en-US" dirty="0"/>
              <a:t>How does the subject system and/or technology help to bridge the gaps left by legal lag and by institutional ethical neutrality?</a:t>
            </a:r>
          </a:p>
          <a:p>
            <a:pPr lvl="1"/>
            <a:r>
              <a:rPr lang="en-US" dirty="0">
                <a:solidFill>
                  <a:srgbClr val="000000"/>
                </a:solidFill>
              </a:rPr>
              <a:t>[Other?]</a:t>
            </a:r>
          </a:p>
          <a:p>
            <a:r>
              <a:rPr lang="en-US" dirty="0">
                <a:solidFill>
                  <a:srgbClr val="000000"/>
                </a:solidFill>
              </a:rPr>
              <a:t>References</a:t>
            </a:r>
          </a:p>
          <a:p>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2205940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61.  Business Information </a:t>
            </a:r>
            <a:br>
              <a:rPr lang="en-US" sz="3200" dirty="0"/>
            </a:br>
            <a:r>
              <a:rPr lang="en-US" sz="3200" dirty="0"/>
              <a:t>Ethical Considerations</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Multiple companies and industry associations have launched “data ethics” and related research initiatives.</a:t>
            </a:r>
          </a:p>
          <a:p>
            <a:pPr lvl="2"/>
            <a:r>
              <a:rPr lang="en-US" dirty="0"/>
              <a:t>IEEE – Ethics of Autonomous Systems and AI</a:t>
            </a:r>
          </a:p>
          <a:p>
            <a:pPr lvl="2"/>
            <a:r>
              <a:rPr lang="en-US" dirty="0"/>
              <a:t>Accenture “Data Ethics” report</a:t>
            </a:r>
          </a:p>
          <a:p>
            <a:pPr lvl="2"/>
            <a:r>
              <a:rPr lang="en-US" dirty="0"/>
              <a:t>Etc.</a:t>
            </a:r>
          </a:p>
          <a:p>
            <a:pPr lvl="1"/>
            <a:r>
              <a:rPr lang="en-US" dirty="0"/>
              <a:t>Ethical constructions provide an opportunity to create human-centric constructions of risk reduction and value generation at the edge of legal and settled normative guidance.  </a:t>
            </a:r>
          </a:p>
          <a:p>
            <a:pPr lvl="2"/>
            <a:r>
              <a:rPr lang="en-US" dirty="0"/>
              <a:t>Compare Edge Governance Map concept of “Provisional Governance” for ethics</a:t>
            </a:r>
          </a:p>
          <a:p>
            <a:pPr lvl="1"/>
            <a:r>
              <a:rPr lang="en-US" dirty="0">
                <a:solidFill>
                  <a:srgbClr val="000000"/>
                </a:solidFill>
              </a:rPr>
              <a:t>[Other?]</a:t>
            </a:r>
          </a:p>
          <a:p>
            <a:r>
              <a:rPr lang="en-US" dirty="0">
                <a:solidFill>
                  <a:srgbClr val="000000"/>
                </a:solidFill>
              </a:rPr>
              <a:t>References</a:t>
            </a:r>
          </a:p>
          <a:p>
            <a:endParaRPr lang="en-US" dirty="0"/>
          </a:p>
        </p:txBody>
      </p:sp>
    </p:spTree>
    <p:extLst>
      <p:ext uri="{BB962C8B-B14F-4D97-AF65-F5344CB8AC3E}">
        <p14:creationId xmlns:p14="http://schemas.microsoft.com/office/powerpoint/2010/main" val="15652269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62.  Incidental Benefits </a:t>
            </a:r>
            <a:br>
              <a:rPr lang="en-US" sz="3200" dirty="0"/>
            </a:br>
            <a:r>
              <a:rPr lang="en-US" sz="3200" dirty="0"/>
              <a:t>Beyond security, IM and Privacy</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Organizations with budgets seek ROI narratives for expenses investments</a:t>
            </a:r>
          </a:p>
          <a:p>
            <a:pPr lvl="2"/>
            <a:r>
              <a:rPr lang="en-US" dirty="0"/>
              <a:t>Are there incidental benefits to organizations and individuals, beyond security, IM and privacy, associated with the deployment of the subject system and/or technology that can help to drive adoption and justify internalization and front-loading of cost of the subject system and/or technology?</a:t>
            </a:r>
          </a:p>
          <a:p>
            <a:pPr lvl="2"/>
            <a:r>
              <a:rPr lang="en-US" dirty="0"/>
              <a:t>How can the implementation of the system and/or technology be supported beyond its security, IM and Privacy benefits?</a:t>
            </a:r>
          </a:p>
          <a:p>
            <a:pPr lvl="1"/>
            <a:r>
              <a:rPr lang="en-US" dirty="0"/>
              <a:t>How can the improvement of security, IM and privacy be understood and presented to improve other strategies, services, products and sectors?</a:t>
            </a:r>
          </a:p>
          <a:p>
            <a:pPr lvl="2"/>
            <a:r>
              <a:rPr lang="en-US" dirty="0"/>
              <a:t>Each improvement is a potential value proposition that can contribute to the overall adoption of the system and/or technology/system.</a:t>
            </a:r>
          </a:p>
          <a:p>
            <a:pPr lvl="2"/>
            <a:r>
              <a:rPr lang="en-US" dirty="0"/>
              <a:t>How can those value propositions be identified and applied by organizations deploying and operating the system/technology?</a:t>
            </a:r>
          </a:p>
          <a:p>
            <a:pPr lvl="1"/>
            <a:r>
              <a:rPr lang="en-US" dirty="0">
                <a:solidFill>
                  <a:srgbClr val="000000"/>
                </a:solidFill>
              </a:rPr>
              <a:t>[Other?]</a:t>
            </a:r>
          </a:p>
          <a:p>
            <a:r>
              <a:rPr lang="en-US" dirty="0">
                <a:solidFill>
                  <a:srgbClr val="000000"/>
                </a:solidFill>
              </a:rPr>
              <a:t>References</a:t>
            </a:r>
          </a:p>
          <a:p>
            <a:endParaRPr lang="en-US" dirty="0"/>
          </a:p>
          <a:p>
            <a:pPr lvl="1"/>
            <a:endParaRPr lang="en-US" dirty="0"/>
          </a:p>
          <a:p>
            <a:endParaRPr lang="en-US" dirty="0"/>
          </a:p>
        </p:txBody>
      </p:sp>
    </p:spTree>
    <p:extLst>
      <p:ext uri="{BB962C8B-B14F-4D97-AF65-F5344CB8AC3E}">
        <p14:creationId xmlns:p14="http://schemas.microsoft.com/office/powerpoint/2010/main" val="20297926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62.  Incidental Benefits </a:t>
            </a:r>
            <a:br>
              <a:rPr lang="en-US" sz="3200" dirty="0"/>
            </a:br>
            <a:r>
              <a:rPr lang="en-US" sz="3200" dirty="0"/>
              <a:t>Beyond security, IM and Privacy</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potential benefits to other (non IM and non-Privacy) compliance obligations:</a:t>
            </a:r>
          </a:p>
          <a:p>
            <a:pPr lvl="2"/>
            <a:r>
              <a:rPr lang="en-US" dirty="0"/>
              <a:t>SOX compliance</a:t>
            </a:r>
          </a:p>
          <a:p>
            <a:pPr lvl="2"/>
            <a:r>
              <a:rPr lang="en-US" dirty="0"/>
              <a:t>SEC compliance</a:t>
            </a:r>
          </a:p>
          <a:p>
            <a:pPr lvl="2"/>
            <a:r>
              <a:rPr lang="en-US" dirty="0"/>
              <a:t>Other regulations that require IM accountability</a:t>
            </a:r>
          </a:p>
          <a:p>
            <a:pPr lvl="1"/>
            <a:r>
              <a:rPr lang="en-US" dirty="0"/>
              <a:t>Consider variety of ROI benefits of sunk, compulsory privacy compliance costs</a:t>
            </a:r>
          </a:p>
          <a:p>
            <a:pPr lvl="2"/>
            <a:r>
              <a:rPr lang="en-US" dirty="0"/>
              <a:t>Tax and accounting</a:t>
            </a:r>
          </a:p>
          <a:p>
            <a:pPr lvl="2"/>
            <a:r>
              <a:rPr lang="en-US" dirty="0"/>
              <a:t>Brand and marketing</a:t>
            </a:r>
          </a:p>
          <a:p>
            <a:pPr lvl="2"/>
            <a:r>
              <a:rPr lang="en-US" dirty="0"/>
              <a:t>Borrowing rates and insurance premium savings</a:t>
            </a:r>
          </a:p>
          <a:p>
            <a:pPr lvl="1"/>
            <a:r>
              <a:rPr lang="en-US" dirty="0"/>
              <a:t>Consider variety of ROI benefits of contexts in which additional privacy investment is warranted.</a:t>
            </a:r>
          </a:p>
          <a:p>
            <a:pPr lvl="2"/>
            <a:r>
              <a:rPr lang="en-US" dirty="0"/>
              <a:t>Examine implications of system for different operations and divisions of given organization and analyze costs and benefits independently. </a:t>
            </a:r>
          </a:p>
          <a:p>
            <a:pPr lvl="3"/>
            <a:r>
              <a:rPr lang="en-US" dirty="0"/>
              <a:t>Roll up overall costs and benefits in budget context for help in weighting investments and expectations</a:t>
            </a:r>
          </a:p>
          <a:p>
            <a:pPr lvl="1"/>
            <a:r>
              <a:rPr lang="en-US" dirty="0">
                <a:solidFill>
                  <a:srgbClr val="000000"/>
                </a:solidFill>
              </a:rPr>
              <a:t>[Other?]</a:t>
            </a:r>
          </a:p>
          <a:p>
            <a:r>
              <a:rPr lang="en-US" dirty="0"/>
              <a:t>References:  Privacy “Beyond Compliance Paper” by TechVision Research (co-authored by Scott David) for 29 additional benefits for businesses of investments in privacy.</a:t>
            </a:r>
          </a:p>
          <a:p>
            <a:endParaRPr lang="en-US" dirty="0">
              <a:solidFill>
                <a:srgbClr val="000000"/>
              </a:solidFill>
            </a:endParaRPr>
          </a:p>
          <a:p>
            <a:endParaRPr lang="en-US" dirty="0"/>
          </a:p>
          <a:p>
            <a:endParaRPr lang="en-US" dirty="0"/>
          </a:p>
        </p:txBody>
      </p:sp>
    </p:spTree>
    <p:extLst>
      <p:ext uri="{BB962C8B-B14F-4D97-AF65-F5344CB8AC3E}">
        <p14:creationId xmlns:p14="http://schemas.microsoft.com/office/powerpoint/2010/main" val="344487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AutoNum type="arabicPeriod" startAt="121"/>
            </a:pPr>
            <a:r>
              <a:rPr lang="en-US" dirty="0">
                <a:solidFill>
                  <a:srgbClr val="008000"/>
                </a:solidFill>
              </a:rPr>
              <a:t>Technical Simplicity</a:t>
            </a:r>
          </a:p>
          <a:p>
            <a:pPr marL="514350" indent="-514350">
              <a:buAutoNum type="arabicPeriod" startAt="121"/>
            </a:pPr>
            <a:r>
              <a:rPr lang="en-US" dirty="0">
                <a:solidFill>
                  <a:srgbClr val="008000"/>
                </a:solidFill>
              </a:rPr>
              <a:t>Amenability to Education and Training</a:t>
            </a:r>
          </a:p>
          <a:p>
            <a:pPr marL="514350" indent="-514350">
              <a:buFont typeface="Arial"/>
              <a:buAutoNum type="arabicPeriod" startAt="121"/>
            </a:pPr>
            <a:r>
              <a:rPr lang="en-US" dirty="0">
                <a:solidFill>
                  <a:srgbClr val="008000"/>
                </a:solidFill>
              </a:rPr>
              <a:t>Bias – Network/System</a:t>
            </a:r>
          </a:p>
          <a:p>
            <a:pPr marL="514350" indent="-514350">
              <a:buFont typeface="Arial"/>
              <a:buAutoNum type="arabicPeriod" startAt="121"/>
            </a:pPr>
            <a:r>
              <a:rPr lang="en-US" dirty="0">
                <a:solidFill>
                  <a:srgbClr val="008000"/>
                </a:solidFill>
              </a:rPr>
              <a:t>Organizational Structural Risks</a:t>
            </a:r>
          </a:p>
          <a:p>
            <a:pPr marL="514350" indent="-514350">
              <a:buFont typeface="Arial"/>
              <a:buAutoNum type="arabicPeriod" startAt="121"/>
            </a:pPr>
            <a:r>
              <a:rPr lang="en-US" dirty="0">
                <a:solidFill>
                  <a:srgbClr val="008000"/>
                </a:solidFill>
              </a:rPr>
              <a:t>Adaptation and Resiliency</a:t>
            </a:r>
            <a:endParaRPr lang="en-US" dirty="0">
              <a:solidFill>
                <a:srgbClr val="0000FF"/>
              </a:solidFill>
            </a:endParaRPr>
          </a:p>
          <a:p>
            <a:pPr marL="514350" indent="-514350">
              <a:buAutoNum type="arabicPeriod" startAt="121"/>
            </a:pPr>
            <a:r>
              <a:rPr lang="en-US" dirty="0">
                <a:solidFill>
                  <a:srgbClr val="0000FF"/>
                </a:solidFill>
              </a:rPr>
              <a:t>Sustainability/Operating Costs of Technology/System </a:t>
            </a:r>
          </a:p>
          <a:p>
            <a:pPr marL="514350" indent="-514350">
              <a:buAutoNum type="arabicPeriod" startAt="121"/>
            </a:pPr>
            <a:r>
              <a:rPr lang="en-US" dirty="0">
                <a:solidFill>
                  <a:srgbClr val="008000"/>
                </a:solidFill>
              </a:rPr>
              <a:t>Autocatalytic Incentives</a:t>
            </a:r>
            <a:endParaRPr lang="en-US" dirty="0">
              <a:solidFill>
                <a:srgbClr val="FF0000"/>
              </a:solidFill>
            </a:endParaRPr>
          </a:p>
          <a:p>
            <a:pPr marL="514350" indent="-514350">
              <a:buAutoNum type="arabicPeriod" startAt="121"/>
            </a:pPr>
            <a:r>
              <a:rPr lang="en-US" dirty="0">
                <a:solidFill>
                  <a:srgbClr val="FF0000"/>
                </a:solidFill>
              </a:rPr>
              <a:t>Black Box Operations? </a:t>
            </a:r>
          </a:p>
          <a:p>
            <a:pPr marL="514350" indent="-514350">
              <a:buAutoNum type="arabicPeriod" startAt="121"/>
            </a:pPr>
            <a:r>
              <a:rPr lang="en-US" dirty="0">
                <a:solidFill>
                  <a:srgbClr val="008000"/>
                </a:solidFill>
              </a:rPr>
              <a:t>B2B v. B2C v. B2G. </a:t>
            </a:r>
          </a:p>
          <a:p>
            <a:pPr marL="514350" indent="-514350">
              <a:buAutoNum type="arabicPeriod" startAt="121"/>
            </a:pPr>
            <a:r>
              <a:rPr lang="en-US" dirty="0">
                <a:solidFill>
                  <a:srgbClr val="3366FF"/>
                </a:solidFill>
              </a:rPr>
              <a:t>Nature of Metrics</a:t>
            </a:r>
          </a:p>
          <a:p>
            <a:pPr marL="514350" indent="-514350">
              <a:buAutoNum type="arabicPeriod" startAt="121"/>
            </a:pPr>
            <a:r>
              <a:rPr lang="en-US" dirty="0">
                <a:solidFill>
                  <a:srgbClr val="008000"/>
                </a:solidFill>
              </a:rPr>
              <a:t>Degree of Disruption</a:t>
            </a:r>
          </a:p>
          <a:p>
            <a:pPr marL="514350" indent="-514350">
              <a:buAutoNum type="arabicPeriod" startAt="121"/>
            </a:pPr>
            <a:r>
              <a:rPr lang="en-US" dirty="0">
                <a:solidFill>
                  <a:srgbClr val="008000"/>
                </a:solidFill>
              </a:rPr>
              <a:t>Quality Of Testing/Use-Cases Applied  </a:t>
            </a:r>
          </a:p>
          <a:p>
            <a:pPr marL="514350" indent="-514350">
              <a:buAutoNum type="arabicPeriod" startAt="121"/>
            </a:pPr>
            <a:r>
              <a:rPr lang="en-US" dirty="0">
                <a:solidFill>
                  <a:srgbClr val="008000"/>
                </a:solidFill>
              </a:rPr>
              <a:t>Threat Vector Sub-Analysis</a:t>
            </a:r>
          </a:p>
          <a:p>
            <a:pPr marL="514350" indent="-514350">
              <a:buAutoNum type="arabicPeriod" startAt="121"/>
            </a:pPr>
            <a:r>
              <a:rPr lang="en-US" dirty="0">
                <a:solidFill>
                  <a:srgbClr val="008000"/>
                </a:solidFill>
              </a:rPr>
              <a:t>Degree of Habituation and Adherence</a:t>
            </a:r>
          </a:p>
          <a:p>
            <a:pPr marL="514350" indent="-514350">
              <a:buAutoNum type="arabicPeriod" startAt="121"/>
            </a:pPr>
            <a:r>
              <a:rPr lang="en-US" dirty="0">
                <a:solidFill>
                  <a:srgbClr val="008000"/>
                </a:solidFill>
              </a:rPr>
              <a:t>Portability of Situational Awareness </a:t>
            </a:r>
          </a:p>
          <a:p>
            <a:endParaRPr lang="en-US" dirty="0"/>
          </a:p>
        </p:txBody>
      </p:sp>
    </p:spTree>
    <p:extLst>
      <p:ext uri="{BB962C8B-B14F-4D97-AF65-F5344CB8AC3E}">
        <p14:creationId xmlns:p14="http://schemas.microsoft.com/office/powerpoint/2010/main" val="67042259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63.  Network Graph Theory </a:t>
            </a:r>
            <a:br>
              <a:rPr lang="en-US" sz="3200" dirty="0"/>
            </a:br>
            <a:r>
              <a:rPr lang="en-US" sz="3200" dirty="0"/>
              <a:t>“Wiring Patterns”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Different technologies applied in different network contexts will create different network structures among equivalent sets of nodes.  </a:t>
            </a:r>
          </a:p>
          <a:p>
            <a:pPr lvl="2"/>
            <a:r>
              <a:rPr lang="en-US" dirty="0"/>
              <a:t>These structures are finer grained than the overall structure of the network (See Paul Baran network diagrams in Refs), and are equivalent to interaction eddies and vortices that emerge in the overall flow of interactions on a network.</a:t>
            </a:r>
          </a:p>
          <a:p>
            <a:pPr lvl="1"/>
            <a:r>
              <a:rPr lang="en-US" dirty="0"/>
              <a:t>What are the implications of these different potential “wiring diagrams” on security, IM and Privacy and security of the subject system and/or technology system?</a:t>
            </a:r>
          </a:p>
          <a:p>
            <a:pPr lvl="2"/>
            <a:r>
              <a:rPr lang="en-US" dirty="0"/>
              <a:t>Was the system designed to assume only one set of possible “edges”/connections for a given set of “nodes” in the system? </a:t>
            </a:r>
          </a:p>
          <a:p>
            <a:pPr lvl="3"/>
            <a:r>
              <a:rPr lang="en-US" dirty="0"/>
              <a:t>What are implications of other connections?</a:t>
            </a:r>
          </a:p>
          <a:p>
            <a:pPr lvl="3"/>
            <a:r>
              <a:rPr lang="en-US" dirty="0"/>
              <a:t>Conflicts of interest</a:t>
            </a:r>
          </a:p>
          <a:p>
            <a:pPr lvl="3"/>
            <a:r>
              <a:rPr lang="en-US" dirty="0"/>
              <a:t>Back-doors to system undermining trust</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21064874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63.  Network Graph Theory</a:t>
            </a:r>
            <a:br>
              <a:rPr lang="en-US" sz="3200" dirty="0"/>
            </a:br>
            <a:r>
              <a:rPr lang="en-US" sz="3200" dirty="0"/>
              <a:t>“Wiring Patterns”</a:t>
            </a:r>
          </a:p>
        </p:txBody>
      </p:sp>
      <p:sp>
        <p:nvSpPr>
          <p:cNvPr id="3" name="Content Placeholder 2"/>
          <p:cNvSpPr>
            <a:spLocks noGrp="1"/>
          </p:cNvSpPr>
          <p:nvPr>
            <p:ph idx="1"/>
          </p:nvPr>
        </p:nvSpPr>
        <p:spPr/>
        <p:txBody>
          <a:bodyPr>
            <a:normAutofit fontScale="85000" lnSpcReduction="10000"/>
          </a:bodyPr>
          <a:lstStyle/>
          <a:p>
            <a:r>
              <a:rPr lang="en-US" dirty="0"/>
              <a:t>Candidate Analytical Frameworks/Metrics/Actions</a:t>
            </a:r>
          </a:p>
          <a:p>
            <a:pPr lvl="1"/>
            <a:r>
              <a:rPr lang="en-US" dirty="0"/>
              <a:t>Networks of Information Systems display emergent effects at multiple levels of analysis.</a:t>
            </a:r>
          </a:p>
          <a:p>
            <a:pPr lvl="1"/>
            <a:r>
              <a:rPr lang="en-US" dirty="0"/>
              <a:t>Second order influence nodes have been analyzed in terrorist network analysis.  </a:t>
            </a:r>
          </a:p>
          <a:p>
            <a:pPr lvl="2"/>
            <a:r>
              <a:rPr lang="en-US" dirty="0"/>
              <a:t>Ref: NATURE magazine article.</a:t>
            </a:r>
          </a:p>
          <a:p>
            <a:pPr lvl="1"/>
            <a:r>
              <a:rPr lang="en-US" dirty="0"/>
              <a:t>Local structures of nodes within a network also affect the behavior of networks at multiple scales.  </a:t>
            </a:r>
          </a:p>
          <a:p>
            <a:pPr lvl="2"/>
            <a:r>
              <a:rPr lang="en-US" dirty="0"/>
              <a:t>See Ref.  Science Magazine “Network analytics in the age of big data” July 8, 2016 page 123-124.</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1440470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64.  Dynamic Entropy Level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If Identity insight and Identity Intrusion are viewed as two ends of a sliding scale, how can the degree of identity insight/intrusion be dynamically balanced in the system/technology to enable stakeholders to apply the appropriate balance in a given context/subject setting?</a:t>
            </a:r>
          </a:p>
          <a:p>
            <a:pPr lvl="2"/>
            <a:r>
              <a:rPr lang="en-US" dirty="0"/>
              <a:t>Does system and/or technology facilitate the application and provision of information at various levels of “identity entropy” (aka “Levels of Assurance” or “LOA”) to help data subjects preserve their interests and rights</a:t>
            </a:r>
          </a:p>
          <a:p>
            <a:pPr lvl="2"/>
            <a:r>
              <a:rPr lang="en-US" dirty="0"/>
              <a:t>How can that data (or meta-data about system operation) also be made available to operators and users to enable function of the system in balance with the preservation of privacy?</a:t>
            </a:r>
          </a:p>
          <a:p>
            <a:pPr lvl="1"/>
            <a:r>
              <a:rPr lang="en-US" dirty="0"/>
              <a:t>[Other?]</a:t>
            </a:r>
          </a:p>
          <a:p>
            <a:r>
              <a:rPr lang="en-US" dirty="0"/>
              <a:t>References</a:t>
            </a:r>
          </a:p>
          <a:p>
            <a:pPr lvl="1"/>
            <a:r>
              <a:rPr lang="en-US" dirty="0"/>
              <a:t>NIST 800-63 is an example of how levels of entropy of identity correlates with identification and potential privacy intrusion.</a:t>
            </a:r>
          </a:p>
          <a:p>
            <a:pPr lvl="1"/>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93949126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64.  Dynamic Entropy Level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frameworks of “step up authentication” and beyond</a:t>
            </a:r>
          </a:p>
          <a:p>
            <a:pPr lvl="1"/>
            <a:r>
              <a:rPr lang="en-US" dirty="0"/>
              <a:t>Consider frameworks that dynamically and contextually rebalance and reflect correlation of insight and intrusion in security, IM and privacy related systems.</a:t>
            </a:r>
          </a:p>
          <a:p>
            <a:pPr lvl="2"/>
            <a:r>
              <a:rPr lang="en-US" dirty="0"/>
              <a:t>Should match entropy with LOA, but more granular.</a:t>
            </a:r>
          </a:p>
          <a:p>
            <a:pPr lvl="2"/>
            <a:r>
              <a:rPr lang="en-US" dirty="0"/>
              <a:t>Does system and/or technology apply “flack” and de-identification processes to protect identity information to a level of entropy appropriate to the interaction?</a:t>
            </a:r>
          </a:p>
          <a:p>
            <a:pPr lvl="1"/>
            <a:r>
              <a:rPr lang="en-US" dirty="0"/>
              <a:t>Consider challenges of “re-identification” as separate identity entropy-lowering events</a:t>
            </a:r>
          </a:p>
          <a:p>
            <a:pPr lvl="2"/>
            <a:r>
              <a:rPr lang="en-US" dirty="0"/>
              <a:t>Measure breaks in chain of responsibility for identity intrusions caused by subsequent re-construction of identity from data “in the wild”</a:t>
            </a:r>
          </a:p>
          <a:p>
            <a:pPr lvl="2"/>
            <a:r>
              <a:rPr lang="en-US" dirty="0"/>
              <a:t>Informs analysis of causation in intentional tort and criminal contexts of intrusion involving unauthorized use of data to construct PI</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46638446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65.  Risk/Cost Accounting Issues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Commercial and governmental organizations already run sophisticated systems to account for risks and costs of their respective organizations.</a:t>
            </a:r>
          </a:p>
          <a:p>
            <a:pPr lvl="2"/>
            <a:r>
              <a:rPr lang="en-US" dirty="0"/>
              <a:t>How does candidate security, IM or privacy system integrate with existing organizational risk and cost accounting systems?</a:t>
            </a:r>
          </a:p>
          <a:p>
            <a:pPr lvl="2"/>
            <a:r>
              <a:rPr lang="en-US" dirty="0"/>
              <a:t>How does it improve (or undermine) existing risk mitigation efforts of organizations (both real and aspirational efforts)?</a:t>
            </a:r>
          </a:p>
          <a:p>
            <a:pPr lvl="3"/>
            <a:r>
              <a:rPr lang="en-US" dirty="0"/>
              <a:t>What is the answer for the expected risk mitigation efforts?</a:t>
            </a:r>
          </a:p>
          <a:p>
            <a:pPr lvl="3"/>
            <a:r>
              <a:rPr lang="en-US" dirty="0"/>
              <a:t>Is there a different answer for the actual risk mitigation efforts?</a:t>
            </a:r>
          </a:p>
          <a:p>
            <a:pPr lvl="1"/>
            <a:r>
              <a:rPr lang="en-US" dirty="0"/>
              <a:t>Does the proposed system produce additional system performance data and other data that could help improve accounting and risk management in organizations?</a:t>
            </a:r>
          </a:p>
          <a:p>
            <a:pPr lvl="2"/>
            <a:r>
              <a:rPr lang="en-US" dirty="0"/>
              <a:t>Face saving benefits of technologies that can bring organizations up to a level that matches consumer and 3</a:t>
            </a:r>
            <a:r>
              <a:rPr lang="en-US" baseline="30000" dirty="0"/>
              <a:t>rd</a:t>
            </a:r>
            <a:r>
              <a:rPr lang="en-US" dirty="0"/>
              <a:t> party expectations with reality.</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583773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65.  Risk/Cost Accounting Issues</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frameworks of security, IM and Privacy system analysis based on existing standards for risk analysis and reporting.</a:t>
            </a:r>
          </a:p>
          <a:p>
            <a:pPr lvl="1"/>
            <a:r>
              <a:rPr lang="en-US" dirty="0"/>
              <a:t>Consider frameworks based on existing standards for accounting and tax reporting.</a:t>
            </a:r>
          </a:p>
          <a:p>
            <a:pPr lvl="1"/>
            <a:r>
              <a:rPr lang="en-US" dirty="0"/>
              <a:t>Consider existing GAAP and GAAS data flows and implications of the system and/or technology for accounting.</a:t>
            </a:r>
          </a:p>
          <a:p>
            <a:pPr lvl="1"/>
            <a:r>
              <a:rPr lang="en-US" dirty="0"/>
              <a:t>Consider initiatives to establish “GAIP” (Generally Accepted Information Practices) to standardize and normalize information practice in a manner similar to GAAP</a:t>
            </a:r>
          </a:p>
          <a:p>
            <a:pPr lvl="2"/>
            <a:r>
              <a:rPr lang="en-US" dirty="0"/>
              <a:t>Those standards in accounting help mediate the secondary liability battle of accounting, legal and other professionals</a:t>
            </a:r>
          </a:p>
          <a:p>
            <a:pPr lvl="3"/>
            <a:r>
              <a:rPr lang="en-US" dirty="0"/>
              <a:t>Consider how GAIP might establish a liability DMZ that can help to attract service providers into the IM and data markets</a:t>
            </a:r>
          </a:p>
          <a:p>
            <a:pPr lvl="3"/>
            <a:r>
              <a:rPr lang="en-US" dirty="0"/>
              <a:t>Standards enable contractual P2P liability “safe harbors.”</a:t>
            </a:r>
          </a:p>
          <a:p>
            <a:pPr lvl="4"/>
            <a:r>
              <a:rPr lang="en-US" dirty="0"/>
              <a:t>Establish “duties of care” that are available for recognition by courts.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6337499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0700" cy="703262"/>
          </a:xfrm>
        </p:spPr>
        <p:txBody>
          <a:bodyPr>
            <a:normAutofit/>
          </a:bodyPr>
          <a:lstStyle/>
          <a:p>
            <a:r>
              <a:rPr lang="en-US" sz="3200" dirty="0"/>
              <a:t>66. Legal</a:t>
            </a:r>
          </a:p>
        </p:txBody>
      </p:sp>
      <p:sp>
        <p:nvSpPr>
          <p:cNvPr id="3" name="Content Placeholder 2"/>
          <p:cNvSpPr>
            <a:spLocks noGrp="1"/>
          </p:cNvSpPr>
          <p:nvPr>
            <p:ph idx="1"/>
          </p:nvPr>
        </p:nvSpPr>
        <p:spPr>
          <a:xfrm>
            <a:off x="457200" y="1295400"/>
            <a:ext cx="8229600" cy="4830763"/>
          </a:xfrm>
        </p:spPr>
        <p:txBody>
          <a:bodyPr>
            <a:normAutofit fontScale="55000" lnSpcReduction="20000"/>
          </a:bodyPr>
          <a:lstStyle/>
          <a:p>
            <a:r>
              <a:rPr lang="en-US" dirty="0"/>
              <a:t>Challenges</a:t>
            </a:r>
          </a:p>
          <a:p>
            <a:pPr lvl="1"/>
            <a:r>
              <a:rPr lang="en-US" dirty="0"/>
              <a:t>Technology systems are built on the laws of physics, which are global, but they are operated in systems that are constrained by the laws of people (and their governments)</a:t>
            </a:r>
          </a:p>
          <a:p>
            <a:pPr lvl="2"/>
            <a:r>
              <a:rPr lang="en-US" dirty="0"/>
              <a:t>The gap of technical capacity and legal operation is the source of significant risk and mischief in multiple domains</a:t>
            </a:r>
          </a:p>
          <a:p>
            <a:pPr lvl="1"/>
            <a:r>
              <a:rPr lang="en-US" dirty="0"/>
              <a:t>There is significant confusion about the operation of legal constraints, and their enforcement, in sociotechnical systems that host or raise security, IM and Privacy issues.</a:t>
            </a:r>
          </a:p>
          <a:p>
            <a:pPr lvl="2"/>
            <a:r>
              <a:rPr lang="en-US" dirty="0"/>
              <a:t>How does the subject security, IM or Privacy system and/or technology help to clarify the way in which it supports, invites, clarifies or otherwise integrates with the legal considerations that undergird security, IM and Privacy systems?</a:t>
            </a:r>
          </a:p>
          <a:p>
            <a:pPr lvl="1"/>
            <a:r>
              <a:rPr lang="en-US" dirty="0"/>
              <a:t>Does the technology and system produce data, logs or other information that can serve an evidentiary or other audit/enforcement function in existing information systems?</a:t>
            </a:r>
          </a:p>
          <a:p>
            <a:pPr lvl="1"/>
            <a:r>
              <a:rPr lang="en-US" dirty="0"/>
              <a:t>What are the regulatory implications of full adoption/deployment of the system/technology?</a:t>
            </a:r>
          </a:p>
          <a:p>
            <a:pPr lvl="2"/>
            <a:r>
              <a:rPr lang="en-US" dirty="0"/>
              <a:t>Does interaction of large populations with the system drive behaviors toward standardization that can support “best practices” as candidate “duties of care” for application in “reasonable person”-type texts?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6896093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66.  Legal</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introduction of framework based on a standard “legal liability algorithm” to clarify ways in which security, IM or Privacy technology system improves human and institutional performance.</a:t>
            </a:r>
          </a:p>
          <a:p>
            <a:pPr lvl="2"/>
            <a:r>
              <a:rPr lang="en-US" dirty="0"/>
              <a:t>Rights (invoke)</a:t>
            </a:r>
          </a:p>
          <a:p>
            <a:pPr lvl="2"/>
            <a:r>
              <a:rPr lang="en-US" dirty="0"/>
              <a:t>Duties (which when subject to)</a:t>
            </a:r>
          </a:p>
          <a:p>
            <a:pPr lvl="2"/>
            <a:r>
              <a:rPr lang="en-US" dirty="0"/>
              <a:t>Breach (can result in)</a:t>
            </a:r>
          </a:p>
          <a:p>
            <a:pPr lvl="2"/>
            <a:r>
              <a:rPr lang="en-US" dirty="0"/>
              <a:t>Causation (of)</a:t>
            </a:r>
          </a:p>
          <a:p>
            <a:pPr lvl="2"/>
            <a:r>
              <a:rPr lang="en-US" dirty="0"/>
              <a:t>Damages (with consequent)</a:t>
            </a:r>
          </a:p>
          <a:p>
            <a:pPr lvl="2"/>
            <a:r>
              <a:rPr lang="en-US" dirty="0"/>
              <a:t>Liability (for the breaching party, that may be shared with)</a:t>
            </a:r>
          </a:p>
          <a:p>
            <a:pPr lvl="2"/>
            <a:r>
              <a:rPr lang="en-US" dirty="0"/>
              <a:t>Insurance</a:t>
            </a:r>
          </a:p>
          <a:p>
            <a:pPr lvl="1"/>
            <a:r>
              <a:rPr lang="en-US" dirty="0"/>
              <a:t>Consider potential impact of system and/or technology at various stages of legal process</a:t>
            </a:r>
          </a:p>
          <a:p>
            <a:pPr lvl="2"/>
            <a:r>
              <a:rPr lang="en-US" dirty="0"/>
              <a:t>Negotiation</a:t>
            </a:r>
          </a:p>
          <a:p>
            <a:pPr lvl="2"/>
            <a:r>
              <a:rPr lang="en-US" dirty="0"/>
              <a:t>Performance</a:t>
            </a:r>
          </a:p>
          <a:p>
            <a:pPr lvl="2"/>
            <a:r>
              <a:rPr lang="en-US" dirty="0"/>
              <a:t>Enforcement</a:t>
            </a:r>
          </a:p>
          <a:p>
            <a:pPr lvl="2"/>
            <a:r>
              <a:rPr lang="en-US" dirty="0"/>
              <a:t>Assignment</a:t>
            </a:r>
          </a:p>
          <a:p>
            <a:pPr lvl="2"/>
            <a:r>
              <a:rPr lang="en-US" dirty="0"/>
              <a:t>Etc.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8796126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67. Advanced Computing Architectures</a:t>
            </a:r>
          </a:p>
        </p:txBody>
      </p:sp>
      <p:sp>
        <p:nvSpPr>
          <p:cNvPr id="3" name="Content Placeholder 2"/>
          <p:cNvSpPr>
            <a:spLocks noGrp="1"/>
          </p:cNvSpPr>
          <p:nvPr>
            <p:ph idx="1"/>
          </p:nvPr>
        </p:nvSpPr>
        <p:spPr/>
        <p:txBody>
          <a:bodyPr>
            <a:normAutofit fontScale="55000" lnSpcReduction="20000"/>
          </a:bodyPr>
          <a:lstStyle/>
          <a:p>
            <a:r>
              <a:rPr lang="en-US" dirty="0"/>
              <a:t>Challenges </a:t>
            </a:r>
          </a:p>
          <a:p>
            <a:pPr lvl="1"/>
            <a:r>
              <a:rPr lang="en-US" dirty="0"/>
              <a:t>What are the implications of advanced computing architectures on operation of the system/technology</a:t>
            </a:r>
          </a:p>
          <a:p>
            <a:pPr lvl="2"/>
            <a:r>
              <a:rPr lang="en-US" dirty="0"/>
              <a:t>E.g., ability to break cryptographic keys, etc.</a:t>
            </a:r>
          </a:p>
          <a:p>
            <a:pPr lvl="1"/>
            <a:r>
              <a:rPr lang="en-US" dirty="0"/>
              <a:t>What are the implications for concepts of Advanced Computing of defining “computing systems” as a form of “Sociotechnical systems” of people and institutions that don’t just use and consume the output of ICT networks, they are also “components” of those systems, the reliable behavior of which is necessary for trusted system function.</a:t>
            </a:r>
          </a:p>
          <a:p>
            <a:pPr lvl="2"/>
            <a:r>
              <a:rPr lang="en-US" dirty="0"/>
              <a:t>Reliable employees help prevent data breaches</a:t>
            </a:r>
          </a:p>
          <a:p>
            <a:pPr lvl="2"/>
            <a:r>
              <a:rPr lang="en-US" dirty="0"/>
              <a:t>Reliable commercial and governmental institutions only intrude on information integrity (e.g., privacy) in predictable ways</a:t>
            </a:r>
          </a:p>
          <a:p>
            <a:pPr lvl="3"/>
            <a:r>
              <a:rPr lang="en-US" dirty="0"/>
              <a:t>E.g., Warrant requirements for government search</a:t>
            </a:r>
          </a:p>
          <a:p>
            <a:pPr lvl="3"/>
            <a:r>
              <a:rPr lang="en-US" dirty="0"/>
              <a:t>E.g., Data analysis by companies consistent with published TOU.</a:t>
            </a:r>
          </a:p>
          <a:p>
            <a:pPr lvl="1"/>
            <a:r>
              <a:rPr lang="en-US" dirty="0"/>
              <a:t>How can computing architecture and system design principles be applied to “organizational science” of human and machine hybrid systems.</a:t>
            </a:r>
          </a:p>
          <a:p>
            <a:pPr lvl="2"/>
            <a:r>
              <a:rPr lang="en-US" dirty="0"/>
              <a:t>What are the potential negative implications for humans and for computers of treating people and institutions as “components” in larger computing systems?</a:t>
            </a:r>
          </a:p>
          <a:p>
            <a:pPr lvl="1"/>
            <a:r>
              <a:rPr lang="en-US" dirty="0"/>
              <a:t>[Other?]</a:t>
            </a:r>
          </a:p>
          <a:p>
            <a:r>
              <a:rPr lang="en-US" dirty="0"/>
              <a:t>References</a:t>
            </a:r>
          </a:p>
          <a:p>
            <a:pPr lvl="1"/>
            <a:r>
              <a:rPr lang="en-US" dirty="0"/>
              <a:t>Ref: Seth Lloyd – “Programming the Universe”</a:t>
            </a:r>
          </a:p>
          <a:p>
            <a:endParaRPr lang="en-US" dirty="0"/>
          </a:p>
          <a:p>
            <a:endParaRPr lang="en-US" dirty="0"/>
          </a:p>
          <a:p>
            <a:endParaRPr lang="en-US" dirty="0"/>
          </a:p>
        </p:txBody>
      </p:sp>
    </p:spTree>
    <p:extLst>
      <p:ext uri="{BB962C8B-B14F-4D97-AF65-F5344CB8AC3E}">
        <p14:creationId xmlns:p14="http://schemas.microsoft.com/office/powerpoint/2010/main" val="371009164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67. Advanced Computing Architectures</a:t>
            </a:r>
          </a:p>
        </p:txBody>
      </p:sp>
      <p:sp>
        <p:nvSpPr>
          <p:cNvPr id="3" name="Content Placeholder 2"/>
          <p:cNvSpPr>
            <a:spLocks noGrp="1"/>
          </p:cNvSpPr>
          <p:nvPr>
            <p:ph idx="1"/>
          </p:nvPr>
        </p:nvSpPr>
        <p:spPr/>
        <p:txBody>
          <a:bodyPr>
            <a:normAutofit fontScale="62500" lnSpcReduction="20000"/>
          </a:bodyPr>
          <a:lstStyle/>
          <a:p>
            <a:r>
              <a:rPr lang="en-US" sz="2500" dirty="0"/>
              <a:t>Candidate Analytical Frameworks/Metrics/Actions</a:t>
            </a:r>
          </a:p>
          <a:p>
            <a:pPr lvl="1"/>
            <a:r>
              <a:rPr lang="en-US" sz="2500" dirty="0"/>
              <a:t>Advanced computing architectures (such as massive parallel processing), etc. can yield insight (aka “information arbitrage”) with great value</a:t>
            </a:r>
          </a:p>
          <a:p>
            <a:pPr lvl="2"/>
            <a:r>
              <a:rPr lang="en-US" sz="2500" dirty="0"/>
              <a:t>Consider mechanisms for spreading the benefits of that value in ways that are sustainable and resilient</a:t>
            </a:r>
          </a:p>
          <a:p>
            <a:pPr lvl="2"/>
            <a:r>
              <a:rPr lang="en-US" sz="2500" dirty="0"/>
              <a:t>Is organization of a “data production co-op” among data subject populations a form of advanced computing architecture?</a:t>
            </a:r>
          </a:p>
          <a:p>
            <a:pPr lvl="1"/>
            <a:r>
              <a:rPr lang="en-US" sz="2500" dirty="0"/>
              <a:t>For next-generation advanced computing architectures built within and among sociotechnical domains, consider that trust frameworks establish integrated specifications for tech and rules for humans and institutions in system</a:t>
            </a:r>
          </a:p>
          <a:p>
            <a:pPr lvl="2"/>
            <a:r>
              <a:rPr lang="en-US" sz="2500" dirty="0"/>
              <a:t>Enable reliable Sociotechnical architectures that can be trusted at large scales</a:t>
            </a:r>
          </a:p>
          <a:p>
            <a:pPr lvl="1"/>
            <a:r>
              <a:rPr lang="en-US" sz="2500" dirty="0"/>
              <a:t>Systems approach to computing architectures beyond traditional programming </a:t>
            </a:r>
          </a:p>
          <a:p>
            <a:pPr lvl="2"/>
            <a:r>
              <a:rPr lang="en-US" sz="2500" dirty="0"/>
              <a:t>Consider recruitment of attention as form of “massive parallel processing” in individual and institutional contexts</a:t>
            </a:r>
          </a:p>
          <a:p>
            <a:pPr lvl="3"/>
            <a:r>
              <a:rPr lang="en-US" sz="2500" dirty="0"/>
              <a:t>Crowd sourcing</a:t>
            </a:r>
          </a:p>
          <a:p>
            <a:pPr lvl="3"/>
            <a:r>
              <a:rPr lang="en-US" sz="2500" dirty="0"/>
              <a:t>Fold-it, SETI and other recruitment of human perception and cognition in massive parallel configurations</a:t>
            </a:r>
          </a:p>
          <a:p>
            <a:pPr lvl="1"/>
            <a:r>
              <a:rPr lang="en-US" sz="2500" dirty="0"/>
              <a:t>[Other?]</a:t>
            </a:r>
          </a:p>
          <a:p>
            <a:r>
              <a:rPr lang="en-US" sz="2500" dirty="0"/>
              <a:t>References</a:t>
            </a:r>
          </a:p>
          <a:p>
            <a:endParaRPr lang="en-US" dirty="0"/>
          </a:p>
          <a:p>
            <a:endParaRPr lang="en-US" dirty="0"/>
          </a:p>
        </p:txBody>
      </p:sp>
    </p:spTree>
    <p:extLst>
      <p:ext uri="{BB962C8B-B14F-4D97-AF65-F5344CB8AC3E}">
        <p14:creationId xmlns:p14="http://schemas.microsoft.com/office/powerpoint/2010/main" val="30446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30D5-CA8E-C942-8A14-29696BC45479}"/>
              </a:ext>
            </a:extLst>
          </p:cNvPr>
          <p:cNvSpPr>
            <a:spLocks noGrp="1"/>
          </p:cNvSpPr>
          <p:nvPr>
            <p:ph type="title"/>
          </p:nvPr>
        </p:nvSpPr>
        <p:spPr/>
        <p:txBody>
          <a:bodyPr/>
          <a:lstStyle/>
          <a:p>
            <a:r>
              <a:rPr lang="en-US" dirty="0"/>
              <a:t>ATLAS OVERVIEW</a:t>
            </a:r>
          </a:p>
        </p:txBody>
      </p:sp>
      <p:sp>
        <p:nvSpPr>
          <p:cNvPr id="3" name="Content Placeholder 2">
            <a:extLst>
              <a:ext uri="{FF2B5EF4-FFF2-40B4-BE49-F238E27FC236}">
                <a16:creationId xmlns:a16="http://schemas.microsoft.com/office/drawing/2014/main" id="{A7F9F390-DFDE-3743-8862-F4349D00018C}"/>
              </a:ext>
            </a:extLst>
          </p:cNvPr>
          <p:cNvSpPr>
            <a:spLocks noGrp="1"/>
          </p:cNvSpPr>
          <p:nvPr>
            <p:ph idx="1"/>
          </p:nvPr>
        </p:nvSpPr>
        <p:spPr/>
        <p:txBody>
          <a:bodyPr>
            <a:normAutofit/>
          </a:bodyPr>
          <a:lstStyle/>
          <a:p>
            <a:endParaRPr lang="en-US" sz="2400" dirty="0"/>
          </a:p>
          <a:p>
            <a:r>
              <a:rPr lang="en-US" sz="2400" dirty="0"/>
              <a:t>Slide 1  					Title</a:t>
            </a:r>
          </a:p>
          <a:p>
            <a:r>
              <a:rPr lang="en-US" sz="2400" dirty="0"/>
              <a:t>Slide 2  					Atlas Overview</a:t>
            </a:r>
          </a:p>
          <a:p>
            <a:r>
              <a:rPr lang="en-US" sz="2400" dirty="0"/>
              <a:t>Slide 3 to 10  			Introduction To Perimeter 2.0 Risks </a:t>
            </a:r>
          </a:p>
          <a:p>
            <a:r>
              <a:rPr lang="en-US" sz="2400" dirty="0"/>
              <a:t>Slides 11 to 65 			Table of Contents</a:t>
            </a:r>
          </a:p>
          <a:p>
            <a:r>
              <a:rPr lang="en-US" sz="2400" dirty="0"/>
              <a:t>Slides 66 to 1700		Atlas of Risk Maps</a:t>
            </a:r>
          </a:p>
          <a:p>
            <a:r>
              <a:rPr lang="en-US" sz="2400" dirty="0"/>
              <a:t>Slides 1701 to 1737 	Theory of Change for Networked 									Information Risk In Distributed 									Systems</a:t>
            </a:r>
          </a:p>
        </p:txBody>
      </p:sp>
    </p:spTree>
    <p:extLst>
      <p:ext uri="{BB962C8B-B14F-4D97-AF65-F5344CB8AC3E}">
        <p14:creationId xmlns:p14="http://schemas.microsoft.com/office/powerpoint/2010/main" val="128628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008000"/>
                </a:solidFill>
              </a:rPr>
              <a:t>136.  Transferability of Risk</a:t>
            </a:r>
          </a:p>
          <a:p>
            <a:pPr marL="0" indent="0">
              <a:buNone/>
            </a:pPr>
            <a:r>
              <a:rPr lang="en-US" dirty="0">
                <a:solidFill>
                  <a:srgbClr val="008000"/>
                </a:solidFill>
              </a:rPr>
              <a:t>137.  Degree of System Failure Tolerance</a:t>
            </a:r>
            <a:endParaRPr lang="en-US" dirty="0">
              <a:solidFill>
                <a:srgbClr val="0000FF"/>
              </a:solidFill>
            </a:endParaRPr>
          </a:p>
          <a:p>
            <a:pPr marL="514350" indent="-514350">
              <a:buAutoNum type="arabicPeriod" startAt="138"/>
            </a:pPr>
            <a:r>
              <a:rPr lang="en-US" dirty="0">
                <a:solidFill>
                  <a:srgbClr val="0000FF"/>
                </a:solidFill>
              </a:rPr>
              <a:t>Legal / Jurisdictional Constraints</a:t>
            </a:r>
          </a:p>
          <a:p>
            <a:pPr marL="0" indent="0">
              <a:buNone/>
            </a:pPr>
            <a:r>
              <a:rPr lang="en-US" dirty="0">
                <a:solidFill>
                  <a:srgbClr val="0070C0"/>
                </a:solidFill>
              </a:rPr>
              <a:t>139.  IP as Information Network “Scaffolding” - Copyright</a:t>
            </a:r>
          </a:p>
          <a:p>
            <a:pPr marL="0" indent="0">
              <a:buNone/>
            </a:pPr>
            <a:r>
              <a:rPr lang="en-US" dirty="0">
                <a:solidFill>
                  <a:srgbClr val="0070C0"/>
                </a:solidFill>
              </a:rPr>
              <a:t>140.  IP as Information Network “Scaffolding” -  Patent</a:t>
            </a:r>
          </a:p>
          <a:p>
            <a:pPr marL="0" indent="0">
              <a:buNone/>
            </a:pPr>
            <a:r>
              <a:rPr lang="en-US" dirty="0">
                <a:solidFill>
                  <a:srgbClr val="0070C0"/>
                </a:solidFill>
              </a:rPr>
              <a:t>141.  IP as Information Network “Scaffolding” - Trademark</a:t>
            </a:r>
          </a:p>
          <a:p>
            <a:pPr marL="0" indent="0">
              <a:buNone/>
            </a:pPr>
            <a:r>
              <a:rPr lang="en-US" dirty="0">
                <a:solidFill>
                  <a:srgbClr val="008000"/>
                </a:solidFill>
              </a:rPr>
              <a:t>142.  Fake News – Propagation of Misinformation</a:t>
            </a:r>
          </a:p>
          <a:p>
            <a:pPr marL="0" indent="0">
              <a:buNone/>
            </a:pPr>
            <a:r>
              <a:rPr lang="en-US" dirty="0">
                <a:solidFill>
                  <a:srgbClr val="008000"/>
                </a:solidFill>
              </a:rPr>
              <a:t>143.  Filter Bubbles – Problems of Partial Perception</a:t>
            </a:r>
          </a:p>
          <a:p>
            <a:pPr marL="0" indent="0">
              <a:buNone/>
            </a:pPr>
            <a:r>
              <a:rPr lang="en-US" dirty="0">
                <a:solidFill>
                  <a:srgbClr val="008000"/>
                </a:solidFill>
              </a:rPr>
              <a:t>144.  Echo Chambers – Cognitive Reification</a:t>
            </a:r>
          </a:p>
          <a:p>
            <a:pPr marL="0" indent="0">
              <a:buNone/>
            </a:pPr>
            <a:r>
              <a:rPr lang="en-US" dirty="0">
                <a:solidFill>
                  <a:srgbClr val="008000"/>
                </a:solidFill>
              </a:rPr>
              <a:t>145.  Non-Zero-Sum Games</a:t>
            </a:r>
          </a:p>
          <a:p>
            <a:pPr marL="0" indent="0">
              <a:buNone/>
            </a:pPr>
            <a:r>
              <a:rPr lang="en-US" dirty="0">
                <a:solidFill>
                  <a:srgbClr val="008000"/>
                </a:solidFill>
              </a:rPr>
              <a:t>146.  Eminent Domain/Takings Law</a:t>
            </a:r>
          </a:p>
          <a:p>
            <a:pPr marL="0" indent="0">
              <a:buNone/>
            </a:pPr>
            <a:r>
              <a:rPr lang="en-US" dirty="0">
                <a:solidFill>
                  <a:srgbClr val="00B050"/>
                </a:solidFill>
              </a:rPr>
              <a:t>147.  “Second Hand Entropy”</a:t>
            </a:r>
          </a:p>
          <a:p>
            <a:pPr marL="0" indent="0">
              <a:buNone/>
            </a:pPr>
            <a:r>
              <a:rPr lang="en-US" dirty="0">
                <a:solidFill>
                  <a:srgbClr val="00B050"/>
                </a:solidFill>
              </a:rPr>
              <a:t>148.  The “Imp of the Perverse”</a:t>
            </a:r>
          </a:p>
          <a:p>
            <a:pPr marL="0" indent="0">
              <a:buNone/>
            </a:pPr>
            <a:r>
              <a:rPr lang="en-US" dirty="0">
                <a:solidFill>
                  <a:srgbClr val="00B050"/>
                </a:solidFill>
              </a:rPr>
              <a:t>149.  Peer and Community Pressure</a:t>
            </a:r>
          </a:p>
          <a:p>
            <a:pPr marL="0" indent="0">
              <a:buNone/>
            </a:pPr>
            <a:r>
              <a:rPr lang="en-US" dirty="0">
                <a:solidFill>
                  <a:srgbClr val="00B050"/>
                </a:solidFill>
              </a:rPr>
              <a:t>150.  Ambiguity of Biases</a:t>
            </a:r>
          </a:p>
        </p:txBody>
      </p:sp>
    </p:spTree>
    <p:extLst>
      <p:ext uri="{BB962C8B-B14F-4D97-AF65-F5344CB8AC3E}">
        <p14:creationId xmlns:p14="http://schemas.microsoft.com/office/powerpoint/2010/main" val="372648449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68.  Information “Signal Transduction” </a:t>
            </a:r>
            <a:br>
              <a:rPr lang="en-US" sz="3200" dirty="0"/>
            </a:br>
            <a:r>
              <a:rPr lang="en-US" sz="3200" dirty="0"/>
              <a:t>Across Heterogeneous Media</a:t>
            </a:r>
          </a:p>
        </p:txBody>
      </p:sp>
      <p:sp>
        <p:nvSpPr>
          <p:cNvPr id="3" name="Content Placeholder 2"/>
          <p:cNvSpPr>
            <a:spLocks noGrp="1"/>
          </p:cNvSpPr>
          <p:nvPr>
            <p:ph idx="1"/>
          </p:nvPr>
        </p:nvSpPr>
        <p:spPr/>
        <p:txBody>
          <a:bodyPr>
            <a:normAutofit fontScale="47500" lnSpcReduction="20000"/>
          </a:bodyPr>
          <a:lstStyle/>
          <a:p>
            <a:r>
              <a:rPr lang="en-US" dirty="0"/>
              <a:t>Challenges </a:t>
            </a:r>
          </a:p>
          <a:p>
            <a:pPr lvl="1"/>
            <a:r>
              <a:rPr lang="en-US" dirty="0"/>
              <a:t>Signal propagation for information (including “identity-related” information) through different media, different channels, etc. is inconsistent, leading to signal losses</a:t>
            </a:r>
          </a:p>
          <a:p>
            <a:pPr lvl="2"/>
            <a:r>
              <a:rPr lang="en-US" dirty="0"/>
              <a:t>Consider variations in media beyond physical variations:</a:t>
            </a:r>
          </a:p>
          <a:p>
            <a:pPr lvl="3"/>
            <a:r>
              <a:rPr lang="en-US" dirty="0"/>
              <a:t>Cultural differences in people along channel, motivation differences in multiple-institutional information channels, etc.</a:t>
            </a:r>
          </a:p>
          <a:p>
            <a:pPr lvl="2"/>
            <a:r>
              <a:rPr lang="en-US" dirty="0"/>
              <a:t>Compare to children’s game of “telephone” when messages get garbled as serially retold.</a:t>
            </a:r>
          </a:p>
          <a:p>
            <a:pPr lvl="2"/>
            <a:r>
              <a:rPr lang="en-US" dirty="0"/>
              <a:t>Different taxonomies, definitions, information flows affect signal across legal and policy domains</a:t>
            </a:r>
          </a:p>
          <a:p>
            <a:pPr lvl="2"/>
            <a:r>
              <a:rPr lang="en-US" dirty="0"/>
              <a:t>E.g., cannot share law enforcement-related information across jurisdictions without protective arrangements</a:t>
            </a:r>
          </a:p>
          <a:p>
            <a:pPr lvl="1"/>
            <a:r>
              <a:rPr lang="en-US" dirty="0"/>
              <a:t>Interoperability challenged when signal/information moves across media</a:t>
            </a:r>
          </a:p>
          <a:p>
            <a:pPr lvl="2"/>
            <a:r>
              <a:rPr lang="en-US" dirty="0"/>
              <a:t>Different performance metrics</a:t>
            </a:r>
          </a:p>
          <a:p>
            <a:pPr lvl="2"/>
            <a:r>
              <a:rPr lang="en-US" dirty="0"/>
              <a:t>Different carrier “media”</a:t>
            </a:r>
          </a:p>
          <a:p>
            <a:pPr lvl="1"/>
            <a:r>
              <a:rPr lang="en-US" dirty="0"/>
              <a:t>How can the policy differentials be accounted for in the design, development and deployment of the technology/system</a:t>
            </a:r>
          </a:p>
          <a:p>
            <a:pPr lvl="2"/>
            <a:r>
              <a:rPr lang="en-US" dirty="0"/>
              <a:t>What are the corollaries of electrical circuit in analyzing information flow?</a:t>
            </a:r>
          </a:p>
          <a:p>
            <a:pPr lvl="2"/>
            <a:r>
              <a:rPr lang="en-US" dirty="0"/>
              <a:t>What measurements are needed to measure “signal loss” (information arbitrage dissipation) along channel.</a:t>
            </a:r>
          </a:p>
          <a:p>
            <a:pPr lvl="2"/>
            <a:r>
              <a:rPr lang="en-US" dirty="0"/>
              <a:t>Can future quantum communications help mitigate a subset of that dissipation (through eavesdropping detection, etc.)</a:t>
            </a:r>
          </a:p>
          <a:p>
            <a:pPr lvl="1"/>
            <a:r>
              <a:rPr lang="en-US" dirty="0"/>
              <a:t>Is electrical-circuit analog helpful in dealing with “entropy accounting?”</a:t>
            </a:r>
          </a:p>
          <a:p>
            <a:pPr lvl="2"/>
            <a:r>
              <a:rPr lang="en-US" dirty="0"/>
              <a:t>Are there generic measurements of signal loss that can apply across different identity signal transduction environments?</a:t>
            </a:r>
          </a:p>
          <a:p>
            <a:pPr lvl="3"/>
            <a:r>
              <a:rPr lang="en-US" dirty="0"/>
              <a:t>Federated identity systems deal with this challenge</a:t>
            </a:r>
          </a:p>
          <a:p>
            <a:pPr lvl="2"/>
            <a:r>
              <a:rPr lang="en-US" dirty="0"/>
              <a:t>How is  “Shannon Information Entropy” (e.g., surprise value) distinguished from “market arbitrage?”  How do Shannon entropy and market value interact (e.g., of message with cookie recipe vs. message with cure for cancer)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89276018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68.  Information “Signal Transduction”</a:t>
            </a:r>
            <a:br>
              <a:rPr lang="en-US" sz="3200" dirty="0"/>
            </a:br>
            <a:r>
              <a:rPr lang="en-US" sz="3200" dirty="0"/>
              <a:t>Across Heterogeneous Media</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Need to identify metrics that can be “consumed” on both sides of a media divide to facilitate transfer across interoperability “synapses” of different kinds</a:t>
            </a:r>
          </a:p>
          <a:p>
            <a:pPr lvl="2"/>
            <a:r>
              <a:rPr lang="en-US" dirty="0"/>
              <a:t>Differences in technology and operating systems</a:t>
            </a:r>
          </a:p>
          <a:p>
            <a:pPr lvl="2"/>
            <a:r>
              <a:rPr lang="en-US" dirty="0"/>
              <a:t>Differences in policy and rules systems</a:t>
            </a:r>
          </a:p>
          <a:p>
            <a:pPr lvl="1"/>
            <a:r>
              <a:rPr lang="en-US" dirty="0"/>
              <a:t>Where multiple metrics are needed (for legacy, etc.) consider conversions of metrics and ability to make conversions in real time.</a:t>
            </a:r>
          </a:p>
          <a:p>
            <a:pPr lvl="1"/>
            <a:r>
              <a:rPr lang="en-US" dirty="0"/>
              <a:t>Consider other systems that integrate hybrid channels to facilitate cross channel interactions:</a:t>
            </a:r>
          </a:p>
          <a:p>
            <a:pPr lvl="2"/>
            <a:r>
              <a:rPr lang="en-US" dirty="0"/>
              <a:t>ATM networks that accept different cards</a:t>
            </a:r>
          </a:p>
          <a:p>
            <a:pPr lvl="2"/>
            <a:r>
              <a:rPr lang="en-US" dirty="0"/>
              <a:t>Currency conversions at airports </a:t>
            </a:r>
          </a:p>
          <a:p>
            <a:pPr lvl="2"/>
            <a:r>
              <a:rPr lang="en-US" dirty="0"/>
              <a:t>Translators at U.N.</a:t>
            </a:r>
          </a:p>
          <a:p>
            <a:pPr lvl="1"/>
            <a:r>
              <a:rPr lang="en-US" dirty="0"/>
              <a:t>Note example of federated identity which deploys identity signal across different domains</a:t>
            </a:r>
          </a:p>
          <a:p>
            <a:pPr lvl="2"/>
            <a:r>
              <a:rPr lang="en-US" dirty="0"/>
              <a:t>Pattern of adoption of approach of one domain</a:t>
            </a:r>
          </a:p>
          <a:p>
            <a:pPr lvl="3"/>
            <a:r>
              <a:rPr lang="en-US" dirty="0"/>
              <a:t>Banks or Telco’s bid to be identity providers for other sectors</a:t>
            </a:r>
          </a:p>
          <a:p>
            <a:pPr lvl="2"/>
            <a:r>
              <a:rPr lang="en-US" dirty="0"/>
              <a:t>Pattern of creation of new approach for adoption by multiple domains</a:t>
            </a:r>
          </a:p>
          <a:p>
            <a:pPr lvl="3"/>
            <a:r>
              <a:rPr lang="en-US" dirty="0"/>
              <a:t>Social network new entrants identity system as identity utility.</a:t>
            </a:r>
          </a:p>
          <a:p>
            <a:pPr lvl="4"/>
            <a:r>
              <a:rPr lang="en-US" dirty="0"/>
              <a:t>E.g., Open ID connect, Facebook connect, etc.</a:t>
            </a:r>
          </a:p>
          <a:p>
            <a:pPr lvl="1"/>
            <a:r>
              <a:rPr lang="en-US" dirty="0"/>
              <a:t>[Other?]</a:t>
            </a:r>
          </a:p>
          <a:p>
            <a:r>
              <a:rPr lang="en-US" dirty="0"/>
              <a:t>References</a:t>
            </a:r>
          </a:p>
          <a:p>
            <a:pPr lvl="1"/>
            <a:r>
              <a:rPr lang="en-US" dirty="0"/>
              <a:t>See article from NATURE on testing circuits and biological signal transduction</a:t>
            </a:r>
          </a:p>
          <a:p>
            <a:pPr lvl="1"/>
            <a:endParaRPr lang="en-US" dirty="0"/>
          </a:p>
          <a:p>
            <a:pPr lvl="1"/>
            <a:endParaRPr lang="en-US" dirty="0"/>
          </a:p>
          <a:p>
            <a:endParaRPr lang="en-US" dirty="0"/>
          </a:p>
        </p:txBody>
      </p:sp>
    </p:spTree>
    <p:extLst>
      <p:ext uri="{BB962C8B-B14F-4D97-AF65-F5344CB8AC3E}">
        <p14:creationId xmlns:p14="http://schemas.microsoft.com/office/powerpoint/2010/main" val="107759014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69.  Market Structures and Assumptions</a:t>
            </a:r>
          </a:p>
        </p:txBody>
      </p:sp>
      <p:sp>
        <p:nvSpPr>
          <p:cNvPr id="3" name="Content Placeholder 2"/>
          <p:cNvSpPr>
            <a:spLocks noGrp="1"/>
          </p:cNvSpPr>
          <p:nvPr>
            <p:ph idx="1"/>
          </p:nvPr>
        </p:nvSpPr>
        <p:spPr/>
        <p:txBody>
          <a:bodyPr>
            <a:normAutofit fontScale="40000" lnSpcReduction="20000"/>
          </a:bodyPr>
          <a:lstStyle/>
          <a:p>
            <a:r>
              <a:rPr lang="en-US" sz="2900" dirty="0"/>
              <a:t>Challenges</a:t>
            </a:r>
          </a:p>
          <a:p>
            <a:pPr lvl="1"/>
            <a:r>
              <a:rPr lang="en-US" sz="2900" dirty="0"/>
              <a:t>Is the technology/system designed with accurate market assumptions?</a:t>
            </a:r>
          </a:p>
          <a:p>
            <a:pPr lvl="2"/>
            <a:r>
              <a:rPr lang="en-US" sz="2900" dirty="0"/>
              <a:t>Assumptions about actual and perceived risks to system and/or technology development and deployment that are inconsistent with market realities will retard adoption of desired technologies.</a:t>
            </a:r>
          </a:p>
          <a:p>
            <a:pPr lvl="1"/>
            <a:r>
              <a:rPr lang="en-US" sz="2900" dirty="0"/>
              <a:t>Market realities have multiple alternative vectors</a:t>
            </a:r>
          </a:p>
          <a:p>
            <a:pPr lvl="2"/>
            <a:r>
              <a:rPr lang="en-US" sz="2900" dirty="0"/>
              <a:t>Market structure </a:t>
            </a:r>
          </a:p>
          <a:p>
            <a:pPr lvl="3"/>
            <a:r>
              <a:rPr lang="en-US" sz="2900" dirty="0"/>
              <a:t>commons (stakeholder self-regulated)</a:t>
            </a:r>
          </a:p>
          <a:p>
            <a:pPr lvl="3"/>
            <a:r>
              <a:rPr lang="en-US" sz="2900" dirty="0"/>
              <a:t>Competitive markets </a:t>
            </a:r>
          </a:p>
          <a:p>
            <a:pPr lvl="3"/>
            <a:r>
              <a:rPr lang="en-US" sz="2900" dirty="0"/>
              <a:t>state controlled</a:t>
            </a:r>
          </a:p>
          <a:p>
            <a:pPr lvl="3"/>
            <a:r>
              <a:rPr lang="en-US" sz="2900" dirty="0"/>
              <a:t>SRO - “exchange” </a:t>
            </a:r>
          </a:p>
          <a:p>
            <a:pPr lvl="3"/>
            <a:r>
              <a:rPr lang="en-US" sz="2900" dirty="0"/>
              <a:t>Hybrid models</a:t>
            </a:r>
          </a:p>
          <a:p>
            <a:pPr lvl="3"/>
            <a:r>
              <a:rPr lang="en-US" sz="2900" dirty="0"/>
              <a:t>etc.</a:t>
            </a:r>
          </a:p>
          <a:p>
            <a:pPr lvl="2"/>
            <a:r>
              <a:rPr lang="en-US" sz="2900" dirty="0"/>
              <a:t>Market dynamics</a:t>
            </a:r>
          </a:p>
          <a:p>
            <a:pPr lvl="3"/>
            <a:r>
              <a:rPr lang="en-US" sz="2900" dirty="0"/>
              <a:t>Trading frequency</a:t>
            </a:r>
          </a:p>
          <a:p>
            <a:pPr lvl="3"/>
            <a:r>
              <a:rPr lang="en-US" sz="2900" dirty="0"/>
              <a:t>Reporting frequency</a:t>
            </a:r>
          </a:p>
          <a:p>
            <a:pPr lvl="3"/>
            <a:r>
              <a:rPr lang="en-US" sz="2900" dirty="0"/>
              <a:t>In person trading</a:t>
            </a:r>
          </a:p>
          <a:p>
            <a:pPr lvl="3"/>
            <a:r>
              <a:rPr lang="en-US" sz="2900" dirty="0"/>
              <a:t>Online exchanges</a:t>
            </a:r>
          </a:p>
          <a:p>
            <a:pPr lvl="1"/>
            <a:r>
              <a:rPr lang="en-US" sz="2900" dirty="0"/>
              <a:t>Market processes vary across market sectors, jurisdictions, cultures, etc.</a:t>
            </a:r>
          </a:p>
          <a:p>
            <a:pPr lvl="2"/>
            <a:r>
              <a:rPr lang="en-US" sz="2900" dirty="0"/>
              <a:t>Are these differences accounted for in the technology operations and deployment plan?</a:t>
            </a:r>
          </a:p>
          <a:p>
            <a:pPr lvl="1"/>
            <a:r>
              <a:rPr lang="en-US" sz="2900" dirty="0"/>
              <a:t>How will market evaluation of product or service value inform future development of system or technology?</a:t>
            </a:r>
          </a:p>
          <a:p>
            <a:pPr lvl="1"/>
            <a:r>
              <a:rPr lang="en-US" sz="2900" dirty="0"/>
              <a:t>[Other?]</a:t>
            </a:r>
          </a:p>
          <a:p>
            <a:r>
              <a:rPr lang="en-US" sz="2900" dirty="0"/>
              <a:t>References</a:t>
            </a:r>
          </a:p>
          <a:p>
            <a:endParaRPr lang="en-US" dirty="0"/>
          </a:p>
          <a:p>
            <a:pPr lvl="2"/>
            <a:endParaRPr lang="en-US" dirty="0"/>
          </a:p>
          <a:p>
            <a:endParaRPr lang="en-US" dirty="0"/>
          </a:p>
        </p:txBody>
      </p:sp>
    </p:spTree>
    <p:extLst>
      <p:ext uri="{BB962C8B-B14F-4D97-AF65-F5344CB8AC3E}">
        <p14:creationId xmlns:p14="http://schemas.microsoft.com/office/powerpoint/2010/main" val="20363174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69. Market Structures and Assumptions</a:t>
            </a:r>
          </a:p>
        </p:txBody>
      </p:sp>
      <p:sp>
        <p:nvSpPr>
          <p:cNvPr id="3" name="Content Placeholder 2"/>
          <p:cNvSpPr>
            <a:spLocks noGrp="1"/>
          </p:cNvSpPr>
          <p:nvPr>
            <p:ph idx="1"/>
          </p:nvPr>
        </p:nvSpPr>
        <p:spPr>
          <a:xfrm>
            <a:off x="457200" y="1619158"/>
            <a:ext cx="8229600" cy="4525963"/>
          </a:xfrm>
        </p:spPr>
        <p:txBody>
          <a:bodyPr>
            <a:normAutofit fontScale="55000" lnSpcReduction="20000"/>
          </a:bodyPr>
          <a:lstStyle/>
          <a:p>
            <a:r>
              <a:rPr lang="en-US" dirty="0"/>
              <a:t>Candidate Analytical Frameworks/Metrics/Actions</a:t>
            </a:r>
          </a:p>
          <a:p>
            <a:pPr lvl="1"/>
            <a:r>
              <a:rPr lang="en-US" dirty="0"/>
              <a:t>Consider “Commons” structures for co-management of rights</a:t>
            </a:r>
          </a:p>
          <a:p>
            <a:pPr lvl="2"/>
            <a:r>
              <a:rPr lang="en-US" dirty="0"/>
              <a:t>Oceans/fish</a:t>
            </a:r>
          </a:p>
          <a:p>
            <a:pPr lvl="2"/>
            <a:r>
              <a:rPr lang="en-US" dirty="0"/>
              <a:t>Space</a:t>
            </a:r>
          </a:p>
          <a:p>
            <a:pPr lvl="2"/>
            <a:r>
              <a:rPr lang="en-US" dirty="0"/>
              <a:t>security references</a:t>
            </a:r>
          </a:p>
          <a:p>
            <a:pPr lvl="2"/>
            <a:r>
              <a:rPr lang="en-US" dirty="0"/>
              <a:t>risk commons – Insurance, IP and other distributed intangible rights settings</a:t>
            </a:r>
          </a:p>
          <a:p>
            <a:pPr lvl="1"/>
            <a:r>
              <a:rPr lang="en-US" dirty="0"/>
              <a:t>Market default behaviors</a:t>
            </a:r>
          </a:p>
          <a:p>
            <a:pPr lvl="2"/>
            <a:r>
              <a:rPr lang="en-US" dirty="0"/>
              <a:t>Consider “attractors” in market settings</a:t>
            </a:r>
          </a:p>
          <a:p>
            <a:pPr lvl="2"/>
            <a:r>
              <a:rPr lang="en-US" dirty="0"/>
              <a:t>E.g., Market as Boolean network (from Wikipedia: </a:t>
            </a:r>
          </a:p>
          <a:p>
            <a:pPr lvl="3"/>
            <a:r>
              <a:rPr lang="en-US" dirty="0"/>
              <a:t>Since a Boolean network has only 2</a:t>
            </a:r>
            <a:r>
              <a:rPr lang="en-US" i="1" baseline="30000" dirty="0"/>
              <a:t>N</a:t>
            </a:r>
            <a:r>
              <a:rPr lang="en-US" dirty="0"/>
              <a:t> possible states, a trajectory will sooner or later reach a previously visited state, and thus, since the dynamics are deterministic, the trajectory will fall into a cycle. In the literature in this field, each cycle is also called an attractor, etc.</a:t>
            </a:r>
          </a:p>
          <a:p>
            <a:pPr lvl="1"/>
            <a:r>
              <a:rPr lang="en-US" dirty="0"/>
              <a:t>Consider how attractors affect adoption curves in markets</a:t>
            </a:r>
          </a:p>
          <a:p>
            <a:pPr lvl="1"/>
            <a:r>
              <a:rPr lang="en-US" dirty="0"/>
              <a:t>Consider alternative “Empire of Value” model </a:t>
            </a:r>
          </a:p>
          <a:p>
            <a:pPr lvl="2"/>
            <a:r>
              <a:rPr lang="en-US" dirty="0"/>
              <a:t>i.e., where desire for exchange drives markets, not intrinsic value of asset (node).</a:t>
            </a:r>
          </a:p>
          <a:p>
            <a:pPr lvl="2"/>
            <a:r>
              <a:rPr lang="en-US" dirty="0"/>
              <a:t>Drive to connect and exchange, not just purchase</a:t>
            </a:r>
          </a:p>
          <a:p>
            <a:pPr lvl="2"/>
            <a:r>
              <a:rPr lang="en-US" dirty="0"/>
              <a:t>Not satisfied in things, but relationship to people and things</a:t>
            </a:r>
          </a:p>
          <a:p>
            <a:pPr lvl="2"/>
            <a:r>
              <a:rPr lang="en-US" dirty="0"/>
              <a:t>Consider Graph Theory version: Data and information are conversion from nodes to edges – quantification of the edges not the nodes – quantification of the empire of value model – edge value.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0983242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70.  Network Structures and Substructures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Higher dimensional structures of and within the network confound more traditional “node-based” analysis</a:t>
            </a:r>
          </a:p>
          <a:p>
            <a:pPr lvl="2"/>
            <a:r>
              <a:rPr lang="en-US" dirty="0"/>
              <a:t>Compare to “post-synaptic paradigm” in cognitive science</a:t>
            </a:r>
          </a:p>
          <a:p>
            <a:pPr lvl="2"/>
            <a:r>
              <a:rPr lang="en-US" dirty="0"/>
              <a:t>Does “thinking/consciousness” reside in linear (or massively parallel) synaptic activity, or in waves (solitons) in electrical activity across brain structure?</a:t>
            </a:r>
          </a:p>
          <a:p>
            <a:pPr lvl="1"/>
            <a:r>
              <a:rPr lang="en-US" dirty="0"/>
              <a:t>How can graph theory and other analytical approaches identify network patterns and structures that can reveal data/identity flows and sources of unreliability that undermine security, IM and privacy system function?</a:t>
            </a:r>
          </a:p>
          <a:p>
            <a:pPr lvl="2"/>
            <a:r>
              <a:rPr lang="en-US" dirty="0"/>
              <a:t>Are there network patterns and/or graphlets that correlate to:</a:t>
            </a:r>
          </a:p>
          <a:p>
            <a:pPr lvl="3"/>
            <a:r>
              <a:rPr lang="en-US" dirty="0"/>
              <a:t>Security</a:t>
            </a:r>
          </a:p>
          <a:p>
            <a:pPr lvl="3"/>
            <a:r>
              <a:rPr lang="en-US" dirty="0"/>
              <a:t>Malfeasance</a:t>
            </a:r>
          </a:p>
          <a:p>
            <a:pPr lvl="3"/>
            <a:r>
              <a:rPr lang="en-US" dirty="0"/>
              <a:t>Negligent behaviors?</a:t>
            </a:r>
          </a:p>
          <a:p>
            <a:pPr lvl="1"/>
            <a:r>
              <a:rPr lang="en-US" dirty="0"/>
              <a:t>[Other?]</a:t>
            </a:r>
          </a:p>
          <a:p>
            <a:r>
              <a:rPr lang="en-US" dirty="0"/>
              <a:t>References</a:t>
            </a:r>
          </a:p>
          <a:p>
            <a:endParaRPr lang="en-US" dirty="0"/>
          </a:p>
          <a:p>
            <a:endParaRPr lang="en-US" dirty="0"/>
          </a:p>
          <a:p>
            <a:endParaRPr lang="en-US" dirty="0"/>
          </a:p>
        </p:txBody>
      </p:sp>
    </p:spTree>
    <p:extLst>
      <p:ext uri="{BB962C8B-B14F-4D97-AF65-F5344CB8AC3E}">
        <p14:creationId xmlns:p14="http://schemas.microsoft.com/office/powerpoint/2010/main" val="85212584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70. Network Structures and Substructures</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Look at “second order” influence nodes research</a:t>
            </a:r>
          </a:p>
          <a:p>
            <a:pPr lvl="1"/>
            <a:r>
              <a:rPr lang="en-US" dirty="0"/>
              <a:t>Look at “graphlets” research – emergent “species of local interest sharing – types can be described</a:t>
            </a:r>
          </a:p>
          <a:p>
            <a:pPr lvl="2"/>
            <a:r>
              <a:rPr lang="en-US" dirty="0"/>
              <a:t>Example of franchise operations as supply chain instance.</a:t>
            </a:r>
          </a:p>
          <a:p>
            <a:pPr lvl="3"/>
            <a:r>
              <a:rPr lang="en-US" dirty="0"/>
              <a:t>100 carbon copies of information networks can reveal aberrations in data flows that disclose positive and negative differences in local operations</a:t>
            </a:r>
          </a:p>
          <a:p>
            <a:pPr lvl="3"/>
            <a:r>
              <a:rPr lang="en-US" dirty="0"/>
              <a:t>Commercial and relationship regularity</a:t>
            </a:r>
          </a:p>
          <a:p>
            <a:pPr lvl="1"/>
            <a:r>
              <a:rPr lang="en-US" dirty="0"/>
              <a:t>The attention to market structures and flows permits analysis beyond the “property” concept (that tends to focus on the value and protection of “nodes”)</a:t>
            </a:r>
          </a:p>
          <a:p>
            <a:pPr lvl="2"/>
            <a:r>
              <a:rPr lang="en-US" dirty="0"/>
              <a:t>instead related to relationship (“edge”) structures that illuminate market and relationship structures</a:t>
            </a:r>
          </a:p>
          <a:p>
            <a:pPr lvl="1"/>
            <a:r>
              <a:rPr lang="en-US" dirty="0"/>
              <a:t>[Other?]</a:t>
            </a:r>
          </a:p>
          <a:p>
            <a:r>
              <a:rPr lang="en-US" dirty="0"/>
              <a:t>References</a:t>
            </a:r>
          </a:p>
          <a:p>
            <a:endParaRPr lang="en-US" dirty="0"/>
          </a:p>
          <a:p>
            <a:pPr lvl="1"/>
            <a:endParaRPr lang="en-US" dirty="0"/>
          </a:p>
          <a:p>
            <a:endParaRPr lang="en-US" dirty="0"/>
          </a:p>
        </p:txBody>
      </p:sp>
    </p:spTree>
    <p:extLst>
      <p:ext uri="{BB962C8B-B14F-4D97-AF65-F5344CB8AC3E}">
        <p14:creationId xmlns:p14="http://schemas.microsoft.com/office/powerpoint/2010/main" val="382635797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71. “Desire for Exchange” Market Modeling</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If and to the extent that market activities reflect a desire by participants to engage in interactions, rather than a mechanisms for access to utilitarian value for the goods and services exchanges, what are the implications for adoption of the proposed system and/or technology in such exchange contexts?</a:t>
            </a:r>
          </a:p>
          <a:p>
            <a:pPr lvl="1"/>
            <a:r>
              <a:rPr lang="en-US" dirty="0"/>
              <a:t>What are the metrics for measuring risk and performance of the system where exchange, rather than utility value, provides the basis for market behavior?</a:t>
            </a:r>
          </a:p>
          <a:p>
            <a:pPr lvl="2"/>
            <a:r>
              <a:rPr lang="en-US" dirty="0"/>
              <a:t>Does the system/technology produce performance data that fosters evaluation of exchange behaviors toward optimization?</a:t>
            </a:r>
          </a:p>
          <a:p>
            <a:pPr lvl="1"/>
            <a:r>
              <a:rPr lang="en-US" dirty="0"/>
              <a:t>Can the security, IM and privacy measurements enabled by the system and/or technology or system be brought into the service of indirectly measuring relationship reliability to support the “desire for exchange” model?</a:t>
            </a:r>
          </a:p>
          <a:p>
            <a:pPr lvl="1"/>
            <a:r>
              <a:rPr lang="en-US" dirty="0"/>
              <a:t>[Other?]</a:t>
            </a:r>
          </a:p>
          <a:p>
            <a:r>
              <a:rPr lang="en-US" dirty="0"/>
              <a:t>References</a:t>
            </a:r>
          </a:p>
          <a:p>
            <a:endParaRPr lang="en-US" dirty="0"/>
          </a:p>
          <a:p>
            <a:pPr lvl="1"/>
            <a:endParaRPr lang="en-US" dirty="0"/>
          </a:p>
          <a:p>
            <a:endParaRPr lang="en-US" dirty="0"/>
          </a:p>
        </p:txBody>
      </p:sp>
    </p:spTree>
    <p:extLst>
      <p:ext uri="{BB962C8B-B14F-4D97-AF65-F5344CB8AC3E}">
        <p14:creationId xmlns:p14="http://schemas.microsoft.com/office/powerpoint/2010/main" val="265428215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71.  “Desire for Exchange” Market Modeling</a:t>
            </a:r>
          </a:p>
        </p:txBody>
      </p:sp>
      <p:sp>
        <p:nvSpPr>
          <p:cNvPr id="3" name="Content Placeholder 2"/>
          <p:cNvSpPr>
            <a:spLocks noGrp="1"/>
          </p:cNvSpPr>
          <p:nvPr>
            <p:ph idx="1"/>
          </p:nvPr>
        </p:nvSpPr>
        <p:spPr/>
        <p:txBody>
          <a:bodyPr>
            <a:normAutofit fontScale="92500" lnSpcReduction="10000"/>
          </a:bodyPr>
          <a:lstStyle/>
          <a:p>
            <a:r>
              <a:rPr lang="en-US" dirty="0"/>
              <a:t>Candidate Analytical Frameworks/Metrics/Actions</a:t>
            </a:r>
          </a:p>
          <a:p>
            <a:pPr lvl="1"/>
            <a:r>
              <a:rPr lang="en-US" dirty="0"/>
              <a:t>Metrics associated with “edges” of relationship rather than “nodes” of value may help identify variables in network supported by system and/or technology</a:t>
            </a:r>
          </a:p>
          <a:p>
            <a:pPr lvl="1"/>
            <a:r>
              <a:rPr lang="en-US" dirty="0"/>
              <a:t>[Other?]</a:t>
            </a:r>
          </a:p>
          <a:p>
            <a:r>
              <a:rPr lang="en-US" dirty="0"/>
              <a:t>References</a:t>
            </a:r>
          </a:p>
          <a:p>
            <a:pPr lvl="1"/>
            <a:r>
              <a:rPr lang="en-US" dirty="0"/>
              <a:t>Ref:  “The Empire of Value” (which advocates for a post-utility-value approach to analyzing market behaviors.</a:t>
            </a:r>
          </a:p>
          <a:p>
            <a:pPr lvl="1"/>
            <a:endParaRPr lang="en-US" dirty="0"/>
          </a:p>
          <a:p>
            <a:endParaRPr lang="en-US" dirty="0"/>
          </a:p>
          <a:p>
            <a:endParaRPr lang="en-US" dirty="0"/>
          </a:p>
        </p:txBody>
      </p:sp>
    </p:spTree>
    <p:extLst>
      <p:ext uri="{BB962C8B-B14F-4D97-AF65-F5344CB8AC3E}">
        <p14:creationId xmlns:p14="http://schemas.microsoft.com/office/powerpoint/2010/main" val="250751654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72. Information Entropy Arbitrage/ Balancing</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operation of the technology/system (either alone or in conjunction with other systems) offer new or superior insight to one or more parties to valuable interactions?</a:t>
            </a:r>
          </a:p>
          <a:p>
            <a:pPr lvl="2"/>
            <a:r>
              <a:rPr lang="en-US" dirty="0"/>
              <a:t>Could that superior view fuel abuse, harm, conflicts of interest” or harmful information arbitrage?</a:t>
            </a:r>
          </a:p>
          <a:p>
            <a:pPr lvl="1"/>
            <a:r>
              <a:rPr lang="en-US" dirty="0"/>
              <a:t>What are mechanisms through which source of arbitrage/insight value and its use are or could be measured/regulated to prevent undue harm</a:t>
            </a:r>
          </a:p>
          <a:p>
            <a:pPr lvl="2"/>
            <a:r>
              <a:rPr lang="en-US" dirty="0"/>
              <a:t>How measure acceptable levels of harm in new interaction settings</a:t>
            </a:r>
          </a:p>
          <a:p>
            <a:pPr lvl="1"/>
            <a:r>
              <a:rPr lang="en-US" dirty="0"/>
              <a:t>Consider that difference of fraud and arbitrage is that</a:t>
            </a:r>
          </a:p>
          <a:p>
            <a:pPr lvl="2"/>
            <a:r>
              <a:rPr lang="en-US" dirty="0"/>
              <a:t> in fraud setting the value extractor creates the information differential </a:t>
            </a:r>
          </a:p>
          <a:p>
            <a:pPr lvl="2"/>
            <a:r>
              <a:rPr lang="en-US" dirty="0"/>
              <a:t>In the arbitrage setting, the value extractor “discovers” the information differential</a:t>
            </a:r>
          </a:p>
          <a:p>
            <a:pPr lvl="1"/>
            <a:r>
              <a:rPr lang="en-US" dirty="0"/>
              <a:t>How democratize information entropy arbitrage</a:t>
            </a:r>
          </a:p>
          <a:p>
            <a:pPr lvl="2"/>
            <a:r>
              <a:rPr lang="en-US" dirty="0"/>
              <a:t>Lack of mechanisms that are perceived as fair for distribution of benefits strains social fabric</a:t>
            </a:r>
          </a:p>
          <a:p>
            <a:pPr lvl="2"/>
            <a:r>
              <a:rPr lang="en-US" dirty="0"/>
              <a:t>The 99% of population who don’t know the risk</a:t>
            </a:r>
          </a:p>
          <a:p>
            <a:pPr lvl="2"/>
            <a:r>
              <a:rPr lang="en-US" dirty="0"/>
              <a:t>Railroad right of way purchase from farmers is historical example of “sharp practices.” </a:t>
            </a:r>
          </a:p>
          <a:p>
            <a:pPr lvl="1"/>
            <a:r>
              <a:rPr lang="en-US" dirty="0"/>
              <a:t>How can organizational stability and resilience (and information arbitrage) be correlated with negentropy (variance from Gaussian signal for output of organization)</a:t>
            </a:r>
          </a:p>
          <a:p>
            <a:pPr lvl="1"/>
            <a:r>
              <a:rPr lang="en-US" dirty="0"/>
              <a:t>[Other?]</a:t>
            </a:r>
          </a:p>
          <a:p>
            <a:r>
              <a:rPr lang="en-US" dirty="0"/>
              <a:t>References</a:t>
            </a:r>
          </a:p>
          <a:p>
            <a:endParaRPr lang="en-US" dirty="0"/>
          </a:p>
          <a:p>
            <a:endParaRPr lang="en-US" dirty="0"/>
          </a:p>
          <a:p>
            <a:endParaRPr lang="en-US" dirty="0"/>
          </a:p>
        </p:txBody>
      </p:sp>
    </p:spTree>
    <p:extLst>
      <p:ext uri="{BB962C8B-B14F-4D97-AF65-F5344CB8AC3E}">
        <p14:creationId xmlns:p14="http://schemas.microsoft.com/office/powerpoint/2010/main" val="363010987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72. Information Entropy Arbitrage/ Balancing</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approaches to “light-touch-regulation” that constrain exploitations of information arbitrage to defined “performance band”</a:t>
            </a:r>
          </a:p>
          <a:p>
            <a:pPr lvl="2"/>
            <a:r>
              <a:rPr lang="en-US" dirty="0"/>
              <a:t>Cage the wild animals as in regulation of intermediaries</a:t>
            </a:r>
          </a:p>
          <a:p>
            <a:pPr lvl="3"/>
            <a:r>
              <a:rPr lang="en-US" dirty="0"/>
              <a:t>E.g., Broker dealer regulation</a:t>
            </a:r>
          </a:p>
          <a:p>
            <a:pPr lvl="1"/>
            <a:r>
              <a:rPr lang="en-US" dirty="0"/>
              <a:t>How measure “amount” of arbitrage?</a:t>
            </a:r>
          </a:p>
          <a:p>
            <a:pPr lvl="2"/>
            <a:r>
              <a:rPr lang="en-US" dirty="0"/>
              <a:t>Use market measure of advantage gleaned?</a:t>
            </a:r>
          </a:p>
          <a:p>
            <a:pPr lvl="3"/>
            <a:r>
              <a:rPr lang="en-US" dirty="0"/>
              <a:t>Like “Philadelphia Bridge Amusement Company” tax case</a:t>
            </a:r>
          </a:p>
          <a:p>
            <a:pPr lvl="4"/>
            <a:r>
              <a:rPr lang="en-US" dirty="0"/>
              <a:t>Value of thing received defines value of thing transferred.</a:t>
            </a:r>
          </a:p>
          <a:p>
            <a:pPr lvl="2"/>
            <a:r>
              <a:rPr lang="en-US" dirty="0"/>
              <a:t>Does the amount of “value” generated in markets provide a reliable measure of the amount of potential “harm” experienced?</a:t>
            </a:r>
          </a:p>
          <a:p>
            <a:pPr lvl="1"/>
            <a:r>
              <a:rPr lang="en-US" dirty="0"/>
              <a:t>See Wikipedia entropy on “Negentropy”</a:t>
            </a:r>
          </a:p>
          <a:p>
            <a:pPr lvl="2"/>
            <a:r>
              <a:rPr lang="en-US" dirty="0"/>
              <a:t>Consider information theory negentropy as basis for arbitrage calculations and institutional value-add </a:t>
            </a:r>
          </a:p>
          <a:p>
            <a:pPr lvl="3"/>
            <a:r>
              <a:rPr lang="en-US" dirty="0"/>
              <a:t>divergence from “normal” or “Gaussian” decisions)</a:t>
            </a:r>
          </a:p>
          <a:p>
            <a:pPr lvl="1"/>
            <a:r>
              <a:rPr lang="en-US" dirty="0"/>
              <a:t>What are other mechanisms for “disorder accounting?</a:t>
            </a:r>
          </a:p>
          <a:p>
            <a:pPr lvl="2"/>
            <a:r>
              <a:rPr lang="en-US" dirty="0"/>
              <a:t>Compare assignment of “damages” to myriad civil wrongs as example of “money” as entropy exchange metric</a:t>
            </a:r>
          </a:p>
          <a:p>
            <a:pPr lvl="3"/>
            <a:r>
              <a:rPr lang="en-US" dirty="0"/>
              <a:t>What are limits of single metric for varieties of disorder/entropy/harm?</a:t>
            </a:r>
          </a:p>
          <a:p>
            <a:pPr lvl="1"/>
            <a:r>
              <a:rPr lang="en-US" dirty="0"/>
              <a:t>[Other?]</a:t>
            </a:r>
          </a:p>
          <a:p>
            <a:r>
              <a:rPr lang="en-US" dirty="0"/>
              <a:t>References</a:t>
            </a:r>
          </a:p>
          <a:p>
            <a:endParaRPr lang="en-US" dirty="0"/>
          </a:p>
          <a:p>
            <a:pPr lvl="2"/>
            <a:endParaRPr lang="en-US" dirty="0"/>
          </a:p>
          <a:p>
            <a:endParaRPr lang="en-US" dirty="0"/>
          </a:p>
        </p:txBody>
      </p:sp>
    </p:spTree>
    <p:extLst>
      <p:ext uri="{BB962C8B-B14F-4D97-AF65-F5344CB8AC3E}">
        <p14:creationId xmlns:p14="http://schemas.microsoft.com/office/powerpoint/2010/main" val="3630109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604A7B"/>
                </a:solidFill>
              </a:rPr>
              <a:t>Atlas of Risk Maps</a:t>
            </a:r>
            <a:br>
              <a:rPr lang="en-US" dirty="0">
                <a:solidFill>
                  <a:srgbClr val="604A7B"/>
                </a:solidFill>
              </a:rPr>
            </a:br>
            <a:r>
              <a:rPr lang="en-US" sz="2700" dirty="0">
                <a:solidFill>
                  <a:srgbClr val="604A7B"/>
                </a:solidFill>
              </a:rPr>
              <a:t>(table of contents)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00B050"/>
                </a:solidFill>
              </a:rPr>
              <a:t>151.  Undue Reliance on “Science” </a:t>
            </a:r>
          </a:p>
          <a:p>
            <a:pPr marL="0" indent="0">
              <a:buNone/>
            </a:pPr>
            <a:r>
              <a:rPr lang="en-US" dirty="0">
                <a:solidFill>
                  <a:srgbClr val="00B050"/>
                </a:solidFill>
              </a:rPr>
              <a:t>152.  Cross-Border Applications of Existing Solutions</a:t>
            </a:r>
          </a:p>
          <a:p>
            <a:pPr marL="0" indent="0">
              <a:buNone/>
            </a:pPr>
            <a:r>
              <a:rPr lang="en-US" dirty="0">
                <a:solidFill>
                  <a:srgbClr val="0070C0"/>
                </a:solidFill>
              </a:rPr>
              <a:t>153.  Mis-Application of Historical Solutions</a:t>
            </a:r>
          </a:p>
          <a:p>
            <a:pPr marL="0" indent="0">
              <a:buNone/>
            </a:pPr>
            <a:r>
              <a:rPr lang="en-US" dirty="0">
                <a:solidFill>
                  <a:srgbClr val="C00000"/>
                </a:solidFill>
              </a:rPr>
              <a:t>154.  Confusion of Status of Humans as “Biological” vs. “Information” Beings</a:t>
            </a:r>
          </a:p>
          <a:p>
            <a:pPr marL="0" indent="0">
              <a:buNone/>
            </a:pPr>
            <a:r>
              <a:rPr lang="en-US" dirty="0">
                <a:solidFill>
                  <a:srgbClr val="C00000"/>
                </a:solidFill>
              </a:rPr>
              <a:t>155.  Computational Sovereigns</a:t>
            </a:r>
          </a:p>
          <a:p>
            <a:pPr marL="0" indent="0">
              <a:buNone/>
            </a:pPr>
            <a:r>
              <a:rPr lang="en-US" dirty="0">
                <a:solidFill>
                  <a:srgbClr val="0070C0"/>
                </a:solidFill>
              </a:rPr>
              <a:t>156.  Mis-Application of Federated Identity</a:t>
            </a:r>
          </a:p>
          <a:p>
            <a:pPr marL="0" indent="0">
              <a:buNone/>
            </a:pPr>
            <a:r>
              <a:rPr lang="en-US" dirty="0">
                <a:solidFill>
                  <a:srgbClr val="0070C0"/>
                </a:solidFill>
              </a:rPr>
              <a:t>157.  Language/Translation Issues</a:t>
            </a:r>
          </a:p>
          <a:p>
            <a:pPr marL="0" indent="0">
              <a:buNone/>
            </a:pPr>
            <a:r>
              <a:rPr lang="en-US" dirty="0">
                <a:solidFill>
                  <a:srgbClr val="00B050"/>
                </a:solidFill>
              </a:rPr>
              <a:t>158.  In-attention to the Distinction Between “Data” and “Information”</a:t>
            </a:r>
          </a:p>
          <a:p>
            <a:pPr marL="0" indent="0">
              <a:buNone/>
            </a:pPr>
            <a:r>
              <a:rPr lang="en-US" dirty="0">
                <a:solidFill>
                  <a:srgbClr val="00B050"/>
                </a:solidFill>
              </a:rPr>
              <a:t>159.  Attention Economy (Technology Socialization Processes)</a:t>
            </a:r>
          </a:p>
          <a:p>
            <a:pPr marL="0" indent="0">
              <a:buNone/>
            </a:pPr>
            <a:r>
              <a:rPr lang="en-US" dirty="0">
                <a:solidFill>
                  <a:srgbClr val="00B050"/>
                </a:solidFill>
              </a:rPr>
              <a:t>160.  “Old Dog </a:t>
            </a:r>
            <a:r>
              <a:rPr lang="mr-IN" dirty="0">
                <a:solidFill>
                  <a:srgbClr val="00B050"/>
                </a:solidFill>
              </a:rPr>
              <a:t>–</a:t>
            </a:r>
            <a:r>
              <a:rPr lang="en-US" dirty="0">
                <a:solidFill>
                  <a:srgbClr val="00B050"/>
                </a:solidFill>
              </a:rPr>
              <a:t> New Tricks” Problem</a:t>
            </a:r>
          </a:p>
          <a:p>
            <a:pPr marL="0" indent="0">
              <a:buNone/>
            </a:pPr>
            <a:r>
              <a:rPr lang="en-US" dirty="0">
                <a:solidFill>
                  <a:srgbClr val="0070C0"/>
                </a:solidFill>
              </a:rPr>
              <a:t>161.  Apparent Agency</a:t>
            </a:r>
          </a:p>
          <a:p>
            <a:pPr marL="0" indent="0">
              <a:buNone/>
            </a:pPr>
            <a:r>
              <a:rPr lang="en-US" dirty="0">
                <a:solidFill>
                  <a:srgbClr val="C00000"/>
                </a:solidFill>
              </a:rPr>
              <a:t>162.  Over-Dependencies</a:t>
            </a:r>
          </a:p>
          <a:p>
            <a:pPr marL="0" indent="0">
              <a:buNone/>
            </a:pPr>
            <a:r>
              <a:rPr lang="en-US" dirty="0">
                <a:solidFill>
                  <a:srgbClr val="C00000"/>
                </a:solidFill>
              </a:rPr>
              <a:t>163.  Secondary Information Risks</a:t>
            </a:r>
          </a:p>
          <a:p>
            <a:pPr marL="0" indent="0">
              <a:buNone/>
            </a:pPr>
            <a:r>
              <a:rPr lang="en-US" dirty="0">
                <a:solidFill>
                  <a:srgbClr val="0070C0"/>
                </a:solidFill>
              </a:rPr>
              <a:t>164.  Intermediary Risks</a:t>
            </a:r>
          </a:p>
          <a:p>
            <a:pPr marL="0" indent="0">
              <a:buNone/>
            </a:pPr>
            <a:r>
              <a:rPr lang="en-US" dirty="0">
                <a:solidFill>
                  <a:srgbClr val="00B050"/>
                </a:solidFill>
              </a:rPr>
              <a:t>165.  Identity Risks</a:t>
            </a:r>
          </a:p>
        </p:txBody>
      </p:sp>
    </p:spTree>
    <p:extLst>
      <p:ext uri="{BB962C8B-B14F-4D97-AF65-F5344CB8AC3E}">
        <p14:creationId xmlns:p14="http://schemas.microsoft.com/office/powerpoint/2010/main" val="75889663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73.  ROI and Investment Considerations For Tech</a:t>
            </a:r>
          </a:p>
        </p:txBody>
      </p:sp>
      <p:sp>
        <p:nvSpPr>
          <p:cNvPr id="3" name="Content Placeholder 2"/>
          <p:cNvSpPr>
            <a:spLocks noGrp="1"/>
          </p:cNvSpPr>
          <p:nvPr>
            <p:ph idx="1"/>
          </p:nvPr>
        </p:nvSpPr>
        <p:spPr/>
        <p:txBody>
          <a:bodyPr>
            <a:normAutofit fontScale="70000" lnSpcReduction="20000"/>
          </a:bodyPr>
          <a:lstStyle/>
          <a:p>
            <a:r>
              <a:rPr lang="en-US" dirty="0"/>
              <a:t>C</a:t>
            </a:r>
            <a:r>
              <a:rPr lang="en-US" dirty="0">
                <a:solidFill>
                  <a:srgbClr val="000000"/>
                </a:solidFill>
              </a:rPr>
              <a:t>hallenges	</a:t>
            </a:r>
          </a:p>
          <a:p>
            <a:pPr lvl="1"/>
            <a:r>
              <a:rPr lang="en-US" dirty="0">
                <a:solidFill>
                  <a:srgbClr val="000000"/>
                </a:solidFill>
              </a:rPr>
              <a:t>Gauntlet of Design, Development and Deployment presents several separate and independent financing challenges</a:t>
            </a:r>
          </a:p>
          <a:p>
            <a:pPr lvl="2"/>
            <a:r>
              <a:rPr lang="en-US" dirty="0">
                <a:solidFill>
                  <a:srgbClr val="000000"/>
                </a:solidFill>
              </a:rPr>
              <a:t>ROI for system and/or technology developers</a:t>
            </a:r>
          </a:p>
          <a:p>
            <a:pPr lvl="3"/>
            <a:r>
              <a:rPr lang="en-US" dirty="0">
                <a:solidFill>
                  <a:srgbClr val="000000"/>
                </a:solidFill>
              </a:rPr>
              <a:t>Owner of IP</a:t>
            </a:r>
          </a:p>
          <a:p>
            <a:pPr lvl="3"/>
            <a:r>
              <a:rPr lang="en-US" dirty="0">
                <a:solidFill>
                  <a:srgbClr val="000000"/>
                </a:solidFill>
              </a:rPr>
              <a:t>Compensation for developers</a:t>
            </a:r>
          </a:p>
          <a:p>
            <a:pPr lvl="4"/>
            <a:r>
              <a:rPr lang="en-US" dirty="0">
                <a:solidFill>
                  <a:srgbClr val="000000"/>
                </a:solidFill>
              </a:rPr>
              <a:t>Employees</a:t>
            </a:r>
          </a:p>
          <a:p>
            <a:pPr lvl="4"/>
            <a:r>
              <a:rPr lang="en-US" dirty="0">
                <a:solidFill>
                  <a:srgbClr val="000000"/>
                </a:solidFill>
              </a:rPr>
              <a:t>Contractors (work for hire”)</a:t>
            </a:r>
          </a:p>
          <a:p>
            <a:pPr lvl="2"/>
            <a:r>
              <a:rPr lang="en-US" dirty="0">
                <a:solidFill>
                  <a:srgbClr val="000000"/>
                </a:solidFill>
              </a:rPr>
              <a:t>ROI for investors and financers</a:t>
            </a:r>
          </a:p>
          <a:p>
            <a:pPr lvl="2"/>
            <a:r>
              <a:rPr lang="en-US" dirty="0">
                <a:solidFill>
                  <a:srgbClr val="000000"/>
                </a:solidFill>
              </a:rPr>
              <a:t>ROI for users/consumers of system and/or technology</a:t>
            </a:r>
          </a:p>
          <a:p>
            <a:pPr lvl="1"/>
            <a:r>
              <a:rPr lang="en-US" dirty="0">
                <a:solidFill>
                  <a:srgbClr val="000000"/>
                </a:solidFill>
              </a:rPr>
              <a:t>How do the financial requirements for the particular system and/or technology at each stage impact strategies for its design, development and deployment?</a:t>
            </a:r>
          </a:p>
          <a:p>
            <a:pPr lvl="1"/>
            <a:r>
              <a:rPr lang="en-US" dirty="0">
                <a:solidFill>
                  <a:srgbClr val="000000"/>
                </a:solidFill>
              </a:rPr>
              <a:t>(See “Economic Setting” for more)</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125980978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73.  ROI and Investment Considerations For Tech</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Challenges of evaluating return potential for system and/or technology</a:t>
            </a:r>
          </a:p>
          <a:p>
            <a:pPr lvl="2"/>
            <a:r>
              <a:rPr lang="en-US" dirty="0"/>
              <a:t>Monetary measures</a:t>
            </a:r>
          </a:p>
          <a:p>
            <a:pPr lvl="2"/>
            <a:r>
              <a:rPr lang="en-US" dirty="0"/>
              <a:t>Metrics for other value propositions</a:t>
            </a:r>
          </a:p>
          <a:p>
            <a:pPr lvl="1"/>
            <a:r>
              <a:rPr lang="en-US" dirty="0"/>
              <a:t>Challenge of applying traditional valuation methods</a:t>
            </a:r>
          </a:p>
          <a:p>
            <a:pPr lvl="2"/>
            <a:r>
              <a:rPr lang="en-US" dirty="0"/>
              <a:t>Cost approach (will typically understate value of intangibles)</a:t>
            </a:r>
          </a:p>
          <a:p>
            <a:pPr lvl="2"/>
            <a:r>
              <a:rPr lang="en-US" dirty="0"/>
              <a:t>Income approach (new system and/or technology doesn’t have track record of earnings for calculation – Compare </a:t>
            </a:r>
            <a:r>
              <a:rPr lang="en-US" u="sng" dirty="0"/>
              <a:t>Associated Patentee’s</a:t>
            </a:r>
            <a:r>
              <a:rPr lang="en-US" dirty="0"/>
              <a:t> case valuation method for tax purposes)</a:t>
            </a:r>
          </a:p>
          <a:p>
            <a:pPr lvl="2"/>
            <a:r>
              <a:rPr lang="en-US" dirty="0"/>
              <a:t>Comparables (breakthrough technology makes comparison difficult)</a:t>
            </a:r>
          </a:p>
          <a:p>
            <a:pPr lvl="1"/>
            <a:r>
              <a:rPr lang="en-US" dirty="0"/>
              <a:t>What are financial dependencies of the system and/or technology beyond those owed to the direct investors?</a:t>
            </a:r>
          </a:p>
          <a:p>
            <a:pPr lvl="2"/>
            <a:r>
              <a:rPr lang="en-US" dirty="0"/>
              <a:t>Is the system and/or technology associated with other system and/or technology</a:t>
            </a:r>
          </a:p>
          <a:p>
            <a:pPr lvl="3"/>
            <a:r>
              <a:rPr lang="en-US" dirty="0"/>
              <a:t>Might it be eligible for bundling to speed adoption?</a:t>
            </a:r>
          </a:p>
          <a:p>
            <a:pPr lvl="2"/>
            <a:r>
              <a:rPr lang="en-US" dirty="0"/>
              <a:t>Are there social and political dependencies that affect the system and/or technology’s implementation profile?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4764562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74. Accident-Proofing Organizations</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How can the system and/or technology and the networks in which it is deployed in enterprises or communities be “hardened” against:</a:t>
            </a:r>
          </a:p>
          <a:p>
            <a:pPr lvl="2"/>
            <a:r>
              <a:rPr lang="en-US" dirty="0"/>
              <a:t>Accidents</a:t>
            </a:r>
          </a:p>
          <a:p>
            <a:pPr lvl="2"/>
            <a:r>
              <a:rPr lang="en-US" dirty="0"/>
              <a:t>Negligence</a:t>
            </a:r>
          </a:p>
          <a:p>
            <a:pPr lvl="2"/>
            <a:r>
              <a:rPr lang="en-US" dirty="0"/>
              <a:t>Unintended consequences</a:t>
            </a:r>
          </a:p>
          <a:p>
            <a:pPr lvl="2"/>
            <a:r>
              <a:rPr lang="en-US" dirty="0"/>
              <a:t>Errors</a:t>
            </a:r>
          </a:p>
          <a:p>
            <a:pPr lvl="1"/>
            <a:r>
              <a:rPr lang="en-US" dirty="0"/>
              <a:t>How do the system challenges presented by accidents vary from those of attack and acts of nature?</a:t>
            </a:r>
          </a:p>
          <a:p>
            <a:pPr lvl="2"/>
            <a:r>
              <a:rPr lang="en-US" dirty="0"/>
              <a:t>Is the system or technology configured or designed to deal with accidental harms that arise from its operation?</a:t>
            </a:r>
          </a:p>
          <a:p>
            <a:pPr lvl="1"/>
            <a:r>
              <a:rPr lang="en-US" dirty="0"/>
              <a:t>AAAA risk –</a:t>
            </a:r>
          </a:p>
          <a:p>
            <a:pPr lvl="2"/>
            <a:r>
              <a:rPr lang="en-US" dirty="0"/>
              <a:t>Note that accident is just one source of risk </a:t>
            </a:r>
          </a:p>
          <a:p>
            <a:pPr lvl="3"/>
            <a:r>
              <a:rPr lang="en-US" dirty="0"/>
              <a:t>Others are “Attack” and “Acts of Nature” and “AI/Autonomous Systems”</a:t>
            </a:r>
          </a:p>
          <a:p>
            <a:pPr lvl="4"/>
            <a:r>
              <a:rPr lang="en-US" dirty="0"/>
              <a:t>See those separate risk maps</a:t>
            </a:r>
          </a:p>
          <a:p>
            <a:pPr lvl="3"/>
            <a:r>
              <a:rPr lang="en-US" dirty="0"/>
              <a:t> Prevention of “accidental risk” is costly, and requires different strategies</a:t>
            </a:r>
          </a:p>
          <a:p>
            <a:pPr lvl="1"/>
            <a:r>
              <a:rPr lang="en-US" dirty="0"/>
              <a:t>[Other?]</a:t>
            </a:r>
          </a:p>
          <a:p>
            <a:r>
              <a:rPr lang="en-US" dirty="0"/>
              <a:t>References</a:t>
            </a:r>
          </a:p>
          <a:p>
            <a:endParaRPr lang="en-US" dirty="0"/>
          </a:p>
          <a:p>
            <a:endParaRPr lang="en-US" dirty="0"/>
          </a:p>
          <a:p>
            <a:endParaRPr lang="en-US" dirty="0"/>
          </a:p>
        </p:txBody>
      </p:sp>
    </p:spTree>
    <p:extLst>
      <p:ext uri="{BB962C8B-B14F-4D97-AF65-F5344CB8AC3E}">
        <p14:creationId xmlns:p14="http://schemas.microsoft.com/office/powerpoint/2010/main" val="363010987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74.  Accident-Proofing Organizations</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Alternative strategies for accidental-risk mitigation</a:t>
            </a:r>
          </a:p>
          <a:p>
            <a:pPr lvl="2"/>
            <a:r>
              <a:rPr lang="en-US" dirty="0"/>
              <a:t>Telephone game</a:t>
            </a:r>
          </a:p>
          <a:p>
            <a:pPr lvl="3"/>
            <a:r>
              <a:rPr lang="en-US" dirty="0"/>
              <a:t>“Hamming Distance” measurement as likelihood of confusion?</a:t>
            </a:r>
          </a:p>
          <a:p>
            <a:pPr lvl="2"/>
            <a:r>
              <a:rPr lang="en-US" dirty="0"/>
              <a:t>Consider role of negligence/accident both as independent causative factor of system failure AND as aggravating factor in other risk settings</a:t>
            </a:r>
          </a:p>
          <a:p>
            <a:pPr lvl="3"/>
            <a:r>
              <a:rPr lang="en-US" dirty="0"/>
              <a:t>In attack or act of nature</a:t>
            </a:r>
          </a:p>
          <a:p>
            <a:pPr lvl="4"/>
            <a:r>
              <a:rPr lang="en-US" dirty="0"/>
              <a:t>E.g., Accident/negligence can undermine response to disaster/attack</a:t>
            </a:r>
          </a:p>
          <a:p>
            <a:pPr lvl="2"/>
            <a:r>
              <a:rPr lang="en-US" dirty="0"/>
              <a:t>Consider training and practice/habit as an accident-proofing strategy </a:t>
            </a:r>
          </a:p>
          <a:p>
            <a:pPr lvl="2"/>
            <a:r>
              <a:rPr lang="en-US" dirty="0"/>
              <a:t>Consider non-linear analyses of accidental risk</a:t>
            </a:r>
          </a:p>
          <a:p>
            <a:pPr lvl="3"/>
            <a:r>
              <a:rPr lang="en-US" dirty="0"/>
              <a:t>Implications for preparation/investment</a:t>
            </a:r>
          </a:p>
          <a:p>
            <a:pPr lvl="2"/>
            <a:r>
              <a:rPr lang="en-US" dirty="0"/>
              <a:t>Consider strategies of “HROs” (high reliability organizations) where accidents are presumed as part of operations</a:t>
            </a:r>
          </a:p>
          <a:p>
            <a:pPr lvl="1"/>
            <a:r>
              <a:rPr lang="en-US" dirty="0"/>
              <a:t>[Other?]</a:t>
            </a:r>
          </a:p>
          <a:p>
            <a:r>
              <a:rPr lang="en-US" dirty="0"/>
              <a:t>References</a:t>
            </a:r>
          </a:p>
          <a:p>
            <a:endParaRPr lang="en-US" dirty="0"/>
          </a:p>
          <a:p>
            <a:pPr lvl="2"/>
            <a:endParaRPr lang="en-US" dirty="0"/>
          </a:p>
          <a:p>
            <a:endParaRPr lang="en-US" dirty="0"/>
          </a:p>
        </p:txBody>
      </p:sp>
    </p:spTree>
    <p:extLst>
      <p:ext uri="{BB962C8B-B14F-4D97-AF65-F5344CB8AC3E}">
        <p14:creationId xmlns:p14="http://schemas.microsoft.com/office/powerpoint/2010/main" val="363010987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75. Policy as Quantum Probability (wave?)</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If all action is probabilistic, how can policy help?</a:t>
            </a:r>
          </a:p>
          <a:p>
            <a:pPr lvl="1"/>
            <a:r>
              <a:rPr lang="en-US" dirty="0"/>
              <a:t>Standard, deployed policies can create teleology (retroactive causality) that can help “predict” future (by constraining it), or at least can shape ALL observers vision of the future (like Kuhn’s paradigms in operation), so that it has a predictive role in SOCIO-technical systems</a:t>
            </a:r>
          </a:p>
          <a:p>
            <a:pPr lvl="2"/>
            <a:r>
              <a:rPr lang="en-US" dirty="0"/>
              <a:t>where recruitment of observers to conform to paradigm is much easier than recruitment of external phenomenon (AAAA risk, e.g.)</a:t>
            </a:r>
          </a:p>
          <a:p>
            <a:pPr lvl="1"/>
            <a:r>
              <a:rPr lang="en-US" dirty="0"/>
              <a:t>Since uncontrolled (AAAA) risks are a shared problem for all people and institutions, then shared approaches relieve the community of observers (victims of the vagaries of a probabilistic world), of individual responsibility</a:t>
            </a:r>
          </a:p>
          <a:p>
            <a:pPr lvl="2"/>
            <a:r>
              <a:rPr lang="en-US" dirty="0"/>
              <a:t>This is why imperial powers sent children of occupied territory to language schools.  </a:t>
            </a:r>
          </a:p>
          <a:p>
            <a:pPr lvl="2"/>
            <a:r>
              <a:rPr lang="en-US" dirty="0"/>
              <a:t>Vestiges of “ the Commonwealth” and traces of German law in Asian countries are examples of lasting power (and cognitive/policy interoperability) of recruitment of communities of “observers” of “like mind.”</a:t>
            </a:r>
          </a:p>
          <a:p>
            <a:pPr lvl="1"/>
            <a:r>
              <a:rPr lang="en-US" dirty="0"/>
              <a:t>[Other?]</a:t>
            </a:r>
          </a:p>
          <a:p>
            <a:r>
              <a:rPr lang="en-US" dirty="0"/>
              <a:t>References</a:t>
            </a:r>
          </a:p>
          <a:p>
            <a:endParaRPr lang="en-US" dirty="0"/>
          </a:p>
          <a:p>
            <a:endParaRPr lang="en-US" dirty="0"/>
          </a:p>
          <a:p>
            <a:endParaRPr lang="en-US" dirty="0"/>
          </a:p>
        </p:txBody>
      </p:sp>
    </p:spTree>
    <p:extLst>
      <p:ext uri="{BB962C8B-B14F-4D97-AF65-F5344CB8AC3E}">
        <p14:creationId xmlns:p14="http://schemas.microsoft.com/office/powerpoint/2010/main" val="36301098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94700" cy="1143000"/>
          </a:xfrm>
        </p:spPr>
        <p:txBody>
          <a:bodyPr>
            <a:normAutofit/>
          </a:bodyPr>
          <a:lstStyle/>
          <a:p>
            <a:r>
              <a:rPr lang="en-US" sz="3200" dirty="0"/>
              <a:t>75. Policy as Quantum Probability (wave?)</a:t>
            </a:r>
          </a:p>
        </p:txBody>
      </p:sp>
      <p:sp>
        <p:nvSpPr>
          <p:cNvPr id="3" name="Content Placeholder 2"/>
          <p:cNvSpPr>
            <a:spLocks noGrp="1"/>
          </p:cNvSpPr>
          <p:nvPr>
            <p:ph idx="1"/>
          </p:nvPr>
        </p:nvSpPr>
        <p:spPr/>
        <p:txBody>
          <a:bodyPr>
            <a:normAutofit fontScale="85000" lnSpcReduction="20000"/>
          </a:bodyPr>
          <a:lstStyle/>
          <a:p>
            <a:r>
              <a:rPr lang="en-US" dirty="0"/>
              <a:t>Candidate Analytical Frameworks/Metrics/Actions</a:t>
            </a:r>
          </a:p>
          <a:p>
            <a:pPr lvl="1"/>
            <a:r>
              <a:rPr lang="en-US" dirty="0"/>
              <a:t>What tools could be made available to policy makers to help enhance the efficacy of policy processes and outputs?</a:t>
            </a:r>
          </a:p>
          <a:p>
            <a:pPr lvl="1"/>
            <a:r>
              <a:rPr lang="en-US" dirty="0"/>
              <a:t>How can “probability” be mapped for stakeholders as policy makers?</a:t>
            </a:r>
          </a:p>
          <a:p>
            <a:pPr lvl="2"/>
            <a:r>
              <a:rPr lang="en-US" dirty="0"/>
              <a:t>Probability is the square of the amplitude (amplitude is the radius and probability is the area of a circle)</a:t>
            </a:r>
          </a:p>
          <a:p>
            <a:pPr lvl="2"/>
            <a:r>
              <a:rPr lang="en-US" dirty="0"/>
              <a:t>What are rules for drawing amplitudes (using Feynman diagrams) for different frameworks.</a:t>
            </a:r>
          </a:p>
          <a:p>
            <a:pPr lvl="1"/>
            <a:r>
              <a:rPr lang="en-US" dirty="0"/>
              <a:t>What system metrics (or combinations of metrics) can help supply amplitudes for probabilistic models?</a:t>
            </a:r>
          </a:p>
          <a:p>
            <a:pPr lvl="1"/>
            <a:r>
              <a:rPr lang="en-US" dirty="0"/>
              <a:t>[Other?]</a:t>
            </a:r>
          </a:p>
          <a:p>
            <a:r>
              <a:rPr lang="en-US" dirty="0"/>
              <a:t>References</a:t>
            </a:r>
          </a:p>
          <a:p>
            <a:endParaRPr lang="en-US" dirty="0"/>
          </a:p>
          <a:p>
            <a:endParaRPr lang="en-US" dirty="0"/>
          </a:p>
          <a:p>
            <a:endParaRPr lang="en-US" dirty="0"/>
          </a:p>
        </p:txBody>
      </p:sp>
    </p:spTree>
    <p:extLst>
      <p:ext uri="{BB962C8B-B14F-4D97-AF65-F5344CB8AC3E}">
        <p14:creationId xmlns:p14="http://schemas.microsoft.com/office/powerpoint/2010/main" val="346349472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76. Educational and Training Considerations</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How can the system/technology help to improve the state of cybersecurity and privacy education today?</a:t>
            </a:r>
          </a:p>
          <a:p>
            <a:pPr lvl="2"/>
            <a:r>
              <a:rPr lang="en-US" dirty="0"/>
              <a:t>What is level for cyber-professionals?</a:t>
            </a:r>
          </a:p>
          <a:p>
            <a:pPr lvl="2"/>
            <a:r>
              <a:rPr lang="en-US" dirty="0"/>
              <a:t>What is level for non-cyber-professionals?</a:t>
            </a:r>
          </a:p>
          <a:p>
            <a:pPr lvl="1"/>
            <a:r>
              <a:rPr lang="en-US" dirty="0"/>
              <a:t>What is the “negative space” that surrounds current “cyber-security” teaching and training and how does the technology/system help to define that space?</a:t>
            </a:r>
          </a:p>
          <a:p>
            <a:pPr lvl="2"/>
            <a:r>
              <a:rPr lang="en-US" dirty="0"/>
              <a:t>What is being left out of training along the spectrum from professionals to ordinary citizens that use and rely on cyber systems?</a:t>
            </a:r>
          </a:p>
          <a:p>
            <a:pPr lvl="1"/>
            <a:r>
              <a:rPr lang="en-US" dirty="0"/>
              <a:t>What is the balance of practice and theory that is appropriate at different levels of stakeholder engagement?</a:t>
            </a:r>
          </a:p>
          <a:p>
            <a:pPr lvl="2"/>
            <a:r>
              <a:rPr lang="en-US" dirty="0"/>
              <a:t>Training for trade, professional education, etc.</a:t>
            </a:r>
          </a:p>
          <a:p>
            <a:pPr lvl="1"/>
            <a:r>
              <a:rPr lang="en-US" dirty="0"/>
              <a:t>What are the implications of evolution of cybersecurity from a technical/computing/IEEE platform?</a:t>
            </a:r>
          </a:p>
          <a:p>
            <a:pPr lvl="2"/>
            <a:r>
              <a:rPr lang="en-US" dirty="0"/>
              <a:t>How does history affect questions asked today about cybersecurity?</a:t>
            </a:r>
          </a:p>
          <a:p>
            <a:pPr lvl="2"/>
            <a:r>
              <a:rPr lang="en-US" dirty="0"/>
              <a:t>How can non-technical (Policy) work be introduced into workforce</a:t>
            </a:r>
          </a:p>
          <a:p>
            <a:pPr lvl="2"/>
            <a:r>
              <a:rPr lang="en-US" dirty="0"/>
              <a:t>What is role of training?</a:t>
            </a:r>
          </a:p>
          <a:p>
            <a:pPr lvl="3"/>
            <a:r>
              <a:rPr lang="en-US" dirty="0"/>
              <a:t>words on paper aren’t enough</a:t>
            </a:r>
          </a:p>
          <a:p>
            <a:pPr lvl="2"/>
            <a:r>
              <a:rPr lang="en-US" dirty="0"/>
              <a:t>How can “critical thinking” and other valuable perspectives be taught?</a:t>
            </a:r>
          </a:p>
          <a:p>
            <a:pPr lvl="1"/>
            <a:r>
              <a:rPr lang="en-US" dirty="0"/>
              <a:t>How can the Atlas of Risk Maps and other risk visualization and planning tools be coordinated with educational initiatives to improve cybersecurity workforce to “harden” open/distributed systems?</a:t>
            </a:r>
          </a:p>
          <a:p>
            <a:pPr lvl="2"/>
            <a:r>
              <a:rPr lang="en-US" dirty="0"/>
              <a:t>For cybersecurity professional training, consider amenability of the system and/or technology to correlation with NICE KSAs and other structures of cybersecurity teaching</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6417556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76.  Educational and Training Considerations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education and training at all levels</a:t>
            </a:r>
          </a:p>
          <a:p>
            <a:pPr lvl="2"/>
            <a:r>
              <a:rPr lang="en-US" dirty="0"/>
              <a:t>K-12</a:t>
            </a:r>
          </a:p>
          <a:p>
            <a:pPr lvl="2"/>
            <a:r>
              <a:rPr lang="en-US" dirty="0"/>
              <a:t>Higher Ed</a:t>
            </a:r>
          </a:p>
          <a:p>
            <a:pPr lvl="2"/>
            <a:r>
              <a:rPr lang="en-US" dirty="0"/>
              <a:t>Professional education</a:t>
            </a:r>
          </a:p>
          <a:p>
            <a:pPr lvl="1"/>
            <a:r>
              <a:rPr lang="en-US" dirty="0"/>
              <a:t>Consider use (and updating) of NICE KSA framework framework for preparing units for use in cybersecurity professional education</a:t>
            </a:r>
          </a:p>
          <a:p>
            <a:pPr lvl="1"/>
            <a:r>
              <a:rPr lang="en-US" dirty="0"/>
              <a:t>For neighborhood watch, need training of citizens</a:t>
            </a:r>
          </a:p>
          <a:p>
            <a:pPr lvl="2"/>
            <a:r>
              <a:rPr lang="en-US" dirty="0"/>
              <a:t>Consider modular curriculum and online approaches to delivering context appropriate security, IM and privacy learning opportunities at multiple levels:</a:t>
            </a:r>
          </a:p>
          <a:p>
            <a:pPr lvl="3"/>
            <a:r>
              <a:rPr lang="en-US" dirty="0"/>
              <a:t>K-12</a:t>
            </a:r>
          </a:p>
          <a:p>
            <a:pPr lvl="3"/>
            <a:r>
              <a:rPr lang="en-US" dirty="0"/>
              <a:t>Undergrad</a:t>
            </a:r>
          </a:p>
          <a:p>
            <a:pPr lvl="3"/>
            <a:r>
              <a:rPr lang="en-US" dirty="0"/>
              <a:t>Graduate (other than cybersecurity professionals)</a:t>
            </a:r>
          </a:p>
          <a:p>
            <a:pPr lvl="3"/>
            <a:r>
              <a:rPr lang="en-US" dirty="0"/>
              <a:t>On the job training, professional development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853808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77.  Insurance Requirements</a:t>
            </a:r>
            <a:br>
              <a:rPr lang="en-US" sz="3200" dirty="0"/>
            </a:br>
            <a:r>
              <a:rPr lang="en-US" sz="3200" dirty="0"/>
              <a:t>/Actuarial Analysis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Coverage of existing insurance policies may not address emerging risks in cybersecurity, privacy, identity-rights and other domains</a:t>
            </a:r>
          </a:p>
          <a:p>
            <a:pPr lvl="1"/>
            <a:r>
              <a:rPr lang="en-US" dirty="0"/>
              <a:t>Implementation of the new system may create or exacerbate risks and harms that are inconsistent with existing insurance policies and structures.</a:t>
            </a:r>
          </a:p>
          <a:p>
            <a:pPr lvl="1"/>
            <a:r>
              <a:rPr lang="en-US" dirty="0"/>
              <a:t>Metrics used to set current premiums and claims payouts may not take account of new sources of risk and loss</a:t>
            </a:r>
          </a:p>
          <a:p>
            <a:pPr lvl="1"/>
            <a:r>
              <a:rPr lang="en-US" dirty="0"/>
              <a:t>Loss event measurement may be based on measurement of deviation from expected performance that is unrelated to actual source of new emerging harms</a:t>
            </a:r>
          </a:p>
          <a:p>
            <a:pPr lvl="2"/>
            <a:r>
              <a:rPr lang="en-US" dirty="0"/>
              <a:t>Legacy approach to performance measurement may be outdated</a:t>
            </a:r>
          </a:p>
          <a:p>
            <a:pPr lvl="2"/>
            <a:r>
              <a:rPr lang="en-US" dirty="0"/>
              <a:t>Costs such as from negative brand impact, and other market factors may be difficult to define.</a:t>
            </a:r>
          </a:p>
          <a:p>
            <a:pPr lvl="1"/>
            <a:r>
              <a:rPr lang="en-US" dirty="0"/>
              <a:t>[Other?]</a:t>
            </a:r>
          </a:p>
          <a:p>
            <a:r>
              <a:rPr lang="en-US" dirty="0"/>
              <a:t>References</a:t>
            </a:r>
          </a:p>
          <a:p>
            <a:endParaRPr lang="en-US" sz="3300" dirty="0"/>
          </a:p>
        </p:txBody>
      </p:sp>
    </p:spTree>
    <p:extLst>
      <p:ext uri="{BB962C8B-B14F-4D97-AF65-F5344CB8AC3E}">
        <p14:creationId xmlns:p14="http://schemas.microsoft.com/office/powerpoint/2010/main" val="175203465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77.  Insurance Requirements/Actuarial Analysis</a:t>
            </a:r>
          </a:p>
        </p:txBody>
      </p:sp>
      <p:sp>
        <p:nvSpPr>
          <p:cNvPr id="3" name="Content Placeholder 2"/>
          <p:cNvSpPr>
            <a:spLocks noGrp="1"/>
          </p:cNvSpPr>
          <p:nvPr>
            <p:ph idx="1"/>
          </p:nvPr>
        </p:nvSpPr>
        <p:spPr/>
        <p:txBody>
          <a:bodyPr>
            <a:normAutofit fontScale="62500" lnSpcReduction="20000"/>
          </a:bodyPr>
          <a:lstStyle/>
          <a:p>
            <a:r>
              <a:rPr lang="en-US" sz="2500" dirty="0"/>
              <a:t>Candidate Analytical Frameworks/Metrics/Actions</a:t>
            </a:r>
          </a:p>
          <a:p>
            <a:pPr lvl="1"/>
            <a:r>
              <a:rPr lang="en-US" sz="2500" dirty="0"/>
              <a:t>Ability to define metrics from other policy frameworks will help to define performance criteria for technology and systems that will foster insurance availability.</a:t>
            </a:r>
          </a:p>
          <a:p>
            <a:pPr lvl="2"/>
            <a:r>
              <a:rPr lang="en-US" sz="2500" dirty="0"/>
              <a:t>Metrics from each of the Risk Maps in this Atlas are candidates for inclusion in actuarial and similar analyses</a:t>
            </a:r>
          </a:p>
          <a:p>
            <a:pPr lvl="1"/>
            <a:r>
              <a:rPr lang="en-US" sz="2500" dirty="0"/>
              <a:t>Consider insurance products in other markets for intangibles, rights management, and structures of insurance for risks in those markets for potential models</a:t>
            </a:r>
          </a:p>
          <a:p>
            <a:pPr lvl="1"/>
            <a:r>
              <a:rPr lang="en-US" sz="2500" dirty="0"/>
              <a:t>Consider natural progression of predictive markets into insurance markets and the challenges of that evolution</a:t>
            </a:r>
          </a:p>
          <a:p>
            <a:pPr lvl="2"/>
            <a:r>
              <a:rPr lang="en-US" sz="2500" dirty="0"/>
              <a:t>See Economist article on failures of ARC system (crop insurance based on weather), since actuarial parameters were insufficiently comprehensive to measure actual harms experienced by stakeholders.</a:t>
            </a:r>
          </a:p>
          <a:p>
            <a:pPr lvl="1"/>
            <a:r>
              <a:rPr lang="en-US" sz="2500" dirty="0"/>
              <a:t>Non-linear system failures in complex systems might not be modeled by normal (Gaussian) distributions, challenging actuarial analysis</a:t>
            </a:r>
          </a:p>
          <a:p>
            <a:pPr lvl="2"/>
            <a:r>
              <a:rPr lang="en-US" sz="2500" dirty="0"/>
              <a:t>but may still invite cost-spreading and cost-sharing approaches of insurance to enable mitigation of risk</a:t>
            </a:r>
          </a:p>
          <a:p>
            <a:pPr lvl="1"/>
            <a:r>
              <a:rPr lang="en-US" sz="2500" dirty="0"/>
              <a:t>[Other?]</a:t>
            </a:r>
          </a:p>
          <a:p>
            <a:r>
              <a:rPr lang="en-US" sz="2500" dirty="0"/>
              <a:t>References</a:t>
            </a:r>
          </a:p>
          <a:p>
            <a:endParaRPr lang="en-US" sz="3500" dirty="0"/>
          </a:p>
        </p:txBody>
      </p:sp>
    </p:spTree>
    <p:extLst>
      <p:ext uri="{BB962C8B-B14F-4D97-AF65-F5344CB8AC3E}">
        <p14:creationId xmlns:p14="http://schemas.microsoft.com/office/powerpoint/2010/main" val="1111935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2025" dirty="0">
                <a:solidFill>
                  <a:srgbClr val="604A7B"/>
                </a:solidFill>
              </a:rPr>
              <a:t>(table of contents)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0070C0"/>
                </a:solidFill>
              </a:rPr>
              <a:t>166.  New Iterations of Traditional Frauds </a:t>
            </a:r>
          </a:p>
          <a:p>
            <a:pPr marL="0" indent="0">
              <a:buNone/>
            </a:pPr>
            <a:r>
              <a:rPr lang="en-US" dirty="0">
                <a:solidFill>
                  <a:srgbClr val="0070C0"/>
                </a:solidFill>
              </a:rPr>
              <a:t>167.  UCC-Type Risks</a:t>
            </a:r>
          </a:p>
          <a:p>
            <a:pPr marL="0" indent="0">
              <a:buNone/>
            </a:pPr>
            <a:r>
              <a:rPr lang="en-US" dirty="0">
                <a:solidFill>
                  <a:srgbClr val="00B050"/>
                </a:solidFill>
              </a:rPr>
              <a:t>168.  Unfocused Responses</a:t>
            </a:r>
          </a:p>
          <a:p>
            <a:pPr marL="0" indent="0">
              <a:buNone/>
            </a:pPr>
            <a:r>
              <a:rPr lang="en-US" dirty="0">
                <a:solidFill>
                  <a:srgbClr val="C00000"/>
                </a:solidFill>
              </a:rPr>
              <a:t>169.  Occupied Infrastructures</a:t>
            </a:r>
          </a:p>
          <a:p>
            <a:pPr marL="0" indent="0">
              <a:buNone/>
            </a:pPr>
            <a:r>
              <a:rPr lang="en-US" dirty="0">
                <a:solidFill>
                  <a:srgbClr val="00B050"/>
                </a:solidFill>
              </a:rPr>
              <a:t>170.  Inter-Generational Interpretations</a:t>
            </a:r>
          </a:p>
          <a:p>
            <a:pPr marL="0" indent="0">
              <a:buNone/>
            </a:pPr>
            <a:r>
              <a:rPr lang="en-US" dirty="0">
                <a:solidFill>
                  <a:srgbClr val="00B050"/>
                </a:solidFill>
              </a:rPr>
              <a:t>171.  Information “Nuisance”</a:t>
            </a:r>
          </a:p>
          <a:p>
            <a:pPr marL="0" indent="0">
              <a:buNone/>
            </a:pPr>
            <a:r>
              <a:rPr lang="en-US" dirty="0">
                <a:solidFill>
                  <a:srgbClr val="00B050"/>
                </a:solidFill>
              </a:rPr>
              <a:t>172.  Transitions of De-Risking Solutions from “Lab” to “Market”</a:t>
            </a:r>
          </a:p>
          <a:p>
            <a:pPr marL="0" indent="0">
              <a:buNone/>
            </a:pPr>
            <a:r>
              <a:rPr lang="en-US" dirty="0">
                <a:solidFill>
                  <a:srgbClr val="C00000"/>
                </a:solidFill>
              </a:rPr>
              <a:t>173.  Ignorance of Network Edge “Quantitative” Attributes</a:t>
            </a:r>
          </a:p>
          <a:p>
            <a:pPr marL="0" indent="0">
              <a:buNone/>
            </a:pPr>
            <a:r>
              <a:rPr lang="en-US" dirty="0">
                <a:solidFill>
                  <a:srgbClr val="C00000"/>
                </a:solidFill>
              </a:rPr>
              <a:t>174.  Ignorance of Network Edge “Qualitative” Attributes</a:t>
            </a:r>
          </a:p>
          <a:p>
            <a:pPr marL="0" indent="0">
              <a:buNone/>
            </a:pPr>
            <a:r>
              <a:rPr lang="en-US" dirty="0">
                <a:solidFill>
                  <a:srgbClr val="C00000"/>
                </a:solidFill>
              </a:rPr>
              <a:t>175.  “Sym-Info-Genesis” </a:t>
            </a:r>
            <a:r>
              <a:rPr lang="mr-IN" dirty="0">
                <a:solidFill>
                  <a:srgbClr val="C00000"/>
                </a:solidFill>
              </a:rPr>
              <a:t>–</a:t>
            </a:r>
            <a:r>
              <a:rPr lang="en-US" dirty="0">
                <a:solidFill>
                  <a:srgbClr val="C00000"/>
                </a:solidFill>
              </a:rPr>
              <a:t> Engulfment by Abstraction</a:t>
            </a:r>
          </a:p>
          <a:p>
            <a:pPr marL="0" indent="0">
              <a:buNone/>
            </a:pPr>
            <a:r>
              <a:rPr lang="en-US" dirty="0">
                <a:solidFill>
                  <a:srgbClr val="C00000"/>
                </a:solidFill>
              </a:rPr>
              <a:t>176.  Constraint of Possibilities, Bounded Solution Phase Space</a:t>
            </a:r>
          </a:p>
          <a:p>
            <a:pPr marL="385763" indent="-385763">
              <a:buAutoNum type="arabicPeriod" startAt="177"/>
            </a:pPr>
            <a:r>
              <a:rPr lang="en-US" dirty="0">
                <a:solidFill>
                  <a:srgbClr val="00B050"/>
                </a:solidFill>
              </a:rPr>
              <a:t>  Bias – Cognitive – Checklist of Cognitive Biases</a:t>
            </a:r>
            <a:endParaRPr lang="en-US" sz="1275" dirty="0">
              <a:solidFill>
                <a:srgbClr val="00B050"/>
              </a:solidFill>
            </a:endParaRPr>
          </a:p>
          <a:p>
            <a:pPr marL="385763" indent="-385763">
              <a:buAutoNum type="arabicPeriod" startAt="177"/>
            </a:pPr>
            <a:r>
              <a:rPr lang="en-US" dirty="0">
                <a:solidFill>
                  <a:srgbClr val="00B050"/>
                </a:solidFill>
              </a:rPr>
              <a:t>  Bias – Cognitive - Anchoring</a:t>
            </a:r>
          </a:p>
          <a:p>
            <a:pPr marL="0" indent="0">
              <a:buNone/>
            </a:pPr>
            <a:r>
              <a:rPr lang="en-US" dirty="0">
                <a:solidFill>
                  <a:srgbClr val="00B050"/>
                </a:solidFill>
              </a:rPr>
              <a:t>179.  Bias -  Cognitive -  Pareidolia and Apophenia</a:t>
            </a:r>
          </a:p>
          <a:p>
            <a:pPr marL="0" indent="0">
              <a:buNone/>
            </a:pPr>
            <a:r>
              <a:rPr lang="en-US" dirty="0">
                <a:solidFill>
                  <a:srgbClr val="00B050"/>
                </a:solidFill>
              </a:rPr>
              <a:t>180.  Bias -  Cognitive -  Attribution</a:t>
            </a:r>
          </a:p>
          <a:p>
            <a:pPr marL="0" indent="0">
              <a:buNone/>
            </a:pPr>
            <a:endParaRPr lang="en-US" dirty="0">
              <a:solidFill>
                <a:srgbClr val="00B050"/>
              </a:solidFill>
            </a:endParaRPr>
          </a:p>
        </p:txBody>
      </p:sp>
    </p:spTree>
    <p:extLst>
      <p:ext uri="{BB962C8B-B14F-4D97-AF65-F5344CB8AC3E}">
        <p14:creationId xmlns:p14="http://schemas.microsoft.com/office/powerpoint/2010/main" val="120328532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78.  Banking/Financing </a:t>
            </a:r>
            <a:br>
              <a:rPr lang="en-US" sz="3200" dirty="0"/>
            </a:br>
            <a:r>
              <a:rPr lang="en-US" sz="3200" dirty="0"/>
              <a:t>Regulatory and Market Requirements</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Consider “Data” as commodity/quasi-currency:</a:t>
            </a:r>
          </a:p>
          <a:p>
            <a:pPr lvl="2"/>
            <a:r>
              <a:rPr lang="en-US" dirty="0"/>
              <a:t>Will data rights co-management standards cause the commodification of data to the degree that it can enjoy the same market and exchange patterns and operational efficiencies as other commodity markets?</a:t>
            </a:r>
          </a:p>
          <a:p>
            <a:pPr lvl="3"/>
            <a:r>
              <a:rPr lang="en-US" dirty="0"/>
              <a:t>How will those patterns be governed and managed in the case of data?</a:t>
            </a:r>
          </a:p>
          <a:p>
            <a:pPr lvl="2"/>
            <a:r>
              <a:rPr lang="en-US" dirty="0"/>
              <a:t>If so, what are the implications for other information management issues (such as privacy, security, identity management, etc.) of that commodification?</a:t>
            </a:r>
          </a:p>
          <a:p>
            <a:pPr lvl="1"/>
            <a:r>
              <a:rPr lang="en-US" dirty="0"/>
              <a:t>Financing for new technologies may delay R&amp;D and deployment</a:t>
            </a:r>
          </a:p>
          <a:p>
            <a:pPr lvl="1"/>
            <a:r>
              <a:rPr lang="en-US" dirty="0"/>
              <a:t>Bank and Financial Regulations may struggle with intersection of set of all data with the subset of data that is within the regulatory penumbra of the SEC, CFTC, Fed, banking agencies, etc.</a:t>
            </a:r>
          </a:p>
          <a:p>
            <a:pPr lvl="1"/>
            <a:r>
              <a:rPr lang="en-US" dirty="0"/>
              <a:t>Money is (mostly) moved in the form of data (other than currency and coinage). </a:t>
            </a:r>
          </a:p>
          <a:p>
            <a:pPr lvl="2"/>
            <a:r>
              <a:rPr lang="en-US" dirty="0"/>
              <a:t>How will future data regulations (including security, IM and privacy) intersect with existing monetary and banking regulation?</a:t>
            </a:r>
          </a:p>
          <a:p>
            <a:pPr lvl="1"/>
            <a:r>
              <a:rPr lang="en-US" dirty="0"/>
              <a:t>What are implications of the technology/system for future crypto-currency and related domains?</a:t>
            </a:r>
          </a:p>
          <a:p>
            <a:pPr lvl="1"/>
            <a:r>
              <a:rPr lang="en-US" dirty="0"/>
              <a:t>[Other?]</a:t>
            </a:r>
          </a:p>
          <a:p>
            <a:r>
              <a:rPr lang="en-US" dirty="0"/>
              <a:t>References</a:t>
            </a:r>
          </a:p>
          <a:p>
            <a:endParaRPr lang="en-US" sz="4600" dirty="0"/>
          </a:p>
        </p:txBody>
      </p:sp>
    </p:spTree>
    <p:extLst>
      <p:ext uri="{BB962C8B-B14F-4D97-AF65-F5344CB8AC3E}">
        <p14:creationId xmlns:p14="http://schemas.microsoft.com/office/powerpoint/2010/main" val="249111536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78. Banking/Financing </a:t>
            </a:r>
            <a:br>
              <a:rPr lang="en-US" sz="3200" dirty="0"/>
            </a:br>
            <a:r>
              <a:rPr lang="en-US" sz="3200" dirty="0"/>
              <a:t>Regulatory and Market Requirements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how the candidate security, IM or privacy system and/or technology supports (or undermines) existing banking/financial regulatory structures</a:t>
            </a:r>
          </a:p>
          <a:p>
            <a:pPr lvl="2"/>
            <a:r>
              <a:rPr lang="en-US" dirty="0"/>
              <a:t>Computational sovereigns</a:t>
            </a:r>
          </a:p>
          <a:p>
            <a:pPr lvl="3"/>
            <a:r>
              <a:rPr lang="en-US" dirty="0"/>
              <a:t>Blockchain and distributed ledger</a:t>
            </a:r>
          </a:p>
          <a:p>
            <a:pPr lvl="3"/>
            <a:r>
              <a:rPr lang="en-US" dirty="0"/>
              <a:t>Intangible value portability</a:t>
            </a:r>
          </a:p>
          <a:p>
            <a:pPr lvl="3"/>
            <a:r>
              <a:rPr lang="en-US" dirty="0"/>
              <a:t>Cryptographic secrecy</a:t>
            </a:r>
          </a:p>
          <a:p>
            <a:pPr lvl="2"/>
            <a:r>
              <a:rPr lang="en-US" dirty="0"/>
              <a:t>Beyond distributed ledgers</a:t>
            </a:r>
          </a:p>
          <a:p>
            <a:pPr lvl="3"/>
            <a:r>
              <a:rPr lang="en-US" dirty="0"/>
              <a:t>Consider potential for distributed architectures of other apparatus of finance and implications for financial and other regulation</a:t>
            </a:r>
          </a:p>
          <a:p>
            <a:pPr lvl="4"/>
            <a:r>
              <a:rPr lang="en-US" dirty="0"/>
              <a:t>Move to “neighborhood watch” and “reputation-based enforcement” systems</a:t>
            </a:r>
          </a:p>
          <a:p>
            <a:pPr lvl="1"/>
            <a:r>
              <a:rPr lang="en-US" dirty="0"/>
              <a:t>Consider how existing banking and financial regulation can be applied (by either direct application or analogy) to emerging data markets.</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79.  Consumer Protection Law Constraints</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Consumer protection laws establish particular legal “duties of care” and other obligations in case of relationships with consumers (non-B2B contexts).  </a:t>
            </a:r>
          </a:p>
          <a:p>
            <a:pPr lvl="2"/>
            <a:r>
              <a:rPr lang="en-US" dirty="0"/>
              <a:t>security, IM system and/or technology data flows must be consistent with consumer protection laws</a:t>
            </a:r>
          </a:p>
          <a:p>
            <a:pPr lvl="1"/>
            <a:r>
              <a:rPr lang="en-US" dirty="0"/>
              <a:t>Is the optimal operation of the system and/or technology consistent with consumer protection laws?</a:t>
            </a:r>
          </a:p>
          <a:p>
            <a:pPr lvl="2"/>
            <a:r>
              <a:rPr lang="en-US" dirty="0"/>
              <a:t>Is that consistency maintained across laws of multiple jurisdictions/markets?</a:t>
            </a:r>
          </a:p>
          <a:p>
            <a:pPr lvl="1"/>
            <a:r>
              <a:rPr lang="en-US" dirty="0"/>
              <a:t>In what ways does the candidate system and/or technology foster or facilitate application of consumer protection laws</a:t>
            </a:r>
          </a:p>
          <a:p>
            <a:pPr lvl="2"/>
            <a:r>
              <a:rPr lang="en-US" dirty="0"/>
              <a:t>FTC privacy regulation</a:t>
            </a:r>
          </a:p>
          <a:p>
            <a:pPr lvl="2"/>
            <a:r>
              <a:rPr lang="en-US" dirty="0"/>
              <a:t>Consumer protection laws</a:t>
            </a:r>
          </a:p>
          <a:p>
            <a:pPr lvl="1"/>
            <a:r>
              <a:rPr lang="en-US" dirty="0"/>
              <a:t>Does the technology produce data and/or metrics that can help support protections of consumer laws in US or abroad?</a:t>
            </a:r>
          </a:p>
          <a:p>
            <a:pPr lvl="1"/>
            <a:r>
              <a:rPr lang="en-US" dirty="0"/>
              <a:t>Can the system/technology operation and/or output enhance consumer protection beyond that currently required by law and regulation?</a:t>
            </a:r>
          </a:p>
          <a:p>
            <a:pPr lvl="2"/>
            <a:r>
              <a:rPr lang="en-US" dirty="0"/>
              <a:t>What are the negative implications of that “innovation of protection?”</a:t>
            </a:r>
          </a:p>
          <a:p>
            <a:pPr lvl="3"/>
            <a:r>
              <a:rPr lang="en-US" dirty="0"/>
              <a:t>Does it involve Vigilantism?</a:t>
            </a:r>
          </a:p>
          <a:p>
            <a:pPr lvl="3"/>
            <a:r>
              <a:rPr lang="en-US" dirty="0"/>
              <a:t>Is “due process” lost in market-based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9111536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79.  Consumer Protection Law Constraints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application of elements of statutory claims as guidance in product design/development</a:t>
            </a:r>
          </a:p>
          <a:p>
            <a:pPr lvl="2"/>
            <a:r>
              <a:rPr lang="en-US" dirty="0"/>
              <a:t>Can use elements of various consumer protection laws as framework for development of metrics and data collection structures for application of the system and/or technology.</a:t>
            </a:r>
          </a:p>
          <a:p>
            <a:pPr lvl="3"/>
            <a:r>
              <a:rPr lang="en-US" dirty="0"/>
              <a:t>Adopt subset of existing legal obligations as “requirements” for system build</a:t>
            </a:r>
          </a:p>
          <a:p>
            <a:pPr lvl="3"/>
            <a:r>
              <a:rPr lang="en-US" dirty="0"/>
              <a:t>Gain adoption benefits of law as “de facto” standardization</a:t>
            </a:r>
          </a:p>
          <a:p>
            <a:pPr lvl="1"/>
            <a:r>
              <a:rPr lang="en-US" dirty="0"/>
              <a:t>Consider adoption of “highest common denominator” (most consumer protective law) as guideline for technology/system design and development</a:t>
            </a:r>
          </a:p>
          <a:p>
            <a:pPr lvl="2"/>
            <a:r>
              <a:rPr lang="en-US" dirty="0"/>
              <a:t>Can then introduce technology/system in lesser-regulated setting as “race to the top” for consumer protection.</a:t>
            </a:r>
          </a:p>
          <a:p>
            <a:pPr lvl="2"/>
            <a:r>
              <a:rPr lang="en-US" dirty="0"/>
              <a:t>Example of using private law (contract and TOU, etc.) as mechanism to recruit populations and help bridge differences of public law among jurisdictions</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254908220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80.  FTC Enforcement Policies FOR Privacy</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FTC administrative rulings have established new requirements and duties for “privacy” </a:t>
            </a:r>
          </a:p>
          <a:p>
            <a:pPr lvl="2"/>
            <a:r>
              <a:rPr lang="en-US" dirty="0"/>
              <a:t>Rulings based generally in FTC Title V “unfair and deceptive acts and practices” </a:t>
            </a:r>
          </a:p>
          <a:p>
            <a:pPr lvl="2"/>
            <a:r>
              <a:rPr lang="en-US" dirty="0"/>
              <a:t>This foundation constrains FTC jurisdiction at some point</a:t>
            </a:r>
          </a:p>
          <a:p>
            <a:pPr lvl="1"/>
            <a:r>
              <a:rPr lang="en-US" dirty="0"/>
              <a:t>What areas of emerging harms are NOT being addressed as a result of FTC prominence in the realm of privacy, but subject to its limitations based on the source of its authority?</a:t>
            </a:r>
          </a:p>
          <a:p>
            <a:pPr lvl="2"/>
            <a:r>
              <a:rPr lang="en-US" dirty="0"/>
              <a:t>What additional mechanisms (beyond FTC substantive and procedural boundaries) are available to identify and realize emerging individual harms and rights associated with new information technologies including that subset that are associated with security, IM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9111536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80. FTC Enforcement Policies FOR Privacy</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incorporation of FTC rulings as guidance</a:t>
            </a:r>
          </a:p>
          <a:p>
            <a:pPr lvl="2"/>
            <a:r>
              <a:rPr lang="en-US" dirty="0"/>
              <a:t>FTC administrative rulings add details to application of privacy rules in US.</a:t>
            </a:r>
          </a:p>
          <a:p>
            <a:pPr lvl="2"/>
            <a:r>
              <a:rPr lang="en-US" dirty="0"/>
              <a:t>Note that FTC approach is narrower than broader emerging privacy considerations</a:t>
            </a:r>
          </a:p>
          <a:p>
            <a:pPr lvl="3"/>
            <a:r>
              <a:rPr lang="en-US" dirty="0"/>
              <a:t>Based on FTC auspices over “consumers”</a:t>
            </a:r>
          </a:p>
          <a:p>
            <a:pPr lvl="1"/>
            <a:r>
              <a:rPr lang="en-US" dirty="0"/>
              <a:t>Consider opportunity to review other FIPPs-based systems for interoperable policy opportunities</a:t>
            </a:r>
          </a:p>
          <a:p>
            <a:pPr lvl="2"/>
            <a:r>
              <a:rPr lang="en-US" dirty="0"/>
              <a:t>See article by Bob Gellman in bibliography.  </a:t>
            </a:r>
          </a:p>
          <a:p>
            <a:pPr lvl="2"/>
            <a:r>
              <a:rPr lang="en-US" dirty="0"/>
              <a:t>Consider that FIPPS is the </a:t>
            </a:r>
            <a:r>
              <a:rPr lang="en-US" i="1" dirty="0"/>
              <a:t>genus</a:t>
            </a:r>
            <a:r>
              <a:rPr lang="en-US" dirty="0"/>
              <a:t> of which there are various </a:t>
            </a:r>
            <a:r>
              <a:rPr lang="en-US" i="1" dirty="0"/>
              <a:t>species</a:t>
            </a:r>
            <a:r>
              <a:rPr lang="en-US" dirty="0"/>
              <a:t> of regulatory and self-regulatory laws and rules</a:t>
            </a:r>
          </a:p>
          <a:p>
            <a:pPr lvl="3"/>
            <a:r>
              <a:rPr lang="en-US" dirty="0"/>
              <a:t>Regulatory examples (GDPR, DHS Privacy Rule) </a:t>
            </a:r>
          </a:p>
          <a:p>
            <a:pPr lvl="3"/>
            <a:r>
              <a:rPr lang="en-US" dirty="0"/>
              <a:t>Self regulatory examples – GSMA</a:t>
            </a:r>
          </a:p>
          <a:p>
            <a:pPr lvl="1"/>
            <a:r>
              <a:rPr lang="en-US" dirty="0"/>
              <a:t>Consider limitations of FIPPS approaches (including as applied by the FTC), and potential mechanisms to extend the foundation of FIPPS beyond current protections (even as many of those original principles remain aspirational).</a:t>
            </a:r>
          </a:p>
          <a:p>
            <a:pPr lvl="1"/>
            <a:r>
              <a:rPr lang="en-US" dirty="0"/>
              <a:t>What other agencies of government might help to define privacy rights beyond consumer privacy?</a:t>
            </a:r>
          </a:p>
          <a:p>
            <a:pPr lvl="2"/>
            <a:r>
              <a:rPr lang="en-US" dirty="0"/>
              <a:t>Commerce/SBA? – frameworks for people as ”data producers”</a:t>
            </a:r>
          </a:p>
          <a:p>
            <a:pPr lvl="2"/>
            <a:r>
              <a:rPr lang="en-US" dirty="0"/>
              <a:t>OSHA – Employee data rights</a:t>
            </a:r>
          </a:p>
          <a:p>
            <a:pPr lvl="2"/>
            <a:r>
              <a:rPr lang="en-US" dirty="0"/>
              <a:t>IRS – Tax data</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81.  FTC Enforcement Policies for </a:t>
            </a:r>
            <a:br>
              <a:rPr lang="en-US" sz="3200" dirty="0"/>
            </a:br>
            <a:r>
              <a:rPr lang="en-US" sz="3200" dirty="0"/>
              <a:t>OTHER THAN Privacy</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FTC jurisdiction (and auspices) extend to the protection of individuals (and businesses) beyond just privacy considerations of individuals, in ways that affect security, IM and Privacy.</a:t>
            </a:r>
          </a:p>
          <a:p>
            <a:pPr lvl="2"/>
            <a:r>
              <a:rPr lang="en-US" dirty="0"/>
              <a:t>Antitrust</a:t>
            </a:r>
          </a:p>
          <a:p>
            <a:pPr lvl="3"/>
            <a:r>
              <a:rPr lang="en-US" dirty="0"/>
              <a:t>What is interaction of security, IM, Privacy and market structures?</a:t>
            </a:r>
          </a:p>
          <a:p>
            <a:pPr lvl="2"/>
            <a:r>
              <a:rPr lang="en-US" dirty="0"/>
              <a:t>Commercial practices</a:t>
            </a:r>
          </a:p>
          <a:p>
            <a:pPr lvl="3"/>
            <a:r>
              <a:rPr lang="en-US" dirty="0"/>
              <a:t>What is the relationship of IM, security and privacy to the presentation and consumption of services and data collection activities?</a:t>
            </a:r>
          </a:p>
          <a:p>
            <a:pPr lvl="4"/>
            <a:r>
              <a:rPr lang="en-US" dirty="0"/>
              <a:t>Consider the “nectar” based model and consumer disclosures relating to receipt of free services.</a:t>
            </a:r>
          </a:p>
          <a:p>
            <a:pPr lvl="2"/>
            <a:r>
              <a:rPr lang="en-US" dirty="0"/>
              <a:t>Mechanisms for rights under 4 traditional torts?</a:t>
            </a:r>
          </a:p>
          <a:p>
            <a:pPr lvl="3"/>
            <a:r>
              <a:rPr lang="en-US" dirty="0"/>
              <a:t>Imagine what FTC or other government enforcement might be for traditional privacy torts</a:t>
            </a:r>
          </a:p>
          <a:p>
            <a:pPr lvl="4"/>
            <a:r>
              <a:rPr lang="en-US" dirty="0"/>
              <a:t>Defamation (Libel and Slander) - Reputation harms </a:t>
            </a:r>
          </a:p>
          <a:p>
            <a:pPr lvl="4"/>
            <a:r>
              <a:rPr lang="en-US" dirty="0"/>
              <a:t>Invasion of private space</a:t>
            </a:r>
          </a:p>
          <a:p>
            <a:pPr lvl="4"/>
            <a:r>
              <a:rPr lang="en-US" dirty="0"/>
              <a:t>Publication of private facts (false light)</a:t>
            </a:r>
          </a:p>
          <a:p>
            <a:pPr lvl="4"/>
            <a:r>
              <a:rPr lang="en-US" dirty="0"/>
              <a:t>Mis-appropriation – commercial harms from data?</a:t>
            </a:r>
          </a:p>
          <a:p>
            <a:pPr lvl="4"/>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9111536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81. FTC Enforcement Policies for </a:t>
            </a:r>
            <a:br>
              <a:rPr lang="en-US" sz="3200" dirty="0"/>
            </a:br>
            <a:r>
              <a:rPr lang="en-US" sz="3200" dirty="0"/>
              <a:t>OTHER THAN Privacy</a:t>
            </a:r>
          </a:p>
        </p:txBody>
      </p:sp>
      <p:sp>
        <p:nvSpPr>
          <p:cNvPr id="3" name="Content Placeholder 2"/>
          <p:cNvSpPr>
            <a:spLocks noGrp="1"/>
          </p:cNvSpPr>
          <p:nvPr>
            <p:ph idx="1"/>
          </p:nvPr>
        </p:nvSpPr>
        <p:spPr/>
        <p:txBody>
          <a:bodyPr>
            <a:normAutofit fontScale="85000" lnSpcReduction="20000"/>
          </a:bodyPr>
          <a:lstStyle/>
          <a:p>
            <a:r>
              <a:rPr lang="en-US" dirty="0"/>
              <a:t>Candidate Analytical Frameworks/Metrics/Actions</a:t>
            </a:r>
          </a:p>
          <a:p>
            <a:pPr lvl="1"/>
            <a:r>
              <a:rPr lang="en-US" dirty="0"/>
              <a:t>Are there aspects of FTC enforcement and administrative policy and processes that relate to policy areas contiguous to privacy (such as data security, consumer credit, etc.) that have not yet been recruited into the service of making reliable those consumer-facing services upon which privacy is dependent?</a:t>
            </a:r>
          </a:p>
          <a:p>
            <a:pPr lvl="2"/>
            <a:r>
              <a:rPr lang="en-US" dirty="0"/>
              <a:t>Consider the “information channel integrity” model of privacy</a:t>
            </a:r>
          </a:p>
          <a:p>
            <a:pPr lvl="3"/>
            <a:r>
              <a:rPr lang="en-US" dirty="0"/>
              <a:t>i.e., if can enhance the integrity of the “expressive” and “perceptual” channels (as measured through multiple vectors) available to people, that will help address privacy, security, etc.</a:t>
            </a:r>
          </a:p>
          <a:p>
            <a:pPr lvl="3"/>
            <a:r>
              <a:rPr lang="en-US" dirty="0"/>
              <a:t>Erving Goffman 2.0?</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254908220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82.  “Quantum” State Collapse </a:t>
            </a:r>
          </a:p>
        </p:txBody>
      </p:sp>
      <p:sp>
        <p:nvSpPr>
          <p:cNvPr id="3" name="Content Placeholder 2"/>
          <p:cNvSpPr>
            <a:spLocks noGrp="1"/>
          </p:cNvSpPr>
          <p:nvPr>
            <p:ph idx="1"/>
          </p:nvPr>
        </p:nvSpPr>
        <p:spPr/>
        <p:txBody>
          <a:bodyPr>
            <a:normAutofit fontScale="47500" lnSpcReduction="20000"/>
          </a:bodyPr>
          <a:lstStyle/>
          <a:p>
            <a:r>
              <a:rPr lang="en-US" dirty="0"/>
              <a:t>Challenges </a:t>
            </a:r>
          </a:p>
          <a:p>
            <a:pPr lvl="1"/>
            <a:r>
              <a:rPr lang="en-US" dirty="0"/>
              <a:t>The origins of information network risks are complex, and AAAA risk elements may not lend themselves to prediction relying on data regarding prior system performance.</a:t>
            </a:r>
          </a:p>
          <a:p>
            <a:pPr lvl="2"/>
            <a:r>
              <a:rPr lang="en-US" dirty="0"/>
              <a:t>Past performance is not a predictor of future performance in complex systems</a:t>
            </a:r>
          </a:p>
          <a:p>
            <a:pPr lvl="3"/>
            <a:r>
              <a:rPr lang="en-US" dirty="0"/>
              <a:t>such as markets</a:t>
            </a:r>
          </a:p>
          <a:p>
            <a:pPr lvl="3"/>
            <a:r>
              <a:rPr lang="en-US" dirty="0"/>
              <a:t>seismic activity</a:t>
            </a:r>
          </a:p>
          <a:p>
            <a:pPr lvl="1"/>
            <a:r>
              <a:rPr lang="en-US" dirty="0"/>
              <a:t>How can system risk be quantified in the absence of effective predictive analytics?</a:t>
            </a:r>
          </a:p>
          <a:p>
            <a:pPr lvl="1"/>
            <a:r>
              <a:rPr lang="en-US" dirty="0"/>
              <a:t>Are there correlations that can help guide behavior of organizations and people where the potential timing, severity and likelihood of system failures are unknown?</a:t>
            </a:r>
          </a:p>
          <a:p>
            <a:pPr lvl="1"/>
            <a:r>
              <a:rPr lang="en-US" dirty="0"/>
              <a:t>Are there statistical or other models of security, IM architectures and technology systems that can be helpfully constructed to capture and/or apply extant sensory data to capture identity entropy?	</a:t>
            </a:r>
          </a:p>
          <a:p>
            <a:pPr lvl="1"/>
            <a:r>
              <a:rPr lang="en-US" dirty="0"/>
              <a:t>What are the “Lagrangian Coherent Structures” of identity and how can they be applied in security, IM settings?</a:t>
            </a:r>
          </a:p>
          <a:p>
            <a:pPr lvl="2"/>
            <a:r>
              <a:rPr lang="en-US" dirty="0"/>
              <a:t>Compare to Lenticular cloud on mountaintop – Wind moves, while cloud appears stationary</a:t>
            </a:r>
          </a:p>
          <a:p>
            <a:pPr lvl="2"/>
            <a:r>
              <a:rPr lang="en-US" dirty="0"/>
              <a:t>In online identity – data flows with interactions, and identity appears stationary</a:t>
            </a:r>
          </a:p>
          <a:p>
            <a:pPr lvl="1"/>
            <a:r>
              <a:rPr lang="en-US" dirty="0"/>
              <a:t>Statistical approaches to IM authentication?</a:t>
            </a:r>
          </a:p>
          <a:p>
            <a:pPr lvl="1"/>
            <a:r>
              <a:rPr lang="en-US" dirty="0"/>
              <a:t>Statistical approaches to authorization?</a:t>
            </a:r>
          </a:p>
          <a:p>
            <a:pPr lvl="3"/>
            <a:r>
              <a:rPr lang="en-US" dirty="0"/>
              <a:t>Explore how to turn vast complexity of context and subjective variables into statistically cognizable and parse-able value variables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9111536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2662"/>
          </a:xfrm>
        </p:spPr>
        <p:txBody>
          <a:bodyPr>
            <a:noAutofit/>
          </a:bodyPr>
          <a:lstStyle/>
          <a:p>
            <a:r>
              <a:rPr lang="en-US" sz="3200" dirty="0"/>
              <a:t>82.  “Quantum” State Collapse </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Among models for complex systems</a:t>
            </a:r>
          </a:p>
          <a:p>
            <a:pPr lvl="2"/>
            <a:r>
              <a:rPr lang="en-US" dirty="0"/>
              <a:t>Consider “Wave Function Collapse” as a “black box” for thermodynamically irreversible interaction with the classical environment.</a:t>
            </a:r>
          </a:p>
          <a:p>
            <a:pPr lvl="2"/>
            <a:r>
              <a:rPr lang="en-US" dirty="0"/>
              <a:t>A system that is statistically unpredictable and immeasurable can become measurable and predictable when phase space narrows with irreversible interactions</a:t>
            </a:r>
          </a:p>
          <a:p>
            <a:pPr lvl="2"/>
            <a:r>
              <a:rPr lang="en-US" dirty="0"/>
              <a:t>How can mechanisms of interactions be recruited for causing discretion-collapse to constrain behaviors and reduce risk</a:t>
            </a:r>
          </a:p>
          <a:p>
            <a:pPr lvl="3"/>
            <a:r>
              <a:rPr lang="en-US" dirty="0"/>
              <a:t>Consider distributed ledger as mechanism of statistical irreversibility of interactions</a:t>
            </a:r>
          </a:p>
          <a:p>
            <a:pPr lvl="1"/>
            <a:r>
              <a:rPr lang="en-US" dirty="0"/>
              <a:t>Consider other forms of “controls” external to system that is behaving unpredictably</a:t>
            </a:r>
          </a:p>
          <a:p>
            <a:pPr lvl="2"/>
            <a:r>
              <a:rPr lang="en-US" dirty="0"/>
              <a:t>Insurance</a:t>
            </a:r>
          </a:p>
          <a:p>
            <a:pPr lvl="3"/>
            <a:r>
              <a:rPr lang="en-US" dirty="0"/>
              <a:t>Don’t reduce risk of AAAA event, but mitigate harm to single individual or organization</a:t>
            </a:r>
          </a:p>
          <a:p>
            <a:pPr lvl="2"/>
            <a:r>
              <a:rPr lang="en-US" dirty="0"/>
              <a:t>Standards</a:t>
            </a:r>
          </a:p>
          <a:p>
            <a:pPr lvl="3"/>
            <a:r>
              <a:rPr lang="en-US" dirty="0"/>
              <a:t>Convert “unknown unknowns” of risk into “known unknowns”</a:t>
            </a:r>
          </a:p>
          <a:p>
            <a:pPr lvl="4"/>
            <a:r>
              <a:rPr lang="en-US" dirty="0"/>
              <a:t>E.g., Stoplights don’t guarantee driver compliance with laws.</a:t>
            </a:r>
          </a:p>
          <a:p>
            <a:pPr lvl="1"/>
            <a:r>
              <a:rPr lang="en-US" dirty="0"/>
              <a:t>[Other?]</a:t>
            </a:r>
          </a:p>
          <a:p>
            <a:r>
              <a:rPr lang="en-US" dirty="0"/>
              <a:t>References</a:t>
            </a:r>
          </a:p>
          <a:p>
            <a:endParaRPr lang="en-US" dirty="0"/>
          </a:p>
          <a:p>
            <a:pPr lvl="1"/>
            <a:endParaRPr lang="en-US" dirty="0"/>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2025" dirty="0">
                <a:solidFill>
                  <a:srgbClr val="604A7B"/>
                </a:solidFill>
              </a:rPr>
              <a:t>(table of contents)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00B050"/>
                </a:solidFill>
              </a:rPr>
              <a:t>181.  Bias -  Cognitive -  Framing </a:t>
            </a:r>
          </a:p>
          <a:p>
            <a:pPr marL="0" indent="0">
              <a:buNone/>
            </a:pPr>
            <a:r>
              <a:rPr lang="en-US" dirty="0">
                <a:solidFill>
                  <a:srgbClr val="00B050"/>
                </a:solidFill>
              </a:rPr>
              <a:t>182.  Bias -  Cognitive -  Halo Effect</a:t>
            </a:r>
          </a:p>
          <a:p>
            <a:pPr marL="0" indent="0">
              <a:buNone/>
            </a:pPr>
            <a:r>
              <a:rPr lang="en-US" dirty="0">
                <a:solidFill>
                  <a:srgbClr val="00B050"/>
                </a:solidFill>
              </a:rPr>
              <a:t>183.  Bias -  Cognitive -  Self-Esteem</a:t>
            </a:r>
          </a:p>
          <a:p>
            <a:pPr marL="0" indent="0">
              <a:buNone/>
            </a:pPr>
            <a:r>
              <a:rPr lang="en-US" dirty="0">
                <a:solidFill>
                  <a:srgbClr val="00B050"/>
                </a:solidFill>
              </a:rPr>
              <a:t>184.  Bias -  Cognitive -  Status Quo</a:t>
            </a:r>
          </a:p>
          <a:p>
            <a:pPr marL="0" indent="0">
              <a:buNone/>
            </a:pPr>
            <a:r>
              <a:rPr lang="en-US" dirty="0">
                <a:solidFill>
                  <a:srgbClr val="0070C0"/>
                </a:solidFill>
              </a:rPr>
              <a:t>185.  Bias -  Conflict of Interest - Bribery</a:t>
            </a:r>
          </a:p>
          <a:p>
            <a:pPr marL="0" indent="0">
              <a:buNone/>
            </a:pPr>
            <a:r>
              <a:rPr lang="en-US" dirty="0">
                <a:solidFill>
                  <a:srgbClr val="00B050"/>
                </a:solidFill>
              </a:rPr>
              <a:t>186.  Bias -  Conflict of Interest -  Favoritism</a:t>
            </a:r>
          </a:p>
          <a:p>
            <a:pPr marL="0" indent="0">
              <a:buNone/>
            </a:pPr>
            <a:r>
              <a:rPr lang="en-US" dirty="0">
                <a:solidFill>
                  <a:srgbClr val="0070C0"/>
                </a:solidFill>
              </a:rPr>
              <a:t>187.  Bias -  Conflict of Interest -  Lobbying</a:t>
            </a:r>
          </a:p>
          <a:p>
            <a:pPr marL="0" indent="0">
              <a:buNone/>
            </a:pPr>
            <a:r>
              <a:rPr lang="en-US" dirty="0">
                <a:solidFill>
                  <a:srgbClr val="0070C0"/>
                </a:solidFill>
              </a:rPr>
              <a:t>188.  Bias -  Conflict of Interest -   Shilling</a:t>
            </a:r>
          </a:p>
          <a:p>
            <a:pPr marL="0" indent="0">
              <a:buNone/>
            </a:pPr>
            <a:r>
              <a:rPr lang="en-US" dirty="0">
                <a:solidFill>
                  <a:srgbClr val="00B050"/>
                </a:solidFill>
              </a:rPr>
              <a:t>189.  Bias -  Conflict of Interest – Extortion/Blackmail</a:t>
            </a:r>
          </a:p>
          <a:p>
            <a:pPr marL="0" indent="0">
              <a:buNone/>
            </a:pPr>
            <a:r>
              <a:rPr lang="en-US" dirty="0">
                <a:solidFill>
                  <a:srgbClr val="00B050"/>
                </a:solidFill>
              </a:rPr>
              <a:t>190.  Bias – Conflict of Interest – Nepotism</a:t>
            </a:r>
          </a:p>
          <a:p>
            <a:pPr marL="0" indent="0">
              <a:buNone/>
            </a:pPr>
            <a:r>
              <a:rPr lang="en-US" dirty="0">
                <a:solidFill>
                  <a:srgbClr val="00B050"/>
                </a:solidFill>
              </a:rPr>
              <a:t>191.  Bias – Conflict of Interest – Horse Trading</a:t>
            </a:r>
          </a:p>
          <a:p>
            <a:pPr marL="0" indent="0">
              <a:buNone/>
            </a:pPr>
            <a:r>
              <a:rPr lang="en-US" dirty="0">
                <a:solidFill>
                  <a:srgbClr val="00B050"/>
                </a:solidFill>
              </a:rPr>
              <a:t>192.  Bias – Conflict of Interest – Financial Stake</a:t>
            </a:r>
          </a:p>
          <a:p>
            <a:pPr marL="0" indent="0">
              <a:buNone/>
            </a:pPr>
            <a:r>
              <a:rPr lang="en-US" dirty="0">
                <a:solidFill>
                  <a:srgbClr val="00B050"/>
                </a:solidFill>
              </a:rPr>
              <a:t>193.  Bias – Analytical/Statistical -  Selection Bias</a:t>
            </a:r>
          </a:p>
          <a:p>
            <a:pPr marL="0" indent="0">
              <a:buNone/>
            </a:pPr>
            <a:r>
              <a:rPr lang="en-US" dirty="0">
                <a:solidFill>
                  <a:srgbClr val="00B050"/>
                </a:solidFill>
              </a:rPr>
              <a:t>194.  Bias – Institutional - Academic</a:t>
            </a:r>
          </a:p>
          <a:p>
            <a:pPr marL="0" indent="0">
              <a:buNone/>
            </a:pPr>
            <a:r>
              <a:rPr lang="en-US" dirty="0">
                <a:solidFill>
                  <a:srgbClr val="00B050"/>
                </a:solidFill>
              </a:rPr>
              <a:t>195.  Bias – Institutional – Academic - Experimenter</a:t>
            </a:r>
          </a:p>
          <a:p>
            <a:pPr marL="0" indent="0">
              <a:buNone/>
            </a:pPr>
            <a:endParaRPr lang="en-US" dirty="0"/>
          </a:p>
        </p:txBody>
      </p:sp>
    </p:spTree>
    <p:extLst>
      <p:ext uri="{BB962C8B-B14F-4D97-AF65-F5344CB8AC3E}">
        <p14:creationId xmlns:p14="http://schemas.microsoft.com/office/powerpoint/2010/main" val="2836433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83.  Phase Change Potential</a:t>
            </a:r>
            <a:br>
              <a:rPr lang="en-US" sz="3200" dirty="0"/>
            </a:br>
            <a:r>
              <a:rPr lang="en-US" sz="3200" dirty="0"/>
              <a:t>(Technology as “Seed Crystal”)</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When all individual elements of a material are in a uniform state, a small disturbance can cause a dramatic change across the mass of the material</a:t>
            </a:r>
          </a:p>
          <a:p>
            <a:pPr lvl="2"/>
            <a:r>
              <a:rPr lang="en-US" dirty="0"/>
              <a:t>Consider water at 32 degrees turning to ice</a:t>
            </a:r>
          </a:p>
          <a:p>
            <a:pPr lvl="2"/>
            <a:r>
              <a:rPr lang="en-US" dirty="0"/>
              <a:t>Risk phase change? - Consider risks of one type of insect pest to single species forest</a:t>
            </a:r>
          </a:p>
          <a:p>
            <a:pPr lvl="2"/>
            <a:r>
              <a:rPr lang="en-US" dirty="0"/>
              <a:t>Consider memetic narrative structures across a population</a:t>
            </a:r>
          </a:p>
          <a:p>
            <a:pPr lvl="1"/>
            <a:r>
              <a:rPr lang="en-US" dirty="0"/>
              <a:t>In hybrid socio-technical systems, people and organizations are not just “users” of the risk reducing system, they are also “elements” of the system, and their reliable performance of system duties and responsibilities is critical to system optimal performance</a:t>
            </a:r>
          </a:p>
          <a:p>
            <a:pPr lvl="2"/>
            <a:r>
              <a:rPr lang="en-US" dirty="0"/>
              <a:t>Where “Tools and Rules” are needed to render system and/or technology and people reliable In hybrid sociotechnical systems, the behavior of one can enhance (or degrade) the performance of the other</a:t>
            </a:r>
          </a:p>
          <a:p>
            <a:pPr lvl="1"/>
            <a:r>
              <a:rPr lang="en-US" dirty="0"/>
              <a:t>Are there aspects of the system and/or technology that can help to cultivate dramatic changes in the level of risk mitigation in the system, not just by operation of the system and/or technology alone, but also by enabling or recruiting people and organizations in the system to dramatically alter their behavior in fundamental ways?</a:t>
            </a:r>
          </a:p>
          <a:p>
            <a:pPr lvl="2"/>
            <a:r>
              <a:rPr lang="en-US" dirty="0"/>
              <a:t>Pay-forward-type activities</a:t>
            </a:r>
          </a:p>
          <a:p>
            <a:pPr lvl="2"/>
            <a:r>
              <a:rPr lang="en-US" dirty="0"/>
              <a:t>Socialization in work environments and other semi-compulsory settings.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9111536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83. Phase Change Potential</a:t>
            </a:r>
            <a:br>
              <a:rPr lang="en-US" sz="3200" dirty="0"/>
            </a:br>
            <a:r>
              <a:rPr lang="en-US" sz="3200" dirty="0"/>
              <a:t>(Technology as “Seed Crystal”)</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Candidates for “seed crystals” to change “policy phase” can be technical in nature or policy in nature</a:t>
            </a:r>
          </a:p>
          <a:p>
            <a:pPr lvl="1"/>
            <a:r>
              <a:rPr lang="en-US" dirty="0"/>
              <a:t>Policies can involve new incentives and penalties that can alter behavior across current set of behaviors</a:t>
            </a:r>
          </a:p>
          <a:p>
            <a:pPr lvl="1"/>
            <a:r>
              <a:rPr lang="en-US" dirty="0"/>
              <a:t>Technologies can affect risky behavior directly and indirectly</a:t>
            </a:r>
          </a:p>
          <a:p>
            <a:pPr lvl="2"/>
            <a:r>
              <a:rPr lang="en-US" dirty="0"/>
              <a:t>Example of direct mitigation is installing breathalyzer on a car’s ignition switch to prevent car (technology) from being driven by a drunk driver (person).</a:t>
            </a:r>
          </a:p>
          <a:p>
            <a:pPr lvl="3"/>
            <a:r>
              <a:rPr lang="en-US" dirty="0"/>
              <a:t>When “rules” (aka laws against drunk driving) don’t work, “tools” (aka technologies) can decrease threat from sociotechnical systems</a:t>
            </a:r>
          </a:p>
          <a:p>
            <a:pPr lvl="2"/>
            <a:r>
              <a:rPr lang="en-US" dirty="0"/>
              <a:t>Example of more indirect mitigation is traffic stoplights that elicit a standard behavior across populations to reduce statistical risks.</a:t>
            </a:r>
          </a:p>
          <a:p>
            <a:pPr lvl="3"/>
            <a:r>
              <a:rPr lang="en-US" dirty="0"/>
              <a:t>Traffic light creates orderly system of standard rule application so that populations, none of which want to be in an accident (shared behavioral “phase”, can ALL engage in self-interested behavior (i.e., avoiding an accident) that manifests self-less behavior (i.e., not causing an accident).</a:t>
            </a:r>
          </a:p>
          <a:p>
            <a:pPr lvl="3"/>
            <a:r>
              <a:rPr lang="en-US" dirty="0"/>
              <a:t>Regulated markets create systems where IT system and/or technology provides standard information to recruit trader self-interested behavior (of reducing trading risks) into self-less behavior (abiding by trading rules) </a:t>
            </a:r>
          </a:p>
          <a:p>
            <a:pPr lvl="1"/>
            <a:r>
              <a:rPr lang="en-US" dirty="0"/>
              <a:t>How can the identity or data system and/or technology help promote the normative phase change of populations to mitigate risks</a:t>
            </a:r>
          </a:p>
          <a:p>
            <a:pPr lvl="2"/>
            <a:r>
              <a:rPr lang="en-US" dirty="0"/>
              <a:t>Consider technologies that democratize arbitrage by standardizing information flows </a:t>
            </a:r>
          </a:p>
          <a:p>
            <a:pPr lvl="1"/>
            <a:r>
              <a:rPr lang="en-US" dirty="0"/>
              <a:t>See David Thouless vortex unbinding mechanism</a:t>
            </a:r>
          </a:p>
          <a:p>
            <a:pPr lvl="2"/>
            <a:r>
              <a:rPr lang="en-US" dirty="0"/>
              <a:t>Patterns of topological configurations can give rise to non-trivial features</a:t>
            </a:r>
          </a:p>
          <a:p>
            <a:pPr lvl="3"/>
            <a:r>
              <a:rPr lang="en-US" dirty="0"/>
              <a:t>See Nature magazine article, May 9, 2019 (p. </a:t>
            </a:r>
            <a:r>
              <a:rPr lang="en-US"/>
              <a:t>193)</a:t>
            </a:r>
            <a:endParaRPr lang="en-US" dirty="0"/>
          </a:p>
          <a:p>
            <a:r>
              <a:rPr lang="en-US" dirty="0"/>
              <a:t>References</a:t>
            </a:r>
          </a:p>
          <a:p>
            <a:pPr lvl="1"/>
            <a:r>
              <a:rPr lang="en-US" dirty="0"/>
              <a:t>Ref:  “The Structure of Scientific Revolutions” by Kuhn in bibliography</a:t>
            </a:r>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131"/>
            <a:ext cx="8229600" cy="1372699"/>
          </a:xfrm>
        </p:spPr>
        <p:txBody>
          <a:bodyPr>
            <a:normAutofit fontScale="90000"/>
          </a:bodyPr>
          <a:lstStyle/>
          <a:p>
            <a:r>
              <a:rPr lang="en-US" sz="3600" dirty="0"/>
              <a:t>84. Fourier policy, contract term parallax, regulatory compliance interferometry</a:t>
            </a:r>
            <a:br>
              <a:rPr lang="en-US" sz="3600" dirty="0"/>
            </a:br>
            <a:endParaRPr lang="en-US" sz="3600" dirty="0"/>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Risks of various kinds arise from settings where individual and organizational expectations of IM and data system and/or technology performance are different than the reality experienced by the system in operation</a:t>
            </a:r>
          </a:p>
          <a:p>
            <a:pPr lvl="2"/>
            <a:r>
              <a:rPr lang="en-US" dirty="0"/>
              <a:t>What are the mechanisms through which the differentials between system expectations and performance can be dynamically measured and presented to stakeholders to mitigate risks?</a:t>
            </a:r>
          </a:p>
          <a:p>
            <a:pPr lvl="1"/>
            <a:r>
              <a:rPr lang="en-US" dirty="0"/>
              <a:t>Are there patterns in human and institutional economic, political and social phenomenon that display a periodicity at various time scales that makes them amenable to analysis using wave forms or other mathematical structures that can help to guide conceptualization and analysis of their behaviors?</a:t>
            </a:r>
          </a:p>
          <a:p>
            <a:pPr lvl="1"/>
            <a:r>
              <a:rPr lang="en-US" dirty="0"/>
              <a:t>What are the risks of applying these methods to discerning and predicting behaviors of animate objects (such as humans and institutions)</a:t>
            </a:r>
          </a:p>
          <a:p>
            <a:pPr lvl="2"/>
            <a:r>
              <a:rPr lang="en-US" dirty="0"/>
              <a:t>Reductionism of analysis?</a:t>
            </a:r>
          </a:p>
          <a:p>
            <a:pPr lvl="2"/>
            <a:r>
              <a:rPr lang="en-US" dirty="0"/>
              <a:t>Undermining institutions that are based on notion of “free will?’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9111536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84. Fourier policy, contract term parallax, regulatory compliance interferometry</a:t>
            </a:r>
            <a:br>
              <a:rPr lang="en-US" sz="3200" dirty="0"/>
            </a:br>
            <a:endParaRPr lang="en-US" sz="3200" dirty="0"/>
          </a:p>
        </p:txBody>
      </p:sp>
      <p:sp>
        <p:nvSpPr>
          <p:cNvPr id="3" name="Content Placeholder 2"/>
          <p:cNvSpPr>
            <a:spLocks noGrp="1"/>
          </p:cNvSpPr>
          <p:nvPr>
            <p:ph idx="1"/>
          </p:nvPr>
        </p:nvSpPr>
        <p:spPr/>
        <p:txBody>
          <a:bodyPr>
            <a:noAutofit/>
          </a:bodyPr>
          <a:lstStyle/>
          <a:p>
            <a:r>
              <a:rPr lang="en-US" sz="1200" dirty="0"/>
              <a:t>Candidate Analytical Frameworks/Metrics/Actions</a:t>
            </a:r>
          </a:p>
          <a:p>
            <a:pPr lvl="1"/>
            <a:r>
              <a:rPr lang="en-US" sz="1200" dirty="0"/>
              <a:t>Consider the various conceptual, analytical and technological mechanisms through which dynamic differences between system parameters and performance can be measured and fed back into a system</a:t>
            </a:r>
          </a:p>
          <a:p>
            <a:pPr lvl="2"/>
            <a:r>
              <a:rPr lang="en-US" sz="1200" dirty="0"/>
              <a:t>What is the capacity of the system and/or technology to present dynamic performance in real time to stakeholders?</a:t>
            </a:r>
          </a:p>
          <a:p>
            <a:pPr lvl="2"/>
            <a:r>
              <a:rPr lang="en-US" sz="1200" dirty="0"/>
              <a:t>How can the related performance be correlated across domains?</a:t>
            </a:r>
          </a:p>
          <a:p>
            <a:pPr lvl="3"/>
            <a:r>
              <a:rPr lang="en-US" sz="1200" dirty="0"/>
              <a:t>E.g., When an auto manufacturer issues a recall due to brake failure (a technological failure), its stock price goes down (a market effect that hurts shareholders).</a:t>
            </a:r>
          </a:p>
          <a:p>
            <a:pPr lvl="3"/>
            <a:r>
              <a:rPr lang="en-US" sz="1200" dirty="0"/>
              <a:t>Current generalizations about the “cost to companies of data breaches” are examples of this kind of cross-domain comparison.  Even without demonstrated connection to data subject harm, still results to organizational costs of: </a:t>
            </a:r>
          </a:p>
          <a:p>
            <a:pPr lvl="4"/>
            <a:r>
              <a:rPr lang="en-US" sz="1200" dirty="0"/>
              <a:t>Cost to brand/reputation</a:t>
            </a:r>
          </a:p>
          <a:p>
            <a:pPr lvl="4"/>
            <a:r>
              <a:rPr lang="en-US" sz="1200" dirty="0"/>
              <a:t>Direct costs of notification and data monitoring, etc.</a:t>
            </a:r>
          </a:p>
          <a:p>
            <a:pPr lvl="4"/>
            <a:r>
              <a:rPr lang="en-US" sz="1200" dirty="0"/>
              <a:t>Statutory penalties</a:t>
            </a:r>
          </a:p>
          <a:p>
            <a:pPr lvl="1"/>
            <a:r>
              <a:rPr lang="en-US" sz="1200" dirty="0"/>
              <a:t>If and to the extent that various phenomenon described in this atlas display periodicity, feedback and feed forward characteristics, harmonic qualities, etc. consider the various elements of analysis applicable to wave forms, interference, turbulence etc. that might provide insight into their behaviors</a:t>
            </a:r>
          </a:p>
          <a:p>
            <a:pPr lvl="2"/>
            <a:r>
              <a:rPr lang="en-US" sz="1200" dirty="0"/>
              <a:t>Consider nature of “Coupled Harmonic Motion” among network “graphlets” – measure meta-edges among groups of nodes as independent organizational variable</a:t>
            </a:r>
          </a:p>
          <a:p>
            <a:pPr lvl="1"/>
            <a:r>
              <a:rPr lang="en-US" sz="1200" dirty="0"/>
              <a:t>[Other?]</a:t>
            </a:r>
          </a:p>
          <a:p>
            <a:r>
              <a:rPr lang="en-US" sz="1200" dirty="0"/>
              <a:t>References</a:t>
            </a:r>
          </a:p>
          <a:p>
            <a:pPr lvl="1"/>
            <a:r>
              <a:rPr lang="en-US" sz="1200" dirty="0"/>
              <a:t>See book “Order from Disorder – The study of turbulence” in bibliography</a:t>
            </a:r>
          </a:p>
        </p:txBody>
      </p:sp>
    </p:spTree>
    <p:extLst>
      <p:ext uri="{BB962C8B-B14F-4D97-AF65-F5344CB8AC3E}">
        <p14:creationId xmlns:p14="http://schemas.microsoft.com/office/powerpoint/2010/main" val="254908220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85.  Tax Considerations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What are the tax-related implementation challenges of the design, development, deployment, etc. of the system and/or technology?</a:t>
            </a:r>
          </a:p>
          <a:p>
            <a:pPr lvl="2"/>
            <a:r>
              <a:rPr lang="en-US" dirty="0"/>
              <a:t>Is there unfavorable tax treatment that increases costs of acquisition and operation, of training and education, or operation and updating?</a:t>
            </a:r>
          </a:p>
          <a:p>
            <a:pPr lvl="1"/>
            <a:r>
              <a:rPr lang="en-US" dirty="0"/>
              <a:t>Are tax laws optimized to foster investment in the critical security infrastructure needed by societies?</a:t>
            </a:r>
          </a:p>
          <a:p>
            <a:pPr lvl="1"/>
            <a:r>
              <a:rPr lang="en-US" dirty="0"/>
              <a:t>How can tax policy be used to support and promote secure and privacy-enhancing IM and information network technology and systems?</a:t>
            </a:r>
          </a:p>
          <a:p>
            <a:pPr lvl="1"/>
            <a:r>
              <a:rPr lang="en-US" dirty="0"/>
              <a:t>How might design, development and deployment  hurdles be mitigated through tax strategies?</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249111536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85.  Tax Considerations</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Consider revenue recognition and related variables associated with innovative technologies</a:t>
            </a:r>
          </a:p>
          <a:p>
            <a:pPr lvl="2"/>
            <a:r>
              <a:rPr lang="en-US" dirty="0"/>
              <a:t>Do they foster innovation?</a:t>
            </a:r>
          </a:p>
          <a:p>
            <a:pPr lvl="1"/>
            <a:r>
              <a:rPr lang="en-US" dirty="0"/>
              <a:t>Consider tax treaty considerations of income sourcing, etc. on international operations of ITC companies</a:t>
            </a:r>
          </a:p>
          <a:p>
            <a:pPr lvl="2"/>
            <a:r>
              <a:rPr lang="en-US" dirty="0"/>
              <a:t>What is the relationship to international data policies?</a:t>
            </a:r>
          </a:p>
          <a:p>
            <a:r>
              <a:rPr lang="en-US" dirty="0"/>
              <a:t>Consider tax policies in multiple taxes and jurisdictions and their effect on intangible value propositions associated with information networks</a:t>
            </a:r>
          </a:p>
          <a:p>
            <a:pPr lvl="1"/>
            <a:r>
              <a:rPr lang="en-US" dirty="0"/>
              <a:t>Services characterization of income?</a:t>
            </a:r>
          </a:p>
          <a:p>
            <a:pPr lvl="1"/>
            <a:r>
              <a:rPr lang="en-US" dirty="0"/>
              <a:t>Consider state and federal rules</a:t>
            </a:r>
          </a:p>
          <a:p>
            <a:pPr lvl="1"/>
            <a:r>
              <a:rPr lang="en-US" dirty="0"/>
              <a:t>Consider different taxes (property, sales, income, VAT, etc.) and different bases and their effect on the development and deployment of IM and privacy-friendly technologies</a:t>
            </a:r>
          </a:p>
          <a:p>
            <a:pPr lvl="1"/>
            <a:r>
              <a:rPr lang="en-US" dirty="0"/>
              <a:t>Consider cost mitigations of deductions and credits</a:t>
            </a:r>
          </a:p>
          <a:p>
            <a:pPr lvl="2"/>
            <a:r>
              <a:rPr lang="en-US" dirty="0"/>
              <a:t>Changes in tax law can encourage broad adoption of new technologies</a:t>
            </a:r>
          </a:p>
          <a:p>
            <a:pPr lvl="3"/>
            <a:r>
              <a:rPr lang="en-US" dirty="0"/>
              <a:t>Contribute to achievement of “network effect” of implementation of desirable technologies.</a:t>
            </a:r>
          </a:p>
          <a:p>
            <a:pPr lvl="2"/>
            <a:r>
              <a:rPr lang="en-US" dirty="0"/>
              <a:t>Consider different taxes at different levels (income taxes, sales taxes, property taxes, excise taxes, etc.)</a:t>
            </a:r>
          </a:p>
          <a:p>
            <a:pPr lvl="2"/>
            <a:r>
              <a:rPr lang="en-US" dirty="0"/>
              <a:t>Consider different jurisdictions and levels (state, local, federal)</a:t>
            </a:r>
          </a:p>
          <a:p>
            <a:pPr lvl="2"/>
            <a:r>
              <a:rPr lang="en-US" dirty="0"/>
              <a:t>Consider income tax treaty context (issues of jurisdiction and sourcing of income associated with information systems and services, etc.)</a:t>
            </a:r>
          </a:p>
          <a:p>
            <a:pPr lvl="2"/>
            <a:r>
              <a:rPr lang="en-US" dirty="0"/>
              <a:t>Consider different tax incentives, mitigations</a:t>
            </a:r>
          </a:p>
          <a:p>
            <a:pPr lvl="3"/>
            <a:r>
              <a:rPr lang="en-US" dirty="0"/>
              <a:t>Deductions (e.g., MACRS), credits (e.g., ITC), rate changes, exemptions, etc.</a:t>
            </a:r>
          </a:p>
          <a:p>
            <a:pPr lvl="1"/>
            <a:r>
              <a:rPr lang="en-US" dirty="0"/>
              <a:t>[Other?]</a:t>
            </a:r>
          </a:p>
          <a:p>
            <a:r>
              <a:rPr lang="en-US" dirty="0"/>
              <a:t>References</a:t>
            </a:r>
          </a:p>
          <a:p>
            <a:endParaRPr lang="en-US" dirty="0"/>
          </a:p>
          <a:p>
            <a:pPr lvl="1"/>
            <a:endParaRPr lang="en-US" dirty="0"/>
          </a:p>
          <a:p>
            <a:pPr lvl="3"/>
            <a:endParaRPr lang="en-US" dirty="0"/>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86.  Network Architectural Nuisance Potential (Data NIMBY-ism)</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One party’s insight is another party’s intrusion.</a:t>
            </a:r>
          </a:p>
          <a:p>
            <a:pPr lvl="2"/>
            <a:r>
              <a:rPr lang="en-US" dirty="0"/>
              <a:t>Will the deployed system produce forms of harm/disorder (“entropy exhaust”) that will undermine operations of contiguous or related/dependent systems?</a:t>
            </a:r>
          </a:p>
          <a:p>
            <a:pPr lvl="1"/>
            <a:r>
              <a:rPr lang="en-US" dirty="0"/>
              <a:t>Consider analogy to other law where legal concept of “quiet enjoyment” is breached </a:t>
            </a:r>
          </a:p>
          <a:p>
            <a:pPr lvl="2"/>
            <a:r>
              <a:rPr lang="en-US" dirty="0"/>
              <a:t>nuisance law </a:t>
            </a:r>
          </a:p>
          <a:p>
            <a:pPr lvl="2"/>
            <a:r>
              <a:rPr lang="en-US" dirty="0"/>
              <a:t>environmental law</a:t>
            </a:r>
          </a:p>
          <a:p>
            <a:pPr lvl="3"/>
            <a:r>
              <a:rPr lang="en-US" dirty="0"/>
              <a:t>Consider role for CERCLA-type liability structure.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9111536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86. Network Architectural Nuisance Potential (Data NIMBY-ism)</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Insight/Intrusion Paradox</a:t>
            </a:r>
          </a:p>
          <a:p>
            <a:pPr lvl="2"/>
            <a:r>
              <a:rPr lang="en-US" dirty="0"/>
              <a:t>Map the relationships of duties/rights and insight/intrusion among parties with access to given datum and measure information arbitrage advantage made available to each</a:t>
            </a:r>
          </a:p>
          <a:p>
            <a:pPr lvl="3"/>
            <a:r>
              <a:rPr lang="en-US" dirty="0"/>
              <a:t>Market of information arbitrage (Shannon entropy) provides monetary measure</a:t>
            </a:r>
          </a:p>
          <a:p>
            <a:pPr lvl="3"/>
            <a:r>
              <a:rPr lang="en-US" dirty="0"/>
              <a:t>Other metrics can be imagined.  </a:t>
            </a:r>
          </a:p>
          <a:p>
            <a:pPr lvl="2"/>
            <a:r>
              <a:rPr lang="en-US" dirty="0"/>
              <a:t>Consider “thermal map” of relative insight/intrusion</a:t>
            </a:r>
          </a:p>
          <a:p>
            <a:pPr lvl="2"/>
            <a:r>
              <a:rPr lang="en-US" dirty="0"/>
              <a:t>What might be said about flows among insight/intrusion parties (information insight losers and winners)</a:t>
            </a:r>
          </a:p>
          <a:p>
            <a:pPr lvl="3"/>
            <a:r>
              <a:rPr lang="en-US" dirty="0"/>
              <a:t>Note that Carnot’s equation of the 2</a:t>
            </a:r>
            <a:r>
              <a:rPr lang="en-US" baseline="30000" dirty="0"/>
              <a:t>nd</a:t>
            </a:r>
            <a:r>
              <a:rPr lang="en-US" dirty="0"/>
              <a:t> law can be applied to determine both physics “work” and market “arbitrage”</a:t>
            </a:r>
          </a:p>
          <a:p>
            <a:pPr lvl="3"/>
            <a:r>
              <a:rPr lang="en-US" dirty="0"/>
              <a:t>Note that isothermy of 2 systems under 1</a:t>
            </a:r>
            <a:r>
              <a:rPr lang="en-US" baseline="30000" dirty="0"/>
              <a:t>st</a:t>
            </a:r>
            <a:r>
              <a:rPr lang="en-US" dirty="0"/>
              <a:t> and 2</a:t>
            </a:r>
            <a:r>
              <a:rPr lang="en-US" baseline="30000" dirty="0"/>
              <a:t>nd</a:t>
            </a:r>
            <a:r>
              <a:rPr lang="en-US" dirty="0"/>
              <a:t> law of thermodynamics is akin to market with no exchange energy</a:t>
            </a:r>
          </a:p>
          <a:p>
            <a:pPr lvl="4"/>
            <a:r>
              <a:rPr lang="en-US" dirty="0"/>
              <a:t>What if the game theory prisoners knew the same information as the guards?</a:t>
            </a:r>
          </a:p>
          <a:p>
            <a:pPr lvl="4"/>
            <a:r>
              <a:rPr lang="en-US" dirty="0"/>
              <a:t>See the “Empire of Exchange” for suggestion that market dynamic is desire for exchange</a:t>
            </a:r>
          </a:p>
          <a:p>
            <a:pPr lvl="5"/>
            <a:r>
              <a:rPr lang="en-US" dirty="0"/>
              <a:t>Is that exchange information transfer.</a:t>
            </a:r>
          </a:p>
          <a:p>
            <a:pPr lvl="2"/>
            <a:r>
              <a:rPr lang="en-US" dirty="0"/>
              <a:t>Put each Insight and intrusion on a “sliding scale” to analyze their relative balance in various contexts</a:t>
            </a:r>
          </a:p>
          <a:p>
            <a:pPr lvl="2"/>
            <a:r>
              <a:rPr lang="en-US" dirty="0"/>
              <a:t>Dynamic balance of scale over time</a:t>
            </a:r>
          </a:p>
          <a:p>
            <a:pPr lvl="3"/>
            <a:r>
              <a:rPr lang="en-US" dirty="0"/>
              <a:t>Example of the insight/intrusion balance in a policy context is provided by cases under the 4</a:t>
            </a:r>
            <a:r>
              <a:rPr lang="en-US" baseline="30000" dirty="0"/>
              <a:t>th</a:t>
            </a:r>
            <a:r>
              <a:rPr lang="en-US" dirty="0"/>
              <a:t> amendment “exigent circumstances” or “border search” exemptions which are example of settings where the balance is recognized by courts to tip toward “insight” (aka the admission of evidence in court) with understanding of the implications of the consequent intrusion that results.  </a:t>
            </a:r>
          </a:p>
          <a:p>
            <a:pPr lvl="4"/>
            <a:r>
              <a:rPr lang="en-US" dirty="0"/>
              <a:t>The Insight/intrusion “balancing” is not just theory, but the object of the 4</a:t>
            </a:r>
            <a:r>
              <a:rPr lang="en-US" baseline="30000" dirty="0"/>
              <a:t>th</a:t>
            </a:r>
            <a:r>
              <a:rPr lang="en-US" dirty="0"/>
              <a:t> and 1</a:t>
            </a:r>
            <a:r>
              <a:rPr lang="en-US" baseline="30000" dirty="0"/>
              <a:t>st</a:t>
            </a:r>
            <a:r>
              <a:rPr lang="en-US" dirty="0"/>
              <a:t> amendment, suggesting that well conceived and executed digital identity and privacy architectures may help facilitate US Government operations consistent with constitutional rights.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87.  Bankruptcy Risk</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To what extent is the system and/or technology dependent on systems and organizations in the supply chain or ecosystem that might cease or constrain their activities in the event of bankruptcy?</a:t>
            </a:r>
          </a:p>
          <a:p>
            <a:pPr lvl="1"/>
            <a:r>
              <a:rPr lang="en-US" dirty="0"/>
              <a:t>How can bankruptcies of critical stakeholders in supply chains be protected against in critical infrastructure and non-critical, but still heavily-depended-upon domains</a:t>
            </a:r>
          </a:p>
          <a:p>
            <a:pPr lvl="2"/>
            <a:r>
              <a:rPr lang="en-US" dirty="0"/>
              <a:t>such as social networks used in business communication, etc.?</a:t>
            </a:r>
          </a:p>
          <a:p>
            <a:pPr lvl="1"/>
            <a:r>
              <a:rPr lang="en-US" dirty="0"/>
              <a:t>How can bankruptcy laws be reformed to help foster more innovative development in IM, security and privacy domains, particularly in those jurisdictions that have harsh penalties for debt-related offenses</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249111536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87.  Bankruptcy Risk</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Consider UCC concept of “cover” and solutions where supplier is forced to deliver substitute goods in supply chain context.  </a:t>
            </a:r>
          </a:p>
          <a:p>
            <a:pPr lvl="2"/>
            <a:r>
              <a:rPr lang="en-US" dirty="0"/>
              <a:t>Is there a “cover” concept in mass-data settings?</a:t>
            </a:r>
          </a:p>
          <a:p>
            <a:pPr lvl="1"/>
            <a:r>
              <a:rPr lang="en-US" dirty="0"/>
              <a:t>Consider how identification of “gradients of interoperability” can help to identify potential alternative sources of supply in information supply chains when one stakeholder is bankrupt or otherwise reduces supply.</a:t>
            </a:r>
          </a:p>
          <a:p>
            <a:pPr lvl="1"/>
            <a:r>
              <a:rPr lang="en-US" dirty="0"/>
              <a:t>Consider differences of Chapter 7 and Chapter 11 status of bankruptcy on the ability of the supply chain to have access to assets or services needed to continue to perform functions for end users and critical infrastructure.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AED2-D8DF-A24A-B155-3BBD8AECF7AD}"/>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2025"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B202E7A1-99FD-0441-BFE6-BD99E75DE16F}"/>
              </a:ext>
            </a:extLst>
          </p:cNvPr>
          <p:cNvSpPr>
            <a:spLocks noGrp="1"/>
          </p:cNvSpPr>
          <p:nvPr>
            <p:ph idx="1"/>
          </p:nvPr>
        </p:nvSpPr>
        <p:spPr/>
        <p:txBody>
          <a:bodyPr>
            <a:normAutofit fontScale="55000" lnSpcReduction="20000"/>
          </a:bodyPr>
          <a:lstStyle/>
          <a:p>
            <a:pPr marL="0" indent="0">
              <a:buNone/>
            </a:pPr>
            <a:r>
              <a:rPr lang="en-US" dirty="0">
                <a:solidFill>
                  <a:srgbClr val="00B050"/>
                </a:solidFill>
              </a:rPr>
              <a:t>196.  Bias – Institutional – Academic - Funding  </a:t>
            </a:r>
          </a:p>
          <a:p>
            <a:pPr marL="0" indent="0">
              <a:buNone/>
            </a:pPr>
            <a:r>
              <a:rPr lang="en-US" dirty="0">
                <a:solidFill>
                  <a:srgbClr val="00B050"/>
                </a:solidFill>
              </a:rPr>
              <a:t>197.  Bias – Institutional – Academic – FUTON </a:t>
            </a:r>
          </a:p>
          <a:p>
            <a:pPr marL="0" indent="0">
              <a:buNone/>
            </a:pPr>
            <a:r>
              <a:rPr lang="en-US" dirty="0">
                <a:solidFill>
                  <a:srgbClr val="00B050"/>
                </a:solidFill>
              </a:rPr>
              <a:t>198.  Bias – Institutional – Academic - Publication</a:t>
            </a:r>
          </a:p>
          <a:p>
            <a:pPr marL="0" indent="0">
              <a:buNone/>
            </a:pPr>
            <a:r>
              <a:rPr lang="en-US" dirty="0">
                <a:solidFill>
                  <a:srgbClr val="00B050"/>
                </a:solidFill>
              </a:rPr>
              <a:t>199.  Bias – Sectoral – Security - Profiling</a:t>
            </a:r>
          </a:p>
          <a:p>
            <a:pPr marL="0" indent="0">
              <a:buNone/>
            </a:pPr>
            <a:r>
              <a:rPr lang="en-US" dirty="0">
                <a:solidFill>
                  <a:srgbClr val="00B050"/>
                </a:solidFill>
              </a:rPr>
              <a:t>200.  Bias -  Sectoral -  Media – Agenda Setting, Gatekeeping and Sensationalism</a:t>
            </a:r>
          </a:p>
          <a:p>
            <a:pPr marL="0" indent="0">
              <a:buNone/>
            </a:pPr>
            <a:r>
              <a:rPr lang="en-US" dirty="0">
                <a:solidFill>
                  <a:srgbClr val="0070C0"/>
                </a:solidFill>
              </a:rPr>
              <a:t>201.  Bias – Algorithmic and Inductive </a:t>
            </a:r>
          </a:p>
          <a:p>
            <a:pPr marL="0" indent="0">
              <a:buNone/>
            </a:pPr>
            <a:r>
              <a:rPr lang="en-US" dirty="0">
                <a:solidFill>
                  <a:srgbClr val="0070C0"/>
                </a:solidFill>
              </a:rPr>
              <a:t>202.  Bias – Insider Trading</a:t>
            </a:r>
          </a:p>
          <a:p>
            <a:pPr marL="0" indent="0">
              <a:buNone/>
            </a:pPr>
            <a:r>
              <a:rPr lang="en-US" dirty="0">
                <a:solidFill>
                  <a:srgbClr val="0070C0"/>
                </a:solidFill>
              </a:rPr>
              <a:t>203.  </a:t>
            </a:r>
            <a:r>
              <a:rPr lang="en-US" dirty="0">
                <a:solidFill>
                  <a:srgbClr val="00B050"/>
                </a:solidFill>
              </a:rPr>
              <a:t>Bias – Systemic – Technology Platform “Lock In”</a:t>
            </a:r>
          </a:p>
          <a:p>
            <a:pPr marL="0" indent="0">
              <a:buNone/>
            </a:pPr>
            <a:r>
              <a:rPr lang="en-US" dirty="0">
                <a:solidFill>
                  <a:srgbClr val="00B050"/>
                </a:solidFill>
              </a:rPr>
              <a:t>204.  Bias – Systemic – Bureaucratic ”CYA”</a:t>
            </a:r>
          </a:p>
          <a:p>
            <a:pPr marL="0" indent="0">
              <a:buNone/>
            </a:pPr>
            <a:r>
              <a:rPr lang="en-US" dirty="0">
                <a:solidFill>
                  <a:srgbClr val="00B050"/>
                </a:solidFill>
              </a:rPr>
              <a:t>205.  Subjective and Un-Auditable Performance Expectations</a:t>
            </a:r>
          </a:p>
          <a:p>
            <a:pPr marL="0" indent="0">
              <a:buNone/>
            </a:pPr>
            <a:r>
              <a:rPr lang="en-US" dirty="0">
                <a:solidFill>
                  <a:srgbClr val="00B050"/>
                </a:solidFill>
              </a:rPr>
              <a:t>206.  Vulnerability to Failure Cascade – Dependency Risk</a:t>
            </a:r>
          </a:p>
          <a:p>
            <a:pPr marL="0" indent="0">
              <a:buNone/>
            </a:pPr>
            <a:r>
              <a:rPr lang="en-US" dirty="0">
                <a:solidFill>
                  <a:srgbClr val="00B050"/>
                </a:solidFill>
              </a:rPr>
              <a:t>207.  </a:t>
            </a:r>
            <a:r>
              <a:rPr lang="en-US" dirty="0">
                <a:solidFill>
                  <a:srgbClr val="0070C0"/>
                </a:solidFill>
              </a:rPr>
              <a:t>Conflict of Interest – Breach of Fiduciary Obligation/Overreaching</a:t>
            </a:r>
          </a:p>
          <a:p>
            <a:pPr marL="0" indent="0">
              <a:buNone/>
            </a:pPr>
            <a:r>
              <a:rPr lang="en-US" dirty="0">
                <a:solidFill>
                  <a:srgbClr val="00B050"/>
                </a:solidFill>
              </a:rPr>
              <a:t>208.  Bias -  Cognitive -  Confirmation</a:t>
            </a:r>
          </a:p>
          <a:p>
            <a:pPr marL="0" indent="0">
              <a:buNone/>
            </a:pPr>
            <a:r>
              <a:rPr lang="en-US" dirty="0">
                <a:solidFill>
                  <a:srgbClr val="00B050"/>
                </a:solidFill>
              </a:rPr>
              <a:t>209.  Protection of Vulnerable Stakeholder Populations </a:t>
            </a:r>
          </a:p>
          <a:p>
            <a:pPr marL="0" indent="0">
              <a:buNone/>
            </a:pPr>
            <a:r>
              <a:rPr lang="en-US" dirty="0">
                <a:solidFill>
                  <a:srgbClr val="C00000"/>
                </a:solidFill>
              </a:rPr>
              <a:t>210.  Enhancement of Individual Self-Security</a:t>
            </a:r>
          </a:p>
          <a:p>
            <a:pPr marL="0" indent="0">
              <a:buNone/>
            </a:pPr>
            <a:endParaRPr lang="en-US" dirty="0">
              <a:solidFill>
                <a:srgbClr val="00B050"/>
              </a:solidFill>
            </a:endParaRPr>
          </a:p>
          <a:p>
            <a:pPr marL="0" indent="0">
              <a:buNone/>
            </a:pPr>
            <a:endParaRPr lang="en-US" dirty="0"/>
          </a:p>
        </p:txBody>
      </p:sp>
    </p:spTree>
    <p:extLst>
      <p:ext uri="{BB962C8B-B14F-4D97-AF65-F5344CB8AC3E}">
        <p14:creationId xmlns:p14="http://schemas.microsoft.com/office/powerpoint/2010/main" val="380005160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88.  Critical Infrastructure Issues</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solidFill>
                  <a:srgbClr val="000000"/>
                </a:solidFill>
              </a:rPr>
              <a:t>Does the system/technology play a role in the provision of services that are identified by one or more parties as critical infrastructure?</a:t>
            </a:r>
          </a:p>
          <a:p>
            <a:pPr lvl="1"/>
            <a:r>
              <a:rPr lang="en-US" dirty="0">
                <a:solidFill>
                  <a:srgbClr val="000000"/>
                </a:solidFill>
              </a:rPr>
              <a:t>As a greater number of industries are dependent upon information infrastructure, should that expand the definition of “critical infrastructure”</a:t>
            </a:r>
          </a:p>
          <a:p>
            <a:pPr lvl="2"/>
            <a:r>
              <a:rPr lang="en-US" dirty="0">
                <a:solidFill>
                  <a:srgbClr val="000000"/>
                </a:solidFill>
              </a:rPr>
              <a:t>what are the implications of that expanded definition?</a:t>
            </a:r>
          </a:p>
          <a:p>
            <a:pPr lvl="1"/>
            <a:r>
              <a:rPr lang="en-US" dirty="0">
                <a:solidFill>
                  <a:srgbClr val="000000"/>
                </a:solidFill>
              </a:rPr>
              <a:t>To what degree does the subject technology or system protect or put at risk various critical infrastructures and in what ways)</a:t>
            </a:r>
          </a:p>
          <a:p>
            <a:pPr lvl="1"/>
            <a:r>
              <a:rPr lang="en-US" dirty="0">
                <a:solidFill>
                  <a:srgbClr val="000000"/>
                </a:solidFill>
              </a:rPr>
              <a:t>PPP Problems: Given the high percentage of critical infrastructure that is owned/operated/controlled by non-governmental entities, how does the architecture and/or trust framework associated with the system/technology enable stakeholder participation in decision making that is critical to both producers and consumers of that critical infrastructure?</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249111536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88.  Critical Infrastructure Issues</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economics of commercial ownership and implications for operations in cybersecurity planning</a:t>
            </a:r>
          </a:p>
          <a:p>
            <a:pPr lvl="2"/>
            <a:r>
              <a:rPr lang="en-US" dirty="0"/>
              <a:t>ROI</a:t>
            </a:r>
          </a:p>
          <a:p>
            <a:pPr lvl="2"/>
            <a:r>
              <a:rPr lang="en-US" dirty="0"/>
              <a:t>Tax considerations (ITC and MACRS for security investments?)</a:t>
            </a:r>
          </a:p>
          <a:p>
            <a:pPr lvl="2"/>
            <a:r>
              <a:rPr lang="en-US" dirty="0"/>
              <a:t>Study CERT experience</a:t>
            </a:r>
          </a:p>
          <a:p>
            <a:pPr lvl="1"/>
            <a:r>
              <a:rPr lang="en-US" dirty="0"/>
              <a:t>Reprogram commercial engagement with cybersecurity</a:t>
            </a:r>
          </a:p>
          <a:p>
            <a:pPr lvl="2"/>
            <a:r>
              <a:rPr lang="en-US" dirty="0"/>
              <a:t>Government “power of the purse” may not be enough to move large 3</a:t>
            </a:r>
            <a:r>
              <a:rPr lang="en-US" baseline="30000" dirty="0"/>
              <a:t>rd</a:t>
            </a:r>
            <a:r>
              <a:rPr lang="en-US" dirty="0"/>
              <a:t> party information network providers revenue needles.  May need to consider strategies that recruit markets.  Government as promoter of buying and selling coops model?  </a:t>
            </a:r>
          </a:p>
          <a:p>
            <a:pPr lvl="1"/>
            <a:r>
              <a:rPr lang="en-US" dirty="0"/>
              <a:t>Neighborhood watch in markets – Consider UBER, Airbnb and eBay models that recruit resources to shared set of duties (with contract and UI). What are the shared assets and behaviors that need for cybersecurity.  Organize COIs around shared interest in mitigating risk that they cannot address unilaterally.</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89.  Incidental Risks</a:t>
            </a:r>
          </a:p>
        </p:txBody>
      </p:sp>
      <p:sp>
        <p:nvSpPr>
          <p:cNvPr id="3" name="Content Placeholder 2"/>
          <p:cNvSpPr>
            <a:spLocks noGrp="1"/>
          </p:cNvSpPr>
          <p:nvPr>
            <p:ph idx="1"/>
          </p:nvPr>
        </p:nvSpPr>
        <p:spPr/>
        <p:txBody>
          <a:bodyPr>
            <a:normAutofit fontScale="77500" lnSpcReduction="20000"/>
          </a:bodyPr>
          <a:lstStyle/>
          <a:p>
            <a:r>
              <a:rPr lang="en-US" dirty="0"/>
              <a:t>Challenges </a:t>
            </a:r>
          </a:p>
          <a:p>
            <a:pPr lvl="1"/>
            <a:r>
              <a:rPr lang="en-US" dirty="0"/>
              <a:t>What incidental harms or consequential risks are caused by the achievement of the goals of the system/technology?</a:t>
            </a:r>
          </a:p>
          <a:p>
            <a:pPr lvl="2"/>
            <a:r>
              <a:rPr lang="en-US" dirty="0"/>
              <a:t>E.g., does a technology/system that enhances “security” result in privacy harms, and vice versa?</a:t>
            </a:r>
          </a:p>
          <a:p>
            <a:pPr lvl="1"/>
            <a:r>
              <a:rPr lang="en-US" dirty="0"/>
              <a:t>In what ways does does proprietary and/or privacy-enhancing system and/or technology constrain insights needed for system security and vice versa?</a:t>
            </a:r>
          </a:p>
          <a:p>
            <a:pPr lvl="1"/>
            <a:r>
              <a:rPr lang="en-US" dirty="0"/>
              <a:t>Are there balances in benefits and risks that can be balanced to achieve stakeholder goals in a given context?</a:t>
            </a:r>
          </a:p>
          <a:p>
            <a:pPr lvl="1"/>
            <a:r>
              <a:rPr lang="en-US" dirty="0"/>
              <a:t>Consider implications of deployment and operation at multiple levels (second-order, third-order, etc. risks).</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249111536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89.  Incidental Risks</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solidFill>
                  <a:srgbClr val="000000"/>
                </a:solidFill>
              </a:rPr>
              <a:t>How can insight/intrusion be balanced in real time and in context to avoid “overshooting” either goal?</a:t>
            </a:r>
          </a:p>
          <a:p>
            <a:pPr lvl="2"/>
            <a:r>
              <a:rPr lang="en-US" dirty="0">
                <a:solidFill>
                  <a:srgbClr val="000000"/>
                </a:solidFill>
              </a:rPr>
              <a:t>Consider the “slider” model of insight vs. intrusion</a:t>
            </a:r>
          </a:p>
          <a:p>
            <a:pPr lvl="2"/>
            <a:r>
              <a:rPr lang="en-US" dirty="0">
                <a:solidFill>
                  <a:srgbClr val="000000"/>
                </a:solidFill>
              </a:rPr>
              <a:t>Unpack “exigent circumstances” models from 4</a:t>
            </a:r>
            <a:r>
              <a:rPr lang="en-US" baseline="30000" dirty="0">
                <a:solidFill>
                  <a:srgbClr val="000000"/>
                </a:solidFill>
              </a:rPr>
              <a:t>th</a:t>
            </a:r>
            <a:r>
              <a:rPr lang="en-US" dirty="0">
                <a:solidFill>
                  <a:srgbClr val="000000"/>
                </a:solidFill>
              </a:rPr>
              <a:t> amendment cases</a:t>
            </a:r>
          </a:p>
          <a:p>
            <a:pPr lvl="1"/>
            <a:r>
              <a:rPr lang="en-US" dirty="0">
                <a:solidFill>
                  <a:srgbClr val="000000"/>
                </a:solidFill>
              </a:rPr>
              <a:t>What can history of insurance teach about incidental risks?</a:t>
            </a:r>
          </a:p>
          <a:p>
            <a:pPr lvl="1"/>
            <a:r>
              <a:rPr lang="en-US" dirty="0">
                <a:solidFill>
                  <a:srgbClr val="000000"/>
                </a:solidFill>
              </a:rPr>
              <a:t>What models and maths can be applied to help anticipate and understand second order risks and other higher order implications of actions?</a:t>
            </a:r>
          </a:p>
          <a:p>
            <a:pPr lvl="2"/>
            <a:r>
              <a:rPr lang="en-US" dirty="0">
                <a:solidFill>
                  <a:srgbClr val="000000"/>
                </a:solidFill>
              </a:rPr>
              <a:t>Consider “insurance” models (and related investment, cost-sharing and spreading and “hedging models”) to address non-linear risks where potential harms are unknown in terms of severity, frequency, likelihood or incidence.  Insurance for “unknown unknowns?</a:t>
            </a:r>
          </a:p>
          <a:p>
            <a:pPr lvl="1"/>
            <a:r>
              <a:rPr lang="en-US" dirty="0">
                <a:solidFill>
                  <a:srgbClr val="000000"/>
                </a:solidFill>
              </a:rPr>
              <a:t>How measure the ways in which order is “shadowed” by disorder?</a:t>
            </a:r>
          </a:p>
          <a:p>
            <a:pPr lvl="2"/>
            <a:r>
              <a:rPr lang="en-US" dirty="0">
                <a:solidFill>
                  <a:srgbClr val="000000"/>
                </a:solidFill>
              </a:rPr>
              <a:t>Can Shannon entropy model help identify situations where large information differentials (such as in consumer interactions, social institutional settings, commercial arbitrage settings or in strategic, geo-political intelligence settings) can reflect concentrations of order (negentropy) that the second law of thermodynamics (as described by Carnot, Clausius, etc.) suggests must yield increased disorder (entropy) elsewhere.</a:t>
            </a:r>
          </a:p>
          <a:p>
            <a:pPr lvl="1"/>
            <a:r>
              <a:rPr lang="en-US" dirty="0"/>
              <a:t>[Other?]</a:t>
            </a:r>
          </a:p>
          <a:p>
            <a:r>
              <a:rPr lang="en-US" dirty="0"/>
              <a:t>References</a:t>
            </a:r>
          </a:p>
          <a:p>
            <a:endParaRPr lang="en-US" dirty="0">
              <a:solidFill>
                <a:srgbClr val="000000"/>
              </a:solidFill>
            </a:endParaRPr>
          </a:p>
          <a:p>
            <a:pPr lvl="1"/>
            <a:endParaRPr lang="en-US" dirty="0">
              <a:solidFill>
                <a:srgbClr val="000000"/>
              </a:solidFill>
            </a:endParaRPr>
          </a:p>
        </p:txBody>
      </p:sp>
    </p:spTree>
    <p:extLst>
      <p:ext uri="{BB962C8B-B14F-4D97-AF65-F5344CB8AC3E}">
        <p14:creationId xmlns:p14="http://schemas.microsoft.com/office/powerpoint/2010/main" val="254908220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90.  Digital Estate Planning</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solidFill>
                  <a:srgbClr val="000000"/>
                </a:solidFill>
              </a:rPr>
              <a:t>In socio-technical information network systems, how do interruptions and constraints on interactions and information flow associated with the death or disability of a human in the system affect overall system reliability and security?</a:t>
            </a:r>
          </a:p>
          <a:p>
            <a:pPr lvl="2"/>
            <a:r>
              <a:rPr lang="en-US" dirty="0">
                <a:solidFill>
                  <a:srgbClr val="000000"/>
                </a:solidFill>
              </a:rPr>
              <a:t>Institutional setting – What is succession planning for role covered by human?</a:t>
            </a:r>
          </a:p>
          <a:p>
            <a:pPr lvl="2"/>
            <a:r>
              <a:rPr lang="en-US" dirty="0">
                <a:solidFill>
                  <a:srgbClr val="000000"/>
                </a:solidFill>
              </a:rPr>
              <a:t>Individual setting – What are dependencies of third parties on information flow from person</a:t>
            </a:r>
          </a:p>
          <a:p>
            <a:pPr lvl="3"/>
            <a:r>
              <a:rPr lang="en-US" dirty="0">
                <a:solidFill>
                  <a:srgbClr val="000000"/>
                </a:solidFill>
              </a:rPr>
              <a:t>Account settings</a:t>
            </a:r>
          </a:p>
          <a:p>
            <a:pPr lvl="3"/>
            <a:r>
              <a:rPr lang="en-US" dirty="0">
                <a:solidFill>
                  <a:srgbClr val="000000"/>
                </a:solidFill>
              </a:rPr>
              <a:t>Beneficiary designations to enable interaction continuity (consistent with estate plan) </a:t>
            </a:r>
          </a:p>
          <a:p>
            <a:pPr lvl="1"/>
            <a:r>
              <a:rPr lang="en-US" dirty="0">
                <a:solidFill>
                  <a:srgbClr val="000000"/>
                </a:solidFill>
              </a:rPr>
              <a:t>Does lack of IM planning by individuals enable account hijacking of decedent’s accounts?</a:t>
            </a:r>
          </a:p>
          <a:p>
            <a:pPr lvl="1"/>
            <a:r>
              <a:rPr lang="en-US" dirty="0">
                <a:solidFill>
                  <a:srgbClr val="000000"/>
                </a:solidFill>
              </a:rPr>
              <a:t>When security is deployed in citizen-based systems (where various forms of market-based “neighborhood watch” are elements of the security play), how does the death or disability (through loss of legal capacity, competence to contract, etc.) affect security in the network associated with that “node.”</a:t>
            </a:r>
          </a:p>
          <a:p>
            <a:pPr lvl="1"/>
            <a:r>
              <a:rPr lang="en-US" dirty="0">
                <a:solidFill>
                  <a:srgbClr val="000000"/>
                </a:solidFill>
              </a:rPr>
              <a:t>Does the security, IM or privacy system/technology anticipate or accommodate disposition and management of data and other rights post-death of a data subject?</a:t>
            </a:r>
          </a:p>
          <a:p>
            <a:pPr lvl="1"/>
            <a:r>
              <a:rPr lang="en-US" dirty="0">
                <a:solidFill>
                  <a:srgbClr val="000000"/>
                </a:solidFill>
              </a:rPr>
              <a:t>How is account (and its associated data, links, content, etc.) managed in event of death of registered user?</a:t>
            </a:r>
          </a:p>
          <a:p>
            <a:pPr lvl="1"/>
            <a:r>
              <a:rPr lang="en-US" dirty="0">
                <a:solidFill>
                  <a:srgbClr val="000000"/>
                </a:solidFill>
              </a:rPr>
              <a:t>Do generic TOU/TOS terms serve the needs of individuals that use those systems?</a:t>
            </a:r>
          </a:p>
          <a:p>
            <a:pPr lvl="2"/>
            <a:r>
              <a:rPr lang="en-US" dirty="0">
                <a:solidFill>
                  <a:srgbClr val="000000"/>
                </a:solidFill>
              </a:rPr>
              <a:t>Is account recoverable by designated user?</a:t>
            </a:r>
          </a:p>
          <a:p>
            <a:pPr lvl="2"/>
            <a:r>
              <a:rPr lang="en-US" dirty="0">
                <a:solidFill>
                  <a:srgbClr val="000000"/>
                </a:solidFill>
              </a:rPr>
              <a:t>What about when user dies without relations?</a:t>
            </a:r>
          </a:p>
          <a:p>
            <a:pPr lvl="3"/>
            <a:r>
              <a:rPr lang="en-US" dirty="0">
                <a:solidFill>
                  <a:srgbClr val="000000"/>
                </a:solidFill>
              </a:rPr>
              <a:t>Should data “escheat” to state</a:t>
            </a:r>
          </a:p>
          <a:p>
            <a:pPr lvl="3"/>
            <a:r>
              <a:rPr lang="en-US" dirty="0">
                <a:solidFill>
                  <a:srgbClr val="000000"/>
                </a:solidFill>
              </a:rPr>
              <a:t>Should all data necessarily be deleted and destroyed in absence of data estate plan?</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249111536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90.  Digital Estate Planning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preparation of model estate planning language that can be offered for inclusion in estate planning documentation to help address cybersecurity-related digital transfer issues.</a:t>
            </a:r>
          </a:p>
          <a:p>
            <a:pPr lvl="1"/>
            <a:r>
              <a:rPr lang="en-US" dirty="0"/>
              <a:t>Consider disposition of digital assets and other intangible assets under various state estate laws and U.S. federal tax rules</a:t>
            </a:r>
          </a:p>
          <a:p>
            <a:pPr lvl="1"/>
            <a:r>
              <a:rPr lang="en-US" dirty="0"/>
              <a:t>Consider treatment of online accounts under various Terms of Service and Terms of Use</a:t>
            </a:r>
          </a:p>
          <a:p>
            <a:pPr lvl="2"/>
            <a:r>
              <a:rPr lang="en-US" dirty="0"/>
              <a:t>Is data about a person transferable?</a:t>
            </a:r>
          </a:p>
          <a:p>
            <a:pPr lvl="2"/>
            <a:r>
              <a:rPr lang="en-US" dirty="0"/>
              <a:t>Is the decedent’s social graph portable?</a:t>
            </a:r>
          </a:p>
          <a:p>
            <a:pPr lvl="2"/>
            <a:r>
              <a:rPr lang="en-US" dirty="0"/>
              <a:t>What are the practical and legal implications of actions taken after the death of a user of the system and/or technology?</a:t>
            </a:r>
          </a:p>
          <a:p>
            <a:pPr lvl="2"/>
            <a:r>
              <a:rPr lang="en-US" dirty="0"/>
              <a:t>Are there assets and/or data that might “escheat” to the state?</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91.  Authentication-Related Risks  </a:t>
            </a:r>
          </a:p>
        </p:txBody>
      </p:sp>
      <p:sp>
        <p:nvSpPr>
          <p:cNvPr id="3" name="Content Placeholder 2"/>
          <p:cNvSpPr>
            <a:spLocks noGrp="1"/>
          </p:cNvSpPr>
          <p:nvPr>
            <p:ph idx="1"/>
          </p:nvPr>
        </p:nvSpPr>
        <p:spPr/>
        <p:txBody>
          <a:bodyPr>
            <a:normAutofit fontScale="70000" lnSpcReduction="20000"/>
          </a:bodyPr>
          <a:lstStyle/>
          <a:p>
            <a:r>
              <a:rPr lang="en-US" dirty="0"/>
              <a:t>Challenges </a:t>
            </a:r>
          </a:p>
          <a:p>
            <a:pPr lvl="1"/>
            <a:r>
              <a:rPr lang="en-US" dirty="0">
                <a:solidFill>
                  <a:srgbClr val="000000"/>
                </a:solidFill>
              </a:rPr>
              <a:t>Does the system/technology help or hinder operation and improvement of existing and future identity authentication approaches?</a:t>
            </a:r>
          </a:p>
          <a:p>
            <a:pPr lvl="1"/>
            <a:r>
              <a:rPr lang="en-US" dirty="0">
                <a:solidFill>
                  <a:srgbClr val="000000"/>
                </a:solidFill>
              </a:rPr>
              <a:t>For those technologies/systems that support anonymity and pseud-animity (and other similar modes of interaction) in identification and credentialing, etc., what are the implications of those modes of interaction for other systems that consume those credentials/attributes/ID signals?</a:t>
            </a:r>
          </a:p>
          <a:p>
            <a:pPr lvl="2"/>
            <a:r>
              <a:rPr lang="en-US" dirty="0">
                <a:solidFill>
                  <a:srgbClr val="000000"/>
                </a:solidFill>
              </a:rPr>
              <a:t>How can attributes be matched with relying parties needs?</a:t>
            </a:r>
          </a:p>
          <a:p>
            <a:pPr lvl="2"/>
            <a:r>
              <a:rPr lang="en-US" dirty="0">
                <a:solidFill>
                  <a:srgbClr val="000000"/>
                </a:solidFill>
              </a:rPr>
              <a:t>What</a:t>
            </a:r>
          </a:p>
          <a:p>
            <a:pPr lvl="1"/>
            <a:r>
              <a:rPr lang="en-US" dirty="0">
                <a:solidFill>
                  <a:srgbClr val="000000"/>
                </a:solidFill>
              </a:rPr>
              <a:t>How do challenges of context in “Authorization” and “Access” interactions affect the analysis of authentication risks?</a:t>
            </a:r>
          </a:p>
          <a:p>
            <a:pPr lvl="1"/>
            <a:r>
              <a:rPr lang="en-US" dirty="0"/>
              <a:t>[Other?]</a:t>
            </a:r>
          </a:p>
          <a:p>
            <a:r>
              <a:rPr lang="en-US" dirty="0"/>
              <a:t>References</a:t>
            </a:r>
          </a:p>
          <a:p>
            <a:pPr lvl="1"/>
            <a:r>
              <a:rPr lang="en-US" dirty="0">
                <a:solidFill>
                  <a:srgbClr val="000000"/>
                </a:solidFill>
              </a:rPr>
              <a:t>Consider U.S. OMB 04-04 and NIST 800-63</a:t>
            </a:r>
            <a:endParaRPr lang="en-US" dirty="0"/>
          </a:p>
          <a:p>
            <a:endParaRPr lang="en-US" dirty="0">
              <a:solidFill>
                <a:srgbClr val="000000"/>
              </a:solidFill>
            </a:endParaRPr>
          </a:p>
        </p:txBody>
      </p:sp>
    </p:spTree>
    <p:extLst>
      <p:ext uri="{BB962C8B-B14F-4D97-AF65-F5344CB8AC3E}">
        <p14:creationId xmlns:p14="http://schemas.microsoft.com/office/powerpoint/2010/main" val="249111536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91.  Authentication-Related Risks  </a:t>
            </a:r>
          </a:p>
        </p:txBody>
      </p:sp>
      <p:sp>
        <p:nvSpPr>
          <p:cNvPr id="3" name="Content Placeholder 2"/>
          <p:cNvSpPr>
            <a:spLocks noGrp="1"/>
          </p:cNvSpPr>
          <p:nvPr>
            <p:ph idx="1"/>
          </p:nvPr>
        </p:nvSpPr>
        <p:spPr/>
        <p:txBody>
          <a:bodyPr>
            <a:normAutofit fontScale="92500" lnSpcReduction="20000"/>
          </a:bodyPr>
          <a:lstStyle/>
          <a:p>
            <a:r>
              <a:rPr lang="en-US" dirty="0"/>
              <a:t>Candidate Analytical Frameworks/Metrics/Actions</a:t>
            </a:r>
          </a:p>
          <a:p>
            <a:pPr lvl="1"/>
            <a:r>
              <a:rPr lang="en-US" dirty="0"/>
              <a:t>Consider how “Levels of Assurance” (LOA) might be updated for current and anticipated higher levels of interaction velocity and density?</a:t>
            </a:r>
          </a:p>
          <a:p>
            <a:pPr lvl="1"/>
            <a:r>
              <a:rPr lang="en-US" dirty="0"/>
              <a:t>Consider application of statistical methods based on interactions for authentication</a:t>
            </a:r>
          </a:p>
          <a:p>
            <a:pPr lvl="2"/>
            <a:r>
              <a:rPr lang="en-US" dirty="0"/>
              <a:t>Behavioral analytics as the “new authentication?”</a:t>
            </a:r>
          </a:p>
          <a:p>
            <a:pPr lvl="2"/>
            <a:r>
              <a:rPr lang="en-US" dirty="0"/>
              <a:t>Consider models of identity as “Lagrangian Coherent Structures” of Shannon entropy in data interaction flows.</a:t>
            </a:r>
          </a:p>
          <a:p>
            <a:pPr lvl="1"/>
            <a:r>
              <a:rPr lang="en-US" dirty="0"/>
              <a:t>[Other?]</a:t>
            </a:r>
          </a:p>
          <a:p>
            <a:r>
              <a:rPr lang="en-US" dirty="0"/>
              <a:t>References</a:t>
            </a:r>
          </a:p>
          <a:p>
            <a:endParaRPr lang="en-US" dirty="0"/>
          </a:p>
          <a:p>
            <a:pPr lvl="1"/>
            <a:endParaRPr lang="en-US" dirty="0"/>
          </a:p>
          <a:p>
            <a:endParaRPr lang="en-US" dirty="0"/>
          </a:p>
        </p:txBody>
      </p:sp>
    </p:spTree>
    <p:extLst>
      <p:ext uri="{BB962C8B-B14F-4D97-AF65-F5344CB8AC3E}">
        <p14:creationId xmlns:p14="http://schemas.microsoft.com/office/powerpoint/2010/main" val="254908220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92.  Authorization-Related Risks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solidFill>
                  <a:srgbClr val="000000"/>
                </a:solidFill>
              </a:rPr>
              <a:t>Given the myriad contexts in which identity management and interaction risk systems/technologies are depended upon, how can technology and policy standards of performance for authorization-related risks system technologies and policies be established that are not too “ham handed” to enjoy adoption?</a:t>
            </a:r>
          </a:p>
          <a:p>
            <a:pPr lvl="1"/>
            <a:r>
              <a:rPr lang="en-US" dirty="0">
                <a:solidFill>
                  <a:srgbClr val="000000"/>
                </a:solidFill>
              </a:rPr>
              <a:t>Does the system/technology help or hinder operation and improvement of existing and future authorization approaches (standard authorization for Relying Parties (RPs)?</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298525438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92.  Authorization-Related Risks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Given the myriad contexts in which authorization is engaged in, are “standards” possible for authorization?</a:t>
            </a:r>
          </a:p>
          <a:p>
            <a:pPr lvl="2"/>
            <a:r>
              <a:rPr lang="en-US" dirty="0"/>
              <a:t>If so, then what elements of authorization interactions lend themselves to standardization?</a:t>
            </a:r>
          </a:p>
          <a:p>
            <a:pPr lvl="2"/>
            <a:r>
              <a:rPr lang="en-US" dirty="0"/>
              <a:t>Consider both technology and separate policy standardization opportunities.</a:t>
            </a:r>
          </a:p>
          <a:p>
            <a:pPr lvl="1"/>
            <a:r>
              <a:rPr lang="en-US" dirty="0"/>
              <a:t>How can we enable a form of “mass customization” for authorization standards?</a:t>
            </a:r>
          </a:p>
          <a:p>
            <a:pPr lvl="2"/>
            <a:r>
              <a:rPr lang="en-US" dirty="0"/>
              <a:t>Create standards for generic elements of system/technology, and set of constrained elements to address different contexts.</a:t>
            </a:r>
          </a:p>
          <a:p>
            <a:pPr lvl="1"/>
            <a:r>
              <a:rPr lang="en-US" dirty="0"/>
              <a:t>What are the risks associated with standardization of authorization?</a:t>
            </a:r>
          </a:p>
          <a:p>
            <a:pPr lvl="2"/>
            <a:r>
              <a:rPr lang="en-US" dirty="0"/>
              <a:t>Consider risks for relying parties, data subjects, identity and attribute providers and others.</a:t>
            </a:r>
          </a:p>
          <a:p>
            <a:pPr lvl="1"/>
            <a:r>
              <a:rPr lang="en-US" dirty="0"/>
              <a:t>[Other?]</a:t>
            </a:r>
          </a:p>
          <a:p>
            <a:r>
              <a:rPr lang="en-US" dirty="0"/>
              <a:t>References</a:t>
            </a:r>
          </a:p>
          <a:p>
            <a:endParaRPr lang="en-US" dirty="0"/>
          </a:p>
          <a:p>
            <a:pPr lvl="2"/>
            <a:endParaRPr lang="en-US" dirty="0"/>
          </a:p>
          <a:p>
            <a:endParaRPr lang="en-US" dirty="0"/>
          </a:p>
        </p:txBody>
      </p:sp>
    </p:spTree>
    <p:extLst>
      <p:ext uri="{BB962C8B-B14F-4D97-AF65-F5344CB8AC3E}">
        <p14:creationId xmlns:p14="http://schemas.microsoft.com/office/powerpoint/2010/main" val="740912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554A-EC85-274F-9032-4A148DA1AA2E}"/>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2025"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0F119968-0DA7-A644-8359-CB2A43EE81A1}"/>
              </a:ext>
            </a:extLst>
          </p:cNvPr>
          <p:cNvSpPr>
            <a:spLocks noGrp="1"/>
          </p:cNvSpPr>
          <p:nvPr>
            <p:ph idx="1"/>
          </p:nvPr>
        </p:nvSpPr>
        <p:spPr>
          <a:xfrm>
            <a:off x="457200" y="1600200"/>
            <a:ext cx="8229600" cy="4683642"/>
          </a:xfrm>
        </p:spPr>
        <p:txBody>
          <a:bodyPr>
            <a:noAutofit/>
          </a:bodyPr>
          <a:lstStyle/>
          <a:p>
            <a:pPr marL="0" indent="0">
              <a:buNone/>
            </a:pPr>
            <a:r>
              <a:rPr lang="en-US" sz="1600" dirty="0">
                <a:solidFill>
                  <a:srgbClr val="0070C0"/>
                </a:solidFill>
              </a:rPr>
              <a:t>211.  Amenability to Value Creation, Extraction and Appropriation </a:t>
            </a:r>
          </a:p>
          <a:p>
            <a:pPr marL="0" indent="0">
              <a:buNone/>
            </a:pPr>
            <a:r>
              <a:rPr lang="en-US" sz="1600" dirty="0">
                <a:solidFill>
                  <a:srgbClr val="00B050"/>
                </a:solidFill>
              </a:rPr>
              <a:t>212.   “WEIRD” UIs</a:t>
            </a:r>
          </a:p>
          <a:p>
            <a:pPr marL="0" indent="0">
              <a:buNone/>
            </a:pPr>
            <a:r>
              <a:rPr lang="en-US" sz="1600" dirty="0">
                <a:solidFill>
                  <a:srgbClr val="00B050"/>
                </a:solidFill>
              </a:rPr>
              <a:t>213.  ADA/PDR/DSM Stress Testing</a:t>
            </a:r>
          </a:p>
          <a:p>
            <a:pPr marL="0" indent="0">
              <a:buNone/>
            </a:pPr>
            <a:r>
              <a:rPr lang="en-US" sz="1600" dirty="0">
                <a:solidFill>
                  <a:srgbClr val="C00000"/>
                </a:solidFill>
              </a:rPr>
              <a:t>214.  Culturally-Variable Decision Trees</a:t>
            </a:r>
          </a:p>
          <a:p>
            <a:pPr marL="0" indent="0">
              <a:buNone/>
            </a:pPr>
            <a:r>
              <a:rPr lang="en-US" sz="1600" dirty="0">
                <a:solidFill>
                  <a:srgbClr val="C00000"/>
                </a:solidFill>
              </a:rPr>
              <a:t>215.  Degree Of Dependence On Untrained User Base</a:t>
            </a:r>
          </a:p>
          <a:p>
            <a:pPr marL="0" indent="0">
              <a:buNone/>
            </a:pPr>
            <a:r>
              <a:rPr lang="en-US" sz="1600" dirty="0">
                <a:solidFill>
                  <a:srgbClr val="00B050"/>
                </a:solidFill>
              </a:rPr>
              <a:t>216.  Are Elements Of The System Amenable To Commodification In Markets For Scale?</a:t>
            </a:r>
          </a:p>
          <a:p>
            <a:pPr marL="0" indent="0">
              <a:buNone/>
            </a:pPr>
            <a:r>
              <a:rPr lang="en-US" sz="1600" dirty="0">
                <a:solidFill>
                  <a:schemeClr val="tx2">
                    <a:lumMod val="60000"/>
                    <a:lumOff val="40000"/>
                  </a:schemeClr>
                </a:solidFill>
              </a:rPr>
              <a:t>217.  US Constitutional issues – Generally</a:t>
            </a:r>
          </a:p>
          <a:p>
            <a:pPr>
              <a:buAutoNum type="arabicPeriod" startAt="218"/>
            </a:pPr>
            <a:r>
              <a:rPr lang="en-US" sz="1600" dirty="0">
                <a:solidFill>
                  <a:schemeClr val="tx2">
                    <a:lumMod val="60000"/>
                    <a:lumOff val="40000"/>
                  </a:schemeClr>
                </a:solidFill>
              </a:rPr>
              <a:t>  US Constitution – 1</a:t>
            </a:r>
            <a:r>
              <a:rPr lang="en-US" sz="1600" baseline="30000" dirty="0">
                <a:solidFill>
                  <a:schemeClr val="tx2">
                    <a:lumMod val="60000"/>
                    <a:lumOff val="40000"/>
                  </a:schemeClr>
                </a:solidFill>
              </a:rPr>
              <a:t>st</a:t>
            </a:r>
            <a:r>
              <a:rPr lang="en-US" sz="1600" dirty="0">
                <a:solidFill>
                  <a:schemeClr val="tx2">
                    <a:lumMod val="60000"/>
                    <a:lumOff val="40000"/>
                  </a:schemeClr>
                </a:solidFill>
              </a:rPr>
              <a:t> Amendment – Rights of Religion Speech, Press, Assembly &amp; Petition</a:t>
            </a:r>
          </a:p>
          <a:p>
            <a:pPr>
              <a:buAutoNum type="arabicPeriod" startAt="218"/>
            </a:pPr>
            <a:r>
              <a:rPr lang="en-US" sz="1600" dirty="0">
                <a:solidFill>
                  <a:schemeClr val="tx2">
                    <a:lumMod val="60000"/>
                    <a:lumOff val="40000"/>
                  </a:schemeClr>
                </a:solidFill>
              </a:rPr>
              <a:t>  US Constitution -  2</a:t>
            </a:r>
            <a:r>
              <a:rPr lang="en-US" sz="1600" baseline="30000" dirty="0">
                <a:solidFill>
                  <a:schemeClr val="tx2">
                    <a:lumMod val="60000"/>
                    <a:lumOff val="40000"/>
                  </a:schemeClr>
                </a:solidFill>
              </a:rPr>
              <a:t>nd</a:t>
            </a:r>
            <a:r>
              <a:rPr lang="en-US" sz="1600" dirty="0">
                <a:solidFill>
                  <a:schemeClr val="tx2">
                    <a:lumMod val="60000"/>
                    <a:lumOff val="40000"/>
                  </a:schemeClr>
                </a:solidFill>
              </a:rPr>
              <a:t> Amendment – Right to Bear Arms</a:t>
            </a:r>
          </a:p>
          <a:p>
            <a:pPr>
              <a:buAutoNum type="arabicPeriod" startAt="218"/>
            </a:pPr>
            <a:r>
              <a:rPr lang="en-US" sz="1600" dirty="0">
                <a:solidFill>
                  <a:schemeClr val="tx2">
                    <a:lumMod val="60000"/>
                    <a:lumOff val="40000"/>
                  </a:schemeClr>
                </a:solidFill>
              </a:rPr>
              <a:t>  US Constitution – 3</a:t>
            </a:r>
            <a:r>
              <a:rPr lang="en-US" sz="1600" baseline="30000" dirty="0">
                <a:solidFill>
                  <a:schemeClr val="tx2">
                    <a:lumMod val="60000"/>
                    <a:lumOff val="40000"/>
                  </a:schemeClr>
                </a:solidFill>
              </a:rPr>
              <a:t>rd</a:t>
            </a:r>
            <a:r>
              <a:rPr lang="en-US" sz="1600" dirty="0">
                <a:solidFill>
                  <a:schemeClr val="tx2">
                    <a:lumMod val="60000"/>
                    <a:lumOff val="40000"/>
                  </a:schemeClr>
                </a:solidFill>
              </a:rPr>
              <a:t> Amendment – Quartering Soldiers</a:t>
            </a:r>
          </a:p>
          <a:p>
            <a:pPr>
              <a:buAutoNum type="arabicPeriod" startAt="218"/>
            </a:pPr>
            <a:r>
              <a:rPr lang="en-US" sz="1600" dirty="0">
                <a:solidFill>
                  <a:schemeClr val="tx2">
                    <a:lumMod val="60000"/>
                    <a:lumOff val="40000"/>
                  </a:schemeClr>
                </a:solidFill>
              </a:rPr>
              <a:t>  US Constitution – 4</a:t>
            </a:r>
            <a:r>
              <a:rPr lang="en-US" sz="1600" baseline="30000" dirty="0">
                <a:solidFill>
                  <a:schemeClr val="tx2">
                    <a:lumMod val="60000"/>
                    <a:lumOff val="40000"/>
                  </a:schemeClr>
                </a:solidFill>
              </a:rPr>
              <a:t>th</a:t>
            </a:r>
            <a:r>
              <a:rPr lang="en-US" sz="1600" dirty="0">
                <a:solidFill>
                  <a:schemeClr val="tx2">
                    <a:lumMod val="60000"/>
                    <a:lumOff val="40000"/>
                  </a:schemeClr>
                </a:solidFill>
              </a:rPr>
              <a:t> Amendment – Search and Seizure</a:t>
            </a:r>
          </a:p>
          <a:p>
            <a:pPr>
              <a:buAutoNum type="arabicPeriod" startAt="218"/>
            </a:pPr>
            <a:r>
              <a:rPr lang="en-US" sz="1600" dirty="0">
                <a:solidFill>
                  <a:schemeClr val="tx2">
                    <a:lumMod val="60000"/>
                    <a:lumOff val="40000"/>
                  </a:schemeClr>
                </a:solidFill>
              </a:rPr>
              <a:t>  US Constitution – 5</a:t>
            </a:r>
            <a:r>
              <a:rPr lang="en-US" sz="1600" baseline="30000" dirty="0">
                <a:solidFill>
                  <a:schemeClr val="tx2">
                    <a:lumMod val="60000"/>
                    <a:lumOff val="40000"/>
                  </a:schemeClr>
                </a:solidFill>
              </a:rPr>
              <a:t>th</a:t>
            </a:r>
            <a:r>
              <a:rPr lang="en-US" sz="1600" dirty="0">
                <a:solidFill>
                  <a:schemeClr val="tx2">
                    <a:lumMod val="60000"/>
                    <a:lumOff val="40000"/>
                  </a:schemeClr>
                </a:solidFill>
              </a:rPr>
              <a:t> Amendment – Grand Jury, Due Process, Self-Incrimination, 2x Jeopardy</a:t>
            </a:r>
          </a:p>
          <a:p>
            <a:pPr>
              <a:buAutoNum type="arabicPeriod" startAt="218"/>
            </a:pPr>
            <a:r>
              <a:rPr lang="en-US" sz="1600" dirty="0">
                <a:solidFill>
                  <a:schemeClr val="tx2">
                    <a:lumMod val="60000"/>
                    <a:lumOff val="40000"/>
                  </a:schemeClr>
                </a:solidFill>
              </a:rPr>
              <a:t>  US Constitution – 6</a:t>
            </a:r>
            <a:r>
              <a:rPr lang="en-US" sz="1600" baseline="30000" dirty="0">
                <a:solidFill>
                  <a:schemeClr val="tx2">
                    <a:lumMod val="60000"/>
                    <a:lumOff val="40000"/>
                  </a:schemeClr>
                </a:solidFill>
              </a:rPr>
              <a:t>th</a:t>
            </a:r>
            <a:r>
              <a:rPr lang="en-US" sz="1600" dirty="0">
                <a:solidFill>
                  <a:schemeClr val="tx2">
                    <a:lumMod val="60000"/>
                    <a:lumOff val="40000"/>
                  </a:schemeClr>
                </a:solidFill>
              </a:rPr>
              <a:t> Amendment – Accused Rights, Jury Trial, Confront Witnesses, Counsel</a:t>
            </a:r>
          </a:p>
          <a:p>
            <a:pPr>
              <a:buAutoNum type="arabicPeriod" startAt="218"/>
            </a:pPr>
            <a:r>
              <a:rPr lang="en-US" sz="1600" dirty="0">
                <a:solidFill>
                  <a:schemeClr val="tx2">
                    <a:lumMod val="60000"/>
                    <a:lumOff val="40000"/>
                  </a:schemeClr>
                </a:solidFill>
              </a:rPr>
              <a:t>  US Constitution – 7</a:t>
            </a:r>
            <a:r>
              <a:rPr lang="en-US" sz="1600" baseline="30000" dirty="0">
                <a:solidFill>
                  <a:schemeClr val="tx2">
                    <a:lumMod val="60000"/>
                    <a:lumOff val="40000"/>
                  </a:schemeClr>
                </a:solidFill>
              </a:rPr>
              <a:t>th</a:t>
            </a:r>
            <a:r>
              <a:rPr lang="en-US" sz="1600" dirty="0">
                <a:solidFill>
                  <a:schemeClr val="tx2">
                    <a:lumMod val="60000"/>
                    <a:lumOff val="40000"/>
                  </a:schemeClr>
                </a:solidFill>
              </a:rPr>
              <a:t> Amendment – Jury Trial</a:t>
            </a:r>
          </a:p>
          <a:p>
            <a:pPr>
              <a:buAutoNum type="arabicPeriod" startAt="218"/>
            </a:pPr>
            <a:r>
              <a:rPr lang="en-US" sz="1600" dirty="0">
                <a:solidFill>
                  <a:schemeClr val="tx2">
                    <a:lumMod val="60000"/>
                    <a:lumOff val="40000"/>
                  </a:schemeClr>
                </a:solidFill>
              </a:rPr>
              <a:t>  US Constitution – 8</a:t>
            </a:r>
            <a:r>
              <a:rPr lang="en-US" sz="1600" baseline="30000" dirty="0">
                <a:solidFill>
                  <a:schemeClr val="tx2">
                    <a:lumMod val="60000"/>
                    <a:lumOff val="40000"/>
                  </a:schemeClr>
                </a:solidFill>
              </a:rPr>
              <a:t>th</a:t>
            </a:r>
            <a:r>
              <a:rPr lang="en-US" sz="1600" dirty="0">
                <a:solidFill>
                  <a:schemeClr val="tx2">
                    <a:lumMod val="60000"/>
                    <a:lumOff val="40000"/>
                  </a:schemeClr>
                </a:solidFill>
              </a:rPr>
              <a:t> Amendment -  Excessive Bail, Cruel and Unusual Punishment</a:t>
            </a:r>
          </a:p>
          <a:p>
            <a:pPr marL="0" indent="0">
              <a:buNone/>
            </a:pPr>
            <a:endParaRPr lang="en-US" sz="1200" dirty="0"/>
          </a:p>
        </p:txBody>
      </p:sp>
    </p:spTree>
    <p:extLst>
      <p:ext uri="{BB962C8B-B14F-4D97-AF65-F5344CB8AC3E}">
        <p14:creationId xmlns:p14="http://schemas.microsoft.com/office/powerpoint/2010/main" val="28174113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93.  Backward-Compatibility Issues  </a:t>
            </a:r>
          </a:p>
        </p:txBody>
      </p:sp>
      <p:sp>
        <p:nvSpPr>
          <p:cNvPr id="3" name="Content Placeholder 2"/>
          <p:cNvSpPr>
            <a:spLocks noGrp="1"/>
          </p:cNvSpPr>
          <p:nvPr>
            <p:ph idx="1"/>
          </p:nvPr>
        </p:nvSpPr>
        <p:spPr/>
        <p:txBody>
          <a:bodyPr>
            <a:normAutofit fontScale="77500" lnSpcReduction="20000"/>
          </a:bodyPr>
          <a:lstStyle/>
          <a:p>
            <a:r>
              <a:rPr lang="en-US" dirty="0"/>
              <a:t>Challenges	</a:t>
            </a:r>
          </a:p>
          <a:p>
            <a:pPr lvl="1"/>
            <a:r>
              <a:rPr lang="en-US" dirty="0">
                <a:solidFill>
                  <a:srgbClr val="000000"/>
                </a:solidFill>
              </a:rPr>
              <a:t>What are the risks and challenges of integration of the subject IM, Security or privacy technology into both technical and institutional/policy legacy systems?</a:t>
            </a:r>
          </a:p>
          <a:p>
            <a:pPr lvl="1"/>
            <a:r>
              <a:rPr lang="en-US" dirty="0">
                <a:solidFill>
                  <a:srgbClr val="000000"/>
                </a:solidFill>
              </a:rPr>
              <a:t>What are the hurdles of the proposed technology or system being amenable to integration with or addition to (“blend in or bolt on”) existing technologies and systems?</a:t>
            </a:r>
          </a:p>
          <a:p>
            <a:pPr lvl="2"/>
            <a:r>
              <a:rPr lang="en-US" dirty="0">
                <a:solidFill>
                  <a:srgbClr val="000000"/>
                </a:solidFill>
              </a:rPr>
              <a:t>What other strategies can be considered to enable the acceleration of adoption curves of a given IM, security or privacy technology and/or system?</a:t>
            </a:r>
          </a:p>
          <a:p>
            <a:pPr lvl="3"/>
            <a:r>
              <a:rPr lang="en-US" dirty="0">
                <a:solidFill>
                  <a:srgbClr val="000000"/>
                </a:solidFill>
              </a:rPr>
              <a:t>Consider strategies of recruitment of humans (as private citizens/consumers or employees) to enable existing organizations to “become” more effective socio-technical systems.</a:t>
            </a:r>
          </a:p>
          <a:p>
            <a:pPr lvl="1"/>
            <a:r>
              <a:rPr lang="en-US" dirty="0"/>
              <a:t>[Other?]</a:t>
            </a:r>
          </a:p>
          <a:p>
            <a:r>
              <a:rPr lang="en-US" dirty="0"/>
              <a:t>References</a:t>
            </a:r>
          </a:p>
          <a:p>
            <a:endParaRPr lang="en-US" dirty="0">
              <a:solidFill>
                <a:srgbClr val="000000"/>
              </a:solidFill>
            </a:endParaRPr>
          </a:p>
        </p:txBody>
      </p:sp>
      <p:sp>
        <p:nvSpPr>
          <p:cNvPr id="4" name="TextBox 3"/>
          <p:cNvSpPr txBox="1"/>
          <p:nvPr/>
        </p:nvSpPr>
        <p:spPr>
          <a:xfrm>
            <a:off x="4971796" y="9603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8525438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93.  Backward-Compatibility Issues  </a:t>
            </a:r>
          </a:p>
        </p:txBody>
      </p:sp>
      <p:sp>
        <p:nvSpPr>
          <p:cNvPr id="3" name="Content Placeholder 2"/>
          <p:cNvSpPr>
            <a:spLocks noGrp="1"/>
          </p:cNvSpPr>
          <p:nvPr>
            <p:ph idx="1"/>
          </p:nvPr>
        </p:nvSpPr>
        <p:spPr/>
        <p:txBody>
          <a:bodyPr>
            <a:normAutofit lnSpcReduction="10000"/>
          </a:bodyPr>
          <a:lstStyle/>
          <a:p>
            <a:r>
              <a:rPr lang="en-US" dirty="0"/>
              <a:t>Candidate Analytical Frameworks/Metrics/Actions</a:t>
            </a:r>
          </a:p>
          <a:p>
            <a:pPr lvl="1"/>
            <a:r>
              <a:rPr lang="en-US" dirty="0"/>
              <a:t>Consider measurements of potential interoperability at multiple “Tools and Rules” levels.</a:t>
            </a:r>
          </a:p>
          <a:p>
            <a:pPr lvl="2"/>
            <a:r>
              <a:rPr lang="en-US" dirty="0"/>
              <a:t>Standard setting as pathway to system integration?</a:t>
            </a:r>
          </a:p>
          <a:p>
            <a:pPr lvl="1"/>
            <a:r>
              <a:rPr lang="en-US" dirty="0"/>
              <a:t>Consider education and training to enhance adoption and integration into existing systems.</a:t>
            </a:r>
          </a:p>
          <a:p>
            <a:pPr lvl="2"/>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74091257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94.  Ethical Considerations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What are the existing ethical constructions and systems that can help to inform new issues of IM, security and privacy?</a:t>
            </a:r>
          </a:p>
          <a:p>
            <a:pPr lvl="2"/>
            <a:r>
              <a:rPr lang="en-US" dirty="0"/>
              <a:t>UN Declaration of Human Rights</a:t>
            </a:r>
          </a:p>
          <a:p>
            <a:pPr lvl="2"/>
            <a:r>
              <a:rPr lang="en-US" dirty="0"/>
              <a:t>Other sets of individual identity and privacy principles</a:t>
            </a:r>
          </a:p>
          <a:p>
            <a:pPr lvl="1"/>
            <a:r>
              <a:rPr lang="en-US" dirty="0"/>
              <a:t>What are the processes that can help populations to self-derive ethical rules to help address new types of harms and interactions?</a:t>
            </a:r>
          </a:p>
          <a:p>
            <a:pPr lvl="2"/>
            <a:r>
              <a:rPr lang="en-US" dirty="0"/>
              <a:t>How can those emerging systems of ethics be most effectively integrated with other similar systems</a:t>
            </a:r>
          </a:p>
          <a:p>
            <a:pPr lvl="2"/>
            <a:r>
              <a:rPr lang="en-US" dirty="0"/>
              <a:t>Encourage normative “interoperability”</a:t>
            </a:r>
          </a:p>
          <a:p>
            <a:pPr lvl="1"/>
            <a:r>
              <a:rPr lang="en-US" dirty="0"/>
              <a:t>Ethics and normative guidance is under-developed in areas of rapidly evolving technology leading to a “normative gap” that is most rapidly (but not most sustainably) filled by market-based considerations.</a:t>
            </a:r>
          </a:p>
          <a:p>
            <a:pPr lvl="2"/>
            <a:r>
              <a:rPr lang="en-US" dirty="0"/>
              <a:t>Ethics in design </a:t>
            </a:r>
          </a:p>
          <a:p>
            <a:pPr lvl="3"/>
            <a:r>
              <a:rPr lang="en-US" dirty="0"/>
              <a:t>which stakeholders receive direct and incidental benefits?</a:t>
            </a:r>
          </a:p>
          <a:p>
            <a:pPr lvl="3"/>
            <a:r>
              <a:rPr lang="en-US" dirty="0"/>
              <a:t>Which stakeholders are burdened?</a:t>
            </a:r>
          </a:p>
          <a:p>
            <a:pPr lvl="2"/>
            <a:r>
              <a:rPr lang="en-US" dirty="0"/>
              <a:t>Ethics in deployment (e.g., broadband access issues)</a:t>
            </a:r>
          </a:p>
          <a:p>
            <a:pPr lvl="2"/>
            <a:r>
              <a:rPr lang="en-US" dirty="0"/>
              <a:t>Ethics in use of technology (e.g., can it be used In ways that are legal but still produce new harms)</a:t>
            </a:r>
          </a:p>
          <a:p>
            <a:pPr lvl="1"/>
            <a:r>
              <a:rPr lang="en-US" dirty="0"/>
              <a:t>To what extent can “ethical/normative” considerations be built or programmed into the system and/or technology?</a:t>
            </a:r>
          </a:p>
          <a:p>
            <a:pPr lvl="2"/>
            <a:r>
              <a:rPr lang="en-US" dirty="0"/>
              <a:t>If “ethics” involve norms that originate in “human” systems, what are implications of “programming” ethics into non-human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852543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94.  Ethical Considerations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application of multiple “maps” from this Atlas to help scaffold the analysis of ethical considerations</a:t>
            </a:r>
          </a:p>
          <a:p>
            <a:pPr lvl="2"/>
            <a:r>
              <a:rPr lang="en-US" dirty="0"/>
              <a:t>Compare “apples” and “oranges” that affect decision making in ethically-oriented contexts.</a:t>
            </a:r>
          </a:p>
          <a:p>
            <a:pPr lvl="2"/>
            <a:r>
              <a:rPr lang="en-US" dirty="0"/>
              <a:t>Use new metrics to create bridges among previously-distinct ethical contexts</a:t>
            </a:r>
          </a:p>
          <a:p>
            <a:pPr lvl="1"/>
            <a:r>
              <a:rPr lang="en-US" dirty="0"/>
              <a:t>Apply “ethics in context” analysis to identify sources of ethical compromise</a:t>
            </a:r>
          </a:p>
          <a:p>
            <a:pPr lvl="2"/>
            <a:r>
              <a:rPr lang="en-US" dirty="0"/>
              <a:t>Beware relativistic approaches to ethics that undermine consistent application of ethical constructions</a:t>
            </a:r>
          </a:p>
          <a:p>
            <a:pPr lvl="2"/>
            <a:r>
              <a:rPr lang="en-US" dirty="0"/>
              <a:t>See Nature Magazine article “When should your car kill you?” and consider market-implications of analysis beyond self-driving cars to other autonomous and semi-autonomous systems upon which security depends.</a:t>
            </a:r>
          </a:p>
          <a:p>
            <a:pPr lvl="1"/>
            <a:r>
              <a:rPr lang="en-US" dirty="0"/>
              <a:t>See “Business Ethical Considerations” map for separate discussion of that subset of considerations.</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74091257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95.  AI and SI (“Synthetic Intelligence”)</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solidFill>
                  <a:srgbClr val="000000"/>
                </a:solidFill>
              </a:rPr>
              <a:t>How does system/technology address AI and autonomous system issues regarding security, IM and privacy technologies? </a:t>
            </a:r>
          </a:p>
          <a:p>
            <a:pPr lvl="1"/>
            <a:r>
              <a:rPr lang="en-US" dirty="0">
                <a:solidFill>
                  <a:srgbClr val="000000"/>
                </a:solidFill>
              </a:rPr>
              <a:t>How can human (and human institutional) governance be applied to the “black box” of AI/algorithmic decision making?</a:t>
            </a:r>
          </a:p>
          <a:p>
            <a:pPr lvl="1"/>
            <a:r>
              <a:rPr lang="en-US" dirty="0">
                <a:solidFill>
                  <a:srgbClr val="000000"/>
                </a:solidFill>
              </a:rPr>
              <a:t>How does system/technology foster forms of “SI” (synthetic intelligence), which in most rudimentary form is situational awareness (precursor to a “neighborhood watch” among stakeholder groups?</a:t>
            </a:r>
          </a:p>
          <a:p>
            <a:pPr lvl="2"/>
            <a:r>
              <a:rPr lang="en-US" dirty="0">
                <a:solidFill>
                  <a:srgbClr val="000000"/>
                </a:solidFill>
              </a:rPr>
              <a:t>SI systems may offer different self-regulatory opportunities from AI systems.</a:t>
            </a:r>
          </a:p>
          <a:p>
            <a:pPr lvl="1"/>
            <a:r>
              <a:rPr lang="en-US" dirty="0">
                <a:solidFill>
                  <a:srgbClr val="000000"/>
                </a:solidFill>
              </a:rPr>
              <a:t>What is the relationship of the weighted inputs and outputs of AI (so called “sigmoid neurons”) with market structures and other organizational structures (such as corporations, etc.) that cultivate weighted inputs and outputs?</a:t>
            </a:r>
          </a:p>
          <a:p>
            <a:pPr lvl="2"/>
            <a:r>
              <a:rPr lang="en-US" dirty="0">
                <a:solidFill>
                  <a:srgbClr val="000000"/>
                </a:solidFill>
              </a:rPr>
              <a:t>Can those existing social and economic structures be helpfully analyzed as “distributed AI” systems?  </a:t>
            </a:r>
          </a:p>
          <a:p>
            <a:pPr lvl="2"/>
            <a:r>
              <a:rPr lang="en-US" dirty="0">
                <a:solidFill>
                  <a:srgbClr val="000000"/>
                </a:solidFill>
              </a:rPr>
              <a:t>Can emerging AI systems be helpfully evaluated in light of tools and analysis formerly applied to markets and organizations?</a:t>
            </a:r>
          </a:p>
          <a:p>
            <a:pPr lvl="1"/>
            <a:r>
              <a:rPr lang="en-US" dirty="0"/>
              <a:t>[Other?]</a:t>
            </a:r>
          </a:p>
          <a:p>
            <a:r>
              <a:rPr lang="en-US" dirty="0"/>
              <a:t>References</a:t>
            </a:r>
          </a:p>
          <a:p>
            <a:endParaRPr lang="en-US" dirty="0">
              <a:solidFill>
                <a:srgbClr val="000000"/>
              </a:solidFill>
            </a:endParaRPr>
          </a:p>
        </p:txBody>
      </p:sp>
      <p:sp>
        <p:nvSpPr>
          <p:cNvPr id="4" name="TextBox 3"/>
          <p:cNvSpPr txBox="1"/>
          <p:nvPr/>
        </p:nvSpPr>
        <p:spPr>
          <a:xfrm>
            <a:off x="5281565" y="89839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8525438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95.  AI and SI (“Synthetic Intelligence”)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Can market structures offer mechanisms for governance of AI and SI systems?</a:t>
            </a:r>
          </a:p>
          <a:p>
            <a:pPr lvl="2"/>
            <a:r>
              <a:rPr lang="en-US" dirty="0"/>
              <a:t>What are the limitations of those forms of governance?</a:t>
            </a:r>
          </a:p>
          <a:p>
            <a:pPr lvl="2"/>
            <a:r>
              <a:rPr lang="en-US" dirty="0"/>
              <a:t>See NATURE Article on markets and AI entitled “When should your car decide to kill you?”</a:t>
            </a:r>
          </a:p>
          <a:p>
            <a:pPr lvl="2"/>
            <a:r>
              <a:rPr lang="en-US" dirty="0"/>
              <a:t>AI and SI-based systems generate insights (information arbitrage) that can have value (and the potential for harm if misused)</a:t>
            </a:r>
          </a:p>
          <a:p>
            <a:pPr lvl="3"/>
            <a:r>
              <a:rPr lang="en-US" dirty="0"/>
              <a:t>How can the value be maximized and the harm be minimized from such insight in ways that are consistent with human norms, and how can market mechanisms (and constraints) help to inform those structures</a:t>
            </a:r>
          </a:p>
          <a:p>
            <a:pPr lvl="3"/>
            <a:r>
              <a:rPr lang="en-US" dirty="0"/>
              <a:t>What are the opportunities for “self regulation" among distributed systems of stakeholders</a:t>
            </a:r>
          </a:p>
          <a:p>
            <a:pPr lvl="4"/>
            <a:r>
              <a:rPr lang="en-US" dirty="0"/>
              <a:t>People-as-data-producers</a:t>
            </a:r>
          </a:p>
          <a:p>
            <a:pPr lvl="1"/>
            <a:r>
              <a:rPr lang="en-US" dirty="0"/>
              <a:t>If and to the extent that market and other organizational structures can offer insights into some of the benefits and challenges of emerging AI systems, what are the limits of that analysis?</a:t>
            </a:r>
          </a:p>
          <a:p>
            <a:pPr lvl="2"/>
            <a:r>
              <a:rPr lang="en-US" dirty="0"/>
              <a:t>See NATURE magazine article suggesting market failure of self-driving cars entitled “When should your car decide to kill you? [ref here] </a:t>
            </a:r>
          </a:p>
          <a:p>
            <a:pPr lvl="1"/>
            <a:r>
              <a:rPr lang="en-US" dirty="0">
                <a:solidFill>
                  <a:srgbClr val="000000"/>
                </a:solidFill>
              </a:rPr>
              <a:t>Speculation of risk territory </a:t>
            </a:r>
            <a:r>
              <a:rPr lang="en-US" i="1" dirty="0">
                <a:solidFill>
                  <a:srgbClr val="000000"/>
                </a:solidFill>
              </a:rPr>
              <a:t>Beyond </a:t>
            </a:r>
            <a:r>
              <a:rPr lang="en-US" dirty="0">
                <a:solidFill>
                  <a:srgbClr val="000000"/>
                </a:solidFill>
              </a:rPr>
              <a:t>Perimeter 2.0?</a:t>
            </a:r>
          </a:p>
          <a:p>
            <a:pPr lvl="2"/>
            <a:r>
              <a:rPr lang="en-US" dirty="0">
                <a:solidFill>
                  <a:srgbClr val="000000"/>
                </a:solidFill>
              </a:rPr>
              <a:t>Our AI anxieties are associated with the nervous anticipation of Perimeter 3.0 – i.e., the responses from the un-programmed “minds” of technology (See Map  7 – Bias Institutional) </a:t>
            </a:r>
          </a:p>
          <a:p>
            <a:pPr lvl="1"/>
            <a:r>
              <a:rPr lang="en-US" dirty="0"/>
              <a:t>[Other?]</a:t>
            </a:r>
          </a:p>
          <a:p>
            <a:r>
              <a:rPr lang="en-US" dirty="0"/>
              <a:t>References</a:t>
            </a:r>
          </a:p>
          <a:p>
            <a:endParaRPr lang="en-US" dirty="0">
              <a:solidFill>
                <a:srgbClr val="000000"/>
              </a:solidFill>
            </a:endParaRPr>
          </a:p>
          <a:p>
            <a:pPr lvl="1"/>
            <a:endParaRPr lang="en-US" dirty="0"/>
          </a:p>
          <a:p>
            <a:endParaRPr lang="en-US" dirty="0"/>
          </a:p>
        </p:txBody>
      </p:sp>
    </p:spTree>
    <p:extLst>
      <p:ext uri="{BB962C8B-B14F-4D97-AF65-F5344CB8AC3E}">
        <p14:creationId xmlns:p14="http://schemas.microsoft.com/office/powerpoint/2010/main" val="74091257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96.  Expressive Leverage and </a:t>
            </a:r>
            <a:br>
              <a:rPr lang="en-US" sz="3200" dirty="0"/>
            </a:br>
            <a:r>
              <a:rPr lang="en-US" sz="3200" dirty="0"/>
              <a:t>Innovative Societies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solidFill>
                  <a:srgbClr val="000000"/>
                </a:solidFill>
              </a:rPr>
              <a:t>In what ways can security, IM or Privacy technology and systems foster and support innovation, expression and social advancement?</a:t>
            </a:r>
          </a:p>
          <a:p>
            <a:pPr lvl="2"/>
            <a:r>
              <a:rPr lang="en-US" dirty="0">
                <a:solidFill>
                  <a:srgbClr val="000000"/>
                </a:solidFill>
              </a:rPr>
              <a:t>Shift focus from prevention of harm to aspirational goals made possible by security, IM and privacy enhancement</a:t>
            </a:r>
          </a:p>
          <a:p>
            <a:pPr lvl="2"/>
            <a:r>
              <a:rPr lang="en-US" dirty="0">
                <a:solidFill>
                  <a:srgbClr val="000000"/>
                </a:solidFill>
              </a:rPr>
              <a:t>How can security, IM and privacy be moved from defensive postures (and perception as “costs” without ROI) to being positive drivers of innovation, social and economic advancement, and cultural expression?</a:t>
            </a:r>
          </a:p>
          <a:p>
            <a:pPr lvl="1"/>
            <a:r>
              <a:rPr lang="en-US" dirty="0">
                <a:solidFill>
                  <a:srgbClr val="000000"/>
                </a:solidFill>
              </a:rPr>
              <a:t>Can stabilization of interactions involving IM and privacy help to create a “safer space” for investment of time and resources for innovators to cultivate the rigor and investment needed to advance new ideas in the economy and society?</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298525438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96.  Expressive Leverage and </a:t>
            </a:r>
            <a:br>
              <a:rPr lang="en-US" sz="3200" dirty="0"/>
            </a:br>
            <a:r>
              <a:rPr lang="en-US" sz="3200" dirty="0"/>
              <a:t>Innovative Societies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solidFill>
                  <a:srgbClr val="000000"/>
                </a:solidFill>
              </a:rPr>
              <a:t>Protections for individual expression are among the rights preserved by multiple constructions in law, society and economics.  </a:t>
            </a:r>
          </a:p>
          <a:p>
            <a:pPr lvl="2"/>
            <a:r>
              <a:rPr lang="en-US" dirty="0">
                <a:solidFill>
                  <a:srgbClr val="000000"/>
                </a:solidFill>
              </a:rPr>
              <a:t>These protections enable individuals and institutions to “make the investment” of time and money, with the knowledge that they can enjoy the benefits from some consequent stabilization of their interactions involving their creative and expressive output.</a:t>
            </a:r>
          </a:p>
          <a:p>
            <a:pPr lvl="2"/>
            <a:r>
              <a:rPr lang="en-US" dirty="0">
                <a:solidFill>
                  <a:srgbClr val="000000"/>
                </a:solidFill>
              </a:rPr>
              <a:t>Consider what elements of expressive output are stabilized as a consequence of enhanced IM, security, and privacy reliability</a:t>
            </a:r>
          </a:p>
          <a:p>
            <a:pPr lvl="2"/>
            <a:r>
              <a:rPr lang="en-US" dirty="0">
                <a:solidFill>
                  <a:srgbClr val="000000"/>
                </a:solidFill>
              </a:rPr>
              <a:t>Consider first amendment (freedom of expression)</a:t>
            </a:r>
          </a:p>
          <a:p>
            <a:pPr lvl="1"/>
            <a:r>
              <a:rPr lang="en-US" dirty="0">
                <a:solidFill>
                  <a:srgbClr val="000000"/>
                </a:solidFill>
              </a:rPr>
              <a:t>Compare history of IP as innovation “safe space”</a:t>
            </a:r>
          </a:p>
          <a:p>
            <a:pPr lvl="2"/>
            <a:r>
              <a:rPr lang="en-US" dirty="0">
                <a:solidFill>
                  <a:srgbClr val="000000"/>
                </a:solidFill>
              </a:rPr>
              <a:t>IP paradigm includes the assertion that the protection (and constraint on copying, infringement, etc.) cultivates innovation.</a:t>
            </a:r>
          </a:p>
          <a:p>
            <a:pPr lvl="1"/>
            <a:r>
              <a:rPr lang="en-US" dirty="0">
                <a:solidFill>
                  <a:srgbClr val="000000"/>
                </a:solidFill>
              </a:rPr>
              <a:t>How does reliability, predictability and normalization of interactions of IM, security and privacy help to create a “safe space” similar to the exclusivity (government recognized monopoly) of IP rights</a:t>
            </a:r>
          </a:p>
          <a:p>
            <a:pPr lvl="1"/>
            <a:r>
              <a:rPr lang="en-US" dirty="0">
                <a:solidFill>
                  <a:srgbClr val="000000"/>
                </a:solidFill>
              </a:rPr>
              <a:t>Compare identity elements of scientific and academic publishing, where “currency” is reputation generated by publications quantity and impact.</a:t>
            </a:r>
          </a:p>
          <a:p>
            <a:pPr lvl="2"/>
            <a:r>
              <a:rPr lang="en-US" dirty="0">
                <a:solidFill>
                  <a:srgbClr val="000000"/>
                </a:solidFill>
              </a:rPr>
              <a:t>See “ORCID” for initiative for IM in scientific publishing </a:t>
            </a:r>
          </a:p>
          <a:p>
            <a:pPr lvl="1"/>
            <a:r>
              <a:rPr lang="en-US" dirty="0"/>
              <a:t>[Other?]</a:t>
            </a:r>
          </a:p>
          <a:p>
            <a:r>
              <a:rPr lang="en-US" dirty="0"/>
              <a:t>References</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74091257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97.  Change Management – </a:t>
            </a:r>
            <a:br>
              <a:rPr lang="en-US" sz="3200" dirty="0"/>
            </a:br>
            <a:r>
              <a:rPr lang="en-US" sz="3200" dirty="0"/>
              <a:t>Is Tech Amenable to Standardization?</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How and to what extent is the technology and/or system standardized, built on existing and accessible (perhaps open) standards, or amenable to standardization?</a:t>
            </a:r>
          </a:p>
          <a:p>
            <a:pPr lvl="1"/>
            <a:r>
              <a:rPr lang="en-US" dirty="0"/>
              <a:t>To what extent is the optimization of the system and/or technology dependent on interoperability, and how can that be fostered through standardization?</a:t>
            </a:r>
          </a:p>
          <a:p>
            <a:pPr lvl="1"/>
            <a:r>
              <a:rPr lang="en-US" dirty="0"/>
              <a:t>What new interactions capacities (and corresponding risks) are created by deployment and use of the system and/or technology and are they of the type that can be subjected to measurement and controls under existing systems and standards?</a:t>
            </a:r>
          </a:p>
          <a:p>
            <a:pPr lvl="1"/>
            <a:r>
              <a:rPr lang="en-US" dirty="0"/>
              <a:t>What is the nature of the “patent thicket” associated with the system and/or technology</a:t>
            </a:r>
          </a:p>
          <a:p>
            <a:pPr lvl="2"/>
            <a:r>
              <a:rPr lang="en-US" dirty="0"/>
              <a:t>e.g., a mobile phone relies on implementations of hundreds/thousands of patents</a:t>
            </a:r>
          </a:p>
          <a:p>
            <a:pPr lvl="2"/>
            <a:r>
              <a:rPr lang="en-US" dirty="0"/>
              <a:t>how might that set of legal rights entanglements hamper design, development and/or deployment of the technology/system?</a:t>
            </a:r>
          </a:p>
          <a:p>
            <a:pPr lvl="2"/>
            <a:r>
              <a:rPr lang="en-US" dirty="0"/>
              <a:t>What is the form of SSO (standard setting organization) that might help to resolve the patent setting for the new system?</a:t>
            </a:r>
          </a:p>
          <a:p>
            <a:pPr lvl="2"/>
            <a:r>
              <a:rPr lang="en-US" dirty="0"/>
              <a:t>What are the hurdles to pursuing an SSO for the system?</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8525438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97. Change Management – </a:t>
            </a:r>
            <a:br>
              <a:rPr lang="en-US" sz="3200" dirty="0"/>
            </a:br>
            <a:r>
              <a:rPr lang="en-US" sz="3200" dirty="0"/>
              <a:t>Is Tech/System Amenable to Standardization?  </a:t>
            </a:r>
          </a:p>
        </p:txBody>
      </p:sp>
      <p:sp>
        <p:nvSpPr>
          <p:cNvPr id="3" name="Content Placeholder 2"/>
          <p:cNvSpPr>
            <a:spLocks noGrp="1"/>
          </p:cNvSpPr>
          <p:nvPr>
            <p:ph idx="1"/>
          </p:nvPr>
        </p:nvSpPr>
        <p:spPr/>
        <p:txBody>
          <a:bodyPr>
            <a:normAutofit fontScale="85000" lnSpcReduction="20000"/>
          </a:bodyPr>
          <a:lstStyle/>
          <a:p>
            <a:r>
              <a:rPr lang="en-US" dirty="0"/>
              <a:t>Candidate Analytical Frameworks/Metrics/Actions</a:t>
            </a:r>
          </a:p>
          <a:p>
            <a:pPr lvl="1"/>
            <a:r>
              <a:rPr lang="en-US" dirty="0"/>
              <a:t>Consider existing SSO (standard setting organization) structures for IPR considerations and other similar structures applied to foster interoperability</a:t>
            </a:r>
          </a:p>
          <a:p>
            <a:pPr lvl="1"/>
            <a:r>
              <a:rPr lang="en-US" dirty="0"/>
              <a:t>Consider balance of dynamic change with stability of product offerings in markets</a:t>
            </a:r>
          </a:p>
          <a:p>
            <a:pPr lvl="2"/>
            <a:r>
              <a:rPr lang="en-US" dirty="0"/>
              <a:t>What elements of the system can be componentized to facilitate standards where helpful, but to enable other portions of the system to continue to evolve in response to market conditions.</a:t>
            </a:r>
          </a:p>
          <a:p>
            <a:pPr lvl="2"/>
            <a:r>
              <a:rPr lang="en-US" dirty="0"/>
              <a:t>What are the challenges of “bundling” where one company controls the multiple elements of a system, and desires to maximize distribution of existing product to enhance ROI?</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740912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9DF0-8593-A046-B529-A318E333012E}"/>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2025"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9A890C2-20AC-8044-9DC6-8FDF6CD4C41E}"/>
              </a:ext>
            </a:extLst>
          </p:cNvPr>
          <p:cNvSpPr>
            <a:spLocks noGrp="1"/>
          </p:cNvSpPr>
          <p:nvPr>
            <p:ph idx="1"/>
          </p:nvPr>
        </p:nvSpPr>
        <p:spPr/>
        <p:txBody>
          <a:bodyPr>
            <a:normAutofit fontScale="47500" lnSpcReduction="20000"/>
          </a:bodyPr>
          <a:lstStyle/>
          <a:p>
            <a:pPr marL="385763" indent="-385763">
              <a:buAutoNum type="arabicPeriod" startAt="215"/>
            </a:pPr>
            <a:endParaRPr lang="en-US" dirty="0"/>
          </a:p>
          <a:p>
            <a:pPr marL="0" indent="0">
              <a:buNone/>
            </a:pPr>
            <a:r>
              <a:rPr lang="en-US" sz="3375" dirty="0">
                <a:solidFill>
                  <a:schemeClr val="tx2">
                    <a:lumMod val="60000"/>
                    <a:lumOff val="40000"/>
                  </a:schemeClr>
                </a:solidFill>
              </a:rPr>
              <a:t>226.  US Constitution  - 9</a:t>
            </a:r>
            <a:r>
              <a:rPr lang="en-US" sz="3375" baseline="30000" dirty="0">
                <a:solidFill>
                  <a:schemeClr val="tx2">
                    <a:lumMod val="60000"/>
                    <a:lumOff val="40000"/>
                  </a:schemeClr>
                </a:solidFill>
              </a:rPr>
              <a:t>th</a:t>
            </a:r>
            <a:r>
              <a:rPr lang="en-US" sz="3375" dirty="0">
                <a:solidFill>
                  <a:schemeClr val="tx2">
                    <a:lumMod val="60000"/>
                    <a:lumOff val="40000"/>
                  </a:schemeClr>
                </a:solidFill>
              </a:rPr>
              <a:t> Amendment – Non-Enumerated Rights</a:t>
            </a:r>
          </a:p>
          <a:p>
            <a:pPr marL="0" indent="0">
              <a:buNone/>
            </a:pPr>
            <a:r>
              <a:rPr lang="en-US" sz="3375" dirty="0">
                <a:solidFill>
                  <a:schemeClr val="tx2">
                    <a:lumMod val="60000"/>
                    <a:lumOff val="40000"/>
                  </a:schemeClr>
                </a:solidFill>
              </a:rPr>
              <a:t>227.  US Constitution – 10</a:t>
            </a:r>
            <a:r>
              <a:rPr lang="en-US" sz="3375" baseline="30000" dirty="0">
                <a:solidFill>
                  <a:schemeClr val="tx2">
                    <a:lumMod val="60000"/>
                    <a:lumOff val="40000"/>
                  </a:schemeClr>
                </a:solidFill>
              </a:rPr>
              <a:t>th</a:t>
            </a:r>
            <a:r>
              <a:rPr lang="en-US" sz="3375" dirty="0">
                <a:solidFill>
                  <a:schemeClr val="tx2">
                    <a:lumMod val="60000"/>
                    <a:lumOff val="40000"/>
                  </a:schemeClr>
                </a:solidFill>
              </a:rPr>
              <a:t> Amendment – Rights Reserved to States</a:t>
            </a:r>
          </a:p>
          <a:p>
            <a:pPr marL="0" indent="0">
              <a:buNone/>
            </a:pPr>
            <a:r>
              <a:rPr lang="en-US" sz="3375" dirty="0">
                <a:solidFill>
                  <a:schemeClr val="tx2">
                    <a:lumMod val="60000"/>
                    <a:lumOff val="40000"/>
                  </a:schemeClr>
                </a:solidFill>
              </a:rPr>
              <a:t>228.  US Constitution – 12</a:t>
            </a:r>
            <a:r>
              <a:rPr lang="en-US" sz="3375" baseline="30000" dirty="0">
                <a:solidFill>
                  <a:schemeClr val="tx2">
                    <a:lumMod val="60000"/>
                    <a:lumOff val="40000"/>
                  </a:schemeClr>
                </a:solidFill>
              </a:rPr>
              <a:t>th</a:t>
            </a:r>
            <a:r>
              <a:rPr lang="en-US" sz="3375" dirty="0">
                <a:solidFill>
                  <a:schemeClr val="tx2">
                    <a:lumMod val="60000"/>
                    <a:lumOff val="40000"/>
                  </a:schemeClr>
                </a:solidFill>
              </a:rPr>
              <a:t> Amendment – Election of President and Vice-President</a:t>
            </a:r>
          </a:p>
          <a:p>
            <a:pPr marL="0" indent="0">
              <a:buNone/>
            </a:pPr>
            <a:r>
              <a:rPr lang="en-US" sz="3375" dirty="0">
                <a:solidFill>
                  <a:schemeClr val="tx2">
                    <a:lumMod val="60000"/>
                    <a:lumOff val="40000"/>
                  </a:schemeClr>
                </a:solidFill>
              </a:rPr>
              <a:t>229.  US Constitution – 13</a:t>
            </a:r>
            <a:r>
              <a:rPr lang="en-US" sz="3375" baseline="30000" dirty="0">
                <a:solidFill>
                  <a:schemeClr val="tx2">
                    <a:lumMod val="60000"/>
                    <a:lumOff val="40000"/>
                  </a:schemeClr>
                </a:solidFill>
              </a:rPr>
              <a:t>th</a:t>
            </a:r>
            <a:r>
              <a:rPr lang="en-US" sz="3375" dirty="0">
                <a:solidFill>
                  <a:schemeClr val="tx2">
                    <a:lumMod val="60000"/>
                    <a:lumOff val="40000"/>
                  </a:schemeClr>
                </a:solidFill>
              </a:rPr>
              <a:t> Amendment – Abolition of Slavery and Involuntary Servitude</a:t>
            </a:r>
          </a:p>
          <a:p>
            <a:pPr marL="0" indent="0">
              <a:buNone/>
            </a:pPr>
            <a:r>
              <a:rPr lang="en-US" sz="3375" dirty="0">
                <a:solidFill>
                  <a:schemeClr val="tx2">
                    <a:lumMod val="60000"/>
                    <a:lumOff val="40000"/>
                  </a:schemeClr>
                </a:solidFill>
              </a:rPr>
              <a:t>230.  US Constitution – 14</a:t>
            </a:r>
            <a:r>
              <a:rPr lang="en-US" sz="3375" baseline="30000" dirty="0">
                <a:solidFill>
                  <a:schemeClr val="tx2">
                    <a:lumMod val="60000"/>
                    <a:lumOff val="40000"/>
                  </a:schemeClr>
                </a:solidFill>
              </a:rPr>
              <a:t>th</a:t>
            </a:r>
            <a:r>
              <a:rPr lang="en-US" sz="3375" dirty="0">
                <a:solidFill>
                  <a:schemeClr val="tx2">
                    <a:lumMod val="60000"/>
                    <a:lumOff val="40000"/>
                  </a:schemeClr>
                </a:solidFill>
              </a:rPr>
              <a:t> Amendment -  Privileges &amp; Immunities, Due Process, Equal Protection</a:t>
            </a:r>
          </a:p>
          <a:p>
            <a:pPr marL="0" indent="0">
              <a:buNone/>
            </a:pPr>
            <a:r>
              <a:rPr lang="en-US" sz="3375" dirty="0">
                <a:solidFill>
                  <a:schemeClr val="tx2">
                    <a:lumMod val="60000"/>
                    <a:lumOff val="40000"/>
                  </a:schemeClr>
                </a:solidFill>
              </a:rPr>
              <a:t>231.  US Constitution – 15</a:t>
            </a:r>
            <a:r>
              <a:rPr lang="en-US" sz="3375" baseline="30000" dirty="0">
                <a:solidFill>
                  <a:schemeClr val="tx2">
                    <a:lumMod val="60000"/>
                    <a:lumOff val="40000"/>
                  </a:schemeClr>
                </a:solidFill>
              </a:rPr>
              <a:t>th</a:t>
            </a:r>
            <a:r>
              <a:rPr lang="en-US" sz="3375" dirty="0">
                <a:solidFill>
                  <a:schemeClr val="tx2">
                    <a:lumMod val="60000"/>
                    <a:lumOff val="40000"/>
                  </a:schemeClr>
                </a:solidFill>
              </a:rPr>
              <a:t> Amendment –  Voting Rights</a:t>
            </a:r>
            <a:endParaRPr lang="en-US" sz="1875" dirty="0">
              <a:solidFill>
                <a:schemeClr val="tx2">
                  <a:lumMod val="60000"/>
                  <a:lumOff val="40000"/>
                </a:schemeClr>
              </a:solidFill>
            </a:endParaRPr>
          </a:p>
          <a:p>
            <a:pPr marL="0" indent="0">
              <a:buNone/>
            </a:pPr>
            <a:r>
              <a:rPr lang="en-US" sz="3375" dirty="0">
                <a:solidFill>
                  <a:schemeClr val="tx2">
                    <a:lumMod val="60000"/>
                    <a:lumOff val="40000"/>
                  </a:schemeClr>
                </a:solidFill>
              </a:rPr>
              <a:t>232.  US Constitution – 16</a:t>
            </a:r>
            <a:r>
              <a:rPr lang="en-US" sz="3375" baseline="30000" dirty="0">
                <a:solidFill>
                  <a:schemeClr val="tx2">
                    <a:lumMod val="60000"/>
                    <a:lumOff val="40000"/>
                  </a:schemeClr>
                </a:solidFill>
              </a:rPr>
              <a:t>th</a:t>
            </a:r>
            <a:r>
              <a:rPr lang="en-US" sz="3375" dirty="0">
                <a:solidFill>
                  <a:schemeClr val="tx2">
                    <a:lumMod val="60000"/>
                    <a:lumOff val="40000"/>
                  </a:schemeClr>
                </a:solidFill>
              </a:rPr>
              <a:t> Amendment –  Federal Income Tax</a:t>
            </a:r>
          </a:p>
          <a:p>
            <a:pPr marL="0" indent="0">
              <a:buNone/>
            </a:pPr>
            <a:r>
              <a:rPr lang="en-US" sz="3375" dirty="0">
                <a:solidFill>
                  <a:schemeClr val="tx2">
                    <a:lumMod val="60000"/>
                    <a:lumOff val="40000"/>
                  </a:schemeClr>
                </a:solidFill>
              </a:rPr>
              <a:t>233.  US </a:t>
            </a:r>
            <a:r>
              <a:rPr lang="en-US" sz="3300" dirty="0">
                <a:solidFill>
                  <a:schemeClr val="tx2">
                    <a:lumMod val="60000"/>
                    <a:lumOff val="40000"/>
                  </a:schemeClr>
                </a:solidFill>
              </a:rPr>
              <a:t>Constitution – 19</a:t>
            </a:r>
            <a:r>
              <a:rPr lang="en-US" sz="3300" baseline="30000" dirty="0">
                <a:solidFill>
                  <a:schemeClr val="tx2">
                    <a:lumMod val="60000"/>
                    <a:lumOff val="40000"/>
                  </a:schemeClr>
                </a:solidFill>
              </a:rPr>
              <a:t>th</a:t>
            </a:r>
            <a:r>
              <a:rPr lang="en-US" sz="3300" dirty="0">
                <a:solidFill>
                  <a:schemeClr val="tx2">
                    <a:lumMod val="60000"/>
                    <a:lumOff val="40000"/>
                  </a:schemeClr>
                </a:solidFill>
              </a:rPr>
              <a:t> Amendment – Women’s Right to Vote</a:t>
            </a:r>
            <a:endParaRPr lang="en-US" sz="1875" dirty="0">
              <a:solidFill>
                <a:schemeClr val="tx2">
                  <a:lumMod val="60000"/>
                  <a:lumOff val="40000"/>
                </a:schemeClr>
              </a:solidFill>
            </a:endParaRPr>
          </a:p>
          <a:p>
            <a:pPr marL="0" indent="0">
              <a:buNone/>
            </a:pPr>
            <a:r>
              <a:rPr lang="en-US" sz="3375" dirty="0">
                <a:solidFill>
                  <a:schemeClr val="tx2">
                    <a:lumMod val="60000"/>
                    <a:lumOff val="40000"/>
                  </a:schemeClr>
                </a:solidFill>
              </a:rPr>
              <a:t>234.  US Constitution – 24</a:t>
            </a:r>
            <a:r>
              <a:rPr lang="en-US" sz="3375" baseline="30000" dirty="0">
                <a:solidFill>
                  <a:schemeClr val="tx2">
                    <a:lumMod val="60000"/>
                    <a:lumOff val="40000"/>
                  </a:schemeClr>
                </a:solidFill>
              </a:rPr>
              <a:t>th</a:t>
            </a:r>
            <a:r>
              <a:rPr lang="en-US" sz="3375" dirty="0">
                <a:solidFill>
                  <a:schemeClr val="tx2">
                    <a:lumMod val="60000"/>
                    <a:lumOff val="40000"/>
                  </a:schemeClr>
                </a:solidFill>
              </a:rPr>
              <a:t> Amendment – Abolition of Poll Tax in Federal Elections</a:t>
            </a:r>
            <a:r>
              <a:rPr lang="en-US" sz="1875" dirty="0">
                <a:solidFill>
                  <a:schemeClr val="tx2">
                    <a:lumMod val="60000"/>
                    <a:lumOff val="40000"/>
                  </a:schemeClr>
                </a:solidFill>
              </a:rPr>
              <a:t>. -</a:t>
            </a:r>
          </a:p>
          <a:p>
            <a:pPr marL="0" indent="0">
              <a:buNone/>
            </a:pPr>
            <a:r>
              <a:rPr lang="en-US" sz="3375" dirty="0">
                <a:solidFill>
                  <a:schemeClr val="tx2">
                    <a:lumMod val="60000"/>
                    <a:lumOff val="40000"/>
                  </a:schemeClr>
                </a:solidFill>
              </a:rPr>
              <a:t>235.  US Constitution – 26</a:t>
            </a:r>
            <a:r>
              <a:rPr lang="en-US" sz="3375" baseline="30000" dirty="0">
                <a:solidFill>
                  <a:schemeClr val="tx2">
                    <a:lumMod val="60000"/>
                    <a:lumOff val="40000"/>
                  </a:schemeClr>
                </a:solidFill>
              </a:rPr>
              <a:t>th</a:t>
            </a:r>
            <a:r>
              <a:rPr lang="en-US" sz="3375" dirty="0">
                <a:solidFill>
                  <a:schemeClr val="tx2">
                    <a:lumMod val="60000"/>
                    <a:lumOff val="40000"/>
                  </a:schemeClr>
                </a:solidFill>
              </a:rPr>
              <a:t> Amendment – Right to Vote at Age 18 </a:t>
            </a:r>
            <a:endParaRPr lang="en-US" sz="1875" dirty="0">
              <a:solidFill>
                <a:schemeClr val="tx2">
                  <a:lumMod val="60000"/>
                  <a:lumOff val="40000"/>
                </a:schemeClr>
              </a:solidFill>
            </a:endParaRPr>
          </a:p>
          <a:p>
            <a:pPr marL="0" indent="0">
              <a:buNone/>
            </a:pPr>
            <a:r>
              <a:rPr lang="en-US" sz="3375" dirty="0">
                <a:solidFill>
                  <a:srgbClr val="C00000"/>
                </a:solidFill>
              </a:rPr>
              <a:t>236.  Sovereign Immunity </a:t>
            </a:r>
            <a:endParaRPr lang="en-US" sz="1875" dirty="0">
              <a:solidFill>
                <a:srgbClr val="C00000"/>
              </a:solidFill>
            </a:endParaRPr>
          </a:p>
          <a:p>
            <a:pPr marL="0" indent="0">
              <a:buNone/>
            </a:pPr>
            <a:r>
              <a:rPr lang="en-US" sz="3375" dirty="0">
                <a:solidFill>
                  <a:srgbClr val="C00000"/>
                </a:solidFill>
              </a:rPr>
              <a:t>237.  Cloud (Contract) Dependency?</a:t>
            </a:r>
          </a:p>
          <a:p>
            <a:pPr marL="0" indent="0">
              <a:buNone/>
            </a:pPr>
            <a:r>
              <a:rPr lang="en-US" sz="3375" dirty="0">
                <a:solidFill>
                  <a:srgbClr val="00B050"/>
                </a:solidFill>
              </a:rPr>
              <a:t>238.  Non-Domestic Content </a:t>
            </a:r>
          </a:p>
          <a:p>
            <a:pPr marL="0" indent="0">
              <a:buNone/>
            </a:pPr>
            <a:r>
              <a:rPr lang="en-US" sz="3375" dirty="0">
                <a:solidFill>
                  <a:srgbClr val="C00000"/>
                </a:solidFill>
              </a:rPr>
              <a:t>239.  Risk Under Other Risk Frameworks – Generally</a:t>
            </a:r>
          </a:p>
          <a:p>
            <a:pPr marL="0" indent="0">
              <a:buNone/>
            </a:pPr>
            <a:r>
              <a:rPr lang="en-US" sz="3375" dirty="0">
                <a:solidFill>
                  <a:srgbClr val="C00000"/>
                </a:solidFill>
              </a:rPr>
              <a:t>240.  What are </a:t>
            </a:r>
            <a:r>
              <a:rPr lang="en-US" sz="3375" i="1" dirty="0">
                <a:solidFill>
                  <a:srgbClr val="C00000"/>
                </a:solidFill>
              </a:rPr>
              <a:t>Commercial</a:t>
            </a:r>
            <a:r>
              <a:rPr lang="en-US" sz="3375" dirty="0">
                <a:solidFill>
                  <a:srgbClr val="C00000"/>
                </a:solidFill>
              </a:rPr>
              <a:t> Concerns With Widespread Adoption By </a:t>
            </a:r>
            <a:r>
              <a:rPr lang="en-US" sz="3375" i="1" dirty="0">
                <a:solidFill>
                  <a:srgbClr val="C00000"/>
                </a:solidFill>
              </a:rPr>
              <a:t>Government</a:t>
            </a:r>
            <a:r>
              <a:rPr lang="en-US" sz="3375" dirty="0">
                <a:solidFill>
                  <a:srgbClr val="C00000"/>
                </a:solidFill>
              </a:rPr>
              <a:t> Entities?</a:t>
            </a:r>
          </a:p>
          <a:p>
            <a:pPr marL="0" indent="0">
              <a:buNone/>
            </a:pPr>
            <a:endParaRPr lang="en-US" sz="3375" dirty="0"/>
          </a:p>
          <a:p>
            <a:pPr marL="0" indent="0">
              <a:buNone/>
            </a:pPr>
            <a:endParaRPr lang="en-US" sz="3375" dirty="0"/>
          </a:p>
          <a:p>
            <a:endParaRPr lang="en-US" dirty="0"/>
          </a:p>
        </p:txBody>
      </p:sp>
    </p:spTree>
    <p:extLst>
      <p:ext uri="{BB962C8B-B14F-4D97-AF65-F5344CB8AC3E}">
        <p14:creationId xmlns:p14="http://schemas.microsoft.com/office/powerpoint/2010/main" val="388070768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98.  Change Management:</a:t>
            </a:r>
            <a:br>
              <a:rPr lang="en-US" sz="3200" dirty="0"/>
            </a:br>
            <a:r>
              <a:rPr lang="en-US" sz="3200" dirty="0"/>
              <a:t>Is Tech/System Amenable to Evolution? </a:t>
            </a:r>
          </a:p>
        </p:txBody>
      </p:sp>
      <p:sp>
        <p:nvSpPr>
          <p:cNvPr id="3" name="Content Placeholder 2"/>
          <p:cNvSpPr>
            <a:spLocks noGrp="1"/>
          </p:cNvSpPr>
          <p:nvPr>
            <p:ph idx="1"/>
          </p:nvPr>
        </p:nvSpPr>
        <p:spPr/>
        <p:txBody>
          <a:bodyPr>
            <a:normAutofit fontScale="47500" lnSpcReduction="20000"/>
          </a:bodyPr>
          <a:lstStyle/>
          <a:p>
            <a:r>
              <a:rPr lang="en-US" dirty="0"/>
              <a:t>Challenges </a:t>
            </a:r>
          </a:p>
          <a:p>
            <a:pPr lvl="1"/>
            <a:r>
              <a:rPr lang="en-US" dirty="0">
                <a:solidFill>
                  <a:srgbClr val="000000"/>
                </a:solidFill>
              </a:rPr>
              <a:t>Is the system and/or technology poised for further development and evolution to meet stakeholder needs in multiple markets and settings?</a:t>
            </a:r>
          </a:p>
          <a:p>
            <a:pPr lvl="2"/>
            <a:r>
              <a:rPr lang="en-US" dirty="0">
                <a:solidFill>
                  <a:srgbClr val="000000"/>
                </a:solidFill>
              </a:rPr>
              <a:t> What needs to happen outside of the proposed system for that to occur?</a:t>
            </a:r>
          </a:p>
          <a:p>
            <a:pPr lvl="1"/>
            <a:r>
              <a:rPr lang="en-US" dirty="0">
                <a:solidFill>
                  <a:srgbClr val="000000"/>
                </a:solidFill>
              </a:rPr>
              <a:t>Proprietary elements: Are core elements of the tech/system subject to IP or other proprietary control in ways that will constrain the creation of derivative works or contiguous technologies due to concerns about creating “infringing implementations?”</a:t>
            </a:r>
          </a:p>
          <a:p>
            <a:pPr lvl="2"/>
            <a:r>
              <a:rPr lang="en-US" dirty="0">
                <a:solidFill>
                  <a:srgbClr val="000000"/>
                </a:solidFill>
              </a:rPr>
              <a:t>For Socio-technical systems, are there other constraints (such as privacy rules, community norms, etc. that impose similar constraints to proprietary constraints for businesses</a:t>
            </a:r>
          </a:p>
          <a:p>
            <a:pPr lvl="3"/>
            <a:r>
              <a:rPr lang="en-US" dirty="0">
                <a:solidFill>
                  <a:srgbClr val="000000"/>
                </a:solidFill>
              </a:rPr>
              <a:t>Note “cross over” nature of individual economic harms</a:t>
            </a:r>
          </a:p>
          <a:p>
            <a:pPr lvl="4"/>
            <a:r>
              <a:rPr lang="en-US" dirty="0">
                <a:solidFill>
                  <a:srgbClr val="000000"/>
                </a:solidFill>
              </a:rPr>
              <a:t>Tort of Misappropriation</a:t>
            </a:r>
          </a:p>
          <a:p>
            <a:pPr lvl="4"/>
            <a:r>
              <a:rPr lang="en-US" dirty="0">
                <a:solidFill>
                  <a:srgbClr val="000000"/>
                </a:solidFill>
              </a:rPr>
              <a:t>Trade secret protection</a:t>
            </a:r>
          </a:p>
          <a:p>
            <a:pPr lvl="1"/>
            <a:r>
              <a:rPr lang="en-US" dirty="0">
                <a:solidFill>
                  <a:srgbClr val="000000"/>
                </a:solidFill>
              </a:rPr>
              <a:t>What part of the system and/or technology is subject to “open source” treatment for IP or “open standards” structures of interoperability?</a:t>
            </a:r>
          </a:p>
          <a:p>
            <a:pPr lvl="2"/>
            <a:r>
              <a:rPr lang="en-US" dirty="0">
                <a:solidFill>
                  <a:srgbClr val="000000"/>
                </a:solidFill>
              </a:rPr>
              <a:t>Are there security and privacy challenges associated with those “open” elements?</a:t>
            </a:r>
          </a:p>
          <a:p>
            <a:pPr lvl="2"/>
            <a:r>
              <a:rPr lang="en-US" dirty="0">
                <a:solidFill>
                  <a:srgbClr val="000000"/>
                </a:solidFill>
              </a:rPr>
              <a:t>Can hybrid open/proprietary systems enable interoperability (and scaling) without compromising important security and privacy needs? </a:t>
            </a:r>
          </a:p>
          <a:p>
            <a:pPr lvl="1"/>
            <a:r>
              <a:rPr lang="en-US" dirty="0">
                <a:solidFill>
                  <a:srgbClr val="000000"/>
                </a:solidFill>
              </a:rPr>
              <a:t>To what extent is it necessary for the system and/or technology to remain stable over time to optimize its advantages? </a:t>
            </a:r>
          </a:p>
          <a:p>
            <a:pPr lvl="2"/>
            <a:r>
              <a:rPr lang="en-US" dirty="0">
                <a:solidFill>
                  <a:srgbClr val="000000"/>
                </a:solidFill>
              </a:rPr>
              <a:t>Can the elements that benefit from stabilization be isolated to enable variable rates of change in system elements?</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298525438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98.  Change Management:</a:t>
            </a:r>
            <a:br>
              <a:rPr lang="en-US" sz="3200" dirty="0"/>
            </a:br>
            <a:r>
              <a:rPr lang="en-US" sz="3200" dirty="0"/>
              <a:t>Is Tech/System Amenable to Evolution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elements in “Time” Risk Map (#1) to stimulate consideration of rates and trajectories of system evolution and challenges of same for stable, reliable technology and systems.</a:t>
            </a:r>
          </a:p>
          <a:p>
            <a:pPr lvl="1"/>
            <a:r>
              <a:rPr lang="en-US" dirty="0"/>
              <a:t>Consider “process-oriented” systems that incorporate change as a favorable element.</a:t>
            </a:r>
          </a:p>
          <a:p>
            <a:pPr lvl="2"/>
            <a:r>
              <a:rPr lang="en-US" dirty="0"/>
              <a:t>Consider example that regular “change” in passwords enhances security</a:t>
            </a:r>
          </a:p>
          <a:p>
            <a:pPr lvl="3"/>
            <a:r>
              <a:rPr lang="en-US" dirty="0"/>
              <a:t>is it possible to conceive of other change oriented architectures that could positively impact security and privacy goals without imposing undue costs of change management</a:t>
            </a:r>
          </a:p>
          <a:p>
            <a:pPr lvl="1"/>
            <a:r>
              <a:rPr lang="en-US" dirty="0"/>
              <a:t>Consider biological models</a:t>
            </a:r>
          </a:p>
          <a:p>
            <a:pPr lvl="2"/>
            <a:r>
              <a:rPr lang="en-US" dirty="0"/>
              <a:t>Environmental processes of change management</a:t>
            </a:r>
          </a:p>
          <a:p>
            <a:pPr lvl="2"/>
            <a:r>
              <a:rPr lang="en-US" dirty="0"/>
              <a:t>Evolutionary processes of change management in niche change</a:t>
            </a:r>
          </a:p>
          <a:p>
            <a:pPr lvl="2"/>
            <a:r>
              <a:rPr lang="en-US" dirty="0"/>
              <a:t>Organismal processes of change management in growth</a:t>
            </a:r>
          </a:p>
          <a:p>
            <a:pPr lvl="1"/>
            <a:r>
              <a:rPr lang="en-US" dirty="0"/>
              <a:t>Consider non-linear displacements in complex systems (disasters, financial breaks, etc.) as forms of “abrupt change”</a:t>
            </a:r>
          </a:p>
          <a:p>
            <a:pPr lvl="2"/>
            <a:r>
              <a:rPr lang="en-US" dirty="0"/>
              <a:t>In what ways are preparations for and responses to change and non-linear displacement similar and different?</a:t>
            </a:r>
          </a:p>
          <a:p>
            <a:pPr lvl="3"/>
            <a:r>
              <a:rPr lang="en-US" dirty="0"/>
              <a:t>Consider ROI differences for preparation</a:t>
            </a:r>
          </a:p>
          <a:p>
            <a:pPr lvl="3"/>
            <a:r>
              <a:rPr lang="en-US" dirty="0"/>
              <a:t>Consider nature of probabilities affecting resource allocation decisions.</a:t>
            </a:r>
          </a:p>
          <a:p>
            <a:pPr lvl="1"/>
            <a:r>
              <a:rPr lang="en-US" dirty="0"/>
              <a:t>[Other?]</a:t>
            </a:r>
          </a:p>
          <a:p>
            <a:r>
              <a:rPr lang="en-US" dirty="0"/>
              <a:t>References</a:t>
            </a:r>
          </a:p>
          <a:p>
            <a:endParaRPr lang="en-US" dirty="0"/>
          </a:p>
          <a:p>
            <a:endParaRPr lang="en-US" dirty="0"/>
          </a:p>
          <a:p>
            <a:endParaRPr lang="en-US" dirty="0"/>
          </a:p>
        </p:txBody>
      </p:sp>
    </p:spTree>
    <p:extLst>
      <p:ext uri="{BB962C8B-B14F-4D97-AF65-F5344CB8AC3E}">
        <p14:creationId xmlns:p14="http://schemas.microsoft.com/office/powerpoint/2010/main" val="74091257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99. Mass Media and Distributed Media </a:t>
            </a:r>
            <a:br>
              <a:rPr lang="en-US" sz="3200" dirty="0"/>
            </a:br>
            <a:r>
              <a:rPr lang="en-US" sz="3200" dirty="0"/>
              <a:t>Impact and Implications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How will technology/system be viewed in media?</a:t>
            </a:r>
          </a:p>
          <a:p>
            <a:pPr lvl="2"/>
            <a:r>
              <a:rPr lang="en-US" dirty="0"/>
              <a:t>Will perspective help or hinder adoption and improvement of system and/or technology?</a:t>
            </a:r>
          </a:p>
          <a:p>
            <a:pPr lvl="1"/>
            <a:r>
              <a:rPr lang="en-US" dirty="0"/>
              <a:t>How well suited is system and/or technology (and its effects) for contribution to media role in preserving social resilience and infrastructure resistance to cybersecurity-related failure and attack?</a:t>
            </a:r>
          </a:p>
          <a:p>
            <a:pPr lvl="2"/>
            <a:r>
              <a:rPr lang="en-US" dirty="0"/>
              <a:t>Does system and/or technology output data that can be easily consumed and interpreted by media</a:t>
            </a:r>
          </a:p>
          <a:p>
            <a:pPr lvl="1"/>
            <a:r>
              <a:rPr lang="en-US" dirty="0"/>
              <a:t>Can effect of system and/or technology be described in simple and accessible terms?</a:t>
            </a:r>
          </a:p>
          <a:p>
            <a:pPr lvl="1"/>
            <a:r>
              <a:rPr lang="en-US" dirty="0"/>
              <a:t>Does difficulty in understanding system function and operation hinder broad adoption of positive and effective “network hygiene” practices by general population?</a:t>
            </a:r>
            <a:br>
              <a:rPr lang="en-US" dirty="0"/>
            </a:br>
            <a:endParaRPr lang="en-US" dirty="0"/>
          </a:p>
          <a:p>
            <a:pPr lvl="1"/>
            <a:r>
              <a:rPr lang="en-US" dirty="0"/>
              <a:t>[Other?]</a:t>
            </a:r>
          </a:p>
          <a:p>
            <a:r>
              <a:rPr lang="en-US" dirty="0"/>
              <a:t>References</a:t>
            </a:r>
          </a:p>
          <a:p>
            <a:r>
              <a:rPr lang="en-US" dirty="0"/>
              <a:t>	</a:t>
            </a:r>
          </a:p>
        </p:txBody>
      </p:sp>
    </p:spTree>
    <p:extLst>
      <p:ext uri="{BB962C8B-B14F-4D97-AF65-F5344CB8AC3E}">
        <p14:creationId xmlns:p14="http://schemas.microsoft.com/office/powerpoint/2010/main" val="298525438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99. </a:t>
            </a:r>
            <a:r>
              <a:rPr lang="en-US" sz="3200" dirty="0">
                <a:solidFill>
                  <a:srgbClr val="000000"/>
                </a:solidFill>
              </a:rPr>
              <a:t>Mass Media and Distributed Media </a:t>
            </a:r>
            <a:br>
              <a:rPr lang="en-US" sz="3200" dirty="0">
                <a:solidFill>
                  <a:srgbClr val="000000"/>
                </a:solidFill>
              </a:rPr>
            </a:br>
            <a:r>
              <a:rPr lang="en-US" sz="3200" dirty="0">
                <a:solidFill>
                  <a:srgbClr val="000000"/>
                </a:solidFill>
              </a:rPr>
              <a:t>Impact and Implications  </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What are benefits, positive narratives and incentives that can be presented to support broad adoption of a technology/system to enhance “network effect” of positive reliability in information networks?</a:t>
            </a:r>
          </a:p>
          <a:p>
            <a:pPr lvl="1"/>
            <a:r>
              <a:rPr lang="en-US" dirty="0"/>
              <a:t>How do the shifts in the “attention economy” affect IM, security and privacy issues?</a:t>
            </a:r>
          </a:p>
          <a:p>
            <a:pPr lvl="2"/>
            <a:r>
              <a:rPr lang="en-US" dirty="0"/>
              <a:t>Can secure/reliable IM, privacy and security practices be iterated across new information channels and apps as they arise?</a:t>
            </a:r>
          </a:p>
          <a:p>
            <a:pPr lvl="1"/>
            <a:r>
              <a:rPr lang="en-US" dirty="0"/>
              <a:t>Like “product placement” in mass media by companies, can positive models of information network behavior be elaborated in other media outlets to enhance uptake?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74091257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100.  Institutional Decay</a:t>
            </a:r>
          </a:p>
        </p:txBody>
      </p:sp>
      <p:sp>
        <p:nvSpPr>
          <p:cNvPr id="3" name="Content Placeholder 2"/>
          <p:cNvSpPr>
            <a:spLocks noGrp="1"/>
          </p:cNvSpPr>
          <p:nvPr>
            <p:ph idx="1"/>
          </p:nvPr>
        </p:nvSpPr>
        <p:spPr/>
        <p:txBody>
          <a:bodyPr>
            <a:normAutofit fontScale="47500" lnSpcReduction="20000"/>
          </a:bodyPr>
          <a:lstStyle/>
          <a:p>
            <a:r>
              <a:rPr lang="en-US" sz="2900" dirty="0"/>
              <a:t>Challenges</a:t>
            </a:r>
          </a:p>
          <a:p>
            <a:pPr lvl="1"/>
            <a:r>
              <a:rPr lang="en-US" sz="2900" dirty="0"/>
              <a:t>Existing institutions are all artifacts of history’s earlier embodied solutions to earlier problems.</a:t>
            </a:r>
          </a:p>
          <a:p>
            <a:pPr lvl="2"/>
            <a:r>
              <a:rPr lang="en-US" sz="2900" dirty="0"/>
              <a:t>Some of those problems remain current, and enable those institutions to remain relevant.</a:t>
            </a:r>
          </a:p>
          <a:p>
            <a:pPr lvl="2"/>
            <a:r>
              <a:rPr lang="en-US" sz="2900" dirty="0"/>
              <a:t>Some new problems defy solution via existing institutions.</a:t>
            </a:r>
          </a:p>
          <a:p>
            <a:pPr lvl="1"/>
            <a:r>
              <a:rPr lang="en-US" sz="2900" dirty="0"/>
              <a:t>What is the general nature of such “institutional decay” and how might it be analyzed as a challenge of time?</a:t>
            </a:r>
          </a:p>
          <a:p>
            <a:pPr lvl="1"/>
            <a:r>
              <a:rPr lang="en-US" sz="2900" dirty="0"/>
              <a:t>Einstein’s General Relativity described our environment as space/time</a:t>
            </a:r>
          </a:p>
          <a:p>
            <a:pPr lvl="1"/>
            <a:r>
              <a:rPr lang="en-US" sz="2900" dirty="0"/>
              <a:t>Human existential risk comes from its environment</a:t>
            </a:r>
          </a:p>
          <a:p>
            <a:pPr lvl="1"/>
            <a:r>
              <a:rPr lang="en-US" sz="2900" dirty="0"/>
              <a:t>Humans parsed space through the collective narrative of property</a:t>
            </a:r>
          </a:p>
          <a:p>
            <a:pPr lvl="2"/>
            <a:r>
              <a:rPr lang="en-US" sz="2900" dirty="0"/>
              <a:t>Property law is relationship among humans, not about relationship of humans to stuff (See bibliography author “Purdy” for ref.)</a:t>
            </a:r>
          </a:p>
          <a:p>
            <a:pPr lvl="1"/>
            <a:r>
              <a:rPr lang="en-US" sz="2900" dirty="0"/>
              <a:t>Humans parse time through the collective narrative of “institutions”</a:t>
            </a:r>
          </a:p>
          <a:p>
            <a:pPr lvl="2"/>
            <a:r>
              <a:rPr lang="en-US" sz="2900" dirty="0"/>
              <a:t>“Perpetual life” given to corporations by law from governments</a:t>
            </a:r>
          </a:p>
          <a:p>
            <a:pPr lvl="1"/>
            <a:r>
              <a:rPr lang="en-US" sz="2900" dirty="0"/>
              <a:t>But these institutions were granted auspices over time within a too limited space to “contain” global networked information space</a:t>
            </a:r>
          </a:p>
          <a:p>
            <a:pPr lvl="2"/>
            <a:r>
              <a:rPr lang="en-US" sz="2900" dirty="0"/>
              <a:t>Countries geographically limited – borders constraint</a:t>
            </a:r>
          </a:p>
          <a:p>
            <a:pPr lvl="2"/>
            <a:r>
              <a:rPr lang="en-US" sz="2900" dirty="0"/>
              <a:t>Corporations purpose is too limited – mission constraint</a:t>
            </a:r>
          </a:p>
          <a:p>
            <a:pPr lvl="1"/>
            <a:r>
              <a:rPr lang="en-US" sz="2900" dirty="0"/>
              <a:t>What are the institutional constructions through which humans can tame time in a trans-jurisdictional way?</a:t>
            </a:r>
          </a:p>
          <a:p>
            <a:pPr lvl="1"/>
            <a:r>
              <a:rPr lang="en-US" sz="2900" dirty="0"/>
              <a:t>[Other?]</a:t>
            </a:r>
          </a:p>
          <a:p>
            <a:r>
              <a:rPr lang="en-US" sz="2900" dirty="0"/>
              <a:t>References</a:t>
            </a:r>
          </a:p>
          <a:p>
            <a:endParaRPr lang="en-US" dirty="0"/>
          </a:p>
        </p:txBody>
      </p:sp>
    </p:spTree>
    <p:extLst>
      <p:ext uri="{BB962C8B-B14F-4D97-AF65-F5344CB8AC3E}">
        <p14:creationId xmlns:p14="http://schemas.microsoft.com/office/powerpoint/2010/main" val="169738752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100.  Institutional Decay</a:t>
            </a:r>
          </a:p>
        </p:txBody>
      </p:sp>
      <p:sp>
        <p:nvSpPr>
          <p:cNvPr id="3" name="Content Placeholder 2"/>
          <p:cNvSpPr>
            <a:spLocks noGrp="1"/>
          </p:cNvSpPr>
          <p:nvPr>
            <p:ph idx="1"/>
          </p:nvPr>
        </p:nvSpPr>
        <p:spPr/>
        <p:txBody>
          <a:bodyPr>
            <a:normAutofit fontScale="62500" lnSpcReduction="20000"/>
          </a:bodyPr>
          <a:lstStyle/>
          <a:p>
            <a:r>
              <a:rPr lang="en-US" sz="2200" dirty="0"/>
              <a:t>Candidate Analytical Frameworks/Metrics/Actions</a:t>
            </a:r>
          </a:p>
          <a:p>
            <a:pPr lvl="1"/>
            <a:r>
              <a:rPr lang="en-US" sz="2200" dirty="0"/>
              <a:t>Human history presents examples of the use of institutions as vehicles to extend power through time</a:t>
            </a:r>
          </a:p>
          <a:p>
            <a:pPr lvl="2"/>
            <a:r>
              <a:rPr lang="en-US" sz="2200" dirty="0"/>
              <a:t>Monuments, pyramids, statues, flags and other physical artifacts reflect persistent reminders of institutional authority in physical world.</a:t>
            </a:r>
          </a:p>
          <a:p>
            <a:pPr lvl="1"/>
            <a:r>
              <a:rPr lang="en-US" sz="2200" dirty="0"/>
              <a:t>Distributed systems (distributed ledger is an example) are ways that humans “turn problems of time into problems of space” in the information world.</a:t>
            </a:r>
          </a:p>
          <a:p>
            <a:pPr lvl="1"/>
            <a:r>
              <a:rPr lang="en-US" sz="2200" dirty="0"/>
              <a:t>“Computational sovereigns” as offer pathway for humans to tame “wild time” (quoting ___), just as previously tamed “wild space”</a:t>
            </a:r>
          </a:p>
          <a:p>
            <a:pPr lvl="2"/>
            <a:r>
              <a:rPr lang="en-US" sz="2200" dirty="0"/>
              <a:t>Cryptography is form of computational sovereignty</a:t>
            </a:r>
          </a:p>
          <a:p>
            <a:pPr lvl="2"/>
            <a:r>
              <a:rPr lang="en-US" sz="2200" dirty="0"/>
              <a:t>Bitcoin was early effort at sovereignty of currency issuance</a:t>
            </a:r>
          </a:p>
          <a:p>
            <a:pPr lvl="3"/>
            <a:r>
              <a:rPr lang="en-US" sz="2200" dirty="0"/>
              <a:t>It was undermined because of inadequate development of its surrounding “rules” (policies, etc.) – See current parlance of “permissioned block chain” as solution</a:t>
            </a:r>
          </a:p>
          <a:p>
            <a:pPr lvl="3"/>
            <a:r>
              <a:rPr lang="en-US" sz="2200" dirty="0"/>
              <a:t>Other “Blockchain” (serial-hash) solutions</a:t>
            </a:r>
          </a:p>
          <a:p>
            <a:pPr lvl="1"/>
            <a:r>
              <a:rPr lang="en-US" sz="2200" dirty="0"/>
              <a:t>Apply relative inviolability-through-time of mathematics to help tame time for humans</a:t>
            </a:r>
          </a:p>
          <a:p>
            <a:pPr lvl="1"/>
            <a:r>
              <a:rPr lang="en-US" sz="2200" dirty="0"/>
              <a:t>Project mathematical certainty through time as form of sovereignty through managing risks of time</a:t>
            </a:r>
          </a:p>
          <a:p>
            <a:pPr lvl="2"/>
            <a:r>
              <a:rPr lang="en-US" sz="2200" dirty="0"/>
              <a:t>“Right to be remembered”</a:t>
            </a:r>
          </a:p>
          <a:p>
            <a:pPr lvl="2"/>
            <a:r>
              <a:rPr lang="en-US" sz="2200" dirty="0"/>
              <a:t>Forgetting is “anonymity in an expanded time coordinate”</a:t>
            </a:r>
          </a:p>
          <a:p>
            <a:pPr lvl="1"/>
            <a:r>
              <a:rPr lang="en-US" sz="2200" dirty="0"/>
              <a:t>[Other?]</a:t>
            </a:r>
          </a:p>
          <a:p>
            <a:r>
              <a:rPr lang="en-US" sz="2200" dirty="0"/>
              <a:t>References</a:t>
            </a:r>
          </a:p>
          <a:p>
            <a:endParaRPr lang="en-US" dirty="0"/>
          </a:p>
          <a:p>
            <a:pPr lvl="2"/>
            <a:endParaRPr lang="en-US" dirty="0"/>
          </a:p>
        </p:txBody>
      </p:sp>
    </p:spTree>
    <p:extLst>
      <p:ext uri="{BB962C8B-B14F-4D97-AF65-F5344CB8AC3E}">
        <p14:creationId xmlns:p14="http://schemas.microsoft.com/office/powerpoint/2010/main" val="418126921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101.  Interoperability as </a:t>
            </a:r>
            <a:br>
              <a:rPr lang="en-US" sz="3200" dirty="0"/>
            </a:br>
            <a:r>
              <a:rPr lang="en-US" sz="3200" dirty="0"/>
              <a:t>De-Abstraction of Duties</a:t>
            </a:r>
          </a:p>
        </p:txBody>
      </p:sp>
      <p:sp>
        <p:nvSpPr>
          <p:cNvPr id="3" name="Content Placeholder 2"/>
          <p:cNvSpPr>
            <a:spLocks noGrp="1"/>
          </p:cNvSpPr>
          <p:nvPr>
            <p:ph idx="1"/>
          </p:nvPr>
        </p:nvSpPr>
        <p:spPr/>
        <p:txBody>
          <a:bodyPr>
            <a:normAutofit fontScale="47500" lnSpcReduction="20000"/>
          </a:bodyPr>
          <a:lstStyle/>
          <a:p>
            <a:r>
              <a:rPr lang="en-US" dirty="0"/>
              <a:t>Challenges </a:t>
            </a:r>
          </a:p>
          <a:p>
            <a:pPr lvl="1"/>
            <a:r>
              <a:rPr lang="en-US" dirty="0"/>
              <a:t>Data, information and identity are “intangibles” that occupy “abstract space”</a:t>
            </a:r>
          </a:p>
          <a:p>
            <a:pPr lvl="2"/>
            <a:r>
              <a:rPr lang="en-US" dirty="0"/>
              <a:t>The physical recording of information is not the “information” itself</a:t>
            </a:r>
          </a:p>
          <a:p>
            <a:pPr lvl="3"/>
            <a:r>
              <a:rPr lang="en-US" dirty="0"/>
              <a:t>information is intangible</a:t>
            </a:r>
          </a:p>
          <a:p>
            <a:pPr lvl="3"/>
            <a:r>
              <a:rPr lang="en-US" dirty="0"/>
              <a:t>Information is non-rivalrous</a:t>
            </a:r>
          </a:p>
          <a:p>
            <a:pPr lvl="3"/>
            <a:r>
              <a:rPr lang="en-US" dirty="0"/>
              <a:t>Information Can be infinitely duplicated without loss of fidelity</a:t>
            </a:r>
          </a:p>
          <a:p>
            <a:pPr lvl="3"/>
            <a:endParaRPr lang="en-US" dirty="0"/>
          </a:p>
          <a:p>
            <a:pPr lvl="1"/>
            <a:r>
              <a:rPr lang="en-US" dirty="0"/>
              <a:t>Physical symbols are used to “transfer” intangibles, including various “rights”</a:t>
            </a:r>
          </a:p>
          <a:p>
            <a:pPr lvl="2"/>
            <a:r>
              <a:rPr lang="en-US" dirty="0"/>
              <a:t>Cash or payment card systems transfer “money”</a:t>
            </a:r>
          </a:p>
          <a:p>
            <a:pPr lvl="2"/>
            <a:r>
              <a:rPr lang="en-US" dirty="0"/>
              <a:t>Licenses transfer copyrights rights</a:t>
            </a:r>
          </a:p>
          <a:p>
            <a:pPr lvl="2"/>
            <a:r>
              <a:rPr lang="en-US" dirty="0"/>
              <a:t>First discs, and then SaaS, transferred copyrighted works</a:t>
            </a:r>
          </a:p>
          <a:p>
            <a:pPr lvl="2"/>
            <a:r>
              <a:rPr lang="en-US" dirty="0"/>
              <a:t>Etc.</a:t>
            </a:r>
          </a:p>
          <a:p>
            <a:pPr lvl="2"/>
            <a:endParaRPr lang="en-US" dirty="0"/>
          </a:p>
          <a:p>
            <a:pPr lvl="1"/>
            <a:r>
              <a:rPr lang="en-US" dirty="0"/>
              <a:t>How can abstract concepts associated with Identity, security and privacy be made actionable through testable duties and standards of performance?</a:t>
            </a:r>
          </a:p>
          <a:p>
            <a:pPr lvl="3"/>
            <a:r>
              <a:rPr lang="en-US" dirty="0"/>
              <a:t>Time, physical space, interaction space, identity space</a:t>
            </a:r>
          </a:p>
          <a:p>
            <a:pPr lvl="3"/>
            <a:r>
              <a:rPr lang="en-US" dirty="0"/>
              <a:t>Compare other interoperable abstractions</a:t>
            </a:r>
          </a:p>
          <a:p>
            <a:pPr lvl="4"/>
            <a:r>
              <a:rPr lang="en-US" dirty="0"/>
              <a:t>Kairos to Chronos for time – time standards</a:t>
            </a:r>
          </a:p>
          <a:p>
            <a:pPr lvl="4"/>
            <a:r>
              <a:rPr lang="en-US" dirty="0"/>
              <a:t>Commons to property for space – occupy and possession standards for physical space</a:t>
            </a:r>
          </a:p>
          <a:p>
            <a:pPr lvl="4"/>
            <a:r>
              <a:rPr lang="en-US" dirty="0"/>
              <a:t>Babel to language – interaction/communication standards</a:t>
            </a:r>
          </a:p>
          <a:p>
            <a:pPr lvl="3"/>
            <a:r>
              <a:rPr lang="en-US" dirty="0"/>
              <a:t>What is nature of similar duty de-abstraction for data space, identity space, security space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5840291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101.  Interoperability as </a:t>
            </a:r>
            <a:br>
              <a:rPr lang="en-US" sz="3200" dirty="0"/>
            </a:br>
            <a:r>
              <a:rPr lang="en-US" sz="3200" dirty="0"/>
              <a:t>De-Abstraction of Duties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Interoperable “Networks of Thought” (aka “memes” and “narratives”) to create broadly “interoperable” human and institutional duties</a:t>
            </a:r>
          </a:p>
          <a:p>
            <a:pPr lvl="1"/>
            <a:r>
              <a:rPr lang="en-US" dirty="0"/>
              <a:t>Networks of memes rely on reinforcing symbols to invoke behaviors that are consistent with shared narrative of duties</a:t>
            </a:r>
          </a:p>
          <a:p>
            <a:pPr lvl="2"/>
            <a:r>
              <a:rPr lang="en-US" dirty="0"/>
              <a:t>“Stop at the red light” as distributed meme</a:t>
            </a:r>
          </a:p>
          <a:p>
            <a:pPr lvl="2"/>
            <a:r>
              <a:rPr lang="en-US" dirty="0"/>
              <a:t> Green paper with symbols is “good for all debts public and private”</a:t>
            </a:r>
          </a:p>
          <a:p>
            <a:pPr lvl="1"/>
            <a:r>
              <a:rPr lang="en-US" dirty="0"/>
              <a:t>Look at other broadly interoperable sets of duties created relative to other intangibles for duty clue strategies</a:t>
            </a:r>
          </a:p>
          <a:p>
            <a:pPr lvl="2"/>
            <a:r>
              <a:rPr lang="en-US" dirty="0"/>
              <a:t>IP licensing and infringement</a:t>
            </a:r>
          </a:p>
          <a:p>
            <a:pPr lvl="2"/>
            <a:r>
              <a:rPr lang="en-US" dirty="0"/>
              <a:t>Securities trading</a:t>
            </a:r>
          </a:p>
          <a:p>
            <a:pPr lvl="2"/>
            <a:r>
              <a:rPr lang="en-US" dirty="0"/>
              <a:t>Monetary policy</a:t>
            </a:r>
          </a:p>
          <a:p>
            <a:pPr lvl="2"/>
            <a:r>
              <a:rPr lang="en-US" dirty="0"/>
              <a:t>Property law enforcement</a:t>
            </a:r>
          </a:p>
          <a:p>
            <a:pPr lvl="3"/>
            <a:r>
              <a:rPr lang="en-US" dirty="0"/>
              <a:t>Ref:  Jedediah Purdy “Property and the Legal Imagination”</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74026548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102. Interdisciplinary taxonomy and measurement gaps </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Disciplines and sectors develop familiar metrics, analytical paradigms, language, taxonomies and other communication conventions known to members of the community</a:t>
            </a:r>
          </a:p>
          <a:p>
            <a:pPr lvl="2"/>
            <a:r>
              <a:rPr lang="en-US" dirty="0"/>
              <a:t>Normative aspects of such conventions range from informal “folkways” to formally statutorily-cross-referenced “industry practices”</a:t>
            </a:r>
          </a:p>
          <a:p>
            <a:pPr lvl="1"/>
            <a:r>
              <a:rPr lang="en-US" dirty="0"/>
              <a:t>Disconnect of communication elements “between” disciplines may hinder interdisciplinary communication and obscure hybrid solutions</a:t>
            </a:r>
          </a:p>
          <a:p>
            <a:pPr lvl="2"/>
            <a:r>
              <a:rPr lang="en-US" dirty="0"/>
              <a:t>Consider loss of Mars Orbiter due to failure to convert metric and imperial units of measurement</a:t>
            </a:r>
          </a:p>
          <a:p>
            <a:pPr lvl="1"/>
            <a:r>
              <a:rPr lang="en-US" dirty="0"/>
              <a:t>What strategies can be applied for gaps to be bridged most effectively in a given system/technology/architecture?</a:t>
            </a:r>
          </a:p>
          <a:p>
            <a:pPr lvl="1"/>
            <a:r>
              <a:rPr lang="en-US" dirty="0"/>
              <a:t>How can systems be designed to self detect and self heal gaps?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1619144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0000"/>
                </a:solidFill>
              </a:rPr>
              <a:t>102. Interdisciplinary taxonomy and measurement gaps </a:t>
            </a:r>
            <a:br>
              <a:rPr lang="en-US" sz="3200" dirty="0">
                <a:solidFill>
                  <a:srgbClr val="000000"/>
                </a:solidFill>
              </a:rPr>
            </a:br>
            <a:endParaRPr lang="en-US" sz="3200" dirty="0">
              <a:solidFill>
                <a:srgbClr val="000000"/>
              </a:solidFill>
            </a:endParaRP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Create incentives for cooperation across disciplines</a:t>
            </a:r>
          </a:p>
          <a:p>
            <a:pPr lvl="2"/>
            <a:r>
              <a:rPr lang="en-US" dirty="0"/>
              <a:t>Consider outside funding to draw research together</a:t>
            </a:r>
          </a:p>
          <a:p>
            <a:pPr lvl="2"/>
            <a:r>
              <a:rPr lang="en-US" dirty="0"/>
              <a:t>Outside recognition of success</a:t>
            </a:r>
          </a:p>
          <a:p>
            <a:pPr lvl="2"/>
            <a:r>
              <a:rPr lang="en-US" dirty="0"/>
              <a:t>Narrative of common goals</a:t>
            </a:r>
          </a:p>
          <a:p>
            <a:pPr lvl="1"/>
            <a:r>
              <a:rPr lang="en-US" dirty="0"/>
              <a:t>Identify goals common to different disciplines</a:t>
            </a:r>
          </a:p>
          <a:p>
            <a:pPr lvl="1"/>
            <a:r>
              <a:rPr lang="en-US" dirty="0"/>
              <a:t>Consider machine learning/AI solutions to “self healing” systems</a:t>
            </a:r>
          </a:p>
          <a:p>
            <a:pPr lvl="2"/>
            <a:r>
              <a:rPr lang="en-US" dirty="0"/>
              <a:t>Could automatically fill gaps arising in systems as they arise</a:t>
            </a:r>
          </a:p>
          <a:p>
            <a:pPr lvl="3"/>
            <a:r>
              <a:rPr lang="en-US" dirty="0"/>
              <a:t>Compare to “immune system” function</a:t>
            </a:r>
          </a:p>
          <a:p>
            <a:pPr lvl="2"/>
            <a:r>
              <a:rPr lang="en-US" dirty="0"/>
              <a:t>Beware “positive feedback” in AI systems!</a:t>
            </a:r>
          </a:p>
          <a:p>
            <a:pPr lvl="3"/>
            <a:r>
              <a:rPr lang="en-US" dirty="0"/>
              <a:t>Self-healing information networks could potentially confuse “self” and “other” resisting human and institutional controls</a:t>
            </a:r>
          </a:p>
          <a:p>
            <a:pPr lvl="1"/>
            <a:r>
              <a:rPr lang="en-US" dirty="0"/>
              <a:t>[Other?]</a:t>
            </a:r>
          </a:p>
          <a:p>
            <a:r>
              <a:rPr lang="en-US" dirty="0"/>
              <a:t>References</a:t>
            </a:r>
          </a:p>
          <a:p>
            <a:pPr lvl="1"/>
            <a:r>
              <a:rPr lang="en-US" dirty="0"/>
              <a:t>Ref: “The Immune Self – Theory of Metaphor” by Tabor for relationship of “self” and immunity.</a:t>
            </a:r>
          </a:p>
          <a:p>
            <a:endParaRPr lang="en-US" dirty="0"/>
          </a:p>
          <a:p>
            <a:endParaRPr lang="en-US" dirty="0"/>
          </a:p>
        </p:txBody>
      </p:sp>
    </p:spTree>
    <p:extLst>
      <p:ext uri="{BB962C8B-B14F-4D97-AF65-F5344CB8AC3E}">
        <p14:creationId xmlns:p14="http://schemas.microsoft.com/office/powerpoint/2010/main" val="1634929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2025"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a:xfrm>
            <a:off x="457200" y="1600200"/>
            <a:ext cx="8229600" cy="4896293"/>
          </a:xfrm>
        </p:spPr>
        <p:txBody>
          <a:bodyPr>
            <a:normAutofit fontScale="25000" lnSpcReduction="20000"/>
          </a:bodyPr>
          <a:lstStyle/>
          <a:p>
            <a:pPr marL="0" indent="0">
              <a:buNone/>
            </a:pPr>
            <a:r>
              <a:rPr lang="en-US" sz="6400" dirty="0">
                <a:solidFill>
                  <a:srgbClr val="C00000"/>
                </a:solidFill>
              </a:rPr>
              <a:t>241.  </a:t>
            </a:r>
            <a:r>
              <a:rPr lang="en-US" sz="6400" i="1" dirty="0">
                <a:solidFill>
                  <a:srgbClr val="C00000"/>
                </a:solidFill>
              </a:rPr>
              <a:t>Governmental/Regulatory </a:t>
            </a:r>
            <a:r>
              <a:rPr lang="en-US" sz="6400" dirty="0">
                <a:solidFill>
                  <a:srgbClr val="C00000"/>
                </a:solidFill>
              </a:rPr>
              <a:t>Concerns With Widespread Adoption By </a:t>
            </a:r>
            <a:r>
              <a:rPr lang="en-US" sz="6400" i="1" dirty="0">
                <a:solidFill>
                  <a:srgbClr val="C00000"/>
                </a:solidFill>
              </a:rPr>
              <a:t>Commercial </a:t>
            </a:r>
            <a:r>
              <a:rPr lang="en-US" sz="6400" dirty="0">
                <a:solidFill>
                  <a:srgbClr val="C00000"/>
                </a:solidFill>
              </a:rPr>
              <a:t>Entities?</a:t>
            </a:r>
          </a:p>
          <a:p>
            <a:pPr marL="0" indent="0">
              <a:buNone/>
            </a:pPr>
            <a:r>
              <a:rPr lang="en-US" sz="6400" dirty="0">
                <a:solidFill>
                  <a:srgbClr val="00B050"/>
                </a:solidFill>
              </a:rPr>
              <a:t>242.  Risk Under Other Risk Frameworks – UNSDGs – Generally </a:t>
            </a:r>
          </a:p>
          <a:p>
            <a:pPr marL="0" indent="0">
              <a:buNone/>
            </a:pPr>
            <a:r>
              <a:rPr lang="en-US" sz="6400" dirty="0">
                <a:solidFill>
                  <a:srgbClr val="00B050"/>
                </a:solidFill>
              </a:rPr>
              <a:t>243.  Risk Under Other Risk Frameworks – UNSDGs – SDG 1 - No Poverty</a:t>
            </a:r>
          </a:p>
          <a:p>
            <a:pPr marL="0" indent="0">
              <a:buNone/>
            </a:pPr>
            <a:r>
              <a:rPr lang="en-US" sz="6400" dirty="0">
                <a:solidFill>
                  <a:srgbClr val="00B050"/>
                </a:solidFill>
              </a:rPr>
              <a:t>244.  Risk Under Other Risk Frameworks – UNSDGs – SDG 2 - Zero Hunger</a:t>
            </a:r>
          </a:p>
          <a:p>
            <a:pPr marL="0" indent="0">
              <a:buNone/>
            </a:pPr>
            <a:r>
              <a:rPr lang="en-US" sz="6400" dirty="0">
                <a:solidFill>
                  <a:srgbClr val="00B050"/>
                </a:solidFill>
              </a:rPr>
              <a:t>245.  Risk Under Other Risk Frameworks – UNSDGs – SDG 3 - Good Health and Well-Being</a:t>
            </a:r>
          </a:p>
          <a:p>
            <a:pPr marL="0" indent="0">
              <a:buNone/>
            </a:pPr>
            <a:r>
              <a:rPr lang="en-US" sz="6400" dirty="0">
                <a:solidFill>
                  <a:srgbClr val="00B050"/>
                </a:solidFill>
              </a:rPr>
              <a:t>246.  Risk Under Other Risk Frameworks – UNSDGs – SDG 4 - Quality Education</a:t>
            </a:r>
          </a:p>
          <a:p>
            <a:pPr marL="0" indent="0">
              <a:buNone/>
            </a:pPr>
            <a:r>
              <a:rPr lang="en-US" sz="6400" dirty="0">
                <a:solidFill>
                  <a:srgbClr val="00B050"/>
                </a:solidFill>
              </a:rPr>
              <a:t>247.  Risk Under Other Risk Frameworks – UNSDGs – SDG 5 - Gender Equality</a:t>
            </a:r>
          </a:p>
          <a:p>
            <a:pPr marL="0" indent="0">
              <a:buNone/>
            </a:pPr>
            <a:r>
              <a:rPr lang="en-US" sz="6400" dirty="0">
                <a:solidFill>
                  <a:srgbClr val="00B050"/>
                </a:solidFill>
              </a:rPr>
              <a:t>248.  Risk Under Other Risk Frameworks – UNSDGs – SDG 6 - Clean Water and Sanitation</a:t>
            </a:r>
          </a:p>
          <a:p>
            <a:pPr marL="0" indent="0">
              <a:buNone/>
            </a:pPr>
            <a:r>
              <a:rPr lang="en-US" sz="6400" dirty="0">
                <a:solidFill>
                  <a:srgbClr val="00B050"/>
                </a:solidFill>
              </a:rPr>
              <a:t>249.  Risk Under Other Risk Frameworks – UNSDGs – SDG 7 - Affordable and Clean Energy</a:t>
            </a:r>
          </a:p>
          <a:p>
            <a:pPr marL="0" indent="0">
              <a:buNone/>
            </a:pPr>
            <a:r>
              <a:rPr lang="en-US" sz="6400" dirty="0">
                <a:solidFill>
                  <a:srgbClr val="00B050"/>
                </a:solidFill>
              </a:rPr>
              <a:t>250.  Risk Under Other Risk Frameworks – UNSDGs – SDG 8 - Decent Work and Economic Growth</a:t>
            </a:r>
          </a:p>
          <a:p>
            <a:pPr marL="0" indent="0">
              <a:buNone/>
            </a:pPr>
            <a:r>
              <a:rPr lang="en-US" sz="6400" dirty="0">
                <a:solidFill>
                  <a:srgbClr val="00B050"/>
                </a:solidFill>
              </a:rPr>
              <a:t>251.  Risk Under Other Risk Frameworks – UNSDGs – SDG 9 - Industry, Innovation &amp; Infrastructure</a:t>
            </a:r>
          </a:p>
          <a:p>
            <a:pPr marL="0" indent="0">
              <a:buNone/>
            </a:pPr>
            <a:r>
              <a:rPr lang="en-US" sz="6400" dirty="0">
                <a:solidFill>
                  <a:srgbClr val="00B050"/>
                </a:solidFill>
              </a:rPr>
              <a:t>252.  Risk Under Other Risk Frameworks – UNSDGs – SDG 10 - Reduced Inequality</a:t>
            </a:r>
          </a:p>
          <a:p>
            <a:pPr marL="0" indent="0">
              <a:buNone/>
            </a:pPr>
            <a:r>
              <a:rPr lang="en-US" sz="6400" dirty="0">
                <a:solidFill>
                  <a:srgbClr val="00B050"/>
                </a:solidFill>
              </a:rPr>
              <a:t>253.  Risk Under Other Risk Frameworks – UNSDGs – SDG 11 - Sustainable Cities &amp; Communities</a:t>
            </a:r>
          </a:p>
          <a:p>
            <a:pPr marL="0" indent="0">
              <a:buNone/>
            </a:pPr>
            <a:r>
              <a:rPr lang="en-US" sz="6400" dirty="0">
                <a:solidFill>
                  <a:srgbClr val="00B050"/>
                </a:solidFill>
              </a:rPr>
              <a:t>254.  Risk Under Other Risk Frameworks – UNSDGs – SDG 12 - Responsible Consum &amp; Production</a:t>
            </a:r>
          </a:p>
          <a:p>
            <a:pPr marL="0" indent="0">
              <a:buNone/>
            </a:pPr>
            <a:r>
              <a:rPr lang="en-US" sz="6400" dirty="0">
                <a:solidFill>
                  <a:srgbClr val="00B050"/>
                </a:solidFill>
              </a:rPr>
              <a:t>255.  Risk Under Other Risk Frameworks – UNSDGs – SDG 13- Climate Action</a:t>
            </a:r>
          </a:p>
          <a:p>
            <a:endParaRPr lang="en-US" dirty="0"/>
          </a:p>
        </p:txBody>
      </p:sp>
    </p:spTree>
    <p:extLst>
      <p:ext uri="{BB962C8B-B14F-4D97-AF65-F5344CB8AC3E}">
        <p14:creationId xmlns:p14="http://schemas.microsoft.com/office/powerpoint/2010/main" val="405272249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0000"/>
                </a:solidFill>
              </a:rPr>
              <a:t>103. Traditional Data Collection </a:t>
            </a:r>
            <a:br>
              <a:rPr lang="en-US" sz="3200" dirty="0">
                <a:solidFill>
                  <a:srgbClr val="000000"/>
                </a:solidFill>
              </a:rPr>
            </a:br>
            <a:r>
              <a:rPr lang="en-US" sz="3200" dirty="0">
                <a:solidFill>
                  <a:srgbClr val="000000"/>
                </a:solidFill>
              </a:rPr>
              <a:t>Structure and Focus Differences</a:t>
            </a:r>
            <a:br>
              <a:rPr lang="en-US" sz="3200" dirty="0">
                <a:solidFill>
                  <a:srgbClr val="000000"/>
                </a:solidFill>
              </a:rPr>
            </a:br>
            <a:endParaRPr lang="en-US" sz="3200" dirty="0">
              <a:solidFill>
                <a:srgbClr val="000000"/>
              </a:solidFill>
            </a:endParaRPr>
          </a:p>
        </p:txBody>
      </p:sp>
      <p:sp>
        <p:nvSpPr>
          <p:cNvPr id="3" name="Content Placeholder 2"/>
          <p:cNvSpPr>
            <a:spLocks noGrp="1"/>
          </p:cNvSpPr>
          <p:nvPr>
            <p:ph idx="1"/>
          </p:nvPr>
        </p:nvSpPr>
        <p:spPr/>
        <p:txBody>
          <a:bodyPr>
            <a:normAutofit fontScale="62500" lnSpcReduction="20000"/>
          </a:bodyPr>
          <a:lstStyle/>
          <a:p>
            <a:r>
              <a:rPr lang="en-US" dirty="0"/>
              <a:t>Chal</a:t>
            </a:r>
            <a:r>
              <a:rPr lang="en-US" sz="2500" dirty="0"/>
              <a:t>lenges</a:t>
            </a:r>
          </a:p>
          <a:p>
            <a:pPr lvl="1"/>
            <a:r>
              <a:rPr lang="en-US" sz="2500" dirty="0"/>
              <a:t>Unstructured data is often an artifact of decisions made by initial data collector</a:t>
            </a:r>
          </a:p>
          <a:p>
            <a:pPr lvl="1"/>
            <a:r>
              <a:rPr lang="en-US" sz="2500" dirty="0"/>
              <a:t>Formatting and holding of data is not standardized</a:t>
            </a:r>
          </a:p>
          <a:p>
            <a:pPr lvl="1"/>
            <a:r>
              <a:rPr lang="en-US" sz="2500" dirty="0"/>
              <a:t>Needs of the initial data collector/data-base creator (that incurs the costs of data collection) are typically paramount in formatting and data structure decisions</a:t>
            </a:r>
          </a:p>
          <a:p>
            <a:pPr lvl="1"/>
            <a:r>
              <a:rPr lang="en-US" sz="2500" dirty="0"/>
              <a:t>Potentially useful data from other collectors and disciplines is rendered less accessible by heterogeneous formatting and structure.</a:t>
            </a:r>
          </a:p>
          <a:p>
            <a:pPr lvl="2"/>
            <a:r>
              <a:rPr lang="en-US" sz="2500" dirty="0"/>
              <a:t>This set of problems may be disappearing (or at least changing) with advances in various “big data” analysis approaches </a:t>
            </a:r>
          </a:p>
          <a:p>
            <a:pPr lvl="1"/>
            <a:r>
              <a:rPr lang="en-US" sz="2500" dirty="0"/>
              <a:t>“Notice and Consent” issues are implicated when data was collected for a stated purpose, and is later proposed to be used for a purpose with a different focus</a:t>
            </a:r>
          </a:p>
          <a:p>
            <a:pPr lvl="2"/>
            <a:r>
              <a:rPr lang="en-US" sz="2500" dirty="0"/>
              <a:t>It is particularly ironic when the later use wasn’t even possible at the time of initial collection </a:t>
            </a:r>
          </a:p>
          <a:p>
            <a:pPr lvl="3"/>
            <a:r>
              <a:rPr lang="en-US" sz="2500" dirty="0"/>
              <a:t>See human tissue sample issues in large bio-banks</a:t>
            </a:r>
          </a:p>
          <a:p>
            <a:pPr lvl="1"/>
            <a:r>
              <a:rPr lang="en-US" sz="2500" dirty="0"/>
              <a:t>[Other?]</a:t>
            </a:r>
          </a:p>
          <a:p>
            <a:r>
              <a:rPr lang="en-US" sz="2500" dirty="0"/>
              <a:t>References</a:t>
            </a:r>
          </a:p>
          <a:p>
            <a:endParaRPr lang="en-US" sz="2500" dirty="0"/>
          </a:p>
          <a:p>
            <a:pPr lvl="1"/>
            <a:endParaRPr lang="en-US" dirty="0"/>
          </a:p>
        </p:txBody>
      </p:sp>
    </p:spTree>
    <p:extLst>
      <p:ext uri="{BB962C8B-B14F-4D97-AF65-F5344CB8AC3E}">
        <p14:creationId xmlns:p14="http://schemas.microsoft.com/office/powerpoint/2010/main" val="328744710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0000"/>
                </a:solidFill>
              </a:rPr>
              <a:t>103. Traditional Data Collection </a:t>
            </a:r>
            <a:br>
              <a:rPr lang="en-US" sz="3200" dirty="0">
                <a:solidFill>
                  <a:srgbClr val="000000"/>
                </a:solidFill>
              </a:rPr>
            </a:br>
            <a:r>
              <a:rPr lang="en-US" sz="3200" dirty="0">
                <a:solidFill>
                  <a:srgbClr val="000000"/>
                </a:solidFill>
              </a:rPr>
              <a:t>Structure and Focus Differences</a:t>
            </a:r>
            <a:br>
              <a:rPr lang="en-US" sz="3200" dirty="0">
                <a:solidFill>
                  <a:srgbClr val="000000"/>
                </a:solidFill>
              </a:rPr>
            </a:br>
            <a:endParaRPr lang="en-US" sz="3200" dirty="0">
              <a:solidFill>
                <a:srgbClr val="000000"/>
              </a:solidFill>
            </a:endParaRP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Update research on challenges of analyzing unstructured data</a:t>
            </a:r>
          </a:p>
          <a:p>
            <a:pPr lvl="2"/>
            <a:r>
              <a:rPr lang="en-US" dirty="0"/>
              <a:t>Identify best practices for dealing with unstructured data</a:t>
            </a:r>
          </a:p>
          <a:p>
            <a:pPr lvl="2"/>
            <a:r>
              <a:rPr lang="en-US" dirty="0"/>
              <a:t>Consider pathways to semi-structured data</a:t>
            </a:r>
          </a:p>
          <a:p>
            <a:pPr lvl="1"/>
            <a:r>
              <a:rPr lang="en-US" dirty="0"/>
              <a:t>Consider separate risk map for analysis of “notice and consent” issues associated with later use of earlier-collected data.</a:t>
            </a:r>
          </a:p>
          <a:p>
            <a:pPr lvl="2"/>
            <a:r>
              <a:rPr lang="en-US" dirty="0"/>
              <a:t>Compare FIPPS (Fair Information Practice Principles) associated with “use specification” applied in various jurisdictions since early 1970s as one type of later use limitation.</a:t>
            </a:r>
          </a:p>
          <a:p>
            <a:pPr lvl="1"/>
            <a:r>
              <a:rPr lang="en-US" dirty="0"/>
              <a:t>[Other?]</a:t>
            </a:r>
          </a:p>
          <a:p>
            <a:r>
              <a:rPr lang="en-US" dirty="0"/>
              <a:t>References</a:t>
            </a:r>
          </a:p>
          <a:p>
            <a:r>
              <a:rPr lang="en-US" dirty="0"/>
              <a:t>  </a:t>
            </a:r>
          </a:p>
          <a:p>
            <a:pPr lvl="1"/>
            <a:endParaRPr lang="en-US" dirty="0"/>
          </a:p>
          <a:p>
            <a:endParaRPr lang="en-US" dirty="0"/>
          </a:p>
        </p:txBody>
      </p:sp>
    </p:spTree>
    <p:extLst>
      <p:ext uri="{BB962C8B-B14F-4D97-AF65-F5344CB8AC3E}">
        <p14:creationId xmlns:p14="http://schemas.microsoft.com/office/powerpoint/2010/main" val="388265893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104.  Export and Import Restrictions  </a:t>
            </a:r>
          </a:p>
        </p:txBody>
      </p:sp>
      <p:sp>
        <p:nvSpPr>
          <p:cNvPr id="3" name="Content Placeholder 2"/>
          <p:cNvSpPr>
            <a:spLocks noGrp="1"/>
          </p:cNvSpPr>
          <p:nvPr>
            <p:ph idx="1"/>
          </p:nvPr>
        </p:nvSpPr>
        <p:spPr/>
        <p:txBody>
          <a:bodyPr>
            <a:normAutofit fontScale="47500" lnSpcReduction="20000"/>
          </a:bodyPr>
          <a:lstStyle/>
          <a:p>
            <a:r>
              <a:rPr lang="en-US" dirty="0"/>
              <a:t>Challenges </a:t>
            </a:r>
          </a:p>
          <a:p>
            <a:pPr lvl="1"/>
            <a:r>
              <a:rPr lang="en-US" dirty="0"/>
              <a:t>Export and import regulations in various jurisdictions restrict or limit the transfers of certain technologies and systems into and/or out of the country </a:t>
            </a:r>
          </a:p>
          <a:p>
            <a:pPr lvl="1"/>
            <a:r>
              <a:rPr lang="en-US" dirty="0"/>
              <a:t>How might existing regulations affect deployment of security, IM and privacy technology in systems that are used in multiple jurisdictions?</a:t>
            </a:r>
          </a:p>
          <a:p>
            <a:pPr lvl="2"/>
            <a:r>
              <a:rPr lang="en-US" dirty="0"/>
              <a:t>Are applicable regulations helpful or harmful to achieving certain security, IM and/or privacy goals on global information networks?</a:t>
            </a:r>
          </a:p>
          <a:p>
            <a:pPr lvl="2"/>
            <a:r>
              <a:rPr lang="en-US" dirty="0"/>
              <a:t>How might those regulations be updated to better address current security, privacy and IM goals</a:t>
            </a:r>
          </a:p>
          <a:p>
            <a:pPr lvl="2"/>
            <a:r>
              <a:rPr lang="en-US" dirty="0"/>
              <a:t>Is the technology and/or system one that includes multiple components that are naturally divisible in a way that eases navigation of export and import restrictions?</a:t>
            </a:r>
          </a:p>
          <a:p>
            <a:pPr lvl="3"/>
            <a:r>
              <a:rPr lang="en-US" dirty="0"/>
              <a:t>Are there constraints on transfers of data during operations or other operating limitations that continue to apply even if a portion of the system components can be exported</a:t>
            </a:r>
          </a:p>
          <a:p>
            <a:pPr lvl="1"/>
            <a:r>
              <a:rPr lang="en-US" dirty="0"/>
              <a:t>With respect to limitations on data transfers, compare prior “EU Safe Harbor”/“EU Privacy Shield” and current GDPR as forms of data export regulation</a:t>
            </a:r>
          </a:p>
          <a:p>
            <a:pPr lvl="2"/>
            <a:r>
              <a:rPr lang="en-US" dirty="0"/>
              <a:t>Are these Non-Tariff Barriers to trade?</a:t>
            </a:r>
          </a:p>
          <a:p>
            <a:pPr lvl="1"/>
            <a:r>
              <a:rPr lang="en-US" dirty="0"/>
              <a:t>Consider various forms of cryptography that are subject to export restriction, and their use in or similarity to the cryptographic and other similar approaches applied in security systems.</a:t>
            </a:r>
          </a:p>
          <a:p>
            <a:pPr lvl="1"/>
            <a:r>
              <a:rPr lang="en-US" dirty="0"/>
              <a:t>When IoT devices are exported that contain cryptographic and other DRM-type limitations for data, how does that affect transfers?</a:t>
            </a:r>
          </a:p>
          <a:p>
            <a:pPr lvl="2"/>
            <a:r>
              <a:rPr lang="en-US" dirty="0"/>
              <a:t>Do exported or imported IoT devices automatically transfer data across borders?</a:t>
            </a:r>
          </a:p>
          <a:p>
            <a:pPr lvl="1"/>
            <a:r>
              <a:rPr lang="en-US" dirty="0"/>
              <a:t>What updates to export and import legislation and regulation are needed to accommodate new systems and architectures?</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274980098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104.  Export and Import Restrictions</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Do import and export regulations impede the transfer and distribution of certain technologies that are potentially applicable to security, IM and privacy systems and technologies?</a:t>
            </a:r>
          </a:p>
          <a:p>
            <a:pPr lvl="2"/>
            <a:r>
              <a:rPr lang="en-US" dirty="0"/>
              <a:t>What is the nature of those limitations and can they be accommodated while still promoting advancement of network standards for security, IM and privacy?</a:t>
            </a:r>
          </a:p>
          <a:p>
            <a:pPr lvl="2"/>
            <a:r>
              <a:rPr lang="en-US" dirty="0"/>
              <a:t>Is it the hardware, software, data or another components that invokes the limitation?</a:t>
            </a:r>
          </a:p>
          <a:p>
            <a:pPr lvl="2"/>
            <a:r>
              <a:rPr lang="en-US" dirty="0"/>
              <a:t>Can that limitation be addressed by “unbundling” the product, while still protecting national interests intended to be furthered by the regulation?</a:t>
            </a:r>
          </a:p>
          <a:p>
            <a:pPr lvl="1"/>
            <a:r>
              <a:rPr lang="en-US" dirty="0"/>
              <a:t>Are there treaties and bilateral agreements that can help to foster international transfers of relevant security, IM and privacy technologies and systems?</a:t>
            </a:r>
          </a:p>
          <a:p>
            <a:pPr lvl="2"/>
            <a:r>
              <a:rPr lang="en-US" dirty="0"/>
              <a:t>What are the risks of fostering import and export of the relevant technology/system?</a:t>
            </a:r>
          </a:p>
          <a:p>
            <a:pPr lvl="3"/>
            <a:r>
              <a:rPr lang="en-US" dirty="0"/>
              <a:t>National Security Risks?</a:t>
            </a:r>
          </a:p>
          <a:p>
            <a:pPr lvl="3"/>
            <a:r>
              <a:rPr lang="en-US" dirty="0"/>
              <a:t>Economic Risks?</a:t>
            </a:r>
          </a:p>
          <a:p>
            <a:pPr lvl="3"/>
            <a:r>
              <a:rPr lang="en-US" dirty="0"/>
              <a:t>Social Risks?</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165168406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105. 	Attack-Proofing Organizations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 Of the several “AAAA risks” (Attacks, Accidents, Acts of Nature and AI/Autonomous Systems), Attacks include risks for various types of intentional behaviors by individuals and organizations.</a:t>
            </a:r>
          </a:p>
          <a:p>
            <a:pPr lvl="2"/>
            <a:r>
              <a:rPr lang="en-US" dirty="0"/>
              <a:t>Cyber attacks from various sources</a:t>
            </a:r>
          </a:p>
          <a:p>
            <a:pPr lvl="2"/>
            <a:r>
              <a:rPr lang="en-US" dirty="0"/>
              <a:t>State sponsored attacks/spying and industrial espionage</a:t>
            </a:r>
          </a:p>
          <a:p>
            <a:pPr lvl="2"/>
            <a:r>
              <a:rPr lang="en-US" dirty="0"/>
              <a:t>Commercially motivated intentional actions</a:t>
            </a:r>
          </a:p>
          <a:p>
            <a:pPr lvl="2"/>
            <a:r>
              <a:rPr lang="en-US" dirty="0"/>
              <a:t>Other intentional intrusions, denials of service, ransom ware incidents, etc.</a:t>
            </a:r>
          </a:p>
          <a:p>
            <a:pPr lvl="1"/>
            <a:r>
              <a:rPr lang="en-US" dirty="0"/>
              <a:t>Note unique elements of “Attack” versus other AAAA Risks</a:t>
            </a:r>
          </a:p>
          <a:p>
            <a:pPr lvl="2"/>
            <a:r>
              <a:rPr lang="en-US" dirty="0"/>
              <a:t>Persistence of attack</a:t>
            </a:r>
          </a:p>
          <a:p>
            <a:pPr lvl="2"/>
            <a:r>
              <a:rPr lang="en-US" dirty="0"/>
              <a:t>Intention drives intensity of threat</a:t>
            </a:r>
          </a:p>
          <a:p>
            <a:pPr lvl="2"/>
            <a:r>
              <a:rPr lang="en-US" dirty="0"/>
              <a:t>Different elements of predictability</a:t>
            </a:r>
          </a:p>
          <a:p>
            <a:pPr lvl="1"/>
            <a:r>
              <a:rPr lang="en-US" dirty="0"/>
              <a:t> [Other?]</a:t>
            </a:r>
          </a:p>
          <a:p>
            <a:r>
              <a:rPr lang="en-US" dirty="0"/>
              <a:t>References</a:t>
            </a:r>
          </a:p>
          <a:p>
            <a:endParaRPr lang="en-US" dirty="0"/>
          </a:p>
        </p:txBody>
      </p:sp>
    </p:spTree>
    <p:extLst>
      <p:ext uri="{BB962C8B-B14F-4D97-AF65-F5344CB8AC3E}">
        <p14:creationId xmlns:p14="http://schemas.microsoft.com/office/powerpoint/2010/main" val="109122935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105. 	Attack-Proofing Organizations</a:t>
            </a:r>
          </a:p>
        </p:txBody>
      </p:sp>
      <p:sp>
        <p:nvSpPr>
          <p:cNvPr id="3" name="Content Placeholder 2"/>
          <p:cNvSpPr>
            <a:spLocks noGrp="1"/>
          </p:cNvSpPr>
          <p:nvPr>
            <p:ph idx="1"/>
          </p:nvPr>
        </p:nvSpPr>
        <p:spPr/>
        <p:txBody>
          <a:bodyPr>
            <a:normAutofit fontScale="85000" lnSpcReduction="20000"/>
          </a:bodyPr>
          <a:lstStyle/>
          <a:p>
            <a:r>
              <a:rPr lang="en-US" dirty="0"/>
              <a:t>Candidate Analytical Frameworks/Metrics/Actions</a:t>
            </a:r>
          </a:p>
          <a:p>
            <a:pPr lvl="1"/>
            <a:r>
              <a:rPr lang="en-US" dirty="0"/>
              <a:t>The profile of “Attack” risks is different than other AAAA risks</a:t>
            </a:r>
          </a:p>
          <a:p>
            <a:pPr lvl="2"/>
            <a:r>
              <a:rPr lang="en-US" dirty="0"/>
              <a:t>Unlike Accident and Act of nature, “Attack” is more likely to have quality of multiple vectors, persistence</a:t>
            </a:r>
          </a:p>
          <a:p>
            <a:pPr lvl="1"/>
            <a:r>
              <a:rPr lang="en-US" dirty="0"/>
              <a:t>Note that AAAA risks are “sovereign risks”</a:t>
            </a:r>
          </a:p>
          <a:p>
            <a:pPr lvl="2"/>
            <a:r>
              <a:rPr lang="en-US" dirty="0"/>
              <a:t>The vectors of attack don’t “Play by the rules,” and are not “preventable” in the traditional sense</a:t>
            </a:r>
          </a:p>
          <a:p>
            <a:pPr lvl="2"/>
            <a:r>
              <a:rPr lang="en-US" dirty="0"/>
              <a:t>If “first order” risk of attack cannot be prevented, can still consider “second order” approaches to risk mitigation</a:t>
            </a:r>
          </a:p>
          <a:p>
            <a:pPr lvl="3"/>
            <a:r>
              <a:rPr lang="en-US" dirty="0"/>
              <a:t>“No-fault” Insurance,</a:t>
            </a:r>
          </a:p>
          <a:p>
            <a:pPr lvl="3"/>
            <a:r>
              <a:rPr lang="en-US" dirty="0"/>
              <a:t>Pooled funding</a:t>
            </a:r>
          </a:p>
          <a:p>
            <a:pPr lvl="1"/>
            <a:r>
              <a:rPr lang="en-US" dirty="0"/>
              <a:t>[Other?]</a:t>
            </a:r>
          </a:p>
          <a:p>
            <a:r>
              <a:rPr lang="en-US" dirty="0"/>
              <a:t>References</a:t>
            </a:r>
          </a:p>
          <a:p>
            <a:endParaRPr lang="en-US" dirty="0"/>
          </a:p>
          <a:p>
            <a:pPr lvl="3"/>
            <a:endParaRPr lang="en-US" dirty="0"/>
          </a:p>
          <a:p>
            <a:pPr lvl="2"/>
            <a:endParaRPr lang="en-US" dirty="0"/>
          </a:p>
          <a:p>
            <a:endParaRPr lang="en-US" dirty="0"/>
          </a:p>
        </p:txBody>
      </p:sp>
    </p:spTree>
    <p:extLst>
      <p:ext uri="{BB962C8B-B14F-4D97-AF65-F5344CB8AC3E}">
        <p14:creationId xmlns:p14="http://schemas.microsoft.com/office/powerpoint/2010/main" val="383850863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106. “Act of Nature”-Proofing Organizations</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Of the several “AAAA risks” (Attacks, Accidents, Acts of Nature and AI/Autonomous Systems), “Acts of Nature” include risks of various types of threat from natural occurrences</a:t>
            </a:r>
          </a:p>
          <a:p>
            <a:pPr lvl="2"/>
            <a:r>
              <a:rPr lang="en-US" dirty="0"/>
              <a:t>Consider threats of the type listed in the “Act of God” section of contracts</a:t>
            </a:r>
          </a:p>
          <a:p>
            <a:pPr lvl="3"/>
            <a:r>
              <a:rPr lang="en-US" dirty="0"/>
              <a:t>Strikes, hurricanes, earthquakes, floods, utility outages, wars, civil unrest, etc.</a:t>
            </a:r>
          </a:p>
          <a:p>
            <a:pPr lvl="1"/>
            <a:r>
              <a:rPr lang="en-US" dirty="0"/>
              <a:t>Note unique elements of “Act of Nature”</a:t>
            </a:r>
          </a:p>
          <a:p>
            <a:pPr lvl="2"/>
            <a:r>
              <a:rPr lang="en-US" dirty="0"/>
              <a:t>May occur in combination with other challenges that hamper recovery</a:t>
            </a:r>
          </a:p>
          <a:p>
            <a:pPr lvl="3"/>
            <a:r>
              <a:rPr lang="en-US" dirty="0"/>
              <a:t>Disasters, earthquakes, hurricanes, etc. may affect other systems that interfere with efforts at system recovery</a:t>
            </a:r>
          </a:p>
          <a:p>
            <a:pPr lvl="4"/>
            <a:r>
              <a:rPr lang="en-US" dirty="0"/>
              <a:t>Lack of communication systems</a:t>
            </a:r>
          </a:p>
          <a:p>
            <a:pPr lvl="4"/>
            <a:r>
              <a:rPr lang="en-US" dirty="0"/>
              <a:t>Lack of transportation systems for repair element</a:t>
            </a:r>
          </a:p>
          <a:p>
            <a:pPr lvl="4"/>
            <a:r>
              <a:rPr lang="en-US" dirty="0"/>
              <a:t>Lack of electrical systems to power other systems</a:t>
            </a:r>
          </a:p>
          <a:p>
            <a:pPr lvl="1"/>
            <a:r>
              <a:rPr lang="en-US" dirty="0"/>
              <a:t>Some “Acts of Nature” are periodic, while others are non-linear.</a:t>
            </a:r>
          </a:p>
          <a:p>
            <a:pPr lvl="2"/>
            <a:r>
              <a:rPr lang="en-US" dirty="0"/>
              <a:t>Difficult to encourage parties to incur costs of preparation for infrequent occurrences.</a:t>
            </a:r>
          </a:p>
          <a:p>
            <a:pPr lvl="1"/>
            <a:r>
              <a:rPr lang="en-US" dirty="0"/>
              <a:t>[Other?]</a:t>
            </a:r>
          </a:p>
          <a:p>
            <a:r>
              <a:rPr lang="en-US" dirty="0"/>
              <a:t>References</a:t>
            </a:r>
          </a:p>
          <a:p>
            <a:endParaRPr lang="en-US" dirty="0"/>
          </a:p>
          <a:p>
            <a:pPr lvl="2"/>
            <a:r>
              <a:rPr lang="en-US" dirty="0"/>
              <a:t> </a:t>
            </a:r>
          </a:p>
          <a:p>
            <a:endParaRPr lang="en-US" dirty="0"/>
          </a:p>
          <a:p>
            <a:pPr lvl="1"/>
            <a:endParaRPr lang="en-US" dirty="0"/>
          </a:p>
        </p:txBody>
      </p:sp>
    </p:spTree>
    <p:extLst>
      <p:ext uri="{BB962C8B-B14F-4D97-AF65-F5344CB8AC3E}">
        <p14:creationId xmlns:p14="http://schemas.microsoft.com/office/powerpoint/2010/main" val="58627495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106. “Act of Nature”-Proofing Organizations</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The profile of “Act of Nature” risks is different than other AAAA risks</a:t>
            </a:r>
          </a:p>
          <a:p>
            <a:pPr lvl="2"/>
            <a:r>
              <a:rPr lang="en-US" dirty="0"/>
              <a:t>Unlike “Attack” and “Accident,’ it is more likely to have quality of multiple vectors or simultaneous interference with systems and multi-stakeholder harms.</a:t>
            </a:r>
          </a:p>
          <a:p>
            <a:pPr lvl="1"/>
            <a:r>
              <a:rPr lang="en-US" dirty="0"/>
              <a:t>Consider frameworks developed by national and NGO entities with operational experience in disaster settings</a:t>
            </a:r>
          </a:p>
          <a:p>
            <a:pPr lvl="2"/>
            <a:r>
              <a:rPr lang="en-US" dirty="0"/>
              <a:t>CERT</a:t>
            </a:r>
          </a:p>
          <a:p>
            <a:pPr lvl="2"/>
            <a:r>
              <a:rPr lang="en-US" dirty="0"/>
              <a:t>FEMA</a:t>
            </a:r>
          </a:p>
          <a:p>
            <a:pPr lvl="2"/>
            <a:r>
              <a:rPr lang="en-US" dirty="0"/>
              <a:t>NetHope</a:t>
            </a:r>
          </a:p>
          <a:p>
            <a:pPr lvl="2"/>
            <a:r>
              <a:rPr lang="en-US" dirty="0"/>
              <a:t>Red Cross</a:t>
            </a:r>
          </a:p>
          <a:p>
            <a:pPr lvl="1"/>
            <a:r>
              <a:rPr lang="en-US" dirty="0"/>
              <a:t>Consider community resilience models for information sharing based on other analogous structures</a:t>
            </a:r>
          </a:p>
          <a:p>
            <a:pPr lvl="2"/>
            <a:r>
              <a:rPr lang="en-US" dirty="0"/>
              <a:t>Community escrow?</a:t>
            </a:r>
          </a:p>
          <a:p>
            <a:pPr lvl="2"/>
            <a:r>
              <a:rPr lang="en-US" dirty="0"/>
              <a:t>Credit Union (based on common bond)</a:t>
            </a:r>
          </a:p>
          <a:p>
            <a:pPr lvl="1"/>
            <a:r>
              <a:rPr lang="en-US" dirty="0"/>
              <a:t>Note that AAAA risks are “sovereign risks” – may not be “preventable”</a:t>
            </a:r>
          </a:p>
          <a:p>
            <a:pPr lvl="2"/>
            <a:r>
              <a:rPr lang="en-US" dirty="0"/>
              <a:t>Consider second order approaches to risk mitigation</a:t>
            </a:r>
          </a:p>
          <a:p>
            <a:pPr lvl="3"/>
            <a:r>
              <a:rPr lang="en-US" dirty="0"/>
              <a:t>Insurance</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408712832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107.  Accident-Proofing Organizations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Accidents, unintended consequences and risks associated with negligent behavior are by their very nature unpredictable</a:t>
            </a:r>
          </a:p>
          <a:p>
            <a:pPr lvl="2"/>
            <a:r>
              <a:rPr lang="en-US" dirty="0"/>
              <a:t>This can frustrate efforts by stakeholders to prevent and/or prepare for them</a:t>
            </a:r>
          </a:p>
          <a:p>
            <a:pPr lvl="2"/>
            <a:endParaRPr lang="en-US" dirty="0"/>
          </a:p>
          <a:p>
            <a:pPr lvl="1"/>
            <a:r>
              <a:rPr lang="en-US" dirty="0"/>
              <a:t>The profile of “Accident” risks is different than other AAAA risks, requiring alternative strategies to address these risks and additional costs and resources</a:t>
            </a:r>
          </a:p>
          <a:p>
            <a:pPr lvl="2"/>
            <a:r>
              <a:rPr lang="en-US" dirty="0"/>
              <a:t>Unlike “Attacks” and “Act of nature,” Accidents may yield to actuarial and experiential analysis quality of multiple vectors</a:t>
            </a:r>
          </a:p>
          <a:p>
            <a:pPr lvl="2"/>
            <a:r>
              <a:rPr lang="en-US" dirty="0"/>
              <a:t>AI/Autonomous Systems at present levels of development are not recognized as being themselves culpable for either negligence/accident or intentional attack.  The responsibility is still more likely assigned to the owner/operator of the AI/Autonomous system.  Query whether the AI/Autonomous threats may eventually be more appropriately covered by attack and accident analysis in the AAAA framework?</a:t>
            </a:r>
          </a:p>
          <a:p>
            <a:pPr lvl="2"/>
            <a:r>
              <a:rPr lang="en-US" dirty="0"/>
              <a:t>Does the technology/system enable adaptations to improve its performance in light of operating experience among its user populations?</a:t>
            </a:r>
          </a:p>
          <a:p>
            <a:pPr lvl="1"/>
            <a:r>
              <a:rPr lang="en-US" dirty="0"/>
              <a:t>[Other?]</a:t>
            </a:r>
          </a:p>
          <a:p>
            <a:r>
              <a:rPr lang="en-US" dirty="0"/>
              <a:t>References</a:t>
            </a:r>
          </a:p>
          <a:p>
            <a:endParaRPr lang="en-US" dirty="0"/>
          </a:p>
          <a:p>
            <a:pPr lvl="1"/>
            <a:endParaRPr lang="en-US" dirty="0"/>
          </a:p>
          <a:p>
            <a:pPr lvl="1"/>
            <a:endParaRPr lang="en-US" dirty="0"/>
          </a:p>
        </p:txBody>
      </p:sp>
    </p:spTree>
    <p:extLst>
      <p:ext uri="{BB962C8B-B14F-4D97-AF65-F5344CB8AC3E}">
        <p14:creationId xmlns:p14="http://schemas.microsoft.com/office/powerpoint/2010/main" val="11012240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107. Accident-Proofing Organizations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Note that AAAA risks are “sovereign risks” and are typically not “preventable”</a:t>
            </a:r>
          </a:p>
          <a:p>
            <a:pPr lvl="2"/>
            <a:r>
              <a:rPr lang="en-US" dirty="0"/>
              <a:t>Consider second order approaches to risk mitigation</a:t>
            </a:r>
          </a:p>
          <a:p>
            <a:pPr lvl="3"/>
            <a:r>
              <a:rPr lang="en-US" dirty="0"/>
              <a:t>Insurance is one form of risk sharing </a:t>
            </a:r>
          </a:p>
          <a:p>
            <a:pPr lvl="1"/>
            <a:r>
              <a:rPr lang="en-US" dirty="0"/>
              <a:t>The risk of accidents may be mitigated with training and education programs</a:t>
            </a:r>
          </a:p>
          <a:p>
            <a:pPr lvl="2"/>
            <a:r>
              <a:rPr lang="en-US" dirty="0"/>
              <a:t>Refine security and privacy technology/system curriculum to “unpack” AAAA risks, and focus on variations on strategies of prevention and mitigation</a:t>
            </a:r>
          </a:p>
          <a:p>
            <a:pPr lvl="1"/>
            <a:r>
              <a:rPr lang="en-US" dirty="0"/>
              <a:t>Because “accidental” risk may not be preventable by any stakeholders, it offers an opportunity to pool multiple-stakeholder resources into efforts to curb their occurrence (e.g., through joint training) and impact/severity (e.g., through insurance)</a:t>
            </a:r>
          </a:p>
          <a:p>
            <a:pPr lvl="2"/>
            <a:r>
              <a:rPr lang="en-US" dirty="0"/>
              <a:t>Consider opportunity for multi-stakeholder “risk commons” structures as framework to co-manage risks</a:t>
            </a:r>
          </a:p>
          <a:p>
            <a:pPr lvl="1"/>
            <a:r>
              <a:rPr lang="en-US" dirty="0"/>
              <a:t>[Other?]</a:t>
            </a:r>
          </a:p>
          <a:p>
            <a:r>
              <a:rPr lang="en-US" dirty="0"/>
              <a:t>References</a:t>
            </a:r>
          </a:p>
          <a:p>
            <a:endParaRPr lang="en-US" dirty="0"/>
          </a:p>
          <a:p>
            <a:pPr lvl="1"/>
            <a:endParaRPr lang="en-US" dirty="0"/>
          </a:p>
          <a:p>
            <a:endParaRPr lang="en-US" dirty="0"/>
          </a:p>
        </p:txBody>
      </p:sp>
    </p:spTree>
    <p:extLst>
      <p:ext uri="{BB962C8B-B14F-4D97-AF65-F5344CB8AC3E}">
        <p14:creationId xmlns:p14="http://schemas.microsoft.com/office/powerpoint/2010/main" val="89599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2025"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47500" lnSpcReduction="20000"/>
          </a:bodyPr>
          <a:lstStyle/>
          <a:p>
            <a:pPr marL="0" indent="0">
              <a:buNone/>
            </a:pPr>
            <a:r>
              <a:rPr lang="en-US" dirty="0">
                <a:solidFill>
                  <a:srgbClr val="00B050"/>
                </a:solidFill>
              </a:rPr>
              <a:t>256. </a:t>
            </a:r>
            <a:r>
              <a:rPr lang="en-US" sz="3400" dirty="0">
                <a:solidFill>
                  <a:srgbClr val="00B050"/>
                </a:solidFill>
              </a:rPr>
              <a:t>  Risk Under Other Risk Frameworks – UNSDGs – SDG 14  - Life Below Water</a:t>
            </a:r>
          </a:p>
          <a:p>
            <a:pPr marL="0" indent="0">
              <a:buNone/>
            </a:pPr>
            <a:r>
              <a:rPr lang="en-US" sz="3400" dirty="0">
                <a:solidFill>
                  <a:srgbClr val="00B050"/>
                </a:solidFill>
              </a:rPr>
              <a:t>257.  Risk Under Other Risk Frameworks – UNSDGs – SDG  15 - Life on Land</a:t>
            </a:r>
          </a:p>
          <a:p>
            <a:pPr marL="0" indent="0">
              <a:buNone/>
            </a:pPr>
            <a:r>
              <a:rPr lang="en-US" sz="3400" dirty="0">
                <a:solidFill>
                  <a:srgbClr val="00B050"/>
                </a:solidFill>
              </a:rPr>
              <a:t>258.  Risk Under Other Risk Frameworks – UNSDGs – SDG  16 - Peace &amp; Justice/Strong Institutions</a:t>
            </a:r>
          </a:p>
          <a:p>
            <a:pPr marL="0" indent="0">
              <a:buNone/>
            </a:pPr>
            <a:r>
              <a:rPr lang="en-US" sz="3400" dirty="0">
                <a:solidFill>
                  <a:srgbClr val="00B050"/>
                </a:solidFill>
              </a:rPr>
              <a:t>259.  Risk Under Other Risk Frameworks – UNSDGs – SDG  17 – Partnerships To Achieve The Goals</a:t>
            </a:r>
          </a:p>
          <a:p>
            <a:pPr marL="0" indent="0">
              <a:buNone/>
            </a:pPr>
            <a:r>
              <a:rPr lang="en-US" sz="3400" dirty="0">
                <a:solidFill>
                  <a:schemeClr val="tx2">
                    <a:lumMod val="60000"/>
                    <a:lumOff val="40000"/>
                  </a:schemeClr>
                </a:solidFill>
              </a:rPr>
              <a:t>260.  Risk Under Other Risk Frameworks – Nation State Branches - Legislative</a:t>
            </a:r>
          </a:p>
          <a:p>
            <a:pPr marL="0" indent="0">
              <a:buNone/>
            </a:pPr>
            <a:r>
              <a:rPr lang="en-US" sz="3400" dirty="0">
                <a:solidFill>
                  <a:schemeClr val="tx2">
                    <a:lumMod val="60000"/>
                    <a:lumOff val="40000"/>
                  </a:schemeClr>
                </a:solidFill>
              </a:rPr>
              <a:t>261.  Risk Under Other Risk Frameworks – Nation State Branches - Judicial</a:t>
            </a:r>
          </a:p>
          <a:p>
            <a:pPr marL="0" indent="0">
              <a:buNone/>
            </a:pPr>
            <a:r>
              <a:rPr lang="en-US" sz="3400" dirty="0">
                <a:solidFill>
                  <a:schemeClr val="tx2">
                    <a:lumMod val="60000"/>
                    <a:lumOff val="40000"/>
                  </a:schemeClr>
                </a:solidFill>
              </a:rPr>
              <a:t>262.  Risk Under Other Risk Frameworks – Nation State Branches - Executive</a:t>
            </a:r>
          </a:p>
          <a:p>
            <a:pPr marL="0" indent="0">
              <a:buNone/>
            </a:pPr>
            <a:r>
              <a:rPr lang="en-US" sz="3400" dirty="0">
                <a:solidFill>
                  <a:schemeClr val="tx2">
                    <a:lumMod val="60000"/>
                    <a:lumOff val="40000"/>
                  </a:schemeClr>
                </a:solidFill>
              </a:rPr>
              <a:t>263.  Risk Under Other Risk Frameworks – Nation State Agencies - General</a:t>
            </a:r>
          </a:p>
          <a:p>
            <a:pPr marL="0" indent="0">
              <a:buNone/>
            </a:pPr>
            <a:r>
              <a:rPr lang="en-US" sz="3400" dirty="0">
                <a:solidFill>
                  <a:schemeClr val="tx2">
                    <a:lumMod val="60000"/>
                    <a:lumOff val="40000"/>
                  </a:schemeClr>
                </a:solidFill>
              </a:rPr>
              <a:t>264.  Risk Under Other Risk Frameworks – Nation State Agencies – Defense - Army</a:t>
            </a:r>
          </a:p>
          <a:p>
            <a:pPr marL="0" indent="0">
              <a:buNone/>
            </a:pPr>
            <a:r>
              <a:rPr lang="en-US" sz="3400" dirty="0">
                <a:solidFill>
                  <a:schemeClr val="tx2">
                    <a:lumMod val="60000"/>
                    <a:lumOff val="40000"/>
                  </a:schemeClr>
                </a:solidFill>
              </a:rPr>
              <a:t>265.  Risk Under Other Risk Frameworks – Nation State Agencies – Defense - Navy</a:t>
            </a:r>
          </a:p>
          <a:p>
            <a:pPr marL="0" indent="0">
              <a:buNone/>
            </a:pPr>
            <a:r>
              <a:rPr lang="en-US" sz="3400" dirty="0">
                <a:solidFill>
                  <a:schemeClr val="tx2">
                    <a:lumMod val="60000"/>
                    <a:lumOff val="40000"/>
                  </a:schemeClr>
                </a:solidFill>
              </a:rPr>
              <a:t>266.  Risk Under Other Risk Frameworks – Nation State Agencies – Defense – Air Force</a:t>
            </a:r>
          </a:p>
          <a:p>
            <a:pPr marL="0" indent="0">
              <a:buNone/>
            </a:pPr>
            <a:r>
              <a:rPr lang="en-US" sz="3400" dirty="0">
                <a:solidFill>
                  <a:schemeClr val="tx2">
                    <a:lumMod val="60000"/>
                    <a:lumOff val="40000"/>
                  </a:schemeClr>
                </a:solidFill>
              </a:rPr>
              <a:t>267.  Risk Under Other Risk Frameworks – Nation State Agencies – Defense – Marines</a:t>
            </a:r>
          </a:p>
          <a:p>
            <a:pPr marL="0" indent="0">
              <a:buNone/>
            </a:pPr>
            <a:r>
              <a:rPr lang="en-US" sz="3400" dirty="0">
                <a:solidFill>
                  <a:schemeClr val="tx2">
                    <a:lumMod val="60000"/>
                    <a:lumOff val="40000"/>
                  </a:schemeClr>
                </a:solidFill>
              </a:rPr>
              <a:t>268.  Risk Under Other Risk Frameworks – Nation State Agencies – Defense – Cyber Theatre</a:t>
            </a:r>
          </a:p>
          <a:p>
            <a:pPr marL="0" indent="0">
              <a:buNone/>
            </a:pPr>
            <a:r>
              <a:rPr lang="en-US" sz="3400" dirty="0">
                <a:solidFill>
                  <a:schemeClr val="tx2">
                    <a:lumMod val="60000"/>
                    <a:lumOff val="40000"/>
                  </a:schemeClr>
                </a:solidFill>
              </a:rPr>
              <a:t>269.  Risk Under Other Risk Frameworks – Nation State Intelligence Agencies – Foreign Intel</a:t>
            </a:r>
          </a:p>
          <a:p>
            <a:pPr marL="0" indent="0">
              <a:buNone/>
            </a:pPr>
            <a:r>
              <a:rPr lang="en-US" sz="3400" dirty="0">
                <a:solidFill>
                  <a:schemeClr val="tx2">
                    <a:lumMod val="60000"/>
                    <a:lumOff val="40000"/>
                  </a:schemeClr>
                </a:solidFill>
              </a:rPr>
              <a:t>270.  Risk Under Other Risk Frameworks – Nation State Intelligence Agencies – Domestic Intel</a:t>
            </a:r>
          </a:p>
          <a:p>
            <a:pPr marL="0" indent="0">
              <a:buNone/>
            </a:pPr>
            <a:endParaRPr lang="en-US" dirty="0"/>
          </a:p>
          <a:p>
            <a:endParaRPr lang="en-US" dirty="0"/>
          </a:p>
        </p:txBody>
      </p:sp>
    </p:spTree>
    <p:extLst>
      <p:ext uri="{BB962C8B-B14F-4D97-AF65-F5344CB8AC3E}">
        <p14:creationId xmlns:p14="http://schemas.microsoft.com/office/powerpoint/2010/main" val="249858168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108.  Risks From Interoperability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Interoperability provides benefits that can also “come with baggage” of third party elements and/or subsystems that may not perform as expected</a:t>
            </a:r>
          </a:p>
          <a:p>
            <a:pPr lvl="2"/>
            <a:r>
              <a:rPr lang="en-US" dirty="0"/>
              <a:t>Third party elements and services may enable pathway to viruses, attacks, etc.</a:t>
            </a:r>
          </a:p>
          <a:p>
            <a:pPr lvl="2"/>
            <a:r>
              <a:rPr lang="en-US" dirty="0"/>
              <a:t>Potential problems when third party system elements are interoperable, but have problems associated with performance of additional elements beyond those that are interoperable</a:t>
            </a:r>
          </a:p>
          <a:p>
            <a:pPr lvl="1"/>
            <a:r>
              <a:rPr lang="en-US" dirty="0"/>
              <a:t>Interoperability is a system characteristic that is typically associated with multiple systems and/or stakeholder use of standard technical specifications and uniform laws/rules</a:t>
            </a:r>
          </a:p>
          <a:p>
            <a:pPr lvl="2"/>
            <a:r>
              <a:rPr lang="en-US" dirty="0"/>
              <a:t> but specifications and laws that are insufficiently comprehensive (but are nonetheless sufficiently comprehensive to enable some interoperability) can yield “gaps” in expected system interoperability and performance that can result in new and additional risks and harms</a:t>
            </a:r>
          </a:p>
          <a:p>
            <a:pPr lvl="1"/>
            <a:r>
              <a:rPr lang="en-US" dirty="0"/>
              <a:t>Interoperability by its nature introduces multiple “doorways” into a system (both from a policy and technical perspective), and each such entry point is also a source of potential breach and intrusion</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11959822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108.  Risks From Interoperability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Interoperability is a reinforcing quality of distributed systems, and it introduces new information architectures and flows into organizations that may result in security, IM and privacy risks	</a:t>
            </a:r>
          </a:p>
          <a:p>
            <a:pPr lvl="2"/>
            <a:endParaRPr lang="en-US" dirty="0"/>
          </a:p>
          <a:p>
            <a:pPr lvl="1"/>
            <a:r>
              <a:rPr lang="en-US" dirty="0"/>
              <a:t>For issues associated with risks from dependencies on third parties (that are reinforced by interoperability), consider approaches taken in various “outsourcing” settings (including but not limited to various levels of “cloud” contracts) to assuring that third party elements are reliable, and that responsibility and liability for harms from risks are traceable to the responsible party</a:t>
            </a:r>
          </a:p>
          <a:p>
            <a:pPr lvl="2"/>
            <a:r>
              <a:rPr lang="en-US" dirty="0"/>
              <a:t>Compare “checklists” applied to cloud services negotiations for lists of possible “policy” harms encountered from reliance on 3</a:t>
            </a:r>
            <a:r>
              <a:rPr lang="en-US" baseline="30000" dirty="0"/>
              <a:t>rd</a:t>
            </a:r>
            <a:r>
              <a:rPr lang="en-US" dirty="0"/>
              <a:t> party systems in ICT, data processing, etc.</a:t>
            </a:r>
          </a:p>
          <a:p>
            <a:pPr lvl="1"/>
            <a:r>
              <a:rPr lang="en-US" dirty="0"/>
              <a:t>Consider “stress testing” protocols and pre-deployment requirements that are designed to identify performance gaps </a:t>
            </a:r>
          </a:p>
          <a:p>
            <a:pPr lvl="2"/>
            <a:r>
              <a:rPr lang="en-US" dirty="0"/>
              <a:t>This is particularly important where a technology and/or system is deployed in contexts and settings that may not have been anticipated in the original design specification</a:t>
            </a:r>
          </a:p>
          <a:p>
            <a:pPr lvl="3"/>
            <a:r>
              <a:rPr lang="en-US" dirty="0"/>
              <a:t>Compare “off label” use of pharmaceuticals</a:t>
            </a:r>
          </a:p>
          <a:p>
            <a:pPr lvl="3"/>
            <a:r>
              <a:rPr lang="en-US" dirty="0"/>
              <a:t>Compare “dual use” maps</a:t>
            </a:r>
          </a:p>
          <a:p>
            <a:pPr lvl="3"/>
            <a:r>
              <a:rPr lang="en-US" dirty="0"/>
              <a:t>Consider NICE KU relating to “supply chains”</a:t>
            </a:r>
          </a:p>
          <a:p>
            <a:pPr lvl="1"/>
            <a:r>
              <a:rPr lang="en-US" dirty="0"/>
              <a:t>[Other?]</a:t>
            </a:r>
          </a:p>
          <a:p>
            <a:r>
              <a:rPr lang="en-US" dirty="0"/>
              <a:t>References</a:t>
            </a:r>
          </a:p>
          <a:p>
            <a:endParaRPr lang="en-US" dirty="0"/>
          </a:p>
          <a:p>
            <a:pPr lvl="1"/>
            <a:endParaRPr lang="en-US" dirty="0"/>
          </a:p>
          <a:p>
            <a:endParaRPr lang="en-US" dirty="0"/>
          </a:p>
        </p:txBody>
      </p:sp>
    </p:spTree>
    <p:extLst>
      <p:ext uri="{BB962C8B-B14F-4D97-AF65-F5344CB8AC3E}">
        <p14:creationId xmlns:p14="http://schemas.microsoft.com/office/powerpoint/2010/main" val="90338552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109.  Risks From Misuse of </a:t>
            </a:r>
            <a:br>
              <a:rPr lang="en-US" sz="3200" dirty="0"/>
            </a:br>
            <a:r>
              <a:rPr lang="en-US" sz="3200" dirty="0"/>
              <a:t>Statistics and/or Algorithms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The data outputs relating to performance of technologies and systems can sometimes be misinterpreted as indicating reliable performance of elements beyond those originally intended</a:t>
            </a:r>
          </a:p>
          <a:p>
            <a:pPr lvl="1"/>
            <a:r>
              <a:rPr lang="en-US" dirty="0"/>
              <a:t>Algorithms might not be designed for application in contexts and situations in which they are applied and relied upon.</a:t>
            </a:r>
          </a:p>
          <a:p>
            <a:pPr lvl="1"/>
            <a:r>
              <a:rPr lang="en-US" dirty="0"/>
              <a:t>Algorithms operating in machine-intelligence and other closed “feedback loop” settings such as in autonomous or semi-autonomous systems can be isolated from human, institutional, or other system intervention, preventing oversight</a:t>
            </a:r>
          </a:p>
          <a:p>
            <a:pPr lvl="2"/>
            <a:r>
              <a:rPr lang="en-US" dirty="0"/>
              <a:t>Compare harms from “positive feedback loops” in algorithm operations</a:t>
            </a:r>
          </a:p>
          <a:p>
            <a:pPr lvl="1"/>
            <a:r>
              <a:rPr lang="en-US" dirty="0"/>
              <a:t>Undue reliance on algorithmic certainty can distract attention of operators, users and relying parties from non-algorithmic elements of system which can result in harm</a:t>
            </a:r>
          </a:p>
          <a:p>
            <a:pPr lvl="2"/>
            <a:r>
              <a:rPr lang="en-US" dirty="0"/>
              <a:t>Compare legal concept of “detrimental reliance”</a:t>
            </a:r>
          </a:p>
          <a:p>
            <a:pPr lvl="2"/>
            <a:r>
              <a:rPr lang="en-US" dirty="0"/>
              <a:t>Compare nature of challenges of Bitcoin, Dau, and other early, deployments of block chain that failed adequately define system scope to account for necessary stabilizing components for system</a:t>
            </a:r>
          </a:p>
          <a:p>
            <a:pPr lvl="3"/>
            <a:r>
              <a:rPr lang="en-US" dirty="0"/>
              <a:t>Consider current discussions of distinction of “permissioned” and “Permissionless” block chain</a:t>
            </a:r>
          </a:p>
          <a:p>
            <a:pPr lvl="1"/>
            <a:r>
              <a:rPr lang="en-US" dirty="0"/>
              <a:t>[Other?]</a:t>
            </a:r>
          </a:p>
          <a:p>
            <a:r>
              <a:rPr lang="en-US" dirty="0"/>
              <a:t>References</a:t>
            </a:r>
          </a:p>
          <a:p>
            <a:endParaRPr lang="en-US" dirty="0"/>
          </a:p>
          <a:p>
            <a:pPr lvl="2"/>
            <a:endParaRPr lang="en-US" dirty="0"/>
          </a:p>
        </p:txBody>
      </p:sp>
    </p:spTree>
    <p:extLst>
      <p:ext uri="{BB962C8B-B14F-4D97-AF65-F5344CB8AC3E}">
        <p14:creationId xmlns:p14="http://schemas.microsoft.com/office/powerpoint/2010/main" val="198203467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109. Risks From Misuse of </a:t>
            </a:r>
            <a:br>
              <a:rPr lang="en-US" sz="3200" dirty="0"/>
            </a:br>
            <a:r>
              <a:rPr lang="en-US" sz="3200" dirty="0"/>
              <a:t>Statistics and/or Algorithms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Stakeholders and users of systems should be educated and trained to assure that they don’t “over-use” or “over-apply” technology/system data beyond intended scope</a:t>
            </a:r>
          </a:p>
          <a:p>
            <a:pPr lvl="2"/>
            <a:r>
              <a:rPr lang="en-US" dirty="0"/>
              <a:t>Compare “black box” map issues regarding undue or overbroad reliance on algorithms</a:t>
            </a:r>
          </a:p>
          <a:p>
            <a:pPr lvl="1"/>
            <a:r>
              <a:rPr lang="en-US" dirty="0"/>
              <a:t>Compare NICE KSA on “probability”</a:t>
            </a:r>
          </a:p>
          <a:p>
            <a:pPr lvl="1"/>
            <a:r>
              <a:rPr lang="en-US" dirty="0"/>
              <a:t>Consider risks to multiple stakeholders in the technology/system supply chain.</a:t>
            </a:r>
          </a:p>
          <a:p>
            <a:pPr lvl="2"/>
            <a:r>
              <a:rPr lang="en-US" dirty="0"/>
              <a:t>What are ways in which the “output” of a given technology/system can be “tagged” to alert subsequent users of that output against the hazards of “off label use” of the data, etc.?</a:t>
            </a:r>
          </a:p>
          <a:p>
            <a:pPr lvl="2"/>
            <a:r>
              <a:rPr lang="en-US" dirty="0"/>
              <a:t>Compare the risks to data subjects of use of certain regulated data beyond the original purposes for which it was collected</a:t>
            </a:r>
          </a:p>
          <a:p>
            <a:pPr lvl="3"/>
            <a:r>
              <a:rPr lang="en-US" dirty="0"/>
              <a:t>Secondary uses protections for data subjects</a:t>
            </a:r>
          </a:p>
          <a:p>
            <a:pPr lvl="3"/>
            <a:r>
              <a:rPr lang="en-US" dirty="0"/>
              <a:t>Enablement of research balanced with protection of data subject interests.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9920713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110. Risk of Technology Mis-Application (Accidental)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Positive impact of technology or system in one setting may promote use in settings that are broader than the purposes for which technology/system was designed</a:t>
            </a:r>
          </a:p>
          <a:p>
            <a:pPr lvl="2"/>
            <a:r>
              <a:rPr lang="en-US" dirty="0"/>
              <a:t>Use beyond tested parameters may cause non-optimal performance</a:t>
            </a:r>
          </a:p>
          <a:p>
            <a:pPr lvl="1"/>
            <a:r>
              <a:rPr lang="en-US" dirty="0"/>
              <a:t>See “framework” of “Dual Use Technology” for intentional (as opposed to accidental) mis-application of technology.</a:t>
            </a:r>
          </a:p>
          <a:p>
            <a:pPr lvl="1"/>
            <a:r>
              <a:rPr lang="en-US" dirty="0">
                <a:solidFill>
                  <a:srgbClr val="000000"/>
                </a:solidFill>
              </a:rPr>
              <a:t>Consider separate challenges of mis-application of of system and/or technology in wrong setting, by wrong parties, at wrong time, etc.</a:t>
            </a:r>
          </a:p>
          <a:p>
            <a:pPr lvl="2"/>
            <a:r>
              <a:rPr lang="en-US" dirty="0">
                <a:solidFill>
                  <a:srgbClr val="000000"/>
                </a:solidFill>
              </a:rPr>
              <a:t>Multiple possible misapplications can lead to accidental harms</a:t>
            </a:r>
          </a:p>
          <a:p>
            <a:pPr lvl="1"/>
            <a:r>
              <a:rPr lang="en-US" dirty="0">
                <a:solidFill>
                  <a:srgbClr val="000000"/>
                </a:solidFill>
              </a:rPr>
              <a:t>Consider offensive and defensive uses</a:t>
            </a:r>
          </a:p>
          <a:p>
            <a:pPr lvl="2"/>
            <a:r>
              <a:rPr lang="en-US" dirty="0">
                <a:solidFill>
                  <a:srgbClr val="000000"/>
                </a:solidFill>
              </a:rPr>
              <a:t>What are potential contexts of accidental use or use in inappropriate contexts given the nature of the specific technology/system involved?</a:t>
            </a:r>
          </a:p>
          <a:p>
            <a:pPr lvl="1"/>
            <a:r>
              <a:rPr lang="en-US" dirty="0">
                <a:solidFill>
                  <a:srgbClr val="000000"/>
                </a:solidFill>
              </a:rPr>
              <a:t>[Other?]</a:t>
            </a:r>
            <a:endParaRPr lang="en-US" dirty="0"/>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110974624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110. Risk of Technology Mis-Application (Accidental) </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Training and education can help users to understand limitations and appropriate/safe uses of systems and/or technologies</a:t>
            </a:r>
          </a:p>
          <a:p>
            <a:pPr lvl="1"/>
            <a:r>
              <a:rPr lang="en-US" dirty="0"/>
              <a:t>Internal alert systems, “deadman switches,” safety guards, and the digital equivalents of other design components can help to alert stakeholders and prevent users from engaging in potential misapplications to mitigate potential harms.</a:t>
            </a:r>
          </a:p>
          <a:p>
            <a:pPr lvl="1"/>
            <a:r>
              <a:rPr lang="en-US" dirty="0"/>
              <a:t>Deployment of successful technology/system in other contexts (“off-label use”) can lead to innovation in application</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143455711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111. IoT and Embedded Systems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With IoT, the functional interface of system and/or technology increasingly becomes the threat surface</a:t>
            </a:r>
          </a:p>
          <a:p>
            <a:pPr lvl="2"/>
            <a:r>
              <a:rPr lang="en-US" dirty="0"/>
              <a:t>Creating a situation where users may perpetuate harms without having an ability to mitigate those harms</a:t>
            </a:r>
          </a:p>
          <a:p>
            <a:pPr lvl="1"/>
            <a:r>
              <a:rPr lang="en-US" dirty="0"/>
              <a:t>IoT and embedded systems have unique characteristics that can create unique risks for which users and other stakeholders may not be prepared</a:t>
            </a:r>
          </a:p>
          <a:p>
            <a:pPr lvl="2"/>
            <a:r>
              <a:rPr lang="en-US" dirty="0"/>
              <a:t>Broad distribution makes security difficult</a:t>
            </a:r>
          </a:p>
          <a:p>
            <a:pPr lvl="1"/>
            <a:r>
              <a:rPr lang="en-US" dirty="0"/>
              <a:t>IoT processing power may be “hijacked” by third parties</a:t>
            </a:r>
          </a:p>
          <a:p>
            <a:pPr lvl="3"/>
            <a:r>
              <a:rPr lang="en-US" dirty="0"/>
              <a:t>Consider Botnet potential of IoT</a:t>
            </a:r>
          </a:p>
          <a:p>
            <a:pPr lvl="1"/>
            <a:r>
              <a:rPr lang="en-US" dirty="0"/>
              <a:t>Black boxes at Home</a:t>
            </a:r>
          </a:p>
          <a:p>
            <a:pPr lvl="2"/>
            <a:r>
              <a:rPr lang="en-US" dirty="0"/>
              <a:t>Lack of obvious data collection component makes consumer choices illusory</a:t>
            </a:r>
          </a:p>
          <a:p>
            <a:pPr lvl="2"/>
            <a:r>
              <a:rPr lang="en-US" dirty="0"/>
              <a:t>Lack of standards for notification and for user controls of IoT and embedded system functionality can interfere with efforts to curb harms</a:t>
            </a:r>
          </a:p>
          <a:p>
            <a:pPr lvl="1"/>
            <a:r>
              <a:rPr lang="en-US" dirty="0"/>
              <a:t>Lack of alternatives sources of equipment functionality can undermine positive user experience</a:t>
            </a:r>
          </a:p>
          <a:p>
            <a:pPr lvl="2"/>
            <a:r>
              <a:rPr lang="en-US" dirty="0"/>
              <a:t>Where IoT is linked to “feedback loop” will data collection failures undermine device functionality</a:t>
            </a:r>
          </a:p>
          <a:p>
            <a:pPr lvl="3"/>
            <a:r>
              <a:rPr lang="en-US" dirty="0"/>
              <a:t>E.g., will refrigerator shut down based on false signal from remote thermostat</a:t>
            </a:r>
          </a:p>
          <a:p>
            <a:pPr lvl="1"/>
            <a:r>
              <a:rPr lang="en-US" dirty="0"/>
              <a:t>[Other?]</a:t>
            </a:r>
          </a:p>
          <a:p>
            <a:r>
              <a:rPr lang="en-US" dirty="0"/>
              <a:t>References</a:t>
            </a:r>
          </a:p>
          <a:p>
            <a:endParaRPr lang="en-US" dirty="0"/>
          </a:p>
          <a:p>
            <a:pPr lvl="2"/>
            <a:endParaRPr lang="en-US" dirty="0"/>
          </a:p>
        </p:txBody>
      </p:sp>
    </p:spTree>
    <p:extLst>
      <p:ext uri="{BB962C8B-B14F-4D97-AF65-F5344CB8AC3E}">
        <p14:creationId xmlns:p14="http://schemas.microsoft.com/office/powerpoint/2010/main" val="4113819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111. IoT and Embedded Systems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The source of the problems is the source of the solutions</a:t>
            </a:r>
          </a:p>
          <a:p>
            <a:pPr lvl="2"/>
            <a:r>
              <a:rPr lang="en-US" dirty="0"/>
              <a:t>Consider approaches to distributed security/privacy for distributed systems</a:t>
            </a:r>
          </a:p>
          <a:p>
            <a:pPr lvl="3"/>
            <a:r>
              <a:rPr lang="en-US" dirty="0"/>
              <a:t>P2P reputation systems AMONG IoT devices</a:t>
            </a:r>
          </a:p>
          <a:p>
            <a:pPr lvl="4"/>
            <a:r>
              <a:rPr lang="en-US" dirty="0"/>
              <a:t>Linked devices can offer mechanism for “neighborhood watch” AMONG devices to help detect anomalous behaviors associated with AAAA risks</a:t>
            </a:r>
          </a:p>
          <a:p>
            <a:pPr lvl="1"/>
            <a:r>
              <a:rPr lang="en-US" dirty="0"/>
              <a:t>Consider hybrid “trust frameworks” of technical and policy standards to enhance deployment of IoT in various contexts</a:t>
            </a:r>
          </a:p>
          <a:p>
            <a:pPr lvl="1"/>
            <a:r>
              <a:rPr lang="en-US" dirty="0"/>
              <a:t>Consider “liability” standards that encourage adoption of “best practices” for system reliability and security associated with IoT and related harms</a:t>
            </a:r>
          </a:p>
          <a:p>
            <a:pPr lvl="2"/>
            <a:r>
              <a:rPr lang="en-US" dirty="0"/>
              <a:t>Consider “no-fault insurance” structures funded by device manufacturers to compensate victims?</a:t>
            </a:r>
          </a:p>
          <a:p>
            <a:pPr lvl="1"/>
            <a:r>
              <a:rPr lang="en-US" dirty="0"/>
              <a:t>[Other?]</a:t>
            </a:r>
          </a:p>
          <a:p>
            <a:r>
              <a:rPr lang="en-US" dirty="0"/>
              <a:t>References</a:t>
            </a:r>
          </a:p>
          <a:p>
            <a:endParaRPr lang="en-US" dirty="0"/>
          </a:p>
          <a:p>
            <a:pPr lvl="2"/>
            <a:endParaRPr lang="en-US" dirty="0"/>
          </a:p>
          <a:p>
            <a:pPr lvl="2"/>
            <a:endParaRPr lang="en-US" dirty="0"/>
          </a:p>
          <a:p>
            <a:pPr lvl="2"/>
            <a:endParaRPr lang="en-US" dirty="0"/>
          </a:p>
          <a:p>
            <a:endParaRPr lang="en-US" dirty="0"/>
          </a:p>
        </p:txBody>
      </p:sp>
    </p:spTree>
    <p:extLst>
      <p:ext uri="{BB962C8B-B14F-4D97-AF65-F5344CB8AC3E}">
        <p14:creationId xmlns:p14="http://schemas.microsoft.com/office/powerpoint/2010/main" val="251587333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112. SCADA and Industrial Control Systems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solidFill>
                  <a:srgbClr val="000000"/>
                </a:solidFill>
              </a:rPr>
              <a:t>SCADA system security and defense that focuses merely on protection of the system and/or technology from “attack” might ignore other additional potential harms and solutions for “hardening” SCADA and similar critical infrastructure programs</a:t>
            </a:r>
          </a:p>
          <a:p>
            <a:pPr lvl="2"/>
            <a:r>
              <a:rPr lang="en-US" dirty="0">
                <a:solidFill>
                  <a:srgbClr val="000000"/>
                </a:solidFill>
              </a:rPr>
              <a:t>Consider also “Accidents” and “Acts of Nature”</a:t>
            </a:r>
          </a:p>
          <a:p>
            <a:pPr lvl="2"/>
            <a:r>
              <a:rPr lang="en-US" dirty="0">
                <a:solidFill>
                  <a:srgbClr val="000000"/>
                </a:solidFill>
              </a:rPr>
              <a:t>Consider “secondary risks” to other systems that depend SCADA and could suffer from loss of system functionality</a:t>
            </a:r>
          </a:p>
          <a:p>
            <a:pPr lvl="1"/>
            <a:r>
              <a:rPr lang="en-US" dirty="0">
                <a:solidFill>
                  <a:srgbClr val="000000"/>
                </a:solidFill>
              </a:rPr>
              <a:t>Balancing: How address dependencies in civil society and industrial contexts consistent with other rights and interests?</a:t>
            </a:r>
          </a:p>
          <a:p>
            <a:pPr lvl="1"/>
            <a:r>
              <a:rPr lang="en-US" dirty="0">
                <a:solidFill>
                  <a:srgbClr val="000000"/>
                </a:solidFill>
              </a:rPr>
              <a:t>Given that much critical infrastructure is privately owned, what strategies can encourage investment in system and/or technology and training needed to protect systems</a:t>
            </a:r>
          </a:p>
          <a:p>
            <a:pPr lvl="2"/>
            <a:r>
              <a:rPr lang="en-US" dirty="0">
                <a:solidFill>
                  <a:srgbClr val="000000"/>
                </a:solidFill>
              </a:rPr>
              <a:t>How overcome resistance to investment in updates when there is lack of demonstrable ROI to encourage internalizing costs</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351495364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112. SCADA and Industrial Control Systems  </a:t>
            </a:r>
          </a:p>
        </p:txBody>
      </p:sp>
      <p:sp>
        <p:nvSpPr>
          <p:cNvPr id="3" name="Content Placeholder 2"/>
          <p:cNvSpPr>
            <a:spLocks noGrp="1"/>
          </p:cNvSpPr>
          <p:nvPr>
            <p:ph idx="1"/>
          </p:nvPr>
        </p:nvSpPr>
        <p:spPr/>
        <p:txBody>
          <a:bodyPr>
            <a:normAutofit fontScale="47500" lnSpcReduction="20000"/>
          </a:bodyPr>
          <a:lstStyle/>
          <a:p>
            <a:r>
              <a:rPr lang="en-US" sz="2500" dirty="0"/>
              <a:t>Candidate Analytical Frameworks/Metrics/Actions</a:t>
            </a:r>
          </a:p>
          <a:p>
            <a:pPr lvl="1"/>
            <a:r>
              <a:rPr lang="en-US" sz="2500" dirty="0"/>
              <a:t>Look at SCADA from socio-technical system, not just as system and/or technology</a:t>
            </a:r>
          </a:p>
          <a:p>
            <a:pPr lvl="2"/>
            <a:r>
              <a:rPr lang="en-US" sz="2500" dirty="0"/>
              <a:t>How mitigate risks in system and/or technology</a:t>
            </a:r>
          </a:p>
          <a:p>
            <a:pPr lvl="2"/>
            <a:r>
              <a:rPr lang="en-US" sz="2500" dirty="0"/>
              <a:t>Help to justify investment by public (not just private owners)</a:t>
            </a:r>
          </a:p>
          <a:p>
            <a:pPr lvl="3"/>
            <a:r>
              <a:rPr lang="en-US" sz="2500" dirty="0"/>
              <a:t>Public investment can take form of tax breaks for SCADA improvements</a:t>
            </a:r>
          </a:p>
          <a:p>
            <a:pPr lvl="2"/>
            <a:r>
              <a:rPr lang="en-US" sz="2500" dirty="0"/>
              <a:t>How mitigate risks in human and institutional factors</a:t>
            </a:r>
          </a:p>
          <a:p>
            <a:pPr lvl="3"/>
            <a:r>
              <a:rPr lang="en-US" sz="2500" dirty="0"/>
              <a:t>E.g., how promote investment in security by private organizations that own and operate system and/or technology?</a:t>
            </a:r>
          </a:p>
          <a:p>
            <a:pPr lvl="4"/>
            <a:r>
              <a:rPr lang="en-US" sz="2500" dirty="0"/>
              <a:t>How create ROI or spread costs to encourage investment</a:t>
            </a:r>
          </a:p>
          <a:p>
            <a:pPr lvl="5"/>
            <a:r>
              <a:rPr lang="en-US" sz="2500" dirty="0"/>
              <a:t>Insurance as shared risks</a:t>
            </a:r>
          </a:p>
          <a:p>
            <a:pPr lvl="1"/>
            <a:r>
              <a:rPr lang="en-US" sz="2500" dirty="0"/>
              <a:t>With respect to secondary harms (and second order strategies for mitigation of harm)</a:t>
            </a:r>
          </a:p>
          <a:p>
            <a:pPr lvl="2"/>
            <a:r>
              <a:rPr lang="en-US" sz="2500" dirty="0"/>
              <a:t>Analyze different systems by nature of system and/or technology in system</a:t>
            </a:r>
          </a:p>
          <a:p>
            <a:pPr lvl="2"/>
            <a:r>
              <a:rPr lang="en-US" sz="2500" dirty="0"/>
              <a:t>Analyze different systems by nature of risks associated with loss of functionality of system for relevant stakeholders</a:t>
            </a:r>
          </a:p>
          <a:p>
            <a:pPr lvl="1"/>
            <a:r>
              <a:rPr lang="en-US" sz="2500" dirty="0"/>
              <a:t>Consider systems to encourage investment in desirable systems/technologies by private companies that own critical infrastructure</a:t>
            </a:r>
          </a:p>
          <a:p>
            <a:pPr lvl="2"/>
            <a:r>
              <a:rPr lang="en-US" sz="2500" dirty="0"/>
              <a:t>Tax breaks for desirable investment</a:t>
            </a:r>
          </a:p>
          <a:p>
            <a:pPr lvl="3"/>
            <a:r>
              <a:rPr lang="en-US" sz="2500" dirty="0"/>
              <a:t>Compare investments for renewable energy</a:t>
            </a:r>
          </a:p>
          <a:p>
            <a:pPr lvl="2"/>
            <a:r>
              <a:rPr lang="en-US" sz="2500" dirty="0"/>
              <a:t>Safe harbors or limitations on liability for private entities that make needed investments</a:t>
            </a:r>
          </a:p>
          <a:p>
            <a:pPr lvl="3"/>
            <a:r>
              <a:rPr lang="en-US" sz="2500" dirty="0"/>
              <a:t>“Duty of care standard”</a:t>
            </a:r>
          </a:p>
          <a:p>
            <a:pPr lvl="2"/>
            <a:r>
              <a:rPr lang="en-US" sz="2500" dirty="0"/>
              <a:t>Better insurance rates for businesses that protect critical infrastructure.</a:t>
            </a:r>
          </a:p>
          <a:p>
            <a:pPr lvl="2"/>
            <a:r>
              <a:rPr lang="en-US" sz="2500" dirty="0"/>
              <a:t>More favorable borrowing rates for companies that cyber-protect their assets that secure borrowing</a:t>
            </a:r>
          </a:p>
          <a:p>
            <a:pPr lvl="1"/>
            <a:r>
              <a:rPr lang="en-US" sz="2500" dirty="0"/>
              <a:t>[Other?]</a:t>
            </a:r>
          </a:p>
          <a:p>
            <a:r>
              <a:rPr lang="en-US" sz="2500" dirty="0"/>
              <a:t>References</a:t>
            </a:r>
          </a:p>
          <a:p>
            <a:endParaRPr lang="en-US" dirty="0"/>
          </a:p>
          <a:p>
            <a:endParaRPr lang="en-US" dirty="0"/>
          </a:p>
        </p:txBody>
      </p:sp>
    </p:spTree>
    <p:extLst>
      <p:ext uri="{BB962C8B-B14F-4D97-AF65-F5344CB8AC3E}">
        <p14:creationId xmlns:p14="http://schemas.microsoft.com/office/powerpoint/2010/main" val="1107249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2025"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dirty="0">
                <a:solidFill>
                  <a:schemeClr val="tx2">
                    <a:lumMod val="60000"/>
                    <a:lumOff val="40000"/>
                  </a:schemeClr>
                </a:solidFill>
              </a:rPr>
              <a:t>271.  Risk Under Other Risk Frameworks – Nation State Intel Agencies – Defense Intel</a:t>
            </a:r>
          </a:p>
          <a:p>
            <a:pPr marL="0" indent="0">
              <a:buNone/>
            </a:pPr>
            <a:r>
              <a:rPr lang="en-US" dirty="0">
                <a:solidFill>
                  <a:schemeClr val="tx2">
                    <a:lumMod val="60000"/>
                    <a:lumOff val="40000"/>
                  </a:schemeClr>
                </a:solidFill>
              </a:rPr>
              <a:t>272.  Risk Under Other Risk Frameworks – Nation State Intel Agencies – Other</a:t>
            </a:r>
          </a:p>
          <a:p>
            <a:pPr marL="0" indent="0">
              <a:buNone/>
            </a:pPr>
            <a:r>
              <a:rPr lang="en-US" dirty="0">
                <a:solidFill>
                  <a:schemeClr val="tx2">
                    <a:lumMod val="60000"/>
                    <a:lumOff val="40000"/>
                  </a:schemeClr>
                </a:solidFill>
              </a:rPr>
              <a:t>273.  Risk Under Other Risk Frameworks – Nation State Trade/Commerce Agencies  </a:t>
            </a:r>
          </a:p>
          <a:p>
            <a:pPr marL="0" indent="0">
              <a:buNone/>
            </a:pPr>
            <a:r>
              <a:rPr lang="en-US" dirty="0">
                <a:solidFill>
                  <a:schemeClr val="tx2">
                    <a:lumMod val="60000"/>
                    <a:lumOff val="40000"/>
                  </a:schemeClr>
                </a:solidFill>
              </a:rPr>
              <a:t>274.  Labor Laws and Rules</a:t>
            </a:r>
          </a:p>
          <a:p>
            <a:pPr marL="0" indent="0">
              <a:buNone/>
            </a:pPr>
            <a:r>
              <a:rPr lang="en-US" dirty="0">
                <a:solidFill>
                  <a:srgbClr val="00B050"/>
                </a:solidFill>
              </a:rPr>
              <a:t>275.  Bias – Sectoral – Regulatory Effect</a:t>
            </a:r>
          </a:p>
          <a:p>
            <a:pPr marL="0" indent="0">
              <a:buNone/>
            </a:pPr>
            <a:r>
              <a:rPr lang="en-US" dirty="0">
                <a:solidFill>
                  <a:srgbClr val="00B050"/>
                </a:solidFill>
              </a:rPr>
              <a:t>276.  Bias – Analytical/Statistical - Forecast</a:t>
            </a:r>
          </a:p>
          <a:p>
            <a:pPr marL="0" indent="0">
              <a:buNone/>
            </a:pPr>
            <a:r>
              <a:rPr lang="en-US" dirty="0">
                <a:solidFill>
                  <a:srgbClr val="00B050"/>
                </a:solidFill>
              </a:rPr>
              <a:t>277.  Bias – Analytical/Statistical – Observer-Expectancy Effect</a:t>
            </a:r>
          </a:p>
          <a:p>
            <a:pPr marL="0" indent="0">
              <a:buNone/>
            </a:pPr>
            <a:r>
              <a:rPr lang="en-US" dirty="0">
                <a:solidFill>
                  <a:srgbClr val="00B050"/>
                </a:solidFill>
              </a:rPr>
              <a:t>278.  Bias – Analytical/Statistical – Reporting Bias and Social Desirability Bias</a:t>
            </a:r>
          </a:p>
          <a:p>
            <a:pPr marL="0" indent="0">
              <a:buNone/>
            </a:pPr>
            <a:r>
              <a:rPr lang="en-US" dirty="0">
                <a:solidFill>
                  <a:srgbClr val="C00000"/>
                </a:solidFill>
              </a:rPr>
              <a:t>279.  Machine-Learning Vulnerabilities - Adversarial Attacks</a:t>
            </a:r>
          </a:p>
          <a:p>
            <a:pPr marL="0" indent="0">
              <a:buNone/>
            </a:pPr>
            <a:r>
              <a:rPr lang="en-US" dirty="0">
                <a:solidFill>
                  <a:srgbClr val="C00000"/>
                </a:solidFill>
              </a:rPr>
              <a:t>280.  Machine-Learning Vulnerabilities – Unprovability</a:t>
            </a:r>
          </a:p>
          <a:p>
            <a:pPr marL="0" indent="0">
              <a:buNone/>
            </a:pPr>
            <a:r>
              <a:rPr lang="en-US" dirty="0">
                <a:solidFill>
                  <a:srgbClr val="00B050"/>
                </a:solidFill>
              </a:rPr>
              <a:t>281.  Algorithmic Radicalization</a:t>
            </a:r>
          </a:p>
          <a:p>
            <a:pPr marL="0" indent="0">
              <a:buNone/>
            </a:pPr>
            <a:r>
              <a:rPr lang="en-US" dirty="0">
                <a:solidFill>
                  <a:srgbClr val="FF0000"/>
                </a:solidFill>
              </a:rPr>
              <a:t>282.  Capacity for Scaling via Separation of System Governance Functions</a:t>
            </a:r>
          </a:p>
          <a:p>
            <a:pPr marL="0" indent="0">
              <a:buNone/>
            </a:pPr>
            <a:r>
              <a:rPr lang="en-US" dirty="0">
                <a:solidFill>
                  <a:srgbClr val="0070C0"/>
                </a:solidFill>
              </a:rPr>
              <a:t>283.  Risk Under Other Risk Frameworks – EU GDPR</a:t>
            </a:r>
          </a:p>
          <a:p>
            <a:pPr marL="0" indent="0">
              <a:buNone/>
            </a:pPr>
            <a:r>
              <a:rPr lang="en-US" dirty="0">
                <a:solidFill>
                  <a:srgbClr val="0070C0"/>
                </a:solidFill>
              </a:rPr>
              <a:t>284.  Risk Under Other Risk Frameworks – California Consumer Privacy Act (CCPA)</a:t>
            </a:r>
          </a:p>
          <a:p>
            <a:pPr marL="0" indent="0">
              <a:buNone/>
            </a:pPr>
            <a:r>
              <a:rPr lang="en-US" dirty="0">
                <a:solidFill>
                  <a:srgbClr val="00B050"/>
                </a:solidFill>
              </a:rPr>
              <a:t>285.  Optimization for User/Operator Perception - Generally</a:t>
            </a:r>
          </a:p>
          <a:p>
            <a:endParaRPr lang="en-US" dirty="0"/>
          </a:p>
        </p:txBody>
      </p:sp>
    </p:spTree>
    <p:extLst>
      <p:ext uri="{BB962C8B-B14F-4D97-AF65-F5344CB8AC3E}">
        <p14:creationId xmlns:p14="http://schemas.microsoft.com/office/powerpoint/2010/main" val="54396220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113.  Mobile Devices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Mobile devices and the systems that support them have unique characteristics that can create unique risks for which users and other stakeholders may not be prepared</a:t>
            </a:r>
          </a:p>
          <a:p>
            <a:pPr lvl="2"/>
            <a:r>
              <a:rPr lang="en-US" dirty="0"/>
              <a:t>Broad distribution makes security difficult</a:t>
            </a:r>
          </a:p>
          <a:p>
            <a:pPr lvl="3"/>
            <a:r>
              <a:rPr lang="en-US" dirty="0"/>
              <a:t>Compare IoT and Embedded system map</a:t>
            </a:r>
          </a:p>
          <a:p>
            <a:pPr lvl="2"/>
            <a:r>
              <a:rPr lang="en-US" dirty="0"/>
              <a:t>Broad deployment among untrained populations challenges behavioral standards</a:t>
            </a:r>
          </a:p>
          <a:p>
            <a:pPr lvl="2"/>
            <a:r>
              <a:rPr lang="en-US" dirty="0"/>
              <a:t>Conflicting technical standards in different jurisdictions and different systems makes interoperability and inter-system enforcement of system rules difficult.</a:t>
            </a:r>
          </a:p>
          <a:p>
            <a:pPr lvl="1"/>
            <a:r>
              <a:rPr lang="en-US" dirty="0"/>
              <a:t>Design, development and deployment of mobile devices anticipates a certain legal/regulatory operating environment that may be different than that in which a mobile device or system of devices, or subcomponents of those technologies and systems, is operated and used, causing performance gaps and regulatory concerns</a:t>
            </a:r>
          </a:p>
          <a:p>
            <a:pPr lvl="1"/>
            <a:r>
              <a:rPr lang="en-US" dirty="0"/>
              <a:t>Mobility of devices may hamper some enforcement efforts</a:t>
            </a:r>
          </a:p>
          <a:p>
            <a:pPr lvl="2"/>
            <a:r>
              <a:rPr lang="en-US" dirty="0"/>
              <a:t>Movement of the device beyond jurisdiction of authority</a:t>
            </a:r>
          </a:p>
          <a:p>
            <a:pPr lvl="1"/>
            <a:r>
              <a:rPr lang="en-US" dirty="0"/>
              <a:t>Intimacy of devices (in terms of physical contact with users and constancy of presence with users, etc.), creates unique opportunities for data “telemetry” to be collected</a:t>
            </a:r>
          </a:p>
          <a:p>
            <a:pPr lvl="2"/>
            <a:r>
              <a:rPr lang="en-US" dirty="0"/>
              <a:t>If insight and intrusion are inversely proportional, intimacy of mobile devices raises concerns about potential for intrusion, etc.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0622884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113.  Mobile Devices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To the extent that mobility is viewed through the lens of an isolated issue that introduces just the additional element of the physical location of the device, strategies for risk identification, measurement and mitigation can still gain benefit from other strategies that are not diminished by mobility</a:t>
            </a:r>
          </a:p>
          <a:p>
            <a:pPr lvl="2"/>
            <a:r>
              <a:rPr lang="en-US" dirty="0"/>
              <a:t>Isolate those risks that are associated with mobility per se from other sources of risk and threat to system</a:t>
            </a:r>
          </a:p>
          <a:p>
            <a:pPr lvl="2"/>
            <a:r>
              <a:rPr lang="en-US" dirty="0"/>
              <a:t>Consider risk elements that are exacerbated by mobility separately from those that are caused by mobility.</a:t>
            </a:r>
          </a:p>
          <a:p>
            <a:pPr lvl="1"/>
            <a:r>
              <a:rPr lang="en-US" dirty="0"/>
              <a:t>To the extent view other issues with “mobility,” consider strategies associated with relevant Maps for application to mobile versions of technology</a:t>
            </a:r>
          </a:p>
          <a:p>
            <a:pPr lvl="2"/>
            <a:r>
              <a:rPr lang="en-US" dirty="0"/>
              <a:t>Intimacy of devices to humans</a:t>
            </a:r>
          </a:p>
          <a:p>
            <a:pPr lvl="2"/>
            <a:r>
              <a:rPr lang="en-US" dirty="0"/>
              <a:t>Conversion of BYOD issues into “Bring Your Own Network” challenges</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41338962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114. Cryptographic Elements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Cryptographic elements in systems and technologies introduce asymmetries of access and insight (“information arbitrage”) into system outputs and operations that can hamper more traditional strategies of harm measurement and mitigation and system rules enforcement</a:t>
            </a:r>
          </a:p>
          <a:p>
            <a:pPr lvl="1"/>
            <a:r>
              <a:rPr lang="en-US" dirty="0"/>
              <a:t>Cryptographic elements introduce forms of “computational sovereignty” into systems that can render them independent of control through application of familiar controls and enforcement mechanisms</a:t>
            </a:r>
          </a:p>
          <a:p>
            <a:pPr lvl="1"/>
            <a:r>
              <a:rPr lang="en-US" dirty="0"/>
              <a:t>Systems and technologies that employ cryptographic elements to protect one group of stakeholders can introduce unique and new risks and harms to other groups of stakeholders that may require special and additional strategies and approaches to mitigation, auditing and enforcement</a:t>
            </a:r>
          </a:p>
          <a:p>
            <a:pPr lvl="2"/>
            <a:r>
              <a:rPr lang="en-US" dirty="0"/>
              <a:t>It is intrinsic in the use of technology that one party is intending to protect information from being available to another party, to the disadvantage of that second party – the remaining question is the nature of the protection and the normative alignment (or deviation) in a given context</a:t>
            </a:r>
          </a:p>
          <a:p>
            <a:pPr lvl="2"/>
            <a:r>
              <a:rPr lang="en-US" dirty="0"/>
              <a:t>Consider cryptography in data storage and communication</a:t>
            </a:r>
          </a:p>
          <a:p>
            <a:pPr lvl="2"/>
            <a:r>
              <a:rPr lang="en-US" dirty="0"/>
              <a:t>Consider block chain and other “hashing” approaches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0837722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114.  Cryptographic Elements </a:t>
            </a:r>
          </a:p>
        </p:txBody>
      </p:sp>
      <p:sp>
        <p:nvSpPr>
          <p:cNvPr id="3" name="Content Placeholder 2"/>
          <p:cNvSpPr>
            <a:spLocks noGrp="1"/>
          </p:cNvSpPr>
          <p:nvPr>
            <p:ph idx="1"/>
          </p:nvPr>
        </p:nvSpPr>
        <p:spPr/>
        <p:txBody>
          <a:bodyPr>
            <a:normAutofit fontScale="47500" lnSpcReduction="20000"/>
          </a:bodyPr>
          <a:lstStyle/>
          <a:p>
            <a:r>
              <a:rPr lang="en-US" sz="2900" dirty="0"/>
              <a:t>Candidate Analytical Frameworks/Metrics/Actions</a:t>
            </a:r>
          </a:p>
          <a:p>
            <a:pPr lvl="1"/>
            <a:r>
              <a:rPr lang="en-US" sz="2900" dirty="0"/>
              <a:t>Consider frameworks applied in efforts to regulate application of cryptographic “power” in other domains</a:t>
            </a:r>
          </a:p>
          <a:p>
            <a:pPr lvl="2"/>
            <a:r>
              <a:rPr lang="en-US" sz="2900" dirty="0"/>
              <a:t>Export regulation contexts</a:t>
            </a:r>
          </a:p>
          <a:p>
            <a:pPr lvl="2"/>
            <a:r>
              <a:rPr lang="en-US" sz="2900" dirty="0"/>
              <a:t>Preservation of “backdoors” by authorities</a:t>
            </a:r>
          </a:p>
          <a:p>
            <a:pPr lvl="3"/>
            <a:r>
              <a:rPr lang="en-US" sz="2900" dirty="0"/>
              <a:t>Are non-governmental authorities qualified and capable of providing trusted service of maintaining backdoors for exceptional circumstances</a:t>
            </a:r>
          </a:p>
          <a:p>
            <a:pPr lvl="4"/>
            <a:r>
              <a:rPr lang="en-US" sz="2900" dirty="0"/>
              <a:t>Loss of key</a:t>
            </a:r>
          </a:p>
          <a:p>
            <a:pPr lvl="4"/>
            <a:r>
              <a:rPr lang="en-US" sz="2900" dirty="0"/>
              <a:t>Law enforcement access</a:t>
            </a:r>
          </a:p>
          <a:p>
            <a:pPr lvl="1"/>
            <a:r>
              <a:rPr lang="en-US" sz="2900" dirty="0"/>
              <a:t>Consider whether information asymmetries associated with cryptography are amenable to adjustment and regulation through mechanisms applied to other information arbitrage settings</a:t>
            </a:r>
          </a:p>
          <a:p>
            <a:pPr lvl="1"/>
            <a:r>
              <a:rPr lang="en-US" sz="2900" dirty="0"/>
              <a:t>Consider whether power asymmetries reflected in narrative of risks associated with specific cryptographic deployments are (or are not) amenable to correction by cryptographic means alone</a:t>
            </a:r>
          </a:p>
          <a:p>
            <a:pPr lvl="2"/>
            <a:r>
              <a:rPr lang="en-US" sz="2900" dirty="0"/>
              <a:t>Stated otherwise:  Does cryptography provide power that is contrary to sovereign power – the power of superior perspective/omniscience?</a:t>
            </a:r>
          </a:p>
          <a:p>
            <a:pPr lvl="2"/>
            <a:r>
              <a:rPr lang="en-US" sz="2900" dirty="0"/>
              <a:t>What does the ubiquity of cryptographic access suggest about the distribution of sovereign power</a:t>
            </a:r>
          </a:p>
          <a:p>
            <a:pPr lvl="3"/>
            <a:r>
              <a:rPr lang="en-US" sz="2900" dirty="0"/>
              <a:t>Consider Blockchain based currency as an example of sovereign power changes.</a:t>
            </a:r>
          </a:p>
          <a:p>
            <a:pPr lvl="1"/>
            <a:r>
              <a:rPr lang="en-US" sz="2900" dirty="0"/>
              <a:t>Separate out situations in which symmetric (e.g., Kerberos) and asymmetric (e.g., public key encryption) appropriate solutions?</a:t>
            </a:r>
          </a:p>
          <a:p>
            <a:pPr lvl="1"/>
            <a:r>
              <a:rPr lang="en-US" sz="2900" dirty="0"/>
              <a:t>[Other?]</a:t>
            </a:r>
          </a:p>
          <a:p>
            <a:r>
              <a:rPr lang="en-US" sz="2900" dirty="0"/>
              <a:t>References</a:t>
            </a:r>
          </a:p>
          <a:p>
            <a:endParaRPr lang="en-US" dirty="0"/>
          </a:p>
          <a:p>
            <a:endParaRPr lang="en-US" dirty="0"/>
          </a:p>
        </p:txBody>
      </p:sp>
    </p:spTree>
    <p:extLst>
      <p:ext uri="{BB962C8B-B14F-4D97-AF65-F5344CB8AC3E}">
        <p14:creationId xmlns:p14="http://schemas.microsoft.com/office/powerpoint/2010/main" val="382460541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115.  Quantum Computing Challenges </a:t>
            </a:r>
            <a:br>
              <a:rPr lang="en-US" sz="3200" dirty="0"/>
            </a:br>
            <a:r>
              <a:rPr lang="en-US" sz="3200" dirty="0"/>
              <a:t>in Socio-Technical Systems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Knowledge is power:  Quantum computing and quantum communication technologies promise to offer users with exceptional new abilities in processing and transferring information that can create asymmetries in insight and secrecy, respectively, that can manifest in power asymmetries.</a:t>
            </a:r>
          </a:p>
          <a:p>
            <a:pPr lvl="2"/>
            <a:r>
              <a:rPr lang="en-US" dirty="0"/>
              <a:t>Where power asymmetries are not aligned with responsibility, risk can arise to parties that depend on the more traditional structures of responsibility</a:t>
            </a:r>
          </a:p>
          <a:p>
            <a:pPr lvl="3"/>
            <a:r>
              <a:rPr lang="en-US" dirty="0"/>
              <a:t>Governments</a:t>
            </a:r>
          </a:p>
          <a:p>
            <a:pPr lvl="3"/>
            <a:r>
              <a:rPr lang="en-US" dirty="0"/>
              <a:t>Other forms of centralized information gatekeepers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6636346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115.  Quantum Computing Challenges </a:t>
            </a:r>
            <a:br>
              <a:rPr lang="en-US" sz="3200" dirty="0"/>
            </a:br>
            <a:r>
              <a:rPr lang="en-US" sz="3200" dirty="0"/>
              <a:t>in Socio-Technical Systems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To the extent that quantum computing and/or quantum communication make available new powers of insight and secrecy that foster new forms of “Computational sovereignty,” consider harm measurement and mitigation approaches associated with cryptography as potentially applicable to quantum computing and quantum communication approaches.</a:t>
            </a:r>
          </a:p>
          <a:p>
            <a:pPr lvl="1"/>
            <a:r>
              <a:rPr lang="en-US" dirty="0"/>
              <a:t>Assuming that additional power and authority is gleaned from the advances in quantum computing and quantum communication (via application/exploitation of the resulting information arbitrage), what are the mechanisms to help assure that the power will be applied and distributed consistent with context-appropriate norms and individual and institutional expectations?</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141797513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116.  Data Administration and </a:t>
            </a:r>
            <a:br>
              <a:rPr lang="en-US" sz="3200" dirty="0"/>
            </a:br>
            <a:r>
              <a:rPr lang="en-US" sz="3200" dirty="0"/>
              <a:t>Big Data Operation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Collection and Processing Operations: </a:t>
            </a:r>
          </a:p>
          <a:p>
            <a:pPr lvl="2"/>
            <a:r>
              <a:rPr lang="en-US" dirty="0"/>
              <a:t>Parties involved in the administration and operation of big data systems potentially have access to unique insights (and higher-system dimensional perspectives) that can result in temptations (both individual and institutional) to exploit that information in ways that can harm data subjects and others, creating conflicts of interest in various forms</a:t>
            </a:r>
          </a:p>
          <a:p>
            <a:pPr lvl="1"/>
            <a:r>
              <a:rPr lang="en-US" dirty="0"/>
              <a:t>Collection, Processing and Transfer:  </a:t>
            </a:r>
          </a:p>
          <a:p>
            <a:pPr lvl="2"/>
            <a:r>
              <a:rPr lang="en-US" dirty="0"/>
              <a:t>Standardized processes and/or concentrations of data associated with standard administration and operation systems of data collection, processing and/or transfer may create settings in which AAAA risks are exacerbated</a:t>
            </a:r>
          </a:p>
          <a:p>
            <a:pPr lvl="2"/>
            <a:r>
              <a:rPr lang="en-US" dirty="0"/>
              <a:t>Data “honeypots” may encourage Attacks</a:t>
            </a:r>
          </a:p>
          <a:p>
            <a:pPr lvl="2"/>
            <a:r>
              <a:rPr lang="en-US" dirty="0"/>
              <a:t>Data “arterials” and localized collection can increase the severity of harm and loss in the case of Accidents and Acts of Nature</a:t>
            </a:r>
          </a:p>
          <a:p>
            <a:pPr lvl="1"/>
            <a:r>
              <a:rPr lang="en-US" dirty="0"/>
              <a:t>System vulnerability</a:t>
            </a:r>
          </a:p>
          <a:p>
            <a:pPr lvl="2"/>
            <a:r>
              <a:rPr lang="en-US" dirty="0"/>
              <a:t>Paul Baran’s distributed architecture developed for RAND was intended to make information networks less vulnerable, it did so successfully, and the same distributed architecture made them less subject to centralized control</a:t>
            </a:r>
          </a:p>
          <a:p>
            <a:pPr lvl="3"/>
            <a:r>
              <a:rPr lang="en-US" dirty="0"/>
              <a:t>How does the operational and administrative “concentration” in these distributed systems serve to undermine the security of the technology and system deployment?</a:t>
            </a:r>
          </a:p>
          <a:p>
            <a:pPr lvl="4"/>
            <a:r>
              <a:rPr lang="en-US" dirty="0"/>
              <a:t>Concentration geographically – service farms, processing centers</a:t>
            </a:r>
          </a:p>
          <a:p>
            <a:pPr lvl="4"/>
            <a:r>
              <a:rPr lang="en-US" dirty="0"/>
              <a:t>Concentration technologically –reliance on one or few operating systems, network platforms, etc.</a:t>
            </a:r>
          </a:p>
          <a:p>
            <a:pPr lvl="1"/>
            <a:r>
              <a:rPr lang="en-US" dirty="0"/>
              <a:t>[Other?]</a:t>
            </a:r>
          </a:p>
          <a:p>
            <a:r>
              <a:rPr lang="en-US" dirty="0"/>
              <a:t>References</a:t>
            </a:r>
          </a:p>
          <a:p>
            <a:endParaRPr lang="en-US" dirty="0"/>
          </a:p>
          <a:p>
            <a:pPr lvl="2"/>
            <a:endParaRPr lang="en-US" dirty="0"/>
          </a:p>
          <a:p>
            <a:pPr lvl="1"/>
            <a:endParaRPr lang="en-US" dirty="0"/>
          </a:p>
        </p:txBody>
      </p:sp>
    </p:spTree>
    <p:extLst>
      <p:ext uri="{BB962C8B-B14F-4D97-AF65-F5344CB8AC3E}">
        <p14:creationId xmlns:p14="http://schemas.microsoft.com/office/powerpoint/2010/main" val="272833525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116.  Data Administration and </a:t>
            </a:r>
            <a:br>
              <a:rPr lang="en-US" sz="3200" dirty="0"/>
            </a:br>
            <a:r>
              <a:rPr lang="en-US" sz="3200" dirty="0"/>
              <a:t>Big Data Operation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other frameworks that are designed to control potential conflicts of interest where intermediaries with access to superior insight are provided with access to information about third parties</a:t>
            </a:r>
          </a:p>
          <a:p>
            <a:pPr lvl="2"/>
            <a:r>
              <a:rPr lang="en-US" dirty="0"/>
              <a:t>Consider various sorts of fiduciary settings</a:t>
            </a:r>
          </a:p>
          <a:p>
            <a:pPr lvl="3"/>
            <a:r>
              <a:rPr lang="en-US" dirty="0"/>
              <a:t>Banking, law, medicine, etc.</a:t>
            </a:r>
          </a:p>
          <a:p>
            <a:pPr lvl="3"/>
            <a:r>
              <a:rPr lang="en-US" dirty="0"/>
              <a:t>Consider EU “operator” rules</a:t>
            </a:r>
          </a:p>
          <a:p>
            <a:pPr lvl="1"/>
            <a:r>
              <a:rPr lang="en-US" dirty="0"/>
              <a:t>Source of problems (distributed systems) is also the source of the solutions</a:t>
            </a:r>
          </a:p>
          <a:p>
            <a:pPr lvl="2"/>
            <a:r>
              <a:rPr lang="en-US" dirty="0"/>
              <a:t>consider systems of distributed “storage” and “processing” of data</a:t>
            </a:r>
          </a:p>
          <a:p>
            <a:pPr lvl="3"/>
            <a:r>
              <a:rPr lang="en-US" dirty="0"/>
              <a:t>Consider eBay, UBER, Airbnb model for data that “moves duties to the data instead of moving data to the duties.”</a:t>
            </a:r>
          </a:p>
          <a:p>
            <a:pPr lvl="2"/>
            <a:r>
              <a:rPr lang="en-US" dirty="0"/>
              <a:t>Compare proposal to use electric car batteries as storage for electric grid</a:t>
            </a:r>
          </a:p>
          <a:p>
            <a:pPr lvl="1"/>
            <a:r>
              <a:rPr lang="en-US" dirty="0"/>
              <a:t>[Other?]</a:t>
            </a:r>
          </a:p>
          <a:p>
            <a:r>
              <a:rPr lang="en-US" dirty="0"/>
              <a:t>References</a:t>
            </a:r>
          </a:p>
          <a:p>
            <a:endParaRPr lang="en-US" dirty="0"/>
          </a:p>
          <a:p>
            <a:pPr lvl="2"/>
            <a:endParaRPr lang="en-US" dirty="0"/>
          </a:p>
        </p:txBody>
      </p:sp>
    </p:spTree>
    <p:extLst>
      <p:ext uri="{BB962C8B-B14F-4D97-AF65-F5344CB8AC3E}">
        <p14:creationId xmlns:p14="http://schemas.microsoft.com/office/powerpoint/2010/main" val="267923716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117.  Technology Life Cycle </a:t>
            </a:r>
          </a:p>
        </p:txBody>
      </p:sp>
      <p:sp>
        <p:nvSpPr>
          <p:cNvPr id="3" name="Content Placeholder 2"/>
          <p:cNvSpPr>
            <a:spLocks noGrp="1"/>
          </p:cNvSpPr>
          <p:nvPr>
            <p:ph idx="1"/>
          </p:nvPr>
        </p:nvSpPr>
        <p:spPr/>
        <p:txBody>
          <a:bodyPr>
            <a:normAutofit fontScale="62500" lnSpcReduction="20000"/>
          </a:bodyPr>
          <a:lstStyle/>
          <a:p>
            <a:r>
              <a:rPr lang="en-US" dirty="0"/>
              <a:t>Challenges</a:t>
            </a:r>
            <a:endParaRPr lang="en-US" dirty="0">
              <a:solidFill>
                <a:srgbClr val="000000"/>
              </a:solidFill>
            </a:endParaRPr>
          </a:p>
          <a:p>
            <a:pPr lvl="1"/>
            <a:r>
              <a:rPr lang="en-US" dirty="0">
                <a:solidFill>
                  <a:srgbClr val="000000"/>
                </a:solidFill>
              </a:rPr>
              <a:t>Lags and legacy systems: </a:t>
            </a:r>
          </a:p>
          <a:p>
            <a:pPr lvl="2"/>
            <a:r>
              <a:rPr lang="en-US" dirty="0">
                <a:solidFill>
                  <a:srgbClr val="000000"/>
                </a:solidFill>
              </a:rPr>
              <a:t>Broad adoption of successful systems and technologies leads to dependencies that can impede timely updates and transitions to new desirable systems and technologies</a:t>
            </a:r>
          </a:p>
          <a:p>
            <a:pPr lvl="3"/>
            <a:r>
              <a:rPr lang="en-US" dirty="0">
                <a:solidFill>
                  <a:srgbClr val="000000"/>
                </a:solidFill>
              </a:rPr>
              <a:t>Cost impediments</a:t>
            </a:r>
          </a:p>
          <a:p>
            <a:pPr lvl="3"/>
            <a:r>
              <a:rPr lang="en-US" dirty="0">
                <a:solidFill>
                  <a:srgbClr val="000000"/>
                </a:solidFill>
              </a:rPr>
              <a:t>Training challenges</a:t>
            </a:r>
          </a:p>
          <a:p>
            <a:pPr lvl="3"/>
            <a:r>
              <a:rPr lang="en-US" dirty="0">
                <a:solidFill>
                  <a:srgbClr val="000000"/>
                </a:solidFill>
              </a:rPr>
              <a:t>Change management challenges</a:t>
            </a:r>
          </a:p>
          <a:p>
            <a:pPr lvl="1"/>
            <a:r>
              <a:rPr lang="en-US" dirty="0">
                <a:solidFill>
                  <a:srgbClr val="000000"/>
                </a:solidFill>
              </a:rPr>
              <a:t>User Adoption challenges:</a:t>
            </a:r>
          </a:p>
          <a:p>
            <a:pPr lvl="2"/>
            <a:r>
              <a:rPr lang="en-US" dirty="0">
                <a:solidFill>
                  <a:srgbClr val="000000"/>
                </a:solidFill>
              </a:rPr>
              <a:t>Frequent updates to systems and technologies can exhaust user and operator patience and attention to updates, delaying or preventing broad transitions</a:t>
            </a:r>
          </a:p>
          <a:p>
            <a:pPr lvl="3"/>
            <a:r>
              <a:rPr lang="en-US" dirty="0">
                <a:solidFill>
                  <a:srgbClr val="000000"/>
                </a:solidFill>
              </a:rPr>
              <a:t>Creates heterogeneous system profiles at large scales that can be exploited by Attacks, and subject to higher incidence of Accidents</a:t>
            </a:r>
          </a:p>
          <a:p>
            <a:pPr lvl="1"/>
            <a:r>
              <a:rPr lang="en-US" dirty="0">
                <a:solidFill>
                  <a:srgbClr val="000000"/>
                </a:solidFill>
              </a:rPr>
              <a:t>Complex information system relationships:</a:t>
            </a:r>
          </a:p>
          <a:p>
            <a:pPr lvl="2"/>
            <a:r>
              <a:rPr lang="en-US" dirty="0">
                <a:solidFill>
                  <a:srgbClr val="000000"/>
                </a:solidFill>
              </a:rPr>
              <a:t>Information network “supply chains” create a “risk thicket” that is not subject to centralized or coordinated management</a:t>
            </a:r>
          </a:p>
          <a:p>
            <a:pPr lvl="3"/>
            <a:r>
              <a:rPr lang="en-US" dirty="0">
                <a:solidFill>
                  <a:srgbClr val="000000"/>
                </a:solidFill>
              </a:rPr>
              <a:t>Characterized by multiple bilateral agreements</a:t>
            </a:r>
          </a:p>
          <a:p>
            <a:pPr lvl="3"/>
            <a:r>
              <a:rPr lang="en-US" dirty="0">
                <a:solidFill>
                  <a:srgbClr val="000000"/>
                </a:solidFill>
              </a:rPr>
              <a:t>Opacity of relationships beyond first order relationships heightens risks</a:t>
            </a:r>
          </a:p>
          <a:p>
            <a:pPr lvl="1"/>
            <a:r>
              <a:rPr lang="en-US" dirty="0"/>
              <a:t>[Other?]</a:t>
            </a:r>
          </a:p>
          <a:p>
            <a:r>
              <a:rPr lang="en-US" dirty="0"/>
              <a:t>References</a:t>
            </a:r>
          </a:p>
          <a:p>
            <a:endParaRPr lang="en-US" dirty="0">
              <a:solidFill>
                <a:srgbClr val="000000"/>
              </a:solidFill>
            </a:endParaRPr>
          </a:p>
          <a:p>
            <a:pPr lvl="1"/>
            <a:endParaRPr lang="en-US" dirty="0"/>
          </a:p>
        </p:txBody>
      </p:sp>
    </p:spTree>
    <p:extLst>
      <p:ext uri="{BB962C8B-B14F-4D97-AF65-F5344CB8AC3E}">
        <p14:creationId xmlns:p14="http://schemas.microsoft.com/office/powerpoint/2010/main" val="286887217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117.  Technology Life Cycle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Lags – Consider policy regimes that reward behaviors that reflect current “best practices” and standard “duties of care”</a:t>
            </a:r>
          </a:p>
          <a:p>
            <a:pPr lvl="2"/>
            <a:r>
              <a:rPr lang="en-US" dirty="0"/>
              <a:t>Incentives for good behavior</a:t>
            </a:r>
          </a:p>
          <a:p>
            <a:pPr lvl="3"/>
            <a:r>
              <a:rPr lang="en-US" dirty="0"/>
              <a:t>Lower insurance premiums for good drivers/frequent password changers?</a:t>
            </a:r>
          </a:p>
          <a:p>
            <a:pPr lvl="3"/>
            <a:r>
              <a:rPr lang="en-US" dirty="0"/>
              <a:t>Contractual safe harbors – contractual and/or regulatory Limitations of liability for positive behaviors</a:t>
            </a:r>
          </a:p>
          <a:p>
            <a:pPr lvl="4"/>
            <a:r>
              <a:rPr lang="en-US" dirty="0"/>
              <a:t>Form of “payment” for desirable actions</a:t>
            </a:r>
          </a:p>
          <a:p>
            <a:pPr lvl="3"/>
            <a:r>
              <a:rPr lang="en-US" dirty="0"/>
              <a:t>Tax credits/deductions for costs incurred to keep local instance of system up to date</a:t>
            </a:r>
          </a:p>
          <a:p>
            <a:pPr lvl="1"/>
            <a:r>
              <a:rPr lang="en-US" dirty="0"/>
              <a:t>Update Exhaustion </a:t>
            </a:r>
          </a:p>
          <a:p>
            <a:pPr lvl="2"/>
            <a:r>
              <a:rPr lang="en-US" dirty="0"/>
              <a:t>Help with profile of anticipated effort.  Consider institutional constructions that can assemble and present predictions about future system and/or technology updates to help stakeholders to predict/presage future updates</a:t>
            </a:r>
          </a:p>
          <a:p>
            <a:pPr lvl="3"/>
            <a:r>
              <a:rPr lang="en-US" dirty="0"/>
              <a:t>Allows more accurate budgeting</a:t>
            </a:r>
          </a:p>
          <a:p>
            <a:pPr lvl="1"/>
            <a:r>
              <a:rPr lang="en-US" dirty="0"/>
              <a:t>Heterogeneity</a:t>
            </a:r>
          </a:p>
          <a:p>
            <a:pPr lvl="2"/>
            <a:r>
              <a:rPr lang="en-US" dirty="0"/>
              <a:t>Consider mechanisms that share and spread costs of updates among stakeholders to mitigate differentials among network update profiles</a:t>
            </a:r>
          </a:p>
          <a:p>
            <a:pPr lvl="1"/>
            <a:r>
              <a:rPr lang="en-US" dirty="0"/>
              <a:t>[Other?]</a:t>
            </a:r>
          </a:p>
          <a:p>
            <a:r>
              <a:rPr lang="en-US" dirty="0"/>
              <a:t>References</a:t>
            </a:r>
          </a:p>
          <a:p>
            <a:endParaRPr lang="en-US" dirty="0"/>
          </a:p>
          <a:p>
            <a:pPr lvl="1"/>
            <a:endParaRPr lang="en-US" dirty="0"/>
          </a:p>
          <a:p>
            <a:endParaRPr lang="en-US" dirty="0"/>
          </a:p>
        </p:txBody>
      </p:sp>
    </p:spTree>
    <p:extLst>
      <p:ext uri="{BB962C8B-B14F-4D97-AF65-F5344CB8AC3E}">
        <p14:creationId xmlns:p14="http://schemas.microsoft.com/office/powerpoint/2010/main" val="35579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D939-4B2E-024F-A567-1CB7D5944196}"/>
              </a:ext>
            </a:extLst>
          </p:cNvPr>
          <p:cNvSpPr>
            <a:spLocks noGrp="1"/>
          </p:cNvSpPr>
          <p:nvPr>
            <p:ph type="title"/>
          </p:nvPr>
        </p:nvSpPr>
        <p:spPr>
          <a:xfrm>
            <a:off x="457200" y="16797"/>
            <a:ext cx="8229600" cy="1011903"/>
          </a:xfrm>
        </p:spPr>
        <p:txBody>
          <a:bodyPr>
            <a:normAutofit/>
          </a:bodyPr>
          <a:lstStyle/>
          <a:p>
            <a:r>
              <a:rPr lang="en-US" sz="2400" dirty="0"/>
              <a:t>The Unintended Consequences of the Internet – </a:t>
            </a:r>
            <a:br>
              <a:rPr lang="en-US" sz="2400" dirty="0"/>
            </a:br>
            <a:r>
              <a:rPr lang="en-US" sz="2400" dirty="0"/>
              <a:t>Failed and Weaponized Institutions</a:t>
            </a:r>
          </a:p>
        </p:txBody>
      </p:sp>
      <p:sp>
        <p:nvSpPr>
          <p:cNvPr id="3" name="Content Placeholder 2">
            <a:extLst>
              <a:ext uri="{FF2B5EF4-FFF2-40B4-BE49-F238E27FC236}">
                <a16:creationId xmlns:a16="http://schemas.microsoft.com/office/drawing/2014/main" id="{20636591-D476-2946-8641-60E367265341}"/>
              </a:ext>
            </a:extLst>
          </p:cNvPr>
          <p:cNvSpPr>
            <a:spLocks noGrp="1"/>
          </p:cNvSpPr>
          <p:nvPr>
            <p:ph idx="1"/>
          </p:nvPr>
        </p:nvSpPr>
        <p:spPr>
          <a:xfrm>
            <a:off x="457200" y="1028700"/>
            <a:ext cx="8229600" cy="4525963"/>
          </a:xfrm>
        </p:spPr>
        <p:txBody>
          <a:bodyPr>
            <a:noAutofit/>
          </a:bodyPr>
          <a:lstStyle/>
          <a:p>
            <a:r>
              <a:rPr lang="en-US" sz="1050" b="1" dirty="0">
                <a:solidFill>
                  <a:srgbClr val="00B050"/>
                </a:solidFill>
              </a:rPr>
              <a:t>The Internet was NOT designed for its current use as a general-purpose information network for the globe</a:t>
            </a:r>
          </a:p>
          <a:p>
            <a:pPr lvl="1"/>
            <a:r>
              <a:rPr lang="en-US" sz="1050" dirty="0"/>
              <a:t>The Internet was first developed as an open information network among research institutions</a:t>
            </a:r>
          </a:p>
          <a:p>
            <a:endParaRPr lang="en-US" sz="1050" dirty="0"/>
          </a:p>
          <a:p>
            <a:r>
              <a:rPr lang="en-US" sz="1050" b="1" dirty="0"/>
              <a:t>The Internet was characterized by Paul Baran (1966 RAND paper) as a defensive weapons system</a:t>
            </a:r>
          </a:p>
          <a:p>
            <a:pPr lvl="1"/>
            <a:r>
              <a:rPr lang="en-US" sz="1050" dirty="0"/>
              <a:t>Distributed information network architecture could absorb and recover from nuclear attack on one of its nodes</a:t>
            </a:r>
          </a:p>
          <a:p>
            <a:endParaRPr lang="en-US" sz="1050" dirty="0"/>
          </a:p>
          <a:p>
            <a:r>
              <a:rPr lang="en-US" sz="1050" b="1" dirty="0"/>
              <a:t>The Internet grew organically as different groups experimented with the unique capabilities of its distributed architecture</a:t>
            </a:r>
          </a:p>
          <a:p>
            <a:pPr lvl="1"/>
            <a:r>
              <a:rPr lang="en-US" sz="1050" dirty="0"/>
              <a:t>Experiments by individuals, companies, governments, universities</a:t>
            </a:r>
          </a:p>
          <a:p>
            <a:pPr lvl="1"/>
            <a:r>
              <a:rPr lang="en-US" sz="1050" dirty="0"/>
              <a:t>Internet’s open architecture and lack of “identity” layer was mismatch with existing institutional power and control relationships for economic, political and social interactions, but benefits of scale, interconnection, scope and cost savings nonetheless fueled Internet adoption</a:t>
            </a:r>
          </a:p>
          <a:p>
            <a:pPr lvl="1"/>
            <a:endParaRPr lang="en-US" sz="1050" dirty="0"/>
          </a:p>
          <a:p>
            <a:r>
              <a:rPr lang="en-US" sz="1050" b="1" dirty="0"/>
              <a:t>ALL human institutions apply hierarchical decision-making that depends on centralized information flows and controls</a:t>
            </a:r>
          </a:p>
          <a:p>
            <a:pPr lvl="1"/>
            <a:r>
              <a:rPr lang="en-US" sz="1050" dirty="0"/>
              <a:t>Human institutions create, operate and enforce interaction rules of various sorts </a:t>
            </a:r>
          </a:p>
          <a:p>
            <a:endParaRPr lang="en-US" sz="1050" dirty="0"/>
          </a:p>
          <a:p>
            <a:r>
              <a:rPr lang="en-US" sz="1050" b="1" dirty="0"/>
              <a:t>All institutions discovered that the same distributed Internet architecture that could resist attack also resisted ANY centralized controls</a:t>
            </a:r>
          </a:p>
          <a:p>
            <a:pPr lvl="1"/>
            <a:r>
              <a:rPr lang="en-US" sz="1050" dirty="0"/>
              <a:t>Loss of institutional “rules-based” control was first described as the intra-organizational BYOD (bring your own device) problem (e.g., employee use of ”apps” and hardware beyond employer control, etc.).</a:t>
            </a:r>
          </a:p>
          <a:p>
            <a:pPr lvl="1"/>
            <a:r>
              <a:rPr lang="en-US" sz="1050" dirty="0"/>
              <a:t>Loss of rulemaking/agenda setting/meaning-making control is detrimental to power and relevance of ALL existing human institutions</a:t>
            </a:r>
          </a:p>
          <a:p>
            <a:pPr lvl="1"/>
            <a:endParaRPr lang="en-US" sz="1050" dirty="0"/>
          </a:p>
          <a:p>
            <a:r>
              <a:rPr lang="en-US" sz="1050" b="1" dirty="0"/>
              <a:t>By the time this was discovered, most humans and human institutions had developed irreversible dependency on the Internet</a:t>
            </a:r>
          </a:p>
          <a:p>
            <a:pPr lvl="1"/>
            <a:r>
              <a:rPr lang="en-US" sz="1050" dirty="0"/>
              <a:t>The dramatically enhanced de-risking and leverage (“negentropy”) of Internet architecture cannot be resisted or replaced</a:t>
            </a:r>
          </a:p>
          <a:p>
            <a:pPr lvl="1"/>
            <a:r>
              <a:rPr lang="en-US" sz="1050" dirty="0"/>
              <a:t>Compare it to the irresistible energy-density of fossil fuels. Compare also to sym-bio-genesis (perhaps “Sym-info-genesis?”)</a:t>
            </a:r>
          </a:p>
          <a:p>
            <a:pPr lvl="1"/>
            <a:endParaRPr lang="en-US" sz="1050" dirty="0"/>
          </a:p>
          <a:p>
            <a:r>
              <a:rPr lang="en-US" sz="1050" b="1" dirty="0"/>
              <a:t>At present, ALL hierarchical/centralized institutions (business, governments, agencies, co-ops, etc.) are entirely BLINDED on the Internet</a:t>
            </a:r>
          </a:p>
          <a:p>
            <a:pPr lvl="1"/>
            <a:r>
              <a:rPr lang="en-US" sz="1050" dirty="0"/>
              <a:t>Traditional institutional (and market) metrics for performance aren’t “tuned” to measure new risks</a:t>
            </a:r>
          </a:p>
          <a:p>
            <a:endParaRPr lang="en-US" sz="1050" dirty="0"/>
          </a:p>
          <a:p>
            <a:r>
              <a:rPr lang="en-US" sz="1050" b="1" dirty="0"/>
              <a:t>At present, the functional interaction surface of institutions is equivalent to the attack/accident surface</a:t>
            </a:r>
          </a:p>
          <a:p>
            <a:pPr lvl="1"/>
            <a:r>
              <a:rPr lang="en-US" sz="1050" dirty="0"/>
              <a:t>Institutional “business as usual” is perpetuating and aggravating new harms at old metrics Perimeter 1.0</a:t>
            </a:r>
          </a:p>
          <a:p>
            <a:endParaRPr lang="en-US" sz="1050" dirty="0"/>
          </a:p>
        </p:txBody>
      </p:sp>
    </p:spTree>
    <p:extLst>
      <p:ext uri="{BB962C8B-B14F-4D97-AF65-F5344CB8AC3E}">
        <p14:creationId xmlns:p14="http://schemas.microsoft.com/office/powerpoint/2010/main" val="1122113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2025"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dirty="0">
                <a:solidFill>
                  <a:srgbClr val="00B050"/>
                </a:solidFill>
              </a:rPr>
              <a:t>286. Optimization for User/Operator Perception - Visual</a:t>
            </a:r>
          </a:p>
          <a:p>
            <a:pPr marL="0" indent="0">
              <a:buNone/>
            </a:pPr>
            <a:r>
              <a:rPr lang="en-US" dirty="0">
                <a:solidFill>
                  <a:srgbClr val="00B050"/>
                </a:solidFill>
              </a:rPr>
              <a:t>287. Optimization for User/Operator Perception -  Auditory</a:t>
            </a:r>
          </a:p>
          <a:p>
            <a:pPr marL="0" indent="0">
              <a:buNone/>
            </a:pPr>
            <a:r>
              <a:rPr lang="en-US" dirty="0">
                <a:solidFill>
                  <a:srgbClr val="00B050"/>
                </a:solidFill>
              </a:rPr>
              <a:t>288. Optimization for User/Operator Perception -  Tactile/Haptic</a:t>
            </a:r>
          </a:p>
          <a:p>
            <a:pPr marL="0" indent="0">
              <a:buNone/>
            </a:pPr>
            <a:r>
              <a:rPr lang="en-US" dirty="0">
                <a:solidFill>
                  <a:srgbClr val="C00000"/>
                </a:solidFill>
              </a:rPr>
              <a:t>289. Optimization for User/Operator Perception – Aroma/Taste</a:t>
            </a:r>
          </a:p>
          <a:p>
            <a:pPr marL="0" indent="0">
              <a:buNone/>
            </a:pPr>
            <a:r>
              <a:rPr lang="en-US" dirty="0">
                <a:solidFill>
                  <a:srgbClr val="00B050"/>
                </a:solidFill>
              </a:rPr>
              <a:t>290. Optimization for User/Operator Perception – Vestibular (Balance and Motion)</a:t>
            </a:r>
          </a:p>
          <a:p>
            <a:pPr marL="0" indent="0">
              <a:buNone/>
            </a:pPr>
            <a:r>
              <a:rPr lang="en-US" dirty="0">
                <a:solidFill>
                  <a:srgbClr val="00B050"/>
                </a:solidFill>
              </a:rPr>
              <a:t>291. Optimization for User/Operator Perception – Proprioception (Body Position)</a:t>
            </a:r>
          </a:p>
          <a:p>
            <a:pPr marL="0" indent="0">
              <a:buNone/>
            </a:pPr>
            <a:r>
              <a:rPr lang="en-US" dirty="0">
                <a:solidFill>
                  <a:srgbClr val="C00000"/>
                </a:solidFill>
              </a:rPr>
              <a:t>292.  System Processing of False Information</a:t>
            </a:r>
          </a:p>
          <a:p>
            <a:pPr marL="0" indent="0">
              <a:buNone/>
            </a:pPr>
            <a:r>
              <a:rPr lang="en-US" dirty="0">
                <a:solidFill>
                  <a:srgbClr val="00B050"/>
                </a:solidFill>
              </a:rPr>
              <a:t>293.  Bias – Systemic – Fail Safe Default States</a:t>
            </a:r>
          </a:p>
          <a:p>
            <a:pPr marL="0" indent="0">
              <a:buNone/>
            </a:pPr>
            <a:r>
              <a:rPr lang="en-US" dirty="0">
                <a:solidFill>
                  <a:srgbClr val="00B050"/>
                </a:solidFill>
              </a:rPr>
              <a:t>294.  Bias – Systemic – Bias in Bias Detection System Itself</a:t>
            </a:r>
          </a:p>
          <a:p>
            <a:pPr marL="0" indent="0">
              <a:buNone/>
            </a:pPr>
            <a:r>
              <a:rPr lang="en-US" dirty="0">
                <a:solidFill>
                  <a:srgbClr val="00B050"/>
                </a:solidFill>
              </a:rPr>
              <a:t>295.  Bias – Promotion Bias of Engineers - Revenue</a:t>
            </a:r>
          </a:p>
          <a:p>
            <a:pPr marL="0" indent="0">
              <a:buNone/>
            </a:pPr>
            <a:r>
              <a:rPr lang="en-US" dirty="0">
                <a:solidFill>
                  <a:srgbClr val="C00000"/>
                </a:solidFill>
              </a:rPr>
              <a:t>296.  Ability to Disconnect As Security/Privacy “Fail Safe”</a:t>
            </a:r>
          </a:p>
          <a:p>
            <a:pPr marL="0" indent="0">
              <a:buNone/>
            </a:pPr>
            <a:r>
              <a:rPr lang="en-US" dirty="0">
                <a:solidFill>
                  <a:srgbClr val="C00000"/>
                </a:solidFill>
              </a:rPr>
              <a:t>297.  System Design Informed By Flawed “Theory of Change” </a:t>
            </a:r>
          </a:p>
          <a:p>
            <a:pPr marL="0" indent="0">
              <a:buNone/>
            </a:pPr>
            <a:r>
              <a:rPr lang="en-US" dirty="0">
                <a:solidFill>
                  <a:srgbClr val="C00000"/>
                </a:solidFill>
              </a:rPr>
              <a:t>298.  Misapprehension of Conduct and Effects of Sovereignty</a:t>
            </a:r>
          </a:p>
          <a:p>
            <a:pPr marL="0" indent="0">
              <a:buNone/>
            </a:pPr>
            <a:r>
              <a:rPr lang="en-US" dirty="0">
                <a:solidFill>
                  <a:srgbClr val="00B050"/>
                </a:solidFill>
              </a:rPr>
              <a:t>299.  Incomplete System Adoption and Marketing Plan</a:t>
            </a:r>
          </a:p>
          <a:p>
            <a:pPr marL="0" indent="0">
              <a:buNone/>
            </a:pPr>
            <a:r>
              <a:rPr lang="en-US" dirty="0">
                <a:solidFill>
                  <a:srgbClr val="00B050"/>
                </a:solidFill>
              </a:rPr>
              <a:t>300.  Consistency With Stakeholder “PEN” (Principles, Ethics and Norms)</a:t>
            </a:r>
          </a:p>
          <a:p>
            <a:endParaRPr lang="en-US" dirty="0"/>
          </a:p>
        </p:txBody>
      </p:sp>
    </p:spTree>
    <p:extLst>
      <p:ext uri="{BB962C8B-B14F-4D97-AF65-F5344CB8AC3E}">
        <p14:creationId xmlns:p14="http://schemas.microsoft.com/office/powerpoint/2010/main" val="128663223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118.  Risk Analysis and Mitigation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Networked information systems and technologies are “dual use” technologies that can be used for BOTH harmful AND positive purposes</a:t>
            </a:r>
          </a:p>
          <a:p>
            <a:pPr lvl="2"/>
            <a:r>
              <a:rPr lang="en-US" dirty="0"/>
              <a:t>How can the positive purposes be maximized and the negative uses minimized consistent with  optimization of the system?</a:t>
            </a:r>
          </a:p>
          <a:p>
            <a:pPr lvl="3"/>
            <a:r>
              <a:rPr lang="en-US" dirty="0"/>
              <a:t>Do we need a new definition of “optimization?”</a:t>
            </a:r>
          </a:p>
          <a:p>
            <a:pPr lvl="2"/>
            <a:r>
              <a:rPr lang="en-US" dirty="0"/>
              <a:t>From which stakeholders’ perspectives are the positives and negatives evaluated?</a:t>
            </a:r>
          </a:p>
          <a:p>
            <a:pPr lvl="2"/>
            <a:r>
              <a:rPr lang="en-US" dirty="0"/>
              <a:t>From which level of the system is that evaluation made?</a:t>
            </a:r>
          </a:p>
          <a:p>
            <a:pPr lvl="3"/>
            <a:r>
              <a:rPr lang="en-US" dirty="0"/>
              <a:t>Is evaluation of the “Greatest good for the greatest number” sufficient?</a:t>
            </a:r>
          </a:p>
          <a:p>
            <a:pPr lvl="1"/>
            <a:r>
              <a:rPr lang="en-US" dirty="0"/>
              <a:t>Recursive effects of system insight</a:t>
            </a:r>
          </a:p>
          <a:p>
            <a:pPr lvl="2"/>
            <a:r>
              <a:rPr lang="en-US" dirty="0"/>
              <a:t>How can the insights of the system be directed and applied to minimize risk</a:t>
            </a:r>
          </a:p>
          <a:p>
            <a:pPr lvl="3"/>
            <a:r>
              <a:rPr lang="en-US" dirty="0"/>
              <a:t>What is effect and risk of positive and negative feedback loops?</a:t>
            </a:r>
          </a:p>
          <a:p>
            <a:pPr lvl="1"/>
            <a:r>
              <a:rPr lang="en-US" dirty="0"/>
              <a:t>Insight and intrusion are inversely proportional in “dyadic” (2 party)  interactions associated with networked information system function, and so will often have “winners and losers.”</a:t>
            </a:r>
          </a:p>
          <a:p>
            <a:pPr lvl="2"/>
            <a:r>
              <a:rPr lang="en-US" dirty="0"/>
              <a:t>One stakeholder’s insight is another stakeholder’s intrusion</a:t>
            </a:r>
          </a:p>
          <a:p>
            <a:pPr lvl="2"/>
            <a:r>
              <a:rPr lang="en-US" dirty="0"/>
              <a:t>How can benefits of insight be moderated to assure that they do not cause “undue” harm to the party that is the subject of that insight in a given context</a:t>
            </a:r>
          </a:p>
          <a:p>
            <a:pPr lvl="1"/>
            <a:r>
              <a:rPr lang="en-US" dirty="0"/>
              <a:t>How can interdependencies of risks of multiple stakeholders be managed? </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186307067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118.  Risk Analysis and Mitigation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Dual Use Technology Risks</a:t>
            </a:r>
          </a:p>
          <a:p>
            <a:pPr lvl="2"/>
            <a:r>
              <a:rPr lang="en-US" dirty="0"/>
              <a:t>Consider ways in which data about data use can be included in system governance and feedback mechanisms to inform future use decisions</a:t>
            </a:r>
          </a:p>
          <a:p>
            <a:pPr lvl="3"/>
            <a:r>
              <a:rPr lang="en-US" dirty="0"/>
              <a:t>Aggregate data ABOUT data use can inform use profiles to help identify potential harmful settings</a:t>
            </a:r>
          </a:p>
          <a:p>
            <a:pPr lvl="1"/>
            <a:r>
              <a:rPr lang="en-US" dirty="0"/>
              <a:t>Recursive application of system data</a:t>
            </a:r>
          </a:p>
          <a:p>
            <a:pPr lvl="2"/>
            <a:r>
              <a:rPr lang="en-US" dirty="0"/>
              <a:t>Consider “Bayesian” learning as model for system development to gain security/reliability benefits from system data</a:t>
            </a:r>
          </a:p>
          <a:p>
            <a:pPr lvl="3"/>
            <a:r>
              <a:rPr lang="en-US" dirty="0"/>
              <a:t>Provide support to enable system stakeholders to “fail early and fail often” (Archetype of “Silicon Valley business model”) to tighten and power “Bayesian feedback loops” for distributed systems</a:t>
            </a:r>
          </a:p>
          <a:p>
            <a:pPr lvl="1"/>
            <a:r>
              <a:rPr lang="en-US" dirty="0"/>
              <a:t>Insight/Intrusion “sliding scale”</a:t>
            </a:r>
          </a:p>
          <a:p>
            <a:pPr lvl="2"/>
            <a:r>
              <a:rPr lang="en-US" dirty="0"/>
              <a:t>Consider inclusion of “value” of insight as basis for calculation and consideration of negative value of harm</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4619183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119.  Certification and Accreditation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solidFill>
                  <a:srgbClr val="000000"/>
                </a:solidFill>
              </a:rPr>
              <a:t>How can users, data subjects and operators in broadly distributed and large scale systems assess the quality, reliability and other positive traits (and the absence of negative traits) of systems, technologies, products and services with which they interact in online settings?</a:t>
            </a:r>
          </a:p>
          <a:p>
            <a:pPr lvl="1"/>
            <a:r>
              <a:rPr lang="en-US" dirty="0">
                <a:solidFill>
                  <a:srgbClr val="000000"/>
                </a:solidFill>
              </a:rPr>
              <a:t>How do the statutory requirements associated with certification marks in various jurisdictions affect the manner in which a certification program is deployed?</a:t>
            </a:r>
          </a:p>
          <a:p>
            <a:pPr lvl="1"/>
            <a:r>
              <a:rPr lang="en-US" dirty="0">
                <a:solidFill>
                  <a:srgbClr val="000000"/>
                </a:solidFill>
              </a:rPr>
              <a:t>How can consistent standards of individual and institutional behavior be conveyed (and enforced) efficiently and effectively in broadly distributed systems and markets?</a:t>
            </a:r>
          </a:p>
          <a:p>
            <a:pPr lvl="1"/>
            <a:r>
              <a:rPr lang="en-US" dirty="0">
                <a:solidFill>
                  <a:srgbClr val="000000"/>
                </a:solidFill>
              </a:rPr>
              <a:t>How does the technology/system fit in to existing certification regimes</a:t>
            </a:r>
          </a:p>
          <a:p>
            <a:pPr lvl="2"/>
            <a:r>
              <a:rPr lang="en-US" dirty="0">
                <a:solidFill>
                  <a:srgbClr val="000000"/>
                </a:solidFill>
              </a:rPr>
              <a:t>Certification for regulated organizations</a:t>
            </a:r>
          </a:p>
          <a:p>
            <a:pPr lvl="2"/>
            <a:r>
              <a:rPr lang="en-US" dirty="0">
                <a:solidFill>
                  <a:srgbClr val="000000"/>
                </a:solidFill>
              </a:rPr>
              <a:t>Certification for self-regulated organizations</a:t>
            </a:r>
          </a:p>
          <a:p>
            <a:pPr lvl="1"/>
            <a:r>
              <a:rPr lang="en-US" dirty="0">
                <a:solidFill>
                  <a:srgbClr val="000000"/>
                </a:solidFill>
              </a:rPr>
              <a:t>Do the technology/system, and/or the metrics it generated lend themselves to certification structures?</a:t>
            </a:r>
          </a:p>
          <a:p>
            <a:pPr lvl="2"/>
            <a:r>
              <a:rPr lang="en-US" dirty="0">
                <a:solidFill>
                  <a:srgbClr val="000000"/>
                </a:solidFill>
              </a:rPr>
              <a:t>Do they generate standard performance metrics?</a:t>
            </a:r>
          </a:p>
          <a:p>
            <a:pPr lvl="2"/>
            <a:r>
              <a:rPr lang="en-US" dirty="0">
                <a:solidFill>
                  <a:srgbClr val="000000"/>
                </a:solidFill>
              </a:rPr>
              <a:t>Can the performance metrics be accurately reflected in certification marks?  (simplicity question).</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248071605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119.  Certification and Accreditation </a:t>
            </a:r>
          </a:p>
        </p:txBody>
      </p:sp>
      <p:sp>
        <p:nvSpPr>
          <p:cNvPr id="3" name="Content Placeholder 2"/>
          <p:cNvSpPr>
            <a:spLocks noGrp="1"/>
          </p:cNvSpPr>
          <p:nvPr>
            <p:ph idx="1"/>
          </p:nvPr>
        </p:nvSpPr>
        <p:spPr/>
        <p:txBody>
          <a:bodyPr>
            <a:normAutofit fontScale="40000" lnSpcReduction="20000"/>
          </a:bodyPr>
          <a:lstStyle/>
          <a:p>
            <a:r>
              <a:rPr lang="en-US" dirty="0"/>
              <a:t>Candidate Analytical Frameworks/Metrics/Actions</a:t>
            </a:r>
          </a:p>
          <a:p>
            <a:pPr lvl="1"/>
            <a:endParaRPr lang="en-US" dirty="0"/>
          </a:p>
          <a:p>
            <a:pPr lvl="1"/>
            <a:r>
              <a:rPr lang="en-US" dirty="0"/>
              <a:t>Consider positive and negative elements of self-certification programs and third-party certification regimes.</a:t>
            </a:r>
          </a:p>
          <a:p>
            <a:pPr lvl="2"/>
            <a:r>
              <a:rPr lang="en-US" dirty="0"/>
              <a:t>Different levels of verification at different levels of system dependency</a:t>
            </a:r>
          </a:p>
          <a:p>
            <a:pPr lvl="2"/>
            <a:r>
              <a:rPr lang="en-US" dirty="0"/>
              <a:t>Hybrid systems of self and third party certification</a:t>
            </a:r>
          </a:p>
          <a:p>
            <a:pPr lvl="3"/>
            <a:r>
              <a:rPr lang="en-US" dirty="0"/>
              <a:t>E.g., PCI-DSS</a:t>
            </a:r>
          </a:p>
          <a:p>
            <a:pPr lvl="2"/>
            <a:r>
              <a:rPr lang="en-US" dirty="0"/>
              <a:t>Match certification regime to length and attenuation of the supply chain</a:t>
            </a:r>
          </a:p>
          <a:p>
            <a:pPr lvl="2"/>
            <a:r>
              <a:rPr lang="en-US" dirty="0"/>
              <a:t>Consider expansive set of subjects for self certification</a:t>
            </a:r>
          </a:p>
          <a:p>
            <a:pPr lvl="2"/>
            <a:r>
              <a:rPr lang="en-US" dirty="0"/>
              <a:t>Consider using crowd sourced systems as third party verification</a:t>
            </a:r>
          </a:p>
          <a:p>
            <a:pPr lvl="3"/>
            <a:r>
              <a:rPr lang="en-US" dirty="0"/>
              <a:t>Neighborhood watch</a:t>
            </a:r>
          </a:p>
          <a:p>
            <a:pPr lvl="3"/>
            <a:r>
              <a:rPr lang="en-US" dirty="0"/>
              <a:t>[Other?]</a:t>
            </a:r>
          </a:p>
          <a:p>
            <a:pPr lvl="1"/>
            <a:r>
              <a:rPr lang="en-US" dirty="0"/>
              <a:t>Note antitrust consideration of commercial entity cooperation</a:t>
            </a:r>
          </a:p>
          <a:p>
            <a:pPr lvl="2"/>
            <a:r>
              <a:rPr lang="en-US" dirty="0"/>
              <a:t>Consider need for objective criteria in testing and accreditation</a:t>
            </a:r>
          </a:p>
          <a:p>
            <a:pPr lvl="1"/>
            <a:r>
              <a:rPr lang="en-US" dirty="0"/>
              <a:t>“Certification Marks” as defined under US Trademark law (and similar laws in other jurisdictions) anticipate the presentation of marks to consumers of services and products to help inform their buying decisions</a:t>
            </a:r>
          </a:p>
          <a:p>
            <a:pPr lvl="2"/>
            <a:r>
              <a:rPr lang="en-US" dirty="0"/>
              <a:t>Certification marks IP rights are owned by a different party than the party that displays them to consumers</a:t>
            </a:r>
          </a:p>
          <a:p>
            <a:pPr lvl="3"/>
            <a:r>
              <a:rPr lang="en-US" dirty="0"/>
              <a:t>Idea is to demonstrate conformity to “objective” set of third party standards</a:t>
            </a:r>
          </a:p>
          <a:p>
            <a:pPr lvl="2"/>
            <a:r>
              <a:rPr lang="en-US" dirty="0"/>
              <a:t>[Note other requirements of “certification marks” here]</a:t>
            </a:r>
          </a:p>
          <a:p>
            <a:pPr lvl="1"/>
            <a:endParaRPr lang="en-US" dirty="0"/>
          </a:p>
          <a:p>
            <a:pPr lvl="1"/>
            <a:r>
              <a:rPr lang="en-US" dirty="0"/>
              <a:t>See also, “</a:t>
            </a:r>
            <a:r>
              <a:rPr lang="en-US" dirty="0">
                <a:solidFill>
                  <a:srgbClr val="000000"/>
                </a:solidFill>
              </a:rPr>
              <a:t>IP as Information Network “Scaffolding” – Trademark</a:t>
            </a:r>
          </a:p>
          <a:p>
            <a:pPr lvl="2"/>
            <a:r>
              <a:rPr lang="en-US" dirty="0">
                <a:solidFill>
                  <a:srgbClr val="000000"/>
                </a:solidFill>
              </a:rPr>
              <a:t>“Certification Marks” are distinct from “Trademarks” but are recognized in US Trademark statutes</a:t>
            </a:r>
            <a:br>
              <a:rPr lang="en-US" dirty="0">
                <a:solidFill>
                  <a:srgbClr val="000000"/>
                </a:solidFill>
              </a:rPr>
            </a:br>
            <a:endParaRPr lang="en-US" dirty="0">
              <a:solidFill>
                <a:srgbClr val="000000"/>
              </a:solidFill>
            </a:endParaRPr>
          </a:p>
          <a:p>
            <a:pPr lvl="1"/>
            <a:r>
              <a:rPr lang="en-US" dirty="0"/>
              <a:t>[Other?]</a:t>
            </a:r>
          </a:p>
          <a:p>
            <a:pPr lvl="1"/>
            <a:endParaRPr lang="en-US" dirty="0"/>
          </a:p>
          <a:p>
            <a:r>
              <a:rPr lang="en-US" dirty="0"/>
              <a:t>References</a:t>
            </a:r>
          </a:p>
          <a:p>
            <a:r>
              <a:rPr lang="en-US" dirty="0"/>
              <a:t> </a:t>
            </a:r>
          </a:p>
        </p:txBody>
      </p:sp>
    </p:spTree>
    <p:extLst>
      <p:ext uri="{BB962C8B-B14F-4D97-AF65-F5344CB8AC3E}">
        <p14:creationId xmlns:p14="http://schemas.microsoft.com/office/powerpoint/2010/main" val="117988195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120. ADA and User/Operator Accommodations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solidFill>
                  <a:srgbClr val="000000"/>
                </a:solidFill>
              </a:rPr>
              <a:t>Does the technology and/or system user interface, architecture and/or other elements enable (or diminish) access?</a:t>
            </a:r>
          </a:p>
          <a:p>
            <a:pPr lvl="1"/>
            <a:r>
              <a:rPr lang="en-US" dirty="0">
                <a:solidFill>
                  <a:srgbClr val="000000"/>
                </a:solidFill>
              </a:rPr>
              <a:t> What are the boundaries of implementation of the technology/system in terms of operator and user capacity and capability?</a:t>
            </a:r>
          </a:p>
          <a:p>
            <a:pPr lvl="2"/>
            <a:r>
              <a:rPr lang="en-US" dirty="0">
                <a:solidFill>
                  <a:srgbClr val="000000"/>
                </a:solidFill>
              </a:rPr>
              <a:t>Consider multiple vectors of capacity differentials among users and operators</a:t>
            </a:r>
          </a:p>
          <a:p>
            <a:pPr lvl="3"/>
            <a:r>
              <a:rPr lang="en-US" dirty="0">
                <a:solidFill>
                  <a:srgbClr val="000000"/>
                </a:solidFill>
              </a:rPr>
              <a:t>Perceptual (vision, hearing, touch, etc.)</a:t>
            </a:r>
          </a:p>
          <a:p>
            <a:pPr lvl="3"/>
            <a:r>
              <a:rPr lang="en-US" dirty="0">
                <a:solidFill>
                  <a:srgbClr val="000000"/>
                </a:solidFill>
              </a:rPr>
              <a:t>Physical</a:t>
            </a:r>
          </a:p>
          <a:p>
            <a:pPr lvl="3"/>
            <a:r>
              <a:rPr lang="en-US" dirty="0">
                <a:solidFill>
                  <a:srgbClr val="000000"/>
                </a:solidFill>
              </a:rPr>
              <a:t>Cognitive</a:t>
            </a:r>
          </a:p>
          <a:p>
            <a:pPr lvl="3"/>
            <a:r>
              <a:rPr lang="en-US" dirty="0">
                <a:solidFill>
                  <a:srgbClr val="000000"/>
                </a:solidFill>
              </a:rPr>
              <a:t>social</a:t>
            </a:r>
          </a:p>
          <a:p>
            <a:pPr lvl="1"/>
            <a:r>
              <a:rPr lang="en-US" dirty="0">
                <a:solidFill>
                  <a:srgbClr val="000000"/>
                </a:solidFill>
              </a:rPr>
              <a:t>In addition to the potential for risk and harm to individuals participating in the system and/or using the technology, </a:t>
            </a:r>
          </a:p>
          <a:p>
            <a:pPr lvl="2"/>
            <a:r>
              <a:rPr lang="en-US" dirty="0">
                <a:solidFill>
                  <a:srgbClr val="000000"/>
                </a:solidFill>
              </a:rPr>
              <a:t>is overall risk to the system operation and other stakeholders increased as a result of the failure of the system to accommodate stakeholders with different capacities and/or capabilities?</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156608259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120. ADA and User/Operator Accommodations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various sorts of physical, psychological, cognitive, behavioral, perceptual and other measures of user and/or operator behavior when assessing reliability of system from both individual perspective and overall system perspective.</a:t>
            </a:r>
          </a:p>
          <a:p>
            <a:pPr lvl="1"/>
            <a:r>
              <a:rPr lang="en-US" dirty="0"/>
              <a:t>Review ADA and other relevant authorities to provisions to assess system and technologies and to assure that technology and system performance are optimized across the user base</a:t>
            </a:r>
          </a:p>
          <a:p>
            <a:pPr lvl="1"/>
            <a:r>
              <a:rPr lang="en-US" dirty="0"/>
              <a:t>Consider populations with heightened sensitivities in positive way (in addition to the potential negative elements).</a:t>
            </a:r>
          </a:p>
          <a:p>
            <a:pPr lvl="1"/>
            <a:r>
              <a:rPr lang="en-US" dirty="0"/>
              <a:t>Consider aspects of socio-technical systems that could enjoy optimized performance with participation of populations with enhanced capacities, or engaged in activities in which system operation is incidental to their task</a:t>
            </a:r>
          </a:p>
          <a:p>
            <a:pPr lvl="2"/>
            <a:r>
              <a:rPr lang="en-US" dirty="0"/>
              <a:t>Compare use of “Captcha” function to decipher ancient texts</a:t>
            </a:r>
          </a:p>
          <a:p>
            <a:pPr lvl="2"/>
            <a:r>
              <a:rPr lang="en-US" dirty="0"/>
              <a:t>Compare Nathan Eagle’s programs that recruit attention</a:t>
            </a:r>
          </a:p>
          <a:p>
            <a:pPr lvl="1"/>
            <a:r>
              <a:rPr lang="en-US" dirty="0"/>
              <a:t>Consider “compensating controls” that can help </a:t>
            </a:r>
          </a:p>
          <a:p>
            <a:pPr lvl="2"/>
            <a:r>
              <a:rPr lang="en-US" dirty="0"/>
              <a:t>E.g., Mercaptan is added to “odorize” colorless, odorless natural gas to de-risk its distribution</a:t>
            </a:r>
          </a:p>
          <a:p>
            <a:pPr lvl="1"/>
            <a:r>
              <a:rPr lang="en-US" dirty="0"/>
              <a:t>[Other?]</a:t>
            </a:r>
          </a:p>
          <a:p>
            <a:r>
              <a:rPr lang="en-US" dirty="0"/>
              <a:t>References</a:t>
            </a:r>
          </a:p>
          <a:p>
            <a:pPr lvl="1"/>
            <a:r>
              <a:rPr lang="en-US" dirty="0"/>
              <a:t>SCIENCE magazine 10 May 2019, p. 544.  Article about  recruiting Aboriginal populations for spotting Yellow Spotted Monitor Lizards – different data with different observer acuity.)</a:t>
            </a:r>
          </a:p>
          <a:p>
            <a:r>
              <a:rPr lang="en-US" dirty="0"/>
              <a:t> 	</a:t>
            </a:r>
          </a:p>
          <a:p>
            <a:endParaRPr lang="en-US" dirty="0"/>
          </a:p>
        </p:txBody>
      </p:sp>
    </p:spTree>
    <p:extLst>
      <p:ext uri="{BB962C8B-B14F-4D97-AF65-F5344CB8AC3E}">
        <p14:creationId xmlns:p14="http://schemas.microsoft.com/office/powerpoint/2010/main" val="341556157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121.  Technical Simplicity </a:t>
            </a:r>
          </a:p>
        </p:txBody>
      </p:sp>
      <p:sp>
        <p:nvSpPr>
          <p:cNvPr id="3" name="Content Placeholder 2"/>
          <p:cNvSpPr>
            <a:spLocks noGrp="1"/>
          </p:cNvSpPr>
          <p:nvPr>
            <p:ph idx="1"/>
          </p:nvPr>
        </p:nvSpPr>
        <p:spPr/>
        <p:txBody>
          <a:bodyPr>
            <a:normAutofit fontScale="62500" lnSpcReduction="20000"/>
          </a:bodyPr>
          <a:lstStyle/>
          <a:p>
            <a:r>
              <a:rPr lang="en-US" dirty="0"/>
              <a:t>Challenges</a:t>
            </a:r>
            <a:r>
              <a:rPr lang="en-US" dirty="0">
                <a:solidFill>
                  <a:srgbClr val="008000"/>
                </a:solidFill>
              </a:rPr>
              <a:t> </a:t>
            </a:r>
          </a:p>
          <a:p>
            <a:pPr lvl="1"/>
            <a:r>
              <a:rPr lang="en-US" dirty="0">
                <a:solidFill>
                  <a:srgbClr val="000000"/>
                </a:solidFill>
              </a:rPr>
              <a:t>What is the level of simplicity of the technology/system, the simplicity of the UI and the relationship between the two?</a:t>
            </a:r>
          </a:p>
          <a:p>
            <a:pPr lvl="2"/>
            <a:r>
              <a:rPr lang="en-US" dirty="0">
                <a:solidFill>
                  <a:srgbClr val="000000"/>
                </a:solidFill>
              </a:rPr>
              <a:t>Is the UI too simplistic so that it obscures certain operating risks (aka a “black box”), potentially exposing individuals to harm?</a:t>
            </a:r>
          </a:p>
          <a:p>
            <a:pPr lvl="2"/>
            <a:r>
              <a:rPr lang="en-US" dirty="0">
                <a:solidFill>
                  <a:srgbClr val="000000"/>
                </a:solidFill>
              </a:rPr>
              <a:t>What is the nature of the “coupling” of the system operation to the UI?</a:t>
            </a:r>
          </a:p>
          <a:p>
            <a:pPr lvl="2"/>
            <a:r>
              <a:rPr lang="en-US" dirty="0">
                <a:solidFill>
                  <a:srgbClr val="000000"/>
                </a:solidFill>
              </a:rPr>
              <a:t>What aspects of system operation are obscured to simplify the interface?</a:t>
            </a:r>
          </a:p>
          <a:p>
            <a:pPr lvl="1"/>
            <a:r>
              <a:rPr lang="en-US" dirty="0">
                <a:solidFill>
                  <a:srgbClr val="000000"/>
                </a:solidFill>
              </a:rPr>
              <a:t>Does implementation and operation of system require special knowledge, training or degree? </a:t>
            </a:r>
          </a:p>
          <a:p>
            <a:pPr lvl="2"/>
            <a:r>
              <a:rPr lang="en-US" dirty="0">
                <a:solidFill>
                  <a:srgbClr val="000000"/>
                </a:solidFill>
              </a:rPr>
              <a:t>Computer programming expertise?</a:t>
            </a:r>
          </a:p>
          <a:p>
            <a:pPr lvl="2"/>
            <a:r>
              <a:rPr lang="en-US" dirty="0">
                <a:solidFill>
                  <a:srgbClr val="000000"/>
                </a:solidFill>
              </a:rPr>
              <a:t>Other specialized knowledge and/or skills?  </a:t>
            </a:r>
          </a:p>
          <a:p>
            <a:pPr lvl="1"/>
            <a:r>
              <a:rPr lang="en-US" dirty="0">
                <a:solidFill>
                  <a:srgbClr val="000000"/>
                </a:solidFill>
              </a:rPr>
              <a:t>What are the system dependencies resulting from these specialized requirements?</a:t>
            </a:r>
          </a:p>
          <a:p>
            <a:pPr lvl="1"/>
            <a:r>
              <a:rPr lang="en-US" dirty="0">
                <a:solidFill>
                  <a:srgbClr val="000000"/>
                </a:solidFill>
              </a:rPr>
              <a:t>How can the system be simplified to enhance usability and decrease error incidence without enabling potentially harmful uses?</a:t>
            </a:r>
          </a:p>
          <a:p>
            <a:pPr lvl="1"/>
            <a:r>
              <a:rPr lang="en-US" dirty="0"/>
              <a:t>[Other?]</a:t>
            </a:r>
          </a:p>
          <a:p>
            <a:r>
              <a:rPr lang="en-US" dirty="0"/>
              <a:t>References</a:t>
            </a:r>
          </a:p>
          <a:p>
            <a:endParaRPr lang="en-US" dirty="0">
              <a:solidFill>
                <a:srgbClr val="000000"/>
              </a:solidFill>
            </a:endParaRPr>
          </a:p>
          <a:p>
            <a:endParaRPr lang="en-US" dirty="0"/>
          </a:p>
        </p:txBody>
      </p:sp>
    </p:spTree>
    <p:extLst>
      <p:ext uri="{BB962C8B-B14F-4D97-AF65-F5344CB8AC3E}">
        <p14:creationId xmlns:p14="http://schemas.microsoft.com/office/powerpoint/2010/main" val="156608259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121.  Technical Simplicity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Paraphrasing Einstein’s comment about explanations/theories, “System architectures should be as simple as possible, but no simpler”</a:t>
            </a:r>
          </a:p>
          <a:p>
            <a:pPr lvl="1"/>
            <a:r>
              <a:rPr lang="en-US" dirty="0"/>
              <a:t>Consider trade off of simplicity in design, UIs, etc. with loss of functionality and loss of user engagement</a:t>
            </a:r>
          </a:p>
          <a:p>
            <a:pPr lvl="2"/>
            <a:r>
              <a:rPr lang="en-US" dirty="0"/>
              <a:t>Balance of user engagement appropriate for context and minimal intrusion from “attention economy” perspective</a:t>
            </a:r>
          </a:p>
          <a:p>
            <a:pPr lvl="3"/>
            <a:r>
              <a:rPr lang="en-US" dirty="0"/>
              <a:t>E.g., could have high LOA (levels of assurance) with 4 factor authentication processes, but the inconvenience to users would drive them to work around system.</a:t>
            </a:r>
          </a:p>
          <a:p>
            <a:pPr lvl="1"/>
            <a:r>
              <a:rPr lang="en-US" dirty="0"/>
              <a:t>Consult with design parameters from various sources regarding UIs for other similarly complex systems that are deployed in consumer and institutional contexts</a:t>
            </a:r>
          </a:p>
          <a:p>
            <a:pPr lvl="2"/>
            <a:r>
              <a:rPr lang="en-US" dirty="0"/>
              <a:t>Consider BYOD (Bring your own device) issues and BYON (Bring your own network) issues associated with individual use for personal and organizational contexts</a:t>
            </a:r>
          </a:p>
          <a:p>
            <a:pPr lvl="3"/>
            <a:r>
              <a:rPr lang="en-US" dirty="0"/>
              <a:t>Individuals tend to favor using same devices at work and home, which can affect usefulness of systems and technologies that are made for only one or the other domain.</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41556157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122. Amenability to Education and Training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Above and beyond the issues of education and training of users regarding the use of the system or technology, is the technology and/or system </a:t>
            </a:r>
            <a:r>
              <a:rPr lang="en-US" i="1" dirty="0"/>
              <a:t>itself</a:t>
            </a:r>
            <a:r>
              <a:rPr lang="en-US" dirty="0"/>
              <a:t> useful and helpful in one or more of the domains that help to enhance/improve human and institutional performance within such systems</a:t>
            </a:r>
          </a:p>
          <a:p>
            <a:pPr lvl="2"/>
            <a:r>
              <a:rPr lang="en-US" dirty="0"/>
              <a:t>Consider domains such as:</a:t>
            </a:r>
          </a:p>
          <a:p>
            <a:pPr lvl="2"/>
            <a:r>
              <a:rPr lang="en-US" dirty="0"/>
              <a:t>Professional and Career development</a:t>
            </a:r>
          </a:p>
          <a:p>
            <a:pPr lvl="2"/>
            <a:r>
              <a:rPr lang="en-US" dirty="0"/>
              <a:t>Mentoring</a:t>
            </a:r>
          </a:p>
          <a:p>
            <a:pPr lvl="2"/>
            <a:r>
              <a:rPr lang="en-US" dirty="0"/>
              <a:t>Socialization</a:t>
            </a:r>
          </a:p>
          <a:p>
            <a:pPr lvl="2"/>
            <a:r>
              <a:rPr lang="en-US" dirty="0"/>
              <a:t>Diversity</a:t>
            </a:r>
          </a:p>
          <a:p>
            <a:pPr lvl="2"/>
            <a:r>
              <a:rPr lang="en-US" dirty="0"/>
              <a:t>Communication</a:t>
            </a:r>
          </a:p>
          <a:p>
            <a:pPr lvl="2"/>
            <a:r>
              <a:rPr lang="en-US" dirty="0"/>
              <a:t>Negotiation</a:t>
            </a:r>
          </a:p>
          <a:p>
            <a:pPr lvl="2"/>
            <a:r>
              <a:rPr lang="en-US" dirty="0"/>
              <a:t>Critical Thinking Skills</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156608259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122. Amenability to Education and Training  </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Examples of systems and technologies that are amenable to education and training include:</a:t>
            </a:r>
          </a:p>
          <a:p>
            <a:pPr lvl="2"/>
            <a:r>
              <a:rPr lang="en-US" dirty="0"/>
              <a:t>Those that lend themselves to familiar approaches to training and pedagogy</a:t>
            </a:r>
          </a:p>
          <a:p>
            <a:pPr lvl="2"/>
            <a:r>
              <a:rPr lang="en-US" dirty="0"/>
              <a:t>Those that can be readily included in “table top” exercises</a:t>
            </a:r>
          </a:p>
          <a:p>
            <a:pPr lvl="2"/>
            <a:r>
              <a:rPr lang="en-US" dirty="0"/>
              <a:t>Those that can be introduced in a familiar context in which education and training opportunities already exist</a:t>
            </a:r>
          </a:p>
          <a:p>
            <a:pPr lvl="3"/>
            <a:r>
              <a:rPr lang="en-US" dirty="0"/>
              <a:t>Teaching “secure coding” as part of computer coding class</a:t>
            </a:r>
          </a:p>
          <a:p>
            <a:pPr lvl="2"/>
            <a:r>
              <a:rPr lang="en-US" dirty="0"/>
              <a:t>Those that can can be offered online or in other scalable approaches.</a:t>
            </a:r>
          </a:p>
          <a:p>
            <a:pPr lvl="1"/>
            <a:r>
              <a:rPr lang="en-US" dirty="0"/>
              <a:t>Systems and technologies that can be architected in a modular form that may facilitate separation into discreet lesson plans, levels of training, etc.</a:t>
            </a:r>
          </a:p>
          <a:p>
            <a:pPr lvl="2"/>
            <a:r>
              <a:rPr lang="en-US" dirty="0"/>
              <a:t>In Cybersecurity context, consider different levels of training that is provided to individuals with different levels of clearance and design of learning modules to accommodate continuity of education and training across levels.</a:t>
            </a:r>
          </a:p>
          <a:p>
            <a:pPr lvl="3"/>
            <a:r>
              <a:rPr lang="en-US" dirty="0"/>
              <a:t>K-12</a:t>
            </a:r>
          </a:p>
          <a:p>
            <a:pPr lvl="3"/>
            <a:r>
              <a:rPr lang="en-US" dirty="0"/>
              <a:t>Undergraduate</a:t>
            </a:r>
          </a:p>
          <a:p>
            <a:pPr lvl="3"/>
            <a:r>
              <a:rPr lang="en-US" dirty="0"/>
              <a:t>Graduate level</a:t>
            </a:r>
          </a:p>
          <a:p>
            <a:pPr lvl="3"/>
            <a:r>
              <a:rPr lang="en-US" dirty="0"/>
              <a:t>Security-clearance level training </a:t>
            </a:r>
          </a:p>
          <a:p>
            <a:pPr lvl="3"/>
            <a:r>
              <a:rPr lang="en-US" dirty="0"/>
              <a:t>Professional training</a:t>
            </a:r>
          </a:p>
          <a:p>
            <a:pPr lvl="3"/>
            <a:r>
              <a:rPr lang="en-US" dirty="0"/>
              <a:t>Training of professionals in other domains regarding cybersecurity</a:t>
            </a:r>
          </a:p>
          <a:p>
            <a:pPr lvl="4"/>
            <a:r>
              <a:rPr lang="en-US" dirty="0"/>
              <a:t>CEO, CFO etc. training about cybersecurity</a:t>
            </a:r>
          </a:p>
          <a:p>
            <a:pPr lvl="2"/>
            <a:r>
              <a:rPr lang="en-US" dirty="0"/>
              <a:t>Consider development of modules that can create continuity of education about the technology across different stakeholder roles</a:t>
            </a:r>
          </a:p>
          <a:p>
            <a:pPr lvl="3"/>
            <a:r>
              <a:rPr lang="en-US" dirty="0"/>
              <a:t>User</a:t>
            </a:r>
          </a:p>
          <a:p>
            <a:pPr lvl="3"/>
            <a:r>
              <a:rPr lang="en-US" dirty="0"/>
              <a:t>Professionals engaged in system operation</a:t>
            </a:r>
          </a:p>
          <a:p>
            <a:pPr lvl="3"/>
            <a:r>
              <a:rPr lang="en-US" dirty="0"/>
              <a:t>Third parties relying on system operation</a:t>
            </a:r>
          </a:p>
          <a:p>
            <a:pPr lvl="3"/>
            <a:endParaRPr lang="en-US" dirty="0"/>
          </a:p>
          <a:p>
            <a:pPr lvl="1"/>
            <a:r>
              <a:rPr lang="en-US" dirty="0"/>
              <a:t>Consider parsing training to track the NICE KSAs and other broadly recognized educational standards and approaches.</a:t>
            </a:r>
          </a:p>
          <a:p>
            <a:endParaRPr lang="en-US" dirty="0"/>
          </a:p>
        </p:txBody>
      </p:sp>
    </p:spTree>
    <p:extLst>
      <p:ext uri="{BB962C8B-B14F-4D97-AF65-F5344CB8AC3E}">
        <p14:creationId xmlns:p14="http://schemas.microsoft.com/office/powerpoint/2010/main" val="341556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151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dirty="0">
                <a:solidFill>
                  <a:srgbClr val="00B050"/>
                </a:solidFill>
              </a:rPr>
              <a:t>301. Amenability to Audit of Operation</a:t>
            </a:r>
          </a:p>
          <a:p>
            <a:pPr marL="0" indent="0">
              <a:buNone/>
            </a:pPr>
            <a:r>
              <a:rPr lang="en-US" dirty="0">
                <a:solidFill>
                  <a:srgbClr val="C00000"/>
                </a:solidFill>
              </a:rPr>
              <a:t>302. Prevalence Induced Concept Change in Human Judgment</a:t>
            </a:r>
          </a:p>
          <a:p>
            <a:pPr marL="0" indent="0">
              <a:buNone/>
            </a:pPr>
            <a:r>
              <a:rPr lang="en-US" dirty="0">
                <a:solidFill>
                  <a:srgbClr val="C00000"/>
                </a:solidFill>
              </a:rPr>
              <a:t>303. Machine Learning Limitations (NATURE, 8/1/19). P 27</a:t>
            </a:r>
          </a:p>
          <a:p>
            <a:pPr marL="0" indent="0">
              <a:buNone/>
            </a:pPr>
            <a:r>
              <a:rPr lang="en-US" dirty="0">
                <a:solidFill>
                  <a:srgbClr val="C00000"/>
                </a:solidFill>
              </a:rPr>
              <a:t>304. Machine Learning Limitations </a:t>
            </a:r>
          </a:p>
          <a:p>
            <a:pPr marL="0" indent="0">
              <a:buNone/>
            </a:pPr>
            <a:r>
              <a:rPr lang="en-US" dirty="0">
                <a:solidFill>
                  <a:srgbClr val="C00000"/>
                </a:solidFill>
              </a:rPr>
              <a:t>305. Machine Learning Limitations</a:t>
            </a:r>
          </a:p>
          <a:p>
            <a:pPr marL="0" indent="0">
              <a:buNone/>
            </a:pPr>
            <a:r>
              <a:rPr lang="en-US" dirty="0">
                <a:solidFill>
                  <a:srgbClr val="00B050"/>
                </a:solidFill>
              </a:rPr>
              <a:t>306. Reliance on Random Numbers</a:t>
            </a:r>
          </a:p>
          <a:p>
            <a:pPr marL="0" indent="0">
              <a:buNone/>
            </a:pPr>
            <a:r>
              <a:rPr lang="en-US" dirty="0"/>
              <a:t>307. Reliance on Non-Verified System Metrics </a:t>
            </a:r>
          </a:p>
          <a:p>
            <a:pPr marL="0" indent="0">
              <a:buNone/>
            </a:pPr>
            <a:r>
              <a:rPr lang="en-US" dirty="0"/>
              <a:t>308. Reliance on Third-Party Certifications of System Components</a:t>
            </a:r>
          </a:p>
          <a:p>
            <a:pPr marL="0" indent="0">
              <a:buNone/>
            </a:pPr>
            <a:r>
              <a:rPr lang="en-US" dirty="0"/>
              <a:t>309. Reliance on Biometrics</a:t>
            </a:r>
          </a:p>
          <a:p>
            <a:pPr marL="0" indent="0">
              <a:buNone/>
            </a:pPr>
            <a:r>
              <a:rPr lang="en-US" dirty="0"/>
              <a:t>310. Disinformation Defenselessness</a:t>
            </a:r>
          </a:p>
          <a:p>
            <a:pPr marL="0" indent="0">
              <a:buNone/>
            </a:pPr>
            <a:r>
              <a:rPr lang="en-US" dirty="0"/>
              <a:t>311. Smooth Fractals</a:t>
            </a:r>
          </a:p>
          <a:p>
            <a:pPr marL="0" indent="0">
              <a:buNone/>
            </a:pPr>
            <a:r>
              <a:rPr lang="en-US" dirty="0"/>
              <a:t>313. Challenge Of Measuring Symmetry In Analog Human Systems</a:t>
            </a:r>
          </a:p>
          <a:p>
            <a:pPr marL="0" indent="0">
              <a:buNone/>
            </a:pPr>
            <a:r>
              <a:rPr lang="en-US" dirty="0"/>
              <a:t>313</a:t>
            </a:r>
            <a:r>
              <a:rPr lang="en-US"/>
              <a:t>. Encoding </a:t>
            </a:r>
            <a:r>
              <a:rPr lang="en-US" dirty="0"/>
              <a:t>and Decoding Meaning – Rhetorical Information Payloads</a:t>
            </a:r>
          </a:p>
          <a:p>
            <a:pPr marL="0" indent="0">
              <a:buNone/>
            </a:pPr>
            <a:r>
              <a:rPr lang="en-US" dirty="0"/>
              <a:t>314</a:t>
            </a:r>
            <a:r>
              <a:rPr lang="en-US"/>
              <a:t>. Encoding </a:t>
            </a:r>
            <a:r>
              <a:rPr lang="en-US" dirty="0"/>
              <a:t>and Decoding Meaning – Censorship Laws</a:t>
            </a:r>
          </a:p>
          <a:p>
            <a:pPr marL="0" indent="0">
              <a:buNone/>
            </a:pPr>
            <a:r>
              <a:rPr lang="en-US" dirty="0"/>
              <a:t>315</a:t>
            </a:r>
            <a:r>
              <a:rPr lang="en-US"/>
              <a:t>. Encoding </a:t>
            </a:r>
            <a:r>
              <a:rPr lang="en-US" dirty="0"/>
              <a:t>and Decoding Meaning -  Ignorance</a:t>
            </a:r>
          </a:p>
          <a:p>
            <a:endParaRPr lang="en-US" dirty="0"/>
          </a:p>
        </p:txBody>
      </p:sp>
      <p:sp>
        <p:nvSpPr>
          <p:cNvPr id="4" name="TextBox 3">
            <a:extLst>
              <a:ext uri="{FF2B5EF4-FFF2-40B4-BE49-F238E27FC236}">
                <a16:creationId xmlns:a16="http://schemas.microsoft.com/office/drawing/2014/main" id="{9A17227F-36FC-C74D-A963-153DD0235FDE}"/>
              </a:ext>
            </a:extLst>
          </p:cNvPr>
          <p:cNvSpPr txBox="1"/>
          <p:nvPr/>
        </p:nvSpPr>
        <p:spPr>
          <a:xfrm>
            <a:off x="-893135" y="4669022"/>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93576863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123.  Bias – Network/System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Among the network/system biases that can increase system risk are those intrinsic performance trends, approaches and tendencies in the system that that reflect its:</a:t>
            </a:r>
          </a:p>
          <a:p>
            <a:pPr lvl="2"/>
            <a:r>
              <a:rPr lang="en-US" dirty="0"/>
              <a:t>Architecture</a:t>
            </a:r>
          </a:p>
          <a:p>
            <a:pPr lvl="2"/>
            <a:r>
              <a:rPr lang="en-US" dirty="0"/>
              <a:t>Structure</a:t>
            </a:r>
          </a:p>
          <a:p>
            <a:pPr lvl="2"/>
            <a:r>
              <a:rPr lang="en-US" dirty="0"/>
              <a:t>Operating system</a:t>
            </a:r>
          </a:p>
          <a:p>
            <a:pPr lvl="2"/>
            <a:r>
              <a:rPr lang="en-US" dirty="0"/>
              <a:t>and other qualities of networked system organization and operation</a:t>
            </a:r>
          </a:p>
          <a:p>
            <a:pPr lvl="1"/>
            <a:r>
              <a:rPr lang="en-US" dirty="0"/>
              <a:t>Network biases can sometimes increase risk by perpetuating security and performance paradigms that were applied in the original design, development and deployment of the system.</a:t>
            </a:r>
          </a:p>
          <a:p>
            <a:pPr lvl="2"/>
            <a:r>
              <a:rPr lang="en-US" dirty="0"/>
              <a:t>The particular network bias may have been functional in the context of the original deployment, but may be less so in other settings </a:t>
            </a:r>
          </a:p>
          <a:p>
            <a:pPr lvl="3"/>
            <a:r>
              <a:rPr lang="en-US" dirty="0"/>
              <a:t>If users and relying parties are not aware of these network biases, the system outputs can convey a false impression of performance and appropriateness of application in a given context and subjective application </a:t>
            </a:r>
          </a:p>
          <a:p>
            <a:pPr lvl="3"/>
            <a:r>
              <a:rPr lang="en-US" dirty="0"/>
              <a:t>E.g., if a credit card system machine learning algorithm used to detect fraud is tuned too sensitively, it can result in false positive readings, leaders to customer dissatisfaction with card unavailability </a:t>
            </a:r>
          </a:p>
          <a:p>
            <a:pPr lvl="1"/>
            <a:r>
              <a:rPr lang="en-US" dirty="0"/>
              <a:t>Includes such things as Connection bias, reciprocity arrangements, organizational identity boundaries (“Cylinders of Excellence”), Provincialism of efficacy, systems integration habits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6608259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123.  Bias – Network/System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network/system bias from multiple structural and architectural sources</a:t>
            </a:r>
          </a:p>
          <a:p>
            <a:pPr lvl="2"/>
            <a:r>
              <a:rPr lang="en-US" dirty="0"/>
              <a:t>Technology operating systems</a:t>
            </a:r>
          </a:p>
          <a:p>
            <a:pPr lvl="2"/>
            <a:r>
              <a:rPr lang="en-US" dirty="0"/>
              <a:t>Terms of Use/Terms of Service of online platforms</a:t>
            </a:r>
          </a:p>
          <a:p>
            <a:pPr lvl="2"/>
            <a:r>
              <a:rPr lang="en-US" dirty="0"/>
              <a:t>Business forms of organization (Corporate, partnership, etc.)</a:t>
            </a:r>
          </a:p>
          <a:p>
            <a:pPr lvl="2"/>
            <a:r>
              <a:rPr lang="en-US" dirty="0"/>
              <a:t>Organizational formation documents and mission statements</a:t>
            </a:r>
          </a:p>
          <a:p>
            <a:pPr lvl="1"/>
            <a:r>
              <a:rPr lang="en-US" dirty="0"/>
              <a:t>Consider the metrics and measurements consumed by the organization as potential evidence of the bias of the systems deployed by the organization</a:t>
            </a:r>
          </a:p>
          <a:p>
            <a:pPr lvl="2"/>
            <a:r>
              <a:rPr lang="en-US" dirty="0"/>
              <a:t>Like “x-ray crystallography” for organizations – re-construct structure of bias based on external evidence of where organization directs its “perceptual apparatus.”</a:t>
            </a:r>
          </a:p>
          <a:p>
            <a:pPr lvl="2"/>
            <a:r>
              <a:rPr lang="en-US" dirty="0"/>
              <a:t>Like reading the “Poker face” of the organization</a:t>
            </a:r>
          </a:p>
          <a:p>
            <a:pPr lvl="1"/>
            <a:r>
              <a:rPr lang="en-US" dirty="0"/>
              <a:t>Compare map of “Organizational Structural Risks”</a:t>
            </a:r>
          </a:p>
          <a:p>
            <a:pPr lvl="1"/>
            <a:r>
              <a:rPr lang="en-US" dirty="0"/>
              <a:t>[Other?]</a:t>
            </a:r>
          </a:p>
          <a:p>
            <a:r>
              <a:rPr lang="en-US" dirty="0"/>
              <a:t>References</a:t>
            </a:r>
          </a:p>
          <a:p>
            <a:endParaRPr lang="en-US" dirty="0"/>
          </a:p>
          <a:p>
            <a:pPr lvl="2"/>
            <a:endParaRPr lang="en-US" dirty="0"/>
          </a:p>
        </p:txBody>
      </p:sp>
    </p:spTree>
    <p:extLst>
      <p:ext uri="{BB962C8B-B14F-4D97-AF65-F5344CB8AC3E}">
        <p14:creationId xmlns:p14="http://schemas.microsoft.com/office/powerpoint/2010/main" val="341556157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124.  Organizational Structural Risks </a:t>
            </a:r>
          </a:p>
        </p:txBody>
      </p:sp>
      <p:sp>
        <p:nvSpPr>
          <p:cNvPr id="3" name="Content Placeholder 2"/>
          <p:cNvSpPr>
            <a:spLocks noGrp="1"/>
          </p:cNvSpPr>
          <p:nvPr>
            <p:ph idx="1"/>
          </p:nvPr>
        </p:nvSpPr>
        <p:spPr/>
        <p:txBody>
          <a:bodyPr>
            <a:normAutofit fontScale="55000" lnSpcReduction="20000"/>
          </a:bodyPr>
          <a:lstStyle/>
          <a:p>
            <a:r>
              <a:rPr lang="en-US" dirty="0"/>
              <a:t>Challenges</a:t>
            </a:r>
            <a:endParaRPr lang="en-US" dirty="0">
              <a:solidFill>
                <a:srgbClr val="008000"/>
              </a:solidFill>
            </a:endParaRPr>
          </a:p>
          <a:p>
            <a:pPr lvl="1"/>
            <a:r>
              <a:rPr lang="en-US" dirty="0">
                <a:solidFill>
                  <a:srgbClr val="000000"/>
                </a:solidFill>
              </a:rPr>
              <a:t>Related to network/system bias is the concept of intrinsic organizational structural risks</a:t>
            </a:r>
          </a:p>
          <a:p>
            <a:pPr lvl="2"/>
            <a:r>
              <a:rPr lang="en-US" dirty="0">
                <a:solidFill>
                  <a:srgbClr val="000000"/>
                </a:solidFill>
              </a:rPr>
              <a:t>Both reflect intrinsic biases associated with application in practice by an organization of what might be called “organizational programming” </a:t>
            </a:r>
          </a:p>
          <a:p>
            <a:pPr lvl="3"/>
            <a:r>
              <a:rPr lang="en-US" dirty="0">
                <a:solidFill>
                  <a:srgbClr val="000000"/>
                </a:solidFill>
              </a:rPr>
              <a:t>the sources of that “programming” are multiple</a:t>
            </a:r>
          </a:p>
          <a:p>
            <a:pPr lvl="4"/>
            <a:r>
              <a:rPr lang="en-US" dirty="0">
                <a:solidFill>
                  <a:srgbClr val="000000"/>
                </a:solidFill>
              </a:rPr>
              <a:t>Legal/compliance</a:t>
            </a:r>
          </a:p>
          <a:p>
            <a:pPr lvl="4"/>
            <a:r>
              <a:rPr lang="en-US" dirty="0">
                <a:solidFill>
                  <a:srgbClr val="000000"/>
                </a:solidFill>
              </a:rPr>
              <a:t>Technical</a:t>
            </a:r>
          </a:p>
          <a:p>
            <a:pPr lvl="4"/>
            <a:r>
              <a:rPr lang="en-US" dirty="0">
                <a:solidFill>
                  <a:srgbClr val="000000"/>
                </a:solidFill>
              </a:rPr>
              <a:t>Commercial considerations</a:t>
            </a:r>
          </a:p>
          <a:p>
            <a:pPr lvl="4"/>
            <a:r>
              <a:rPr lang="en-US" dirty="0">
                <a:solidFill>
                  <a:srgbClr val="000000"/>
                </a:solidFill>
              </a:rPr>
              <a:t>Other?</a:t>
            </a:r>
          </a:p>
          <a:p>
            <a:pPr lvl="1"/>
            <a:r>
              <a:rPr lang="en-US" dirty="0">
                <a:solidFill>
                  <a:srgbClr val="000000"/>
                </a:solidFill>
              </a:rPr>
              <a:t>Network/system bias is that which arises from technical systems applied by the organization</a:t>
            </a:r>
          </a:p>
          <a:p>
            <a:pPr lvl="2"/>
            <a:r>
              <a:rPr lang="en-US" dirty="0">
                <a:solidFill>
                  <a:srgbClr val="000000"/>
                </a:solidFill>
              </a:rPr>
              <a:t>Organizational Structural Risks are those that arise from non-technical, organizational systems applied by the organization.</a:t>
            </a:r>
          </a:p>
          <a:p>
            <a:pPr lvl="1"/>
            <a:r>
              <a:rPr lang="en-US" dirty="0"/>
              <a:t>Settings in which organizational structural bias can create risks for the organization include such examples as:</a:t>
            </a:r>
          </a:p>
          <a:p>
            <a:pPr lvl="2"/>
            <a:r>
              <a:rPr lang="en-US" dirty="0"/>
              <a:t>Dependency on default rules, policies and protocols – even in inappropriate contexts</a:t>
            </a:r>
          </a:p>
          <a:p>
            <a:pPr lvl="3"/>
            <a:r>
              <a:rPr lang="en-US" dirty="0"/>
              <a:t>E.g., Undue constraint of information sharing rules by organizations in disaster response settings</a:t>
            </a:r>
          </a:p>
          <a:p>
            <a:pPr lvl="2"/>
            <a:r>
              <a:rPr lang="en-US" dirty="0"/>
              <a:t>Ability of organization to operate outside of normal operations in ordinary course of business – such as in crises and disaster recovery</a:t>
            </a:r>
          </a:p>
          <a:p>
            <a:pPr lvl="2"/>
            <a:r>
              <a:rPr lang="en-US" dirty="0"/>
              <a:t>Operational resilience in settings of adversity</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6608259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124.  Organizational Structural Risks </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It is conceptually useful to separately analyze organizational risk from operational risk as separate types of “structural risks”</a:t>
            </a:r>
          </a:p>
          <a:p>
            <a:pPr lvl="2"/>
            <a:r>
              <a:rPr lang="en-US" dirty="0"/>
              <a:t>Consider “organizational” (intended/imagined) flows of information in organization as compared to “operational” (actual) flows</a:t>
            </a:r>
          </a:p>
          <a:p>
            <a:r>
              <a:rPr lang="en-US" dirty="0"/>
              <a:t>Consider governance innovations such as blockchain, smart contracts and other hybrid technical/legal settings in which “organizational” elements simultaneously invoke both technology and policy measures</a:t>
            </a:r>
          </a:p>
          <a:p>
            <a:pPr lvl="1"/>
            <a:r>
              <a:rPr lang="en-US" dirty="0"/>
              <a:t>Consider “trust frameworks” to document such hybrid systems</a:t>
            </a:r>
          </a:p>
          <a:p>
            <a:r>
              <a:rPr lang="en-US" dirty="0"/>
              <a:t>Compare map of “Bias – Network/System”</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41556157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125.  Resiliency and Adaptivity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solidFill>
                  <a:srgbClr val="000000"/>
                </a:solidFill>
              </a:rPr>
              <a:t>How quickly can the system/organization/technology return to original function in various terms of quality and quantity following a displacement</a:t>
            </a:r>
          </a:p>
          <a:p>
            <a:pPr lvl="2"/>
            <a:r>
              <a:rPr lang="en-US" dirty="0">
                <a:solidFill>
                  <a:srgbClr val="000000"/>
                </a:solidFill>
              </a:rPr>
              <a:t>how quickly can the system/organization/technology adapt to such changes.</a:t>
            </a:r>
          </a:p>
          <a:p>
            <a:pPr lvl="1"/>
            <a:r>
              <a:rPr lang="en-US" dirty="0">
                <a:solidFill>
                  <a:srgbClr val="000000"/>
                </a:solidFill>
              </a:rPr>
              <a:t>What are the best strategies for different types of systems/organizations to prepare for resiliency challenges?</a:t>
            </a:r>
          </a:p>
          <a:p>
            <a:pPr lvl="2"/>
            <a:r>
              <a:rPr lang="en-US" dirty="0">
                <a:solidFill>
                  <a:srgbClr val="000000"/>
                </a:solidFill>
              </a:rPr>
              <a:t>What strategies are best for risks “typical” of the sector/industry in which the technology is anticipated to be used?</a:t>
            </a:r>
          </a:p>
          <a:p>
            <a:pPr lvl="2"/>
            <a:r>
              <a:rPr lang="en-US" dirty="0">
                <a:solidFill>
                  <a:srgbClr val="000000"/>
                </a:solidFill>
              </a:rPr>
              <a:t>What strategies using the technology/system are best for risks that are not “typical” for  the sector/industry in which the technology/system will be used</a:t>
            </a:r>
          </a:p>
          <a:p>
            <a:pPr lvl="3"/>
            <a:r>
              <a:rPr lang="en-US" dirty="0">
                <a:solidFill>
                  <a:srgbClr val="000000"/>
                </a:solidFill>
              </a:rPr>
              <a:t>Is there an opportunity for pooled risks among stakeholders to enhance resiliency against intermittent, occasional and other non-linear risks</a:t>
            </a:r>
          </a:p>
          <a:p>
            <a:pPr lvl="4"/>
            <a:r>
              <a:rPr lang="en-US" dirty="0">
                <a:solidFill>
                  <a:srgbClr val="000000"/>
                </a:solidFill>
              </a:rPr>
              <a:t>E.g., trade association insurance against shared threats</a:t>
            </a:r>
          </a:p>
          <a:p>
            <a:pPr lvl="1"/>
            <a:r>
              <a:rPr lang="en-US" dirty="0">
                <a:solidFill>
                  <a:srgbClr val="000000"/>
                </a:solidFill>
              </a:rPr>
              <a:t>In what ways does the system/technology enable and enhance resiliency (return to critical function post event) and “adaptively” adjustment of critical function post event)</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156608259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125. Resiliency and Adaptivity  </a:t>
            </a:r>
          </a:p>
        </p:txBody>
      </p:sp>
      <p:sp>
        <p:nvSpPr>
          <p:cNvPr id="3" name="Content Placeholder 2"/>
          <p:cNvSpPr>
            <a:spLocks noGrp="1"/>
          </p:cNvSpPr>
          <p:nvPr>
            <p:ph idx="1"/>
          </p:nvPr>
        </p:nvSpPr>
        <p:spPr/>
        <p:txBody>
          <a:bodyPr>
            <a:normAutofit fontScale="85000" lnSpcReduction="10000"/>
          </a:bodyPr>
          <a:lstStyle/>
          <a:p>
            <a:r>
              <a:rPr lang="en-US" dirty="0"/>
              <a:t>Candidate Analytical Frameworks/Metrics/Actions</a:t>
            </a:r>
          </a:p>
          <a:p>
            <a:pPr lvl="1"/>
            <a:r>
              <a:rPr lang="en-US" dirty="0"/>
              <a:t>Consider design and implementation of context appropriate “stress testing” that can provide advanced indications of a system/technology/organization’s ability to be resilient and adaptive</a:t>
            </a:r>
          </a:p>
          <a:p>
            <a:pPr lvl="1"/>
            <a:r>
              <a:rPr lang="en-US" dirty="0"/>
              <a:t>Review research for evidence that habituation/practice by employees improves performance in change management, and hence increases resiliency and adaptively</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1556157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126.  Sustainability/Operating Costs </a:t>
            </a:r>
            <a:br>
              <a:rPr lang="en-US" sz="3200" dirty="0"/>
            </a:br>
            <a:r>
              <a:rPr lang="en-US" sz="3200" dirty="0"/>
              <a:t>of Technology/System </a:t>
            </a:r>
          </a:p>
        </p:txBody>
      </p:sp>
      <p:sp>
        <p:nvSpPr>
          <p:cNvPr id="3" name="Content Placeholder 2"/>
          <p:cNvSpPr>
            <a:spLocks noGrp="1"/>
          </p:cNvSpPr>
          <p:nvPr>
            <p:ph idx="1"/>
          </p:nvPr>
        </p:nvSpPr>
        <p:spPr/>
        <p:txBody>
          <a:bodyPr>
            <a:normAutofit fontScale="62500" lnSpcReduction="20000"/>
          </a:bodyPr>
          <a:lstStyle/>
          <a:p>
            <a:r>
              <a:rPr lang="en-US" dirty="0"/>
              <a:t>Challenges </a:t>
            </a:r>
          </a:p>
          <a:p>
            <a:pPr lvl="1"/>
            <a:r>
              <a:rPr lang="en-US" dirty="0"/>
              <a:t>All entities (commercial, governmental, social, biological) operate under resource constraints which force them to consider the cost/benefit analysis of any solution or strategy.  </a:t>
            </a:r>
          </a:p>
          <a:p>
            <a:pPr lvl="2"/>
            <a:r>
              <a:rPr lang="en-US" dirty="0"/>
              <a:t>What is the cost profile of the current system/technology during initial deployment and during ongoing operations? </a:t>
            </a:r>
          </a:p>
          <a:p>
            <a:pPr lvl="2"/>
            <a:r>
              <a:rPr lang="en-US" dirty="0"/>
              <a:t>Are costs of implementation and operation allocated to the parties that benefit from the system/technology?</a:t>
            </a:r>
          </a:p>
          <a:p>
            <a:pPr lvl="3"/>
            <a:r>
              <a:rPr lang="en-US" dirty="0"/>
              <a:t>If not, how are they allocated and is that allocation sustainable?</a:t>
            </a:r>
          </a:p>
          <a:p>
            <a:pPr lvl="2"/>
            <a:r>
              <a:rPr lang="en-US" dirty="0"/>
              <a:t>If not, what can be done to better align costs and benefits toward a sustainable model? </a:t>
            </a:r>
          </a:p>
          <a:p>
            <a:pPr lvl="1"/>
            <a:r>
              <a:rPr lang="en-US" dirty="0"/>
              <a:t>Is cost a limiting factor to adoption?</a:t>
            </a:r>
          </a:p>
          <a:p>
            <a:pPr lvl="1"/>
            <a:r>
              <a:rPr lang="en-US" dirty="0"/>
              <a:t>Is the overhead of legacy systems adding to the burden of new system acquisition?</a:t>
            </a:r>
          </a:p>
          <a:p>
            <a:pPr lvl="2"/>
            <a:r>
              <a:rPr lang="en-US" dirty="0"/>
              <a:t>How might “transition” be encouraged through incentives/penalties?</a:t>
            </a:r>
          </a:p>
          <a:p>
            <a:pPr lvl="3"/>
            <a:r>
              <a:rPr lang="en-US" dirty="0"/>
              <a:t>How can those incentives be funded?</a:t>
            </a:r>
          </a:p>
          <a:p>
            <a:pPr lvl="4"/>
            <a:r>
              <a:rPr lang="en-US" dirty="0"/>
              <a:t>E.g., tax incentives for new investment, insurance premium hikes for outdated system and/or technology, etc.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6608259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126. Sustainability/Operating Costs </a:t>
            </a:r>
            <a:br>
              <a:rPr lang="en-US" sz="3200" dirty="0"/>
            </a:br>
            <a:r>
              <a:rPr lang="en-US" sz="3200" dirty="0"/>
              <a:t>of Technology/System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In highly networked systems and systems with strong interdependencies (such as commercial supply chains) costs may be born by parties in disproportion to the benefit received. </a:t>
            </a:r>
          </a:p>
          <a:p>
            <a:pPr lvl="2"/>
            <a:r>
              <a:rPr lang="en-US" dirty="0"/>
              <a:t>System sustainability is enhanced to the extent that the system is  able to directly or indirectly re-allocate the costs and/or is able to allocate benefits in ways that compensate parties that endure disproportionate shares of costs.</a:t>
            </a:r>
          </a:p>
          <a:p>
            <a:pPr lvl="2"/>
            <a:r>
              <a:rPr lang="en-US" dirty="0"/>
              <a:t>Consider various accounting mechanisms to capture costs to multiple parties in shared systems</a:t>
            </a:r>
          </a:p>
          <a:p>
            <a:pPr lvl="2"/>
            <a:r>
              <a:rPr lang="en-US" dirty="0"/>
              <a:t>Consider various mechanisms applied to help reallocate costs among stakeholders</a:t>
            </a:r>
          </a:p>
          <a:p>
            <a:pPr lvl="3"/>
            <a:r>
              <a:rPr lang="en-US" dirty="0"/>
              <a:t>Cost accounting?</a:t>
            </a:r>
          </a:p>
          <a:p>
            <a:pPr lvl="3"/>
            <a:r>
              <a:rPr lang="en-US" dirty="0"/>
              <a:t>Tithe</a:t>
            </a:r>
          </a:p>
          <a:p>
            <a:pPr lvl="3"/>
            <a:r>
              <a:rPr lang="en-US" dirty="0"/>
              <a:t>Taxes, tariffs, usage fees, concessions, licenses, etc.</a:t>
            </a:r>
          </a:p>
          <a:p>
            <a:pPr lvl="1"/>
            <a:r>
              <a:rPr lang="en-US" dirty="0"/>
              <a:t>[Other?]</a:t>
            </a:r>
          </a:p>
          <a:p>
            <a:r>
              <a:rPr lang="en-US" dirty="0"/>
              <a:t>References</a:t>
            </a:r>
          </a:p>
          <a:p>
            <a:endParaRPr lang="en-US" dirty="0"/>
          </a:p>
          <a:p>
            <a:pPr lvl="3"/>
            <a:endParaRPr lang="en-US" dirty="0"/>
          </a:p>
        </p:txBody>
      </p:sp>
    </p:spTree>
    <p:extLst>
      <p:ext uri="{BB962C8B-B14F-4D97-AF65-F5344CB8AC3E}">
        <p14:creationId xmlns:p14="http://schemas.microsoft.com/office/powerpoint/2010/main" val="341556157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127.  Autocatalytic Incentives?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 It is often difficult for a system to independently generate and distribute sufficient volumes and types of new value that can help to incentivize various  stakeholder groups to participate in a new system or technology.  </a:t>
            </a:r>
          </a:p>
          <a:p>
            <a:pPr lvl="2"/>
            <a:r>
              <a:rPr lang="en-US" dirty="0"/>
              <a:t>Does the technology generate new sorts of “in kind” benefits that can be made available to one or more </a:t>
            </a:r>
            <a:r>
              <a:rPr lang="en-US" dirty="0">
                <a:solidFill>
                  <a:srgbClr val="000000"/>
                </a:solidFill>
              </a:rPr>
              <a:t>stakeholders directly or indirectly to encourage and participation and adoption of the system and/or technology?</a:t>
            </a:r>
          </a:p>
          <a:p>
            <a:pPr lvl="2"/>
            <a:r>
              <a:rPr lang="en-US" dirty="0">
                <a:solidFill>
                  <a:srgbClr val="000000"/>
                </a:solidFill>
              </a:rPr>
              <a:t>E.g., social networks thrive on “network effect” through which a critical mass of users is needed to generate benefit to joining the network</a:t>
            </a:r>
          </a:p>
          <a:p>
            <a:pPr lvl="1"/>
            <a:r>
              <a:rPr lang="en-US" dirty="0">
                <a:solidFill>
                  <a:srgbClr val="000000"/>
                </a:solidFill>
              </a:rPr>
              <a:t>Does second law of thermodynamics suggest that “perpetual motion” of autocatalytic incentives is impossible?</a:t>
            </a:r>
          </a:p>
          <a:p>
            <a:pPr lvl="2"/>
            <a:r>
              <a:rPr lang="en-US" dirty="0">
                <a:solidFill>
                  <a:srgbClr val="000000"/>
                </a:solidFill>
              </a:rPr>
              <a:t>Can a system “produce” more value than it consumes?</a:t>
            </a:r>
          </a:p>
          <a:p>
            <a:pPr lvl="1"/>
            <a:r>
              <a:rPr lang="en-US" dirty="0"/>
              <a:t>[Other?]</a:t>
            </a:r>
          </a:p>
          <a:p>
            <a:r>
              <a:rPr lang="en-US" dirty="0"/>
              <a:t>References</a:t>
            </a:r>
          </a:p>
          <a:p>
            <a:endParaRPr lang="en-US" dirty="0">
              <a:solidFill>
                <a:srgbClr val="000000"/>
              </a:solidFill>
            </a:endParaRPr>
          </a:p>
          <a:p>
            <a:pPr lvl="2"/>
            <a:endParaRPr lang="en-US" dirty="0">
              <a:solidFill>
                <a:srgbClr val="000000"/>
              </a:solidFill>
            </a:endParaRPr>
          </a:p>
        </p:txBody>
      </p:sp>
    </p:spTree>
    <p:extLst>
      <p:ext uri="{BB962C8B-B14F-4D97-AF65-F5344CB8AC3E}">
        <p14:creationId xmlns:p14="http://schemas.microsoft.com/office/powerpoint/2010/main" val="156608259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127.  Autocatalytic Incentives?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structure and sources of monetary benefits made available by system operation and strategies for reallocating same in context of deployment of new system and/or technology</a:t>
            </a:r>
          </a:p>
          <a:p>
            <a:pPr lvl="2"/>
            <a:r>
              <a:rPr lang="en-US" dirty="0"/>
              <a:t> maximum flexibility/leverage at early stages of deployment/adoption</a:t>
            </a:r>
          </a:p>
          <a:p>
            <a:pPr lvl="2"/>
            <a:r>
              <a:rPr lang="en-US" dirty="0"/>
              <a:t>Can monetization made available to system stakeholders available through benefits provided to third parties as a result of system activity?</a:t>
            </a:r>
          </a:p>
          <a:p>
            <a:pPr lvl="3"/>
            <a:r>
              <a:rPr lang="en-US" dirty="0"/>
              <a:t>Consider models where third party benefits drive system</a:t>
            </a:r>
          </a:p>
          <a:p>
            <a:pPr lvl="4"/>
            <a:r>
              <a:rPr lang="en-US" dirty="0"/>
              <a:t>Network TV advertising (free TV benefits paid for by 3</a:t>
            </a:r>
            <a:r>
              <a:rPr lang="en-US" baseline="30000" dirty="0"/>
              <a:t>rd</a:t>
            </a:r>
            <a:r>
              <a:rPr lang="en-US" dirty="0"/>
              <a:t> party advertisers)</a:t>
            </a:r>
          </a:p>
          <a:p>
            <a:pPr lvl="4"/>
            <a:r>
              <a:rPr lang="en-US" dirty="0"/>
              <a:t>Internet services (free social networks, search function paid for by 3</a:t>
            </a:r>
            <a:r>
              <a:rPr lang="en-US" baseline="30000" dirty="0"/>
              <a:t>rd</a:t>
            </a:r>
            <a:r>
              <a:rPr lang="en-US" dirty="0"/>
              <a:t> party advertisers)</a:t>
            </a:r>
          </a:p>
          <a:p>
            <a:pPr lvl="4"/>
            <a:r>
              <a:rPr lang="en-US" dirty="0"/>
              <a:t>Retail banking (free banking services (depository) paid for by third party lending activity</a:t>
            </a:r>
          </a:p>
          <a:p>
            <a:pPr lvl="1"/>
            <a:r>
              <a:rPr lang="en-US" dirty="0"/>
              <a:t>Consider benefits beyond monetary benefits</a:t>
            </a:r>
          </a:p>
          <a:p>
            <a:pPr lvl="2"/>
            <a:r>
              <a:rPr lang="en-US" dirty="0"/>
              <a:t>Consider “safe harbor” and other risk mitigation benefits available based on quality of actions or maintaining a certain status in a system</a:t>
            </a:r>
          </a:p>
          <a:p>
            <a:pPr lvl="3"/>
            <a:r>
              <a:rPr lang="en-US" dirty="0"/>
              <a:t>“Hold harmless” provisions in agreements</a:t>
            </a:r>
          </a:p>
          <a:p>
            <a:pPr lvl="3"/>
            <a:r>
              <a:rPr lang="en-US" dirty="0"/>
              <a:t>“Covenant not to sue”-type approaches </a:t>
            </a:r>
          </a:p>
          <a:p>
            <a:pPr lvl="2"/>
            <a:r>
              <a:rPr lang="en-US" dirty="0"/>
              <a:t>Does mixture of types of benefits for different types of stakeholder allow “side-stepping” the second law of thermodynamics, and producing a net gain in “value” (Shannon negentropy), in effect a perpetual-motion machine of value creation?</a:t>
            </a:r>
          </a:p>
          <a:p>
            <a:pPr lvl="3"/>
            <a:r>
              <a:rPr lang="en-US" dirty="0"/>
              <a:t>If “Maxwell’s Demon” (second law thought experiment) does apply, where does the “entropy exhaust” end up?</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415561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151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sz="2900" dirty="0">
                <a:solidFill>
                  <a:srgbClr val="C00000"/>
                </a:solidFill>
              </a:rPr>
              <a:t>316. Encoding/Decoding Meaning-Ignorance-Images of Ignorance-Impact of Ignorance</a:t>
            </a:r>
          </a:p>
          <a:p>
            <a:pPr marL="0" indent="0">
              <a:buNone/>
            </a:pPr>
            <a:r>
              <a:rPr lang="en-US" sz="2900" dirty="0">
                <a:solidFill>
                  <a:srgbClr val="C00000"/>
                </a:solidFill>
              </a:rPr>
              <a:t>317. Encoding/Decoding Meaning-Ignorance-Images of Ignorance-Conceiving Ignorance</a:t>
            </a:r>
          </a:p>
          <a:p>
            <a:pPr marL="0" indent="0">
              <a:buNone/>
            </a:pPr>
            <a:r>
              <a:rPr lang="en-US" sz="2900" dirty="0">
                <a:solidFill>
                  <a:srgbClr val="C00000"/>
                </a:solidFill>
              </a:rPr>
              <a:t>318. Encoding/Decoding Meaning-Ignorance-Ignorance as Place-Dwelling In Ignorance</a:t>
            </a:r>
          </a:p>
          <a:p>
            <a:pPr marL="0" indent="0">
              <a:buNone/>
            </a:pPr>
            <a:r>
              <a:rPr lang="en-US" sz="2900" dirty="0">
                <a:solidFill>
                  <a:srgbClr val="C00000"/>
                </a:solidFill>
              </a:rPr>
              <a:t>319. Encoding/Decoding Meaning-Ignorance-Innocence and Ignorance</a:t>
            </a:r>
          </a:p>
          <a:p>
            <a:pPr marL="0" indent="0">
              <a:buNone/>
            </a:pPr>
            <a:r>
              <a:rPr lang="en-US" sz="2900" dirty="0">
                <a:solidFill>
                  <a:srgbClr val="C00000"/>
                </a:solidFill>
              </a:rPr>
              <a:t>320. Encoding/Decoding Meaning-Ignorance-Ignorance as Boundary-Mapping our Ignorance</a:t>
            </a:r>
          </a:p>
          <a:p>
            <a:pPr marL="0" indent="0">
              <a:buNone/>
            </a:pPr>
            <a:r>
              <a:rPr lang="en-US" sz="2900" dirty="0">
                <a:solidFill>
                  <a:srgbClr val="C00000"/>
                </a:solidFill>
              </a:rPr>
              <a:t>321. Encoding/Decoding Meaning-Ignorance-Ignorance as Boundary-Constructed Ignorance</a:t>
            </a:r>
          </a:p>
          <a:p>
            <a:pPr marL="0" indent="0">
              <a:buNone/>
            </a:pPr>
            <a:r>
              <a:rPr lang="en-US" sz="2900" dirty="0">
                <a:solidFill>
                  <a:srgbClr val="C00000"/>
                </a:solidFill>
              </a:rPr>
              <a:t>322. Encoding/Decoding Meaning-Ignorance-Ignorance as Boundary-Ethics of Ignorance</a:t>
            </a:r>
          </a:p>
          <a:p>
            <a:pPr marL="0" indent="0">
              <a:buNone/>
            </a:pPr>
            <a:r>
              <a:rPr lang="en-US" sz="2900" dirty="0">
                <a:solidFill>
                  <a:srgbClr val="C00000"/>
                </a:solidFill>
              </a:rPr>
              <a:t>323. Encoding/Decoding Meaning-Ignorance-Ignorance as Boundary-Virtues &amp; Vices of Ignorance</a:t>
            </a:r>
          </a:p>
          <a:p>
            <a:pPr marL="0" indent="0">
              <a:buNone/>
            </a:pPr>
            <a:r>
              <a:rPr lang="en-US" sz="2900" dirty="0">
                <a:solidFill>
                  <a:srgbClr val="C00000"/>
                </a:solidFill>
              </a:rPr>
              <a:t>324. Encoding/Decoding Meaning-Ignorance-Ignorance as Limit-The Limits of the Knowable</a:t>
            </a:r>
          </a:p>
          <a:p>
            <a:pPr marL="0" indent="0">
              <a:buNone/>
            </a:pPr>
            <a:r>
              <a:rPr lang="en-US" sz="2900" dirty="0">
                <a:solidFill>
                  <a:srgbClr val="C00000"/>
                </a:solidFill>
              </a:rPr>
              <a:t>325. Encoding/Decoding Meaning-Ignorance-Ignorance as Limit-Managing Ignorance</a:t>
            </a:r>
          </a:p>
          <a:p>
            <a:pPr marL="0" indent="0">
              <a:buNone/>
            </a:pPr>
            <a:r>
              <a:rPr lang="en-US" sz="2900" dirty="0">
                <a:solidFill>
                  <a:srgbClr val="C00000"/>
                </a:solidFill>
              </a:rPr>
              <a:t>326. Encoding/Decoding Meaning-Ignorance-Ignorance as Horizon-The Horizon of Ignorance</a:t>
            </a:r>
          </a:p>
          <a:p>
            <a:pPr marL="0" indent="0">
              <a:buNone/>
            </a:pPr>
            <a:r>
              <a:rPr lang="en-US" sz="2900" dirty="0">
                <a:solidFill>
                  <a:srgbClr val="C00000"/>
                </a:solidFill>
              </a:rPr>
              <a:t>327. Encoding/Decoding Meaning-Ignorance -  Ignorance and Epistemology</a:t>
            </a:r>
          </a:p>
          <a:p>
            <a:pPr marL="0" indent="0">
              <a:buNone/>
            </a:pPr>
            <a:r>
              <a:rPr lang="en-US" sz="2900" dirty="0">
                <a:solidFill>
                  <a:srgbClr val="00B050"/>
                </a:solidFill>
              </a:rPr>
              <a:t>328. Encoding/Decoding Meaning-Rhetoric and Persuasion - Generally</a:t>
            </a:r>
          </a:p>
          <a:p>
            <a:pPr marL="0" indent="0">
              <a:buNone/>
            </a:pPr>
            <a:r>
              <a:rPr lang="en-US" sz="2900" dirty="0">
                <a:solidFill>
                  <a:srgbClr val="00B050"/>
                </a:solidFill>
              </a:rPr>
              <a:t>329. Encoding/Decoding Meaning-Rhetoric and Persuasion - </a:t>
            </a:r>
          </a:p>
          <a:p>
            <a:pPr marL="0" indent="0">
              <a:buNone/>
            </a:pPr>
            <a:r>
              <a:rPr lang="en-US" sz="2900" dirty="0">
                <a:solidFill>
                  <a:srgbClr val="00B050"/>
                </a:solidFill>
              </a:rPr>
              <a:t>330. Encoding/Decoding Meaning-Rhetoric and Persuasion - </a:t>
            </a:r>
          </a:p>
          <a:p>
            <a:endParaRPr lang="en-US" dirty="0"/>
          </a:p>
        </p:txBody>
      </p:sp>
      <p:sp>
        <p:nvSpPr>
          <p:cNvPr id="4" name="TextBox 3">
            <a:extLst>
              <a:ext uri="{FF2B5EF4-FFF2-40B4-BE49-F238E27FC236}">
                <a16:creationId xmlns:a16="http://schemas.microsoft.com/office/drawing/2014/main" id="{9A17227F-36FC-C74D-A963-153DD0235FDE}"/>
              </a:ext>
            </a:extLst>
          </p:cNvPr>
          <p:cNvSpPr txBox="1"/>
          <p:nvPr/>
        </p:nvSpPr>
        <p:spPr>
          <a:xfrm>
            <a:off x="-893135" y="4669022"/>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35482800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128.  Black Box Operations?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solidFill>
                  <a:srgbClr val="000000"/>
                </a:solidFill>
              </a:rPr>
              <a:t>What is the degree of operator and/or user discretion and/or control of the technology/system that is made available in the course of its operation?  </a:t>
            </a:r>
          </a:p>
          <a:p>
            <a:pPr lvl="2"/>
            <a:r>
              <a:rPr lang="en-US" dirty="0">
                <a:solidFill>
                  <a:srgbClr val="000000"/>
                </a:solidFill>
              </a:rPr>
              <a:t>Note the Algorithm black box problem raised in Science magazine Article [citation here]</a:t>
            </a:r>
          </a:p>
          <a:p>
            <a:pPr lvl="1"/>
            <a:r>
              <a:rPr lang="en-US" dirty="0">
                <a:solidFill>
                  <a:srgbClr val="000000"/>
                </a:solidFill>
              </a:rPr>
              <a:t>To what degree is the system/technology auditable, transparent?</a:t>
            </a:r>
          </a:p>
          <a:p>
            <a:pPr lvl="2"/>
            <a:r>
              <a:rPr lang="en-US" dirty="0">
                <a:solidFill>
                  <a:srgbClr val="000000"/>
                </a:solidFill>
              </a:rPr>
              <a:t>What are the limits of auditability of system operations?</a:t>
            </a:r>
          </a:p>
          <a:p>
            <a:pPr lvl="1"/>
            <a:r>
              <a:rPr lang="en-US" dirty="0">
                <a:solidFill>
                  <a:srgbClr val="000000"/>
                </a:solidFill>
              </a:rPr>
              <a:t>How are tasks organized to eliminate or limit problems associated with runaway positive feedback loops and/or context-inappropriate applications of a system/technology?</a:t>
            </a:r>
          </a:p>
          <a:p>
            <a:pPr lvl="1"/>
            <a:r>
              <a:rPr lang="en-US" dirty="0">
                <a:solidFill>
                  <a:srgbClr val="000000"/>
                </a:solidFill>
              </a:rPr>
              <a:t>How can the risks of “black box” elements of the system be isolated or accounted for in larger systems that depend upon those operations?</a:t>
            </a:r>
          </a:p>
          <a:p>
            <a:pPr lvl="1"/>
            <a:r>
              <a:rPr lang="en-US" dirty="0"/>
              <a:t>[Other?]</a:t>
            </a:r>
          </a:p>
          <a:p>
            <a:r>
              <a:rPr lang="en-US" dirty="0"/>
              <a:t>References</a:t>
            </a:r>
          </a:p>
          <a:p>
            <a:endParaRPr lang="en-US" dirty="0">
              <a:solidFill>
                <a:srgbClr val="000000"/>
              </a:solidFill>
            </a:endParaRPr>
          </a:p>
          <a:p>
            <a:pPr lvl="2"/>
            <a:endParaRPr lang="en-US" dirty="0">
              <a:solidFill>
                <a:srgbClr val="008000"/>
              </a:solidFill>
            </a:endParaRPr>
          </a:p>
          <a:p>
            <a:pPr lvl="1"/>
            <a:endParaRPr lang="en-US" dirty="0"/>
          </a:p>
        </p:txBody>
      </p:sp>
    </p:spTree>
    <p:extLst>
      <p:ext uri="{BB962C8B-B14F-4D97-AF65-F5344CB8AC3E}">
        <p14:creationId xmlns:p14="http://schemas.microsoft.com/office/powerpoint/2010/main" val="156608259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128.  Black Box Operations?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As degree of autonomy increases, need for auditability and transparency increases</a:t>
            </a:r>
          </a:p>
          <a:p>
            <a:pPr lvl="2"/>
            <a:r>
              <a:rPr lang="en-US" dirty="0"/>
              <a:t>Consider selective policy/incentive/penalty “control rods” for governance of system operations at critical decision points</a:t>
            </a:r>
          </a:p>
          <a:p>
            <a:pPr lvl="3"/>
            <a:r>
              <a:rPr lang="en-US" dirty="0"/>
              <a:t>“kill switch” approach to prevent runaway positive feedback loops</a:t>
            </a:r>
          </a:p>
          <a:p>
            <a:pPr lvl="1"/>
            <a:r>
              <a:rPr lang="en-US" dirty="0"/>
              <a:t>Where machine learning or other systems don’t generate an auditable record of internal decision-making processes, consider alternative metrics to capture and preserve to inform future system/technology design/development/deployment</a:t>
            </a:r>
          </a:p>
          <a:p>
            <a:pPr lvl="2"/>
            <a:r>
              <a:rPr lang="en-US" dirty="0"/>
              <a:t>Compare reverse engineering techniques “x-ray crystallography” and similar methods for reconstructing original patterns</a:t>
            </a:r>
          </a:p>
          <a:p>
            <a:pPr lvl="1"/>
            <a:r>
              <a:rPr lang="en-US" dirty="0"/>
              <a:t>Where complexity of operations precludes human or institutional oversight of “black box” operations, consider alternative approaches for “isolation” of risks through allocation of liability and responsibility for harms caused by systems</a:t>
            </a:r>
          </a:p>
          <a:p>
            <a:pPr lvl="2"/>
            <a:r>
              <a:rPr lang="en-US" dirty="0"/>
              <a:t>Consider “strict liability” standard for harms done by systems</a:t>
            </a:r>
          </a:p>
          <a:p>
            <a:pPr lvl="3"/>
            <a:r>
              <a:rPr lang="en-US" dirty="0"/>
              <a:t>Like liability of owners of wild animals, or sellers of explosives</a:t>
            </a:r>
          </a:p>
          <a:p>
            <a:pPr lvl="2"/>
            <a:r>
              <a:rPr lang="en-US" dirty="0"/>
              <a:t>Consider “no fault” insurance arrangements to spread costs of damages for harms to population that benefits from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1556157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00"/>
                </a:solidFill>
              </a:rPr>
              <a:t>129. B2B v. B2C v. B2G</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solidFill>
                  <a:srgbClr val="000000"/>
                </a:solidFill>
              </a:rPr>
              <a:t>Information networks are ubiquitous, but their subsystems are sometimes designed for operation in a subpart of the larger network.</a:t>
            </a:r>
          </a:p>
          <a:p>
            <a:pPr lvl="2"/>
            <a:r>
              <a:rPr lang="en-US" dirty="0">
                <a:solidFill>
                  <a:srgbClr val="000000"/>
                </a:solidFill>
              </a:rPr>
              <a:t>Is the intended/desired operation of the system or technology dependent on certain assumptions made with respect to the composition or context of markets and, if so, what are the implications for deployment in other markets?</a:t>
            </a:r>
          </a:p>
          <a:p>
            <a:pPr lvl="3"/>
            <a:r>
              <a:rPr lang="en-US" dirty="0">
                <a:solidFill>
                  <a:srgbClr val="000000"/>
                </a:solidFill>
              </a:rPr>
              <a:t>E.g., BYOD was originally a problem of consumer devices being introduced into commercial (employee) contexts</a:t>
            </a:r>
          </a:p>
          <a:p>
            <a:pPr lvl="3"/>
            <a:r>
              <a:rPr lang="en-US" dirty="0">
                <a:solidFill>
                  <a:srgbClr val="000000"/>
                </a:solidFill>
              </a:rPr>
              <a:t>E.g., the Internet was intended as a piece of defensive weaponry (See 1966 Paul Baran paper at RAND corporation), but found its way into civilian operation with unintended consequences</a:t>
            </a:r>
          </a:p>
          <a:p>
            <a:pPr lvl="3"/>
            <a:r>
              <a:rPr lang="en-US" dirty="0">
                <a:solidFill>
                  <a:srgbClr val="000000"/>
                </a:solidFill>
              </a:rPr>
              <a:t>Certain levels of encryption and other defensive and offensive security measures are available only to subsets of the user population.</a:t>
            </a:r>
          </a:p>
          <a:p>
            <a:pPr lvl="1"/>
            <a:r>
              <a:rPr lang="en-US" dirty="0">
                <a:solidFill>
                  <a:srgbClr val="000000"/>
                </a:solidFill>
              </a:rPr>
              <a:t>Are there potential secondary harms associated with the use and operation of the system technology in the context of interactions of a type for which it was not designed</a:t>
            </a:r>
          </a:p>
          <a:p>
            <a:pPr lvl="2"/>
            <a:r>
              <a:rPr lang="en-US" dirty="0">
                <a:solidFill>
                  <a:srgbClr val="000000"/>
                </a:solidFill>
              </a:rPr>
              <a:t>In what ways is the system/technology dependent on market assumptions?</a:t>
            </a:r>
          </a:p>
          <a:p>
            <a:pPr lvl="1"/>
            <a:r>
              <a:rPr lang="en-US" dirty="0">
                <a:solidFill>
                  <a:srgbClr val="000000"/>
                </a:solidFill>
              </a:rPr>
              <a:t>When </a:t>
            </a:r>
          </a:p>
          <a:p>
            <a:pPr lvl="1"/>
            <a:r>
              <a:rPr lang="en-US" dirty="0"/>
              <a:t>[Other?]</a:t>
            </a:r>
          </a:p>
          <a:p>
            <a:pPr lvl="1"/>
            <a:r>
              <a:rPr lang="en-US" dirty="0"/>
              <a:t>[References?]</a:t>
            </a:r>
          </a:p>
          <a:p>
            <a:pPr lvl="1"/>
            <a:endParaRPr lang="en-US" dirty="0">
              <a:solidFill>
                <a:srgbClr val="000000"/>
              </a:solidFill>
            </a:endParaRPr>
          </a:p>
        </p:txBody>
      </p:sp>
    </p:spTree>
    <p:extLst>
      <p:ext uri="{BB962C8B-B14F-4D97-AF65-F5344CB8AC3E}">
        <p14:creationId xmlns:p14="http://schemas.microsoft.com/office/powerpoint/2010/main" val="156608259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00"/>
                </a:solidFill>
              </a:rPr>
              <a:t>129. B2B v. B2C v. B2G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Systems engineered and architected for security, IM and privacy goals in one class of interactions may yield unexpected results in other contexts.</a:t>
            </a:r>
          </a:p>
          <a:p>
            <a:pPr lvl="2"/>
            <a:r>
              <a:rPr lang="en-US" dirty="0"/>
              <a:t>BYOD problems relate to this challenge</a:t>
            </a:r>
          </a:p>
          <a:p>
            <a:pPr lvl="2"/>
            <a:r>
              <a:rPr lang="en-US" dirty="0"/>
              <a:t>Encryption standards parse different categories of users</a:t>
            </a:r>
          </a:p>
          <a:p>
            <a:pPr lvl="2"/>
            <a:r>
              <a:rPr lang="en-US" dirty="0"/>
              <a:t>Individual users don’t have ITC support structures available to institutional users</a:t>
            </a:r>
          </a:p>
          <a:p>
            <a:pPr lvl="1"/>
            <a:r>
              <a:rPr lang="en-US" dirty="0"/>
              <a:t>Note that B2C transactions invoke consumer protection-type laws, while B2B/G do not</a:t>
            </a:r>
          </a:p>
          <a:p>
            <a:pPr lvl="2"/>
            <a:r>
              <a:rPr lang="en-US" dirty="0"/>
              <a:t>E.g., FTC privacy activity in consumer contexts</a:t>
            </a:r>
          </a:p>
          <a:p>
            <a:pPr lvl="2"/>
            <a:r>
              <a:rPr lang="en-US" dirty="0"/>
              <a:t>E.g., GLB, HIPAA and FERPA privacy provisions</a:t>
            </a:r>
          </a:p>
          <a:p>
            <a:pPr lvl="2"/>
            <a:r>
              <a:rPr lang="en-US" dirty="0"/>
              <a:t>E.g., state data breach notice statutes</a:t>
            </a:r>
          </a:p>
          <a:p>
            <a:pPr lvl="2"/>
            <a:r>
              <a:rPr lang="en-US" dirty="0"/>
              <a:t>E.g., Warranties (Magnuson-Moss in the US) imputed to advertising declarations of sellers</a:t>
            </a:r>
          </a:p>
          <a:p>
            <a:pPr lvl="1"/>
            <a:r>
              <a:rPr lang="en-US" dirty="0"/>
              <a:t>Note that there are certain types of transaction friction that apply to a subset of technology transfers that may be affected by the types of exchange being engaged in, for example:</a:t>
            </a:r>
          </a:p>
          <a:p>
            <a:pPr lvl="2"/>
            <a:r>
              <a:rPr lang="en-US" dirty="0"/>
              <a:t>Sales tax doesn’t apply to wholesale sales (VAT is reimbursed in wholesale interactions)</a:t>
            </a:r>
          </a:p>
          <a:p>
            <a:pPr lvl="2"/>
            <a:r>
              <a:rPr lang="en-US" dirty="0"/>
              <a:t>Government procurement regulations may guide system/technology design and development in ways that don’t need to constrain non-governmental applications of a given technology</a:t>
            </a:r>
          </a:p>
          <a:p>
            <a:pPr lvl="1"/>
            <a:r>
              <a:rPr lang="en-US" sz="1400" dirty="0"/>
              <a:t>[Other?]</a:t>
            </a:r>
          </a:p>
          <a:p>
            <a:pPr lvl="1"/>
            <a:r>
              <a:rPr lang="en-US" sz="1400" dirty="0"/>
              <a:t>[References?]</a:t>
            </a:r>
          </a:p>
          <a:p>
            <a:pPr lvl="2"/>
            <a:endParaRPr lang="en-US" dirty="0"/>
          </a:p>
          <a:p>
            <a:pPr lvl="2"/>
            <a:endParaRPr lang="en-US" dirty="0"/>
          </a:p>
          <a:p>
            <a:endParaRPr lang="en-US" dirty="0"/>
          </a:p>
        </p:txBody>
      </p:sp>
    </p:spTree>
    <p:extLst>
      <p:ext uri="{BB962C8B-B14F-4D97-AF65-F5344CB8AC3E}">
        <p14:creationId xmlns:p14="http://schemas.microsoft.com/office/powerpoint/2010/main" val="3415561574"/>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200" dirty="0"/>
              <a:t>130.  Nature of Technology/System Measurement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Risk is frequently associated with failures of measurement</a:t>
            </a:r>
          </a:p>
          <a:p>
            <a:pPr lvl="2"/>
            <a:r>
              <a:rPr lang="en-US" dirty="0"/>
              <a:t>Ignorance of need for measurement</a:t>
            </a:r>
          </a:p>
          <a:p>
            <a:pPr lvl="3"/>
            <a:r>
              <a:rPr lang="en-US" dirty="0"/>
              <a:t>Unmeasured system parameter is an unknown risk</a:t>
            </a:r>
          </a:p>
          <a:p>
            <a:pPr lvl="3"/>
            <a:r>
              <a:rPr lang="en-US" dirty="0"/>
              <a:t>E.g., No temperature sensor in battery compartment of Boeing 777</a:t>
            </a:r>
          </a:p>
          <a:p>
            <a:pPr lvl="2"/>
            <a:r>
              <a:rPr lang="en-US" dirty="0"/>
              <a:t>Reliance on wrong measurement</a:t>
            </a:r>
          </a:p>
          <a:p>
            <a:pPr lvl="3"/>
            <a:r>
              <a:rPr lang="en-US" dirty="0"/>
              <a:t>What gets measured gets done, but measurement of the wrong system quality can provide a false sense of security regarding unmeasured parameters</a:t>
            </a:r>
          </a:p>
          <a:p>
            <a:pPr lvl="3"/>
            <a:r>
              <a:rPr lang="en-US" dirty="0"/>
              <a:t>E.g., GNP (Gross National Product) as measure of national financial health has been criticized as narrowing the attention on other quality of life measurements</a:t>
            </a:r>
          </a:p>
          <a:p>
            <a:pPr lvl="1"/>
            <a:r>
              <a:rPr lang="en-US" dirty="0"/>
              <a:t>Context can drive efficacy of different types and standards of measurement</a:t>
            </a:r>
          </a:p>
          <a:p>
            <a:pPr lvl="1"/>
            <a:r>
              <a:rPr lang="en-US" dirty="0"/>
              <a:t>What do proposed system performance and impact measurements indicate?</a:t>
            </a:r>
          </a:p>
          <a:p>
            <a:pPr lvl="2"/>
            <a:r>
              <a:rPr lang="en-US" dirty="0"/>
              <a:t>Are system performance metrics capturing all relevant parameters of system operation and risks?</a:t>
            </a:r>
          </a:p>
          <a:p>
            <a:pPr lvl="3"/>
            <a:r>
              <a:rPr lang="en-US" dirty="0"/>
              <a:t>If not, what is missing, and what are the mechanisms to improve the metrics?</a:t>
            </a:r>
          </a:p>
          <a:p>
            <a:pPr lvl="2"/>
            <a:r>
              <a:rPr lang="en-US" dirty="0"/>
              <a:t>Need to distinguish among measurement systems in operation</a:t>
            </a:r>
          </a:p>
          <a:p>
            <a:pPr lvl="2"/>
            <a:r>
              <a:rPr lang="en-US" dirty="0"/>
              <a:t>Data measurement scales and variables include nominal, categorical, ordinal, interval and ratio</a:t>
            </a:r>
          </a:p>
          <a:p>
            <a:pPr lvl="1"/>
            <a:r>
              <a:rPr lang="en-US" dirty="0"/>
              <a:t>Question of relative value of measurements of parameters that are correlated with system function versus capture of causative factors.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396692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130.  Nature of Technology/System Measurement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Evaluate totality of measurements used in decision making in given system/technology</a:t>
            </a:r>
          </a:p>
          <a:p>
            <a:pPr lvl="2"/>
            <a:r>
              <a:rPr lang="en-US" dirty="0"/>
              <a:t>Contemplate unmeasured qualities of system by residual identified unknowns in system</a:t>
            </a:r>
          </a:p>
          <a:p>
            <a:pPr lvl="1"/>
            <a:r>
              <a:rPr lang="en-US" dirty="0"/>
              <a:t>Consider categories of metrics based on correlation vs. causation and respective roles for each type of measurement in system</a:t>
            </a:r>
          </a:p>
          <a:p>
            <a:pPr lvl="2"/>
            <a:r>
              <a:rPr lang="en-US" dirty="0"/>
              <a:t>Don’t dismiss correlative metrics, particularly in absence of knowledge of causative relationships</a:t>
            </a:r>
          </a:p>
          <a:p>
            <a:pPr lvl="3"/>
            <a:r>
              <a:rPr lang="en-US" dirty="0"/>
              <a:t>Particularly in “black box” settings where “causation” relationships are unavailable.</a:t>
            </a:r>
          </a:p>
          <a:p>
            <a:pPr lvl="1"/>
            <a:r>
              <a:rPr lang="en-US" dirty="0"/>
              <a:t>Consider different current system measurements and what they represent, and whether they are being applied too narrowly and/or too broadly in practice.  Types of numbers – ordinal, nominal, etc. (see ref for 5 types and use blood pressure example to illustrate)</a:t>
            </a:r>
          </a:p>
          <a:p>
            <a:pPr lvl="2"/>
            <a:r>
              <a:rPr lang="en-US" dirty="0"/>
              <a:t>Characteristics – (blood quantity)</a:t>
            </a:r>
          </a:p>
          <a:p>
            <a:pPr lvl="2"/>
            <a:r>
              <a:rPr lang="en-US" dirty="0"/>
              <a:t>Performance – blood pressure</a:t>
            </a:r>
          </a:p>
          <a:p>
            <a:pPr lvl="2"/>
            <a:r>
              <a:rPr lang="en-US" dirty="0"/>
              <a:t>Relationship – optimal blood pressure</a:t>
            </a:r>
          </a:p>
          <a:p>
            <a:pPr lvl="2"/>
            <a:r>
              <a:rPr lang="en-US" dirty="0"/>
              <a:t>Capacity for change – band of </a:t>
            </a:r>
          </a:p>
          <a:p>
            <a:pPr lvl="1"/>
            <a:r>
              <a:rPr lang="en-US" dirty="0"/>
              <a:t> [Other?]</a:t>
            </a:r>
          </a:p>
          <a:p>
            <a:pPr lvl="1"/>
            <a:r>
              <a:rPr lang="en-US" dirty="0"/>
              <a:t>References: See E.g., Art Brock’s work on parsing of systems of measurement</a:t>
            </a:r>
          </a:p>
        </p:txBody>
      </p:sp>
    </p:spTree>
    <p:extLst>
      <p:ext uri="{BB962C8B-B14F-4D97-AF65-F5344CB8AC3E}">
        <p14:creationId xmlns:p14="http://schemas.microsoft.com/office/powerpoint/2010/main" val="386715240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131.  Degree of Disruption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solidFill>
                  <a:srgbClr val="000000"/>
                </a:solidFill>
              </a:rPr>
              <a:t>Innovation is perceived as generally desirable, but is often the driver of disruptions that are costly for various elements/components of a system</a:t>
            </a:r>
          </a:p>
          <a:p>
            <a:pPr lvl="2"/>
            <a:r>
              <a:rPr lang="en-US" dirty="0">
                <a:solidFill>
                  <a:srgbClr val="000000"/>
                </a:solidFill>
              </a:rPr>
              <a:t>How can an individual an/or institution best evaluate the relative burdens and benefits of disruption in contemplating a system change, upgrade, etc.</a:t>
            </a:r>
          </a:p>
          <a:p>
            <a:pPr lvl="1"/>
            <a:r>
              <a:rPr lang="en-US" dirty="0">
                <a:solidFill>
                  <a:srgbClr val="000000"/>
                </a:solidFill>
              </a:rPr>
              <a:t>In increasingly interoperable architectures for ITC, the presence of frequently-less-secure and less-private “legacy” systems undermines broader system security and privacy</a:t>
            </a:r>
          </a:p>
          <a:p>
            <a:pPr lvl="2"/>
            <a:r>
              <a:rPr lang="en-US" dirty="0">
                <a:solidFill>
                  <a:srgbClr val="000000"/>
                </a:solidFill>
              </a:rPr>
              <a:t>How can resistant legacy systems be encouraged to traverse the prohibited “threshold energy” of costly disruption to be brought into conformity with broader systems best practices?</a:t>
            </a:r>
          </a:p>
          <a:p>
            <a:pPr lvl="1"/>
            <a:r>
              <a:rPr lang="en-US" dirty="0">
                <a:solidFill>
                  <a:srgbClr val="000000"/>
                </a:solidFill>
              </a:rPr>
              <a:t>There are few available measurements (other than direct and indirect costs (the latter of which is frequently a “ballpark” figure) of the various degrees of disruption to help guide decisions of individuals and institutions regarding investment in and adoption of new systems and technologies.</a:t>
            </a:r>
          </a:p>
          <a:p>
            <a:pPr lvl="2"/>
            <a:r>
              <a:rPr lang="en-US" dirty="0">
                <a:solidFill>
                  <a:srgbClr val="000000"/>
                </a:solidFill>
              </a:rPr>
              <a:t>Existing metrics are primarily market/economic considerations, which mask many elements of social, political and cultural disruption that can ultimately be adverse to system goals.</a:t>
            </a:r>
          </a:p>
          <a:p>
            <a:pPr lvl="1"/>
            <a:r>
              <a:rPr lang="en-US" dirty="0">
                <a:solidFill>
                  <a:srgbClr val="000000"/>
                </a:solidFill>
              </a:rPr>
              <a:t>What are the metrics that can inform stakeholder decision making regarding the degree of disruption in information networks?</a:t>
            </a:r>
          </a:p>
          <a:p>
            <a:pPr lvl="2"/>
            <a:r>
              <a:rPr lang="en-US" dirty="0">
                <a:solidFill>
                  <a:srgbClr val="000000"/>
                </a:solidFill>
              </a:rPr>
              <a:t>What is relationship of stability and disruption for different stakeholders from same action</a:t>
            </a:r>
          </a:p>
          <a:p>
            <a:pPr lvl="3"/>
            <a:r>
              <a:rPr lang="en-US" dirty="0">
                <a:solidFill>
                  <a:srgbClr val="000000"/>
                </a:solidFill>
              </a:rPr>
              <a:t>Consider notion of “entropy” in context of “zero sum” analysis of disorder and disruption</a:t>
            </a:r>
          </a:p>
          <a:p>
            <a:pPr lvl="3"/>
            <a:r>
              <a:rPr lang="en-US" dirty="0">
                <a:solidFill>
                  <a:srgbClr val="000000"/>
                </a:solidFill>
              </a:rPr>
              <a:t>Consider metrics that can help parse mutual, simultaneous disorder NIMBYism</a:t>
            </a:r>
          </a:p>
          <a:p>
            <a:pPr lvl="1"/>
            <a:r>
              <a:rPr lang="en-US" dirty="0"/>
              <a:t>[Other?]</a:t>
            </a:r>
          </a:p>
          <a:p>
            <a:r>
              <a:rPr lang="en-US" dirty="0"/>
              <a:t>References</a:t>
            </a:r>
          </a:p>
          <a:p>
            <a:endParaRPr lang="en-US" dirty="0">
              <a:solidFill>
                <a:srgbClr val="000000"/>
              </a:solidFill>
            </a:endParaRPr>
          </a:p>
        </p:txBody>
      </p:sp>
    </p:spTree>
    <p:extLst>
      <p:ext uri="{BB962C8B-B14F-4D97-AF65-F5344CB8AC3E}">
        <p14:creationId xmlns:p14="http://schemas.microsoft.com/office/powerpoint/2010/main" val="14396692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131.  Degree of Disruption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marL="742950" lvl="2" indent="-342900"/>
            <a:r>
              <a:rPr lang="en-US" dirty="0">
                <a:solidFill>
                  <a:srgbClr val="000000"/>
                </a:solidFill>
              </a:rPr>
              <a:t>Consider hybridization of multiple Atlas “risk maps” as one mechanism to evaluate relative degrees of disruption from multiple stakeholder perspectives.</a:t>
            </a:r>
          </a:p>
          <a:p>
            <a:pPr marL="742950" lvl="2" indent="-342900"/>
            <a:r>
              <a:rPr lang="en-US" dirty="0">
                <a:solidFill>
                  <a:srgbClr val="000000"/>
                </a:solidFill>
              </a:rPr>
              <a:t>Consider “goals weighting” exercise to enable stakeholder groups to improve strategies of engagement among stakeholder groups of relative levels of disruption in and among communities</a:t>
            </a:r>
          </a:p>
          <a:p>
            <a:pPr marL="742950" lvl="2" indent="-342900"/>
            <a:r>
              <a:rPr lang="en-US" dirty="0">
                <a:solidFill>
                  <a:srgbClr val="000000"/>
                </a:solidFill>
              </a:rPr>
              <a:t>Consider the extent to which elements of the system/technology operation are amenable to traditional industrial organizational principles, systems engineering principles and other frameworks for allocating disruption and disorder</a:t>
            </a:r>
          </a:p>
          <a:p>
            <a:pPr marL="742950" lvl="2" indent="-342900"/>
            <a:r>
              <a:rPr lang="en-US" dirty="0">
                <a:solidFill>
                  <a:srgbClr val="000000"/>
                </a:solidFill>
              </a:rPr>
              <a:t>Consider various “change management” frameworks as sources of assistance for managing ITC, security, IM, privacy and related system changes.</a:t>
            </a:r>
          </a:p>
          <a:p>
            <a:pPr lvl="1"/>
            <a:r>
              <a:rPr lang="en-US" dirty="0"/>
              <a:t>[Other?]</a:t>
            </a:r>
          </a:p>
          <a:p>
            <a:r>
              <a:rPr lang="en-US" dirty="0"/>
              <a:t>References</a:t>
            </a:r>
          </a:p>
          <a:p>
            <a:pPr lvl="1"/>
            <a:r>
              <a:rPr lang="en-US" dirty="0"/>
              <a:t>See NATURE magazine article on SDG “Goals Scoring” strategy for potential process for multi-stakeholder evaluation of heterogeneous goals  at:  </a:t>
            </a:r>
            <a:r>
              <a:rPr lang="en-US" dirty="0">
                <a:hlinkClick r:id="rId2"/>
              </a:rPr>
              <a:t>http://www.nature.com/news/policy-map-the-interactions-between-sustainable-development-goals-1.20075</a:t>
            </a:r>
            <a:r>
              <a:rPr lang="en-US" dirty="0"/>
              <a:t> </a:t>
            </a:r>
          </a:p>
          <a:p>
            <a:pPr marL="0" indent="-400050"/>
            <a:endParaRPr lang="en-US" dirty="0">
              <a:solidFill>
                <a:srgbClr val="000000"/>
              </a:solidFill>
            </a:endParaRPr>
          </a:p>
          <a:p>
            <a:endParaRPr lang="en-US" dirty="0"/>
          </a:p>
        </p:txBody>
      </p:sp>
    </p:spTree>
    <p:extLst>
      <p:ext uri="{BB962C8B-B14F-4D97-AF65-F5344CB8AC3E}">
        <p14:creationId xmlns:p14="http://schemas.microsoft.com/office/powerpoint/2010/main" val="386715240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132.   Quality of Testing/Use-Cases Applied </a:t>
            </a:r>
          </a:p>
        </p:txBody>
      </p:sp>
      <p:sp>
        <p:nvSpPr>
          <p:cNvPr id="3" name="Content Placeholder 2"/>
          <p:cNvSpPr>
            <a:spLocks noGrp="1"/>
          </p:cNvSpPr>
          <p:nvPr>
            <p:ph idx="1"/>
          </p:nvPr>
        </p:nvSpPr>
        <p:spPr/>
        <p:txBody>
          <a:bodyPr>
            <a:normAutofit fontScale="55000" lnSpcReduction="20000"/>
          </a:bodyPr>
          <a:lstStyle/>
          <a:p>
            <a:r>
              <a:rPr lang="en-US" sz="2600" dirty="0"/>
              <a:t>Challenges</a:t>
            </a:r>
          </a:p>
          <a:p>
            <a:pPr lvl="1"/>
            <a:r>
              <a:rPr lang="en-US" sz="2600" dirty="0"/>
              <a:t>Was adequate criteria applied for selection of testing protocols and use cases during design and development stages of system/technology?</a:t>
            </a:r>
          </a:p>
          <a:p>
            <a:pPr lvl="2"/>
            <a:r>
              <a:rPr lang="en-US" sz="2600" dirty="0"/>
              <a:t>Are the selected protocols and use cases representative of what a system and/or technology will encounter in the field?</a:t>
            </a:r>
          </a:p>
          <a:p>
            <a:pPr lvl="3"/>
            <a:r>
              <a:rPr lang="en-US" sz="2200" dirty="0"/>
              <a:t>Were they selected non-objectively for maximum “positive” results which fosters adoption but skews reliability and usefulness?</a:t>
            </a:r>
          </a:p>
          <a:p>
            <a:pPr lvl="1"/>
            <a:endParaRPr lang="en-US" sz="2600" dirty="0"/>
          </a:p>
          <a:p>
            <a:pPr lvl="1"/>
            <a:r>
              <a:rPr lang="en-US" sz="2600" dirty="0"/>
              <a:t>What are the standards, protocols for evaluating the quality of use cases and testing protocols for the subject technology/system?</a:t>
            </a:r>
          </a:p>
          <a:p>
            <a:pPr lvl="1"/>
            <a:endParaRPr lang="en-US" sz="2600" dirty="0"/>
          </a:p>
          <a:p>
            <a:pPr lvl="1"/>
            <a:r>
              <a:rPr lang="en-US" sz="2600" dirty="0"/>
              <a:t>How should the clarification of testing/use case protocols be linked to auditing and enforcement mechanisms meant to stabilize behaviors of stakeholders through time?</a:t>
            </a:r>
          </a:p>
          <a:p>
            <a:pPr lvl="2"/>
            <a:r>
              <a:rPr lang="en-US" sz="2200" dirty="0"/>
              <a:t>What gets measured gets done, so link of shared measurements through all phases of product/system design, development, deployment, testing, audit should be linked or at least correlated to assure that performance in operation helps inform technology and system improvement.</a:t>
            </a:r>
          </a:p>
          <a:p>
            <a:pPr lvl="1"/>
            <a:endParaRPr lang="en-US" sz="2600" dirty="0"/>
          </a:p>
          <a:p>
            <a:pPr lvl="1"/>
            <a:r>
              <a:rPr lang="en-US" sz="2600" dirty="0"/>
              <a:t>What subset of existing testing protocols and use cases are inappropriate for use in broader contexts because they reflect influences that are different than system reliability/security needs?</a:t>
            </a:r>
          </a:p>
          <a:p>
            <a:pPr lvl="2"/>
            <a:r>
              <a:rPr lang="en-US" sz="2600" dirty="0"/>
              <a:t>When, and in what ways, do non-objective criteria and slanted use cases negatively affect cybersecurity and privacy systems?</a:t>
            </a:r>
          </a:p>
          <a:p>
            <a:pPr lvl="1"/>
            <a:r>
              <a:rPr lang="en-US" dirty="0"/>
              <a:t>[Other?]</a:t>
            </a:r>
          </a:p>
          <a:p>
            <a:r>
              <a:rPr lang="en-US" dirty="0"/>
              <a:t>References</a:t>
            </a:r>
          </a:p>
          <a:p>
            <a:endParaRPr lang="en-US" sz="3400" dirty="0"/>
          </a:p>
          <a:p>
            <a:pPr lvl="2"/>
            <a:endParaRPr lang="en-US" dirty="0"/>
          </a:p>
        </p:txBody>
      </p:sp>
    </p:spTree>
    <p:extLst>
      <p:ext uri="{BB962C8B-B14F-4D97-AF65-F5344CB8AC3E}">
        <p14:creationId xmlns:p14="http://schemas.microsoft.com/office/powerpoint/2010/main" val="14396692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132. Quality of Testing/Use-Cases Applied  </a:t>
            </a:r>
          </a:p>
        </p:txBody>
      </p:sp>
      <p:sp>
        <p:nvSpPr>
          <p:cNvPr id="3" name="Content Placeholder 2"/>
          <p:cNvSpPr>
            <a:spLocks noGrp="1"/>
          </p:cNvSpPr>
          <p:nvPr>
            <p:ph idx="1"/>
          </p:nvPr>
        </p:nvSpPr>
        <p:spPr/>
        <p:txBody>
          <a:bodyPr>
            <a:normAutofit fontScale="77500" lnSpcReduction="20000"/>
          </a:bodyPr>
          <a:lstStyle/>
          <a:p>
            <a:r>
              <a:rPr lang="en-US" dirty="0"/>
              <a:t>Candidate Analytical Frameworks/Metrics/Actions</a:t>
            </a:r>
          </a:p>
          <a:p>
            <a:pPr lvl="1"/>
            <a:r>
              <a:rPr lang="en-US" dirty="0"/>
              <a:t>Need to develop parameters for testing of testing protocols</a:t>
            </a:r>
          </a:p>
          <a:p>
            <a:pPr lvl="2"/>
            <a:r>
              <a:rPr lang="en-US" dirty="0"/>
              <a:t>Who will “watch the watchers?”</a:t>
            </a:r>
          </a:p>
          <a:p>
            <a:pPr lvl="2"/>
            <a:r>
              <a:rPr lang="en-US" dirty="0"/>
              <a:t>Who will “test the testers?”</a:t>
            </a:r>
          </a:p>
          <a:p>
            <a:pPr lvl="1"/>
            <a:r>
              <a:rPr lang="en-US" dirty="0"/>
              <a:t>Need to develop standards and criteria for development and testing of Use Cases</a:t>
            </a:r>
          </a:p>
          <a:p>
            <a:pPr lvl="1"/>
            <a:r>
              <a:rPr lang="en-US" dirty="0"/>
              <a:t>Need to encourage publication of null and negative results in cybersecurity and privacy testing	</a:t>
            </a:r>
          </a:p>
          <a:p>
            <a:pPr lvl="2"/>
            <a:r>
              <a:rPr lang="en-US" dirty="0"/>
              <a:t>Consider contrary challenge of publication as revelation of system weakness</a:t>
            </a:r>
          </a:p>
          <a:p>
            <a:pPr lvl="2"/>
            <a:r>
              <a:rPr lang="en-US" dirty="0"/>
              <a:t>Compare NSF and NIH programs to require publication of negative results in sponsored scientific research.</a:t>
            </a:r>
          </a:p>
          <a:p>
            <a:pPr lvl="1"/>
            <a:r>
              <a:rPr lang="en-US" dirty="0"/>
              <a:t>[Other?]</a:t>
            </a:r>
          </a:p>
          <a:p>
            <a:r>
              <a:rPr lang="en-US" dirty="0"/>
              <a:t>References</a:t>
            </a:r>
          </a:p>
          <a:p>
            <a:endParaRPr lang="en-US" dirty="0"/>
          </a:p>
          <a:p>
            <a:pPr marL="914400" lvl="2" indent="0">
              <a:buNone/>
            </a:pPr>
            <a:endParaRPr lang="en-US" dirty="0"/>
          </a:p>
          <a:p>
            <a:endParaRPr lang="en-US" dirty="0"/>
          </a:p>
        </p:txBody>
      </p:sp>
    </p:spTree>
    <p:extLst>
      <p:ext uri="{BB962C8B-B14F-4D97-AF65-F5344CB8AC3E}">
        <p14:creationId xmlns:p14="http://schemas.microsoft.com/office/powerpoint/2010/main" val="3867152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151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dirty="0">
                <a:solidFill>
                  <a:srgbClr val="00B050"/>
                </a:solidFill>
              </a:rPr>
              <a:t>331</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332</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333</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334</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335</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336</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337</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338</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339</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340</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341</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342</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343</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344</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345</a:t>
            </a:r>
            <a:r>
              <a:rPr lang="en-US">
                <a:solidFill>
                  <a:srgbClr val="00B050"/>
                </a:solidFill>
              </a:rPr>
              <a:t>. Encoding </a:t>
            </a:r>
            <a:r>
              <a:rPr lang="en-US" dirty="0">
                <a:solidFill>
                  <a:srgbClr val="00B050"/>
                </a:solidFill>
              </a:rPr>
              <a:t>and Decoding Meaning – Rhetoric and Persuasion - </a:t>
            </a:r>
          </a:p>
          <a:p>
            <a:endParaRPr lang="en-US" dirty="0"/>
          </a:p>
        </p:txBody>
      </p:sp>
      <p:sp>
        <p:nvSpPr>
          <p:cNvPr id="4" name="TextBox 3">
            <a:extLst>
              <a:ext uri="{FF2B5EF4-FFF2-40B4-BE49-F238E27FC236}">
                <a16:creationId xmlns:a16="http://schemas.microsoft.com/office/drawing/2014/main" id="{9A17227F-36FC-C74D-A963-153DD0235FDE}"/>
              </a:ext>
            </a:extLst>
          </p:cNvPr>
          <p:cNvSpPr txBox="1"/>
          <p:nvPr/>
        </p:nvSpPr>
        <p:spPr>
          <a:xfrm>
            <a:off x="-893135" y="4669022"/>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7959930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71562"/>
          </a:xfrm>
        </p:spPr>
        <p:txBody>
          <a:bodyPr>
            <a:normAutofit/>
          </a:bodyPr>
          <a:lstStyle/>
          <a:p>
            <a:r>
              <a:rPr lang="en-US" sz="3200" dirty="0">
                <a:solidFill>
                  <a:srgbClr val="000000"/>
                </a:solidFill>
              </a:rPr>
              <a:t>133. Threat Vector Sub-Analysis </a:t>
            </a:r>
            <a:br>
              <a:rPr lang="en-US" sz="3200" dirty="0">
                <a:solidFill>
                  <a:srgbClr val="000000"/>
                </a:solidFill>
              </a:rPr>
            </a:br>
            <a:endParaRPr lang="en-US" sz="3200" dirty="0">
              <a:solidFill>
                <a:srgbClr val="000000"/>
              </a:solidFill>
            </a:endParaRP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solidFill>
                  <a:srgbClr val="000000"/>
                </a:solidFill>
              </a:rPr>
              <a:t>AAAA Risks (Attacks, Accidents, Acts of Nature and AI/Autonomous Systems) reflect only the “first order” parsing of risks, and each category contains myriad sorts of threats that warrant further investigation and analysis if they are to be better understood and addressed</a:t>
            </a:r>
          </a:p>
          <a:p>
            <a:pPr lvl="1"/>
            <a:r>
              <a:rPr lang="en-US" dirty="0">
                <a:solidFill>
                  <a:srgbClr val="000000"/>
                </a:solidFill>
              </a:rPr>
              <a:t>Ignorance of specific source of harm or threat undermines defensive and mitigation strategies for cybersecurity and information network integrity.  Compare:</a:t>
            </a:r>
          </a:p>
          <a:p>
            <a:pPr lvl="2"/>
            <a:r>
              <a:rPr lang="en-US" dirty="0">
                <a:solidFill>
                  <a:srgbClr val="000000"/>
                </a:solidFill>
              </a:rPr>
              <a:t>Ignorance of sources of disease prevention causes waste of resources directed against false harm vectors</a:t>
            </a:r>
          </a:p>
          <a:p>
            <a:pPr lvl="2"/>
            <a:r>
              <a:rPr lang="en-US" dirty="0">
                <a:solidFill>
                  <a:srgbClr val="000000"/>
                </a:solidFill>
              </a:rPr>
              <a:t>Misunderstanding of complex market relationships feeds arbitrageurs, high-speed traders, etc.</a:t>
            </a:r>
          </a:p>
          <a:p>
            <a:pPr lvl="1"/>
            <a:r>
              <a:rPr lang="en-US" dirty="0">
                <a:solidFill>
                  <a:srgbClr val="000000"/>
                </a:solidFill>
              </a:rPr>
              <a:t>Security “tunnel vision” leaves systems exposed to unanticipated risks</a:t>
            </a:r>
          </a:p>
          <a:p>
            <a:pPr lvl="1"/>
            <a:r>
              <a:rPr lang="en-US" dirty="0">
                <a:solidFill>
                  <a:srgbClr val="000000"/>
                </a:solidFill>
              </a:rPr>
              <a:t>How can threat vectors that are sub-categories of all types of AAAA risks be evaluated to improve efficacy of risk mitigation?</a:t>
            </a:r>
          </a:p>
          <a:p>
            <a:pPr lvl="2"/>
            <a:r>
              <a:rPr lang="en-US" dirty="0">
                <a:solidFill>
                  <a:srgbClr val="000000"/>
                </a:solidFill>
              </a:rPr>
              <a:t>What is nature of causative relationships where multiple factors feed into risk setting?</a:t>
            </a:r>
          </a:p>
          <a:p>
            <a:pPr lvl="2"/>
            <a:r>
              <a:rPr lang="en-US" dirty="0">
                <a:solidFill>
                  <a:srgbClr val="000000"/>
                </a:solidFill>
              </a:rPr>
              <a:t>How can the interdisciplinary study and practice of risk mitigation be improved through normalization of risk analyses?</a:t>
            </a:r>
          </a:p>
          <a:p>
            <a:pPr lvl="1"/>
            <a:r>
              <a:rPr lang="en-US" dirty="0"/>
              <a:t>[Other?]</a:t>
            </a:r>
          </a:p>
          <a:p>
            <a:r>
              <a:rPr lang="en-US" dirty="0"/>
              <a:t>References</a:t>
            </a:r>
          </a:p>
          <a:p>
            <a:endParaRPr lang="en-US" dirty="0">
              <a:solidFill>
                <a:srgbClr val="000000"/>
              </a:solidFill>
            </a:endParaRPr>
          </a:p>
          <a:p>
            <a:pPr lvl="2"/>
            <a:endParaRPr lang="en-US" dirty="0">
              <a:solidFill>
                <a:srgbClr val="008000"/>
              </a:solidFill>
            </a:endParaRPr>
          </a:p>
        </p:txBody>
      </p:sp>
    </p:spTree>
    <p:extLst>
      <p:ext uri="{BB962C8B-B14F-4D97-AF65-F5344CB8AC3E}">
        <p14:creationId xmlns:p14="http://schemas.microsoft.com/office/powerpoint/2010/main" val="14396692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00"/>
                </a:solidFill>
              </a:rPr>
              <a:t>133. Threat Vector Sub-Analysis </a:t>
            </a:r>
            <a:br>
              <a:rPr lang="en-US" sz="3200" dirty="0">
                <a:solidFill>
                  <a:srgbClr val="000000"/>
                </a:solidFill>
              </a:rPr>
            </a:br>
            <a:r>
              <a:rPr lang="en-US" sz="3200" dirty="0">
                <a:solidFill>
                  <a:srgbClr val="000000"/>
                </a:solidFill>
              </a:rPr>
              <a:t>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solidFill>
                  <a:srgbClr val="000000"/>
                </a:solidFill>
              </a:rPr>
              <a:t>Consider relationship to “Scale” maps in atlas</a:t>
            </a:r>
          </a:p>
          <a:p>
            <a:pPr lvl="2"/>
            <a:r>
              <a:rPr lang="en-US" dirty="0">
                <a:solidFill>
                  <a:srgbClr val="000000"/>
                </a:solidFill>
              </a:rPr>
              <a:t>Address relationships within AND among levels of system</a:t>
            </a:r>
          </a:p>
          <a:p>
            <a:pPr lvl="1"/>
            <a:r>
              <a:rPr lang="en-US" dirty="0">
                <a:solidFill>
                  <a:srgbClr val="000000"/>
                </a:solidFill>
              </a:rPr>
              <a:t>Triage attention toward refinement and subdivision of risk models to maximize efficiency of existing security resource deployment</a:t>
            </a:r>
          </a:p>
          <a:p>
            <a:pPr lvl="2"/>
            <a:r>
              <a:rPr lang="en-US" dirty="0">
                <a:solidFill>
                  <a:srgbClr val="000000"/>
                </a:solidFill>
              </a:rPr>
              <a:t>Also attend to resulting “externalities”</a:t>
            </a:r>
          </a:p>
          <a:p>
            <a:pPr lvl="2"/>
            <a:r>
              <a:rPr lang="en-US" dirty="0">
                <a:solidFill>
                  <a:srgbClr val="000000"/>
                </a:solidFill>
              </a:rPr>
              <a:t>Red Flag risks that arise whenever you hear phrase “that is out of scope.”</a:t>
            </a:r>
          </a:p>
          <a:p>
            <a:pPr lvl="2"/>
            <a:r>
              <a:rPr lang="en-US" dirty="0">
                <a:solidFill>
                  <a:srgbClr val="000000"/>
                </a:solidFill>
              </a:rPr>
              <a:t>Establish the practice of “mining the externality” for new risk insights</a:t>
            </a:r>
          </a:p>
          <a:p>
            <a:pPr lvl="1"/>
            <a:r>
              <a:rPr lang="en-US" dirty="0">
                <a:solidFill>
                  <a:srgbClr val="000000"/>
                </a:solidFill>
              </a:rPr>
              <a:t>Mature models of cybersecurity and network integrity will “unpack” sources of risks as they are encountered to better understand potential strategies and tactics to prevent and respond to risks</a:t>
            </a:r>
          </a:p>
          <a:p>
            <a:pPr lvl="2"/>
            <a:r>
              <a:rPr lang="en-US" dirty="0">
                <a:solidFill>
                  <a:srgbClr val="000000"/>
                </a:solidFill>
              </a:rPr>
              <a:t>Compare model of human (and avian) learned immunity systems, as compared to innate immunity.</a:t>
            </a:r>
          </a:p>
          <a:p>
            <a:pPr lvl="1"/>
            <a:r>
              <a:rPr lang="en-US" dirty="0">
                <a:solidFill>
                  <a:srgbClr val="000000"/>
                </a:solidFill>
              </a:rPr>
              <a:t>Start with known risk categories and consider differences within that category</a:t>
            </a:r>
          </a:p>
          <a:p>
            <a:pPr lvl="2"/>
            <a:r>
              <a:rPr lang="en-US" dirty="0">
                <a:solidFill>
                  <a:srgbClr val="000000"/>
                </a:solidFill>
              </a:rPr>
              <a:t>E.g., for “Attack” is the nature of the attack for economic or political gain</a:t>
            </a:r>
          </a:p>
          <a:p>
            <a:pPr lvl="3"/>
            <a:r>
              <a:rPr lang="en-US" dirty="0">
                <a:solidFill>
                  <a:srgbClr val="000000"/>
                </a:solidFill>
              </a:rPr>
              <a:t>What are the attack profiles and potential defenses and mitigations for the two different scenarios and how do they differ</a:t>
            </a:r>
          </a:p>
          <a:p>
            <a:pPr lvl="2"/>
            <a:r>
              <a:rPr lang="en-US" dirty="0">
                <a:solidFill>
                  <a:srgbClr val="000000"/>
                </a:solidFill>
              </a:rPr>
              <a:t>E.g., for “Accident” is the nature of the cause due to lack of training, or intentionally ignoring risky situation, etc.</a:t>
            </a:r>
          </a:p>
          <a:p>
            <a:pPr lvl="1"/>
            <a:r>
              <a:rPr lang="en-US" dirty="0"/>
              <a:t>[Other?]</a:t>
            </a:r>
          </a:p>
          <a:p>
            <a:r>
              <a:rPr lang="en-US" dirty="0"/>
              <a:t>References</a:t>
            </a:r>
          </a:p>
          <a:p>
            <a:pPr lvl="1"/>
            <a:r>
              <a:rPr lang="en-US" dirty="0">
                <a:solidFill>
                  <a:srgbClr val="000000"/>
                </a:solidFill>
              </a:rPr>
              <a:t>Ref. Jennifer Best “Governing for Failure” in Bibliography</a:t>
            </a:r>
          </a:p>
          <a:p>
            <a:pPr lvl="1"/>
            <a:endParaRPr lang="en-US" dirty="0"/>
          </a:p>
          <a:p>
            <a:endParaRPr lang="en-US" dirty="0">
              <a:solidFill>
                <a:srgbClr val="000000"/>
              </a:solidFill>
            </a:endParaRPr>
          </a:p>
          <a:p>
            <a:pPr lvl="1"/>
            <a:endParaRPr lang="en-US" dirty="0">
              <a:solidFill>
                <a:srgbClr val="008000"/>
              </a:solidFill>
            </a:endParaRPr>
          </a:p>
          <a:p>
            <a:pPr lvl="1"/>
            <a:endParaRPr lang="en-US" dirty="0"/>
          </a:p>
          <a:p>
            <a:endParaRPr lang="en-US" dirty="0"/>
          </a:p>
        </p:txBody>
      </p:sp>
    </p:spTree>
    <p:extLst>
      <p:ext uri="{BB962C8B-B14F-4D97-AF65-F5344CB8AC3E}">
        <p14:creationId xmlns:p14="http://schemas.microsoft.com/office/powerpoint/2010/main" val="386715240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00"/>
                </a:solidFill>
              </a:rPr>
              <a:t>134. Degree of Habituation and Adherence</a:t>
            </a:r>
            <a:br>
              <a:rPr lang="en-US" sz="3200" dirty="0">
                <a:solidFill>
                  <a:srgbClr val="000000"/>
                </a:solidFill>
              </a:rPr>
            </a:br>
            <a:endParaRPr lang="en-US" sz="3200" dirty="0">
              <a:solidFill>
                <a:srgbClr val="000000"/>
              </a:solidFill>
            </a:endParaRP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To the extent that the exercise by counterparties of discretion in interactions is viewed by stakeholders as risky, assurances of behavioral predictability can reassure parties and decrease transaction friction.</a:t>
            </a:r>
          </a:p>
          <a:p>
            <a:pPr lvl="2"/>
            <a:r>
              <a:rPr lang="en-US" dirty="0"/>
              <a:t>Contracts perform the function of aligning expectations of parties on various negotiated points.</a:t>
            </a:r>
          </a:p>
          <a:p>
            <a:pPr lvl="2"/>
            <a:r>
              <a:rPr lang="en-US" dirty="0"/>
              <a:t>What other avenues can be applied to encouraging behavioral predictability</a:t>
            </a:r>
          </a:p>
          <a:p>
            <a:pPr lvl="3"/>
            <a:r>
              <a:rPr lang="en-US" dirty="0"/>
              <a:t>Habituation of response</a:t>
            </a:r>
          </a:p>
          <a:p>
            <a:pPr lvl="3"/>
            <a:r>
              <a:rPr lang="en-US" dirty="0"/>
              <a:t>Adherence to norms and rules</a:t>
            </a:r>
          </a:p>
          <a:p>
            <a:pPr lvl="3"/>
            <a:r>
              <a:rPr lang="en-US" dirty="0"/>
              <a:t>Other</a:t>
            </a:r>
          </a:p>
          <a:p>
            <a:pPr lvl="1"/>
            <a:r>
              <a:rPr lang="en-US" dirty="0"/>
              <a:t>Various studies support the notion that reliable performance of humans (and socio-technical systems of which humans are a part) is strongly dependent upon training and habituation of behaviors that are consistent with system rules</a:t>
            </a:r>
          </a:p>
          <a:p>
            <a:pPr lvl="2"/>
            <a:r>
              <a:rPr lang="en-US" dirty="0"/>
              <a:t>What are the evaluative criteria to establish predictive metrics for this critical element</a:t>
            </a:r>
          </a:p>
          <a:p>
            <a:pPr lvl="2"/>
            <a:r>
              <a:rPr lang="en-US" dirty="0"/>
              <a:t>Is subset of research on “autonomous” systems applicable to “autonomous” reactions of humans acting in a representative capacity in institutional settings?</a:t>
            </a:r>
          </a:p>
          <a:p>
            <a:pPr lvl="1"/>
            <a:r>
              <a:rPr lang="en-US" dirty="0"/>
              <a:t>How can useful performance metrics be developed for security performance by socio-technical information systems, including the notion of “SAAR” (Security-as-a-Reflex)</a:t>
            </a:r>
          </a:p>
          <a:p>
            <a:pPr lvl="2"/>
            <a:r>
              <a:rPr lang="en-US" dirty="0"/>
              <a:t>How measure SAAR in citizen populations?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396692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00"/>
                </a:solidFill>
              </a:rPr>
              <a:t>134. Degree of Habituation and Adherence</a:t>
            </a:r>
            <a:br>
              <a:rPr lang="en-US" sz="3200" dirty="0">
                <a:solidFill>
                  <a:srgbClr val="000000"/>
                </a:solidFill>
              </a:rPr>
            </a:br>
            <a:r>
              <a:rPr lang="en-US" sz="3200" dirty="0">
                <a:solidFill>
                  <a:srgbClr val="000000"/>
                </a:solidFill>
              </a:rPr>
              <a:t>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game-ification of scenarios to engage various individual stakeholders</a:t>
            </a:r>
          </a:p>
          <a:p>
            <a:pPr lvl="1"/>
            <a:r>
              <a:rPr lang="en-US" dirty="0"/>
              <a:t>Consider training modules, checklists and other materials to make available to citizens to encourage predictable behaviors and responses</a:t>
            </a:r>
          </a:p>
          <a:p>
            <a:pPr lvl="1"/>
            <a:r>
              <a:rPr lang="en-US" dirty="0"/>
              <a:t>Consider analogy to practice “drills” and “exercises”</a:t>
            </a:r>
          </a:p>
          <a:p>
            <a:pPr lvl="2"/>
            <a:r>
              <a:rPr lang="en-US" dirty="0"/>
              <a:t>Earthquake “Drop and cover” drills</a:t>
            </a:r>
          </a:p>
          <a:p>
            <a:pPr lvl="2"/>
            <a:r>
              <a:rPr lang="en-US" dirty="0"/>
              <a:t>Change battery in smoke alarm when change clocks for daylight savings time</a:t>
            </a:r>
          </a:p>
          <a:p>
            <a:pPr lvl="2"/>
            <a:r>
              <a:rPr lang="en-US" dirty="0"/>
              <a:t>“Look both ways before you cross the street”</a:t>
            </a:r>
          </a:p>
          <a:p>
            <a:pPr lvl="2"/>
            <a:r>
              <a:rPr lang="en-US" dirty="0"/>
              <a:t>“Look before you leap” – “think before you click?”</a:t>
            </a:r>
          </a:p>
          <a:p>
            <a:pPr lvl="1"/>
            <a:r>
              <a:rPr lang="en-US" dirty="0"/>
              <a:t>Compare and contrast setting with other models of commercial distributed reliability</a:t>
            </a:r>
          </a:p>
          <a:p>
            <a:pPr lvl="2"/>
            <a:r>
              <a:rPr lang="en-US" dirty="0"/>
              <a:t>Bank notes and coins anti-counterfeit measures</a:t>
            </a:r>
          </a:p>
          <a:p>
            <a:pPr lvl="2"/>
            <a:r>
              <a:rPr lang="en-US" dirty="0"/>
              <a:t>Commercial “brand” awareness and loyalty building</a:t>
            </a:r>
          </a:p>
          <a:p>
            <a:pPr lvl="2"/>
            <a:r>
              <a:rPr lang="en-US" dirty="0"/>
              <a:t>Compare PCI-DSS model that pushes financial responsibility to “insecure edge” of half-open system of payment cards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86715240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135. </a:t>
            </a:r>
            <a:r>
              <a:rPr lang="en-US" sz="3200" dirty="0">
                <a:solidFill>
                  <a:srgbClr val="000000"/>
                </a:solidFill>
              </a:rPr>
              <a:t>Portability of Situational Awareness </a:t>
            </a:r>
            <a:br>
              <a:rPr lang="en-US" sz="3200" dirty="0">
                <a:solidFill>
                  <a:srgbClr val="000000"/>
                </a:solidFill>
              </a:rPr>
            </a:br>
            <a:endParaRPr lang="en-US" sz="3200" dirty="0">
              <a:solidFill>
                <a:srgbClr val="000000"/>
              </a:solidFill>
            </a:endParaRP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How do you cultivate awareness and response to system challenges in massively distributed systems?</a:t>
            </a:r>
          </a:p>
          <a:p>
            <a:pPr lvl="1"/>
            <a:r>
              <a:rPr lang="en-US" dirty="0"/>
              <a:t>Big data “insights” include those associated with security, IM and privacy awareness arising with respect to system operation</a:t>
            </a:r>
          </a:p>
          <a:p>
            <a:pPr lvl="2"/>
            <a:r>
              <a:rPr lang="en-US" dirty="0"/>
              <a:t>What are the mechanisms through which awareness of these and other system challenges can be spread through the system to enhance appropriate system response?</a:t>
            </a:r>
          </a:p>
          <a:p>
            <a:pPr lvl="1"/>
            <a:r>
              <a:rPr lang="en-US" dirty="0"/>
              <a:t>Interoperable information networks yield high degrees of interconnection that enable responses to breaches of system integrity to spread “like wildfire.”</a:t>
            </a:r>
          </a:p>
          <a:p>
            <a:pPr lvl="2"/>
            <a:r>
              <a:rPr lang="en-US" dirty="0"/>
              <a:t>What are mechanisms to enable security responses and defenses to system integrity to can enjoy rapid and broad adoption?</a:t>
            </a:r>
          </a:p>
          <a:p>
            <a:pPr lvl="1"/>
            <a:r>
              <a:rPr lang="en-US" dirty="0"/>
              <a:t>In complex systems, users and operators filter information to enable them to focus on the most relevant information</a:t>
            </a:r>
          </a:p>
          <a:p>
            <a:pPr lvl="2"/>
            <a:r>
              <a:rPr lang="en-US" dirty="0"/>
              <a:t>How can relevant security, IM and privacy related information be made available throughout a system most efficiently?</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396692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135. </a:t>
            </a:r>
            <a:r>
              <a:rPr lang="en-US" sz="3200" dirty="0">
                <a:solidFill>
                  <a:srgbClr val="000000"/>
                </a:solidFill>
              </a:rPr>
              <a:t>Portability of Situational Awareness </a:t>
            </a:r>
            <a:br>
              <a:rPr lang="en-US" sz="3200" dirty="0">
                <a:solidFill>
                  <a:srgbClr val="000000"/>
                </a:solidFill>
              </a:rPr>
            </a:br>
            <a:r>
              <a:rPr lang="en-US" sz="3200" dirty="0"/>
              <a:t>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incentives for “nodes” in system to pay attention to larger system operation</a:t>
            </a:r>
          </a:p>
          <a:p>
            <a:pPr lvl="2"/>
            <a:r>
              <a:rPr lang="en-US" dirty="0"/>
              <a:t>Incentives and penalties coax performance within parameter band established by various standards for behavior of technology (via specifications) and people/institutions (via laws and norms)</a:t>
            </a:r>
          </a:p>
          <a:p>
            <a:pPr lvl="2"/>
            <a:r>
              <a:rPr lang="en-US" dirty="0"/>
              <a:t>Uniformity of performance around standards makes it easier for stakeholders to detect aberrational behaviors in system</a:t>
            </a:r>
          </a:p>
          <a:p>
            <a:pPr lvl="1"/>
            <a:r>
              <a:rPr lang="en-US" dirty="0"/>
              <a:t>Consider also biological immunity models</a:t>
            </a:r>
          </a:p>
          <a:p>
            <a:pPr lvl="2"/>
            <a:r>
              <a:rPr lang="en-US" dirty="0"/>
              <a:t>Innate versus learned immunity (Metchnikoff)</a:t>
            </a:r>
          </a:p>
          <a:p>
            <a:pPr lvl="1"/>
            <a:r>
              <a:rPr lang="en-US" dirty="0"/>
              <a:t>“Zero-Day Exploit” models</a:t>
            </a:r>
          </a:p>
          <a:p>
            <a:pPr lvl="2"/>
            <a:r>
              <a:rPr lang="en-US" dirty="0"/>
              <a:t>Zero-day exploit “buying cooperative” among nation states as form of cyber-symbio-genesis and DMZ creation for shared commercial interests?</a:t>
            </a:r>
          </a:p>
          <a:p>
            <a:pPr lvl="2"/>
            <a:r>
              <a:rPr lang="en-US" dirty="0"/>
              <a:t>Is ZDE market amenable to shared risk model (at least in part) based on AAAA risks as uncontrolled externality common to nation states?</a:t>
            </a:r>
          </a:p>
          <a:p>
            <a:pPr lvl="3"/>
            <a:r>
              <a:rPr lang="en-US" dirty="0"/>
              <a:t>Contrary trend of unilateral weapon-ization of ZDE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6715240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136. Transferability of Risk</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When risk (such as AAAA risks) cannot be prevented, how can the harms and costs be shared/spread among stakeholders to enhance overall system resilience?</a:t>
            </a:r>
          </a:p>
          <a:p>
            <a:pPr lvl="1"/>
            <a:r>
              <a:rPr lang="en-US" dirty="0"/>
              <a:t>Is the given risk context one that lends itself to pre-planning for risk transfer/sharing, or can that only be achieved after the harm/damages are incurred?</a:t>
            </a:r>
          </a:p>
          <a:p>
            <a:pPr lvl="2"/>
            <a:r>
              <a:rPr lang="en-US" dirty="0"/>
              <a:t>Is an “ounce of prevention” perceived as being worth “a pound of cure?”</a:t>
            </a:r>
          </a:p>
          <a:p>
            <a:pPr lvl="1"/>
            <a:r>
              <a:rPr lang="en-US" dirty="0"/>
              <a:t>What are the available vectors of risk sharing?</a:t>
            </a:r>
          </a:p>
          <a:p>
            <a:pPr lvl="2"/>
            <a:r>
              <a:rPr lang="en-US" dirty="0"/>
              <a:t>Pricing, Monetary systems (e.g., insurance)</a:t>
            </a:r>
          </a:p>
          <a:p>
            <a:pPr lvl="2"/>
            <a:r>
              <a:rPr lang="en-US" dirty="0"/>
              <a:t>Social/regulatory systems – harm NIMBY-ism, zoning</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9216411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136. Transferability of Risk</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alternative vectors of risk transfer</a:t>
            </a:r>
          </a:p>
          <a:p>
            <a:pPr lvl="2"/>
            <a:r>
              <a:rPr lang="en-US" dirty="0"/>
              <a:t>Reputation systems (for individuals, institutions)</a:t>
            </a:r>
          </a:p>
          <a:p>
            <a:pPr lvl="1"/>
            <a:r>
              <a:rPr lang="en-US" dirty="0"/>
              <a:t>Consider traditional and emerging insurance models</a:t>
            </a:r>
          </a:p>
          <a:p>
            <a:pPr lvl="1"/>
            <a:r>
              <a:rPr lang="en-US" dirty="0"/>
              <a:t>Consider Community support models</a:t>
            </a:r>
          </a:p>
          <a:p>
            <a:pPr lvl="2"/>
            <a:r>
              <a:rPr lang="en-US" dirty="0"/>
              <a:t>Credit Unions (“Common Bond”) recognize social bonds as reducing risk in financial contexts</a:t>
            </a:r>
          </a:p>
          <a:p>
            <a:pPr lvl="1"/>
            <a:r>
              <a:rPr lang="en-US" dirty="0"/>
              <a:t>Consider timing issues of risk</a:t>
            </a:r>
          </a:p>
          <a:p>
            <a:pPr lvl="2"/>
            <a:r>
              <a:rPr lang="en-US" dirty="0"/>
              <a:t>What is narrative to support acceleration and internalization of costs prior to risk being realized?</a:t>
            </a:r>
          </a:p>
          <a:p>
            <a:pPr lvl="1"/>
            <a:r>
              <a:rPr lang="en-US" dirty="0"/>
              <a:t>Link governance with community interests</a:t>
            </a:r>
          </a:p>
          <a:p>
            <a:pPr lvl="3"/>
            <a:r>
              <a:rPr lang="en-US" dirty="0"/>
              <a:t>Build interest in efficacy of system</a:t>
            </a:r>
          </a:p>
          <a:p>
            <a:pPr lvl="4"/>
            <a:r>
              <a:rPr lang="en-US" dirty="0"/>
              <a:t>Neighborhood Watch model</a:t>
            </a:r>
          </a:p>
          <a:p>
            <a:pPr lvl="1"/>
            <a:r>
              <a:rPr lang="en-US" dirty="0"/>
              <a:t>[Other?]</a:t>
            </a:r>
          </a:p>
          <a:p>
            <a:r>
              <a:rPr lang="en-US" dirty="0"/>
              <a:t>References</a:t>
            </a:r>
          </a:p>
          <a:p>
            <a:endParaRPr lang="en-US" dirty="0"/>
          </a:p>
          <a:p>
            <a:pPr lvl="4"/>
            <a:endParaRPr lang="en-US" dirty="0"/>
          </a:p>
          <a:p>
            <a:pPr lvl="1"/>
            <a:endParaRPr lang="en-US" dirty="0"/>
          </a:p>
        </p:txBody>
      </p:sp>
    </p:spTree>
    <p:extLst>
      <p:ext uri="{BB962C8B-B14F-4D97-AF65-F5344CB8AC3E}">
        <p14:creationId xmlns:p14="http://schemas.microsoft.com/office/powerpoint/2010/main" val="3343616178"/>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137. Degree of System Failure Tolerance</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To what extent will the failure of the system/technology be “tolerated” by relevant stakeholders?</a:t>
            </a:r>
          </a:p>
          <a:p>
            <a:pPr lvl="2"/>
            <a:r>
              <a:rPr lang="en-US" dirty="0"/>
              <a:t>What types and degrees of “tolerance” have what sorts of implications for system operation</a:t>
            </a:r>
          </a:p>
          <a:p>
            <a:pPr lvl="3"/>
            <a:r>
              <a:rPr lang="en-US" dirty="0"/>
              <a:t>E.g., Do users have option to migrate to another system?</a:t>
            </a:r>
          </a:p>
          <a:p>
            <a:pPr lvl="3"/>
            <a:r>
              <a:rPr lang="en-US" dirty="0"/>
              <a:t>E.g., Do employees’ failures to periodically reset passwords affect organization cyber risks?</a:t>
            </a:r>
          </a:p>
          <a:p>
            <a:pPr lvl="1"/>
            <a:r>
              <a:rPr lang="en-US" dirty="0"/>
              <a:t>What are the implications of different types and degrees of “dependency” on the system/technology?</a:t>
            </a:r>
          </a:p>
          <a:p>
            <a:pPr lvl="1"/>
            <a:r>
              <a:rPr lang="en-US" dirty="0"/>
              <a:t>What are the “second order” implications of failure in a given system?</a:t>
            </a:r>
          </a:p>
          <a:p>
            <a:pPr lvl="2"/>
            <a:r>
              <a:rPr lang="en-US" dirty="0"/>
              <a:t>Are stakeholders that depend upon a system, but who are not involved in its operation harmed by “tolerance” or parties in a system.</a:t>
            </a:r>
          </a:p>
          <a:p>
            <a:pPr lvl="3"/>
            <a:r>
              <a:rPr lang="en-US" dirty="0"/>
              <a:t>This is a form of risk-cost-NIMBYism</a:t>
            </a:r>
          </a:p>
          <a:p>
            <a:pPr lvl="2"/>
            <a:r>
              <a:rPr lang="en-US" dirty="0"/>
              <a:t>Compare aphorism in public administration about imposing charges on stakeholders that “don’t have a vote” in the system.</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219930199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137. Degree of System Failure Tolerance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Compare arrangements of governance frameworks for “High Reliability Organizations” (HROs)</a:t>
            </a:r>
          </a:p>
          <a:p>
            <a:pPr lvl="2"/>
            <a:r>
              <a:rPr lang="en-US" dirty="0"/>
              <a:t>Assumption of failure</a:t>
            </a:r>
          </a:p>
          <a:p>
            <a:pPr lvl="2"/>
            <a:r>
              <a:rPr lang="en-US" dirty="0"/>
              <a:t>Migration toward standards</a:t>
            </a:r>
          </a:p>
          <a:p>
            <a:pPr lvl="2"/>
            <a:r>
              <a:rPr lang="en-US" dirty="0"/>
              <a:t>Etc.</a:t>
            </a:r>
          </a:p>
          <a:p>
            <a:pPr lvl="1"/>
            <a:r>
              <a:rPr lang="en-US" dirty="0"/>
              <a:t>Consider “assumption of breach” models</a:t>
            </a:r>
          </a:p>
          <a:p>
            <a:pPr lvl="2"/>
            <a:r>
              <a:rPr lang="en-US" dirty="0"/>
              <a:t>Project narrative of risk setting to invite behavioral and expectation changes.</a:t>
            </a:r>
          </a:p>
          <a:p>
            <a:pPr lvl="1"/>
            <a:r>
              <a:rPr lang="en-US" dirty="0"/>
              <a:t>Construct models for security in open systems</a:t>
            </a:r>
          </a:p>
          <a:p>
            <a:pPr lvl="2"/>
            <a:r>
              <a:rPr lang="en-US" dirty="0"/>
              <a:t>Consider traffic laws as analogy, etc.</a:t>
            </a:r>
          </a:p>
          <a:p>
            <a:pPr lvl="2"/>
            <a:r>
              <a:rPr lang="en-US" dirty="0"/>
              <a:t>Unpack risk from different “AAAA sources”</a:t>
            </a:r>
          </a:p>
          <a:p>
            <a:pPr lvl="3"/>
            <a:r>
              <a:rPr lang="en-US" dirty="0"/>
              <a:t>Attacks</a:t>
            </a:r>
          </a:p>
          <a:p>
            <a:pPr lvl="3"/>
            <a:r>
              <a:rPr lang="en-US" dirty="0"/>
              <a:t>Accidents</a:t>
            </a:r>
          </a:p>
          <a:p>
            <a:pPr lvl="3"/>
            <a:r>
              <a:rPr lang="en-US" dirty="0"/>
              <a:t>Acts of Nature</a:t>
            </a:r>
          </a:p>
          <a:p>
            <a:pPr lvl="3"/>
            <a:r>
              <a:rPr lang="en-US" dirty="0"/>
              <a:t>AI/Autonomous Systems</a:t>
            </a:r>
          </a:p>
          <a:p>
            <a:pPr lvl="1"/>
            <a:r>
              <a:rPr lang="en-US" dirty="0"/>
              <a:t>[Other?]:</a:t>
            </a:r>
          </a:p>
          <a:p>
            <a:pPr lvl="1"/>
            <a:r>
              <a:rPr lang="en-US" dirty="0"/>
              <a:t>References:</a:t>
            </a:r>
          </a:p>
          <a:p>
            <a:pPr lvl="2"/>
            <a:endParaRPr lang="en-US" dirty="0"/>
          </a:p>
        </p:txBody>
      </p:sp>
    </p:spTree>
    <p:extLst>
      <p:ext uri="{BB962C8B-B14F-4D97-AF65-F5344CB8AC3E}">
        <p14:creationId xmlns:p14="http://schemas.microsoft.com/office/powerpoint/2010/main" val="172772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151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dirty="0">
                <a:solidFill>
                  <a:srgbClr val="00B050"/>
                </a:solidFill>
              </a:rPr>
              <a:t>346</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347</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348</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349</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350</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351</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352</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353</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354</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355</a:t>
            </a:r>
            <a:r>
              <a:rPr lang="en-US">
                <a:solidFill>
                  <a:srgbClr val="00B050"/>
                </a:solidFill>
              </a:rPr>
              <a:t>. Encoding </a:t>
            </a:r>
            <a:r>
              <a:rPr lang="en-US" dirty="0">
                <a:solidFill>
                  <a:srgbClr val="00B050"/>
                </a:solidFill>
              </a:rPr>
              <a:t>and Decoding Meaning – Rhetoric and Persuasion - </a:t>
            </a:r>
          </a:p>
          <a:p>
            <a:pPr marL="0" indent="0">
              <a:buNone/>
            </a:pPr>
            <a:r>
              <a:rPr lang="en-US" dirty="0">
                <a:solidFill>
                  <a:srgbClr val="00B050"/>
                </a:solidFill>
              </a:rPr>
              <a:t>356</a:t>
            </a:r>
            <a:r>
              <a:rPr lang="en-US">
                <a:solidFill>
                  <a:srgbClr val="00B050"/>
                </a:solidFill>
              </a:rPr>
              <a:t>. Encoding </a:t>
            </a:r>
            <a:r>
              <a:rPr lang="en-US" dirty="0">
                <a:solidFill>
                  <a:srgbClr val="00B050"/>
                </a:solidFill>
              </a:rPr>
              <a:t>and Decoding Meaning – Rhetoric and Persuasion - </a:t>
            </a:r>
          </a:p>
          <a:p>
            <a:pPr marL="0" indent="0">
              <a:buNone/>
            </a:pPr>
            <a:r>
              <a:rPr lang="en-US" dirty="0"/>
              <a:t>357</a:t>
            </a:r>
            <a:r>
              <a:rPr lang="en-US"/>
              <a:t>. Encoding </a:t>
            </a:r>
            <a:r>
              <a:rPr lang="en-US" dirty="0"/>
              <a:t>and Decoding Meaning -  Simulacrum -  First Order</a:t>
            </a:r>
          </a:p>
          <a:p>
            <a:pPr marL="0" indent="0">
              <a:buNone/>
            </a:pPr>
            <a:r>
              <a:rPr lang="en-US" dirty="0"/>
              <a:t>358</a:t>
            </a:r>
            <a:r>
              <a:rPr lang="en-US"/>
              <a:t>. Encoding </a:t>
            </a:r>
            <a:r>
              <a:rPr lang="en-US" dirty="0"/>
              <a:t>and Decoding Meaning -  Simulacrum -  Second Order</a:t>
            </a:r>
          </a:p>
          <a:p>
            <a:pPr marL="0" indent="0">
              <a:buNone/>
            </a:pPr>
            <a:r>
              <a:rPr lang="en-US" dirty="0"/>
              <a:t>359</a:t>
            </a:r>
            <a:r>
              <a:rPr lang="en-US"/>
              <a:t>. Encoding </a:t>
            </a:r>
            <a:r>
              <a:rPr lang="en-US" dirty="0"/>
              <a:t>and Decoding Meaning -  Simulacrum -  Third Order</a:t>
            </a:r>
          </a:p>
          <a:p>
            <a:pPr marL="0" indent="0">
              <a:buNone/>
            </a:pPr>
            <a:r>
              <a:rPr lang="en-US" dirty="0"/>
              <a:t>360</a:t>
            </a:r>
            <a:r>
              <a:rPr lang="en-US"/>
              <a:t>. Encoding </a:t>
            </a:r>
            <a:r>
              <a:rPr lang="en-US" dirty="0"/>
              <a:t>and Decoding Meaning -  Simulacrum -  Fourth Order</a:t>
            </a:r>
          </a:p>
          <a:p>
            <a:pPr marL="0" indent="0">
              <a:buNone/>
            </a:pPr>
            <a:endParaRPr lang="en-US" dirty="0"/>
          </a:p>
          <a:p>
            <a:endParaRPr lang="en-US" dirty="0"/>
          </a:p>
        </p:txBody>
      </p:sp>
      <p:sp>
        <p:nvSpPr>
          <p:cNvPr id="4" name="TextBox 3">
            <a:extLst>
              <a:ext uri="{FF2B5EF4-FFF2-40B4-BE49-F238E27FC236}">
                <a16:creationId xmlns:a16="http://schemas.microsoft.com/office/drawing/2014/main" id="{9A17227F-36FC-C74D-A963-153DD0235FDE}"/>
              </a:ext>
            </a:extLst>
          </p:cNvPr>
          <p:cNvSpPr txBox="1"/>
          <p:nvPr/>
        </p:nvSpPr>
        <p:spPr>
          <a:xfrm>
            <a:off x="-893135" y="4669022"/>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71300726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138.  Legal/Jurisdictional Constraints </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To what extent is the design/architecture of the technology/system based upon its anticipated use/deployment in a particular legal/jurisdictional context?</a:t>
            </a:r>
          </a:p>
          <a:p>
            <a:pPr lvl="2"/>
            <a:r>
              <a:rPr lang="en-US" dirty="0"/>
              <a:t>What are the deployment limitations associated with those architectural constraints?</a:t>
            </a:r>
          </a:p>
          <a:p>
            <a:pPr lvl="3"/>
            <a:r>
              <a:rPr lang="en-US" dirty="0"/>
              <a:t>What are the potential harms to stakeholders if the technology/system is deployed in an unanticipated/inappropriate context?</a:t>
            </a:r>
          </a:p>
          <a:p>
            <a:pPr lvl="3"/>
            <a:r>
              <a:rPr lang="en-US" dirty="0"/>
              <a:t>E.g., are there some “background laws” that offer protection for system stakeholders in one jurisdiction that are not present in another jurisdiction, thereby undermining system performance?</a:t>
            </a:r>
          </a:p>
          <a:p>
            <a:pPr lvl="2"/>
            <a:r>
              <a:rPr lang="en-US" dirty="0"/>
              <a:t>Can those jurisdiction-based limitations be overcome with alterations to terms of service or other contractual changes to “localize” the technology/system by accommodating local laws and legal standards?</a:t>
            </a:r>
          </a:p>
          <a:p>
            <a:pPr lvl="1"/>
            <a:r>
              <a:rPr lang="en-US" dirty="0"/>
              <a:t>[Other?]:</a:t>
            </a:r>
          </a:p>
          <a:p>
            <a:pPr lvl="1"/>
            <a:r>
              <a:rPr lang="en-US" dirty="0"/>
              <a:t>References:</a:t>
            </a:r>
          </a:p>
          <a:p>
            <a:pPr lvl="1"/>
            <a:endParaRPr lang="en-US" dirty="0"/>
          </a:p>
          <a:p>
            <a:endParaRPr lang="en-US" dirty="0"/>
          </a:p>
        </p:txBody>
      </p:sp>
    </p:spTree>
    <p:extLst>
      <p:ext uri="{BB962C8B-B14F-4D97-AF65-F5344CB8AC3E}">
        <p14:creationId xmlns:p14="http://schemas.microsoft.com/office/powerpoint/2010/main" val="219930199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138.  Legal/Jurisdictional Constraints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Identify whether areas of legal difference that are currently perceived as constraints offer opportunities for conceptual arbitrage</a:t>
            </a:r>
          </a:p>
          <a:p>
            <a:pPr lvl="2"/>
            <a:r>
              <a:rPr lang="en-US" dirty="0"/>
              <a:t>Compare forum shopping in tax planning, IP planning</a:t>
            </a:r>
          </a:p>
          <a:p>
            <a:pPr lvl="2"/>
            <a:r>
              <a:rPr lang="en-US" dirty="0"/>
              <a:t>Compare treaty processes to bridge populations under different rules</a:t>
            </a:r>
          </a:p>
          <a:p>
            <a:pPr lvl="2"/>
            <a:r>
              <a:rPr lang="en-US" dirty="0"/>
              <a:t>Consider market and other mechanisms for sharing/spreading risk across legal borders</a:t>
            </a:r>
          </a:p>
          <a:p>
            <a:pPr lvl="1"/>
            <a:r>
              <a:rPr lang="en-US" dirty="0"/>
              <a:t>Trace out philosophical roots of local laws to identify areas of difference and similarity.</a:t>
            </a:r>
          </a:p>
          <a:p>
            <a:pPr lvl="2"/>
            <a:r>
              <a:rPr lang="en-US" dirty="0"/>
              <a:t>“Gerrymander” areas with shared philosophy into communities of interest around shared norms documented in shared terms of information network engagement</a:t>
            </a:r>
          </a:p>
          <a:p>
            <a:pPr lvl="3"/>
            <a:r>
              <a:rPr lang="en-US" dirty="0"/>
              <a:t>Then explore links of similarity and difference among COIs.</a:t>
            </a:r>
          </a:p>
          <a:p>
            <a:pPr lvl="2"/>
            <a:r>
              <a:rPr lang="en-US" dirty="0"/>
              <a:t>Consider philosophical foundations of legal and jurisdictional rule constructions as “operating systems” of law</a:t>
            </a:r>
          </a:p>
          <a:p>
            <a:pPr lvl="2"/>
            <a:r>
              <a:rPr lang="en-US" dirty="0"/>
              <a:t>Identify shared philosophical constructions as basis for future mimetic alignment of rules</a:t>
            </a:r>
          </a:p>
          <a:p>
            <a:pPr lvl="1"/>
            <a:r>
              <a:rPr lang="en-US" dirty="0"/>
              <a:t>[Other?]:</a:t>
            </a:r>
          </a:p>
          <a:p>
            <a:pPr lvl="1"/>
            <a:r>
              <a:rPr lang="en-US" dirty="0"/>
              <a:t>References:</a:t>
            </a:r>
          </a:p>
          <a:p>
            <a:pPr lvl="2"/>
            <a:r>
              <a:rPr lang="en-US" dirty="0"/>
              <a:t>OECD Paper entitled “Personhood” (notes “Identity” roots of Hegel in EU, and Locke in U.S.)</a:t>
            </a:r>
          </a:p>
          <a:p>
            <a:pPr lvl="1"/>
            <a:endParaRPr lang="en-US" dirty="0"/>
          </a:p>
          <a:p>
            <a:pPr lvl="2"/>
            <a:endParaRPr lang="en-US" dirty="0"/>
          </a:p>
        </p:txBody>
      </p:sp>
    </p:spTree>
    <p:extLst>
      <p:ext uri="{BB962C8B-B14F-4D97-AF65-F5344CB8AC3E}">
        <p14:creationId xmlns:p14="http://schemas.microsoft.com/office/powerpoint/2010/main" val="172772441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139. </a:t>
            </a:r>
            <a:r>
              <a:rPr lang="en-US" sz="3200" dirty="0">
                <a:solidFill>
                  <a:srgbClr val="000000"/>
                </a:solidFill>
              </a:rPr>
              <a:t>IP as Information Network “Scaffolding” - Copyright</a:t>
            </a:r>
            <a:br>
              <a:rPr lang="en-US" sz="3200" dirty="0">
                <a:solidFill>
                  <a:srgbClr val="000000"/>
                </a:solidFill>
              </a:rPr>
            </a:br>
            <a:r>
              <a:rPr lang="en-US" sz="3200" dirty="0"/>
              <a:t>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term “copyright” describes a set of relatively-well-established specific rights associated with specific types of works</a:t>
            </a:r>
          </a:p>
          <a:p>
            <a:pPr lvl="2"/>
            <a:r>
              <a:rPr lang="en-US" dirty="0"/>
              <a:t>works of authorship, fixed in a tangible medium of expression, etc.)</a:t>
            </a:r>
          </a:p>
          <a:p>
            <a:pPr lvl="1"/>
            <a:r>
              <a:rPr lang="en-US" dirty="0"/>
              <a:t>Trust in information networks (and the many systems that depend upon them) is proportional to the stakeholder realization of various types of rights OTHER THAN copyright, many of which are not fully developed/matured in the online context:</a:t>
            </a:r>
          </a:p>
          <a:p>
            <a:pPr lvl="2"/>
            <a:r>
              <a:rPr lang="en-US" dirty="0"/>
              <a:t>E.g., privacy rights, publicity rights, proprietary rights, various security rights, “quiet enjoyment”-type rights (to be free from intrusion by nuisance, tortious behavior, criminal behavior, etc.), civil rights, etc.</a:t>
            </a:r>
          </a:p>
          <a:p>
            <a:pPr lvl="1"/>
            <a:r>
              <a:rPr lang="en-US" dirty="0"/>
              <a:t>How might established copyright law provide a scaffolding for supporting the development of other rights associated with reliability of socio-technical networked information systems?</a:t>
            </a:r>
          </a:p>
          <a:p>
            <a:pPr lvl="2"/>
            <a:r>
              <a:rPr lang="en-US" dirty="0"/>
              <a:t>What are the limits of what copyright can do to help?</a:t>
            </a:r>
          </a:p>
          <a:p>
            <a:pPr lvl="2"/>
            <a:r>
              <a:rPr lang="en-US" dirty="0"/>
              <a:t>What lessons can be learned from the history of copyright as a mechanism for the transfer and handling of intangible rights?</a:t>
            </a:r>
          </a:p>
          <a:p>
            <a:pPr lvl="1"/>
            <a:r>
              <a:rPr lang="en-US" dirty="0"/>
              <a:t>Is the concept of “property” intrinsic in copyright as “IP” fundamentally adverse to concepts of co-management that will be necessary to support scaled reliable information network systems?</a:t>
            </a:r>
          </a:p>
          <a:p>
            <a:pPr lvl="1"/>
            <a:r>
              <a:rPr lang="en-US" dirty="0"/>
              <a:t>How does the concept of “Moral Rights” (Droit Morale) in Europe relate to EU treatment of personal data</a:t>
            </a:r>
          </a:p>
          <a:p>
            <a:pPr lvl="2"/>
            <a:r>
              <a:rPr lang="en-US" dirty="0"/>
              <a:t>Is there a connection of expressive output/production with “self” manifest in both areas?</a:t>
            </a:r>
          </a:p>
          <a:p>
            <a:pPr lvl="2"/>
            <a:r>
              <a:rPr lang="en-US" dirty="0"/>
              <a:t>How does that conception help map the boundaries between EU and US concepts of production and commodification of labor in goods?</a:t>
            </a:r>
          </a:p>
          <a:p>
            <a:pPr lvl="1"/>
            <a:r>
              <a:rPr lang="en-US" dirty="0"/>
              <a:t>[Other?]</a:t>
            </a:r>
          </a:p>
          <a:p>
            <a:pPr lvl="2"/>
            <a:endParaRPr lang="en-US" dirty="0"/>
          </a:p>
          <a:p>
            <a:pPr lvl="2"/>
            <a:endParaRPr lang="en-US" dirty="0"/>
          </a:p>
        </p:txBody>
      </p:sp>
    </p:spTree>
    <p:extLst>
      <p:ext uri="{BB962C8B-B14F-4D97-AF65-F5344CB8AC3E}">
        <p14:creationId xmlns:p14="http://schemas.microsoft.com/office/powerpoint/2010/main" val="315461291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1143000"/>
          </a:xfrm>
        </p:spPr>
        <p:txBody>
          <a:bodyPr>
            <a:noAutofit/>
          </a:bodyPr>
          <a:lstStyle/>
          <a:p>
            <a:r>
              <a:rPr lang="en-US" sz="3200" dirty="0"/>
              <a:t>139. </a:t>
            </a:r>
            <a:r>
              <a:rPr lang="en-US" sz="3200" dirty="0">
                <a:solidFill>
                  <a:srgbClr val="000000"/>
                </a:solidFill>
              </a:rPr>
              <a:t>IP as Information Network “Scaffolding” - Copyright</a:t>
            </a:r>
            <a:br>
              <a:rPr lang="en-US" sz="3200" dirty="0">
                <a:solidFill>
                  <a:srgbClr val="000000"/>
                </a:solidFill>
              </a:rPr>
            </a:br>
            <a:r>
              <a:rPr lang="en-US" sz="3200" dirty="0"/>
              <a:t>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Copyright as Scaffolding for Information Rights:</a:t>
            </a:r>
          </a:p>
          <a:p>
            <a:pPr lvl="2"/>
            <a:r>
              <a:rPr lang="en-US" dirty="0"/>
              <a:t>Compare copyright license terms for technical specifications produced by technical standard setting organizations (SSOs) as potential framework for multi-stakeholder policy standard-setting organizations</a:t>
            </a:r>
          </a:p>
          <a:p>
            <a:pPr lvl="3"/>
            <a:r>
              <a:rPr lang="en-US" dirty="0"/>
              <a:t>Parse rights in design, development and deployment phases</a:t>
            </a:r>
          </a:p>
          <a:p>
            <a:pPr lvl="1"/>
            <a:r>
              <a:rPr lang="en-US" dirty="0"/>
              <a:t>Copyright as Analogous Authority for Information Rights:</a:t>
            </a:r>
          </a:p>
          <a:p>
            <a:pPr lvl="2"/>
            <a:r>
              <a:rPr lang="en-US" dirty="0"/>
              <a:t>Copyright as “property interest”</a:t>
            </a:r>
          </a:p>
          <a:p>
            <a:pPr lvl="3"/>
            <a:r>
              <a:rPr lang="en-US" dirty="0"/>
              <a:t>Note Ref: Jedediah Purdy – (property as social construction and shared hallucination).</a:t>
            </a:r>
          </a:p>
          <a:p>
            <a:pPr lvl="2"/>
            <a:r>
              <a:rPr lang="en-US" dirty="0"/>
              <a:t>Copyright as vehicle for trading in intangible commodity</a:t>
            </a:r>
          </a:p>
          <a:p>
            <a:pPr lvl="3"/>
            <a:r>
              <a:rPr lang="en-US" dirty="0"/>
              <a:t>Note scaling challenges of bilateral contracting in property construction</a:t>
            </a:r>
          </a:p>
          <a:p>
            <a:pPr lvl="4"/>
            <a:r>
              <a:rPr lang="en-US" dirty="0"/>
              <a:t>ASCAP/BMI history</a:t>
            </a:r>
          </a:p>
          <a:p>
            <a:pPr lvl="2"/>
            <a:r>
              <a:rPr lang="en-US" dirty="0"/>
              <a:t>Copyright as supply chain discipline tool</a:t>
            </a:r>
          </a:p>
          <a:p>
            <a:pPr lvl="3"/>
            <a:r>
              <a:rPr lang="en-US" dirty="0"/>
              <a:t>Consider history of EULAs (end user license agreements) as bridge of tangible and intangible rights management</a:t>
            </a:r>
          </a:p>
          <a:p>
            <a:pPr lvl="3"/>
            <a:r>
              <a:rPr lang="en-US" dirty="0"/>
              <a:t>Uniform Commercial Code treatment</a:t>
            </a:r>
          </a:p>
          <a:p>
            <a:pPr lvl="1"/>
            <a:r>
              <a:rPr lang="en-US" dirty="0"/>
              <a:t>Copyright as distributed process for distributed challenge</a:t>
            </a:r>
          </a:p>
          <a:p>
            <a:pPr lvl="2"/>
            <a:r>
              <a:rPr lang="en-US" dirty="0"/>
              <a:t>No general “copyright police” – rely on private rights of action</a:t>
            </a:r>
          </a:p>
          <a:p>
            <a:pPr lvl="2"/>
            <a:r>
              <a:rPr lang="en-US" dirty="0"/>
              <a:t>Compare “neighborhood watch” – vigilance of parties with interest</a:t>
            </a:r>
          </a:p>
          <a:p>
            <a:pPr lvl="1"/>
            <a:r>
              <a:rPr lang="en-US" dirty="0"/>
              <a:t>[Other?]</a:t>
            </a:r>
          </a:p>
          <a:p>
            <a:r>
              <a:rPr lang="en-US" dirty="0"/>
              <a:t>References</a:t>
            </a:r>
          </a:p>
          <a:p>
            <a:endParaRPr lang="en-US" dirty="0"/>
          </a:p>
          <a:p>
            <a:pPr lvl="2"/>
            <a:endParaRPr lang="en-US" dirty="0"/>
          </a:p>
        </p:txBody>
      </p:sp>
    </p:spTree>
    <p:extLst>
      <p:ext uri="{BB962C8B-B14F-4D97-AF65-F5344CB8AC3E}">
        <p14:creationId xmlns:p14="http://schemas.microsoft.com/office/powerpoint/2010/main" val="358632447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 </a:t>
            </a:r>
            <a:r>
              <a:rPr lang="en-US" sz="3200" dirty="0">
                <a:solidFill>
                  <a:srgbClr val="000000"/>
                </a:solidFill>
              </a:rPr>
              <a:t>IP as Information Network “Scaffolding” - Patent</a:t>
            </a:r>
            <a:br>
              <a:rPr lang="en-US" sz="3200" dirty="0">
                <a:solidFill>
                  <a:srgbClr val="000000"/>
                </a:solidFill>
              </a:rPr>
            </a:br>
            <a:r>
              <a:rPr lang="en-US" sz="3200" dirty="0"/>
              <a:t>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The term “patent” describes a set of relatively-well-established specific rights associated with specific types of works</a:t>
            </a:r>
          </a:p>
          <a:p>
            <a:pPr lvl="2"/>
            <a:r>
              <a:rPr lang="en-US" dirty="0"/>
              <a:t>a government grant that confers a right for a set period to exclude others from making, using, importing or selling an invention without permission, etc.)</a:t>
            </a:r>
          </a:p>
          <a:p>
            <a:pPr lvl="1"/>
            <a:r>
              <a:rPr lang="en-US" dirty="0"/>
              <a:t>While the technical aspects of information networks involve the interoperation of a vast array of patented technologies, Information networks as socio-technical systems also rely on various types of rights OTHER THAN patent, many of which are not fully developed in the online context:</a:t>
            </a:r>
          </a:p>
          <a:p>
            <a:pPr lvl="2"/>
            <a:r>
              <a:rPr lang="en-US" dirty="0"/>
              <a:t>E.g., privacy rights, publicity rights, information rights, confidentiality rights, proprietary rights, various security rights, “quiet enjoyment”-type rights (to be free from intrusion by nuisance, tortious behavior, criminal behavior, etc.), civil rights, etc.</a:t>
            </a:r>
          </a:p>
          <a:p>
            <a:pPr lvl="1"/>
            <a:r>
              <a:rPr lang="en-US" dirty="0"/>
              <a:t>How might established patent law provide a scaffolding for supporting the development of other rights associated with networked information systems?</a:t>
            </a:r>
          </a:p>
          <a:p>
            <a:pPr lvl="2"/>
            <a:r>
              <a:rPr lang="en-US" dirty="0"/>
              <a:t>What are the limits of what patent law can do to help?</a:t>
            </a:r>
          </a:p>
          <a:p>
            <a:pPr lvl="2"/>
            <a:r>
              <a:rPr lang="en-US" dirty="0"/>
              <a:t>What lessons can be learned from the history of patent as a mechanism for the transfer and handling of intangible rights?</a:t>
            </a:r>
          </a:p>
          <a:p>
            <a:pPr lvl="1"/>
            <a:r>
              <a:rPr lang="en-US" dirty="0"/>
              <a:t>Patent as analogous authority? </a:t>
            </a:r>
          </a:p>
          <a:p>
            <a:pPr lvl="2"/>
            <a:r>
              <a:rPr lang="en-US" dirty="0"/>
              <a:t>Is the concept of “property” intrinsic in patent as “IP” fundamentally adverse to concepts of co-management that will be necessary to support scaled reliable information network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5461291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140. </a:t>
            </a:r>
            <a:r>
              <a:rPr lang="en-US" sz="3200" dirty="0">
                <a:solidFill>
                  <a:srgbClr val="000000"/>
                </a:solidFill>
              </a:rPr>
              <a:t>IP as Information Network “Scaffolding” - Patent</a:t>
            </a:r>
            <a:br>
              <a:rPr lang="en-US" sz="3200" dirty="0">
                <a:solidFill>
                  <a:srgbClr val="000000"/>
                </a:solidFill>
              </a:rPr>
            </a:br>
            <a:r>
              <a:rPr lang="en-US" sz="3200" dirty="0"/>
              <a:t>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Patent as Scaffolding for Information Rights:</a:t>
            </a:r>
          </a:p>
          <a:p>
            <a:pPr lvl="2"/>
            <a:r>
              <a:rPr lang="en-US" dirty="0"/>
              <a:t>Compare patent (“necessary claims” etc.)  license terms produced by technical standard setting organizations (SSOs) as potential framework for multi-stakeholder policy standard-setting organizations</a:t>
            </a:r>
          </a:p>
          <a:p>
            <a:pPr lvl="3"/>
            <a:r>
              <a:rPr lang="en-US" dirty="0"/>
              <a:t>Parse rights in design, development and deployment phases</a:t>
            </a:r>
          </a:p>
          <a:p>
            <a:pPr lvl="3"/>
            <a:r>
              <a:rPr lang="en-US" dirty="0"/>
              <a:t>Consider SSO patent Kabuki as akin to Collective Escrow of rights, with specification approval as rights release event.</a:t>
            </a:r>
          </a:p>
          <a:p>
            <a:pPr lvl="1"/>
            <a:r>
              <a:rPr lang="en-US" dirty="0"/>
              <a:t>Patent as Analogous Authority for Information Rights:</a:t>
            </a:r>
          </a:p>
          <a:p>
            <a:pPr lvl="2"/>
            <a:r>
              <a:rPr lang="en-US" dirty="0"/>
              <a:t>Patent as “property interest”</a:t>
            </a:r>
          </a:p>
          <a:p>
            <a:pPr lvl="2"/>
            <a:r>
              <a:rPr lang="en-US" dirty="0"/>
              <a:t>Patent as vehicle for trading in intangible commodity</a:t>
            </a:r>
          </a:p>
          <a:p>
            <a:pPr lvl="3"/>
            <a:r>
              <a:rPr lang="en-US" dirty="0"/>
              <a:t>Note scaling challenges of bilateral contracting in property construction</a:t>
            </a:r>
          </a:p>
          <a:p>
            <a:pPr lvl="4"/>
            <a:r>
              <a:rPr lang="en-US" dirty="0"/>
              <a:t>SSOs as contractual solution to “Patent Thicket” problem</a:t>
            </a:r>
          </a:p>
          <a:p>
            <a:pPr lvl="2"/>
            <a:r>
              <a:rPr lang="en-US" dirty="0"/>
              <a:t>Patent as supply chain discipline tool</a:t>
            </a:r>
          </a:p>
          <a:p>
            <a:pPr lvl="3"/>
            <a:r>
              <a:rPr lang="en-US" dirty="0"/>
              <a:t>Market Management</a:t>
            </a:r>
          </a:p>
          <a:p>
            <a:pPr lvl="3"/>
            <a:r>
              <a:rPr lang="en-US" dirty="0"/>
              <a:t>Challenges encountered at border of human rights and patent rights</a:t>
            </a:r>
          </a:p>
          <a:p>
            <a:pPr lvl="4"/>
            <a:r>
              <a:rPr lang="en-US" dirty="0"/>
              <a:t>Compare Pharmaceutical patents</a:t>
            </a:r>
          </a:p>
          <a:p>
            <a:pPr lvl="4"/>
            <a:r>
              <a:rPr lang="en-US" dirty="0"/>
              <a:t>Consider indigenous knowledge issues at intersection of IP and “identity”</a:t>
            </a:r>
          </a:p>
          <a:p>
            <a:pPr lvl="1"/>
            <a:r>
              <a:rPr lang="en-US" dirty="0"/>
              <a:t>Patent as distributed process for distributed enforcement challenge</a:t>
            </a:r>
          </a:p>
          <a:p>
            <a:pPr lvl="2"/>
            <a:r>
              <a:rPr lang="en-US" dirty="0"/>
              <a:t>No general “patent police” – rely on private rights of action</a:t>
            </a:r>
          </a:p>
          <a:p>
            <a:pPr lvl="2"/>
            <a:r>
              <a:rPr lang="en-US" dirty="0"/>
              <a:t>Compare “neighborhood watch” – vigilance of parties with interest</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586324478"/>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141. </a:t>
            </a:r>
            <a:r>
              <a:rPr lang="en-US" sz="3200" dirty="0">
                <a:solidFill>
                  <a:srgbClr val="000000"/>
                </a:solidFill>
              </a:rPr>
              <a:t>IP as Information Network “Scaffolding” - Trademark</a:t>
            </a:r>
            <a:br>
              <a:rPr lang="en-US" sz="3200" dirty="0">
                <a:solidFill>
                  <a:srgbClr val="000000"/>
                </a:solidFill>
              </a:rPr>
            </a:br>
            <a:r>
              <a:rPr lang="en-US" sz="3200" dirty="0"/>
              <a:t>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The term “trademark” describes a set of relatively-well-established specific rights associated with specific types of IP works </a:t>
            </a:r>
          </a:p>
          <a:p>
            <a:pPr lvl="2"/>
            <a:r>
              <a:rPr lang="en-US" dirty="0"/>
              <a:t>word, phrase, design, legally registered or recognized from use as indicating provenance or product or service, etc.)</a:t>
            </a:r>
          </a:p>
          <a:p>
            <a:pPr lvl="1"/>
            <a:r>
              <a:rPr lang="en-US" dirty="0"/>
              <a:t>Information networks rely on various types of rights OTHER THAN trademark, many of which are not fully developed in the online context:</a:t>
            </a:r>
          </a:p>
          <a:p>
            <a:pPr lvl="2"/>
            <a:r>
              <a:rPr lang="en-US" dirty="0"/>
              <a:t>E.g., privacy rights, publicity rights, proprietary rights, various security rights, “quiet enjoyment”-type rights (to be free from intrusion by nuisance, tortious behavior, criminal behavior, etc.), civil rights, etc.</a:t>
            </a:r>
          </a:p>
          <a:p>
            <a:pPr lvl="1"/>
            <a:r>
              <a:rPr lang="en-US" dirty="0"/>
              <a:t>How might established trademark law provide a scaffolding for supporting the development of other rights associated with networked information systems?</a:t>
            </a:r>
          </a:p>
          <a:p>
            <a:pPr lvl="2"/>
            <a:r>
              <a:rPr lang="en-US" dirty="0"/>
              <a:t>What are the limits of what trademark law can do to help?</a:t>
            </a:r>
          </a:p>
          <a:p>
            <a:pPr lvl="2"/>
            <a:r>
              <a:rPr lang="en-US" dirty="0"/>
              <a:t>What lessons can be learned from the history of trademark as a mechanism for the transfer and handling of intangible rights?</a:t>
            </a:r>
          </a:p>
          <a:p>
            <a:pPr lvl="1"/>
            <a:r>
              <a:rPr lang="en-US" dirty="0"/>
              <a:t>Is the concept of “property” intrinsic in trademark as IP fundamentally adverse to concepts of co-management that will be necessary to support scaled reliable information network systems?</a:t>
            </a:r>
          </a:p>
          <a:p>
            <a:pPr lvl="1"/>
            <a:r>
              <a:rPr lang="en-US" dirty="0"/>
              <a:t>What role can certification marks play in establishing trust in emerging rights networks?</a:t>
            </a:r>
          </a:p>
          <a:p>
            <a:pPr lvl="2"/>
            <a:r>
              <a:rPr lang="en-US" dirty="0"/>
              <a:t>What are the “green washing” challenges associated with data/identity certification?</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15461291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141. </a:t>
            </a:r>
            <a:r>
              <a:rPr lang="en-US" sz="3200" dirty="0">
                <a:solidFill>
                  <a:srgbClr val="000000"/>
                </a:solidFill>
              </a:rPr>
              <a:t>IP as Information Network “Scaffolding” - Trademark</a:t>
            </a:r>
            <a:r>
              <a:rPr lang="en-US" sz="3200" dirty="0"/>
              <a:t>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Trademarks as scaffolding:</a:t>
            </a:r>
          </a:p>
          <a:p>
            <a:pPr lvl="2"/>
            <a:r>
              <a:rPr lang="en-US" dirty="0"/>
              <a:t>“Brand” notion is a subset of “Trust” concept, and is symbolically carried by TM </a:t>
            </a:r>
          </a:p>
          <a:p>
            <a:pPr lvl="2"/>
            <a:r>
              <a:rPr lang="en-US" dirty="0"/>
              <a:t>How can trusted “brands” help to enhance trust</a:t>
            </a:r>
          </a:p>
          <a:p>
            <a:pPr lvl="1"/>
            <a:r>
              <a:rPr lang="en-US" dirty="0"/>
              <a:t>Trademarks by analogy:</a:t>
            </a:r>
          </a:p>
          <a:p>
            <a:pPr lvl="2"/>
            <a:r>
              <a:rPr lang="en-US" dirty="0"/>
              <a:t>Note relationship of trademarks and trust</a:t>
            </a:r>
          </a:p>
          <a:p>
            <a:pPr lvl="3"/>
            <a:r>
              <a:rPr lang="en-US" dirty="0"/>
              <a:t>How can “trust” be supported with trademark presentations by reliable stakeholders in system</a:t>
            </a:r>
          </a:p>
          <a:p>
            <a:pPr lvl="1"/>
            <a:r>
              <a:rPr lang="en-US" dirty="0"/>
              <a:t>Consider “Certification Marks” application in networked information “supply chains”</a:t>
            </a:r>
          </a:p>
          <a:p>
            <a:pPr lvl="2"/>
            <a:r>
              <a:rPr lang="en-US" dirty="0"/>
              <a:t>See 15. U.S.C. Sec. 1127</a:t>
            </a:r>
          </a:p>
          <a:p>
            <a:pPr lvl="2"/>
            <a:r>
              <a:rPr lang="en-US" dirty="0"/>
              <a:t>Cert. marks are “three party” marks – include third party that produces standards to which product or service provider asserts adherence.</a:t>
            </a:r>
          </a:p>
          <a:p>
            <a:pPr lvl="3"/>
            <a:r>
              <a:rPr lang="en-US" dirty="0"/>
              <a:t>Certification marks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86324478"/>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142.  Fake News -</a:t>
            </a:r>
            <a:br>
              <a:rPr lang="en-US" sz="3200" dirty="0"/>
            </a:br>
            <a:r>
              <a:rPr lang="en-US" sz="3200" dirty="0"/>
              <a:t>Propagation of Misinformation</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Distributed information systems employ many-to-many architecture with both positive and negative consequences</a:t>
            </a:r>
          </a:p>
          <a:p>
            <a:pPr lvl="2"/>
            <a:r>
              <a:rPr lang="en-US" dirty="0"/>
              <a:t>Positive – enhanced opportunities for the expression and perception of marginal views</a:t>
            </a:r>
          </a:p>
          <a:p>
            <a:pPr lvl="2"/>
            <a:r>
              <a:rPr lang="en-US" dirty="0"/>
              <a:t>Negative – decreased opportunities for curation by narrative “gatekeepers” who can help to create meaning around “big information” fire hose</a:t>
            </a:r>
          </a:p>
          <a:p>
            <a:pPr lvl="1"/>
            <a:r>
              <a:rPr lang="en-US" dirty="0"/>
              <a:t>Societal habits of relying on one-to-many information systems atrophied population-wide critical thinking skills yielding compliant populations</a:t>
            </a:r>
          </a:p>
          <a:p>
            <a:pPr lvl="2"/>
            <a:r>
              <a:rPr lang="en-US" dirty="0"/>
              <a:t>See Ref: “The True Believer” by Eric Hoffer</a:t>
            </a:r>
          </a:p>
          <a:p>
            <a:pPr lvl="1"/>
            <a:r>
              <a:rPr lang="en-US" dirty="0"/>
              <a:t>[Other?]</a:t>
            </a:r>
          </a:p>
          <a:p>
            <a:r>
              <a:rPr lang="en-US" dirty="0"/>
              <a:t>References</a:t>
            </a:r>
          </a:p>
          <a:p>
            <a:endParaRPr lang="en-US" dirty="0"/>
          </a:p>
          <a:p>
            <a:pPr lvl="1"/>
            <a:endParaRPr lang="en-US" dirty="0"/>
          </a:p>
          <a:p>
            <a:pPr lvl="1"/>
            <a:endParaRPr lang="en-US" dirty="0"/>
          </a:p>
        </p:txBody>
      </p:sp>
    </p:spTree>
    <p:extLst>
      <p:ext uri="{BB962C8B-B14F-4D97-AF65-F5344CB8AC3E}">
        <p14:creationId xmlns:p14="http://schemas.microsoft.com/office/powerpoint/2010/main" val="3154612914"/>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142.  Fake News -</a:t>
            </a:r>
            <a:br>
              <a:rPr lang="en-US" sz="3200" dirty="0"/>
            </a:br>
            <a:r>
              <a:rPr lang="en-US" sz="3200" dirty="0"/>
              <a:t>Propagation of Misinformation</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Consider training and programs to enhance critical thinking skills</a:t>
            </a:r>
          </a:p>
          <a:p>
            <a:pPr lvl="1"/>
            <a:r>
              <a:rPr lang="en-US" dirty="0"/>
              <a:t>Consider certification program to enable individuals to identify provenance of information</a:t>
            </a:r>
          </a:p>
          <a:p>
            <a:pPr lvl="2"/>
            <a:r>
              <a:rPr lang="en-US" dirty="0"/>
              <a:t>Beware crimping of first amendment rights in U.S.</a:t>
            </a:r>
          </a:p>
          <a:p>
            <a:pPr lvl="1"/>
            <a:r>
              <a:rPr lang="en-US" dirty="0"/>
              <a:t>Consider regulation/self-regulation of intermediaries to match responsibility with potential for disorder (entropy accounting) </a:t>
            </a:r>
          </a:p>
          <a:p>
            <a:pPr lvl="1"/>
            <a:r>
              <a:rPr lang="en-US" dirty="0"/>
              <a:t>Consider perspectives and strategies for other contexts in which inaccurate information is proffered to populations</a:t>
            </a:r>
          </a:p>
          <a:p>
            <a:pPr lvl="2"/>
            <a:r>
              <a:rPr lang="en-US" dirty="0"/>
              <a:t>See Ref: “Processing Inaccurate Information - </a:t>
            </a:r>
            <a:r>
              <a:rPr lang="en-US" dirty="0">
                <a:solidFill>
                  <a:srgbClr val="000000"/>
                </a:solidFill>
                <a:ea typeface="Calibri"/>
                <a:cs typeface="Calibri"/>
              </a:rPr>
              <a:t>Theoretical and Applied Perspectives from Cognitive Science and Educational Sciences” by Rapp and Braasch.</a:t>
            </a:r>
            <a:endParaRPr lang="en-US" dirty="0"/>
          </a:p>
          <a:p>
            <a:r>
              <a:rPr lang="en-US" dirty="0"/>
              <a:t>Analytical Signal versus Noise - Consider opportunity to apply Shannon distinction of data from information as part of educational component</a:t>
            </a:r>
          </a:p>
          <a:p>
            <a:pPr lvl="1"/>
            <a:r>
              <a:rPr lang="en-US" dirty="0"/>
              <a:t>Not everything you hear is information.</a:t>
            </a:r>
          </a:p>
          <a:p>
            <a:r>
              <a:rPr lang="en-US" dirty="0"/>
              <a:t>Consider implications for identity in society	</a:t>
            </a:r>
          </a:p>
          <a:p>
            <a:pPr lvl="1"/>
            <a:r>
              <a:rPr lang="en-US" dirty="0"/>
              <a:t>Social theory of identity (Goffman, Hofstadter, Hegel, etc.) attends to Bayesian accumulation of linked “expressive output” and “perceptual input” as foundations of sense of identity/self.</a:t>
            </a:r>
          </a:p>
          <a:p>
            <a:pPr lvl="1"/>
            <a:r>
              <a:rPr lang="en-US" dirty="0"/>
              <a:t>Note “fake news” as breach of integrity of perceptual channel integrity.</a:t>
            </a:r>
          </a:p>
          <a:p>
            <a:pPr lvl="1"/>
            <a:r>
              <a:rPr lang="en-US" dirty="0"/>
              <a:t>Note First Amendment of U.S. Constitution as protection of “Freedom of Expression” (output) and “Freedom of Access to information” (perception).</a:t>
            </a:r>
          </a:p>
          <a:p>
            <a:r>
              <a:rPr lang="en-US" dirty="0"/>
              <a:t>[Other?]</a:t>
            </a:r>
          </a:p>
          <a:p>
            <a:r>
              <a:rPr lang="en-US" dirty="0"/>
              <a:t>References: </a:t>
            </a:r>
          </a:p>
        </p:txBody>
      </p:sp>
    </p:spTree>
    <p:extLst>
      <p:ext uri="{BB962C8B-B14F-4D97-AF65-F5344CB8AC3E}">
        <p14:creationId xmlns:p14="http://schemas.microsoft.com/office/powerpoint/2010/main" val="3586324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151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dirty="0"/>
              <a:t>361</a:t>
            </a:r>
            <a:r>
              <a:rPr lang="en-US"/>
              <a:t>.  Encoding </a:t>
            </a:r>
            <a:r>
              <a:rPr lang="en-US" dirty="0"/>
              <a:t>and Decoding Meaning - Hardening Systems Against Ignorance </a:t>
            </a:r>
          </a:p>
          <a:p>
            <a:pPr marL="0" indent="0">
              <a:buNone/>
            </a:pPr>
            <a:r>
              <a:rPr lang="en-US" dirty="0"/>
              <a:t>362</a:t>
            </a:r>
            <a:r>
              <a:rPr lang="en-US"/>
              <a:t>.  Encoding </a:t>
            </a:r>
            <a:r>
              <a:rPr lang="en-US" dirty="0"/>
              <a:t>and Decoding – Vernacular and Regional Understanding</a:t>
            </a:r>
          </a:p>
          <a:p>
            <a:pPr marL="0" indent="0">
              <a:buNone/>
            </a:pPr>
            <a:r>
              <a:rPr lang="en-US" dirty="0"/>
              <a:t>363.  Confusion of Causation and Correlation</a:t>
            </a:r>
          </a:p>
          <a:p>
            <a:pPr marL="0" indent="0">
              <a:buNone/>
            </a:pPr>
            <a:r>
              <a:rPr lang="en-US" dirty="0"/>
              <a:t>364.  Confusion of Causation and Synchronicity</a:t>
            </a:r>
          </a:p>
          <a:p>
            <a:pPr marL="0" indent="0">
              <a:buNone/>
            </a:pPr>
            <a:r>
              <a:rPr lang="en-US" dirty="0"/>
              <a:t>365.  Logical Flaws in Causation Analysis</a:t>
            </a:r>
          </a:p>
          <a:p>
            <a:pPr marL="0" indent="0">
              <a:buNone/>
            </a:pPr>
            <a:r>
              <a:rPr lang="en-US" dirty="0">
                <a:solidFill>
                  <a:srgbClr val="00B050"/>
                </a:solidFill>
              </a:rPr>
              <a:t>366.  Processing Inaccurate Information – Knowledge Acquisition Accuracy</a:t>
            </a:r>
          </a:p>
          <a:p>
            <a:pPr marL="0" indent="0">
              <a:buNone/>
            </a:pPr>
            <a:r>
              <a:rPr lang="en-US" dirty="0">
                <a:solidFill>
                  <a:srgbClr val="00B050"/>
                </a:solidFill>
              </a:rPr>
              <a:t>367.  Processing Inaccurate Information – Correcting Misinformation</a:t>
            </a:r>
          </a:p>
          <a:p>
            <a:pPr marL="0" indent="0">
              <a:buNone/>
            </a:pPr>
            <a:r>
              <a:rPr lang="en-US" dirty="0">
                <a:solidFill>
                  <a:srgbClr val="00B050"/>
                </a:solidFill>
              </a:rPr>
              <a:t>368.  Processing Inaccurate Information – Persistence of Misinformation in Reasoning</a:t>
            </a:r>
          </a:p>
          <a:p>
            <a:pPr marL="0" indent="0">
              <a:buNone/>
            </a:pPr>
            <a:r>
              <a:rPr lang="en-US" dirty="0">
                <a:solidFill>
                  <a:srgbClr val="00B050"/>
                </a:solidFill>
              </a:rPr>
              <a:t>369.  Processing Inaccurate Information – Ignorance of Comprehension Failures </a:t>
            </a:r>
          </a:p>
          <a:p>
            <a:pPr marL="0" indent="0">
              <a:buNone/>
            </a:pPr>
            <a:r>
              <a:rPr lang="en-US" dirty="0">
                <a:solidFill>
                  <a:srgbClr val="00B050"/>
                </a:solidFill>
              </a:rPr>
              <a:t>370.  Processing Inaccurate Information – Avoiding Semantic Illusions</a:t>
            </a:r>
          </a:p>
          <a:p>
            <a:pPr marL="0" indent="0">
              <a:buNone/>
            </a:pPr>
            <a:r>
              <a:rPr lang="en-US" dirty="0">
                <a:solidFill>
                  <a:srgbClr val="00B050"/>
                </a:solidFill>
              </a:rPr>
              <a:t>371.  Processing Inaccurate Information – Inaccurate Arguments from ”Accurate Data”</a:t>
            </a:r>
          </a:p>
          <a:p>
            <a:pPr marL="0" indent="0">
              <a:buNone/>
            </a:pPr>
            <a:r>
              <a:rPr lang="en-US" dirty="0">
                <a:solidFill>
                  <a:srgbClr val="00B050"/>
                </a:solidFill>
              </a:rPr>
              <a:t>372.  Processing Inaccurate Information – Conversational Computer Agents Guidance</a:t>
            </a:r>
          </a:p>
          <a:p>
            <a:pPr marL="0" indent="0">
              <a:buNone/>
            </a:pPr>
            <a:r>
              <a:rPr lang="en-US" dirty="0">
                <a:solidFill>
                  <a:srgbClr val="00B050"/>
                </a:solidFill>
              </a:rPr>
              <a:t>373.  Processing Inaccurate Information – Knowledge Neglect</a:t>
            </a:r>
          </a:p>
          <a:p>
            <a:pPr marL="0" indent="0">
              <a:buNone/>
            </a:pPr>
            <a:r>
              <a:rPr lang="en-US" dirty="0">
                <a:solidFill>
                  <a:srgbClr val="00B050"/>
                </a:solidFill>
              </a:rPr>
              <a:t>374.  Processing Inaccurate Information – Misinformation Stickiness</a:t>
            </a:r>
          </a:p>
          <a:p>
            <a:pPr marL="0" indent="0">
              <a:buNone/>
            </a:pPr>
            <a:r>
              <a:rPr lang="en-US" dirty="0">
                <a:solidFill>
                  <a:srgbClr val="00B050"/>
                </a:solidFill>
              </a:rPr>
              <a:t>375.  Processing Inaccurate Information – Acuity In Discounting Misinformation</a:t>
            </a:r>
          </a:p>
          <a:p>
            <a:endParaRPr lang="en-US" dirty="0"/>
          </a:p>
        </p:txBody>
      </p:sp>
      <p:sp>
        <p:nvSpPr>
          <p:cNvPr id="4" name="TextBox 3">
            <a:extLst>
              <a:ext uri="{FF2B5EF4-FFF2-40B4-BE49-F238E27FC236}">
                <a16:creationId xmlns:a16="http://schemas.microsoft.com/office/drawing/2014/main" id="{9A17227F-36FC-C74D-A963-153DD0235FDE}"/>
              </a:ext>
            </a:extLst>
          </p:cNvPr>
          <p:cNvSpPr txBox="1"/>
          <p:nvPr/>
        </p:nvSpPr>
        <p:spPr>
          <a:xfrm>
            <a:off x="-893135" y="4669022"/>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85805074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143. Filter Bubbles – </a:t>
            </a:r>
            <a:br>
              <a:rPr lang="en-US" sz="3200" dirty="0"/>
            </a:br>
            <a:r>
              <a:rPr lang="en-US" sz="3200" dirty="0"/>
              <a:t>Problems of Partial Perception</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Mass customization of information network channels enables people and institutions to “tune in” to content of greater interest, with the consequent reduction/exclusion of content that is not of interest</a:t>
            </a:r>
          </a:p>
          <a:p>
            <a:pPr lvl="2"/>
            <a:r>
              <a:rPr lang="en-US" dirty="0"/>
              <a:t>Positive:  Enables individual choices about perception of information</a:t>
            </a:r>
          </a:p>
          <a:p>
            <a:pPr lvl="2"/>
            <a:r>
              <a:rPr lang="en-US" dirty="0"/>
              <a:t>Negative:  Can shield individuals and organizations from information that may be of interest/use to that stakeholder, but might not come through expected channels.</a:t>
            </a:r>
          </a:p>
          <a:p>
            <a:pPr lvl="1"/>
            <a:r>
              <a:rPr lang="en-US" dirty="0"/>
              <a:t>Compare with concepts in other Maps in Atlas to identify potential frameworks for addressing related issues, e.g.:</a:t>
            </a:r>
          </a:p>
          <a:p>
            <a:pPr lvl="2"/>
            <a:r>
              <a:rPr lang="en-US" dirty="0"/>
              <a:t>Biases (individual and institutional)</a:t>
            </a:r>
          </a:p>
          <a:p>
            <a:pPr lvl="2"/>
            <a:r>
              <a:rPr lang="en-US" dirty="0"/>
              <a:t>Echo Chambers (Filter bubbles constrain input, while echo chambers re-ifies existing content)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5461291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143. Filter Bubbles – </a:t>
            </a:r>
            <a:br>
              <a:rPr lang="en-US" sz="3200" dirty="0"/>
            </a:br>
            <a:r>
              <a:rPr lang="en-US" sz="3200" dirty="0"/>
              <a:t>Problems of Partial Perception</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various educational approaches to enhancing individual and institutional “curiosity” to encourage attention and engagement beyond filter bubbles</a:t>
            </a:r>
          </a:p>
          <a:p>
            <a:pPr lvl="1"/>
            <a:r>
              <a:rPr lang="en-US" dirty="0"/>
              <a:t>Consider mechanisms for converting “self-interest” of narrowing focus into participation in broader exchange of ideas</a:t>
            </a:r>
          </a:p>
          <a:p>
            <a:pPr lvl="2"/>
            <a:r>
              <a:rPr lang="en-US" dirty="0"/>
              <a:t>Risk awareness</a:t>
            </a:r>
          </a:p>
          <a:p>
            <a:pPr lvl="2"/>
            <a:r>
              <a:rPr lang="en-US" dirty="0"/>
              <a:t>Efficacy of knowing views and arguments of opposing views</a:t>
            </a:r>
          </a:p>
          <a:p>
            <a:pPr lvl="2"/>
            <a:r>
              <a:rPr lang="en-US" dirty="0"/>
              <a:t>Application of “information arbitrage” gleaned from broader exposure in everyday settings</a:t>
            </a:r>
          </a:p>
          <a:p>
            <a:pPr lvl="3"/>
            <a:r>
              <a:rPr lang="en-US" dirty="0"/>
              <a:t>Value of “gossip fodder” in social settings</a:t>
            </a:r>
          </a:p>
          <a:p>
            <a:pPr lvl="3"/>
            <a:r>
              <a:rPr lang="en-US" dirty="0"/>
              <a:t>Critique of efficacy (and reality) of the “Efficient Market Hypothesis”</a:t>
            </a:r>
          </a:p>
          <a:p>
            <a:pPr lvl="4"/>
            <a:r>
              <a:rPr lang="en-US" dirty="0"/>
              <a:t>Does the market really “know” everything already, or is it also the hyper-victim of self-constructed structural “filter bubbles”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77139900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0000"/>
                </a:solidFill>
              </a:rPr>
              <a:t>144.  Echo Chambers – </a:t>
            </a:r>
            <a:br>
              <a:rPr lang="en-US" sz="3200" dirty="0">
                <a:solidFill>
                  <a:srgbClr val="000000"/>
                </a:solidFill>
              </a:rPr>
            </a:br>
            <a:r>
              <a:rPr lang="en-US" sz="3200" dirty="0">
                <a:solidFill>
                  <a:srgbClr val="000000"/>
                </a:solidFill>
              </a:rPr>
              <a:t>Cognitive Reification</a:t>
            </a:r>
            <a:br>
              <a:rPr lang="en-US" sz="3200" dirty="0">
                <a:solidFill>
                  <a:srgbClr val="000000"/>
                </a:solidFill>
              </a:rPr>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Distributed information network architectures invite participants (both individuals and organizations) to customize their interactions to suite their needs and interests</a:t>
            </a:r>
          </a:p>
          <a:p>
            <a:pPr lvl="2"/>
            <a:r>
              <a:rPr lang="en-US" dirty="0"/>
              <a:t>Predisposition to connect and interact with similarly situated stakeholders narrows scope of external input, potentially limiting stakeholder situational awareness of outside views, risks, opinions, threats, etc.</a:t>
            </a:r>
          </a:p>
          <a:p>
            <a:pPr lvl="1"/>
            <a:r>
              <a:rPr lang="en-US" dirty="0"/>
              <a:t>Exposure to self-consistent views builds coherence of organizational paradigm internally, but may limit exposure to external views, constraining awareness of reality from which risks emerge</a:t>
            </a:r>
          </a:p>
          <a:p>
            <a:pPr lvl="1"/>
            <a:r>
              <a:rPr lang="en-US" dirty="0"/>
              <a:t>How can the system/technology assist users and other stakeholders from falling victim to lack of awareness caused by “echo chamber” effect?</a:t>
            </a:r>
          </a:p>
          <a:p>
            <a:pPr lvl="1"/>
            <a:r>
              <a:rPr lang="en-US" dirty="0"/>
              <a:t>[Other?]</a:t>
            </a:r>
          </a:p>
          <a:p>
            <a:r>
              <a:rPr lang="en-US" dirty="0"/>
              <a:t>References:</a:t>
            </a:r>
          </a:p>
          <a:p>
            <a:endParaRPr lang="en-US" dirty="0"/>
          </a:p>
          <a:p>
            <a:pPr marL="914400" lvl="2" indent="0">
              <a:buNone/>
            </a:pPr>
            <a:endParaRPr lang="en-US" dirty="0"/>
          </a:p>
        </p:txBody>
      </p:sp>
    </p:spTree>
    <p:extLst>
      <p:ext uri="{BB962C8B-B14F-4D97-AF65-F5344CB8AC3E}">
        <p14:creationId xmlns:p14="http://schemas.microsoft.com/office/powerpoint/2010/main" val="3094526443"/>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0000"/>
                </a:solidFill>
              </a:rPr>
              <a:t>144.  Echo Chambers – </a:t>
            </a:r>
            <a:br>
              <a:rPr lang="en-US" sz="3200" dirty="0">
                <a:solidFill>
                  <a:srgbClr val="000000"/>
                </a:solidFill>
              </a:rPr>
            </a:br>
            <a:r>
              <a:rPr lang="en-US" sz="3200" dirty="0">
                <a:solidFill>
                  <a:srgbClr val="000000"/>
                </a:solidFill>
              </a:rPr>
              <a:t>Cognitive Reification</a:t>
            </a:r>
            <a:br>
              <a:rPr lang="en-US" sz="3200" dirty="0">
                <a:solidFill>
                  <a:srgbClr val="000000"/>
                </a:solidFill>
              </a:rPr>
            </a:br>
            <a:endParaRPr lang="en-US" sz="3200" dirty="0"/>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	</a:t>
            </a:r>
          </a:p>
          <a:p>
            <a:pPr lvl="1"/>
            <a:r>
              <a:rPr lang="en-US" dirty="0"/>
              <a:t>Consider models of information governance that enhance integration of externalities to benefit stakeholders within an echo chamber</a:t>
            </a:r>
          </a:p>
          <a:p>
            <a:pPr lvl="2"/>
            <a:r>
              <a:rPr lang="en-US" dirty="0"/>
              <a:t>Innovation models</a:t>
            </a:r>
          </a:p>
          <a:p>
            <a:pPr lvl="2"/>
            <a:r>
              <a:rPr lang="en-US" dirty="0"/>
              <a:t>Risk reduction models</a:t>
            </a:r>
          </a:p>
          <a:p>
            <a:pPr lvl="3"/>
            <a:r>
              <a:rPr lang="en-US" dirty="0"/>
              <a:t>E.g., Insurance and law are sectors that mine value at the edge of ordered systems</a:t>
            </a:r>
          </a:p>
          <a:p>
            <a:pPr lvl="2"/>
            <a:r>
              <a:rPr lang="en-US" dirty="0"/>
              <a:t>Governance at the edge (See Ref: Jennifer Best – “Governing Failure”)</a:t>
            </a:r>
          </a:p>
          <a:p>
            <a:pPr lvl="1"/>
            <a:r>
              <a:rPr lang="en-US" dirty="0"/>
              <a:t>Consider mechanisms to capture arbitrage opportunity at edge of knowledge systems (aka “markets,” “paradigms,”)</a:t>
            </a:r>
          </a:p>
          <a:p>
            <a:pPr lvl="1"/>
            <a:r>
              <a:rPr lang="en-US" dirty="0"/>
              <a:t>Compare with concepts in other Maps in Atlas to identify potential frameworks for addressing related issues, e.g.:</a:t>
            </a:r>
          </a:p>
          <a:p>
            <a:pPr lvl="2"/>
            <a:r>
              <a:rPr lang="en-US" dirty="0"/>
              <a:t>Biases (individual and institutional)</a:t>
            </a:r>
          </a:p>
          <a:p>
            <a:pPr lvl="2"/>
            <a:r>
              <a:rPr lang="en-US" dirty="0"/>
              <a:t>Echo Chambers (Filter bubbles constrain input, while echo chambers re-ifies existing content) </a:t>
            </a:r>
          </a:p>
          <a:p>
            <a:pPr lvl="1"/>
            <a:r>
              <a:rPr lang="en-US" dirty="0"/>
              <a:t>Consider checklist approach to externalities to provide tool to stakeholders to break out of echo chambers</a:t>
            </a:r>
          </a:p>
          <a:p>
            <a:pPr lvl="2"/>
            <a:r>
              <a:rPr lang="en-US" dirty="0"/>
              <a:t>Atlas of Risk Maps is an example of a “checklist” tool.</a:t>
            </a:r>
          </a:p>
          <a:p>
            <a:pPr lvl="1"/>
            <a:r>
              <a:rPr lang="en-US" dirty="0"/>
              <a:t>[Other?]</a:t>
            </a:r>
          </a:p>
          <a:p>
            <a:r>
              <a:rPr lang="en-US" dirty="0"/>
              <a:t>References:</a:t>
            </a:r>
          </a:p>
          <a:p>
            <a:pPr marL="0" indent="0">
              <a:buNone/>
            </a:pPr>
            <a:endParaRPr lang="en-US" dirty="0"/>
          </a:p>
          <a:p>
            <a:pPr lvl="1"/>
            <a:endParaRPr lang="en-US" dirty="0"/>
          </a:p>
        </p:txBody>
      </p:sp>
    </p:spTree>
    <p:extLst>
      <p:ext uri="{BB962C8B-B14F-4D97-AF65-F5344CB8AC3E}">
        <p14:creationId xmlns:p14="http://schemas.microsoft.com/office/powerpoint/2010/main" val="3586324478"/>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145.  Non-Zero Sum Games</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The “zero sum” paradigm dampens enthusiasm for group engagement in multiple settings, but there are a host of settings in which group engagement yields risk reduction outputs that are greater than the costs.</a:t>
            </a:r>
          </a:p>
          <a:p>
            <a:pPr lvl="2"/>
            <a:r>
              <a:rPr lang="en-US" dirty="0"/>
              <a:t>How can stakeholders be encouraged to engage in these activities and incur these costs?</a:t>
            </a:r>
          </a:p>
          <a:p>
            <a:pPr lvl="2"/>
            <a:endParaRPr lang="en-US" dirty="0"/>
          </a:p>
          <a:p>
            <a:pPr lvl="1"/>
            <a:r>
              <a:rPr lang="en-US" dirty="0"/>
              <a:t>A subclass of non-zero sum games are non-competitive, but still do not manifest in real world systems due to various habits, norms, and many external structures of incentives, penalties, conditions and considerations for the stakeholders</a:t>
            </a:r>
          </a:p>
          <a:p>
            <a:pPr lvl="1"/>
            <a:endParaRPr lang="en-US" dirty="0"/>
          </a:p>
          <a:p>
            <a:pPr lvl="1"/>
            <a:r>
              <a:rPr lang="en-US" dirty="0"/>
              <a:t>Institutional structures that are based on competitive models of markets foster externalization of costs by each stakeholder, and incentivize “free rider” behaviors</a:t>
            </a:r>
          </a:p>
          <a:p>
            <a:pPr lvl="2"/>
            <a:r>
              <a:rPr lang="en-US" dirty="0"/>
              <a:t>How get over “threshold energy” of prompting investment in “meta-objects” structures of risk mitigation</a:t>
            </a:r>
          </a:p>
          <a:p>
            <a:pPr lvl="2"/>
            <a:r>
              <a:rPr lang="en-US" dirty="0"/>
              <a:t>What is equivalent of “trade association,” but convened around a shared set of risks, rather than an industry sector?</a:t>
            </a:r>
          </a:p>
          <a:p>
            <a:pPr lvl="1"/>
            <a:endParaRPr lang="en-US" dirty="0"/>
          </a:p>
          <a:p>
            <a:pPr lvl="1"/>
            <a:r>
              <a:rPr lang="en-US" dirty="0"/>
              <a:t>What do markets based on ubiquity look like? </a:t>
            </a:r>
          </a:p>
          <a:p>
            <a:pPr lvl="2"/>
            <a:r>
              <a:rPr lang="en-US" dirty="0"/>
              <a:t>Inquiry by C.B.</a:t>
            </a:r>
          </a:p>
          <a:p>
            <a:pPr lvl="1"/>
            <a:r>
              <a:rPr lang="en-US" dirty="0"/>
              <a:t>[Other?]</a:t>
            </a:r>
          </a:p>
          <a:p>
            <a:r>
              <a:rPr lang="en-US" dirty="0"/>
              <a:t>References</a:t>
            </a:r>
          </a:p>
          <a:p>
            <a:endParaRPr lang="en-US" dirty="0"/>
          </a:p>
          <a:p>
            <a:pPr lvl="1"/>
            <a:endParaRPr lang="en-US" dirty="0"/>
          </a:p>
        </p:txBody>
      </p:sp>
    </p:spTree>
    <p:extLst>
      <p:ext uri="{BB962C8B-B14F-4D97-AF65-F5344CB8AC3E}">
        <p14:creationId xmlns:p14="http://schemas.microsoft.com/office/powerpoint/2010/main" val="315461291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145.  Non-Zero Sum Games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Identify situations and harm avoidance strategies for security, IM and privacy, that can only be gleaned by stakeholders through mutual structured effort among stakeholders</a:t>
            </a:r>
          </a:p>
          <a:p>
            <a:pPr lvl="2"/>
            <a:r>
              <a:rPr lang="en-US" dirty="0"/>
              <a:t>If the same results can be achieved unilaterally, that stakeholder will not reliably cooperate</a:t>
            </a:r>
          </a:p>
          <a:p>
            <a:pPr lvl="1"/>
            <a:r>
              <a:rPr lang="en-US" dirty="0"/>
              <a:t>Existing models include</a:t>
            </a:r>
          </a:p>
          <a:p>
            <a:pPr lvl="2"/>
            <a:r>
              <a:rPr lang="en-US" dirty="0"/>
              <a:t>Insurance</a:t>
            </a:r>
          </a:p>
          <a:p>
            <a:pPr lvl="2"/>
            <a:r>
              <a:rPr lang="en-US" dirty="0"/>
              <a:t>Physical resource co-management arrangements (commons)</a:t>
            </a:r>
          </a:p>
          <a:p>
            <a:pPr lvl="3"/>
            <a:r>
              <a:rPr lang="en-US" dirty="0"/>
              <a:t>Riparian/water rights management</a:t>
            </a:r>
          </a:p>
          <a:p>
            <a:pPr lvl="3"/>
            <a:r>
              <a:rPr lang="en-US" dirty="0"/>
              <a:t>Fisheries co-management arrangements</a:t>
            </a:r>
          </a:p>
          <a:p>
            <a:pPr lvl="2"/>
            <a:r>
              <a:rPr lang="en-US" dirty="0"/>
              <a:t>Shared language</a:t>
            </a:r>
          </a:p>
          <a:p>
            <a:pPr lvl="2"/>
            <a:r>
              <a:rPr lang="en-US" dirty="0"/>
              <a:t>Shared norms, laws, rules</a:t>
            </a:r>
          </a:p>
          <a:p>
            <a:pPr lvl="3"/>
            <a:r>
              <a:rPr lang="en-US" dirty="0"/>
              <a:t>E.g., stopping at a red light reduces risk in ways humans cannot achieve unilaterally</a:t>
            </a:r>
          </a:p>
          <a:p>
            <a:pPr lvl="1"/>
            <a:r>
              <a:rPr lang="en-US" dirty="0"/>
              <a:t>[Other?]</a:t>
            </a:r>
          </a:p>
          <a:p>
            <a:r>
              <a:rPr lang="en-US" dirty="0"/>
              <a:t>References</a:t>
            </a:r>
          </a:p>
          <a:p>
            <a:endParaRPr lang="en-US" dirty="0"/>
          </a:p>
          <a:p>
            <a:pPr lvl="2"/>
            <a:endParaRPr lang="en-US" dirty="0"/>
          </a:p>
        </p:txBody>
      </p:sp>
    </p:spTree>
    <p:extLst>
      <p:ext uri="{BB962C8B-B14F-4D97-AF65-F5344CB8AC3E}">
        <p14:creationId xmlns:p14="http://schemas.microsoft.com/office/powerpoint/2010/main" val="358632447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146. Eminent Domain/Takings</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How does eminent domain/takings powers of governments intersect with IM, security and privacy issues</a:t>
            </a:r>
          </a:p>
          <a:p>
            <a:pPr lvl="2"/>
            <a:r>
              <a:rPr lang="en-US" dirty="0"/>
              <a:t>Under what conditions do government interests in security and privacy of citizens warrant “takings” of privately-owned critical infrastructure?</a:t>
            </a:r>
          </a:p>
          <a:p>
            <a:pPr lvl="1"/>
            <a:r>
              <a:rPr lang="en-US" dirty="0"/>
              <a:t>What intangible assets are amenable to “takings” powers?</a:t>
            </a:r>
          </a:p>
          <a:p>
            <a:pPr lvl="2"/>
            <a:r>
              <a:rPr lang="en-US" dirty="0"/>
              <a:t>Are data assets amenable to government takings?</a:t>
            </a:r>
          </a:p>
          <a:p>
            <a:pPr lvl="2"/>
            <a:r>
              <a:rPr lang="en-US" dirty="0"/>
              <a:t>Are Identity rights amenable to takings power?</a:t>
            </a:r>
          </a:p>
          <a:p>
            <a:pPr lvl="3"/>
            <a:r>
              <a:rPr lang="en-US" dirty="0"/>
              <a:t>What about in jurisdictions where governments supply identity?</a:t>
            </a:r>
          </a:p>
          <a:p>
            <a:pPr lvl="3"/>
            <a:r>
              <a:rPr lang="en-US" dirty="0"/>
              <a:t>What is the nature of government rights in government issued credentials?</a:t>
            </a:r>
          </a:p>
          <a:p>
            <a:pPr lvl="4"/>
            <a:r>
              <a:rPr lang="en-US" dirty="0"/>
              <a:t>SSNs</a:t>
            </a:r>
          </a:p>
          <a:p>
            <a:pPr lvl="4"/>
            <a:r>
              <a:rPr lang="en-US" dirty="0"/>
              <a:t>Passports</a:t>
            </a:r>
          </a:p>
          <a:p>
            <a:pPr lvl="4"/>
            <a:r>
              <a:rPr lang="en-US" dirty="0"/>
              <a:t>Driver’s licenses</a:t>
            </a:r>
          </a:p>
          <a:p>
            <a:pPr lvl="2"/>
            <a:r>
              <a:rPr lang="en-US" dirty="0"/>
              <a:t>Compare nation-state policies on revoking citizenship</a:t>
            </a:r>
          </a:p>
          <a:p>
            <a:pPr lvl="3"/>
            <a:r>
              <a:rPr lang="en-US" dirty="0"/>
              <a:t>Does that constitute a “taking” of identity</a:t>
            </a:r>
          </a:p>
          <a:p>
            <a:pPr lvl="1"/>
            <a:r>
              <a:rPr lang="en-US" dirty="0"/>
              <a:t>What if the nation state is the issuing authority/sovereign</a:t>
            </a:r>
          </a:p>
          <a:p>
            <a:pPr lvl="1"/>
            <a:r>
              <a:rPr lang="en-US" dirty="0"/>
              <a:t>[Other?]</a:t>
            </a:r>
          </a:p>
          <a:p>
            <a:r>
              <a:rPr lang="en-US" dirty="0"/>
              <a:t>References</a:t>
            </a:r>
          </a:p>
          <a:p>
            <a:pPr lvl="4"/>
            <a:endParaRPr lang="en-US" dirty="0"/>
          </a:p>
        </p:txBody>
      </p:sp>
    </p:spTree>
    <p:extLst>
      <p:ext uri="{BB962C8B-B14F-4D97-AF65-F5344CB8AC3E}">
        <p14:creationId xmlns:p14="http://schemas.microsoft.com/office/powerpoint/2010/main" val="315461291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146. Eminent Domain/Takings</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variables associated with private ownership of critical infrastructure</a:t>
            </a:r>
          </a:p>
          <a:p>
            <a:pPr lvl="2"/>
            <a:r>
              <a:rPr lang="en-US" dirty="0"/>
              <a:t>What are mechanisms in which state interest can warrant exercise of additional state power regarding the ownership and operation of critical infrastructure assets?</a:t>
            </a:r>
          </a:p>
          <a:p>
            <a:pPr lvl="2"/>
            <a:r>
              <a:rPr lang="en-US" dirty="0"/>
              <a:t>Does that state interest extend to the information network components of critical infrastructure or to information network assets AS critical infrastructure?</a:t>
            </a:r>
          </a:p>
          <a:p>
            <a:pPr lvl="1"/>
            <a:r>
              <a:rPr lang="en-US" dirty="0"/>
              <a:t>What are the IM, security and privacy implications of extending eminent domain authority to intangibles such as data, information etc., including data that could be used to identify individuals?</a:t>
            </a:r>
          </a:p>
          <a:p>
            <a:pPr lvl="1"/>
            <a:r>
              <a:rPr lang="en-US" dirty="0"/>
              <a:t>What are the “takings” implications of revocation of national citizenship?</a:t>
            </a:r>
          </a:p>
          <a:p>
            <a:pPr lvl="2"/>
            <a:r>
              <a:rPr lang="en-US" dirty="0"/>
              <a:t>What is identity implication of “paper-less” populations in nation state?</a:t>
            </a:r>
          </a:p>
          <a:p>
            <a:pPr lvl="1"/>
            <a:r>
              <a:rPr lang="en-US" dirty="0"/>
              <a:t>[Other?]</a:t>
            </a:r>
          </a:p>
          <a:p>
            <a:r>
              <a:rPr lang="en-US" dirty="0"/>
              <a:t>References</a:t>
            </a:r>
          </a:p>
          <a:p>
            <a:pPr lvl="2"/>
            <a:endParaRPr lang="en-US" dirty="0"/>
          </a:p>
        </p:txBody>
      </p:sp>
    </p:spTree>
    <p:extLst>
      <p:ext uri="{BB962C8B-B14F-4D97-AF65-F5344CB8AC3E}">
        <p14:creationId xmlns:p14="http://schemas.microsoft.com/office/powerpoint/2010/main" val="358632447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147. “Second-Hand” Entropy</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Any reduction in entropy of a system is accompanied by an increase in entropy outside of that system</a:t>
            </a:r>
          </a:p>
          <a:p>
            <a:pPr lvl="2"/>
            <a:r>
              <a:rPr lang="en-US" dirty="0"/>
              <a:t>This applies to thermodynamics and also to “information entropy”</a:t>
            </a:r>
          </a:p>
          <a:p>
            <a:pPr lvl="1"/>
            <a:r>
              <a:rPr lang="en-US" dirty="0"/>
              <a:t>Information entropy has been described as “surprise” (see ref)</a:t>
            </a:r>
          </a:p>
          <a:p>
            <a:pPr lvl="1"/>
            <a:r>
              <a:rPr lang="en-US" dirty="0"/>
              <a:t>Arbitrageur applies superior information to the “surprise” of other parties to an interaction.</a:t>
            </a:r>
          </a:p>
          <a:p>
            <a:pPr lvl="1"/>
            <a:r>
              <a:rPr lang="en-US" dirty="0"/>
              <a:t>How can the disadvantaged parties in an interaction be protected from excess or undue advantage of the other party</a:t>
            </a:r>
          </a:p>
          <a:p>
            <a:pPr lvl="1"/>
            <a:r>
              <a:rPr lang="en-US" dirty="0"/>
              <a:t>Entropy “exhaust” can be incidental and inadvertent</a:t>
            </a:r>
          </a:p>
          <a:p>
            <a:pPr lvl="2"/>
            <a:r>
              <a:rPr lang="en-US" dirty="0"/>
              <a:t>Like second-hand smoke, but for risk</a:t>
            </a:r>
          </a:p>
          <a:p>
            <a:pPr lvl="2"/>
            <a:r>
              <a:rPr lang="en-US" dirty="0"/>
              <a:t>How separate mere ignorance of secondary effects versus indifference to secondary effects?</a:t>
            </a:r>
          </a:p>
          <a:p>
            <a:pPr lvl="1"/>
            <a:r>
              <a:rPr lang="en-US" dirty="0"/>
              <a:t>[Other?]</a:t>
            </a:r>
          </a:p>
          <a:p>
            <a:r>
              <a:rPr lang="en-US" dirty="0"/>
              <a:t>References</a:t>
            </a:r>
          </a:p>
          <a:p>
            <a:pPr lvl="1"/>
            <a:r>
              <a:rPr lang="en-US" dirty="0"/>
              <a:t>Claude Shannon </a:t>
            </a:r>
            <a:r>
              <a:rPr lang="mr-IN" dirty="0"/>
              <a:t>–</a:t>
            </a:r>
            <a:r>
              <a:rPr lang="en-US" dirty="0"/>
              <a:t> Quantitative theory of information</a:t>
            </a:r>
          </a:p>
          <a:p>
            <a:pPr lvl="1"/>
            <a:endParaRPr lang="en-US" dirty="0"/>
          </a:p>
        </p:txBody>
      </p:sp>
    </p:spTree>
    <p:extLst>
      <p:ext uri="{BB962C8B-B14F-4D97-AF65-F5344CB8AC3E}">
        <p14:creationId xmlns:p14="http://schemas.microsoft.com/office/powerpoint/2010/main" val="315461291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147. “Second-Hand” Entropy</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Distinguish fraud from arbitrage:</a:t>
            </a:r>
          </a:p>
          <a:p>
            <a:pPr lvl="2"/>
            <a:r>
              <a:rPr lang="en-US" dirty="0"/>
              <a:t>In fraud </a:t>
            </a:r>
            <a:r>
              <a:rPr lang="mr-IN" dirty="0"/>
              <a:t>–</a:t>
            </a:r>
            <a:r>
              <a:rPr lang="en-US" dirty="0"/>
              <a:t> information differential is “created” and then exploited</a:t>
            </a:r>
          </a:p>
          <a:p>
            <a:pPr lvl="2"/>
            <a:r>
              <a:rPr lang="en-US" dirty="0"/>
              <a:t>In arbitrage </a:t>
            </a:r>
            <a:r>
              <a:rPr lang="mr-IN" dirty="0"/>
              <a:t>–</a:t>
            </a:r>
            <a:r>
              <a:rPr lang="en-US" dirty="0"/>
              <a:t> information differential is “discovered” and then exploited</a:t>
            </a:r>
          </a:p>
          <a:p>
            <a:pPr lvl="2"/>
            <a:r>
              <a:rPr lang="en-US" dirty="0"/>
              <a:t>“Insider-trading” (10b-5 violations in US securities law) operate at the margins of fraud and arbitrage</a:t>
            </a:r>
          </a:p>
          <a:p>
            <a:pPr lvl="1"/>
            <a:r>
              <a:rPr lang="en-US" dirty="0"/>
              <a:t>In information networks/markets, intermediaries have the capacity to glean superior insights and collect “metadata” that offers perspectives not available to the data subjects.</a:t>
            </a:r>
          </a:p>
          <a:p>
            <a:pPr lvl="2"/>
            <a:r>
              <a:rPr lang="en-US" dirty="0"/>
              <a:t>What are mechanisms for assuring that the benefits and burdens of information arbitrage are fairly and sustainably applied?</a:t>
            </a:r>
          </a:p>
          <a:p>
            <a:pPr lvl="2"/>
            <a:r>
              <a:rPr lang="en-US" dirty="0"/>
              <a:t>Note that the legal notion of “accounting” relates to both providing information and value to stakeholders</a:t>
            </a:r>
          </a:p>
          <a:p>
            <a:pPr lvl="1"/>
            <a:r>
              <a:rPr lang="en-US" dirty="0"/>
              <a:t>[Other?]</a:t>
            </a:r>
          </a:p>
          <a:p>
            <a:r>
              <a:rPr lang="en-US" dirty="0"/>
              <a:t>References</a:t>
            </a:r>
          </a:p>
          <a:p>
            <a:pPr lvl="2"/>
            <a:endParaRPr lang="en-US" dirty="0"/>
          </a:p>
        </p:txBody>
      </p:sp>
    </p:spTree>
    <p:extLst>
      <p:ext uri="{BB962C8B-B14F-4D97-AF65-F5344CB8AC3E}">
        <p14:creationId xmlns:p14="http://schemas.microsoft.com/office/powerpoint/2010/main" val="3586324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dirty="0">
                <a:solidFill>
                  <a:srgbClr val="00B050"/>
                </a:solidFill>
              </a:rPr>
              <a:t>376.  Processing Inaccurate Information – Updating Mental Models</a:t>
            </a:r>
          </a:p>
          <a:p>
            <a:pPr marL="0" indent="0">
              <a:buNone/>
            </a:pPr>
            <a:r>
              <a:rPr lang="en-US" dirty="0">
                <a:solidFill>
                  <a:srgbClr val="00B050"/>
                </a:solidFill>
              </a:rPr>
              <a:t>377.  Processing Inaccurate Information – Integrating Comprehension and Validation</a:t>
            </a:r>
          </a:p>
          <a:p>
            <a:pPr marL="0" indent="0">
              <a:buNone/>
            </a:pPr>
            <a:r>
              <a:rPr lang="en-US" dirty="0">
                <a:solidFill>
                  <a:srgbClr val="00B050"/>
                </a:solidFill>
              </a:rPr>
              <a:t>378.  Processing Inaccurate Information – Knowledge as a “Complex System”</a:t>
            </a:r>
          </a:p>
          <a:p>
            <a:pPr marL="0" indent="0">
              <a:buNone/>
            </a:pPr>
            <a:r>
              <a:rPr lang="en-US" dirty="0">
                <a:solidFill>
                  <a:srgbClr val="00B050"/>
                </a:solidFill>
              </a:rPr>
              <a:t>379.  Processing Inaccurate Information – Error as Percept-Concept Coupling</a:t>
            </a:r>
          </a:p>
          <a:p>
            <a:pPr marL="0" indent="0">
              <a:buNone/>
            </a:pPr>
            <a:r>
              <a:rPr lang="en-US" dirty="0">
                <a:solidFill>
                  <a:srgbClr val="00B050"/>
                </a:solidFill>
              </a:rPr>
              <a:t>380.  Processing Inaccurate Information – Conscious Ignorance and Meta-Ignorance</a:t>
            </a:r>
          </a:p>
          <a:p>
            <a:pPr marL="0" indent="0">
              <a:buNone/>
            </a:pPr>
            <a:r>
              <a:rPr lang="en-US" dirty="0">
                <a:solidFill>
                  <a:srgbClr val="00B050"/>
                </a:solidFill>
              </a:rPr>
              <a:t>381.  Processing Inaccurate Information – KReC Framework for Revising Knowledge</a:t>
            </a:r>
          </a:p>
          <a:p>
            <a:pPr marL="0" indent="0">
              <a:buNone/>
            </a:pPr>
            <a:r>
              <a:rPr lang="en-US" dirty="0">
                <a:solidFill>
                  <a:srgbClr val="00B050"/>
                </a:solidFill>
              </a:rPr>
              <a:t>382.  Processing Inaccurate Information – Content-Source Integration Model</a:t>
            </a:r>
          </a:p>
          <a:p>
            <a:pPr marL="0" indent="0">
              <a:buNone/>
            </a:pPr>
            <a:r>
              <a:rPr lang="en-US" dirty="0">
                <a:solidFill>
                  <a:srgbClr val="00B050"/>
                </a:solidFill>
              </a:rPr>
              <a:t>383.  Processing Inaccurate Information – Contextual/Situated Inaccuracy</a:t>
            </a:r>
          </a:p>
          <a:p>
            <a:pPr marL="0" indent="0">
              <a:buNone/>
            </a:pPr>
            <a:r>
              <a:rPr lang="en-US" dirty="0">
                <a:solidFill>
                  <a:srgbClr val="00B050"/>
                </a:solidFill>
              </a:rPr>
              <a:t>384.  Processing Inaccurate Information – User/Reader “AIR” Strategies</a:t>
            </a:r>
          </a:p>
          <a:p>
            <a:pPr marL="0" indent="0">
              <a:buNone/>
            </a:pPr>
            <a:r>
              <a:rPr lang="en-US" dirty="0"/>
              <a:t>385.  Use of Vernacular, Regionalisms and Argot</a:t>
            </a:r>
          </a:p>
          <a:p>
            <a:pPr marL="0" indent="0">
              <a:buNone/>
            </a:pPr>
            <a:r>
              <a:rPr lang="en-US" dirty="0"/>
              <a:t>386.  System Externality Co-Management</a:t>
            </a:r>
          </a:p>
          <a:p>
            <a:pPr marL="0" indent="0">
              <a:buNone/>
            </a:pPr>
            <a:r>
              <a:rPr lang="en-US" dirty="0"/>
              <a:t>387.  Flattening of Stakeholder Consciousness</a:t>
            </a:r>
          </a:p>
          <a:p>
            <a:pPr marL="0" indent="0">
              <a:buNone/>
            </a:pPr>
            <a:r>
              <a:rPr lang="en-US" dirty="0"/>
              <a:t>388. Disabling Authority of Managerial Grammars</a:t>
            </a:r>
          </a:p>
          <a:p>
            <a:pPr marL="0" indent="0">
              <a:buNone/>
            </a:pPr>
            <a:r>
              <a:rPr lang="en-US" dirty="0"/>
              <a:t>389. Multiple Intelligences (Gardner) - Linguistic</a:t>
            </a:r>
          </a:p>
          <a:p>
            <a:pPr marL="0" indent="0">
              <a:buNone/>
            </a:pPr>
            <a:r>
              <a:rPr lang="en-US" dirty="0"/>
              <a:t>390. Multiple Intelligences (Gardner) - Musical</a:t>
            </a:r>
          </a:p>
          <a:p>
            <a:pPr marL="0" indent="0">
              <a:buNone/>
            </a:pPr>
            <a:endParaRPr lang="en-US" dirty="0"/>
          </a:p>
          <a:p>
            <a:endParaRPr lang="en-US" dirty="0"/>
          </a:p>
        </p:txBody>
      </p:sp>
      <p:sp>
        <p:nvSpPr>
          <p:cNvPr id="4" name="TextBox 3">
            <a:extLst>
              <a:ext uri="{FF2B5EF4-FFF2-40B4-BE49-F238E27FC236}">
                <a16:creationId xmlns:a16="http://schemas.microsoft.com/office/drawing/2014/main" id="{9A17227F-36FC-C74D-A963-153DD0235FDE}"/>
              </a:ext>
            </a:extLst>
          </p:cNvPr>
          <p:cNvSpPr txBox="1"/>
          <p:nvPr/>
        </p:nvSpPr>
        <p:spPr>
          <a:xfrm>
            <a:off x="-669851" y="4359017"/>
            <a:ext cx="184731" cy="248209"/>
          </a:xfrm>
          <a:prstGeom prst="rect">
            <a:avLst/>
          </a:prstGeom>
          <a:noFill/>
        </p:spPr>
        <p:txBody>
          <a:bodyPr wrap="none" rtlCol="0">
            <a:spAutoFit/>
          </a:bodyPr>
          <a:lstStyle/>
          <a:p>
            <a:endParaRPr lang="en-US" sz="1013" dirty="0"/>
          </a:p>
        </p:txBody>
      </p:sp>
    </p:spTree>
    <p:extLst>
      <p:ext uri="{BB962C8B-B14F-4D97-AF65-F5344CB8AC3E}">
        <p14:creationId xmlns:p14="http://schemas.microsoft.com/office/powerpoint/2010/main" val="288689339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148. The “Imp of the Perverse”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Humans frequently take actions that are contrary to their own self-interest in an effort to project and reaffirm their discretion and control</a:t>
            </a:r>
          </a:p>
          <a:p>
            <a:pPr lvl="1"/>
            <a:r>
              <a:rPr lang="en-US" dirty="0"/>
              <a:t>When parties act against their own interests, it is more difficult to recruit communities of interest from among populations to implement strategies that depend upon “neighborhood watch,” network effects, “golden rule,” etc.</a:t>
            </a:r>
          </a:p>
          <a:p>
            <a:pPr lvl="1"/>
            <a:r>
              <a:rPr lang="en-US" dirty="0"/>
              <a:t>[Other?]</a:t>
            </a:r>
          </a:p>
          <a:p>
            <a:r>
              <a:rPr lang="en-US" dirty="0"/>
              <a:t>References</a:t>
            </a:r>
          </a:p>
          <a:p>
            <a:pPr lvl="1"/>
            <a:r>
              <a:rPr lang="en-US" dirty="0"/>
              <a:t>Edgar Allen Poe reference</a:t>
            </a:r>
          </a:p>
        </p:txBody>
      </p:sp>
      <p:pic>
        <p:nvPicPr>
          <p:cNvPr id="4" name="Picture 3">
            <a:extLst>
              <a:ext uri="{FF2B5EF4-FFF2-40B4-BE49-F238E27FC236}">
                <a16:creationId xmlns:a16="http://schemas.microsoft.com/office/drawing/2014/main" id="{7657FAA0-B7A8-2D4C-A20D-CBE320FAA1C9}"/>
              </a:ext>
            </a:extLst>
          </p:cNvPr>
          <p:cNvPicPr>
            <a:picLocks noChangeAspect="1"/>
          </p:cNvPicPr>
          <p:nvPr/>
        </p:nvPicPr>
        <p:blipFill>
          <a:blip r:embed="rId2"/>
          <a:stretch>
            <a:fillRect/>
          </a:stretch>
        </p:blipFill>
        <p:spPr>
          <a:xfrm>
            <a:off x="10758" y="274638"/>
            <a:ext cx="9144000" cy="6858000"/>
          </a:xfrm>
          <a:prstGeom prst="rect">
            <a:avLst/>
          </a:prstGeom>
        </p:spPr>
      </p:pic>
    </p:spTree>
    <p:extLst>
      <p:ext uri="{BB962C8B-B14F-4D97-AF65-F5344CB8AC3E}">
        <p14:creationId xmlns:p14="http://schemas.microsoft.com/office/powerpoint/2010/main" val="315461291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148. The “Imp of the Perverse” </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Identify settings in which “Imp of the Perverse” applies and seek to address underlying sources of behavior</a:t>
            </a:r>
          </a:p>
          <a:p>
            <a:pPr lvl="2"/>
            <a:r>
              <a:rPr lang="en-US" dirty="0"/>
              <a:t>What are direct and indirect causes of stakeholders acting against their own self interest?</a:t>
            </a:r>
          </a:p>
          <a:p>
            <a:pPr lvl="1"/>
            <a:r>
              <a:rPr lang="en-US" dirty="0"/>
              <a:t>Consult DSM V for “self harm” conditions?</a:t>
            </a:r>
          </a:p>
          <a:p>
            <a:pPr lvl="2"/>
            <a:r>
              <a:rPr lang="en-US" dirty="0"/>
              <a:t>Psychological variables may be in play in individuals and populations under various stresses</a:t>
            </a:r>
          </a:p>
          <a:p>
            <a:pPr lvl="1"/>
            <a:r>
              <a:rPr lang="en-US" dirty="0"/>
              <a:t>Explore sources of underlying social inefficacy that leads to behavior</a:t>
            </a:r>
          </a:p>
          <a:p>
            <a:pPr lvl="1"/>
            <a:r>
              <a:rPr lang="en-US" dirty="0"/>
              <a:t>Consider that the behavior is functional in the context and then reverse engineer why the behavior was perceived as functional initially.</a:t>
            </a:r>
          </a:p>
          <a:p>
            <a:pPr lvl="1"/>
            <a:r>
              <a:rPr lang="en-US" dirty="0"/>
              <a:t>Offer alternative pathways to provide individuals with “choice” in an effort to build efficacy and self-esteem that may help counter self-0destructive behaviors.</a:t>
            </a:r>
          </a:p>
          <a:p>
            <a:pPr lvl="1"/>
            <a:r>
              <a:rPr lang="en-US" dirty="0"/>
              <a:t>[Other?]</a:t>
            </a:r>
          </a:p>
          <a:p>
            <a:r>
              <a:rPr lang="en-US" dirty="0"/>
              <a:t>References</a:t>
            </a:r>
          </a:p>
          <a:p>
            <a:pPr lvl="1"/>
            <a:r>
              <a:rPr lang="en-US" dirty="0">
                <a:hlinkClick r:id="rId2"/>
              </a:rPr>
              <a:t>https://en.wikipedia.org/wiki/The_Imp_of_the_Perverse</a:t>
            </a:r>
            <a:r>
              <a:rPr lang="en-US" dirty="0"/>
              <a:t> </a:t>
            </a:r>
          </a:p>
          <a:p>
            <a:pPr lvl="1"/>
            <a:endParaRPr lang="en-US" dirty="0"/>
          </a:p>
        </p:txBody>
      </p:sp>
    </p:spTree>
    <p:extLst>
      <p:ext uri="{BB962C8B-B14F-4D97-AF65-F5344CB8AC3E}">
        <p14:creationId xmlns:p14="http://schemas.microsoft.com/office/powerpoint/2010/main" val="358632447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149. Peer and Community Pressure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Actions of individuals may be influenced by group dynamics that can cause them to act unpredictably in a given situation</a:t>
            </a:r>
          </a:p>
          <a:p>
            <a:pPr lvl="2"/>
            <a:r>
              <a:rPr lang="en-US" dirty="0"/>
              <a:t>May affect individual action in both personal and representative capacities (e.g., as employees)</a:t>
            </a:r>
          </a:p>
          <a:p>
            <a:pPr lvl="2"/>
            <a:r>
              <a:rPr lang="en-US" dirty="0"/>
              <a:t>Pressure types include temporal element</a:t>
            </a:r>
          </a:p>
          <a:p>
            <a:pPr lvl="3"/>
            <a:r>
              <a:rPr lang="en-US" dirty="0"/>
              <a:t>Short term examples are so called ”mob” behaviors</a:t>
            </a:r>
          </a:p>
          <a:p>
            <a:pPr lvl="3"/>
            <a:r>
              <a:rPr lang="en-US" dirty="0"/>
              <a:t>Medium term examples include deference to perceived authority (e.g., Milgram experiments)</a:t>
            </a:r>
          </a:p>
          <a:p>
            <a:pPr lvl="3"/>
            <a:r>
              <a:rPr lang="en-US" dirty="0"/>
              <a:t>Long term examples include community, religious, and social/ethical norms</a:t>
            </a:r>
          </a:p>
          <a:p>
            <a:pPr lvl="1"/>
            <a:r>
              <a:rPr lang="en-US" dirty="0"/>
              <a:t>[Other?]</a:t>
            </a:r>
          </a:p>
          <a:p>
            <a:r>
              <a:rPr lang="en-US" dirty="0"/>
              <a:t>References</a:t>
            </a:r>
          </a:p>
          <a:p>
            <a:pPr marL="0" indent="0">
              <a:buNone/>
            </a:pPr>
            <a:endParaRPr lang="en-US" dirty="0"/>
          </a:p>
        </p:txBody>
      </p:sp>
    </p:spTree>
    <p:extLst>
      <p:ext uri="{BB962C8B-B14F-4D97-AF65-F5344CB8AC3E}">
        <p14:creationId xmlns:p14="http://schemas.microsoft.com/office/powerpoint/2010/main" val="315461291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149.  Peer and Community Pressure </a:t>
            </a:r>
          </a:p>
        </p:txBody>
      </p:sp>
      <p:sp>
        <p:nvSpPr>
          <p:cNvPr id="3" name="Content Placeholder 2"/>
          <p:cNvSpPr>
            <a:spLocks noGrp="1"/>
          </p:cNvSpPr>
          <p:nvPr>
            <p:ph idx="1"/>
          </p:nvPr>
        </p:nvSpPr>
        <p:spPr/>
        <p:txBody>
          <a:bodyPr>
            <a:normAutofit fontScale="85000" lnSpcReduction="20000"/>
          </a:bodyPr>
          <a:lstStyle/>
          <a:p>
            <a:r>
              <a:rPr lang="en-US" dirty="0"/>
              <a:t>Candidate Analytical Frameworks/Metrics/Actions</a:t>
            </a:r>
          </a:p>
          <a:p>
            <a:pPr lvl="1"/>
            <a:r>
              <a:rPr lang="en-US" dirty="0"/>
              <a:t>Socialization techniques from organizational psychology can help dissipate performance impacts of contextually dis-functional peer and community pressures</a:t>
            </a:r>
          </a:p>
          <a:p>
            <a:pPr lvl="1"/>
            <a:r>
              <a:rPr lang="en-US" dirty="0"/>
              <a:t>Narrative differences between outside pressure and system performance requirements that affect behaviors can be unpacked, and synthesized into a hybrid narrative that can help reduce the pressure of different behavioral influences for stakeholders working with a given system.</a:t>
            </a:r>
          </a:p>
          <a:p>
            <a:pPr lvl="2"/>
            <a:r>
              <a:rPr lang="en-US" dirty="0"/>
              <a:t>Consider narrative synthesis of goals to mitigate differentials in performance and behaviors in conflicting paradigms.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8632447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150. Ambiguity of Bias</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Bias is multi-dimensional</a:t>
            </a:r>
          </a:p>
          <a:p>
            <a:pPr lvl="2"/>
            <a:r>
              <a:rPr lang="en-US" dirty="0"/>
              <a:t>Various inclinations and prejudices affect biased decisions and systems</a:t>
            </a:r>
          </a:p>
          <a:p>
            <a:pPr lvl="2"/>
            <a:r>
              <a:rPr lang="en-US" dirty="0"/>
              <a:t>Many different bias causes and effects</a:t>
            </a:r>
          </a:p>
          <a:p>
            <a:pPr lvl="1"/>
            <a:r>
              <a:rPr lang="en-US" dirty="0"/>
              <a:t>Different forms of bias invite application of alternative interventions to better mitigate their respective harmful effects on system operations and performance</a:t>
            </a:r>
          </a:p>
          <a:p>
            <a:pPr lvl="1"/>
            <a:r>
              <a:rPr lang="en-US" dirty="0"/>
              <a:t>Ambiguity of term “bias” obscures variety of effective strategies</a:t>
            </a:r>
          </a:p>
          <a:p>
            <a:pPr lvl="3"/>
            <a:endParaRPr lang="en-US" dirty="0"/>
          </a:p>
          <a:p>
            <a:pPr lvl="1"/>
            <a:r>
              <a:rPr lang="en-US" dirty="0"/>
              <a:t>[Other?]</a:t>
            </a:r>
          </a:p>
          <a:p>
            <a:r>
              <a:rPr lang="en-US" dirty="0"/>
              <a:t>References</a:t>
            </a:r>
          </a:p>
          <a:p>
            <a:pPr lvl="1"/>
            <a:r>
              <a:rPr lang="en-US" dirty="0"/>
              <a:t>Wikipedia site</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150. Ambiguity of Bias</a:t>
            </a:r>
          </a:p>
        </p:txBody>
      </p:sp>
      <p:sp>
        <p:nvSpPr>
          <p:cNvPr id="3" name="Content Placeholder 2"/>
          <p:cNvSpPr>
            <a:spLocks noGrp="1"/>
          </p:cNvSpPr>
          <p:nvPr>
            <p:ph idx="1"/>
          </p:nvPr>
        </p:nvSpPr>
        <p:spPr/>
        <p:txBody>
          <a:bodyPr>
            <a:normAutofit fontScale="85000" lnSpcReduction="20000"/>
          </a:bodyPr>
          <a:lstStyle/>
          <a:p>
            <a:r>
              <a:rPr lang="en-US" dirty="0"/>
              <a:t>Candidate Analytical Frameworks/Metrics/Actions</a:t>
            </a:r>
          </a:p>
          <a:p>
            <a:pPr lvl="1"/>
            <a:r>
              <a:rPr lang="en-US" dirty="0"/>
              <a:t>Eliminate ambiguity of system “bias” to deal specifically with different types</a:t>
            </a:r>
          </a:p>
          <a:p>
            <a:pPr lvl="2"/>
            <a:r>
              <a:rPr lang="en-US" dirty="0"/>
              <a:t>Parse varieties of “bias” in individual Atlas slides to categorize interventions</a:t>
            </a:r>
          </a:p>
          <a:p>
            <a:pPr lvl="2"/>
            <a:r>
              <a:rPr lang="en-US" dirty="0"/>
              <a:t>In an effort to reduce the ambiguity, individual Atlas slides capture the challenges and possible approaches to various types of bias.</a:t>
            </a:r>
          </a:p>
          <a:p>
            <a:pPr lvl="1"/>
            <a:r>
              <a:rPr lang="en-US" dirty="0"/>
              <a:t>Slides dealing with Bias contain word “Bias” in the slide heading.</a:t>
            </a:r>
          </a:p>
          <a:p>
            <a:pPr lvl="1"/>
            <a:r>
              <a:rPr lang="en-US" dirty="0"/>
              <a:t>[Other?]</a:t>
            </a:r>
          </a:p>
          <a:p>
            <a:r>
              <a:rPr lang="en-US" dirty="0"/>
              <a:t>References</a:t>
            </a:r>
          </a:p>
          <a:p>
            <a:pPr lvl="1"/>
            <a:r>
              <a:rPr lang="en-US" dirty="0"/>
              <a:t>See Atlas slides on different sorts of “Bias” for specific references</a:t>
            </a:r>
          </a:p>
        </p:txBody>
      </p:sp>
    </p:spTree>
    <p:extLst>
      <p:ext uri="{BB962C8B-B14F-4D97-AF65-F5344CB8AC3E}">
        <p14:creationId xmlns:p14="http://schemas.microsoft.com/office/powerpoint/2010/main" val="3467910517"/>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151. Undue Reliance on “Science” </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Assertions of science and empirical analysis carry increasing strength and efficacy in policymaking, but might not be appropriately relied upon as so extended</a:t>
            </a:r>
          </a:p>
          <a:p>
            <a:pPr lvl="2"/>
            <a:r>
              <a:rPr lang="en-US" dirty="0"/>
              <a:t>Real, empirical science has appropriate authority to answer certain questions</a:t>
            </a:r>
          </a:p>
          <a:p>
            <a:pPr lvl="2"/>
            <a:r>
              <a:rPr lang="en-US" dirty="0"/>
              <a:t>Scientific explanations should not obscure more holistic inquiry and explanation, particularly to non-scientific questions</a:t>
            </a:r>
          </a:p>
          <a:p>
            <a:pPr lvl="3"/>
            <a:r>
              <a:rPr lang="en-US" dirty="0"/>
              <a:t>Economics, cultural and social factors, etc.</a:t>
            </a:r>
          </a:p>
          <a:p>
            <a:pPr lvl="1"/>
            <a:r>
              <a:rPr lang="en-US" dirty="0"/>
              <a:t>This set of challenges includes primarily “unintended” over-reliance, as opposed to intentional mis-assertions of scientific conclusions to sway policy</a:t>
            </a:r>
          </a:p>
          <a:p>
            <a:pPr lvl="1"/>
            <a:r>
              <a:rPr lang="en-US" dirty="0"/>
              <a:t>[Other?]</a:t>
            </a:r>
          </a:p>
          <a:p>
            <a:r>
              <a:rPr lang="en-US" dirty="0"/>
              <a:t>References</a:t>
            </a:r>
          </a:p>
          <a:p>
            <a:pPr lvl="1"/>
            <a:r>
              <a:rPr lang="en-US" dirty="0"/>
              <a:t>Milgram “white coat” authority experiments</a:t>
            </a:r>
          </a:p>
          <a:p>
            <a:endParaRPr lang="en-US" dirty="0"/>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151. Undue Reliance on “Science”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Maintain awareness of “hype cycle” with new scientific and technical announcements and advances</a:t>
            </a:r>
          </a:p>
          <a:p>
            <a:pPr lvl="2"/>
            <a:r>
              <a:rPr lang="en-US" dirty="0"/>
              <a:t>Invite contrary views into analysis</a:t>
            </a:r>
          </a:p>
          <a:p>
            <a:pPr lvl="2"/>
            <a:r>
              <a:rPr lang="en-US" dirty="0"/>
              <a:t>Invite non-technical and non-scientific views into the analysis </a:t>
            </a:r>
          </a:p>
          <a:p>
            <a:pPr lvl="3"/>
            <a:r>
              <a:rPr lang="en-US" dirty="0"/>
              <a:t>Be careful to “weight” the inputs – no veto power for any one perspective</a:t>
            </a:r>
          </a:p>
          <a:p>
            <a:pPr lvl="1"/>
            <a:r>
              <a:rPr lang="en-US" dirty="0"/>
              <a:t>Encourage technical announcements to be specific about the scope and context of a given value proposition</a:t>
            </a:r>
          </a:p>
          <a:p>
            <a:pPr lvl="2"/>
            <a:r>
              <a:rPr lang="en-US" dirty="0"/>
              <a:t>Try to anticipate and address market and public “unjustified enthusiasms” in announcements and discussions of new technologies, etc.</a:t>
            </a:r>
          </a:p>
          <a:p>
            <a:pPr lvl="1"/>
            <a:r>
              <a:rPr lang="en-US" dirty="0"/>
              <a:t>Encourage scientists to work with editors/writers to help temper the enthusiasm for politicians and citizens to overstate technical and scientific advancements.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152. Cross-Border Applications of </a:t>
            </a:r>
            <a:br>
              <a:rPr lang="en-US" sz="3600" dirty="0"/>
            </a:br>
            <a:r>
              <a:rPr lang="en-US" sz="3600" dirty="0"/>
              <a:t>Existing Solutions </a:t>
            </a:r>
          </a:p>
        </p:txBody>
      </p:sp>
      <p:sp>
        <p:nvSpPr>
          <p:cNvPr id="3" name="Content Placeholder 2"/>
          <p:cNvSpPr>
            <a:spLocks noGrp="1"/>
          </p:cNvSpPr>
          <p:nvPr>
            <p:ph idx="1"/>
          </p:nvPr>
        </p:nvSpPr>
        <p:spPr/>
        <p:txBody>
          <a:bodyPr>
            <a:normAutofit fontScale="62500" lnSpcReduction="20000"/>
          </a:bodyPr>
          <a:lstStyle/>
          <a:p>
            <a:r>
              <a:rPr lang="en-US" dirty="0"/>
              <a:t>Challenges </a:t>
            </a:r>
          </a:p>
          <a:p>
            <a:pPr lvl="1"/>
            <a:r>
              <a:rPr lang="en-US" dirty="0"/>
              <a:t>Successful hybrid technical/policy system approaches might be applied in other jurisdictions, sectors and contexts, but might not anticipate or accommodate such other realities of new “local” operating contexts, with disappointing results</a:t>
            </a:r>
          </a:p>
          <a:p>
            <a:pPr lvl="2"/>
            <a:r>
              <a:rPr lang="en-US" dirty="0"/>
              <a:t>Solutions that are “plucked” from context can have unexpected and disappointing results</a:t>
            </a:r>
          </a:p>
          <a:p>
            <a:pPr lvl="1"/>
            <a:r>
              <a:rPr lang="en-US" dirty="0"/>
              <a:t>Technical systems (especially ITC systems) can have data and information handling attributes and capabilities that may be incompatible or illegal in other jurisdictions</a:t>
            </a:r>
          </a:p>
          <a:p>
            <a:pPr lvl="2"/>
            <a:r>
              <a:rPr lang="en-US" dirty="0"/>
              <a:t>Incompatible with local workforce skills</a:t>
            </a:r>
          </a:p>
          <a:p>
            <a:pPr lvl="2"/>
            <a:r>
              <a:rPr lang="en-US" dirty="0"/>
              <a:t>Incompatible with local user needs and expectations</a:t>
            </a:r>
          </a:p>
          <a:p>
            <a:pPr lvl="2"/>
            <a:r>
              <a:rPr lang="en-US" dirty="0"/>
              <a:t>Incompatible with local legal and regulatory requirements</a:t>
            </a:r>
          </a:p>
          <a:p>
            <a:pPr lvl="1"/>
            <a:r>
              <a:rPr lang="en-US" dirty="0"/>
              <a:t>[Other?]</a:t>
            </a:r>
          </a:p>
          <a:p>
            <a:r>
              <a:rPr lang="en-US" dirty="0"/>
              <a:t>References</a:t>
            </a:r>
          </a:p>
          <a:p>
            <a:pPr lvl="1"/>
            <a:r>
              <a:rPr lang="en-US" dirty="0"/>
              <a:t>Compare to Map portfolio 153 “Misapplication of Historical Solutions” which is the “time” version of this “space” policy flaw</a:t>
            </a:r>
          </a:p>
          <a:p>
            <a:pPr lvl="1"/>
            <a:endParaRPr lang="en-US" dirty="0"/>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152. Cross-Border Applications of </a:t>
            </a:r>
            <a:br>
              <a:rPr lang="en-US" sz="3600" dirty="0"/>
            </a:br>
            <a:r>
              <a:rPr lang="en-US" sz="3600" dirty="0"/>
              <a:t>Existing Solutions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Separate out different sources of cross border challenges to identify and specify adaptations needed for desired function in new jurisdiction context</a:t>
            </a:r>
          </a:p>
          <a:p>
            <a:pPr lvl="2"/>
            <a:r>
              <a:rPr lang="en-US" dirty="0"/>
              <a:t>Different laws?</a:t>
            </a:r>
          </a:p>
          <a:p>
            <a:pPr lvl="2"/>
            <a:r>
              <a:rPr lang="en-US" dirty="0"/>
              <a:t>Different language?</a:t>
            </a:r>
          </a:p>
          <a:p>
            <a:pPr lvl="2"/>
            <a:r>
              <a:rPr lang="en-US" dirty="0"/>
              <a:t>Different technical infrastructure?</a:t>
            </a:r>
          </a:p>
          <a:p>
            <a:pPr lvl="2"/>
            <a:r>
              <a:rPr lang="en-US" dirty="0"/>
              <a:t>Different user or worker training and expectations?</a:t>
            </a:r>
          </a:p>
          <a:p>
            <a:pPr lvl="1"/>
            <a:r>
              <a:rPr lang="en-US" dirty="0"/>
              <a:t>Compare “adaptation studies” in writing and theatre</a:t>
            </a:r>
          </a:p>
          <a:p>
            <a:pPr lvl="2"/>
            <a:r>
              <a:rPr lang="en-US" dirty="0"/>
              <a:t>How convert “meaning” across cultural divisions</a:t>
            </a:r>
          </a:p>
          <a:p>
            <a:pPr lvl="2"/>
            <a:r>
              <a:rPr lang="en-US" dirty="0"/>
              <a:t>How convert “meaning” across jurisdictional boundaries?</a:t>
            </a:r>
          </a:p>
          <a:p>
            <a:pPr lvl="2"/>
            <a:r>
              <a:rPr lang="en-US" dirty="0"/>
              <a:t>Are cultural differences aligned with border differences.</a:t>
            </a:r>
          </a:p>
          <a:p>
            <a:pPr lvl="3"/>
            <a:r>
              <a:rPr lang="en-US" dirty="0"/>
              <a:t>How “localize” solutions for COIs (communities of interest) within national borders?</a:t>
            </a:r>
          </a:p>
          <a:p>
            <a:pPr lvl="1"/>
            <a:r>
              <a:rPr lang="en-US" dirty="0"/>
              <a:t>[Other?]</a:t>
            </a:r>
          </a:p>
          <a:p>
            <a:r>
              <a:rPr lang="en-US" dirty="0"/>
              <a:t>References</a:t>
            </a:r>
          </a:p>
          <a:p>
            <a:pPr lvl="1"/>
            <a:r>
              <a:rPr lang="en-US" dirty="0"/>
              <a:t>Cambridge Handbook of Adaptation Studies</a:t>
            </a:r>
          </a:p>
          <a:p>
            <a:pPr lvl="2"/>
            <a:endParaRPr lang="en-US" dirty="0"/>
          </a:p>
        </p:txBody>
      </p:sp>
    </p:spTree>
    <p:extLst>
      <p:ext uri="{BB962C8B-B14F-4D97-AF65-F5344CB8AC3E}">
        <p14:creationId xmlns:p14="http://schemas.microsoft.com/office/powerpoint/2010/main" val="3467910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854"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dirty="0"/>
              <a:t>391. Multiple Intelligences (Gardner) – Logical Mathematical</a:t>
            </a:r>
          </a:p>
          <a:p>
            <a:pPr marL="0" indent="0">
              <a:buNone/>
            </a:pPr>
            <a:r>
              <a:rPr lang="en-US" dirty="0"/>
              <a:t>392. Multiple Intelligences (Gardner) - Spatial</a:t>
            </a:r>
          </a:p>
          <a:p>
            <a:pPr marL="0" indent="0">
              <a:buNone/>
            </a:pPr>
            <a:r>
              <a:rPr lang="en-US" dirty="0"/>
              <a:t>393. Multiple Intelligences (Gardner) – Bodily-Kinesthetic</a:t>
            </a:r>
          </a:p>
          <a:p>
            <a:pPr marL="0" indent="0">
              <a:buNone/>
            </a:pPr>
            <a:r>
              <a:rPr lang="en-US" dirty="0"/>
              <a:t>394. Multiple Intelligences (Gardner) - Personal</a:t>
            </a:r>
          </a:p>
          <a:p>
            <a:pPr marL="0" indent="0">
              <a:buNone/>
            </a:pPr>
            <a:r>
              <a:rPr lang="en-US" dirty="0"/>
              <a:t>395. </a:t>
            </a:r>
            <a:r>
              <a:rPr lang="en-US"/>
              <a:t>Human Encoding </a:t>
            </a:r>
            <a:r>
              <a:rPr lang="en-US" dirty="0"/>
              <a:t>(Mental Models) – CHECK LOCATION</a:t>
            </a:r>
          </a:p>
          <a:p>
            <a:pPr marL="0" indent="0">
              <a:buNone/>
            </a:pPr>
            <a:r>
              <a:rPr lang="en-US" dirty="0"/>
              <a:t>396. </a:t>
            </a:r>
            <a:r>
              <a:rPr lang="en-US"/>
              <a:t>Human Encoding </a:t>
            </a:r>
            <a:r>
              <a:rPr lang="en-US" dirty="0"/>
              <a:t>(Mental Models) – CHECK LOCATION</a:t>
            </a:r>
          </a:p>
          <a:p>
            <a:pPr marL="0" indent="0">
              <a:buNone/>
            </a:pPr>
            <a:r>
              <a:rPr lang="en-US" dirty="0"/>
              <a:t>397. Direct Evaluation of System Output - Generally</a:t>
            </a:r>
          </a:p>
          <a:p>
            <a:pPr marL="0" indent="0">
              <a:buNone/>
            </a:pPr>
            <a:r>
              <a:rPr lang="en-US" dirty="0"/>
              <a:t>398. Direct Evaluation of System Output – Research Governance</a:t>
            </a:r>
          </a:p>
          <a:p>
            <a:pPr marL="0" indent="0">
              <a:buNone/>
            </a:pPr>
            <a:r>
              <a:rPr lang="en-US" dirty="0"/>
              <a:t>399. Direct Evaluation of System Output - Ethics</a:t>
            </a:r>
          </a:p>
          <a:p>
            <a:pPr marL="0" indent="0">
              <a:buNone/>
            </a:pPr>
            <a:r>
              <a:rPr lang="en-US" dirty="0"/>
              <a:t>400. Direct Evaluation of System Output – Authorship/Origin</a:t>
            </a:r>
          </a:p>
          <a:p>
            <a:pPr marL="0" indent="0">
              <a:buNone/>
            </a:pPr>
            <a:r>
              <a:rPr lang="en-US" dirty="0"/>
              <a:t>401. Direct Evaluation of System Output - Productivity</a:t>
            </a:r>
          </a:p>
          <a:p>
            <a:pPr marL="0" indent="0">
              <a:buNone/>
            </a:pPr>
            <a:r>
              <a:rPr lang="en-US" dirty="0"/>
              <a:t>402. Direct Evaluation of System Output – Plagiarism/Infringement</a:t>
            </a:r>
          </a:p>
          <a:p>
            <a:pPr marL="0" indent="0">
              <a:buNone/>
            </a:pPr>
            <a:r>
              <a:rPr lang="en-US" dirty="0"/>
              <a:t>403. Direct Evaluation of System Output – Research Conduct</a:t>
            </a:r>
          </a:p>
          <a:p>
            <a:pPr marL="0" indent="0">
              <a:buNone/>
            </a:pPr>
            <a:r>
              <a:rPr lang="en-US" dirty="0"/>
              <a:t>404. Direct Evaluation of System Output – Analysis and Methods</a:t>
            </a:r>
          </a:p>
          <a:p>
            <a:pPr marL="0" indent="0">
              <a:buNone/>
            </a:pPr>
            <a:r>
              <a:rPr lang="en-US" dirty="0"/>
              <a:t>405. Direct Evaluation of System Output – Image/Output Manipulation</a:t>
            </a:r>
          </a:p>
          <a:p>
            <a:endParaRPr lang="en-US" dirty="0"/>
          </a:p>
        </p:txBody>
      </p:sp>
      <p:sp>
        <p:nvSpPr>
          <p:cNvPr id="4" name="TextBox 3">
            <a:extLst>
              <a:ext uri="{FF2B5EF4-FFF2-40B4-BE49-F238E27FC236}">
                <a16:creationId xmlns:a16="http://schemas.microsoft.com/office/drawing/2014/main" id="{9A17227F-36FC-C74D-A963-153DD0235FDE}"/>
              </a:ext>
            </a:extLst>
          </p:cNvPr>
          <p:cNvSpPr txBox="1"/>
          <p:nvPr/>
        </p:nvSpPr>
        <p:spPr>
          <a:xfrm>
            <a:off x="-502388" y="4126514"/>
            <a:ext cx="184731" cy="209288"/>
          </a:xfrm>
          <a:prstGeom prst="rect">
            <a:avLst/>
          </a:prstGeom>
          <a:noFill/>
        </p:spPr>
        <p:txBody>
          <a:bodyPr wrap="none" rtlCol="0">
            <a:spAutoFit/>
          </a:bodyPr>
          <a:lstStyle/>
          <a:p>
            <a:endParaRPr lang="en-US" sz="760" dirty="0"/>
          </a:p>
        </p:txBody>
      </p:sp>
    </p:spTree>
    <p:extLst>
      <p:ext uri="{BB962C8B-B14F-4D97-AF65-F5344CB8AC3E}">
        <p14:creationId xmlns:p14="http://schemas.microsoft.com/office/powerpoint/2010/main" val="2448366607"/>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153.  Misapplication of Historical Solutions </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Successful policy approaches from the past might be applied at later times and in other temporal contexts (such as accelerated or attenuated pursuit of policy, etc.), but might not reflect temporally “local” realities, with disappointing results</a:t>
            </a:r>
          </a:p>
          <a:p>
            <a:pPr lvl="2"/>
            <a:r>
              <a:rPr lang="en-US" dirty="0"/>
              <a:t>How adapt yesterday’s solutions to today’s problems?</a:t>
            </a:r>
          </a:p>
          <a:p>
            <a:pPr lvl="1"/>
            <a:endParaRPr lang="en-US" dirty="0"/>
          </a:p>
          <a:p>
            <a:pPr lvl="1"/>
            <a:r>
              <a:rPr lang="en-US" dirty="0"/>
              <a:t>Institutional knowledge of systems operation that resides in trained knowledge and responses of long-term employees may be out of date and inapplicable to new systems</a:t>
            </a:r>
          </a:p>
          <a:p>
            <a:pPr lvl="2"/>
            <a:r>
              <a:rPr lang="en-US" dirty="0"/>
              <a:t>How do you teach and old dog new tricks?</a:t>
            </a:r>
          </a:p>
          <a:p>
            <a:pPr lvl="1"/>
            <a:r>
              <a:rPr lang="en-US" dirty="0"/>
              <a:t>[Other?]</a:t>
            </a:r>
          </a:p>
          <a:p>
            <a:r>
              <a:rPr lang="en-US" dirty="0"/>
              <a:t>References</a:t>
            </a:r>
          </a:p>
          <a:p>
            <a:pPr lvl="1"/>
            <a:r>
              <a:rPr lang="en-US" dirty="0"/>
              <a:t>Book “The Past is a Foreign Country”</a:t>
            </a:r>
          </a:p>
        </p:txBody>
      </p:sp>
    </p:spTree>
    <p:extLst>
      <p:ext uri="{BB962C8B-B14F-4D97-AF65-F5344CB8AC3E}">
        <p14:creationId xmlns:p14="http://schemas.microsoft.com/office/powerpoint/2010/main" val="98377310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153. Misapplication of Historical Solutions  </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Include continuous training for workers and users in new systems and approaches</a:t>
            </a:r>
          </a:p>
          <a:p>
            <a:pPr lvl="2"/>
            <a:r>
              <a:rPr lang="en-US" dirty="0"/>
              <a:t>Internal training</a:t>
            </a:r>
          </a:p>
          <a:p>
            <a:pPr lvl="2"/>
            <a:r>
              <a:rPr lang="en-US" dirty="0"/>
              <a:t>Supplier training</a:t>
            </a:r>
          </a:p>
          <a:p>
            <a:pPr lvl="2"/>
            <a:r>
              <a:rPr lang="en-US" dirty="0"/>
              <a:t>Online training opportunities</a:t>
            </a:r>
          </a:p>
          <a:p>
            <a:pPr lvl="2"/>
            <a:r>
              <a:rPr lang="en-US" dirty="0"/>
              <a:t>3</a:t>
            </a:r>
            <a:r>
              <a:rPr lang="en-US" baseline="30000" dirty="0"/>
              <a:t>rd</a:t>
            </a:r>
            <a:r>
              <a:rPr lang="en-US" dirty="0"/>
              <a:t> party training</a:t>
            </a:r>
          </a:p>
          <a:p>
            <a:pPr lvl="1"/>
            <a:r>
              <a:rPr lang="en-US" dirty="0"/>
              <a:t>When buying or building new technology systems, be sure to confirm that maintenance, support and warranties are consistent with organization needs in the future.</a:t>
            </a:r>
          </a:p>
          <a:p>
            <a:pPr lvl="2"/>
            <a:r>
              <a:rPr lang="en-US" dirty="0"/>
              <a:t>Insulate system from vendor abandonment of support.</a:t>
            </a:r>
          </a:p>
          <a:p>
            <a:pPr lvl="2"/>
            <a:r>
              <a:rPr lang="en-US" dirty="0"/>
              <a:t>Also will technology provider help with bridging to new system at end of current agreement?</a:t>
            </a:r>
          </a:p>
          <a:p>
            <a:pPr lvl="1"/>
            <a:r>
              <a:rPr lang="en-US" dirty="0"/>
              <a:t>Work with legal function to identify the implications for “duty of care” associated with changes in technology.</a:t>
            </a:r>
          </a:p>
          <a:p>
            <a:pPr lvl="2"/>
            <a:r>
              <a:rPr lang="en-US" dirty="0"/>
              <a:t>Duty of care can affect responsibility and liability for harms caused by technology.</a:t>
            </a:r>
          </a:p>
          <a:p>
            <a:pPr lvl="2"/>
            <a:r>
              <a:rPr lang="en-US" dirty="0"/>
              <a:t>When determining whether a particular duty exists, courts generally consider several factors, including: </a:t>
            </a:r>
          </a:p>
          <a:p>
            <a:pPr lvl="3"/>
            <a:r>
              <a:rPr lang="en-US" dirty="0"/>
              <a:t>(1) the relationship between the parties; </a:t>
            </a:r>
          </a:p>
          <a:p>
            <a:pPr lvl="3"/>
            <a:r>
              <a:rPr lang="en-US" dirty="0"/>
              <a:t>(2) the social utility of the actor's conduct; </a:t>
            </a:r>
          </a:p>
          <a:p>
            <a:pPr lvl="3"/>
            <a:r>
              <a:rPr lang="en-US" dirty="0"/>
              <a:t>(3) the nature of the risk imposed and foreseeability of the harm incurred;</a:t>
            </a:r>
          </a:p>
          <a:p>
            <a:pPr lvl="3"/>
            <a:r>
              <a:rPr lang="en-US" dirty="0"/>
              <a:t>(4) the consequences of imposing a duty upon the actor; and</a:t>
            </a:r>
          </a:p>
          <a:p>
            <a:pPr lvl="3"/>
            <a:r>
              <a:rPr lang="en-US" dirty="0"/>
              <a:t> (5) the overall public interest in the proposed solution</a:t>
            </a:r>
            <a:r>
              <a:rPr lang="en-US"/>
              <a:t>. </a:t>
            </a:r>
            <a:br>
              <a:rPr lang="en-US" dirty="0"/>
            </a:br>
            <a:endParaRPr lang="en-US" dirty="0"/>
          </a:p>
          <a:p>
            <a:pPr lvl="1"/>
            <a:r>
              <a:rPr lang="en-US" dirty="0"/>
              <a:t>[Other?]</a:t>
            </a:r>
          </a:p>
          <a:p>
            <a:r>
              <a:rPr lang="en-US" dirty="0"/>
              <a:t>References</a:t>
            </a:r>
          </a:p>
          <a:p>
            <a:pPr lvl="1"/>
            <a:r>
              <a:rPr lang="en-US" dirty="0"/>
              <a:t>T.J. Hooper case – Tugboat owner held liable for wrongful death to crew in storm because didn’t have marine radio, even though marine radios were not yet industry standard.</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154. Confusion of Status of Humans as “Biological” vs. “Information” Beings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De-risking strategies that are effective with respect to physical risks to humans (as biological beings) might not serve to address emerging risks to humans acting online in their “information” capacities</a:t>
            </a:r>
          </a:p>
          <a:p>
            <a:pPr lvl="2"/>
            <a:r>
              <a:rPr lang="en-US" dirty="0"/>
              <a:t>Police, defense, public safety officers not trained to offer protection against new information-related risks</a:t>
            </a:r>
          </a:p>
          <a:p>
            <a:pPr lvl="2"/>
            <a:r>
              <a:rPr lang="en-US" dirty="0"/>
              <a:t>Medical treatment equipment and implants might not be cyber-secure</a:t>
            </a:r>
          </a:p>
          <a:p>
            <a:pPr lvl="2"/>
            <a:r>
              <a:rPr lang="en-US" dirty="0"/>
              <a:t>Laws and regulations are designed to protect interactions among people in a mostly physically oriented world</a:t>
            </a:r>
          </a:p>
          <a:p>
            <a:pPr lvl="3"/>
            <a:r>
              <a:rPr lang="en-US" dirty="0"/>
              <a:t>What modifications of laws are needed to protect peoples ”digital appendages?</a:t>
            </a:r>
          </a:p>
          <a:p>
            <a:pPr lvl="2"/>
            <a:r>
              <a:rPr lang="en-US" dirty="0"/>
              <a:t>Other examples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154. Confusion of Status of Humans as “Biological” vs. “Information Beings  </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Consider implications of MAAS (“Metabolism as a service”)</a:t>
            </a:r>
          </a:p>
          <a:p>
            <a:pPr lvl="1"/>
            <a:r>
              <a:rPr lang="en-US" dirty="0"/>
              <a:t>Consider new individual harms that can be suffered by the digital instance/representation of the individual</a:t>
            </a:r>
          </a:p>
          <a:p>
            <a:pPr lvl="2"/>
            <a:r>
              <a:rPr lang="en-US" dirty="0"/>
              <a:t>What is corollary of standard privacy torts in the digital/online world?</a:t>
            </a:r>
          </a:p>
          <a:p>
            <a:pPr lvl="3"/>
            <a:r>
              <a:rPr lang="en-US" dirty="0"/>
              <a:t>Intrusion on private affairs</a:t>
            </a:r>
          </a:p>
          <a:p>
            <a:pPr lvl="3"/>
            <a:r>
              <a:rPr lang="en-US" dirty="0"/>
              <a:t>Publication of private facts</a:t>
            </a:r>
          </a:p>
          <a:p>
            <a:pPr lvl="3"/>
            <a:r>
              <a:rPr lang="en-US" dirty="0"/>
              <a:t>Defamation (Libel and Slander)</a:t>
            </a:r>
          </a:p>
          <a:p>
            <a:pPr lvl="3"/>
            <a:r>
              <a:rPr lang="en-US" dirty="0"/>
              <a:t>Misappropriation</a:t>
            </a:r>
          </a:p>
          <a:p>
            <a:pPr lvl="1"/>
            <a:r>
              <a:rPr lang="en-US" dirty="0"/>
              <a:t>Provide support/resources/education to first responders (police, fire, etc.) in emerging information related harms</a:t>
            </a:r>
          </a:p>
          <a:p>
            <a:pPr lvl="2"/>
            <a:r>
              <a:rPr lang="en-US" dirty="0"/>
              <a:t>Information-related aggravations to physical harms</a:t>
            </a:r>
          </a:p>
          <a:p>
            <a:pPr lvl="3"/>
            <a:r>
              <a:rPr lang="en-US" dirty="0"/>
              <a:t>Social network stalking associated with assault</a:t>
            </a:r>
          </a:p>
          <a:p>
            <a:pPr lvl="3"/>
            <a:r>
              <a:rPr lang="en-US" dirty="0"/>
              <a:t>Mis-information regarding vaccines lower individual and group immunity</a:t>
            </a:r>
          </a:p>
          <a:p>
            <a:pPr lvl="2"/>
            <a:r>
              <a:rPr lang="en-US" dirty="0"/>
              <a:t>Information harms as stand-alone harms.</a:t>
            </a:r>
          </a:p>
          <a:p>
            <a:pPr lvl="3"/>
            <a:r>
              <a:rPr lang="en-US" dirty="0"/>
              <a:t>Phishing attacks on elderly</a:t>
            </a:r>
          </a:p>
          <a:p>
            <a:pPr lvl="3"/>
            <a:r>
              <a:rPr lang="en-US" dirty="0"/>
              <a:t>Violations of COPPA – Children’s Online Privacy Protection Act</a:t>
            </a:r>
          </a:p>
          <a:p>
            <a:pPr lvl="1"/>
            <a:r>
              <a:rPr lang="en-US" dirty="0"/>
              <a:t>Identify those new online/information harms that do not have a natural relationship to any physical harms and seek to assign responsibility for addressing these.</a:t>
            </a:r>
          </a:p>
          <a:p>
            <a:pPr lvl="2"/>
            <a:r>
              <a:rPr lang="en-US" dirty="0"/>
              <a:t>Don’t allow such “orphaned information harms” to slip through the gaps in current agency/institutional coverage.</a:t>
            </a:r>
          </a:p>
          <a:p>
            <a:pPr lvl="1"/>
            <a:endParaRPr lang="en-US" dirty="0"/>
          </a:p>
          <a:p>
            <a:pPr lvl="1"/>
            <a:r>
              <a:rPr lang="en-US" dirty="0"/>
              <a:t>[Other?]</a:t>
            </a:r>
          </a:p>
          <a:p>
            <a:r>
              <a:rPr lang="en-US" dirty="0"/>
              <a:t>References</a:t>
            </a:r>
          </a:p>
          <a:p>
            <a:pPr lvl="1"/>
            <a:r>
              <a:rPr lang="en-US" dirty="0"/>
              <a:t>Book ”Turning Troubles into Problems” – Description of mechanism for institutionalizing generic narrative “troubles” through measurement to convert them into standard quantified issues that can be dealt with by institutions.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155.  Computational Sovereigns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The concept of “sovereignty” is an axiom of human organizational narratives.</a:t>
            </a:r>
          </a:p>
          <a:p>
            <a:pPr lvl="2"/>
            <a:r>
              <a:rPr lang="en-US" dirty="0"/>
              <a:t>In this material, working definition of “Sovereign” is an entity that doesn’t have to ask for permission or forgiveness for its actions</a:t>
            </a:r>
          </a:p>
          <a:p>
            <a:pPr lvl="2"/>
            <a:r>
              <a:rPr lang="en-US" dirty="0"/>
              <a:t>Sovereigns are narratives (teleological projections) to which human populations can self bind.</a:t>
            </a:r>
          </a:p>
          <a:p>
            <a:pPr lvl="3"/>
            <a:r>
              <a:rPr lang="en-US" dirty="0"/>
              <a:t>Deities, Kings, Countries, Naval Commanders, Companies</a:t>
            </a:r>
          </a:p>
          <a:p>
            <a:pPr lvl="2"/>
            <a:r>
              <a:rPr lang="en-US" dirty="0"/>
              <a:t>Sovereigns/institutions (narratives all!) have shaped human behavior to conform to the performance metrics, behavioral norms (normal (Gaussian) distribution of behaviors) and beliefs consistent with their respective narratives</a:t>
            </a:r>
          </a:p>
          <a:p>
            <a:pPr lvl="2"/>
            <a:r>
              <a:rPr lang="en-US" dirty="0"/>
              <a:t>Sovereign authority is founded in the de-risking and leverage offered to populations that conform their behaviors to performance metrics consistent with their narratives</a:t>
            </a:r>
          </a:p>
          <a:p>
            <a:pPr lvl="1"/>
            <a:r>
              <a:rPr lang="en-US" dirty="0"/>
              <a:t>Information authority of prior sovereign narratives is being supplanted by information authority of “computational” forms of sovereignty and their respective emerging narratives</a:t>
            </a:r>
          </a:p>
          <a:p>
            <a:pPr lvl="3"/>
            <a:r>
              <a:rPr lang="en-US" dirty="0"/>
              <a:t>AI</a:t>
            </a:r>
          </a:p>
          <a:p>
            <a:pPr lvl="3"/>
            <a:r>
              <a:rPr lang="en-US" dirty="0"/>
              <a:t>Blockchain</a:t>
            </a:r>
          </a:p>
          <a:p>
            <a:pPr lvl="3"/>
            <a:r>
              <a:rPr lang="en-US" dirty="0"/>
              <a:t>Cryptography</a:t>
            </a:r>
          </a:p>
          <a:p>
            <a:pPr lvl="1"/>
            <a:r>
              <a:rPr lang="en-US" dirty="0"/>
              <a:t>Humans and institutions acting in conformance with prior sovereign narratives might be found to act contrary to the metrics applied by emerging computational sovereigns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155. Computational Sovereigns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Capacities of different emerging “computational sovereign” narrative forms to de-risk and leverage human and institutional interactions should be carefully matched with actual capacity of those sovereign forms to do so</a:t>
            </a:r>
          </a:p>
          <a:p>
            <a:pPr lvl="2"/>
            <a:r>
              <a:rPr lang="en-US" sz="2000" dirty="0"/>
              <a:t>Dangerous to assume that new computational sovereigns can just “step into the shoes” of existing sovereign narratives as foundation of group behavioral norms</a:t>
            </a:r>
          </a:p>
          <a:p>
            <a:pPr lvl="2"/>
            <a:r>
              <a:rPr lang="en-US" sz="2000" dirty="0"/>
              <a:t>E.g., blockchain may help de-risk flawed individual and institutional memory (via distributed ledger and computational challenge, etc.), but will require supporting structure to address broader real-world concerns</a:t>
            </a:r>
          </a:p>
          <a:p>
            <a:pPr lvl="2"/>
            <a:r>
              <a:rPr lang="en-US" sz="2000" dirty="0"/>
              <a:t>E.g., AI may help to de-risk flawed individual and institutional decision making capacity, but will require ethical and normative “training data” to suggest and implement solutions that are consistent with human and institutional needs and expectations.</a:t>
            </a:r>
          </a:p>
          <a:p>
            <a:pPr lvl="1"/>
            <a:r>
              <a:rPr lang="en-US" sz="2400" dirty="0"/>
              <a:t>Review perceived scope of authoritative output of a given computational system to confirm that the current or planned dependency is consistent with the intended information arbitrage management potential of that system</a:t>
            </a:r>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156. Mis-Application of </a:t>
            </a:r>
            <a:br>
              <a:rPr lang="en-US" sz="3600" dirty="0"/>
            </a:br>
            <a:r>
              <a:rPr lang="en-US" sz="3600" dirty="0"/>
              <a:t>Federated Identity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”Federated Identity” involves the use/consumption/reliance by multiple relying parties on the identity credentials issued by a central authority</a:t>
            </a:r>
          </a:p>
          <a:p>
            <a:pPr lvl="2"/>
            <a:r>
              <a:rPr lang="en-US" dirty="0"/>
              <a:t>The use of federated identity in organizations raises the possibility that the efficacy and application of their authority might extend beyond their effective capacity</a:t>
            </a:r>
          </a:p>
          <a:p>
            <a:pPr lvl="2"/>
            <a:r>
              <a:rPr lang="en-US" dirty="0"/>
              <a:t>Opportunities for over-dependency on federated identity is heightened in newly emerging interaction spaces where risk and leverage metrics are underdeveloped, and institutional structures are absent</a:t>
            </a:r>
          </a:p>
          <a:p>
            <a:pPr lvl="1"/>
            <a:r>
              <a:rPr lang="en-US" dirty="0"/>
              <a:t>Where identity credentials and identity attributes are applied and consumed by “relying parties” in contexts beyond their original intended relevance there is risk that the processes of federated identity (including identification, credentialing, authentication, authorization, etc.) could be undermined by variables that were not anticipated in the organization and operation of the federated identity system. </a:t>
            </a:r>
          </a:p>
          <a:p>
            <a:pPr lvl="1"/>
            <a:r>
              <a:rPr lang="en-US" dirty="0"/>
              <a:t>Compare to “Stored value” systems that challenge the authority of the M-1?</a:t>
            </a:r>
          </a:p>
          <a:p>
            <a:pPr lvl="2"/>
            <a:r>
              <a:rPr lang="en-US" dirty="0"/>
              <a:t>E.g., purchase of stored value card (i.e., Starbucks™ card) effectively doubles currency in circulation (original currency is given to company that it can use, and card acts as currency in other interactions.  For this reason, use of stored value cards is historically limited to one company where credits and debits can be matched.</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156. Mis-Application of </a:t>
            </a:r>
            <a:br>
              <a:rPr lang="en-US" sz="3600" dirty="0"/>
            </a:br>
            <a:r>
              <a:rPr lang="en-US" sz="3600" dirty="0"/>
              <a:t>Federated Identity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Compare original and proposed contexts for application of a given federated identity system to confirm whether systems of federated identity actions (identification, credentialing, authentication, authorization, etc.) are consistent with goals of new deployment.</a:t>
            </a:r>
          </a:p>
          <a:p>
            <a:pPr lvl="2"/>
            <a:r>
              <a:rPr lang="en-US" sz="2000" dirty="0"/>
              <a:t>E.g., Identity system may depend on authoritative documents that are issued in jurisdiction of original deployment, but not available in another context.</a:t>
            </a:r>
          </a:p>
          <a:p>
            <a:pPr lvl="3"/>
            <a:r>
              <a:rPr lang="en-US" sz="1600" dirty="0"/>
              <a:t>Birth certificates issued in another country and offered for evidence of identity in passport application</a:t>
            </a:r>
          </a:p>
          <a:p>
            <a:pPr lvl="1"/>
            <a:r>
              <a:rPr lang="en-US" sz="2400" dirty="0"/>
              <a:t>Unpack procedural elements (and related metrics) of federated identity system to identify those that are acceptable in new context.  </a:t>
            </a:r>
          </a:p>
          <a:p>
            <a:pPr lvl="2"/>
            <a:r>
              <a:rPr lang="en-US" sz="2000" dirty="0"/>
              <a:t>Identify surrogate measurements and processes to create “compensating controls” for those identity integrity processes that don’t translate easily to new context.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157. Language/Translation Issues </a:t>
            </a:r>
          </a:p>
        </p:txBody>
      </p:sp>
      <p:sp>
        <p:nvSpPr>
          <p:cNvPr id="3" name="Content Placeholder 2"/>
          <p:cNvSpPr>
            <a:spLocks noGrp="1"/>
          </p:cNvSpPr>
          <p:nvPr>
            <p:ph idx="1"/>
          </p:nvPr>
        </p:nvSpPr>
        <p:spPr/>
        <p:txBody>
          <a:bodyPr/>
          <a:lstStyle/>
          <a:p>
            <a:r>
              <a:rPr lang="en-US" dirty="0"/>
              <a:t>Challenges</a:t>
            </a:r>
          </a:p>
          <a:p>
            <a:pPr lvl="1"/>
            <a:r>
              <a:rPr lang="en-US" dirty="0"/>
              <a:t>Technologies where the design, development and deployment are optimized for one population may rely on language that is unfamiliar to another population</a:t>
            </a:r>
          </a:p>
          <a:p>
            <a:pPr lvl="2"/>
            <a:r>
              <a:rPr lang="en-US" dirty="0"/>
              <a:t>Different languages of human culture</a:t>
            </a:r>
          </a:p>
          <a:p>
            <a:pPr lvl="2"/>
            <a:r>
              <a:rPr lang="en-US" dirty="0"/>
              <a:t>Different languages of professional sectors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157. Language/Translation Issues </a:t>
            </a:r>
          </a:p>
        </p:txBody>
      </p:sp>
      <p:sp>
        <p:nvSpPr>
          <p:cNvPr id="3" name="Content Placeholder 2"/>
          <p:cNvSpPr>
            <a:spLocks noGrp="1"/>
          </p:cNvSpPr>
          <p:nvPr>
            <p:ph idx="1"/>
          </p:nvPr>
        </p:nvSpPr>
        <p:spPr/>
        <p:txBody>
          <a:bodyPr>
            <a:normAutofit fontScale="47500" lnSpcReduction="20000"/>
          </a:bodyPr>
          <a:lstStyle/>
          <a:p>
            <a:r>
              <a:rPr lang="en-US" sz="2800" dirty="0"/>
              <a:t>Candidate Analytical Frameworks/Metrics/Actions</a:t>
            </a:r>
          </a:p>
          <a:p>
            <a:pPr lvl="1"/>
            <a:r>
              <a:rPr lang="en-US" sz="2400" dirty="0"/>
              <a:t>Consider the ways/contexts in which technology performance is dependent on language</a:t>
            </a:r>
          </a:p>
          <a:p>
            <a:pPr lvl="2"/>
            <a:r>
              <a:rPr lang="en-US" sz="2000" dirty="0"/>
              <a:t>UIs</a:t>
            </a:r>
          </a:p>
          <a:p>
            <a:pPr lvl="2"/>
            <a:r>
              <a:rPr lang="en-US" sz="2000" dirty="0"/>
              <a:t>Instructions</a:t>
            </a:r>
          </a:p>
          <a:p>
            <a:pPr lvl="2"/>
            <a:r>
              <a:rPr lang="en-US" sz="2000" dirty="0"/>
              <a:t>Emergency notifications</a:t>
            </a:r>
          </a:p>
          <a:p>
            <a:pPr lvl="2"/>
            <a:r>
              <a:rPr lang="en-US" sz="2000" dirty="0"/>
              <a:t>Audit and Performance guidelines</a:t>
            </a:r>
          </a:p>
          <a:p>
            <a:pPr lvl="2"/>
            <a:r>
              <a:rPr lang="en-US" sz="2000" dirty="0"/>
              <a:t>Promotional and marketing materials</a:t>
            </a:r>
          </a:p>
          <a:p>
            <a:pPr lvl="3"/>
            <a:r>
              <a:rPr lang="en-US" sz="1600" dirty="0"/>
              <a:t>Potential liability for over-promising to consumers (Magnuson Moss Act in US)</a:t>
            </a:r>
          </a:p>
          <a:p>
            <a:pPr lvl="2"/>
            <a:r>
              <a:rPr lang="en-US" sz="2000" dirty="0"/>
              <a:t>Descriptions of data flows in system</a:t>
            </a:r>
          </a:p>
          <a:p>
            <a:pPr lvl="3"/>
            <a:r>
              <a:rPr lang="en-US" sz="1600" dirty="0"/>
              <a:t>Some laws in countries with different languages require disclosure of some data flows AND that the company act consistent with the data</a:t>
            </a:r>
          </a:p>
          <a:p>
            <a:pPr lvl="3"/>
            <a:r>
              <a:rPr lang="en-US" sz="1600" dirty="0"/>
              <a:t>US FTC enforcement rule of thumb: “Say what you will do with data and then do what you said you will do with data”</a:t>
            </a:r>
          </a:p>
          <a:p>
            <a:pPr lvl="1"/>
            <a:r>
              <a:rPr lang="en-US" sz="3200" dirty="0"/>
              <a:t>Assure that language barriers don’t lead to performance issues</a:t>
            </a:r>
          </a:p>
          <a:p>
            <a:pPr lvl="2"/>
            <a:r>
              <a:rPr lang="en-US" sz="2100" dirty="0"/>
              <a:t>Does user consent constitute ”informed consent” if disclosures are presented in unfamiliar language?</a:t>
            </a:r>
          </a:p>
          <a:p>
            <a:pPr lvl="2"/>
            <a:r>
              <a:rPr lang="en-US" sz="2100" dirty="0"/>
              <a:t>Consider uses of graphics and other neutral methods of communication to convey important system details across different languages.</a:t>
            </a:r>
          </a:p>
          <a:p>
            <a:pPr lvl="1"/>
            <a:r>
              <a:rPr lang="en-US" sz="3200" dirty="0"/>
              <a:t>Review literature on “localization” efforts for other goods (software, etc.) and services</a:t>
            </a:r>
          </a:p>
          <a:p>
            <a:pPr lvl="2"/>
            <a:r>
              <a:rPr lang="en-US" sz="1800" dirty="0"/>
              <a:t>What variables inform triage of translations?</a:t>
            </a:r>
          </a:p>
          <a:p>
            <a:pPr lvl="2"/>
            <a:r>
              <a:rPr lang="en-US" sz="1800" dirty="0"/>
              <a:t>Are contracts effective in limiting liability for system performance to the amount paid for the system to help drive translation resources to high deployment jurisdictions?</a:t>
            </a:r>
          </a:p>
          <a:p>
            <a:pPr lvl="2"/>
            <a:endParaRPr lang="en-US" sz="2000" dirty="0"/>
          </a:p>
          <a:p>
            <a:pPr lvl="1"/>
            <a:r>
              <a:rPr lang="en-US" dirty="0"/>
              <a:t>Review literature on “adaptation studies” in literature and the arts</a:t>
            </a:r>
          </a:p>
          <a:p>
            <a:pPr lvl="2"/>
            <a:r>
              <a:rPr lang="en-US" dirty="0"/>
              <a:t>Integration of cultural factors associated with understanding beyond language</a:t>
            </a:r>
          </a:p>
          <a:p>
            <a:pPr lvl="1"/>
            <a:r>
              <a:rPr lang="en-US" dirty="0"/>
              <a:t>[Other?]</a:t>
            </a:r>
          </a:p>
          <a:p>
            <a:r>
              <a:rPr lang="en-US" dirty="0"/>
              <a:t>References</a:t>
            </a:r>
          </a:p>
          <a:p>
            <a:pPr lvl="1"/>
            <a:r>
              <a:rPr lang="en-US" dirty="0"/>
              <a:t>Oxford Encyclopedia of Adaptation Studies [citation here]</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A65F-9A1F-8D40-AC17-80C4EC24A27C}"/>
              </a:ext>
            </a:extLst>
          </p:cNvPr>
          <p:cNvSpPr>
            <a:spLocks noGrp="1"/>
          </p:cNvSpPr>
          <p:nvPr>
            <p:ph type="title"/>
          </p:nvPr>
        </p:nvSpPr>
        <p:spPr/>
        <p:txBody>
          <a:bodyPr>
            <a:normAutofit/>
          </a:bodyPr>
          <a:lstStyle/>
          <a:p>
            <a:r>
              <a:rPr lang="en-US" dirty="0">
                <a:solidFill>
                  <a:srgbClr val="604A7B"/>
                </a:solidFill>
              </a:rPr>
              <a:t>Atlas of Risk Maps</a:t>
            </a:r>
            <a:br>
              <a:rPr lang="en-US" dirty="0">
                <a:solidFill>
                  <a:srgbClr val="604A7B"/>
                </a:solidFill>
              </a:rPr>
            </a:br>
            <a:r>
              <a:rPr lang="en-US" sz="854"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A094F0D-B875-764B-9736-564B9D6100E2}"/>
              </a:ext>
            </a:extLst>
          </p:cNvPr>
          <p:cNvSpPr>
            <a:spLocks noGrp="1"/>
          </p:cNvSpPr>
          <p:nvPr>
            <p:ph idx="1"/>
          </p:nvPr>
        </p:nvSpPr>
        <p:spPr/>
        <p:txBody>
          <a:bodyPr>
            <a:normAutofit fontScale="55000" lnSpcReduction="20000"/>
          </a:bodyPr>
          <a:lstStyle/>
          <a:p>
            <a:pPr marL="0" indent="0">
              <a:buNone/>
            </a:pPr>
            <a:r>
              <a:rPr lang="en-US" dirty="0"/>
              <a:t>406. Direct Evaluation of System Output – Statistics and Data </a:t>
            </a:r>
          </a:p>
          <a:p>
            <a:pPr marL="0" indent="0">
              <a:buNone/>
            </a:pPr>
            <a:r>
              <a:rPr lang="en-US" dirty="0"/>
              <a:t>407. Direct Evaluation of System Output -  Errors</a:t>
            </a:r>
          </a:p>
          <a:p>
            <a:pPr marL="0" indent="0">
              <a:buNone/>
            </a:pPr>
            <a:r>
              <a:rPr lang="en-US" dirty="0"/>
              <a:t>408. Direct Evaluation of System Output – Data Duplication and Reporting</a:t>
            </a:r>
          </a:p>
          <a:p>
            <a:pPr marL="0" indent="0">
              <a:buNone/>
            </a:pPr>
            <a:r>
              <a:rPr lang="en-US" dirty="0"/>
              <a:t>409. Inaccurate Human Encoding/Decoding (Mental Models) – Causal reductionism</a:t>
            </a:r>
          </a:p>
          <a:p>
            <a:pPr marL="0" indent="0">
              <a:buNone/>
            </a:pPr>
            <a:r>
              <a:rPr lang="en-US" dirty="0"/>
              <a:t>410. Inaccurate Human Encoding/Decoding (Mental Models)  - Ergodicity</a:t>
            </a:r>
          </a:p>
          <a:p>
            <a:pPr marL="0" indent="0">
              <a:buNone/>
            </a:pPr>
            <a:r>
              <a:rPr lang="en-US" dirty="0"/>
              <a:t>411. Inaccurate Human Encoding/Decoding (Mental Models)  - Dunning-Kruger Effect</a:t>
            </a:r>
          </a:p>
          <a:p>
            <a:pPr marL="0" indent="0">
              <a:buNone/>
            </a:pPr>
            <a:r>
              <a:rPr lang="en-US" dirty="0"/>
              <a:t>412. Inaccurate Human Encoding/Decoding (Mental Models) - Emergence</a:t>
            </a:r>
          </a:p>
          <a:p>
            <a:pPr marL="0" indent="0">
              <a:buNone/>
            </a:pPr>
            <a:r>
              <a:rPr lang="en-US" dirty="0"/>
              <a:t>413. Inaccurate Human Encoding/Decoding (Mental Models) – Cultural Parasitism</a:t>
            </a:r>
          </a:p>
          <a:p>
            <a:pPr marL="0" indent="0">
              <a:buNone/>
            </a:pPr>
            <a:r>
              <a:rPr lang="en-US" dirty="0"/>
              <a:t>414. Inaccurate Human Encoding/Decoding (Mental Models) – Cumulative Error</a:t>
            </a:r>
          </a:p>
          <a:p>
            <a:pPr marL="0" indent="0">
              <a:buNone/>
            </a:pPr>
            <a:r>
              <a:rPr lang="en-US" dirty="0"/>
              <a:t>415. Inaccurate Human Encoding/Decoding (Mental Models) – Survivorship Bias</a:t>
            </a:r>
          </a:p>
          <a:p>
            <a:pPr marL="0" indent="0">
              <a:buNone/>
            </a:pPr>
            <a:r>
              <a:rPr lang="en-US" dirty="0"/>
              <a:t>416. Inaccurate Human Encoding/Decoding (Mental Models) – Simpson’s Paradox</a:t>
            </a:r>
          </a:p>
          <a:p>
            <a:pPr marL="0" indent="0">
              <a:buNone/>
            </a:pPr>
            <a:r>
              <a:rPr lang="en-US" dirty="0"/>
              <a:t>417. Inaccurate Human Encoding/Decoding (Mental Models) – Condorcet Paradox</a:t>
            </a:r>
          </a:p>
          <a:p>
            <a:pPr marL="0" indent="0">
              <a:buNone/>
            </a:pPr>
            <a:r>
              <a:rPr lang="en-US" dirty="0"/>
              <a:t>418. Inaccurate Human Encoding/Decoding (Mental Models) – Limited Hangout</a:t>
            </a:r>
          </a:p>
          <a:p>
            <a:pPr marL="0" indent="0">
              <a:buNone/>
            </a:pPr>
            <a:r>
              <a:rPr lang="en-US" dirty="0"/>
              <a:t>419. Inaccurate Human Encoding/Decoding (Mental Models) – Focusing Illusion</a:t>
            </a:r>
          </a:p>
          <a:p>
            <a:pPr marL="0" indent="0">
              <a:buNone/>
            </a:pPr>
            <a:r>
              <a:rPr lang="en-US" dirty="0"/>
              <a:t>420. Inaccurate Human Encoding/Decoding (Mental Models) – Concept Creep</a:t>
            </a:r>
          </a:p>
          <a:p>
            <a:pPr marL="0" indent="0">
              <a:buNone/>
            </a:pPr>
            <a:endParaRPr lang="en-US" dirty="0"/>
          </a:p>
        </p:txBody>
      </p:sp>
      <p:sp>
        <p:nvSpPr>
          <p:cNvPr id="4" name="TextBox 3">
            <a:extLst>
              <a:ext uri="{FF2B5EF4-FFF2-40B4-BE49-F238E27FC236}">
                <a16:creationId xmlns:a16="http://schemas.microsoft.com/office/drawing/2014/main" id="{9A17227F-36FC-C74D-A963-153DD0235FDE}"/>
              </a:ext>
            </a:extLst>
          </p:cNvPr>
          <p:cNvSpPr txBox="1"/>
          <p:nvPr/>
        </p:nvSpPr>
        <p:spPr>
          <a:xfrm>
            <a:off x="-502388" y="4126514"/>
            <a:ext cx="184731" cy="209288"/>
          </a:xfrm>
          <a:prstGeom prst="rect">
            <a:avLst/>
          </a:prstGeom>
          <a:noFill/>
        </p:spPr>
        <p:txBody>
          <a:bodyPr wrap="none" rtlCol="0">
            <a:spAutoFit/>
          </a:bodyPr>
          <a:lstStyle/>
          <a:p>
            <a:endParaRPr lang="en-US" sz="760" dirty="0"/>
          </a:p>
        </p:txBody>
      </p:sp>
    </p:spTree>
    <p:extLst>
      <p:ext uri="{BB962C8B-B14F-4D97-AF65-F5344CB8AC3E}">
        <p14:creationId xmlns:p14="http://schemas.microsoft.com/office/powerpoint/2010/main" val="52488326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158. Inattention to the Distinction Between “Data” and “Information”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access to “data” is necessary but insufficient to inform a party</a:t>
            </a:r>
          </a:p>
          <a:p>
            <a:pPr lvl="2"/>
            <a:r>
              <a:rPr lang="en-US" dirty="0"/>
              <a:t>If A hands a book to B that is written in Russian, but B doesn’t know how to read Russian, then B has all of the “data” (the book), but cannot be “informed” because B doesn’t know the “meaning” of Cyrillic characters and Russian language.</a:t>
            </a:r>
          </a:p>
          <a:p>
            <a:pPr lvl="2"/>
            <a:r>
              <a:rPr lang="en-US" dirty="0"/>
              <a:t>Data + Meaning = Information (Shannon)</a:t>
            </a:r>
          </a:p>
          <a:p>
            <a:pPr lvl="1"/>
            <a:r>
              <a:rPr lang="en-US" dirty="0"/>
              <a:t>Confusion regarding the distinction leads to all sorts of technology misapplication and policy ambiguity.  </a:t>
            </a:r>
          </a:p>
          <a:p>
            <a:pPr lvl="2"/>
            <a:r>
              <a:rPr lang="en-US" dirty="0"/>
              <a:t>The shadow of ambiguity is where mischief (both intentional and inadvertent) resides.</a:t>
            </a:r>
          </a:p>
          <a:p>
            <a:pPr lvl="1"/>
            <a:r>
              <a:rPr lang="en-US" dirty="0"/>
              <a:t>Many laws, regulations, policies and rules use the terms “data” and “information” interchangeably within their text</a:t>
            </a:r>
          </a:p>
          <a:p>
            <a:pPr lvl="2"/>
            <a:r>
              <a:rPr lang="en-US" dirty="0"/>
              <a:t>They were written in a period where the distinction was less important because data was not as broadly shared beyond its original organization (w/ consistent meaning) in pre-networked worlds.</a:t>
            </a:r>
          </a:p>
          <a:p>
            <a:pPr lvl="1"/>
            <a:r>
              <a:rPr lang="en-US" dirty="0"/>
              <a:t>Many laws, regulations, etc. use the terms “data” and “information” in ways that are inconsistent with other laws and rules</a:t>
            </a:r>
          </a:p>
          <a:p>
            <a:pPr lvl="2"/>
            <a:r>
              <a:rPr lang="en-US" dirty="0"/>
              <a:t>People and institutions that need to comply with inconsistent laws are between a rock and a hard place.</a:t>
            </a:r>
          </a:p>
          <a:p>
            <a:pPr lvl="2"/>
            <a:r>
              <a:rPr lang="en-US" dirty="0"/>
              <a:t>US federal and state definitions of “Personal Information” differ from that in EU GDPR.</a:t>
            </a:r>
          </a:p>
          <a:p>
            <a:pPr lvl="1"/>
            <a:r>
              <a:rPr lang="en-US" dirty="0"/>
              <a:t>Confusion of the terms is responsible for retarding potential innovation in security, privacy, liability management, un-insurability, and other elements of online risk.</a:t>
            </a:r>
          </a:p>
          <a:p>
            <a:pPr lvl="2"/>
            <a:r>
              <a:rPr lang="en-US" dirty="0"/>
              <a:t>Potential for different strategies to deal with qualitatively different threats and vulnerabilities.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158. Inattention to the Distinction Between “Data” and “Information”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Since data + meaning = information, that means that levels of ”information integrity” depend both on levels of “data integrity” and “meaning integrity” </a:t>
            </a:r>
          </a:p>
          <a:p>
            <a:pPr lvl="2"/>
            <a:r>
              <a:rPr lang="en-US" sz="2000" dirty="0"/>
              <a:t>Working assumption that “privacy,” “security,” and “liability,” are symptoms of the underlying illness of lack of system integrity.</a:t>
            </a:r>
          </a:p>
          <a:p>
            <a:pPr lvl="1"/>
            <a:r>
              <a:rPr lang="en-US" sz="2400" dirty="0"/>
              <a:t>FIPPs based rules are grounded in data security as a surrogate for information security/privacy</a:t>
            </a:r>
          </a:p>
          <a:p>
            <a:pPr lvl="2"/>
            <a:r>
              <a:rPr lang="en-US" sz="2000" dirty="0"/>
              <a:t>Born in 1970s in pre-networked world where data was generated by the same entity that applied the “meaning”</a:t>
            </a:r>
          </a:p>
          <a:p>
            <a:pPr lvl="2"/>
            <a:r>
              <a:rPr lang="en-US" sz="2000" dirty="0"/>
              <a:t>Now rampant secondary use of data (and practical death of secrecy) results in data being applied in various meaning-laden contexts</a:t>
            </a:r>
          </a:p>
          <a:p>
            <a:pPr lvl="3"/>
            <a:r>
              <a:rPr lang="en-US" sz="1600" dirty="0"/>
              <a:t>No longer appropriate to ignore distinction of data and information</a:t>
            </a:r>
          </a:p>
          <a:p>
            <a:pPr lvl="1"/>
            <a:r>
              <a:rPr lang="en-US" sz="2400" dirty="0"/>
              <a:t>Examine referenced materials for tunable vectors of meaning security</a:t>
            </a:r>
          </a:p>
          <a:p>
            <a:pPr lvl="1"/>
            <a:r>
              <a:rPr lang="en-US" dirty="0"/>
              <a:t>[Other?]</a:t>
            </a:r>
          </a:p>
          <a:p>
            <a:r>
              <a:rPr lang="en-US" dirty="0"/>
              <a:t>References</a:t>
            </a:r>
          </a:p>
          <a:p>
            <a:pPr lvl="1"/>
            <a:r>
              <a:rPr lang="en-US" dirty="0"/>
              <a:t>UW IRSIRI Atlas of Information Risk Maps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159.  Attention Economy </a:t>
            </a:r>
            <a:br>
              <a:rPr lang="en-US" sz="3600" dirty="0"/>
            </a:br>
            <a:r>
              <a:rPr lang="en-US" sz="3600" dirty="0"/>
              <a:t>(Technology Socialization Processes)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Notices and training regarding strategies and tactics to reduce threat and vulnerabilities associated with the organization and operation of new technology systems are diluted in the flood of information and input experienced by people (acting in personal and institutional contexts)</a:t>
            </a:r>
          </a:p>
          <a:p>
            <a:pPr lvl="1"/>
            <a:r>
              <a:rPr lang="en-US" dirty="0"/>
              <a:t>System security/privacy/integrity notification and training is difficult and costly</a:t>
            </a:r>
          </a:p>
          <a:p>
            <a:pPr lvl="2"/>
            <a:r>
              <a:rPr lang="en-US" dirty="0"/>
              <a:t>Distributed populations of human users make it difficult to intervene to enhance system integrity</a:t>
            </a:r>
          </a:p>
          <a:p>
            <a:pPr lvl="1"/>
            <a:r>
              <a:rPr lang="en-US" dirty="0"/>
              <a:t>No natural institutional leadership in online risks</a:t>
            </a:r>
          </a:p>
          <a:p>
            <a:pPr lvl="2"/>
            <a:r>
              <a:rPr lang="en-US" dirty="0"/>
              <a:t>Commercial entities won’t internalize costs of notices/training</a:t>
            </a:r>
          </a:p>
          <a:p>
            <a:pPr lvl="3"/>
            <a:r>
              <a:rPr lang="en-US" dirty="0"/>
              <a:t>Want to educate users/consumers only to extent consistent with mission of revenue generation</a:t>
            </a:r>
          </a:p>
          <a:p>
            <a:pPr lvl="3"/>
            <a:r>
              <a:rPr lang="en-US" dirty="0"/>
              <a:t>No legal requirement of specific relationship of provider and user</a:t>
            </a:r>
          </a:p>
          <a:p>
            <a:pPr lvl="4"/>
            <a:r>
              <a:rPr lang="en-US" dirty="0"/>
              <a:t>Exceptions are regulated industries (finance, healthcare) and paternalistic jurisdictions (EU, California)</a:t>
            </a:r>
          </a:p>
          <a:p>
            <a:pPr lvl="2"/>
            <a:endParaRPr lang="en-US" dirty="0"/>
          </a:p>
          <a:p>
            <a:pPr lvl="1"/>
            <a:r>
              <a:rPr lang="en-US" dirty="0"/>
              <a:t> [Other?]</a:t>
            </a:r>
          </a:p>
          <a:p>
            <a:r>
              <a:rPr lang="en-US" dirty="0"/>
              <a:t>References</a:t>
            </a:r>
          </a:p>
          <a:p>
            <a:pPr lvl="1"/>
            <a:r>
              <a:rPr lang="en-US" dirty="0"/>
              <a:t>Compare map portfolio number 57 (attention economy - Periodic)</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159. Attention Economy </a:t>
            </a:r>
            <a:br>
              <a:rPr lang="en-US" sz="3600" dirty="0"/>
            </a:br>
            <a:r>
              <a:rPr lang="en-US" sz="3600" dirty="0"/>
              <a:t>(Technology Socialization Processes)</a:t>
            </a:r>
          </a:p>
        </p:txBody>
      </p:sp>
      <p:sp>
        <p:nvSpPr>
          <p:cNvPr id="3" name="Content Placeholder 2"/>
          <p:cNvSpPr>
            <a:spLocks noGrp="1"/>
          </p:cNvSpPr>
          <p:nvPr>
            <p:ph idx="1"/>
          </p:nvPr>
        </p:nvSpPr>
        <p:spPr/>
        <p:txBody>
          <a:bodyPr>
            <a:normAutofit fontScale="85000" lnSpcReduction="10000"/>
          </a:bodyPr>
          <a:lstStyle/>
          <a:p>
            <a:r>
              <a:rPr lang="en-US" sz="2800" dirty="0"/>
              <a:t>Candidate Analytical Frameworks/Metrics/Actions</a:t>
            </a:r>
          </a:p>
          <a:p>
            <a:pPr lvl="1"/>
            <a:r>
              <a:rPr lang="en-US" sz="2400" dirty="0"/>
              <a:t>Integrate technology socialization training modules in other subjects and at all levels of training and education</a:t>
            </a:r>
          </a:p>
          <a:p>
            <a:pPr lvl="2"/>
            <a:r>
              <a:rPr lang="en-US" sz="2000" dirty="0"/>
              <a:t>K-12</a:t>
            </a:r>
          </a:p>
          <a:p>
            <a:pPr lvl="2"/>
            <a:r>
              <a:rPr lang="en-US" sz="2000" dirty="0"/>
              <a:t>High School</a:t>
            </a:r>
          </a:p>
          <a:p>
            <a:pPr lvl="2"/>
            <a:r>
              <a:rPr lang="en-US" sz="2000" dirty="0"/>
              <a:t>Higher education</a:t>
            </a:r>
          </a:p>
          <a:p>
            <a:pPr lvl="2"/>
            <a:r>
              <a:rPr lang="en-US" sz="2000" dirty="0"/>
              <a:t>Professional Education</a:t>
            </a:r>
          </a:p>
          <a:p>
            <a:pPr lvl="1"/>
            <a:r>
              <a:rPr lang="en-US" sz="2400" dirty="0"/>
              <a:t>Explore avenues for compelling commercial interests to resource notification and training campaigns associated with the emerging risks associated with the technologies/services that they promote and sell.</a:t>
            </a:r>
          </a:p>
          <a:p>
            <a:pPr lvl="2"/>
            <a:r>
              <a:rPr lang="en-US" sz="2000" dirty="0"/>
              <a:t>GAAP – match costs and revenues in the system</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160. “Old Dog, New Tricks” Problems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The expression/idiom ”You cannot teach an old dog new tricks”  is intended to convey that it is difficult to change the behaviors, attitudes, etc. of a person who has developed certain habits over long periods.</a:t>
            </a:r>
          </a:p>
          <a:p>
            <a:pPr lvl="1"/>
            <a:r>
              <a:rPr lang="en-US" dirty="0"/>
              <a:t>In multiple time scales, habituation of behaviors by individual humans and groups can retard advancement of change management goals.</a:t>
            </a:r>
          </a:p>
          <a:p>
            <a:pPr lvl="2"/>
            <a:r>
              <a:rPr lang="en-US" dirty="0"/>
              <a:t>Particularly challenging when old habits are inconsistent with large scale installations of new technology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160. “Old Dog, New Tricks” Problems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Review change management literature regarding behavioral habituation in organizations at individual and group levels.</a:t>
            </a:r>
          </a:p>
          <a:p>
            <a:pPr lvl="1"/>
            <a:r>
              <a:rPr lang="en-US" sz="2400" dirty="0"/>
              <a:t>Practice, practice, practice new scenarios and use cases to create new habits and reflexive actions of individual and group behaviors in organization.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161. Apparent Agency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Agents represent the interests of principals</a:t>
            </a:r>
          </a:p>
          <a:p>
            <a:pPr lvl="1"/>
            <a:r>
              <a:rPr lang="en-US" dirty="0"/>
              <a:t>Agents hold themselves out to third parties as having certain authority to act on behalf of principals</a:t>
            </a:r>
          </a:p>
          <a:p>
            <a:pPr lvl="1"/>
            <a:r>
              <a:rPr lang="en-US" dirty="0"/>
              <a:t>Agency relationships are established by law or private contract</a:t>
            </a:r>
          </a:p>
          <a:p>
            <a:pPr lvl="1"/>
            <a:r>
              <a:rPr lang="en-US" dirty="0"/>
              <a:t>Agents may be individual or institutional</a:t>
            </a:r>
          </a:p>
          <a:p>
            <a:pPr lvl="2"/>
            <a:r>
              <a:rPr lang="en-US" dirty="0"/>
              <a:t>Even institutional agency duties are often discharged by humans as employees of the institution</a:t>
            </a:r>
          </a:p>
          <a:p>
            <a:pPr lvl="1"/>
            <a:r>
              <a:rPr lang="en-US" dirty="0"/>
              <a:t>The scope, duration and degree of the agency relationship can be confusing to third parties</a:t>
            </a:r>
          </a:p>
          <a:p>
            <a:pPr lvl="2"/>
            <a:r>
              <a:rPr lang="en-US" dirty="0"/>
              <a:t>potentially leading to undue and detrimental reliance by third parties on commitments of agents.</a:t>
            </a:r>
          </a:p>
          <a:p>
            <a:pPr lvl="1"/>
            <a:r>
              <a:rPr lang="en-US" dirty="0"/>
              <a:t>Agents may sometimes (either intentionally or accidentally) exceed the scope of their agency </a:t>
            </a:r>
          </a:p>
          <a:p>
            <a:pPr lvl="2"/>
            <a:r>
              <a:rPr lang="en-US" dirty="0"/>
              <a:t>Raises the question of who is responsible for Agent’s actions.</a:t>
            </a:r>
          </a:p>
          <a:p>
            <a:pPr lvl="1"/>
            <a:r>
              <a:rPr lang="en-US" dirty="0"/>
              <a:t>[Other?]</a:t>
            </a:r>
          </a:p>
          <a:p>
            <a:r>
              <a:rPr lang="en-US" dirty="0"/>
              <a:t>References</a:t>
            </a:r>
          </a:p>
        </p:txBody>
      </p:sp>
    </p:spTree>
    <p:extLst>
      <p:ext uri="{BB962C8B-B14F-4D97-AF65-F5344CB8AC3E}">
        <p14:creationId xmlns:p14="http://schemas.microsoft.com/office/powerpoint/2010/main" val="983773100"/>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161.  Apparent Agency </a:t>
            </a:r>
          </a:p>
        </p:txBody>
      </p:sp>
      <p:sp>
        <p:nvSpPr>
          <p:cNvPr id="3" name="Content Placeholder 2"/>
          <p:cNvSpPr>
            <a:spLocks noGrp="1"/>
          </p:cNvSpPr>
          <p:nvPr>
            <p:ph idx="1"/>
          </p:nvPr>
        </p:nvSpPr>
        <p:spPr/>
        <p:txBody>
          <a:bodyPr>
            <a:normAutofit fontScale="55000" lnSpcReduction="20000"/>
          </a:bodyPr>
          <a:lstStyle/>
          <a:p>
            <a:r>
              <a:rPr lang="en-US" sz="3000" dirty="0"/>
              <a:t>Candidate Analytical Frameworks/Metrics/Actions</a:t>
            </a:r>
          </a:p>
          <a:p>
            <a:pPr lvl="1"/>
            <a:r>
              <a:rPr lang="en-US" dirty="0"/>
              <a:t>Need greater clarity regarding data, identity and information agency relationships</a:t>
            </a:r>
          </a:p>
          <a:p>
            <a:pPr lvl="2"/>
            <a:r>
              <a:rPr lang="en-US" dirty="0"/>
              <a:t>Includes potentially important fiduciary agent relationships</a:t>
            </a:r>
          </a:p>
          <a:p>
            <a:pPr lvl="2"/>
            <a:r>
              <a:rPr lang="en-US" dirty="0"/>
              <a:t>Clarify criteria for acceptable behaviors and performance</a:t>
            </a:r>
          </a:p>
          <a:p>
            <a:pPr lvl="2"/>
            <a:r>
              <a:rPr lang="en-US" dirty="0"/>
              <a:t>Consider duties in various data-related activities</a:t>
            </a:r>
          </a:p>
          <a:p>
            <a:pPr lvl="3"/>
            <a:r>
              <a:rPr lang="en-US" dirty="0"/>
              <a:t>Collection</a:t>
            </a:r>
          </a:p>
          <a:p>
            <a:pPr lvl="3"/>
            <a:r>
              <a:rPr lang="en-US" dirty="0"/>
              <a:t>Transfer</a:t>
            </a:r>
          </a:p>
          <a:p>
            <a:pPr lvl="3"/>
            <a:r>
              <a:rPr lang="en-US" dirty="0"/>
              <a:t>Use</a:t>
            </a:r>
          </a:p>
          <a:p>
            <a:pPr lvl="3"/>
            <a:r>
              <a:rPr lang="en-US" dirty="0"/>
              <a:t>Processing</a:t>
            </a:r>
          </a:p>
          <a:p>
            <a:pPr lvl="3"/>
            <a:r>
              <a:rPr lang="en-US" dirty="0"/>
              <a:t>Disposal</a:t>
            </a:r>
          </a:p>
          <a:p>
            <a:pPr lvl="3"/>
            <a:r>
              <a:rPr lang="en-US" dirty="0"/>
              <a:t>Etc.</a:t>
            </a:r>
          </a:p>
          <a:p>
            <a:pPr lvl="1"/>
            <a:r>
              <a:rPr lang="en-US" dirty="0"/>
              <a:t>Identify and support initiatives to create standards and signals for information professionals and/or identity professionals </a:t>
            </a:r>
          </a:p>
          <a:p>
            <a:pPr lvl="2"/>
            <a:r>
              <a:rPr lang="en-US" dirty="0"/>
              <a:t>Include certification against standard metrics</a:t>
            </a:r>
          </a:p>
          <a:p>
            <a:pPr lvl="2"/>
            <a:r>
              <a:rPr lang="en-US" dirty="0"/>
              <a:t>Likely involve the promulgation of codes of ethics</a:t>
            </a:r>
          </a:p>
          <a:p>
            <a:pPr lvl="3"/>
            <a:r>
              <a:rPr lang="en-US" dirty="0"/>
              <a:t>Like those applied in other guilds and current professions</a:t>
            </a:r>
          </a:p>
          <a:p>
            <a:pPr lvl="2"/>
            <a:r>
              <a:rPr lang="en-US" dirty="0"/>
              <a:t>can help to provide guidance and signals for people and institutions consuming those services.</a:t>
            </a:r>
          </a:p>
          <a:p>
            <a:pPr lvl="1"/>
            <a:r>
              <a:rPr lang="en-US" dirty="0"/>
              <a:t>[Other?]</a:t>
            </a:r>
          </a:p>
          <a:p>
            <a:r>
              <a:rPr lang="en-US" dirty="0"/>
              <a:t>References</a:t>
            </a:r>
          </a:p>
          <a:p>
            <a:pPr lvl="1"/>
            <a:endParaRPr lang="en-US" dirty="0"/>
          </a:p>
        </p:txBody>
      </p:sp>
    </p:spTree>
    <p:extLst>
      <p:ext uri="{BB962C8B-B14F-4D97-AF65-F5344CB8AC3E}">
        <p14:creationId xmlns:p14="http://schemas.microsoft.com/office/powerpoint/2010/main" val="346791051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162. Over-Dependency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Typical fight is over maintenance and support obligations over long term</a:t>
            </a:r>
          </a:p>
          <a:p>
            <a:pPr lvl="1"/>
            <a:r>
              <a:rPr lang="en-US" dirty="0"/>
              <a:t>Tightly integrated and coupled information institutions and supply chains create dependencies such that the withdrawal of those services and supports (even without malice) can create vulnerabilities</a:t>
            </a:r>
          </a:p>
          <a:p>
            <a:pPr lvl="1"/>
            <a:r>
              <a:rPr lang="en-US" dirty="0"/>
              <a:t>“The day Facebook went down.”</a:t>
            </a:r>
          </a:p>
          <a:p>
            <a:pPr lvl="1"/>
            <a:r>
              <a:rPr lang="en-US" dirty="0"/>
              <a:t>Compare “requirements contracts” and “output contracts” in physical asset supply chains</a:t>
            </a:r>
          </a:p>
          <a:p>
            <a:pPr lvl="2"/>
            <a:r>
              <a:rPr lang="en-US" dirty="0"/>
              <a:t>Contractual duties to supply (or take) in effort to de-risk inputs flow</a:t>
            </a:r>
          </a:p>
          <a:p>
            <a:pPr lvl="1"/>
            <a:r>
              <a:rPr lang="en-US" dirty="0"/>
              <a:t>Compare map portfolio number 108 (Interop Risk)</a:t>
            </a:r>
          </a:p>
          <a:p>
            <a:pPr lvl="1"/>
            <a:r>
              <a:rPr lang="en-US" dirty="0"/>
              <a:t>Compare Monopoly and Monopsony power based on market dominance and the dependencies it causes.</a:t>
            </a:r>
          </a:p>
          <a:p>
            <a:pPr lvl="2"/>
            <a:r>
              <a:rPr lang="en-US" dirty="0"/>
              <a:t>If powerful company dominates markets, dangerous dependency develops</a:t>
            </a:r>
          </a:p>
          <a:p>
            <a:pPr lvl="1"/>
            <a:r>
              <a:rPr lang="en-US" dirty="0"/>
              <a:t>Compare “platform” scaling issues</a:t>
            </a:r>
          </a:p>
          <a:p>
            <a:pPr lvl="2"/>
            <a:r>
              <a:rPr lang="en-US" dirty="0"/>
              <a:t>Mismatch of risk re-allocation to the “edge” but knowledge of risk is centralized. </a:t>
            </a:r>
          </a:p>
          <a:p>
            <a:pPr lvl="2"/>
            <a:r>
              <a:rPr lang="en-US" dirty="0"/>
              <a:t>Creation of information arbitrage differential leveraged by network effect.  </a:t>
            </a:r>
          </a:p>
          <a:p>
            <a:pPr lvl="2"/>
            <a:r>
              <a:rPr lang="en-US" dirty="0"/>
              <a:t>Appropriation of de-risking in system?</a:t>
            </a:r>
          </a:p>
          <a:p>
            <a:pPr lvl="1"/>
            <a:r>
              <a:rPr lang="en-US" dirty="0"/>
              <a:t>Dependency on legacy systems can delay implementation of newer, fit for function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162. Over Dependency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Spread risk of obsolescence among stakeholders</a:t>
            </a:r>
          </a:p>
          <a:p>
            <a:pPr lvl="2"/>
            <a:r>
              <a:rPr lang="en-US" sz="2000" dirty="0"/>
              <a:t>Craft contract language to include:</a:t>
            </a:r>
          </a:p>
          <a:p>
            <a:pPr lvl="3"/>
            <a:r>
              <a:rPr lang="en-US" sz="1600" dirty="0"/>
              <a:t>Maintenance</a:t>
            </a:r>
          </a:p>
          <a:p>
            <a:pPr lvl="3"/>
            <a:r>
              <a:rPr lang="en-US" sz="1600" dirty="0"/>
              <a:t>Service</a:t>
            </a:r>
          </a:p>
          <a:p>
            <a:pPr lvl="3"/>
            <a:r>
              <a:rPr lang="en-US" sz="1600" dirty="0"/>
              <a:t>Support</a:t>
            </a:r>
          </a:p>
          <a:p>
            <a:pPr lvl="1"/>
            <a:r>
              <a:rPr lang="en-US" sz="2400" dirty="0"/>
              <a:t>Address needs for assistance in transferring data and materials in program</a:t>
            </a:r>
          </a:p>
          <a:p>
            <a:pPr lvl="2"/>
            <a:r>
              <a:rPr lang="en-US" sz="2000" dirty="0"/>
              <a:t>Avoid walled garden systems for mission-critical needs</a:t>
            </a:r>
          </a:p>
          <a:p>
            <a:pPr lvl="1"/>
            <a:r>
              <a:rPr lang="en-US" sz="2400" dirty="0"/>
              <a:t>Cultivate “ecosystem” or alternative suppliers to assure future choice in acquisitions decisions</a:t>
            </a:r>
          </a:p>
          <a:p>
            <a:pPr lvl="1"/>
            <a:r>
              <a:rPr lang="en-US" sz="2400" dirty="0"/>
              <a:t>Incorporate flexibility into system design and architecture</a:t>
            </a:r>
          </a:p>
          <a:p>
            <a:pPr lvl="2"/>
            <a:r>
              <a:rPr lang="en-US" sz="2000" dirty="0"/>
              <a:t>Enables reliance on multiple alternative suppliers of technology</a:t>
            </a:r>
          </a:p>
          <a:p>
            <a:pPr lvl="1"/>
            <a:r>
              <a:rPr lang="en-US" sz="2400" dirty="0"/>
              <a:t>Avoid “lock in” of patented solutions if possible</a:t>
            </a:r>
          </a:p>
          <a:p>
            <a:pPr lvl="2"/>
            <a:r>
              <a:rPr lang="en-US" sz="2000" dirty="0"/>
              <a:t>Patent is form of government granted monopoly</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EEC7-DDFB-6746-84E7-4797CBB744F8}"/>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AE1A0E93-D93F-3C4A-85DA-31BEBE64F677}"/>
              </a:ext>
            </a:extLst>
          </p:cNvPr>
          <p:cNvSpPr>
            <a:spLocks noGrp="1"/>
          </p:cNvSpPr>
          <p:nvPr>
            <p:ph idx="1"/>
          </p:nvPr>
        </p:nvSpPr>
        <p:spPr/>
        <p:txBody>
          <a:bodyPr>
            <a:normAutofit fontScale="47500" lnSpcReduction="20000"/>
          </a:bodyPr>
          <a:lstStyle/>
          <a:p>
            <a:pPr marL="0" indent="0">
              <a:buNone/>
            </a:pPr>
            <a:r>
              <a:rPr lang="en-US" dirty="0"/>
              <a:t>421. Inaccurate </a:t>
            </a:r>
            <a:r>
              <a:rPr lang="en-US"/>
              <a:t>Human Encoding/</a:t>
            </a:r>
            <a:r>
              <a:rPr lang="en-US" dirty="0"/>
              <a:t>Decoding (Mental Models) – Streetlight Effect</a:t>
            </a:r>
          </a:p>
          <a:p>
            <a:pPr marL="0" indent="0">
              <a:buNone/>
            </a:pPr>
            <a:r>
              <a:rPr lang="en-US" dirty="0"/>
              <a:t>422. Inaccurate </a:t>
            </a:r>
            <a:r>
              <a:rPr lang="en-US"/>
              <a:t>Human Encoding/</a:t>
            </a:r>
            <a:r>
              <a:rPr lang="en-US" dirty="0"/>
              <a:t>Decoding (Mental Models) – Belief Bias</a:t>
            </a:r>
          </a:p>
          <a:p>
            <a:pPr marL="0" indent="0">
              <a:buNone/>
            </a:pPr>
            <a:r>
              <a:rPr lang="en-US" dirty="0"/>
              <a:t>423. Inaccurate </a:t>
            </a:r>
            <a:r>
              <a:rPr lang="en-US"/>
              <a:t>Human Encoding/</a:t>
            </a:r>
            <a:r>
              <a:rPr lang="en-US" dirty="0"/>
              <a:t>Decoding (Mental Models) – Pluralistic Ignorance</a:t>
            </a:r>
          </a:p>
          <a:p>
            <a:pPr marL="0" indent="0">
              <a:buNone/>
            </a:pPr>
            <a:r>
              <a:rPr lang="en-US" dirty="0"/>
              <a:t>424. Inaccurate </a:t>
            </a:r>
            <a:r>
              <a:rPr lang="en-US"/>
              <a:t>Human Encoding/</a:t>
            </a:r>
            <a:r>
              <a:rPr lang="en-US" dirty="0"/>
              <a:t>Decoding (Mental Models) – The Petrie Multiplier</a:t>
            </a:r>
          </a:p>
          <a:p>
            <a:pPr marL="0" indent="0">
              <a:buNone/>
            </a:pPr>
            <a:r>
              <a:rPr lang="en-US" dirty="0"/>
              <a:t>425. Inaccurate </a:t>
            </a:r>
            <a:r>
              <a:rPr lang="en-US"/>
              <a:t>Human Encoding/</a:t>
            </a:r>
            <a:r>
              <a:rPr lang="en-US" dirty="0"/>
              <a:t>Decoding (Mental Models) -  Woozle Effect</a:t>
            </a:r>
          </a:p>
          <a:p>
            <a:pPr marL="0" indent="0">
              <a:buNone/>
            </a:pPr>
            <a:r>
              <a:rPr lang="en-US" dirty="0"/>
              <a:t>426. Inaccurate </a:t>
            </a:r>
            <a:r>
              <a:rPr lang="en-US"/>
              <a:t>Human Encoding/</a:t>
            </a:r>
            <a:r>
              <a:rPr lang="en-US" dirty="0"/>
              <a:t>Decoding (Mental Models) – Tocqueville Paradox</a:t>
            </a:r>
          </a:p>
          <a:p>
            <a:pPr marL="0" indent="0">
              <a:buNone/>
            </a:pPr>
            <a:r>
              <a:rPr lang="en-US" dirty="0"/>
              <a:t>427. Inaccurate </a:t>
            </a:r>
            <a:r>
              <a:rPr lang="en-US"/>
              <a:t>Human Encoding/</a:t>
            </a:r>
            <a:r>
              <a:rPr lang="en-US" dirty="0"/>
              <a:t>Decoding (Mental Models) – Ultimate Attribution Error</a:t>
            </a:r>
          </a:p>
          <a:p>
            <a:pPr marL="0" indent="0">
              <a:buNone/>
            </a:pPr>
            <a:r>
              <a:rPr lang="en-US" dirty="0"/>
              <a:t>428. Inaccurate </a:t>
            </a:r>
            <a:r>
              <a:rPr lang="en-US"/>
              <a:t>Human Encoding/</a:t>
            </a:r>
            <a:r>
              <a:rPr lang="en-US" dirty="0"/>
              <a:t>Decoding (Mental Models) – Golden Hammer</a:t>
            </a:r>
          </a:p>
          <a:p>
            <a:pPr marL="0" indent="0">
              <a:buNone/>
            </a:pPr>
            <a:r>
              <a:rPr lang="en-US" dirty="0"/>
              <a:t>429. Inaccurate </a:t>
            </a:r>
            <a:r>
              <a:rPr lang="en-US"/>
              <a:t>Human Encoding/</a:t>
            </a:r>
            <a:r>
              <a:rPr lang="en-US" dirty="0"/>
              <a:t>Decoding (Mental Models) – Pareto Principle</a:t>
            </a:r>
          </a:p>
          <a:p>
            <a:pPr marL="0" indent="0">
              <a:buNone/>
            </a:pPr>
            <a:r>
              <a:rPr lang="en-US" dirty="0"/>
              <a:t>430. Inaccurate </a:t>
            </a:r>
            <a:r>
              <a:rPr lang="en-US"/>
              <a:t>Human Encoding/</a:t>
            </a:r>
            <a:r>
              <a:rPr lang="en-US" dirty="0"/>
              <a:t>Decoding (Mental Models) – Nirvana Fallacy</a:t>
            </a:r>
          </a:p>
          <a:p>
            <a:pPr marL="0" indent="0">
              <a:buNone/>
            </a:pPr>
            <a:r>
              <a:rPr lang="en-US" dirty="0"/>
              <a:t>431. Inaccurate </a:t>
            </a:r>
            <a:r>
              <a:rPr lang="en-US"/>
              <a:t>Human Encoding/</a:t>
            </a:r>
            <a:r>
              <a:rPr lang="en-US" dirty="0"/>
              <a:t>Decoding (Mental Models) – Emotional Conjugation</a:t>
            </a:r>
          </a:p>
          <a:p>
            <a:pPr marL="0" indent="0">
              <a:buNone/>
            </a:pPr>
            <a:r>
              <a:rPr lang="en-US" dirty="0"/>
              <a:t>432. Inaccurate </a:t>
            </a:r>
            <a:r>
              <a:rPr lang="en-US"/>
              <a:t>Human Encoding/</a:t>
            </a:r>
            <a:r>
              <a:rPr lang="en-US" dirty="0"/>
              <a:t>Decoding (Mental Models) - </a:t>
            </a:r>
            <a:r>
              <a:rPr lang="en-US" dirty="0" err="1"/>
              <a:t>Netodromia</a:t>
            </a:r>
            <a:endParaRPr lang="en-US" dirty="0"/>
          </a:p>
          <a:p>
            <a:pPr marL="0" indent="0">
              <a:buNone/>
            </a:pPr>
            <a:r>
              <a:rPr lang="en-US" dirty="0"/>
              <a:t>433. Inaccurate </a:t>
            </a:r>
            <a:r>
              <a:rPr lang="en-US"/>
              <a:t>Human Encoding/</a:t>
            </a:r>
            <a:r>
              <a:rPr lang="en-US" dirty="0"/>
              <a:t>Decoding (Mental Models) – Halo Effect</a:t>
            </a:r>
          </a:p>
          <a:p>
            <a:pPr marL="0" indent="0">
              <a:buNone/>
            </a:pPr>
            <a:r>
              <a:rPr lang="en-US" dirty="0"/>
              <a:t>434. Inaccurate </a:t>
            </a:r>
            <a:r>
              <a:rPr lang="en-US"/>
              <a:t>Human Encoding/</a:t>
            </a:r>
            <a:r>
              <a:rPr lang="en-US" dirty="0"/>
              <a:t>Decoding (Mental Models) – Outgroup Homogeneity Effect</a:t>
            </a:r>
          </a:p>
          <a:p>
            <a:pPr marL="0" indent="0">
              <a:buNone/>
            </a:pPr>
            <a:r>
              <a:rPr lang="en-US" dirty="0"/>
              <a:t>435. Inaccurate </a:t>
            </a:r>
            <a:r>
              <a:rPr lang="en-US"/>
              <a:t>Human Encoding/</a:t>
            </a:r>
            <a:r>
              <a:rPr lang="en-US" dirty="0"/>
              <a:t>Decoding (Mental Models) – Matthew Principle</a:t>
            </a:r>
          </a:p>
          <a:p>
            <a:pPr marL="0" indent="0">
              <a:buNone/>
            </a:pPr>
            <a:endParaRPr lang="en-US" dirty="0"/>
          </a:p>
        </p:txBody>
      </p:sp>
    </p:spTree>
    <p:extLst>
      <p:ext uri="{BB962C8B-B14F-4D97-AF65-F5344CB8AC3E}">
        <p14:creationId xmlns:p14="http://schemas.microsoft.com/office/powerpoint/2010/main" val="148897711"/>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163. Secondary Information Risks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Consider risks to human and institutional parties that act as guarantors, vouchers, etc. for others in online interactions</a:t>
            </a:r>
          </a:p>
          <a:p>
            <a:pPr lvl="2"/>
            <a:r>
              <a:rPr lang="en-US" dirty="0"/>
              <a:t>What is responsibility for vetting, auditing by parties “vouching” in reputation network?</a:t>
            </a:r>
          </a:p>
          <a:p>
            <a:pPr lvl="2"/>
            <a:r>
              <a:rPr lang="en-US" dirty="0"/>
              <a:t>What is responsibility for schools and universities teaching security, privacy and identity to professionals and then “certifying” their completion of the program</a:t>
            </a:r>
          </a:p>
          <a:p>
            <a:pPr lvl="2"/>
            <a:r>
              <a:rPr lang="en-US" dirty="0"/>
              <a:t>What is responsibility of parties in technology system “certification” programs?</a:t>
            </a:r>
          </a:p>
          <a:p>
            <a:pPr lvl="1"/>
            <a:r>
              <a:rPr lang="en-US" dirty="0"/>
              <a:t>Consider effect of secondary risk in emerging reputation networks</a:t>
            </a:r>
          </a:p>
          <a:p>
            <a:pPr lvl="2"/>
            <a:r>
              <a:rPr lang="en-US" dirty="0"/>
              <a:t>Compare concepts of “negligent hiring”</a:t>
            </a:r>
          </a:p>
          <a:p>
            <a:pPr lvl="2"/>
            <a:r>
              <a:rPr lang="en-US" dirty="0"/>
              <a:t>Compare concepts of ”publisher’s liability” for defamatory and infringing material</a:t>
            </a:r>
          </a:p>
          <a:p>
            <a:pPr lvl="1"/>
            <a:r>
              <a:rPr lang="en-US" dirty="0"/>
              <a:t>Consider possible effect in “infinite factor authentication”</a:t>
            </a:r>
          </a:p>
          <a:p>
            <a:pPr lvl="2"/>
            <a:r>
              <a:rPr lang="en-US" dirty="0"/>
              <a:t>which entity is responsible/liable for which “detrimental reliance” in the delegation chains?</a:t>
            </a:r>
          </a:p>
          <a:p>
            <a:pPr lvl="1"/>
            <a:r>
              <a:rPr lang="en-US" dirty="0"/>
              <a:t>[Other?]</a:t>
            </a:r>
          </a:p>
          <a:p>
            <a:r>
              <a:rPr lang="en-US" dirty="0"/>
              <a:t>References</a:t>
            </a:r>
          </a:p>
          <a:p>
            <a:pPr lvl="1"/>
            <a:r>
              <a:rPr lang="en-US" dirty="0"/>
              <a:t>Compare slide 164 (Risks to and from intermediaries, i.e., where there is no explicit vouching or guarantee).</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163. Secondary Information Risks </a:t>
            </a:r>
          </a:p>
        </p:txBody>
      </p:sp>
      <p:sp>
        <p:nvSpPr>
          <p:cNvPr id="3" name="Content Placeholder 2"/>
          <p:cNvSpPr>
            <a:spLocks noGrp="1"/>
          </p:cNvSpPr>
          <p:nvPr>
            <p:ph idx="1"/>
          </p:nvPr>
        </p:nvSpPr>
        <p:spPr/>
        <p:txBody>
          <a:bodyPr>
            <a:normAutofit fontScale="92500" lnSpcReduction="20000"/>
          </a:bodyPr>
          <a:lstStyle/>
          <a:p>
            <a:r>
              <a:rPr lang="en-US" sz="2800" dirty="0"/>
              <a:t>Candidate Analytical Frameworks/Metrics/Actions</a:t>
            </a:r>
          </a:p>
          <a:p>
            <a:pPr lvl="1"/>
            <a:r>
              <a:rPr lang="en-US" sz="2400" dirty="0"/>
              <a:t>Implement specific duties by contract for parties in supply chain and clarify limits of their duties</a:t>
            </a:r>
          </a:p>
          <a:p>
            <a:pPr lvl="1"/>
            <a:r>
              <a:rPr lang="en-US" sz="2400" dirty="0"/>
              <a:t>Carefully examine “assignment” clauses in contract to assure that liability effects of any assignments of rights and delegations  of duties are adequately clarified </a:t>
            </a:r>
          </a:p>
          <a:p>
            <a:pPr lvl="1"/>
            <a:r>
              <a:rPr lang="en-US" sz="2400" dirty="0"/>
              <a:t>Be explicit on which party to agreement has responsibility for performance failures of subcontractors</a:t>
            </a:r>
          </a:p>
          <a:p>
            <a:pPr lvl="1"/>
            <a:r>
              <a:rPr lang="en-US" sz="2400" dirty="0"/>
              <a:t>Craft appropriate disclaimers of liability for presentation to users that directly access intermediary services</a:t>
            </a:r>
          </a:p>
          <a:p>
            <a:pPr lvl="2"/>
            <a:r>
              <a:rPr lang="en-US" sz="2000" dirty="0"/>
              <a:t>Compare “hand off” language on websites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164. Intermediary Risks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Online and networked technology systems involve the participation of multiple parties</a:t>
            </a:r>
          </a:p>
          <a:p>
            <a:pPr lvl="2"/>
            <a:r>
              <a:rPr lang="en-US" dirty="0"/>
              <a:t>When systems fail to perform, how is responsibility addressed and assigned among intermediary parties?</a:t>
            </a:r>
          </a:p>
          <a:p>
            <a:pPr lvl="1"/>
            <a:r>
              <a:rPr lang="en-US" dirty="0"/>
              <a:t>Parties might be “intermediaries” in the design, development, deployment and/or operation phases</a:t>
            </a:r>
          </a:p>
          <a:p>
            <a:pPr lvl="1"/>
            <a:r>
              <a:rPr lang="en-US" dirty="0"/>
              <a:t>Consider risks</a:t>
            </a:r>
            <a:r>
              <a:rPr lang="en-US" b="1" i="1" dirty="0"/>
              <a:t> to </a:t>
            </a:r>
            <a:r>
              <a:rPr lang="en-US" dirty="0"/>
              <a:t>intermediaries</a:t>
            </a:r>
          </a:p>
          <a:p>
            <a:pPr lvl="2"/>
            <a:r>
              <a:rPr lang="en-US" dirty="0"/>
              <a:t>Compare “common carriers” risk for content with “publishers’” risk for content in US law</a:t>
            </a:r>
          </a:p>
          <a:p>
            <a:pPr lvl="1"/>
            <a:r>
              <a:rPr lang="en-US" dirty="0"/>
              <a:t>Consider risks </a:t>
            </a:r>
            <a:r>
              <a:rPr lang="en-US" b="1" i="1" dirty="0"/>
              <a:t>from</a:t>
            </a:r>
            <a:r>
              <a:rPr lang="en-US" dirty="0"/>
              <a:t> intermediaries to others</a:t>
            </a:r>
          </a:p>
          <a:p>
            <a:pPr lvl="1"/>
            <a:r>
              <a:rPr lang="en-US" dirty="0"/>
              <a:t>Consider risks of human and institutional parties that act as guarantors, vouchers, etc. for others in interactions</a:t>
            </a:r>
          </a:p>
          <a:p>
            <a:pPr lvl="2"/>
            <a:r>
              <a:rPr lang="en-US" dirty="0"/>
              <a:t>Example:  Are cloud services and/or data hosting services liable for content they hold, process and transfer?</a:t>
            </a:r>
          </a:p>
          <a:p>
            <a:pPr lvl="2"/>
            <a:r>
              <a:rPr lang="en-US" dirty="0"/>
              <a:t>Example: Are online social networks responsible for the materials that members post online?</a:t>
            </a:r>
          </a:p>
          <a:p>
            <a:pPr lvl="2"/>
            <a:r>
              <a:rPr lang="en-US" dirty="0"/>
              <a:t>Example: Are online search services responsible for harms caused by people following bad advice they discovered online?</a:t>
            </a:r>
          </a:p>
          <a:p>
            <a:pPr lvl="1"/>
            <a:r>
              <a:rPr lang="en-US" dirty="0"/>
              <a:t>[Other?]</a:t>
            </a:r>
          </a:p>
          <a:p>
            <a:pPr marL="457200" lvl="1" indent="0">
              <a:buNone/>
            </a:pPr>
            <a:endParaRPr lang="en-US" dirty="0"/>
          </a:p>
          <a:p>
            <a:r>
              <a:rPr lang="en-US" dirty="0"/>
              <a:t>References</a:t>
            </a:r>
          </a:p>
          <a:p>
            <a:endParaRPr lang="en-US" dirty="0"/>
          </a:p>
        </p:txBody>
      </p:sp>
    </p:spTree>
    <p:extLst>
      <p:ext uri="{BB962C8B-B14F-4D97-AF65-F5344CB8AC3E}">
        <p14:creationId xmlns:p14="http://schemas.microsoft.com/office/powerpoint/2010/main" val="983773100"/>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164. Intermediary Risks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Apply standard “legal algorithm” to ascertain responsibility and assign liability</a:t>
            </a:r>
          </a:p>
          <a:p>
            <a:pPr lvl="2"/>
            <a:r>
              <a:rPr lang="en-US" sz="2000" dirty="0"/>
              <a:t>Duty – Does the party have a duty?</a:t>
            </a:r>
          </a:p>
          <a:p>
            <a:pPr lvl="2"/>
            <a:r>
              <a:rPr lang="en-US" sz="2000" dirty="0"/>
              <a:t>Breach – Was that duty breached?</a:t>
            </a:r>
          </a:p>
          <a:p>
            <a:pPr lvl="2"/>
            <a:r>
              <a:rPr lang="en-US" sz="2000" dirty="0"/>
              <a:t>Causation – Did that breach cause harm?</a:t>
            </a:r>
          </a:p>
          <a:p>
            <a:pPr lvl="2"/>
            <a:r>
              <a:rPr lang="en-US" sz="2000" dirty="0"/>
              <a:t>Damages – Was there damage from that harm?</a:t>
            </a:r>
          </a:p>
          <a:p>
            <a:pPr lvl="2"/>
            <a:r>
              <a:rPr lang="en-US" sz="2000" dirty="0"/>
              <a:t>Liability – Are there contract or statutory framings to assign liability?</a:t>
            </a:r>
          </a:p>
          <a:p>
            <a:pPr lvl="2"/>
            <a:r>
              <a:rPr lang="en-US" sz="2000" dirty="0"/>
              <a:t>Insurance – Even if there is liability, is it insured?</a:t>
            </a:r>
          </a:p>
          <a:p>
            <a:pPr lvl="1"/>
            <a:r>
              <a:rPr lang="en-US" sz="2400" dirty="0"/>
              <a:t>Consider mitigation of intermediary liability with notice process mechanism</a:t>
            </a:r>
          </a:p>
          <a:p>
            <a:pPr lvl="2"/>
            <a:r>
              <a:rPr lang="en-US" sz="2000" dirty="0"/>
              <a:t>Compare Digital Millennium Copyright Act (DMCA) has “take down” notice process to address intermediary liability concerns</a:t>
            </a:r>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6791051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165. Identity Risks</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All interactions with all systems, including online systems, among all entities begin with question “Who goes there?”</a:t>
            </a:r>
          </a:p>
          <a:p>
            <a:pPr lvl="2"/>
            <a:r>
              <a:rPr lang="en-US" dirty="0"/>
              <a:t>The identity of the counterparty sets risk expectations for the interaction</a:t>
            </a:r>
          </a:p>
          <a:p>
            <a:pPr lvl="2"/>
            <a:r>
              <a:rPr lang="en-US" dirty="0"/>
              <a:t>The accuracy and integrity of the identity system needs to be managed to sustainably balance the interests of the identified party and the relying party (and the credential issuing party if different from the relying party)</a:t>
            </a:r>
          </a:p>
          <a:p>
            <a:pPr lvl="1"/>
            <a:r>
              <a:rPr lang="en-US" dirty="0"/>
              <a:t>Identity systems employ many different approaches to establishing and maintaining identity “signals” for relying parties</a:t>
            </a:r>
          </a:p>
          <a:p>
            <a:pPr lvl="1"/>
            <a:r>
              <a:rPr lang="en-US" dirty="0"/>
              <a:t>Each data action of each identity approach should be designed and developed and deployed to be secure from accidental and intentional misuses.</a:t>
            </a:r>
          </a:p>
          <a:p>
            <a:pPr lvl="1"/>
            <a:r>
              <a:rPr lang="en-US" dirty="0"/>
              <a:t>Data actions include those associated with:</a:t>
            </a:r>
          </a:p>
          <a:p>
            <a:pPr lvl="2"/>
            <a:r>
              <a:rPr lang="en-US" dirty="0"/>
              <a:t>Identification</a:t>
            </a:r>
          </a:p>
          <a:p>
            <a:pPr lvl="2"/>
            <a:r>
              <a:rPr lang="en-US" dirty="0"/>
              <a:t>Credential Issuance</a:t>
            </a:r>
          </a:p>
          <a:p>
            <a:pPr lvl="2"/>
            <a:r>
              <a:rPr lang="en-US" dirty="0"/>
              <a:t>Authentication</a:t>
            </a:r>
          </a:p>
          <a:p>
            <a:pPr lvl="2"/>
            <a:r>
              <a:rPr lang="en-US" dirty="0"/>
              <a:t>Authorization</a:t>
            </a:r>
          </a:p>
          <a:p>
            <a:pPr lvl="2"/>
            <a:r>
              <a:rPr lang="en-US" dirty="0"/>
              <a:t>Credential Maintenance</a:t>
            </a:r>
          </a:p>
          <a:p>
            <a:pPr lvl="2"/>
            <a:r>
              <a:rPr lang="en-US" dirty="0"/>
              <a:t>Disposal of credentials</a:t>
            </a:r>
          </a:p>
          <a:p>
            <a:pPr lvl="2"/>
            <a:endParaRPr lang="en-US" dirty="0"/>
          </a:p>
          <a:p>
            <a:pPr lvl="1"/>
            <a:r>
              <a:rPr lang="en-US" dirty="0"/>
              <a:t>[Other?]</a:t>
            </a:r>
          </a:p>
          <a:p>
            <a:r>
              <a:rPr lang="en-US" dirty="0"/>
              <a:t>References</a:t>
            </a:r>
          </a:p>
          <a:p>
            <a:pPr lvl="1"/>
            <a:r>
              <a:rPr lang="en-US" dirty="0"/>
              <a:t>See Challenges of “Federated Identity Systems” (slide number __) for related federated identity issues</a:t>
            </a:r>
          </a:p>
          <a:p>
            <a:endParaRPr lang="en-US" dirty="0"/>
          </a:p>
        </p:txBody>
      </p:sp>
    </p:spTree>
    <p:extLst>
      <p:ext uri="{BB962C8B-B14F-4D97-AF65-F5344CB8AC3E}">
        <p14:creationId xmlns:p14="http://schemas.microsoft.com/office/powerpoint/2010/main" val="3987603979"/>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165. Identity Risks</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Recall that “identity” strategies and tactics can be applied to address the identity of humans, organizations and things</a:t>
            </a:r>
          </a:p>
          <a:p>
            <a:pPr lvl="1"/>
            <a:r>
              <a:rPr lang="en-US" sz="2400" dirty="0"/>
              <a:t>When identity of humans and institutions is involved, consider the application of the “Insight/Intrusion slider” to balance stakeholder needs</a:t>
            </a:r>
          </a:p>
          <a:p>
            <a:pPr lvl="2"/>
            <a:r>
              <a:rPr lang="en-US" sz="2000" dirty="0"/>
              <a:t>The degree of “insight” as to the identity of a human or institution is </a:t>
            </a:r>
          </a:p>
          <a:p>
            <a:pPr lvl="1"/>
            <a:r>
              <a:rPr lang="en-US" sz="2400" dirty="0"/>
              <a:t>Shared tactical pathways</a:t>
            </a:r>
          </a:p>
          <a:p>
            <a:pPr lvl="2"/>
            <a:r>
              <a:rPr lang="en-US" sz="2000" dirty="0"/>
              <a:t>Look at other identity system sub-actions to discern potential strategies for new identity systems</a:t>
            </a:r>
          </a:p>
          <a:p>
            <a:pPr lvl="3"/>
            <a:r>
              <a:rPr lang="en-US" sz="1600" dirty="0"/>
              <a:t>Identity contexts may vary, but pathways for identity signal entropy reduction might be borrowed.</a:t>
            </a:r>
          </a:p>
          <a:p>
            <a:pPr lvl="3"/>
            <a:r>
              <a:rPr lang="en-US" sz="1600" dirty="0"/>
              <a:t>E.g., Multi-factor authentication can be helpful in multiple identity use cases and domains to reduce potential damage from lost or stolen credentials</a:t>
            </a:r>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3723628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166. New Iterations of Traditional Frauds </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Frauds include a large number of harms based on intentional deception of a party intended to secure unfair or unlawful gain or deprive the victim of a legal right.</a:t>
            </a:r>
          </a:p>
          <a:p>
            <a:pPr lvl="1"/>
            <a:r>
              <a:rPr lang="en-US" dirty="0"/>
              <a:t>Many historical sources and “types” of fraud appear in new guises in online and digital interactions, such that they could evade detection by traditional fraud detection mechanisms and measurements</a:t>
            </a:r>
          </a:p>
          <a:p>
            <a:pPr lvl="1"/>
            <a:r>
              <a:rPr lang="en-US" dirty="0"/>
              <a:t>How can current structures of fraud (or that support fraud) be identified and mitigated in distributed and networked information systems?</a:t>
            </a:r>
          </a:p>
          <a:p>
            <a:pPr lvl="2"/>
            <a:r>
              <a:rPr lang="en-US" dirty="0"/>
              <a:t>Do traditional “badges” of fraud offer guidance and “red flags” for modified current forms of fraud?</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29502327"/>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166. New Iterations of Traditional Frauds </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dirty="0"/>
              <a:t>Consider relationship-based analogs to historical frauds (see financial frauds for e.g.s)</a:t>
            </a:r>
          </a:p>
          <a:p>
            <a:pPr lvl="2"/>
            <a:r>
              <a:rPr lang="en-US" dirty="0"/>
              <a:t>Fictitious Payee, endorsements, and other check fraud</a:t>
            </a:r>
          </a:p>
          <a:p>
            <a:pPr lvl="2"/>
            <a:r>
              <a:rPr lang="en-US" dirty="0"/>
              <a:t>Ponzi/pyramid schemes</a:t>
            </a:r>
          </a:p>
          <a:p>
            <a:pPr lvl="2"/>
            <a:r>
              <a:rPr lang="en-US" dirty="0"/>
              <a:t>Lending and short-term credit fraud</a:t>
            </a:r>
          </a:p>
          <a:p>
            <a:pPr lvl="2"/>
            <a:r>
              <a:rPr lang="en-US" dirty="0"/>
              <a:t>Credit card-based frauds</a:t>
            </a:r>
          </a:p>
          <a:p>
            <a:pPr lvl="2"/>
            <a:r>
              <a:rPr lang="en-US" dirty="0"/>
              <a:t>Identity theft</a:t>
            </a:r>
          </a:p>
          <a:p>
            <a:pPr lvl="2"/>
            <a:r>
              <a:rPr lang="en-US" dirty="0"/>
              <a:t>Online sales fraud</a:t>
            </a:r>
          </a:p>
          <a:p>
            <a:pPr lvl="2"/>
            <a:r>
              <a:rPr lang="en-US" dirty="0"/>
              <a:t>Website re-directions</a:t>
            </a:r>
          </a:p>
          <a:p>
            <a:pPr lvl="2"/>
            <a:r>
              <a:rPr lang="en-US" dirty="0"/>
              <a:t>Charities-based schemes</a:t>
            </a:r>
          </a:p>
          <a:p>
            <a:pPr lvl="2"/>
            <a:r>
              <a:rPr lang="en-US" dirty="0"/>
              <a:t>Etc.</a:t>
            </a:r>
          </a:p>
          <a:p>
            <a:pPr lvl="1"/>
            <a:r>
              <a:rPr lang="en-US" dirty="0"/>
              <a:t>Examine various strategies and tactics that were applied to mitigate traditional frauds</a:t>
            </a:r>
          </a:p>
          <a:p>
            <a:pPr lvl="2"/>
            <a:r>
              <a:rPr lang="en-US" dirty="0"/>
              <a:t>Legal</a:t>
            </a:r>
          </a:p>
          <a:p>
            <a:pPr lvl="2"/>
            <a:r>
              <a:rPr lang="en-US" dirty="0"/>
              <a:t>Economic</a:t>
            </a:r>
          </a:p>
          <a:p>
            <a:pPr lvl="2"/>
            <a:r>
              <a:rPr lang="en-US" dirty="0"/>
              <a:t>Auditing/accounting/reporting</a:t>
            </a:r>
          </a:p>
          <a:p>
            <a:pPr lvl="2"/>
            <a:r>
              <a:rPr lang="en-US" dirty="0"/>
              <a:t>Community enforcement (neighborhood watch)</a:t>
            </a:r>
          </a:p>
          <a:p>
            <a:pPr lvl="2"/>
            <a:r>
              <a:rPr lang="en-US" dirty="0"/>
              <a:t>Regulatory approaches</a:t>
            </a:r>
          </a:p>
          <a:p>
            <a:pPr lvl="2"/>
            <a:endParaRPr lang="en-US" dirty="0"/>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45108081"/>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167. UCC-Type Risks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The Uniform Commercial Code is a standard body of laws established by NCUSSL and presented to the state legislators for their consideration and passage.</a:t>
            </a:r>
          </a:p>
          <a:p>
            <a:pPr lvl="1"/>
            <a:r>
              <a:rPr lang="en-US" dirty="0"/>
              <a:t>The UCC applies to sales, leases, negotiable instruments, bank deposits, funds transfers, letters of credit, bulk sales, warehouse receipts, bills of lading and documents of title, investment securities and secured transactions.</a:t>
            </a:r>
          </a:p>
          <a:p>
            <a:pPr lvl="1"/>
            <a:r>
              <a:rPr lang="en-US" dirty="0"/>
              <a:t>The UCC rules were developed to help solidify customs in commercial transactions in physical goods, and it has been difficult to extend its rules to various intangibles and services-based settings </a:t>
            </a:r>
          </a:p>
          <a:p>
            <a:pPr lvl="2"/>
            <a:r>
              <a:rPr lang="en-US" dirty="0"/>
              <a:t>See UCC Article 2B discussions of whether “software” (and related digital products) would be treated as “goods” under the UCC.</a:t>
            </a:r>
          </a:p>
          <a:p>
            <a:pPr lvl="1"/>
            <a:r>
              <a:rPr lang="en-US" dirty="0"/>
              <a:t>What might UCC issues and rules teach designers and developers of socio-technical systems in online contexts?</a:t>
            </a:r>
          </a:p>
          <a:p>
            <a:pPr lvl="1"/>
            <a:r>
              <a:rPr lang="en-US" dirty="0"/>
              <a:t>[Other?]</a:t>
            </a:r>
          </a:p>
          <a:p>
            <a:r>
              <a:rPr lang="en-US" dirty="0"/>
              <a:t>References</a:t>
            </a:r>
          </a:p>
        </p:txBody>
      </p:sp>
    </p:spTree>
    <p:extLst>
      <p:ext uri="{BB962C8B-B14F-4D97-AF65-F5344CB8AC3E}">
        <p14:creationId xmlns:p14="http://schemas.microsoft.com/office/powerpoint/2010/main" val="222950232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167. UCC-Type Risks </a:t>
            </a:r>
          </a:p>
        </p:txBody>
      </p:sp>
      <p:sp>
        <p:nvSpPr>
          <p:cNvPr id="3" name="Content Placeholder 2"/>
          <p:cNvSpPr>
            <a:spLocks noGrp="1"/>
          </p:cNvSpPr>
          <p:nvPr>
            <p:ph idx="1"/>
          </p:nvPr>
        </p:nvSpPr>
        <p:spPr/>
        <p:txBody>
          <a:bodyPr>
            <a:normAutofit fontScale="85000" lnSpcReduction="10000"/>
          </a:bodyPr>
          <a:lstStyle/>
          <a:p>
            <a:r>
              <a:rPr lang="en-US" sz="2800" dirty="0"/>
              <a:t>Candidate Analytical Frameworks/Metrics/Actions</a:t>
            </a:r>
          </a:p>
          <a:p>
            <a:pPr lvl="1"/>
            <a:r>
              <a:rPr lang="en-US" sz="2400" dirty="0"/>
              <a:t>Each of the articles of the UCC has the potential to teach strategies for different emerging aspects of online commerce and interaction</a:t>
            </a:r>
          </a:p>
          <a:p>
            <a:pPr lvl="1"/>
            <a:r>
              <a:rPr lang="en-US" sz="2400" dirty="0"/>
              <a:t>Consider UCC strategies for potential guidance on possible  integrity strategies for online/information economies based on analogs to “goods” economy</a:t>
            </a:r>
          </a:p>
          <a:p>
            <a:pPr lvl="1"/>
            <a:r>
              <a:rPr lang="en-US" sz="2400" dirty="0"/>
              <a:t>Examples:</a:t>
            </a:r>
          </a:p>
          <a:p>
            <a:pPr lvl="2"/>
            <a:r>
              <a:rPr lang="en-US" sz="2000" dirty="0"/>
              <a:t>Relationship of warehouse receipts laws on reserve-based cryptocurrencies</a:t>
            </a:r>
          </a:p>
          <a:p>
            <a:pPr lvl="2"/>
            <a:r>
              <a:rPr lang="en-US" sz="2000" dirty="0"/>
              <a:t>Relationship of “goods” rules to valuable data and information flows</a:t>
            </a:r>
          </a:p>
          <a:p>
            <a:pPr lvl="2"/>
            <a:r>
              <a:rPr lang="en-US" sz="2000" dirty="0"/>
              <a:t>Relationship of “secured transaction” rules to future AI liability insurance</a:t>
            </a:r>
          </a:p>
          <a:p>
            <a:pPr lvl="2"/>
            <a:r>
              <a:rPr lang="en-US" sz="2000" dirty="0"/>
              <a:t>Relationship of check and payment rules to online “identity” structures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4510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D094-6891-1740-BE96-4FFDFF01B278}"/>
              </a:ext>
            </a:extLst>
          </p:cNvPr>
          <p:cNvSpPr>
            <a:spLocks noGrp="1"/>
          </p:cNvSpPr>
          <p:nvPr>
            <p:ph type="title"/>
          </p:nvPr>
        </p:nvSpPr>
        <p:spPr/>
        <p:txBody>
          <a:bodyPr>
            <a:noAutofit/>
          </a:bodyPr>
          <a:lstStyle/>
          <a:p>
            <a:r>
              <a:rPr lang="en-US" sz="2400" dirty="0"/>
              <a:t>Urgent Need For Situational Awareness </a:t>
            </a:r>
            <a:br>
              <a:rPr lang="en-US" sz="2400" dirty="0"/>
            </a:br>
            <a:r>
              <a:rPr lang="en-US" sz="2400" dirty="0"/>
              <a:t>in Socio-Technical Systems That Host </a:t>
            </a:r>
            <a:br>
              <a:rPr lang="en-US" sz="2400" dirty="0"/>
            </a:br>
            <a:r>
              <a:rPr lang="en-US" sz="2400" dirty="0"/>
              <a:t>Exponentially Expanding </a:t>
            </a:r>
            <a:r>
              <a:rPr lang="en-US" sz="2400" i="1" dirty="0"/>
              <a:t>Interaction</a:t>
            </a:r>
            <a:r>
              <a:rPr lang="en-US" sz="2400" dirty="0"/>
              <a:t> Landscape</a:t>
            </a:r>
          </a:p>
        </p:txBody>
      </p:sp>
      <p:sp>
        <p:nvSpPr>
          <p:cNvPr id="3" name="Content Placeholder 2">
            <a:extLst>
              <a:ext uri="{FF2B5EF4-FFF2-40B4-BE49-F238E27FC236}">
                <a16:creationId xmlns:a16="http://schemas.microsoft.com/office/drawing/2014/main" id="{D82054F6-8B24-D548-9EBB-144833F85CCB}"/>
              </a:ext>
            </a:extLst>
          </p:cNvPr>
          <p:cNvSpPr>
            <a:spLocks noGrp="1"/>
          </p:cNvSpPr>
          <p:nvPr>
            <p:ph idx="1"/>
          </p:nvPr>
        </p:nvSpPr>
        <p:spPr/>
        <p:txBody>
          <a:bodyPr>
            <a:normAutofit fontScale="25000" lnSpcReduction="20000"/>
          </a:bodyPr>
          <a:lstStyle/>
          <a:p>
            <a:r>
              <a:rPr lang="en-US" sz="4400" b="1" dirty="0">
                <a:solidFill>
                  <a:srgbClr val="00B050"/>
                </a:solidFill>
              </a:rPr>
              <a:t>We need to enhance reliability/integrity of human/institutional </a:t>
            </a:r>
            <a:r>
              <a:rPr lang="en-US" sz="4400" b="1" i="1" dirty="0">
                <a:solidFill>
                  <a:srgbClr val="00B050"/>
                </a:solidFill>
              </a:rPr>
              <a:t>interaction</a:t>
            </a:r>
            <a:r>
              <a:rPr lang="en-US" sz="4400" b="1" dirty="0">
                <a:solidFill>
                  <a:srgbClr val="00B050"/>
                </a:solidFill>
              </a:rPr>
              <a:t> environment to account for the Internet</a:t>
            </a:r>
          </a:p>
          <a:p>
            <a:endParaRPr lang="en-US" sz="4400" dirty="0"/>
          </a:p>
          <a:p>
            <a:pPr lvl="1"/>
            <a:r>
              <a:rPr lang="en-US" sz="4400" b="1" dirty="0"/>
              <a:t>All institutions are clusters of behavior and performance norms to de-risk and leverage a given set of</a:t>
            </a:r>
            <a:r>
              <a:rPr lang="en-US" sz="4400" b="1" i="1" dirty="0"/>
              <a:t> interactions </a:t>
            </a:r>
            <a:r>
              <a:rPr lang="en-US" sz="4400" b="1" dirty="0"/>
              <a:t>among 3 types of “entity”</a:t>
            </a:r>
          </a:p>
          <a:p>
            <a:pPr lvl="2"/>
            <a:r>
              <a:rPr lang="en-US" sz="4400" dirty="0"/>
              <a:t>People (humans)</a:t>
            </a:r>
          </a:p>
          <a:p>
            <a:pPr lvl="2"/>
            <a:r>
              <a:rPr lang="en-US" sz="4400" dirty="0"/>
              <a:t>Organizations (companies, governments, agencies, NGOs, religions, etc.) </a:t>
            </a:r>
          </a:p>
          <a:p>
            <a:pPr lvl="2"/>
            <a:r>
              <a:rPr lang="en-US" sz="4400" dirty="0"/>
              <a:t>Things (Tools, vehicles, computers, IoT devices, mobile devices, non-human animals, intangible rights, real estate etc.)</a:t>
            </a:r>
          </a:p>
          <a:p>
            <a:pPr lvl="2"/>
            <a:endParaRPr lang="en-US" sz="4400" dirty="0"/>
          </a:p>
          <a:p>
            <a:pPr lvl="1"/>
            <a:r>
              <a:rPr lang="en-US" sz="4400" b="1" dirty="0"/>
              <a:t>4</a:t>
            </a:r>
            <a:r>
              <a:rPr lang="en-US" sz="4400" b="1" baseline="30000" dirty="0"/>
              <a:t>th</a:t>
            </a:r>
            <a:r>
              <a:rPr lang="en-US" sz="4400" b="1" dirty="0"/>
              <a:t> order effect of “Moore’s Law” is exponential increase in </a:t>
            </a:r>
            <a:r>
              <a:rPr lang="en-US" sz="4400" b="1" i="1" dirty="0"/>
              <a:t>interaction</a:t>
            </a:r>
            <a:r>
              <a:rPr lang="en-US" sz="4400" b="1" dirty="0"/>
              <a:t> volumes</a:t>
            </a:r>
          </a:p>
          <a:p>
            <a:pPr lvl="2"/>
            <a:r>
              <a:rPr lang="en-US" sz="4400" dirty="0"/>
              <a:t>1</a:t>
            </a:r>
            <a:r>
              <a:rPr lang="en-US" sz="4400" baseline="30000" dirty="0"/>
              <a:t>st</a:t>
            </a:r>
            <a:r>
              <a:rPr lang="en-US" sz="4400" dirty="0"/>
              <a:t>  order - Exponential increase in transistor density on chip</a:t>
            </a:r>
          </a:p>
          <a:p>
            <a:pPr lvl="2"/>
            <a:r>
              <a:rPr lang="en-US" sz="4400" dirty="0"/>
              <a:t>2</a:t>
            </a:r>
            <a:r>
              <a:rPr lang="en-US" sz="4400" baseline="30000" dirty="0"/>
              <a:t>nd</a:t>
            </a:r>
            <a:r>
              <a:rPr lang="en-US" sz="4400" dirty="0"/>
              <a:t> order - Exponential decrease in hardware size and cost of collecting, processing and communicating data</a:t>
            </a:r>
          </a:p>
          <a:p>
            <a:pPr lvl="2"/>
            <a:r>
              <a:rPr lang="en-US" sz="4400" dirty="0"/>
              <a:t>3</a:t>
            </a:r>
            <a:r>
              <a:rPr lang="en-US" sz="4400" baseline="30000" dirty="0"/>
              <a:t>rd</a:t>
            </a:r>
            <a:r>
              <a:rPr lang="en-US" sz="4400" dirty="0"/>
              <a:t> order - Exponential increase in application and ubiquity of digital ICT capability to collect, process and transfer data </a:t>
            </a:r>
          </a:p>
          <a:p>
            <a:pPr lvl="2"/>
            <a:r>
              <a:rPr lang="en-US" sz="4400" dirty="0"/>
              <a:t>4</a:t>
            </a:r>
            <a:r>
              <a:rPr lang="en-US" sz="4400" baseline="30000" dirty="0"/>
              <a:t>th</a:t>
            </a:r>
            <a:r>
              <a:rPr lang="en-US" sz="4400" dirty="0"/>
              <a:t> order - Exponential increase in ability to engage in and digitally record data from</a:t>
            </a:r>
            <a:r>
              <a:rPr lang="en-US" sz="4400" i="1" dirty="0"/>
              <a:t> interactions </a:t>
            </a:r>
            <a:r>
              <a:rPr lang="en-US" sz="4400" dirty="0"/>
              <a:t>among entities</a:t>
            </a:r>
          </a:p>
          <a:p>
            <a:pPr lvl="2"/>
            <a:endParaRPr lang="en-US" sz="4400" baseline="30000" dirty="0"/>
          </a:p>
          <a:p>
            <a:pPr lvl="1"/>
            <a:r>
              <a:rPr lang="en-US" sz="4400" b="1" i="1" dirty="0"/>
              <a:t>Interactions</a:t>
            </a:r>
            <a:r>
              <a:rPr lang="en-US" sz="4400" b="1" dirty="0"/>
              <a:t> breed risks</a:t>
            </a:r>
          </a:p>
          <a:p>
            <a:pPr lvl="2"/>
            <a:r>
              <a:rPr lang="en-US" sz="4400" dirty="0"/>
              <a:t>Risk arises when </a:t>
            </a:r>
            <a:r>
              <a:rPr lang="en-US" sz="4400" i="1" dirty="0"/>
              <a:t>interaction</a:t>
            </a:r>
            <a:r>
              <a:rPr lang="en-US" sz="4400" dirty="0"/>
              <a:t> behavior/performance of an “entity” does not conform to expectations/specifications, etc. of another entity</a:t>
            </a:r>
          </a:p>
          <a:p>
            <a:pPr lvl="2"/>
            <a:r>
              <a:rPr lang="en-US" sz="4400" b="1" u="sng" dirty="0"/>
              <a:t>5</a:t>
            </a:r>
            <a:r>
              <a:rPr lang="en-US" sz="4400" b="1" u="sng" baseline="30000" dirty="0"/>
              <a:t>th</a:t>
            </a:r>
            <a:r>
              <a:rPr lang="en-US" sz="4400" b="1" u="sng" dirty="0"/>
              <a:t> order effect of Moore’s Law is an exponential increase in risk</a:t>
            </a:r>
          </a:p>
          <a:p>
            <a:pPr lvl="2"/>
            <a:endParaRPr lang="en-US" sz="4400" dirty="0"/>
          </a:p>
          <a:p>
            <a:pPr lvl="1"/>
            <a:r>
              <a:rPr lang="en-US" sz="4400" b="1" dirty="0"/>
              <a:t>Internet has become a general </a:t>
            </a:r>
            <a:r>
              <a:rPr lang="en-US" sz="4400" b="1" i="1" dirty="0"/>
              <a:t>interaction</a:t>
            </a:r>
            <a:r>
              <a:rPr lang="en-US" sz="4400" b="1" dirty="0"/>
              <a:t> infrastructure for humans and other entities</a:t>
            </a:r>
          </a:p>
          <a:p>
            <a:pPr lvl="2"/>
            <a:r>
              <a:rPr lang="en-US" sz="4400" dirty="0"/>
              <a:t>Organizations (governments, businesses, universities, informal groups, markets, supply chains, etc.)</a:t>
            </a:r>
          </a:p>
          <a:p>
            <a:pPr lvl="2"/>
            <a:r>
              <a:rPr lang="en-US" sz="4400" dirty="0"/>
              <a:t>People (friends, hackers, stalkers, neighbors, strangers, work colleagues, etc.)</a:t>
            </a:r>
          </a:p>
          <a:p>
            <a:pPr lvl="2"/>
            <a:r>
              <a:rPr lang="en-US" sz="4400" dirty="0"/>
              <a:t>Things (IoT, thermostats, cars, doorbells, computers, houses, mobiles, etc. )</a:t>
            </a:r>
          </a:p>
          <a:p>
            <a:pPr lvl="2"/>
            <a:endParaRPr lang="en-US" sz="4400" dirty="0"/>
          </a:p>
          <a:p>
            <a:pPr lvl="1"/>
            <a:r>
              <a:rPr lang="en-US" sz="4400" b="1" dirty="0"/>
              <a:t>Hybrid groups of entities (humans, entities and things) that are coupled together by information networks are appropriately labelled and analyzed comprehensively as “socio-technical systems”</a:t>
            </a:r>
          </a:p>
          <a:p>
            <a:pPr lvl="1"/>
            <a:endParaRPr lang="en-US" sz="4400" dirty="0"/>
          </a:p>
          <a:p>
            <a:pPr lvl="1"/>
            <a:r>
              <a:rPr lang="en-US" sz="4400" b="1" dirty="0"/>
              <a:t>We need new metrics for system organization and operation that is not just “technical” (i.e. data-focused), but is also “socio-technical” (i.e., information focused) to address the exponentially increasing threats and vulnerabilities taking place on the Internet’s </a:t>
            </a:r>
            <a:r>
              <a:rPr lang="en-US" sz="4400" b="1" i="1" dirty="0"/>
              <a:t>interaction</a:t>
            </a:r>
            <a:r>
              <a:rPr lang="en-US" sz="4400" b="1" dirty="0"/>
              <a:t> landscapes</a:t>
            </a:r>
          </a:p>
          <a:p>
            <a:endParaRPr lang="en-US" dirty="0"/>
          </a:p>
        </p:txBody>
      </p:sp>
    </p:spTree>
    <p:extLst>
      <p:ext uri="{BB962C8B-B14F-4D97-AF65-F5344CB8AC3E}">
        <p14:creationId xmlns:p14="http://schemas.microsoft.com/office/powerpoint/2010/main" val="3210444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D49E-8BC0-904A-8114-1468E1148977}"/>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A6E5A454-D4C7-AC4F-A932-10C6BC3803EE}"/>
              </a:ext>
            </a:extLst>
          </p:cNvPr>
          <p:cNvSpPr>
            <a:spLocks noGrp="1"/>
          </p:cNvSpPr>
          <p:nvPr>
            <p:ph idx="1"/>
          </p:nvPr>
        </p:nvSpPr>
        <p:spPr/>
        <p:txBody>
          <a:bodyPr>
            <a:normAutofit fontScale="47500" lnSpcReduction="20000"/>
          </a:bodyPr>
          <a:lstStyle/>
          <a:p>
            <a:pPr marL="0" indent="0">
              <a:buNone/>
            </a:pPr>
            <a:r>
              <a:rPr lang="en-US" dirty="0"/>
              <a:t>436. Inaccurate Human Encoding/Decoding (Mental Models) – Peter Principle </a:t>
            </a:r>
          </a:p>
          <a:p>
            <a:pPr marL="0" indent="0">
              <a:buNone/>
            </a:pPr>
            <a:r>
              <a:rPr lang="en-US" dirty="0"/>
              <a:t>437. Inaccurate Human Encoding/Decoding (Mental Models)  - Loki’s Water</a:t>
            </a:r>
          </a:p>
          <a:p>
            <a:pPr marL="0" indent="0">
              <a:buNone/>
            </a:pPr>
            <a:r>
              <a:rPr lang="en-US" dirty="0"/>
              <a:t>438. Inaccurate Human Encoding/Decoding (Mental Models)  - Sub-selves</a:t>
            </a:r>
          </a:p>
          <a:p>
            <a:pPr marL="0" indent="0">
              <a:buNone/>
            </a:pPr>
            <a:r>
              <a:rPr lang="en-US" dirty="0"/>
              <a:t>439. Inaccurate Human Encoding/Decoding (Mental Models)  - Goodheart’s Law</a:t>
            </a:r>
          </a:p>
          <a:p>
            <a:pPr marL="0" indent="0">
              <a:buNone/>
            </a:pPr>
            <a:r>
              <a:rPr lang="en-US" dirty="0"/>
              <a:t>440. Inaccurate Human Encoding/Decoding (Mental Models)  - Radical Phase Transition</a:t>
            </a:r>
          </a:p>
          <a:p>
            <a:pPr marL="0" indent="0">
              <a:buNone/>
            </a:pPr>
            <a:r>
              <a:rPr lang="en-US" dirty="0"/>
              <a:t>441. Inaccurate Human Encoding/Decoding (Mental Models)  - Legibility</a:t>
            </a:r>
          </a:p>
          <a:p>
            <a:pPr marL="0" indent="0">
              <a:buNone/>
            </a:pPr>
            <a:r>
              <a:rPr lang="en-US" dirty="0"/>
              <a:t>442. Inaccurate Human Encoding/Decoding (Mental Models)  - Shifting Baseline Syndrome</a:t>
            </a:r>
          </a:p>
          <a:p>
            <a:pPr marL="0" indent="0">
              <a:buNone/>
            </a:pPr>
            <a:r>
              <a:rPr lang="en-US" dirty="0"/>
              <a:t>443. Inaccurate Human Encoding/Decoding (Mental Models)  - Availability Cascade</a:t>
            </a:r>
          </a:p>
          <a:p>
            <a:pPr marL="0" indent="0">
              <a:buNone/>
            </a:pPr>
            <a:r>
              <a:rPr lang="en-US" dirty="0"/>
              <a:t>444. Inaccurate Human Encoding/Decoding (Mental Models)  - Reactance Theory</a:t>
            </a:r>
          </a:p>
          <a:p>
            <a:pPr marL="0" indent="0">
              <a:buNone/>
            </a:pPr>
            <a:r>
              <a:rPr lang="en-US" dirty="0"/>
              <a:t>445. Inaccurate Human Encoding/Decoding (Mental Models)  - Predictive Coding</a:t>
            </a:r>
          </a:p>
          <a:p>
            <a:pPr marL="0" indent="0">
              <a:buNone/>
            </a:pPr>
            <a:r>
              <a:rPr lang="en-US" dirty="0"/>
              <a:t>446. Inaccurate Human Encoding/Decoding (Mental Models)  - Apophenia – Narrative Fallacy</a:t>
            </a:r>
          </a:p>
          <a:p>
            <a:pPr marL="0" indent="0">
              <a:buNone/>
            </a:pPr>
            <a:r>
              <a:rPr lang="en-US" dirty="0"/>
              <a:t>447. Inaccurate Human Encoding/Decoding (Mental Models)  - Apophenia/Pareidolia</a:t>
            </a:r>
          </a:p>
          <a:p>
            <a:pPr marL="0" indent="0">
              <a:buNone/>
            </a:pPr>
            <a:r>
              <a:rPr lang="en-US" dirty="0"/>
              <a:t>448. Inaccurate Human Encoding/Decoding (Mental Models)  - Inverse Thinking</a:t>
            </a:r>
          </a:p>
          <a:p>
            <a:pPr marL="0" indent="0">
              <a:buNone/>
            </a:pPr>
            <a:r>
              <a:rPr lang="en-US" dirty="0"/>
              <a:t>449. Inaccurate Human Encoding/Decoding (Mental Models)  - Unforced Error</a:t>
            </a:r>
          </a:p>
          <a:p>
            <a:pPr marL="0" indent="0">
              <a:buNone/>
            </a:pPr>
            <a:r>
              <a:rPr lang="en-US" dirty="0"/>
              <a:t>450. Inaccurate Human Encoding/Decoding (Mental Models) - Antifragile</a:t>
            </a:r>
          </a:p>
          <a:p>
            <a:pPr marL="0" indent="0">
              <a:buNone/>
            </a:pPr>
            <a:endParaRPr lang="en-US" dirty="0"/>
          </a:p>
        </p:txBody>
      </p:sp>
    </p:spTree>
    <p:extLst>
      <p:ext uri="{BB962C8B-B14F-4D97-AF65-F5344CB8AC3E}">
        <p14:creationId xmlns:p14="http://schemas.microsoft.com/office/powerpoint/2010/main" val="1825136847"/>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168. Unfocused Response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Notwithstanding proper identification of threat or vulnerability, human and/or institutional responses to novel threats might be unfocused (and not capable of being focused) based on</a:t>
            </a:r>
          </a:p>
          <a:p>
            <a:pPr lvl="2"/>
            <a:r>
              <a:rPr lang="en-US" dirty="0"/>
              <a:t>lack of pre-existing (and institutionally-recognized) applicable measurements of risk and de-risking efforts, and </a:t>
            </a:r>
          </a:p>
          <a:p>
            <a:pPr lvl="2"/>
            <a:r>
              <a:rPr lang="en-US" dirty="0"/>
              <a:t>lack of framing and paradigm to properly and fully understand and assess circumstances, and therefore ineffective as a response as a result of general unfamiliarity of harm mitigation strategies</a:t>
            </a:r>
          </a:p>
          <a:p>
            <a:pPr lvl="1"/>
            <a:r>
              <a:rPr lang="en-US" dirty="0"/>
              <a:t>Challenge arises both within and among humans and organizations as a result of the less-direct cause and effect relationships that are present in distributed information networks</a:t>
            </a:r>
          </a:p>
          <a:p>
            <a:pPr lvl="1"/>
            <a:r>
              <a:rPr lang="en-US" dirty="0"/>
              <a:t>Compare the misapplication of solutions from other contexts where novelty of new information threats and vulnerabilities may cause parties to mis-perceive effectiveness of existing solutions, leading to the mischaracterization of system vulnerability and false-comfort in yesterday’s solutions</a:t>
            </a:r>
          </a:p>
          <a:p>
            <a:pPr lvl="2"/>
            <a:r>
              <a:rPr lang="en-US" dirty="0"/>
              <a:t>Difference here is that this is not the reapplication of preexisting response from other contexts, but rather new, but unfocused, responses.</a:t>
            </a:r>
          </a:p>
          <a:p>
            <a:pPr lvl="2"/>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29502327"/>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168. Unfocused Response </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Where unfocused response is due to ambiguity in threat and vulnerability assessment, considering parsing ambiguity to create sub-measurements for portions of the problem that may be handled separately.</a:t>
            </a:r>
          </a:p>
          <a:p>
            <a:pPr lvl="1"/>
            <a:r>
              <a:rPr lang="en-US" dirty="0"/>
              <a:t>Expand framing of problem in time and space to discern root causes of challenge/problem that may lend itself to more effective/impactful intervention.</a:t>
            </a:r>
          </a:p>
          <a:p>
            <a:pPr lvl="1"/>
            <a:r>
              <a:rPr lang="en-US" dirty="0"/>
              <a:t>Note that distributed systems might require centralization of certain functions to help focus the measurement of risk and response.</a:t>
            </a:r>
          </a:p>
          <a:p>
            <a:pPr lvl="2"/>
            <a:r>
              <a:rPr lang="en-US" dirty="0"/>
              <a:t>Funnel interactions through gatekeeping metrics to shape risk flows</a:t>
            </a:r>
          </a:p>
          <a:p>
            <a:pPr lvl="2"/>
            <a:r>
              <a:rPr lang="en-US" dirty="0"/>
              <a:t>E.g., Enhance traffic safety by teaching centralized/standardized traffic rules.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45108081"/>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169. Occupied Infrastructures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Networked information systems are built on the laws of physics, which are universal.  </a:t>
            </a:r>
          </a:p>
          <a:p>
            <a:pPr lvl="2"/>
            <a:r>
              <a:rPr lang="en-US" dirty="0"/>
              <a:t>However, the laws of people and organizations are not universal.  </a:t>
            </a:r>
          </a:p>
          <a:p>
            <a:pPr lvl="2"/>
            <a:r>
              <a:rPr lang="en-US" dirty="0"/>
              <a:t>As a result, technical system elements (and interoperability of those elements) are not naturally bounded by political, legal, economic or other borders.</a:t>
            </a:r>
          </a:p>
          <a:p>
            <a:pPr lvl="1"/>
            <a:r>
              <a:rPr lang="en-US" dirty="0"/>
              <a:t>Mechanisms for reinforcing political, economic, legal and social borders and boundaries against unauthorized access by information network functions have been challenging </a:t>
            </a:r>
          </a:p>
          <a:p>
            <a:pPr lvl="2"/>
            <a:r>
              <a:rPr lang="en-US" dirty="0"/>
              <a:t>in part because of the confusion of ”data” and “information” </a:t>
            </a:r>
          </a:p>
          <a:p>
            <a:pPr lvl="2"/>
            <a:r>
              <a:rPr lang="en-US" dirty="0"/>
              <a:t>also because the physics that supports the technology applies everywhere.</a:t>
            </a:r>
          </a:p>
          <a:p>
            <a:pPr lvl="1"/>
            <a:r>
              <a:rPr lang="en-US" dirty="0"/>
              <a:t>The result is that socio-technical infrastructure (including so called “critical infrastructure”) is accessible to parties regardless of borders</a:t>
            </a:r>
          </a:p>
          <a:p>
            <a:pPr lvl="1"/>
            <a:r>
              <a:rPr lang="en-US" dirty="0"/>
              <a:t>The degree of intrusion pressure in online environments (caused by 3</a:t>
            </a:r>
            <a:r>
              <a:rPr lang="en-US" baseline="30000" dirty="0"/>
              <a:t>rd</a:t>
            </a:r>
            <a:r>
              <a:rPr lang="en-US" dirty="0"/>
              <a:t> party “insight seeking” behavior) is such that all information-dependent infrastructure is in a permanent state of occupation by un-invited parties. [Other?]</a:t>
            </a:r>
          </a:p>
          <a:p>
            <a:r>
              <a:rPr lang="en-US" dirty="0"/>
              <a:t>References</a:t>
            </a:r>
          </a:p>
          <a:p>
            <a:endParaRPr lang="en-US" dirty="0"/>
          </a:p>
        </p:txBody>
      </p:sp>
    </p:spTree>
    <p:extLst>
      <p:ext uri="{BB962C8B-B14F-4D97-AF65-F5344CB8AC3E}">
        <p14:creationId xmlns:p14="http://schemas.microsoft.com/office/powerpoint/2010/main" val="2229502327"/>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169. Occupied Infrastructures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What is the nature of national defense and intelligence where the infrastructure of a nation is already “occupied” by foreign parties, but the extent and nature of that occupation is not directly detectable?</a:t>
            </a:r>
          </a:p>
          <a:p>
            <a:pPr lvl="1"/>
            <a:r>
              <a:rPr lang="en-US" sz="2400" dirty="0"/>
              <a:t>Consider the challenges of institutional authority for government divisions charged with protecting populations and infrastructure from hybrid threats that are simultaneously domestic and foreign</a:t>
            </a:r>
          </a:p>
          <a:p>
            <a:pPr lvl="1"/>
            <a:r>
              <a:rPr lang="en-US" sz="2400" dirty="0"/>
              <a:t>Be aware that merely acknowledging that the authorities fall “in the gaps” between existing authorities is not sufficient to solve the challenges</a:t>
            </a:r>
          </a:p>
          <a:p>
            <a:pPr lvl="1"/>
            <a:r>
              <a:rPr lang="en-US" sz="2400" dirty="0"/>
              <a:t>Examine existing laws to map the edges, and from that to manage the gaps</a:t>
            </a:r>
          </a:p>
          <a:p>
            <a:pPr lvl="2"/>
            <a:r>
              <a:rPr lang="en-US" sz="2000" dirty="0"/>
              <a:t>US Posse Comitatis Act</a:t>
            </a:r>
          </a:p>
          <a:p>
            <a:pPr lvl="2"/>
            <a:r>
              <a:rPr lang="en-US" sz="2000" dirty="0"/>
              <a:t>[NOTE:  Include other relevant military and intelligence constitutional and statutory authorities]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45108081"/>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170. Inter-Generational Interpretations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Consider the challenges of intergenerational change from both “technology” generations and “human” generational perspectives.</a:t>
            </a:r>
          </a:p>
          <a:p>
            <a:pPr lvl="2"/>
            <a:r>
              <a:rPr lang="en-US" dirty="0"/>
              <a:t>Changes in either (technology or human generations) can require retraining of users and operators of technology.</a:t>
            </a:r>
          </a:p>
          <a:p>
            <a:pPr lvl="1"/>
            <a:r>
              <a:rPr lang="en-US" dirty="0"/>
              <a:t>Is the particular generation of the technology system at issue and its UIs for operators and users equally accessible and functional for people in different generations?</a:t>
            </a:r>
          </a:p>
          <a:p>
            <a:pPr lvl="1"/>
            <a:r>
              <a:rPr lang="en-US" dirty="0"/>
              <a:t>Was the system “user testing” performed in a subpopulation in which the intergenerational differences vary from those of other populations of potential users?</a:t>
            </a:r>
          </a:p>
          <a:p>
            <a:pPr lvl="1"/>
            <a:r>
              <a:rPr lang="en-US" dirty="0"/>
              <a:t>The pace of information technology adoption and change is such that institutional and human adaptation will always lag the technical reality.  </a:t>
            </a:r>
          </a:p>
          <a:p>
            <a:pPr lvl="2"/>
            <a:r>
              <a:rPr lang="en-US" dirty="0"/>
              <a:t>Today’s “solutions” are always directed at “yesterday’s” challenges</a:t>
            </a:r>
          </a:p>
          <a:p>
            <a:pPr lvl="1"/>
            <a:r>
              <a:rPr lang="en-US" dirty="0"/>
              <a:t>The nature of intergenerational learning is that there are levels of awareness and understanding that vary among subgroups within the larger overall population.</a:t>
            </a:r>
          </a:p>
          <a:p>
            <a:pPr lvl="2"/>
            <a:r>
              <a:rPr lang="en-US" dirty="0"/>
              <a:t>Digital ”natives” versus digital “immigrants”</a:t>
            </a:r>
          </a:p>
          <a:p>
            <a:pPr lvl="2"/>
            <a:r>
              <a:rPr lang="en-US" dirty="0"/>
              <a:t>Historical information “risk” narratives get lost in subsequent generations.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29502327"/>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170. Inter-Generational Interpretations </a:t>
            </a:r>
          </a:p>
        </p:txBody>
      </p:sp>
      <p:sp>
        <p:nvSpPr>
          <p:cNvPr id="3" name="Content Placeholder 2"/>
          <p:cNvSpPr>
            <a:spLocks noGrp="1"/>
          </p:cNvSpPr>
          <p:nvPr>
            <p:ph idx="1"/>
          </p:nvPr>
        </p:nvSpPr>
        <p:spPr/>
        <p:txBody>
          <a:bodyPr>
            <a:normAutofit fontScale="92500" lnSpcReduction="20000"/>
          </a:bodyPr>
          <a:lstStyle/>
          <a:p>
            <a:r>
              <a:rPr lang="en-US" sz="2800" dirty="0"/>
              <a:t>Candidate Analytical Frameworks/Metrics/Actions</a:t>
            </a:r>
          </a:p>
          <a:p>
            <a:pPr lvl="1"/>
            <a:r>
              <a:rPr lang="en-US" sz="2400" dirty="0"/>
              <a:t>Consider piggybacking on effective existing UIs and narratives to engage new populations of users and operators.</a:t>
            </a:r>
          </a:p>
          <a:p>
            <a:pPr lvl="2"/>
            <a:r>
              <a:rPr lang="en-US" sz="2000" dirty="0"/>
              <a:t>Beware of narrative “baggage” and metaphors that become misleading outside of the original context.</a:t>
            </a:r>
          </a:p>
          <a:p>
            <a:pPr lvl="1"/>
            <a:r>
              <a:rPr lang="en-US" sz="2400" dirty="0"/>
              <a:t>Configure teams involved in design, development and deployment of system so that they include representatives of different generations of technology and humans</a:t>
            </a:r>
          </a:p>
          <a:p>
            <a:pPr lvl="1"/>
            <a:r>
              <a:rPr lang="en-US" sz="2400" dirty="0"/>
              <a:t>Consider “backward compatibility” analogy (from introduction of new versions of technology) for strategizing about mitigation of intergenerational challenges.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45108081"/>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171. Information “Nuisance” </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Compare map number 86 (Nuisance)</a:t>
            </a:r>
          </a:p>
          <a:p>
            <a:pPr lvl="1"/>
            <a:r>
              <a:rPr lang="en-US" dirty="0"/>
              <a:t>Because a given “datum” can be applied simultaneously by multiple parties to generate “information,” (that is relevant to each of them respectively), such uses maybe inconsistent with other users.</a:t>
            </a:r>
          </a:p>
          <a:p>
            <a:pPr lvl="1"/>
            <a:r>
              <a:rPr lang="en-US" dirty="0"/>
              <a:t>“Inconsistent” data uses include:</a:t>
            </a:r>
          </a:p>
          <a:p>
            <a:pPr lvl="2"/>
            <a:r>
              <a:rPr lang="en-US" i="1" dirty="0"/>
              <a:t>Directly</a:t>
            </a:r>
            <a:r>
              <a:rPr lang="en-US" dirty="0"/>
              <a:t> inconsistent uses can be analyzed with the “insight/intrusion slider”</a:t>
            </a:r>
          </a:p>
          <a:p>
            <a:pPr lvl="2"/>
            <a:r>
              <a:rPr lang="en-US" i="1" dirty="0"/>
              <a:t>Indirectly</a:t>
            </a:r>
            <a:r>
              <a:rPr lang="en-US" dirty="0"/>
              <a:t> inconsistent uses include diffusion and dilution of value of information </a:t>
            </a:r>
          </a:p>
          <a:p>
            <a:pPr lvl="1"/>
            <a:r>
              <a:rPr lang="en-US" dirty="0"/>
              <a:t>Entropy exhaust to normal and legal operations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29502327"/>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171. Information “Nuisance” </a:t>
            </a:r>
          </a:p>
        </p:txBody>
      </p:sp>
      <p:sp>
        <p:nvSpPr>
          <p:cNvPr id="3" name="Content Placeholder 2"/>
          <p:cNvSpPr>
            <a:spLocks noGrp="1"/>
          </p:cNvSpPr>
          <p:nvPr>
            <p:ph idx="1"/>
          </p:nvPr>
        </p:nvSpPr>
        <p:spPr/>
        <p:txBody>
          <a:bodyPr>
            <a:normAutofit fontScale="92500" lnSpcReduction="10000"/>
          </a:bodyPr>
          <a:lstStyle/>
          <a:p>
            <a:r>
              <a:rPr lang="en-US" sz="2800" dirty="0"/>
              <a:t>Candidate Analytical Frameworks/Metrics/Actions</a:t>
            </a:r>
          </a:p>
          <a:p>
            <a:pPr lvl="1"/>
            <a:r>
              <a:rPr lang="en-US" sz="2400" dirty="0"/>
              <a:t>”Entropy Field” approaches to system risk analysis acknowledge (and seek to mitigate) the hidden costs of disorder (entropy exhaust) that are generated whenever a system de-risks an interaction or set of interactions</a:t>
            </a:r>
          </a:p>
          <a:p>
            <a:pPr lvl="1"/>
            <a:r>
              <a:rPr lang="en-US" sz="2400" dirty="0"/>
              <a:t>“Insight/Intrusion” slider analysis forces integrated consideration of information value and potential for harm</a:t>
            </a:r>
          </a:p>
          <a:p>
            <a:pPr lvl="1"/>
            <a:r>
              <a:rPr lang="en-US" sz="2400" dirty="0"/>
              <a:t>Information-related “nuisance” has the potential to be weaponized when the “entropy exhaust” is directed toward parties with an adversarial relationship to the system operator</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4510808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172. Transition of De-Risking Solutions From “Lab” to “Market”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Technical and policy solutions that are developed in isolation from real-world systems and are not fully and appropriately tested may fail to deliver effective de-risking when introduced into real world settings and markets</a:t>
            </a:r>
          </a:p>
          <a:p>
            <a:pPr lvl="1"/>
            <a:r>
              <a:rPr lang="en-US" dirty="0"/>
              <a:t>Reliable performance of information systems depends upon a host of variables that are not amenable to testing in laboratory and non-real-world settings.</a:t>
            </a:r>
          </a:p>
          <a:p>
            <a:pPr lvl="2"/>
            <a:r>
              <a:rPr lang="en-US" dirty="0"/>
              <a:t>How can system performance be evaluated in real world settings in advance of deployment?</a:t>
            </a:r>
          </a:p>
          <a:p>
            <a:pPr lvl="1"/>
            <a:r>
              <a:rPr lang="en-US" dirty="0"/>
              <a:t>Successful performance against laboratory parameters does not guarantee expected performance in the field.</a:t>
            </a:r>
          </a:p>
          <a:p>
            <a:pPr lvl="2"/>
            <a:r>
              <a:rPr lang="en-US" dirty="0"/>
              <a:t>How can stakeholders increase assurance of expected performance in system deployment.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29502327"/>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172. Transition of De-Risking Solutions From “Lab” to “Market” </a:t>
            </a:r>
          </a:p>
        </p:txBody>
      </p:sp>
      <p:sp>
        <p:nvSpPr>
          <p:cNvPr id="3" name="Content Placeholder 2"/>
          <p:cNvSpPr>
            <a:spLocks noGrp="1"/>
          </p:cNvSpPr>
          <p:nvPr>
            <p:ph idx="1"/>
          </p:nvPr>
        </p:nvSpPr>
        <p:spPr/>
        <p:txBody>
          <a:bodyPr>
            <a:normAutofit lnSpcReduction="10000"/>
          </a:bodyPr>
          <a:lstStyle/>
          <a:p>
            <a:r>
              <a:rPr lang="en-US" sz="2800" dirty="0"/>
              <a:t>Candidate Analytical Frameworks/Metrics/Actions</a:t>
            </a:r>
          </a:p>
          <a:p>
            <a:pPr lvl="1"/>
            <a:r>
              <a:rPr lang="en-US" sz="2400" dirty="0"/>
              <a:t>Consider past ”successes” and “limitations” of university tech-transfer efforts</a:t>
            </a:r>
          </a:p>
          <a:p>
            <a:pPr lvl="1"/>
            <a:r>
              <a:rPr lang="en-US" sz="2400" dirty="0"/>
              <a:t>Consider programs to bring together industry/government users/operators with researchers/developers</a:t>
            </a:r>
          </a:p>
          <a:p>
            <a:pPr lvl="2"/>
            <a:r>
              <a:rPr lang="en-US" sz="2000" dirty="0"/>
              <a:t>Seek to create direct discussion early in design/development process</a:t>
            </a:r>
          </a:p>
          <a:p>
            <a:pPr lvl="2"/>
            <a:r>
              <a:rPr lang="en-US" sz="2000" dirty="0"/>
              <a:t>Review other “sponsored research” and “directed research” models to identify new avenues of potential collaboration/research integration.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45108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087A-174C-9A4F-B2E7-9C8E616DFE69}"/>
              </a:ext>
            </a:extLst>
          </p:cNvPr>
          <p:cNvSpPr>
            <a:spLocks noGrp="1"/>
          </p:cNvSpPr>
          <p:nvPr>
            <p:ph type="title"/>
          </p:nvPr>
        </p:nvSpPr>
        <p:spPr/>
        <p:txBody>
          <a:bodyPr/>
          <a:lstStyle/>
          <a:p>
            <a:r>
              <a:rPr lang="en-US">
                <a:solidFill>
                  <a:srgbClr val="604A7B"/>
                </a:solidFill>
              </a:rPr>
              <a:t>Atlas of Risk Maps</a:t>
            </a:r>
            <a:br>
              <a:rPr lang="en-US">
                <a:solidFill>
                  <a:srgbClr val="604A7B"/>
                </a:solidFill>
              </a:rPr>
            </a:br>
            <a:r>
              <a:rPr lang="en-US" sz="1139">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F935DE9A-136C-3949-8165-378F838A452D}"/>
              </a:ext>
            </a:extLst>
          </p:cNvPr>
          <p:cNvSpPr>
            <a:spLocks noGrp="1"/>
          </p:cNvSpPr>
          <p:nvPr>
            <p:ph idx="1"/>
          </p:nvPr>
        </p:nvSpPr>
        <p:spPr/>
        <p:txBody>
          <a:bodyPr>
            <a:normAutofit fontScale="55000" lnSpcReduction="20000"/>
          </a:bodyPr>
          <a:lstStyle/>
          <a:p>
            <a:pPr marL="0" indent="0">
              <a:buNone/>
            </a:pPr>
            <a:r>
              <a:rPr lang="en-US" dirty="0"/>
              <a:t>451. </a:t>
            </a:r>
            <a:r>
              <a:rPr lang="en-US"/>
              <a:t>Inaccurate Encoding/</a:t>
            </a:r>
            <a:r>
              <a:rPr lang="en-US" dirty="0"/>
              <a:t>Decoding (Mental Models) – First Principles</a:t>
            </a:r>
          </a:p>
          <a:p>
            <a:pPr marL="0" indent="0">
              <a:buNone/>
            </a:pPr>
            <a:r>
              <a:rPr lang="en-US" dirty="0"/>
              <a:t>452. </a:t>
            </a:r>
            <a:r>
              <a:rPr lang="en-US"/>
              <a:t>Inaccurate Encoding/</a:t>
            </a:r>
            <a:r>
              <a:rPr lang="en-US" dirty="0"/>
              <a:t>Decoding (Mental Models) – De-Risking</a:t>
            </a:r>
          </a:p>
          <a:p>
            <a:pPr marL="0" indent="0">
              <a:buNone/>
            </a:pPr>
            <a:r>
              <a:rPr lang="en-US" dirty="0"/>
              <a:t>453. </a:t>
            </a:r>
            <a:r>
              <a:rPr lang="en-US"/>
              <a:t>Inaccurate Encoding/</a:t>
            </a:r>
            <a:r>
              <a:rPr lang="en-US" dirty="0"/>
              <a:t>Decoding (Mental Models) – Premature Optimization</a:t>
            </a:r>
          </a:p>
          <a:p>
            <a:pPr marL="0" indent="0">
              <a:buNone/>
            </a:pPr>
            <a:r>
              <a:rPr lang="en-US" dirty="0"/>
              <a:t>454. </a:t>
            </a:r>
            <a:r>
              <a:rPr lang="en-US"/>
              <a:t>Inaccurate Encoding/</a:t>
            </a:r>
            <a:r>
              <a:rPr lang="en-US" dirty="0"/>
              <a:t>Decoding (Mental Models) – Minimum Viable Product</a:t>
            </a:r>
          </a:p>
          <a:p>
            <a:pPr marL="0" indent="0">
              <a:buNone/>
            </a:pPr>
            <a:r>
              <a:rPr lang="en-US" dirty="0"/>
              <a:t>455. </a:t>
            </a:r>
            <a:r>
              <a:rPr lang="en-US"/>
              <a:t>Inaccurate Encoding/</a:t>
            </a:r>
            <a:r>
              <a:rPr lang="en-US" dirty="0"/>
              <a:t>Decoding (Mental Models) – Ockham’s Razor</a:t>
            </a:r>
          </a:p>
          <a:p>
            <a:pPr marL="0" indent="0">
              <a:buNone/>
            </a:pPr>
            <a:r>
              <a:rPr lang="en-US" dirty="0"/>
              <a:t>456. </a:t>
            </a:r>
            <a:r>
              <a:rPr lang="en-US"/>
              <a:t>Inaccurate Encoding/</a:t>
            </a:r>
            <a:r>
              <a:rPr lang="en-US" dirty="0"/>
              <a:t>Decoding (Mental Models) – Conjunction Fallacy</a:t>
            </a:r>
          </a:p>
          <a:p>
            <a:pPr marL="0" indent="0">
              <a:buNone/>
            </a:pPr>
            <a:r>
              <a:rPr lang="en-US" dirty="0"/>
              <a:t>457. </a:t>
            </a:r>
            <a:r>
              <a:rPr lang="en-US"/>
              <a:t>Inaccurate Encoding/</a:t>
            </a:r>
            <a:r>
              <a:rPr lang="en-US" dirty="0"/>
              <a:t>Decoding (Mental Models) - Overfitting</a:t>
            </a:r>
          </a:p>
          <a:p>
            <a:pPr marL="0" indent="0">
              <a:buNone/>
            </a:pPr>
            <a:r>
              <a:rPr lang="en-US" dirty="0"/>
              <a:t>458. </a:t>
            </a:r>
            <a:r>
              <a:rPr lang="en-US"/>
              <a:t>Inaccurate Encoding/</a:t>
            </a:r>
            <a:r>
              <a:rPr lang="en-US" dirty="0"/>
              <a:t>Decoding (Mental Models) –Frame of Reference</a:t>
            </a:r>
          </a:p>
          <a:p>
            <a:pPr marL="0" indent="0">
              <a:buNone/>
            </a:pPr>
            <a:r>
              <a:rPr lang="en-US" dirty="0"/>
              <a:t>459. </a:t>
            </a:r>
            <a:r>
              <a:rPr lang="en-US"/>
              <a:t>Inaccurate Encoding/</a:t>
            </a:r>
            <a:r>
              <a:rPr lang="en-US" dirty="0"/>
              <a:t>Decoding (Mental Models) - Framing</a:t>
            </a:r>
          </a:p>
          <a:p>
            <a:pPr marL="0" indent="0">
              <a:buNone/>
            </a:pPr>
            <a:r>
              <a:rPr lang="en-US" dirty="0"/>
              <a:t>460. </a:t>
            </a:r>
            <a:r>
              <a:rPr lang="en-US"/>
              <a:t>Inaccurate Encoding/</a:t>
            </a:r>
            <a:r>
              <a:rPr lang="en-US" dirty="0"/>
              <a:t>Decoding (Mental Models) - Nudging</a:t>
            </a:r>
          </a:p>
          <a:p>
            <a:pPr marL="0" indent="0">
              <a:buNone/>
            </a:pPr>
            <a:r>
              <a:rPr lang="en-US" dirty="0"/>
              <a:t>461. </a:t>
            </a:r>
            <a:r>
              <a:rPr lang="en-US"/>
              <a:t>Inaccurate Encoding/</a:t>
            </a:r>
            <a:r>
              <a:rPr lang="en-US" dirty="0"/>
              <a:t>Decoding (Mental Models) - Anchoring</a:t>
            </a:r>
          </a:p>
          <a:p>
            <a:pPr marL="0" indent="0">
              <a:buNone/>
            </a:pPr>
            <a:r>
              <a:rPr lang="en-US" dirty="0"/>
              <a:t>462. </a:t>
            </a:r>
            <a:r>
              <a:rPr lang="en-US"/>
              <a:t>Inaccurate Encoding/</a:t>
            </a:r>
            <a:r>
              <a:rPr lang="en-US" dirty="0"/>
              <a:t>Decoding (Mental Models) – Availability Bias</a:t>
            </a:r>
          </a:p>
          <a:p>
            <a:pPr marL="0" indent="0">
              <a:buNone/>
            </a:pPr>
            <a:r>
              <a:rPr lang="en-US" dirty="0"/>
              <a:t>463. </a:t>
            </a:r>
            <a:r>
              <a:rPr lang="en-US"/>
              <a:t>Inaccurate Encoding/</a:t>
            </a:r>
            <a:r>
              <a:rPr lang="en-US" dirty="0"/>
              <a:t>Decoding (Mental Models) – The Third Story</a:t>
            </a:r>
          </a:p>
          <a:p>
            <a:pPr marL="0" indent="0">
              <a:buNone/>
            </a:pPr>
            <a:r>
              <a:rPr lang="en-US" dirty="0"/>
              <a:t>464. </a:t>
            </a:r>
            <a:r>
              <a:rPr lang="en-US"/>
              <a:t>Inaccurate Encoding/</a:t>
            </a:r>
            <a:r>
              <a:rPr lang="en-US" dirty="0"/>
              <a:t>Decoding (Mental Models) – Most Respectful Interpretation</a:t>
            </a:r>
          </a:p>
          <a:p>
            <a:pPr marL="0" indent="0">
              <a:buNone/>
            </a:pPr>
            <a:r>
              <a:rPr lang="en-US" dirty="0"/>
              <a:t>465. </a:t>
            </a:r>
            <a:r>
              <a:rPr lang="en-US"/>
              <a:t>Inaccurate Encoding/</a:t>
            </a:r>
            <a:r>
              <a:rPr lang="en-US" dirty="0"/>
              <a:t>Decoding (Mental Models) – Hanlon’s Razor</a:t>
            </a:r>
          </a:p>
          <a:p>
            <a:endParaRPr lang="en-US" dirty="0"/>
          </a:p>
        </p:txBody>
      </p:sp>
    </p:spTree>
    <p:extLst>
      <p:ext uri="{BB962C8B-B14F-4D97-AF65-F5344CB8AC3E}">
        <p14:creationId xmlns:p14="http://schemas.microsoft.com/office/powerpoint/2010/main" val="878020158"/>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173. Ignorance of Network Edge  “Quantitative” Attributes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Prior to development of “Small World” model of networks by Watts and Strogatz, lack of knowledge of the principles guiding the formation of network connections led to assumption that nodes can be connected at random with a given connection possibility.  </a:t>
            </a:r>
          </a:p>
          <a:p>
            <a:pPr lvl="2"/>
            <a:r>
              <a:rPr lang="en-US" dirty="0"/>
              <a:t>In these “random networks,” the average path length between any two nodes (measured by the smallest number of edges needed to connect the nodes,) scaled as the logarithm of the total number of nodes.   </a:t>
            </a:r>
          </a:p>
          <a:p>
            <a:pPr lvl="2"/>
            <a:r>
              <a:rPr lang="en-US" dirty="0"/>
              <a:t>This approach failed to measure the local “cliquishness of nodes observed in real world networks.  </a:t>
            </a:r>
          </a:p>
          <a:p>
            <a:pPr lvl="1"/>
            <a:r>
              <a:rPr lang="en-US" dirty="0"/>
              <a:t>Clustering coefficient of a node is defined as the ratio of the number of links between an nodes neighbors and the maximum number of such links.</a:t>
            </a:r>
          </a:p>
          <a:p>
            <a:pPr lvl="1"/>
            <a:r>
              <a:rPr lang="en-US" dirty="0"/>
              <a:t>Compare maps number 70 (Network Structures)</a:t>
            </a:r>
          </a:p>
          <a:p>
            <a:pPr lvl="1"/>
            <a:r>
              <a:rPr lang="en-US" dirty="0"/>
              <a:t>[Other?]</a:t>
            </a:r>
          </a:p>
          <a:p>
            <a:r>
              <a:rPr lang="en-US" dirty="0"/>
              <a:t>References</a:t>
            </a:r>
          </a:p>
          <a:p>
            <a:pPr lvl="1"/>
            <a:r>
              <a:rPr lang="en-US" dirty="0"/>
              <a:t>“Twenty Years of Network Science,” NATURE Magazine, June 28, 2018, p. 528-529</a:t>
            </a:r>
          </a:p>
          <a:p>
            <a:endParaRPr lang="en-US" dirty="0"/>
          </a:p>
        </p:txBody>
      </p:sp>
    </p:spTree>
    <p:extLst>
      <p:ext uri="{BB962C8B-B14F-4D97-AF65-F5344CB8AC3E}">
        <p14:creationId xmlns:p14="http://schemas.microsoft.com/office/powerpoint/2010/main" val="107242697"/>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173. Ignorance of “Network Edge” “Quantitative” Attributes </a:t>
            </a:r>
          </a:p>
        </p:txBody>
      </p:sp>
      <p:sp>
        <p:nvSpPr>
          <p:cNvPr id="3" name="Content Placeholder 2"/>
          <p:cNvSpPr>
            <a:spLocks noGrp="1"/>
          </p:cNvSpPr>
          <p:nvPr>
            <p:ph idx="1"/>
          </p:nvPr>
        </p:nvSpPr>
        <p:spPr/>
        <p:txBody>
          <a:bodyPr>
            <a:normAutofit fontScale="92500" lnSpcReduction="10000"/>
          </a:bodyPr>
          <a:lstStyle/>
          <a:p>
            <a:r>
              <a:rPr lang="en-US" sz="2800" dirty="0"/>
              <a:t>Candidate Analytical Frameworks/Metrics/Actions</a:t>
            </a:r>
          </a:p>
          <a:p>
            <a:pPr lvl="1"/>
            <a:r>
              <a:rPr lang="en-US" sz="2400" dirty="0"/>
              <a:t>Consider alternative structures of those “network connections” (i.e., among system components, system users, etc.) that are necessary for system function that more fully integrate “small world” and other perspectives on network attributes.</a:t>
            </a:r>
          </a:p>
          <a:p>
            <a:pPr lvl="1"/>
            <a:r>
              <a:rPr lang="en-US" sz="2400" dirty="0"/>
              <a:t>Assure that the system under review is capable of addressing network configuration issues both at the inception of the deployment and dynamically during the period of expected operation.</a:t>
            </a:r>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39905456"/>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174. Ignorance of Network Edge “Qualitative” Attributes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Not all relationships are the same, even between identical nodes.</a:t>
            </a:r>
          </a:p>
          <a:p>
            <a:pPr lvl="2"/>
            <a:r>
              <a:rPr lang="en-US" dirty="0"/>
              <a:t>A friend may also be a business associate</a:t>
            </a:r>
          </a:p>
          <a:p>
            <a:pPr lvl="2"/>
            <a:r>
              <a:rPr lang="en-US" dirty="0"/>
              <a:t>Compare IRC section that imputes extra taxable transactions to a given relationship (gifts by employer to employee, etc. ) (Section 111?) Duberstein Case (gift of car to employee is part of salary, not a true “gift”)?</a:t>
            </a:r>
          </a:p>
          <a:p>
            <a:pPr lvl="1"/>
            <a:r>
              <a:rPr lang="en-US" dirty="0"/>
              <a:t>Mis-understanding of the relationship can result in additional risks</a:t>
            </a:r>
          </a:p>
          <a:p>
            <a:pPr lvl="2"/>
            <a:r>
              <a:rPr lang="en-US" dirty="0"/>
              <a:t>Interaction may be recharacterized for various legal purposes (tax, fraud, etc.)</a:t>
            </a:r>
          </a:p>
          <a:p>
            <a:pPr lvl="1"/>
            <a:r>
              <a:rPr lang="en-US" dirty="0"/>
              <a:t>Is the technology and system architected to mitigate “off channel” influences on system performance?</a:t>
            </a:r>
          </a:p>
          <a:p>
            <a:pPr lvl="2"/>
            <a:r>
              <a:rPr lang="en-US" dirty="0"/>
              <a:t>Operations</a:t>
            </a:r>
          </a:p>
          <a:p>
            <a:pPr lvl="2"/>
            <a:r>
              <a:rPr lang="en-US" dirty="0"/>
              <a:t>Audit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07242697"/>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174. Ignorance of Network Edge “Qualitative” Attributes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Prepare/harden the edge of the system to address exposure to external conditions</a:t>
            </a:r>
          </a:p>
          <a:p>
            <a:pPr lvl="2"/>
            <a:r>
              <a:rPr lang="en-US" sz="2000" dirty="0"/>
              <a:t>Consider alternatives to “hardening” strategies for resiliency</a:t>
            </a:r>
          </a:p>
          <a:p>
            <a:pPr lvl="3"/>
            <a:r>
              <a:rPr lang="en-US" sz="1600" dirty="0"/>
              <a:t>Avoidance</a:t>
            </a:r>
          </a:p>
          <a:p>
            <a:pPr lvl="3"/>
            <a:r>
              <a:rPr lang="en-US" sz="1600" dirty="0"/>
              <a:t>Absorption/Integration</a:t>
            </a:r>
          </a:p>
          <a:p>
            <a:pPr lvl="3"/>
            <a:r>
              <a:rPr lang="en-US" sz="1600" dirty="0"/>
              <a:t>[Other]</a:t>
            </a:r>
          </a:p>
          <a:p>
            <a:pPr lvl="3"/>
            <a:endParaRPr lang="en-US" sz="1600" dirty="0"/>
          </a:p>
          <a:p>
            <a:pPr lvl="1"/>
            <a:r>
              <a:rPr lang="en-US" sz="2400" dirty="0"/>
              <a:t>Consider whether the system has a “surface tension” akin to that in water (ionic liquid where surface characteristics vary from bulk fluid)</a:t>
            </a:r>
          </a:p>
          <a:p>
            <a:pPr lvl="1"/>
            <a:r>
              <a:rPr lang="en-US" sz="2400" dirty="0"/>
              <a:t>Analogy to Musk Oxen survival formation</a:t>
            </a:r>
          </a:p>
          <a:p>
            <a:pPr lvl="2"/>
            <a:r>
              <a:rPr lang="en-US" sz="2000" dirty="0"/>
              <a:t>Face outward to anticipate threat</a:t>
            </a:r>
          </a:p>
          <a:p>
            <a:pPr lvl="2"/>
            <a:r>
              <a:rPr lang="en-US" sz="2000" dirty="0"/>
              <a:t>Circle the wagons (Conestoga survival strategy)</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39905456"/>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175.  “Sym-Info-Genesis” </a:t>
            </a:r>
            <a:r>
              <a:rPr lang="mr-IN" sz="3600" dirty="0"/>
              <a:t>–</a:t>
            </a:r>
            <a:r>
              <a:rPr lang="en-US" sz="3600" dirty="0"/>
              <a:t> </a:t>
            </a:r>
            <a:br>
              <a:rPr lang="en-US" sz="3600" dirty="0"/>
            </a:br>
            <a:r>
              <a:rPr lang="en-US" sz="3600" dirty="0"/>
              <a:t>Engulfment by Abstraction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Under the definition of “life” as “auto-catalytic, entropy-secreting forms (with or without physical embodiment), what we perceive as “risks” may in fact be artifacts of inevitable integrative (eukaryotic?) progression into non-physically embodied information space.</a:t>
            </a:r>
          </a:p>
          <a:p>
            <a:pPr lvl="2"/>
            <a:r>
              <a:rPr lang="en-US" dirty="0"/>
              <a:t>Violence to existing negentropy living systems as precursor to integration into larger living systems</a:t>
            </a:r>
          </a:p>
          <a:p>
            <a:pPr lvl="1"/>
            <a:r>
              <a:rPr lang="en-US" dirty="0"/>
              <a:t>The relationship of information and risk (see slide __ for background), and their origin in system performance expectations, suggests that systems with environmental awareness will continue to engulf/consume their external environment in an effort to reduce external threat.</a:t>
            </a:r>
          </a:p>
          <a:p>
            <a:pPr lvl="2"/>
            <a:r>
              <a:rPr lang="en-US" dirty="0"/>
              <a:t>Render the externality innocuous – reduce information differentials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07242697"/>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175. “Sym-Info-Genesis” </a:t>
            </a:r>
            <a:r>
              <a:rPr lang="mr-IN" sz="3600" dirty="0"/>
              <a:t>–</a:t>
            </a:r>
            <a:r>
              <a:rPr lang="en-US" sz="3600" dirty="0"/>
              <a:t> </a:t>
            </a:r>
            <a:br>
              <a:rPr lang="en-US" sz="3600" dirty="0"/>
            </a:br>
            <a:r>
              <a:rPr lang="en-US" sz="3600" dirty="0"/>
              <a:t>Engulfment by Abstraction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Consider potential lower energy states as potential “strange attractors” for system performance challenges</a:t>
            </a:r>
          </a:p>
          <a:p>
            <a:pPr lvl="2"/>
            <a:r>
              <a:rPr lang="en-US" sz="2000" dirty="0"/>
              <a:t>Introduce alternative strategies for resilience</a:t>
            </a:r>
          </a:p>
          <a:p>
            <a:pPr lvl="3"/>
            <a:r>
              <a:rPr lang="en-US" sz="1600" dirty="0"/>
              <a:t>Acceptance</a:t>
            </a:r>
          </a:p>
          <a:p>
            <a:pPr lvl="3"/>
            <a:r>
              <a:rPr lang="en-US" sz="1600" dirty="0"/>
              <a:t>Adoption</a:t>
            </a:r>
          </a:p>
          <a:p>
            <a:pPr lvl="3"/>
            <a:r>
              <a:rPr lang="en-US" sz="1600" dirty="0"/>
              <a:t>Absorption</a:t>
            </a:r>
          </a:p>
          <a:p>
            <a:pPr lvl="1"/>
            <a:r>
              <a:rPr lang="en-US" sz="2400" dirty="0"/>
              <a:t>Consider alternative identity narratives that can maintain continuity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3990545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176. Constraint of Possibilities, </a:t>
            </a:r>
            <a:br>
              <a:rPr lang="en-US" sz="3600" dirty="0"/>
            </a:br>
            <a:r>
              <a:rPr lang="en-US" sz="3600" dirty="0"/>
              <a:t>Bounded Solution Phase Space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Institutional artifacts of historical de-risking structures constrain the imagination about both the characterization of current challenges and the potential pathways to their solutions</a:t>
            </a:r>
          </a:p>
          <a:p>
            <a:pPr lvl="2"/>
            <a:r>
              <a:rPr lang="en-US" dirty="0"/>
              <a:t>Book - “Doing Money” suggests that one of the functions of “money” is as a risk consolidator in society</a:t>
            </a:r>
          </a:p>
          <a:p>
            <a:pPr lvl="2"/>
            <a:r>
              <a:rPr lang="en-US" dirty="0"/>
              <a:t>How might expanded view of monetary systems function open up (by analogy and direct application) potential pathways to de-risking and leverage solutions in future information markets?</a:t>
            </a:r>
          </a:p>
          <a:p>
            <a:pPr lvl="1"/>
            <a:r>
              <a:rPr lang="en-US" dirty="0"/>
              <a:t>Traditional institutional norms and measurements are applied to evaluate system performance of both people and technologies, but increasingly are measuring the wrong system elements.</a:t>
            </a:r>
          </a:p>
          <a:p>
            <a:pPr lvl="2"/>
            <a:r>
              <a:rPr lang="en-US" dirty="0"/>
              <a:t>Technologies are being deployed in new contexts</a:t>
            </a:r>
          </a:p>
          <a:p>
            <a:pPr lvl="2"/>
            <a:r>
              <a:rPr lang="en-US" dirty="0"/>
              <a:t>Contexts in information networks are changing faster than technology.</a:t>
            </a:r>
          </a:p>
          <a:p>
            <a:pPr lvl="1"/>
            <a:r>
              <a:rPr lang="en-US" dirty="0"/>
              <a:t>Book - “____ Debt” says money eliminates consideration of alternative possibility.</a:t>
            </a:r>
          </a:p>
          <a:p>
            <a:pPr lvl="1"/>
            <a:r>
              <a:rPr lang="en-US" dirty="0"/>
              <a:t>Monetary issuance reflects the monopoly (sovereignty) of power over certain aspects of social and economic power.</a:t>
            </a:r>
          </a:p>
          <a:p>
            <a:pPr lvl="2"/>
            <a:r>
              <a:rPr lang="en-US" dirty="0"/>
              <a:t>Blockchain based “power” isn’t exclusive (yet), and so is still “pre-sovereign.”</a:t>
            </a:r>
          </a:p>
          <a:p>
            <a:pPr lvl="1"/>
            <a:r>
              <a:rPr lang="en-US" dirty="0"/>
              <a:t>Future issue of “Computational Sovereignty”</a:t>
            </a:r>
          </a:p>
          <a:p>
            <a:pPr lvl="2"/>
            <a:r>
              <a:rPr lang="en-US" dirty="0"/>
              <a:t>If define ”sovereign” as entity that doesn’t ask for permission or forgiveness</a:t>
            </a:r>
          </a:p>
          <a:p>
            <a:pPr lvl="2"/>
            <a:r>
              <a:rPr lang="en-US" dirty="0"/>
              <a:t>What is nature of computational “governance” as “black box” of computational sovereigns recedes further from human oversight and understanding?</a:t>
            </a:r>
          </a:p>
          <a:p>
            <a:pPr lvl="1"/>
            <a:endParaRPr lang="en-US" dirty="0"/>
          </a:p>
          <a:p>
            <a:pPr lvl="1"/>
            <a:r>
              <a:rPr lang="en-US" dirty="0"/>
              <a:t>[Other?]</a:t>
            </a:r>
          </a:p>
          <a:p>
            <a:r>
              <a:rPr lang="en-US" dirty="0"/>
              <a:t>References</a:t>
            </a:r>
          </a:p>
          <a:p>
            <a:pPr lvl="1"/>
            <a:r>
              <a:rPr lang="en-US" dirty="0"/>
              <a:t>“Doing Money” by _______.</a:t>
            </a:r>
          </a:p>
          <a:p>
            <a:endParaRPr lang="en-US" dirty="0"/>
          </a:p>
        </p:txBody>
      </p:sp>
    </p:spTree>
    <p:extLst>
      <p:ext uri="{BB962C8B-B14F-4D97-AF65-F5344CB8AC3E}">
        <p14:creationId xmlns:p14="http://schemas.microsoft.com/office/powerpoint/2010/main" val="3560975717"/>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176. Constraint of Possibilities, </a:t>
            </a:r>
            <a:br>
              <a:rPr lang="en-US" sz="3600" dirty="0"/>
            </a:br>
            <a:r>
              <a:rPr lang="en-US" sz="3600" dirty="0"/>
              <a:t>Bounded Solution Phase Space </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A significant constraint of current information network de-risking strategy is the undue focus on “data”</a:t>
            </a:r>
          </a:p>
          <a:p>
            <a:pPr lvl="2"/>
            <a:r>
              <a:rPr lang="en-US" dirty="0"/>
              <a:t>Most issues relating to security, privacy, liability and other unknowns in networked information systems arise from the failure of systems to meet expectations with regard to “meaning” variables, not data-related variables.</a:t>
            </a:r>
          </a:p>
          <a:p>
            <a:pPr lvl="2"/>
            <a:r>
              <a:rPr lang="en-US" dirty="0"/>
              <a:t>Data plus meaning equals information</a:t>
            </a:r>
          </a:p>
          <a:p>
            <a:pPr lvl="3"/>
            <a:r>
              <a:rPr lang="en-US" dirty="0"/>
              <a:t>How enhance “information” security BEYOND data security?</a:t>
            </a:r>
          </a:p>
          <a:p>
            <a:pPr lvl="3"/>
            <a:r>
              <a:rPr lang="en-US" dirty="0"/>
              <a:t>HIPAA, GDPR, GLB, etc. are based on “data” security concepts.</a:t>
            </a:r>
          </a:p>
          <a:p>
            <a:pPr lvl="2"/>
            <a:r>
              <a:rPr lang="en-US" dirty="0"/>
              <a:t>Examples of mechanisms of “meaning” security include:</a:t>
            </a:r>
          </a:p>
          <a:p>
            <a:pPr lvl="3"/>
            <a:r>
              <a:rPr lang="en-US" dirty="0"/>
              <a:t>Statutes, regulations, laws</a:t>
            </a:r>
          </a:p>
          <a:p>
            <a:pPr lvl="3"/>
            <a:r>
              <a:rPr lang="en-US" dirty="0"/>
              <a:t>Contract duties</a:t>
            </a:r>
          </a:p>
          <a:p>
            <a:pPr lvl="3"/>
            <a:r>
              <a:rPr lang="en-US" dirty="0"/>
              <a:t>Industry norms and practices</a:t>
            </a:r>
          </a:p>
          <a:p>
            <a:pPr lvl="1"/>
            <a:r>
              <a:rPr lang="en-US" dirty="0"/>
              <a:t>“Smart contract” concept (as proposed in blockchain and other contexts) is not sufficiently flexible to cover sufficient “meaning” security</a:t>
            </a:r>
          </a:p>
          <a:p>
            <a:pPr lvl="2"/>
            <a:r>
              <a:rPr lang="en-US" dirty="0"/>
              <a:t>However, effort reflected in smart contracts-related initiatives suggest the right general intuition about how to to address ”meaning” outside of data structures as pathway to more reliable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43002411"/>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177. Bias – Cognitive – </a:t>
            </a:r>
            <a:br>
              <a:rPr lang="en-US" sz="3600" dirty="0"/>
            </a:br>
            <a:r>
              <a:rPr lang="en-US" sz="3600" dirty="0"/>
              <a:t>Checklist of Cognitive Biases</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The concept of “bias” is often cited as an element affecting system performance, but it is rarely unpacked or parsed into various sorts of bias that can affect the expected performance of technology, institutions and people operating together in information networks</a:t>
            </a:r>
          </a:p>
          <a:p>
            <a:pPr lvl="2"/>
            <a:r>
              <a:rPr lang="en-US" dirty="0"/>
              <a:t>It is not possible to create and apply effective solutions to problems (such as bias) if the problem is not adequately identified and characterized</a:t>
            </a:r>
          </a:p>
          <a:p>
            <a:pPr lvl="1"/>
            <a:r>
              <a:rPr lang="en-US" dirty="0"/>
              <a:t>In the case of “cognitive biases” (those which affect the mental functioning of humans interacting with networked information systems), the sources and characterization of bias is typically written in the languages of psychology, sociology and other disciplines that are not within the purview of designers and builders of technology systems.</a:t>
            </a:r>
          </a:p>
          <a:p>
            <a:pPr lvl="1"/>
            <a:r>
              <a:rPr lang="en-US" dirty="0"/>
              <a:t>The actions and behaviors of stakeholders in socio-technical systems can be affected by various forms of cognitive biases</a:t>
            </a:r>
          </a:p>
          <a:p>
            <a:pPr lvl="2"/>
            <a:r>
              <a:rPr lang="en-US" dirty="0"/>
              <a:t>Cognitive bias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bias can increase system risks and undermine system function.</a:t>
            </a:r>
          </a:p>
          <a:p>
            <a:pPr lvl="1"/>
            <a:endParaRPr lang="en-US" dirty="0"/>
          </a:p>
          <a:p>
            <a:pPr lvl="1"/>
            <a:r>
              <a:rPr lang="en-US" dirty="0"/>
              <a:t>[Other?]</a:t>
            </a:r>
          </a:p>
          <a:p>
            <a:r>
              <a:rPr lang="en-US" dirty="0"/>
              <a:t>References</a:t>
            </a:r>
          </a:p>
          <a:p>
            <a:pPr lvl="1"/>
            <a:r>
              <a:rPr lang="en-US" sz="2400" dirty="0">
                <a:hlinkClick r:id="rId2"/>
              </a:rPr>
              <a:t>https://en.wikipedia.org/wiki/List_of_cognitive_biases</a:t>
            </a:r>
            <a:r>
              <a:rPr lang="en-US" sz="2400" dirty="0"/>
              <a:t> </a:t>
            </a:r>
            <a:br>
              <a:rPr lang="en-US" sz="2400" dirty="0"/>
            </a:br>
            <a:endParaRPr lang="en-US" sz="2400" dirty="0"/>
          </a:p>
          <a:p>
            <a:endParaRPr lang="en-US" dirty="0"/>
          </a:p>
        </p:txBody>
      </p:sp>
    </p:spTree>
    <p:extLst>
      <p:ext uri="{BB962C8B-B14F-4D97-AF65-F5344CB8AC3E}">
        <p14:creationId xmlns:p14="http://schemas.microsoft.com/office/powerpoint/2010/main" val="3413127697"/>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177. Bias – Cognitive – </a:t>
            </a:r>
            <a:br>
              <a:rPr lang="en-US" sz="3600" dirty="0"/>
            </a:br>
            <a:r>
              <a:rPr lang="en-US" sz="3600" dirty="0"/>
              <a:t>Checklist of Cognitive Biases</a:t>
            </a:r>
          </a:p>
        </p:txBody>
      </p:sp>
      <p:sp>
        <p:nvSpPr>
          <p:cNvPr id="3" name="Content Placeholder 2"/>
          <p:cNvSpPr>
            <a:spLocks noGrp="1"/>
          </p:cNvSpPr>
          <p:nvPr>
            <p:ph idx="1"/>
          </p:nvPr>
        </p:nvSpPr>
        <p:spPr/>
        <p:txBody>
          <a:bodyPr>
            <a:normAutofit fontScale="85000" lnSpcReduction="20000"/>
          </a:bodyPr>
          <a:lstStyle/>
          <a:p>
            <a:r>
              <a:rPr lang="en-US" sz="2400" dirty="0"/>
              <a:t>Candidate Analytical Frameworks/Metrics/Actions</a:t>
            </a:r>
          </a:p>
          <a:p>
            <a:pPr lvl="1"/>
            <a:r>
              <a:rPr lang="en-US" sz="2000" dirty="0"/>
              <a:t>Be specific on bias:</a:t>
            </a:r>
          </a:p>
          <a:p>
            <a:pPr lvl="2"/>
            <a:r>
              <a:rPr lang="en-US" sz="1600" dirty="0"/>
              <a:t>Whenever issue of “bias” is referenced in context of system performance, care should be taken to define the specifics of the bias assertion</a:t>
            </a:r>
          </a:p>
          <a:p>
            <a:pPr lvl="3"/>
            <a:r>
              <a:rPr lang="en-US" sz="1200" dirty="0"/>
              <a:t>What is the nature of the bias</a:t>
            </a:r>
          </a:p>
          <a:p>
            <a:pPr lvl="3"/>
            <a:r>
              <a:rPr lang="en-US" sz="1200" dirty="0"/>
              <a:t>What is the source of the bias</a:t>
            </a:r>
          </a:p>
          <a:p>
            <a:pPr lvl="3"/>
            <a:r>
              <a:rPr lang="en-US" sz="1200" dirty="0"/>
              <a:t>How and who in the system affected by the bias</a:t>
            </a:r>
          </a:p>
          <a:p>
            <a:pPr lvl="1"/>
            <a:r>
              <a:rPr lang="en-US" sz="2000" dirty="0"/>
              <a:t>Shared language of bias:</a:t>
            </a:r>
          </a:p>
          <a:p>
            <a:pPr lvl="2"/>
            <a:r>
              <a:rPr lang="en-US" sz="1600" dirty="0"/>
              <a:t>Be aware of the challenges associated with implementing de-biasing strategies in socio-technical systems</a:t>
            </a:r>
          </a:p>
          <a:p>
            <a:pPr lvl="3"/>
            <a:r>
              <a:rPr lang="en-US" sz="1200" dirty="0"/>
              <a:t>Confirm that the meanings of language and terms used are shared among technical and other members of the extended development and deployment team.</a:t>
            </a:r>
          </a:p>
          <a:p>
            <a:pPr lvl="3"/>
            <a:r>
              <a:rPr lang="en-US" sz="1200" dirty="0"/>
              <a:t>Consider characterizing and describing the requirements of legal, policy and other non-technical elements of the system as ”technical requirements” to make it easier to convert them into integrated system elements.</a:t>
            </a:r>
          </a:p>
          <a:p>
            <a:pPr lvl="4"/>
            <a:r>
              <a:rPr lang="en-US" sz="1200" dirty="0"/>
              <a:t>Phrasing the requirements for humans and institutions as “duties” that have corresponding measurements of their performance enables them to be more readily integrated with technical system expectations</a:t>
            </a:r>
          </a:p>
          <a:p>
            <a:pPr lvl="1"/>
            <a:r>
              <a:rPr lang="en-US" sz="2000" dirty="0"/>
              <a:t>Survey list of “cognitive biases” in Atlas for examples of cognitive bias.</a:t>
            </a:r>
          </a:p>
          <a:p>
            <a:pPr lvl="2"/>
            <a:endParaRPr lang="en-US" sz="1600" dirty="0"/>
          </a:p>
          <a:p>
            <a:pPr lvl="1"/>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37800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1B95-BEBB-294B-8B09-67A35777D8DE}"/>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FE50C0B-E2DE-484C-BA97-3EAAA46B7696}"/>
              </a:ext>
            </a:extLst>
          </p:cNvPr>
          <p:cNvSpPr>
            <a:spLocks noGrp="1"/>
          </p:cNvSpPr>
          <p:nvPr>
            <p:ph idx="1"/>
          </p:nvPr>
        </p:nvSpPr>
        <p:spPr/>
        <p:txBody>
          <a:bodyPr>
            <a:normAutofit fontScale="55000" lnSpcReduction="20000"/>
          </a:bodyPr>
          <a:lstStyle/>
          <a:p>
            <a:pPr marL="0" indent="0">
              <a:buNone/>
            </a:pPr>
            <a:r>
              <a:rPr lang="en-US" dirty="0"/>
              <a:t>466. Inaccurate Encoding/Decoding (Mental Models) – Fundamental Attribution Error</a:t>
            </a:r>
          </a:p>
          <a:p>
            <a:pPr marL="0" indent="0">
              <a:buNone/>
            </a:pPr>
            <a:r>
              <a:rPr lang="en-US" dirty="0"/>
              <a:t>467. Inaccurate Encoding/Decoding (Mental Models) – Self-Serving Bias</a:t>
            </a:r>
          </a:p>
          <a:p>
            <a:pPr marL="0" indent="0">
              <a:buNone/>
            </a:pPr>
            <a:r>
              <a:rPr lang="en-US" dirty="0"/>
              <a:t>468. Inaccurate Encoding/Decoding (Mental Models) – Veil of Ignorance</a:t>
            </a:r>
          </a:p>
          <a:p>
            <a:pPr marL="0" indent="0">
              <a:buNone/>
            </a:pPr>
            <a:r>
              <a:rPr lang="en-US" dirty="0"/>
              <a:t>469. Inaccurate Encoding/Decoding (Mental Models) – Birth Lottery</a:t>
            </a:r>
          </a:p>
          <a:p>
            <a:pPr marL="0" indent="0">
              <a:buNone/>
            </a:pPr>
            <a:r>
              <a:rPr lang="en-US" dirty="0"/>
              <a:t>470. Inaccurate Encoding/Decoding (Mental Models) – Just World Hypothesis</a:t>
            </a:r>
          </a:p>
          <a:p>
            <a:pPr marL="0" indent="0">
              <a:buNone/>
            </a:pPr>
            <a:r>
              <a:rPr lang="en-US" dirty="0"/>
              <a:t>471. Inaccurate Encoding/Decoding (Mental Models) – Victim Blame</a:t>
            </a:r>
          </a:p>
          <a:p>
            <a:pPr marL="0" indent="0">
              <a:buNone/>
            </a:pPr>
            <a:r>
              <a:rPr lang="en-US" dirty="0"/>
              <a:t>472. Inaccurate Encoding/Decoding (Mental Models) – Learned Helplessness</a:t>
            </a:r>
          </a:p>
          <a:p>
            <a:pPr marL="0" indent="0">
              <a:buNone/>
            </a:pPr>
            <a:r>
              <a:rPr lang="en-US" dirty="0"/>
              <a:t>473. Inaccurate Encoding/Decoding (Mental Models) – Paradigm Shift</a:t>
            </a:r>
          </a:p>
          <a:p>
            <a:pPr marL="0" indent="0">
              <a:buNone/>
            </a:pPr>
            <a:r>
              <a:rPr lang="en-US" dirty="0"/>
              <a:t>474. Inaccurate Encoding/Decoding (Mental Models) – Semmelweis Reflex</a:t>
            </a:r>
          </a:p>
          <a:p>
            <a:pPr marL="0" indent="0">
              <a:buNone/>
            </a:pPr>
            <a:r>
              <a:rPr lang="en-US" dirty="0"/>
              <a:t>475. Inaccurate Encoding/Decoding (Mental Models) – Confirmation Bias</a:t>
            </a:r>
          </a:p>
          <a:p>
            <a:pPr marL="0" indent="0">
              <a:buNone/>
            </a:pPr>
            <a:r>
              <a:rPr lang="en-US" dirty="0"/>
              <a:t>476. Inaccurate Encoding/Decoding (Mental Models) – Backfire Effect</a:t>
            </a:r>
          </a:p>
          <a:p>
            <a:pPr marL="0" indent="0">
              <a:buNone/>
            </a:pPr>
            <a:r>
              <a:rPr lang="en-US" dirty="0"/>
              <a:t>477. Inaccurate Encoding/Decoding (Mental Models) – Disconfirmation Bias</a:t>
            </a:r>
          </a:p>
          <a:p>
            <a:pPr marL="0" indent="0">
              <a:buNone/>
            </a:pPr>
            <a:r>
              <a:rPr lang="en-US" dirty="0"/>
              <a:t>478. Inaccurate Encoding/Decoding (Mental Models) – Cognitive Dissonance</a:t>
            </a:r>
          </a:p>
          <a:p>
            <a:pPr marL="0" indent="0">
              <a:buNone/>
            </a:pPr>
            <a:r>
              <a:rPr lang="en-US" dirty="0"/>
              <a:t>479. Inaccurate Encoding/Decoding (Mental Models) – Thinking Gray</a:t>
            </a:r>
          </a:p>
          <a:p>
            <a:pPr marL="0" indent="0">
              <a:buNone/>
            </a:pPr>
            <a:r>
              <a:rPr lang="en-US" dirty="0"/>
              <a:t>480. Inaccurate Encoding/Decoding (Mental Models) – Devil’s Advocate Position</a:t>
            </a:r>
          </a:p>
          <a:p>
            <a:endParaRPr lang="en-US" dirty="0"/>
          </a:p>
        </p:txBody>
      </p:sp>
    </p:spTree>
    <p:extLst>
      <p:ext uri="{BB962C8B-B14F-4D97-AF65-F5344CB8AC3E}">
        <p14:creationId xmlns:p14="http://schemas.microsoft.com/office/powerpoint/2010/main" val="2325591452"/>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178. Bias – Cognitive – </a:t>
            </a:r>
            <a:br>
              <a:rPr lang="en-US" sz="3600" dirty="0"/>
            </a:br>
            <a:r>
              <a:rPr lang="en-US" sz="3600" dirty="0"/>
              <a:t>Anchoring </a:t>
            </a:r>
          </a:p>
        </p:txBody>
      </p:sp>
      <p:sp>
        <p:nvSpPr>
          <p:cNvPr id="3" name="Content Placeholder 2"/>
          <p:cNvSpPr>
            <a:spLocks noGrp="1"/>
          </p:cNvSpPr>
          <p:nvPr>
            <p:ph idx="1"/>
          </p:nvPr>
        </p:nvSpPr>
        <p:spPr/>
        <p:txBody>
          <a:bodyPr>
            <a:normAutofit fontScale="32500" lnSpcReduction="20000"/>
          </a:bodyPr>
          <a:lstStyle/>
          <a:p>
            <a:r>
              <a:rPr lang="en-US" dirty="0"/>
              <a:t>Challenges</a:t>
            </a:r>
          </a:p>
          <a:p>
            <a:pPr lvl="1"/>
            <a:r>
              <a:rPr lang="en-US" dirty="0"/>
              <a:t>The actions and behaviors of stakeholders in socio-technical systems can be affected by cognitive biases associated with Anchoring</a:t>
            </a:r>
          </a:p>
          <a:p>
            <a:pPr lvl="2"/>
            <a:r>
              <a:rPr lang="en-US" dirty="0"/>
              <a:t>Anchoring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“Anchoring” introduces bias into cognitive processes by tying thinking to the first information received</a:t>
            </a:r>
          </a:p>
          <a:p>
            <a:pPr lvl="2"/>
            <a:r>
              <a:rPr lang="en-US" dirty="0"/>
              <a:t>See Wikipedia definition of “anchoring” below</a:t>
            </a:r>
          </a:p>
          <a:p>
            <a:pPr lvl="1"/>
            <a:r>
              <a:rPr lang="en-US" dirty="0"/>
              <a:t>Anchoring can be intentional or unintentional</a:t>
            </a:r>
          </a:p>
          <a:p>
            <a:pPr lvl="2"/>
            <a:r>
              <a:rPr lang="en-US" dirty="0"/>
              <a:t>Intentional anchoring is present in training and education that seeks to introduce and cultivate in individuals functional and appropriate biases toward broadly adopted cognitive patterns</a:t>
            </a:r>
          </a:p>
          <a:p>
            <a:pPr lvl="2"/>
            <a:r>
              <a:rPr lang="en-US" dirty="0"/>
              <a:t>Unintentional anchoring can occur when initial data and information is over weighted in the consideration of later information</a:t>
            </a:r>
          </a:p>
          <a:p>
            <a:pPr lvl="1"/>
            <a:r>
              <a:rPr lang="en-US" dirty="0"/>
              <a:t>Anchoring can be contextually appropriate or inappropriate</a:t>
            </a:r>
          </a:p>
          <a:p>
            <a:pPr lvl="2"/>
            <a:r>
              <a:rPr lang="en-US" dirty="0"/>
              <a:t>Appropriate anchoring – Where the introduced “bias” is toward broadly adopted and accepted and functional priors that help a stakeholder to join a community of shared knowledge (an “epistemic community”)</a:t>
            </a:r>
          </a:p>
          <a:p>
            <a:pPr lvl="2"/>
            <a:r>
              <a:rPr lang="en-US" dirty="0"/>
              <a:t>Inappropriate anchoring – Where the anchoring bias is toward a view that is non-functional, inappropriate or contrary to the interests of the receiving party.</a:t>
            </a:r>
          </a:p>
          <a:p>
            <a:pPr lvl="1"/>
            <a:r>
              <a:rPr lang="en-US" dirty="0"/>
              <a:t>Anchoring can constrain discretion in operators, users and other stakeholders of socio-technical systems</a:t>
            </a:r>
          </a:p>
          <a:p>
            <a:pPr lvl="1"/>
            <a:r>
              <a:rPr lang="en-US" dirty="0"/>
              <a:t>[Other?]</a:t>
            </a:r>
          </a:p>
          <a:p>
            <a:r>
              <a:rPr lang="en-US" dirty="0"/>
              <a:t>References</a:t>
            </a:r>
          </a:p>
          <a:p>
            <a:pPr lvl="1"/>
            <a:r>
              <a:rPr lang="en-US" dirty="0"/>
              <a:t>Wikipedia provides that: </a:t>
            </a:r>
          </a:p>
          <a:p>
            <a:pPr lvl="2"/>
            <a:r>
              <a:rPr lang="en-US" dirty="0"/>
              <a:t>“Anchoring is a psychological heuristic that describes the propensity to rely on the first piece of information encountered when making decisions.  According to this heuristic, individuals begin with an implicitly suggested reference point (the "anchor") and make adjustments to it to reach their estimate.</a:t>
            </a:r>
            <a:r>
              <a:rPr lang="en-US" baseline="30000" dirty="0"/>
              <a:t> </a:t>
            </a:r>
            <a:r>
              <a:rPr lang="en-US" dirty="0"/>
              <a:t>For example, the initial price offered for a used car sets the standard for the rest of the negotiations, so that prices lower than the initial price seem more reasonable even if they are still higher than what the car is worth.”</a:t>
            </a:r>
          </a:p>
          <a:p>
            <a:br>
              <a:rPr lang="en-US" dirty="0"/>
            </a:br>
            <a:endParaRPr lang="en-US" dirty="0"/>
          </a:p>
          <a:p>
            <a:endParaRPr lang="en-US" dirty="0"/>
          </a:p>
        </p:txBody>
      </p:sp>
    </p:spTree>
    <p:extLst>
      <p:ext uri="{BB962C8B-B14F-4D97-AF65-F5344CB8AC3E}">
        <p14:creationId xmlns:p14="http://schemas.microsoft.com/office/powerpoint/2010/main" val="288259305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178. Bias – Cognitive – </a:t>
            </a:r>
            <a:br>
              <a:rPr lang="en-US" sz="3600" dirty="0"/>
            </a:br>
            <a:r>
              <a:rPr lang="en-US" sz="3600" dirty="0"/>
              <a:t>Anchoring</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Research on modifying states of ignorance suggests that once knowledge is integrated into an individual mind, it strongly resists revisions/change</a:t>
            </a:r>
          </a:p>
          <a:p>
            <a:pPr lvl="2"/>
            <a:r>
              <a:rPr lang="en-US" sz="2000" dirty="0"/>
              <a:t>Awareness of the persistence of knowledge is critical to configuring and delivering effective training (i.e., new knowledge) to stakeholders regarding system operation</a:t>
            </a:r>
          </a:p>
          <a:p>
            <a:pPr lvl="2"/>
            <a:r>
              <a:rPr lang="en-US" sz="2000" dirty="0"/>
              <a:t>Assumptions made about user and operator “knowledge” relating to system operation and use should be carefully compared to actual status in an effort to avoid gap</a:t>
            </a:r>
          </a:p>
          <a:p>
            <a:pPr lvl="3"/>
            <a:r>
              <a:rPr lang="en-US" sz="1600" dirty="0"/>
              <a:t>Market research/soft release of system can help identify potential gaps in assumptions versus stakeholder reality</a:t>
            </a:r>
          </a:p>
          <a:p>
            <a:pPr lvl="1"/>
            <a:endParaRPr lang="en-US" sz="2400" dirty="0"/>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22825061"/>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54F3-704C-2949-91D5-CF4B0E0D924A}"/>
              </a:ext>
            </a:extLst>
          </p:cNvPr>
          <p:cNvSpPr>
            <a:spLocks noGrp="1"/>
          </p:cNvSpPr>
          <p:nvPr>
            <p:ph type="title"/>
          </p:nvPr>
        </p:nvSpPr>
        <p:spPr/>
        <p:txBody>
          <a:bodyPr>
            <a:noAutofit/>
          </a:bodyPr>
          <a:lstStyle/>
          <a:p>
            <a:r>
              <a:rPr lang="en-US" sz="3600" dirty="0"/>
              <a:t>179. Bias – Cognitive – </a:t>
            </a:r>
            <a:br>
              <a:rPr lang="en-US" sz="3600" dirty="0"/>
            </a:br>
            <a:r>
              <a:rPr lang="en-US" sz="3600" dirty="0"/>
              <a:t>Pareidolia and Apophenia</a:t>
            </a:r>
          </a:p>
        </p:txBody>
      </p:sp>
      <p:sp>
        <p:nvSpPr>
          <p:cNvPr id="3" name="Content Placeholder 2">
            <a:extLst>
              <a:ext uri="{FF2B5EF4-FFF2-40B4-BE49-F238E27FC236}">
                <a16:creationId xmlns:a16="http://schemas.microsoft.com/office/drawing/2014/main" id="{6A13DE4D-B596-A142-8891-443A016B885E}"/>
              </a:ext>
            </a:extLst>
          </p:cNvPr>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cognitive biases associated with Pareidolia and Apophenia</a:t>
            </a:r>
          </a:p>
          <a:p>
            <a:pPr lvl="1"/>
            <a:r>
              <a:rPr lang="en-US" dirty="0"/>
              <a:t>Pareidolia and Apophenia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Anthropologists and psychologists assert that humans evolved to perceive patterns in “noisy” information environments as a protection from predators and other dangers</a:t>
            </a:r>
          </a:p>
          <a:p>
            <a:pPr lvl="2"/>
            <a:r>
              <a:rPr lang="en-US" dirty="0"/>
              <a:t>Human behavior is deeply affected by these survival instincts</a:t>
            </a:r>
          </a:p>
          <a:p>
            <a:pPr lvl="2"/>
            <a:endParaRPr lang="en-US" dirty="0"/>
          </a:p>
          <a:p>
            <a:pPr lvl="1"/>
            <a:r>
              <a:rPr lang="en-US" dirty="0"/>
              <a:t>Apophenia is the cognitive bias that arises when false patterns are perceived in random data</a:t>
            </a:r>
          </a:p>
          <a:p>
            <a:pPr lvl="1"/>
            <a:r>
              <a:rPr lang="en-US" dirty="0"/>
              <a:t>Pareidolia is the detection of false patterns in sound and sight.</a:t>
            </a:r>
          </a:p>
          <a:p>
            <a:pPr lvl="1"/>
            <a:r>
              <a:rPr lang="en-US" dirty="0"/>
              <a:t>Both pareidolia and apophenia involve the perception by humans of patterns in random or noisy data/environments that falsely suggest the presence of a phenomenon or entity that is not actually present.</a:t>
            </a:r>
          </a:p>
          <a:p>
            <a:pPr lvl="1"/>
            <a:r>
              <a:rPr lang="en-US" dirty="0"/>
              <a:t>False perceptions can result in “false positives” and other misperceptions that can influence the behavior of humans (and the institutions for which they work) in ways that can be adverse to expected functioning of information networks and other socio-technical systems.</a:t>
            </a:r>
          </a:p>
          <a:p>
            <a:pPr lvl="1"/>
            <a:endParaRPr lang="en-US" dirty="0"/>
          </a:p>
          <a:p>
            <a:pPr lvl="1"/>
            <a:r>
              <a:rPr lang="en-US" dirty="0"/>
              <a:t>[Other?]</a:t>
            </a:r>
          </a:p>
          <a:p>
            <a:r>
              <a:rPr lang="en-US" dirty="0"/>
              <a:t>References</a:t>
            </a:r>
          </a:p>
          <a:p>
            <a:pPr lvl="1"/>
            <a:r>
              <a:rPr lang="en-US" dirty="0"/>
              <a:t>Wikipedia provides that: </a:t>
            </a:r>
          </a:p>
          <a:p>
            <a:pPr lvl="2"/>
            <a:r>
              <a:rPr lang="en-US" dirty="0"/>
              <a:t>“Apophenia, also known as patternicity, or agenticity, is the human tendency to perceive meaningful patterns within random data. Apophenia is well documented as a rationalization for gambling. Gamblers may imagine that they see patterns in the numbers which appear in lotteries, card games, or roulette wheels.  One manifestation of this is known as the ”gambler’s fallacy". Pareidolia is the visual or auditory form of apophenia. It has been suggested that pareidolia combined with hierophany may have helped ancient societies organize chaos and make the world intelligible.”</a:t>
            </a:r>
          </a:p>
          <a:p>
            <a:pPr lvl="1"/>
            <a:endParaRPr lang="en-US" dirty="0"/>
          </a:p>
          <a:p>
            <a:endParaRPr lang="en-US" dirty="0"/>
          </a:p>
        </p:txBody>
      </p:sp>
    </p:spTree>
    <p:extLst>
      <p:ext uri="{BB962C8B-B14F-4D97-AF65-F5344CB8AC3E}">
        <p14:creationId xmlns:p14="http://schemas.microsoft.com/office/powerpoint/2010/main" val="1011351345"/>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24F-E5D8-9D43-B986-F5776127AC59}"/>
              </a:ext>
            </a:extLst>
          </p:cNvPr>
          <p:cNvSpPr>
            <a:spLocks noGrp="1"/>
          </p:cNvSpPr>
          <p:nvPr>
            <p:ph type="title"/>
          </p:nvPr>
        </p:nvSpPr>
        <p:spPr/>
        <p:txBody>
          <a:bodyPr>
            <a:noAutofit/>
          </a:bodyPr>
          <a:lstStyle/>
          <a:p>
            <a:r>
              <a:rPr lang="en-US" sz="3600" dirty="0"/>
              <a:t>179. Bias – Cognitive – </a:t>
            </a:r>
            <a:br>
              <a:rPr lang="en-US" sz="3600" dirty="0"/>
            </a:br>
            <a:r>
              <a:rPr lang="en-US" sz="3600" dirty="0"/>
              <a:t>Pareidolia and Apophenia</a:t>
            </a:r>
          </a:p>
        </p:txBody>
      </p:sp>
      <p:sp>
        <p:nvSpPr>
          <p:cNvPr id="3" name="Content Placeholder 2">
            <a:extLst>
              <a:ext uri="{FF2B5EF4-FFF2-40B4-BE49-F238E27FC236}">
                <a16:creationId xmlns:a16="http://schemas.microsoft.com/office/drawing/2014/main" id="{15CBF5E1-EBD3-FC47-A4FA-EF157B04B2D4}"/>
              </a:ext>
            </a:extLst>
          </p:cNvPr>
          <p:cNvSpPr>
            <a:spLocks noGrp="1"/>
          </p:cNvSpPr>
          <p:nvPr>
            <p:ph idx="1"/>
          </p:nvPr>
        </p:nvSpPr>
        <p:spPr/>
        <p:txBody>
          <a:bodyPr>
            <a:normAutofit fontScale="92500" lnSpcReduction="10000"/>
          </a:bodyPr>
          <a:lstStyle/>
          <a:p>
            <a:r>
              <a:rPr lang="en-US" sz="2800" dirty="0"/>
              <a:t>Candidate Analytical Frameworks/Metrics/Actions</a:t>
            </a:r>
          </a:p>
          <a:p>
            <a:pPr lvl="1"/>
            <a:r>
              <a:rPr lang="en-US" sz="2400" dirty="0"/>
              <a:t>Since both pareidolia and apophenia involve “false perceptions” the negative effects of such perceptions can be mitigated through application of multiple/alternative measurements to “cross check” the results</a:t>
            </a:r>
          </a:p>
          <a:p>
            <a:pPr lvl="2"/>
            <a:r>
              <a:rPr lang="en-US" sz="2000" dirty="0"/>
              <a:t>This strategy is limited to those system aspects that are most vulnerable to these mis-perceptions (by reason of likelihood and/or severity), because the costs of multiple checks and “back up” systems can be prohibitive if deployed system wide.</a:t>
            </a:r>
          </a:p>
          <a:p>
            <a:pPr lvl="2"/>
            <a:r>
              <a:rPr lang="en-US" sz="2000" dirty="0"/>
              <a:t>Backup systems might employ AI and/or people from different cultural contexts who are less likely to be subject to identical misperceptions.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76962199"/>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180. Bias – Cognitive – </a:t>
            </a:r>
            <a:br>
              <a:rPr lang="en-US" sz="3600" dirty="0"/>
            </a:br>
            <a:r>
              <a:rPr lang="en-US" sz="3600" dirty="0"/>
              <a:t>Attribution</a:t>
            </a:r>
          </a:p>
        </p:txBody>
      </p:sp>
      <p:sp>
        <p:nvSpPr>
          <p:cNvPr id="3" name="Content Placeholder 2"/>
          <p:cNvSpPr>
            <a:spLocks noGrp="1"/>
          </p:cNvSpPr>
          <p:nvPr>
            <p:ph idx="1"/>
          </p:nvPr>
        </p:nvSpPr>
        <p:spPr/>
        <p:txBody>
          <a:bodyPr>
            <a:normAutofit fontScale="32500" lnSpcReduction="20000"/>
          </a:bodyPr>
          <a:lstStyle/>
          <a:p>
            <a:r>
              <a:rPr lang="en-US" dirty="0"/>
              <a:t>Challenges</a:t>
            </a:r>
          </a:p>
          <a:p>
            <a:pPr lvl="1"/>
            <a:r>
              <a:rPr lang="en-US" dirty="0"/>
              <a:t>The actions and behaviors of stakeholders in socio-technical systems can be affected by cognitive biases associated with Attribution</a:t>
            </a:r>
          </a:p>
          <a:p>
            <a:pPr lvl="1"/>
            <a:r>
              <a:rPr lang="en-US" dirty="0"/>
              <a:t>Attribution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all Encoders, Decoders and Intermediaries can be affected by bias.</a:t>
            </a:r>
          </a:p>
          <a:p>
            <a:pPr lvl="2"/>
            <a:r>
              <a:rPr lang="en-US" dirty="0"/>
              <a:t>Bias can affect performance of individuals making them less reliable or predictable in system operations.</a:t>
            </a:r>
          </a:p>
          <a:p>
            <a:pPr lvl="1"/>
            <a:r>
              <a:rPr lang="en-US" dirty="0"/>
              <a:t>All Attribution biases occur when an individual creates or adopts various sorts of explanations for the behavior of another individual or themselves</a:t>
            </a:r>
          </a:p>
          <a:p>
            <a:pPr lvl="1"/>
            <a:r>
              <a:rPr lang="en-US" dirty="0"/>
              <a:t>Like other biases, attribution biases may be helpful in evaluating the behavior of others, but may be unhelpful if they are applied as a super-factor for behavioral motivation or otherwise obscure other reasons for a particular behavior</a:t>
            </a:r>
          </a:p>
          <a:p>
            <a:pPr lvl="1"/>
            <a:r>
              <a:rPr lang="en-US" dirty="0"/>
              <a:t>Multiple types of attribution biases can affect system performance</a:t>
            </a:r>
          </a:p>
          <a:p>
            <a:pPr lvl="2"/>
            <a:r>
              <a:rPr lang="en-US" dirty="0"/>
              <a:t>ultimate attribution error – Group level attribution error that is applied to describe the positive behavior of “in group” members and the negative behavior of ”out group” members</a:t>
            </a:r>
          </a:p>
          <a:p>
            <a:pPr lvl="2"/>
            <a:r>
              <a:rPr lang="en-US" dirty="0"/>
              <a:t>fundamental attribution error – Tendency of people to overemphasize individual’s disposition and personality and underemphasize situational explanations for behavior</a:t>
            </a:r>
          </a:p>
          <a:p>
            <a:pPr lvl="2"/>
            <a:r>
              <a:rPr lang="en-US" dirty="0"/>
              <a:t>actor-observer bias – Asymmetry in explaining the behavior of self and others where other’s behavior is considered to be driven by their personality, while one’s own behavior is sensed to be driven by objective situation and setting</a:t>
            </a:r>
          </a:p>
          <a:p>
            <a:pPr lvl="2"/>
            <a:r>
              <a:rPr lang="en-US" dirty="0"/>
              <a:t>self-serving bias – The distortion of a cognitive or perceptual process that is driven by an individuals need to maintain self esteem</a:t>
            </a:r>
          </a:p>
          <a:p>
            <a:pPr lvl="1"/>
            <a:r>
              <a:rPr lang="en-US" dirty="0"/>
              <a:t>[Other?]</a:t>
            </a:r>
          </a:p>
          <a:p>
            <a:r>
              <a:rPr lang="en-US" dirty="0"/>
              <a:t>References</a:t>
            </a:r>
          </a:p>
          <a:p>
            <a:pPr lvl="1"/>
            <a:r>
              <a:rPr lang="en-US" dirty="0"/>
              <a:t>Wikipedia provides that: </a:t>
            </a:r>
          </a:p>
          <a:p>
            <a:pPr lvl="2"/>
            <a:r>
              <a:rPr lang="en-US" dirty="0"/>
              <a:t>“An attribution bias can happen when individuals assess or attempt to discover explanations behind their own and others' behaviors. People make  attributions about the causes of their own and others' behaviors; but these attributions don't necessarily precisely reflect reality. Rather than operating as objective perceivers, individuals are inclined to perceptual slips that prompt biased understandings of their social world.</a:t>
            </a:r>
            <a:r>
              <a:rPr lang="en-US" baseline="30000" dirty="0"/>
              <a:t>  </a:t>
            </a:r>
            <a:r>
              <a:rPr lang="en-US" dirty="0"/>
              <a:t>When judging others we tend to assume their actions are the result of internal factors such as personality, whereas we tend to assume our own actions arise because of the necessity of external circumstances. There are a wide range of sorts of attribution biases, such as the ultimate attribution error,  fundamental attribution error, actor-observer bias and self-serving bias.”</a:t>
            </a:r>
          </a:p>
          <a:p>
            <a:endParaRPr lang="en-US" dirty="0"/>
          </a:p>
        </p:txBody>
      </p:sp>
    </p:spTree>
    <p:extLst>
      <p:ext uri="{BB962C8B-B14F-4D97-AF65-F5344CB8AC3E}">
        <p14:creationId xmlns:p14="http://schemas.microsoft.com/office/powerpoint/2010/main" val="239951292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180. Bias – Cognitive – </a:t>
            </a:r>
            <a:br>
              <a:rPr lang="en-US" sz="3600" dirty="0"/>
            </a:br>
            <a:r>
              <a:rPr lang="en-US" sz="3600" dirty="0"/>
              <a:t>Attribution </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Identifying and correcting the negative effects of bias in socio-technical system operation requires proper identification and characterization of the sort of bias in operation</a:t>
            </a:r>
          </a:p>
          <a:p>
            <a:pPr lvl="1"/>
            <a:r>
              <a:rPr lang="en-US" sz="2400" dirty="0"/>
              <a:t>Attribution bias involves the making of assumptions about the causes of the behaviors of another based on their perceived habits, personality attributes and other non-situational factors</a:t>
            </a:r>
          </a:p>
          <a:p>
            <a:pPr lvl="1"/>
            <a:r>
              <a:rPr lang="en-US" sz="2400" dirty="0"/>
              <a:t>Such causative assumptions may be misleading where they are overemphasized, causing system inefficiencies</a:t>
            </a:r>
          </a:p>
          <a:p>
            <a:pPr lvl="1"/>
            <a:r>
              <a:rPr lang="en-US" sz="2400" dirty="0"/>
              <a:t>Attribution assumptions might be more appropriate where the “assumptions” being made are not based on individual personality, but rather on the attributes of the role that an individual has undertaken in an organization that are made consistent by institutional policy:</a:t>
            </a:r>
          </a:p>
          <a:p>
            <a:pPr lvl="2"/>
            <a:r>
              <a:rPr lang="en-US" sz="2000" dirty="0"/>
              <a:t>E.g., “Staff sergeants always wake up early.”</a:t>
            </a:r>
          </a:p>
          <a:p>
            <a:pPr lvl="2"/>
            <a:r>
              <a:rPr lang="en-US" sz="2000" dirty="0"/>
              <a:t>E.g., “Lawyers ask too many detailed questions.”</a:t>
            </a:r>
          </a:p>
          <a:p>
            <a:pPr lvl="1"/>
            <a:r>
              <a:rPr lang="en-US" sz="2400" dirty="0"/>
              <a:t>Where certain demographics of stakeholders are involved with a system, audit the system and its operators to identify any latent sources of attribution bias in the encoders (senders), intermediaries and de-coders (receivers) of communications in interactions.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10244719"/>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181. Bias – Cognitive – </a:t>
            </a:r>
            <a:br>
              <a:rPr lang="en-US" sz="3600" dirty="0"/>
            </a:br>
            <a:r>
              <a:rPr lang="en-US" sz="3600" dirty="0"/>
              <a:t>Framing</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cognitive biases associated with Framing</a:t>
            </a:r>
          </a:p>
          <a:p>
            <a:pPr lvl="1"/>
            <a:r>
              <a:rPr lang="en-US" dirty="0"/>
              <a:t>Framing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Framing is another word for the application of a comprehensive, overall narrative to supply context to a given situation</a:t>
            </a:r>
          </a:p>
          <a:p>
            <a:pPr lvl="2"/>
            <a:r>
              <a:rPr lang="en-US" dirty="0"/>
              <a:t>Where individuals (acting in their individual and employee capacity) apply framings that are inconsistent with the framings applied in the design, development, deployment or operation of a socio-technical system, the difference in framings can result in diminished reliability and predictability of the system.</a:t>
            </a:r>
          </a:p>
          <a:p>
            <a:pPr lvl="1"/>
            <a:r>
              <a:rPr lang="en-US" dirty="0"/>
              <a:t>Among the various sorts of biases, ”framing” is often a social construction that is often quite broadly held and comprehensive in its effect on individual behaviors</a:t>
            </a:r>
          </a:p>
          <a:p>
            <a:pPr lvl="2"/>
            <a:r>
              <a:rPr lang="en-US" dirty="0"/>
              <a:t>It may be difficult to adjust biased perspectives and views that are part of a larger “framing”</a:t>
            </a:r>
          </a:p>
          <a:p>
            <a:pPr lvl="1"/>
            <a:r>
              <a:rPr lang="en-US" dirty="0"/>
              <a:t>[Other?]</a:t>
            </a:r>
          </a:p>
          <a:p>
            <a:r>
              <a:rPr lang="en-US" dirty="0"/>
              <a:t>References</a:t>
            </a:r>
          </a:p>
          <a:p>
            <a:pPr lvl="1"/>
            <a:r>
              <a:rPr lang="en-US" dirty="0"/>
              <a:t>Wikipedia provides that: </a:t>
            </a:r>
          </a:p>
          <a:p>
            <a:pPr lvl="2"/>
            <a:r>
              <a:rPr lang="en-US" dirty="0"/>
              <a:t>“Framing involves the social construction of social phenomenon by mass media sources, political or social movements, political leaders and so on. It is an influence over how people organize, perceive, and communicate about reality. It can be positive or negative, depending on the audience and what kind of information is being presented. For political purposes, framing often presents facts in such a way that implicates a problem that is in need of a solution. Members of political parties attempt to frame issues in a way that makes a solution favoring their own political leaning appear as the most appropriate course of action for the situation at hand. As understood in social theory, framing is a schema of interpretation, a collection of anecdotes and stereotypes, that individuals rely on to understand and respond to events.</a:t>
            </a:r>
            <a:r>
              <a:rPr lang="en-US" baseline="30000" dirty="0"/>
              <a:t>  </a:t>
            </a:r>
            <a:r>
              <a:rPr lang="en-US" dirty="0"/>
              <a:t>People use filters to make sense of the world, the choices they then make are influenced by their creation of a frame.</a:t>
            </a:r>
          </a:p>
          <a:p>
            <a:pPr lvl="2"/>
            <a:r>
              <a:rPr lang="en-US" dirty="0"/>
              <a:t>Cultural bias is the related phenomenon of interpreting and judging phenomena by standards inherent to one's own culture. Numerous such biases exist, concerning cultural norms for color, location of body parts, mate selection, concepts of justice,  linguistic and logical validity, acceptability of evidence, and taboos. Ordinary people may tend to imagine other people as basically the same, not significantly more or less valuable, probably attached emotionally to different groups and different land.”</a:t>
            </a:r>
          </a:p>
          <a:p>
            <a:pPr lvl="1"/>
            <a:r>
              <a:rPr lang="en-US" dirty="0"/>
              <a:t> </a:t>
            </a:r>
          </a:p>
          <a:p>
            <a:endParaRPr lang="en-US" dirty="0"/>
          </a:p>
        </p:txBody>
      </p:sp>
    </p:spTree>
    <p:extLst>
      <p:ext uri="{BB962C8B-B14F-4D97-AF65-F5344CB8AC3E}">
        <p14:creationId xmlns:p14="http://schemas.microsoft.com/office/powerpoint/2010/main" val="3122384135"/>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181. Bias – Cognitive – </a:t>
            </a:r>
            <a:br>
              <a:rPr lang="en-US" sz="3600" dirty="0"/>
            </a:br>
            <a:r>
              <a:rPr lang="en-US" sz="3600" dirty="0"/>
              <a:t>Framing </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Given the breadth and comprehensiveness of the effect on individual behavior of “framing” in socio-technical systems, designers and operators should seek to address “framing” biases directly and explicitly</a:t>
            </a:r>
          </a:p>
          <a:p>
            <a:pPr lvl="2"/>
            <a:r>
              <a:rPr lang="en-US" sz="2000" dirty="0"/>
              <a:t>System operation as a competing “frame:”</a:t>
            </a:r>
          </a:p>
          <a:p>
            <a:pPr lvl="3"/>
            <a:r>
              <a:rPr lang="en-US" sz="1600" dirty="0"/>
              <a:t>Characterize individual behavior when engaged with socio-technical system at issue as its own unique “frame” in which certain behaviors are expressly required, notwithstanding larger social framing for the behavior</a:t>
            </a:r>
          </a:p>
          <a:p>
            <a:pPr lvl="3"/>
            <a:r>
              <a:rPr lang="en-US" sz="1600" dirty="0"/>
              <a:t>Compare legal “standards of care” for parties in different roles that they must adopt as behavioral frames when they are “on duty.”</a:t>
            </a:r>
          </a:p>
          <a:p>
            <a:pPr lvl="2"/>
            <a:r>
              <a:rPr lang="en-US" sz="2000" dirty="0"/>
              <a:t>Emphasize that the system technical specifications and behavioral/policy rules and requirements are themselves a “frame” that is intended to supersede other subjective frames of stakeholders</a:t>
            </a:r>
          </a:p>
          <a:p>
            <a:pPr lvl="3"/>
            <a:r>
              <a:rPr lang="en-US" sz="1600" dirty="0"/>
              <a:t>User rules</a:t>
            </a:r>
          </a:p>
          <a:p>
            <a:pPr lvl="3"/>
            <a:r>
              <a:rPr lang="en-US" sz="1600" dirty="0"/>
              <a:t>Operator rules</a:t>
            </a:r>
          </a:p>
          <a:p>
            <a:pPr lvl="3"/>
            <a:r>
              <a:rPr lang="en-US" sz="1600" dirty="0"/>
              <a:t>Intermediary rules</a:t>
            </a:r>
          </a:p>
          <a:p>
            <a:pPr lvl="1"/>
            <a:r>
              <a:rPr lang="en-US" sz="2400" dirty="0"/>
              <a:t>System audit and operations metrics should enable tracking of performance of system stakeholders to enable evaluation of whether external framings are affecting system performance</a:t>
            </a:r>
          </a:p>
          <a:p>
            <a:pPr lvl="2"/>
            <a:r>
              <a:rPr lang="en-US" sz="2000" dirty="0"/>
              <a:t>Particularly important in “user centric,” “crowd-sourced” and other broadly distributed systems where the population of individual stakeholders is beyond the direct control or influence of the operators and owners of the system.</a:t>
            </a:r>
          </a:p>
          <a:p>
            <a:pPr lvl="1"/>
            <a:r>
              <a:rPr lang="en-US" sz="2400" dirty="0"/>
              <a:t>Consider crafting user and operator rules for system to explicitly address and supplant known external framings that could result in stakeholder behavior that is inconsistent with reliable and predictable operation of the technical system.</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40240149"/>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182. Bias – Cognitive – </a:t>
            </a:r>
            <a:br>
              <a:rPr lang="en-US" sz="3600" dirty="0"/>
            </a:br>
            <a:r>
              <a:rPr lang="en-US" sz="3600" dirty="0"/>
              <a:t>Halo Effect </a:t>
            </a:r>
          </a:p>
        </p:txBody>
      </p:sp>
      <p:sp>
        <p:nvSpPr>
          <p:cNvPr id="3" name="Content Placeholder 2"/>
          <p:cNvSpPr>
            <a:spLocks noGrp="1"/>
          </p:cNvSpPr>
          <p:nvPr>
            <p:ph idx="1"/>
          </p:nvPr>
        </p:nvSpPr>
        <p:spPr/>
        <p:txBody>
          <a:bodyPr>
            <a:normAutofit fontScale="32500" lnSpcReduction="20000"/>
          </a:bodyPr>
          <a:lstStyle/>
          <a:p>
            <a:r>
              <a:rPr lang="en-US" dirty="0"/>
              <a:t>Challenges</a:t>
            </a:r>
          </a:p>
          <a:p>
            <a:pPr lvl="1"/>
            <a:r>
              <a:rPr lang="en-US" dirty="0"/>
              <a:t>The actions and behaviors of stakeholders in socio-technical systems can be affected by cognitive biases associated with the Halo Effect (positive) and the Horn Effect (negative)</a:t>
            </a:r>
          </a:p>
          <a:p>
            <a:pPr lvl="1"/>
            <a:r>
              <a:rPr lang="en-US" dirty="0"/>
              <a:t>Halo Effect and Horn Effect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Reliable operation of technical systems requires reliable and predictable behaviors of various system stakeholders</a:t>
            </a:r>
          </a:p>
          <a:p>
            <a:pPr lvl="2"/>
            <a:r>
              <a:rPr lang="en-US" dirty="0"/>
              <a:t>User</a:t>
            </a:r>
          </a:p>
          <a:p>
            <a:pPr lvl="2"/>
            <a:r>
              <a:rPr lang="en-US" dirty="0"/>
              <a:t>Operator</a:t>
            </a:r>
          </a:p>
          <a:p>
            <a:pPr lvl="2"/>
            <a:r>
              <a:rPr lang="en-US" dirty="0"/>
              <a:t>Intermediary</a:t>
            </a:r>
          </a:p>
          <a:p>
            <a:pPr lvl="2"/>
            <a:r>
              <a:rPr lang="en-US" dirty="0"/>
              <a:t>Owner</a:t>
            </a:r>
          </a:p>
          <a:p>
            <a:pPr lvl="1"/>
            <a:r>
              <a:rPr lang="en-US" dirty="0"/>
              <a:t>System stakeholders may make certain negative or positive assumptions about other system people, organizations, brands or products that may cloud their objective evaluation and use of a socio-technical system and its subcomponents.</a:t>
            </a:r>
          </a:p>
          <a:p>
            <a:pPr lvl="1"/>
            <a:r>
              <a:rPr lang="en-US" dirty="0"/>
              <a:t>Designers and developers of technical and socio-technical systems should take account of aspects of system organization and operation that could be influenced by external sources of “halo” and “horn” effect that could alter behaviors and decisions of stakeholders that could in turn affect system operation</a:t>
            </a:r>
          </a:p>
          <a:p>
            <a:pPr lvl="2"/>
            <a:r>
              <a:rPr lang="en-US" dirty="0"/>
              <a:t>Effect of “brand name” alternatives in system subassembly purchases</a:t>
            </a:r>
          </a:p>
          <a:p>
            <a:pPr lvl="1"/>
            <a:r>
              <a:rPr lang="en-US" dirty="0"/>
              <a:t>Reputational elements affect “build and buy” decisions (positively and negatively) in ways that can influence system operation</a:t>
            </a:r>
          </a:p>
          <a:p>
            <a:pPr lvl="1"/>
            <a:r>
              <a:rPr lang="en-US" dirty="0"/>
              <a:t>In new interaction “blank space” traditional brands of technology and socio-technical systems may enjoy B2B and B2C brand familiarity, but their products and services might not be optimized (or even “fit for function”) for de-risking and leveraging interactions of the types and in the volumes experienced.</a:t>
            </a:r>
          </a:p>
          <a:p>
            <a:pPr lvl="2"/>
            <a:r>
              <a:rPr lang="en-US" dirty="0"/>
              <a:t>E.g., credit card systems competes with “Square.”</a:t>
            </a:r>
          </a:p>
          <a:p>
            <a:pPr lvl="2"/>
            <a:r>
              <a:rPr lang="en-US" dirty="0"/>
              <a:t>E.g., [insert example of another dominating legacy brand which is not optimized for a certain set of circumstances]</a:t>
            </a:r>
          </a:p>
          <a:p>
            <a:pPr lvl="1"/>
            <a:endParaRPr lang="en-US" dirty="0"/>
          </a:p>
          <a:p>
            <a:pPr lvl="1"/>
            <a:r>
              <a:rPr lang="en-US" dirty="0"/>
              <a:t>[Other?]</a:t>
            </a:r>
          </a:p>
          <a:p>
            <a:r>
              <a:rPr lang="en-US" dirty="0"/>
              <a:t>References</a:t>
            </a:r>
          </a:p>
          <a:p>
            <a:r>
              <a:rPr lang="en-US" dirty="0"/>
              <a:t>Wikipedia provides that: </a:t>
            </a:r>
          </a:p>
          <a:p>
            <a:pPr lvl="1"/>
            <a:r>
              <a:rPr lang="en-US" dirty="0"/>
              <a:t>“The halo effect and the horn effect are when an observer’s overall impression of a person, organization, brand, or product influences their feelings about specifics of that entity's character or properties.</a:t>
            </a:r>
          </a:p>
          <a:p>
            <a:pPr lvl="1"/>
            <a:r>
              <a:rPr lang="en-US" dirty="0"/>
              <a:t>The name halo effect is based on the concept of the saint’s halo, and is a specific type of confirmation bias, wherein positive sentiments in one area cause questionable or unknown characteristics to be seen positively. If the observer likes one aspect of something, they will have a positive predisposition toward everything about it. A person’s appearance has been found to produce a halo effect. The halo effect is also present in the field of  brand marketing, affecting perception of companies and non-governmental organizations (NGOs)</a:t>
            </a:r>
          </a:p>
          <a:p>
            <a:pPr lvl="1"/>
            <a:r>
              <a:rPr lang="en-US" dirty="0"/>
              <a:t>The opposite of the halo is the horn effect, when "individuals believe (that negative) traits are inter-connected." The term horn effect refers to Devil’s horns. It works in a negative direction: if the observer dislikes one aspect of something, they will have a negative predisposition towards other aspects.</a:t>
            </a:r>
          </a:p>
          <a:p>
            <a:pPr marL="457200" lvl="1" indent="0">
              <a:buNone/>
            </a:pPr>
            <a:endParaRPr lang="en-US" dirty="0"/>
          </a:p>
          <a:p>
            <a:endParaRPr lang="en-US" dirty="0"/>
          </a:p>
        </p:txBody>
      </p:sp>
    </p:spTree>
    <p:extLst>
      <p:ext uri="{BB962C8B-B14F-4D97-AF65-F5344CB8AC3E}">
        <p14:creationId xmlns:p14="http://schemas.microsoft.com/office/powerpoint/2010/main" val="3086192595"/>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182. Bias – Cognitive – </a:t>
            </a:r>
            <a:br>
              <a:rPr lang="en-US" sz="3600" dirty="0"/>
            </a:br>
            <a:r>
              <a:rPr lang="en-US" sz="3600" dirty="0"/>
              <a:t>Halo Effect </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Consider application of techniques to assure system objectivity</a:t>
            </a:r>
          </a:p>
          <a:p>
            <a:pPr lvl="2"/>
            <a:r>
              <a:rPr lang="en-US" sz="2000" dirty="0"/>
              <a:t>Sealed bids for system subassemblies?</a:t>
            </a:r>
          </a:p>
          <a:p>
            <a:pPr lvl="2"/>
            <a:r>
              <a:rPr lang="en-US" sz="2000" dirty="0"/>
              <a:t>Multiple bids for system subassemblies?</a:t>
            </a:r>
          </a:p>
          <a:p>
            <a:pPr lvl="1"/>
            <a:r>
              <a:rPr lang="en-US" sz="2400" dirty="0"/>
              <a:t>Separately consider whether positive or negative reputation is undermining purchasing activity associated with system design, development and/or operation that might undermine system operation.</a:t>
            </a:r>
          </a:p>
          <a:p>
            <a:pPr lvl="2"/>
            <a:r>
              <a:rPr lang="en-US" sz="2000" dirty="0"/>
              <a:t>E.g., system users should be warned against using certain related products and/or services offered by third parties the operation of which will be inconsistent with system function</a:t>
            </a:r>
          </a:p>
          <a:p>
            <a:pPr lvl="3"/>
            <a:r>
              <a:rPr lang="en-US" sz="1600" dirty="0"/>
              <a:t>E.g., Warnings not to use certain types of oil for a car </a:t>
            </a:r>
          </a:p>
          <a:p>
            <a:pPr lvl="1"/>
            <a:r>
              <a:rPr lang="en-US" sz="2400" dirty="0"/>
              <a:t>Consider “white list” and ”black list” of compatible products to guard against stakeholders making buying decisions inconsistent with overall system operation.</a:t>
            </a:r>
          </a:p>
          <a:p>
            <a:pPr lvl="2"/>
            <a:r>
              <a:rPr lang="en-US" sz="2000" dirty="0"/>
              <a:t>Be sure to have defensible criteria for inclusion of third party companies on “white list” and ”black list.”</a:t>
            </a:r>
          </a:p>
          <a:p>
            <a:pPr lvl="3"/>
            <a:r>
              <a:rPr lang="en-US" sz="1600" dirty="0"/>
              <a:t>Objective criteria for decision</a:t>
            </a:r>
          </a:p>
          <a:p>
            <a:pPr lvl="4"/>
            <a:r>
              <a:rPr lang="en-US" sz="1600" dirty="0"/>
              <a:t>Resources of third party</a:t>
            </a:r>
          </a:p>
          <a:p>
            <a:pPr lvl="4"/>
            <a:r>
              <a:rPr lang="en-US" sz="1600" dirty="0"/>
              <a:t>Maintenance and continuity of service of third party</a:t>
            </a:r>
          </a:p>
          <a:p>
            <a:pPr lvl="4"/>
            <a:r>
              <a:rPr lang="en-US" sz="1600" dirty="0"/>
              <a:t>Support offered by third party</a:t>
            </a:r>
          </a:p>
          <a:p>
            <a:pPr lvl="4"/>
            <a:endParaRPr lang="en-US" sz="1600" dirty="0"/>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26609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1B95-BEBB-294B-8B09-67A35777D8DE}"/>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FE50C0B-E2DE-484C-BA97-3EAAA46B7696}"/>
              </a:ext>
            </a:extLst>
          </p:cNvPr>
          <p:cNvSpPr>
            <a:spLocks noGrp="1"/>
          </p:cNvSpPr>
          <p:nvPr>
            <p:ph idx="1"/>
          </p:nvPr>
        </p:nvSpPr>
        <p:spPr/>
        <p:txBody>
          <a:bodyPr>
            <a:normAutofit fontScale="55000" lnSpcReduction="20000"/>
          </a:bodyPr>
          <a:lstStyle/>
          <a:p>
            <a:pPr marL="0" indent="0">
              <a:buNone/>
            </a:pPr>
            <a:r>
              <a:rPr lang="en-US" dirty="0"/>
              <a:t>481. </a:t>
            </a:r>
            <a:r>
              <a:rPr lang="en-US"/>
              <a:t>Inaccurate Encoding/</a:t>
            </a:r>
            <a:r>
              <a:rPr lang="en-US" dirty="0"/>
              <a:t>Decoding (Mental Models) - Intuition </a:t>
            </a:r>
          </a:p>
          <a:p>
            <a:pPr marL="0" indent="0">
              <a:buNone/>
            </a:pPr>
            <a:r>
              <a:rPr lang="en-US" dirty="0"/>
              <a:t>482. </a:t>
            </a:r>
            <a:r>
              <a:rPr lang="en-US"/>
              <a:t>Inaccurate Encoding/</a:t>
            </a:r>
            <a:r>
              <a:rPr lang="en-US" dirty="0"/>
              <a:t>Decoding (Mental Models) – Proximate vs. Root Cause</a:t>
            </a:r>
          </a:p>
          <a:p>
            <a:pPr marL="0" indent="0">
              <a:buNone/>
            </a:pPr>
            <a:r>
              <a:rPr lang="en-US" dirty="0"/>
              <a:t>483. </a:t>
            </a:r>
            <a:r>
              <a:rPr lang="en-US"/>
              <a:t>Inaccurate Encoding/</a:t>
            </a:r>
            <a:r>
              <a:rPr lang="en-US" dirty="0"/>
              <a:t>Decoding (Mental Models) - Postmortem</a:t>
            </a:r>
          </a:p>
          <a:p>
            <a:pPr marL="0" indent="0">
              <a:buNone/>
            </a:pPr>
            <a:r>
              <a:rPr lang="en-US" dirty="0"/>
              <a:t>484. </a:t>
            </a:r>
            <a:r>
              <a:rPr lang="en-US"/>
              <a:t>Inaccurate Encoding/</a:t>
            </a:r>
            <a:r>
              <a:rPr lang="en-US" dirty="0"/>
              <a:t>Decoding (Mental Models) – 5 Whys</a:t>
            </a:r>
          </a:p>
          <a:p>
            <a:pPr marL="0" indent="0">
              <a:buNone/>
            </a:pPr>
            <a:r>
              <a:rPr lang="en-US" dirty="0"/>
              <a:t>485. </a:t>
            </a:r>
            <a:r>
              <a:rPr lang="en-US"/>
              <a:t>Inaccurate Encoding/</a:t>
            </a:r>
            <a:r>
              <a:rPr lang="en-US" dirty="0"/>
              <a:t>Decoding (Mental Models) – Optimistic Probability Bias</a:t>
            </a:r>
          </a:p>
          <a:p>
            <a:pPr marL="0" indent="0">
              <a:buNone/>
            </a:pPr>
            <a:r>
              <a:rPr lang="en-US" dirty="0"/>
              <a:t>486. </a:t>
            </a:r>
            <a:r>
              <a:rPr lang="en-US"/>
              <a:t>Inaccurate Encoding/</a:t>
            </a:r>
            <a:r>
              <a:rPr lang="en-US" dirty="0"/>
              <a:t>Decoding (Mental Models) – Tragedy of the Commons</a:t>
            </a:r>
          </a:p>
          <a:p>
            <a:pPr marL="0" indent="0">
              <a:buNone/>
            </a:pPr>
            <a:r>
              <a:rPr lang="en-US" dirty="0"/>
              <a:t>487. </a:t>
            </a:r>
            <a:r>
              <a:rPr lang="en-US"/>
              <a:t>Inaccurate Encoding/</a:t>
            </a:r>
            <a:r>
              <a:rPr lang="en-US" dirty="0"/>
              <a:t>Decoding (Mental Models) – Tyranny of Small Decisions</a:t>
            </a:r>
          </a:p>
          <a:p>
            <a:pPr marL="0" indent="0">
              <a:buNone/>
            </a:pPr>
            <a:r>
              <a:rPr lang="en-US" dirty="0"/>
              <a:t>488. </a:t>
            </a:r>
            <a:r>
              <a:rPr lang="en-US"/>
              <a:t>Inaccurate Encoding/</a:t>
            </a:r>
            <a:r>
              <a:rPr lang="en-US" dirty="0"/>
              <a:t>Decoding (Mental Models) – Free Rider Problem</a:t>
            </a:r>
          </a:p>
          <a:p>
            <a:pPr marL="0" indent="0">
              <a:buNone/>
            </a:pPr>
            <a:r>
              <a:rPr lang="en-US" dirty="0"/>
              <a:t>489. </a:t>
            </a:r>
            <a:r>
              <a:rPr lang="en-US"/>
              <a:t>Inaccurate Encoding/</a:t>
            </a:r>
            <a:r>
              <a:rPr lang="en-US" dirty="0"/>
              <a:t>Decoding (Mental Models) – Public Goods</a:t>
            </a:r>
          </a:p>
          <a:p>
            <a:pPr marL="0" indent="0">
              <a:buNone/>
            </a:pPr>
            <a:r>
              <a:rPr lang="en-US" dirty="0"/>
              <a:t>490. </a:t>
            </a:r>
            <a:r>
              <a:rPr lang="en-US"/>
              <a:t>Inaccurate Encoding/</a:t>
            </a:r>
            <a:r>
              <a:rPr lang="en-US" dirty="0"/>
              <a:t>Decoding (Mental Models) – Herd Immunity</a:t>
            </a:r>
          </a:p>
          <a:p>
            <a:pPr marL="0" indent="0">
              <a:buNone/>
            </a:pPr>
            <a:r>
              <a:rPr lang="en-US" dirty="0"/>
              <a:t>491. </a:t>
            </a:r>
            <a:r>
              <a:rPr lang="en-US"/>
              <a:t>Inaccurate Encoding/</a:t>
            </a:r>
            <a:r>
              <a:rPr lang="en-US" dirty="0"/>
              <a:t>Decoding (Mental Models) - Externalities</a:t>
            </a:r>
          </a:p>
          <a:p>
            <a:pPr marL="0" indent="0">
              <a:buNone/>
            </a:pPr>
            <a:r>
              <a:rPr lang="en-US" dirty="0"/>
              <a:t>492. </a:t>
            </a:r>
            <a:r>
              <a:rPr lang="en-US"/>
              <a:t>Inaccurate Encoding/</a:t>
            </a:r>
            <a:r>
              <a:rPr lang="en-US" dirty="0"/>
              <a:t>Decoding (Mental Models) – Spillover Effects</a:t>
            </a:r>
          </a:p>
          <a:p>
            <a:pPr marL="0" indent="0">
              <a:buNone/>
            </a:pPr>
            <a:r>
              <a:rPr lang="en-US" dirty="0"/>
              <a:t>493. </a:t>
            </a:r>
            <a:r>
              <a:rPr lang="en-US"/>
              <a:t>Inaccurate Encoding/</a:t>
            </a:r>
            <a:r>
              <a:rPr lang="en-US" dirty="0"/>
              <a:t>Decoding (Mental Models) – Coase </a:t>
            </a:r>
            <a:r>
              <a:rPr lang="en-US" dirty="0" err="1"/>
              <a:t>Theorum</a:t>
            </a:r>
            <a:endParaRPr lang="en-US" dirty="0"/>
          </a:p>
          <a:p>
            <a:pPr marL="0" indent="0">
              <a:buNone/>
            </a:pPr>
            <a:r>
              <a:rPr lang="en-US" dirty="0"/>
              <a:t>494. </a:t>
            </a:r>
            <a:r>
              <a:rPr lang="en-US"/>
              <a:t>Inaccurate Encoding/</a:t>
            </a:r>
            <a:r>
              <a:rPr lang="en-US" dirty="0"/>
              <a:t>Decoding (Mental Models) – Cap-and-Trade</a:t>
            </a:r>
          </a:p>
          <a:p>
            <a:pPr marL="0" indent="0">
              <a:buNone/>
            </a:pPr>
            <a:r>
              <a:rPr lang="en-US" dirty="0"/>
              <a:t>495. </a:t>
            </a:r>
            <a:r>
              <a:rPr lang="en-US"/>
              <a:t>Inaccurate Encoding/</a:t>
            </a:r>
            <a:r>
              <a:rPr lang="en-US" dirty="0"/>
              <a:t>Decoding (Mental Models) – Moral Hazard</a:t>
            </a:r>
          </a:p>
          <a:p>
            <a:endParaRPr lang="en-US" dirty="0"/>
          </a:p>
        </p:txBody>
      </p:sp>
    </p:spTree>
    <p:extLst>
      <p:ext uri="{BB962C8B-B14F-4D97-AF65-F5344CB8AC3E}">
        <p14:creationId xmlns:p14="http://schemas.microsoft.com/office/powerpoint/2010/main" val="1567371442"/>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183. Bias – Cognitive – </a:t>
            </a:r>
            <a:br>
              <a:rPr lang="en-US" sz="3600" dirty="0"/>
            </a:br>
            <a:r>
              <a:rPr lang="en-US" sz="3600" dirty="0"/>
              <a:t>Self-Esteem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cognitive biases associated with Self Esteem</a:t>
            </a:r>
          </a:p>
          <a:p>
            <a:pPr lvl="2"/>
            <a:r>
              <a:rPr lang="en-US" dirty="0"/>
              <a:t>Self-Esteem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operation of socio-technical systems in the real world depends on the reliable and predictable actions and behaviors of both technologies and people, but when systems fail to operate as expected, it can be difficult to identify the relative contribution of technology failure and human failure to the system problem</a:t>
            </a:r>
          </a:p>
          <a:p>
            <a:pPr lvl="2"/>
            <a:r>
              <a:rPr lang="en-US" dirty="0"/>
              <a:t>The absence of definitive causation chains for explaining system failures can have the effect of undermining the self-esteem of stakeholders such as users and operators</a:t>
            </a:r>
          </a:p>
          <a:p>
            <a:pPr lvl="2"/>
            <a:r>
              <a:rPr lang="en-US" dirty="0"/>
              <a:t>Unresolved failure causation chains can negatively affect morale and evaluation processes among stakeholder groups to the further detriment of system operations</a:t>
            </a:r>
          </a:p>
          <a:p>
            <a:pPr lvl="1"/>
            <a:r>
              <a:rPr lang="en-US" dirty="0"/>
              <a:t>The introduction of new technologies into organizations and societies frequently yields unpredictable and undesirable effects that are perceived as risks by users, operators and intermediaries</a:t>
            </a:r>
          </a:p>
          <a:p>
            <a:pPr lvl="2"/>
            <a:r>
              <a:rPr lang="en-US" dirty="0"/>
              <a:t>Stakeholders may not be able to discern he relative contributions of the technology and the humans/organizations to such unreliability, which can affect self esteem of such parties, and reputational attributes of organizations</a:t>
            </a:r>
          </a:p>
          <a:p>
            <a:pPr lvl="1"/>
            <a:r>
              <a:rPr lang="en-US" dirty="0"/>
              <a:t> </a:t>
            </a:r>
          </a:p>
          <a:p>
            <a:pPr lvl="1"/>
            <a:r>
              <a:rPr lang="en-US" dirty="0"/>
              <a:t>[Other?]</a:t>
            </a:r>
          </a:p>
          <a:p>
            <a:r>
              <a:rPr lang="en-US" dirty="0"/>
              <a:t>References</a:t>
            </a:r>
          </a:p>
          <a:p>
            <a:pPr lvl="1"/>
            <a:r>
              <a:rPr lang="en-US" dirty="0"/>
              <a:t>Wikipedia provides that: </a:t>
            </a:r>
          </a:p>
          <a:p>
            <a:pPr lvl="2"/>
            <a:r>
              <a:rPr lang="en-US" dirty="0"/>
              <a:t>“Self-serving bias is the tendency for cognitive or perceptual processes to be distorted by the individual's need to maintain and enhance self-esteem. It is the propensity to credit accomplishment to our own capacities and endeavors, yet attribute failure to outside factors, to dismiss the legitimacy of negative criticism, concentrate on positive qualities and accomplishments yet disregard flaws and failures. Studies have demonstrated that this bias can affect behavior in the workplace, in interpersonal relationships, playing, sports and in consumer decisions.”</a:t>
            </a:r>
          </a:p>
        </p:txBody>
      </p:sp>
    </p:spTree>
    <p:extLst>
      <p:ext uri="{BB962C8B-B14F-4D97-AF65-F5344CB8AC3E}">
        <p14:creationId xmlns:p14="http://schemas.microsoft.com/office/powerpoint/2010/main" val="2406286602"/>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183. Bias – Cognitive – </a:t>
            </a:r>
            <a:br>
              <a:rPr lang="en-US" sz="3600" dirty="0"/>
            </a:br>
            <a:r>
              <a:rPr lang="en-US" sz="3600" dirty="0"/>
              <a:t>Self-Esteem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Clarify the capacities and limitations of the technology in operating and training materials to help stakeholders identify the source of system operating limitations</a:t>
            </a:r>
          </a:p>
          <a:p>
            <a:pPr lvl="1"/>
            <a:r>
              <a:rPr lang="en-US" sz="2400" dirty="0"/>
              <a:t>Offer training that emphasizes the expectations of stakeholder activity in various roles</a:t>
            </a:r>
          </a:p>
          <a:p>
            <a:pPr lvl="1"/>
            <a:r>
              <a:rPr lang="en-US" sz="2400" dirty="0"/>
              <a:t>Emphasize in training materials that the system continues to develop and that feedback on problems is not a negative, but represents a contribution to the improvement of the system</a:t>
            </a:r>
          </a:p>
          <a:p>
            <a:pPr lvl="2"/>
            <a:r>
              <a:rPr lang="en-US" sz="1600" dirty="0"/>
              <a:t>“Suggestion box” analogy</a:t>
            </a:r>
          </a:p>
          <a:p>
            <a:pPr lvl="1"/>
            <a:r>
              <a:rPr lang="en-US" sz="2000" dirty="0"/>
              <a:t>Turn user and operator challenges in using system into a positive</a:t>
            </a:r>
          </a:p>
          <a:p>
            <a:pPr lvl="2"/>
            <a:r>
              <a:rPr lang="en-US" sz="1600" dirty="0"/>
              <a:t>Offer rewards for identifying “bugs” in system</a:t>
            </a:r>
          </a:p>
          <a:p>
            <a:pPr lvl="2"/>
            <a:r>
              <a:rPr lang="en-US" sz="1600" dirty="0"/>
              <a:t>Like “zero day exploits” markets</a:t>
            </a:r>
          </a:p>
          <a:p>
            <a:pPr lvl="1"/>
            <a:r>
              <a:rPr lang="en-US" sz="2000" dirty="0"/>
              <a:t>Shared experience among users and operators of technology (including in solving system challenges) can build esprit d’corp that can improve socio-technical system performance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81234731"/>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184. Bias – Cognitive – </a:t>
            </a:r>
            <a:br>
              <a:rPr lang="en-US" sz="3600" dirty="0"/>
            </a:br>
            <a:r>
              <a:rPr lang="en-US" sz="3600" dirty="0"/>
              <a:t>Status Quo </a:t>
            </a:r>
          </a:p>
        </p:txBody>
      </p:sp>
      <p:sp>
        <p:nvSpPr>
          <p:cNvPr id="3" name="Content Placeholder 2"/>
          <p:cNvSpPr>
            <a:spLocks noGrp="1"/>
          </p:cNvSpPr>
          <p:nvPr>
            <p:ph idx="1"/>
          </p:nvPr>
        </p:nvSpPr>
        <p:spPr/>
        <p:txBody>
          <a:bodyPr>
            <a:normAutofit fontScale="32500" lnSpcReduction="20000"/>
          </a:bodyPr>
          <a:lstStyle/>
          <a:p>
            <a:r>
              <a:rPr lang="en-US" dirty="0"/>
              <a:t>Challenges</a:t>
            </a:r>
          </a:p>
          <a:p>
            <a:pPr lvl="1"/>
            <a:r>
              <a:rPr lang="en-US" dirty="0"/>
              <a:t>The actions and behaviors of stakeholders in socio-technical systems can be affected by cognitive biases associated with Status Quo</a:t>
            </a:r>
          </a:p>
          <a:p>
            <a:pPr lvl="2"/>
            <a:r>
              <a:rPr lang="en-US" dirty="0"/>
              <a:t>Status Quo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In an era of rapid development of information technologies, the “status quo” is an increasingly slippery and anachronistic concept</a:t>
            </a:r>
          </a:p>
          <a:p>
            <a:pPr lvl="2"/>
            <a:r>
              <a:rPr lang="en-US" dirty="0"/>
              <a:t>Myriad interacting complex systems resist characterization as “status quo”</a:t>
            </a:r>
          </a:p>
          <a:p>
            <a:pPr lvl="2"/>
            <a:r>
              <a:rPr lang="en-US" dirty="0"/>
              <a:t>Desire for status quo is reduced to a generalized feeling of loss</a:t>
            </a:r>
          </a:p>
          <a:p>
            <a:pPr lvl="1"/>
            <a:r>
              <a:rPr lang="en-US" dirty="0"/>
              <a:t>The exponential growth of networked information technology has created a world with myriad new types and volumes of interactions for which there are few or no normative leads</a:t>
            </a:r>
          </a:p>
          <a:p>
            <a:pPr lvl="2"/>
            <a:r>
              <a:rPr lang="en-US" dirty="0"/>
              <a:t>“Status Quo” perspectives are not useful in the rapidly expanding interaction ”blank space”</a:t>
            </a:r>
          </a:p>
          <a:p>
            <a:pPr lvl="1"/>
            <a:r>
              <a:rPr lang="en-US" dirty="0"/>
              <a:t>In periods of rapid change, nostalgia for the past is often clouded by fabricated narratives of a past that never existed resulting in feelings of hopelessness and inefficaciousness among stakeholders</a:t>
            </a:r>
          </a:p>
          <a:p>
            <a:pPr lvl="1"/>
            <a:r>
              <a:rPr lang="en-US" dirty="0"/>
              <a:t>How can the owners and operators and users of a given socio-technical system identify and mitigate against the potential for system disablement associated with a gap between system stakeholder “status quo” thinking and ever-advancing system capacities</a:t>
            </a:r>
          </a:p>
          <a:p>
            <a:pPr lvl="1"/>
            <a:r>
              <a:rPr lang="en-US" dirty="0"/>
              <a:t>Users and operators frequently don’t access many of the features of the system, sticking to known functions and capacities</a:t>
            </a:r>
          </a:p>
          <a:p>
            <a:pPr lvl="2"/>
            <a:r>
              <a:rPr lang="en-US" dirty="0"/>
              <a:t>Failure to use all system functions decreases ROI associated with the system</a:t>
            </a:r>
          </a:p>
          <a:p>
            <a:pPr lvl="1"/>
            <a:endParaRPr lang="en-US" dirty="0"/>
          </a:p>
          <a:p>
            <a:endParaRPr lang="en-US" dirty="0"/>
          </a:p>
          <a:p>
            <a:pPr lvl="1"/>
            <a:r>
              <a:rPr lang="en-US" dirty="0"/>
              <a:t>[Other?]</a:t>
            </a:r>
          </a:p>
          <a:p>
            <a:r>
              <a:rPr lang="en-US" dirty="0"/>
              <a:t>References</a:t>
            </a:r>
          </a:p>
          <a:p>
            <a:pPr lvl="1"/>
            <a:r>
              <a:rPr lang="en-US" dirty="0"/>
              <a:t>Wikipedia provides that: </a:t>
            </a:r>
          </a:p>
          <a:p>
            <a:pPr lvl="2"/>
            <a:r>
              <a:rPr lang="en-US" dirty="0"/>
              <a:t>“Status quo bias is an emotional bias; a preference for the current state of affairs. The current baseline (or status quo) is taken as a reference point, and any change from that baseline is perceived as a loss. Status quo bias should be distinguished from a rational preference for the status quo ante, as when the current state of affairs is objectively superior to the available alternatives, or when imperfect information is a significant problem. A large body of evidence, however, shows that status quo bias frequently affects human decision-making.”</a:t>
            </a:r>
          </a:p>
          <a:p>
            <a:endParaRPr lang="en-US" dirty="0"/>
          </a:p>
        </p:txBody>
      </p:sp>
    </p:spTree>
    <p:extLst>
      <p:ext uri="{BB962C8B-B14F-4D97-AF65-F5344CB8AC3E}">
        <p14:creationId xmlns:p14="http://schemas.microsoft.com/office/powerpoint/2010/main" val="370178798"/>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184. Bias – Cognitive – </a:t>
            </a:r>
            <a:br>
              <a:rPr lang="en-US" sz="3600" dirty="0"/>
            </a:br>
            <a:r>
              <a:rPr lang="en-US" sz="3600" dirty="0"/>
              <a:t>Status Quo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Policy and operating manuals (and training) for technical systems should be explicit about the anticipated changes in behavior that are required to exploit all the features of the system</a:t>
            </a:r>
          </a:p>
          <a:p>
            <a:pPr lvl="1"/>
            <a:r>
              <a:rPr lang="en-US" sz="2400" dirty="0"/>
              <a:t>Benefits of new features should be made obvious to technical system users and operators</a:t>
            </a:r>
          </a:p>
          <a:p>
            <a:pPr lvl="2"/>
            <a:r>
              <a:rPr lang="en-US" sz="2000" dirty="0"/>
              <a:t>Critical system features that are expected to encounter resistance in uptake due to status quo thinking and perspectives should be supported by incentives (and penalties as necessary) for implementation (or failure to implement in the case of penalties)</a:t>
            </a:r>
          </a:p>
          <a:p>
            <a:pPr lvl="1"/>
            <a:r>
              <a:rPr lang="en-US" sz="2400" dirty="0"/>
              <a:t>In large organizations, traditional change management approaches should be consulted to help shepherd changes in technology</a:t>
            </a:r>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82034237"/>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185. Bias - Conflict of Interest – </a:t>
            </a:r>
            <a:br>
              <a:rPr lang="en-US" sz="3600" dirty="0"/>
            </a:br>
            <a:r>
              <a:rPr lang="en-US" sz="3600" dirty="0"/>
              <a:t>Bribery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“Bribery” involves the payment of money to a party (either an individual or an institution) to cause them to engage in a certain behavior requested and/or consistent with the interests of the party offering the bribe [check definition of “bribery”]</a:t>
            </a:r>
          </a:p>
          <a:p>
            <a:pPr lvl="1"/>
            <a:r>
              <a:rPr lang="en-US" dirty="0"/>
              <a:t>The actions and behaviors of stakeholders in socio-technical systems can be affected by conflict of interest biases associated with Bribery</a:t>
            </a:r>
          </a:p>
          <a:p>
            <a:pPr lvl="2"/>
            <a:r>
              <a:rPr lang="en-US" dirty="0"/>
              <a:t>Bribery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socio-technical systems depends on the reliable and predictable performance of both people/institutions and technologies.</a:t>
            </a:r>
          </a:p>
          <a:p>
            <a:pPr lvl="2"/>
            <a:r>
              <a:rPr lang="en-US" dirty="0"/>
              <a:t>In “conflict of interest”-prone settings, there are variables that affect the performance of one of the interacting parties in ways not expected or taken into account by the other interacting party.</a:t>
            </a:r>
          </a:p>
          <a:p>
            <a:pPr lvl="2"/>
            <a:r>
              <a:rPr lang="en-US" dirty="0"/>
              <a:t>Such unaccounted variables can undermine the evaluation of benefits and/or risks of an interaction or transaction by the non-biased party to their potential harm and detriment</a:t>
            </a:r>
          </a:p>
          <a:p>
            <a:pPr lvl="1"/>
            <a:r>
              <a:rPr lang="en-US" dirty="0"/>
              <a:t>Bribery can cause the behavior of a party to an interaction or transaction to act in ways that are unexpected by another party or that otherwise affect the performance of a party in a way that is disadvantageous or harmful to the other party</a:t>
            </a:r>
          </a:p>
          <a:p>
            <a:pPr lvl="1"/>
            <a:r>
              <a:rPr lang="en-US" dirty="0"/>
              <a:t>International supply chains associated with the construction of information network hardware, software and systems can involve the contributions of international subassemblies and services that may have been secured or assured with bribery or similar payments, raising the possibility of potential criminal prosecution and/or reputational harm to participating companies</a:t>
            </a:r>
          </a:p>
          <a:p>
            <a:pPr lvl="2"/>
            <a:r>
              <a:rPr lang="en-US" dirty="0"/>
              <a:t>“Grease money”</a:t>
            </a:r>
          </a:p>
          <a:p>
            <a:pPr lvl="2"/>
            <a:r>
              <a:rPr lang="en-US" dirty="0"/>
              <a:t>US Foreign Corrupt Practices Act (or similar legislation) may apply</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866269259"/>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185. Bias - Conflict of Interest – </a:t>
            </a:r>
            <a:br>
              <a:rPr lang="en-US" sz="3600" dirty="0"/>
            </a:br>
            <a:r>
              <a:rPr lang="en-US" sz="3600" dirty="0"/>
              <a:t>Bribery </a:t>
            </a:r>
          </a:p>
        </p:txBody>
      </p:sp>
      <p:sp>
        <p:nvSpPr>
          <p:cNvPr id="3" name="Content Placeholder 2"/>
          <p:cNvSpPr>
            <a:spLocks noGrp="1"/>
          </p:cNvSpPr>
          <p:nvPr>
            <p:ph idx="1"/>
          </p:nvPr>
        </p:nvSpPr>
        <p:spPr/>
        <p:txBody>
          <a:bodyPr>
            <a:normAutofit fontScale="40000" lnSpcReduction="20000"/>
          </a:bodyPr>
          <a:lstStyle/>
          <a:p>
            <a:r>
              <a:rPr lang="en-US" sz="2800" dirty="0"/>
              <a:t>Candidate Analytical Frameworks/Metrics/Actions</a:t>
            </a:r>
          </a:p>
          <a:p>
            <a:pPr lvl="1"/>
            <a:r>
              <a:rPr lang="en-US" sz="2400" dirty="0"/>
              <a:t>Bribery involves the provision of economic value to influence the behavior and actions of parties</a:t>
            </a:r>
          </a:p>
          <a:p>
            <a:pPr lvl="2"/>
            <a:r>
              <a:rPr lang="en-US" sz="2000" dirty="0"/>
              <a:t>May address bribery with economic or non-economic strategies</a:t>
            </a:r>
          </a:p>
          <a:p>
            <a:pPr lvl="1"/>
            <a:r>
              <a:rPr lang="en-US" sz="2400" dirty="0"/>
              <a:t>Economic mitigation </a:t>
            </a:r>
          </a:p>
          <a:p>
            <a:pPr lvl="2"/>
            <a:r>
              <a:rPr lang="en-US" sz="2000" dirty="0"/>
              <a:t>Increase compensation to parties potentially subject to bribery influence to decrease amenability to bribes</a:t>
            </a:r>
          </a:p>
          <a:p>
            <a:pPr lvl="2"/>
            <a:r>
              <a:rPr lang="en-US" sz="2000" dirty="0"/>
              <a:t>“Neighborhood Watch” - Create “reward” system among stakeholders to incentivize reporting of bribery and other system-inconsistent activities</a:t>
            </a:r>
          </a:p>
          <a:p>
            <a:pPr lvl="2"/>
            <a:r>
              <a:rPr lang="en-US" sz="2000" dirty="0"/>
              <a:t>Apply and invoke laws and regulations against bribery</a:t>
            </a:r>
          </a:p>
          <a:p>
            <a:pPr lvl="1"/>
            <a:r>
              <a:rPr lang="en-US" sz="2400" dirty="0"/>
              <a:t>Non-Economic mitigation</a:t>
            </a:r>
          </a:p>
          <a:p>
            <a:pPr lvl="2"/>
            <a:r>
              <a:rPr lang="en-US" sz="2000" dirty="0"/>
              <a:t>Create policies and rules that compel reporting of bribery (and other such actions)</a:t>
            </a:r>
          </a:p>
          <a:p>
            <a:pPr lvl="3"/>
            <a:r>
              <a:rPr lang="en-US" sz="1600" dirty="0"/>
              <a:t>Compare – Code of legal ethics (obligation to report ethical violations of others)</a:t>
            </a:r>
          </a:p>
          <a:p>
            <a:pPr lvl="3"/>
            <a:r>
              <a:rPr lang="en-US" sz="1600" dirty="0"/>
              <a:t>Compare – Neighborhood Watch – “If you see something, say something” </a:t>
            </a:r>
          </a:p>
          <a:p>
            <a:pPr lvl="2"/>
            <a:r>
              <a:rPr lang="en-US" sz="2000" dirty="0"/>
              <a:t>Protect Whistleblowers who report bribery in system</a:t>
            </a:r>
          </a:p>
          <a:p>
            <a:pPr lvl="1"/>
            <a:r>
              <a:rPr lang="en-US" sz="2400" dirty="0"/>
              <a:t>Provide clear guidance on application of “Foreign Corrupt Practices Act” to employees working in cross border supply chains</a:t>
            </a:r>
          </a:p>
          <a:p>
            <a:pPr lvl="2"/>
            <a:r>
              <a:rPr lang="en-US" sz="2000" dirty="0"/>
              <a:t>Conceptions of bribery differ in different cultures and under different laws</a:t>
            </a:r>
          </a:p>
          <a:p>
            <a:pPr lvl="1"/>
            <a:r>
              <a:rPr lang="en-US" dirty="0"/>
              <a:t>At its margins, bribery-like practices may be more or less acceptable in different cultures</a:t>
            </a:r>
          </a:p>
          <a:p>
            <a:pPr lvl="2"/>
            <a:r>
              <a:rPr lang="en-US" dirty="0"/>
              <a:t>Caution and care should be taken in pricing and budgeting associated with international supply chains where local actions may be constrained by informal and discretionary demands by government and other officials</a:t>
            </a:r>
          </a:p>
          <a:p>
            <a:pPr lvl="3"/>
            <a:r>
              <a:rPr lang="en-US" dirty="0"/>
              <a:t>Consider behavior at margins of bribery and ”selective prosecution” of local codes, etc.</a:t>
            </a:r>
          </a:p>
          <a:p>
            <a:pPr lvl="1"/>
            <a:endParaRPr lang="en-US" sz="2400" dirty="0"/>
          </a:p>
          <a:p>
            <a:pPr lvl="1"/>
            <a:r>
              <a:rPr lang="en-US" dirty="0"/>
              <a:t>[Other?]</a:t>
            </a:r>
          </a:p>
          <a:p>
            <a:r>
              <a:rPr lang="en-US" dirty="0"/>
              <a:t>References</a:t>
            </a:r>
          </a:p>
          <a:p>
            <a:pPr lvl="1"/>
            <a:r>
              <a:rPr lang="en-US" dirty="0"/>
              <a:t>Wikipedia provides that: </a:t>
            </a:r>
          </a:p>
          <a:p>
            <a:pPr lvl="2"/>
            <a:r>
              <a:rPr lang="en-US" dirty="0"/>
              <a:t>“Bribery is giving of money, goods or other forms of recompense to in order to influence the recipient's behavior. Bribes can include money (Including. Tips),  goods,  rights. In action, property, privilege, emolument,  gifts, perks, skimming, return favors, discounts, sweetheart deals, kickbacks, funding, donations, campaign contributions, sponsorships, stock options, secret commissions, or promotions.  Expectations of when a monetary transaction is appropriate can differ from place to place. Political campaign contributions in the form of cash are considered criminal acts of bribery in some countries, while in the United States they are legal provided they adhere to election law. Tipping is considered bribery in some societies, but not others.”</a:t>
            </a:r>
          </a:p>
          <a:p>
            <a:endParaRPr lang="en-US" dirty="0"/>
          </a:p>
        </p:txBody>
      </p:sp>
    </p:spTree>
    <p:extLst>
      <p:ext uri="{BB962C8B-B14F-4D97-AF65-F5344CB8AC3E}">
        <p14:creationId xmlns:p14="http://schemas.microsoft.com/office/powerpoint/2010/main" val="3185034935"/>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186. Bias - Conflict of Interest – </a:t>
            </a:r>
            <a:br>
              <a:rPr lang="en-US" sz="3600" dirty="0"/>
            </a:br>
            <a:r>
              <a:rPr lang="en-US" sz="3600" dirty="0"/>
              <a:t>Favoritism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conflict of interest biases associated with Favoritism</a:t>
            </a:r>
          </a:p>
          <a:p>
            <a:pPr lvl="2"/>
            <a:r>
              <a:rPr lang="en-US" dirty="0"/>
              <a:t>Favoritism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socio-technical systems depends on the reliable and predictable performance of both people/institutions and technologies.</a:t>
            </a:r>
          </a:p>
          <a:p>
            <a:pPr lvl="2"/>
            <a:r>
              <a:rPr lang="en-US" dirty="0"/>
              <a:t>In “conflict of interest”-prone settings, there are variables that affect the performance of one of the interacting parties in ways not expected or taken into account by the other interacting party.</a:t>
            </a:r>
          </a:p>
          <a:p>
            <a:pPr lvl="2"/>
            <a:r>
              <a:rPr lang="en-US" dirty="0"/>
              <a:t>Such unaccounted variables can undermine the evaluation of benefits and/or risks of an interaction or transaction by the non-biased party to their potential harm and detriment</a:t>
            </a:r>
          </a:p>
          <a:p>
            <a:pPr lvl="1"/>
            <a:r>
              <a:rPr lang="en-US" dirty="0"/>
              <a:t>Conflicts of interest associated with “Favoritism” can cause stakeholders to make decisions, take actions and engage in behaviors that may not be optimal for system operation</a:t>
            </a:r>
          </a:p>
          <a:p>
            <a:pPr lvl="1"/>
            <a:r>
              <a:rPr lang="en-US" dirty="0"/>
              <a:t>In a time of rapid technology development, favoritism can obscure opportunities to embrace system changes that could be otherwise advantageous</a:t>
            </a:r>
          </a:p>
          <a:p>
            <a:pPr lvl="1"/>
            <a:endParaRPr lang="en-US" dirty="0"/>
          </a:p>
          <a:p>
            <a:pPr lvl="1"/>
            <a:r>
              <a:rPr lang="en-US" dirty="0"/>
              <a:t>[Other?]</a:t>
            </a:r>
          </a:p>
          <a:p>
            <a:r>
              <a:rPr lang="en-US" dirty="0"/>
              <a:t>References</a:t>
            </a:r>
          </a:p>
          <a:p>
            <a:pPr lvl="1"/>
            <a:r>
              <a:rPr lang="en-US" dirty="0"/>
              <a:t>Wikipedia provides that: </a:t>
            </a:r>
          </a:p>
          <a:p>
            <a:pPr lvl="2"/>
            <a:r>
              <a:rPr lang="en-US" dirty="0"/>
              <a:t>“Favoritism, sometimes known as in-group favoritism, or in-group bias, refers to a pattern of favoring members of one’s in-group over out-group members. This can be expressed in evaluation of others, in allocation of resources, and in many other ways. This has been researched by psychologists, especially social psychologists, and linked to group conflict and prejudice. Cronyism is favoritism of long-standing friends, especially by appointing them to positions of authority, regardless of their qualifications. Nepotism is favoritism granted to relatives.”</a:t>
            </a:r>
          </a:p>
          <a:p>
            <a:endParaRPr lang="en-US" dirty="0"/>
          </a:p>
        </p:txBody>
      </p:sp>
    </p:spTree>
    <p:extLst>
      <p:ext uri="{BB962C8B-B14F-4D97-AF65-F5344CB8AC3E}">
        <p14:creationId xmlns:p14="http://schemas.microsoft.com/office/powerpoint/2010/main" val="959657678"/>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186. Bias - Conflict of Interest – </a:t>
            </a:r>
            <a:br>
              <a:rPr lang="en-US" sz="3600" dirty="0"/>
            </a:br>
            <a:r>
              <a:rPr lang="en-US" sz="3600" dirty="0"/>
              <a:t>Favoritism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Favoritism can affect behaviors of many different stakeholders at any stage of technical system design, development, deployment, operation and auditing</a:t>
            </a:r>
          </a:p>
          <a:p>
            <a:pPr lvl="2"/>
            <a:r>
              <a:rPr lang="en-US" sz="2000" dirty="0"/>
              <a:t>Documentation and auditing of decision-making at all stages can help to identify and address the effects of favoritism</a:t>
            </a:r>
          </a:p>
          <a:p>
            <a:pPr lvl="1"/>
            <a:r>
              <a:rPr lang="en-US" sz="2400" dirty="0"/>
              <a:t>Favoritism in a human behavioral trait that can subtly affect decision making in ways that can undermine objectively-defensible decisions associated with system organization and operation</a:t>
            </a:r>
          </a:p>
          <a:p>
            <a:pPr lvl="2"/>
            <a:r>
              <a:rPr lang="en-US" sz="2000" dirty="0"/>
              <a:t>Strategic and significant procurement decisions can be made with input from various groups within the organization to mitigate the potential negative effects of favoritism on decision making</a:t>
            </a:r>
          </a:p>
          <a:p>
            <a:pPr lvl="1"/>
            <a:r>
              <a:rPr lang="en-US" sz="2400" dirty="0"/>
              <a:t>Disclosure of potentially conflicting relationships by employees and outside contractors can help to identify potential subjects of favoritism and invite the putting in place of mechanisms to guard against it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882233688"/>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187. Bias - Conflict of Interest – </a:t>
            </a:r>
            <a:br>
              <a:rPr lang="en-US" dirty="0"/>
            </a:br>
            <a:r>
              <a:rPr lang="en-US" dirty="0"/>
              <a:t>Lobbying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conflict of interest biases associated with Lobbying</a:t>
            </a:r>
          </a:p>
          <a:p>
            <a:pPr lvl="2"/>
            <a:r>
              <a:rPr lang="en-US" dirty="0"/>
              <a:t>Lobbying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socio-technical systems depends on the reliable and predictable performance of both people/institutions and technologies.</a:t>
            </a:r>
          </a:p>
          <a:p>
            <a:pPr lvl="2"/>
            <a:r>
              <a:rPr lang="en-US" dirty="0"/>
              <a:t>In “conflict of interest”-prone settings, there are variables that affect the performance of one of the interacting parties in ways not expected or taken into account by the other interacting party.</a:t>
            </a:r>
          </a:p>
          <a:p>
            <a:pPr lvl="2"/>
            <a:r>
              <a:rPr lang="en-US" dirty="0"/>
              <a:t>Such unaccounted variables can undermine the evaluation of benefits and/or risks of an interaction or transaction by the non-biased party to their potential harm and detriment</a:t>
            </a:r>
          </a:p>
          <a:p>
            <a:pPr lvl="1"/>
            <a:r>
              <a:rPr lang="en-US" dirty="0"/>
              <a:t>In the context of rapid social change, complex issues, and new framings, representatives of the legislative, executive and judicial branches of government often rely on expertise and advice of non-governmental officials to provide insight into the effects of such changes to help inform their governmental decision making and activities</a:t>
            </a:r>
          </a:p>
          <a:p>
            <a:pPr lvl="1"/>
            <a:r>
              <a:rPr lang="en-US" dirty="0"/>
              <a:t>Newly powerful large information network service providers typically do not recognize the benefit and value of lobbying activity in influencing the social and economic setting in which their products are organized and operated until several years after it is initially deployed</a:t>
            </a:r>
          </a:p>
          <a:p>
            <a:pPr lvl="2"/>
            <a:r>
              <a:rPr lang="en-US" dirty="0"/>
              <a:t>Many challenges in implementation and operation can be implemented with changes in the law.</a:t>
            </a:r>
          </a:p>
          <a:p>
            <a:pPr lvl="1"/>
            <a:r>
              <a:rPr lang="en-US" dirty="0"/>
              <a:t>[Other?]</a:t>
            </a:r>
          </a:p>
          <a:p>
            <a:r>
              <a:rPr lang="en-US" dirty="0"/>
              <a:t>References</a:t>
            </a:r>
          </a:p>
          <a:p>
            <a:pPr lvl="1"/>
            <a:r>
              <a:rPr lang="en-US" dirty="0"/>
              <a:t>Wikipedia provides that: </a:t>
            </a:r>
          </a:p>
          <a:p>
            <a:pPr lvl="2"/>
            <a:r>
              <a:rPr lang="en-US" dirty="0"/>
              <a:t>“Lobbying is the attempt to influence choices made by administrators, frequently lawmakers or individuals from administrative. agencies.</a:t>
            </a:r>
            <a:r>
              <a:rPr lang="en-US" baseline="30000" dirty="0"/>
              <a:t>  </a:t>
            </a:r>
            <a:r>
              <a:rPr lang="en-US" dirty="0"/>
              <a:t>Lobbyists may be among a legislator</a:t>
            </a:r>
            <a:r>
              <a:rPr lang="en-US" dirty="0">
                <a:hlinkClick r:id="rId2" tooltip="Electoral district"/>
              </a:rPr>
              <a:t>’</a:t>
            </a:r>
            <a:r>
              <a:rPr lang="en-US" dirty="0"/>
              <a:t>s constituencies, or not; they may engage in lobbying as a business, or not. Lobbying is often spoken of with contempt, the implication is that people with inordinate socioeconomic power are corrupting the law in order to serve their own interests. When people who have a duty to act on behalf of others, such as elected officials with a duty to serve their constituents' interests or more broadly the common good, stand to benefit by shaping the law to serve the interests of some private parties, there is a conflict of interest. This can lead to all sides in a debate looking to sway the issue by means of lobbyists.”</a:t>
            </a:r>
          </a:p>
          <a:p>
            <a:endParaRPr lang="en-US" dirty="0"/>
          </a:p>
        </p:txBody>
      </p:sp>
    </p:spTree>
    <p:extLst>
      <p:ext uri="{BB962C8B-B14F-4D97-AF65-F5344CB8AC3E}">
        <p14:creationId xmlns:p14="http://schemas.microsoft.com/office/powerpoint/2010/main" val="226868045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187. Bias - Conflict of Interest – </a:t>
            </a:r>
            <a:br>
              <a:rPr lang="en-US" dirty="0"/>
            </a:br>
            <a:r>
              <a:rPr lang="en-US" dirty="0"/>
              <a:t>Lobbying  </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New socio-technical information systems are rapidly changing the interaction landscape for a variety of stakeholders in society, leading to a widening gap between the realities of technology and the past-realities of law</a:t>
            </a:r>
          </a:p>
          <a:p>
            <a:pPr lvl="2"/>
            <a:r>
              <a:rPr lang="en-US" sz="2000" dirty="0"/>
              <a:t>Increased pressure to bridge the gap of law and technology results in increased lobbying activity </a:t>
            </a:r>
          </a:p>
          <a:p>
            <a:pPr lvl="1"/>
            <a:r>
              <a:rPr lang="en-US" sz="2400" dirty="0"/>
              <a:t>International supply chains of subassemblies and services associated with technology systems should consult with the local lobbying/bribery laws of relevant jurisdictions to confirm the scope of allowable activities involving government officials</a:t>
            </a:r>
          </a:p>
          <a:p>
            <a:pPr lvl="1"/>
            <a:r>
              <a:rPr lang="en-US" sz="2400" dirty="0"/>
              <a:t>Recognize that lobbying affects only ”public laws” (i.e., legislation, regulation, court cases (in “common law” jurisdictions)</a:t>
            </a:r>
          </a:p>
          <a:p>
            <a:pPr lvl="2"/>
            <a:r>
              <a:rPr lang="en-US" sz="2000" dirty="0"/>
              <a:t>Public lawmaking is a slow and unpredictable process</a:t>
            </a:r>
          </a:p>
          <a:p>
            <a:pPr lvl="1"/>
            <a:r>
              <a:rPr lang="en-US" sz="2400" dirty="0"/>
              <a:t>Lobbying to establish duties and rights in public law should be supplemented by simultaneous efforts to instantiate “private” (contract) law that can create structures of duties and rights that are enforceable as contracts in courts</a:t>
            </a:r>
          </a:p>
          <a:p>
            <a:pPr lvl="2"/>
            <a:r>
              <a:rPr lang="en-US" sz="1900" dirty="0"/>
              <a:t>Mass contracts can create duties and rights that apply across large populations</a:t>
            </a:r>
          </a:p>
          <a:p>
            <a:pPr lvl="1"/>
            <a:r>
              <a:rPr lang="en-US" sz="2300" dirty="0"/>
              <a:t>Participation in trade associations can support lobbying efforts that may be beyond the resources capacities of many organizations</a:t>
            </a:r>
          </a:p>
          <a:p>
            <a:pPr lvl="2"/>
            <a:r>
              <a:rPr lang="en-US" sz="1900" dirty="0"/>
              <a:t>Trade associations work in standards of various sorts serve to create normative “standards of practice” that may be adopted by courts and legislatures as “industry standards” to inform legal “duties of care”</a:t>
            </a:r>
          </a:p>
          <a:p>
            <a:pPr lvl="3"/>
            <a:r>
              <a:rPr lang="en-US" sz="1500" dirty="0"/>
              <a:t>Conformity to duties of care can provide potential relief from negligence liability (“reasonable person” test under common law and many statutes)</a:t>
            </a:r>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721636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1B95-BEBB-294B-8B09-67A35777D8DE}"/>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CFE50C0B-E2DE-484C-BA97-3EAAA46B7696}"/>
              </a:ext>
            </a:extLst>
          </p:cNvPr>
          <p:cNvSpPr>
            <a:spLocks noGrp="1"/>
          </p:cNvSpPr>
          <p:nvPr>
            <p:ph idx="1"/>
          </p:nvPr>
        </p:nvSpPr>
        <p:spPr/>
        <p:txBody>
          <a:bodyPr>
            <a:normAutofit fontScale="55000" lnSpcReduction="20000"/>
          </a:bodyPr>
          <a:lstStyle/>
          <a:p>
            <a:pPr marL="0" indent="0">
              <a:buNone/>
            </a:pPr>
            <a:r>
              <a:rPr lang="en-US" dirty="0"/>
              <a:t>496. </a:t>
            </a:r>
            <a:r>
              <a:rPr lang="en-US"/>
              <a:t>Inaccurate Encoding/</a:t>
            </a:r>
            <a:r>
              <a:rPr lang="en-US" dirty="0"/>
              <a:t>Decoding (Mental Models) – Principal-Agent Issues</a:t>
            </a:r>
          </a:p>
          <a:p>
            <a:pPr marL="0" indent="0">
              <a:buNone/>
            </a:pPr>
            <a:r>
              <a:rPr lang="en-US" dirty="0"/>
              <a:t>497. </a:t>
            </a:r>
            <a:r>
              <a:rPr lang="en-US"/>
              <a:t>Inaccurate Encoding/</a:t>
            </a:r>
            <a:r>
              <a:rPr lang="en-US" dirty="0"/>
              <a:t>Decoding (Mental Models) – Asymmetric Information</a:t>
            </a:r>
          </a:p>
          <a:p>
            <a:pPr marL="0" indent="0">
              <a:buNone/>
            </a:pPr>
            <a:r>
              <a:rPr lang="en-US" dirty="0"/>
              <a:t>498. </a:t>
            </a:r>
            <a:r>
              <a:rPr lang="en-US"/>
              <a:t>Inaccurate Encoding/</a:t>
            </a:r>
            <a:r>
              <a:rPr lang="en-US" dirty="0"/>
              <a:t>Decoding (Mental Models) – Adverse Selection</a:t>
            </a:r>
          </a:p>
          <a:p>
            <a:pPr marL="0" indent="0">
              <a:buNone/>
            </a:pPr>
            <a:r>
              <a:rPr lang="en-US" dirty="0"/>
              <a:t>499. </a:t>
            </a:r>
            <a:r>
              <a:rPr lang="en-US"/>
              <a:t>Inaccurate Encoding/</a:t>
            </a:r>
            <a:r>
              <a:rPr lang="en-US" dirty="0"/>
              <a:t>Decoding (Mental Models) – Market Failure</a:t>
            </a:r>
          </a:p>
          <a:p>
            <a:pPr marL="0" indent="0">
              <a:buNone/>
            </a:pPr>
            <a:r>
              <a:rPr lang="en-US" dirty="0"/>
              <a:t>500. </a:t>
            </a:r>
            <a:r>
              <a:rPr lang="en-US"/>
              <a:t>Inaccurate Encoding/</a:t>
            </a:r>
            <a:r>
              <a:rPr lang="en-US" dirty="0"/>
              <a:t>Decoding (Mental Models) – Government Failure</a:t>
            </a:r>
          </a:p>
          <a:p>
            <a:pPr marL="0" indent="0">
              <a:buNone/>
            </a:pPr>
            <a:r>
              <a:rPr lang="en-US" dirty="0"/>
              <a:t>501. </a:t>
            </a:r>
            <a:r>
              <a:rPr lang="en-US"/>
              <a:t>Inaccurate Encoding/</a:t>
            </a:r>
            <a:r>
              <a:rPr lang="en-US" dirty="0"/>
              <a:t>Decoding (Mental Models) – Goodhart’s Law</a:t>
            </a:r>
          </a:p>
          <a:p>
            <a:pPr marL="0" indent="0">
              <a:buNone/>
            </a:pPr>
            <a:r>
              <a:rPr lang="en-US" dirty="0"/>
              <a:t>502. </a:t>
            </a:r>
            <a:r>
              <a:rPr lang="en-US"/>
              <a:t>Inaccurate Encoding/</a:t>
            </a:r>
            <a:r>
              <a:rPr lang="en-US" dirty="0"/>
              <a:t>Decoding (Mental Models) – Perverse Incentives</a:t>
            </a:r>
          </a:p>
          <a:p>
            <a:pPr marL="0" indent="0">
              <a:buNone/>
            </a:pPr>
            <a:r>
              <a:rPr lang="en-US" dirty="0"/>
              <a:t>503. </a:t>
            </a:r>
            <a:r>
              <a:rPr lang="en-US"/>
              <a:t>Inaccurate Encoding/</a:t>
            </a:r>
            <a:r>
              <a:rPr lang="en-US" dirty="0"/>
              <a:t>Decoding (Mental Models) – Cobra Effect</a:t>
            </a:r>
          </a:p>
          <a:p>
            <a:pPr marL="0" indent="0">
              <a:buNone/>
            </a:pPr>
            <a:r>
              <a:rPr lang="en-US" dirty="0"/>
              <a:t>504. </a:t>
            </a:r>
            <a:r>
              <a:rPr lang="en-US"/>
              <a:t>Inaccurate Encoding/</a:t>
            </a:r>
            <a:r>
              <a:rPr lang="en-US" dirty="0"/>
              <a:t>Decoding (Mental Models) – Streisand Effect</a:t>
            </a:r>
          </a:p>
          <a:p>
            <a:pPr marL="0" indent="0">
              <a:buNone/>
            </a:pPr>
            <a:r>
              <a:rPr lang="en-US" dirty="0"/>
              <a:t>505. </a:t>
            </a:r>
            <a:r>
              <a:rPr lang="en-US"/>
              <a:t>Inaccurate Encoding/</a:t>
            </a:r>
            <a:r>
              <a:rPr lang="en-US" dirty="0"/>
              <a:t>Decoding (Mental Models) – Hydra Effect</a:t>
            </a:r>
          </a:p>
          <a:p>
            <a:pPr marL="0" indent="0">
              <a:buNone/>
            </a:pPr>
            <a:r>
              <a:rPr lang="en-US" dirty="0"/>
              <a:t>506. </a:t>
            </a:r>
            <a:r>
              <a:rPr lang="en-US"/>
              <a:t>Inaccurate Encoding/</a:t>
            </a:r>
            <a:r>
              <a:rPr lang="en-US" dirty="0"/>
              <a:t>Decoding (Mental Models) – Observer Effect</a:t>
            </a:r>
          </a:p>
          <a:p>
            <a:pPr marL="0" indent="0">
              <a:buNone/>
            </a:pPr>
            <a:r>
              <a:rPr lang="en-US" dirty="0"/>
              <a:t>507. </a:t>
            </a:r>
            <a:r>
              <a:rPr lang="en-US"/>
              <a:t>Inaccurate Encoding/</a:t>
            </a:r>
            <a:r>
              <a:rPr lang="en-US" dirty="0"/>
              <a:t>Decoding (Mental Models) – Chilling Effect</a:t>
            </a:r>
          </a:p>
          <a:p>
            <a:pPr marL="0" indent="0">
              <a:buNone/>
            </a:pPr>
            <a:r>
              <a:rPr lang="en-US" dirty="0"/>
              <a:t>508. </a:t>
            </a:r>
            <a:r>
              <a:rPr lang="en-US"/>
              <a:t>Inaccurate Encoding/</a:t>
            </a:r>
            <a:r>
              <a:rPr lang="en-US" dirty="0"/>
              <a:t>Decoding (Mental Models) – Collateral Damage</a:t>
            </a:r>
          </a:p>
          <a:p>
            <a:pPr marL="0" indent="0">
              <a:buNone/>
            </a:pPr>
            <a:r>
              <a:rPr lang="en-US" dirty="0"/>
              <a:t>509. </a:t>
            </a:r>
            <a:r>
              <a:rPr lang="en-US"/>
              <a:t>Inaccurate Encoding/</a:t>
            </a:r>
            <a:r>
              <a:rPr lang="en-US" dirty="0"/>
              <a:t>Decoding (Mental Models) - Blowback</a:t>
            </a:r>
          </a:p>
          <a:p>
            <a:pPr marL="0" indent="0">
              <a:buNone/>
            </a:pPr>
            <a:r>
              <a:rPr lang="en-US" dirty="0"/>
              <a:t>510. </a:t>
            </a:r>
            <a:r>
              <a:rPr lang="en-US"/>
              <a:t>Inaccurate Encoding/</a:t>
            </a:r>
            <a:r>
              <a:rPr lang="en-US" dirty="0"/>
              <a:t>Decoding (Mental Models) – Boiling Frog</a:t>
            </a:r>
          </a:p>
          <a:p>
            <a:endParaRPr lang="en-US" dirty="0"/>
          </a:p>
        </p:txBody>
      </p:sp>
    </p:spTree>
    <p:extLst>
      <p:ext uri="{BB962C8B-B14F-4D97-AF65-F5344CB8AC3E}">
        <p14:creationId xmlns:p14="http://schemas.microsoft.com/office/powerpoint/2010/main" val="1406674622"/>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188. Bias - Conflict of Interest – </a:t>
            </a:r>
            <a:br>
              <a:rPr lang="en-US" dirty="0"/>
            </a:br>
            <a:r>
              <a:rPr lang="en-US" dirty="0"/>
              <a:t>Shilling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actions and behaviors of stakeholders in socio-technical systems can be affected by conflict of interest biases associated with Shilling</a:t>
            </a:r>
          </a:p>
          <a:p>
            <a:pPr lvl="2"/>
            <a:r>
              <a:rPr lang="en-US" dirty="0"/>
              <a:t>Shilling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socio-technical systems depends on the reliable and predictable performance of both people/institutions and technologies.</a:t>
            </a:r>
          </a:p>
          <a:p>
            <a:pPr lvl="2"/>
            <a:r>
              <a:rPr lang="en-US" dirty="0"/>
              <a:t>In “conflict of interest”-prone settings, there are variables that affect the performance of one of the interacting parties in ways not expected or taken into account by the other interacting party.</a:t>
            </a:r>
          </a:p>
          <a:p>
            <a:pPr lvl="2"/>
            <a:r>
              <a:rPr lang="en-US" dirty="0"/>
              <a:t>Such unaccounted variables can undermine the evaluation of benefits and/or risks of an interaction or transaction by the non-biased party to their potential harm and detriment</a:t>
            </a:r>
          </a:p>
          <a:p>
            <a:pPr lvl="1"/>
            <a:r>
              <a:rPr lang="en-US" dirty="0"/>
              <a:t>Shilling has taken on new dimensions online</a:t>
            </a:r>
          </a:p>
          <a:p>
            <a:pPr lvl="2"/>
            <a:r>
              <a:rPr lang="en-US" dirty="0"/>
              <a:t>Includes influencers driving sales and also false metrics on “likes” that mislead business decisions of other parties</a:t>
            </a:r>
          </a:p>
          <a:p>
            <a:pPr lvl="2"/>
            <a:r>
              <a:rPr lang="en-US" dirty="0"/>
              <a:t>Generation of false “ratings” and “reviews” online for payment is an example of the expanded state of shilling online</a:t>
            </a:r>
          </a:p>
          <a:p>
            <a:pPr lvl="1"/>
            <a:r>
              <a:rPr lang="en-US" dirty="0"/>
              <a:t>[Other?]</a:t>
            </a:r>
          </a:p>
          <a:p>
            <a:r>
              <a:rPr lang="en-US" dirty="0"/>
              <a:t>References</a:t>
            </a:r>
          </a:p>
          <a:p>
            <a:pPr lvl="1"/>
            <a:r>
              <a:rPr lang="en-US" dirty="0"/>
              <a:t>Wikipedia provides that: </a:t>
            </a:r>
          </a:p>
          <a:p>
            <a:pPr lvl="2"/>
            <a:r>
              <a:rPr lang="en-US" dirty="0"/>
              <a:t>“Shilling is deliberately giving spectators the feeling that one is an energetic autonomous client of a vendor for whom one is working. The effectiveness of shilling relies on crowd psychology to encourage other onlookers or audience members to purchase the goods or services (or accept the ideas being marketed). Shilling is illegal in some places, but legal in others.</a:t>
            </a:r>
            <a:r>
              <a:rPr lang="en-US" baseline="30000" dirty="0"/>
              <a:t> </a:t>
            </a:r>
            <a:r>
              <a:rPr lang="en-US" dirty="0"/>
              <a:t> An example of shilling is paid reviews that give the impression of being autonomous opinions.”</a:t>
            </a:r>
          </a:p>
          <a:p>
            <a:pPr lvl="2"/>
            <a:r>
              <a:rPr lang="en-US" dirty="0">
                <a:hlinkClick r:id="rId2"/>
              </a:rPr>
              <a:t>https://www.ftc.gov/news-events/blogs/business-blog/2019/02/ftc-advertisers-bills-shills-product-reviews-are-no-go</a:t>
            </a:r>
            <a:r>
              <a:rPr lang="en-US" dirty="0"/>
              <a:t> </a:t>
            </a:r>
          </a:p>
        </p:txBody>
      </p:sp>
    </p:spTree>
    <p:extLst>
      <p:ext uri="{BB962C8B-B14F-4D97-AF65-F5344CB8AC3E}">
        <p14:creationId xmlns:p14="http://schemas.microsoft.com/office/powerpoint/2010/main" val="977564376"/>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188. Bias - Conflict of Interest – </a:t>
            </a:r>
            <a:br>
              <a:rPr lang="en-US" dirty="0"/>
            </a:br>
            <a:r>
              <a:rPr lang="en-US" dirty="0"/>
              <a:t>Shilling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See FTC Notice on disclosure by paid actors shilling merchandise in retail establishments</a:t>
            </a:r>
          </a:p>
          <a:p>
            <a:pPr lvl="1"/>
            <a:r>
              <a:rPr lang="en-US" dirty="0"/>
              <a:t>Disclosure of paid promoters on advertising</a:t>
            </a:r>
          </a:p>
          <a:p>
            <a:pPr lvl="1"/>
            <a:r>
              <a:rPr lang="en-US" dirty="0"/>
              <a:t>[Other?]</a:t>
            </a:r>
          </a:p>
          <a:p>
            <a:r>
              <a:rPr lang="en-US" dirty="0"/>
              <a:t>References</a:t>
            </a:r>
          </a:p>
          <a:p>
            <a:pPr lvl="1"/>
            <a:r>
              <a:rPr lang="en-US" dirty="0"/>
              <a:t>FTC notice number ____</a:t>
            </a:r>
          </a:p>
          <a:p>
            <a:endParaRPr lang="en-US" dirty="0"/>
          </a:p>
        </p:txBody>
      </p:sp>
      <p:pic>
        <p:nvPicPr>
          <p:cNvPr id="4" name="Picture 3">
            <a:extLst>
              <a:ext uri="{FF2B5EF4-FFF2-40B4-BE49-F238E27FC236}">
                <a16:creationId xmlns:a16="http://schemas.microsoft.com/office/drawing/2014/main" id="{7ADC7849-7E64-3C42-A9BD-87BB28F1D146}"/>
              </a:ext>
            </a:extLst>
          </p:cNvPr>
          <p:cNvPicPr>
            <a:picLocks noChangeAspect="1"/>
          </p:cNvPicPr>
          <p:nvPr/>
        </p:nvPicPr>
        <p:blipFill>
          <a:blip r:embed="rId2"/>
          <a:stretch>
            <a:fillRect/>
          </a:stretch>
        </p:blipFill>
        <p:spPr>
          <a:xfrm>
            <a:off x="0" y="274638"/>
            <a:ext cx="9144000" cy="6858000"/>
          </a:xfrm>
          <a:prstGeom prst="rect">
            <a:avLst/>
          </a:prstGeom>
        </p:spPr>
      </p:pic>
    </p:spTree>
    <p:extLst>
      <p:ext uri="{BB962C8B-B14F-4D97-AF65-F5344CB8AC3E}">
        <p14:creationId xmlns:p14="http://schemas.microsoft.com/office/powerpoint/2010/main" val="369183238"/>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189. Bias - Conflict of Interest – </a:t>
            </a:r>
            <a:br>
              <a:rPr lang="en-US" dirty="0"/>
            </a:br>
            <a:r>
              <a:rPr lang="en-US" dirty="0"/>
              <a:t>Extortion/Blackmail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conflict of interest biases associated with Extortion and Blackmail</a:t>
            </a:r>
          </a:p>
          <a:p>
            <a:pPr lvl="2"/>
            <a:r>
              <a:rPr lang="en-US" dirty="0"/>
              <a:t>Extortion and Blackmail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socio-technical systems depends on the reliable and predictable performance of both people/institutions and technologies.</a:t>
            </a:r>
          </a:p>
          <a:p>
            <a:pPr lvl="2"/>
            <a:r>
              <a:rPr lang="en-US" dirty="0"/>
              <a:t>In “conflict of interest”-prone settings, there are variables that affect the performance of one of the interacting parties in ways not expected or taken into account by the other interacting party.</a:t>
            </a:r>
          </a:p>
          <a:p>
            <a:pPr lvl="2"/>
            <a:r>
              <a:rPr lang="en-US" dirty="0"/>
              <a:t>Such unaccounted variables can undermine the evaluation of benefits and/or risks of an interaction or transaction by the non-biased party to their potential harm and detriment</a:t>
            </a:r>
          </a:p>
          <a:p>
            <a:pPr lvl="1"/>
            <a:r>
              <a:rPr lang="en-US" dirty="0"/>
              <a:t>Extortion/blackmail can be applied to influence the actions and behavior of information network stakeholders in ways that are detrimental to the operation of the system and/or one or more of its stakeholders</a:t>
            </a:r>
          </a:p>
          <a:p>
            <a:pPr lvl="1"/>
            <a:r>
              <a:rPr lang="en-US" dirty="0"/>
              <a:t>New forms of extortion are growing online</a:t>
            </a:r>
          </a:p>
          <a:p>
            <a:pPr lvl="2"/>
            <a:r>
              <a:rPr lang="en-US" dirty="0"/>
              <a:t>Incidental transparency resulting from death of secrecy under pressure from information seeking behavior of mass populations has revealed patterns of human behavior that are inconsistent with historical norms</a:t>
            </a:r>
          </a:p>
          <a:p>
            <a:pPr lvl="3"/>
            <a:r>
              <a:rPr lang="en-US" dirty="0"/>
              <a:t>Cross cultural normative differences also offer opportunities for extortion</a:t>
            </a:r>
          </a:p>
          <a:p>
            <a:pPr lvl="1"/>
            <a:r>
              <a:rPr lang="en-US" dirty="0"/>
              <a:t>Extortion/blackmail may be engaged in for a variety of purposes, including pure economic gain, desire to undermine competitor business, etc.</a:t>
            </a:r>
          </a:p>
          <a:p>
            <a:pPr lvl="2"/>
            <a:r>
              <a:rPr lang="en-US" dirty="0"/>
              <a:t>Understanding the motivations of the extortionist can help to develop more effective organizational defenses against the threat posed by extortion</a:t>
            </a:r>
          </a:p>
          <a:p>
            <a:pPr lvl="1"/>
            <a:r>
              <a:rPr lang="en-US" dirty="0"/>
              <a:t>“Extortion/Blackmail” are:</a:t>
            </a:r>
          </a:p>
          <a:p>
            <a:pPr lvl="2"/>
            <a:r>
              <a:rPr lang="en-US" dirty="0"/>
              <a:t>Extortion is the practice of obtaining something of value through force, compulsion or threat.  To obtain a benefit through coercion.</a:t>
            </a:r>
          </a:p>
          <a:p>
            <a:pPr lvl="2"/>
            <a:r>
              <a:rPr lang="en-US" dirty="0"/>
              <a:t>Blackmail is a type of extortion.  Blackmail is the action of demanding payment or other benefit from another person in return for not revealing compromising or damaging information about them</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093756838"/>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189. Bias - Conflict of Interest – </a:t>
            </a:r>
            <a:br>
              <a:rPr lang="en-US" dirty="0"/>
            </a:br>
            <a:r>
              <a:rPr lang="en-US" dirty="0"/>
              <a:t>Extortion/Blackmail  </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Where the object of the threat is content and functionality of computer systems, steps taken to protect computer content and functionality can help to mitigate the potential for extortion</a:t>
            </a:r>
          </a:p>
          <a:p>
            <a:pPr lvl="2"/>
            <a:r>
              <a:rPr lang="en-US" sz="2000" dirty="0"/>
              <a:t>Backup files to protect against erasure or third party encryption</a:t>
            </a:r>
          </a:p>
          <a:p>
            <a:pPr lvl="1"/>
            <a:r>
              <a:rPr lang="en-US" sz="2400" dirty="0"/>
              <a:t>Growth in potential sources of “threat” increases in step with the growth of interaction volumes</a:t>
            </a:r>
          </a:p>
          <a:p>
            <a:pPr lvl="2"/>
            <a:r>
              <a:rPr lang="en-US" sz="2000" dirty="0"/>
              <a:t>Interactions are sources of risk if expectations of one or more parties is not met</a:t>
            </a:r>
          </a:p>
          <a:p>
            <a:pPr lvl="2"/>
            <a:r>
              <a:rPr lang="en-US" sz="2000" dirty="0"/>
              <a:t>5</a:t>
            </a:r>
            <a:r>
              <a:rPr lang="en-US" sz="2000" baseline="30000" dirty="0"/>
              <a:t>th</a:t>
            </a:r>
            <a:r>
              <a:rPr lang="en-US" sz="2000" dirty="0"/>
              <a:t> order effect of Moore’s law increases interaction volumes AND threats in networks</a:t>
            </a:r>
          </a:p>
          <a:p>
            <a:pPr lvl="3"/>
            <a:r>
              <a:rPr lang="en-US" sz="1200" dirty="0"/>
              <a:t>Each threat is a potential source of extortion</a:t>
            </a:r>
          </a:p>
          <a:p>
            <a:pPr lvl="3"/>
            <a:r>
              <a:rPr lang="en-US" sz="1200" dirty="0"/>
              <a:t>E.g., new threats online based on extortion/blackmail</a:t>
            </a:r>
          </a:p>
          <a:p>
            <a:pPr lvl="2"/>
            <a:r>
              <a:rPr lang="en-US" sz="1600" dirty="0"/>
              <a:t>Exponential increase renders “prevention” strategies uneconomic – they are complex systems that exhibit non-linear behaviors the cost of which is unsustainable</a:t>
            </a:r>
          </a:p>
          <a:p>
            <a:pPr lvl="2"/>
            <a:r>
              <a:rPr lang="en-US" sz="1600" dirty="0"/>
              <a:t>Alternative approaches to prevention include:</a:t>
            </a:r>
          </a:p>
          <a:p>
            <a:pPr lvl="3"/>
            <a:r>
              <a:rPr lang="en-US" sz="1200" dirty="0"/>
              <a:t>Communication among subsystems</a:t>
            </a:r>
          </a:p>
          <a:p>
            <a:pPr lvl="3"/>
            <a:r>
              <a:rPr lang="en-US" sz="1200" dirty="0"/>
              <a:t>Process-based solutions</a:t>
            </a:r>
          </a:p>
          <a:p>
            <a:pPr lvl="3"/>
            <a:r>
              <a:rPr lang="en-US" sz="1200" dirty="0"/>
              <a:t>Interdependence in operations and enforcement drives cooperation and compromise in rulemaking</a:t>
            </a:r>
          </a:p>
          <a:p>
            <a:pPr lvl="1"/>
            <a:r>
              <a:rPr lang="en-US" sz="2400" dirty="0"/>
              <a:t>Provide guidance to stakeholders on actions if they are subject to online extortion</a:t>
            </a:r>
          </a:p>
          <a:p>
            <a:pPr lvl="2" fontAlgn="base"/>
            <a:r>
              <a:rPr lang="en-US" dirty="0"/>
              <a:t>Make sure to screenshot and preserve all relevant evidence and communications,</a:t>
            </a:r>
          </a:p>
          <a:p>
            <a:pPr lvl="2" fontAlgn="base"/>
            <a:r>
              <a:rPr lang="en-US" dirty="0"/>
              <a:t>Have a trusted friend or family member support party in the documentation process (as this can help refute claims of evidence tampering by the opposing party),</a:t>
            </a:r>
          </a:p>
          <a:p>
            <a:pPr lvl="2" fontAlgn="base"/>
            <a:r>
              <a:rPr lang="en-US" dirty="0"/>
              <a:t>Stop engaging with the online blackmailer and cyber-extortioner,</a:t>
            </a:r>
          </a:p>
          <a:p>
            <a:pPr lvl="2" fontAlgn="base"/>
            <a:r>
              <a:rPr lang="en-US" dirty="0"/>
              <a:t>Do not pay them any amount of the ransom or try and negotiate,</a:t>
            </a:r>
          </a:p>
          <a:p>
            <a:pPr lvl="2" fontAlgn="base"/>
            <a:r>
              <a:rPr lang="en-US" dirty="0"/>
              <a:t>Change up the privacy settings on your social media accounts so that no personal and sensitive information (including contacts) is publicly available,</a:t>
            </a:r>
          </a:p>
          <a:p>
            <a:pPr lvl="2" fontAlgn="base"/>
            <a:r>
              <a:rPr lang="en-US" dirty="0"/>
              <a:t>Set up an alerts account to receive notifications anytime your name is mentioned online, and</a:t>
            </a:r>
          </a:p>
          <a:p>
            <a:pPr lvl="2" fontAlgn="base"/>
            <a:r>
              <a:rPr lang="en-US" dirty="0"/>
              <a:t>Contact an attorney as soon as possible</a:t>
            </a:r>
          </a:p>
          <a:p>
            <a:r>
              <a:rPr lang="en-US" dirty="0"/>
              <a:t>References</a:t>
            </a:r>
          </a:p>
          <a:p>
            <a:endParaRPr lang="en-US" dirty="0"/>
          </a:p>
        </p:txBody>
      </p:sp>
    </p:spTree>
    <p:extLst>
      <p:ext uri="{BB962C8B-B14F-4D97-AF65-F5344CB8AC3E}">
        <p14:creationId xmlns:p14="http://schemas.microsoft.com/office/powerpoint/2010/main" val="2096006558"/>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190. Bias - Conflict of Interest – </a:t>
            </a:r>
            <a:br>
              <a:rPr lang="en-US" sz="3600" dirty="0"/>
            </a:br>
            <a:r>
              <a:rPr lang="en-US" sz="3600" dirty="0"/>
              <a:t>Nepotism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“Nepotism” is ”Favoritism” (see “Favoritism” slide in Atlas) granted to relatives</a:t>
            </a:r>
          </a:p>
          <a:p>
            <a:pPr lvl="1"/>
            <a:r>
              <a:rPr lang="en-US" dirty="0"/>
              <a:t>The actions and behaviors of stakeholders in socio-technical systems can be affected by conflict of interest biases associated with Nepotism</a:t>
            </a:r>
          </a:p>
          <a:p>
            <a:pPr lvl="2"/>
            <a:r>
              <a:rPr lang="en-US" dirty="0"/>
              <a:t>Nepotism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socio-technical systems depends on the reliable and predictable performance of both people/institutions and technologies.</a:t>
            </a:r>
          </a:p>
          <a:p>
            <a:pPr lvl="2"/>
            <a:r>
              <a:rPr lang="en-US" dirty="0"/>
              <a:t>In “conflict of interest”-prone settings, there are variables that affect the performance of one of the interacting parties in ways not expected or taken into account by the other interacting party.</a:t>
            </a:r>
          </a:p>
          <a:p>
            <a:pPr lvl="2"/>
            <a:r>
              <a:rPr lang="en-US" dirty="0"/>
              <a:t>Such unaccounted variables can undermine the evaluation of benefits and/or risks of an interaction or transaction by the non-biased party to their potential harm and detriment</a:t>
            </a:r>
          </a:p>
          <a:p>
            <a:pPr lvl="1"/>
            <a:r>
              <a:rPr lang="en-US" dirty="0"/>
              <a:t>The problem with “nepotism” in the organization and operation of networked information systems is that the parties occupying critical roles in the organization that gained their positions through “nepotism” may not have the needed skills and capacities required for the position, potentially undermining system function and operation</a:t>
            </a:r>
          </a:p>
          <a:p>
            <a:pPr lvl="1"/>
            <a:r>
              <a:rPr lang="en-US" dirty="0"/>
              <a:t>Nepotism raises issues of fairness in an organization, potentially affecting trust and morale in other employees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303489085"/>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190. Bias - Conflict of Interest – </a:t>
            </a:r>
            <a:br>
              <a:rPr lang="en-US" sz="3600" dirty="0"/>
            </a:br>
            <a:r>
              <a:rPr lang="en-US" sz="3600" dirty="0"/>
              <a:t>Nepotism </a:t>
            </a:r>
          </a:p>
        </p:txBody>
      </p:sp>
      <p:sp>
        <p:nvSpPr>
          <p:cNvPr id="3" name="Content Placeholder 2"/>
          <p:cNvSpPr>
            <a:spLocks noGrp="1"/>
          </p:cNvSpPr>
          <p:nvPr>
            <p:ph idx="1"/>
          </p:nvPr>
        </p:nvSpPr>
        <p:spPr/>
        <p:txBody>
          <a:bodyPr>
            <a:normAutofit fontScale="47500" lnSpcReduction="20000"/>
          </a:bodyPr>
          <a:lstStyle/>
          <a:p>
            <a:r>
              <a:rPr lang="en-US" sz="2800" dirty="0"/>
              <a:t>Candidate Analytical Frameworks/Metrics/Actions</a:t>
            </a:r>
          </a:p>
          <a:p>
            <a:pPr lvl="1"/>
            <a:r>
              <a:rPr lang="en-US" sz="2400" dirty="0"/>
              <a:t>Nepotism can be difficult to address since it often reflects power relationships in an organization</a:t>
            </a:r>
          </a:p>
          <a:p>
            <a:pPr lvl="2"/>
            <a:r>
              <a:rPr lang="en-US" sz="2000" dirty="0"/>
              <a:t>Instances of nepotism are single instances of larger power relationships</a:t>
            </a:r>
          </a:p>
          <a:p>
            <a:pPr lvl="2"/>
            <a:r>
              <a:rPr lang="en-US" sz="2000" dirty="0"/>
              <a:t>Consanguinity has been demonstrated to be significant variable in sustaining power</a:t>
            </a:r>
          </a:p>
          <a:p>
            <a:pPr lvl="3"/>
            <a:r>
              <a:rPr lang="en-US" sz="1200" dirty="0"/>
              <a:t>Economist article on long term superior performance of family owned business</a:t>
            </a:r>
          </a:p>
          <a:p>
            <a:pPr lvl="3"/>
            <a:r>
              <a:rPr lang="en-US" sz="1200" dirty="0"/>
              <a:t>Instances of political families demonstrate ubiquity of phenomenon</a:t>
            </a:r>
          </a:p>
          <a:p>
            <a:pPr lvl="3"/>
            <a:r>
              <a:rPr lang="en-US" sz="1200" dirty="0"/>
              <a:t>Biological origins of the behavior may be difficult to eradicate</a:t>
            </a:r>
          </a:p>
          <a:p>
            <a:pPr lvl="1"/>
            <a:r>
              <a:rPr lang="en-US" sz="2400" dirty="0"/>
              <a:t>Policies of organizations that seek to minimize the potential negative impacts of nepotism should consider rules that are explicit regarding:</a:t>
            </a:r>
          </a:p>
          <a:p>
            <a:pPr lvl="2"/>
            <a:r>
              <a:rPr lang="en-US" dirty="0"/>
              <a:t>The hiring of non-relatives by managers </a:t>
            </a:r>
          </a:p>
          <a:p>
            <a:pPr lvl="2"/>
            <a:r>
              <a:rPr lang="en-US" dirty="0"/>
              <a:t>Written guidelines on acceptable hiring and contracting behavior and enforcement of those rules </a:t>
            </a:r>
          </a:p>
          <a:p>
            <a:pPr lvl="2"/>
            <a:r>
              <a:rPr lang="en-US" dirty="0"/>
              <a:t>Clear rules and requirements for employees to work their way up in the organization</a:t>
            </a:r>
          </a:p>
          <a:p>
            <a:pPr lvl="2"/>
            <a:r>
              <a:rPr lang="en-US" dirty="0"/>
              <a:t>Establish reasonable earnings and compensation levels an apply them fairly</a:t>
            </a:r>
          </a:p>
          <a:p>
            <a:pPr lvl="2"/>
            <a:r>
              <a:rPr lang="en-US" dirty="0"/>
              <a:t>Provide appropriate job training opportunities fairly</a:t>
            </a:r>
          </a:p>
          <a:p>
            <a:pPr lvl="2"/>
            <a:r>
              <a:rPr lang="en-US" dirty="0"/>
              <a:t>Require employees and contractors to document specific incidents of any perceived nepotism.</a:t>
            </a:r>
          </a:p>
          <a:p>
            <a:pPr lvl="1"/>
            <a:r>
              <a:rPr lang="en-US" dirty="0"/>
              <a:t>For parties dealing with organizations that are characterized by nepotism relationships</a:t>
            </a:r>
          </a:p>
          <a:p>
            <a:pPr lvl="2"/>
            <a:r>
              <a:rPr lang="en-US" dirty="0"/>
              <a:t>Stick to facts, but recognize potential for intransigence in organization valorized by nepotism relationships.</a:t>
            </a:r>
          </a:p>
          <a:p>
            <a:pPr lvl="2"/>
            <a:endParaRPr lang="en-US" sz="2000" dirty="0"/>
          </a:p>
          <a:p>
            <a:pPr lvl="1"/>
            <a:r>
              <a:rPr lang="en-US" dirty="0"/>
              <a:t>[Other?]</a:t>
            </a:r>
          </a:p>
          <a:p>
            <a:r>
              <a:rPr lang="en-US" dirty="0"/>
              <a:t>References</a:t>
            </a:r>
          </a:p>
          <a:p>
            <a:pPr lvl="1"/>
            <a:r>
              <a:rPr lang="en-US" dirty="0"/>
              <a:t>Wikipedia provides that: </a:t>
            </a:r>
            <a:r>
              <a:rPr lang="en-US" b="1" dirty="0"/>
              <a:t>Nepotism</a:t>
            </a:r>
            <a:r>
              <a:rPr lang="en-US" dirty="0"/>
              <a:t> is the granting of jobs to one’s relatives or friends in various fields, including business, politics, entertainment, sports, religion and other activities. Nepotism is the act of using one's power to secure better jobs or unfair advantages for a family member when they may not have the right skill, experience or motivation compared to others. </a:t>
            </a:r>
          </a:p>
          <a:p>
            <a:endParaRPr lang="en-US" dirty="0"/>
          </a:p>
        </p:txBody>
      </p:sp>
    </p:spTree>
    <p:extLst>
      <p:ext uri="{BB962C8B-B14F-4D97-AF65-F5344CB8AC3E}">
        <p14:creationId xmlns:p14="http://schemas.microsoft.com/office/powerpoint/2010/main" val="3507354341"/>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191. Bias - Conflict of Interest – </a:t>
            </a:r>
            <a:br>
              <a:rPr lang="en-US" sz="3600" dirty="0"/>
            </a:br>
            <a:r>
              <a:rPr lang="en-US" sz="3600" dirty="0"/>
              <a:t>Horse Trading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The actions and behaviors of stakeholders in socio-technical systems can be affected by conflict of interest biases associated with Horse Trading</a:t>
            </a:r>
          </a:p>
          <a:p>
            <a:pPr lvl="2"/>
            <a:r>
              <a:rPr lang="en-US" dirty="0"/>
              <a:t>Horse Trading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socio-technical systems depends on the reliable and predictable performance of both people/institutions and technologies.</a:t>
            </a:r>
          </a:p>
          <a:p>
            <a:pPr lvl="2"/>
            <a:r>
              <a:rPr lang="en-US" dirty="0"/>
              <a:t>In “conflict of interest”-prone settings, there are variables that affect the performance of one of the interacting parties in ways not expected or taken into account by the other interacting party.</a:t>
            </a:r>
          </a:p>
          <a:p>
            <a:pPr lvl="2"/>
            <a:r>
              <a:rPr lang="en-US" dirty="0"/>
              <a:t>Such unaccounted variables can undermine the evaluation of benefits and/or risks of an interaction or transaction by the non-biased party to their potential harm and detriment</a:t>
            </a:r>
          </a:p>
          <a:p>
            <a:pPr lvl="1"/>
            <a:r>
              <a:rPr lang="en-US" dirty="0"/>
              <a:t>“Horse Trading” refers to negotiations characterized by shrewd bargaining and reciprocal concessions</a:t>
            </a:r>
          </a:p>
          <a:p>
            <a:pPr lvl="2"/>
            <a:r>
              <a:rPr lang="en-US" dirty="0"/>
              <a:t>The presence of reciprocal concessions can involve the present negotiation and/or other related and unrelated negotiations directly or indirectly involving the parties</a:t>
            </a:r>
          </a:p>
          <a:p>
            <a:pPr lvl="3"/>
            <a:r>
              <a:rPr lang="en-US" dirty="0"/>
              <a:t>The reference to variables from other negotiations may be unknown to parties in instant transactions resulting in varying and unexpected motivations of the parties to the instant transaction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28486856"/>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191. Bias - Conflict of Interest – </a:t>
            </a:r>
            <a:br>
              <a:rPr lang="en-US" sz="3600" dirty="0"/>
            </a:br>
            <a:r>
              <a:rPr lang="en-US" sz="3600" dirty="0"/>
              <a:t>Horse Trading </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Where the same parties repeatedly engage in transactions and interactions together, there is a potential for parties to trade advantage and disadvantage from one transaction to another</a:t>
            </a:r>
          </a:p>
          <a:p>
            <a:pPr lvl="2"/>
            <a:r>
              <a:rPr lang="en-US" sz="2000" dirty="0"/>
              <a:t>Regulated markets</a:t>
            </a:r>
          </a:p>
          <a:p>
            <a:pPr lvl="2"/>
            <a:r>
              <a:rPr lang="en-US" sz="2000" dirty="0"/>
              <a:t>Litigators</a:t>
            </a:r>
          </a:p>
          <a:p>
            <a:pPr lvl="2"/>
            <a:r>
              <a:rPr lang="en-US" sz="2000" dirty="0"/>
              <a:t>Politicians</a:t>
            </a:r>
          </a:p>
          <a:p>
            <a:pPr lvl="2"/>
            <a:r>
              <a:rPr lang="en-US" sz="2000" dirty="0"/>
              <a:t>Rulemaking/standard setting stakeholder groups</a:t>
            </a:r>
          </a:p>
          <a:p>
            <a:pPr lvl="1"/>
            <a:r>
              <a:rPr lang="en-US" sz="2400" dirty="0"/>
              <a:t>Where the negotiating parties engaging in horse trading owe duties to third parties, ”horse trading” may harm the interests of represented parties if the “gives” are taken from represented parties’ benefits and the “gets” benefit unrelated parties.</a:t>
            </a:r>
          </a:p>
          <a:p>
            <a:pPr lvl="2"/>
            <a:r>
              <a:rPr lang="en-US" sz="2000" dirty="0"/>
              <a:t>Fiduciaries (Investment advisers, bankers, etc.)</a:t>
            </a:r>
          </a:p>
          <a:p>
            <a:pPr lvl="2"/>
            <a:r>
              <a:rPr lang="en-US" sz="2000" dirty="0"/>
              <a:t>Politicians </a:t>
            </a:r>
          </a:p>
          <a:p>
            <a:pPr lvl="2"/>
            <a:endParaRPr lang="en-US" sz="2000" dirty="0"/>
          </a:p>
          <a:p>
            <a:pPr lvl="1"/>
            <a:r>
              <a:rPr lang="en-US" sz="2400" dirty="0"/>
              <a:t>In the case of interactions that are regularly affected by outside influence of “horse trading,” consider disclosure and audit processes to help identify and evaluate the potential effects of bias associated with the outside influence</a:t>
            </a:r>
          </a:p>
          <a:p>
            <a:pPr lvl="2"/>
            <a:r>
              <a:rPr lang="en-US" sz="2000" dirty="0"/>
              <a:t>Political negotiations</a:t>
            </a:r>
          </a:p>
          <a:p>
            <a:pPr lvl="2"/>
            <a:r>
              <a:rPr lang="en-US" sz="2000" dirty="0"/>
              <a:t>E.g., B2B interactions in large consumer markets</a:t>
            </a:r>
          </a:p>
          <a:p>
            <a:pPr lvl="2"/>
            <a:r>
              <a:rPr lang="en-US" sz="2000" dirty="0"/>
              <a:t>E.g., that are documented by mass contracts (e.g., in insurance, finance, supply chain discipline, etc.)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67119114"/>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192. Bias - Conflict of Interest – </a:t>
            </a:r>
            <a:br>
              <a:rPr lang="en-US" sz="3600" dirty="0"/>
            </a:br>
            <a:r>
              <a:rPr lang="en-US" sz="3600" dirty="0"/>
              <a:t>Financial Stake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actions and behaviors of stakeholders in socio-technical systems can be affected by conflict of interest biases associated with Financial Stake</a:t>
            </a:r>
          </a:p>
          <a:p>
            <a:pPr lvl="2"/>
            <a:r>
              <a:rPr lang="en-US" dirty="0"/>
              <a:t>Financial Stake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socio-technical systems depends on the reliable and predictable performance of both people/institutions and technologies.</a:t>
            </a:r>
          </a:p>
          <a:p>
            <a:pPr lvl="2"/>
            <a:r>
              <a:rPr lang="en-US" dirty="0"/>
              <a:t>In “conflict of interest”-prone settings, there are variables that affect the performance of one of the interacting parties in ways not expected or taken into account by the other interacting party.</a:t>
            </a:r>
          </a:p>
          <a:p>
            <a:pPr lvl="2"/>
            <a:r>
              <a:rPr lang="en-US" dirty="0"/>
              <a:t>Such unaccounted variables can undermine the evaluation of benefits and/or risks of an interaction or transaction by the non-biased party to their potential harm and detriment</a:t>
            </a:r>
          </a:p>
          <a:p>
            <a:pPr lvl="1"/>
            <a:r>
              <a:rPr lang="en-US" dirty="0"/>
              <a:t>“Financial Stake” can result in conflict of interest when one party has an economic interest in an interaction of transaction that is unknown to the other party and which affects the decisions, actions and behaviors of the biased/conflicted party to the interaction in ways that are not known to the other party</a:t>
            </a:r>
          </a:p>
          <a:p>
            <a:pPr lvl="1"/>
            <a:r>
              <a:rPr lang="en-US" dirty="0"/>
              <a:t>The extended supply chains of networked information systems (including all intermediary products and services in such chains) offer multiple opportunities for individual investments (and other more subtle forms of financial stake) that may affect the decision making and actions of individuals involved in design, purchasing, systems integration and other “buy or build” decisions.</a:t>
            </a:r>
          </a:p>
          <a:p>
            <a:pPr lvl="1"/>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82577085"/>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192. Bias - Conflict of Interest – </a:t>
            </a:r>
            <a:br>
              <a:rPr lang="en-US" sz="3600" dirty="0"/>
            </a:br>
            <a:r>
              <a:rPr lang="en-US" sz="3600" dirty="0"/>
              <a:t>Financial Stake</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As with other economic sources of conflict of interest, financial stake can be potentially mitigated through financial and non-financial approaches</a:t>
            </a:r>
          </a:p>
          <a:p>
            <a:pPr lvl="2"/>
            <a:r>
              <a:rPr lang="en-US" sz="2000" dirty="0"/>
              <a:t>Financial approach</a:t>
            </a:r>
          </a:p>
          <a:p>
            <a:pPr lvl="3"/>
            <a:r>
              <a:rPr lang="en-US" sz="1600" dirty="0"/>
              <a:t>Positive financial approach – </a:t>
            </a:r>
          </a:p>
          <a:p>
            <a:pPr lvl="4"/>
            <a:r>
              <a:rPr lang="en-US" sz="1600" dirty="0"/>
              <a:t>Organizations may offer rewards for employees and contractors that identify conflicts of interest, including those associated with financial stake</a:t>
            </a:r>
          </a:p>
          <a:p>
            <a:pPr lvl="4"/>
            <a:r>
              <a:rPr lang="en-US" sz="1600" dirty="0"/>
              <a:t>Organizations may offer assistance in creation of Chinese walls and/or “blind trusts” so that parties with pre-existing financial interests can continue to hold those interests after the time that they are employed or retained by the organization.</a:t>
            </a:r>
          </a:p>
          <a:p>
            <a:pPr lvl="3"/>
            <a:endParaRPr lang="en-US" sz="1600" dirty="0"/>
          </a:p>
          <a:p>
            <a:pPr lvl="4"/>
            <a:endParaRPr lang="en-US" sz="1600" dirty="0"/>
          </a:p>
          <a:p>
            <a:pPr lvl="3"/>
            <a:r>
              <a:rPr lang="en-US" sz="1600" dirty="0"/>
              <a:t>Negative financial approach – Organizations may limit the investments and financial stakes taken by their employees and independent contractors to help limit and avoid the conflicts of interest associated with financial stake</a:t>
            </a:r>
          </a:p>
          <a:p>
            <a:pPr lvl="2"/>
            <a:r>
              <a:rPr lang="en-US" sz="2000" dirty="0"/>
              <a:t>Non-financial approach</a:t>
            </a:r>
          </a:p>
          <a:p>
            <a:pPr lvl="3"/>
            <a:r>
              <a:rPr lang="en-US" sz="1600" dirty="0"/>
              <a:t>Disclosure - Employees, independent contractors, counterparties to contracts, and other parties the actions and behavior of which will affect the reliable and predictable performance of the technical system can be required to provide disclosure of financial interests that might affect their decisions in the organization and operation of a technical system</a:t>
            </a:r>
          </a:p>
          <a:p>
            <a:pPr lvl="3"/>
            <a:r>
              <a:rPr lang="en-US" sz="1600" dirty="0"/>
              <a:t>“Chinese Wall” – Parties that disclose financial stake that may be inconsistent with expected behaviors for a given system can be isolated from the interactions in a given account or decision process to prevent their conflict of interest from affecting system performance.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71773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BD90-3D6E-2E4F-A11E-C56CF14DA68C}"/>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1C92DA54-7D58-D14A-963C-57DCECB7C339}"/>
              </a:ext>
            </a:extLst>
          </p:cNvPr>
          <p:cNvSpPr>
            <a:spLocks noGrp="1"/>
          </p:cNvSpPr>
          <p:nvPr>
            <p:ph idx="1"/>
          </p:nvPr>
        </p:nvSpPr>
        <p:spPr/>
        <p:txBody>
          <a:bodyPr>
            <a:normAutofit fontScale="55000" lnSpcReduction="20000"/>
          </a:bodyPr>
          <a:lstStyle/>
          <a:p>
            <a:pPr marL="0" indent="0">
              <a:buNone/>
            </a:pPr>
            <a:r>
              <a:rPr lang="en-US" dirty="0"/>
              <a:t>511. </a:t>
            </a:r>
            <a:r>
              <a:rPr lang="en-US"/>
              <a:t>Inaccurate Encoding/</a:t>
            </a:r>
            <a:r>
              <a:rPr lang="en-US" dirty="0"/>
              <a:t>Decoding (Mental Models) – Short Termism </a:t>
            </a:r>
          </a:p>
          <a:p>
            <a:pPr marL="0" indent="0">
              <a:buNone/>
            </a:pPr>
            <a:r>
              <a:rPr lang="en-US" dirty="0"/>
              <a:t>512. </a:t>
            </a:r>
            <a:r>
              <a:rPr lang="en-US"/>
              <a:t>Inaccurate Encoding/</a:t>
            </a:r>
            <a:r>
              <a:rPr lang="en-US" dirty="0"/>
              <a:t>Decoding (Mental Models) – Technical Debt</a:t>
            </a:r>
          </a:p>
          <a:p>
            <a:pPr marL="0" indent="0">
              <a:buNone/>
            </a:pPr>
            <a:r>
              <a:rPr lang="en-US" dirty="0"/>
              <a:t>513. </a:t>
            </a:r>
            <a:r>
              <a:rPr lang="en-US"/>
              <a:t>Inaccurate Encoding/</a:t>
            </a:r>
            <a:r>
              <a:rPr lang="en-US" dirty="0"/>
              <a:t>Decoding (Mental Models) – Path Dependence</a:t>
            </a:r>
          </a:p>
          <a:p>
            <a:pPr marL="0" indent="0">
              <a:buNone/>
            </a:pPr>
            <a:r>
              <a:rPr lang="en-US" dirty="0"/>
              <a:t>514. </a:t>
            </a:r>
            <a:r>
              <a:rPr lang="en-US"/>
              <a:t>Inaccurate Encoding/</a:t>
            </a:r>
            <a:r>
              <a:rPr lang="en-US" dirty="0"/>
              <a:t>Decoding (Mental Models) – Preserving Optionality</a:t>
            </a:r>
          </a:p>
          <a:p>
            <a:pPr marL="0" indent="0">
              <a:buNone/>
            </a:pPr>
            <a:r>
              <a:rPr lang="en-US" dirty="0"/>
              <a:t>515. </a:t>
            </a:r>
            <a:r>
              <a:rPr lang="en-US"/>
              <a:t>Inaccurate Encoding/</a:t>
            </a:r>
            <a:r>
              <a:rPr lang="en-US" dirty="0"/>
              <a:t>Decoding (Mental Models) – Precautionary Principle</a:t>
            </a:r>
          </a:p>
          <a:p>
            <a:pPr marL="0" indent="0">
              <a:buNone/>
            </a:pPr>
            <a:r>
              <a:rPr lang="en-US" dirty="0"/>
              <a:t>516. </a:t>
            </a:r>
            <a:r>
              <a:rPr lang="en-US"/>
              <a:t>Inaccurate Encoding/</a:t>
            </a:r>
            <a:r>
              <a:rPr lang="en-US" dirty="0"/>
              <a:t>Decoding (Mental Models) – Information Overload</a:t>
            </a:r>
          </a:p>
          <a:p>
            <a:pPr marL="0" indent="0">
              <a:buNone/>
            </a:pPr>
            <a:r>
              <a:rPr lang="en-US" dirty="0"/>
              <a:t>517. </a:t>
            </a:r>
            <a:r>
              <a:rPr lang="en-US"/>
              <a:t>Inaccurate Encoding/</a:t>
            </a:r>
            <a:r>
              <a:rPr lang="en-US" dirty="0"/>
              <a:t>Decoding (Mental Models) – Analysis Paralysis</a:t>
            </a:r>
          </a:p>
          <a:p>
            <a:pPr marL="0" indent="0">
              <a:buNone/>
            </a:pPr>
            <a:r>
              <a:rPr lang="en-US" dirty="0"/>
              <a:t>518. </a:t>
            </a:r>
            <a:r>
              <a:rPr lang="en-US"/>
              <a:t>Inaccurate Encoding/</a:t>
            </a:r>
            <a:r>
              <a:rPr lang="en-US" dirty="0"/>
              <a:t>Decoding (Mental Models) – Perfect is enemy of good</a:t>
            </a:r>
          </a:p>
          <a:p>
            <a:pPr marL="0" indent="0">
              <a:buNone/>
            </a:pPr>
            <a:r>
              <a:rPr lang="en-US" dirty="0"/>
              <a:t>519. </a:t>
            </a:r>
            <a:r>
              <a:rPr lang="en-US"/>
              <a:t>Inaccurate Encoding/</a:t>
            </a:r>
            <a:r>
              <a:rPr lang="en-US" dirty="0"/>
              <a:t>Decoding (Mental Models) – Reversible Decisions</a:t>
            </a:r>
          </a:p>
          <a:p>
            <a:pPr marL="0" indent="0">
              <a:buNone/>
            </a:pPr>
            <a:r>
              <a:rPr lang="en-US" dirty="0"/>
              <a:t>520. </a:t>
            </a:r>
            <a:r>
              <a:rPr lang="en-US"/>
              <a:t>Inaccurate Encoding/</a:t>
            </a:r>
            <a:r>
              <a:rPr lang="en-US" dirty="0"/>
              <a:t>Decoding (Mental Models) – Hick’s Law</a:t>
            </a:r>
          </a:p>
          <a:p>
            <a:pPr marL="0" indent="0">
              <a:buNone/>
            </a:pPr>
            <a:r>
              <a:rPr lang="en-US" dirty="0"/>
              <a:t>521. </a:t>
            </a:r>
            <a:r>
              <a:rPr lang="en-US"/>
              <a:t>Inaccurate Encoding/</a:t>
            </a:r>
            <a:r>
              <a:rPr lang="en-US" dirty="0"/>
              <a:t>Decoding (Mental Models) – Paradox of Choice</a:t>
            </a:r>
          </a:p>
          <a:p>
            <a:pPr marL="0" indent="0">
              <a:buNone/>
            </a:pPr>
            <a:r>
              <a:rPr lang="en-US" dirty="0"/>
              <a:t>522. </a:t>
            </a:r>
            <a:r>
              <a:rPr lang="en-US"/>
              <a:t>Inaccurate Encoding/</a:t>
            </a:r>
            <a:r>
              <a:rPr lang="en-US" dirty="0"/>
              <a:t>Decoding (Mental Models) – Decision Fatigue</a:t>
            </a:r>
          </a:p>
          <a:p>
            <a:pPr marL="0" indent="0">
              <a:buNone/>
            </a:pPr>
            <a:r>
              <a:rPr lang="en-US" dirty="0"/>
              <a:t>523. </a:t>
            </a:r>
            <a:r>
              <a:rPr lang="en-US"/>
              <a:t>Inaccurate Encoding/</a:t>
            </a:r>
            <a:r>
              <a:rPr lang="en-US" dirty="0"/>
              <a:t>Decoding (Mental Models) – Murphy’s Law</a:t>
            </a:r>
          </a:p>
          <a:p>
            <a:pPr marL="0" indent="0">
              <a:buNone/>
            </a:pPr>
            <a:r>
              <a:rPr lang="en-US" dirty="0"/>
              <a:t>524. </a:t>
            </a:r>
            <a:r>
              <a:rPr lang="en-US"/>
              <a:t>Inaccurate Encoding/</a:t>
            </a:r>
            <a:r>
              <a:rPr lang="en-US" dirty="0"/>
              <a:t>Decoding (Mental Models) – North Star</a:t>
            </a:r>
          </a:p>
          <a:p>
            <a:pPr marL="0" indent="0">
              <a:buNone/>
            </a:pPr>
            <a:r>
              <a:rPr lang="en-US" dirty="0"/>
              <a:t>525. </a:t>
            </a:r>
            <a:r>
              <a:rPr lang="en-US"/>
              <a:t>Inaccurate Encoding/</a:t>
            </a:r>
            <a:r>
              <a:rPr lang="en-US" dirty="0"/>
              <a:t>Decoding (Mental Models) – Compound Interest</a:t>
            </a:r>
          </a:p>
          <a:p>
            <a:pPr marL="0" indent="0">
              <a:buNone/>
            </a:pPr>
            <a:endParaRPr lang="en-US" dirty="0"/>
          </a:p>
        </p:txBody>
      </p:sp>
    </p:spTree>
    <p:extLst>
      <p:ext uri="{BB962C8B-B14F-4D97-AF65-F5344CB8AC3E}">
        <p14:creationId xmlns:p14="http://schemas.microsoft.com/office/powerpoint/2010/main" val="4130922351"/>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193.  Bias – Analytical/Statistical – </a:t>
            </a:r>
            <a:br>
              <a:rPr lang="en-US" sz="3600" dirty="0"/>
            </a:br>
            <a:r>
              <a:rPr lang="en-US" sz="3600" dirty="0"/>
              <a:t>Selection Bias</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biases associated with Selection Bias</a:t>
            </a:r>
          </a:p>
          <a:p>
            <a:pPr lvl="2"/>
            <a:r>
              <a:rPr lang="en-US" dirty="0"/>
              <a:t>Selection Bias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behavior of socio-technical systems depends on the reliable and predictable performance of both people/institutions and technologies.</a:t>
            </a:r>
          </a:p>
          <a:p>
            <a:pPr lvl="1"/>
            <a:r>
              <a:rPr lang="en-US" dirty="0"/>
              <a:t>In “selection bias” settings parties apply inappropriate or incomplete data to the analysis of one or more system functions [NOTE:  Seek improved definition]</a:t>
            </a:r>
          </a:p>
          <a:p>
            <a:pPr lvl="1"/>
            <a:r>
              <a:rPr lang="en-US" dirty="0"/>
              <a:t>Selection bias may be intentional or inadvertent</a:t>
            </a:r>
          </a:p>
          <a:p>
            <a:pPr lvl="2"/>
            <a:r>
              <a:rPr lang="en-US" dirty="0"/>
              <a:t>Intentional selection bias reflects a decision by a stakeholder to influence a process through the constraint of information taken into account in decision making</a:t>
            </a:r>
          </a:p>
          <a:p>
            <a:pPr lvl="3"/>
            <a:r>
              <a:rPr lang="en-US" dirty="0"/>
              <a:t>Cherry picking</a:t>
            </a:r>
          </a:p>
          <a:p>
            <a:pPr lvl="2"/>
            <a:r>
              <a:rPr lang="en-US" dirty="0"/>
              <a:t>Inadvertent selection bias arises when the selection of data for system analysis is erroneously assumed to be representative of the object of the study</a:t>
            </a:r>
          </a:p>
          <a:p>
            <a:pPr lvl="3"/>
            <a:r>
              <a:rPr lang="en-US" dirty="0"/>
              <a:t>Frequently results where causation relationships are confused with correlation, in which case the selected data is not </a:t>
            </a:r>
          </a:p>
          <a:p>
            <a:pPr lvl="1"/>
            <a:r>
              <a:rPr lang="en-US" dirty="0"/>
              <a:t>[Other?]</a:t>
            </a:r>
          </a:p>
          <a:p>
            <a:r>
              <a:rPr lang="en-US" dirty="0"/>
              <a:t>References</a:t>
            </a:r>
          </a:p>
          <a:p>
            <a:pPr lvl="1"/>
            <a:r>
              <a:rPr lang="en-US" dirty="0"/>
              <a:t>Wikipedia provides that: </a:t>
            </a:r>
          </a:p>
          <a:p>
            <a:pPr lvl="2"/>
            <a:r>
              <a:rPr lang="en-US" dirty="0"/>
              <a:t>“Statistical bias is a systematic tendency in the process of data collection, which results in lopsided, misleading results. This can occur in any of a number of ways, in the way the sample is selected, or in the way data are collected. It is a property of a statistical technique or of its results whereby the expected value of the results differs from the true underlying quantitative parameter being estimated.</a:t>
            </a:r>
          </a:p>
          <a:p>
            <a:pPr lvl="2"/>
            <a:r>
              <a:rPr lang="en-US" dirty="0"/>
              <a:t>Wikipedia provides that: Selection bias is the, conscious or unconscious, bias introduced into a study by the way individuals, groups or data are selected for analysis, if such a way means that true randomization is not achieved, thereby ensuring that the sample obtained is not representative of the population intended to be analyzed.</a:t>
            </a:r>
            <a:r>
              <a:rPr lang="en-US" baseline="30000" dirty="0"/>
              <a:t>  </a:t>
            </a:r>
            <a:r>
              <a:rPr lang="en-US" dirty="0"/>
              <a:t>This results in a sample that may be significantly different from the overall population.”</a:t>
            </a:r>
          </a:p>
          <a:p>
            <a:endParaRPr lang="en-US" dirty="0"/>
          </a:p>
        </p:txBody>
      </p:sp>
    </p:spTree>
    <p:extLst>
      <p:ext uri="{BB962C8B-B14F-4D97-AF65-F5344CB8AC3E}">
        <p14:creationId xmlns:p14="http://schemas.microsoft.com/office/powerpoint/2010/main" val="2377319429"/>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193.  Bias – Analytical/Statistical – </a:t>
            </a:r>
            <a:br>
              <a:rPr lang="en-US" sz="3600" dirty="0"/>
            </a:br>
            <a:r>
              <a:rPr lang="en-US" sz="3600" dirty="0"/>
              <a:t>Selection Bias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Selection bias is an experimental error that occurs when the participant pool, or the subsequent data, is not representative of the target population</a:t>
            </a:r>
          </a:p>
          <a:p>
            <a:pPr lvl="1"/>
            <a:r>
              <a:rPr lang="en-US" sz="2400" dirty="0"/>
              <a:t>Identifying the specific source of selection bias is important to mitigating this form of bias</a:t>
            </a:r>
          </a:p>
          <a:p>
            <a:pPr lvl="2"/>
            <a:r>
              <a:rPr lang="en-US" sz="2000" dirty="0"/>
              <a:t>Sampling Bias source – be aware of self-selection among participants which can be addressed by using a sample that is not self selecting</a:t>
            </a:r>
          </a:p>
          <a:p>
            <a:pPr lvl="2"/>
            <a:r>
              <a:rPr lang="en-US" sz="2000" dirty="0"/>
              <a:t>Pre-screening – prescreening of data/participants can distort sample population</a:t>
            </a:r>
          </a:p>
          <a:p>
            <a:pPr lvl="2"/>
            <a:r>
              <a:rPr lang="en-US" sz="2000" dirty="0"/>
              <a:t>Insufficient data or participants can also affect research results</a:t>
            </a:r>
          </a:p>
          <a:p>
            <a:pPr lvl="2"/>
            <a:r>
              <a:rPr lang="en-US" sz="2000" dirty="0"/>
              <a:t>Cherry picking can affect results</a:t>
            </a:r>
          </a:p>
          <a:p>
            <a:pPr lvl="3"/>
            <a:r>
              <a:rPr lang="en-US" sz="1600" dirty="0"/>
              <a:t>The result of intentional selection bias</a:t>
            </a:r>
          </a:p>
          <a:p>
            <a:pPr lvl="1"/>
            <a:r>
              <a:rPr lang="en-US" sz="2400" dirty="0"/>
              <a:t>Transparency and clarity can help to identify and address selection bias problems</a:t>
            </a:r>
          </a:p>
          <a:p>
            <a:pPr lvl="2"/>
            <a:r>
              <a:rPr lang="en-US" sz="2000" dirty="0"/>
              <a:t>NIH (NSF) and NGO requirements that all data from studies be published and made available for review</a:t>
            </a:r>
          </a:p>
          <a:p>
            <a:pPr lvl="1"/>
            <a:r>
              <a:rPr lang="en-US" dirty="0"/>
              <a:t>[Other?]</a:t>
            </a:r>
          </a:p>
          <a:p>
            <a:r>
              <a:rPr lang="en-US" dirty="0"/>
              <a:t>References</a:t>
            </a:r>
          </a:p>
          <a:p>
            <a:pPr lvl="1"/>
            <a:r>
              <a:rPr lang="en-US" dirty="0"/>
              <a:t>Definition of ”selection bias” above is from </a:t>
            </a:r>
            <a:r>
              <a:rPr lang="en-US" dirty="0">
                <a:hlinkClick r:id="rId2"/>
              </a:rPr>
              <a:t>https://imotions.com/blog/selection-bias/</a:t>
            </a:r>
            <a:r>
              <a:rPr lang="en-US" dirty="0"/>
              <a:t> </a:t>
            </a:r>
          </a:p>
          <a:p>
            <a:endParaRPr lang="en-US" dirty="0"/>
          </a:p>
        </p:txBody>
      </p:sp>
    </p:spTree>
    <p:extLst>
      <p:ext uri="{BB962C8B-B14F-4D97-AF65-F5344CB8AC3E}">
        <p14:creationId xmlns:p14="http://schemas.microsoft.com/office/powerpoint/2010/main" val="2017506569"/>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194.  Bias – Institutional – </a:t>
            </a:r>
            <a:br>
              <a:rPr lang="en-US" dirty="0"/>
            </a:br>
            <a:r>
              <a:rPr lang="en-US" dirty="0"/>
              <a:t>Academic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biases associated with academia and academic organizations</a:t>
            </a:r>
          </a:p>
          <a:p>
            <a:pPr lvl="2"/>
            <a:r>
              <a:rPr lang="en-US" dirty="0"/>
              <a:t>Academia 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performance of socio-technical systems (including but not limited to information networks) depends on the reliable and predictable performance of both people/institutions and technologies.</a:t>
            </a:r>
          </a:p>
          <a:p>
            <a:pPr lvl="1"/>
            <a:r>
              <a:rPr lang="en-US" dirty="0"/>
              <a:t>When technical and socio-technical systems are developed in whole or in part in academic settings, bias can arise from a variety of institutional, individual, systemic, social and financial sources.</a:t>
            </a:r>
          </a:p>
          <a:p>
            <a:pPr lvl="1"/>
            <a:r>
              <a:rPr lang="en-US" dirty="0"/>
              <a:t>Academic bias is particularly important in evaluating information technology systems, since significant academic research forms the basis for design, development, deployment and operation of modern computing, telecommunications and information processing systems.</a:t>
            </a:r>
          </a:p>
          <a:p>
            <a:pPr lvl="2"/>
            <a:r>
              <a:rPr lang="en-US" dirty="0"/>
              <a:t>How can implementers, operators, relying parties and other stakeholders detect the presence of various forms of academic bias that can affect the threat and vulnerability profile of a given system that incorporates technical and research output of such academic institutions?</a:t>
            </a:r>
          </a:p>
          <a:p>
            <a:pPr lvl="1"/>
            <a:r>
              <a:rPr lang="en-US" dirty="0"/>
              <a:t>[Other?]</a:t>
            </a:r>
          </a:p>
          <a:p>
            <a:r>
              <a:rPr lang="en-US" dirty="0"/>
              <a:t>References</a:t>
            </a:r>
          </a:p>
          <a:p>
            <a:pPr lvl="1"/>
            <a:r>
              <a:rPr lang="en-US" dirty="0"/>
              <a:t>Wikipedia provides that: </a:t>
            </a:r>
          </a:p>
          <a:p>
            <a:pPr lvl="2"/>
            <a:r>
              <a:rPr lang="en-US" dirty="0"/>
              <a:t>“Academic bias is the bias or perceived bias of scholars allowing their beliefs to shape their research and the scientific community. Lately, claims of bias in the US are often linked to claims by conservatives of pervasive bias against political conservatives and religious Christians. Some have argued that these claims are based upon anecdotal evidence which would not reliably indicate systematic bias and have suggested that this divide is due to self-selection of conservatives choosing not to pursue academic careers. There is some evidence that perception of classroom bias may be rooted in issues of sexuality, race, class and sex as much or more than in religion.”</a:t>
            </a:r>
          </a:p>
          <a:p>
            <a:endParaRPr lang="en-US" dirty="0"/>
          </a:p>
        </p:txBody>
      </p:sp>
    </p:spTree>
    <p:extLst>
      <p:ext uri="{BB962C8B-B14F-4D97-AF65-F5344CB8AC3E}">
        <p14:creationId xmlns:p14="http://schemas.microsoft.com/office/powerpoint/2010/main" val="4263163662"/>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194.  Bias – Institutional – </a:t>
            </a:r>
            <a:br>
              <a:rPr lang="en-US" dirty="0"/>
            </a:br>
            <a:r>
              <a:rPr lang="en-US" dirty="0"/>
              <a:t>Academic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Many of the sources of bias that can influence meaning and risk in academic settings and studies are not limited to academic settings</a:t>
            </a:r>
          </a:p>
          <a:p>
            <a:pPr lvl="2"/>
            <a:r>
              <a:rPr lang="en-US" sz="2000" dirty="0"/>
              <a:t>Academia is characterized by particular dynamics that may enhance the effect of certain types of bias</a:t>
            </a:r>
          </a:p>
          <a:p>
            <a:pPr lvl="2"/>
            <a:r>
              <a:rPr lang="en-US" sz="2000" dirty="0"/>
              <a:t>Academic institutions (and entities dealing with academic institutions) should review the general bias slides to identify the extent to which one or more of these sources of bias may be present</a:t>
            </a:r>
          </a:p>
          <a:p>
            <a:pPr lvl="1"/>
            <a:r>
              <a:rPr lang="en-US" sz="2400" dirty="0"/>
              <a:t>Academia represents a particular sector of society that is characterized by some unique sorts of relationships and interactions that give rise to certain unique forms of bias</a:t>
            </a:r>
          </a:p>
          <a:p>
            <a:pPr lvl="2"/>
            <a:r>
              <a:rPr lang="en-US" sz="2000" dirty="0"/>
              <a:t>The “Bias-Institutional – Academic” slides in this Atlas identify and catalog a subset of academic biases that may cause information risks in a system.</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47494877"/>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195. Bias – Institutional – </a:t>
            </a:r>
            <a:br>
              <a:rPr lang="en-US" dirty="0"/>
            </a:br>
            <a:r>
              <a:rPr lang="en-US" dirty="0"/>
              <a:t>Academic  - Experimenter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actions and behaviors of stakeholders in socio-technical systems can be affected by biases associated with academia and academic organizations, including “Experimenter Bias”</a:t>
            </a:r>
          </a:p>
          <a:p>
            <a:pPr lvl="2"/>
            <a:r>
              <a:rPr lang="en-US" dirty="0"/>
              <a:t>Experimenter Bias-related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performance of socio-technical systems (including but not limited to information networks) depends on the reliable and predictable performance of both people/institutions and technologies.</a:t>
            </a:r>
          </a:p>
          <a:p>
            <a:pPr lvl="1"/>
            <a:r>
              <a:rPr lang="en-US" dirty="0"/>
              <a:t>When technical and socio-technical systems are developed in whole or in part in academic settings, bias can arise from experimenters and other researchers having certain expectations regarding their results that influence their design, operation and observations in an experiment</a:t>
            </a:r>
          </a:p>
          <a:p>
            <a:pPr lvl="2"/>
            <a:r>
              <a:rPr lang="en-US" dirty="0"/>
              <a:t>Experimenter bias is a form of “expectancy” bias that occurs outside of the academic setting</a:t>
            </a:r>
          </a:p>
          <a:p>
            <a:pPr lvl="1"/>
            <a:endParaRPr lang="en-US" dirty="0"/>
          </a:p>
          <a:p>
            <a:pPr lvl="1"/>
            <a:endParaRPr lang="en-US" dirty="0"/>
          </a:p>
          <a:p>
            <a:pPr lvl="1"/>
            <a:r>
              <a:rPr lang="en-US" dirty="0"/>
              <a:t>[Other?]</a:t>
            </a:r>
          </a:p>
          <a:p>
            <a:r>
              <a:rPr lang="en-US" dirty="0"/>
              <a:t>References</a:t>
            </a:r>
          </a:p>
          <a:p>
            <a:pPr lvl="1"/>
            <a:r>
              <a:rPr lang="en-US" dirty="0"/>
              <a:t>Wikipedia provides that: </a:t>
            </a:r>
          </a:p>
          <a:p>
            <a:pPr lvl="2"/>
            <a:r>
              <a:rPr lang="en-US" dirty="0"/>
              <a:t>In science research, experimenter bias occurs when experimenter expectancies regarding study results bias the research outcome. Examples of experimenter bias include conscious or unconscious influences on subject behavior including creation of demand characteristics that influence subjects and altered or selective recording of experimental results themselves.</a:t>
            </a:r>
          </a:p>
          <a:p>
            <a:endParaRPr lang="en-US" dirty="0"/>
          </a:p>
        </p:txBody>
      </p:sp>
    </p:spTree>
    <p:extLst>
      <p:ext uri="{BB962C8B-B14F-4D97-AF65-F5344CB8AC3E}">
        <p14:creationId xmlns:p14="http://schemas.microsoft.com/office/powerpoint/2010/main" val="1487872365"/>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195. Bias – Institutional – </a:t>
            </a:r>
            <a:br>
              <a:rPr lang="en-US" dirty="0"/>
            </a:br>
            <a:r>
              <a:rPr lang="en-US" dirty="0"/>
              <a:t>Academic  - Experimenter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If and to the extent that experimenter bias is viewed as an academic version of “expectancy bias,” it can invite the application of some of the mitigation strategies suggested in this Atlas of “expectancy bias”</a:t>
            </a:r>
          </a:p>
          <a:p>
            <a:pPr lvl="1"/>
            <a:r>
              <a:rPr lang="en-US" sz="2400" dirty="0"/>
              <a:t>Some of the systems and processes for curbing and mitigating Experimenter bias are already present in the time tested processes</a:t>
            </a:r>
          </a:p>
          <a:p>
            <a:pPr lvl="2"/>
            <a:r>
              <a:rPr lang="en-US" sz="2000" dirty="0"/>
              <a:t>Result of “self-testing” “self correcting” systems of scientific method</a:t>
            </a:r>
          </a:p>
          <a:p>
            <a:pPr lvl="2"/>
            <a:r>
              <a:rPr lang="en-US" sz="2000" dirty="0"/>
              <a:t>Peer review</a:t>
            </a:r>
          </a:p>
          <a:p>
            <a:pPr lvl="2"/>
            <a:r>
              <a:rPr lang="en-US" sz="2000" dirty="0"/>
              <a:t>Reproducibility</a:t>
            </a:r>
          </a:p>
          <a:p>
            <a:pPr lvl="2"/>
            <a:r>
              <a:rPr lang="en-US" sz="2000" dirty="0"/>
              <a:t>Publication of negative data</a:t>
            </a:r>
          </a:p>
          <a:p>
            <a:pPr lvl="2"/>
            <a:r>
              <a:rPr lang="en-US" sz="2000" dirty="0"/>
              <a:t>Calls for publication of original research question as well as final research question</a:t>
            </a:r>
          </a:p>
          <a:p>
            <a:pPr lvl="1"/>
            <a:r>
              <a:rPr lang="en-US" sz="2400" dirty="0"/>
              <a:t>Pre-review of methods and results can help curb propagation of bias through academic channels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6667838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196. Bias – Institutional – </a:t>
            </a:r>
            <a:br>
              <a:rPr lang="en-US" dirty="0"/>
            </a:br>
            <a:r>
              <a:rPr lang="en-US" dirty="0"/>
              <a:t>Academic  -  Funding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biases associated with academia and academic organizations, such as Funding</a:t>
            </a:r>
          </a:p>
          <a:p>
            <a:pPr lvl="2"/>
            <a:r>
              <a:rPr lang="en-US" dirty="0"/>
              <a:t>Academic funding-related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performance of socio-technical systems (including but not limited to information networks) depends on the reliable and predictable performance of both people/institutions and technologies.</a:t>
            </a:r>
          </a:p>
          <a:p>
            <a:pPr lvl="1"/>
            <a:r>
              <a:rPr lang="en-US" dirty="0"/>
              <a:t>When technical and socio-technical systems are developed in whole or in part in academic settings, bias can arise from funding considerations can affect the decisions and judgment of researchers, designers and developers in ways that could affect their judgment, research direction, etc.</a:t>
            </a:r>
          </a:p>
          <a:p>
            <a:pPr lvl="1"/>
            <a:r>
              <a:rPr lang="en-US" dirty="0"/>
              <a:t>Funding bias in academia is related to “financial stake” bias in broader, non-academic, contexts </a:t>
            </a:r>
          </a:p>
          <a:p>
            <a:pPr lvl="2"/>
            <a:r>
              <a:rPr lang="en-US" dirty="0"/>
              <a:t>See “Financial Stake” slides in Atlas</a:t>
            </a:r>
          </a:p>
          <a:p>
            <a:pPr lvl="1"/>
            <a:r>
              <a:rPr lang="en-US" dirty="0"/>
              <a:t>The application of academic papers and research to the broader economy and society invites more specific attention and resources into the work of curbing funding biases</a:t>
            </a:r>
          </a:p>
          <a:p>
            <a:pPr lvl="2"/>
            <a:r>
              <a:rPr lang="en-US" dirty="0"/>
              <a:t>Academic studies may be perceived as more authoritative and neutral than other materials, and hence the effects of funding bias can be more broadly detrimental to the variety of organizations and individuals that may rely on such materials</a:t>
            </a:r>
          </a:p>
          <a:p>
            <a:pPr lvl="1"/>
            <a:endParaRPr lang="en-US" dirty="0"/>
          </a:p>
          <a:p>
            <a:pPr lvl="1"/>
            <a:r>
              <a:rPr lang="en-US" dirty="0"/>
              <a:t>[Other?]</a:t>
            </a:r>
          </a:p>
          <a:p>
            <a:r>
              <a:rPr lang="en-US" dirty="0"/>
              <a:t>References</a:t>
            </a:r>
          </a:p>
          <a:p>
            <a:pPr lvl="1"/>
            <a:r>
              <a:rPr lang="en-US" dirty="0"/>
              <a:t>Wikipedia provides that:  </a:t>
            </a:r>
          </a:p>
          <a:p>
            <a:pPr lvl="2"/>
            <a:r>
              <a:rPr lang="en-US" dirty="0"/>
              <a:t>“Funding bias refers to the tendency of a scientific study to support the interests of the study's financial sponsor. This phenomenon is recognized sufficiently that researchers undertake studies to examine bias in past published studies. It can be caused by any or all of:  a conscious or subconscious sense of obligation of researchers towards their employers,</a:t>
            </a:r>
            <a:r>
              <a:rPr lang="en-US" baseline="30000" dirty="0"/>
              <a:t> </a:t>
            </a:r>
            <a:r>
              <a:rPr lang="en-US" dirty="0"/>
              <a:t>misconduct or malpractice, publication bias or reporting bias.”</a:t>
            </a:r>
          </a:p>
          <a:p>
            <a:endParaRPr lang="en-US" dirty="0"/>
          </a:p>
        </p:txBody>
      </p:sp>
    </p:spTree>
    <p:extLst>
      <p:ext uri="{BB962C8B-B14F-4D97-AF65-F5344CB8AC3E}">
        <p14:creationId xmlns:p14="http://schemas.microsoft.com/office/powerpoint/2010/main" val="2463035931"/>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196. Bias – Institutional – </a:t>
            </a:r>
            <a:br>
              <a:rPr lang="en-US" dirty="0"/>
            </a:br>
            <a:r>
              <a:rPr lang="en-US" dirty="0"/>
              <a:t>Academic  - Funding</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Please see Atlas slides for “financial stake” for related mitigation approaches, metrics and actions</a:t>
            </a:r>
          </a:p>
          <a:p>
            <a:pPr lvl="1"/>
            <a:r>
              <a:rPr lang="en-US" sz="2400" dirty="0"/>
              <a:t>In academic settings, funding and financial stake bias takes forms that reflect some of the unique funding structures of academia, and invite consideration of some particular approaches to mitigation</a:t>
            </a:r>
          </a:p>
          <a:p>
            <a:pPr lvl="2"/>
            <a:r>
              <a:rPr lang="en-US" sz="2000" dirty="0"/>
              <a:t>Donor/funder oversight – maximum leverage is available to funders who can establish stipulations and prerequisites to funding</a:t>
            </a:r>
          </a:p>
          <a:p>
            <a:pPr lvl="2"/>
            <a:r>
              <a:rPr lang="en-US" sz="2000" dirty="0"/>
              <a:t>Academic institution oversight – Universities as employers of professors (even tenured professors) can create policies and rules to govern their employees, including rules on acceptance of outside funding</a:t>
            </a:r>
          </a:p>
          <a:p>
            <a:pPr lvl="3"/>
            <a:r>
              <a:rPr lang="en-US" sz="1600" dirty="0"/>
              <a:t>Tech transfer rules and approaches of universities reflect the dynamics of university/professor/third-parties in situations where there is protectable (and potentially valuable) IP (patents, copyrights, trade secrets, etc.)</a:t>
            </a:r>
          </a:p>
          <a:p>
            <a:pPr lvl="3"/>
            <a:r>
              <a:rPr lang="en-US" sz="1600" dirty="0"/>
              <a:t>Employer oversight of outside funding relationships may be less developed  outside of the tech transfer context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03610472"/>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197. Bias – Institutional – </a:t>
            </a:r>
            <a:br>
              <a:rPr lang="en-US" dirty="0"/>
            </a:br>
            <a:r>
              <a:rPr lang="en-US" dirty="0"/>
              <a:t>Academic  -   FUTON</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actions and behaviors of stakeholders in socio-technical systems can be affected by biases associated with academia and academic organizations</a:t>
            </a:r>
          </a:p>
          <a:p>
            <a:pPr lvl="2"/>
            <a:r>
              <a:rPr lang="en-US" dirty="0"/>
              <a:t>Academia related issues associated with “FULL TEXT ON NET” (FUTON)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performance of socio-technical systems (including but not limited to information networks) depends on the reliable and predictable performance of both people/institutions and technologies.</a:t>
            </a:r>
          </a:p>
          <a:p>
            <a:pPr lvl="1"/>
            <a:r>
              <a:rPr lang="en-US" dirty="0"/>
              <a:t>When technical and socio-technical systems are developed in whole or in part in academic settings, bias can arise from a unique form of unintentional selection bias that arises based on the relative ease of access online to open access journals (versus charged-access publications) and the resort by researchers to abstracts rather than complete articles (the latter called NAA (No abstract available) bias.</a:t>
            </a:r>
          </a:p>
          <a:p>
            <a:pPr lvl="1"/>
            <a:r>
              <a:rPr lang="en-US" dirty="0"/>
              <a:t>These forms of bias can perpetuate inadvertent misinformation to the extent it is then picked up and referenced in later publications</a:t>
            </a:r>
          </a:p>
          <a:p>
            <a:pPr lvl="1"/>
            <a:r>
              <a:rPr lang="en-US" dirty="0"/>
              <a:t>[Other?]</a:t>
            </a:r>
          </a:p>
          <a:p>
            <a:r>
              <a:rPr lang="en-US" dirty="0"/>
              <a:t>References</a:t>
            </a:r>
          </a:p>
          <a:p>
            <a:pPr lvl="1"/>
            <a:r>
              <a:rPr lang="en-US" dirty="0"/>
              <a:t>Wikipedia provides that: </a:t>
            </a:r>
          </a:p>
          <a:p>
            <a:pPr lvl="2"/>
            <a:r>
              <a:rPr lang="en-US" dirty="0"/>
              <a:t>Full text on net (or FUTON) bias is a tendency of scholars to cite academic journals with open access—that is, journals that make their full text available on the. internet without charge—in their own writing as compared with toll access publications. Scholars can more easily discover and access articles that have their full text on the internet, which increases authors' likelihood of reading, quoting, and citing these articles, this may increase the impact factor of open access journals relative to journals without open access.</a:t>
            </a:r>
          </a:p>
          <a:p>
            <a:pPr lvl="2"/>
            <a:r>
              <a:rPr lang="en-US" dirty="0"/>
              <a:t>The related bias, no abstract available bias (NAA bias) is scholars' tendency to cite journal articles that have an abstract available online more readily than articles that do not.</a:t>
            </a:r>
          </a:p>
          <a:p>
            <a:pPr lvl="1"/>
            <a:endParaRPr lang="en-US" dirty="0"/>
          </a:p>
          <a:p>
            <a:endParaRPr lang="en-US" dirty="0"/>
          </a:p>
        </p:txBody>
      </p:sp>
    </p:spTree>
    <p:extLst>
      <p:ext uri="{BB962C8B-B14F-4D97-AF65-F5344CB8AC3E}">
        <p14:creationId xmlns:p14="http://schemas.microsoft.com/office/powerpoint/2010/main" val="153528090"/>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197. Bias – Institutional – </a:t>
            </a:r>
            <a:br>
              <a:rPr lang="en-US" dirty="0"/>
            </a:br>
            <a:r>
              <a:rPr lang="en-US" dirty="0"/>
              <a:t>Academic  - FUTON</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FUTON is a form of inadvertent “Selection bias” that arises in academic settings when time and resource-constrained researchers rely on the ease of accessing electronic publications (and abstracts in the case of NAA bias) in performing literature searches and other background research</a:t>
            </a:r>
          </a:p>
          <a:p>
            <a:pPr lvl="2"/>
            <a:r>
              <a:rPr lang="en-US" sz="2000" dirty="0"/>
              <a:t>Reference the Atlas slides relating to “selection bias” for potential mitigation strategies associated with FUTON</a:t>
            </a:r>
          </a:p>
          <a:p>
            <a:pPr lvl="1"/>
            <a:r>
              <a:rPr lang="en-US" sz="2400" dirty="0"/>
              <a:t>FUTON affects academic and scientific research integrity by introducing data and information into analysis that is based on ease of access to online materials, often at the expense of more probative and relevant authorities (that may be more difficult to find offline, or more expensive to access online)</a:t>
            </a:r>
          </a:p>
          <a:p>
            <a:pPr lvl="2"/>
            <a:r>
              <a:rPr lang="en-US" sz="2000" dirty="0"/>
              <a:t>Economic support of academic institutions offering mass licenses to professors and students can help to offset negative effects of constrained set of materials available FUTON</a:t>
            </a:r>
          </a:p>
          <a:p>
            <a:pPr lvl="2"/>
            <a:endParaRPr lang="en-US" sz="2000" dirty="0"/>
          </a:p>
          <a:p>
            <a:pPr lvl="1"/>
            <a:endParaRPr lang="en-US" sz="2400" dirty="0"/>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88992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7D58-F4A1-6B45-99CF-7631918A7855}"/>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A5411232-2F68-7141-9345-6587BE1F6EF1}"/>
              </a:ext>
            </a:extLst>
          </p:cNvPr>
          <p:cNvSpPr>
            <a:spLocks noGrp="1"/>
          </p:cNvSpPr>
          <p:nvPr>
            <p:ph idx="1"/>
          </p:nvPr>
        </p:nvSpPr>
        <p:spPr/>
        <p:txBody>
          <a:bodyPr>
            <a:normAutofit fontScale="55000" lnSpcReduction="20000"/>
          </a:bodyPr>
          <a:lstStyle/>
          <a:p>
            <a:pPr marL="0" indent="0">
              <a:buNone/>
            </a:pPr>
            <a:r>
              <a:rPr lang="en-US" dirty="0"/>
              <a:t>526. </a:t>
            </a:r>
            <a:r>
              <a:rPr lang="en-US"/>
              <a:t>Inaccurate Encoding/</a:t>
            </a:r>
            <a:r>
              <a:rPr lang="en-US" dirty="0"/>
              <a:t>Decoding (Mental Models) – 2-Front Wars </a:t>
            </a:r>
          </a:p>
          <a:p>
            <a:pPr marL="0" indent="0">
              <a:buNone/>
            </a:pPr>
            <a:r>
              <a:rPr lang="en-US" dirty="0"/>
              <a:t>527. </a:t>
            </a:r>
            <a:r>
              <a:rPr lang="en-US"/>
              <a:t>Inaccurate Encoding/</a:t>
            </a:r>
            <a:r>
              <a:rPr lang="en-US" dirty="0"/>
              <a:t>Decoding (Mental Models) – Multi-tasking</a:t>
            </a:r>
          </a:p>
          <a:p>
            <a:pPr marL="0" indent="0">
              <a:buNone/>
            </a:pPr>
            <a:r>
              <a:rPr lang="en-US" dirty="0"/>
              <a:t>528. </a:t>
            </a:r>
            <a:r>
              <a:rPr lang="en-US"/>
              <a:t>Inaccurate Encoding/</a:t>
            </a:r>
            <a:r>
              <a:rPr lang="en-US" dirty="0"/>
              <a:t>Decoding (Mental Models) – Top-of-Mind Idea</a:t>
            </a:r>
          </a:p>
          <a:p>
            <a:pPr marL="0" indent="0">
              <a:buNone/>
            </a:pPr>
            <a:r>
              <a:rPr lang="en-US" dirty="0"/>
              <a:t>529. </a:t>
            </a:r>
            <a:r>
              <a:rPr lang="en-US"/>
              <a:t>Inaccurate Encoding/</a:t>
            </a:r>
            <a:r>
              <a:rPr lang="en-US" dirty="0"/>
              <a:t>Decoding (Mental Models) – Deep Work</a:t>
            </a:r>
          </a:p>
          <a:p>
            <a:pPr marL="0" indent="0">
              <a:buNone/>
            </a:pPr>
            <a:r>
              <a:rPr lang="en-US" dirty="0"/>
              <a:t>530. </a:t>
            </a:r>
            <a:r>
              <a:rPr lang="en-US"/>
              <a:t>Inaccurate Encoding/</a:t>
            </a:r>
            <a:r>
              <a:rPr lang="en-US" dirty="0"/>
              <a:t>Decoding (Mental Models) – Eisenhower Decision Matrix</a:t>
            </a:r>
          </a:p>
          <a:p>
            <a:pPr marL="0" indent="0">
              <a:buNone/>
            </a:pPr>
            <a:r>
              <a:rPr lang="en-US" dirty="0"/>
              <a:t>531. </a:t>
            </a:r>
            <a:r>
              <a:rPr lang="en-US"/>
              <a:t>Inaccurate Encoding/</a:t>
            </a:r>
            <a:r>
              <a:rPr lang="en-US" dirty="0"/>
              <a:t>Decoding (Mental Models) – Sayre’s Law</a:t>
            </a:r>
          </a:p>
          <a:p>
            <a:pPr marL="0" indent="0">
              <a:buNone/>
            </a:pPr>
            <a:r>
              <a:rPr lang="en-US" dirty="0"/>
              <a:t>532. </a:t>
            </a:r>
            <a:r>
              <a:rPr lang="en-US"/>
              <a:t>Inaccurate Encoding/</a:t>
            </a:r>
            <a:r>
              <a:rPr lang="en-US" dirty="0"/>
              <a:t>Decoding (Mental Models) – Bike-Shedding</a:t>
            </a:r>
          </a:p>
          <a:p>
            <a:pPr marL="0" indent="0">
              <a:buNone/>
            </a:pPr>
            <a:r>
              <a:rPr lang="en-US" dirty="0"/>
              <a:t>533. </a:t>
            </a:r>
            <a:r>
              <a:rPr lang="en-US"/>
              <a:t>Inaccurate Encoding/</a:t>
            </a:r>
            <a:r>
              <a:rPr lang="en-US" dirty="0"/>
              <a:t>Decoding (Mental Models) – Opportunity Cost</a:t>
            </a:r>
          </a:p>
          <a:p>
            <a:pPr marL="0" indent="0">
              <a:buNone/>
            </a:pPr>
            <a:r>
              <a:rPr lang="en-US" dirty="0"/>
              <a:t>534. </a:t>
            </a:r>
            <a:r>
              <a:rPr lang="en-US"/>
              <a:t>Inaccurate Encoding/</a:t>
            </a:r>
            <a:r>
              <a:rPr lang="en-US" dirty="0"/>
              <a:t>Decoding (Mental Models) – Opportunity Cost of Capital</a:t>
            </a:r>
          </a:p>
          <a:p>
            <a:pPr marL="0" indent="0">
              <a:buNone/>
            </a:pPr>
            <a:r>
              <a:rPr lang="en-US" dirty="0"/>
              <a:t>535. </a:t>
            </a:r>
            <a:r>
              <a:rPr lang="en-US"/>
              <a:t>Inaccurate Encoding/</a:t>
            </a:r>
            <a:r>
              <a:rPr lang="en-US" dirty="0"/>
              <a:t>Decoding (Mental Models) – BATNA – Best Alt. To </a:t>
            </a:r>
            <a:r>
              <a:rPr lang="en-US" dirty="0" err="1"/>
              <a:t>Nego</a:t>
            </a:r>
            <a:r>
              <a:rPr lang="en-US" dirty="0"/>
              <a:t>. K</a:t>
            </a:r>
          </a:p>
          <a:p>
            <a:pPr marL="0" indent="0">
              <a:buNone/>
            </a:pPr>
            <a:r>
              <a:rPr lang="en-US" dirty="0"/>
              <a:t>536. </a:t>
            </a:r>
            <a:r>
              <a:rPr lang="en-US"/>
              <a:t>Inaccurate Encoding/</a:t>
            </a:r>
            <a:r>
              <a:rPr lang="en-US" dirty="0"/>
              <a:t>Decoding (Mental Models) – Leverage</a:t>
            </a:r>
          </a:p>
          <a:p>
            <a:pPr marL="0" indent="0">
              <a:buNone/>
            </a:pPr>
            <a:r>
              <a:rPr lang="en-US" dirty="0"/>
              <a:t>537. </a:t>
            </a:r>
            <a:r>
              <a:rPr lang="en-US"/>
              <a:t>Inaccurate Encoding/</a:t>
            </a:r>
            <a:r>
              <a:rPr lang="en-US" dirty="0"/>
              <a:t>Decoding (Mental Models) – High-Leverage Activities</a:t>
            </a:r>
          </a:p>
          <a:p>
            <a:pPr marL="0" indent="0">
              <a:buNone/>
            </a:pPr>
            <a:r>
              <a:rPr lang="en-US" dirty="0"/>
              <a:t>538. </a:t>
            </a:r>
            <a:r>
              <a:rPr lang="en-US"/>
              <a:t>Inaccurate Encoding/</a:t>
            </a:r>
            <a:r>
              <a:rPr lang="en-US" dirty="0"/>
              <a:t>Decoding (Mental Models) – Pareto Principle</a:t>
            </a:r>
          </a:p>
          <a:p>
            <a:pPr marL="0" indent="0">
              <a:buNone/>
            </a:pPr>
            <a:r>
              <a:rPr lang="en-US" dirty="0"/>
              <a:t>539. </a:t>
            </a:r>
            <a:r>
              <a:rPr lang="en-US"/>
              <a:t>Inaccurate Encoding/</a:t>
            </a:r>
            <a:r>
              <a:rPr lang="en-US" dirty="0"/>
              <a:t>Decoding (Mental Models) – Power Law Distribution</a:t>
            </a:r>
          </a:p>
          <a:p>
            <a:pPr marL="0" indent="0">
              <a:buNone/>
            </a:pPr>
            <a:r>
              <a:rPr lang="en-US" dirty="0"/>
              <a:t>540. </a:t>
            </a:r>
            <a:r>
              <a:rPr lang="en-US"/>
              <a:t>Inaccurate Encoding/</a:t>
            </a:r>
            <a:r>
              <a:rPr lang="en-US" dirty="0"/>
              <a:t>Decoding (Mental Models) – Law of Diminishing Returns</a:t>
            </a:r>
          </a:p>
          <a:p>
            <a:pPr marL="0" indent="0">
              <a:buNone/>
            </a:pPr>
            <a:r>
              <a:rPr lang="en-US" dirty="0"/>
              <a:t> </a:t>
            </a:r>
          </a:p>
        </p:txBody>
      </p:sp>
    </p:spTree>
    <p:extLst>
      <p:ext uri="{BB962C8B-B14F-4D97-AF65-F5344CB8AC3E}">
        <p14:creationId xmlns:p14="http://schemas.microsoft.com/office/powerpoint/2010/main" val="2997171699"/>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198. Bias – Institutional – </a:t>
            </a:r>
            <a:br>
              <a:rPr lang="en-US" dirty="0"/>
            </a:br>
            <a:r>
              <a:rPr lang="en-US" dirty="0"/>
              <a:t>Academic  -   Publication</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biases associated with academia and academic organizations, including those arising from publication concerns.</a:t>
            </a:r>
          </a:p>
          <a:p>
            <a:pPr lvl="2"/>
            <a:r>
              <a:rPr lang="en-US" dirty="0"/>
              <a:t>Academia related publication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performance of socio-technical systems (including but not limited to information networks) depends on the reliable and predictable performance of both people/institutions and technologies.</a:t>
            </a:r>
          </a:p>
          <a:p>
            <a:pPr lvl="1"/>
            <a:r>
              <a:rPr lang="en-US" dirty="0"/>
              <a:t>When technical and socio-technical systems are developed in whole or in part in academic settings, bias can arise from the pressures associated with publication</a:t>
            </a:r>
          </a:p>
          <a:p>
            <a:pPr lvl="1"/>
            <a:r>
              <a:rPr lang="en-US" dirty="0"/>
              <a:t>Publication success is a “currency” in academia, and academic enthusiasm for the accomplishment of publishing an academic paper can incentivize actions and behaviors that can “bias” the analyses and results of academic work.</a:t>
            </a:r>
          </a:p>
          <a:p>
            <a:pPr lvl="1"/>
            <a:r>
              <a:rPr lang="en-US" dirty="0"/>
              <a:t>Pressures of publication can manifest in actions such as:</a:t>
            </a:r>
          </a:p>
          <a:p>
            <a:pPr lvl="2"/>
            <a:r>
              <a:rPr lang="en-US" dirty="0"/>
              <a:t>Desire to demonstrate significant findings</a:t>
            </a:r>
          </a:p>
          <a:p>
            <a:pPr lvl="2"/>
            <a:r>
              <a:rPr lang="en-US" dirty="0"/>
              <a:t>Disincentive to publication of studies showing negative results</a:t>
            </a:r>
          </a:p>
          <a:p>
            <a:pPr lvl="2"/>
            <a:r>
              <a:rPr lang="en-US" dirty="0"/>
              <a:t>Tendency to iterate popular paradigms and suppress negative findings that vary too greatly from accepted doctrine</a:t>
            </a:r>
          </a:p>
          <a:p>
            <a:pPr lvl="3"/>
            <a:r>
              <a:rPr lang="en-US" dirty="0"/>
              <a:t>This latter bias can suppress truth for years or decades</a:t>
            </a:r>
          </a:p>
          <a:p>
            <a:pPr lvl="4"/>
            <a:r>
              <a:rPr lang="en-US" dirty="0"/>
              <a:t>See, e.g., research on Heliobactor pylori as cause of ulcers</a:t>
            </a:r>
          </a:p>
          <a:p>
            <a:pPr lvl="4"/>
            <a:r>
              <a:rPr lang="en-US" dirty="0"/>
              <a:t>See, e.g., Copernicus</a:t>
            </a:r>
          </a:p>
          <a:p>
            <a:pPr lvl="1"/>
            <a:r>
              <a:rPr lang="en-US" dirty="0"/>
              <a:t>[Other?]</a:t>
            </a:r>
          </a:p>
          <a:p>
            <a:r>
              <a:rPr lang="en-US" dirty="0"/>
              <a:t>References</a:t>
            </a:r>
          </a:p>
          <a:p>
            <a:pPr lvl="1"/>
            <a:r>
              <a:rPr lang="en-US" dirty="0"/>
              <a:t>Wikipedia provides that: </a:t>
            </a:r>
          </a:p>
          <a:p>
            <a:pPr lvl="2"/>
            <a:r>
              <a:rPr lang="en-US" dirty="0"/>
              <a:t>“Publication bias is a type of bias tat arises with regard to what academic research is likely to be published because of a tendency of researchers, and journal editors, to prefer some outcomes rather than others e.g. results showing a significant finding, leads to a problematic bias in the published literature. This can propagate further as literature proof of claims about support for a hypothesis will themselves be biased if the original literature is contaminated by publication bias.</a:t>
            </a:r>
            <a:r>
              <a:rPr lang="en-US" baseline="30000" dirty="0"/>
              <a:t> </a:t>
            </a:r>
            <a:r>
              <a:rPr lang="en-US" dirty="0"/>
              <a:t>Studies with significant results often do not appear to be superior to studies with a null result with respect to quality of design.   However, statistically significant results have been shown to be three times more likely to be published compared to papers with null results.”</a:t>
            </a:r>
          </a:p>
          <a:p>
            <a:endParaRPr lang="en-US" dirty="0"/>
          </a:p>
        </p:txBody>
      </p:sp>
    </p:spTree>
    <p:extLst>
      <p:ext uri="{BB962C8B-B14F-4D97-AF65-F5344CB8AC3E}">
        <p14:creationId xmlns:p14="http://schemas.microsoft.com/office/powerpoint/2010/main" val="3569007010"/>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198. Bias – Institutional – </a:t>
            </a:r>
            <a:br>
              <a:rPr lang="en-US" dirty="0"/>
            </a:br>
            <a:r>
              <a:rPr lang="en-US" dirty="0"/>
              <a:t>Academic  - Publication</a:t>
            </a:r>
          </a:p>
        </p:txBody>
      </p:sp>
      <p:sp>
        <p:nvSpPr>
          <p:cNvPr id="3" name="Content Placeholder 2"/>
          <p:cNvSpPr>
            <a:spLocks noGrp="1"/>
          </p:cNvSpPr>
          <p:nvPr>
            <p:ph idx="1"/>
          </p:nvPr>
        </p:nvSpPr>
        <p:spPr/>
        <p:txBody>
          <a:bodyPr>
            <a:normAutofit fontScale="47500" lnSpcReduction="20000"/>
          </a:bodyPr>
          <a:lstStyle/>
          <a:p>
            <a:r>
              <a:rPr lang="en-US" sz="2800" dirty="0"/>
              <a:t>Candidate Analytical Frameworks/Metrics/Actions</a:t>
            </a:r>
          </a:p>
          <a:p>
            <a:pPr lvl="1"/>
            <a:r>
              <a:rPr lang="en-US" sz="2400" dirty="0"/>
              <a:t>If and to the extent that “publication” is recognized as the equivalent of currency in academic research, publication biases can be seen as related to “financial stake.”</a:t>
            </a:r>
          </a:p>
          <a:p>
            <a:pPr lvl="2"/>
            <a:r>
              <a:rPr lang="en-US" sz="2000" dirty="0"/>
              <a:t>See the Atlas of risk map slides on ”financial stake” for potential mitigation strategies</a:t>
            </a:r>
          </a:p>
          <a:p>
            <a:pPr lvl="1"/>
            <a:r>
              <a:rPr lang="en-US" sz="2400" dirty="0"/>
              <a:t>Funders, publishers and universities are gatekeepers for academic publishing and in a position to create and enforce rules that could mitigate the information risk effects of “publication” bias, if it can be demonstrated to be in their respective interests to do so</a:t>
            </a:r>
          </a:p>
          <a:p>
            <a:pPr lvl="2"/>
            <a:r>
              <a:rPr lang="en-US" sz="2000" dirty="0"/>
              <a:t>Funder sourced controls</a:t>
            </a:r>
          </a:p>
          <a:p>
            <a:pPr lvl="3"/>
            <a:r>
              <a:rPr lang="en-US" sz="1600" dirty="0"/>
              <a:t>Research funders can create contractual requirements in funding documentation that creates duties imposed on authors, researchers (and indirectly to publishers and universities) designed to curb sources of of publication bias</a:t>
            </a:r>
          </a:p>
          <a:p>
            <a:pPr lvl="3"/>
            <a:endParaRPr lang="en-US" sz="1600" dirty="0"/>
          </a:p>
          <a:p>
            <a:pPr lvl="2"/>
            <a:r>
              <a:rPr lang="en-US" sz="2000" dirty="0"/>
              <a:t>Publisher sourced controls </a:t>
            </a:r>
          </a:p>
          <a:p>
            <a:pPr lvl="3"/>
            <a:r>
              <a:rPr lang="en-US" sz="1600" dirty="0"/>
              <a:t>Publishers/Journals can adapt acceptance and publication criteria that is designed to curb publication bias</a:t>
            </a:r>
          </a:p>
          <a:p>
            <a:pPr lvl="3"/>
            <a:endParaRPr lang="en-US" sz="1600" dirty="0"/>
          </a:p>
          <a:p>
            <a:pPr lvl="2"/>
            <a:r>
              <a:rPr lang="en-US" sz="2000" dirty="0"/>
              <a:t>University sourced controls</a:t>
            </a:r>
          </a:p>
          <a:p>
            <a:pPr lvl="3"/>
            <a:r>
              <a:rPr lang="en-US" sz="1600" dirty="0"/>
              <a:t>University employment policies can establish rights and duties for professors and researchers to curb publication biases</a:t>
            </a:r>
          </a:p>
          <a:p>
            <a:pPr lvl="1"/>
            <a:r>
              <a:rPr lang="en-US" sz="2400" dirty="0"/>
              <a:t>The aforementioned publication gatekeepers are bound together in various historical, normative and IP (Intellectual property) drenched agenda that constrains their ability to change</a:t>
            </a:r>
          </a:p>
          <a:p>
            <a:pPr lvl="1"/>
            <a:r>
              <a:rPr lang="en-US" sz="2400" dirty="0"/>
              <a:t>Derive, describe and iterate lessons at organizational change management from settings in which the behaviors that introduce publication and other academic biases were altered dramatically in exigent circumstances</a:t>
            </a:r>
          </a:p>
          <a:p>
            <a:pPr lvl="2"/>
            <a:r>
              <a:rPr lang="en-US" sz="2000" dirty="0"/>
              <a:t>”Break the glass” settings such as public health research in epidemic disease, emerging headline issues in reproductive health and other high profile, high risk settings breaks down the traditional relationships in the publication ecosystem</a:t>
            </a:r>
          </a:p>
          <a:p>
            <a:pPr lvl="2"/>
            <a:r>
              <a:rPr lang="en-US" sz="2000" dirty="0"/>
              <a:t>Consider how the exceptions that naturally arise in extreme/exigent circumstances might be generalized in whole or part</a:t>
            </a:r>
          </a:p>
          <a:p>
            <a:pPr lvl="3"/>
            <a:r>
              <a:rPr lang="en-US" sz="1600" dirty="0"/>
              <a:t>Derive from acute settings those risk mitigation strategies and tactics that could apply in chronic risk settings</a:t>
            </a:r>
          </a:p>
          <a:p>
            <a:pPr lvl="3"/>
            <a:r>
              <a:rPr lang="en-US" sz="1600" dirty="0"/>
              <a:t>See Atlas of Risk slides based on “time” for challenges of translating solutions from the short term acute to the long term chronic</a:t>
            </a:r>
          </a:p>
          <a:p>
            <a:pPr lvl="3"/>
            <a:r>
              <a:rPr lang="en-US" sz="1600" dirty="0"/>
              <a:t>Note that increased pace and volume of interactions creates perception of increased interaction density and relative “speed” of interactions in an institution</a:t>
            </a:r>
          </a:p>
          <a:p>
            <a:pPr lvl="4"/>
            <a:r>
              <a:rPr lang="en-US" sz="1600" dirty="0"/>
              <a:t>The increase in relative interaction speed can serve to cause successful solutions from acute settings to the service of derisking chronic settings </a:t>
            </a:r>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71246781"/>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199. Bias – Sectoral – </a:t>
            </a:r>
            <a:br>
              <a:rPr lang="en-US" dirty="0"/>
            </a:br>
            <a:r>
              <a:rPr lang="en-US" dirty="0"/>
              <a:t>Security - Profiling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performance of socio-technical systems (including but not limited to information networks) depends on the reliable and predictable performance of both people/institutions and technologies</a:t>
            </a:r>
          </a:p>
          <a:p>
            <a:pPr lvl="1"/>
            <a:r>
              <a:rPr lang="en-US" dirty="0"/>
              <a:t>The actions and behaviors of stakeholders in socio-technical systems can be affected by biases</a:t>
            </a:r>
          </a:p>
          <a:p>
            <a:pPr lvl="2"/>
            <a:r>
              <a:rPr lang="en-US" dirty="0"/>
              <a:t>Security Profiling-related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Profiling involves the application of heuristics to decision making regarding people</a:t>
            </a:r>
          </a:p>
          <a:p>
            <a:pPr lvl="2"/>
            <a:r>
              <a:rPr lang="en-US" dirty="0"/>
              <a:t>Heuristics are simple strategies applied for decision making that trade accuracy for practicality</a:t>
            </a:r>
          </a:p>
          <a:p>
            <a:pPr lvl="1"/>
            <a:r>
              <a:rPr lang="en-US" dirty="0"/>
              <a:t>Profiling (as a form of heuristic) may introduce generalizations into decision making that could bias organizational and individual decision making away from objectively testable and defensible decisions</a:t>
            </a:r>
          </a:p>
          <a:p>
            <a:pPr lvl="1"/>
            <a:r>
              <a:rPr lang="en-US" dirty="0"/>
              <a:t>Profiling by one set of stakeholders of another set of stakeholders may result in the organization and operation of information network integrity strategies and tactics that are ineffective in real world contexts</a:t>
            </a:r>
          </a:p>
          <a:p>
            <a:pPr lvl="2"/>
            <a:r>
              <a:rPr lang="en-US" dirty="0"/>
              <a:t>E.g., Economists assumptions about the behavior of consumers obscures multiple variables that then cause economic analysis to be inappropriate as a controlling variable in social structure planning</a:t>
            </a:r>
          </a:p>
          <a:p>
            <a:pPr lvl="2"/>
            <a:r>
              <a:rPr lang="en-US" dirty="0"/>
              <a:t>E.g., profiling of usage behavior of different cultural populations in international supply and consumption chains can influence investment and technology development in ways that may be inefficient and risk-causing.</a:t>
            </a:r>
          </a:p>
          <a:p>
            <a:pPr lvl="1"/>
            <a:endParaRPr lang="en-US" dirty="0"/>
          </a:p>
          <a:p>
            <a:pPr lvl="1"/>
            <a:r>
              <a:rPr lang="en-US" dirty="0"/>
              <a:t>________</a:t>
            </a:r>
          </a:p>
          <a:p>
            <a:pPr lvl="1"/>
            <a:r>
              <a:rPr lang="en-US" dirty="0"/>
              <a:t>[Other?]</a:t>
            </a:r>
          </a:p>
          <a:p>
            <a:r>
              <a:rPr lang="en-US" dirty="0"/>
              <a:t>References</a:t>
            </a:r>
          </a:p>
          <a:p>
            <a:pPr lvl="1"/>
            <a:r>
              <a:rPr lang="en-US" dirty="0"/>
              <a:t>Wikipedia provides that: </a:t>
            </a:r>
          </a:p>
          <a:p>
            <a:pPr lvl="2"/>
            <a:r>
              <a:rPr lang="en-US" dirty="0"/>
              <a:t>“Racial profiling, or ethnic profiling, is the act of suspecting or targeting a person of a certain race on the basis of racially observed characteristics or behavior, rather than on individual suspicion.</a:t>
            </a:r>
            <a:r>
              <a:rPr lang="en-US" baseline="30000" dirty="0">
                <a:hlinkClick r:id="rId2"/>
              </a:rPr>
              <a:t>[</a:t>
            </a:r>
            <a:r>
              <a:rPr lang="en-US" dirty="0"/>
              <a:t>Racial profiling is commonly referred to regarding its use by law enforcement and its leading to discrimination against minorities.”</a:t>
            </a:r>
          </a:p>
          <a:p>
            <a:pPr lvl="2"/>
            <a:r>
              <a:rPr lang="en-US" dirty="0"/>
              <a:t>Heuristics definition from Wikipedia </a:t>
            </a:r>
            <a:r>
              <a:rPr lang="en-US" dirty="0">
                <a:hlinkClick r:id="rId3"/>
              </a:rPr>
              <a:t>https://en.m.wikipedia.org/wiki/Heuristics_in_judgment_and_decision-making</a:t>
            </a:r>
            <a:r>
              <a:rPr lang="en-US" dirty="0"/>
              <a:t> </a:t>
            </a:r>
          </a:p>
          <a:p>
            <a:endParaRPr lang="en-US" dirty="0"/>
          </a:p>
        </p:txBody>
      </p:sp>
    </p:spTree>
    <p:extLst>
      <p:ext uri="{BB962C8B-B14F-4D97-AF65-F5344CB8AC3E}">
        <p14:creationId xmlns:p14="http://schemas.microsoft.com/office/powerpoint/2010/main" val="2894721936"/>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199. Bias – Sectoral – </a:t>
            </a:r>
            <a:br>
              <a:rPr lang="en-US" dirty="0"/>
            </a:br>
            <a:r>
              <a:rPr lang="en-US" dirty="0"/>
              <a:t>Security - Profiling </a:t>
            </a:r>
          </a:p>
        </p:txBody>
      </p:sp>
      <p:sp>
        <p:nvSpPr>
          <p:cNvPr id="3" name="Content Placeholder 2"/>
          <p:cNvSpPr>
            <a:spLocks noGrp="1"/>
          </p:cNvSpPr>
          <p:nvPr>
            <p:ph idx="1"/>
          </p:nvPr>
        </p:nvSpPr>
        <p:spPr/>
        <p:txBody>
          <a:bodyPr>
            <a:normAutofit fontScale="47500" lnSpcReduction="20000"/>
          </a:bodyPr>
          <a:lstStyle/>
          <a:p>
            <a:r>
              <a:rPr lang="en-US" sz="2800" dirty="0"/>
              <a:t>Candidate Analytical Frameworks/Metrics/Actions</a:t>
            </a:r>
          </a:p>
          <a:p>
            <a:pPr lvl="1"/>
            <a:r>
              <a:rPr lang="en-US" sz="2400" dirty="0"/>
              <a:t>Profiling, like other biases associated with inter-stakeholder judgment and evaluation, can affect decision making in the context of myriad different stakeholder relationships, each of which must be separately analyzed and addressed to facilitate resilient and sustainable solutions</a:t>
            </a:r>
          </a:p>
          <a:p>
            <a:pPr lvl="2"/>
            <a:r>
              <a:rPr lang="en-US" sz="2000" dirty="0"/>
              <a:t>Profiling of users</a:t>
            </a:r>
          </a:p>
          <a:p>
            <a:pPr lvl="3"/>
            <a:r>
              <a:rPr lang="en-US" sz="1600" dirty="0"/>
              <a:t>Encoders/Sender users – Information system inputs affect the quality of the operation and outputs of the system itself</a:t>
            </a:r>
          </a:p>
          <a:p>
            <a:pPr lvl="4"/>
            <a:r>
              <a:rPr lang="en-US" sz="1600" dirty="0"/>
              <a:t>Create “neighborhood watch” among stakeholders engaging in different roles in the system to encourage collective monitoring of user/encoder/sender information inputs in system to improve power of the technology system to de-risk and leverage interactions by decreasing bias effect of profiling and increasing objective measurement</a:t>
            </a:r>
          </a:p>
          <a:p>
            <a:pPr lvl="5"/>
            <a:r>
              <a:rPr lang="en-US" sz="1600" dirty="0"/>
              <a:t>Shared interest in good function</a:t>
            </a:r>
          </a:p>
          <a:p>
            <a:pPr lvl="3"/>
            <a:r>
              <a:rPr lang="en-US" sz="1600" dirty="0"/>
              <a:t>Decoders/Receivers users – Provide decoders/receivers with the ability to audit and test the output of the system to help</a:t>
            </a:r>
          </a:p>
          <a:p>
            <a:pPr lvl="2"/>
            <a:r>
              <a:rPr lang="en-US" sz="2000" dirty="0"/>
              <a:t>Profiling of socio-technical system operators</a:t>
            </a:r>
          </a:p>
          <a:p>
            <a:pPr lvl="3"/>
            <a:r>
              <a:rPr lang="en-US" sz="1600" dirty="0"/>
              <a:t>Profiling of operators</a:t>
            </a:r>
          </a:p>
          <a:p>
            <a:pPr lvl="3"/>
            <a:r>
              <a:rPr lang="en-US" sz="1600" dirty="0"/>
              <a:t>Profiling by operators</a:t>
            </a:r>
          </a:p>
          <a:p>
            <a:pPr lvl="2"/>
            <a:r>
              <a:rPr lang="en-US" sz="2000" dirty="0"/>
              <a:t>Profiling of socio-technical system intermediaries</a:t>
            </a:r>
          </a:p>
          <a:p>
            <a:pPr lvl="3"/>
            <a:r>
              <a:rPr lang="en-US" sz="1600" dirty="0"/>
              <a:t>Profiling of intermediaries</a:t>
            </a:r>
          </a:p>
          <a:p>
            <a:pPr lvl="4"/>
            <a:r>
              <a:rPr lang="en-US" sz="1600" dirty="0"/>
              <a:t>Carefully consider application of ”black lists” and “white lists” that are applied to making decisions about benefits and access to system</a:t>
            </a:r>
          </a:p>
          <a:p>
            <a:pPr lvl="4"/>
            <a:r>
              <a:rPr lang="en-US" sz="1600" dirty="0"/>
              <a:t>Defensible criteria for inclusion and inclusion should be based on defensible factors that do not discriminate (either in action or effect)</a:t>
            </a:r>
          </a:p>
          <a:p>
            <a:pPr lvl="5"/>
            <a:r>
              <a:rPr lang="en-US" sz="1600" dirty="0"/>
              <a:t>Capability based decisions</a:t>
            </a:r>
          </a:p>
          <a:p>
            <a:pPr lvl="5"/>
            <a:r>
              <a:rPr lang="en-US" sz="1600" dirty="0"/>
              <a:t>Capacity based decisions</a:t>
            </a:r>
          </a:p>
          <a:p>
            <a:pPr lvl="5"/>
            <a:r>
              <a:rPr lang="en-US" sz="1600" dirty="0"/>
              <a:t>Resource – based decisions</a:t>
            </a:r>
          </a:p>
          <a:p>
            <a:pPr lvl="3"/>
            <a:r>
              <a:rPr lang="en-US" sz="1600" dirty="0"/>
              <a:t>Profiling by intermediaries</a:t>
            </a:r>
          </a:p>
          <a:p>
            <a:pPr lvl="4"/>
            <a:r>
              <a:rPr lang="en-US" sz="1600" dirty="0"/>
              <a:t>a</a:t>
            </a:r>
          </a:p>
          <a:p>
            <a:pPr lvl="1"/>
            <a:r>
              <a:rPr lang="en-US" dirty="0"/>
              <a:t>Be cautious of unintended potential exclusions based on latent or hidden profiling</a:t>
            </a:r>
          </a:p>
          <a:p>
            <a:pPr lvl="2"/>
            <a:r>
              <a:rPr lang="en-US" dirty="0"/>
              <a:t>E.g., decisions made based on economic resources may mask historical discriminations</a:t>
            </a:r>
          </a:p>
          <a:p>
            <a:pPr lvl="3"/>
            <a:r>
              <a:rPr lang="en-US" dirty="0"/>
              <a:t>Evaluation of historical levels of medical insurance of African Americans as lower than other populations reflect historical unavailability of health care for those populations, not an objective economic/investment by these populations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83534307"/>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200. Bias – Sectoral – Media</a:t>
            </a:r>
            <a:br>
              <a:rPr lang="en-US" sz="2800" dirty="0"/>
            </a:br>
            <a:r>
              <a:rPr lang="en-US" sz="2800" dirty="0"/>
              <a:t>Agenda Setting, Gatekeeping and Sensationalism  </a:t>
            </a:r>
          </a:p>
        </p:txBody>
      </p:sp>
      <p:sp>
        <p:nvSpPr>
          <p:cNvPr id="3" name="Content Placeholder 2"/>
          <p:cNvSpPr>
            <a:spLocks noGrp="1"/>
          </p:cNvSpPr>
          <p:nvPr>
            <p:ph idx="1"/>
          </p:nvPr>
        </p:nvSpPr>
        <p:spPr/>
        <p:txBody>
          <a:bodyPr>
            <a:normAutofit fontScale="32500" lnSpcReduction="20000"/>
          </a:bodyPr>
          <a:lstStyle/>
          <a:p>
            <a:r>
              <a:rPr lang="en-US" dirty="0"/>
              <a:t>Challenges</a:t>
            </a:r>
          </a:p>
          <a:p>
            <a:pPr lvl="1"/>
            <a:r>
              <a:rPr lang="en-US" dirty="0"/>
              <a:t>The performance of socio-technical systems (including but not limited to information networks) depends on the reliable and predictable performance of both people/institutions and technologies</a:t>
            </a:r>
          </a:p>
          <a:p>
            <a:pPr lvl="1"/>
            <a:r>
              <a:rPr lang="en-US" dirty="0"/>
              <a:t>The actions and behaviors of stakeholders in socio-technical systems can be affected by biases</a:t>
            </a:r>
          </a:p>
          <a:p>
            <a:pPr lvl="2"/>
            <a:r>
              <a:rPr lang="en-US" dirty="0"/>
              <a:t>Agenda Setting, Gatekeeping, and Sensationalism-related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Bias in the form of agenda setting/gatekeeping and sensationalism (collectively called “Media bias” in this slide”) can affect system performance in ways that are not expected by one or more parties that depend on the system.</a:t>
            </a:r>
          </a:p>
          <a:p>
            <a:pPr lvl="1"/>
            <a:r>
              <a:rPr lang="en-US" dirty="0"/>
              <a:t>Media bias arises when the demands of mass media and journalism affect the content and manner of the presentation of data and information.</a:t>
            </a:r>
          </a:p>
          <a:p>
            <a:pPr lvl="2"/>
            <a:r>
              <a:rPr lang="en-US" dirty="0"/>
              <a:t>These mass media demands that affect the communication of information may not be known to other stakeholders and hence may serve as a source of bias</a:t>
            </a:r>
          </a:p>
          <a:p>
            <a:pPr lvl="1"/>
            <a:r>
              <a:rPr lang="en-US" dirty="0"/>
              <a:t>Stakeholders may not have other sources of information beyond the mass media upon which to base their future decisions</a:t>
            </a:r>
          </a:p>
          <a:p>
            <a:pPr lvl="2"/>
            <a:r>
              <a:rPr lang="en-US" dirty="0"/>
              <a:t>Even if bias is recognized, it may be difficult to access additional and corrective information</a:t>
            </a:r>
          </a:p>
          <a:p>
            <a:pPr lvl="1"/>
            <a:endParaRPr lang="en-US" dirty="0"/>
          </a:p>
          <a:p>
            <a:pPr lvl="1"/>
            <a:r>
              <a:rPr lang="en-US" dirty="0"/>
              <a:t>[Other?]</a:t>
            </a:r>
          </a:p>
          <a:p>
            <a:r>
              <a:rPr lang="en-US" dirty="0"/>
              <a:t>References</a:t>
            </a:r>
          </a:p>
          <a:p>
            <a:r>
              <a:rPr lang="en-US" dirty="0"/>
              <a:t>Wikipedia provides that: </a:t>
            </a:r>
          </a:p>
          <a:p>
            <a:pPr lvl="1"/>
            <a:r>
              <a:rPr lang="en-US" dirty="0"/>
              <a:t>“Media bias is the bias or perceived bias of journalists and news producers within the mass media in the selection of events, the stories that are reported, and how they are covered. The term generally implies a pervasive or widespread bias violating the standards of journalism, rather than the perspective of an individual journalist or article. The level of media bias in different nations is debated. There are also watchdog groups that report on media bias.</a:t>
            </a:r>
          </a:p>
          <a:p>
            <a:pPr lvl="1"/>
            <a:r>
              <a:rPr lang="en-US" dirty="0"/>
              <a:t>Practical limitations to media neutrality include the inability of journalists to report all available stories and facts, the requirement that selected facts be linked into a coherent narrative, government influence including overt and covert censorship, the influence of the owners of the news source, concentration of media ownership, the selection of staff, the preferences of an intended audience, and pressure from advertisers.</a:t>
            </a:r>
          </a:p>
          <a:p>
            <a:pPr lvl="1"/>
            <a:r>
              <a:rPr lang="en-US" dirty="0"/>
              <a:t>Bias has been a feature of the mass media since its birth with the invention of the printing press. The expense of early printing equipment restricted media production to a limited number of people. Historians have found that publishers often served the interests of powerful social groups.”</a:t>
            </a:r>
          </a:p>
          <a:p>
            <a:pPr lvl="1"/>
            <a:endParaRPr lang="en-US" dirty="0"/>
          </a:p>
          <a:p>
            <a:endParaRPr lang="en-US" dirty="0"/>
          </a:p>
        </p:txBody>
      </p:sp>
    </p:spTree>
    <p:extLst>
      <p:ext uri="{BB962C8B-B14F-4D97-AF65-F5344CB8AC3E}">
        <p14:creationId xmlns:p14="http://schemas.microsoft.com/office/powerpoint/2010/main" val="2718970543"/>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200. Bias – Sectoral – Media</a:t>
            </a:r>
            <a:br>
              <a:rPr lang="en-US" sz="2800" dirty="0"/>
            </a:br>
            <a:r>
              <a:rPr lang="en-US" sz="2800" dirty="0"/>
              <a:t>Agenda Setting, Gatekeeping and Sensationalism  </a:t>
            </a:r>
          </a:p>
        </p:txBody>
      </p:sp>
      <p:sp>
        <p:nvSpPr>
          <p:cNvPr id="3" name="Content Placeholder 2"/>
          <p:cNvSpPr>
            <a:spLocks noGrp="1"/>
          </p:cNvSpPr>
          <p:nvPr>
            <p:ph idx="1"/>
          </p:nvPr>
        </p:nvSpPr>
        <p:spPr/>
        <p:txBody>
          <a:bodyPr>
            <a:normAutofit fontScale="47500" lnSpcReduction="20000"/>
          </a:bodyPr>
          <a:lstStyle/>
          <a:p>
            <a:r>
              <a:rPr lang="en-US" sz="2800" dirty="0"/>
              <a:t>Candidate Analytical Frameworks/Metrics/Actions</a:t>
            </a:r>
          </a:p>
          <a:p>
            <a:pPr lvl="1"/>
            <a:r>
              <a:rPr lang="en-US" sz="2400" dirty="0"/>
              <a:t>Establish and consistently apply standards of publication to create resource of trust</a:t>
            </a:r>
          </a:p>
          <a:p>
            <a:pPr lvl="2"/>
            <a:r>
              <a:rPr lang="en-US" sz="2000" dirty="0"/>
              <a:t>New York Times – “All the news that fit to print”</a:t>
            </a:r>
          </a:p>
          <a:p>
            <a:pPr lvl="1"/>
            <a:r>
              <a:rPr lang="en-US" sz="2400" dirty="0"/>
              <a:t>Disclose the pressures such as advertising that affect content</a:t>
            </a:r>
          </a:p>
          <a:p>
            <a:pPr lvl="1"/>
            <a:r>
              <a:rPr lang="en-US" sz="2400" dirty="0"/>
              <a:t>Review the </a:t>
            </a:r>
            <a:r>
              <a:rPr lang="en-US" sz="2400" dirty="0" err="1"/>
              <a:t>Ph.d.</a:t>
            </a:r>
            <a:r>
              <a:rPr lang="en-US" sz="2400" dirty="0"/>
              <a:t> thesis by Andrew Gruen, (now at Facebook) entitled “Accountability Journalism in the Digital Age,” relating to the collapse of journalism as advertising revenues moved from paper to online social networks</a:t>
            </a:r>
          </a:p>
          <a:p>
            <a:pPr lvl="2"/>
            <a:r>
              <a:rPr lang="en-US" sz="2000" dirty="0"/>
              <a:t>Journalism is a necessary element of democratic governance, and its demise undermines sustainable democracy</a:t>
            </a:r>
          </a:p>
          <a:p>
            <a:pPr lvl="2"/>
            <a:r>
              <a:rPr lang="en-US" sz="2000" dirty="0"/>
              <a:t>Consider the governance of the technical system and whether the stakeholders </a:t>
            </a:r>
            <a:r>
              <a:rPr lang="en-US" sz="2000" dirty="0" err="1"/>
              <a:t>subjet</a:t>
            </a:r>
            <a:r>
              <a:rPr lang="en-US" sz="2000" dirty="0"/>
              <a:t> to that governance have access to sufficient information.</a:t>
            </a:r>
          </a:p>
          <a:p>
            <a:pPr lvl="1"/>
            <a:r>
              <a:rPr lang="en-US" dirty="0"/>
              <a:t>[Other?]</a:t>
            </a:r>
          </a:p>
          <a:p>
            <a:r>
              <a:rPr lang="en-US" dirty="0"/>
              <a:t>References</a:t>
            </a:r>
          </a:p>
          <a:p>
            <a:pPr lvl="1"/>
            <a:r>
              <a:rPr lang="en-US" dirty="0"/>
              <a:t>Wikipedia provides that: </a:t>
            </a:r>
          </a:p>
          <a:p>
            <a:pPr lvl="2"/>
            <a:r>
              <a:rPr lang="en-US" dirty="0"/>
              <a:t>“Agenda setting describes the capacity of the media to focus on particular stories, if a news item is covered frequently and prominently, the audience will regard the issue as more important. That is, its salience will increase.</a:t>
            </a:r>
          </a:p>
          <a:p>
            <a:pPr lvl="2"/>
            <a:r>
              <a:rPr lang="en-US" dirty="0"/>
              <a:t>Gatekeeping is the way in which information and news are filtered to the public, by each person or corporation along the way. It is the "process of culling and crafting countless bits of information into the limited number of messages that reach people every day, and it is the center of the media's role in modern public life. [...] This process determines not only which information is selected, but also what the content and nature of the messages, such as news, will be.”</a:t>
            </a:r>
          </a:p>
          <a:p>
            <a:pPr lvl="2"/>
            <a:r>
              <a:rPr lang="en-US" dirty="0"/>
              <a:t>Sensationalism is when events and topics in news stories and pieces are overhyped to present skewed impressions of events, which may cause a misrepresentation of the truth of a story. Sensationalism may involve reporting about insignificant matters and events, or the presentation of newsworthy topics in a trivial or tabloid manner contrary to the standards of professional journalism.”</a:t>
            </a:r>
          </a:p>
          <a:p>
            <a:pPr lvl="1"/>
            <a:endParaRPr lang="en-US" dirty="0"/>
          </a:p>
          <a:p>
            <a:pPr lvl="1"/>
            <a:endParaRPr lang="en-US" dirty="0"/>
          </a:p>
          <a:p>
            <a:endParaRPr lang="en-US" dirty="0"/>
          </a:p>
        </p:txBody>
      </p:sp>
    </p:spTree>
    <p:extLst>
      <p:ext uri="{BB962C8B-B14F-4D97-AF65-F5344CB8AC3E}">
        <p14:creationId xmlns:p14="http://schemas.microsoft.com/office/powerpoint/2010/main" val="3403619849"/>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 Bias – Algorithmic and Inductive</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performance of socio-technical systems (including but not limited to information networks) depends on the reliable and predictable performance of both people/institutions and technologies</a:t>
            </a:r>
          </a:p>
          <a:p>
            <a:pPr lvl="1"/>
            <a:r>
              <a:rPr lang="en-US" dirty="0"/>
              <a:t>The actions and behaviors of stakeholders AND technology in socio-technical systems can be affected by biases</a:t>
            </a:r>
          </a:p>
          <a:p>
            <a:pPr lvl="2"/>
            <a:r>
              <a:rPr lang="en-US" dirty="0"/>
              <a:t>Algorithmic and Inductive-related issues can cause system stakeholders AND technologies to interact with the system (and otherwise act in ways that are) inconsistent with the baseline requirements and specifications for optimal socio-technical system function and are contrary with the expectations of other system stakeholders AND also contrary to the functioning of other system technical elements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endParaRPr lang="en-US" dirty="0"/>
          </a:p>
          <a:p>
            <a:pPr lvl="1"/>
            <a:r>
              <a:rPr lang="en-US" dirty="0"/>
              <a:t>System bias can arise in both non-technical AND technical aspects of a system</a:t>
            </a:r>
          </a:p>
          <a:p>
            <a:pPr lvl="1"/>
            <a:r>
              <a:rPr lang="en-US" dirty="0"/>
              <a:t>Algorithmic and inductive bias arises when the performance of either technology or non-technical elements is affected by process for engaging with inputs that is inappropriate for the circumstances. [check paragraph]</a:t>
            </a:r>
          </a:p>
          <a:p>
            <a:pPr lvl="1"/>
            <a:r>
              <a:rPr lang="en-US" dirty="0"/>
              <a:t>If system stakeholders are not aware of the presence of algorithmic and inductive bias, they may make assumptions about the output of the technical system that is flawed or overbroad.</a:t>
            </a:r>
          </a:p>
          <a:p>
            <a:pPr lvl="1"/>
            <a:r>
              <a:rPr lang="en-US" dirty="0"/>
              <a:t>[Other?]</a:t>
            </a:r>
          </a:p>
          <a:p>
            <a:r>
              <a:rPr lang="en-US" dirty="0"/>
              <a:t>References</a:t>
            </a:r>
          </a:p>
          <a:p>
            <a:pPr lvl="1"/>
            <a:r>
              <a:rPr lang="en-US" dirty="0"/>
              <a:t>Wikipedia provides that: </a:t>
            </a:r>
          </a:p>
          <a:p>
            <a:pPr lvl="2"/>
            <a:r>
              <a:rPr lang="en-US" dirty="0"/>
              <a:t>“Inductive bias occurs within the field of machine learning. In machine learning one seeks to develop algorithms that are able to </a:t>
            </a:r>
            <a:r>
              <a:rPr lang="en-US" i="1" dirty="0"/>
              <a:t>learn</a:t>
            </a:r>
            <a:r>
              <a:rPr lang="en-US" dirty="0"/>
              <a:t> to anticipate a particular output. To accomplish this, the learning algorithm is given training cases that show the expected connection. Then the learner is tested with new examples. Without further assumptions, this problem cannot be solved exactly as unknown situations may not be predictable. The inductive bias of the learning algorithm is the set of assumptions that the learner uses to predict outputs given inputs that it has not encountered. It may bias the learner towards the correct solution, the incorrect, or be correct some of the time. A classical example of an inductive bias is Occam’s Razor, which assumes that the simplest consistent hypothesis is the best.”</a:t>
            </a:r>
          </a:p>
          <a:p>
            <a:endParaRPr lang="en-US" dirty="0"/>
          </a:p>
        </p:txBody>
      </p:sp>
    </p:spTree>
    <p:extLst>
      <p:ext uri="{BB962C8B-B14F-4D97-AF65-F5344CB8AC3E}">
        <p14:creationId xmlns:p14="http://schemas.microsoft.com/office/powerpoint/2010/main" val="565619769"/>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 Bias – Algorithmic and Inductive </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The field of machine learning is still in its infancy and the processes and techniques are undergoing continued development</a:t>
            </a:r>
          </a:p>
          <a:p>
            <a:pPr lvl="2"/>
            <a:r>
              <a:rPr lang="en-US" sz="2000" dirty="0"/>
              <a:t>Reinforcement vs. Imitation Learning - “Traditional” ”Reinforcement” machine learning is being improved with new approaches to “Imitation” learning</a:t>
            </a:r>
          </a:p>
          <a:p>
            <a:pPr lvl="3"/>
            <a:r>
              <a:rPr lang="en-US" sz="1600" dirty="0"/>
              <a:t>“Reinforcement” learning is characterized by programs trying millions of random actions through trial and error approach to solve a problem</a:t>
            </a:r>
          </a:p>
          <a:p>
            <a:pPr lvl="3"/>
            <a:r>
              <a:rPr lang="en-US" sz="1600" dirty="0"/>
              <a:t>“Imitation” learning uses “built up learning” to “bootstrap” learning</a:t>
            </a:r>
          </a:p>
          <a:p>
            <a:pPr lvl="4"/>
            <a:r>
              <a:rPr lang="en-US" sz="1600" dirty="0"/>
              <a:t>Be careful of possible biases in the “priors” that are offered to train the system</a:t>
            </a:r>
          </a:p>
          <a:p>
            <a:pPr lvl="1"/>
            <a:r>
              <a:rPr lang="en-US" sz="2400" dirty="0"/>
              <a:t>Different elements of algorithmic systems may be more or less amenable to </a:t>
            </a:r>
            <a:r>
              <a:rPr lang="en-US" sz="2400" dirty="0" err="1"/>
              <a:t>auditand</a:t>
            </a:r>
            <a:r>
              <a:rPr lang="en-US" sz="2400" dirty="0"/>
              <a:t> review</a:t>
            </a:r>
          </a:p>
          <a:p>
            <a:pPr lvl="2"/>
            <a:r>
              <a:rPr lang="en-US" sz="2000" dirty="0"/>
              <a:t>Audit of training data may be possible to identify potential sources of bias</a:t>
            </a:r>
          </a:p>
          <a:p>
            <a:pPr lvl="2"/>
            <a:r>
              <a:rPr lang="en-US" sz="2000" dirty="0"/>
              <a:t>Audit of algorithm in operation may or may not be auditable due to various “black box” challenges</a:t>
            </a:r>
          </a:p>
          <a:p>
            <a:pPr lvl="1"/>
            <a:endParaRPr lang="en-US" sz="2400" dirty="0"/>
          </a:p>
          <a:p>
            <a:pPr lvl="1"/>
            <a:r>
              <a:rPr lang="en-US" dirty="0"/>
              <a:t>[Other?]</a:t>
            </a:r>
          </a:p>
          <a:p>
            <a:r>
              <a:rPr lang="en-US" dirty="0"/>
              <a:t>References</a:t>
            </a:r>
          </a:p>
          <a:p>
            <a:pPr lvl="1"/>
            <a:r>
              <a:rPr lang="en-US" dirty="0"/>
              <a:t>Nature Magazine (28 November 2019), p.583 entitled “AI Versus Minecraft.”(Discusses the increased attention to Imitation Learning as supplement or replacement for techniques of Reinforcement Learning</a:t>
            </a:r>
          </a:p>
          <a:p>
            <a:endParaRPr lang="en-US" dirty="0"/>
          </a:p>
        </p:txBody>
      </p:sp>
    </p:spTree>
    <p:extLst>
      <p:ext uri="{BB962C8B-B14F-4D97-AF65-F5344CB8AC3E}">
        <p14:creationId xmlns:p14="http://schemas.microsoft.com/office/powerpoint/2010/main" val="2564073780"/>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  Bias – Conflict of Interest – </a:t>
            </a:r>
            <a:br>
              <a:rPr lang="en-US" dirty="0"/>
            </a:br>
            <a:r>
              <a:rPr lang="en-US" dirty="0"/>
              <a:t>Insider Trading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biases arising from conflicts of interest</a:t>
            </a:r>
          </a:p>
          <a:p>
            <a:pPr lvl="2"/>
            <a:r>
              <a:rPr lang="en-US" dirty="0"/>
              <a:t>Insider Trading-related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endParaRPr lang="en-US" dirty="0"/>
          </a:p>
          <a:p>
            <a:pPr lvl="1"/>
            <a:r>
              <a:rPr lang="en-US" dirty="0"/>
              <a:t>The performance of socio-technical systems (including but not limited to information networks) depends on the reliable and predictable performance of both people/institutions and technologies</a:t>
            </a:r>
          </a:p>
          <a:p>
            <a:pPr lvl="1"/>
            <a:r>
              <a:rPr lang="en-US" dirty="0"/>
              <a:t>Insider trading can affect the behavior of stakeholders because it reflects the extraction by one stakeholder (the insider trader) of value from a sociotechnical information system (most typically a stock exchange or other market) based on the taking of actions based on information that is intended to be secret.</a:t>
            </a:r>
          </a:p>
          <a:p>
            <a:pPr lvl="1"/>
            <a:r>
              <a:rPr lang="en-US" dirty="0"/>
              <a:t>The difference between fraud and arbitrage is subtle</a:t>
            </a:r>
          </a:p>
          <a:p>
            <a:pPr lvl="2"/>
            <a:r>
              <a:rPr lang="en-US" dirty="0"/>
              <a:t>In arbitrage, a party discovers an information differential and then exploits it for value</a:t>
            </a:r>
          </a:p>
          <a:p>
            <a:pPr lvl="2"/>
            <a:r>
              <a:rPr lang="en-US" dirty="0"/>
              <a:t>In fraud, a party creates a false information differential and then exploits it for value</a:t>
            </a:r>
          </a:p>
          <a:p>
            <a:pPr lvl="2"/>
            <a:r>
              <a:rPr lang="en-US" dirty="0"/>
              <a:t>Insider trading exists at the boundary of fraud and arbitrage</a:t>
            </a:r>
          </a:p>
          <a:p>
            <a:pPr lvl="3"/>
            <a:r>
              <a:rPr lang="en-US" dirty="0"/>
              <a:t>A “</a:t>
            </a:r>
            <a:r>
              <a:rPr lang="en-US" dirty="0" err="1"/>
              <a:t>Perfecg</a:t>
            </a:r>
            <a:r>
              <a:rPr lang="en-US" dirty="0"/>
              <a:t> market” incorporates all relevant stakeholder information</a:t>
            </a:r>
          </a:p>
          <a:p>
            <a:pPr lvl="3"/>
            <a:r>
              <a:rPr lang="en-US" dirty="0"/>
              <a:t>In insider trading, information is available to some stakeholders before others, undermining fairness</a:t>
            </a:r>
          </a:p>
          <a:p>
            <a:pPr lvl="1"/>
            <a:endParaRPr lang="en-US" dirty="0"/>
          </a:p>
          <a:p>
            <a:pPr lvl="1"/>
            <a:r>
              <a:rPr lang="en-US" dirty="0"/>
              <a:t>[Other?]</a:t>
            </a:r>
          </a:p>
          <a:p>
            <a:r>
              <a:rPr lang="en-US" dirty="0"/>
              <a:t>References</a:t>
            </a:r>
          </a:p>
          <a:p>
            <a:pPr lvl="1"/>
            <a:r>
              <a:rPr lang="en-US" dirty="0"/>
              <a:t>Wikipedia provides that: </a:t>
            </a:r>
          </a:p>
          <a:p>
            <a:pPr lvl="2"/>
            <a:r>
              <a:rPr lang="en-US" dirty="0"/>
              <a:t>“Insider trading is the trading of a public company’s stock or other securities (such as bonds or stock options) by individuals with access to non-public information about the company. In var</a:t>
            </a:r>
            <a:r>
              <a:rPr lang="en-US" dirty="0">
                <a:hlinkClick r:id="rId2" tooltip="Insider trading"/>
              </a:rPr>
              <a:t>i</a:t>
            </a:r>
            <a:r>
              <a:rPr lang="en-US" dirty="0"/>
              <a:t>ous countries, trading based on insider information is illegal because it is seen as unfair to other investors who do not have access to the information as the investor with insider information could potentially make far larger profits that a typical investor could make.”</a:t>
            </a:r>
          </a:p>
          <a:p>
            <a:endParaRPr lang="en-US" dirty="0"/>
          </a:p>
        </p:txBody>
      </p:sp>
    </p:spTree>
    <p:extLst>
      <p:ext uri="{BB962C8B-B14F-4D97-AF65-F5344CB8AC3E}">
        <p14:creationId xmlns:p14="http://schemas.microsoft.com/office/powerpoint/2010/main" val="52694037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 Bias – Conflict of Interest – </a:t>
            </a:r>
            <a:br>
              <a:rPr lang="en-US" dirty="0"/>
            </a:br>
            <a:r>
              <a:rPr lang="en-US" dirty="0"/>
              <a:t>Insider Trading</a:t>
            </a:r>
          </a:p>
        </p:txBody>
      </p:sp>
      <p:sp>
        <p:nvSpPr>
          <p:cNvPr id="3" name="Content Placeholder 2"/>
          <p:cNvSpPr>
            <a:spLocks noGrp="1"/>
          </p:cNvSpPr>
          <p:nvPr>
            <p:ph idx="1"/>
          </p:nvPr>
        </p:nvSpPr>
        <p:spPr/>
        <p:txBody>
          <a:bodyPr>
            <a:normAutofit fontScale="92500"/>
          </a:bodyPr>
          <a:lstStyle/>
          <a:p>
            <a:r>
              <a:rPr lang="en-US" sz="2800" dirty="0"/>
              <a:t>Candidate Analytical Frameworks/Metrics/Actions</a:t>
            </a:r>
          </a:p>
          <a:p>
            <a:pPr lvl="1"/>
            <a:r>
              <a:rPr lang="en-US" sz="2400" dirty="0"/>
              <a:t>The securities laws of many jurisdictions provide rules for addressing insider trading</a:t>
            </a:r>
          </a:p>
          <a:p>
            <a:pPr lvl="2"/>
            <a:r>
              <a:rPr lang="en-US" sz="2000" dirty="0"/>
              <a:t>Securities rule 10-b5 under US Securities Laws</a:t>
            </a:r>
          </a:p>
          <a:p>
            <a:pPr lvl="1"/>
            <a:r>
              <a:rPr lang="en-US" sz="2400" dirty="0"/>
              <a:t>Note that laws, rules and enforcement standards for insider trading </a:t>
            </a:r>
            <a:r>
              <a:rPr lang="en-US" sz="2400" dirty="0" err="1"/>
              <a:t>varys</a:t>
            </a:r>
            <a:r>
              <a:rPr lang="en-US" sz="2400" dirty="0"/>
              <a:t> from one jurisdiction to another</a:t>
            </a:r>
          </a:p>
          <a:p>
            <a:pPr lvl="1"/>
            <a:r>
              <a:rPr lang="en-US" sz="2400" dirty="0"/>
              <a:t>Whatever the legal characterization of the activity, when a party trades on insider information it will affect the behaviors of other </a:t>
            </a:r>
            <a:r>
              <a:rPr lang="en-US" sz="2400" dirty="0" err="1"/>
              <a:t>stakehodlers</a:t>
            </a:r>
            <a:r>
              <a:rPr lang="en-US" sz="2400" dirty="0"/>
              <a:t> who are not party to the same information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26120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B98B-AFC0-8B48-AB48-E760E6F91333}"/>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E3475B86-7EBF-6D46-83B8-D6CFFC0D5998}"/>
              </a:ext>
            </a:extLst>
          </p:cNvPr>
          <p:cNvSpPr>
            <a:spLocks noGrp="1"/>
          </p:cNvSpPr>
          <p:nvPr>
            <p:ph idx="1"/>
          </p:nvPr>
        </p:nvSpPr>
        <p:spPr/>
        <p:txBody>
          <a:bodyPr>
            <a:normAutofit fontScale="55000" lnSpcReduction="20000"/>
          </a:bodyPr>
          <a:lstStyle/>
          <a:p>
            <a:pPr marL="0" indent="0">
              <a:buNone/>
            </a:pPr>
            <a:r>
              <a:rPr lang="en-US" dirty="0"/>
              <a:t>541. </a:t>
            </a:r>
            <a:r>
              <a:rPr lang="en-US"/>
              <a:t>Inaccurate Encoding/</a:t>
            </a:r>
            <a:r>
              <a:rPr lang="en-US" dirty="0"/>
              <a:t>Decoding (Mental Models) – Law of Diminishing Utility </a:t>
            </a:r>
          </a:p>
          <a:p>
            <a:pPr marL="0" indent="0">
              <a:buNone/>
            </a:pPr>
            <a:r>
              <a:rPr lang="en-US" dirty="0"/>
              <a:t>542. </a:t>
            </a:r>
            <a:r>
              <a:rPr lang="en-US"/>
              <a:t>Inaccurate Encoding/</a:t>
            </a:r>
            <a:r>
              <a:rPr lang="en-US" dirty="0"/>
              <a:t>Decoding (Mental Models) – Negative Returns</a:t>
            </a:r>
          </a:p>
          <a:p>
            <a:pPr marL="0" indent="0">
              <a:buNone/>
            </a:pPr>
            <a:r>
              <a:rPr lang="en-US" dirty="0"/>
              <a:t>543. </a:t>
            </a:r>
            <a:r>
              <a:rPr lang="en-US"/>
              <a:t>Inaccurate Encoding/</a:t>
            </a:r>
            <a:r>
              <a:rPr lang="en-US" dirty="0"/>
              <a:t>Decoding (Mental Models) – Burnout</a:t>
            </a:r>
          </a:p>
          <a:p>
            <a:pPr marL="0" indent="0">
              <a:buNone/>
            </a:pPr>
            <a:r>
              <a:rPr lang="en-US" dirty="0"/>
              <a:t>544. </a:t>
            </a:r>
            <a:r>
              <a:rPr lang="en-US"/>
              <a:t>Inaccurate Encoding/</a:t>
            </a:r>
            <a:r>
              <a:rPr lang="en-US" dirty="0"/>
              <a:t>Decoding (Mental Models) – Present Bias</a:t>
            </a:r>
          </a:p>
          <a:p>
            <a:pPr marL="0" indent="0">
              <a:buNone/>
            </a:pPr>
            <a:r>
              <a:rPr lang="en-US" dirty="0"/>
              <a:t>545. </a:t>
            </a:r>
            <a:r>
              <a:rPr lang="en-US"/>
              <a:t>Inaccurate Encoding/</a:t>
            </a:r>
            <a:r>
              <a:rPr lang="en-US" dirty="0"/>
              <a:t>Decoding (Mental Models) – Discount Rate</a:t>
            </a:r>
          </a:p>
          <a:p>
            <a:pPr marL="0" indent="0">
              <a:buNone/>
            </a:pPr>
            <a:r>
              <a:rPr lang="en-US" dirty="0"/>
              <a:t>546. </a:t>
            </a:r>
            <a:r>
              <a:rPr lang="en-US"/>
              <a:t>Inaccurate Encoding/</a:t>
            </a:r>
            <a:r>
              <a:rPr lang="en-US" dirty="0"/>
              <a:t>Decoding (Mental Models) – Discounted Present Value</a:t>
            </a:r>
          </a:p>
          <a:p>
            <a:pPr marL="0" indent="0">
              <a:buNone/>
            </a:pPr>
            <a:r>
              <a:rPr lang="en-US" dirty="0"/>
              <a:t>547. </a:t>
            </a:r>
            <a:r>
              <a:rPr lang="en-US"/>
              <a:t>Inaccurate Encoding/</a:t>
            </a:r>
            <a:r>
              <a:rPr lang="en-US" dirty="0"/>
              <a:t>Decoding (Mental Models) – Net Present Value (NPV)</a:t>
            </a:r>
          </a:p>
          <a:p>
            <a:pPr marL="0" indent="0">
              <a:buNone/>
            </a:pPr>
            <a:r>
              <a:rPr lang="en-US" dirty="0"/>
              <a:t>548. </a:t>
            </a:r>
            <a:r>
              <a:rPr lang="en-US"/>
              <a:t>Inaccurate Encoding/</a:t>
            </a:r>
            <a:r>
              <a:rPr lang="en-US" dirty="0"/>
              <a:t>Decoding (Mental Models) – Hyperbolic Discounting</a:t>
            </a:r>
          </a:p>
          <a:p>
            <a:pPr marL="0" indent="0">
              <a:buNone/>
            </a:pPr>
            <a:r>
              <a:rPr lang="en-US" dirty="0"/>
              <a:t>549. </a:t>
            </a:r>
            <a:r>
              <a:rPr lang="en-US"/>
              <a:t>Inaccurate Encoding/</a:t>
            </a:r>
            <a:r>
              <a:rPr lang="en-US" dirty="0"/>
              <a:t>Decoding (Mental Models) – Commitment</a:t>
            </a:r>
          </a:p>
          <a:p>
            <a:pPr marL="0" indent="0">
              <a:buNone/>
            </a:pPr>
            <a:r>
              <a:rPr lang="en-US" dirty="0"/>
              <a:t>550. </a:t>
            </a:r>
            <a:r>
              <a:rPr lang="en-US"/>
              <a:t>Inaccurate Encoding/</a:t>
            </a:r>
            <a:r>
              <a:rPr lang="en-US" dirty="0"/>
              <a:t>Decoding (Mental Models) – Default Effect</a:t>
            </a:r>
          </a:p>
          <a:p>
            <a:pPr marL="0" indent="0">
              <a:buNone/>
            </a:pPr>
            <a:r>
              <a:rPr lang="en-US" dirty="0"/>
              <a:t>551. </a:t>
            </a:r>
            <a:r>
              <a:rPr lang="en-US"/>
              <a:t>Inaccurate Encoding/</a:t>
            </a:r>
            <a:r>
              <a:rPr lang="en-US" dirty="0"/>
              <a:t>Decoding (Mental Models) – Parkinson’s Law</a:t>
            </a:r>
          </a:p>
          <a:p>
            <a:pPr marL="0" indent="0">
              <a:buNone/>
            </a:pPr>
            <a:r>
              <a:rPr lang="en-US" dirty="0"/>
              <a:t>552. </a:t>
            </a:r>
            <a:r>
              <a:rPr lang="en-US"/>
              <a:t>Inaccurate Encoding/</a:t>
            </a:r>
            <a:r>
              <a:rPr lang="en-US" dirty="0"/>
              <a:t>Decoding (Mental Models) – </a:t>
            </a:r>
            <a:r>
              <a:rPr lang="en-US" dirty="0" err="1"/>
              <a:t>Hofstader’s</a:t>
            </a:r>
            <a:r>
              <a:rPr lang="en-US" dirty="0"/>
              <a:t> Law</a:t>
            </a:r>
          </a:p>
          <a:p>
            <a:pPr marL="0" indent="0">
              <a:buNone/>
            </a:pPr>
            <a:r>
              <a:rPr lang="en-US" dirty="0"/>
              <a:t>553. </a:t>
            </a:r>
            <a:r>
              <a:rPr lang="en-US"/>
              <a:t>Inaccurate Encoding/</a:t>
            </a:r>
            <a:r>
              <a:rPr lang="en-US" dirty="0"/>
              <a:t>Decoding (Mental Models) – Loss Aversion</a:t>
            </a:r>
          </a:p>
          <a:p>
            <a:pPr marL="0" indent="0">
              <a:buNone/>
            </a:pPr>
            <a:r>
              <a:rPr lang="en-US" dirty="0"/>
              <a:t>554. </a:t>
            </a:r>
            <a:r>
              <a:rPr lang="en-US"/>
              <a:t>Inaccurate Encoding/</a:t>
            </a:r>
            <a:r>
              <a:rPr lang="en-US" dirty="0"/>
              <a:t>Decoding (Mental Models) – Sunk-Cost Fallacy</a:t>
            </a:r>
          </a:p>
          <a:p>
            <a:pPr marL="0" indent="0">
              <a:buNone/>
            </a:pPr>
            <a:r>
              <a:rPr lang="en-US" dirty="0"/>
              <a:t>555. </a:t>
            </a:r>
            <a:r>
              <a:rPr lang="en-US"/>
              <a:t>Inaccurate Encoding/</a:t>
            </a:r>
            <a:r>
              <a:rPr lang="en-US" dirty="0"/>
              <a:t>Decoding (Mental Models) – Design Pattern</a:t>
            </a:r>
          </a:p>
        </p:txBody>
      </p:sp>
    </p:spTree>
    <p:extLst>
      <p:ext uri="{BB962C8B-B14F-4D97-AF65-F5344CB8AC3E}">
        <p14:creationId xmlns:p14="http://schemas.microsoft.com/office/powerpoint/2010/main" val="3061269392"/>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203. Bias – Systemic – </a:t>
            </a:r>
            <a:br>
              <a:rPr lang="en-US" dirty="0"/>
            </a:br>
            <a:r>
              <a:rPr lang="en-US" dirty="0"/>
              <a:t>Technology Platform ”Lock In”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performance of socio-technical systems (including but not limited to information networks) depends on the reliable and predictable performance of both people/institutions and technologies. </a:t>
            </a:r>
          </a:p>
          <a:p>
            <a:pPr lvl="1"/>
            <a:r>
              <a:rPr lang="en-US" dirty="0"/>
              <a:t>The actions and behaviors of stakeholders in socio-technical systems can be affected by biases</a:t>
            </a:r>
          </a:p>
          <a:p>
            <a:pPr lvl="2"/>
            <a:r>
              <a:rPr lang="en-US" dirty="0"/>
              <a:t>Technology Platform “lock in”-related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Where organizations and individuals integrate a technology system into their lives and operations, they develop dependencies, habits and other patterns of behavior and relationships that can make it difficult to integrate future changes</a:t>
            </a:r>
          </a:p>
          <a:p>
            <a:pPr lvl="1"/>
            <a:r>
              <a:rPr lang="en-US" dirty="0"/>
              <a:t>Sociotechnical systems can be “normalized” within and among organizations so that they become “de facto” standards</a:t>
            </a:r>
          </a:p>
          <a:p>
            <a:pPr lvl="2"/>
            <a:r>
              <a:rPr lang="en-US" dirty="0"/>
              <a:t>Standards can save costs and lower risk in future </a:t>
            </a:r>
            <a:r>
              <a:rPr lang="en-US" dirty="0" err="1"/>
              <a:t>intereactions</a:t>
            </a:r>
            <a:endParaRPr lang="en-US" dirty="0"/>
          </a:p>
          <a:p>
            <a:pPr lvl="2"/>
            <a:r>
              <a:rPr lang="en-US" dirty="0"/>
              <a:t>Standards can be anticompetitive, and resistant to further innovation</a:t>
            </a:r>
          </a:p>
          <a:p>
            <a:pPr lvl="1"/>
            <a:r>
              <a:rPr lang="en-US" dirty="0"/>
              <a:t>The expense and effort of replacing various systems and subassemblies can cause non-optimal systems and structures to remain in use due to high costs of replacement</a:t>
            </a:r>
          </a:p>
          <a:p>
            <a:pPr lvl="1"/>
            <a:endParaRPr lang="en-US" dirty="0"/>
          </a:p>
          <a:p>
            <a:pPr lvl="1"/>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752621307"/>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203. Bias – Systemic – </a:t>
            </a:r>
            <a:br>
              <a:rPr lang="en-US" dirty="0"/>
            </a:br>
            <a:r>
              <a:rPr lang="en-US" dirty="0"/>
              <a:t>Technology Platform ”Lock In”  </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Strategic considerations: Evaluate “centrality” of third party sociotechnology systems as part of overall operations when making buy-or-build decisions</a:t>
            </a:r>
          </a:p>
          <a:p>
            <a:pPr lvl="2"/>
            <a:r>
              <a:rPr lang="en-US" sz="2000" dirty="0"/>
              <a:t>Is the system “plug and play”</a:t>
            </a:r>
          </a:p>
          <a:p>
            <a:pPr lvl="3"/>
            <a:r>
              <a:rPr lang="en-US" sz="1600" dirty="0"/>
              <a:t>Technology links to operations</a:t>
            </a:r>
          </a:p>
          <a:p>
            <a:pPr lvl="3"/>
            <a:r>
              <a:rPr lang="en-US" sz="1600" dirty="0"/>
              <a:t>People/</a:t>
            </a:r>
            <a:r>
              <a:rPr lang="en-US" sz="1600" dirty="0" err="1"/>
              <a:t>institutiuonal</a:t>
            </a:r>
            <a:r>
              <a:rPr lang="en-US" sz="1600" dirty="0"/>
              <a:t> links to operations</a:t>
            </a:r>
          </a:p>
          <a:p>
            <a:pPr lvl="4"/>
            <a:r>
              <a:rPr lang="en-US" sz="1600" dirty="0"/>
              <a:t>E.g., retail sales on Amazon “depend” on that platform and may have less power to negotiate or switch to new retail platform</a:t>
            </a:r>
          </a:p>
          <a:p>
            <a:pPr lvl="1"/>
            <a:r>
              <a:rPr lang="en-US" sz="2400" dirty="0"/>
              <a:t>Competition: consider the platform dependencies of competitors</a:t>
            </a:r>
          </a:p>
          <a:p>
            <a:pPr lvl="1"/>
            <a:r>
              <a:rPr lang="en-US" sz="2400" dirty="0"/>
              <a:t>Compare to ”traditional” outsourcing analysis of 1980s</a:t>
            </a:r>
          </a:p>
          <a:p>
            <a:pPr lvl="2"/>
            <a:r>
              <a:rPr lang="en-US" sz="2000" dirty="0"/>
              <a:t>Purchase outside expertise</a:t>
            </a:r>
          </a:p>
          <a:p>
            <a:pPr lvl="2"/>
            <a:r>
              <a:rPr lang="en-US" sz="2000" dirty="0"/>
              <a:t>Less employee control</a:t>
            </a:r>
          </a:p>
          <a:p>
            <a:pPr lvl="2"/>
            <a:r>
              <a:rPr lang="en-US" sz="2000" dirty="0"/>
              <a:t>More contractual control</a:t>
            </a:r>
          </a:p>
          <a:p>
            <a:pPr lvl="2"/>
            <a:r>
              <a:rPr lang="en-US" sz="2000" dirty="0"/>
              <a:t>Ability to expand and contract operations more readily.</a:t>
            </a:r>
          </a:p>
          <a:p>
            <a:pPr lvl="1"/>
            <a:r>
              <a:rPr lang="en-US" sz="2400" dirty="0"/>
              <a:t>When to act: Consider various future transition strategies at the time of acquisition of a new system</a:t>
            </a:r>
          </a:p>
          <a:p>
            <a:pPr lvl="2"/>
            <a:r>
              <a:rPr lang="en-US" sz="2000" dirty="0"/>
              <a:t>Maximum leverage to get concessions from vendor PRIOR to closing purchase</a:t>
            </a:r>
          </a:p>
          <a:p>
            <a:pPr lvl="2"/>
            <a:r>
              <a:rPr lang="en-US" sz="2000" dirty="0"/>
              <a:t>What is required for termination of service agreements, etc.?</a:t>
            </a:r>
          </a:p>
          <a:p>
            <a:pPr lvl="3"/>
            <a:endParaRPr lang="en-US" sz="1600" dirty="0"/>
          </a:p>
          <a:p>
            <a:pPr lvl="1"/>
            <a:r>
              <a:rPr lang="en-US" sz="2400" dirty="0"/>
              <a:t>Exit strategies: Consider “portability” of various intangible assets associated with </a:t>
            </a:r>
            <a:r>
              <a:rPr lang="en-US" sz="2400" dirty="0" err="1"/>
              <a:t>operaiton</a:t>
            </a:r>
            <a:r>
              <a:rPr lang="en-US" sz="2400" dirty="0"/>
              <a:t> of the system</a:t>
            </a:r>
          </a:p>
          <a:p>
            <a:pPr lvl="2"/>
            <a:r>
              <a:rPr lang="en-US" sz="2000" dirty="0"/>
              <a:t>IP rights (patent, copyright, patent, trade secret) associated with continuing system development during operating phase</a:t>
            </a:r>
          </a:p>
          <a:p>
            <a:pPr lvl="2"/>
            <a:r>
              <a:rPr lang="en-US" sz="2000" dirty="0"/>
              <a:t>Data rights associated with data generated during operating period of the technology.</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802816201"/>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0980-5771-8146-B09F-7E7A033F08F2}"/>
              </a:ext>
            </a:extLst>
          </p:cNvPr>
          <p:cNvSpPr>
            <a:spLocks noGrp="1"/>
          </p:cNvSpPr>
          <p:nvPr>
            <p:ph type="title"/>
          </p:nvPr>
        </p:nvSpPr>
        <p:spPr/>
        <p:txBody>
          <a:bodyPr>
            <a:normAutofit fontScale="90000"/>
          </a:bodyPr>
          <a:lstStyle/>
          <a:p>
            <a:r>
              <a:rPr lang="en-US" dirty="0"/>
              <a:t>204. Bias – Systemic – </a:t>
            </a:r>
            <a:br>
              <a:rPr lang="en-US" dirty="0"/>
            </a:br>
            <a:r>
              <a:rPr lang="en-US" dirty="0"/>
              <a:t>Bureaucratic “CYA” </a:t>
            </a:r>
          </a:p>
        </p:txBody>
      </p:sp>
      <p:sp>
        <p:nvSpPr>
          <p:cNvPr id="3" name="Content Placeholder 2">
            <a:extLst>
              <a:ext uri="{FF2B5EF4-FFF2-40B4-BE49-F238E27FC236}">
                <a16:creationId xmlns:a16="http://schemas.microsoft.com/office/drawing/2014/main" id="{F2EA3506-71E9-0E4E-BC5D-54A3562325E3}"/>
              </a:ext>
            </a:extLst>
          </p:cNvPr>
          <p:cNvSpPr>
            <a:spLocks noGrp="1"/>
          </p:cNvSpPr>
          <p:nvPr>
            <p:ph idx="1"/>
          </p:nvPr>
        </p:nvSpPr>
        <p:spPr/>
        <p:txBody>
          <a:bodyPr>
            <a:normAutofit fontScale="40000" lnSpcReduction="20000"/>
          </a:bodyPr>
          <a:lstStyle/>
          <a:p>
            <a:r>
              <a:rPr lang="en-US" dirty="0"/>
              <a:t>Challenges</a:t>
            </a:r>
          </a:p>
          <a:p>
            <a:pPr lvl="1"/>
            <a:r>
              <a:rPr lang="en-US" dirty="0"/>
              <a:t>The performance of socio-technical systems (including but not limited to information networks) depends on the reliable and predictable performance of both people/institutions and technologies. </a:t>
            </a:r>
          </a:p>
          <a:p>
            <a:pPr lvl="1"/>
            <a:r>
              <a:rPr lang="en-US" dirty="0"/>
              <a:t>The actions and behaviors of stakeholders in socio-technical systems can be affected by biases</a:t>
            </a:r>
          </a:p>
          <a:p>
            <a:pPr lvl="2"/>
            <a:r>
              <a:rPr lang="en-US" dirty="0"/>
              <a:t>Bureaucratic CYA-related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The phrase “CYA” (derived from the vulgar “cover your ass”) is the heading </a:t>
            </a:r>
            <a:r>
              <a:rPr lang="en-US" dirty="0" err="1"/>
              <a:t>fofr</a:t>
            </a:r>
            <a:r>
              <a:rPr lang="en-US" dirty="0"/>
              <a:t> a category of behaviors in which an individual acts in a manner to </a:t>
            </a:r>
            <a:r>
              <a:rPr lang="en-US" dirty="0" err="1"/>
              <a:t>acvoid</a:t>
            </a:r>
            <a:r>
              <a:rPr lang="en-US" dirty="0"/>
              <a:t> future criticism</a:t>
            </a:r>
          </a:p>
          <a:p>
            <a:pPr lvl="2"/>
            <a:r>
              <a:rPr lang="en-US" dirty="0"/>
              <a:t>CYA frequently results in conservative decision-making</a:t>
            </a:r>
          </a:p>
          <a:p>
            <a:pPr lvl="2"/>
            <a:r>
              <a:rPr lang="en-US" dirty="0"/>
              <a:t>CYA may result in favoring standards and contracting with established suppliers to avoid potential for accusation of mistake</a:t>
            </a:r>
          </a:p>
          <a:p>
            <a:pPr lvl="3"/>
            <a:r>
              <a:rPr lang="en-US" dirty="0"/>
              <a:t>Significant mistakes by corporate officers and directors can lead to assertions of breach of duty of care or other fiduciary duties</a:t>
            </a:r>
          </a:p>
          <a:p>
            <a:pPr lvl="1"/>
            <a:r>
              <a:rPr lang="en-US" dirty="0"/>
              <a:t>In periods of rapid technological </a:t>
            </a:r>
            <a:r>
              <a:rPr lang="en-US" dirty="0" err="1"/>
              <a:t>devellpment</a:t>
            </a:r>
            <a:r>
              <a:rPr lang="en-US" dirty="0"/>
              <a:t>, CYA behaviors could curtail appropriate exploration of available innovations that could benefit design, development, deployment or operation of technical systems</a:t>
            </a:r>
          </a:p>
          <a:p>
            <a:pPr lvl="1"/>
            <a:r>
              <a:rPr lang="en-US" dirty="0"/>
              <a:t>CYA behavior that delay organizational decision making can have the result of slowing technology “buy or build” decisions in ways that can increase the ultimate costs of system acquisition</a:t>
            </a:r>
          </a:p>
          <a:p>
            <a:pPr lvl="2"/>
            <a:r>
              <a:rPr lang="en-US" dirty="0"/>
              <a:t>Ironically, in rapidly changing technology markets, delay can have the advantage of allowing “the dust to settle” on new innovations so that more informed decisions can be made based on the operating experience of other similarly situated parties trying the technology.</a:t>
            </a:r>
          </a:p>
          <a:p>
            <a:pPr lvl="2"/>
            <a:endParaRPr lang="en-US" dirty="0"/>
          </a:p>
          <a:p>
            <a:pPr lvl="1"/>
            <a:endParaRPr lang="en-US" dirty="0"/>
          </a:p>
          <a:p>
            <a:r>
              <a:rPr lang="en-US" dirty="0"/>
              <a:t>References</a:t>
            </a:r>
          </a:p>
          <a:p>
            <a:pPr lvl="1"/>
            <a:r>
              <a:rPr lang="en-US" dirty="0"/>
              <a:t>William Safire defines “CYA” as "the bureaucratic technique of averting future accusations of policy error or wrongdoing by deflecting responsibility in advance"</a:t>
            </a:r>
            <a:endParaRPr lang="en-US" sz="2400" dirty="0"/>
          </a:p>
          <a:p>
            <a:pPr lvl="1"/>
            <a:endParaRPr lang="en-US" dirty="0"/>
          </a:p>
        </p:txBody>
      </p:sp>
    </p:spTree>
    <p:extLst>
      <p:ext uri="{BB962C8B-B14F-4D97-AF65-F5344CB8AC3E}">
        <p14:creationId xmlns:p14="http://schemas.microsoft.com/office/powerpoint/2010/main" val="3379462794"/>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204. Bias – Systemic – </a:t>
            </a:r>
            <a:br>
              <a:rPr lang="en-US" dirty="0"/>
            </a:br>
            <a:r>
              <a:rPr lang="en-US" dirty="0"/>
              <a:t>Bureaucratic “CYA”  </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Bureaucratic hesitancy and risk-averse behaviors can crimp the ability of large organizations to adopt new technologies (and the new organizational structures that such technologies engender)</a:t>
            </a:r>
          </a:p>
          <a:p>
            <a:pPr lvl="2"/>
            <a:r>
              <a:rPr lang="en-US" sz="2000" dirty="0"/>
              <a:t>Bureaucracies make good and bad decisions slowly</a:t>
            </a:r>
          </a:p>
          <a:p>
            <a:pPr lvl="1"/>
            <a:r>
              <a:rPr lang="en-US" sz="2400" dirty="0"/>
              <a:t>Craft agreements associated with design, development, </a:t>
            </a:r>
            <a:r>
              <a:rPr lang="en-US" sz="2400" dirty="0" err="1"/>
              <a:t>deploymewnt</a:t>
            </a:r>
            <a:r>
              <a:rPr lang="en-US" sz="2400" dirty="0"/>
              <a:t> and operation of the technology with clear delineation of respective duties, risks and </a:t>
            </a:r>
            <a:r>
              <a:rPr lang="en-US" sz="2400" dirty="0" err="1"/>
              <a:t>responisibilitiies</a:t>
            </a:r>
            <a:r>
              <a:rPr lang="en-US" sz="2400" dirty="0"/>
              <a:t> of the parties</a:t>
            </a:r>
          </a:p>
          <a:p>
            <a:pPr lvl="1"/>
            <a:r>
              <a:rPr lang="en-US" sz="2400" dirty="0"/>
              <a:t>Recognize additional support obligations associated with reality of supporting deployment of new technology in </a:t>
            </a:r>
            <a:r>
              <a:rPr lang="en-US" sz="2400" dirty="0" err="1"/>
              <a:t>excxisting</a:t>
            </a:r>
            <a:r>
              <a:rPr lang="en-US" sz="2400" dirty="0"/>
              <a:t> organizations</a:t>
            </a:r>
          </a:p>
          <a:p>
            <a:pPr lvl="2"/>
            <a:r>
              <a:rPr lang="en-US" sz="2000" dirty="0"/>
              <a:t>Structure pricing to accommodate different support profiles</a:t>
            </a:r>
          </a:p>
          <a:p>
            <a:pPr lvl="1"/>
            <a:r>
              <a:rPr lang="en-US" sz="2400" dirty="0"/>
              <a:t>Consider offer of transition support from existing systems</a:t>
            </a:r>
          </a:p>
          <a:p>
            <a:pPr lvl="1"/>
            <a:r>
              <a:rPr lang="en-US" sz="2400" dirty="0"/>
              <a:t>Seek support for technology change from high levels of organization</a:t>
            </a:r>
          </a:p>
          <a:p>
            <a:pPr lvl="2"/>
            <a:r>
              <a:rPr lang="en-US" sz="2000" dirty="0"/>
              <a:t>Power laws of bureaucracies instruct that absence of high level support will be fatal to initiatives since the number of bureaucratic interaction sign offs increases more rapidly than the usefulness of the innovation (power law of bureaucracies).</a:t>
            </a:r>
          </a:p>
          <a:p>
            <a:pPr lvl="2"/>
            <a:endParaRPr lang="en-US" sz="2000" dirty="0"/>
          </a:p>
          <a:p>
            <a:endParaRPr lang="en-US" sz="2800" dirty="0"/>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997609426"/>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205. Subjective and Un-auditable Performance Expectations  </a:t>
            </a:r>
          </a:p>
        </p:txBody>
      </p:sp>
      <p:sp>
        <p:nvSpPr>
          <p:cNvPr id="3" name="Content Placeholder 2"/>
          <p:cNvSpPr>
            <a:spLocks noGrp="1"/>
          </p:cNvSpPr>
          <p:nvPr>
            <p:ph idx="1"/>
          </p:nvPr>
        </p:nvSpPr>
        <p:spPr/>
        <p:txBody>
          <a:bodyPr>
            <a:normAutofit fontScale="92500" lnSpcReduction="10000"/>
          </a:bodyPr>
          <a:lstStyle/>
          <a:p>
            <a:r>
              <a:rPr lang="en-US" dirty="0"/>
              <a:t>Challenges</a:t>
            </a:r>
          </a:p>
          <a:p>
            <a:pPr lvl="1"/>
            <a:r>
              <a:rPr lang="en-US" dirty="0"/>
              <a:t>Performance expectations and evaluations are most easily communicated, measured and enforced through objectively measurable criteria and metrics.</a:t>
            </a:r>
          </a:p>
          <a:p>
            <a:pPr lvl="1"/>
            <a:r>
              <a:rPr lang="en-US" dirty="0"/>
              <a:t>Subjective, hidden, unstated or other poorly communicated requirements and expectations for system performance result in ambiguity in the relationship of parties involved with a system in ways that can create risks for all parties.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707594293"/>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205. Subjective and Un-auditable Performance Expectations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Parties establishing new relationships can benefit from normatively cross referencing definitions, standards, best practices, policies, rules, etc. of third parties</a:t>
            </a:r>
          </a:p>
          <a:p>
            <a:pPr lvl="2"/>
            <a:r>
              <a:rPr lang="en-US" sz="2000" dirty="0"/>
              <a:t>Reference to established rules reduces the negotiation, implementation of new systems</a:t>
            </a:r>
          </a:p>
          <a:p>
            <a:pPr lvl="2"/>
            <a:r>
              <a:rPr lang="en-US" sz="2000" dirty="0"/>
              <a:t>Order provided by external rules stabilizes parts of system, permitting resources to be applied to new system components.</a:t>
            </a:r>
          </a:p>
          <a:p>
            <a:pPr lvl="1"/>
            <a:r>
              <a:rPr lang="en-US" sz="2400" dirty="0"/>
              <a:t>Statutes and regulations are sources of external “objective” metrics that can help to reduce ambiguity of organization and operation in new systems design, development and deployment.</a:t>
            </a:r>
          </a:p>
          <a:p>
            <a:pPr lvl="1"/>
            <a:r>
              <a:rPr lang="en-US" sz="2400" dirty="0"/>
              <a:t>Care must be taken when referencing and applying metrics produced by a system</a:t>
            </a:r>
          </a:p>
          <a:p>
            <a:pPr lvl="2"/>
            <a:r>
              <a:rPr lang="en-US" sz="2000" dirty="0"/>
              <a:t>Does the measurement, in fact, provide insight into the elements of system operation that it purports to measure?</a:t>
            </a:r>
          </a:p>
          <a:p>
            <a:pPr lvl="3"/>
            <a:r>
              <a:rPr lang="en-US" sz="1600" dirty="0"/>
              <a:t>Is the measurement a. good or poor surrogate for the system performance element?</a:t>
            </a:r>
          </a:p>
          <a:p>
            <a:pPr lvl="1"/>
            <a:r>
              <a:rPr lang="en-US" sz="2400" dirty="0"/>
              <a:t>Subjective and other measurements should be supported by other metrics and observations that can verify the subjective measurement.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8061589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206.  Vulnerability to Failure Cascade – </a:t>
            </a:r>
            <a:br>
              <a:rPr lang="en-US" dirty="0"/>
            </a:br>
            <a:r>
              <a:rPr lang="en-US" dirty="0"/>
              <a:t>Dependency Risk</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Modern information networks are increasingly dependent for their organization and operation on multiple parties.</a:t>
            </a:r>
          </a:p>
          <a:p>
            <a:pPr lvl="2"/>
            <a:r>
              <a:rPr lang="en-US" dirty="0"/>
              <a:t>Compare information “service” supply chains to the extended supply chains for goods and their many participants</a:t>
            </a:r>
          </a:p>
          <a:p>
            <a:pPr lvl="1"/>
            <a:r>
              <a:rPr lang="en-US" dirty="0"/>
              <a:t>Coordination of information networks is frequently restricted to multiple bilateral contracts and relationships, rather than overall multilateral planning</a:t>
            </a:r>
          </a:p>
          <a:p>
            <a:pPr lvl="2"/>
            <a:r>
              <a:rPr lang="en-US" dirty="0"/>
              <a:t>The result of these chains of bilateral agreements is that de-risking negotiations among parties rarely involve all of the parties required to coordinate “end to end” performance expectations.</a:t>
            </a:r>
          </a:p>
          <a:p>
            <a:r>
              <a:rPr lang="en-US" dirty="0"/>
              <a:t>The lack of coordination among stakeholders in extended information network ”supply chains” creates a lack of transparency regarding risks elsewhere in the system that can affect remote parties that depend on their expectations of system performance being met.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49084248"/>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206. Vulnerability to Failure Cascade – </a:t>
            </a:r>
            <a:br>
              <a:rPr lang="en-US" dirty="0"/>
            </a:br>
            <a:r>
              <a:rPr lang="en-US" dirty="0"/>
              <a:t>Dependency Risk </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Failure cascades can be propagated (and their risk effects aggravated) by combinations of Attack, Accident, Acts of Nature and AI/ML</a:t>
            </a:r>
          </a:p>
          <a:p>
            <a:pPr lvl="2"/>
            <a:r>
              <a:rPr lang="en-US" sz="2000" dirty="0"/>
              <a:t>See slide on ”AAAA Risk”</a:t>
            </a:r>
          </a:p>
          <a:p>
            <a:pPr lvl="1"/>
            <a:r>
              <a:rPr lang="en-US" sz="2400" dirty="0"/>
              <a:t>Parties dependency on extended supply chains (including extended information network supply chains) should be subject to stress test analysis that includes failures beyond first order relationships.</a:t>
            </a:r>
          </a:p>
          <a:p>
            <a:pPr lvl="2"/>
            <a:r>
              <a:rPr lang="en-US" sz="2000" dirty="0"/>
              <a:t>May be difficult to get information about such remote risks</a:t>
            </a:r>
          </a:p>
          <a:p>
            <a:pPr lvl="2"/>
            <a:r>
              <a:rPr lang="en-US" sz="2000" dirty="0"/>
              <a:t>Seek information during negotiation stage, when leverage is greatest</a:t>
            </a:r>
          </a:p>
          <a:p>
            <a:pPr lvl="1"/>
            <a:r>
              <a:rPr lang="en-US" sz="2400" dirty="0"/>
              <a:t>If information on remote supply chain risks is not available, consider alternative approaches to de-risking</a:t>
            </a:r>
          </a:p>
          <a:p>
            <a:pPr lvl="2"/>
            <a:r>
              <a:rPr lang="en-US" sz="2000" dirty="0"/>
              <a:t>Insurance</a:t>
            </a:r>
          </a:p>
          <a:p>
            <a:pPr lvl="2"/>
            <a:r>
              <a:rPr lang="en-US" sz="2000" dirty="0"/>
              <a:t>Third-party guarantees and other forms of security</a:t>
            </a:r>
          </a:p>
          <a:p>
            <a:pPr lvl="1"/>
            <a:r>
              <a:rPr lang="en-US" sz="2400" dirty="0"/>
              <a:t>Note that creditworthiness of counterparty is relevant in establishing mechanisms for addressing risk.</a:t>
            </a:r>
          </a:p>
          <a:p>
            <a:pPr lvl="1"/>
            <a:r>
              <a:rPr lang="en-US" sz="2400" dirty="0"/>
              <a:t>Be aware of the distinction between “assignment of rights” and “delegation of duties” in contract</a:t>
            </a:r>
          </a:p>
          <a:p>
            <a:pPr lvl="2"/>
            <a:r>
              <a:rPr lang="en-US" sz="2000" dirty="0"/>
              <a:t>Delegation of duties does not relieve the original obligor of their obligations under a contract in the absence of a release by the party benefitted.</a:t>
            </a:r>
          </a:p>
          <a:p>
            <a:pPr lvl="3"/>
            <a:r>
              <a:rPr lang="en-US" sz="1600" dirty="0"/>
              <a:t>In the case of a unilateral delegation by a party of their duties (without a release), the original obligor becomes, in essence a “guarantor” of the performance of the party to which the duties were purported  to be delegated.</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15006529"/>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207.  Conflict of Interest – Breach of Fiduciary Obligation / Overreaching</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performance of socio-technical systems (including but not limited to information networks) depends on the reliable and predictable performance of both people/institutions and technologies.</a:t>
            </a:r>
          </a:p>
          <a:p>
            <a:pPr lvl="2"/>
            <a:r>
              <a:rPr lang="en-US" dirty="0"/>
              <a:t>Where parties (whether individual or institutional) engage other parties to act on their behalf in one or more interactions, an agency relationship is formed</a:t>
            </a:r>
          </a:p>
          <a:p>
            <a:pPr lvl="2"/>
            <a:r>
              <a:rPr lang="en-US" dirty="0"/>
              <a:t>There are many types of agency relationship, each formed to accomplish certain specific purposes.</a:t>
            </a:r>
          </a:p>
          <a:p>
            <a:pPr lvl="1"/>
            <a:r>
              <a:rPr lang="en-US" dirty="0"/>
              <a:t>“Fiduciary” obligations arise in that subcategory of agency arrangements in which the “agent” party is expected to put the interests of the other (“principal”) party ahead of their own (agent’s) interests</a:t>
            </a:r>
          </a:p>
          <a:p>
            <a:pPr lvl="1"/>
            <a:r>
              <a:rPr lang="en-US" dirty="0"/>
              <a:t>Examples of “fiduciary” arrangements include:</a:t>
            </a:r>
          </a:p>
          <a:p>
            <a:pPr lvl="2"/>
            <a:r>
              <a:rPr lang="en-US" dirty="0"/>
              <a:t>Investment advisers (under the 1940 Investment Advisers Act)</a:t>
            </a:r>
          </a:p>
          <a:p>
            <a:pPr lvl="2"/>
            <a:r>
              <a:rPr lang="en-US" dirty="0"/>
              <a:t>Attorney/client relationships</a:t>
            </a:r>
          </a:p>
          <a:p>
            <a:pPr lvl="1"/>
            <a:r>
              <a:rPr lang="en-US" dirty="0"/>
              <a:t>When parties with fiduciary obligations act in ways contrary to the interests of their beneficiaries/principals that gives rise to a conflict of interest that can result in the presumed “fiduciary” </a:t>
            </a:r>
            <a:r>
              <a:rPr lang="en-US" dirty="0" err="1"/>
              <a:t>tngageing</a:t>
            </a:r>
            <a:r>
              <a:rPr lang="en-US" dirty="0"/>
              <a:t> in actions and behaviors that are contrary to the expectations of the other </a:t>
            </a:r>
            <a:r>
              <a:rPr lang="en-US" dirty="0" err="1"/>
              <a:t>stakehodlers</a:t>
            </a:r>
            <a:r>
              <a:rPr lang="en-US" dirty="0"/>
              <a:t> in related interactions.</a:t>
            </a:r>
          </a:p>
          <a:p>
            <a:pPr lvl="1"/>
            <a:r>
              <a:rPr lang="en-US" dirty="0"/>
              <a:t>Problems can arise when the agent and principal are unsure of their relationship.</a:t>
            </a:r>
          </a:p>
          <a:p>
            <a:pPr lvl="2"/>
            <a:r>
              <a:rPr lang="en-US" dirty="0"/>
              <a:t>Scope</a:t>
            </a:r>
          </a:p>
          <a:p>
            <a:pPr lvl="2"/>
            <a:r>
              <a:rPr lang="en-US" dirty="0"/>
              <a:t>Timing</a:t>
            </a:r>
          </a:p>
          <a:p>
            <a:pPr lvl="1"/>
            <a:r>
              <a:rPr lang="en-US" dirty="0"/>
              <a:t>Absence of established norms and duties in </a:t>
            </a:r>
            <a:r>
              <a:rPr lang="en-US" dirty="0" err="1"/>
              <a:t>areasof</a:t>
            </a:r>
            <a:r>
              <a:rPr lang="en-US" dirty="0"/>
              <a:t> data, information, etc. create many “gray areas” in the provision of agency-related services</a:t>
            </a:r>
          </a:p>
          <a:p>
            <a:pPr lvl="2"/>
            <a:r>
              <a:rPr lang="en-US" dirty="0"/>
              <a:t>What is scope of “self dealing” when information is derived </a:t>
            </a:r>
            <a:r>
              <a:rPr lang="en-US" dirty="0" err="1"/>
              <a:t>fro</a:t>
            </a:r>
            <a:r>
              <a:rPr lang="en-US" dirty="0"/>
              <a:t> data handled in an agency capacity</a:t>
            </a:r>
          </a:p>
          <a:p>
            <a:pPr lvl="2"/>
            <a:r>
              <a:rPr lang="en-US" dirty="0"/>
              <a:t>Is the same true of meta-data?</a:t>
            </a:r>
          </a:p>
          <a:p>
            <a:pPr lvl="2"/>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46488528"/>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207. Conflict of Interest – Breach of Fiduciary Obligation / Overreaching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Fiduciary obligations are a subset of agency relationships</a:t>
            </a:r>
          </a:p>
          <a:p>
            <a:pPr lvl="2"/>
            <a:r>
              <a:rPr lang="en-US" sz="2000" dirty="0"/>
              <a:t>Fiduciary and agency law are well developed</a:t>
            </a:r>
          </a:p>
          <a:p>
            <a:pPr lvl="2"/>
            <a:r>
              <a:rPr lang="en-US" sz="2000" dirty="0"/>
              <a:t>Existing law cannot answer many new questions arising for agency relationships in new networked interactions, but it is the right place to start when designing a system that is intended to support the </a:t>
            </a:r>
            <a:r>
              <a:rPr lang="en-US" sz="2000" dirty="0" err="1"/>
              <a:t>proiviosn</a:t>
            </a:r>
            <a:r>
              <a:rPr lang="en-US" sz="2000" dirty="0"/>
              <a:t> of fiduciary type duties and similar duties</a:t>
            </a:r>
          </a:p>
          <a:p>
            <a:pPr lvl="1"/>
            <a:r>
              <a:rPr lang="en-US" sz="2400" dirty="0"/>
              <a:t>Agency law is established by the states in the US and references uniform agency laws</a:t>
            </a:r>
          </a:p>
          <a:p>
            <a:pPr lvl="2"/>
            <a:r>
              <a:rPr lang="en-US" sz="2000" dirty="0"/>
              <a:t>May have </a:t>
            </a:r>
            <a:r>
              <a:rPr lang="en-US" sz="2000" dirty="0" err="1"/>
              <a:t>variotions</a:t>
            </a:r>
            <a:r>
              <a:rPr lang="en-US" sz="2000" dirty="0"/>
              <a:t> among states</a:t>
            </a:r>
          </a:p>
          <a:p>
            <a:pPr lvl="2"/>
            <a:r>
              <a:rPr lang="en-US" sz="2000" dirty="0"/>
              <a:t>Also, be aware of agency and fiduciary laws of various countries in multi-jurisdictional supply chains</a:t>
            </a:r>
          </a:p>
          <a:p>
            <a:pPr lvl="1"/>
            <a:r>
              <a:rPr lang="en-US" sz="2400" dirty="0"/>
              <a:t>Agency relationships can be flexibly created and maintained by contract as long as the contract terms are consistent with applicable law</a:t>
            </a:r>
          </a:p>
          <a:p>
            <a:pPr lvl="1"/>
            <a:r>
              <a:rPr lang="en-US" sz="2400" dirty="0"/>
              <a:t>Conflict of interest rules and cases have developed fiduciary law that may be applicable to current networked information activities.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61326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7DD0-60E4-2346-93C9-3E2EC1671D55}"/>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D7250971-0E3F-2E4E-8B5B-BCD4810480F5}"/>
              </a:ext>
            </a:extLst>
          </p:cNvPr>
          <p:cNvSpPr>
            <a:spLocks noGrp="1"/>
          </p:cNvSpPr>
          <p:nvPr>
            <p:ph idx="1"/>
          </p:nvPr>
        </p:nvSpPr>
        <p:spPr/>
        <p:txBody>
          <a:bodyPr>
            <a:normAutofit fontScale="55000" lnSpcReduction="20000"/>
          </a:bodyPr>
          <a:lstStyle/>
          <a:p>
            <a:pPr marL="0" indent="0">
              <a:buNone/>
            </a:pPr>
            <a:r>
              <a:rPr lang="en-US" dirty="0"/>
              <a:t>556. </a:t>
            </a:r>
            <a:r>
              <a:rPr lang="en-US"/>
              <a:t>Inaccurate Encoding/</a:t>
            </a:r>
            <a:r>
              <a:rPr lang="en-US" dirty="0"/>
              <a:t>Decoding (Mental Models) – Anti-Pattern  </a:t>
            </a:r>
          </a:p>
          <a:p>
            <a:pPr marL="0" indent="0">
              <a:buNone/>
            </a:pPr>
            <a:r>
              <a:rPr lang="en-US" dirty="0"/>
              <a:t>557. </a:t>
            </a:r>
            <a:r>
              <a:rPr lang="en-US"/>
              <a:t>Inaccurate Encoding/</a:t>
            </a:r>
            <a:r>
              <a:rPr lang="en-US" dirty="0"/>
              <a:t>Decoding (Mental Models) – Brute Force </a:t>
            </a:r>
          </a:p>
          <a:p>
            <a:pPr marL="0" indent="0">
              <a:buNone/>
            </a:pPr>
            <a:r>
              <a:rPr lang="en-US" dirty="0"/>
              <a:t>558. </a:t>
            </a:r>
            <a:r>
              <a:rPr lang="en-US"/>
              <a:t>Inaccurate Encoding/</a:t>
            </a:r>
            <a:r>
              <a:rPr lang="en-US" dirty="0"/>
              <a:t>Decoding (Mental Models) – Heuristic</a:t>
            </a:r>
          </a:p>
          <a:p>
            <a:pPr marL="0" indent="0">
              <a:buNone/>
            </a:pPr>
            <a:r>
              <a:rPr lang="en-US" dirty="0"/>
              <a:t>559. </a:t>
            </a:r>
            <a:r>
              <a:rPr lang="en-US"/>
              <a:t>Inaccurate Encoding/</a:t>
            </a:r>
            <a:r>
              <a:rPr lang="en-US" dirty="0"/>
              <a:t>Decoding (Mental Models) – Algorithms</a:t>
            </a:r>
          </a:p>
          <a:p>
            <a:pPr marL="0" indent="0">
              <a:buNone/>
            </a:pPr>
            <a:r>
              <a:rPr lang="en-US" dirty="0"/>
              <a:t>560. </a:t>
            </a:r>
            <a:r>
              <a:rPr lang="en-US"/>
              <a:t>Inaccurate Encoding/</a:t>
            </a:r>
            <a:r>
              <a:rPr lang="en-US" dirty="0"/>
              <a:t>Decoding (Mental Models) – Black Boxes</a:t>
            </a:r>
          </a:p>
          <a:p>
            <a:pPr marL="0" indent="0">
              <a:buNone/>
            </a:pPr>
            <a:r>
              <a:rPr lang="en-US" dirty="0"/>
              <a:t>561. </a:t>
            </a:r>
            <a:r>
              <a:rPr lang="en-US"/>
              <a:t>Inaccurate Encoding/</a:t>
            </a:r>
            <a:r>
              <a:rPr lang="en-US" dirty="0"/>
              <a:t>Decoding (Mental Models) – Automation</a:t>
            </a:r>
          </a:p>
          <a:p>
            <a:pPr marL="0" indent="0">
              <a:buNone/>
            </a:pPr>
            <a:r>
              <a:rPr lang="en-US" dirty="0"/>
              <a:t>562. </a:t>
            </a:r>
            <a:r>
              <a:rPr lang="en-US"/>
              <a:t>Inaccurate Encoding/</a:t>
            </a:r>
            <a:r>
              <a:rPr lang="en-US" dirty="0"/>
              <a:t>Decoding (Mental Models) – Economies of Scale</a:t>
            </a:r>
          </a:p>
          <a:p>
            <a:pPr marL="0" indent="0">
              <a:buNone/>
            </a:pPr>
            <a:r>
              <a:rPr lang="en-US" dirty="0"/>
              <a:t>563. </a:t>
            </a:r>
            <a:r>
              <a:rPr lang="en-US"/>
              <a:t>Inaccurate Encoding/</a:t>
            </a:r>
            <a:r>
              <a:rPr lang="en-US" dirty="0"/>
              <a:t>Decoding (Mental Models) – Parallel Processing</a:t>
            </a:r>
          </a:p>
          <a:p>
            <a:pPr marL="0" indent="0">
              <a:buNone/>
            </a:pPr>
            <a:r>
              <a:rPr lang="en-US" dirty="0"/>
              <a:t>564. </a:t>
            </a:r>
            <a:r>
              <a:rPr lang="en-US"/>
              <a:t>Inaccurate Encoding/</a:t>
            </a:r>
            <a:r>
              <a:rPr lang="en-US" dirty="0"/>
              <a:t>Decoding (Mental Models) – Divide and </a:t>
            </a:r>
            <a:r>
              <a:rPr lang="en-US" dirty="0" err="1"/>
              <a:t>COnquer</a:t>
            </a:r>
            <a:endParaRPr lang="en-US" dirty="0"/>
          </a:p>
          <a:p>
            <a:pPr marL="0" indent="0">
              <a:buNone/>
            </a:pPr>
            <a:r>
              <a:rPr lang="en-US" dirty="0"/>
              <a:t>565. </a:t>
            </a:r>
            <a:r>
              <a:rPr lang="en-US"/>
              <a:t>Inaccurate Encoding/</a:t>
            </a:r>
            <a:r>
              <a:rPr lang="en-US" dirty="0"/>
              <a:t>Decoding (Mental Models) – Reframe the Problem</a:t>
            </a:r>
          </a:p>
          <a:p>
            <a:pPr marL="0" indent="0">
              <a:buNone/>
            </a:pPr>
            <a:r>
              <a:rPr lang="en-US" dirty="0"/>
              <a:t>566. </a:t>
            </a:r>
            <a:r>
              <a:rPr lang="en-US"/>
              <a:t>Inaccurate Encoding/</a:t>
            </a:r>
            <a:r>
              <a:rPr lang="en-US" dirty="0"/>
              <a:t>Decoding (Mental Models) – Social </a:t>
            </a:r>
            <a:r>
              <a:rPr lang="en-US" dirty="0" err="1"/>
              <a:t>ENgineering</a:t>
            </a:r>
            <a:endParaRPr lang="en-US" dirty="0"/>
          </a:p>
          <a:p>
            <a:pPr marL="0" indent="0">
              <a:buNone/>
            </a:pPr>
            <a:r>
              <a:rPr lang="en-US" dirty="0"/>
              <a:t>567. </a:t>
            </a:r>
            <a:r>
              <a:rPr lang="en-US"/>
              <a:t>Inaccurate Encoding/</a:t>
            </a:r>
            <a:r>
              <a:rPr lang="en-US" dirty="0"/>
              <a:t>Decoding (Mental Models) – Natural Selection</a:t>
            </a:r>
          </a:p>
          <a:p>
            <a:pPr marL="0" indent="0">
              <a:buNone/>
            </a:pPr>
            <a:r>
              <a:rPr lang="en-US" dirty="0"/>
              <a:t>568. </a:t>
            </a:r>
            <a:r>
              <a:rPr lang="en-US"/>
              <a:t>Inaccurate Encoding/</a:t>
            </a:r>
            <a:r>
              <a:rPr lang="en-US" dirty="0"/>
              <a:t>Decoding (Mental Models) – Scientific Method</a:t>
            </a:r>
          </a:p>
          <a:p>
            <a:pPr marL="0" indent="0">
              <a:buNone/>
            </a:pPr>
            <a:r>
              <a:rPr lang="en-US" dirty="0"/>
              <a:t>569. </a:t>
            </a:r>
            <a:r>
              <a:rPr lang="en-US"/>
              <a:t>Inaccurate Encoding/</a:t>
            </a:r>
            <a:r>
              <a:rPr lang="en-US" dirty="0"/>
              <a:t>Decoding (Mental Models) – Inertia</a:t>
            </a:r>
          </a:p>
          <a:p>
            <a:pPr marL="0" indent="0">
              <a:buNone/>
            </a:pPr>
            <a:r>
              <a:rPr lang="en-US" dirty="0"/>
              <a:t>570. </a:t>
            </a:r>
            <a:r>
              <a:rPr lang="en-US"/>
              <a:t>Inaccurate Encoding/</a:t>
            </a:r>
            <a:r>
              <a:rPr lang="en-US" dirty="0"/>
              <a:t>Decoding (Mental Models) – Strategy Tax</a:t>
            </a:r>
          </a:p>
        </p:txBody>
      </p:sp>
    </p:spTree>
    <p:extLst>
      <p:ext uri="{BB962C8B-B14F-4D97-AF65-F5344CB8AC3E}">
        <p14:creationId xmlns:p14="http://schemas.microsoft.com/office/powerpoint/2010/main" val="3250985655"/>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208. Bias – Cognitive – </a:t>
            </a:r>
            <a:br>
              <a:rPr lang="en-US" dirty="0"/>
            </a:br>
            <a:r>
              <a:rPr lang="en-US" dirty="0"/>
              <a:t>Confirmation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performance of socio-technical systems (including but not limited to information networks) depends on the reliable and predictable performance of both people/institutions and technologies</a:t>
            </a:r>
          </a:p>
          <a:p>
            <a:pPr lvl="1"/>
            <a:r>
              <a:rPr lang="en-US" dirty="0"/>
              <a:t>The actions and behaviors of stakeholders in socio-technical systems can be affected by biases</a:t>
            </a:r>
          </a:p>
          <a:p>
            <a:pPr lvl="2"/>
            <a:r>
              <a:rPr lang="en-US" dirty="0"/>
              <a:t>Confirmation bias-related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r>
              <a:rPr lang="en-US" dirty="0"/>
              <a:t>Unfamiliar user interfaces and uncertain risks cause stakeholders to resort to ascribing causal relationships to familiar and comfortable  explanations, analytical framings and stories.</a:t>
            </a:r>
          </a:p>
          <a:p>
            <a:pPr lvl="2"/>
            <a:r>
              <a:rPr lang="en-US" dirty="0"/>
              <a:t>Reliance on familiar explanations may cloud awareness of other risk causation chains.</a:t>
            </a:r>
          </a:p>
          <a:p>
            <a:pPr lvl="1"/>
            <a:r>
              <a:rPr lang="en-US" dirty="0"/>
              <a:t>[Other?]</a:t>
            </a:r>
          </a:p>
          <a:p>
            <a:r>
              <a:rPr lang="en-US" dirty="0"/>
              <a:t>References</a:t>
            </a:r>
          </a:p>
          <a:p>
            <a:pPr lvl="1"/>
            <a:r>
              <a:rPr lang="en-US" dirty="0"/>
              <a:t>Wikipedia provides that: </a:t>
            </a:r>
          </a:p>
          <a:p>
            <a:pPr lvl="2"/>
            <a:r>
              <a:rPr lang="en-US" dirty="0"/>
              <a:t>“Confirmation bias is the tendency to search for, interpret, favor, and recall information in a way that confirms one</a:t>
            </a:r>
            <a:r>
              <a:rPr lang="en-US" dirty="0">
                <a:hlinkClick r:id="rId2" tooltip="Belief"/>
              </a:rPr>
              <a:t>’</a:t>
            </a:r>
            <a:r>
              <a:rPr lang="en-US" dirty="0"/>
              <a:t>s belief’s or hypotheses while giving disproportionately less attention to information that contradicts it. The effect is stronger for emotionally charged issues and for deeply entrenched beliefs. People also tend to interpret ambiguous evidence as supporting their existing position. Biased search, interpretation and memory have been invoked to explain attitude polarization (when a disagreement becomes more extreme even though the different parties are exposed to the same evidence), belief perseverance (when beliefs persist after the evidence for them is shown to be false), the irrational primacy effect (a greater reliance on information encountered early in a series) and illusion correlation (when people falsely perceive an association between two events or situations). Confirmation biases contribute to overconfidence in personal beliefs and can maintain or strengthen beliefs in the face of contrary evidence. Poor decisions due to these biases have been found in political and organizational contexts.”</a:t>
            </a:r>
          </a:p>
          <a:p>
            <a:endParaRPr lang="en-US" dirty="0"/>
          </a:p>
        </p:txBody>
      </p:sp>
    </p:spTree>
    <p:extLst>
      <p:ext uri="{BB962C8B-B14F-4D97-AF65-F5344CB8AC3E}">
        <p14:creationId xmlns:p14="http://schemas.microsoft.com/office/powerpoint/2010/main" val="49690879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208. Bias – Cognitive – </a:t>
            </a:r>
            <a:br>
              <a:rPr lang="en-US" dirty="0"/>
            </a:br>
            <a:r>
              <a:rPr lang="en-US" dirty="0"/>
              <a:t>Confirmation</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2504701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209.  Protection of Vulnerable Stakeholder Populations</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Does the system lend itself to protection of interests of users and stakeholders who cannot adequately protect themselves from system risks</a:t>
            </a:r>
          </a:p>
          <a:p>
            <a:pPr lvl="2"/>
            <a:r>
              <a:rPr lang="en-US" dirty="0"/>
              <a:t>Elderly</a:t>
            </a:r>
          </a:p>
          <a:p>
            <a:pPr lvl="2"/>
            <a:r>
              <a:rPr lang="en-US" dirty="0"/>
              <a:t>Children</a:t>
            </a:r>
          </a:p>
          <a:p>
            <a:pPr lvl="2"/>
            <a:r>
              <a:rPr lang="en-US" dirty="0"/>
              <a:t>Infirm</a:t>
            </a:r>
          </a:p>
          <a:p>
            <a:pPr lvl="2"/>
            <a:r>
              <a:rPr lang="en-US" dirty="0"/>
              <a:t>Victims of overt or implicit/structural discrimination</a:t>
            </a:r>
          </a:p>
          <a:p>
            <a:pPr lvl="1"/>
            <a:r>
              <a:rPr lang="en-US" dirty="0"/>
              <a:t>What is the nature of the harms for each group?</a:t>
            </a:r>
          </a:p>
          <a:p>
            <a:pPr lvl="1"/>
            <a:r>
              <a:rPr lang="en-US" dirty="0"/>
              <a:t>What are the mechanisms of that protection?</a:t>
            </a:r>
          </a:p>
          <a:p>
            <a:pPr lvl="1"/>
            <a:r>
              <a:rPr lang="en-US" dirty="0"/>
              <a:t>How expensive will it be to include the needed protections?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079430221"/>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209.  Protection of Vulnerable Stakeholder Populations </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Consult with groups that purport to represent vulnerable populations</a:t>
            </a:r>
          </a:p>
          <a:p>
            <a:pPr lvl="1"/>
            <a:r>
              <a:rPr lang="en-US" sz="2400" dirty="0"/>
              <a:t>Consult directly with individuals in vulnerable populations</a:t>
            </a:r>
          </a:p>
          <a:p>
            <a:pPr lvl="1"/>
            <a:r>
              <a:rPr lang="en-US" sz="2400" dirty="0"/>
              <a:t>Stress test the distribution of benefits of the technology system by running system simulations (in multiple dimensions such as time, economic benefit, insight/intrusion, etc.) swapping the beneficiaries with the burdened parties to reveal system power assumptions</a:t>
            </a:r>
          </a:p>
          <a:p>
            <a:pPr lvl="1"/>
            <a:r>
              <a:rPr lang="en-US" sz="2400" dirty="0"/>
              <a:t>Run user groups to gain insight on attitudes directly from affected parties.</a:t>
            </a:r>
          </a:p>
          <a:p>
            <a:pPr lvl="1"/>
            <a:r>
              <a:rPr lang="en-US" sz="2400" dirty="0"/>
              <a:t>Permit open narrative to encourage discovery of still-unmeasured risks</a:t>
            </a:r>
          </a:p>
          <a:p>
            <a:pPr lvl="2"/>
            <a:r>
              <a:rPr lang="en-US" sz="2000" dirty="0"/>
              <a:t>Don’t confuse guidance and curation of process with accidental constraint of response possibilities.</a:t>
            </a:r>
          </a:p>
          <a:p>
            <a:pPr lvl="1"/>
            <a:r>
              <a:rPr lang="en-US" sz="2400" dirty="0"/>
              <a:t>Create processes to receive feedback of adequacy of system operation for vulnerable populations DURING OPERATING PHASE</a:t>
            </a:r>
          </a:p>
          <a:p>
            <a:pPr lvl="1"/>
            <a:endParaRPr lang="en-US" sz="2400" dirty="0"/>
          </a:p>
          <a:p>
            <a:pPr lvl="1"/>
            <a:r>
              <a:rPr lang="en-US" dirty="0"/>
              <a:t>[Other?]</a:t>
            </a:r>
          </a:p>
          <a:p>
            <a:r>
              <a:rPr lang="en-US" dirty="0"/>
              <a:t>References</a:t>
            </a:r>
          </a:p>
          <a:p>
            <a:pPr lvl="1"/>
            <a:r>
              <a:rPr lang="en-US" dirty="0"/>
              <a:t>Jacques Derrida suggested, as an exercise in considering alternative power structures, inverting the center and edges of bell curves of social resource allocations.  The “Stress test” suggested above applies this mental experiment to social policy framings</a:t>
            </a:r>
          </a:p>
          <a:p>
            <a:endParaRPr lang="en-US" dirty="0"/>
          </a:p>
        </p:txBody>
      </p:sp>
    </p:spTree>
    <p:extLst>
      <p:ext uri="{BB962C8B-B14F-4D97-AF65-F5344CB8AC3E}">
        <p14:creationId xmlns:p14="http://schemas.microsoft.com/office/powerpoint/2010/main" val="822116740"/>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210.  Enhancement of </a:t>
            </a:r>
            <a:br>
              <a:rPr lang="en-US" dirty="0"/>
            </a:br>
            <a:r>
              <a:rPr lang="en-US" dirty="0"/>
              <a:t>Individual Self-Security</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The architecture of the internet renders hierarchical institutions (with centralized internal information flows) unable to perceive or communicate behavioral and performance standards that would otherwise enhance de-risking.</a:t>
            </a:r>
          </a:p>
          <a:p>
            <a:pPr lvl="1"/>
            <a:r>
              <a:rPr lang="en-US" dirty="0"/>
              <a:t>In the absence of centralized institutional initiatives for security, privacy and liability avoidance, individual “nodes” in a system can no longer depend entirely on institutional solutions for security.</a:t>
            </a:r>
          </a:p>
          <a:p>
            <a:pPr lvl="1"/>
            <a:r>
              <a:rPr lang="en-US" dirty="0"/>
              <a:t>The volume of online interactions continues to increase exponentially, rendering any institutional or other centralized solution quickly anachronistic, ineffective and potentially counter-productive.</a:t>
            </a:r>
          </a:p>
          <a:p>
            <a:pPr lvl="1"/>
            <a:r>
              <a:rPr lang="en-US" dirty="0"/>
              <a:t>How can massively distributed information networks be made more reliable, secure, and private?</a:t>
            </a:r>
          </a:p>
          <a:p>
            <a:pPr lvl="1"/>
            <a:r>
              <a:rPr lang="en-US" dirty="0"/>
              <a:t>[Other?]</a:t>
            </a:r>
          </a:p>
          <a:p>
            <a:r>
              <a:rPr lang="en-US" dirty="0"/>
              <a:t>References</a:t>
            </a:r>
          </a:p>
          <a:p>
            <a:pPr lvl="1"/>
            <a:r>
              <a:rPr lang="en-US" dirty="0"/>
              <a:t>RAND Corporation paper by Paul Baran (1966)</a:t>
            </a:r>
          </a:p>
          <a:p>
            <a:endParaRPr lang="en-US" dirty="0"/>
          </a:p>
        </p:txBody>
      </p:sp>
    </p:spTree>
    <p:extLst>
      <p:ext uri="{BB962C8B-B14F-4D97-AF65-F5344CB8AC3E}">
        <p14:creationId xmlns:p14="http://schemas.microsoft.com/office/powerpoint/2010/main" val="761443867"/>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210. Enhancement of </a:t>
            </a:r>
            <a:br>
              <a:rPr lang="en-US" dirty="0"/>
            </a:br>
            <a:r>
              <a:rPr lang="en-US" dirty="0"/>
              <a:t>Individual Self-Security</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A first step to improving the security of information networks and other highly distributed sociotechnical systems is to recognize when existing strategies and tactics lose their effectiveness</a:t>
            </a:r>
          </a:p>
          <a:p>
            <a:pPr lvl="2"/>
            <a:r>
              <a:rPr lang="en-US" sz="2000" dirty="0"/>
              <a:t>This is a challenge in the absence of alternative or additional measures of system performance</a:t>
            </a:r>
          </a:p>
          <a:p>
            <a:pPr lvl="1"/>
            <a:r>
              <a:rPr lang="en-US" sz="2400" dirty="0"/>
              <a:t>Create additional and alternative measurements of system performance that can be applied by individuals and institutions that use the system</a:t>
            </a:r>
          </a:p>
          <a:p>
            <a:pPr lvl="1"/>
            <a:r>
              <a:rPr lang="en-US" sz="2400" dirty="0"/>
              <a:t>Neighborhood watch</a:t>
            </a:r>
          </a:p>
          <a:p>
            <a:pPr lvl="2"/>
            <a:r>
              <a:rPr lang="en-US" sz="2000" dirty="0"/>
              <a:t>Distributed system</a:t>
            </a:r>
          </a:p>
          <a:p>
            <a:pPr lvl="2"/>
            <a:r>
              <a:rPr lang="en-US" sz="1600" dirty="0"/>
              <a:t>Stakeholders with a “stake” in system performance are incentivized to participate in individual and community de-risking activities.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83017546"/>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211. Amenability to Value Creation, Extraction, Appropriation</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Does a given technology system anticipate the ways in which value will be created and made available to stakeholders to support adoption and maintenance of the system.</a:t>
            </a:r>
          </a:p>
          <a:p>
            <a:pPr lvl="1"/>
            <a:r>
              <a:rPr lang="en-US" dirty="0"/>
              <a:t>Value creation, extraction and appropriation can be functional or dysfunctional.</a:t>
            </a:r>
          </a:p>
          <a:p>
            <a:pPr lvl="2"/>
            <a:r>
              <a:rPr lang="en-US" dirty="0"/>
              <a:t>Functional – Enables energy of markets and other systems of exchange to power adoption</a:t>
            </a:r>
          </a:p>
          <a:p>
            <a:pPr lvl="2"/>
            <a:r>
              <a:rPr lang="en-US" dirty="0"/>
              <a:t>Dis-functional – May enable exploitation of stakeholders and harm proportional to value generated. </a:t>
            </a:r>
          </a:p>
          <a:p>
            <a:pPr lvl="1"/>
            <a:r>
              <a:rPr lang="en-US" dirty="0"/>
              <a:t>If and to the extent that the system does not itself generate extractable value, the cost and resources needed to design, develop and deploy the system must be derived from alternative sources</a:t>
            </a:r>
          </a:p>
          <a:p>
            <a:pPr lvl="2"/>
            <a:r>
              <a:rPr lang="en-US" dirty="0"/>
              <a:t>Systems that are not “self funding” (in whole or part) place a greater burden on implementers and users, that might not have the resources to deploy the system.</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88395876"/>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211. Amenability to Value Creation, Extraction, Appropriation</a:t>
            </a:r>
          </a:p>
        </p:txBody>
      </p:sp>
      <p:sp>
        <p:nvSpPr>
          <p:cNvPr id="3" name="Content Placeholder 2"/>
          <p:cNvSpPr>
            <a:spLocks noGrp="1"/>
          </p:cNvSpPr>
          <p:nvPr>
            <p:ph idx="1"/>
          </p:nvPr>
        </p:nvSpPr>
        <p:spPr/>
        <p:txBody>
          <a:bodyPr>
            <a:normAutofit fontScale="92500" lnSpcReduction="10000"/>
          </a:bodyPr>
          <a:lstStyle/>
          <a:p>
            <a:r>
              <a:rPr lang="en-US" sz="2800" dirty="0"/>
              <a:t>Candidate Analytical Frameworks/Metrics/Actions</a:t>
            </a:r>
          </a:p>
          <a:p>
            <a:pPr lvl="1"/>
            <a:r>
              <a:rPr lang="en-US" sz="2400" dirty="0"/>
              <a:t>Understand and evaluate the precise value proposition of the technology</a:t>
            </a:r>
          </a:p>
          <a:p>
            <a:pPr lvl="2"/>
            <a:r>
              <a:rPr lang="en-US" sz="2000" dirty="0"/>
              <a:t>Can the value be achieved through other simpler, less expensive means?</a:t>
            </a:r>
          </a:p>
          <a:p>
            <a:pPr lvl="1"/>
            <a:r>
              <a:rPr lang="en-US" sz="2400" dirty="0"/>
              <a:t>Analyze the purported stakeholder benefits of the system</a:t>
            </a:r>
          </a:p>
          <a:p>
            <a:pPr lvl="2"/>
            <a:r>
              <a:rPr lang="en-US" sz="2000" dirty="0"/>
              <a:t>What are the mechanisms through which the stakeholder beneficiaries can enjoy the benefits?</a:t>
            </a:r>
          </a:p>
          <a:p>
            <a:pPr lvl="3"/>
            <a:r>
              <a:rPr lang="en-US" sz="1600" dirty="0"/>
              <a:t>Are the prerequisite to that enjoyment realistic?</a:t>
            </a:r>
          </a:p>
          <a:p>
            <a:pPr lvl="3"/>
            <a:r>
              <a:rPr lang="en-US" sz="1600" dirty="0"/>
              <a:t>What is the incentive for stakeholders to apply the system in the way that can yield such benefits?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649464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212. ”WEIRD” UIs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Psychological studies that inform some policy and technical system requirements are based on behaviors of test subjects who are typically drawn from ”WEIRD” student bodies at academic institutions:  </a:t>
            </a:r>
          </a:p>
          <a:p>
            <a:pPr lvl="2"/>
            <a:r>
              <a:rPr lang="en-US" b="1" dirty="0"/>
              <a:t>W</a:t>
            </a:r>
            <a:r>
              <a:rPr lang="en-US" dirty="0"/>
              <a:t>estern </a:t>
            </a:r>
          </a:p>
          <a:p>
            <a:pPr lvl="2"/>
            <a:r>
              <a:rPr lang="en-US" b="1" dirty="0"/>
              <a:t>E</a:t>
            </a:r>
            <a:r>
              <a:rPr lang="en-US" dirty="0"/>
              <a:t>ducated,  and from countries that are</a:t>
            </a:r>
          </a:p>
          <a:p>
            <a:pPr lvl="3"/>
            <a:r>
              <a:rPr lang="en-US" sz="2200" b="1" dirty="0"/>
              <a:t>I</a:t>
            </a:r>
            <a:r>
              <a:rPr lang="en-US" sz="2200" dirty="0"/>
              <a:t>ndustrialized</a:t>
            </a:r>
          </a:p>
          <a:p>
            <a:pPr lvl="3"/>
            <a:r>
              <a:rPr lang="en-US" sz="2200" b="1" dirty="0"/>
              <a:t>R</a:t>
            </a:r>
            <a:r>
              <a:rPr lang="en-US" sz="2200" dirty="0"/>
              <a:t>ich and</a:t>
            </a:r>
          </a:p>
          <a:p>
            <a:pPr lvl="3"/>
            <a:r>
              <a:rPr lang="en-US" sz="2200" b="1" dirty="0"/>
              <a:t>D</a:t>
            </a:r>
            <a:r>
              <a:rPr lang="en-US" sz="2200" dirty="0"/>
              <a:t>emocratic</a:t>
            </a:r>
          </a:p>
          <a:p>
            <a:pPr lvl="1"/>
            <a:r>
              <a:rPr lang="en-US" dirty="0"/>
              <a:t>If and to the extent that the results of any such studies are referenced (directly or indirectly) in the organization and operation of information networks, the performance expectations associated with such systems may be skewed toward anticipation of operator and user performance that is not characteristic of the population in which the system is deployed.</a:t>
            </a:r>
          </a:p>
          <a:p>
            <a:pPr lvl="1"/>
            <a:r>
              <a:rPr lang="en-US" dirty="0"/>
              <a:t>Also, replicability crisis in psychology suggests questions about efficacy and predictability of studies.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56266089"/>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212. “WEIRD” UIs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Consider the various frameworks and strategies suggested for addressing cognitive bias in technical system organization and operation.</a:t>
            </a:r>
          </a:p>
          <a:p>
            <a:pPr lvl="2"/>
            <a:r>
              <a:rPr lang="en-US" sz="2000" dirty="0"/>
              <a:t>View psychological studies as ”snapshots” of human behaviors that are potentially affected by “WEIRD” biases</a:t>
            </a:r>
          </a:p>
          <a:p>
            <a:pPr lvl="1"/>
            <a:r>
              <a:rPr lang="en-US" sz="2400" dirty="0"/>
              <a:t>Consider possibility that historical focus on “WEIRD” populations as source of metrics for establishing system requirements has had the result of causing ALL non-WEIRD populations to be potential “vulnerable” populations with respect to the operation of the technology.</a:t>
            </a:r>
          </a:p>
          <a:p>
            <a:pPr lvl="1"/>
            <a:r>
              <a:rPr lang="en-US" dirty="0"/>
              <a:t>[Other?]</a:t>
            </a:r>
          </a:p>
          <a:p>
            <a:r>
              <a:rPr lang="en-US" dirty="0"/>
              <a:t>References</a:t>
            </a:r>
          </a:p>
          <a:p>
            <a:pPr lvl="1"/>
            <a:r>
              <a:rPr lang="en-US" dirty="0"/>
              <a:t>Economist article on bias in health cost data reflecting racially-determined access histories</a:t>
            </a:r>
          </a:p>
        </p:txBody>
      </p:sp>
    </p:spTree>
    <p:extLst>
      <p:ext uri="{BB962C8B-B14F-4D97-AF65-F5344CB8AC3E}">
        <p14:creationId xmlns:p14="http://schemas.microsoft.com/office/powerpoint/2010/main" val="629416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9E06-118A-3040-AD43-C28952311CC7}"/>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D365E004-7057-3340-9544-09A21F26A9E5}"/>
              </a:ext>
            </a:extLst>
          </p:cNvPr>
          <p:cNvSpPr>
            <a:spLocks noGrp="1"/>
          </p:cNvSpPr>
          <p:nvPr>
            <p:ph idx="1"/>
          </p:nvPr>
        </p:nvSpPr>
        <p:spPr/>
        <p:txBody>
          <a:bodyPr>
            <a:normAutofit fontScale="55000" lnSpcReduction="20000"/>
          </a:bodyPr>
          <a:lstStyle/>
          <a:p>
            <a:pPr marL="0" indent="0">
              <a:buNone/>
            </a:pPr>
            <a:r>
              <a:rPr lang="en-US" dirty="0"/>
              <a:t>571. Inaccurate Encoding/Decoding (Mental Models) – </a:t>
            </a:r>
            <a:r>
              <a:rPr lang="en-US" dirty="0" err="1"/>
              <a:t>Shirky</a:t>
            </a:r>
            <a:r>
              <a:rPr lang="en-US" dirty="0"/>
              <a:t> Principle </a:t>
            </a:r>
          </a:p>
          <a:p>
            <a:pPr marL="0" indent="0">
              <a:buNone/>
            </a:pPr>
            <a:r>
              <a:rPr lang="en-US" dirty="0"/>
              <a:t>572. Inaccurate Encoding/Decoding (Mental Models) – Lindy Effect</a:t>
            </a:r>
          </a:p>
          <a:p>
            <a:pPr marL="0" indent="0">
              <a:buNone/>
            </a:pPr>
            <a:r>
              <a:rPr lang="en-US" dirty="0"/>
              <a:t>573. Inaccurate Encoding/Decoding (Mental Models) – Peak</a:t>
            </a:r>
          </a:p>
          <a:p>
            <a:pPr marL="0" indent="0">
              <a:buNone/>
            </a:pPr>
            <a:r>
              <a:rPr lang="en-US" dirty="0"/>
              <a:t>574. Inaccurate Encoding/Decoding (Mental Models) – Momentum</a:t>
            </a:r>
          </a:p>
          <a:p>
            <a:pPr marL="0" indent="0">
              <a:buNone/>
            </a:pPr>
            <a:r>
              <a:rPr lang="en-US" dirty="0"/>
              <a:t>575. Inaccurate Encoding/Decoding (Mental Models) – Flywheel</a:t>
            </a:r>
          </a:p>
          <a:p>
            <a:pPr marL="0" indent="0">
              <a:buNone/>
            </a:pPr>
            <a:r>
              <a:rPr lang="en-US" dirty="0"/>
              <a:t>576. Inaccurate Encoding/Decoding (Mental Models) – Homeostasis</a:t>
            </a:r>
          </a:p>
          <a:p>
            <a:pPr marL="0" indent="0">
              <a:buNone/>
            </a:pPr>
            <a:r>
              <a:rPr lang="en-US" dirty="0"/>
              <a:t>577. Inaccurate Encoding/Decoding (Mental Models) – Potential Energy</a:t>
            </a:r>
          </a:p>
          <a:p>
            <a:pPr marL="0" indent="0">
              <a:buNone/>
            </a:pPr>
            <a:r>
              <a:rPr lang="en-US" dirty="0"/>
              <a:t>578. Inaccurate Encoding/Decoding (Mental Models) – Center of Gravity</a:t>
            </a:r>
          </a:p>
          <a:p>
            <a:pPr marL="0" indent="0">
              <a:buNone/>
            </a:pPr>
            <a:r>
              <a:rPr lang="en-US" dirty="0"/>
              <a:t>579. Inaccurate Encoding/Decoding (Mental Models) – Activation Energy</a:t>
            </a:r>
          </a:p>
          <a:p>
            <a:pPr marL="0" indent="0">
              <a:buNone/>
            </a:pPr>
            <a:r>
              <a:rPr lang="en-US" dirty="0"/>
              <a:t>580. Inaccurate Encoding/Decoding (Mental Models) – Catalyst</a:t>
            </a:r>
          </a:p>
          <a:p>
            <a:pPr marL="0" indent="0">
              <a:buNone/>
            </a:pPr>
            <a:r>
              <a:rPr lang="en-US" dirty="0"/>
              <a:t>581. Inaccurate Encoding/Decoding (Mental Models) – Forcing Function</a:t>
            </a:r>
          </a:p>
          <a:p>
            <a:pPr marL="0" indent="0">
              <a:buNone/>
            </a:pPr>
            <a:r>
              <a:rPr lang="en-US" dirty="0"/>
              <a:t>582. Inaccurate Encoding/Decoding (Mental Models) – Critical Mass</a:t>
            </a:r>
          </a:p>
          <a:p>
            <a:pPr marL="0" indent="0">
              <a:buNone/>
            </a:pPr>
            <a:r>
              <a:rPr lang="en-US" dirty="0"/>
              <a:t>583. Inaccurate Encoding/Decoding (Mental Models) – Chain Reaction</a:t>
            </a:r>
          </a:p>
          <a:p>
            <a:pPr marL="0" indent="0">
              <a:buNone/>
            </a:pPr>
            <a:r>
              <a:rPr lang="en-US" dirty="0"/>
              <a:t>584. Inaccurate Encoding/Decoding (Mental Models) – Tipping Point</a:t>
            </a:r>
          </a:p>
          <a:p>
            <a:pPr marL="0" indent="0">
              <a:buNone/>
            </a:pPr>
            <a:r>
              <a:rPr lang="en-US" dirty="0"/>
              <a:t>585. Inaccurate Encoding/Decoding (Mental Models) – Technology Adoption Life Cycle</a:t>
            </a:r>
          </a:p>
        </p:txBody>
      </p:sp>
    </p:spTree>
    <p:extLst>
      <p:ext uri="{BB962C8B-B14F-4D97-AF65-F5344CB8AC3E}">
        <p14:creationId xmlns:p14="http://schemas.microsoft.com/office/powerpoint/2010/main" val="1478432887"/>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213.  ADA/PDR/DSM Stress Testing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Human behaviors can affect both individual and institutional actions in the context of technical system operation</a:t>
            </a:r>
          </a:p>
          <a:p>
            <a:pPr lvl="2"/>
            <a:r>
              <a:rPr lang="en-US" dirty="0"/>
              <a:t>Each setting and context for system operation anticipates a different range of acceptable human and institutional behaviors in which it is expected to function within system parameters</a:t>
            </a:r>
          </a:p>
          <a:p>
            <a:pPr lvl="1"/>
            <a:r>
              <a:rPr lang="en-US" dirty="0"/>
              <a:t>Human behaviors respond to a wide variety of prompts, triggers and variables, each of which can elicit behaviors along a wide spectrum of predictability</a:t>
            </a:r>
          </a:p>
          <a:p>
            <a:pPr lvl="1"/>
            <a:r>
              <a:rPr lang="en-US" dirty="0"/>
              <a:t>Some behaviors are strongly psycho-somatic, meaning that they have a physical prompt/trigger</a:t>
            </a:r>
          </a:p>
          <a:p>
            <a:pPr lvl="1"/>
            <a:r>
              <a:rPr lang="en-US" dirty="0"/>
              <a:t>ADA – Americans with Disabilities Act – describes statutory requirements for accommodation of persons with disabilities</a:t>
            </a:r>
          </a:p>
          <a:p>
            <a:pPr lvl="1"/>
            <a:r>
              <a:rPr lang="en-US" dirty="0"/>
              <a:t>PDR – Physicians Desk Reference – Lists medications prescribed to patients in the US</a:t>
            </a:r>
          </a:p>
          <a:p>
            <a:pPr lvl="1"/>
            <a:r>
              <a:rPr lang="en-US" dirty="0"/>
              <a:t>DSM – Diagnostic and Statistical Manual of _______ - Lists parameters for diagnosis of psychological conditions.</a:t>
            </a:r>
          </a:p>
          <a:p>
            <a:pPr lvl="1"/>
            <a:r>
              <a:rPr lang="en-US" dirty="0"/>
              <a:t>The ADA, PDR and DSM all describe physical and behavioral causative factors that can affect the performance of people (acting in their individual and/or institutional capacities)s in ways that are outside of the performance parameters of a system</a:t>
            </a:r>
          </a:p>
          <a:p>
            <a:pPr lvl="1"/>
            <a:r>
              <a:rPr lang="en-US" dirty="0"/>
              <a:t>How can system designers and operators de-risk their system from the potential performance disruptions associated with ADA/PDR/DSM variables? </a:t>
            </a:r>
          </a:p>
          <a:p>
            <a:pPr lvl="1"/>
            <a:endParaRPr lang="en-US" dirty="0"/>
          </a:p>
          <a:p>
            <a:pPr lvl="1"/>
            <a:r>
              <a:rPr lang="en-US" dirty="0"/>
              <a:t>[Other?]</a:t>
            </a:r>
          </a:p>
          <a:p>
            <a:r>
              <a:rPr lang="en-US" dirty="0"/>
              <a:t>References</a:t>
            </a:r>
          </a:p>
          <a:p>
            <a:pPr lvl="1"/>
            <a:r>
              <a:rPr lang="en-US" dirty="0"/>
              <a:t>ADA [citation here]</a:t>
            </a:r>
          </a:p>
          <a:p>
            <a:pPr lvl="1"/>
            <a:r>
              <a:rPr lang="en-US" dirty="0"/>
              <a:t>Physician's Desk Reference</a:t>
            </a:r>
          </a:p>
          <a:p>
            <a:pPr lvl="1"/>
            <a:r>
              <a:rPr lang="en-US" dirty="0"/>
              <a:t>Diagnostic and Statistical Manual</a:t>
            </a:r>
          </a:p>
          <a:p>
            <a:endParaRPr lang="en-US" dirty="0"/>
          </a:p>
          <a:p>
            <a:endParaRPr lang="en-US" dirty="0"/>
          </a:p>
        </p:txBody>
      </p:sp>
    </p:spTree>
    <p:extLst>
      <p:ext uri="{BB962C8B-B14F-4D97-AF65-F5344CB8AC3E}">
        <p14:creationId xmlns:p14="http://schemas.microsoft.com/office/powerpoint/2010/main" val="2632389133"/>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213. ADA/PDR/DSM Stress Testing</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The ADA/PDR and DSM each offer detailed and relatively-objectively testable metrics associated with human behaviors that might be helpfully applied in the context of describing the steps needed to de-risk a given socio-technical system deployment.</a:t>
            </a:r>
          </a:p>
          <a:p>
            <a:pPr lvl="1"/>
            <a:r>
              <a:rPr lang="en-US" sz="2400" dirty="0"/>
              <a:t>For example:</a:t>
            </a:r>
          </a:p>
          <a:p>
            <a:pPr lvl="2"/>
            <a:r>
              <a:rPr lang="en-US" sz="1600" dirty="0"/>
              <a:t>ADA – Aircraft flight systems might not be most safely operated by blind people</a:t>
            </a:r>
          </a:p>
          <a:p>
            <a:pPr lvl="2"/>
            <a:r>
              <a:rPr lang="en-US" sz="1600" dirty="0"/>
              <a:t>PDR – Security systems might not be most effectively operated by people taking sleeping pills</a:t>
            </a:r>
          </a:p>
          <a:p>
            <a:pPr lvl="2"/>
            <a:r>
              <a:rPr lang="en-US" sz="1600" dirty="0"/>
              <a:t>DSM – [insert example here]</a:t>
            </a:r>
          </a:p>
          <a:p>
            <a:pPr lvl="1"/>
            <a:r>
              <a:rPr lang="en-US" sz="2000" dirty="0"/>
              <a:t>Where information networks and other technical systems are being deployed in a population (of operators and/or users) that experiences a high level of a given behavioral trait that is associated with conditions referenced in one or more of the ADA/PDR/DSM, the parties responsible for design, development and deployment of the system can anticipate the presence of that population in their user testing.</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58557757"/>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214. Culturally-Variable Decision Trees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The variables that inform decisions can vary from one culture (or even one economic sector) to another.</a:t>
            </a:r>
          </a:p>
          <a:p>
            <a:pPr lvl="2"/>
            <a:r>
              <a:rPr lang="en-US" dirty="0"/>
              <a:t>These cultural variables may be reflected in part in local legal systems, but the non-legal variables that affect decision making are more difficult to research and incorporate in system organization and operational requirements.</a:t>
            </a:r>
          </a:p>
          <a:p>
            <a:pPr lvl="1"/>
            <a:r>
              <a:rPr lang="en-US" dirty="0"/>
              <a:t>Where a system is dependent on predictability of a given decision tree, it might not perform reliably in settings where the decision tree is different</a:t>
            </a:r>
          </a:p>
          <a:p>
            <a:pPr lvl="1"/>
            <a:r>
              <a:rPr lang="en-US" dirty="0"/>
              <a:t>For example, recent MIT study illustrated three different, culturally bound, responses to the classic “trolley car” problem</a:t>
            </a:r>
          </a:p>
          <a:p>
            <a:pPr lvl="2"/>
            <a:r>
              <a:rPr lang="en-US" dirty="0"/>
              <a:t>How can AI developers provide training data or otherwise program systems to respond appropriately in systems that will be deployed in cross cultural contexts when the underlying human and social values differ?</a:t>
            </a:r>
          </a:p>
          <a:p>
            <a:pPr lvl="1"/>
            <a:r>
              <a:rPr lang="en-US" dirty="0"/>
              <a:t>Is the technology system flexible enough so that it can be reliably operated across multiple cultures and jurisdictions</a:t>
            </a:r>
          </a:p>
          <a:p>
            <a:pPr lvl="1"/>
            <a:r>
              <a:rPr lang="en-US" dirty="0"/>
              <a:t>[Other?]</a:t>
            </a:r>
          </a:p>
          <a:p>
            <a:r>
              <a:rPr lang="en-US" dirty="0"/>
              <a:t>References</a:t>
            </a:r>
          </a:p>
          <a:p>
            <a:pPr lvl="1"/>
            <a:r>
              <a:rPr lang="en-US" dirty="0"/>
              <a:t>See MIT study on ”Trolley Car” problem and variations of response among cultures</a:t>
            </a:r>
          </a:p>
          <a:p>
            <a:endParaRPr lang="en-US" dirty="0"/>
          </a:p>
        </p:txBody>
      </p:sp>
    </p:spTree>
    <p:extLst>
      <p:ext uri="{BB962C8B-B14F-4D97-AF65-F5344CB8AC3E}">
        <p14:creationId xmlns:p14="http://schemas.microsoft.com/office/powerpoint/2010/main" val="4019386269"/>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214. Culturally-Variable Decision Trees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Legal systems offer some (albeit not comprehensive) insight into cultural variables</a:t>
            </a:r>
          </a:p>
          <a:p>
            <a:pPr lvl="2"/>
            <a:r>
              <a:rPr lang="en-US" sz="2000" dirty="0"/>
              <a:t>Systems should be designed so that their organization and operation is consistent with the laws of the jurisdictions in which they are operated (and in some cases the laws of the jurisdictions that have laws protecting certain stakeholders – such as individual users of data systems in the EU under GDPR.</a:t>
            </a:r>
          </a:p>
          <a:p>
            <a:pPr lvl="1"/>
            <a:r>
              <a:rPr lang="en-US" sz="2400" dirty="0"/>
              <a:t>Beyond legal surrogates for cultural variables it can be difficult for system designers and developers to ascertain the variables to address in localizing their technology systems for the most effective and efficient adoption in a given culture</a:t>
            </a:r>
          </a:p>
          <a:p>
            <a:pPr lvl="2"/>
            <a:r>
              <a:rPr lang="en-US" sz="2000" dirty="0"/>
              <a:t>Look at articles on localization</a:t>
            </a:r>
          </a:p>
          <a:p>
            <a:pPr lvl="2"/>
            <a:r>
              <a:rPr lang="en-US" sz="2000" dirty="0"/>
              <a:t>Look at Atlas entries on “adaptation studies”</a:t>
            </a:r>
          </a:p>
          <a:p>
            <a:pPr lvl="1"/>
            <a:r>
              <a:rPr lang="en-US" sz="2400" dirty="0"/>
              <a:t>Where local cultural variables remain unknown (in whole or part) consider making the critical decision trees explicit in the system organizational and operational materials.</a:t>
            </a:r>
          </a:p>
          <a:p>
            <a:pPr lvl="2"/>
            <a:r>
              <a:rPr lang="en-US" sz="2000" dirty="0"/>
              <a:t>Abiding by explicit critical decision trees might be established as a prerequisite to system warranty coverage to encourage operator and user compliance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51413427"/>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215. Degree of Dependence on Untrained User Base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The Internet (and its many subsidiary networked information systems) are widely recognized to be highly distributed systems</a:t>
            </a:r>
          </a:p>
          <a:p>
            <a:pPr lvl="2"/>
            <a:r>
              <a:rPr lang="en-US" dirty="0"/>
              <a:t>The term “distributed” describes the characteristics of both operators and users of these systems</a:t>
            </a:r>
          </a:p>
          <a:p>
            <a:pPr lvl="1"/>
            <a:r>
              <a:rPr lang="en-US" dirty="0"/>
              <a:t>The continued exponential increase in the growth of interactions that take place over the Internet, results in an exponential increase in the number of people and institutions that are users of the internets ever-increasing functions.</a:t>
            </a:r>
          </a:p>
          <a:p>
            <a:pPr lvl="1"/>
            <a:r>
              <a:rPr lang="en-US" dirty="0"/>
              <a:t>If and to the extent that the reliable operation of the Internet (and other distributed information networks) depend on the reliable and predictable behavior of users and operators, such reliability is undermined as the scale and reach of the Internet grows.</a:t>
            </a:r>
          </a:p>
          <a:p>
            <a:pPr lvl="1"/>
            <a:r>
              <a:rPr lang="en-US" dirty="0"/>
              <a:t>Does the technical system anticipate the operation and use of the system by ever-less trained populations?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797869045"/>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215. Degree Of Dependence On Untrained User Base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UI development</a:t>
            </a:r>
          </a:p>
          <a:p>
            <a:pPr lvl="1"/>
            <a:r>
              <a:rPr lang="en-US" sz="2400" dirty="0"/>
              <a:t>Clarity regarding duties of technology provider</a:t>
            </a:r>
          </a:p>
          <a:p>
            <a:pPr lvl="2"/>
            <a:r>
              <a:rPr lang="en-US" sz="2000" dirty="0"/>
              <a:t>Communication of potential harms</a:t>
            </a:r>
          </a:p>
          <a:p>
            <a:pPr lvl="1"/>
            <a:r>
              <a:rPr lang="en-US" sz="2400" dirty="0"/>
              <a:t>Training</a:t>
            </a:r>
          </a:p>
          <a:p>
            <a:pPr lvl="2"/>
            <a:r>
              <a:rPr lang="en-US" sz="2000" dirty="0"/>
              <a:t>Certification for training as prerequisite to operation of system</a:t>
            </a:r>
          </a:p>
          <a:p>
            <a:pPr lvl="1"/>
            <a:r>
              <a:rPr lang="en-US" sz="2400" dirty="0"/>
              <a:t>Help-desk functions</a:t>
            </a:r>
          </a:p>
          <a:p>
            <a:pPr lvl="1"/>
            <a:r>
              <a:rPr lang="en-US" sz="2400" dirty="0"/>
              <a:t>Fail safe default states</a:t>
            </a:r>
          </a:p>
          <a:p>
            <a:pPr lvl="2"/>
            <a:r>
              <a:rPr lang="en-US" sz="2000" dirty="0"/>
              <a:t>HRO – high reliability organizations  - assume failure in operations to maximize de-risking attention</a:t>
            </a:r>
          </a:p>
          <a:p>
            <a:pPr lvl="1"/>
            <a:r>
              <a:rPr lang="en-US" sz="2400" dirty="0"/>
              <a:t>Render costs of system failure more predictable</a:t>
            </a:r>
          </a:p>
          <a:p>
            <a:pPr lvl="2"/>
            <a:r>
              <a:rPr lang="en-US" sz="2000" dirty="0"/>
              <a:t>Liquidated damages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056931714"/>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216. Are Elements Of The System Amenable To Commodification In Markets For Scale? </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Various elements of information networks can be most effectively de-risked at large scales</a:t>
            </a:r>
          </a:p>
          <a:p>
            <a:pPr lvl="2"/>
            <a:r>
              <a:rPr lang="en-US" dirty="0"/>
              <a:t>Network effects such as “neighborhood watch” can sometimes de-risk systems in ways that parties cannot achieve unilaterally or at smaller scales</a:t>
            </a:r>
          </a:p>
          <a:p>
            <a:pPr lvl="1"/>
            <a:r>
              <a:rPr lang="en-US" dirty="0"/>
              <a:t>For new technologies, it is frequently difficult to predict the scope and degree of future adoption</a:t>
            </a:r>
          </a:p>
          <a:p>
            <a:pPr lvl="2"/>
            <a:r>
              <a:rPr lang="en-US" dirty="0"/>
              <a:t>As adoption grows, it is often difficult to make changes to the system that are “backwardly compatible” with earlier versions.</a:t>
            </a:r>
          </a:p>
          <a:p>
            <a:pPr lvl="1"/>
            <a:r>
              <a:rPr lang="en-US" dirty="0"/>
              <a:t>What aspects of the socio-technical system (and its individual elements) could present challenges to scaling up?</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1479016"/>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216. Are Elements Of The System Amenable To Commodification In Markets For Scale?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Interjurisdictional challenges to scaling</a:t>
            </a:r>
          </a:p>
          <a:p>
            <a:pPr lvl="2"/>
            <a:r>
              <a:rPr lang="en-US" sz="2000" dirty="0"/>
              <a:t>Design to operate under a particular legal regime</a:t>
            </a:r>
          </a:p>
          <a:p>
            <a:pPr lvl="2"/>
            <a:r>
              <a:rPr lang="en-US" sz="2000" dirty="0"/>
              <a:t>Example – GDPR compliance</a:t>
            </a:r>
          </a:p>
          <a:p>
            <a:pPr lvl="1"/>
            <a:r>
              <a:rPr lang="en-US" sz="2400" dirty="0"/>
              <a:t>Operational challenges to scaling</a:t>
            </a:r>
          </a:p>
          <a:p>
            <a:pPr lvl="2"/>
            <a:r>
              <a:rPr lang="en-US" sz="2000" dirty="0"/>
              <a:t>Are their operational “bottlenecks” that would impede scaling</a:t>
            </a:r>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20242104"/>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3962-C114-864A-BAC6-D9D3F9B8416E}"/>
              </a:ext>
            </a:extLst>
          </p:cNvPr>
          <p:cNvSpPr>
            <a:spLocks noGrp="1"/>
          </p:cNvSpPr>
          <p:nvPr>
            <p:ph type="title"/>
          </p:nvPr>
        </p:nvSpPr>
        <p:spPr/>
        <p:txBody>
          <a:bodyPr>
            <a:normAutofit/>
          </a:bodyPr>
          <a:lstStyle/>
          <a:p>
            <a:r>
              <a:rPr lang="en-US" sz="3600" dirty="0"/>
              <a:t>217. – Constitutional Issues - Generally</a:t>
            </a:r>
          </a:p>
        </p:txBody>
      </p:sp>
      <p:sp>
        <p:nvSpPr>
          <p:cNvPr id="3" name="Content Placeholder 2">
            <a:extLst>
              <a:ext uri="{FF2B5EF4-FFF2-40B4-BE49-F238E27FC236}">
                <a16:creationId xmlns:a16="http://schemas.microsoft.com/office/drawing/2014/main" id="{1A74BDF7-89E3-2D46-8256-C2905A1B8582}"/>
              </a:ext>
            </a:extLst>
          </p:cNvPr>
          <p:cNvSpPr>
            <a:spLocks noGrp="1"/>
          </p:cNvSpPr>
          <p:nvPr>
            <p:ph idx="1"/>
          </p:nvPr>
        </p:nvSpPr>
        <p:spPr/>
        <p:txBody>
          <a:bodyPr>
            <a:normAutofit fontScale="62500" lnSpcReduction="20000"/>
          </a:bodyPr>
          <a:lstStyle/>
          <a:p>
            <a:r>
              <a:rPr lang="en-US" dirty="0"/>
              <a:t>Challenges</a:t>
            </a:r>
          </a:p>
          <a:p>
            <a:pPr lvl="1"/>
            <a:r>
              <a:rPr lang="en-US" dirty="0"/>
              <a:t>Constitutional level harms: Among the potential harms that could be caused by the adoption of the technology, are there harms that would attract constitutional scrutiny?</a:t>
            </a:r>
          </a:p>
          <a:p>
            <a:pPr lvl="1"/>
            <a:r>
              <a:rPr lang="en-US" dirty="0"/>
              <a:t>Updated Constitutional rights?:  Are there potential interpretations (or extensions?) of the bill of rights (however speculative) that might be appropriately entertained to update bill of rights protections for the new technical harms that were unimagined at the time of their original drafting?</a:t>
            </a:r>
          </a:p>
          <a:p>
            <a:pPr lvl="1"/>
            <a:r>
              <a:rPr lang="en-US" dirty="0"/>
              <a:t>What mitigations of potential constitutional harms are needed when the government adopts the system of technology?</a:t>
            </a:r>
          </a:p>
          <a:p>
            <a:pPr lvl="1"/>
            <a:r>
              <a:rPr lang="en-US" dirty="0"/>
              <a:t>Does the constitutional limitations apply only to government adoptions?</a:t>
            </a:r>
          </a:p>
          <a:p>
            <a:pPr lvl="2"/>
            <a:r>
              <a:rPr lang="en-US" dirty="0"/>
              <a:t>Government contractors</a:t>
            </a:r>
          </a:p>
          <a:p>
            <a:pPr lvl="2"/>
            <a:r>
              <a:rPr lang="en-US" dirty="0"/>
              <a:t>State governments</a:t>
            </a:r>
          </a:p>
          <a:p>
            <a:pPr lvl="2"/>
            <a:r>
              <a:rPr lang="en-US" dirty="0"/>
              <a:t>Private parties</a:t>
            </a:r>
          </a:p>
          <a:p>
            <a:pPr lvl="1"/>
            <a:r>
              <a:rPr lang="en-US" dirty="0"/>
              <a:t>What is the nature of the particular constitutional limitation?</a:t>
            </a:r>
          </a:p>
          <a:p>
            <a:r>
              <a:rPr lang="en-US" dirty="0"/>
              <a:t>References</a:t>
            </a:r>
          </a:p>
          <a:p>
            <a:pPr lvl="1"/>
            <a:r>
              <a:rPr lang="en-US" dirty="0"/>
              <a:t>Book “The Constitution of Risk” (Constitutions generally are contextual government risk mitigation instruments)</a:t>
            </a:r>
          </a:p>
        </p:txBody>
      </p:sp>
    </p:spTree>
    <p:extLst>
      <p:ext uri="{BB962C8B-B14F-4D97-AF65-F5344CB8AC3E}">
        <p14:creationId xmlns:p14="http://schemas.microsoft.com/office/powerpoint/2010/main" val="2300119225"/>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217. US Constitution issues - Generally</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Analyze constitutional issues from both strict constructionist perspective (text says x) AND from a historical risk mitigation perspective.  </a:t>
            </a:r>
          </a:p>
          <a:p>
            <a:pPr lvl="2"/>
            <a:r>
              <a:rPr lang="en-US" dirty="0"/>
              <a:t>Historical perspective:  what was risk that was meant to be prevented, and what is adjustment that is needed to address such risk in later historical context</a:t>
            </a:r>
          </a:p>
          <a:p>
            <a:pPr lvl="1"/>
            <a:r>
              <a:rPr lang="en-US" dirty="0"/>
              <a:t>Examine the scope of application of a constitutional provision to see if applicable to parties other than the federal government</a:t>
            </a:r>
          </a:p>
          <a:p>
            <a:pPr lvl="1"/>
            <a:r>
              <a:rPr lang="en-US" dirty="0"/>
              <a:t>For each constitutional provision, review case law and other interpretations of constitutional provision to understand potential strategies for mitigation of constitutional harms.</a:t>
            </a:r>
          </a:p>
          <a:p>
            <a:pPr lvl="1"/>
            <a:r>
              <a:rPr lang="en-US" dirty="0"/>
              <a:t>[Other?]</a:t>
            </a:r>
          </a:p>
          <a:p>
            <a:r>
              <a:rPr lang="en-US" dirty="0"/>
              <a:t>References</a:t>
            </a:r>
          </a:p>
          <a:p>
            <a:pPr lvl="1"/>
            <a:r>
              <a:rPr lang="en-US" dirty="0"/>
              <a:t>See book “The Constitution of Risk” in bibliography (for perspectives on constitutions as internal risk balancing narratives – rules for engagement)</a:t>
            </a:r>
          </a:p>
          <a:p>
            <a:endParaRPr lang="en-US" dirty="0"/>
          </a:p>
        </p:txBody>
      </p:sp>
    </p:spTree>
    <p:extLst>
      <p:ext uri="{BB962C8B-B14F-4D97-AF65-F5344CB8AC3E}">
        <p14:creationId xmlns:p14="http://schemas.microsoft.com/office/powerpoint/2010/main" val="271473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104909" cy="498083"/>
          </a:xfrm>
        </p:spPr>
        <p:txBody>
          <a:bodyPr>
            <a:noAutofit/>
          </a:bodyPr>
          <a:lstStyle/>
          <a:p>
            <a:r>
              <a:rPr lang="en-US" sz="2000" dirty="0"/>
              <a:t>An Atlas to Measure and Map Information Risk </a:t>
            </a:r>
            <a:br>
              <a:rPr lang="en-US" sz="2000" dirty="0"/>
            </a:br>
            <a:r>
              <a:rPr lang="en-US" sz="2000" i="1" dirty="0"/>
              <a:t>Beyond</a:t>
            </a:r>
            <a:r>
              <a:rPr lang="en-US" sz="2000" dirty="0"/>
              <a:t> Network Perimeter 1.0</a:t>
            </a:r>
          </a:p>
        </p:txBody>
      </p:sp>
      <p:sp>
        <p:nvSpPr>
          <p:cNvPr id="3" name="Content Placeholder 2"/>
          <p:cNvSpPr>
            <a:spLocks noGrp="1"/>
          </p:cNvSpPr>
          <p:nvPr>
            <p:ph idx="1"/>
          </p:nvPr>
        </p:nvSpPr>
        <p:spPr>
          <a:xfrm>
            <a:off x="457200" y="886618"/>
            <a:ext cx="8211787" cy="5709444"/>
          </a:xfrm>
        </p:spPr>
        <p:txBody>
          <a:bodyPr>
            <a:noAutofit/>
          </a:bodyPr>
          <a:lstStyle/>
          <a:p>
            <a:r>
              <a:rPr lang="en-US" sz="1100" b="1" dirty="0">
                <a:solidFill>
                  <a:srgbClr val="00B050"/>
                </a:solidFill>
              </a:rPr>
              <a:t>Information network “</a:t>
            </a:r>
            <a:r>
              <a:rPr lang="en-US" sz="1100" b="1" i="1" dirty="0">
                <a:solidFill>
                  <a:srgbClr val="00B050"/>
                </a:solidFill>
              </a:rPr>
              <a:t>Perimeter 1.0” </a:t>
            </a:r>
            <a:r>
              <a:rPr lang="en-US" sz="1100" b="1" dirty="0">
                <a:solidFill>
                  <a:srgbClr val="00B050"/>
                </a:solidFill>
              </a:rPr>
              <a:t>was at the measurable edge of our systems of technology and institutions</a:t>
            </a:r>
          </a:p>
          <a:p>
            <a:pPr lvl="1"/>
            <a:r>
              <a:rPr lang="en-US" sz="1100" dirty="0">
                <a:solidFill>
                  <a:srgbClr val="000000"/>
                </a:solidFill>
              </a:rPr>
              <a:t>Risk increases as perception dims at the edge of our tech and institutional-enhanced sensory/measurement capabilities</a:t>
            </a:r>
          </a:p>
          <a:p>
            <a:pPr lvl="2"/>
            <a:r>
              <a:rPr lang="en-US" sz="1100" dirty="0">
                <a:solidFill>
                  <a:srgbClr val="000000"/>
                </a:solidFill>
              </a:rPr>
              <a:t>In this Atlas of Risk Maps, that older data-focused, measurement-of-performance edge is called “Perimeter 1.0”</a:t>
            </a:r>
          </a:p>
          <a:p>
            <a:pPr lvl="1"/>
            <a:r>
              <a:rPr lang="en-US" sz="1100" dirty="0">
                <a:solidFill>
                  <a:srgbClr val="000000"/>
                </a:solidFill>
              </a:rPr>
              <a:t>Now new threats and risks are presenting themselves from beyond that old Perimeter 1.0</a:t>
            </a:r>
          </a:p>
          <a:p>
            <a:pPr lvl="2"/>
            <a:r>
              <a:rPr lang="en-US" sz="1100" dirty="0">
                <a:solidFill>
                  <a:srgbClr val="000000"/>
                </a:solidFill>
              </a:rPr>
              <a:t>Traditional cybersecurity, privacy, IM, defense, and legal-compliance-based efforts are blind to the new risk vectors</a:t>
            </a:r>
          </a:p>
          <a:p>
            <a:pPr lvl="1"/>
            <a:r>
              <a:rPr lang="en-US" sz="1100" dirty="0">
                <a:solidFill>
                  <a:srgbClr val="000000"/>
                </a:solidFill>
              </a:rPr>
              <a:t>We are experiencing new dimensions of</a:t>
            </a:r>
            <a:r>
              <a:rPr lang="en-US" sz="1100" i="1" dirty="0">
                <a:solidFill>
                  <a:srgbClr val="000000"/>
                </a:solidFill>
              </a:rPr>
              <a:t> information </a:t>
            </a:r>
            <a:r>
              <a:rPr lang="en-US" sz="1100" dirty="0">
                <a:solidFill>
                  <a:srgbClr val="000000"/>
                </a:solidFill>
              </a:rPr>
              <a:t>risk of which we were unaware, and for which we are unprepared</a:t>
            </a:r>
          </a:p>
          <a:p>
            <a:endParaRPr lang="en-US" sz="1100" b="1" dirty="0">
              <a:solidFill>
                <a:srgbClr val="000000"/>
              </a:solidFill>
            </a:endParaRPr>
          </a:p>
          <a:p>
            <a:r>
              <a:rPr lang="en-US" sz="1100" b="1" dirty="0">
                <a:solidFill>
                  <a:srgbClr val="00B050"/>
                </a:solidFill>
              </a:rPr>
              <a:t>If we cannot measure a phenomenon: then we cannot see it, anticipate it, or deal with it</a:t>
            </a:r>
          </a:p>
          <a:p>
            <a:pPr lvl="1"/>
            <a:r>
              <a:rPr lang="en-US" sz="1100" dirty="0">
                <a:solidFill>
                  <a:srgbClr val="00B050"/>
                </a:solidFill>
              </a:rPr>
              <a:t>Effective “Situational Awareness” is grounded in observation/metrics from multiple perspectives</a:t>
            </a:r>
          </a:p>
          <a:p>
            <a:pPr lvl="1"/>
            <a:r>
              <a:rPr lang="en-US" sz="1100" dirty="0">
                <a:solidFill>
                  <a:srgbClr val="000000"/>
                </a:solidFill>
              </a:rPr>
              <a:t>The many threats and vulnerabilities from beyond Perimeter 1.0 are perceived as risky because we cannot yet measure them</a:t>
            </a:r>
          </a:p>
          <a:p>
            <a:pPr lvl="2"/>
            <a:endParaRPr lang="en-US" sz="1100" dirty="0">
              <a:solidFill>
                <a:srgbClr val="000000"/>
              </a:solidFill>
            </a:endParaRPr>
          </a:p>
          <a:p>
            <a:r>
              <a:rPr lang="en-US" sz="1100" b="1" dirty="0">
                <a:solidFill>
                  <a:srgbClr val="000000"/>
                </a:solidFill>
              </a:rPr>
              <a:t>What gets measured gets done. . . and the opposite is also true</a:t>
            </a:r>
          </a:p>
          <a:p>
            <a:pPr lvl="1"/>
            <a:r>
              <a:rPr lang="en-US" sz="1100" dirty="0">
                <a:solidFill>
                  <a:srgbClr val="000000"/>
                </a:solidFill>
              </a:rPr>
              <a:t>Unknown risks from beyond Perimeter 1.0 are constraining what we can get done in distributed information networks</a:t>
            </a:r>
          </a:p>
          <a:p>
            <a:pPr lvl="2"/>
            <a:r>
              <a:rPr lang="en-US" sz="1100" dirty="0">
                <a:solidFill>
                  <a:srgbClr val="000000"/>
                </a:solidFill>
              </a:rPr>
              <a:t>Risk restrains resource deployment and investment</a:t>
            </a:r>
          </a:p>
          <a:p>
            <a:pPr lvl="2"/>
            <a:endParaRPr lang="en-US" sz="1100" dirty="0">
              <a:solidFill>
                <a:srgbClr val="000000"/>
              </a:solidFill>
            </a:endParaRPr>
          </a:p>
          <a:p>
            <a:r>
              <a:rPr lang="en-US" sz="1100" b="1" dirty="0">
                <a:solidFill>
                  <a:srgbClr val="00B050"/>
                </a:solidFill>
              </a:rPr>
              <a:t>For the next wave of innovation in society, culture, governance, security, and economics, and our own growth, we need to break through the “risk boundary” at the edge of Perimeter 1.0 and explore, measure and map the risk borderlands of Perimeter 2.0</a:t>
            </a:r>
          </a:p>
          <a:p>
            <a:endParaRPr lang="en-US" sz="1100" b="1" dirty="0">
              <a:solidFill>
                <a:srgbClr val="000000"/>
              </a:solidFill>
            </a:endParaRPr>
          </a:p>
          <a:p>
            <a:r>
              <a:rPr lang="en-US" sz="1100" b="1" dirty="0">
                <a:solidFill>
                  <a:srgbClr val="00B050"/>
                </a:solidFill>
              </a:rPr>
              <a:t>The “fuel” to power (and pay for) this innovation/exploration &amp; mapping is “high octane” individual &amp; institutional “self-interest”</a:t>
            </a:r>
          </a:p>
          <a:p>
            <a:pPr lvl="2"/>
            <a:r>
              <a:rPr lang="en-US" sz="1100" dirty="0">
                <a:solidFill>
                  <a:srgbClr val="000000"/>
                </a:solidFill>
              </a:rPr>
              <a:t>Deliver levels of risk reduction and leverage that cannot be achieved unilaterally by any stakeholder</a:t>
            </a:r>
          </a:p>
          <a:p>
            <a:pPr lvl="2"/>
            <a:r>
              <a:rPr lang="en-US" sz="1100" dirty="0">
                <a:solidFill>
                  <a:srgbClr val="000000"/>
                </a:solidFill>
              </a:rPr>
              <a:t>Build risk mitigation structures to create new value at the edge of disorder (historical e.g., rule of law, insurance,. etc.)</a:t>
            </a:r>
          </a:p>
          <a:p>
            <a:pPr lvl="2"/>
            <a:r>
              <a:rPr lang="en-US" sz="1100" dirty="0">
                <a:solidFill>
                  <a:srgbClr val="000000"/>
                </a:solidFill>
              </a:rPr>
              <a:t>Cultivate “non-zero sum” risk-co-management structures (e.g., rules, norms, markets, etc.)</a:t>
            </a:r>
          </a:p>
          <a:p>
            <a:endParaRPr lang="en-US" sz="1100" dirty="0">
              <a:solidFill>
                <a:srgbClr val="000000"/>
              </a:solidFill>
            </a:endParaRPr>
          </a:p>
          <a:p>
            <a:r>
              <a:rPr lang="en-US" sz="1100" b="1" dirty="0">
                <a:solidFill>
                  <a:srgbClr val="00B050"/>
                </a:solidFill>
              </a:rPr>
              <a:t>Information network </a:t>
            </a:r>
            <a:r>
              <a:rPr lang="en-US" sz="1100" b="1" i="1" dirty="0">
                <a:solidFill>
                  <a:srgbClr val="00B050"/>
                </a:solidFill>
              </a:rPr>
              <a:t>Perimeter 2.0 </a:t>
            </a:r>
            <a:r>
              <a:rPr lang="en-US" sz="1100" b="1" dirty="0">
                <a:solidFill>
                  <a:srgbClr val="00B050"/>
                </a:solidFill>
              </a:rPr>
              <a:t>is in the “narrative” in the hearts and minds of people, and in the programmed responses of technology (derived from specifications) and institutions (derived from laws, foundational documents and contracts)</a:t>
            </a:r>
          </a:p>
          <a:p>
            <a:pPr lvl="1"/>
            <a:r>
              <a:rPr lang="en-US" sz="1100" dirty="0">
                <a:solidFill>
                  <a:srgbClr val="000000"/>
                </a:solidFill>
              </a:rPr>
              <a:t>How can we measure threat correlations, vulnerabilities and causative factors of risks from these “softer” non-technical sources?</a:t>
            </a:r>
          </a:p>
          <a:p>
            <a:pPr lvl="1"/>
            <a:r>
              <a:rPr lang="en-US" sz="1100" dirty="0">
                <a:solidFill>
                  <a:srgbClr val="000000"/>
                </a:solidFill>
              </a:rPr>
              <a:t>How can a broad “systems engineering” approach that embraces “applied social science” and a new enthusiasm for measurement in new domains inform our next-gen risk mitigation architectures, trust frameworks and markets?</a:t>
            </a:r>
          </a:p>
          <a:p>
            <a:pPr marL="0" indent="0">
              <a:buNone/>
            </a:pPr>
            <a:endParaRPr lang="en-US" sz="1200" dirty="0"/>
          </a:p>
        </p:txBody>
      </p:sp>
    </p:spTree>
    <p:extLst>
      <p:ext uri="{BB962C8B-B14F-4D97-AF65-F5344CB8AC3E}">
        <p14:creationId xmlns:p14="http://schemas.microsoft.com/office/powerpoint/2010/main" val="4157115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0959-6EE4-4C4C-A9E8-3FC3EE54DC70}"/>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1776C730-2648-A64D-9356-D095D2ACA4AF}"/>
              </a:ext>
            </a:extLst>
          </p:cNvPr>
          <p:cNvSpPr>
            <a:spLocks noGrp="1"/>
          </p:cNvSpPr>
          <p:nvPr>
            <p:ph idx="1"/>
          </p:nvPr>
        </p:nvSpPr>
        <p:spPr/>
        <p:txBody>
          <a:bodyPr>
            <a:normAutofit fontScale="55000" lnSpcReduction="20000"/>
          </a:bodyPr>
          <a:lstStyle/>
          <a:p>
            <a:pPr marL="0" indent="0">
              <a:buNone/>
            </a:pPr>
            <a:r>
              <a:rPr lang="en-US" dirty="0"/>
              <a:t>586. </a:t>
            </a:r>
            <a:r>
              <a:rPr lang="en-US"/>
              <a:t>Inaccurate Encoding/</a:t>
            </a:r>
            <a:r>
              <a:rPr lang="en-US" dirty="0"/>
              <a:t>Decoding (Mental Models) – S Curves </a:t>
            </a:r>
          </a:p>
          <a:p>
            <a:pPr marL="0" indent="0">
              <a:buNone/>
            </a:pPr>
            <a:r>
              <a:rPr lang="en-US" dirty="0"/>
              <a:t>587. </a:t>
            </a:r>
            <a:r>
              <a:rPr lang="en-US"/>
              <a:t>Inaccurate Encoding/</a:t>
            </a:r>
            <a:r>
              <a:rPr lang="en-US" dirty="0"/>
              <a:t>Decoding (Mental Models) – Network Effects</a:t>
            </a:r>
          </a:p>
          <a:p>
            <a:pPr marL="0" indent="0">
              <a:buNone/>
            </a:pPr>
            <a:r>
              <a:rPr lang="en-US" dirty="0"/>
              <a:t>588. </a:t>
            </a:r>
            <a:r>
              <a:rPr lang="en-US"/>
              <a:t>Inaccurate Encoding/</a:t>
            </a:r>
            <a:r>
              <a:rPr lang="en-US" dirty="0"/>
              <a:t>Decoding (Mental Models) – Metcalf’s Law</a:t>
            </a:r>
          </a:p>
          <a:p>
            <a:pPr marL="0" indent="0">
              <a:buNone/>
            </a:pPr>
            <a:r>
              <a:rPr lang="en-US" dirty="0"/>
              <a:t>589. </a:t>
            </a:r>
            <a:r>
              <a:rPr lang="en-US"/>
              <a:t>Inaccurate Encoding/</a:t>
            </a:r>
            <a:r>
              <a:rPr lang="en-US" dirty="0"/>
              <a:t>Decoding (Mental Models) – Cascading Failure</a:t>
            </a:r>
          </a:p>
          <a:p>
            <a:pPr marL="0" indent="0">
              <a:buNone/>
            </a:pPr>
            <a:r>
              <a:rPr lang="en-US" dirty="0"/>
              <a:t>590. </a:t>
            </a:r>
            <a:r>
              <a:rPr lang="en-US"/>
              <a:t>Inaccurate Encoding/</a:t>
            </a:r>
            <a:r>
              <a:rPr lang="en-US" dirty="0"/>
              <a:t>Decoding (Mental Models) – Butterfly Effect</a:t>
            </a:r>
          </a:p>
          <a:p>
            <a:pPr marL="0" indent="0">
              <a:buNone/>
            </a:pPr>
            <a:r>
              <a:rPr lang="en-US" dirty="0"/>
              <a:t>591. </a:t>
            </a:r>
            <a:r>
              <a:rPr lang="en-US"/>
              <a:t>Inaccurate Encoding/</a:t>
            </a:r>
            <a:r>
              <a:rPr lang="en-US" dirty="0"/>
              <a:t>Decoding (Mental Models) – Luck Surface Area</a:t>
            </a:r>
          </a:p>
          <a:p>
            <a:pPr marL="0" indent="0">
              <a:buNone/>
            </a:pPr>
            <a:r>
              <a:rPr lang="en-US" dirty="0"/>
              <a:t>592. </a:t>
            </a:r>
            <a:r>
              <a:rPr lang="en-US"/>
              <a:t>Inaccurate Encoding/</a:t>
            </a:r>
            <a:r>
              <a:rPr lang="en-US" dirty="0"/>
              <a:t>Decoding (Mental Models) – Entropy</a:t>
            </a:r>
          </a:p>
          <a:p>
            <a:pPr marL="0" indent="0">
              <a:buNone/>
            </a:pPr>
            <a:r>
              <a:rPr lang="en-US" dirty="0"/>
              <a:t>593. </a:t>
            </a:r>
            <a:r>
              <a:rPr lang="en-US"/>
              <a:t>Inaccurate Encoding/</a:t>
            </a:r>
            <a:r>
              <a:rPr lang="en-US" dirty="0"/>
              <a:t>Decoding (Mental Models) – 2X2 Matrices</a:t>
            </a:r>
          </a:p>
          <a:p>
            <a:pPr marL="0" indent="0">
              <a:buNone/>
            </a:pPr>
            <a:r>
              <a:rPr lang="en-US" dirty="0"/>
              <a:t>594. </a:t>
            </a:r>
            <a:r>
              <a:rPr lang="en-US"/>
              <a:t>Inaccurate Encoding/</a:t>
            </a:r>
            <a:r>
              <a:rPr lang="en-US" dirty="0"/>
              <a:t>Decoding (Mental Models) – Polarity</a:t>
            </a:r>
          </a:p>
          <a:p>
            <a:pPr marL="0" indent="0">
              <a:buNone/>
            </a:pPr>
            <a:r>
              <a:rPr lang="en-US" dirty="0"/>
              <a:t>595. </a:t>
            </a:r>
            <a:r>
              <a:rPr lang="en-US"/>
              <a:t>Inaccurate Encoding/</a:t>
            </a:r>
            <a:r>
              <a:rPr lang="en-US" dirty="0"/>
              <a:t>Decoding (Mental Models) – Black-and-White Fallacy</a:t>
            </a:r>
          </a:p>
          <a:p>
            <a:pPr marL="0" indent="0">
              <a:buNone/>
            </a:pPr>
            <a:r>
              <a:rPr lang="en-US" dirty="0"/>
              <a:t>596. </a:t>
            </a:r>
            <a:r>
              <a:rPr lang="en-US"/>
              <a:t>Inaccurate Encoding/</a:t>
            </a:r>
            <a:r>
              <a:rPr lang="en-US" dirty="0"/>
              <a:t>Decoding (Mental Models) – In-Group </a:t>
            </a:r>
            <a:r>
              <a:rPr lang="en-US" dirty="0" err="1"/>
              <a:t>Favortism</a:t>
            </a:r>
            <a:endParaRPr lang="en-US" dirty="0"/>
          </a:p>
          <a:p>
            <a:pPr marL="0" indent="0">
              <a:buNone/>
            </a:pPr>
            <a:r>
              <a:rPr lang="en-US" dirty="0"/>
              <a:t>597. </a:t>
            </a:r>
            <a:r>
              <a:rPr lang="en-US"/>
              <a:t>Inaccurate Encoding/</a:t>
            </a:r>
            <a:r>
              <a:rPr lang="en-US" dirty="0"/>
              <a:t>Decoding (Mental Models) – Out-Group Bias</a:t>
            </a:r>
          </a:p>
          <a:p>
            <a:pPr marL="0" indent="0">
              <a:buNone/>
            </a:pPr>
            <a:r>
              <a:rPr lang="en-US" dirty="0"/>
              <a:t>598. </a:t>
            </a:r>
            <a:r>
              <a:rPr lang="en-US"/>
              <a:t>Inaccurate Encoding/</a:t>
            </a:r>
            <a:r>
              <a:rPr lang="en-US" dirty="0"/>
              <a:t>Decoding (Mental Models) – Zero Sum vs. Win Win</a:t>
            </a:r>
          </a:p>
          <a:p>
            <a:pPr marL="0" indent="0">
              <a:buNone/>
            </a:pPr>
            <a:r>
              <a:rPr lang="en-US" dirty="0"/>
              <a:t>599. </a:t>
            </a:r>
            <a:r>
              <a:rPr lang="en-US"/>
              <a:t>Inaccurate Encoding/</a:t>
            </a:r>
            <a:r>
              <a:rPr lang="en-US" dirty="0"/>
              <a:t>Decoding (Mental Models) – Anecdotal Evidence</a:t>
            </a:r>
          </a:p>
          <a:p>
            <a:pPr marL="0" indent="0">
              <a:buNone/>
            </a:pPr>
            <a:r>
              <a:rPr lang="en-US" dirty="0"/>
              <a:t>600. </a:t>
            </a:r>
            <a:r>
              <a:rPr lang="en-US"/>
              <a:t>Inaccurate Encoding/</a:t>
            </a:r>
            <a:r>
              <a:rPr lang="en-US" dirty="0"/>
              <a:t>Decoding (Mental Models) – Correlation vs. </a:t>
            </a:r>
            <a:r>
              <a:rPr lang="en-US" dirty="0" err="1"/>
              <a:t>Caustion</a:t>
            </a:r>
            <a:endParaRPr lang="en-US" dirty="0"/>
          </a:p>
          <a:p>
            <a:pPr marL="0" indent="0">
              <a:buNone/>
            </a:pPr>
            <a:endParaRPr lang="en-US" dirty="0"/>
          </a:p>
        </p:txBody>
      </p:sp>
    </p:spTree>
    <p:extLst>
      <p:ext uri="{BB962C8B-B14F-4D97-AF65-F5344CB8AC3E}">
        <p14:creationId xmlns:p14="http://schemas.microsoft.com/office/powerpoint/2010/main" val="2196182489"/>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218. US Constitution – 1</a:t>
            </a:r>
            <a:r>
              <a:rPr lang="en-US" sz="3200" baseline="30000" dirty="0"/>
              <a:t>st</a:t>
            </a:r>
            <a:r>
              <a:rPr lang="en-US" sz="3200" dirty="0"/>
              <a:t> Amendment – </a:t>
            </a:r>
            <a:br>
              <a:rPr lang="en-US" sz="3200" dirty="0"/>
            </a:br>
            <a:r>
              <a:rPr lang="en-US" sz="3200" dirty="0"/>
              <a:t>Rights of Religion, Speech, Press, Assembly &amp; Petition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the adoption and implementation by government of the subject technology system potentially undermine 1st amendment rights?</a:t>
            </a:r>
          </a:p>
          <a:p>
            <a:pPr lvl="2"/>
            <a:r>
              <a:rPr lang="en-US" dirty="0"/>
              <a:t>Federal</a:t>
            </a:r>
          </a:p>
          <a:p>
            <a:pPr lvl="2"/>
            <a:r>
              <a:rPr lang="en-US" dirty="0"/>
              <a:t>State – Federal 1</a:t>
            </a:r>
            <a:r>
              <a:rPr lang="en-US" baseline="30000" dirty="0"/>
              <a:t>st</a:t>
            </a:r>
            <a:r>
              <a:rPr lang="en-US" dirty="0"/>
              <a:t> amendment guarantees apply to states through 14</a:t>
            </a:r>
            <a:r>
              <a:rPr lang="en-US" baseline="30000" dirty="0"/>
              <a:t>th</a:t>
            </a:r>
            <a:r>
              <a:rPr lang="en-US" dirty="0"/>
              <a:t> amendment (“incorporation doctrine and privileges and immunities clause). </a:t>
            </a:r>
          </a:p>
          <a:p>
            <a:pPr lvl="1"/>
            <a:r>
              <a:rPr lang="en-US" dirty="0"/>
              <a:t>Does the adoption and deployment of the information technology system by a US government entity (or government contractor) have the potential to violate US constitutional 1</a:t>
            </a:r>
            <a:r>
              <a:rPr lang="en-US" baseline="30000" dirty="0"/>
              <a:t>st</a:t>
            </a:r>
            <a:r>
              <a:rPr lang="en-US" dirty="0"/>
              <a:t> amendment rights?</a:t>
            </a:r>
          </a:p>
          <a:p>
            <a:pPr lvl="1"/>
            <a:r>
              <a:rPr lang="en-US" dirty="0"/>
              <a:t>If the use of the IT system does NOT violate such US Constitutional rights, does it have the potential to cause harms that are similar to those addressed in the constitution?</a:t>
            </a:r>
          </a:p>
          <a:p>
            <a:pPr lvl="1"/>
            <a:r>
              <a:rPr lang="en-US" dirty="0"/>
              <a:t>Does the technology result. In the intrusion on the input or output information channel of an individual or organization that impedes their:</a:t>
            </a:r>
          </a:p>
          <a:p>
            <a:pPr lvl="2"/>
            <a:r>
              <a:rPr lang="en-US" dirty="0"/>
              <a:t>Input: access to information (freedom of the press)</a:t>
            </a:r>
          </a:p>
          <a:p>
            <a:pPr lvl="2"/>
            <a:r>
              <a:rPr lang="en-US" dirty="0"/>
              <a:t>Output: expression of information (freedom of speech)</a:t>
            </a:r>
            <a:br>
              <a:rPr lang="en-US" dirty="0"/>
            </a:br>
            <a:endParaRPr lang="en-US" dirty="0"/>
          </a:p>
          <a:p>
            <a:pPr lvl="1"/>
            <a:r>
              <a:rPr lang="en-US" dirty="0"/>
              <a:t>[Other?]</a:t>
            </a:r>
          </a:p>
          <a:p>
            <a:r>
              <a:rPr lang="en-US" dirty="0"/>
              <a:t>References</a:t>
            </a:r>
          </a:p>
          <a:p>
            <a:pPr lvl="1"/>
            <a:r>
              <a:rPr lang="en-US" dirty="0"/>
              <a:t>Text: Congress shall make no law respecting an establishment of religion, or prohibiting the free exercise thereof; or abridging the freedom of speech, or of the press; or the right of the people peaceably to assemble, and to petition the Government for a redress of grievances.</a:t>
            </a:r>
          </a:p>
          <a:p>
            <a:pPr lvl="1"/>
            <a:endParaRPr lang="en-US" dirty="0"/>
          </a:p>
          <a:p>
            <a:endParaRPr lang="en-US" dirty="0"/>
          </a:p>
        </p:txBody>
      </p:sp>
    </p:spTree>
    <p:extLst>
      <p:ext uri="{BB962C8B-B14F-4D97-AF65-F5344CB8AC3E}">
        <p14:creationId xmlns:p14="http://schemas.microsoft.com/office/powerpoint/2010/main" val="1817923426"/>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218. US Constitution – 1</a:t>
            </a:r>
            <a:r>
              <a:rPr lang="en-US" sz="3200" baseline="30000" dirty="0"/>
              <a:t>st</a:t>
            </a:r>
            <a:r>
              <a:rPr lang="en-US" sz="3200" dirty="0"/>
              <a:t> Amendment – </a:t>
            </a:r>
            <a:br>
              <a:rPr lang="en-US" sz="3200" dirty="0"/>
            </a:br>
            <a:r>
              <a:rPr lang="en-US" sz="3200" dirty="0"/>
              <a:t>Rights of Religion, Speech, Press, Assembly &amp; Petition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000" dirty="0"/>
              <a:t>Review cases and laws under first amendment and how they might apply to new technology system</a:t>
            </a:r>
          </a:p>
          <a:p>
            <a:pPr lvl="1"/>
            <a:r>
              <a:rPr lang="en-US" sz="2000" dirty="0"/>
              <a:t>Consider the importance of the first amendment for privacy and identity issues</a:t>
            </a:r>
          </a:p>
          <a:p>
            <a:pPr lvl="2"/>
            <a:r>
              <a:rPr lang="en-US" sz="2000" dirty="0"/>
              <a:t>Integrity of “Input” and “output” channels as ultimate source of harms labelled</a:t>
            </a:r>
          </a:p>
          <a:p>
            <a:pPr lvl="3"/>
            <a:r>
              <a:rPr lang="en-US" sz="1600" dirty="0"/>
              <a:t>Privacy</a:t>
            </a:r>
          </a:p>
          <a:p>
            <a:pPr lvl="3"/>
            <a:r>
              <a:rPr lang="en-US" sz="1600" dirty="0"/>
              <a:t>Security</a:t>
            </a:r>
          </a:p>
          <a:p>
            <a:pPr lvl="3"/>
            <a:r>
              <a:rPr lang="en-US" sz="1600" dirty="0"/>
              <a:t>Liability</a:t>
            </a:r>
          </a:p>
          <a:p>
            <a:pPr lvl="1"/>
            <a:r>
              <a:rPr lang="en-US" sz="2400" dirty="0"/>
              <a:t>How might individual information and organizational rights be constructed from operation of first amendment with other amendments, such as:</a:t>
            </a:r>
          </a:p>
          <a:p>
            <a:pPr lvl="2"/>
            <a:r>
              <a:rPr lang="en-US" sz="2000" dirty="0"/>
              <a:t>4</a:t>
            </a:r>
            <a:r>
              <a:rPr lang="en-US" sz="2000" baseline="30000" dirty="0"/>
              <a:t>th</a:t>
            </a:r>
            <a:r>
              <a:rPr lang="en-US" sz="2000" dirty="0"/>
              <a:t> Amendment</a:t>
            </a:r>
          </a:p>
          <a:p>
            <a:pPr lvl="2"/>
            <a:r>
              <a:rPr lang="en-US" sz="2000" dirty="0"/>
              <a:t>5</a:t>
            </a:r>
            <a:r>
              <a:rPr lang="en-US" sz="2000" baseline="30000" dirty="0"/>
              <a:t>th</a:t>
            </a:r>
            <a:r>
              <a:rPr lang="en-US" sz="2000" dirty="0"/>
              <a:t> &amp; 14</a:t>
            </a:r>
            <a:r>
              <a:rPr lang="en-US" sz="2000" baseline="30000" dirty="0"/>
              <a:t>th</a:t>
            </a:r>
            <a:r>
              <a:rPr lang="en-US" sz="2000" dirty="0"/>
              <a:t> Amendment</a:t>
            </a:r>
          </a:p>
          <a:p>
            <a:pPr lvl="1"/>
            <a:r>
              <a:rPr lang="en-US" sz="2400" dirty="0"/>
              <a:t>Note that US states are bound to US Constitution 1</a:t>
            </a:r>
            <a:r>
              <a:rPr lang="en-US" sz="2400" baseline="30000" dirty="0"/>
              <a:t>st</a:t>
            </a:r>
            <a:r>
              <a:rPr lang="en-US" sz="2400" dirty="0"/>
              <a:t> amendment under the ”Incorporation Doctrine” of the 14</a:t>
            </a:r>
            <a:r>
              <a:rPr lang="en-US" sz="2400" baseline="30000" dirty="0"/>
              <a:t>th</a:t>
            </a:r>
            <a:r>
              <a:rPr lang="en-US" sz="2400" dirty="0"/>
              <a:t> amendment.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14858110"/>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219. US Constitution – 2</a:t>
            </a:r>
            <a:r>
              <a:rPr lang="en-US" sz="3200" baseline="30000" dirty="0"/>
              <a:t>st</a:t>
            </a:r>
            <a:r>
              <a:rPr lang="en-US" sz="3200" dirty="0"/>
              <a:t> Amendment - </a:t>
            </a:r>
            <a:br>
              <a:rPr lang="en-US" sz="3200" dirty="0"/>
            </a:br>
            <a:r>
              <a:rPr lang="en-US" sz="3200" dirty="0"/>
              <a:t>Right to Bear Arms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the adoption and implementation by government of the subject technology system potentially undermine 2</a:t>
            </a:r>
            <a:r>
              <a:rPr lang="en-US" baseline="30000" dirty="0"/>
              <a:t>nd</a:t>
            </a:r>
            <a:r>
              <a:rPr lang="en-US" dirty="0"/>
              <a:t> amendment rights?</a:t>
            </a:r>
          </a:p>
          <a:p>
            <a:pPr lvl="2"/>
            <a:r>
              <a:rPr lang="en-US" dirty="0"/>
              <a:t>Federal</a:t>
            </a:r>
          </a:p>
          <a:p>
            <a:pPr lvl="2"/>
            <a:r>
              <a:rPr lang="en-US" dirty="0"/>
              <a:t>State – See, Dist. Of Columbia v. Heller in references</a:t>
            </a:r>
            <a:br>
              <a:rPr lang="en-US" dirty="0"/>
            </a:br>
            <a:endParaRPr lang="en-US" dirty="0"/>
          </a:p>
          <a:p>
            <a:pPr lvl="1"/>
            <a:r>
              <a:rPr lang="en-US" dirty="0"/>
              <a:t>As control systems in society shift from physical to informational emphasis, does the definition of “arms” need to be revisited and reconsidered to accomplish the original goals of the Second Amendment?</a:t>
            </a:r>
          </a:p>
          <a:p>
            <a:pPr lvl="1"/>
            <a:r>
              <a:rPr lang="en-US" dirty="0"/>
              <a:t>The text of of the Second Amendment remains controversial regarding the question of the individual citizens right to bear arms extends beyond the duties as part of government sanctioned militia.</a:t>
            </a:r>
          </a:p>
          <a:p>
            <a:pPr lvl="2"/>
            <a:r>
              <a:rPr lang="en-US" dirty="0"/>
              <a:t>If citizens are prevented from possessing certain information capacities that are potentially weaponizable, does the second amendment potentially support citizen access to these functions?</a:t>
            </a:r>
            <a:br>
              <a:rPr lang="en-US" dirty="0"/>
            </a:br>
            <a:endParaRPr lang="en-US" dirty="0"/>
          </a:p>
          <a:p>
            <a:pPr lvl="1"/>
            <a:r>
              <a:rPr lang="en-US" dirty="0"/>
              <a:t>[Other?]</a:t>
            </a:r>
          </a:p>
          <a:p>
            <a:r>
              <a:rPr lang="en-US" dirty="0"/>
              <a:t>References</a:t>
            </a:r>
          </a:p>
          <a:p>
            <a:pPr lvl="1"/>
            <a:r>
              <a:rPr lang="en-US" dirty="0"/>
              <a:t>Text: A well regulated Militia, being necessary to the security of a free State, the right of the people to keep and bear Arms, shall not be infringed.</a:t>
            </a:r>
          </a:p>
          <a:p>
            <a:pPr lvl="1"/>
            <a:r>
              <a:rPr lang="en-US" dirty="0"/>
              <a:t>District of Columbia v. Heller (S. Ct. 2008)(Local, state and federal governments have rights to regulate arms in some instances)</a:t>
            </a:r>
          </a:p>
          <a:p>
            <a:pPr lvl="1"/>
            <a:endParaRPr lang="en-US" dirty="0"/>
          </a:p>
          <a:p>
            <a:endParaRPr lang="en-US" dirty="0"/>
          </a:p>
        </p:txBody>
      </p:sp>
    </p:spTree>
    <p:extLst>
      <p:ext uri="{BB962C8B-B14F-4D97-AF65-F5344CB8AC3E}">
        <p14:creationId xmlns:p14="http://schemas.microsoft.com/office/powerpoint/2010/main" val="44553169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219. US Constitution – 2</a:t>
            </a:r>
            <a:r>
              <a:rPr lang="en-US" sz="3200" baseline="30000" dirty="0"/>
              <a:t>st</a:t>
            </a:r>
            <a:r>
              <a:rPr lang="en-US" sz="3200" dirty="0"/>
              <a:t> Amendment – </a:t>
            </a:r>
            <a:br>
              <a:rPr lang="en-US" sz="3200" dirty="0"/>
            </a:br>
            <a:r>
              <a:rPr lang="en-US" sz="3200" dirty="0"/>
              <a:t>Right to Bear Arms</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The scope of the meaning of “arms” has been relevant in the debates relating to the nature of weapons possessed by individuals</a:t>
            </a:r>
          </a:p>
          <a:p>
            <a:pPr lvl="2"/>
            <a:r>
              <a:rPr lang="en-US" sz="2000" dirty="0"/>
              <a:t>Automatic weapons</a:t>
            </a:r>
          </a:p>
          <a:p>
            <a:pPr lvl="1"/>
            <a:r>
              <a:rPr lang="en-US" sz="2400" dirty="0"/>
              <a:t>Research is needed into question of whether possession of other forms of weapons (biological, nuclear, non-ballistic, etc.) by citizens have been tested under the Second Amendment.</a:t>
            </a:r>
          </a:p>
          <a:p>
            <a:pPr lvl="1"/>
            <a:r>
              <a:rPr lang="en-US" sz="2400" dirty="0"/>
              <a:t>Query whether weaponization of information systems might in some future cases be considered “arms” that invite analysis under the Second Amendment.</a:t>
            </a:r>
          </a:p>
          <a:p>
            <a:pPr lvl="1"/>
            <a:r>
              <a:rPr lang="en-US" sz="2400" dirty="0"/>
              <a:t>Query whether future forms of encryption and quantum based computing systems might offer such superior capacities to their operators as to be considered “weapons” or arms that would invite consideration of treatment under the second amendment.</a:t>
            </a:r>
          </a:p>
          <a:p>
            <a:pPr lvl="2"/>
            <a:r>
              <a:rPr lang="en-US" sz="2000" dirty="0"/>
              <a:t>Second amendment relates to issue of sovereign as having the “monopoly of legitimated violence” in society</a:t>
            </a:r>
          </a:p>
          <a:p>
            <a:pPr lvl="2"/>
            <a:r>
              <a:rPr lang="en-US" sz="2000" dirty="0"/>
              <a:t>Consider issues of encryption “back doors,” encryption export, etc. in weapons context</a:t>
            </a:r>
          </a:p>
          <a:p>
            <a:pPr lvl="2"/>
            <a:r>
              <a:rPr lang="en-US" sz="2000" dirty="0"/>
              <a:t>Consider “weaponized” information issues and regulatory questions relating to private ownership of zero-day exploits</a:t>
            </a:r>
            <a:endParaRPr lang="en-US" sz="16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54217692"/>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220. US Constitution – 3rd Amendment – </a:t>
            </a:r>
            <a:br>
              <a:rPr lang="en-US" sz="3200" dirty="0"/>
            </a:br>
            <a:r>
              <a:rPr lang="en-US" sz="3200" dirty="0"/>
              <a:t>Quartering Soldiers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Does the adoption and implementation by government of the subject technology system potentially undermine 3rd amendment rights?</a:t>
            </a:r>
          </a:p>
          <a:p>
            <a:pPr lvl="2"/>
            <a:r>
              <a:rPr lang="en-US" dirty="0"/>
              <a:t>Federal</a:t>
            </a:r>
          </a:p>
          <a:p>
            <a:pPr lvl="2"/>
            <a:r>
              <a:rPr lang="en-US" dirty="0"/>
              <a:t>State – </a:t>
            </a:r>
            <a:br>
              <a:rPr lang="en-US" dirty="0"/>
            </a:br>
            <a:endParaRPr lang="en-US" dirty="0"/>
          </a:p>
          <a:p>
            <a:pPr lvl="1"/>
            <a:r>
              <a:rPr lang="en-US" dirty="0"/>
              <a:t>3</a:t>
            </a:r>
            <a:r>
              <a:rPr lang="en-US" baseline="30000" dirty="0"/>
              <a:t>rd</a:t>
            </a:r>
            <a:r>
              <a:rPr lang="en-US" dirty="0"/>
              <a:t> Amendment was passed in response to the attempts to forced Americans to provide lodging for British troops</a:t>
            </a:r>
          </a:p>
          <a:p>
            <a:pPr lvl="1"/>
            <a:r>
              <a:rPr lang="en-US" dirty="0"/>
              <a:t>The amendment does allow government to use private homes for lodging ”its” soldiers in times of war</a:t>
            </a:r>
          </a:p>
          <a:p>
            <a:pPr lvl="1"/>
            <a:r>
              <a:rPr lang="en-US" dirty="0"/>
              <a:t>As conflict has become digitized, and kinetic elements controlled through telepresence, soldiers may be remote from effect.</a:t>
            </a:r>
          </a:p>
          <a:p>
            <a:pPr lvl="2"/>
            <a:r>
              <a:rPr lang="en-US" dirty="0"/>
              <a:t>E.g., in “occupied infrastructure”</a:t>
            </a:r>
          </a:p>
          <a:p>
            <a:pPr lvl="2"/>
            <a:r>
              <a:rPr lang="en-US" dirty="0"/>
              <a:t>E.g., in “occupied Internet”</a:t>
            </a:r>
          </a:p>
          <a:p>
            <a:pPr lvl="2"/>
            <a:r>
              <a:rPr lang="en-US" dirty="0"/>
              <a:t>E.g., in bot nets and other “zombie computers”</a:t>
            </a:r>
          </a:p>
          <a:p>
            <a:pPr lvl="1"/>
            <a:r>
              <a:rPr lang="en-US" dirty="0"/>
              <a:t>Where citizen and private company computers and/or infrastructure are involved in national security attack, what is the status of sending in digitized agents of military to do battle with foreign attacker on the computers and accounts of private citizens and entities.</a:t>
            </a:r>
          </a:p>
          <a:p>
            <a:pPr lvl="2"/>
            <a:r>
              <a:rPr lang="en-US" dirty="0"/>
              <a:t>Is 3</a:t>
            </a:r>
            <a:r>
              <a:rPr lang="en-US" baseline="30000" dirty="0"/>
              <a:t>rd</a:t>
            </a:r>
            <a:r>
              <a:rPr lang="en-US" dirty="0"/>
              <a:t> amendment invoked?</a:t>
            </a:r>
          </a:p>
          <a:p>
            <a:pPr lvl="2"/>
            <a:r>
              <a:rPr lang="en-US" dirty="0"/>
              <a:t>Is Posse Comitatis invoked?</a:t>
            </a:r>
          </a:p>
          <a:p>
            <a:pPr lvl="1"/>
            <a:r>
              <a:rPr lang="en-US" dirty="0"/>
              <a:t>The 3</a:t>
            </a:r>
            <a:r>
              <a:rPr lang="en-US" baseline="30000" dirty="0"/>
              <a:t>rd</a:t>
            </a:r>
            <a:r>
              <a:rPr lang="en-US" dirty="0"/>
              <a:t> Amendment, along with the 4</a:t>
            </a:r>
            <a:r>
              <a:rPr lang="en-US" baseline="30000" dirty="0"/>
              <a:t>th</a:t>
            </a:r>
            <a:r>
              <a:rPr lang="en-US" dirty="0"/>
              <a:t>, 5</a:t>
            </a:r>
            <a:r>
              <a:rPr lang="en-US" baseline="30000" dirty="0"/>
              <a:t>th</a:t>
            </a:r>
            <a:r>
              <a:rPr lang="en-US" dirty="0"/>
              <a:t> and 9</a:t>
            </a:r>
            <a:r>
              <a:rPr lang="en-US" baseline="30000" dirty="0"/>
              <a:t>th</a:t>
            </a:r>
            <a:r>
              <a:rPr lang="en-US" dirty="0"/>
              <a:t> have been interpreted as giving rise to a “Right to Privacy”</a:t>
            </a:r>
          </a:p>
          <a:p>
            <a:pPr lvl="2"/>
            <a:r>
              <a:rPr lang="en-US" dirty="0"/>
              <a:t>How might the changing face of conflict in the information age (and the movement of the “theaters” of war online) affect the interpretation of the 3</a:t>
            </a:r>
            <a:r>
              <a:rPr lang="en-US" baseline="30000" dirty="0"/>
              <a:t>rd</a:t>
            </a:r>
            <a:r>
              <a:rPr lang="en-US" dirty="0"/>
              <a:t> amendment, and of privacy rights generally</a:t>
            </a:r>
          </a:p>
          <a:p>
            <a:pPr lvl="2"/>
            <a:endParaRPr lang="en-US" dirty="0"/>
          </a:p>
          <a:p>
            <a:pPr lvl="1"/>
            <a:r>
              <a:rPr lang="en-US" dirty="0"/>
              <a:t>[Other?]</a:t>
            </a:r>
          </a:p>
          <a:p>
            <a:r>
              <a:rPr lang="en-US" dirty="0"/>
              <a:t>References</a:t>
            </a:r>
          </a:p>
          <a:p>
            <a:pPr lvl="1"/>
            <a:r>
              <a:rPr lang="en-US" dirty="0"/>
              <a:t>Text: No Soldier shall, in time of peace be quartered in any house, without the consent of the Owner, nor in time of war, but in a manner to be prescribed by law.</a:t>
            </a:r>
          </a:p>
          <a:p>
            <a:pPr lvl="1"/>
            <a:endParaRPr lang="en-US" dirty="0"/>
          </a:p>
          <a:p>
            <a:endParaRPr lang="en-US" dirty="0"/>
          </a:p>
        </p:txBody>
      </p:sp>
    </p:spTree>
    <p:extLst>
      <p:ext uri="{BB962C8B-B14F-4D97-AF65-F5344CB8AC3E}">
        <p14:creationId xmlns:p14="http://schemas.microsoft.com/office/powerpoint/2010/main" val="1961237014"/>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220. US Constitution – 3rd Amendment – </a:t>
            </a:r>
            <a:br>
              <a:rPr lang="en-US" sz="3200" dirty="0"/>
            </a:br>
            <a:r>
              <a:rPr lang="en-US" sz="3200" dirty="0"/>
              <a:t>Quartering Soldiers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Consider the relevance of the third amendment in two separate analyses:</a:t>
            </a:r>
          </a:p>
          <a:p>
            <a:pPr lvl="2"/>
            <a:r>
              <a:rPr lang="en-US" sz="2000" dirty="0"/>
              <a:t>First, the literal proscription on quartering of soldiers</a:t>
            </a:r>
          </a:p>
          <a:p>
            <a:pPr lvl="3"/>
            <a:r>
              <a:rPr lang="en-US" sz="1600" dirty="0"/>
              <a:t>Is that extendable to other non-US government intrusions?</a:t>
            </a:r>
          </a:p>
          <a:p>
            <a:pPr lvl="4"/>
            <a:r>
              <a:rPr lang="en-US" sz="1600" dirty="0"/>
              <a:t>What about a foreign computer virus or data placed on a citizens computer at the behest of the US government?</a:t>
            </a:r>
          </a:p>
          <a:p>
            <a:pPr lvl="2"/>
            <a:r>
              <a:rPr lang="en-US" sz="2000" dirty="0"/>
              <a:t>Second, the interpretation of the 3</a:t>
            </a:r>
            <a:r>
              <a:rPr lang="en-US" sz="2000" baseline="30000" dirty="0"/>
              <a:t>rd</a:t>
            </a:r>
            <a:r>
              <a:rPr lang="en-US" sz="2000" dirty="0"/>
              <a:t> amendment as offering support for a general right to privacy</a:t>
            </a:r>
          </a:p>
          <a:p>
            <a:pPr lvl="3"/>
            <a:r>
              <a:rPr lang="en-US" dirty="0"/>
              <a:t>The implied right to “privacy” in the US Constitution has been interpreted to be based on the 3</a:t>
            </a:r>
            <a:r>
              <a:rPr lang="en-US" baseline="30000" dirty="0"/>
              <a:t>rd</a:t>
            </a:r>
            <a:r>
              <a:rPr lang="en-US" dirty="0"/>
              <a:t>, 4</a:t>
            </a:r>
            <a:r>
              <a:rPr lang="en-US" baseline="30000" dirty="0"/>
              <a:t>th</a:t>
            </a:r>
            <a:r>
              <a:rPr lang="en-US" dirty="0"/>
              <a:t>, 5</a:t>
            </a:r>
            <a:r>
              <a:rPr lang="en-US" baseline="30000" dirty="0"/>
              <a:t>th</a:t>
            </a:r>
            <a:r>
              <a:rPr lang="en-US" dirty="0"/>
              <a:t> and 9</a:t>
            </a:r>
            <a:r>
              <a:rPr lang="en-US" baseline="30000" dirty="0"/>
              <a:t>th</a:t>
            </a:r>
            <a:r>
              <a:rPr lang="en-US" dirty="0"/>
              <a:t> amendments</a:t>
            </a:r>
          </a:p>
          <a:p>
            <a:pPr lvl="1"/>
            <a:r>
              <a:rPr lang="en-US" sz="2400" dirty="0"/>
              <a:t>Under case law and other interpretations in the privacy line of authority, consider the nature of the harms described in each of the amendments and the respective duties that are applied to eliminate those harms</a:t>
            </a:r>
          </a:p>
          <a:p>
            <a:pPr lvl="2"/>
            <a:r>
              <a:rPr lang="en-US" sz="2000" dirty="0"/>
              <a:t>Consider how such existing descriptions of the harms and duties might be updated or modified to address updated privacy harms</a:t>
            </a:r>
          </a:p>
          <a:p>
            <a:pPr lvl="1"/>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6284839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221. US Constitution – 4th Amendment – </a:t>
            </a:r>
            <a:br>
              <a:rPr lang="en-US" sz="3200" dirty="0"/>
            </a:br>
            <a:r>
              <a:rPr lang="en-US" sz="3200" dirty="0"/>
              <a:t>Search and Seizure  </a:t>
            </a:r>
          </a:p>
        </p:txBody>
      </p:sp>
      <p:sp>
        <p:nvSpPr>
          <p:cNvPr id="3" name="Content Placeholder 2"/>
          <p:cNvSpPr>
            <a:spLocks noGrp="1"/>
          </p:cNvSpPr>
          <p:nvPr>
            <p:ph idx="1"/>
          </p:nvPr>
        </p:nvSpPr>
        <p:spPr/>
        <p:txBody>
          <a:bodyPr>
            <a:normAutofit fontScale="32500" lnSpcReduction="20000"/>
          </a:bodyPr>
          <a:lstStyle/>
          <a:p>
            <a:r>
              <a:rPr lang="en-US" dirty="0"/>
              <a:t>Challenges</a:t>
            </a:r>
          </a:p>
          <a:p>
            <a:pPr lvl="1"/>
            <a:r>
              <a:rPr lang="en-US" dirty="0"/>
              <a:t>Does the adoption and implementation by government of the subject technology system potentially undermine 4</a:t>
            </a:r>
            <a:r>
              <a:rPr lang="en-US" baseline="30000" dirty="0"/>
              <a:t>th</a:t>
            </a:r>
            <a:r>
              <a:rPr lang="en-US" dirty="0"/>
              <a:t> amendment rights?</a:t>
            </a:r>
          </a:p>
          <a:p>
            <a:pPr lvl="2"/>
            <a:r>
              <a:rPr lang="en-US" dirty="0"/>
              <a:t>Federal</a:t>
            </a:r>
          </a:p>
          <a:p>
            <a:pPr lvl="2"/>
            <a:r>
              <a:rPr lang="en-US" dirty="0"/>
              <a:t>State – Under the incorporation doctrine, police at all levels of government must have probable cause before stopping or searching someone suspected of a crime.</a:t>
            </a:r>
            <a:br>
              <a:rPr lang="en-US" dirty="0"/>
            </a:br>
            <a:endParaRPr lang="en-US" dirty="0"/>
          </a:p>
          <a:p>
            <a:pPr lvl="1"/>
            <a:r>
              <a:rPr lang="en-US" dirty="0"/>
              <a:t>Does the operation of the technology by government entities potentially violate the limitations of the 4</a:t>
            </a:r>
            <a:r>
              <a:rPr lang="en-US" baseline="30000" dirty="0"/>
              <a:t>th</a:t>
            </a:r>
            <a:r>
              <a:rPr lang="en-US" dirty="0"/>
              <a:t> amendment</a:t>
            </a:r>
          </a:p>
          <a:p>
            <a:pPr lvl="2"/>
            <a:r>
              <a:rPr lang="en-US" dirty="0"/>
              <a:t>How do the recognized exceptions to the 4</a:t>
            </a:r>
            <a:r>
              <a:rPr lang="en-US" baseline="30000" dirty="0"/>
              <a:t>th</a:t>
            </a:r>
            <a:r>
              <a:rPr lang="en-US" dirty="0"/>
              <a:t> amendment affect the analysis</a:t>
            </a:r>
          </a:p>
          <a:p>
            <a:pPr lvl="3"/>
            <a:r>
              <a:rPr lang="en-US" dirty="0"/>
              <a:t>Plain view</a:t>
            </a:r>
          </a:p>
          <a:p>
            <a:pPr lvl="3"/>
            <a:r>
              <a:rPr lang="en-US" dirty="0"/>
              <a:t>Administrative Search</a:t>
            </a:r>
          </a:p>
          <a:p>
            <a:pPr lvl="3"/>
            <a:r>
              <a:rPr lang="en-US" dirty="0"/>
              <a:t>Borders</a:t>
            </a:r>
          </a:p>
          <a:p>
            <a:pPr lvl="1"/>
            <a:r>
              <a:rPr lang="en-US" dirty="0"/>
              <a:t>What is the line between collection of evidence of a crime and general surveillance of citizens?</a:t>
            </a:r>
          </a:p>
          <a:p>
            <a:pPr lvl="2"/>
            <a:r>
              <a:rPr lang="en-US" dirty="0"/>
              <a:t>How do concepts of “probable cause” and “search” apply in the massively networked information system of the Internet?</a:t>
            </a:r>
          </a:p>
          <a:p>
            <a:pPr lvl="1"/>
            <a:r>
              <a:rPr lang="en-US" dirty="0"/>
              <a:t>Question of scope of data collected for evidentiary use </a:t>
            </a:r>
          </a:p>
          <a:p>
            <a:pPr lvl="2"/>
            <a:r>
              <a:rPr lang="en-US" dirty="0"/>
              <a:t>Carpenter case – Warrant applies to cell phone pole information.  </a:t>
            </a:r>
          </a:p>
          <a:p>
            <a:pPr lvl="1"/>
            <a:r>
              <a:rPr lang="en-US" dirty="0"/>
              <a:t>New forms of searches</a:t>
            </a:r>
          </a:p>
          <a:p>
            <a:pPr lvl="2"/>
            <a:r>
              <a:rPr lang="en-US" dirty="0"/>
              <a:t>e.g., all google account holders near crime scene to narrow suspects number</a:t>
            </a:r>
          </a:p>
          <a:p>
            <a:pPr lvl="1"/>
            <a:r>
              <a:rPr lang="en-US" dirty="0"/>
              <a:t>ECPA (Electronic Communications Privacy Act) unclarity</a:t>
            </a:r>
          </a:p>
          <a:p>
            <a:pPr lvl="2"/>
            <a:r>
              <a:rPr lang="en-US" dirty="0"/>
              <a:t>Increasingly unclear what is an ECS, or RCS, under statute.  </a:t>
            </a:r>
          </a:p>
          <a:p>
            <a:pPr lvl="2"/>
            <a:r>
              <a:rPr lang="en-US" dirty="0"/>
              <a:t>If not have core business in electronic communications, are you covered by ECPA?</a:t>
            </a:r>
          </a:p>
          <a:p>
            <a:pPr lvl="3"/>
            <a:r>
              <a:rPr lang="en-US" dirty="0"/>
              <a:t>  e.g., Airbnb as platform that makes it an ECS for that purpose.  </a:t>
            </a:r>
          </a:p>
          <a:p>
            <a:pPr lvl="3"/>
            <a:r>
              <a:rPr lang="en-US" dirty="0"/>
              <a:t>Courts are looking at services, not whole companies.  </a:t>
            </a:r>
          </a:p>
          <a:p>
            <a:pPr lvl="4"/>
            <a:r>
              <a:rPr lang="en-US" dirty="0"/>
              <a:t>Cruise ship that provides Wi-Fi is ECS. </a:t>
            </a:r>
          </a:p>
          <a:p>
            <a:pPr lvl="4"/>
            <a:r>
              <a:rPr lang="en-US" dirty="0"/>
              <a:t> Tricky areas of statutory and constitutions application.  </a:t>
            </a:r>
          </a:p>
          <a:p>
            <a:pPr lvl="4"/>
            <a:r>
              <a:rPr lang="en-US" dirty="0"/>
              <a:t>Different procedures, rules, rights, duties, etc.</a:t>
            </a:r>
          </a:p>
          <a:p>
            <a:pPr lvl="1"/>
            <a:r>
              <a:rPr lang="en-US" dirty="0"/>
              <a:t>Concerns with using 4</a:t>
            </a:r>
            <a:r>
              <a:rPr lang="en-US" baseline="30000" dirty="0"/>
              <a:t>th</a:t>
            </a:r>
            <a:r>
              <a:rPr lang="en-US" dirty="0"/>
              <a:t> amendment as basis for general privacy right</a:t>
            </a:r>
          </a:p>
          <a:p>
            <a:pPr lvl="2"/>
            <a:r>
              <a:rPr lang="en-US" dirty="0"/>
              <a:t>4</a:t>
            </a:r>
            <a:r>
              <a:rPr lang="en-US" baseline="30000" dirty="0"/>
              <a:t>th</a:t>
            </a:r>
            <a:r>
              <a:rPr lang="en-US" dirty="0"/>
              <a:t> amendment is evidentiary proscription associated with criminal procedure.</a:t>
            </a:r>
          </a:p>
          <a:p>
            <a:pPr lvl="2"/>
            <a:r>
              <a:rPr lang="en-US" dirty="0"/>
              <a:t>Is it appropriate starting point for citizen general privacy rights?</a:t>
            </a:r>
            <a:br>
              <a:rPr lang="en-US" dirty="0"/>
            </a:br>
            <a:endParaRPr lang="en-US" dirty="0"/>
          </a:p>
          <a:p>
            <a:pPr lvl="1"/>
            <a:r>
              <a:rPr lang="en-US" dirty="0"/>
              <a:t>[Other?]</a:t>
            </a:r>
          </a:p>
          <a:p>
            <a:r>
              <a:rPr lang="en-US" dirty="0"/>
              <a:t>References</a:t>
            </a:r>
          </a:p>
          <a:p>
            <a:pPr lvl="1"/>
            <a:r>
              <a:rPr lang="en-US" dirty="0"/>
              <a:t>Text: 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pPr lvl="1"/>
            <a:endParaRPr lang="en-US" dirty="0"/>
          </a:p>
          <a:p>
            <a:endParaRPr lang="en-US" dirty="0"/>
          </a:p>
        </p:txBody>
      </p:sp>
    </p:spTree>
    <p:extLst>
      <p:ext uri="{BB962C8B-B14F-4D97-AF65-F5344CB8AC3E}">
        <p14:creationId xmlns:p14="http://schemas.microsoft.com/office/powerpoint/2010/main" val="120029926"/>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221. US Constitution – 4th Amendment – </a:t>
            </a:r>
            <a:br>
              <a:rPr lang="en-US" sz="3200" dirty="0"/>
            </a:br>
            <a:r>
              <a:rPr lang="en-US" sz="3200" dirty="0"/>
              <a:t>Search and Seizure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4</a:t>
            </a:r>
            <a:r>
              <a:rPr lang="en-US" sz="2400" baseline="30000" dirty="0"/>
              <a:t>th</a:t>
            </a:r>
            <a:r>
              <a:rPr lang="en-US" sz="2400" dirty="0"/>
              <a:t> Amendment may be inadequate framework for citizen “privacy” rights when testing new technologies</a:t>
            </a:r>
          </a:p>
          <a:p>
            <a:pPr lvl="2"/>
            <a:r>
              <a:rPr lang="en-US" sz="2000" dirty="0"/>
              <a:t>4</a:t>
            </a:r>
            <a:r>
              <a:rPr lang="en-US" sz="2000" baseline="30000" dirty="0"/>
              <a:t>th</a:t>
            </a:r>
            <a:r>
              <a:rPr lang="en-US" sz="2000" dirty="0"/>
              <a:t> Amendment is an evidentiary proscription</a:t>
            </a:r>
          </a:p>
          <a:p>
            <a:pPr lvl="2"/>
            <a:r>
              <a:rPr lang="en-US" sz="2000" dirty="0"/>
              <a:t>Result of government violations of the 4</a:t>
            </a:r>
            <a:r>
              <a:rPr lang="en-US" sz="2000" baseline="30000" dirty="0"/>
              <a:t>th</a:t>
            </a:r>
            <a:r>
              <a:rPr lang="en-US" sz="2000" dirty="0"/>
              <a:t> amendment is limited to suppression of evidence seized in violation of the provisions</a:t>
            </a:r>
          </a:p>
          <a:p>
            <a:pPr lvl="2"/>
            <a:r>
              <a:rPr lang="en-US" sz="2000" dirty="0"/>
              <a:t>No other recovery by citizens is prescribed by the 4</a:t>
            </a:r>
            <a:r>
              <a:rPr lang="en-US" sz="2000" baseline="30000" dirty="0"/>
              <a:t>th</a:t>
            </a:r>
            <a:r>
              <a:rPr lang="en-US" sz="2000" dirty="0"/>
              <a:t> amendment</a:t>
            </a:r>
          </a:p>
          <a:p>
            <a:pPr lvl="3"/>
            <a:r>
              <a:rPr lang="en-US" sz="1600" dirty="0"/>
              <a:t>Consider limitations of statutory recovery </a:t>
            </a:r>
          </a:p>
          <a:p>
            <a:pPr lvl="3"/>
            <a:r>
              <a:rPr lang="en-US" sz="1600" dirty="0"/>
              <a:t>Consider issues of sovereign immunity from damages</a:t>
            </a:r>
          </a:p>
          <a:p>
            <a:pPr lvl="1"/>
            <a:r>
              <a:rPr lang="en-US" sz="2400" dirty="0"/>
              <a:t>4</a:t>
            </a:r>
            <a:r>
              <a:rPr lang="en-US" sz="2400" baseline="30000" dirty="0"/>
              <a:t>th</a:t>
            </a:r>
            <a:r>
              <a:rPr lang="en-US" sz="2400" dirty="0"/>
              <a:t> amendment provides protection to citizens in the context of a criminal case.</a:t>
            </a:r>
          </a:p>
          <a:p>
            <a:pPr lvl="2"/>
            <a:r>
              <a:rPr lang="en-US" sz="2000" dirty="0"/>
              <a:t>Caution against relying on 4</a:t>
            </a:r>
            <a:r>
              <a:rPr lang="en-US" sz="2000" baseline="30000" dirty="0"/>
              <a:t>th</a:t>
            </a:r>
            <a:r>
              <a:rPr lang="en-US" sz="2000" dirty="0"/>
              <a:t> Amendment alone for citizen “privacy” since it has the effect of “criminalizing” the population</a:t>
            </a:r>
          </a:p>
          <a:p>
            <a:pPr lvl="3"/>
            <a:r>
              <a:rPr lang="en-US" sz="1600" dirty="0"/>
              <a:t>4</a:t>
            </a:r>
            <a:r>
              <a:rPr lang="en-US" sz="1600" baseline="30000" dirty="0"/>
              <a:t>th</a:t>
            </a:r>
            <a:r>
              <a:rPr lang="en-US" sz="1600" dirty="0"/>
              <a:t> amendment in effect is a minimum “floor” on citizen rights, rather than an aspiration for citizen freedoms</a:t>
            </a:r>
          </a:p>
          <a:p>
            <a:pPr lvl="3"/>
            <a:r>
              <a:rPr lang="en-US" sz="1600" dirty="0"/>
              <a:t>Consider 1</a:t>
            </a:r>
            <a:r>
              <a:rPr lang="en-US" sz="1600" baseline="30000" dirty="0"/>
              <a:t>st</a:t>
            </a:r>
            <a:r>
              <a:rPr lang="en-US" sz="1600" dirty="0"/>
              <a:t> amendment as potential support for privacy</a:t>
            </a:r>
          </a:p>
          <a:p>
            <a:pPr lvl="4"/>
            <a:r>
              <a:rPr lang="en-US" sz="1600" dirty="0"/>
              <a:t>See “identity” and “Privacy” as forms of communication integrity (of input and output channels) and therefore more potentially aspirational</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72541204"/>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222. US Constitution – 5th Amendment – </a:t>
            </a:r>
            <a:br>
              <a:rPr lang="en-US" sz="2400" dirty="0"/>
            </a:br>
            <a:r>
              <a:rPr lang="en-US" sz="2400" dirty="0"/>
              <a:t>Grand Jury, Due Process, Self-Incrimination, 2x Jeopardy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Does the adoption and implementation by government of the subject technology system potentially undermine 5</a:t>
            </a:r>
            <a:r>
              <a:rPr lang="en-US" baseline="30000" dirty="0"/>
              <a:t>th</a:t>
            </a:r>
            <a:r>
              <a:rPr lang="en-US" dirty="0"/>
              <a:t> amendment rights?</a:t>
            </a:r>
          </a:p>
          <a:p>
            <a:pPr lvl="2"/>
            <a:r>
              <a:rPr lang="en-US" dirty="0"/>
              <a:t>Federal</a:t>
            </a:r>
          </a:p>
          <a:p>
            <a:pPr lvl="2"/>
            <a:r>
              <a:rPr lang="en-US" dirty="0"/>
              <a:t>State – Not all states require grand juries</a:t>
            </a:r>
            <a:br>
              <a:rPr lang="en-US" dirty="0"/>
            </a:br>
            <a:endParaRPr lang="en-US" dirty="0"/>
          </a:p>
          <a:p>
            <a:pPr lvl="1"/>
            <a:r>
              <a:rPr lang="en-US" dirty="0"/>
              <a:t>How might the technology affect the citizen’s right against self incrimination?</a:t>
            </a:r>
          </a:p>
          <a:p>
            <a:pPr lvl="2"/>
            <a:r>
              <a:rPr lang="en-US" dirty="0"/>
              <a:t>Does the technology store data in ways that might undermine this right?</a:t>
            </a:r>
          </a:p>
          <a:p>
            <a:pPr lvl="1"/>
            <a:r>
              <a:rPr lang="en-US" dirty="0"/>
              <a:t>How might the technology undermine the rights and procedures associated with “due process?”</a:t>
            </a:r>
          </a:p>
          <a:p>
            <a:pPr lvl="2"/>
            <a:r>
              <a:rPr lang="en-US" dirty="0"/>
              <a:t>Does operation of the technology function to undermine the rights of notice, hearing and tribunal?</a:t>
            </a:r>
          </a:p>
          <a:p>
            <a:pPr lvl="1"/>
            <a:r>
              <a:rPr lang="en-US" dirty="0"/>
              <a:t>Since “data” is not generally recognized as “property,” how might its “taking” be compensated for – other than through operation of the 5</a:t>
            </a:r>
            <a:r>
              <a:rPr lang="en-US" baseline="30000" dirty="0"/>
              <a:t>th</a:t>
            </a:r>
            <a:r>
              <a:rPr lang="en-US" dirty="0"/>
              <a:t> amendment?</a:t>
            </a:r>
          </a:p>
          <a:p>
            <a:pPr lvl="1"/>
            <a:endParaRPr lang="en-US" dirty="0"/>
          </a:p>
          <a:p>
            <a:pPr lvl="1"/>
            <a:r>
              <a:rPr lang="en-US" dirty="0"/>
              <a:t>[Other?]</a:t>
            </a:r>
          </a:p>
          <a:p>
            <a:r>
              <a:rPr lang="en-US" dirty="0"/>
              <a:t>References</a:t>
            </a:r>
          </a:p>
          <a:p>
            <a:pPr lvl="1"/>
            <a:r>
              <a:rPr lang="en-US" dirty="0"/>
              <a:t>Text: 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p>
          <a:p>
            <a:pPr lvl="1"/>
            <a:endParaRPr lang="en-US" dirty="0"/>
          </a:p>
          <a:p>
            <a:endParaRPr lang="en-US" dirty="0"/>
          </a:p>
        </p:txBody>
      </p:sp>
    </p:spTree>
    <p:extLst>
      <p:ext uri="{BB962C8B-B14F-4D97-AF65-F5344CB8AC3E}">
        <p14:creationId xmlns:p14="http://schemas.microsoft.com/office/powerpoint/2010/main" val="2223201217"/>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222. US Constitution – 5th Amendment – </a:t>
            </a:r>
            <a:br>
              <a:rPr lang="en-US" sz="2400" dirty="0"/>
            </a:br>
            <a:r>
              <a:rPr lang="en-US" sz="2400" dirty="0"/>
              <a:t>Grand Jury, Due Process, Self-Incrimination, 2x Jeopardy </a:t>
            </a:r>
          </a:p>
        </p:txBody>
      </p:sp>
      <p:sp>
        <p:nvSpPr>
          <p:cNvPr id="3" name="Content Placeholder 2"/>
          <p:cNvSpPr>
            <a:spLocks noGrp="1"/>
          </p:cNvSpPr>
          <p:nvPr>
            <p:ph idx="1"/>
          </p:nvPr>
        </p:nvSpPr>
        <p:spPr/>
        <p:txBody>
          <a:bodyPr>
            <a:normAutofit lnSpcReduction="10000"/>
          </a:bodyPr>
          <a:lstStyle/>
          <a:p>
            <a:r>
              <a:rPr lang="en-US" sz="2800" dirty="0"/>
              <a:t>Candidate Analytical Frameworks/Metrics/Actions</a:t>
            </a:r>
          </a:p>
          <a:p>
            <a:pPr lvl="1"/>
            <a:r>
              <a:rPr lang="en-US" sz="2400" dirty="0"/>
              <a:t>Self-incrimination</a:t>
            </a:r>
          </a:p>
          <a:p>
            <a:pPr lvl="2"/>
            <a:r>
              <a:rPr lang="en-US" sz="2000" dirty="0"/>
              <a:t>Put in place safeguards against the unauthorized access by government to citizen data</a:t>
            </a:r>
          </a:p>
          <a:p>
            <a:pPr lvl="1"/>
            <a:r>
              <a:rPr lang="en-US" sz="2400" dirty="0"/>
              <a:t>Consider relationship of “double jeopardy” to the EU GDPR (General Data Protection Regulation) “right to be forgotten.”</a:t>
            </a:r>
          </a:p>
          <a:p>
            <a:pPr lvl="1"/>
            <a:r>
              <a:rPr lang="en-US" sz="2400" dirty="0"/>
              <a:t>Structure data pooling arrangements with governments in ways the limit access to citizen data</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92523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4C5E-0F50-4247-9524-C0D1A2441D34}"/>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4CFEFA33-2B21-7E45-9ABB-097315E51D17}"/>
              </a:ext>
            </a:extLst>
          </p:cNvPr>
          <p:cNvSpPr>
            <a:spLocks noGrp="1"/>
          </p:cNvSpPr>
          <p:nvPr>
            <p:ph idx="1"/>
          </p:nvPr>
        </p:nvSpPr>
        <p:spPr/>
        <p:txBody>
          <a:bodyPr>
            <a:normAutofit fontScale="77500" lnSpcReduction="20000"/>
          </a:bodyPr>
          <a:lstStyle/>
          <a:p>
            <a:pPr marL="0" indent="0">
              <a:buNone/>
            </a:pPr>
            <a:r>
              <a:rPr lang="en-US" sz="2200" dirty="0"/>
              <a:t>601. </a:t>
            </a:r>
            <a:r>
              <a:rPr lang="en-US" sz="2200"/>
              <a:t>Inaccurate Encoding/</a:t>
            </a:r>
            <a:r>
              <a:rPr lang="en-US" sz="2200" dirty="0"/>
              <a:t>Decoding (Mental Models) – Confounding Factor</a:t>
            </a:r>
          </a:p>
          <a:p>
            <a:pPr marL="0" indent="0">
              <a:buNone/>
            </a:pPr>
            <a:r>
              <a:rPr lang="en-US" sz="2200" dirty="0"/>
              <a:t>602. </a:t>
            </a:r>
            <a:r>
              <a:rPr lang="en-US" sz="2200"/>
              <a:t>Inaccurate Encoding/</a:t>
            </a:r>
            <a:r>
              <a:rPr lang="en-US" sz="2200" dirty="0"/>
              <a:t>Decoding (Mental Models) – Hypothesis</a:t>
            </a:r>
          </a:p>
          <a:p>
            <a:pPr marL="0" indent="0">
              <a:buNone/>
            </a:pPr>
            <a:r>
              <a:rPr lang="en-US" sz="2200" dirty="0"/>
              <a:t>603. </a:t>
            </a:r>
            <a:r>
              <a:rPr lang="en-US" sz="2200"/>
              <a:t>Inaccurate Encoding/</a:t>
            </a:r>
            <a:r>
              <a:rPr lang="en-US" sz="2200" dirty="0"/>
              <a:t>Decoding (Mental Models) – Texas Sharpshooter Fallacy</a:t>
            </a:r>
          </a:p>
          <a:p>
            <a:pPr marL="0" indent="0">
              <a:buNone/>
            </a:pPr>
            <a:r>
              <a:rPr lang="en-US" sz="2200" dirty="0"/>
              <a:t>604. </a:t>
            </a:r>
            <a:r>
              <a:rPr lang="en-US" sz="2200"/>
              <a:t>Inaccurate Encoding/</a:t>
            </a:r>
            <a:r>
              <a:rPr lang="en-US" sz="2200" dirty="0"/>
              <a:t>Decoding (Mental Models) – Randomized Controlled Experiment</a:t>
            </a:r>
          </a:p>
          <a:p>
            <a:pPr marL="0" indent="0">
              <a:buNone/>
            </a:pPr>
            <a:r>
              <a:rPr lang="en-US" sz="2200" dirty="0"/>
              <a:t>605. </a:t>
            </a:r>
            <a:r>
              <a:rPr lang="en-US" sz="2200"/>
              <a:t>Inaccurate Encoding/</a:t>
            </a:r>
            <a:r>
              <a:rPr lang="en-US" sz="2200" dirty="0"/>
              <a:t>Decoding (Mental Models) – A/B Testing</a:t>
            </a:r>
          </a:p>
          <a:p>
            <a:pPr marL="0" indent="0">
              <a:buNone/>
            </a:pPr>
            <a:r>
              <a:rPr lang="en-US" sz="2200" dirty="0"/>
              <a:t>606. </a:t>
            </a:r>
            <a:r>
              <a:rPr lang="en-US" sz="2200"/>
              <a:t>Inaccurate Encoding/</a:t>
            </a:r>
            <a:r>
              <a:rPr lang="en-US" sz="2200" dirty="0"/>
              <a:t>Decoding (Mental Models) – Observer Expectancy Bias</a:t>
            </a:r>
          </a:p>
          <a:p>
            <a:pPr marL="0" indent="0">
              <a:buNone/>
            </a:pPr>
            <a:r>
              <a:rPr lang="en-US" sz="2200" dirty="0"/>
              <a:t>607. </a:t>
            </a:r>
            <a:r>
              <a:rPr lang="en-US" sz="2200"/>
              <a:t>Inaccurate Encoding/</a:t>
            </a:r>
            <a:r>
              <a:rPr lang="en-US" sz="2200" dirty="0"/>
              <a:t>Decoding (Mental Models) – Placebo Effect</a:t>
            </a:r>
          </a:p>
          <a:p>
            <a:pPr marL="0" indent="0">
              <a:buNone/>
            </a:pPr>
            <a:r>
              <a:rPr lang="en-US" sz="2200" dirty="0"/>
              <a:t>608. </a:t>
            </a:r>
            <a:r>
              <a:rPr lang="en-US" sz="2200"/>
              <a:t>Inaccurate Encoding/</a:t>
            </a:r>
            <a:r>
              <a:rPr lang="en-US" sz="2200" dirty="0"/>
              <a:t>Decoding (Mental Models) – Proxy</a:t>
            </a:r>
          </a:p>
          <a:p>
            <a:pPr marL="0" indent="0">
              <a:buNone/>
            </a:pPr>
            <a:r>
              <a:rPr lang="en-US" sz="2200" dirty="0"/>
              <a:t>609. </a:t>
            </a:r>
            <a:r>
              <a:rPr lang="en-US" sz="2200"/>
              <a:t>Inaccurate Encoding/</a:t>
            </a:r>
            <a:r>
              <a:rPr lang="en-US" sz="2200" dirty="0"/>
              <a:t>Decoding (Mental Models) – Selection Bias</a:t>
            </a:r>
          </a:p>
          <a:p>
            <a:pPr marL="0" indent="0">
              <a:buNone/>
            </a:pPr>
            <a:r>
              <a:rPr lang="en-US" sz="2200" dirty="0"/>
              <a:t>610. </a:t>
            </a:r>
            <a:r>
              <a:rPr lang="en-US" sz="2200"/>
              <a:t>Inaccurate Encoding/</a:t>
            </a:r>
            <a:r>
              <a:rPr lang="en-US" sz="2200" dirty="0"/>
              <a:t>Decoding (Mental Models) – Non-response Bias</a:t>
            </a:r>
          </a:p>
          <a:p>
            <a:pPr marL="0" indent="0">
              <a:buNone/>
            </a:pPr>
            <a:r>
              <a:rPr lang="en-US" sz="2200" dirty="0"/>
              <a:t>611. </a:t>
            </a:r>
            <a:r>
              <a:rPr lang="en-US" sz="2200"/>
              <a:t>Inaccurate Encoding/</a:t>
            </a:r>
            <a:r>
              <a:rPr lang="en-US" sz="2200" dirty="0"/>
              <a:t>Decoding (Mental Models) – Response Bias</a:t>
            </a:r>
          </a:p>
          <a:p>
            <a:pPr marL="0" indent="0">
              <a:buNone/>
            </a:pPr>
            <a:r>
              <a:rPr lang="en-US" sz="2200" dirty="0"/>
              <a:t>612. </a:t>
            </a:r>
            <a:r>
              <a:rPr lang="en-US" sz="2200"/>
              <a:t>Inaccurate Encoding/</a:t>
            </a:r>
            <a:r>
              <a:rPr lang="en-US" sz="2200" dirty="0"/>
              <a:t>Decoding (Mental Models) – Law of Large Numbers</a:t>
            </a:r>
          </a:p>
          <a:p>
            <a:pPr marL="0" indent="0">
              <a:buNone/>
            </a:pPr>
            <a:r>
              <a:rPr lang="en-US" sz="2200" dirty="0"/>
              <a:t>613. </a:t>
            </a:r>
            <a:r>
              <a:rPr lang="en-US" sz="2200"/>
              <a:t>Inaccurate Encoding/</a:t>
            </a:r>
            <a:r>
              <a:rPr lang="en-US" sz="2200" dirty="0"/>
              <a:t>Decoding (Mental Models) – Gambler’s Fallacy</a:t>
            </a:r>
          </a:p>
          <a:p>
            <a:pPr marL="0" indent="0">
              <a:buNone/>
            </a:pPr>
            <a:r>
              <a:rPr lang="en-US" sz="2200" dirty="0"/>
              <a:t>614. </a:t>
            </a:r>
            <a:r>
              <a:rPr lang="en-US" sz="2200"/>
              <a:t>Inaccurate Encoding/</a:t>
            </a:r>
            <a:r>
              <a:rPr lang="en-US" sz="2200" dirty="0"/>
              <a:t>Decoding (Mental Models) – Clustering Illusion</a:t>
            </a:r>
          </a:p>
          <a:p>
            <a:pPr marL="0" indent="0">
              <a:buNone/>
            </a:pPr>
            <a:r>
              <a:rPr lang="en-US" sz="2200" dirty="0"/>
              <a:t>615. </a:t>
            </a:r>
            <a:r>
              <a:rPr lang="en-US" sz="2200"/>
              <a:t>Inaccurate Encoding/</a:t>
            </a:r>
            <a:r>
              <a:rPr lang="en-US" sz="2200" dirty="0"/>
              <a:t>Decoding (Mental Models) – Regression to the Mean</a:t>
            </a:r>
          </a:p>
          <a:p>
            <a:pPr marL="0" indent="0">
              <a:buNone/>
            </a:pPr>
            <a:endParaRPr lang="en-US" dirty="0"/>
          </a:p>
        </p:txBody>
      </p:sp>
    </p:spTree>
    <p:extLst>
      <p:ext uri="{BB962C8B-B14F-4D97-AF65-F5344CB8AC3E}">
        <p14:creationId xmlns:p14="http://schemas.microsoft.com/office/powerpoint/2010/main" val="134438712"/>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223 US Constitution – 6th Amendment – </a:t>
            </a:r>
            <a:br>
              <a:rPr lang="en-US" sz="2400" dirty="0"/>
            </a:br>
            <a:r>
              <a:rPr lang="en-US" sz="2400" dirty="0"/>
              <a:t>Rights of Accused, Jury Trial, Confront Witnesses, Counsel</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the adoption and implementation by government of the subject technology system potentially undermine 6</a:t>
            </a:r>
            <a:r>
              <a:rPr lang="en-US" baseline="30000" dirty="0"/>
              <a:t>th</a:t>
            </a:r>
            <a:r>
              <a:rPr lang="en-US" dirty="0"/>
              <a:t> amendment rights?</a:t>
            </a:r>
          </a:p>
          <a:p>
            <a:pPr lvl="2"/>
            <a:r>
              <a:rPr lang="en-US" dirty="0"/>
              <a:t>Federal</a:t>
            </a:r>
          </a:p>
          <a:p>
            <a:pPr lvl="2"/>
            <a:r>
              <a:rPr lang="en-US" dirty="0"/>
              <a:t>State – Generally applies to states through the Incorporation Doctrine (14</a:t>
            </a:r>
            <a:r>
              <a:rPr lang="en-US" baseline="30000" dirty="0"/>
              <a:t>th</a:t>
            </a:r>
            <a:r>
              <a:rPr lang="en-US" dirty="0"/>
              <a:t> amendment)</a:t>
            </a:r>
            <a:br>
              <a:rPr lang="en-US" dirty="0"/>
            </a:br>
            <a:endParaRPr lang="en-US" dirty="0"/>
          </a:p>
          <a:p>
            <a:pPr lvl="1"/>
            <a:r>
              <a:rPr lang="en-US" dirty="0"/>
              <a:t>The 6</a:t>
            </a:r>
            <a:r>
              <a:rPr lang="en-US" baseline="30000" dirty="0"/>
              <a:t>th</a:t>
            </a:r>
            <a:r>
              <a:rPr lang="en-US" dirty="0"/>
              <a:t> amendment is the basis for US criminal procedure</a:t>
            </a:r>
          </a:p>
          <a:p>
            <a:pPr lvl="1"/>
            <a:r>
              <a:rPr lang="en-US" dirty="0"/>
              <a:t>How might the technology affect information systems associated with the criminal processes that are intended to preserve rights of accused?</a:t>
            </a:r>
          </a:p>
          <a:p>
            <a:pPr lvl="1"/>
            <a:r>
              <a:rPr lang="en-US" dirty="0"/>
              <a:t>In an interconnected world of high speed news, is it possible to identify an impartial jury?</a:t>
            </a:r>
          </a:p>
          <a:p>
            <a:pPr lvl="1"/>
            <a:r>
              <a:rPr lang="en-US" dirty="0"/>
              <a:t>In trials involving highly technical systems and materials, such as the technology, is it possible to maintain the availability of competent counsel?</a:t>
            </a:r>
            <a:br>
              <a:rPr lang="en-US" dirty="0"/>
            </a:br>
            <a:endParaRPr lang="en-US" dirty="0"/>
          </a:p>
          <a:p>
            <a:pPr lvl="1"/>
            <a:r>
              <a:rPr lang="en-US" dirty="0"/>
              <a:t>[Other?]</a:t>
            </a:r>
          </a:p>
          <a:p>
            <a:r>
              <a:rPr lang="en-US" dirty="0"/>
              <a:t>References</a:t>
            </a:r>
          </a:p>
          <a:p>
            <a:pPr lvl="1"/>
            <a:r>
              <a:rPr lang="en-US" dirty="0"/>
              <a:t>Text: 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p>
          <a:p>
            <a:pPr lvl="1"/>
            <a:endParaRPr lang="en-US" dirty="0"/>
          </a:p>
          <a:p>
            <a:endParaRPr lang="en-US" dirty="0"/>
          </a:p>
        </p:txBody>
      </p:sp>
    </p:spTree>
    <p:extLst>
      <p:ext uri="{BB962C8B-B14F-4D97-AF65-F5344CB8AC3E}">
        <p14:creationId xmlns:p14="http://schemas.microsoft.com/office/powerpoint/2010/main" val="1310937718"/>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223 US Constitution – 6th Amendment – </a:t>
            </a:r>
            <a:br>
              <a:rPr lang="en-US" sz="2400" dirty="0"/>
            </a:br>
            <a:r>
              <a:rPr lang="en-US" sz="2400" dirty="0"/>
              <a:t>Rights of Accused, Jury Trial, Confront Witnesses, Counsel</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Consider the ways in which the effects of the technology on public attitudes might be tested to ascertain whether a jury is impartial?</a:t>
            </a:r>
          </a:p>
          <a:p>
            <a:pPr lvl="2"/>
            <a:r>
              <a:rPr lang="en-US" sz="2000" dirty="0"/>
              <a:t>Fake news and viral misinformation</a:t>
            </a:r>
          </a:p>
          <a:p>
            <a:pPr lvl="2"/>
            <a:r>
              <a:rPr lang="en-US" sz="2000" dirty="0"/>
              <a:t>Social network research on voting and public attitudes</a:t>
            </a:r>
          </a:p>
          <a:p>
            <a:pPr lvl="1"/>
            <a:r>
              <a:rPr lang="en-US" sz="2400" dirty="0"/>
              <a:t>Create jury instructions guidance for judges to assure that “facts of case” presented in courtroom are basis for decisions</a:t>
            </a:r>
          </a:p>
          <a:p>
            <a:pPr lvl="1"/>
            <a:r>
              <a:rPr lang="en-US" sz="2400" dirty="0"/>
              <a:t>Where the technology is implemented as part of system involved in processing criminal defendants, what measures are needed to assure conformity to constitutional requirements?</a:t>
            </a:r>
          </a:p>
          <a:p>
            <a:pPr lvl="1"/>
            <a:r>
              <a:rPr lang="en-US" sz="2400" dirty="0"/>
              <a:t>Create training modules for Attorney CLE that help to raise awareness of effects of technology on criminal procedure issues</a:t>
            </a:r>
          </a:p>
          <a:p>
            <a:pPr lvl="2"/>
            <a:r>
              <a:rPr lang="en-US" sz="2000" dirty="0"/>
              <a:t>Also, consider ethical rules for attorneys relating to competent counsel</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914612"/>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224. US Constitution – 7th Amendment – </a:t>
            </a:r>
            <a:br>
              <a:rPr lang="en-US" sz="3200" dirty="0"/>
            </a:br>
            <a:r>
              <a:rPr lang="en-US" sz="3200" dirty="0"/>
              <a:t>Jury Trial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the adoption and implementation by government of the subject technology system potentially undermine 7</a:t>
            </a:r>
            <a:r>
              <a:rPr lang="en-US" baseline="30000" dirty="0"/>
              <a:t>th</a:t>
            </a:r>
            <a:r>
              <a:rPr lang="en-US" dirty="0"/>
              <a:t> amendment rights?</a:t>
            </a:r>
          </a:p>
          <a:p>
            <a:pPr lvl="2"/>
            <a:r>
              <a:rPr lang="en-US" dirty="0"/>
              <a:t>Federal</a:t>
            </a:r>
          </a:p>
          <a:p>
            <a:pPr lvl="2"/>
            <a:r>
              <a:rPr lang="en-US" dirty="0"/>
              <a:t>State – Incorporation Doctrine of the 14</a:t>
            </a:r>
            <a:r>
              <a:rPr lang="en-US" baseline="30000" dirty="0"/>
              <a:t>th</a:t>
            </a:r>
            <a:r>
              <a:rPr lang="en-US" dirty="0"/>
              <a:t> Amendment has NOT been applied to the 7</a:t>
            </a:r>
            <a:r>
              <a:rPr lang="en-US" baseline="30000" dirty="0"/>
              <a:t>th</a:t>
            </a:r>
            <a:r>
              <a:rPr lang="en-US" dirty="0"/>
              <a:t> amendment, and so civil suits tried in state and local courts can follow procedures that differ from those developed under the 7</a:t>
            </a:r>
            <a:r>
              <a:rPr lang="en-US" baseline="30000" dirty="0"/>
              <a:t>th</a:t>
            </a:r>
            <a:r>
              <a:rPr lang="en-US" dirty="0"/>
              <a:t> amendment.</a:t>
            </a:r>
            <a:br>
              <a:rPr lang="en-US" dirty="0"/>
            </a:br>
            <a:endParaRPr lang="en-US" dirty="0"/>
          </a:p>
          <a:p>
            <a:pPr lvl="1"/>
            <a:r>
              <a:rPr lang="en-US" dirty="0"/>
              <a:t>The 7</a:t>
            </a:r>
            <a:r>
              <a:rPr lang="en-US" baseline="30000" dirty="0"/>
              <a:t>th</a:t>
            </a:r>
            <a:r>
              <a:rPr lang="en-US" dirty="0"/>
              <a:t> Amendment extend some of the protections of the 6</a:t>
            </a:r>
            <a:r>
              <a:rPr lang="en-US" baseline="30000" dirty="0"/>
              <a:t>th</a:t>
            </a:r>
            <a:r>
              <a:rPr lang="en-US" dirty="0"/>
              <a:t> amendment to civil cases</a:t>
            </a:r>
          </a:p>
          <a:p>
            <a:pPr lvl="2"/>
            <a:r>
              <a:rPr lang="en-US" dirty="0"/>
              <a:t>Criminal cases are brought by the state</a:t>
            </a:r>
          </a:p>
          <a:p>
            <a:pPr lvl="2"/>
            <a:r>
              <a:rPr lang="en-US" dirty="0"/>
              <a:t>Civil cases are brought by one citizen against another</a:t>
            </a:r>
          </a:p>
          <a:p>
            <a:pPr lvl="1"/>
            <a:r>
              <a:rPr lang="en-US" dirty="0"/>
              <a:t>How does the technology affect the processes and procedures of civil law such as:</a:t>
            </a:r>
          </a:p>
          <a:p>
            <a:pPr lvl="2"/>
            <a:r>
              <a:rPr lang="en-US" dirty="0"/>
              <a:t>Discovery – How is information captured, stored and retrieved in the system?</a:t>
            </a:r>
            <a:br>
              <a:rPr lang="en-US" dirty="0"/>
            </a:br>
            <a:endParaRPr lang="en-US" dirty="0"/>
          </a:p>
          <a:p>
            <a:pPr lvl="1"/>
            <a:r>
              <a:rPr lang="en-US" dirty="0"/>
              <a:t>[Other?]</a:t>
            </a:r>
          </a:p>
          <a:p>
            <a:r>
              <a:rPr lang="en-US" dirty="0"/>
              <a:t>References</a:t>
            </a:r>
          </a:p>
          <a:p>
            <a:pPr lvl="1"/>
            <a:r>
              <a:rPr lang="en-US" dirty="0"/>
              <a:t>Text: In Suits at common law, where the value in controversy shall exceed twenty dollars, the right of trial by jury shall be preserved, and no fact tried by a jury, shall be otherwise re-examined in any Court of the United States, than according to the rules of the common law.</a:t>
            </a:r>
          </a:p>
          <a:p>
            <a:pPr lvl="1"/>
            <a:endParaRPr lang="en-US" dirty="0"/>
          </a:p>
          <a:p>
            <a:endParaRPr lang="en-US" dirty="0"/>
          </a:p>
        </p:txBody>
      </p:sp>
    </p:spTree>
    <p:extLst>
      <p:ext uri="{BB962C8B-B14F-4D97-AF65-F5344CB8AC3E}">
        <p14:creationId xmlns:p14="http://schemas.microsoft.com/office/powerpoint/2010/main" val="424157241"/>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224. US Constitution – 7th Amendment – </a:t>
            </a:r>
            <a:br>
              <a:rPr lang="en-US" sz="3200" dirty="0"/>
            </a:br>
            <a:r>
              <a:rPr lang="en-US" sz="3200" dirty="0"/>
              <a:t>Jury Trial </a:t>
            </a:r>
          </a:p>
        </p:txBody>
      </p:sp>
      <p:sp>
        <p:nvSpPr>
          <p:cNvPr id="3" name="Content Placeholder 2"/>
          <p:cNvSpPr>
            <a:spLocks noGrp="1"/>
          </p:cNvSpPr>
          <p:nvPr>
            <p:ph idx="1"/>
          </p:nvPr>
        </p:nvSpPr>
        <p:spPr/>
        <p:txBody>
          <a:bodyPr>
            <a:normAutofit fontScale="92500" lnSpcReduction="10000"/>
          </a:bodyPr>
          <a:lstStyle/>
          <a:p>
            <a:r>
              <a:rPr lang="en-US" sz="2800" dirty="0"/>
              <a:t>Candidate Analytical Frameworks/Metrics/Actions</a:t>
            </a:r>
          </a:p>
          <a:p>
            <a:pPr lvl="1"/>
            <a:r>
              <a:rPr lang="en-US" sz="2400" dirty="0"/>
              <a:t>How is data (including metadata) captured, stored and retrieved in the technology system?</a:t>
            </a:r>
          </a:p>
          <a:p>
            <a:pPr lvl="2"/>
            <a:r>
              <a:rPr lang="en-US" sz="2000" dirty="0"/>
              <a:t>In companies, sectors, jurisdictions and other contexts where litigation is prevalent, consider how the technology can serve user needs in the context of litigation from both defendants and plaintiff’s perspectives</a:t>
            </a:r>
          </a:p>
          <a:p>
            <a:pPr lvl="1"/>
            <a:r>
              <a:rPr lang="en-US" sz="2400" dirty="0"/>
              <a:t>Research authorities relating to “discovery” to identify the ways in which the technology may aid or hinder litigation processes for users and clients</a:t>
            </a:r>
          </a:p>
          <a:p>
            <a:pPr lvl="2"/>
            <a:r>
              <a:rPr lang="en-US" sz="2000" dirty="0"/>
              <a:t>Consider promotion of helpful features in litigation contexts.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38525144"/>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225. US Constitution – 8th Amendment – </a:t>
            </a:r>
            <a:br>
              <a:rPr lang="en-US" sz="3200" dirty="0"/>
            </a:br>
            <a:r>
              <a:rPr lang="en-US" sz="3200" dirty="0"/>
              <a:t>Excessive Bail, Cruel &amp; Unusual Punishment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Does the adoption or operation of the technology by government potentially undermine 8</a:t>
            </a:r>
            <a:r>
              <a:rPr lang="en-US" baseline="30000" dirty="0"/>
              <a:t>th</a:t>
            </a:r>
            <a:r>
              <a:rPr lang="en-US" dirty="0"/>
              <a:t> amendment protections?</a:t>
            </a:r>
          </a:p>
          <a:p>
            <a:pPr lvl="2"/>
            <a:r>
              <a:rPr lang="en-US" dirty="0"/>
              <a:t>Federal</a:t>
            </a:r>
          </a:p>
          <a:p>
            <a:pPr lvl="2"/>
            <a:r>
              <a:rPr lang="en-US" dirty="0"/>
              <a:t>State</a:t>
            </a:r>
          </a:p>
          <a:p>
            <a:pPr lvl="1"/>
            <a:r>
              <a:rPr lang="en-US" dirty="0"/>
              <a:t>The 8</a:t>
            </a:r>
            <a:r>
              <a:rPr lang="en-US" baseline="30000" dirty="0"/>
              <a:t>th</a:t>
            </a:r>
            <a:r>
              <a:rPr lang="en-US" dirty="0"/>
              <a:t> amendment requires proportionality of punishment and crime.</a:t>
            </a:r>
          </a:p>
          <a:p>
            <a:pPr lvl="2"/>
            <a:r>
              <a:rPr lang="en-US" dirty="0"/>
              <a:t>How can the shifting sources of sovereignty affect the protections that were sought to be crafted in the 8</a:t>
            </a:r>
            <a:r>
              <a:rPr lang="en-US" baseline="30000" dirty="0"/>
              <a:t>th</a:t>
            </a:r>
            <a:r>
              <a:rPr lang="en-US" dirty="0"/>
              <a:t> amendment.</a:t>
            </a:r>
          </a:p>
          <a:p>
            <a:pPr lvl="1"/>
            <a:r>
              <a:rPr lang="en-US" dirty="0"/>
              <a:t>Speculative: How does the technology system avoid imposing “cruel and unusual punishment” on its users as part of its normal enforcement of terms</a:t>
            </a:r>
          </a:p>
          <a:p>
            <a:pPr lvl="1"/>
            <a:r>
              <a:rPr lang="en-US" dirty="0"/>
              <a:t>Since online space is largely commercial space, as an increasing portion of social, economic and political interactions migrate to that space, should they be tested by the standards of governments, such as in the US constitution?</a:t>
            </a:r>
          </a:p>
          <a:p>
            <a:pPr lvl="2"/>
            <a:r>
              <a:rPr lang="en-US" dirty="0"/>
              <a:t>There is a governance gap, without obvious candidates for filling it</a:t>
            </a:r>
          </a:p>
          <a:p>
            <a:pPr lvl="1"/>
            <a:r>
              <a:rPr lang="en-US" dirty="0"/>
              <a:t>If “social networks,” “search engines,” and other online commercial information service offerings are understood to be critical infrastructure for maintaining modern society (and a citizen’s ability to navigate that society), is the experience of being kicked off such an online platform equivalent of imposition of “cruel and unusual punishment?”</a:t>
            </a:r>
          </a:p>
          <a:p>
            <a:pPr lvl="2"/>
            <a:r>
              <a:rPr lang="en-US" dirty="0"/>
              <a:t>Banishment, excommunication, interdict from the interaction realm maintained by a “computational sovereign”</a:t>
            </a:r>
            <a:br>
              <a:rPr lang="en-US" dirty="0"/>
            </a:br>
            <a:endParaRPr lang="en-US" dirty="0"/>
          </a:p>
          <a:p>
            <a:pPr lvl="1"/>
            <a:r>
              <a:rPr lang="en-US" dirty="0"/>
              <a:t>[Other?]</a:t>
            </a:r>
          </a:p>
          <a:p>
            <a:r>
              <a:rPr lang="en-US" dirty="0"/>
              <a:t>References</a:t>
            </a:r>
          </a:p>
          <a:p>
            <a:pPr lvl="1"/>
            <a:r>
              <a:rPr lang="en-US" dirty="0"/>
              <a:t>Text: Excessive bail shall not be required, nor excessive fines imposed, nor cruel and unusual punishments inflicted.</a:t>
            </a:r>
          </a:p>
          <a:p>
            <a:endParaRPr lang="en-US" dirty="0"/>
          </a:p>
          <a:p>
            <a:endParaRPr lang="en-US" dirty="0"/>
          </a:p>
        </p:txBody>
      </p:sp>
    </p:spTree>
    <p:extLst>
      <p:ext uri="{BB962C8B-B14F-4D97-AF65-F5344CB8AC3E}">
        <p14:creationId xmlns:p14="http://schemas.microsoft.com/office/powerpoint/2010/main" val="769771871"/>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225. US Constitution – 8th Amendment – </a:t>
            </a:r>
            <a:br>
              <a:rPr lang="en-US" sz="3200" dirty="0"/>
            </a:br>
            <a:r>
              <a:rPr lang="en-US" sz="3200" dirty="0"/>
              <a:t>Excessive Bail, Cruel &amp; Unusual Punishment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The provisions of the 8</a:t>
            </a:r>
            <a:r>
              <a:rPr lang="en-US" sz="2400" baseline="30000" dirty="0"/>
              <a:t>th</a:t>
            </a:r>
            <a:r>
              <a:rPr lang="en-US" sz="2400" dirty="0"/>
              <a:t> amendment are not enforceable against commercial companies, including those that organize and operate large third party networks of social networks, search engines, online apps, etc.</a:t>
            </a:r>
          </a:p>
          <a:p>
            <a:pPr lvl="1"/>
            <a:r>
              <a:rPr lang="en-US" sz="2400" dirty="0"/>
              <a:t>As online information based services become increasingly depended upon by people and institutions, it is clear that their commercial foundation is limiting their mission</a:t>
            </a:r>
          </a:p>
          <a:p>
            <a:pPr lvl="2"/>
            <a:r>
              <a:rPr lang="en-US" sz="2000" dirty="0"/>
              <a:t>Consider new community-aware SRO (self-regulatory organization) forms.</a:t>
            </a:r>
          </a:p>
          <a:p>
            <a:pPr lvl="3"/>
            <a:r>
              <a:rPr lang="en-US" sz="1600" dirty="0"/>
              <a:t>Organized around communities of interest aligned around shared risks</a:t>
            </a:r>
          </a:p>
          <a:p>
            <a:pPr lvl="1"/>
            <a:r>
              <a:rPr lang="en-US" sz="2400" dirty="0"/>
              <a:t>How might death penalty jurisprudence with regard to the “cruel and unusual prohibition (which at present in the US permits federal and states to apply the death penalty in their discretion, help inform questions of “cruel and unusual” punishment in information systems that are deemed to be critical infrastructure.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00956070"/>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226. US Constitution – 9</a:t>
            </a:r>
            <a:r>
              <a:rPr lang="en-US" sz="3200" baseline="30000" dirty="0"/>
              <a:t>th</a:t>
            </a:r>
            <a:r>
              <a:rPr lang="en-US" sz="3200" dirty="0"/>
              <a:t> Amendment – </a:t>
            </a:r>
            <a:br>
              <a:rPr lang="en-US" sz="3200" dirty="0"/>
            </a:br>
            <a:r>
              <a:rPr lang="en-US" sz="3200" dirty="0"/>
              <a:t>Non-Enumerated Rights</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The bill of rights exists because the framers were worried that a protracted discussion of rights might delay implementation of the constitution.</a:t>
            </a:r>
          </a:p>
          <a:p>
            <a:pPr lvl="2"/>
            <a:r>
              <a:rPr lang="en-US" dirty="0"/>
              <a:t>When the bill or rights was enacted buy the first congress, there was concern that a listing of rights might be perceived as being exclusive under the legal doctrine ”Espressio Unias Est Exclusio Alterius” (Roughly “The expression of one is the exclusion of the other”).</a:t>
            </a:r>
          </a:p>
          <a:p>
            <a:pPr lvl="2"/>
            <a:r>
              <a:rPr lang="en-US" dirty="0"/>
              <a:t>The 9</a:t>
            </a:r>
            <a:r>
              <a:rPr lang="en-US" baseline="30000" dirty="0"/>
              <a:t>th</a:t>
            </a:r>
            <a:r>
              <a:rPr lang="en-US" dirty="0"/>
              <a:t> amendment is intended to clarify that the rights described in the bill of rights are not all of the rights to which people might be entitled</a:t>
            </a:r>
          </a:p>
          <a:p>
            <a:pPr lvl="1"/>
            <a:r>
              <a:rPr lang="en-US" dirty="0"/>
              <a:t>Does the adoption and implementation by government of the subject technology system potentially undermine 9</a:t>
            </a:r>
            <a:r>
              <a:rPr lang="en-US" baseline="30000" dirty="0"/>
              <a:t>th</a:t>
            </a:r>
            <a:r>
              <a:rPr lang="en-US" dirty="0"/>
              <a:t> amendment rights?</a:t>
            </a:r>
          </a:p>
          <a:p>
            <a:pPr lvl="2"/>
            <a:r>
              <a:rPr lang="en-US" dirty="0"/>
              <a:t>Federal</a:t>
            </a:r>
          </a:p>
          <a:p>
            <a:pPr lvl="2"/>
            <a:r>
              <a:rPr lang="en-US" dirty="0"/>
              <a:t>State</a:t>
            </a:r>
            <a:br>
              <a:rPr lang="en-US" dirty="0"/>
            </a:br>
            <a:endParaRPr lang="en-US" dirty="0"/>
          </a:p>
          <a:p>
            <a:pPr lvl="1"/>
            <a:r>
              <a:rPr lang="en-US" dirty="0"/>
              <a:t>[Other?]</a:t>
            </a:r>
          </a:p>
          <a:p>
            <a:r>
              <a:rPr lang="en-US" dirty="0"/>
              <a:t>References</a:t>
            </a:r>
          </a:p>
          <a:p>
            <a:pPr lvl="1"/>
            <a:r>
              <a:rPr lang="en-US" dirty="0"/>
              <a:t>Text: The enumeration in the Constitution, of certain rights, shall not be construed to deny or disparage others retained by the people.</a:t>
            </a:r>
          </a:p>
          <a:p>
            <a:endParaRPr lang="en-US" dirty="0"/>
          </a:p>
          <a:p>
            <a:endParaRPr lang="en-US" dirty="0"/>
          </a:p>
        </p:txBody>
      </p:sp>
    </p:spTree>
    <p:extLst>
      <p:ext uri="{BB962C8B-B14F-4D97-AF65-F5344CB8AC3E}">
        <p14:creationId xmlns:p14="http://schemas.microsoft.com/office/powerpoint/2010/main" val="3085831498"/>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226. US Constitution – 9</a:t>
            </a:r>
            <a:r>
              <a:rPr lang="en-US" sz="3200" baseline="30000" dirty="0"/>
              <a:t>th</a:t>
            </a:r>
            <a:r>
              <a:rPr lang="en-US" sz="3200" dirty="0"/>
              <a:t> Amendment – </a:t>
            </a:r>
            <a:br>
              <a:rPr lang="en-US" sz="3200" dirty="0"/>
            </a:br>
            <a:r>
              <a:rPr lang="en-US" sz="3200" dirty="0"/>
              <a:t>Non-Enumerated Rights</a:t>
            </a:r>
          </a:p>
        </p:txBody>
      </p:sp>
      <p:sp>
        <p:nvSpPr>
          <p:cNvPr id="3" name="Content Placeholder 2"/>
          <p:cNvSpPr>
            <a:spLocks noGrp="1"/>
          </p:cNvSpPr>
          <p:nvPr>
            <p:ph idx="1"/>
          </p:nvPr>
        </p:nvSpPr>
        <p:spPr/>
        <p:txBody>
          <a:bodyPr>
            <a:normAutofit fontScale="62500" lnSpcReduction="20000"/>
          </a:bodyPr>
          <a:lstStyle/>
          <a:p>
            <a:r>
              <a:rPr lang="en-US" sz="3000" dirty="0"/>
              <a:t>Candidate Analytical Frameworks/Metrics/Actions</a:t>
            </a:r>
          </a:p>
          <a:p>
            <a:pPr lvl="1"/>
            <a:r>
              <a:rPr lang="en-US" dirty="0"/>
              <a:t>Over the years, US courts have formulated several ”unenumerated” rights:</a:t>
            </a:r>
          </a:p>
          <a:p>
            <a:pPr lvl="2"/>
            <a:r>
              <a:rPr lang="en-US" dirty="0"/>
              <a:t>Right to vote</a:t>
            </a:r>
          </a:p>
          <a:p>
            <a:pPr lvl="2"/>
            <a:r>
              <a:rPr lang="en-US" dirty="0"/>
              <a:t>Right of free movement</a:t>
            </a:r>
          </a:p>
          <a:p>
            <a:pPr lvl="2"/>
            <a:r>
              <a:rPr lang="en-US" dirty="0"/>
              <a:t>The right to privacy</a:t>
            </a:r>
          </a:p>
          <a:p>
            <a:pPr lvl="1"/>
            <a:r>
              <a:rPr lang="en-US" dirty="0"/>
              <a:t>How might the history and current configuration of judicially developed “non-enumerated” rights (such as those listed above) inform the development and implementation of future “unenumerated rights” to help protect citizens in the era of networked information systems?</a:t>
            </a:r>
          </a:p>
          <a:p>
            <a:pPr lvl="1"/>
            <a:r>
              <a:rPr lang="en-US" dirty="0"/>
              <a:t>Does the notion of rights “retained by the people” invite consideration of the “negative” space not covered by the constitution for new de-risking structures built through new organizations and configurations of “the people?”</a:t>
            </a:r>
          </a:p>
          <a:p>
            <a:pPr lvl="1"/>
            <a:r>
              <a:rPr lang="en-US" dirty="0"/>
              <a:t>The right to “contract” enables the right to reach out and form formal de-risking and leverage structures with people and organizations in other countries, etc. [Other?]</a:t>
            </a:r>
          </a:p>
          <a:p>
            <a:r>
              <a:rPr lang="en-US" dirty="0"/>
              <a:t>References</a:t>
            </a:r>
          </a:p>
          <a:p>
            <a:endParaRPr lang="en-US" dirty="0"/>
          </a:p>
        </p:txBody>
      </p:sp>
    </p:spTree>
    <p:extLst>
      <p:ext uri="{BB962C8B-B14F-4D97-AF65-F5344CB8AC3E}">
        <p14:creationId xmlns:p14="http://schemas.microsoft.com/office/powerpoint/2010/main" val="108394134"/>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227. US Constitution - 10</a:t>
            </a:r>
            <a:r>
              <a:rPr lang="en-US" sz="3600" baseline="30000" dirty="0"/>
              <a:t>th</a:t>
            </a:r>
            <a:r>
              <a:rPr lang="en-US" sz="3600" dirty="0"/>
              <a:t> Amendment – Rights Reserved To States</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Does the adoption or operation of the technology by government potentially undermine 10</a:t>
            </a:r>
            <a:r>
              <a:rPr lang="en-US" baseline="30000" dirty="0"/>
              <a:t>th</a:t>
            </a:r>
            <a:r>
              <a:rPr lang="en-US" dirty="0"/>
              <a:t> amendment protections?</a:t>
            </a:r>
          </a:p>
          <a:p>
            <a:pPr lvl="2"/>
            <a:r>
              <a:rPr lang="en-US" dirty="0"/>
              <a:t>Federal</a:t>
            </a:r>
          </a:p>
          <a:p>
            <a:pPr lvl="2"/>
            <a:r>
              <a:rPr lang="en-US" dirty="0"/>
              <a:t>State</a:t>
            </a:r>
          </a:p>
          <a:p>
            <a:pPr lvl="1"/>
            <a:r>
              <a:rPr lang="en-US" dirty="0"/>
              <a:t>The 10</a:t>
            </a:r>
            <a:r>
              <a:rPr lang="en-US" baseline="30000" dirty="0"/>
              <a:t>th</a:t>
            </a:r>
            <a:r>
              <a:rPr lang="en-US" dirty="0"/>
              <a:t> amendment was intended to address fears that the federal government had too much power relative to the states</a:t>
            </a:r>
          </a:p>
          <a:p>
            <a:pPr lvl="2"/>
            <a:r>
              <a:rPr lang="en-US" dirty="0"/>
              <a:t>Would the adoption and operation of the technology by the federal government have the potential to shift the balance of insight and power toward the federal government in a way that is adverse to the power of the states?</a:t>
            </a:r>
          </a:p>
          <a:p>
            <a:pPr lvl="1"/>
            <a:r>
              <a:rPr lang="en-US" dirty="0"/>
              <a:t>Consider powers reserved to the states individually:</a:t>
            </a:r>
          </a:p>
          <a:p>
            <a:pPr lvl="2"/>
            <a:r>
              <a:rPr lang="en-US" dirty="0"/>
              <a:t>Police Power</a:t>
            </a:r>
          </a:p>
          <a:p>
            <a:pPr lvl="3"/>
            <a:r>
              <a:rPr lang="en-US" dirty="0"/>
              <a:t>Insurance regulation</a:t>
            </a:r>
          </a:p>
          <a:p>
            <a:pPr lvl="3"/>
            <a:r>
              <a:rPr lang="en-US" dirty="0"/>
              <a:t>Liquor regulation</a:t>
            </a:r>
          </a:p>
          <a:p>
            <a:pPr lvl="3"/>
            <a:r>
              <a:rPr lang="en-US" dirty="0"/>
              <a:t>Data breach legislation</a:t>
            </a:r>
          </a:p>
          <a:p>
            <a:pPr lvl="3"/>
            <a:r>
              <a:rPr lang="en-US" dirty="0"/>
              <a:t>Education systems</a:t>
            </a:r>
          </a:p>
          <a:p>
            <a:pPr lvl="2"/>
            <a:r>
              <a:rPr lang="en-US" dirty="0"/>
              <a:t>Taxation power</a:t>
            </a:r>
          </a:p>
          <a:p>
            <a:pPr lvl="2"/>
            <a:r>
              <a:rPr lang="en-US" dirty="0"/>
              <a:t>Eminent domain</a:t>
            </a:r>
          </a:p>
          <a:p>
            <a:pPr lvl="2"/>
            <a:endParaRPr lang="en-US" dirty="0"/>
          </a:p>
          <a:p>
            <a:r>
              <a:rPr lang="en-US" dirty="0"/>
              <a:t>Consider pre-emption and dormant commerce clause effects on power allocations.</a:t>
            </a:r>
            <a:br>
              <a:rPr lang="en-US" dirty="0"/>
            </a:br>
            <a:endParaRPr lang="en-US" dirty="0"/>
          </a:p>
          <a:p>
            <a:pPr lvl="1"/>
            <a:r>
              <a:rPr lang="en-US" dirty="0"/>
              <a:t>[Other?]</a:t>
            </a:r>
          </a:p>
          <a:p>
            <a:r>
              <a:rPr lang="en-US" dirty="0"/>
              <a:t>References</a:t>
            </a:r>
          </a:p>
          <a:p>
            <a:pPr lvl="1"/>
            <a:r>
              <a:rPr lang="en-US" dirty="0"/>
              <a:t>Text: The powers not delegated to the United States by the Constitution, nor prohibited by it to the States, are reserved to the States respectively, or to the people.</a:t>
            </a:r>
          </a:p>
          <a:p>
            <a:pPr lvl="1"/>
            <a:endParaRPr lang="en-US" dirty="0"/>
          </a:p>
          <a:p>
            <a:endParaRPr lang="en-US" dirty="0"/>
          </a:p>
        </p:txBody>
      </p:sp>
    </p:spTree>
    <p:extLst>
      <p:ext uri="{BB962C8B-B14F-4D97-AF65-F5344CB8AC3E}">
        <p14:creationId xmlns:p14="http://schemas.microsoft.com/office/powerpoint/2010/main" val="1259760237"/>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227. US Constitution - 10</a:t>
            </a:r>
            <a:r>
              <a:rPr lang="en-US" sz="3600" baseline="30000" dirty="0"/>
              <a:t>th</a:t>
            </a:r>
            <a:r>
              <a:rPr lang="en-US" sz="3600" dirty="0"/>
              <a:t> Amendment – Rights Reserved To States</a:t>
            </a:r>
          </a:p>
        </p:txBody>
      </p:sp>
      <p:sp>
        <p:nvSpPr>
          <p:cNvPr id="3" name="Content Placeholder 2"/>
          <p:cNvSpPr>
            <a:spLocks noGrp="1"/>
          </p:cNvSpPr>
          <p:nvPr>
            <p:ph idx="1"/>
          </p:nvPr>
        </p:nvSpPr>
        <p:spPr/>
        <p:txBody>
          <a:bodyPr>
            <a:normAutofit fontScale="92500" lnSpcReduction="20000"/>
          </a:bodyPr>
          <a:lstStyle/>
          <a:p>
            <a:r>
              <a:rPr lang="en-US" sz="2800" dirty="0"/>
              <a:t>Candidate Analytical Frameworks/Metrics/Actions</a:t>
            </a:r>
          </a:p>
          <a:p>
            <a:pPr lvl="1"/>
            <a:r>
              <a:rPr lang="en-US" sz="2400" dirty="0"/>
              <a:t>Analyze relationship of federal and state governments WITH RESPECT TO stakeholders in information networks</a:t>
            </a:r>
          </a:p>
          <a:p>
            <a:pPr lvl="1"/>
            <a:r>
              <a:rPr lang="en-US" sz="2400" dirty="0"/>
              <a:t>Be aware of the traditional allocation of powers</a:t>
            </a:r>
          </a:p>
          <a:p>
            <a:pPr lvl="2"/>
            <a:r>
              <a:rPr lang="en-US" sz="2000" dirty="0"/>
              <a:t>Police power is lodged in states</a:t>
            </a:r>
          </a:p>
          <a:p>
            <a:pPr lvl="3"/>
            <a:r>
              <a:rPr lang="en-US" sz="1600" dirty="0"/>
              <a:t>Provides basis for “remote” applications of data breach and data security laws that affect residents of the respective states.</a:t>
            </a:r>
          </a:p>
          <a:p>
            <a:pPr lvl="3"/>
            <a:r>
              <a:rPr lang="en-US" sz="1600" dirty="0"/>
              <a:t>How might states continue to be laboratory of solutions for information risk solutions based on its police power responsibilities</a:t>
            </a:r>
          </a:p>
          <a:p>
            <a:pPr lvl="1"/>
            <a:r>
              <a:rPr lang="en-US" sz="2400" dirty="0"/>
              <a:t>Corporate law is state based</a:t>
            </a:r>
          </a:p>
          <a:p>
            <a:pPr lvl="2"/>
            <a:r>
              <a:rPr lang="en-US" sz="2000" dirty="0"/>
              <a:t>How might corporate law reform affect information risks experienced by information network stakeholders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40936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091-6657-674C-8BCA-B34565DCD1E3}"/>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FC12BDC4-0084-5C43-9963-CD11A6DD0171}"/>
              </a:ext>
            </a:extLst>
          </p:cNvPr>
          <p:cNvSpPr>
            <a:spLocks noGrp="1"/>
          </p:cNvSpPr>
          <p:nvPr>
            <p:ph idx="1"/>
          </p:nvPr>
        </p:nvSpPr>
        <p:spPr/>
        <p:txBody>
          <a:bodyPr>
            <a:normAutofit fontScale="55000" lnSpcReduction="20000"/>
          </a:bodyPr>
          <a:lstStyle/>
          <a:p>
            <a:pPr marL="0" indent="0">
              <a:buNone/>
            </a:pPr>
            <a:r>
              <a:rPr lang="en-US" dirty="0"/>
              <a:t>616. </a:t>
            </a:r>
            <a:r>
              <a:rPr lang="en-US"/>
              <a:t>Inaccurate Encoding/</a:t>
            </a:r>
            <a:r>
              <a:rPr lang="en-US" dirty="0"/>
              <a:t>Decoding (Mental Models) – Mean, Median and Mode </a:t>
            </a:r>
          </a:p>
          <a:p>
            <a:pPr marL="0" indent="0">
              <a:buNone/>
            </a:pPr>
            <a:r>
              <a:rPr lang="en-US" dirty="0"/>
              <a:t>617. </a:t>
            </a:r>
            <a:r>
              <a:rPr lang="en-US"/>
              <a:t>Inaccurate Encoding/</a:t>
            </a:r>
            <a:r>
              <a:rPr lang="en-US" dirty="0"/>
              <a:t>Decoding (Mental Models)-Variance and Standard Deviation</a:t>
            </a:r>
          </a:p>
          <a:p>
            <a:pPr marL="0" indent="0">
              <a:buNone/>
            </a:pPr>
            <a:r>
              <a:rPr lang="en-US" dirty="0"/>
              <a:t>618. </a:t>
            </a:r>
            <a:r>
              <a:rPr lang="en-US"/>
              <a:t>Inaccurate Encoding/</a:t>
            </a:r>
            <a:r>
              <a:rPr lang="en-US" dirty="0"/>
              <a:t>Decoding (Mental Models) – Normal Distribution</a:t>
            </a:r>
          </a:p>
          <a:p>
            <a:pPr marL="0" indent="0">
              <a:buNone/>
            </a:pPr>
            <a:r>
              <a:rPr lang="en-US" dirty="0"/>
              <a:t>619. </a:t>
            </a:r>
            <a:r>
              <a:rPr lang="en-US"/>
              <a:t>Inaccurate Encoding/</a:t>
            </a:r>
            <a:r>
              <a:rPr lang="en-US" dirty="0"/>
              <a:t>Decoding (Mental Models) – Probability Distribution</a:t>
            </a:r>
          </a:p>
          <a:p>
            <a:pPr marL="0" indent="0">
              <a:buNone/>
            </a:pPr>
            <a:r>
              <a:rPr lang="en-US" dirty="0"/>
              <a:t>620. </a:t>
            </a:r>
            <a:r>
              <a:rPr lang="en-US"/>
              <a:t>Inaccurate Encoding/</a:t>
            </a:r>
            <a:r>
              <a:rPr lang="en-US" dirty="0"/>
              <a:t>Decoding (Mental Models) – Central Limit </a:t>
            </a:r>
            <a:r>
              <a:rPr lang="en-US" dirty="0" err="1"/>
              <a:t>Theorum</a:t>
            </a:r>
            <a:endParaRPr lang="en-US" dirty="0"/>
          </a:p>
          <a:p>
            <a:pPr marL="0" indent="0">
              <a:buNone/>
            </a:pPr>
            <a:r>
              <a:rPr lang="en-US" dirty="0"/>
              <a:t>621. </a:t>
            </a:r>
            <a:r>
              <a:rPr lang="en-US"/>
              <a:t>Inaccurate Encoding/</a:t>
            </a:r>
            <a:r>
              <a:rPr lang="en-US" dirty="0"/>
              <a:t>Decoding (Mental Models) – Confidence Interval</a:t>
            </a:r>
          </a:p>
          <a:p>
            <a:pPr marL="0" indent="0">
              <a:buNone/>
            </a:pPr>
            <a:r>
              <a:rPr lang="en-US" dirty="0"/>
              <a:t>622. </a:t>
            </a:r>
            <a:r>
              <a:rPr lang="en-US"/>
              <a:t>Inaccurate Encoding/</a:t>
            </a:r>
            <a:r>
              <a:rPr lang="en-US" dirty="0"/>
              <a:t>Decoding (Mental Models) – Error Bars</a:t>
            </a:r>
          </a:p>
          <a:p>
            <a:pPr marL="0" indent="0">
              <a:buNone/>
            </a:pPr>
            <a:r>
              <a:rPr lang="en-US" dirty="0"/>
              <a:t>623. </a:t>
            </a:r>
            <a:r>
              <a:rPr lang="en-US"/>
              <a:t>Inaccurate Encoding/</a:t>
            </a:r>
            <a:r>
              <a:rPr lang="en-US" dirty="0"/>
              <a:t>Decoding (Mental Models) – Conditional Probability</a:t>
            </a:r>
          </a:p>
          <a:p>
            <a:pPr marL="0" indent="0">
              <a:buNone/>
            </a:pPr>
            <a:r>
              <a:rPr lang="en-US" dirty="0"/>
              <a:t>624. </a:t>
            </a:r>
            <a:r>
              <a:rPr lang="en-US"/>
              <a:t>Inaccurate Encoding/</a:t>
            </a:r>
            <a:r>
              <a:rPr lang="en-US" dirty="0"/>
              <a:t>Decoding (Mental Models) – Base Rate Fallacy</a:t>
            </a:r>
          </a:p>
          <a:p>
            <a:pPr marL="0" indent="0">
              <a:buNone/>
            </a:pPr>
            <a:r>
              <a:rPr lang="en-US" dirty="0"/>
              <a:t>625. </a:t>
            </a:r>
            <a:r>
              <a:rPr lang="en-US"/>
              <a:t>Inaccurate Encoding/</a:t>
            </a:r>
            <a:r>
              <a:rPr lang="en-US" dirty="0"/>
              <a:t>Decoding (Mental Models) – Bayes’ Theorem</a:t>
            </a:r>
          </a:p>
          <a:p>
            <a:pPr marL="0" indent="0">
              <a:buNone/>
            </a:pPr>
            <a:r>
              <a:rPr lang="en-US" dirty="0"/>
              <a:t>626. </a:t>
            </a:r>
            <a:r>
              <a:rPr lang="en-US"/>
              <a:t>Inaccurate Encoding/</a:t>
            </a:r>
            <a:r>
              <a:rPr lang="en-US" dirty="0"/>
              <a:t>Decoding (Mental Models) – Frequentists vs. Bayesians</a:t>
            </a:r>
          </a:p>
          <a:p>
            <a:pPr marL="0" indent="0">
              <a:buNone/>
            </a:pPr>
            <a:r>
              <a:rPr lang="en-US" dirty="0"/>
              <a:t>627. </a:t>
            </a:r>
            <a:r>
              <a:rPr lang="en-US"/>
              <a:t>Inaccurate Encoding/</a:t>
            </a:r>
            <a:r>
              <a:rPr lang="en-US" dirty="0"/>
              <a:t>Decoding (Mental Models) – False Positive</a:t>
            </a:r>
          </a:p>
          <a:p>
            <a:pPr marL="0" indent="0">
              <a:buNone/>
            </a:pPr>
            <a:r>
              <a:rPr lang="en-US" dirty="0"/>
              <a:t>628. </a:t>
            </a:r>
            <a:r>
              <a:rPr lang="en-US"/>
              <a:t>Inaccurate Encoding/</a:t>
            </a:r>
            <a:r>
              <a:rPr lang="en-US" dirty="0"/>
              <a:t>Decoding (Mental Models) – False Negative</a:t>
            </a:r>
          </a:p>
          <a:p>
            <a:pPr marL="0" indent="0">
              <a:buNone/>
            </a:pPr>
            <a:r>
              <a:rPr lang="en-US" dirty="0"/>
              <a:t>629. </a:t>
            </a:r>
            <a:r>
              <a:rPr lang="en-US"/>
              <a:t>Inaccurate Encoding/</a:t>
            </a:r>
            <a:r>
              <a:rPr lang="en-US" dirty="0"/>
              <a:t>Decoding (Mental Models) – Power</a:t>
            </a:r>
          </a:p>
          <a:p>
            <a:pPr marL="0" indent="0">
              <a:buNone/>
            </a:pPr>
            <a:r>
              <a:rPr lang="en-US" dirty="0"/>
              <a:t>630. </a:t>
            </a:r>
            <a:r>
              <a:rPr lang="en-US"/>
              <a:t>Inaccurate Encoding/</a:t>
            </a:r>
            <a:r>
              <a:rPr lang="en-US" dirty="0"/>
              <a:t>Decoding (Mental Models) – Null Hypothesis</a:t>
            </a:r>
          </a:p>
        </p:txBody>
      </p:sp>
    </p:spTree>
    <p:extLst>
      <p:ext uri="{BB962C8B-B14F-4D97-AF65-F5344CB8AC3E}">
        <p14:creationId xmlns:p14="http://schemas.microsoft.com/office/powerpoint/2010/main" val="1411160002"/>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228. US Constitution – 12</a:t>
            </a:r>
            <a:r>
              <a:rPr lang="en-US" sz="3200" baseline="30000" dirty="0"/>
              <a:t>th</a:t>
            </a:r>
            <a:r>
              <a:rPr lang="en-US" sz="3200" dirty="0"/>
              <a:t> Amendment – Election of President and Vice President  </a:t>
            </a:r>
          </a:p>
        </p:txBody>
      </p:sp>
      <p:sp>
        <p:nvSpPr>
          <p:cNvPr id="3" name="Content Placeholder 2"/>
          <p:cNvSpPr>
            <a:spLocks noGrp="1"/>
          </p:cNvSpPr>
          <p:nvPr>
            <p:ph idx="1"/>
          </p:nvPr>
        </p:nvSpPr>
        <p:spPr/>
        <p:txBody>
          <a:bodyPr>
            <a:normAutofit fontScale="32500" lnSpcReduction="20000"/>
          </a:bodyPr>
          <a:lstStyle/>
          <a:p>
            <a:r>
              <a:rPr lang="en-US" sz="3400" dirty="0"/>
              <a:t>Challenges</a:t>
            </a:r>
          </a:p>
          <a:p>
            <a:pPr lvl="1"/>
            <a:r>
              <a:rPr lang="en-US" sz="3400" dirty="0"/>
              <a:t>Does the adoption or operation of the technology by government potentially undermine 12</a:t>
            </a:r>
            <a:r>
              <a:rPr lang="en-US" sz="3400" baseline="30000" dirty="0"/>
              <a:t>th</a:t>
            </a:r>
            <a:r>
              <a:rPr lang="en-US" sz="3400" dirty="0"/>
              <a:t> amendment protections?</a:t>
            </a:r>
          </a:p>
          <a:p>
            <a:pPr lvl="2"/>
            <a:r>
              <a:rPr lang="en-US" sz="3400" dirty="0"/>
              <a:t>Federal – The party system that arose during the Jefferson/Burr election of 1800 challenged the method of presidential elections.</a:t>
            </a:r>
          </a:p>
          <a:p>
            <a:pPr lvl="2"/>
            <a:r>
              <a:rPr lang="en-US" sz="3400" dirty="0"/>
              <a:t>State</a:t>
            </a:r>
          </a:p>
          <a:p>
            <a:pPr lvl="1"/>
            <a:r>
              <a:rPr lang="en-US" sz="3400" dirty="0"/>
              <a:t>Does the technology system affect the manner in which presidential elections are conducted as interpreted under the 12</a:t>
            </a:r>
            <a:r>
              <a:rPr lang="en-US" sz="3400" baseline="30000" dirty="0"/>
              <a:t>th</a:t>
            </a:r>
            <a:r>
              <a:rPr lang="en-US" sz="3400" dirty="0"/>
              <a:t> Amendment?</a:t>
            </a:r>
          </a:p>
          <a:p>
            <a:pPr lvl="2"/>
            <a:r>
              <a:rPr lang="en-US" sz="3400" dirty="0"/>
              <a:t>Where the technology is applied in voting contexts (directly or indirectly) are the information flows auditable to permit confirmation of conformity to the 12th amendment.</a:t>
            </a:r>
          </a:p>
          <a:p>
            <a:pPr lvl="1"/>
            <a:r>
              <a:rPr lang="en-US" sz="3400" dirty="0"/>
              <a:t>[Other?]</a:t>
            </a:r>
          </a:p>
          <a:p>
            <a:r>
              <a:rPr lang="en-US" sz="3400" dirty="0"/>
              <a:t>References</a:t>
            </a:r>
          </a:p>
          <a:p>
            <a:r>
              <a:rPr lang="en-US" sz="3400" dirty="0"/>
              <a:t>Text:  The Electors shall meet in their respective states and vote by ballot for President and Vice-President, one of whom, at least, shall not be an inhabitant of the same state with themselves; they shall name in their ballots the person voted for as President, and in distinct ballots the person voted for as Vice-President, and they shall make distinct lists of all persons voted for as President, and of all persons voted for as Vice-President, and of the number of votes for each, which lists they shall sign and certify, and transmit sealed to the seat of the government of the United States, directed to the President of the Senate; -- the President of the Senate shall, in the presence of the Senate and House of Representatives, open all the certificates and the votes shall then be counted; -- The person having the greatest number of votes for President, shall be the President, if such number be a majority of the whole number of Electors appointed; and if no person have such majority, then from the persons having the highest numbers not exceeding three on the list of those voted for as President, the House of Representatives shall choose immediately, by ballot, the President. But in choosing the President, the votes shall be taken by states, the representation from each state having one vote; a quorum for this purpose shall consist of a member or members from two-thirds of the states, and a majority of all the states shall be necessary to a choice. [And if the House of Representatives shall not choose a President whenever the right of choice shall devolve upon them, before the fourth day of March next following, then the Vice-President shall act as President, as in case of the death or other constitutional disability of the President. --]* The person having the greatest number of votes as Vice-President, shall be the Vice-President, if such number be a majority of the whole number of Electors appointed, and if no person have a majority, then from the two highest numbers on the list, the Senate shall choose the Vice-President; a quorum for the purpose shall consist of two-thirds of the whole number of Senators, and a majority of the whole number shall be necessary to a choice. But no person constitutionally ineligible to the office of President shall be eligible to that of Vice-President of the United States.</a:t>
            </a:r>
          </a:p>
          <a:p>
            <a:endParaRPr lang="en-US" dirty="0"/>
          </a:p>
          <a:p>
            <a:endParaRPr lang="en-US" dirty="0"/>
          </a:p>
        </p:txBody>
      </p:sp>
    </p:spTree>
    <p:extLst>
      <p:ext uri="{BB962C8B-B14F-4D97-AF65-F5344CB8AC3E}">
        <p14:creationId xmlns:p14="http://schemas.microsoft.com/office/powerpoint/2010/main" val="2215919537"/>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228. US Constitution – 12</a:t>
            </a:r>
            <a:r>
              <a:rPr lang="en-US" sz="3200" baseline="30000" dirty="0"/>
              <a:t>th</a:t>
            </a:r>
            <a:r>
              <a:rPr lang="en-US" sz="3200" dirty="0"/>
              <a:t> Amendment – Election of President and Vice President </a:t>
            </a:r>
          </a:p>
        </p:txBody>
      </p:sp>
      <p:sp>
        <p:nvSpPr>
          <p:cNvPr id="3" name="Content Placeholder 2"/>
          <p:cNvSpPr>
            <a:spLocks noGrp="1"/>
          </p:cNvSpPr>
          <p:nvPr>
            <p:ph idx="1"/>
          </p:nvPr>
        </p:nvSpPr>
        <p:spPr/>
        <p:txBody>
          <a:bodyPr>
            <a:normAutofit fontScale="92500"/>
          </a:bodyPr>
          <a:lstStyle/>
          <a:p>
            <a:r>
              <a:rPr lang="en-US" sz="2800" dirty="0"/>
              <a:t>Candidate Analytical Frameworks/Metrics/Actions</a:t>
            </a:r>
          </a:p>
          <a:p>
            <a:pPr lvl="1"/>
            <a:r>
              <a:rPr lang="en-US" sz="2400" dirty="0"/>
              <a:t>Confidence in the election systems and processes is fundamental to the maintenance of the social contract through which parties bind themselves to rules of behavior that serve to de-risk and leverage group interactions.</a:t>
            </a:r>
          </a:p>
          <a:p>
            <a:pPr lvl="1"/>
            <a:r>
              <a:rPr lang="en-US" sz="2400" dirty="0"/>
              <a:t>The information flows at each step of the electoral college process should be isolated and evaluated to check their integrity against emerging information risk parameters</a:t>
            </a:r>
          </a:p>
          <a:p>
            <a:pPr lvl="2"/>
            <a:r>
              <a:rPr lang="en-US" sz="2000" dirty="0"/>
              <a:t>Atlas of risks lists potential integrity challenges at nodes and edges.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1632467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229. US Constitution – 13</a:t>
            </a:r>
            <a:r>
              <a:rPr lang="en-US" sz="3200" baseline="30000" dirty="0"/>
              <a:t>th</a:t>
            </a:r>
            <a:r>
              <a:rPr lang="en-US" sz="3200" dirty="0"/>
              <a:t> Amendment – Abolition of Slavery &amp; Involuntary Servitude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Does the adoption or operation of the technology by government potentially undermine 13</a:t>
            </a:r>
            <a:r>
              <a:rPr lang="en-US" baseline="30000" dirty="0"/>
              <a:t>th</a:t>
            </a:r>
            <a:r>
              <a:rPr lang="en-US" dirty="0"/>
              <a:t> amendment protections?</a:t>
            </a:r>
          </a:p>
          <a:p>
            <a:pPr lvl="2"/>
            <a:r>
              <a:rPr lang="en-US" dirty="0"/>
              <a:t>Federal</a:t>
            </a:r>
          </a:p>
          <a:p>
            <a:pPr lvl="2"/>
            <a:r>
              <a:rPr lang="en-US" dirty="0"/>
              <a:t>State</a:t>
            </a:r>
          </a:p>
          <a:p>
            <a:pPr lvl="1"/>
            <a:r>
              <a:rPr lang="en-US" dirty="0"/>
              <a:t>Do Slavery practices, that functioned to treat slaves as property, ignoring the various human rights of the enslaved party echo in current commercial online practices that treat data about people as owned by companies (via the accumulation of various “rights equivalent to ownership”).</a:t>
            </a:r>
          </a:p>
          <a:p>
            <a:pPr lvl="2"/>
            <a:r>
              <a:rPr lang="en-US" dirty="0"/>
              <a:t>Slavery represents the appropriation/enclosure of individual “self” and the treatment of people as inventory without attention to their needs</a:t>
            </a:r>
          </a:p>
          <a:p>
            <a:pPr lvl="3"/>
            <a:r>
              <a:rPr lang="en-US" dirty="0"/>
              <a:t>compare involuntary servitude to misappropriation of valuable data.</a:t>
            </a:r>
          </a:p>
          <a:p>
            <a:pPr lvl="3"/>
            <a:r>
              <a:rPr lang="en-US" dirty="0"/>
              <a:t>Misappropriation is a long standing recognized privacy tort</a:t>
            </a:r>
          </a:p>
          <a:p>
            <a:pPr lvl="4"/>
            <a:r>
              <a:rPr lang="en-US" dirty="0"/>
              <a:t>The use of name or likeness for economic purposes without compensation</a:t>
            </a:r>
          </a:p>
          <a:p>
            <a:pPr lvl="4"/>
            <a:r>
              <a:rPr lang="en-US" dirty="0"/>
              <a:t> </a:t>
            </a:r>
          </a:p>
          <a:p>
            <a:pPr lvl="1"/>
            <a:r>
              <a:rPr lang="en-US" dirty="0"/>
              <a:t>Is “servitude” in the form of economic, informational, data or other dis-empowerment arise to a form of “slavery” or “involuntary servitude” sufficient to invite constitutional scrutiny.</a:t>
            </a:r>
          </a:p>
          <a:p>
            <a:pPr lvl="1"/>
            <a:r>
              <a:rPr lang="en-US" dirty="0"/>
              <a:t>[Other?]</a:t>
            </a:r>
          </a:p>
          <a:p>
            <a:r>
              <a:rPr lang="en-US" dirty="0"/>
              <a:t>References</a:t>
            </a:r>
          </a:p>
          <a:p>
            <a:pPr lvl="1"/>
            <a:r>
              <a:rPr lang="en-US" dirty="0"/>
              <a:t>Text: </a:t>
            </a:r>
          </a:p>
          <a:p>
            <a:pPr lvl="2"/>
            <a:r>
              <a:rPr lang="en-US" dirty="0"/>
              <a:t>Section 1.</a:t>
            </a:r>
            <a:br>
              <a:rPr lang="en-US" dirty="0"/>
            </a:br>
            <a:r>
              <a:rPr lang="en-US" dirty="0"/>
              <a:t>Neither slavery nor involuntary servitude, except as a punishment for crime whereof the party shall have been duly convicted, shall exist within the United States, or any place subject to their jurisdiction.</a:t>
            </a:r>
          </a:p>
          <a:p>
            <a:pPr lvl="2"/>
            <a:r>
              <a:rPr lang="en-US" dirty="0"/>
              <a:t>Section 2.</a:t>
            </a:r>
            <a:br>
              <a:rPr lang="en-US" dirty="0"/>
            </a:br>
            <a:r>
              <a:rPr lang="en-US" dirty="0"/>
              <a:t>Congress shall have power to enforce this article by appropriate legislation.</a:t>
            </a:r>
          </a:p>
          <a:p>
            <a:endParaRPr lang="en-US" dirty="0"/>
          </a:p>
          <a:p>
            <a:endParaRPr lang="en-US" dirty="0"/>
          </a:p>
        </p:txBody>
      </p:sp>
    </p:spTree>
    <p:extLst>
      <p:ext uri="{BB962C8B-B14F-4D97-AF65-F5344CB8AC3E}">
        <p14:creationId xmlns:p14="http://schemas.microsoft.com/office/powerpoint/2010/main" val="1436497954"/>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229. – US Constitution - 13</a:t>
            </a:r>
            <a:r>
              <a:rPr lang="en-US" sz="3200" baseline="30000" dirty="0"/>
              <a:t>th</a:t>
            </a:r>
            <a:r>
              <a:rPr lang="en-US" sz="3200" dirty="0"/>
              <a:t> Amendment – Abolition of Slavery &amp; Involuntary Servitude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Research scope of application of terms “slavery” and “involuntary servitude” to ascertain the extent to which they have been applied to the private “ownership” of individual rights beyond traditional slavery.</a:t>
            </a:r>
          </a:p>
          <a:p>
            <a:pPr lvl="1"/>
            <a:r>
              <a:rPr lang="en-US" sz="2400" dirty="0"/>
              <a:t>Consider aspects of the tort of “misappropriation” when applied to modern Terms of Service (Terms of Use).</a:t>
            </a:r>
          </a:p>
          <a:p>
            <a:pPr lvl="2"/>
            <a:r>
              <a:rPr lang="en-US" sz="2000" dirty="0"/>
              <a:t>Based on banking model/Network TV model, but more intimate information infrastructure.</a:t>
            </a:r>
          </a:p>
          <a:p>
            <a:pPr lvl="2"/>
            <a:r>
              <a:rPr lang="en-US" sz="2000" dirty="0"/>
              <a:t>Functional “ownership” of data and insight by companies precludes exercise of certain individual rights by humans</a:t>
            </a:r>
          </a:p>
          <a:p>
            <a:pPr lvl="2"/>
            <a:r>
              <a:rPr lang="en-US" sz="2000" dirty="0"/>
              <a:t>If and to the extent that online service provider TOU/TOS are deemed “unconscionable” they are not enforceable contracts, and therefore don’t convert tort analysis to contract analysis.</a:t>
            </a:r>
          </a:p>
          <a:p>
            <a:pPr lvl="3"/>
            <a:r>
              <a:rPr lang="en-US" sz="1600" dirty="0"/>
              <a:t>Note that, despite frequent reference to TOUs as “adhesion” contracts, it seems that “Unconscionability “is a more appropriate description of their failings.</a:t>
            </a:r>
          </a:p>
          <a:p>
            <a:pPr lvl="3"/>
            <a:r>
              <a:rPr lang="en-US" sz="1600" dirty="0"/>
              <a:t>Constitutional rights cannot be contracted away, so finding of involuntary servitude on social networks would not be defeated by the contract argument.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19585511"/>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230. US Constitution -14</a:t>
            </a:r>
            <a:r>
              <a:rPr lang="en-US" sz="2800" baseline="30000" dirty="0"/>
              <a:t>th</a:t>
            </a:r>
            <a:r>
              <a:rPr lang="en-US" sz="2800" dirty="0"/>
              <a:t> Amendment – </a:t>
            </a:r>
            <a:br>
              <a:rPr lang="en-US" sz="2800" dirty="0"/>
            </a:br>
            <a:r>
              <a:rPr lang="en-US" sz="2800" dirty="0"/>
              <a:t>Privileges &amp; Immunities, Due Process, Equal Protection  </a:t>
            </a:r>
          </a:p>
        </p:txBody>
      </p:sp>
      <p:sp>
        <p:nvSpPr>
          <p:cNvPr id="3" name="Content Placeholder 2"/>
          <p:cNvSpPr>
            <a:spLocks noGrp="1"/>
          </p:cNvSpPr>
          <p:nvPr>
            <p:ph idx="1"/>
          </p:nvPr>
        </p:nvSpPr>
        <p:spPr/>
        <p:txBody>
          <a:bodyPr>
            <a:normAutofit fontScale="25000" lnSpcReduction="20000"/>
          </a:bodyPr>
          <a:lstStyle/>
          <a:p>
            <a:r>
              <a:rPr lang="en-US" dirty="0"/>
              <a:t>Challenges</a:t>
            </a:r>
          </a:p>
          <a:p>
            <a:pPr lvl="1"/>
            <a:r>
              <a:rPr lang="en-US" sz="3200" dirty="0"/>
              <a:t>Does the adoption or operation of the technology by government potentially undermine 14</a:t>
            </a:r>
            <a:r>
              <a:rPr lang="en-US" sz="3200" baseline="30000" dirty="0"/>
              <a:t>th</a:t>
            </a:r>
            <a:r>
              <a:rPr lang="en-US" sz="3200" dirty="0"/>
              <a:t> amendment protections?</a:t>
            </a:r>
          </a:p>
          <a:p>
            <a:pPr lvl="2"/>
            <a:r>
              <a:rPr lang="en-US" sz="3200" dirty="0"/>
              <a:t>Federal – 14</a:t>
            </a:r>
            <a:r>
              <a:rPr lang="en-US" sz="3200" baseline="30000" dirty="0"/>
              <a:t>th</a:t>
            </a:r>
            <a:r>
              <a:rPr lang="en-US" sz="3200" dirty="0"/>
              <a:t> amendment is the basis for applying the principles of the Declaration of Independence (e.g., life, liberty, property) to constitutional law</a:t>
            </a:r>
          </a:p>
          <a:p>
            <a:pPr lvl="2"/>
            <a:r>
              <a:rPr lang="en-US" sz="3200" dirty="0"/>
              <a:t>State – 14</a:t>
            </a:r>
            <a:r>
              <a:rPr lang="en-US" sz="3200" baseline="30000" dirty="0"/>
              <a:t>th</a:t>
            </a:r>
            <a:r>
              <a:rPr lang="en-US" sz="3200" dirty="0"/>
              <a:t> amendment is source of authority through which the Supreme Court held that federal constitutional guarantees apply to the residents of the various states.</a:t>
            </a:r>
          </a:p>
          <a:p>
            <a:pPr lvl="1"/>
            <a:r>
              <a:rPr lang="en-US" sz="3200" dirty="0"/>
              <a:t>Is “data” or “information” property (for 14</a:t>
            </a:r>
            <a:r>
              <a:rPr lang="en-US" sz="3200" baseline="30000" dirty="0"/>
              <a:t>th</a:t>
            </a:r>
            <a:r>
              <a:rPr lang="en-US" sz="3200" dirty="0"/>
              <a:t> amendment purposes) such that its access constitutes a “taking” for 14</a:t>
            </a:r>
            <a:r>
              <a:rPr lang="en-US" sz="3200" baseline="30000" dirty="0"/>
              <a:t>th</a:t>
            </a:r>
            <a:r>
              <a:rPr lang="en-US" sz="3200" dirty="0"/>
              <a:t> Amendment purposes?</a:t>
            </a:r>
          </a:p>
          <a:p>
            <a:pPr lvl="2"/>
            <a:r>
              <a:rPr lang="en-US" sz="3200" dirty="0"/>
              <a:t>If sol then does government access to private or commercial proprietary insights through operation of the system giver rise to a claim of eminent domain and corresponding compensation claims?</a:t>
            </a:r>
          </a:p>
          <a:p>
            <a:pPr lvl="1"/>
            <a:r>
              <a:rPr lang="en-US" sz="3200" dirty="0"/>
              <a:t>Do government applications of the technology  have the potential to violate equal protection guarantees?</a:t>
            </a:r>
          </a:p>
          <a:p>
            <a:pPr lvl="1"/>
            <a:r>
              <a:rPr lang="en-US" sz="3200" dirty="0"/>
              <a:t>Section 2 of the 14</a:t>
            </a:r>
            <a:r>
              <a:rPr lang="en-US" sz="3200" baseline="30000" dirty="0"/>
              <a:t>th</a:t>
            </a:r>
            <a:r>
              <a:rPr lang="en-US" sz="3200" dirty="0"/>
              <a:t> Amendment relates to voting rights of citizens</a:t>
            </a:r>
          </a:p>
          <a:p>
            <a:pPr lvl="2"/>
            <a:r>
              <a:rPr lang="en-US" sz="3200" dirty="0"/>
              <a:t>Will the application of the technology undermine the operation and protections of the 14</a:t>
            </a:r>
            <a:r>
              <a:rPr lang="en-US" sz="3200" baseline="30000" dirty="0"/>
              <a:t>th</a:t>
            </a:r>
            <a:r>
              <a:rPr lang="en-US" sz="3200" dirty="0"/>
              <a:t> amendment voting provisions?</a:t>
            </a:r>
          </a:p>
          <a:p>
            <a:pPr lvl="2"/>
            <a:endParaRPr lang="en-US" sz="3200" dirty="0"/>
          </a:p>
          <a:p>
            <a:pPr lvl="1"/>
            <a:endParaRPr lang="en-US" sz="3200" dirty="0"/>
          </a:p>
          <a:p>
            <a:pPr lvl="1"/>
            <a:r>
              <a:rPr lang="en-US" sz="3200" dirty="0"/>
              <a:t>see also 5th amendment – process and fairness prongs</a:t>
            </a:r>
          </a:p>
          <a:p>
            <a:pPr lvl="1"/>
            <a:endParaRPr lang="en-US" sz="3200" dirty="0"/>
          </a:p>
          <a:p>
            <a:pPr lvl="1"/>
            <a:r>
              <a:rPr lang="en-US" sz="3200" dirty="0"/>
              <a:t>[Other?]</a:t>
            </a:r>
          </a:p>
          <a:p>
            <a:r>
              <a:rPr lang="en-US" dirty="0"/>
              <a:t>References</a:t>
            </a:r>
          </a:p>
          <a:p>
            <a:pPr lvl="1"/>
            <a:r>
              <a:rPr lang="en-US" sz="3200" dirty="0"/>
              <a:t>Text: </a:t>
            </a:r>
          </a:p>
          <a:p>
            <a:pPr lvl="2"/>
            <a:r>
              <a:rPr lang="en-US" sz="3200" dirty="0"/>
              <a:t>Section 1.</a:t>
            </a:r>
            <a:br>
              <a:rPr lang="en-US" sz="3200" dirty="0"/>
            </a:br>
            <a:r>
              <a:rPr lang="en-US" sz="3200" dirty="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pPr lvl="2"/>
            <a:r>
              <a:rPr lang="en-US" sz="3200" dirty="0"/>
              <a:t>Section 2.</a:t>
            </a:r>
            <a:br>
              <a:rPr lang="en-US" sz="3200" dirty="0"/>
            </a:br>
            <a:r>
              <a:rPr lang="en-US" sz="3200" dirty="0"/>
              <a:t>Representatives shall be apportioned among the several States according to their respective numbers, counting the whole number of persons in each State, excluding Indians not taxed. But when the right to vote at any election for the choice of electors for President and Vice-President of the United States, Representatives in Congress, the Executive and Judicial officers of a State, or the members of the Legislature thereof, is denied to any of the male inhabitants of such State, being twenty-one years of age,* and citizens of the United States, or in any way abridged, except for participation in rebellion, or other crime, the basis of representation therein shall be reduced in the proportion which the number of such male citizens shall bear to the whole number of male citizens twenty-one years of age in such State.</a:t>
            </a:r>
          </a:p>
          <a:p>
            <a:pPr lvl="2"/>
            <a:r>
              <a:rPr lang="en-US" sz="3200" dirty="0"/>
              <a:t>Section 3.</a:t>
            </a:r>
            <a:br>
              <a:rPr lang="en-US" sz="3200" dirty="0"/>
            </a:br>
            <a:r>
              <a:rPr lang="en-US" sz="3200" dirty="0"/>
              <a:t>No person shall be a Senator or Representative in Congress, or elector of President and Vice-President, or hold any office, civil or military, under the United States, or under any State, who, having previously taken an oath, as a member of Congress, or as an officer of the United States, or as a member of any State legislature, or as an executive or judicial officer of any State, to support the Constitution of the United States, shall have engaged in insurrection or rebellion against the same, or given aid or comfort to the enemies thereof. But Congress may by a vote of two-thirds of each House, remove such disability.</a:t>
            </a:r>
          </a:p>
          <a:p>
            <a:pPr lvl="2"/>
            <a:r>
              <a:rPr lang="en-US" sz="3200" dirty="0"/>
              <a:t>Section 4.</a:t>
            </a:r>
            <a:br>
              <a:rPr lang="en-US" sz="3200" dirty="0"/>
            </a:br>
            <a:r>
              <a:rPr lang="en-US" sz="3200" dirty="0"/>
              <a:t>The validity of the public debt of the United States, authorized by law, including debts incurred for payment of pensions and bounties for services in suppressing insurrection or rebellion, shall not be questioned. But neither the United States nor any State shall assume or pay any debt or obligation incurred in aid of insurrection or rebellion against the United States, or any claim for the loss or emancipation of any slave; but all such debts, obligations and claims shall be held illegal and void.</a:t>
            </a:r>
          </a:p>
          <a:p>
            <a:pPr lvl="2"/>
            <a:r>
              <a:rPr lang="en-US" sz="3200" dirty="0"/>
              <a:t>Section 5.</a:t>
            </a:r>
            <a:br>
              <a:rPr lang="en-US" sz="3200" dirty="0"/>
            </a:br>
            <a:r>
              <a:rPr lang="en-US" sz="3200" dirty="0"/>
              <a:t>The Congress shall have the power to enforce, by appropriate legislation, the provisions of this article.</a:t>
            </a:r>
          </a:p>
          <a:p>
            <a:endParaRPr lang="en-US" dirty="0"/>
          </a:p>
          <a:p>
            <a:endParaRPr lang="en-US" dirty="0"/>
          </a:p>
        </p:txBody>
      </p:sp>
    </p:spTree>
    <p:extLst>
      <p:ext uri="{BB962C8B-B14F-4D97-AF65-F5344CB8AC3E}">
        <p14:creationId xmlns:p14="http://schemas.microsoft.com/office/powerpoint/2010/main" val="167506477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230. US Constitution -14</a:t>
            </a:r>
            <a:r>
              <a:rPr lang="en-US" sz="2800" baseline="30000" dirty="0"/>
              <a:t>th</a:t>
            </a:r>
            <a:r>
              <a:rPr lang="en-US" sz="2800" dirty="0"/>
              <a:t> Amendment – </a:t>
            </a:r>
            <a:br>
              <a:rPr lang="en-US" sz="2800" dirty="0"/>
            </a:br>
            <a:r>
              <a:rPr lang="en-US" sz="2800" dirty="0"/>
              <a:t>Privileges &amp; Immunities, Due Process, Equal Protection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The 14</a:t>
            </a:r>
            <a:r>
              <a:rPr lang="en-US" sz="2400" baseline="30000" dirty="0"/>
              <a:t>th</a:t>
            </a:r>
            <a:r>
              <a:rPr lang="en-US" sz="2400" dirty="0"/>
              <a:t> amendment punished states that deprived newly freed slaves of the right to vote by reducing their representation in the House of Representatives.</a:t>
            </a:r>
          </a:p>
          <a:p>
            <a:pPr lvl="1"/>
            <a:r>
              <a:rPr lang="en-US" sz="2400" dirty="0"/>
              <a:t>Section 1 of the 14</a:t>
            </a:r>
            <a:r>
              <a:rPr lang="en-US" sz="2400" baseline="30000" dirty="0"/>
              <a:t>th</a:t>
            </a:r>
            <a:r>
              <a:rPr lang="en-US" sz="2400" dirty="0"/>
              <a:t> amendment has provided the foundation for various legal doctrines, each of which should be separately tested against the deployment of the technology by governments (federal and state)</a:t>
            </a:r>
          </a:p>
          <a:p>
            <a:pPr lvl="2"/>
            <a:r>
              <a:rPr lang="en-US" sz="1600" dirty="0"/>
              <a:t>Privileges and Immunities</a:t>
            </a:r>
          </a:p>
          <a:p>
            <a:pPr lvl="2"/>
            <a:r>
              <a:rPr lang="en-US" sz="1600" dirty="0"/>
              <a:t>Equal Protection</a:t>
            </a:r>
          </a:p>
          <a:p>
            <a:pPr lvl="2"/>
            <a:r>
              <a:rPr lang="en-US" sz="1600" dirty="0"/>
              <a:t>Due Process (with 5</a:t>
            </a:r>
            <a:r>
              <a:rPr lang="en-US" sz="1600" baseline="30000" dirty="0"/>
              <a:t>th</a:t>
            </a:r>
            <a:r>
              <a:rPr lang="en-US" sz="1600" dirty="0"/>
              <a:t> amendment)</a:t>
            </a:r>
          </a:p>
          <a:p>
            <a:pPr lvl="1"/>
            <a:r>
              <a:rPr lang="en-US" sz="2000" dirty="0"/>
              <a:t>Section 2 of the 14</a:t>
            </a:r>
            <a:r>
              <a:rPr lang="en-US" sz="2000" baseline="30000" dirty="0"/>
              <a:t>th</a:t>
            </a:r>
            <a:r>
              <a:rPr lang="en-US" sz="2000" dirty="0"/>
              <a:t> Amendment provides various voting protections.</a:t>
            </a:r>
          </a:p>
          <a:p>
            <a:pPr lvl="2"/>
            <a:r>
              <a:rPr lang="en-US" sz="1600" dirty="0"/>
              <a:t>The operation of the technology system should be tested to confirm that it will not undermine the protections of the 14</a:t>
            </a:r>
            <a:r>
              <a:rPr lang="en-US" sz="1600" baseline="30000" dirty="0"/>
              <a:t>th</a:t>
            </a:r>
            <a:r>
              <a:rPr lang="en-US" sz="1600" dirty="0"/>
              <a:t> amendment through “virtual Gerrymandering,” unintended dis-enfranchisement, etc.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851826753"/>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231. US Constitution – 15</a:t>
            </a:r>
            <a:r>
              <a:rPr lang="en-US" sz="3600" baseline="30000" dirty="0"/>
              <a:t>th</a:t>
            </a:r>
            <a:r>
              <a:rPr lang="en-US" sz="3600" dirty="0"/>
              <a:t> Amendment – Voting Rights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Does the adoption or operation of the technology by government potentially undermine 15</a:t>
            </a:r>
            <a:r>
              <a:rPr lang="en-US" baseline="30000" dirty="0"/>
              <a:t>th</a:t>
            </a:r>
            <a:r>
              <a:rPr lang="en-US" dirty="0"/>
              <a:t> amendment protections?</a:t>
            </a:r>
          </a:p>
          <a:p>
            <a:pPr lvl="2"/>
            <a:r>
              <a:rPr lang="en-US" dirty="0"/>
              <a:t>Federal </a:t>
            </a:r>
          </a:p>
          <a:p>
            <a:pPr lvl="2"/>
            <a:r>
              <a:rPr lang="en-US" dirty="0"/>
              <a:t>State</a:t>
            </a:r>
          </a:p>
          <a:p>
            <a:pPr lvl="1"/>
            <a:endParaRPr lang="en-US" dirty="0"/>
          </a:p>
          <a:p>
            <a:pPr lvl="1"/>
            <a:r>
              <a:rPr lang="en-US" dirty="0"/>
              <a:t>While the 15</a:t>
            </a:r>
            <a:r>
              <a:rPr lang="en-US" baseline="30000" dirty="0"/>
              <a:t>th</a:t>
            </a:r>
            <a:r>
              <a:rPr lang="en-US" dirty="0"/>
              <a:t> amendment prohibits the limitation of voting by reasons of race, are those protections preserved or undermined as voting (and voting related processes) move online</a:t>
            </a:r>
          </a:p>
          <a:p>
            <a:pPr lvl="2"/>
            <a:r>
              <a:rPr lang="en-US" dirty="0"/>
              <a:t>Does the “digital divide” have the effect of dis-enfranchising minority populations based on race?</a:t>
            </a:r>
          </a:p>
          <a:p>
            <a:pPr lvl="2"/>
            <a:r>
              <a:rPr lang="en-US" dirty="0"/>
              <a:t>Compare the variety of ways that states of the former confederacy limited rights of African Americans to vote (prior to the Voting Rights Act of 1965)</a:t>
            </a:r>
          </a:p>
          <a:p>
            <a:pPr lvl="3"/>
            <a:r>
              <a:rPr lang="en-US" dirty="0"/>
              <a:t>Poll Taxes</a:t>
            </a:r>
          </a:p>
          <a:p>
            <a:pPr lvl="3"/>
            <a:r>
              <a:rPr lang="en-US" dirty="0"/>
              <a:t>Literacy Tests</a:t>
            </a:r>
          </a:p>
          <a:p>
            <a:pPr lvl="2"/>
            <a:r>
              <a:rPr lang="en-US" dirty="0"/>
              <a:t>Note that biases that are reflected in ”historical” training data for AI become foundational to future AI decision making (See Science magazine in “references”).</a:t>
            </a:r>
          </a:p>
          <a:p>
            <a:pPr lvl="3"/>
            <a:endParaRPr lang="en-US" dirty="0"/>
          </a:p>
          <a:p>
            <a:pPr lvl="1"/>
            <a:r>
              <a:rPr lang="en-US" dirty="0"/>
              <a:t>[Other?]</a:t>
            </a:r>
          </a:p>
          <a:p>
            <a:r>
              <a:rPr lang="en-US" dirty="0"/>
              <a:t>References</a:t>
            </a:r>
          </a:p>
          <a:p>
            <a:pPr lvl="1"/>
            <a:r>
              <a:rPr lang="en-US" dirty="0"/>
              <a:t>Text: </a:t>
            </a:r>
          </a:p>
          <a:p>
            <a:pPr lvl="2"/>
            <a:r>
              <a:rPr lang="en-US" dirty="0"/>
              <a:t>Section 1.</a:t>
            </a:r>
            <a:br>
              <a:rPr lang="en-US" dirty="0"/>
            </a:br>
            <a:r>
              <a:rPr lang="en-US" dirty="0"/>
              <a:t>The right of citizens of the United States to vote shall not be denied or abridged by the United States or by any State on account of race, color, or previous condition of servitude--</a:t>
            </a:r>
          </a:p>
          <a:p>
            <a:pPr lvl="2"/>
            <a:r>
              <a:rPr lang="en-US" dirty="0"/>
              <a:t>Section 2.</a:t>
            </a:r>
            <a:br>
              <a:rPr lang="en-US" dirty="0"/>
            </a:br>
            <a:r>
              <a:rPr lang="en-US" dirty="0"/>
              <a:t>The Congress shall have the power to enforce this article by appropriate legislation</a:t>
            </a:r>
          </a:p>
          <a:p>
            <a:pPr lvl="1"/>
            <a:r>
              <a:rPr lang="en-US" dirty="0"/>
              <a:t>Science Magazine (10/25/190, p. 421 “Assessing Risk automating racism (A health care algorithm reflects underlying racial bias in society)”</a:t>
            </a:r>
          </a:p>
          <a:p>
            <a:pPr lvl="1"/>
            <a:endParaRPr lang="en-US" dirty="0"/>
          </a:p>
          <a:p>
            <a:endParaRPr lang="en-US" dirty="0"/>
          </a:p>
        </p:txBody>
      </p:sp>
    </p:spTree>
    <p:extLst>
      <p:ext uri="{BB962C8B-B14F-4D97-AF65-F5344CB8AC3E}">
        <p14:creationId xmlns:p14="http://schemas.microsoft.com/office/powerpoint/2010/main" val="1089218732"/>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10" y="242740"/>
            <a:ext cx="8229600" cy="1143000"/>
          </a:xfrm>
        </p:spPr>
        <p:txBody>
          <a:bodyPr>
            <a:noAutofit/>
          </a:bodyPr>
          <a:lstStyle/>
          <a:p>
            <a:r>
              <a:rPr lang="en-US" sz="3600" dirty="0"/>
              <a:t>231. US Constitution – 15</a:t>
            </a:r>
            <a:r>
              <a:rPr lang="en-US" sz="3600" baseline="30000" dirty="0"/>
              <a:t>th</a:t>
            </a:r>
            <a:r>
              <a:rPr lang="en-US" sz="3600" dirty="0"/>
              <a:t> Amendment – Voting Rights </a:t>
            </a:r>
          </a:p>
        </p:txBody>
      </p:sp>
      <p:sp>
        <p:nvSpPr>
          <p:cNvPr id="3" name="Content Placeholder 2"/>
          <p:cNvSpPr>
            <a:spLocks noGrp="1"/>
          </p:cNvSpPr>
          <p:nvPr>
            <p:ph idx="1"/>
          </p:nvPr>
        </p:nvSpPr>
        <p:spPr/>
        <p:txBody>
          <a:bodyPr>
            <a:normAutofit fontScale="92500" lnSpcReduction="10000"/>
          </a:bodyPr>
          <a:lstStyle/>
          <a:p>
            <a:r>
              <a:rPr lang="en-US" sz="2800" dirty="0"/>
              <a:t>Candidate Analytical Frameworks/Metrics/Actions</a:t>
            </a:r>
          </a:p>
          <a:p>
            <a:pPr lvl="1"/>
            <a:r>
              <a:rPr lang="en-US" sz="2400" dirty="0"/>
              <a:t>Consider “disparate impact” of application of technology system to voting-related systems</a:t>
            </a:r>
          </a:p>
          <a:p>
            <a:pPr lvl="2"/>
            <a:r>
              <a:rPr lang="en-US" sz="2000" dirty="0"/>
              <a:t>Does system result in dis-enfranchisement of individuals due to its complexity?  Its cost?</a:t>
            </a:r>
          </a:p>
          <a:p>
            <a:pPr lvl="2"/>
            <a:r>
              <a:rPr lang="en-US" sz="2000" dirty="0"/>
              <a:t>Is the system UI designed, developed and deployed to accommodate the variety of citizen capabilities and capacities and access to online resources to vote.</a:t>
            </a:r>
          </a:p>
          <a:p>
            <a:pPr lvl="2"/>
            <a:r>
              <a:rPr lang="en-US" sz="2000" dirty="0"/>
              <a:t>Are alternative methods for voting offered?</a:t>
            </a:r>
          </a:p>
          <a:p>
            <a:pPr lvl="2"/>
            <a:r>
              <a:rPr lang="en-US" sz="2000" dirty="0"/>
              <a:t>Can the training data for any algorithms applied by the system be reviewed or audited for evidence of unintended biases?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59028555"/>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232. US Constitution – 16</a:t>
            </a:r>
            <a:r>
              <a:rPr lang="en-US" sz="3600" baseline="30000" dirty="0"/>
              <a:t>th</a:t>
            </a:r>
            <a:r>
              <a:rPr lang="en-US" sz="3600" dirty="0"/>
              <a:t> Amendment – Federal Income Tax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the adoption or operation of the technology by government potentially undermine 16</a:t>
            </a:r>
            <a:r>
              <a:rPr lang="en-US" baseline="30000" dirty="0"/>
              <a:t>th</a:t>
            </a:r>
            <a:r>
              <a:rPr lang="en-US" dirty="0"/>
              <a:t> amendment protections?</a:t>
            </a:r>
          </a:p>
          <a:p>
            <a:pPr lvl="2"/>
            <a:r>
              <a:rPr lang="en-US" dirty="0"/>
              <a:t>Federal - - Does the technology permit the relocation of economic activity in a way that affects the “nexus” analysis for taxation purposes?</a:t>
            </a:r>
          </a:p>
          <a:p>
            <a:pPr lvl="2"/>
            <a:r>
              <a:rPr lang="en-US" dirty="0"/>
              <a:t>State</a:t>
            </a:r>
          </a:p>
          <a:p>
            <a:pPr lvl="1"/>
            <a:r>
              <a:rPr lang="en-US" dirty="0"/>
              <a:t>Income taxes are typically imposed on net income from various identified economic activities</a:t>
            </a:r>
          </a:p>
          <a:p>
            <a:pPr lvl="2"/>
            <a:r>
              <a:rPr lang="en-US" dirty="0"/>
              <a:t>As the value propositions associated with online information networks evolve, Is the tax base appropriate for enterprises that apply the technology?</a:t>
            </a:r>
          </a:p>
          <a:p>
            <a:pPr lvl="2"/>
            <a:r>
              <a:rPr lang="en-US" dirty="0"/>
              <a:t>How can “nexus’” for activity (such as tele-present surgery, etc.) be appropriately determined?  </a:t>
            </a:r>
          </a:p>
          <a:p>
            <a:pPr lvl="2"/>
            <a:r>
              <a:rPr lang="en-US" dirty="0"/>
              <a:t>How can double taxation be avoided with new sourcing rules?</a:t>
            </a:r>
          </a:p>
          <a:p>
            <a:pPr lvl="3"/>
            <a:r>
              <a:rPr lang="en-US" dirty="0"/>
              <a:t>Consider standard terms of OECD model income tax treaty</a:t>
            </a:r>
          </a:p>
          <a:p>
            <a:pPr lvl="2"/>
            <a:r>
              <a:rPr lang="en-US" dirty="0"/>
              <a:t>Be aware of distinguishing the base and processes for income tax from that of other taxes</a:t>
            </a:r>
          </a:p>
          <a:p>
            <a:pPr lvl="3"/>
            <a:r>
              <a:rPr lang="en-US" dirty="0"/>
              <a:t>VAT/Sales Tax</a:t>
            </a:r>
          </a:p>
          <a:p>
            <a:pPr lvl="3"/>
            <a:r>
              <a:rPr lang="en-US" dirty="0"/>
              <a:t>Property Tax</a:t>
            </a:r>
          </a:p>
          <a:p>
            <a:pPr lvl="3"/>
            <a:r>
              <a:rPr lang="en-US" dirty="0"/>
              <a:t>Other</a:t>
            </a:r>
          </a:p>
          <a:p>
            <a:pPr lvl="3"/>
            <a:endParaRPr lang="en-US" dirty="0"/>
          </a:p>
          <a:p>
            <a:pPr lvl="1"/>
            <a:r>
              <a:rPr lang="en-US" dirty="0"/>
              <a:t>[Other?]</a:t>
            </a:r>
          </a:p>
          <a:p>
            <a:r>
              <a:rPr lang="en-US" dirty="0"/>
              <a:t>References</a:t>
            </a:r>
          </a:p>
          <a:p>
            <a:pPr lvl="1"/>
            <a:r>
              <a:rPr lang="en-US" dirty="0"/>
              <a:t>Text: The Congress shall have power to lay and collect taxes on incomes, from whatever source derived, without apportionment among the several States, and without regard to any census or enumeration.</a:t>
            </a:r>
          </a:p>
          <a:p>
            <a:pPr lvl="1"/>
            <a:endParaRPr lang="en-US" dirty="0"/>
          </a:p>
          <a:p>
            <a:endParaRPr lang="en-US" dirty="0"/>
          </a:p>
        </p:txBody>
      </p:sp>
    </p:spTree>
    <p:extLst>
      <p:ext uri="{BB962C8B-B14F-4D97-AF65-F5344CB8AC3E}">
        <p14:creationId xmlns:p14="http://schemas.microsoft.com/office/powerpoint/2010/main" val="3463775986"/>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232. US Constitution – 16</a:t>
            </a:r>
            <a:r>
              <a:rPr lang="en-US" sz="3600" baseline="30000" dirty="0"/>
              <a:t>th</a:t>
            </a:r>
            <a:r>
              <a:rPr lang="en-US" sz="3600" dirty="0"/>
              <a:t> Amendment – Federal Income Tax </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Consider the traditional bases for finding ”nexus” and “taxing jurisdiction” for income tax purposes and how the adoption and operation of the technology will affect the imposition of tax</a:t>
            </a:r>
          </a:p>
          <a:p>
            <a:pPr lvl="2"/>
            <a:r>
              <a:rPr lang="en-US" sz="2000" dirty="0"/>
              <a:t>Ownership of property</a:t>
            </a:r>
          </a:p>
          <a:p>
            <a:pPr lvl="2"/>
            <a:r>
              <a:rPr lang="en-US" sz="2000" dirty="0"/>
              <a:t>Performance of services (dependent services and independent services)</a:t>
            </a:r>
          </a:p>
          <a:p>
            <a:pPr lvl="2"/>
            <a:r>
              <a:rPr lang="en-US" sz="2000" dirty="0"/>
              <a:t>Receipt of dividends, interest, royalties</a:t>
            </a:r>
          </a:p>
          <a:p>
            <a:pPr lvl="2"/>
            <a:r>
              <a:rPr lang="en-US" sz="2000" dirty="0"/>
              <a:t>Other activities</a:t>
            </a:r>
          </a:p>
          <a:p>
            <a:pPr lvl="1"/>
            <a:r>
              <a:rPr lang="en-US" sz="2400" dirty="0"/>
              <a:t>Consider new use cases enabled by the system under review that can potentially shift nexus and tax base variables.</a:t>
            </a:r>
          </a:p>
          <a:p>
            <a:pPr lvl="2"/>
            <a:r>
              <a:rPr lang="en-US" sz="2000" dirty="0"/>
              <a:t>Coin-based investment (services or dividends received)</a:t>
            </a:r>
          </a:p>
          <a:p>
            <a:pPr lvl="2"/>
            <a:r>
              <a:rPr lang="en-US" sz="2000" dirty="0"/>
              <a:t>Distributed enterprises</a:t>
            </a:r>
          </a:p>
          <a:p>
            <a:pPr lvl="3"/>
            <a:r>
              <a:rPr lang="en-US" sz="1600" dirty="0"/>
              <a:t>Where does income generating activity of eBay, Airbnb, UBER take place?</a:t>
            </a:r>
          </a:p>
          <a:p>
            <a:pPr lvl="1"/>
            <a:r>
              <a:rPr lang="en-US" sz="2400" dirty="0"/>
              <a:t>Do decisions made about deployment of the system affect the tax treatment of the system in operation?</a:t>
            </a:r>
          </a:p>
          <a:p>
            <a:pPr lvl="2"/>
            <a:r>
              <a:rPr lang="en-US" sz="2000" dirty="0"/>
              <a:t>Server location</a:t>
            </a:r>
          </a:p>
          <a:p>
            <a:pPr lvl="2"/>
            <a:r>
              <a:rPr lang="en-US" sz="2000" dirty="0"/>
              <a:t>Support location</a:t>
            </a:r>
          </a:p>
          <a:p>
            <a:pPr lvl="2"/>
            <a:r>
              <a:rPr lang="en-US" sz="2000" dirty="0"/>
              <a:t>Data location</a:t>
            </a:r>
          </a:p>
          <a:p>
            <a:pPr lvl="3"/>
            <a:endParaRPr lang="en-US" sz="16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63978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4C5E-0F50-4247-9524-C0D1A2441D34}"/>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4CFEFA33-2B21-7E45-9ABB-097315E51D17}"/>
              </a:ext>
            </a:extLst>
          </p:cNvPr>
          <p:cNvSpPr>
            <a:spLocks noGrp="1"/>
          </p:cNvSpPr>
          <p:nvPr>
            <p:ph idx="1"/>
          </p:nvPr>
        </p:nvSpPr>
        <p:spPr/>
        <p:txBody>
          <a:bodyPr>
            <a:normAutofit fontScale="55000" lnSpcReduction="20000"/>
          </a:bodyPr>
          <a:lstStyle/>
          <a:p>
            <a:pPr marL="0" indent="0">
              <a:buNone/>
            </a:pPr>
            <a:r>
              <a:rPr lang="en-US" dirty="0"/>
              <a:t>631. </a:t>
            </a:r>
            <a:r>
              <a:rPr lang="en-US"/>
              <a:t>Inaccurate Encoding/</a:t>
            </a:r>
            <a:r>
              <a:rPr lang="en-US" dirty="0"/>
              <a:t>Decoding (Mental Models) – Statistical Significance </a:t>
            </a:r>
          </a:p>
          <a:p>
            <a:pPr marL="0" indent="0">
              <a:buNone/>
            </a:pPr>
            <a:r>
              <a:rPr lang="en-US" dirty="0"/>
              <a:t>632. </a:t>
            </a:r>
            <a:r>
              <a:rPr lang="en-US"/>
              <a:t>Inaccurate Encoding/</a:t>
            </a:r>
            <a:r>
              <a:rPr lang="en-US" dirty="0"/>
              <a:t>Decoding (Mental Models) – P-Value</a:t>
            </a:r>
          </a:p>
          <a:p>
            <a:pPr marL="0" indent="0">
              <a:buNone/>
            </a:pPr>
            <a:r>
              <a:rPr lang="en-US" dirty="0"/>
              <a:t>633. </a:t>
            </a:r>
            <a:r>
              <a:rPr lang="en-US"/>
              <a:t>Inaccurate Encoding/</a:t>
            </a:r>
            <a:r>
              <a:rPr lang="en-US" dirty="0"/>
              <a:t>Decoding (Mental Models) – Replication Crisis</a:t>
            </a:r>
          </a:p>
          <a:p>
            <a:pPr marL="0" indent="0">
              <a:buNone/>
            </a:pPr>
            <a:r>
              <a:rPr lang="en-US" dirty="0"/>
              <a:t>634. </a:t>
            </a:r>
            <a:r>
              <a:rPr lang="en-US"/>
              <a:t>Inaccurate Encoding/</a:t>
            </a:r>
            <a:r>
              <a:rPr lang="en-US" dirty="0"/>
              <a:t>Decoding (Mental Models) – Data Dredging</a:t>
            </a:r>
          </a:p>
          <a:p>
            <a:pPr marL="0" indent="0">
              <a:buNone/>
            </a:pPr>
            <a:r>
              <a:rPr lang="en-US" dirty="0"/>
              <a:t>635. </a:t>
            </a:r>
            <a:r>
              <a:rPr lang="en-US"/>
              <a:t>Inaccurate Encoding/</a:t>
            </a:r>
            <a:r>
              <a:rPr lang="en-US" dirty="0"/>
              <a:t>Decoding (Mental Models) – Publication Bias</a:t>
            </a:r>
          </a:p>
          <a:p>
            <a:pPr marL="0" indent="0">
              <a:buNone/>
            </a:pPr>
            <a:r>
              <a:rPr lang="en-US" dirty="0"/>
              <a:t>636. </a:t>
            </a:r>
            <a:r>
              <a:rPr lang="en-US"/>
              <a:t>Inaccurate Encoding/</a:t>
            </a:r>
            <a:r>
              <a:rPr lang="en-US" dirty="0"/>
              <a:t>Decoding (Mental Models) – Systematic Review</a:t>
            </a:r>
          </a:p>
          <a:p>
            <a:pPr marL="0" indent="0">
              <a:buNone/>
            </a:pPr>
            <a:r>
              <a:rPr lang="en-US" dirty="0"/>
              <a:t>637. </a:t>
            </a:r>
            <a:r>
              <a:rPr lang="en-US"/>
              <a:t>Inaccurate Encoding/</a:t>
            </a:r>
            <a:r>
              <a:rPr lang="en-US" dirty="0"/>
              <a:t>Decoding (Mental Models) – Meta-Analyses</a:t>
            </a:r>
          </a:p>
          <a:p>
            <a:pPr marL="0" indent="0">
              <a:buNone/>
            </a:pPr>
            <a:r>
              <a:rPr lang="en-US" dirty="0"/>
              <a:t>638. </a:t>
            </a:r>
            <a:r>
              <a:rPr lang="en-US"/>
              <a:t>Inaccurate Encoding/</a:t>
            </a:r>
            <a:r>
              <a:rPr lang="en-US" dirty="0"/>
              <a:t>Decoding (Mental Models) – Pro-Con List</a:t>
            </a:r>
          </a:p>
          <a:p>
            <a:pPr marL="0" indent="0">
              <a:buNone/>
            </a:pPr>
            <a:r>
              <a:rPr lang="en-US" dirty="0"/>
              <a:t>639. </a:t>
            </a:r>
            <a:r>
              <a:rPr lang="en-US"/>
              <a:t>Inaccurate Encoding/</a:t>
            </a:r>
            <a:r>
              <a:rPr lang="en-US" dirty="0"/>
              <a:t>Decoding (Mental Models) – Grass-is-Greener Mentality</a:t>
            </a:r>
          </a:p>
          <a:p>
            <a:pPr marL="0" indent="0">
              <a:buNone/>
            </a:pPr>
            <a:r>
              <a:rPr lang="en-US" dirty="0"/>
              <a:t>640. </a:t>
            </a:r>
            <a:r>
              <a:rPr lang="en-US"/>
              <a:t>Inaccurate Encoding/</a:t>
            </a:r>
            <a:r>
              <a:rPr lang="en-US" dirty="0"/>
              <a:t>Decoding (Mental Models) – Maslow’s Hammer</a:t>
            </a:r>
          </a:p>
          <a:p>
            <a:pPr marL="0" indent="0">
              <a:buNone/>
            </a:pPr>
            <a:r>
              <a:rPr lang="en-US" dirty="0"/>
              <a:t>641. </a:t>
            </a:r>
            <a:r>
              <a:rPr lang="en-US"/>
              <a:t>Inaccurate Encoding/</a:t>
            </a:r>
            <a:r>
              <a:rPr lang="en-US" dirty="0"/>
              <a:t>Decoding (Mental Models) – Cost Benefit Analysis</a:t>
            </a:r>
          </a:p>
          <a:p>
            <a:pPr marL="0" indent="0">
              <a:buNone/>
            </a:pPr>
            <a:r>
              <a:rPr lang="en-US" dirty="0"/>
              <a:t>642. </a:t>
            </a:r>
            <a:r>
              <a:rPr lang="en-US"/>
              <a:t>Inaccurate Encoding/</a:t>
            </a:r>
            <a:r>
              <a:rPr lang="en-US" dirty="0"/>
              <a:t>Decoding (Mental Models) – Inflation</a:t>
            </a:r>
          </a:p>
          <a:p>
            <a:pPr marL="0" indent="0">
              <a:buNone/>
            </a:pPr>
            <a:r>
              <a:rPr lang="en-US" dirty="0"/>
              <a:t>643. </a:t>
            </a:r>
            <a:r>
              <a:rPr lang="en-US"/>
              <a:t>Inaccurate Encoding/</a:t>
            </a:r>
            <a:r>
              <a:rPr lang="en-US" dirty="0"/>
              <a:t>Decoding (Mental Models) – Sensitivity Analysis</a:t>
            </a:r>
          </a:p>
          <a:p>
            <a:pPr marL="0" indent="0">
              <a:buNone/>
            </a:pPr>
            <a:r>
              <a:rPr lang="en-US" dirty="0"/>
              <a:t>644. </a:t>
            </a:r>
            <a:r>
              <a:rPr lang="en-US"/>
              <a:t>Inaccurate Encoding/</a:t>
            </a:r>
            <a:r>
              <a:rPr lang="en-US" dirty="0"/>
              <a:t>Decoding (Mental Models) – Garbage in, Garbage out</a:t>
            </a:r>
          </a:p>
          <a:p>
            <a:pPr marL="0" indent="0">
              <a:buNone/>
            </a:pPr>
            <a:r>
              <a:rPr lang="en-US" dirty="0"/>
              <a:t>645. </a:t>
            </a:r>
            <a:r>
              <a:rPr lang="en-US"/>
              <a:t>Inaccurate Encoding/</a:t>
            </a:r>
            <a:r>
              <a:rPr lang="en-US" dirty="0"/>
              <a:t>Decoding (Mental Models) – Decision Tree</a:t>
            </a:r>
          </a:p>
          <a:p>
            <a:pPr marL="0" indent="0">
              <a:buNone/>
            </a:pPr>
            <a:endParaRPr lang="en-US" dirty="0"/>
          </a:p>
        </p:txBody>
      </p:sp>
    </p:spTree>
    <p:extLst>
      <p:ext uri="{BB962C8B-B14F-4D97-AF65-F5344CB8AC3E}">
        <p14:creationId xmlns:p14="http://schemas.microsoft.com/office/powerpoint/2010/main" val="1463811751"/>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233. US Constitution – 19</a:t>
            </a:r>
            <a:r>
              <a:rPr lang="en-US" sz="3600" baseline="30000" dirty="0"/>
              <a:t>th</a:t>
            </a:r>
            <a:r>
              <a:rPr lang="en-US" sz="3600" dirty="0"/>
              <a:t> Amendment – Women’s Right to Vote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the adoption or operation of the technology by government in the context of voting systems potentially undermine 19</a:t>
            </a:r>
            <a:r>
              <a:rPr lang="en-US" baseline="30000" dirty="0"/>
              <a:t>th</a:t>
            </a:r>
            <a:r>
              <a:rPr lang="en-US" dirty="0"/>
              <a:t> amendment protections?</a:t>
            </a:r>
          </a:p>
          <a:p>
            <a:pPr lvl="2"/>
            <a:r>
              <a:rPr lang="en-US" dirty="0"/>
              <a:t>Federal</a:t>
            </a:r>
          </a:p>
          <a:p>
            <a:pPr lvl="2"/>
            <a:r>
              <a:rPr lang="en-US" dirty="0"/>
              <a:t>State</a:t>
            </a:r>
          </a:p>
          <a:p>
            <a:pPr lvl="1"/>
            <a:r>
              <a:rPr lang="en-US" dirty="0"/>
              <a:t>Is the technology and its UI suitable for application in voting contexts</a:t>
            </a:r>
          </a:p>
          <a:p>
            <a:pPr lvl="2"/>
            <a:r>
              <a:rPr lang="en-US" dirty="0"/>
              <a:t>Will the technology have disparate impact of individuals based on gender?</a:t>
            </a:r>
          </a:p>
          <a:p>
            <a:pPr lvl="1"/>
            <a:r>
              <a:rPr lang="en-US" dirty="0"/>
              <a:t>Is the relative dearth of female participation in technology design, deployment, development and implementation a potential source of disparate impact where such technologies are applied in voting contexts?</a:t>
            </a:r>
          </a:p>
          <a:p>
            <a:pPr lvl="1"/>
            <a:r>
              <a:rPr lang="en-US" dirty="0"/>
              <a:t>Did the training data that was used to develop the algorithmic, machine learning, and/or AI components of the system introduce biases in the system that have a disparate impact on female participation in voting?</a:t>
            </a:r>
          </a:p>
          <a:p>
            <a:endParaRPr lang="en-US" dirty="0"/>
          </a:p>
          <a:p>
            <a:pPr lvl="1"/>
            <a:r>
              <a:rPr lang="en-US" dirty="0"/>
              <a:t>[Other?]</a:t>
            </a:r>
          </a:p>
          <a:p>
            <a:r>
              <a:rPr lang="en-US" dirty="0"/>
              <a:t>References</a:t>
            </a:r>
          </a:p>
          <a:p>
            <a:pPr lvl="1"/>
            <a:r>
              <a:rPr lang="en-US" dirty="0"/>
              <a:t>Text: </a:t>
            </a:r>
          </a:p>
          <a:p>
            <a:pPr lvl="2"/>
            <a:r>
              <a:rPr lang="en-US" dirty="0"/>
              <a:t>The right of citizens of the United States to vote shall not be denied or abridged by the United States or by any State on account of sex.</a:t>
            </a:r>
          </a:p>
          <a:p>
            <a:pPr lvl="2"/>
            <a:r>
              <a:rPr lang="en-US" dirty="0"/>
              <a:t>Congress shall have power to enforce this article by appropriate legislation.</a:t>
            </a:r>
          </a:p>
          <a:p>
            <a:pPr lvl="1"/>
            <a:endParaRPr lang="en-US" dirty="0"/>
          </a:p>
          <a:p>
            <a:endParaRPr lang="en-US" dirty="0"/>
          </a:p>
        </p:txBody>
      </p:sp>
    </p:spTree>
    <p:extLst>
      <p:ext uri="{BB962C8B-B14F-4D97-AF65-F5344CB8AC3E}">
        <p14:creationId xmlns:p14="http://schemas.microsoft.com/office/powerpoint/2010/main" val="3921899536"/>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233. US Constitution – 19</a:t>
            </a:r>
            <a:r>
              <a:rPr lang="en-US" sz="3600" baseline="30000" dirty="0"/>
              <a:t>th</a:t>
            </a:r>
            <a:r>
              <a:rPr lang="en-US" sz="3600" dirty="0"/>
              <a:t> Amendment – Women’s Right to Vote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Although voting is only a single use case for information networks, its importance as a type of interaction raises the stakes of assuring equal access for all persons.</a:t>
            </a:r>
          </a:p>
          <a:p>
            <a:pPr lvl="1"/>
            <a:r>
              <a:rPr lang="en-US" sz="2400" dirty="0"/>
              <a:t>Be aware that critiques of differential benefits and effects of technology based on gender differences can take on constitutional dimensions when the technology is employed in voting contexts</a:t>
            </a:r>
          </a:p>
          <a:p>
            <a:pPr lvl="1"/>
            <a:r>
              <a:rPr lang="en-US" sz="2400" dirty="0"/>
              <a:t>Be aware of the different platforms that are used by different genders</a:t>
            </a:r>
          </a:p>
          <a:p>
            <a:pPr lvl="1"/>
            <a:r>
              <a:rPr lang="en-US" sz="2400" dirty="0"/>
              <a:t>Be aware of the different ways that genders use technology</a:t>
            </a:r>
          </a:p>
          <a:p>
            <a:pPr lvl="1"/>
            <a:r>
              <a:rPr lang="en-US" sz="2400" dirty="0"/>
              <a:t>Does the design and/or operation of the technology make an assumption about binary gender identification that could be inconsistent with user/operator realities?</a:t>
            </a:r>
          </a:p>
          <a:p>
            <a:pPr lvl="2"/>
            <a:r>
              <a:rPr lang="en-US" sz="2000" dirty="0"/>
              <a:t>Are UIs, use cases, operating instructions, etc. attentive to issues that might arise?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21396818"/>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234. US Constitution – 24</a:t>
            </a:r>
            <a:r>
              <a:rPr lang="en-US" sz="3600" baseline="30000" dirty="0"/>
              <a:t>th</a:t>
            </a:r>
            <a:r>
              <a:rPr lang="en-US" sz="3600" dirty="0"/>
              <a:t> Amendment – Abolition of Poll Tax in Federal Elections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Does the adoption or operation of the technology by government potentially undermine 24</a:t>
            </a:r>
            <a:r>
              <a:rPr lang="en-US" baseline="30000" dirty="0"/>
              <a:t>th</a:t>
            </a:r>
            <a:r>
              <a:rPr lang="en-US" dirty="0"/>
              <a:t> amendment protections?</a:t>
            </a:r>
          </a:p>
          <a:p>
            <a:pPr lvl="2"/>
            <a:r>
              <a:rPr lang="en-US" dirty="0"/>
              <a:t>Federal</a:t>
            </a:r>
          </a:p>
          <a:p>
            <a:pPr lvl="2"/>
            <a:r>
              <a:rPr lang="en-US" dirty="0"/>
              <a:t>State – Supreme Court ruled that equal protection clause (14</a:t>
            </a:r>
            <a:r>
              <a:rPr lang="en-US" baseline="30000" dirty="0"/>
              <a:t>th</a:t>
            </a:r>
            <a:r>
              <a:rPr lang="en-US" dirty="0"/>
              <a:t> amendment) applied the 24</a:t>
            </a:r>
            <a:r>
              <a:rPr lang="en-US" baseline="30000" dirty="0"/>
              <a:t>th</a:t>
            </a:r>
            <a:r>
              <a:rPr lang="en-US" dirty="0"/>
              <a:t> amendment to the states.</a:t>
            </a:r>
          </a:p>
          <a:p>
            <a:pPr lvl="1"/>
            <a:r>
              <a:rPr lang="en-US" dirty="0"/>
              <a:t>The 24</a:t>
            </a:r>
            <a:r>
              <a:rPr lang="en-US" baseline="30000" dirty="0"/>
              <a:t>th</a:t>
            </a:r>
            <a:r>
              <a:rPr lang="en-US" dirty="0"/>
              <a:t> amendment was intended to end the practice of states to impose poll taxes to prevent poor populations from voting</a:t>
            </a:r>
          </a:p>
          <a:p>
            <a:pPr lvl="1"/>
            <a:r>
              <a:rPr lang="en-US" dirty="0"/>
              <a:t>As the processes of voting migrate to technical devices (such as mobile devices), does this create an economic barrier to voting by poor people who might not have the technology or resources?</a:t>
            </a:r>
          </a:p>
          <a:p>
            <a:pPr lvl="2"/>
            <a:r>
              <a:rPr lang="en-US" dirty="0"/>
              <a:t>Will alternative voting methods (such as the use of paper ballots at centralized polling places) be as readily available as voting through the technology system?</a:t>
            </a:r>
          </a:p>
          <a:p>
            <a:pPr lvl="2"/>
            <a:r>
              <a:rPr lang="en-US" dirty="0"/>
              <a:t>[Other?]</a:t>
            </a:r>
          </a:p>
          <a:p>
            <a:r>
              <a:rPr lang="en-US" dirty="0"/>
              <a:t>References</a:t>
            </a:r>
          </a:p>
          <a:p>
            <a:r>
              <a:rPr lang="en-US" dirty="0"/>
              <a:t>Text: </a:t>
            </a:r>
          </a:p>
          <a:p>
            <a:pPr lvl="1"/>
            <a:r>
              <a:rPr lang="en-US" dirty="0"/>
              <a:t>Section 1.</a:t>
            </a:r>
            <a:br>
              <a:rPr lang="en-US" dirty="0"/>
            </a:br>
            <a:r>
              <a:rPr lang="en-US" dirty="0"/>
              <a:t>The right of citizens of the United States to vote in any primary or other election for President or Vice President, for electors for President or Vice President, or for Senator or Representative in Congress, shall not be denied or abridged by the United States or any State by reason of failure to pay poll tax or other tax.</a:t>
            </a:r>
          </a:p>
          <a:p>
            <a:pPr lvl="1"/>
            <a:r>
              <a:rPr lang="en-US" dirty="0"/>
              <a:t>Section 2.</a:t>
            </a:r>
            <a:br>
              <a:rPr lang="en-US" dirty="0"/>
            </a:br>
            <a:r>
              <a:rPr lang="en-US" dirty="0"/>
              <a:t>The Congress shall have power to enforce this article by appropriate legislation.</a:t>
            </a:r>
          </a:p>
          <a:p>
            <a:pPr lvl="1"/>
            <a:endParaRPr lang="en-US" dirty="0"/>
          </a:p>
          <a:p>
            <a:endParaRPr lang="en-US" dirty="0"/>
          </a:p>
        </p:txBody>
      </p:sp>
    </p:spTree>
    <p:extLst>
      <p:ext uri="{BB962C8B-B14F-4D97-AF65-F5344CB8AC3E}">
        <p14:creationId xmlns:p14="http://schemas.microsoft.com/office/powerpoint/2010/main" val="414318590"/>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234. US Constitution – 24</a:t>
            </a:r>
            <a:r>
              <a:rPr lang="en-US" sz="3600" baseline="30000" dirty="0"/>
              <a:t>th</a:t>
            </a:r>
            <a:r>
              <a:rPr lang="en-US" sz="3600" dirty="0"/>
              <a:t> Amendment – Abolition of Poll Tax in Federal Elections </a:t>
            </a:r>
          </a:p>
        </p:txBody>
      </p:sp>
      <p:sp>
        <p:nvSpPr>
          <p:cNvPr id="3" name="Content Placeholder 2"/>
          <p:cNvSpPr>
            <a:spLocks noGrp="1"/>
          </p:cNvSpPr>
          <p:nvPr>
            <p:ph idx="1"/>
          </p:nvPr>
        </p:nvSpPr>
        <p:spPr/>
        <p:txBody>
          <a:bodyPr>
            <a:normAutofit fontScale="92500" lnSpcReduction="20000"/>
          </a:bodyPr>
          <a:lstStyle/>
          <a:p>
            <a:r>
              <a:rPr lang="en-US" sz="2800" dirty="0"/>
              <a:t>Candidate Analytical Frameworks/Metrics/Actions</a:t>
            </a:r>
          </a:p>
          <a:p>
            <a:pPr lvl="1"/>
            <a:r>
              <a:rPr lang="en-US" sz="2400" dirty="0"/>
              <a:t>While poll taxes reflect specific state action to create unfavorable economics with the intention to dis-enfranchise poor populations, the exclusions of the poor from voting processes can also take other forms of economic prerequisites</a:t>
            </a:r>
          </a:p>
          <a:p>
            <a:pPr lvl="1"/>
            <a:r>
              <a:rPr lang="en-US" sz="2400" dirty="0"/>
              <a:t>If and to the extent that the technology system is applied in the context of voting, will access to the technology be limited such that it has the effect of making voting less available to poor populations</a:t>
            </a:r>
          </a:p>
          <a:p>
            <a:pPr lvl="2"/>
            <a:r>
              <a:rPr lang="en-US" sz="2000" dirty="0"/>
              <a:t>E.g., voting app that can only be used on expensive smart phone</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6352207"/>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235. US Constitution – 26</a:t>
            </a:r>
            <a:r>
              <a:rPr lang="en-US" sz="3600" baseline="30000" dirty="0"/>
              <a:t>th</a:t>
            </a:r>
            <a:r>
              <a:rPr lang="en-US" sz="3600" dirty="0"/>
              <a:t> Amendment – Right to Vote at Age 18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the adoption or operation of the technology by government potentially undermine 26</a:t>
            </a:r>
            <a:r>
              <a:rPr lang="en-US" baseline="30000" dirty="0"/>
              <a:t>th</a:t>
            </a:r>
            <a:r>
              <a:rPr lang="en-US" dirty="0"/>
              <a:t> amendment protections?</a:t>
            </a:r>
          </a:p>
          <a:p>
            <a:pPr lvl="2"/>
            <a:r>
              <a:rPr lang="en-US" dirty="0"/>
              <a:t>Federal</a:t>
            </a:r>
          </a:p>
          <a:p>
            <a:pPr lvl="2"/>
            <a:r>
              <a:rPr lang="en-US" dirty="0"/>
              <a:t>State</a:t>
            </a:r>
          </a:p>
          <a:p>
            <a:pPr lvl="1"/>
            <a:r>
              <a:rPr lang="en-US" dirty="0"/>
              <a:t>The 26</a:t>
            </a:r>
            <a:r>
              <a:rPr lang="en-US" baseline="30000" dirty="0"/>
              <a:t>th</a:t>
            </a:r>
            <a:r>
              <a:rPr lang="en-US" dirty="0"/>
              <a:t> amendment is typically viewed as applicable to voting by younger people</a:t>
            </a:r>
          </a:p>
          <a:p>
            <a:pPr lvl="2"/>
            <a:r>
              <a:rPr lang="en-US" dirty="0"/>
              <a:t>Can the 26</a:t>
            </a:r>
            <a:r>
              <a:rPr lang="en-US" baseline="30000" dirty="0"/>
              <a:t>th</a:t>
            </a:r>
            <a:r>
              <a:rPr lang="en-US" dirty="0"/>
              <a:t> amendment support the argument that voting not be not denied on account of older age </a:t>
            </a:r>
          </a:p>
          <a:p>
            <a:pPr lvl="2"/>
            <a:r>
              <a:rPr lang="en-US" dirty="0"/>
              <a:t>Are systems used for voting and their User Interfaces confusing for older and elderly citizens?</a:t>
            </a:r>
          </a:p>
          <a:p>
            <a:pPr lvl="2"/>
            <a:r>
              <a:rPr lang="en-US" dirty="0"/>
              <a:t>[Other?]</a:t>
            </a:r>
          </a:p>
          <a:p>
            <a:r>
              <a:rPr lang="en-US" dirty="0"/>
              <a:t>References</a:t>
            </a:r>
          </a:p>
          <a:p>
            <a:pPr lvl="1"/>
            <a:r>
              <a:rPr lang="en-US" dirty="0"/>
              <a:t>Text: Section 1.</a:t>
            </a:r>
            <a:br>
              <a:rPr lang="en-US" dirty="0"/>
            </a:br>
            <a:r>
              <a:rPr lang="en-US" dirty="0"/>
              <a:t>The right of citizens of the United States, who are eighteen years of age or older, to vote shall not be denied or abridged by the United States or by any State on account of age.</a:t>
            </a:r>
          </a:p>
          <a:p>
            <a:pPr lvl="1"/>
            <a:r>
              <a:rPr lang="en-US" dirty="0"/>
              <a:t>Section 2.</a:t>
            </a:r>
            <a:br>
              <a:rPr lang="en-US" dirty="0"/>
            </a:br>
            <a:r>
              <a:rPr lang="en-US" dirty="0"/>
              <a:t>The Congress shall have power to enforce this article by appropriate legislation.</a:t>
            </a:r>
          </a:p>
          <a:p>
            <a:pPr lvl="1"/>
            <a:endParaRPr lang="en-US" dirty="0"/>
          </a:p>
          <a:p>
            <a:endParaRPr lang="en-US" dirty="0"/>
          </a:p>
        </p:txBody>
      </p:sp>
    </p:spTree>
    <p:extLst>
      <p:ext uri="{BB962C8B-B14F-4D97-AF65-F5344CB8AC3E}">
        <p14:creationId xmlns:p14="http://schemas.microsoft.com/office/powerpoint/2010/main" val="324374104"/>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235. US Constitution – 26</a:t>
            </a:r>
            <a:r>
              <a:rPr lang="en-US" sz="3600" baseline="30000" dirty="0"/>
              <a:t>th</a:t>
            </a:r>
            <a:r>
              <a:rPr lang="en-US" sz="3600" dirty="0"/>
              <a:t> Amendment – Right to Vote at Age 18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Where the technical system is to be deployed directly or indirectly with respect to voting systems, user interfaces (UIs) of the technical system should be subject to testing to confirm that they are equally useful and understandable to citizens of various ages.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7046794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236. Sovereign Immunity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The concept of “sovereign immunity” shields government entities for liability associated with their pursuit of government activities</a:t>
            </a:r>
          </a:p>
          <a:p>
            <a:pPr lvl="1"/>
            <a:r>
              <a:rPr lang="en-US" dirty="0"/>
              <a:t>Does the deployment of the technology system involve the engagement in activities that would not be covered by concepts of sovereign immunity</a:t>
            </a:r>
          </a:p>
          <a:p>
            <a:pPr lvl="2"/>
            <a:r>
              <a:rPr lang="en-US" dirty="0"/>
              <a:t>What is the nature of the liability that might be experienced by a governmental user or operator of the technology?</a:t>
            </a:r>
          </a:p>
          <a:p>
            <a:pPr lvl="1"/>
            <a:r>
              <a:rPr lang="en-US" dirty="0"/>
              <a:t>Is deployment among federal government agencies replicable where other factors are absent (like SI)</a:t>
            </a:r>
          </a:p>
          <a:p>
            <a:pPr lvl="1"/>
            <a:r>
              <a:rPr lang="en-US" dirty="0"/>
              <a:t>Is the implementation of the technology system dependent upon the responsibility/liability of a role-player in the system, such that where. A government party pursuing government functions. (such that it can enjoy some form of sovereign immunity) is placed in that position it upsets the balance of responsibility necessary to make the system sustainable.</a:t>
            </a:r>
          </a:p>
          <a:p>
            <a:pPr lvl="2"/>
            <a:r>
              <a:rPr lang="en-US" dirty="0"/>
              <a:t>If the system depends on potential liability to prompt stakeholder action, is that present in a government implementation.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01934461"/>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236. Sovereign Immunity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Examine the performance expectations and dependencies of the system to identify potential liability dependencies</a:t>
            </a:r>
          </a:p>
          <a:p>
            <a:pPr lvl="2"/>
            <a:r>
              <a:rPr lang="en-US" sz="2000" dirty="0"/>
              <a:t>Include internal components of the system</a:t>
            </a:r>
          </a:p>
          <a:p>
            <a:pPr lvl="2"/>
            <a:r>
              <a:rPr lang="en-US" sz="2000" dirty="0"/>
              <a:t>Review external dependencies of the system</a:t>
            </a:r>
          </a:p>
          <a:p>
            <a:pPr lvl="1"/>
            <a:r>
              <a:rPr lang="en-US" sz="2400" dirty="0"/>
              <a:t>Where governmental agency with sovereign immunity from liability is present as a stakeholder in a particular system deployment, and is engaged in a role in the system where their performance is critical to the operation of the overall system, are there other ways to compensate  for their immunity from liability that are still consistent with system operation?</a:t>
            </a:r>
          </a:p>
          <a:p>
            <a:pPr lvl="2"/>
            <a:r>
              <a:rPr lang="en-US" sz="2000" dirty="0"/>
              <a:t>Insurance</a:t>
            </a:r>
          </a:p>
          <a:p>
            <a:pPr lvl="2"/>
            <a:r>
              <a:rPr lang="en-US" sz="2000" dirty="0"/>
              <a:t>Guarantees</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747139650"/>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237. Cloud (Contract) Dependency?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Users of  cloud services are typically unable to negotiate their terms of service for using cloud services</a:t>
            </a:r>
          </a:p>
          <a:p>
            <a:pPr lvl="2"/>
            <a:r>
              <a:rPr lang="en-US" dirty="0"/>
              <a:t>The “fixed” nature of cloud contracts has the result that cloud service users must find different ways to address any risks to which they are exposed under such contracts</a:t>
            </a:r>
          </a:p>
          <a:p>
            <a:pPr lvl="1"/>
            <a:r>
              <a:rPr lang="en-US" dirty="0"/>
              <a:t>If the terms of service of the cloud. Services provider are altered or modified unilaterally by the cloud service provider,  the cloud. Service customer might not be able  to achieve corresponding and compensating adjustments in their  other customer and supplier agreements to address or absorb any new risks caused by such change.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44052839"/>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237. Cloud (Contract) Dependency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Cloud customers should be particularly attentive to reducing their risks to unilateral cloud contract modification</a:t>
            </a:r>
          </a:p>
          <a:p>
            <a:pPr lvl="2"/>
            <a:r>
              <a:rPr lang="en-US" sz="2000" dirty="0"/>
              <a:t>Include modification and termination provisions that reference changes to required cloud arrangements as trigger events</a:t>
            </a:r>
          </a:p>
          <a:p>
            <a:pPr lvl="2"/>
            <a:r>
              <a:rPr lang="en-US" sz="2000" dirty="0"/>
              <a:t>Consider provisions that facilitate change in cloud provider if needed to address new liabilities</a:t>
            </a:r>
          </a:p>
          <a:p>
            <a:pPr lvl="3"/>
            <a:r>
              <a:rPr lang="en-US" sz="1600" dirty="0"/>
              <a:t>Data portability</a:t>
            </a:r>
          </a:p>
          <a:p>
            <a:pPr lvl="3"/>
            <a:r>
              <a:rPr lang="en-US" sz="1600" dirty="0"/>
              <a:t>Assistance in transition</a:t>
            </a:r>
          </a:p>
          <a:p>
            <a:pPr lvl="1"/>
            <a:r>
              <a:rPr lang="en-US" sz="2400" dirty="0"/>
              <a:t>Cloud  customers should assure that availability and consistency of service and service terms match their needs and that future changes to cloud terms are bounded by safeguards</a:t>
            </a:r>
          </a:p>
          <a:p>
            <a:pPr lvl="2"/>
            <a:r>
              <a:rPr lang="en-US" sz="2000" dirty="0"/>
              <a:t>Prior notice of change</a:t>
            </a:r>
          </a:p>
          <a:p>
            <a:pPr lvl="2"/>
            <a:r>
              <a:rPr lang="en-US" sz="2000" dirty="0"/>
              <a:t>Backward compatibility of future service?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24050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091-6657-674C-8BCA-B34565DCD1E3}"/>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FC12BDC4-0084-5C43-9963-CD11A6DD0171}"/>
              </a:ext>
            </a:extLst>
          </p:cNvPr>
          <p:cNvSpPr>
            <a:spLocks noGrp="1"/>
          </p:cNvSpPr>
          <p:nvPr>
            <p:ph idx="1"/>
          </p:nvPr>
        </p:nvSpPr>
        <p:spPr/>
        <p:txBody>
          <a:bodyPr>
            <a:normAutofit fontScale="55000" lnSpcReduction="20000"/>
          </a:bodyPr>
          <a:lstStyle/>
          <a:p>
            <a:pPr marL="0" indent="0">
              <a:buNone/>
            </a:pPr>
            <a:r>
              <a:rPr lang="en-US" dirty="0"/>
              <a:t>646. </a:t>
            </a:r>
            <a:r>
              <a:rPr lang="en-US"/>
              <a:t>Inaccurate Encoding/</a:t>
            </a:r>
            <a:r>
              <a:rPr lang="en-US" dirty="0"/>
              <a:t>Decoding (Mental Models) – Expected Value </a:t>
            </a:r>
          </a:p>
          <a:p>
            <a:pPr marL="0" indent="0">
              <a:buNone/>
            </a:pPr>
            <a:r>
              <a:rPr lang="en-US" dirty="0"/>
              <a:t>647. </a:t>
            </a:r>
            <a:r>
              <a:rPr lang="en-US"/>
              <a:t>Inaccurate Encoding/</a:t>
            </a:r>
            <a:r>
              <a:rPr lang="en-US" dirty="0"/>
              <a:t>Decoding (Mental Models) – Utility Values</a:t>
            </a:r>
          </a:p>
          <a:p>
            <a:pPr marL="0" indent="0">
              <a:buNone/>
            </a:pPr>
            <a:r>
              <a:rPr lang="en-US" dirty="0"/>
              <a:t>648. </a:t>
            </a:r>
            <a:r>
              <a:rPr lang="en-US"/>
              <a:t>Inaccurate Encoding/</a:t>
            </a:r>
            <a:r>
              <a:rPr lang="en-US" dirty="0"/>
              <a:t>Decoding (Mental Models) – Utilitarianism</a:t>
            </a:r>
          </a:p>
          <a:p>
            <a:pPr marL="0" indent="0">
              <a:buNone/>
            </a:pPr>
            <a:r>
              <a:rPr lang="en-US" dirty="0"/>
              <a:t>649. </a:t>
            </a:r>
            <a:r>
              <a:rPr lang="en-US"/>
              <a:t>Inaccurate Encoding/</a:t>
            </a:r>
            <a:r>
              <a:rPr lang="en-US" dirty="0"/>
              <a:t>Decoding (Mental Models) – Black Swan Events</a:t>
            </a:r>
          </a:p>
          <a:p>
            <a:pPr marL="0" indent="0">
              <a:buNone/>
            </a:pPr>
            <a:r>
              <a:rPr lang="en-US" dirty="0"/>
              <a:t>650. </a:t>
            </a:r>
            <a:r>
              <a:rPr lang="en-US"/>
              <a:t>Inaccurate Encoding/</a:t>
            </a:r>
            <a:r>
              <a:rPr lang="en-US" dirty="0"/>
              <a:t>Decoding (Mental Models) – Fat-Tailed Distributions</a:t>
            </a:r>
          </a:p>
          <a:p>
            <a:pPr marL="0" indent="0">
              <a:buNone/>
            </a:pPr>
            <a:r>
              <a:rPr lang="en-US" dirty="0"/>
              <a:t>651. </a:t>
            </a:r>
            <a:r>
              <a:rPr lang="en-US"/>
              <a:t>Inaccurate Encoding/</a:t>
            </a:r>
            <a:r>
              <a:rPr lang="en-US" dirty="0"/>
              <a:t>Decoding (Mental Models) – Systems </a:t>
            </a:r>
            <a:r>
              <a:rPr lang="en-US" dirty="0" err="1"/>
              <a:t>THinking</a:t>
            </a:r>
            <a:endParaRPr lang="en-US" dirty="0"/>
          </a:p>
          <a:p>
            <a:pPr marL="0" indent="0">
              <a:buNone/>
            </a:pPr>
            <a:r>
              <a:rPr lang="en-US" dirty="0"/>
              <a:t>652. </a:t>
            </a:r>
            <a:r>
              <a:rPr lang="en-US"/>
              <a:t>Inaccurate Encoding/</a:t>
            </a:r>
            <a:r>
              <a:rPr lang="en-US" dirty="0"/>
              <a:t>Decoding (Mental Models) – </a:t>
            </a:r>
            <a:r>
              <a:rPr lang="en-US" dirty="0" err="1"/>
              <a:t>Chatelier’s</a:t>
            </a:r>
            <a:r>
              <a:rPr lang="en-US" dirty="0"/>
              <a:t> Principle</a:t>
            </a:r>
          </a:p>
          <a:p>
            <a:pPr marL="0" indent="0">
              <a:buNone/>
            </a:pPr>
            <a:r>
              <a:rPr lang="en-US" dirty="0"/>
              <a:t>653. </a:t>
            </a:r>
            <a:r>
              <a:rPr lang="en-US"/>
              <a:t>Inaccurate Encoding/</a:t>
            </a:r>
            <a:r>
              <a:rPr lang="en-US" dirty="0"/>
              <a:t>Decoding (Mental Models) – Hysteresis</a:t>
            </a:r>
          </a:p>
          <a:p>
            <a:pPr marL="0" indent="0">
              <a:buNone/>
            </a:pPr>
            <a:r>
              <a:rPr lang="en-US" dirty="0"/>
              <a:t>654. </a:t>
            </a:r>
            <a:r>
              <a:rPr lang="en-US"/>
              <a:t>Inaccurate Encoding/</a:t>
            </a:r>
            <a:r>
              <a:rPr lang="en-US" dirty="0"/>
              <a:t>Decoding (Mental Models) – Monte Carlo Simulation</a:t>
            </a:r>
          </a:p>
          <a:p>
            <a:pPr marL="0" indent="0">
              <a:buNone/>
            </a:pPr>
            <a:r>
              <a:rPr lang="en-US" dirty="0"/>
              <a:t>655. </a:t>
            </a:r>
            <a:r>
              <a:rPr lang="en-US"/>
              <a:t>Inaccurate Encoding/</a:t>
            </a:r>
            <a:r>
              <a:rPr lang="en-US" dirty="0"/>
              <a:t>Decoding (Mental Models) – Local v. Global Optimum</a:t>
            </a:r>
          </a:p>
          <a:p>
            <a:pPr marL="0" indent="0">
              <a:buNone/>
            </a:pPr>
            <a:r>
              <a:rPr lang="en-US" dirty="0"/>
              <a:t>656. </a:t>
            </a:r>
            <a:r>
              <a:rPr lang="en-US"/>
              <a:t>Inaccurate Encoding/</a:t>
            </a:r>
            <a:r>
              <a:rPr lang="en-US" dirty="0"/>
              <a:t>Decoding (Mental Models) – Unknown Unknowns</a:t>
            </a:r>
          </a:p>
          <a:p>
            <a:pPr marL="0" indent="0">
              <a:buNone/>
            </a:pPr>
            <a:r>
              <a:rPr lang="en-US" dirty="0"/>
              <a:t>657. </a:t>
            </a:r>
            <a:r>
              <a:rPr lang="en-US"/>
              <a:t>Inaccurate Encoding/</a:t>
            </a:r>
            <a:r>
              <a:rPr lang="en-US" dirty="0"/>
              <a:t>Decoding (Mental Models) – Scenario Analysis</a:t>
            </a:r>
          </a:p>
          <a:p>
            <a:pPr marL="0" indent="0">
              <a:buNone/>
            </a:pPr>
            <a:r>
              <a:rPr lang="en-US" dirty="0"/>
              <a:t>658. </a:t>
            </a:r>
            <a:r>
              <a:rPr lang="en-US"/>
              <a:t>Inaccurate Encoding/</a:t>
            </a:r>
            <a:r>
              <a:rPr lang="en-US" dirty="0"/>
              <a:t>Decoding (Mental Models) – Thought Experiment</a:t>
            </a:r>
          </a:p>
          <a:p>
            <a:pPr marL="0" indent="0">
              <a:buNone/>
            </a:pPr>
            <a:r>
              <a:rPr lang="en-US" dirty="0"/>
              <a:t>659. </a:t>
            </a:r>
            <a:r>
              <a:rPr lang="en-US"/>
              <a:t>Inaccurate Encoding/</a:t>
            </a:r>
            <a:r>
              <a:rPr lang="en-US" dirty="0"/>
              <a:t>Decoding (Mental Models) – Counterfactual Thinking</a:t>
            </a:r>
          </a:p>
          <a:p>
            <a:pPr marL="0" indent="0">
              <a:buNone/>
            </a:pPr>
            <a:r>
              <a:rPr lang="en-US" dirty="0"/>
              <a:t>660. </a:t>
            </a:r>
            <a:r>
              <a:rPr lang="en-US"/>
              <a:t>Inaccurate Encoding/</a:t>
            </a:r>
            <a:r>
              <a:rPr lang="en-US" dirty="0"/>
              <a:t>Decoding (Mental Models) – Lateral Thinking </a:t>
            </a:r>
          </a:p>
        </p:txBody>
      </p:sp>
    </p:spTree>
    <p:extLst>
      <p:ext uri="{BB962C8B-B14F-4D97-AF65-F5344CB8AC3E}">
        <p14:creationId xmlns:p14="http://schemas.microsoft.com/office/powerpoint/2010/main" val="1364678536"/>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238. Non-Domestic Content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Where systems are dependent directly or indirectly on non–domestic (aka “imported”) content,  subsystems, or components, additional potential system integrity risk issues (and corresponding interruptions in service) are introduced associated with that cross-border dependency</a:t>
            </a:r>
          </a:p>
          <a:p>
            <a:pPr lvl="2"/>
            <a:r>
              <a:rPr lang="en-US" dirty="0"/>
              <a:t>Potential interruptions from import controls imposed in user’s country</a:t>
            </a:r>
          </a:p>
          <a:p>
            <a:pPr lvl="2"/>
            <a:r>
              <a:rPr lang="en-US" dirty="0"/>
              <a:t>Potential interruptions from export controls imposed in producer’s country</a:t>
            </a:r>
          </a:p>
          <a:p>
            <a:pPr lvl="2"/>
            <a:r>
              <a:rPr lang="en-US" dirty="0"/>
              <a:t>Potential interruptions from boycotts, cartel policies, embargoes, etc. engaged in by mixes of public and private parties</a:t>
            </a:r>
          </a:p>
          <a:p>
            <a:pPr lvl="1"/>
            <a:r>
              <a:rPr lang="en-US" dirty="0"/>
              <a:t>[Other?]</a:t>
            </a:r>
          </a:p>
          <a:p>
            <a:r>
              <a:rPr lang="en-US" dirty="0"/>
              <a:t>References</a:t>
            </a:r>
          </a:p>
          <a:p>
            <a:pPr lvl="1"/>
            <a:r>
              <a:rPr lang="en-US" dirty="0"/>
              <a:t>Issues with Huawei asserted by US government</a:t>
            </a:r>
          </a:p>
          <a:p>
            <a:pPr lvl="1"/>
            <a:r>
              <a:rPr lang="en-US" dirty="0"/>
              <a:t>Issues with US social network content asserted by Chinese government</a:t>
            </a:r>
          </a:p>
          <a:p>
            <a:endParaRPr lang="en-US" dirty="0"/>
          </a:p>
        </p:txBody>
      </p:sp>
    </p:spTree>
    <p:extLst>
      <p:ext uri="{BB962C8B-B14F-4D97-AF65-F5344CB8AC3E}">
        <p14:creationId xmlns:p14="http://schemas.microsoft.com/office/powerpoint/2010/main" val="2641065817"/>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238. Non-Domestic Content </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All socio-technical systems are dependent on other socio-technical systems for operation within expected performance parameters</a:t>
            </a:r>
          </a:p>
          <a:p>
            <a:pPr lvl="1"/>
            <a:r>
              <a:rPr lang="en-US" sz="2400" dirty="0"/>
              <a:t>Providers and buyers of sociotechnical systems (Including sociotechnical information systems) should ”map out” the domestic and international components of both the supply chain and the customer/user base that is anticipated to host a given system</a:t>
            </a:r>
          </a:p>
          <a:p>
            <a:pPr lvl="2"/>
            <a:r>
              <a:rPr lang="en-US" sz="1600" dirty="0"/>
              <a:t>Any system interactions that cross a geo-political “border” should be closely examined to identify the potential for risk associated with that border</a:t>
            </a:r>
          </a:p>
          <a:p>
            <a:pPr lvl="2"/>
            <a:r>
              <a:rPr lang="en-US" sz="1600" dirty="0"/>
              <a:t>Borders are unique because they involve sovereigns, which are entities that can Unilaterally create duties for other parties without their permission or forgiveness</a:t>
            </a:r>
          </a:p>
          <a:p>
            <a:pPr lvl="2"/>
            <a:r>
              <a:rPr lang="en-US" sz="1600" dirty="0"/>
              <a:t>Sovereigns are “present” (behind the scenes) in EVERY human interaction</a:t>
            </a:r>
          </a:p>
          <a:p>
            <a:pPr lvl="3"/>
            <a:r>
              <a:rPr lang="en-US" sz="1200" dirty="0"/>
              <a:t>Where multiple sovereigns are involved (as in a cross border agreement and supply chain), there may be no pathways for appeal or recourse for other stakeholders that are negatively affected by sovereign decisions and actions</a:t>
            </a:r>
          </a:p>
          <a:p>
            <a:pPr lvl="3"/>
            <a:r>
              <a:rPr lang="en-US" sz="1200" dirty="0"/>
              <a:t>“When elephants fight, it is the grass that gets crushed”</a:t>
            </a:r>
          </a:p>
          <a:p>
            <a:pPr lvl="1"/>
            <a:r>
              <a:rPr lang="en-US" sz="2000" dirty="0"/>
              <a:t>A helpful strategy for solutions in cross border interactions is to create a “third space” in between the sovereigns that can be organized in a manner  that is not adequately informed by either sovereign’s practices/policies/norms</a:t>
            </a:r>
          </a:p>
          <a:p>
            <a:pPr lvl="2"/>
            <a:r>
              <a:rPr lang="en-US" sz="1600" dirty="0"/>
              <a:t>De-risk. New threats and vulnerabilities in the “third space” in ways that none of the parties, including the sovereigns themselves, can achieve unilaterally</a:t>
            </a:r>
          </a:p>
          <a:p>
            <a:pPr lvl="2"/>
            <a:r>
              <a:rPr lang="en-US" sz="1600" dirty="0"/>
              <a:t>Self-regulatory entities and structures</a:t>
            </a:r>
          </a:p>
          <a:p>
            <a:pPr lvl="2"/>
            <a:r>
              <a:rPr lang="en-US" sz="1600" dirty="0"/>
              <a:t>Third party monitoring</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2615615"/>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239. Risk Under Other Risk Frameworks - Generally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Is there risk of failure or default under another applicable risk framework?  </a:t>
            </a:r>
          </a:p>
          <a:p>
            <a:pPr lvl="1"/>
            <a:r>
              <a:rPr lang="en-US" dirty="0"/>
              <a:t>When technical systems are deployed and operated in contexts in which other systems also operate, there can be clashes between the systems</a:t>
            </a:r>
          </a:p>
          <a:p>
            <a:pPr lvl="2"/>
            <a:r>
              <a:rPr lang="en-US" dirty="0"/>
              <a:t>The operation of one system intended to reduce system risk may cause threats or affect vulnerabilities of other related or contiguous systems</a:t>
            </a:r>
          </a:p>
          <a:p>
            <a:pPr lvl="1"/>
            <a:r>
              <a:rPr lang="en-US" dirty="0"/>
              <a:t>Sub-systems of the same larger system might operate with inadequate coordination, causing undue interaction friction and cost</a:t>
            </a:r>
          </a:p>
          <a:p>
            <a:pPr lvl="1"/>
            <a:r>
              <a:rPr lang="en-US" dirty="0"/>
              <a:t>Risk frameworks take many forms, and are embedded and foundational to every socio-technical system upon which humans currently rely</a:t>
            </a:r>
          </a:p>
          <a:p>
            <a:pPr lvl="2"/>
            <a:r>
              <a:rPr lang="en-US" dirty="0"/>
              <a:t>How can a single entity (Human or institutional) hope to address the myriad complexity of other risk frameworks, embedded in systems that they rely upon?</a:t>
            </a:r>
          </a:p>
          <a:p>
            <a:pPr lvl="2"/>
            <a:endParaRPr lang="en-US" dirty="0"/>
          </a:p>
          <a:p>
            <a:pPr lvl="1"/>
            <a:r>
              <a:rPr lang="en-US" dirty="0"/>
              <a:t>How resolved?</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60944461"/>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239. Risk Under Other Risk Frameworks - Generally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Current institutional,  normative, legal and other social structures reflect a functionally ”balanced” (homeostatic) state among historical power structures</a:t>
            </a:r>
          </a:p>
          <a:p>
            <a:pPr lvl="2"/>
            <a:r>
              <a:rPr lang="en-US" sz="2000" dirty="0"/>
              <a:t>Historical structures optimized for entities that had power in those earlier contexts</a:t>
            </a:r>
          </a:p>
          <a:p>
            <a:pPr lvl="3"/>
            <a:r>
              <a:rPr lang="en-US" sz="1600" dirty="0"/>
              <a:t>Historical structures might not all be fit-for-function in new interaction environments in which they are depended upon to act</a:t>
            </a:r>
          </a:p>
          <a:p>
            <a:pPr lvl="3"/>
            <a:r>
              <a:rPr lang="en-US" sz="1600" dirty="0"/>
              <a:t>“Risk frameworks” expressed in policy, technology deployments, of archaic institutions might produce levels of “risk exhaust” that is excessive in relation to the benefit of those organizations</a:t>
            </a:r>
          </a:p>
          <a:p>
            <a:pPr lvl="2"/>
            <a:r>
              <a:rPr lang="en-US" sz="2000" dirty="0"/>
              <a:t>Consider applying co-management structures to address the “risk commons” that arise when mitigation of a risk in a system creates risk in another system(s)</a:t>
            </a:r>
          </a:p>
          <a:p>
            <a:pPr lvl="1"/>
            <a:r>
              <a:rPr lang="en-US" sz="2400" dirty="0"/>
              <a:t>Map the duties/rights, or benefits/burdens dyads to address balancing multiple simultaneous threats</a:t>
            </a:r>
          </a:p>
          <a:p>
            <a:pPr lvl="2"/>
            <a:r>
              <a:rPr lang="en-US" sz="2000" dirty="0"/>
              <a:t>Consider whether the mitigation of risk is limited by the 4 color problem in cartography</a:t>
            </a:r>
          </a:p>
          <a:p>
            <a:pPr lvl="3"/>
            <a:r>
              <a:rPr lang="en-US" sz="1600" dirty="0"/>
              <a:t>Is there a mathematical limitation on the number of different solutions (colors in the original problem) that can be applied to systems in contact with one another?</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262929692"/>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240. What Are </a:t>
            </a:r>
            <a:r>
              <a:rPr lang="en-US" sz="3200" i="1" dirty="0"/>
              <a:t>Commercial</a:t>
            </a:r>
            <a:r>
              <a:rPr lang="en-US" sz="3200" dirty="0"/>
              <a:t> Concerns With </a:t>
            </a:r>
            <a:br>
              <a:rPr lang="en-US" sz="3200" dirty="0"/>
            </a:br>
            <a:r>
              <a:rPr lang="en-US" sz="3200" dirty="0"/>
              <a:t>Widespread Adoption By </a:t>
            </a:r>
            <a:r>
              <a:rPr lang="en-US" sz="3200" i="1" dirty="0"/>
              <a:t>Government</a:t>
            </a:r>
            <a:r>
              <a:rPr lang="en-US" sz="3200" dirty="0"/>
              <a:t> Entities?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Governments can create environments that favor one technology system over another in several ways:</a:t>
            </a:r>
          </a:p>
          <a:p>
            <a:pPr lvl="2"/>
            <a:r>
              <a:rPr lang="en-US" dirty="0"/>
              <a:t>Government legislation and regulation can create environments that are more conducive to a given technology/policy</a:t>
            </a:r>
          </a:p>
          <a:p>
            <a:pPr lvl="2"/>
            <a:r>
              <a:rPr lang="en-US" dirty="0"/>
              <a:t>Government use/purchase/adoption of a given technology/policy. Can. Push entities that. Deal. With. Government to adopt compatible solutions. (aka. Government “power of the purse”)</a:t>
            </a:r>
          </a:p>
          <a:p>
            <a:pPr lvl="2"/>
            <a:r>
              <a:rPr lang="en-US" dirty="0"/>
              <a:t>Government adoption of a given socio-technical information system can give rise to a form of “de-facto” standardization relating to the technology  and policy that are foundational to the adopted system</a:t>
            </a:r>
          </a:p>
          <a:p>
            <a:pPr lvl="1"/>
            <a:r>
              <a:rPr lang="en-US" dirty="0"/>
              <a:t>Such de-facto standardization may have far ranging implications that were not considered or analyzed in the design/development/deployment of the system</a:t>
            </a:r>
          </a:p>
          <a:p>
            <a:pPr lvl="2"/>
            <a:r>
              <a:rPr lang="en-US" dirty="0"/>
              <a:t>Governments have different operational needs than private entities (individuals and organizations)</a:t>
            </a:r>
          </a:p>
          <a:p>
            <a:pPr lvl="2"/>
            <a:r>
              <a:rPr lang="en-US" dirty="0"/>
              <a:t>De-facto standard  created by government adoption may be harmful to other stakeholders</a:t>
            </a:r>
          </a:p>
          <a:p>
            <a:pPr lvl="3"/>
            <a:r>
              <a:rPr lang="en-US" dirty="0"/>
              <a:t>More costly</a:t>
            </a:r>
          </a:p>
          <a:p>
            <a:pPr lvl="3"/>
            <a:r>
              <a:rPr lang="en-US" dirty="0"/>
              <a:t>Riskier</a:t>
            </a:r>
          </a:p>
          <a:p>
            <a:pPr lvl="1"/>
            <a:r>
              <a:rPr lang="en-US" dirty="0"/>
              <a:t>Consider notion of government “mandate” implicit  in adoption as akin to Kant’s “categorical imperative”</a:t>
            </a:r>
          </a:p>
          <a:p>
            <a:pPr lvl="2"/>
            <a:r>
              <a:rPr lang="en-US" dirty="0"/>
              <a:t>Just because individuals (or a single actor” acts rationally, it doesn’t mean that society will act rationally in gross or that the decision will not harm other stakeholders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791576167"/>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240. What Are </a:t>
            </a:r>
            <a:r>
              <a:rPr lang="en-US" sz="3200" i="1" dirty="0"/>
              <a:t>Commercial</a:t>
            </a:r>
            <a:r>
              <a:rPr lang="en-US" sz="3200" dirty="0"/>
              <a:t> Concerns With </a:t>
            </a:r>
            <a:br>
              <a:rPr lang="en-US" sz="3200" dirty="0"/>
            </a:br>
            <a:r>
              <a:rPr lang="en-US" sz="3200" dirty="0"/>
              <a:t>Widespread Adoption By </a:t>
            </a:r>
            <a:r>
              <a:rPr lang="en-US" sz="3200" i="1" dirty="0"/>
              <a:t>Government</a:t>
            </a:r>
            <a:r>
              <a:rPr lang="en-US" sz="3200" dirty="0"/>
              <a:t> Entities?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dirty="0"/>
              <a:t>Help government to understand issues and implications of proposed rules</a:t>
            </a:r>
          </a:p>
          <a:p>
            <a:pPr lvl="2"/>
            <a:r>
              <a:rPr lang="en-US" dirty="0"/>
              <a:t>This requires coordination and common purpose across stakeholders to avoid dilution of multiple messages</a:t>
            </a:r>
          </a:p>
          <a:p>
            <a:pPr lvl="2"/>
            <a:r>
              <a:rPr lang="en-US" dirty="0"/>
              <a:t>Potentially harmful and aspects of government “de-facto” standards (established by legislation/regulation and/or “power of the purse”) can be anticipated and mitigated by active normative engagement by non-governmental stakeholders</a:t>
            </a:r>
          </a:p>
          <a:p>
            <a:pPr lvl="2"/>
            <a:r>
              <a:rPr lang="en-US" dirty="0"/>
              <a:t>Standard setting</a:t>
            </a:r>
          </a:p>
          <a:p>
            <a:pPr lvl="2"/>
            <a:r>
              <a:rPr lang="en-US" dirty="0"/>
              <a:t>Industry and civil society organizations</a:t>
            </a:r>
          </a:p>
          <a:p>
            <a:pPr lvl="1"/>
            <a:r>
              <a:rPr lang="en-US" dirty="0"/>
              <a:t>Non-governmental entities can get out ahead of government entities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703220396"/>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2800" dirty="0"/>
              <a:t>241.  What Are </a:t>
            </a:r>
            <a:r>
              <a:rPr lang="en-US" sz="2800" i="1" dirty="0"/>
              <a:t>Regulatory/Government</a:t>
            </a:r>
            <a:r>
              <a:rPr lang="en-US" sz="2800" dirty="0"/>
              <a:t> Concerns With Widespread Adoption By </a:t>
            </a:r>
            <a:r>
              <a:rPr lang="en-US" sz="2800" i="1" dirty="0"/>
              <a:t>Commercial </a:t>
            </a:r>
            <a:r>
              <a:rPr lang="en-US" sz="2800" dirty="0"/>
              <a:t>Entities?</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If the technology system under review is widely adopted by commercial entities, could it lead to:</a:t>
            </a:r>
          </a:p>
          <a:p>
            <a:pPr lvl="2"/>
            <a:r>
              <a:rPr lang="en-US" dirty="0"/>
              <a:t>Antitrust concerns about system users P2P behaviors</a:t>
            </a:r>
          </a:p>
          <a:p>
            <a:pPr lvl="2"/>
            <a:r>
              <a:rPr lang="en-US" dirty="0"/>
              <a:t>Intrusions on traditionally governmental functions by commercial entities that are not subject to discipline in the polls.</a:t>
            </a:r>
          </a:p>
          <a:p>
            <a:pPr lvl="3"/>
            <a:r>
              <a:rPr lang="en-US" dirty="0"/>
              <a:t>Monetary controls</a:t>
            </a:r>
          </a:p>
          <a:p>
            <a:pPr lvl="4"/>
            <a:r>
              <a:rPr lang="en-US" dirty="0"/>
              <a:t>Alternative currency systems</a:t>
            </a:r>
          </a:p>
          <a:p>
            <a:pPr lvl="3"/>
            <a:r>
              <a:rPr lang="en-US" dirty="0"/>
              <a:t>Police power/adjudication of disputes</a:t>
            </a:r>
          </a:p>
          <a:p>
            <a:pPr lvl="3"/>
            <a:r>
              <a:rPr lang="en-US" dirty="0"/>
              <a:t>Loss of public space</a:t>
            </a:r>
          </a:p>
          <a:p>
            <a:pPr lvl="3"/>
            <a:r>
              <a:rPr lang="en-US" dirty="0"/>
              <a:t>Other</a:t>
            </a:r>
          </a:p>
          <a:p>
            <a:pPr lvl="4"/>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1498034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241.  What Are </a:t>
            </a:r>
            <a:r>
              <a:rPr lang="en-US" sz="2800" i="1" dirty="0"/>
              <a:t>Regulatory/Government</a:t>
            </a:r>
            <a:r>
              <a:rPr lang="en-US" sz="2800" dirty="0"/>
              <a:t> Concerns With Widespread Adoption By </a:t>
            </a:r>
            <a:r>
              <a:rPr lang="en-US" sz="2800" i="1" dirty="0"/>
              <a:t>Commercial </a:t>
            </a:r>
            <a:r>
              <a:rPr lang="en-US" sz="2800" dirty="0"/>
              <a:t>Entities?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197126756"/>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242. Risk Under Other Risk Frameworks - UN SDGs - Generally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Does the technology system help to further and/or measure the “Targets” and “Indicators” associated with the SDGs?</a:t>
            </a:r>
          </a:p>
          <a:p>
            <a:pPr lvl="2"/>
            <a:r>
              <a:rPr lang="en-US" dirty="0"/>
              <a:t>Coordination among multiple SDG “Verticals”: 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”Targets” and “Indicators” at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09567991"/>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242. Risk Under Other Risk Frameworks – </a:t>
            </a:r>
            <a:br>
              <a:rPr lang="en-US" sz="3200" dirty="0"/>
            </a:br>
            <a:r>
              <a:rPr lang="en-US" sz="3200" dirty="0"/>
              <a:t>UN SDGs - Generally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80904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4C5E-0F50-4247-9524-C0D1A2441D34}"/>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4CFEFA33-2B21-7E45-9ABB-097315E51D17}"/>
              </a:ext>
            </a:extLst>
          </p:cNvPr>
          <p:cNvSpPr>
            <a:spLocks noGrp="1"/>
          </p:cNvSpPr>
          <p:nvPr>
            <p:ph idx="1"/>
          </p:nvPr>
        </p:nvSpPr>
        <p:spPr/>
        <p:txBody>
          <a:bodyPr>
            <a:normAutofit fontScale="55000" lnSpcReduction="20000"/>
          </a:bodyPr>
          <a:lstStyle/>
          <a:p>
            <a:pPr marL="0" indent="0">
              <a:buNone/>
            </a:pPr>
            <a:r>
              <a:rPr lang="en-US" dirty="0"/>
              <a:t>661. </a:t>
            </a:r>
            <a:r>
              <a:rPr lang="en-US"/>
              <a:t>Inaccurate Encoding/</a:t>
            </a:r>
            <a:r>
              <a:rPr lang="en-US" dirty="0"/>
              <a:t>Decoding (Mental Models) – Group Think </a:t>
            </a:r>
          </a:p>
          <a:p>
            <a:pPr marL="0" indent="0">
              <a:buNone/>
            </a:pPr>
            <a:r>
              <a:rPr lang="en-US" dirty="0"/>
              <a:t>662. </a:t>
            </a:r>
            <a:r>
              <a:rPr lang="en-US"/>
              <a:t>Inaccurate Encoding/</a:t>
            </a:r>
            <a:r>
              <a:rPr lang="en-US" dirty="0"/>
              <a:t>Decoding (Mental Models) – Bandwagon Effect</a:t>
            </a:r>
          </a:p>
          <a:p>
            <a:pPr marL="0" indent="0">
              <a:buNone/>
            </a:pPr>
            <a:r>
              <a:rPr lang="en-US" dirty="0"/>
              <a:t>663. </a:t>
            </a:r>
            <a:r>
              <a:rPr lang="en-US"/>
              <a:t>Inaccurate Encoding/</a:t>
            </a:r>
            <a:r>
              <a:rPr lang="en-US" dirty="0"/>
              <a:t>Decoding (Mental Models)-Divergent v. Convergent Thinking</a:t>
            </a:r>
          </a:p>
          <a:p>
            <a:pPr marL="0" indent="0">
              <a:buNone/>
            </a:pPr>
            <a:r>
              <a:rPr lang="en-US" dirty="0"/>
              <a:t>664. </a:t>
            </a:r>
            <a:r>
              <a:rPr lang="en-US"/>
              <a:t>Inaccurate Encoding/</a:t>
            </a:r>
            <a:r>
              <a:rPr lang="en-US" dirty="0"/>
              <a:t>Decoding (Mental Models) – </a:t>
            </a:r>
            <a:r>
              <a:rPr lang="en-US" dirty="0" err="1"/>
              <a:t>Crowdsourcoing</a:t>
            </a:r>
            <a:endParaRPr lang="en-US" dirty="0"/>
          </a:p>
          <a:p>
            <a:pPr marL="0" indent="0">
              <a:buNone/>
            </a:pPr>
            <a:r>
              <a:rPr lang="en-US" dirty="0"/>
              <a:t>665. </a:t>
            </a:r>
            <a:r>
              <a:rPr lang="en-US"/>
              <a:t>Inaccurate Encoding/</a:t>
            </a:r>
            <a:r>
              <a:rPr lang="en-US" dirty="0"/>
              <a:t>Decoding (Mental Models) – Prediction Market</a:t>
            </a:r>
          </a:p>
          <a:p>
            <a:pPr marL="0" indent="0">
              <a:buNone/>
            </a:pPr>
            <a:r>
              <a:rPr lang="en-US" dirty="0"/>
              <a:t>666. </a:t>
            </a:r>
            <a:r>
              <a:rPr lang="en-US"/>
              <a:t>Inaccurate Encoding/</a:t>
            </a:r>
            <a:r>
              <a:rPr lang="en-US" dirty="0"/>
              <a:t>Decoding (Mental Models) – </a:t>
            </a:r>
            <a:r>
              <a:rPr lang="en-US" dirty="0" err="1"/>
              <a:t>Superforecasters</a:t>
            </a:r>
            <a:endParaRPr lang="en-US" dirty="0"/>
          </a:p>
          <a:p>
            <a:pPr marL="0" indent="0">
              <a:buNone/>
            </a:pPr>
            <a:r>
              <a:rPr lang="en-US" dirty="0"/>
              <a:t>667. </a:t>
            </a:r>
            <a:r>
              <a:rPr lang="en-US"/>
              <a:t>Inaccurate Encoding/</a:t>
            </a:r>
            <a:r>
              <a:rPr lang="en-US" dirty="0"/>
              <a:t>Decoding (Mental Models) – Business Case</a:t>
            </a:r>
          </a:p>
          <a:p>
            <a:pPr marL="0" indent="0">
              <a:buNone/>
            </a:pPr>
            <a:r>
              <a:rPr lang="en-US" dirty="0"/>
              <a:t>668. </a:t>
            </a:r>
            <a:r>
              <a:rPr lang="en-US"/>
              <a:t>Inaccurate Encoding/</a:t>
            </a:r>
            <a:r>
              <a:rPr lang="en-US" dirty="0"/>
              <a:t>Decoding (Mental Models) – Arms Race</a:t>
            </a:r>
          </a:p>
          <a:p>
            <a:pPr marL="0" indent="0">
              <a:buNone/>
            </a:pPr>
            <a:r>
              <a:rPr lang="en-US" dirty="0"/>
              <a:t>669. </a:t>
            </a:r>
            <a:r>
              <a:rPr lang="en-US"/>
              <a:t>Inaccurate Encoding/</a:t>
            </a:r>
            <a:r>
              <a:rPr lang="en-US" dirty="0"/>
              <a:t>Decoding (Mental Models) – Game Theory</a:t>
            </a:r>
          </a:p>
          <a:p>
            <a:pPr marL="0" indent="0">
              <a:buNone/>
            </a:pPr>
            <a:r>
              <a:rPr lang="en-US" dirty="0"/>
              <a:t>670. </a:t>
            </a:r>
            <a:r>
              <a:rPr lang="en-US"/>
              <a:t>Inaccurate Encoding/</a:t>
            </a:r>
            <a:r>
              <a:rPr lang="en-US" dirty="0"/>
              <a:t>Decoding (Mental Models) – Prisoner’s Dilemma</a:t>
            </a:r>
          </a:p>
          <a:p>
            <a:pPr marL="0" indent="0">
              <a:buNone/>
            </a:pPr>
            <a:r>
              <a:rPr lang="en-US" dirty="0"/>
              <a:t>671. </a:t>
            </a:r>
            <a:r>
              <a:rPr lang="en-US"/>
              <a:t>Inaccurate Encoding/</a:t>
            </a:r>
            <a:r>
              <a:rPr lang="en-US" dirty="0"/>
              <a:t>Decoding (Mental Models) – Nash Equilibrium</a:t>
            </a:r>
          </a:p>
          <a:p>
            <a:pPr marL="0" indent="0">
              <a:buNone/>
            </a:pPr>
            <a:r>
              <a:rPr lang="en-US" dirty="0"/>
              <a:t>672. </a:t>
            </a:r>
            <a:r>
              <a:rPr lang="en-US"/>
              <a:t>Inaccurate Encoding/</a:t>
            </a:r>
            <a:r>
              <a:rPr lang="en-US" dirty="0"/>
              <a:t>Decoding (Mental Models) – Tit-for-Tat</a:t>
            </a:r>
          </a:p>
          <a:p>
            <a:pPr marL="0" indent="0">
              <a:buNone/>
            </a:pPr>
            <a:r>
              <a:rPr lang="en-US" dirty="0"/>
              <a:t>673. </a:t>
            </a:r>
            <a:r>
              <a:rPr lang="en-US"/>
              <a:t>Inaccurate Encoding/</a:t>
            </a:r>
            <a:r>
              <a:rPr lang="en-US" dirty="0"/>
              <a:t>Decoding (Mental Models) – Reciprocity</a:t>
            </a:r>
          </a:p>
          <a:p>
            <a:pPr marL="0" indent="0">
              <a:buNone/>
            </a:pPr>
            <a:r>
              <a:rPr lang="en-US" dirty="0"/>
              <a:t>674. </a:t>
            </a:r>
            <a:r>
              <a:rPr lang="en-US"/>
              <a:t>Inaccurate Encoding/</a:t>
            </a:r>
            <a:r>
              <a:rPr lang="en-US" dirty="0"/>
              <a:t>Decoding (Mental Models) – Liking</a:t>
            </a:r>
          </a:p>
          <a:p>
            <a:pPr marL="0" indent="0">
              <a:buNone/>
            </a:pPr>
            <a:r>
              <a:rPr lang="en-US" dirty="0"/>
              <a:t>675. </a:t>
            </a:r>
            <a:r>
              <a:rPr lang="en-US"/>
              <a:t>Inaccurate Encoding/</a:t>
            </a:r>
            <a:r>
              <a:rPr lang="en-US" dirty="0"/>
              <a:t>Decoding (Mental Models) – Social Proof</a:t>
            </a:r>
          </a:p>
          <a:p>
            <a:pPr marL="0" indent="0">
              <a:buNone/>
            </a:pPr>
            <a:endParaRPr lang="en-US" dirty="0"/>
          </a:p>
        </p:txBody>
      </p:sp>
    </p:spTree>
    <p:extLst>
      <p:ext uri="{BB962C8B-B14F-4D97-AF65-F5344CB8AC3E}">
        <p14:creationId xmlns:p14="http://schemas.microsoft.com/office/powerpoint/2010/main" val="752730356"/>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243. Risk under other risk frameworks - UN SDGs – </a:t>
            </a:r>
            <a:br>
              <a:rPr lang="en-US" sz="2800" dirty="0"/>
            </a:br>
            <a:r>
              <a:rPr lang="en-US" sz="2800" dirty="0"/>
              <a:t>SDG 1 -  No Poverty</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decisions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1?</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1 ”Targets” and “Indicators” at </a:t>
            </a:r>
            <a:r>
              <a:rPr lang="en-US" dirty="0">
                <a:hlinkClick r:id="rId2"/>
              </a:rPr>
              <a:t>https://sustainabledevelopment.un.org/sdg1</a:t>
            </a:r>
            <a:r>
              <a:rPr lang="en-US" dirty="0"/>
              <a:t> </a:t>
            </a:r>
          </a:p>
          <a:p>
            <a:endParaRPr lang="en-US" dirty="0"/>
          </a:p>
        </p:txBody>
      </p:sp>
    </p:spTree>
    <p:extLst>
      <p:ext uri="{BB962C8B-B14F-4D97-AF65-F5344CB8AC3E}">
        <p14:creationId xmlns:p14="http://schemas.microsoft.com/office/powerpoint/2010/main" val="3092968965"/>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243. Risk under other risk frameworks - UN SDGs – </a:t>
            </a:r>
            <a:br>
              <a:rPr lang="en-US" sz="2800" dirty="0"/>
            </a:br>
            <a:r>
              <a:rPr lang="en-US" sz="2800" dirty="0"/>
              <a:t>SDG 1 – No Poverty</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910124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244. Risk under other risk frameworks - UN SDGs – </a:t>
            </a:r>
            <a:br>
              <a:rPr lang="en-US" sz="2800" dirty="0"/>
            </a:br>
            <a:r>
              <a:rPr lang="en-US" sz="2800" dirty="0"/>
              <a:t>SDG 2 – Zero Hunger</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2?</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2 ”Targets” and “Indicators” at </a:t>
            </a:r>
            <a:r>
              <a:rPr lang="en-US" dirty="0">
                <a:hlinkClick r:id="rId2"/>
              </a:rPr>
              <a:t>https://sustainabledevelopment.un.org/sdg2</a:t>
            </a:r>
            <a:r>
              <a:rPr lang="en-US" dirty="0"/>
              <a:t> </a:t>
            </a:r>
          </a:p>
          <a:p>
            <a:endParaRPr lang="en-US" dirty="0"/>
          </a:p>
        </p:txBody>
      </p:sp>
    </p:spTree>
    <p:extLst>
      <p:ext uri="{BB962C8B-B14F-4D97-AF65-F5344CB8AC3E}">
        <p14:creationId xmlns:p14="http://schemas.microsoft.com/office/powerpoint/2010/main" val="1064543814"/>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244. Risk under other risk frameworks - UN SDGs – </a:t>
            </a:r>
            <a:br>
              <a:rPr lang="en-US" sz="2800" dirty="0"/>
            </a:br>
            <a:r>
              <a:rPr lang="en-US" sz="2800" dirty="0"/>
              <a:t>SDG 2 – Zero Hunger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22525221"/>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245. Risk under other risk frameworks - UN SDGs – </a:t>
            </a:r>
            <a:br>
              <a:rPr lang="en-US" sz="2800" dirty="0"/>
            </a:br>
            <a:r>
              <a:rPr lang="en-US" sz="2800" dirty="0"/>
              <a:t>SDG 3 – Good Health and Well Being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3?</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3 ”Targets” and “Indicators” at </a:t>
            </a:r>
            <a:r>
              <a:rPr lang="en-US" dirty="0">
                <a:hlinkClick r:id="rId2"/>
              </a:rPr>
              <a:t>https://sustainabledevelopment.un.org/sdg3</a:t>
            </a:r>
            <a:r>
              <a:rPr lang="en-US" dirty="0"/>
              <a:t> </a:t>
            </a:r>
          </a:p>
          <a:p>
            <a:pPr lvl="1"/>
            <a:r>
              <a:rPr lang="en-US" dirty="0"/>
              <a:t>[Other?]</a:t>
            </a:r>
          </a:p>
          <a:p>
            <a:pPr marL="0" indent="0">
              <a:buNone/>
            </a:pPr>
            <a:endParaRPr lang="en-US" dirty="0"/>
          </a:p>
        </p:txBody>
      </p:sp>
    </p:spTree>
    <p:extLst>
      <p:ext uri="{BB962C8B-B14F-4D97-AF65-F5344CB8AC3E}">
        <p14:creationId xmlns:p14="http://schemas.microsoft.com/office/powerpoint/2010/main" val="471218148"/>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245. Risk under other risk frameworks - UN SDGs – </a:t>
            </a:r>
            <a:br>
              <a:rPr lang="en-US" sz="2800" dirty="0"/>
            </a:br>
            <a:r>
              <a:rPr lang="en-US" sz="2800" dirty="0"/>
              <a:t>SDG 3 – Good Health and Well Being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18784592"/>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246. Risk under other risk frameworks - UN SDGs – </a:t>
            </a:r>
            <a:br>
              <a:rPr lang="en-US" sz="2800" dirty="0"/>
            </a:br>
            <a:r>
              <a:rPr lang="en-US" sz="2800" dirty="0"/>
              <a:t>SDG 4 – Quality Education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a:t>
            </a:r>
          </a:p>
          <a:p>
            <a:pPr lvl="3"/>
            <a:r>
              <a:rPr lang="en-US" dirty="0"/>
              <a:t>Does the technology system help to further and/or measure the “Targets” and “Indicators” associated with SDG 4?</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4 ”Targets” and “Indicators” at </a:t>
            </a:r>
            <a:r>
              <a:rPr lang="en-US" dirty="0">
                <a:hlinkClick r:id="rId2"/>
              </a:rPr>
              <a:t>https://sustainabledevelopment.un.org/sdg4</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015106324"/>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246. Risk under other risk frameworks - UN SDGs – </a:t>
            </a:r>
            <a:br>
              <a:rPr lang="en-US" sz="2800" dirty="0"/>
            </a:br>
            <a:r>
              <a:rPr lang="en-US" sz="2800" dirty="0"/>
              <a:t>SDG 4 – Quality Education</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100864618"/>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247. Risk under other risk frameworks - UN SDGs – </a:t>
            </a:r>
            <a:br>
              <a:rPr lang="en-US" sz="2800" dirty="0"/>
            </a:br>
            <a:r>
              <a:rPr lang="en-US" sz="2800" dirty="0"/>
              <a:t>SDG 5 – Gender Equality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5?</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5 ”Targets” and “Indicators” at </a:t>
            </a:r>
            <a:r>
              <a:rPr lang="en-US" dirty="0">
                <a:hlinkClick r:id="rId2"/>
              </a:rPr>
              <a:t>https://sustainabledevelopment.un.org/sdg5</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2542455"/>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247. Risk under other risk frameworks - UN SDGs – </a:t>
            </a:r>
            <a:br>
              <a:rPr lang="en-US" sz="2800" dirty="0"/>
            </a:br>
            <a:r>
              <a:rPr lang="en-US" sz="2800" dirty="0"/>
              <a:t>SDG 5 – Gender Equality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30680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091-6657-674C-8BCA-B34565DCD1E3}"/>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FC12BDC4-0084-5C43-9963-CD11A6DD0171}"/>
              </a:ext>
            </a:extLst>
          </p:cNvPr>
          <p:cNvSpPr>
            <a:spLocks noGrp="1"/>
          </p:cNvSpPr>
          <p:nvPr>
            <p:ph idx="1"/>
          </p:nvPr>
        </p:nvSpPr>
        <p:spPr/>
        <p:txBody>
          <a:bodyPr>
            <a:normAutofit fontScale="55000" lnSpcReduction="20000"/>
          </a:bodyPr>
          <a:lstStyle/>
          <a:p>
            <a:pPr marL="0" indent="0">
              <a:buNone/>
            </a:pPr>
            <a:r>
              <a:rPr lang="en-US" dirty="0"/>
              <a:t>676. </a:t>
            </a:r>
            <a:r>
              <a:rPr lang="en-US"/>
              <a:t>Inaccurate Encoding/</a:t>
            </a:r>
            <a:r>
              <a:rPr lang="en-US" dirty="0"/>
              <a:t>Decoding (Mental Models) – Scarcity </a:t>
            </a:r>
          </a:p>
          <a:p>
            <a:pPr marL="0" indent="0">
              <a:buNone/>
            </a:pPr>
            <a:r>
              <a:rPr lang="en-US" dirty="0"/>
              <a:t>677. </a:t>
            </a:r>
            <a:r>
              <a:rPr lang="en-US"/>
              <a:t>Inaccurate Encoding/</a:t>
            </a:r>
            <a:r>
              <a:rPr lang="en-US" dirty="0"/>
              <a:t>Decoding (Mental Models) – Authority</a:t>
            </a:r>
          </a:p>
          <a:p>
            <a:pPr marL="0" indent="0">
              <a:buNone/>
            </a:pPr>
            <a:r>
              <a:rPr lang="en-US" dirty="0"/>
              <a:t>678. </a:t>
            </a:r>
            <a:r>
              <a:rPr lang="en-US"/>
              <a:t>Inaccurate Encoding/</a:t>
            </a:r>
            <a:r>
              <a:rPr lang="en-US" dirty="0"/>
              <a:t>Decoding (Mental Models) – Social Norms vs. Market Norms</a:t>
            </a:r>
          </a:p>
          <a:p>
            <a:pPr marL="0" indent="0">
              <a:buNone/>
            </a:pPr>
            <a:r>
              <a:rPr lang="en-US" dirty="0"/>
              <a:t>679. </a:t>
            </a:r>
            <a:r>
              <a:rPr lang="en-US"/>
              <a:t>Inaccurate Encoding/</a:t>
            </a:r>
            <a:r>
              <a:rPr lang="en-US" dirty="0"/>
              <a:t>Decoding (Mental Models) – Ultimatum Game</a:t>
            </a:r>
          </a:p>
          <a:p>
            <a:pPr marL="0" indent="0">
              <a:buNone/>
            </a:pPr>
            <a:r>
              <a:rPr lang="en-US" dirty="0"/>
              <a:t>680. </a:t>
            </a:r>
            <a:r>
              <a:rPr lang="en-US"/>
              <a:t>Inaccurate Encoding/</a:t>
            </a:r>
            <a:r>
              <a:rPr lang="en-US" dirty="0"/>
              <a:t>Decoding (Mental Models)Distributive vs. Procedural Justice</a:t>
            </a:r>
          </a:p>
          <a:p>
            <a:pPr marL="0" indent="0">
              <a:buNone/>
            </a:pPr>
            <a:r>
              <a:rPr lang="en-US" dirty="0"/>
              <a:t>681. </a:t>
            </a:r>
            <a:r>
              <a:rPr lang="en-US"/>
              <a:t>Inaccurate Encoding/</a:t>
            </a:r>
            <a:r>
              <a:rPr lang="en-US" dirty="0"/>
              <a:t>Decoding (Mental Models) – Appeal to Emotion</a:t>
            </a:r>
          </a:p>
          <a:p>
            <a:pPr marL="0" indent="0">
              <a:buNone/>
            </a:pPr>
            <a:r>
              <a:rPr lang="en-US" dirty="0"/>
              <a:t>682. </a:t>
            </a:r>
            <a:r>
              <a:rPr lang="en-US"/>
              <a:t>Inaccurate Encoding/</a:t>
            </a:r>
            <a:r>
              <a:rPr lang="en-US" dirty="0"/>
              <a:t>Decoding (Mental Models) – Fear, Uncertainty and Doubt</a:t>
            </a:r>
          </a:p>
          <a:p>
            <a:pPr marL="0" indent="0">
              <a:buNone/>
            </a:pPr>
            <a:r>
              <a:rPr lang="en-US" dirty="0"/>
              <a:t>683. </a:t>
            </a:r>
            <a:r>
              <a:rPr lang="en-US"/>
              <a:t>Inaccurate Encoding/</a:t>
            </a:r>
            <a:r>
              <a:rPr lang="en-US" dirty="0"/>
              <a:t>Decoding (Mental Models) – Straw Man</a:t>
            </a:r>
          </a:p>
          <a:p>
            <a:pPr marL="0" indent="0">
              <a:buNone/>
            </a:pPr>
            <a:r>
              <a:rPr lang="en-US" dirty="0"/>
              <a:t>684. </a:t>
            </a:r>
            <a:r>
              <a:rPr lang="en-US"/>
              <a:t>Inaccurate Encoding/</a:t>
            </a:r>
            <a:r>
              <a:rPr lang="en-US" dirty="0"/>
              <a:t>Decoding (Mental Models) – Ad Hominem</a:t>
            </a:r>
          </a:p>
          <a:p>
            <a:pPr marL="0" indent="0">
              <a:buNone/>
            </a:pPr>
            <a:r>
              <a:rPr lang="en-US" dirty="0"/>
              <a:t>685. </a:t>
            </a:r>
            <a:r>
              <a:rPr lang="en-US"/>
              <a:t>Inaccurate Encoding/</a:t>
            </a:r>
            <a:r>
              <a:rPr lang="en-US" dirty="0"/>
              <a:t>Decoding (Mental Models) – Dark Patterns</a:t>
            </a:r>
          </a:p>
          <a:p>
            <a:pPr marL="0" indent="0">
              <a:buNone/>
            </a:pPr>
            <a:r>
              <a:rPr lang="en-US" dirty="0"/>
              <a:t>686. </a:t>
            </a:r>
            <a:r>
              <a:rPr lang="en-US"/>
              <a:t>Inaccurate Encoding/</a:t>
            </a:r>
            <a:r>
              <a:rPr lang="en-US" dirty="0"/>
              <a:t>Decoding (Mental Models) – Trojan Horse</a:t>
            </a:r>
          </a:p>
          <a:p>
            <a:pPr marL="0" indent="0">
              <a:buNone/>
            </a:pPr>
            <a:r>
              <a:rPr lang="en-US" dirty="0"/>
              <a:t>687. </a:t>
            </a:r>
            <a:r>
              <a:rPr lang="en-US"/>
              <a:t>Inaccurate Encoding/</a:t>
            </a:r>
            <a:r>
              <a:rPr lang="en-US" dirty="0"/>
              <a:t>Decoding (Mental Models) – bait and Switch</a:t>
            </a:r>
          </a:p>
          <a:p>
            <a:pPr marL="0" indent="0">
              <a:buNone/>
            </a:pPr>
            <a:r>
              <a:rPr lang="en-US" dirty="0"/>
              <a:t>688. </a:t>
            </a:r>
            <a:r>
              <a:rPr lang="en-US"/>
              <a:t>Inaccurate Encoding/</a:t>
            </a:r>
            <a:r>
              <a:rPr lang="en-US" dirty="0"/>
              <a:t>Decoding (Mental Models) – Potemkin Village</a:t>
            </a:r>
          </a:p>
          <a:p>
            <a:pPr marL="0" indent="0">
              <a:buNone/>
            </a:pPr>
            <a:r>
              <a:rPr lang="en-US" dirty="0"/>
              <a:t>689. </a:t>
            </a:r>
            <a:r>
              <a:rPr lang="en-US"/>
              <a:t>Inaccurate Encoding/</a:t>
            </a:r>
            <a:r>
              <a:rPr lang="en-US" dirty="0"/>
              <a:t>Decoding (Mental Models) – Mutually Assured </a:t>
            </a:r>
            <a:r>
              <a:rPr lang="en-US" dirty="0" err="1"/>
              <a:t>Desctruction</a:t>
            </a:r>
            <a:endParaRPr lang="en-US" dirty="0"/>
          </a:p>
          <a:p>
            <a:pPr marL="0" indent="0">
              <a:buNone/>
            </a:pPr>
            <a:r>
              <a:rPr lang="en-US" dirty="0"/>
              <a:t>690. </a:t>
            </a:r>
            <a:r>
              <a:rPr lang="en-US"/>
              <a:t>Inaccurate Encoding/</a:t>
            </a:r>
            <a:r>
              <a:rPr lang="en-US" dirty="0"/>
              <a:t>Decoding (Mental Models) – </a:t>
            </a:r>
            <a:r>
              <a:rPr lang="en-US" dirty="0" err="1"/>
              <a:t>Deterrance</a:t>
            </a:r>
            <a:endParaRPr lang="en-US" dirty="0"/>
          </a:p>
        </p:txBody>
      </p:sp>
    </p:spTree>
    <p:extLst>
      <p:ext uri="{BB962C8B-B14F-4D97-AF65-F5344CB8AC3E}">
        <p14:creationId xmlns:p14="http://schemas.microsoft.com/office/powerpoint/2010/main" val="3980342374"/>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248. Risk under other risk frameworks - UN SDGs – </a:t>
            </a:r>
            <a:br>
              <a:rPr lang="en-US" sz="2800" dirty="0"/>
            </a:br>
            <a:r>
              <a:rPr lang="en-US" sz="2800" dirty="0"/>
              <a:t>SDG 6 - Clean Water and Sanitation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6?</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6 ”Targets” and “Indicators” at </a:t>
            </a:r>
            <a:r>
              <a:rPr lang="en-US" dirty="0">
                <a:hlinkClick r:id="rId2"/>
              </a:rPr>
              <a:t>https://sustainabledevelopment.un.org/sdg6</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31742470"/>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248. Risk under other risk frameworks - UN SDGs – </a:t>
            </a:r>
            <a:br>
              <a:rPr lang="en-US" sz="2800" dirty="0"/>
            </a:br>
            <a:r>
              <a:rPr lang="en-US" sz="2800" dirty="0"/>
              <a:t>SDG 6 – Clean Water and Sanitation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291539245"/>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249. Risk under other risk frameworks - UN SDGs – </a:t>
            </a:r>
            <a:br>
              <a:rPr lang="en-US" sz="2800" dirty="0"/>
            </a:br>
            <a:r>
              <a:rPr lang="en-US" sz="2800" dirty="0"/>
              <a:t>SDG 7 – Affordable and Clean Energy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7?</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7 ”Targets” and “Indicators” at </a:t>
            </a:r>
            <a:r>
              <a:rPr lang="en-US" dirty="0">
                <a:hlinkClick r:id="rId2"/>
              </a:rPr>
              <a:t>https://sustainabledevelopment.un.org/sdg7</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195147330"/>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249. Risk under other risk frameworks - UN SDGs – </a:t>
            </a:r>
            <a:br>
              <a:rPr lang="en-US" sz="2800" dirty="0"/>
            </a:br>
            <a:r>
              <a:rPr lang="en-US" sz="2800" dirty="0"/>
              <a:t>SDG 7 – Affordable and Clean Energy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97134364"/>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250. Risk under other risk frameworks - UN SDGs – </a:t>
            </a:r>
            <a:br>
              <a:rPr lang="en-US" sz="2800" dirty="0"/>
            </a:br>
            <a:r>
              <a:rPr lang="en-US" sz="2800" dirty="0"/>
              <a:t>SDG 8 – Decent Work and Economic Growth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8?</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r>
              <a:rPr lang="en-US" dirty="0"/>
              <a:t>[Other?]</a:t>
            </a:r>
          </a:p>
          <a:p>
            <a:r>
              <a:rPr lang="en-US" dirty="0"/>
              <a:t>References</a:t>
            </a:r>
          </a:p>
          <a:p>
            <a:pPr lvl="1"/>
            <a:r>
              <a:rPr lang="en-US" dirty="0"/>
              <a:t>Link to SDG 8 ”Targets” and “Indicators” at </a:t>
            </a:r>
            <a:r>
              <a:rPr lang="en-US" dirty="0">
                <a:hlinkClick r:id="rId2"/>
              </a:rPr>
              <a:t>https://sustainabledevelopment.un.org/sdg8</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19833079"/>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250. Risk under other risk frameworks - UN SDGs – </a:t>
            </a:r>
            <a:br>
              <a:rPr lang="en-US" sz="2800" dirty="0"/>
            </a:br>
            <a:r>
              <a:rPr lang="en-US" sz="2800" dirty="0"/>
              <a:t>SDG 8 – Decent Work and Economic Growth</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Insert link (as normative cross reference) to existing “Targets” and “Indicators” based on work done regarding this SDG to date</a:t>
            </a:r>
          </a:p>
          <a:p>
            <a:pPr lvl="2"/>
            <a:r>
              <a:rPr lang="en-US" sz="2000" dirty="0"/>
              <a:t>Existing SDG metrics reflect cumulative synthesis of work done to date on this SDG</a:t>
            </a:r>
          </a:p>
          <a:p>
            <a:pPr lvl="2"/>
            <a:r>
              <a:rPr lang="en-US" sz="2000" dirty="0"/>
              <a:t>For purposes of information risk, these metrics offer de-risking benefits of “de-facto” standardization</a:t>
            </a:r>
          </a:p>
          <a:p>
            <a:pPr lvl="3"/>
            <a:r>
              <a:rPr lang="en-US" sz="1600" dirty="0"/>
              <a:t>Just as stoplight could be red or purple – it is the agreement that “red means stop” which de-risks the crossroads</a:t>
            </a:r>
          </a:p>
          <a:p>
            <a:pPr lvl="3"/>
            <a:r>
              <a:rPr lang="en-US" sz="1600" dirty="0"/>
              <a:t>So too can “agreement” of multiple stakeholders to consume and apply a shared metric “de-risk” (and leverage) many other sorts of interactions in which multiple stakeholders are involved</a:t>
            </a:r>
          </a:p>
          <a:p>
            <a:pPr lvl="3"/>
            <a:r>
              <a:rPr lang="en-US" sz="1600" dirty="0"/>
              <a:t>The benefits of de-risking can be available even if the stakeholders consume the same metric for different purposes</a:t>
            </a:r>
          </a:p>
          <a:p>
            <a:pPr lvl="4"/>
            <a:r>
              <a:rPr lang="en-US" sz="1600" dirty="0"/>
              <a:t>E.g., patient temperature relevant to doctor, insurance carrier, patient, etc. </a:t>
            </a:r>
          </a:p>
          <a:p>
            <a:pPr lvl="1"/>
            <a:r>
              <a:rPr lang="en-US" sz="2400" dirty="0"/>
              <a:t>Identify existing performance metrics for SDG and compare horizontally across SDGs</a:t>
            </a:r>
          </a:p>
          <a:p>
            <a:pPr lvl="2"/>
            <a:r>
              <a:rPr lang="en-US" sz="2000" dirty="0"/>
              <a:t>For those metrics that are relevant in multiple SDGs, consider the stakeholders in those groups to be in the same “risk community,” and consider opportunities to strengthen links across SDG stakeholder communities to enhance resilience and sustainability of system solutions and to decrease inadvertent “entropy exhaust” from causing harm to related SDGs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40891591"/>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251. Risk under other risk frameworks - UN SDGs – </a:t>
            </a:r>
            <a:br>
              <a:rPr lang="en-US" sz="2800" dirty="0"/>
            </a:br>
            <a:r>
              <a:rPr lang="en-US" sz="2800" dirty="0"/>
              <a:t>SDG 9 – Industry Innovation and Infrastructure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a:t>
            </a:r>
          </a:p>
          <a:p>
            <a:pPr lvl="3"/>
            <a:r>
              <a:rPr lang="en-US" dirty="0"/>
              <a:t>Does the technology system help to further and/or measure the “Targets” and “Indicators” associated with SDG 9?</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9 ”Targets” and “Indicators” at </a:t>
            </a:r>
            <a:r>
              <a:rPr lang="en-US" dirty="0">
                <a:hlinkClick r:id="rId2"/>
              </a:rPr>
              <a:t>https://sustainabledevelopment.un.org/sdg9</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040487543"/>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251. Risk under other risk frameworks - UN SDGs – </a:t>
            </a:r>
            <a:br>
              <a:rPr lang="en-US" sz="2800" dirty="0"/>
            </a:br>
            <a:r>
              <a:rPr lang="en-US" sz="2800" dirty="0"/>
              <a:t>SDG 9 – Industry, Innovation and Infrastructure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91485608"/>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252. Risk under other risk frameworks - UN SDGs – </a:t>
            </a:r>
            <a:br>
              <a:rPr lang="en-US" sz="2800" dirty="0"/>
            </a:br>
            <a:r>
              <a:rPr lang="en-US" sz="2800" dirty="0"/>
              <a:t>SDG 10 – Reduced Inequalities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10?</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10 ”Targets” and “Indicators” at </a:t>
            </a:r>
            <a:r>
              <a:rPr lang="en-US" dirty="0">
                <a:hlinkClick r:id="rId2"/>
              </a:rPr>
              <a:t>https://sustainabledevelopment.un.org/sdg10</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54987062"/>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252. Risk under other risk frameworks - UN SDGs – </a:t>
            </a:r>
            <a:br>
              <a:rPr lang="en-US" sz="2800" dirty="0"/>
            </a:br>
            <a:r>
              <a:rPr lang="en-US" sz="2800" dirty="0"/>
              <a:t>SDG 10 – Reduced Inequalities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64894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4C5E-0F50-4247-9524-C0D1A2441D34}"/>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4CFEFA33-2B21-7E45-9ABB-097315E51D17}"/>
              </a:ext>
            </a:extLst>
          </p:cNvPr>
          <p:cNvSpPr>
            <a:spLocks noGrp="1"/>
          </p:cNvSpPr>
          <p:nvPr>
            <p:ph idx="1"/>
          </p:nvPr>
        </p:nvSpPr>
        <p:spPr/>
        <p:txBody>
          <a:bodyPr>
            <a:normAutofit fontScale="55000" lnSpcReduction="20000"/>
          </a:bodyPr>
          <a:lstStyle/>
          <a:p>
            <a:pPr marL="0" indent="0">
              <a:buNone/>
            </a:pPr>
            <a:r>
              <a:rPr lang="en-US" dirty="0"/>
              <a:t>691. </a:t>
            </a:r>
            <a:r>
              <a:rPr lang="en-US"/>
              <a:t>Inaccurate Encoding/</a:t>
            </a:r>
            <a:r>
              <a:rPr lang="en-US" dirty="0"/>
              <a:t>Decoding (Mental Models) – Carrot and Stick </a:t>
            </a:r>
          </a:p>
          <a:p>
            <a:pPr marL="0" indent="0">
              <a:buNone/>
            </a:pPr>
            <a:r>
              <a:rPr lang="en-US" dirty="0"/>
              <a:t>692. </a:t>
            </a:r>
            <a:r>
              <a:rPr lang="en-US"/>
              <a:t>Inaccurate Encoding/</a:t>
            </a:r>
            <a:r>
              <a:rPr lang="en-US" dirty="0"/>
              <a:t>Decoding (Mental Models) – Containment</a:t>
            </a:r>
          </a:p>
          <a:p>
            <a:pPr marL="0" indent="0">
              <a:buNone/>
            </a:pPr>
            <a:r>
              <a:rPr lang="en-US" dirty="0"/>
              <a:t>693. </a:t>
            </a:r>
            <a:r>
              <a:rPr lang="en-US"/>
              <a:t>Inaccurate Encoding/</a:t>
            </a:r>
            <a:r>
              <a:rPr lang="en-US" dirty="0"/>
              <a:t>Decoding (Mental Models) – Stop the Bleeding</a:t>
            </a:r>
          </a:p>
          <a:p>
            <a:pPr marL="0" indent="0">
              <a:buNone/>
            </a:pPr>
            <a:r>
              <a:rPr lang="en-US" dirty="0"/>
              <a:t>694. </a:t>
            </a:r>
            <a:r>
              <a:rPr lang="en-US"/>
              <a:t>Inaccurate Encoding/</a:t>
            </a:r>
            <a:r>
              <a:rPr lang="en-US" dirty="0"/>
              <a:t>Decoding (Mental Models) – Quarantine</a:t>
            </a:r>
          </a:p>
          <a:p>
            <a:pPr marL="0" indent="0">
              <a:buNone/>
            </a:pPr>
            <a:r>
              <a:rPr lang="en-US" dirty="0"/>
              <a:t>695. </a:t>
            </a:r>
            <a:r>
              <a:rPr lang="en-US"/>
              <a:t>Inaccurate Encoding/</a:t>
            </a:r>
            <a:r>
              <a:rPr lang="en-US" dirty="0"/>
              <a:t>Decoding (Mental Models) – Flypaper Theory</a:t>
            </a:r>
          </a:p>
          <a:p>
            <a:pPr marL="0" indent="0">
              <a:buNone/>
            </a:pPr>
            <a:r>
              <a:rPr lang="en-US" dirty="0"/>
              <a:t>696. </a:t>
            </a:r>
            <a:r>
              <a:rPr lang="en-US"/>
              <a:t>Inaccurate Encoding/</a:t>
            </a:r>
            <a:r>
              <a:rPr lang="en-US" dirty="0"/>
              <a:t>Decoding (Mental Models) – Domino Effect</a:t>
            </a:r>
          </a:p>
          <a:p>
            <a:pPr marL="0" indent="0">
              <a:buNone/>
            </a:pPr>
            <a:r>
              <a:rPr lang="en-US" dirty="0"/>
              <a:t>697. </a:t>
            </a:r>
            <a:r>
              <a:rPr lang="en-US"/>
              <a:t>Inaccurate Encoding/</a:t>
            </a:r>
            <a:r>
              <a:rPr lang="en-US" dirty="0"/>
              <a:t>Decoding (Mental Models) – Slippery Slope Argument</a:t>
            </a:r>
          </a:p>
          <a:p>
            <a:pPr marL="0" indent="0">
              <a:buNone/>
            </a:pPr>
            <a:r>
              <a:rPr lang="en-US" dirty="0"/>
              <a:t>698. </a:t>
            </a:r>
            <a:r>
              <a:rPr lang="en-US"/>
              <a:t>Inaccurate Encoding/</a:t>
            </a:r>
            <a:r>
              <a:rPr lang="en-US" dirty="0"/>
              <a:t>Decoding (Mental Models) – Broken Windows Theory</a:t>
            </a:r>
          </a:p>
          <a:p>
            <a:pPr marL="0" indent="0">
              <a:buNone/>
            </a:pPr>
            <a:r>
              <a:rPr lang="en-US" dirty="0"/>
              <a:t>699. </a:t>
            </a:r>
            <a:r>
              <a:rPr lang="en-US"/>
              <a:t>Inaccurate Encoding/</a:t>
            </a:r>
            <a:r>
              <a:rPr lang="en-US" dirty="0"/>
              <a:t>Decoding (Mental Models) – Gateway Drug Theory</a:t>
            </a:r>
          </a:p>
          <a:p>
            <a:pPr marL="0" indent="0">
              <a:buNone/>
            </a:pPr>
            <a:r>
              <a:rPr lang="en-US" dirty="0"/>
              <a:t>700. </a:t>
            </a:r>
            <a:r>
              <a:rPr lang="en-US"/>
              <a:t>Inaccurate Encoding/</a:t>
            </a:r>
            <a:r>
              <a:rPr lang="en-US" dirty="0"/>
              <a:t>Decoding (Mental Models) – Loss Leader Strategy</a:t>
            </a:r>
          </a:p>
          <a:p>
            <a:pPr marL="0" indent="0">
              <a:buNone/>
            </a:pPr>
            <a:r>
              <a:rPr lang="en-US" dirty="0"/>
              <a:t>701. </a:t>
            </a:r>
            <a:r>
              <a:rPr lang="en-US"/>
              <a:t>Inaccurate Encoding/</a:t>
            </a:r>
            <a:r>
              <a:rPr lang="en-US" dirty="0"/>
              <a:t>Decoding (Mental Models) – Appeasement</a:t>
            </a:r>
          </a:p>
          <a:p>
            <a:pPr marL="0" indent="0">
              <a:buNone/>
            </a:pPr>
            <a:r>
              <a:rPr lang="en-US" dirty="0"/>
              <a:t>702. </a:t>
            </a:r>
            <a:r>
              <a:rPr lang="en-US"/>
              <a:t>Inaccurate Encoding/</a:t>
            </a:r>
            <a:r>
              <a:rPr lang="en-US" dirty="0"/>
              <a:t>Decoding (Mental Models) – Red Line</a:t>
            </a:r>
          </a:p>
          <a:p>
            <a:pPr marL="0" indent="0">
              <a:buNone/>
            </a:pPr>
            <a:r>
              <a:rPr lang="en-US" dirty="0"/>
              <a:t>703. </a:t>
            </a:r>
            <a:r>
              <a:rPr lang="en-US"/>
              <a:t>Inaccurate Encoding/</a:t>
            </a:r>
            <a:r>
              <a:rPr lang="en-US" dirty="0"/>
              <a:t>Decoding (Mental Models) – Nuclear Option</a:t>
            </a:r>
          </a:p>
          <a:p>
            <a:pPr marL="0" indent="0">
              <a:buNone/>
            </a:pPr>
            <a:r>
              <a:rPr lang="en-US" dirty="0"/>
              <a:t>704. </a:t>
            </a:r>
            <a:r>
              <a:rPr lang="en-US"/>
              <a:t>Inaccurate Encoding/</a:t>
            </a:r>
            <a:r>
              <a:rPr lang="en-US" dirty="0"/>
              <a:t>Decoding (Mental Models) – Zero-Tolerance Policy</a:t>
            </a:r>
          </a:p>
          <a:p>
            <a:pPr marL="0" indent="0">
              <a:buNone/>
            </a:pPr>
            <a:r>
              <a:rPr lang="en-US" dirty="0"/>
              <a:t>705. </a:t>
            </a:r>
            <a:r>
              <a:rPr lang="en-US"/>
              <a:t>Inaccurate Encoding/</a:t>
            </a:r>
            <a:r>
              <a:rPr lang="en-US" dirty="0"/>
              <a:t>Decoding (Mental Models) – Call Your Bluff</a:t>
            </a:r>
          </a:p>
          <a:p>
            <a:pPr marL="0" indent="0">
              <a:buNone/>
            </a:pPr>
            <a:endParaRPr lang="en-US" dirty="0"/>
          </a:p>
        </p:txBody>
      </p:sp>
    </p:spTree>
    <p:extLst>
      <p:ext uri="{BB962C8B-B14F-4D97-AF65-F5344CB8AC3E}">
        <p14:creationId xmlns:p14="http://schemas.microsoft.com/office/powerpoint/2010/main" val="3588493338"/>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253. Risk under other risk frameworks - UN SDGs – </a:t>
            </a:r>
            <a:br>
              <a:rPr lang="en-US" sz="2800" dirty="0"/>
            </a:br>
            <a:r>
              <a:rPr lang="en-US" sz="2800" dirty="0"/>
              <a:t>SDG 11 - Sustainable Cities and Communities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11?</a:t>
            </a:r>
          </a:p>
          <a:p>
            <a:pPr lvl="2"/>
            <a:r>
              <a:rPr lang="en-US" dirty="0"/>
              <a:t>Coordination among multiple SDG “Verticals:”</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r>
              <a:rPr lang="en-US" dirty="0"/>
              <a:t>[Other?]</a:t>
            </a:r>
          </a:p>
          <a:p>
            <a:r>
              <a:rPr lang="en-US" dirty="0"/>
              <a:t>References</a:t>
            </a:r>
          </a:p>
          <a:p>
            <a:pPr lvl="1"/>
            <a:r>
              <a:rPr lang="en-US" dirty="0"/>
              <a:t>Link to SDG 11 ”Targets” and “Indicators” at </a:t>
            </a:r>
            <a:r>
              <a:rPr lang="en-US" dirty="0">
                <a:hlinkClick r:id="rId2"/>
              </a:rPr>
              <a:t>https://sustainabledevelopment.un.org/sdg11</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71849153"/>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253. Risk under other risk frameworks - UN SDGs – </a:t>
            </a:r>
            <a:br>
              <a:rPr lang="en-US" sz="2800" dirty="0"/>
            </a:br>
            <a:r>
              <a:rPr lang="en-US" sz="2800" dirty="0"/>
              <a:t>SDG 11 – Sustainable Cities and Communities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87989140"/>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254. Risk under other risk frameworks - UN SDGs – </a:t>
            </a:r>
            <a:br>
              <a:rPr lang="en-US" sz="2800" dirty="0"/>
            </a:br>
            <a:r>
              <a:rPr lang="en-US" sz="2800" dirty="0"/>
              <a:t>SDG 12 – Responsible Consumption and Production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12?</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12 ”Targets” and “Indicators” at </a:t>
            </a:r>
            <a:r>
              <a:rPr lang="en-US" dirty="0">
                <a:hlinkClick r:id="rId2"/>
              </a:rPr>
              <a:t>https://sustainabledevelopment.un.org/sdg12</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215579872"/>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254. Risk under other risk frameworks - UN SDGs – </a:t>
            </a:r>
            <a:br>
              <a:rPr lang="en-US" sz="2800" dirty="0"/>
            </a:br>
            <a:r>
              <a:rPr lang="en-US" sz="2800" dirty="0"/>
              <a:t>SDG 12 – Responsible Production and Consumption</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05728230"/>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255. Risk under other risk frameworks - UN SDGs – </a:t>
            </a:r>
            <a:br>
              <a:rPr lang="en-US" sz="2800" dirty="0"/>
            </a:br>
            <a:r>
              <a:rPr lang="en-US" sz="2800" dirty="0"/>
              <a:t>SDG 13 – Climate Action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13?</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13 ”Targets” and “Indicators” at </a:t>
            </a:r>
            <a:r>
              <a:rPr lang="en-US" dirty="0">
                <a:hlinkClick r:id="rId2"/>
              </a:rPr>
              <a:t>https://sustainabledevelopment.un.org/sdg13</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24831913"/>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255. Risk under other risk frameworks - UN SDGs – </a:t>
            </a:r>
            <a:br>
              <a:rPr lang="en-US" sz="2800" dirty="0"/>
            </a:br>
            <a:r>
              <a:rPr lang="en-US" sz="2800" dirty="0"/>
              <a:t>SDG 13 – Climate Action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16578130"/>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256. Risk under other risk frameworks - UN SDGs – </a:t>
            </a:r>
            <a:br>
              <a:rPr lang="en-US" sz="2800" dirty="0"/>
            </a:br>
            <a:r>
              <a:rPr lang="en-US" sz="2800" dirty="0"/>
              <a:t>SDG 14 -  Life Below Water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14?</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14 ”Targets” and “Indicators” at </a:t>
            </a:r>
            <a:r>
              <a:rPr lang="en-US" dirty="0">
                <a:hlinkClick r:id="rId2"/>
              </a:rPr>
              <a:t>https://sustainabledevelopment.un.org/sdg14</a:t>
            </a:r>
            <a:r>
              <a:rPr lang="en-US" dirty="0"/>
              <a:t> </a:t>
            </a:r>
          </a:p>
          <a:p>
            <a:pPr lvl="1"/>
            <a:r>
              <a:rPr lang="en-US" dirty="0"/>
              <a:t>Many ocean based resources require various sorts of management, based on multiple, simultaneous variables</a:t>
            </a:r>
          </a:p>
          <a:p>
            <a:pPr lvl="2"/>
            <a:r>
              <a:rPr lang="en-US" dirty="0"/>
              <a:t>Gradients of state power</a:t>
            </a:r>
          </a:p>
          <a:p>
            <a:pPr lvl="2"/>
            <a:r>
              <a:rPr lang="en-US" dirty="0"/>
              <a:t>Migration/senescence of resource</a:t>
            </a:r>
          </a:p>
          <a:p>
            <a:pPr lvl="2"/>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332084224"/>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256. Risk under other risk frameworks - UN SDGs – </a:t>
            </a:r>
            <a:br>
              <a:rPr lang="en-US" sz="2800" dirty="0"/>
            </a:br>
            <a:r>
              <a:rPr lang="en-US" sz="2800" dirty="0"/>
              <a:t>SDG 14 – Life Below Water</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To the extent that the framing of the information network challenges under review lend themselves to a “risk commons”  analysis, the area of fisheries management offers a host of well developed use cases where previously-adverse parties developed a system of mutually-dependent incentives and penalties to create new and other-wise unavailable risk mitigation structures</a:t>
            </a:r>
          </a:p>
          <a:p>
            <a:pPr lvl="2"/>
            <a:r>
              <a:rPr lang="en-US" sz="2000" dirty="0"/>
              <a:t>The prerequisite to embracing these structures is to conceive of them as “risk commons” rather than ”asset” commons</a:t>
            </a:r>
          </a:p>
          <a:p>
            <a:pPr lvl="3"/>
            <a:r>
              <a:rPr lang="en-US" sz="1600" dirty="0"/>
              <a:t>It is not about the ”fish,” “water,”  or “forest,” per se, but about the risk of the absence of the asset that provides the incentive for participation.</a:t>
            </a:r>
          </a:p>
          <a:p>
            <a:pPr lvl="2"/>
            <a:r>
              <a:rPr lang="en-US" sz="2000" dirty="0"/>
              <a:t>Once co-management/commons structures are understood to be risk rather than asset commons, the exercise of borrowing risk mitigation structures from those settings is more forthright and fruitful</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96705078"/>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257. Risk under other risk frameworks - UN SDGs – </a:t>
            </a:r>
            <a:br>
              <a:rPr lang="en-US" sz="2800" dirty="0"/>
            </a:br>
            <a:r>
              <a:rPr lang="en-US" sz="2800" dirty="0"/>
              <a:t>SDG 15 – Life on Land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15?</a:t>
            </a:r>
          </a:p>
          <a:p>
            <a:pPr lvl="2"/>
            <a:r>
              <a:rPr lang="en-US" dirty="0"/>
              <a:t>Coordination among multiple SDG “Verticals:"</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15 ”Targets” and “Indicators” at </a:t>
            </a:r>
            <a:r>
              <a:rPr lang="en-US" dirty="0">
                <a:hlinkClick r:id="rId2"/>
              </a:rPr>
              <a:t>https://sustainabledevelopment.un.org/sdg15</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190079545"/>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257. Risk under other risk frameworks - UN SDGs – </a:t>
            </a:r>
            <a:br>
              <a:rPr lang="en-US" sz="2800" dirty="0"/>
            </a:br>
            <a:r>
              <a:rPr lang="en-US" sz="2800" dirty="0"/>
              <a:t>SDG 15 -  Life on Land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172701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091-6657-674C-8BCA-B34565DCD1E3}"/>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FC12BDC4-0084-5C43-9963-CD11A6DD0171}"/>
              </a:ext>
            </a:extLst>
          </p:cNvPr>
          <p:cNvSpPr>
            <a:spLocks noGrp="1"/>
          </p:cNvSpPr>
          <p:nvPr>
            <p:ph idx="1"/>
          </p:nvPr>
        </p:nvSpPr>
        <p:spPr/>
        <p:txBody>
          <a:bodyPr>
            <a:normAutofit fontScale="55000" lnSpcReduction="20000"/>
          </a:bodyPr>
          <a:lstStyle/>
          <a:p>
            <a:pPr marL="0" indent="0">
              <a:buNone/>
            </a:pPr>
            <a:r>
              <a:rPr lang="en-US" dirty="0"/>
              <a:t>706. </a:t>
            </a:r>
            <a:r>
              <a:rPr lang="en-US"/>
              <a:t>Inaccurate Encoding/</a:t>
            </a:r>
            <a:r>
              <a:rPr lang="en-US" dirty="0"/>
              <a:t>Decoding (Mental Models) – War of Attrition </a:t>
            </a:r>
          </a:p>
          <a:p>
            <a:pPr marL="0" indent="0">
              <a:buNone/>
            </a:pPr>
            <a:r>
              <a:rPr lang="en-US" dirty="0"/>
              <a:t>707. </a:t>
            </a:r>
            <a:r>
              <a:rPr lang="en-US"/>
              <a:t>Inaccurate Encoding/</a:t>
            </a:r>
            <a:r>
              <a:rPr lang="en-US" dirty="0"/>
              <a:t>Decoding (Mental Models) – Hollow Victory</a:t>
            </a:r>
          </a:p>
          <a:p>
            <a:pPr marL="0" indent="0">
              <a:buNone/>
            </a:pPr>
            <a:r>
              <a:rPr lang="en-US" dirty="0"/>
              <a:t>708. </a:t>
            </a:r>
            <a:r>
              <a:rPr lang="en-US"/>
              <a:t>Inaccurate Encoding/</a:t>
            </a:r>
            <a:r>
              <a:rPr lang="en-US" dirty="0"/>
              <a:t>Decoding (Mental Models) – Guerilla Warfare</a:t>
            </a:r>
          </a:p>
          <a:p>
            <a:pPr marL="0" indent="0">
              <a:buNone/>
            </a:pPr>
            <a:r>
              <a:rPr lang="en-US" dirty="0"/>
              <a:t>709. </a:t>
            </a:r>
            <a:r>
              <a:rPr lang="en-US"/>
              <a:t>Inaccurate Encoding/</a:t>
            </a:r>
            <a:r>
              <a:rPr lang="en-US" dirty="0"/>
              <a:t>Decoding (Mental Models) – Generals Fighting the Last War</a:t>
            </a:r>
          </a:p>
          <a:p>
            <a:pPr marL="0" indent="0">
              <a:buNone/>
            </a:pPr>
            <a:r>
              <a:rPr lang="en-US" dirty="0"/>
              <a:t>710. </a:t>
            </a:r>
            <a:r>
              <a:rPr lang="en-US"/>
              <a:t>Inaccurate Encoding/</a:t>
            </a:r>
            <a:r>
              <a:rPr lang="en-US" dirty="0"/>
              <a:t>Decoding (Mental Models) – Punching Above Your Weight</a:t>
            </a:r>
          </a:p>
          <a:p>
            <a:pPr marL="0" indent="0">
              <a:buNone/>
            </a:pPr>
            <a:r>
              <a:rPr lang="en-US" dirty="0"/>
              <a:t>711. </a:t>
            </a:r>
            <a:r>
              <a:rPr lang="en-US"/>
              <a:t>Inaccurate Encoding/</a:t>
            </a:r>
            <a:r>
              <a:rPr lang="en-US" dirty="0"/>
              <a:t>Decoding (Mental Models) – Endgame</a:t>
            </a:r>
          </a:p>
          <a:p>
            <a:pPr marL="0" indent="0">
              <a:buNone/>
            </a:pPr>
            <a:r>
              <a:rPr lang="en-US" dirty="0"/>
              <a:t>712. </a:t>
            </a:r>
            <a:r>
              <a:rPr lang="en-US"/>
              <a:t>Inaccurate Encoding/</a:t>
            </a:r>
            <a:r>
              <a:rPr lang="en-US" dirty="0"/>
              <a:t>Decoding (Mental Models) – Exit Strategy</a:t>
            </a:r>
          </a:p>
          <a:p>
            <a:pPr marL="0" indent="0">
              <a:buNone/>
            </a:pPr>
            <a:r>
              <a:rPr lang="en-US" dirty="0"/>
              <a:t>713. </a:t>
            </a:r>
            <a:r>
              <a:rPr lang="en-US"/>
              <a:t>Inaccurate Encoding/</a:t>
            </a:r>
            <a:r>
              <a:rPr lang="en-US" dirty="0"/>
              <a:t>Decoding (Mental Models) – Hail Mary Pass</a:t>
            </a:r>
          </a:p>
          <a:p>
            <a:pPr marL="0" indent="0">
              <a:buNone/>
            </a:pPr>
            <a:r>
              <a:rPr lang="en-US" dirty="0"/>
              <a:t>714. </a:t>
            </a:r>
            <a:r>
              <a:rPr lang="en-US"/>
              <a:t>Inaccurate Encoding/</a:t>
            </a:r>
            <a:r>
              <a:rPr lang="en-US" dirty="0"/>
              <a:t>Decoding (Mental Models) – Burn the Boats</a:t>
            </a:r>
          </a:p>
          <a:p>
            <a:pPr marL="0" indent="0">
              <a:buNone/>
            </a:pPr>
            <a:r>
              <a:rPr lang="en-US" dirty="0"/>
              <a:t>715. </a:t>
            </a:r>
            <a:r>
              <a:rPr lang="en-US"/>
              <a:t>Inaccurate Encoding/</a:t>
            </a:r>
            <a:r>
              <a:rPr lang="en-US" dirty="0"/>
              <a:t>Decoding (Mental Models) – Joy’s Law</a:t>
            </a:r>
          </a:p>
          <a:p>
            <a:pPr marL="0" indent="0">
              <a:buNone/>
            </a:pPr>
            <a:r>
              <a:rPr lang="en-US" dirty="0"/>
              <a:t>716. </a:t>
            </a:r>
            <a:r>
              <a:rPr lang="en-US"/>
              <a:t>Inaccurate Encoding/</a:t>
            </a:r>
            <a:r>
              <a:rPr lang="en-US" dirty="0"/>
              <a:t>Decoding (Mental Models) – 10X Engineer</a:t>
            </a:r>
          </a:p>
          <a:p>
            <a:pPr marL="0" indent="0">
              <a:buNone/>
            </a:pPr>
            <a:r>
              <a:rPr lang="en-US" dirty="0"/>
              <a:t>717. </a:t>
            </a:r>
            <a:r>
              <a:rPr lang="en-US"/>
              <a:t>Inaccurate Encoding/</a:t>
            </a:r>
            <a:r>
              <a:rPr lang="en-US" dirty="0"/>
              <a:t>Decoding (Mental Models) – 10X Team</a:t>
            </a:r>
          </a:p>
          <a:p>
            <a:pPr marL="0" indent="0">
              <a:buNone/>
            </a:pPr>
            <a:r>
              <a:rPr lang="en-US" dirty="0"/>
              <a:t>718. </a:t>
            </a:r>
            <a:r>
              <a:rPr lang="en-US"/>
              <a:t>Inaccurate Encoding/</a:t>
            </a:r>
            <a:r>
              <a:rPr lang="en-US" dirty="0"/>
              <a:t>Decoding (Mental Models) – Introverts vs. Extroverts</a:t>
            </a:r>
          </a:p>
          <a:p>
            <a:pPr marL="0" indent="0">
              <a:buNone/>
            </a:pPr>
            <a:r>
              <a:rPr lang="en-US" dirty="0"/>
              <a:t>719. </a:t>
            </a:r>
            <a:r>
              <a:rPr lang="en-US"/>
              <a:t>Inaccurate Encoding/</a:t>
            </a:r>
            <a:r>
              <a:rPr lang="en-US" dirty="0"/>
              <a:t>Decoding (Mental Models) – Nature vs. nurture</a:t>
            </a:r>
          </a:p>
          <a:p>
            <a:pPr marL="0" indent="0">
              <a:buNone/>
            </a:pPr>
            <a:r>
              <a:rPr lang="en-US" dirty="0"/>
              <a:t>720. </a:t>
            </a:r>
            <a:r>
              <a:rPr lang="en-US"/>
              <a:t>Inaccurate Encoding/</a:t>
            </a:r>
            <a:r>
              <a:rPr lang="en-US" dirty="0"/>
              <a:t>Decoding (Mental Models) – IQ vs. EQ</a:t>
            </a:r>
          </a:p>
        </p:txBody>
      </p:sp>
    </p:spTree>
    <p:extLst>
      <p:ext uri="{BB962C8B-B14F-4D97-AF65-F5344CB8AC3E}">
        <p14:creationId xmlns:p14="http://schemas.microsoft.com/office/powerpoint/2010/main" val="2900595227"/>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258. Risk under other risk frameworks - UN SDGs – </a:t>
            </a:r>
            <a:br>
              <a:rPr lang="en-US" sz="2800" dirty="0"/>
            </a:br>
            <a:r>
              <a:rPr lang="en-US" sz="2800" dirty="0"/>
              <a:t>SDG 16 - Peace, Justice and Strong Institutions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16?</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16 ”Targets” and “Indicators” at </a:t>
            </a:r>
            <a:r>
              <a:rPr lang="en-US" dirty="0">
                <a:hlinkClick r:id="rId2"/>
              </a:rPr>
              <a:t>https://sustainabledevelopment.un.org/sdg16</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107811354"/>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258. Risk under other risk frameworks - UN SDGs – </a:t>
            </a:r>
            <a:br>
              <a:rPr lang="en-US" sz="2800" dirty="0"/>
            </a:br>
            <a:r>
              <a:rPr lang="en-US" sz="2800" dirty="0"/>
              <a:t>SDG 16 – Peace, Justice and Strong Institutions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99856195"/>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259. Risk under other risk frameworks - UN SDGs – </a:t>
            </a:r>
            <a:br>
              <a:rPr lang="en-US" sz="2800" dirty="0"/>
            </a:br>
            <a:r>
              <a:rPr lang="en-US" sz="2800" dirty="0"/>
              <a:t>SDG 17 – Partnerships for the Goals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Member states of the UN developed and adopted the SDGs as a guide to development, investment and policy for the benefit of all humanity and the planet.</a:t>
            </a:r>
          </a:p>
          <a:p>
            <a:pPr lvl="2"/>
            <a:r>
              <a:rPr lang="en-US" dirty="0"/>
              <a:t>Technology systems that operate inconsistently with the SDGs will more likely encounter resistance to adoption, challenges of interoperability, assertions of inconsistency with “reasonable duties of care,” and other challenges from nations and companies that are aligning their strategic and investment strategies to be consistent with the SDGs.</a:t>
            </a:r>
          </a:p>
          <a:p>
            <a:pPr lvl="1"/>
            <a:r>
              <a:rPr lang="en-US" dirty="0"/>
              <a:t>How does the technology system under review address and/or support (or undermine) the UN Sustainable Development Goals (UN SDGs), that were adopted by the member states of the UN as a shared framework for global development?</a:t>
            </a:r>
          </a:p>
          <a:p>
            <a:pPr lvl="2"/>
            <a:r>
              <a:rPr lang="en-US" dirty="0"/>
              <a:t>Coordination within SDG “Verticals:” </a:t>
            </a:r>
          </a:p>
          <a:p>
            <a:pPr lvl="3"/>
            <a:r>
              <a:rPr lang="en-US" dirty="0"/>
              <a:t>Does the technology system help to further and/or measure the “Targets” and “Indicators” associated with SDG 17?</a:t>
            </a:r>
          </a:p>
          <a:p>
            <a:pPr lvl="2"/>
            <a:r>
              <a:rPr lang="en-US" dirty="0"/>
              <a:t>Coordination among multiple SDG “Verticals:” </a:t>
            </a:r>
          </a:p>
          <a:p>
            <a:pPr lvl="3"/>
            <a:r>
              <a:rPr lang="en-US" dirty="0"/>
              <a:t>Does the technology system generate metrics and/or other data that can help to measure, analyze and coordinate the performance against “Targets” and “Indicators” in multiple SDG “verticals” to mitigate or eliminate conflict among SDGs?</a:t>
            </a:r>
          </a:p>
          <a:p>
            <a:pPr lvl="1"/>
            <a:endParaRPr lang="en-US" dirty="0"/>
          </a:p>
          <a:p>
            <a:pPr lvl="1"/>
            <a:r>
              <a:rPr lang="en-US" dirty="0"/>
              <a:t>[Other?]</a:t>
            </a:r>
          </a:p>
          <a:p>
            <a:r>
              <a:rPr lang="en-US" dirty="0"/>
              <a:t>References</a:t>
            </a:r>
          </a:p>
          <a:p>
            <a:pPr lvl="1"/>
            <a:r>
              <a:rPr lang="en-US" dirty="0"/>
              <a:t>Link to SDG 17 ”Targets” and “Indicators” at </a:t>
            </a:r>
            <a:r>
              <a:rPr lang="en-US" dirty="0">
                <a:hlinkClick r:id="rId2"/>
              </a:rPr>
              <a:t>https://sustainabledevelopment.un.org/sdg17</a:t>
            </a:r>
            <a:r>
              <a:rPr lang="en-US" dirty="0"/>
              <a:t>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147293538"/>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259. Risk under other risk frameworks - UN SDGs – </a:t>
            </a:r>
            <a:br>
              <a:rPr lang="en-US" sz="2800" dirty="0"/>
            </a:br>
            <a:r>
              <a:rPr lang="en-US" sz="2800" dirty="0"/>
              <a:t>SDG 17 – Partnerships for the Goals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87887095"/>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260. Risk Under Other Risk Frameworks – </a:t>
            </a:r>
            <a:br>
              <a:rPr lang="en-US" sz="3200" dirty="0"/>
            </a:br>
            <a:r>
              <a:rPr lang="en-US" sz="3200" dirty="0"/>
              <a:t>Nation State Branches - Legislative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pPr lvl="1"/>
            <a:r>
              <a:rPr lang="en-US" dirty="0"/>
              <a:t>”The Constitution of Risk”</a:t>
            </a:r>
          </a:p>
          <a:p>
            <a:endParaRPr lang="en-US" dirty="0"/>
          </a:p>
        </p:txBody>
      </p:sp>
    </p:spTree>
    <p:extLst>
      <p:ext uri="{BB962C8B-B14F-4D97-AF65-F5344CB8AC3E}">
        <p14:creationId xmlns:p14="http://schemas.microsoft.com/office/powerpoint/2010/main" val="2414309714"/>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260. Risk Under Other Risk Frameworks – </a:t>
            </a:r>
            <a:br>
              <a:rPr lang="en-US" sz="3200" dirty="0"/>
            </a:br>
            <a:r>
              <a:rPr lang="en-US" sz="3200" dirty="0"/>
              <a:t>Nation State Branches - Legislative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890025740"/>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261. Risk Under Other Risk Frameworks – </a:t>
            </a:r>
            <a:br>
              <a:rPr lang="en-US" sz="3600" dirty="0"/>
            </a:br>
            <a:r>
              <a:rPr lang="en-US" sz="3600" dirty="0"/>
              <a:t>Nation State Branches - Judicial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04507710"/>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261. Risk Under Other Risk Frameworks – </a:t>
            </a:r>
            <a:br>
              <a:rPr lang="en-US" sz="3600" dirty="0"/>
            </a:br>
            <a:r>
              <a:rPr lang="en-US" sz="3600" dirty="0"/>
              <a:t>Nation State Branches - Judicial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682928750"/>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262. Risk Under Other Risk Frameworks – </a:t>
            </a:r>
            <a:br>
              <a:rPr lang="en-US" sz="3200" dirty="0"/>
            </a:br>
            <a:r>
              <a:rPr lang="en-US" sz="3200" dirty="0"/>
              <a:t>Nation State Branches - Executive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616873932"/>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262. Risk Under Other Risk Frameworks – </a:t>
            </a:r>
            <a:br>
              <a:rPr lang="en-US" sz="3600" dirty="0"/>
            </a:br>
            <a:r>
              <a:rPr lang="en-US" sz="3600" dirty="0"/>
              <a:t>Nation State Branches - Executive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23837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4AB9-661D-E641-A180-A71AB520609F}"/>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37406FB7-4C17-E74A-BD1E-9F0565147A78}"/>
              </a:ext>
            </a:extLst>
          </p:cNvPr>
          <p:cNvSpPr>
            <a:spLocks noGrp="1"/>
          </p:cNvSpPr>
          <p:nvPr>
            <p:ph idx="1"/>
          </p:nvPr>
        </p:nvSpPr>
        <p:spPr/>
        <p:txBody>
          <a:bodyPr>
            <a:normAutofit fontScale="55000" lnSpcReduction="20000"/>
          </a:bodyPr>
          <a:lstStyle/>
          <a:p>
            <a:pPr marL="0" indent="0">
              <a:buNone/>
            </a:pPr>
            <a:r>
              <a:rPr lang="en-US" dirty="0"/>
              <a:t>721. Inaccurate Encoding/Decoding (Mental Models) – Generalists vs. Specialists </a:t>
            </a:r>
          </a:p>
          <a:p>
            <a:pPr marL="0" indent="0">
              <a:buNone/>
            </a:pPr>
            <a:r>
              <a:rPr lang="en-US" dirty="0"/>
              <a:t>722. Inaccurate Encoding/Decoding (Mental Models) – Commandos, Infantry &amp; Police</a:t>
            </a:r>
          </a:p>
          <a:p>
            <a:pPr marL="0" indent="0">
              <a:buNone/>
            </a:pPr>
            <a:r>
              <a:rPr lang="en-US" dirty="0"/>
              <a:t>723. Inaccurate Encoding/Decoding (Mental Models) – Foxes vs. Hedgehogs</a:t>
            </a:r>
          </a:p>
          <a:p>
            <a:pPr marL="0" indent="0">
              <a:buNone/>
            </a:pPr>
            <a:r>
              <a:rPr lang="en-US" dirty="0"/>
              <a:t>724. Inaccurate Encoding/Decoding (Mental Models) – Managing to the Person</a:t>
            </a:r>
          </a:p>
          <a:p>
            <a:pPr marL="0" indent="0">
              <a:buNone/>
            </a:pPr>
            <a:r>
              <a:rPr lang="en-US" dirty="0"/>
              <a:t>725. Inaccurate Encoding/Decoding (Mental Models) – Peter Principle</a:t>
            </a:r>
          </a:p>
          <a:p>
            <a:pPr marL="0" indent="0">
              <a:buNone/>
            </a:pPr>
            <a:r>
              <a:rPr lang="en-US" dirty="0"/>
              <a:t>726. Inaccurate Encoding/Decoding (Mental Models) – Strategy vs. Tactics</a:t>
            </a:r>
          </a:p>
          <a:p>
            <a:pPr marL="0" indent="0">
              <a:buNone/>
            </a:pPr>
            <a:r>
              <a:rPr lang="en-US" dirty="0"/>
              <a:t>727. Inaccurate Encoding/Decoding (Mental Models) – Institutional Knowledge</a:t>
            </a:r>
          </a:p>
          <a:p>
            <a:pPr marL="0" indent="0">
              <a:buNone/>
            </a:pPr>
            <a:r>
              <a:rPr lang="en-US" dirty="0"/>
              <a:t>728. Inaccurate Encoding/Decoding (Mental Models) – Unicorn Candidate</a:t>
            </a:r>
          </a:p>
          <a:p>
            <a:pPr marL="0" indent="0">
              <a:buNone/>
            </a:pPr>
            <a:r>
              <a:rPr lang="en-US" dirty="0"/>
              <a:t>729. Inaccurate Encoding/Decoding (Mental Models) – Directly Responsible Individual</a:t>
            </a:r>
          </a:p>
          <a:p>
            <a:pPr marL="0" indent="0">
              <a:buNone/>
            </a:pPr>
            <a:r>
              <a:rPr lang="en-US" dirty="0"/>
              <a:t>730. Inaccurate Encoding/Decoding (Mental Models) – Bystander Effect</a:t>
            </a:r>
          </a:p>
          <a:p>
            <a:pPr marL="0" indent="0">
              <a:buNone/>
            </a:pPr>
            <a:r>
              <a:rPr lang="en-US" dirty="0"/>
              <a:t>731. Inaccurate Encoding/Decoding (Mental Models) – Power Vacuum</a:t>
            </a:r>
          </a:p>
          <a:p>
            <a:pPr marL="0" indent="0">
              <a:buNone/>
            </a:pPr>
            <a:r>
              <a:rPr lang="en-US" dirty="0"/>
              <a:t>732. </a:t>
            </a:r>
            <a:r>
              <a:rPr lang="en-US"/>
              <a:t>Inaccurate Encoding/</a:t>
            </a:r>
            <a:r>
              <a:rPr lang="en-US" dirty="0"/>
              <a:t>Decoding (Mental Models) – </a:t>
            </a:r>
            <a:r>
              <a:rPr lang="en-US"/>
              <a:t>Deliberate Practice`	</a:t>
            </a:r>
            <a:endParaRPr lang="en-US" dirty="0"/>
          </a:p>
          <a:p>
            <a:pPr marL="0" indent="0">
              <a:buNone/>
            </a:pPr>
            <a:r>
              <a:rPr lang="en-US" dirty="0"/>
              <a:t>733. Inaccurate Encoding/Decoding (Mental Models) – Spacing Effect</a:t>
            </a:r>
          </a:p>
          <a:p>
            <a:pPr marL="0" indent="0">
              <a:buNone/>
            </a:pPr>
            <a:r>
              <a:rPr lang="en-US" dirty="0"/>
              <a:t>734. Inaccurate Encoding/Decoding (Mental Models) – Weekly one-on-one</a:t>
            </a:r>
          </a:p>
          <a:p>
            <a:pPr marL="0" indent="0">
              <a:buNone/>
            </a:pPr>
            <a:r>
              <a:rPr lang="en-US" dirty="0"/>
              <a:t>735. Inaccurate Encoding/Decoding (Mental Models) – Radical Candor</a:t>
            </a:r>
          </a:p>
        </p:txBody>
      </p:sp>
    </p:spTree>
    <p:extLst>
      <p:ext uri="{BB962C8B-B14F-4D97-AF65-F5344CB8AC3E}">
        <p14:creationId xmlns:p14="http://schemas.microsoft.com/office/powerpoint/2010/main" val="468607295"/>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263. Risk Under Other Risk Frameworks – </a:t>
            </a:r>
            <a:br>
              <a:rPr lang="en-US" sz="3200" dirty="0"/>
            </a:br>
            <a:r>
              <a:rPr lang="en-US" sz="3200" dirty="0"/>
              <a:t>Nation State Agencies - General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82201800"/>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263. Risk Under Other Risk Frameworks – </a:t>
            </a:r>
            <a:br>
              <a:rPr lang="en-US" sz="3200" dirty="0"/>
            </a:br>
            <a:r>
              <a:rPr lang="en-US" sz="3200" dirty="0"/>
              <a:t>Nation State Agencies – General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31701002"/>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264. Risk Under Other Risk Frameworks – </a:t>
            </a:r>
            <a:br>
              <a:rPr lang="en-US" sz="3200" dirty="0"/>
            </a:br>
            <a:r>
              <a:rPr lang="en-US" sz="3200" dirty="0"/>
              <a:t>Nation State Agencies – Defense - Army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9816169"/>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264. Risk Under Other Risk Frameworks – </a:t>
            </a:r>
            <a:br>
              <a:rPr lang="en-US" sz="3200" dirty="0"/>
            </a:br>
            <a:r>
              <a:rPr lang="en-US" sz="3200" dirty="0"/>
              <a:t>Nation State Agencies –Defense - Army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6320006"/>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265. Risk Under Other Risk Frameworks – </a:t>
            </a:r>
            <a:br>
              <a:rPr lang="en-US" sz="3200" dirty="0"/>
            </a:br>
            <a:r>
              <a:rPr lang="en-US" sz="3200" dirty="0"/>
              <a:t>Nation State Agencies –Defense - Navy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01265960"/>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265. Risk Under Other Risk Frameworks – </a:t>
            </a:r>
            <a:br>
              <a:rPr lang="en-US" sz="3200" dirty="0"/>
            </a:br>
            <a:r>
              <a:rPr lang="en-US" sz="3200" dirty="0"/>
              <a:t>Nation State Agencies –Defense - Navy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30319589"/>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266. Risk Under Other Risk Frameworks – </a:t>
            </a:r>
            <a:br>
              <a:rPr lang="en-US" sz="3200" dirty="0"/>
            </a:br>
            <a:r>
              <a:rPr lang="en-US" sz="3200" dirty="0"/>
              <a:t>Nation State Agencies –Defense – Air Force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392485980"/>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266. Risk Under Other Risk Frameworks – </a:t>
            </a:r>
            <a:br>
              <a:rPr lang="en-US" sz="3200" dirty="0"/>
            </a:br>
            <a:r>
              <a:rPr lang="en-US" sz="3200" dirty="0"/>
              <a:t>Nation State Agencies –Defense – Air Force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02036201"/>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267. Risk Under Other Risk Frameworks – </a:t>
            </a:r>
            <a:br>
              <a:rPr lang="en-US" sz="3200" dirty="0"/>
            </a:br>
            <a:r>
              <a:rPr lang="en-US" sz="3200" dirty="0"/>
              <a:t>Nation State Agencies –Defense - Marines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89088268"/>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267. Risk Under Other Risk Frameworks – </a:t>
            </a:r>
            <a:br>
              <a:rPr lang="en-US" sz="3200" dirty="0"/>
            </a:br>
            <a:r>
              <a:rPr lang="en-US" sz="3200" dirty="0"/>
              <a:t>Nation State Agencies –Defense - Marines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9529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Autofit/>
          </a:bodyPr>
          <a:lstStyle/>
          <a:p>
            <a:r>
              <a:rPr lang="en-US" sz="2800" dirty="0"/>
              <a:t>Proposal to Map Threats, Vulnerabilities and Risks at </a:t>
            </a:r>
            <a:br>
              <a:rPr lang="en-US" sz="2800" dirty="0"/>
            </a:br>
            <a:r>
              <a:rPr lang="en-US" sz="2800" dirty="0"/>
              <a:t>Network Perimeter 2.0</a:t>
            </a:r>
          </a:p>
        </p:txBody>
      </p:sp>
      <p:sp>
        <p:nvSpPr>
          <p:cNvPr id="3" name="Content Placeholder 2"/>
          <p:cNvSpPr>
            <a:spLocks noGrp="1"/>
          </p:cNvSpPr>
          <p:nvPr>
            <p:ph idx="1"/>
          </p:nvPr>
        </p:nvSpPr>
        <p:spPr>
          <a:xfrm>
            <a:off x="457200" y="1193800"/>
            <a:ext cx="8229600" cy="4940300"/>
          </a:xfrm>
        </p:spPr>
        <p:txBody>
          <a:bodyPr>
            <a:noAutofit/>
          </a:bodyPr>
          <a:lstStyle/>
          <a:p>
            <a:endParaRPr lang="en-US" sz="1800" b="1" dirty="0">
              <a:solidFill>
                <a:srgbClr val="000000"/>
              </a:solidFill>
            </a:endParaRPr>
          </a:p>
          <a:p>
            <a:r>
              <a:rPr lang="en-US" sz="1800" b="1" dirty="0">
                <a:solidFill>
                  <a:srgbClr val="00B050"/>
                </a:solidFill>
              </a:rPr>
              <a:t>Problem:  Information Network Perimeter 2.0 is:</a:t>
            </a:r>
          </a:p>
          <a:p>
            <a:pPr lvl="1"/>
            <a:r>
              <a:rPr lang="en-US" sz="1400" b="1" dirty="0">
                <a:solidFill>
                  <a:srgbClr val="00B050"/>
                </a:solidFill>
              </a:rPr>
              <a:t>Unmeasured</a:t>
            </a:r>
          </a:p>
          <a:p>
            <a:pPr lvl="1"/>
            <a:r>
              <a:rPr lang="en-US" sz="1400" b="1" dirty="0">
                <a:solidFill>
                  <a:srgbClr val="00B050"/>
                </a:solidFill>
              </a:rPr>
              <a:t>Unmapped, and </a:t>
            </a:r>
          </a:p>
          <a:p>
            <a:pPr lvl="1"/>
            <a:r>
              <a:rPr lang="en-US" sz="1400" b="1" dirty="0">
                <a:solidFill>
                  <a:srgbClr val="00B050"/>
                </a:solidFill>
              </a:rPr>
              <a:t>Presents unknown risks</a:t>
            </a:r>
            <a:endParaRPr lang="en-US" sz="1800" dirty="0">
              <a:solidFill>
                <a:srgbClr val="00B050"/>
              </a:solidFill>
            </a:endParaRPr>
          </a:p>
          <a:p>
            <a:endParaRPr lang="en-US" sz="1800" b="1" dirty="0">
              <a:solidFill>
                <a:srgbClr val="00B050"/>
              </a:solidFill>
            </a:endParaRPr>
          </a:p>
          <a:p>
            <a:r>
              <a:rPr lang="en-US" sz="1800" b="1" dirty="0">
                <a:solidFill>
                  <a:srgbClr val="00B050"/>
                </a:solidFill>
              </a:rPr>
              <a:t>ALL of our systems are vulnerable to threats at “Perimeter 2.0”</a:t>
            </a:r>
          </a:p>
          <a:p>
            <a:pPr lvl="1"/>
            <a:r>
              <a:rPr lang="en-US" sz="1800" dirty="0"/>
              <a:t>Vulnerable to “AAAA Threats” – </a:t>
            </a:r>
          </a:p>
          <a:p>
            <a:pPr lvl="2"/>
            <a:r>
              <a:rPr lang="en-US" sz="1800" dirty="0"/>
              <a:t>Attacks, Accidents, Acts of Nature and AI/Autonomous Systems</a:t>
            </a:r>
          </a:p>
          <a:p>
            <a:pPr lvl="1"/>
            <a:r>
              <a:rPr lang="en-US" sz="1800" dirty="0"/>
              <a:t>We </a:t>
            </a:r>
            <a:r>
              <a:rPr lang="en-US" sz="1800" i="1" dirty="0"/>
              <a:t>cannot</a:t>
            </a:r>
            <a:r>
              <a:rPr lang="en-US" sz="1800" dirty="0"/>
              <a:t> measure/detect AAAA threats </a:t>
            </a:r>
            <a:r>
              <a:rPr lang="en-US" sz="1800" i="1" dirty="0"/>
              <a:t>beyond</a:t>
            </a:r>
            <a:r>
              <a:rPr lang="en-US" sz="1800" dirty="0"/>
              <a:t> security Perimeter 1.0</a:t>
            </a:r>
          </a:p>
          <a:p>
            <a:pPr lvl="1"/>
            <a:r>
              <a:rPr lang="en-US" sz="1800" dirty="0"/>
              <a:t>We are all blind to AAAA threats and failures at system Perimeter(s) 2.0</a:t>
            </a:r>
          </a:p>
          <a:p>
            <a:pPr lvl="1"/>
            <a:r>
              <a:rPr lang="en-US" sz="1800" dirty="0"/>
              <a:t>We cannot yet achieve “distributed security” (or even AAAA threat measurement) at Perimeter(s) 2.0</a:t>
            </a:r>
          </a:p>
          <a:p>
            <a:pPr lvl="1"/>
            <a:r>
              <a:rPr lang="en-US" sz="1800" dirty="0"/>
              <a:t>Perimeter(s) 2.0 threats are currently undermining political/social and economic institutions at global scales</a:t>
            </a:r>
          </a:p>
          <a:p>
            <a:pPr lvl="2"/>
            <a:endParaRPr lang="en-US" sz="1200" dirty="0"/>
          </a:p>
        </p:txBody>
      </p:sp>
    </p:spTree>
    <p:extLst>
      <p:ext uri="{BB962C8B-B14F-4D97-AF65-F5344CB8AC3E}">
        <p14:creationId xmlns:p14="http://schemas.microsoft.com/office/powerpoint/2010/main" val="1842639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BF1C-CE25-4345-9EFE-204D2334756B}"/>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E5F1B7DC-78E3-1B4D-8CA6-38F2C1A05CDE}"/>
              </a:ext>
            </a:extLst>
          </p:cNvPr>
          <p:cNvSpPr>
            <a:spLocks noGrp="1"/>
          </p:cNvSpPr>
          <p:nvPr>
            <p:ph idx="1"/>
          </p:nvPr>
        </p:nvSpPr>
        <p:spPr/>
        <p:txBody>
          <a:bodyPr>
            <a:normAutofit fontScale="55000" lnSpcReduction="20000"/>
          </a:bodyPr>
          <a:lstStyle/>
          <a:p>
            <a:pPr marL="0" indent="0">
              <a:buNone/>
            </a:pPr>
            <a:r>
              <a:rPr lang="en-US" dirty="0"/>
              <a:t>736. </a:t>
            </a:r>
            <a:r>
              <a:rPr lang="en-US"/>
              <a:t>Inaccurate Encoding/</a:t>
            </a:r>
            <a:r>
              <a:rPr lang="en-US" dirty="0"/>
              <a:t>Decoding (Mental Models) –Consequence-Conviction Matrix</a:t>
            </a:r>
          </a:p>
          <a:p>
            <a:pPr marL="0" indent="0">
              <a:buNone/>
            </a:pPr>
            <a:r>
              <a:rPr lang="en-US" dirty="0"/>
              <a:t>737. </a:t>
            </a:r>
            <a:r>
              <a:rPr lang="en-US"/>
              <a:t>Inaccurate Encoding/</a:t>
            </a:r>
            <a:r>
              <a:rPr lang="en-US" dirty="0"/>
              <a:t>Decoding (Mental Models) – Fixed vs. Growth Mindset</a:t>
            </a:r>
          </a:p>
          <a:p>
            <a:pPr marL="0" indent="0">
              <a:buNone/>
            </a:pPr>
            <a:r>
              <a:rPr lang="en-US" dirty="0"/>
              <a:t>738. </a:t>
            </a:r>
            <a:r>
              <a:rPr lang="en-US"/>
              <a:t>Inaccurate Encoding/</a:t>
            </a:r>
            <a:r>
              <a:rPr lang="en-US" dirty="0"/>
              <a:t>Decoding (Mental Models) – Pygmalion Effect</a:t>
            </a:r>
          </a:p>
          <a:p>
            <a:pPr marL="0" indent="0">
              <a:buNone/>
            </a:pPr>
            <a:r>
              <a:rPr lang="en-US" dirty="0"/>
              <a:t>739. </a:t>
            </a:r>
            <a:r>
              <a:rPr lang="en-US"/>
              <a:t>Inaccurate Encoding/</a:t>
            </a:r>
            <a:r>
              <a:rPr lang="en-US" dirty="0"/>
              <a:t>Decoding (Mental Models) – Golem Effect</a:t>
            </a:r>
          </a:p>
          <a:p>
            <a:pPr marL="0" indent="0">
              <a:buNone/>
            </a:pPr>
            <a:r>
              <a:rPr lang="en-US" dirty="0"/>
              <a:t>740. </a:t>
            </a:r>
            <a:r>
              <a:rPr lang="en-US"/>
              <a:t>Inaccurate Encoding/</a:t>
            </a:r>
            <a:r>
              <a:rPr lang="en-US" dirty="0"/>
              <a:t>Decoding (Mental Models) – Impostor Syndrome</a:t>
            </a:r>
          </a:p>
          <a:p>
            <a:pPr marL="0" indent="0">
              <a:buNone/>
            </a:pPr>
            <a:r>
              <a:rPr lang="en-US" dirty="0"/>
              <a:t>741. </a:t>
            </a:r>
            <a:r>
              <a:rPr lang="en-US"/>
              <a:t>Inaccurate Encoding/</a:t>
            </a:r>
            <a:r>
              <a:rPr lang="en-US" dirty="0"/>
              <a:t>Decoding (Mental Models) – Dunning-Kruger Effect</a:t>
            </a:r>
          </a:p>
          <a:p>
            <a:pPr marL="0" indent="0">
              <a:buNone/>
            </a:pPr>
            <a:r>
              <a:rPr lang="en-US" dirty="0"/>
              <a:t>742. </a:t>
            </a:r>
            <a:r>
              <a:rPr lang="en-US"/>
              <a:t>Inaccurate Encoding/</a:t>
            </a:r>
            <a:r>
              <a:rPr lang="en-US" dirty="0"/>
              <a:t>Decoding (Mental Models) – Maslow’s Hierarchy of Needs</a:t>
            </a:r>
          </a:p>
          <a:p>
            <a:pPr marL="0" indent="0">
              <a:buNone/>
            </a:pPr>
            <a:r>
              <a:rPr lang="en-US" dirty="0"/>
              <a:t>743. </a:t>
            </a:r>
            <a:r>
              <a:rPr lang="en-US"/>
              <a:t>Inaccurate Encoding/</a:t>
            </a:r>
            <a:r>
              <a:rPr lang="en-US" dirty="0"/>
              <a:t>Decoding (Mental Models) – Hindsight Bias</a:t>
            </a:r>
          </a:p>
          <a:p>
            <a:pPr marL="0" indent="0">
              <a:buNone/>
            </a:pPr>
            <a:r>
              <a:rPr lang="en-US" dirty="0"/>
              <a:t>744. </a:t>
            </a:r>
            <a:r>
              <a:rPr lang="en-US"/>
              <a:t>Inaccurate Encoding/</a:t>
            </a:r>
            <a:r>
              <a:rPr lang="en-US" dirty="0"/>
              <a:t>Decoding (Mental Models) – Culture</a:t>
            </a:r>
          </a:p>
          <a:p>
            <a:pPr marL="0" indent="0">
              <a:buNone/>
            </a:pPr>
            <a:r>
              <a:rPr lang="en-US" dirty="0"/>
              <a:t>745. </a:t>
            </a:r>
            <a:r>
              <a:rPr lang="en-US"/>
              <a:t>Inaccurate Encoding/</a:t>
            </a:r>
            <a:r>
              <a:rPr lang="en-US" dirty="0"/>
              <a:t>Decoding (Mental Models) – High Context vs. Low Context</a:t>
            </a:r>
          </a:p>
          <a:p>
            <a:pPr marL="0" indent="0">
              <a:buNone/>
            </a:pPr>
            <a:r>
              <a:rPr lang="en-US" dirty="0"/>
              <a:t>746. </a:t>
            </a:r>
            <a:r>
              <a:rPr lang="en-US"/>
              <a:t>Inaccurate Encoding/</a:t>
            </a:r>
            <a:r>
              <a:rPr lang="en-US" dirty="0"/>
              <a:t>Decoding (Mental Models) – Winning Hearts and Minds</a:t>
            </a:r>
          </a:p>
          <a:p>
            <a:pPr marL="0" indent="0">
              <a:buNone/>
            </a:pPr>
            <a:r>
              <a:rPr lang="en-US" dirty="0"/>
              <a:t>747. </a:t>
            </a:r>
            <a:r>
              <a:rPr lang="en-US"/>
              <a:t>Inaccurate Encoding/</a:t>
            </a:r>
            <a:r>
              <a:rPr lang="en-US" dirty="0"/>
              <a:t>Decoding (Mental Models) – Loyalists vs. Mercenaries</a:t>
            </a:r>
          </a:p>
          <a:p>
            <a:pPr marL="0" indent="0">
              <a:buNone/>
            </a:pPr>
            <a:r>
              <a:rPr lang="en-US" dirty="0"/>
              <a:t>748. </a:t>
            </a:r>
            <a:r>
              <a:rPr lang="en-US"/>
              <a:t>Inaccurate Encoding/</a:t>
            </a:r>
            <a:r>
              <a:rPr lang="en-US" dirty="0"/>
              <a:t>Decoding (Mental Models) – Managers vs. Makers Schedule</a:t>
            </a:r>
          </a:p>
          <a:p>
            <a:pPr marL="0" indent="0">
              <a:buNone/>
            </a:pPr>
            <a:r>
              <a:rPr lang="en-US" dirty="0"/>
              <a:t>749. </a:t>
            </a:r>
            <a:r>
              <a:rPr lang="en-US"/>
              <a:t>Inaccurate Encoding/</a:t>
            </a:r>
            <a:r>
              <a:rPr lang="en-US" dirty="0"/>
              <a:t>Decoding (Mental Models) – Dunbar’s </a:t>
            </a:r>
            <a:r>
              <a:rPr lang="en-US" dirty="0" err="1"/>
              <a:t>NUmber</a:t>
            </a:r>
            <a:endParaRPr lang="en-US" dirty="0"/>
          </a:p>
          <a:p>
            <a:pPr marL="0" indent="0">
              <a:buNone/>
            </a:pPr>
            <a:r>
              <a:rPr lang="en-US" dirty="0"/>
              <a:t>750. </a:t>
            </a:r>
            <a:r>
              <a:rPr lang="en-US"/>
              <a:t>Inaccurate Encoding/</a:t>
            </a:r>
            <a:r>
              <a:rPr lang="en-US" dirty="0"/>
              <a:t>Decoding (Mental Models) – Mythical Man Month</a:t>
            </a:r>
          </a:p>
          <a:p>
            <a:pPr marL="0" indent="0">
              <a:buNone/>
            </a:pPr>
            <a:endParaRPr lang="en-US" dirty="0"/>
          </a:p>
        </p:txBody>
      </p:sp>
    </p:spTree>
    <p:extLst>
      <p:ext uri="{BB962C8B-B14F-4D97-AF65-F5344CB8AC3E}">
        <p14:creationId xmlns:p14="http://schemas.microsoft.com/office/powerpoint/2010/main" val="2077863635"/>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268. Risk Under Other Risk Frameworks – </a:t>
            </a:r>
            <a:br>
              <a:rPr lang="en-US" sz="3200" dirty="0"/>
            </a:br>
            <a:r>
              <a:rPr lang="en-US" sz="3200" dirty="0"/>
              <a:t>Nation State Agencies –Defense - Cyberforce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68491273"/>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268. Risk Under Other Risk Frameworks – </a:t>
            </a:r>
            <a:br>
              <a:rPr lang="en-US" sz="3200" dirty="0"/>
            </a:br>
            <a:r>
              <a:rPr lang="en-US" sz="3200" dirty="0"/>
              <a:t>Nation State Agencies –Defense - Cyberforce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66235255"/>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2800" dirty="0"/>
              <a:t>269. Risk Under Other Risk Frameworks – </a:t>
            </a:r>
            <a:br>
              <a:rPr lang="en-US" sz="2800" dirty="0"/>
            </a:br>
            <a:r>
              <a:rPr lang="en-US" sz="2800" dirty="0"/>
              <a:t>Nation State Agencies – Intelligence Agencies – </a:t>
            </a:r>
            <a:br>
              <a:rPr lang="en-US" sz="2800" dirty="0"/>
            </a:br>
            <a:r>
              <a:rPr lang="en-US" sz="2800" dirty="0"/>
              <a:t>Foreign Intelligence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4113938"/>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269. Risk Under Other Risk Frameworks – </a:t>
            </a:r>
            <a:br>
              <a:rPr lang="en-US" sz="2400" dirty="0"/>
            </a:br>
            <a:r>
              <a:rPr lang="en-US" sz="2400" dirty="0"/>
              <a:t>Nation State Agencies – Intelligence Agencies – </a:t>
            </a:r>
            <a:br>
              <a:rPr lang="en-US" sz="2400" dirty="0"/>
            </a:br>
            <a:r>
              <a:rPr lang="en-US" sz="2400" dirty="0"/>
              <a:t>Foreign Intelligence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25641073"/>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270. Risk Under Other Risk Frameworks – </a:t>
            </a:r>
            <a:br>
              <a:rPr lang="en-US" sz="2400" dirty="0"/>
            </a:br>
            <a:r>
              <a:rPr lang="en-US" sz="2400" dirty="0"/>
              <a:t>Nation State Agencies – Intelligence Agencies – </a:t>
            </a:r>
            <a:br>
              <a:rPr lang="en-US" sz="2400" dirty="0"/>
            </a:br>
            <a:r>
              <a:rPr lang="en-US" sz="2400" dirty="0"/>
              <a:t>Domestic Intelligence</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040975995"/>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270. Risk Under Other Risk Frameworks – </a:t>
            </a:r>
            <a:br>
              <a:rPr lang="en-US" sz="2400" dirty="0"/>
            </a:br>
            <a:r>
              <a:rPr lang="en-US" sz="2400" dirty="0"/>
              <a:t>Nation State Agencies – Intelligence Agencies – </a:t>
            </a:r>
            <a:br>
              <a:rPr lang="en-US" sz="2400" dirty="0"/>
            </a:br>
            <a:r>
              <a:rPr lang="en-US" sz="2400" dirty="0"/>
              <a:t>Domestic Intelligence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8744482"/>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271. Risk Under Other Risk Frameworks – </a:t>
            </a:r>
            <a:br>
              <a:rPr lang="en-US" sz="2400" dirty="0"/>
            </a:br>
            <a:r>
              <a:rPr lang="en-US" sz="2400" dirty="0"/>
              <a:t>Nation State Agencies – Intelligence Agencies – </a:t>
            </a:r>
            <a:br>
              <a:rPr lang="en-US" sz="2400" dirty="0"/>
            </a:br>
            <a:r>
              <a:rPr lang="en-US" sz="2400" dirty="0"/>
              <a:t>Defense Intelligence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53378221"/>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271. Risk Under Other Risk Frameworks – </a:t>
            </a:r>
            <a:br>
              <a:rPr lang="en-US" sz="2400" dirty="0"/>
            </a:br>
            <a:r>
              <a:rPr lang="en-US" sz="2400" dirty="0"/>
              <a:t>Nation State Agencies – Intelligence Agencies – </a:t>
            </a:r>
            <a:br>
              <a:rPr lang="en-US" sz="2400" dirty="0"/>
            </a:br>
            <a:r>
              <a:rPr lang="en-US" sz="2400" dirty="0"/>
              <a:t>Defense Intelligence</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33381535"/>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272. Risk under other risk frameworks – </a:t>
            </a:r>
            <a:br>
              <a:rPr lang="en-US" sz="2400" dirty="0"/>
            </a:br>
            <a:r>
              <a:rPr lang="en-US" sz="2400" dirty="0"/>
              <a:t>Nation State Agencies – Intelligence Agencies – </a:t>
            </a:r>
            <a:br>
              <a:rPr lang="en-US" sz="2400" dirty="0"/>
            </a:br>
            <a:r>
              <a:rPr lang="en-US" sz="2400" dirty="0"/>
              <a:t>Other Intelligence Agencies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Nature of intelligence operations is changing rapidly as information is more ubiquitous and accessible across broadly interconnected and interoperable networks</a:t>
            </a:r>
          </a:p>
          <a:p>
            <a:pPr lvl="1"/>
            <a:r>
              <a:rPr lang="en-US" dirty="0"/>
              <a:t>Power is exerted through multiple political, economic and social vectors</a:t>
            </a:r>
          </a:p>
          <a:p>
            <a:pPr lvl="2"/>
            <a:r>
              <a:rPr lang="en-US" dirty="0"/>
              <a:t>Internal – How decipher an discern “voice” and shared ideas of the population in modern networked information context?</a:t>
            </a:r>
          </a:p>
          <a:p>
            <a:pPr lvl="2"/>
            <a:r>
              <a:rPr lang="en-US" dirty="0"/>
              <a:t>External - How ”speak with one voice” as nation interacting with other nations when setting and implementing policy?</a:t>
            </a:r>
          </a:p>
          <a:p>
            <a:pPr lvl="2"/>
            <a:r>
              <a:rPr lang="en-US" dirty="0"/>
              <a:t>How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383084726"/>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272. Risk under other risk frameworks – </a:t>
            </a:r>
            <a:br>
              <a:rPr lang="en-US" sz="2400" dirty="0"/>
            </a:br>
            <a:r>
              <a:rPr lang="en-US" sz="2400" dirty="0"/>
              <a:t>Nation State Agencies – Intelligence Agencies – </a:t>
            </a:r>
            <a:br>
              <a:rPr lang="en-US" sz="2400" dirty="0"/>
            </a:br>
            <a:r>
              <a:rPr lang="en-US" sz="2400" dirty="0"/>
              <a:t>Other Intelligence Agencies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Consider DIME PMESII framework for analyzing extensions of national power</a:t>
            </a:r>
          </a:p>
          <a:p>
            <a:pPr lvl="2"/>
            <a:r>
              <a:rPr lang="en-US" sz="2000" dirty="0"/>
              <a:t>Defense</a:t>
            </a:r>
          </a:p>
          <a:p>
            <a:pPr lvl="2"/>
            <a:r>
              <a:rPr lang="en-US" sz="2000" dirty="0"/>
              <a:t>Information</a:t>
            </a:r>
          </a:p>
          <a:p>
            <a:pPr lvl="2"/>
            <a:r>
              <a:rPr lang="en-US" sz="2000" dirty="0"/>
              <a:t>Military</a:t>
            </a:r>
          </a:p>
          <a:p>
            <a:pPr lvl="2"/>
            <a:r>
              <a:rPr lang="en-US" sz="2000" dirty="0"/>
              <a:t>Economic</a:t>
            </a:r>
          </a:p>
          <a:p>
            <a:pPr lvl="2"/>
            <a:r>
              <a:rPr lang="en-US" sz="2000" dirty="0"/>
              <a:t>P</a:t>
            </a:r>
          </a:p>
          <a:p>
            <a:pPr lvl="2"/>
            <a:r>
              <a:rPr lang="en-US" sz="2000" dirty="0"/>
              <a:t>M</a:t>
            </a:r>
          </a:p>
          <a:p>
            <a:pPr lvl="2"/>
            <a:r>
              <a:rPr lang="en-US" sz="2000" dirty="0"/>
              <a:t>E</a:t>
            </a:r>
          </a:p>
          <a:p>
            <a:pPr lvl="2"/>
            <a:r>
              <a:rPr lang="en-US" sz="2000" dirty="0"/>
              <a:t>S</a:t>
            </a:r>
          </a:p>
          <a:p>
            <a:pPr lvl="2"/>
            <a:r>
              <a:rPr lang="en-US" sz="2000" dirty="0"/>
              <a:t>I</a:t>
            </a:r>
          </a:p>
          <a:p>
            <a:pPr lvl="2"/>
            <a:r>
              <a:rPr lang="en-US" sz="2000" dirty="0"/>
              <a:t>I</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873289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4542-0C43-6F42-AEB8-F1F3C6E2BEA2}"/>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8FB1CBEE-2216-9341-9B53-6DDD5B9FD774}"/>
              </a:ext>
            </a:extLst>
          </p:cNvPr>
          <p:cNvSpPr>
            <a:spLocks noGrp="1"/>
          </p:cNvSpPr>
          <p:nvPr>
            <p:ph idx="1"/>
          </p:nvPr>
        </p:nvSpPr>
        <p:spPr/>
        <p:txBody>
          <a:bodyPr>
            <a:normAutofit/>
          </a:bodyPr>
          <a:lstStyle/>
          <a:p>
            <a:pPr marL="0" indent="0">
              <a:buNone/>
            </a:pPr>
            <a:r>
              <a:rPr lang="en-US" sz="1600" dirty="0"/>
              <a:t>751. </a:t>
            </a:r>
            <a:r>
              <a:rPr lang="en-US" sz="1600"/>
              <a:t>Inaccurate Encoding/</a:t>
            </a:r>
            <a:r>
              <a:rPr lang="en-US" sz="1600" dirty="0"/>
              <a:t>Decoding (Mental Models) – Boots on the Ground </a:t>
            </a:r>
          </a:p>
          <a:p>
            <a:pPr marL="0" indent="0">
              <a:buNone/>
            </a:pPr>
            <a:r>
              <a:rPr lang="en-US" sz="1600" dirty="0"/>
              <a:t>752. </a:t>
            </a:r>
            <a:r>
              <a:rPr lang="en-US" sz="1600"/>
              <a:t>Inaccurate Encoding/</a:t>
            </a:r>
            <a:r>
              <a:rPr lang="en-US" sz="1600" dirty="0"/>
              <a:t>Decoding (Mental Models) – Arbitrage</a:t>
            </a:r>
          </a:p>
          <a:p>
            <a:pPr marL="0" indent="0">
              <a:buNone/>
            </a:pPr>
            <a:r>
              <a:rPr lang="en-US" sz="1600" dirty="0"/>
              <a:t>753. </a:t>
            </a:r>
            <a:r>
              <a:rPr lang="en-US" sz="1600"/>
              <a:t>Inaccurate Encoding/</a:t>
            </a:r>
            <a:r>
              <a:rPr lang="en-US" sz="1600" dirty="0"/>
              <a:t>Decoding (Mental Models) - Sustainable Competitive Advantage</a:t>
            </a:r>
          </a:p>
          <a:p>
            <a:pPr marL="0" indent="0">
              <a:buNone/>
            </a:pPr>
            <a:r>
              <a:rPr lang="en-US" sz="1600" dirty="0"/>
              <a:t>754. </a:t>
            </a:r>
            <a:r>
              <a:rPr lang="en-US" sz="1600"/>
              <a:t>Inaccurate Encoding/</a:t>
            </a:r>
            <a:r>
              <a:rPr lang="en-US" sz="1600" dirty="0"/>
              <a:t>Decoding (Mental Models) – Market Power</a:t>
            </a:r>
          </a:p>
          <a:p>
            <a:pPr marL="0" indent="0">
              <a:buNone/>
            </a:pPr>
            <a:r>
              <a:rPr lang="en-US" sz="1600" dirty="0"/>
              <a:t>755. </a:t>
            </a:r>
            <a:r>
              <a:rPr lang="en-US" sz="1600"/>
              <a:t>Inaccurate Encoding/</a:t>
            </a:r>
            <a:r>
              <a:rPr lang="en-US" sz="1600" dirty="0"/>
              <a:t>Decoding (Mental Models) – Consensus-Contrarian Matrix</a:t>
            </a:r>
          </a:p>
          <a:p>
            <a:pPr marL="0" indent="0">
              <a:buNone/>
            </a:pPr>
            <a:r>
              <a:rPr lang="en-US" sz="1600" dirty="0"/>
              <a:t>756. </a:t>
            </a:r>
            <a:r>
              <a:rPr lang="en-US" sz="1600"/>
              <a:t>Inaccurate Encoding/</a:t>
            </a:r>
            <a:r>
              <a:rPr lang="en-US" sz="1600" dirty="0"/>
              <a:t>Decoding (Mental Models) – Secrets</a:t>
            </a:r>
          </a:p>
          <a:p>
            <a:pPr marL="0" indent="0">
              <a:buNone/>
            </a:pPr>
            <a:r>
              <a:rPr lang="en-US" sz="1600" dirty="0"/>
              <a:t>757. </a:t>
            </a:r>
            <a:r>
              <a:rPr lang="en-US" sz="1600"/>
              <a:t>Inaccurate Encoding/</a:t>
            </a:r>
            <a:r>
              <a:rPr lang="en-US" sz="1600" dirty="0"/>
              <a:t>Decoding (Mental Models) – Why Now?</a:t>
            </a:r>
          </a:p>
          <a:p>
            <a:pPr marL="0" indent="0">
              <a:buNone/>
            </a:pPr>
            <a:r>
              <a:rPr lang="en-US" sz="1600" dirty="0"/>
              <a:t>758. </a:t>
            </a:r>
            <a:r>
              <a:rPr lang="en-US" sz="1600"/>
              <a:t>Inaccurate Encoding/</a:t>
            </a:r>
            <a:r>
              <a:rPr lang="en-US" sz="1600" dirty="0"/>
              <a:t>Decoding (Mental Models) – Simultaneous </a:t>
            </a:r>
            <a:r>
              <a:rPr lang="en-US" sz="1600" dirty="0" err="1"/>
              <a:t>INvention</a:t>
            </a:r>
            <a:endParaRPr lang="en-US" sz="1600" dirty="0"/>
          </a:p>
          <a:p>
            <a:pPr marL="0" indent="0">
              <a:buNone/>
            </a:pPr>
            <a:r>
              <a:rPr lang="en-US" sz="1600" dirty="0"/>
              <a:t>759. </a:t>
            </a:r>
            <a:r>
              <a:rPr lang="en-US" sz="1600"/>
              <a:t>Inaccurate Encoding/</a:t>
            </a:r>
            <a:r>
              <a:rPr lang="en-US" sz="1600" dirty="0"/>
              <a:t>Decoding (Mental Models) – First Mover Advantage vs. Disadvantage</a:t>
            </a:r>
          </a:p>
          <a:p>
            <a:pPr marL="0" indent="0">
              <a:buNone/>
            </a:pPr>
            <a:r>
              <a:rPr lang="en-US" sz="1600" dirty="0"/>
              <a:t>760. </a:t>
            </a:r>
            <a:r>
              <a:rPr lang="en-US" sz="1600"/>
              <a:t>Inaccurate Encoding/</a:t>
            </a:r>
            <a:r>
              <a:rPr lang="en-US" sz="1600" dirty="0"/>
              <a:t>Decoding (Mental Models) – Product/Market Fit</a:t>
            </a:r>
          </a:p>
          <a:p>
            <a:pPr marL="0" indent="0">
              <a:buNone/>
            </a:pPr>
            <a:r>
              <a:rPr lang="en-US" sz="1600" dirty="0"/>
              <a:t>761. </a:t>
            </a:r>
            <a:r>
              <a:rPr lang="en-US" sz="1600"/>
              <a:t>Inaccurate Encoding/</a:t>
            </a:r>
            <a:r>
              <a:rPr lang="en-US" sz="1600" dirty="0"/>
              <a:t>Decoding (Mental Models) – Resonant Frequency</a:t>
            </a:r>
          </a:p>
          <a:p>
            <a:pPr marL="0" indent="0">
              <a:buNone/>
            </a:pPr>
            <a:r>
              <a:rPr lang="en-US" sz="1600" dirty="0"/>
              <a:t>762. </a:t>
            </a:r>
            <a:r>
              <a:rPr lang="en-US" sz="1600"/>
              <a:t>Inaccurate Encoding/</a:t>
            </a:r>
            <a:r>
              <a:rPr lang="en-US" sz="1600" dirty="0"/>
              <a:t>Decoding (Mental Models) – Customer Development</a:t>
            </a:r>
          </a:p>
          <a:p>
            <a:pPr marL="0" indent="0">
              <a:buNone/>
            </a:pPr>
            <a:r>
              <a:rPr lang="en-US" sz="1600" dirty="0"/>
              <a:t>763. </a:t>
            </a:r>
            <a:r>
              <a:rPr lang="en-US" sz="1600"/>
              <a:t>Inaccurate Encoding/</a:t>
            </a:r>
            <a:r>
              <a:rPr lang="en-US" sz="1600" dirty="0"/>
              <a:t>Decoding (Mental Models) – OODA LOOP</a:t>
            </a:r>
          </a:p>
          <a:p>
            <a:pPr marL="0" indent="0">
              <a:buNone/>
            </a:pPr>
            <a:r>
              <a:rPr lang="en-US" sz="1600" dirty="0"/>
              <a:t>764. </a:t>
            </a:r>
            <a:r>
              <a:rPr lang="en-US" sz="1600"/>
              <a:t>Inaccurate Encoding/</a:t>
            </a:r>
            <a:r>
              <a:rPr lang="en-US" sz="1600" dirty="0"/>
              <a:t>Decoding (Mental Models) – Pivot</a:t>
            </a:r>
          </a:p>
          <a:p>
            <a:pPr marL="0" indent="0">
              <a:buNone/>
            </a:pPr>
            <a:r>
              <a:rPr lang="en-US" sz="1600" dirty="0"/>
              <a:t>765. </a:t>
            </a:r>
            <a:r>
              <a:rPr lang="en-US" sz="1600"/>
              <a:t>Inaccurate Encoding/</a:t>
            </a:r>
            <a:r>
              <a:rPr lang="en-US" sz="1600" dirty="0"/>
              <a:t>Decoding (Mental Models) – Jobs to be Done</a:t>
            </a:r>
          </a:p>
        </p:txBody>
      </p:sp>
    </p:spTree>
    <p:extLst>
      <p:ext uri="{BB962C8B-B14F-4D97-AF65-F5344CB8AC3E}">
        <p14:creationId xmlns:p14="http://schemas.microsoft.com/office/powerpoint/2010/main" val="197736144"/>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273. Risk under other risk frameworks – </a:t>
            </a:r>
            <a:br>
              <a:rPr lang="en-US" sz="2400" dirty="0"/>
            </a:br>
            <a:r>
              <a:rPr lang="en-US" sz="2400" dirty="0"/>
              <a:t>Nation State Agencies – Trade/Commerce Agencies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337180626"/>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273. Risk under other risk frameworks – </a:t>
            </a:r>
            <a:br>
              <a:rPr lang="en-US" sz="2400" dirty="0"/>
            </a:br>
            <a:r>
              <a:rPr lang="en-US" sz="2400" dirty="0"/>
              <a:t>Nation State Agencies –  Trade/Commerce Agencies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99003917"/>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274. Labor Laws and Rules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20521264"/>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274. Labor Laws and Rules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73109106"/>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275. Bias – Sectoral – Regulatory Effect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actions and behaviors of stakeholders in socio-technical systems can be affected by biases</a:t>
            </a:r>
          </a:p>
          <a:p>
            <a:pPr lvl="2"/>
            <a:r>
              <a:rPr lang="en-US" dirty="0"/>
              <a:t>Sectoral – Regulatory Effect-related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endParaRPr lang="en-US" dirty="0"/>
          </a:p>
          <a:p>
            <a:pPr lvl="1"/>
            <a:r>
              <a:rPr lang="en-US" dirty="0"/>
              <a:t>[Other?]</a:t>
            </a:r>
          </a:p>
          <a:p>
            <a:r>
              <a:rPr lang="en-US" dirty="0"/>
              <a:t>References</a:t>
            </a:r>
          </a:p>
          <a:p>
            <a:r>
              <a:rPr lang="en-US" dirty="0"/>
              <a:t>Wikipedia provides that: Self-regulation is the process whereby an organization monitors its own adherence to legal, ethical, or safety standards, rather than have an outside, independent agency such as a third party entity monitor and enforce those standards.</a:t>
            </a:r>
            <a:r>
              <a:rPr lang="en-US" baseline="30000" dirty="0">
                <a:hlinkClick r:id="rId2"/>
              </a:rPr>
              <a:t>[81]</a:t>
            </a:r>
            <a:r>
              <a:rPr lang="en-US" dirty="0"/>
              <a:t> Self-regulation of any group can create a conflict of interest. If any organization, such as a corporation or government bureaucracy, is asked to eliminate unethical behavior within their own group, it may be in their interest in the short run to eliminate the appearance of unethical behavior, rather than the behavior itself.</a:t>
            </a:r>
          </a:p>
          <a:p>
            <a:r>
              <a:rPr lang="en-US" dirty="0"/>
              <a:t>Regulatory capture is a form of </a:t>
            </a:r>
            <a:r>
              <a:rPr lang="en-US" dirty="0">
                <a:hlinkClick r:id="rId3" tooltip="Political corruption"/>
              </a:rPr>
              <a:t>political corruption</a:t>
            </a:r>
            <a:r>
              <a:rPr lang="en-US" dirty="0"/>
              <a:t> that can occur when a </a:t>
            </a:r>
            <a:r>
              <a:rPr lang="en-US" dirty="0">
                <a:hlinkClick r:id="rId4" tooltip="Regulatory agency"/>
              </a:rPr>
              <a:t>regulatory agency</a:t>
            </a:r>
            <a:r>
              <a:rPr lang="en-US" dirty="0"/>
              <a:t>, created to act in the </a:t>
            </a:r>
            <a:r>
              <a:rPr lang="en-US" dirty="0">
                <a:hlinkClick r:id="rId5" tooltip="Public interest"/>
              </a:rPr>
              <a:t>public interest</a:t>
            </a:r>
            <a:r>
              <a:rPr lang="en-US" dirty="0"/>
              <a:t>, instead advances the commercial or political concerns of special </a:t>
            </a:r>
            <a:r>
              <a:rPr lang="en-US" dirty="0">
                <a:hlinkClick r:id="rId6" tooltip="Interest group"/>
              </a:rPr>
              <a:t>interest groups</a:t>
            </a:r>
            <a:r>
              <a:rPr lang="en-US" dirty="0"/>
              <a:t> that dominate the industry or sector it is charged with regulating.</a:t>
            </a:r>
            <a:r>
              <a:rPr lang="en-US" baseline="30000" dirty="0">
                <a:hlinkClick r:id="rId7"/>
              </a:rPr>
              <a:t>[82]</a:t>
            </a:r>
            <a:r>
              <a:rPr lang="en-US" baseline="30000" dirty="0">
                <a:hlinkClick r:id="rId8"/>
              </a:rPr>
              <a:t>[83]</a:t>
            </a:r>
            <a:r>
              <a:rPr lang="en-US" dirty="0"/>
              <a:t> Regulatory capture occurs because groups or individuals with a high-stakes interest in the outcome of policy or regulatory decisions can be expected to focus their resources and energies in attempting to gain the policy outcomes they prefer, while members of the public, each with only a tiny individual stake in the outcome, will ignore it altogether.</a:t>
            </a:r>
            <a:r>
              <a:rPr lang="en-US" baseline="30000" dirty="0">
                <a:hlinkClick r:id="rId9"/>
              </a:rPr>
              <a:t>[84]</a:t>
            </a:r>
            <a:r>
              <a:rPr lang="en-US" dirty="0"/>
              <a:t> Regulatory capture is a risk to which a regulatory agency is exposed by its very nature.</a:t>
            </a:r>
          </a:p>
          <a:p>
            <a:pPr lvl="1"/>
            <a:endParaRPr lang="en-US" dirty="0"/>
          </a:p>
          <a:p>
            <a:endParaRPr lang="en-US" dirty="0"/>
          </a:p>
        </p:txBody>
      </p:sp>
    </p:spTree>
    <p:extLst>
      <p:ext uri="{BB962C8B-B14F-4D97-AF65-F5344CB8AC3E}">
        <p14:creationId xmlns:p14="http://schemas.microsoft.com/office/powerpoint/2010/main" val="2270113731"/>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275.  Bias – Sectoral – Regulatory Effect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078271481"/>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276.  Bias – Analytical/Statistical - Forecast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The actions and behaviors of stakeholders in socio-technical systems can be affected by biases</a:t>
            </a:r>
          </a:p>
          <a:p>
            <a:pPr lvl="1"/>
            <a:r>
              <a:rPr lang="en-US" dirty="0"/>
              <a:t>Security Profiling-related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endParaRPr lang="en-US" dirty="0"/>
          </a:p>
          <a:p>
            <a:pPr lvl="1"/>
            <a:r>
              <a:rPr lang="en-US" dirty="0"/>
              <a:t>[Other?]</a:t>
            </a:r>
          </a:p>
          <a:p>
            <a:r>
              <a:rPr lang="en-US" dirty="0"/>
              <a:t>References</a:t>
            </a:r>
          </a:p>
          <a:p>
            <a:pPr lvl="1"/>
            <a:r>
              <a:rPr lang="en-US" dirty="0"/>
              <a:t>Wikipedia provides that: A forecast bias is when there are consistent differences between results and the forecasts of those quantities; that is: forecasts may have an overall tendency to be too high or too low.</a:t>
            </a:r>
          </a:p>
          <a:p>
            <a:endParaRPr lang="en-US" dirty="0"/>
          </a:p>
        </p:txBody>
      </p:sp>
    </p:spTree>
    <p:extLst>
      <p:ext uri="{BB962C8B-B14F-4D97-AF65-F5344CB8AC3E}">
        <p14:creationId xmlns:p14="http://schemas.microsoft.com/office/powerpoint/2010/main" val="309256089"/>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276. Bias – Analytical/Statistical - Forecast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824125080"/>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277. Bias – Analytical/Statistical – Observer-Expectancy Effect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The actions and behaviors of stakeholders in socio-technical systems can be affected by biases</a:t>
            </a:r>
          </a:p>
          <a:p>
            <a:pPr lvl="2"/>
            <a:r>
              <a:rPr lang="en-US" dirty="0"/>
              <a:t>Analytical/Statistical bias-related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endParaRPr lang="en-US" dirty="0"/>
          </a:p>
          <a:p>
            <a:pPr lvl="1"/>
            <a:r>
              <a:rPr lang="en-US" dirty="0"/>
              <a:t>[Other?]</a:t>
            </a:r>
          </a:p>
          <a:p>
            <a:r>
              <a:rPr lang="en-US" dirty="0"/>
              <a:t>References</a:t>
            </a:r>
          </a:p>
          <a:p>
            <a:pPr lvl="1"/>
            <a:r>
              <a:rPr lang="en-US" dirty="0"/>
              <a:t>Wikipedia provides that: </a:t>
            </a:r>
          </a:p>
          <a:p>
            <a:pPr lvl="2"/>
            <a:r>
              <a:rPr lang="en-US" dirty="0"/>
              <a:t>The observer-expectancy effect is when a researcher’s expectations cause them to subconsciously influence the people participating in an experiment. It is usually controlled using a double-blind system, and was an important reason for the development of double-blind experiments.</a:t>
            </a:r>
          </a:p>
          <a:p>
            <a:endParaRPr lang="en-US" dirty="0"/>
          </a:p>
        </p:txBody>
      </p:sp>
    </p:spTree>
    <p:extLst>
      <p:ext uri="{BB962C8B-B14F-4D97-AF65-F5344CB8AC3E}">
        <p14:creationId xmlns:p14="http://schemas.microsoft.com/office/powerpoint/2010/main" val="382549553"/>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277. Bias – Analytical/Statistical – Observer-Expectancy Effect</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89398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BF1C-CE25-4345-9EFE-204D2334756B}"/>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E5F1B7DC-78E3-1B4D-8CA6-38F2C1A05CDE}"/>
              </a:ext>
            </a:extLst>
          </p:cNvPr>
          <p:cNvSpPr>
            <a:spLocks noGrp="1"/>
          </p:cNvSpPr>
          <p:nvPr>
            <p:ph idx="1"/>
          </p:nvPr>
        </p:nvSpPr>
        <p:spPr/>
        <p:txBody>
          <a:bodyPr>
            <a:normAutofit fontScale="55000" lnSpcReduction="20000"/>
          </a:bodyPr>
          <a:lstStyle/>
          <a:p>
            <a:pPr marL="0" indent="0">
              <a:buNone/>
            </a:pPr>
            <a:r>
              <a:rPr lang="en-US" dirty="0"/>
              <a:t>766. </a:t>
            </a:r>
            <a:r>
              <a:rPr lang="en-US"/>
              <a:t>Inaccurate Encoding/</a:t>
            </a:r>
            <a:r>
              <a:rPr lang="en-US" dirty="0"/>
              <a:t>Decoding (Mental Models) – Identity of </a:t>
            </a:r>
            <a:r>
              <a:rPr lang="en-US" dirty="0" err="1"/>
              <a:t>Cuistomer</a:t>
            </a:r>
            <a:r>
              <a:rPr lang="en-US" dirty="0"/>
              <a:t> </a:t>
            </a:r>
          </a:p>
          <a:p>
            <a:pPr marL="0" indent="0">
              <a:buNone/>
            </a:pPr>
            <a:r>
              <a:rPr lang="en-US" dirty="0"/>
              <a:t>767. </a:t>
            </a:r>
            <a:r>
              <a:rPr lang="en-US"/>
              <a:t>Inaccurate Encoding/</a:t>
            </a:r>
            <a:r>
              <a:rPr lang="en-US" dirty="0"/>
              <a:t>Decoding (Mental Models) – Back of Envelope Calculation</a:t>
            </a:r>
          </a:p>
          <a:p>
            <a:pPr marL="0" indent="0">
              <a:buNone/>
            </a:pPr>
            <a:r>
              <a:rPr lang="en-US" dirty="0"/>
              <a:t>768. </a:t>
            </a:r>
            <a:r>
              <a:rPr lang="en-US"/>
              <a:t>Inaccurate Encoding/</a:t>
            </a:r>
            <a:r>
              <a:rPr lang="en-US" dirty="0"/>
              <a:t>Decoding (Mental Models) – Personas</a:t>
            </a:r>
          </a:p>
          <a:p>
            <a:pPr marL="0" indent="0">
              <a:buNone/>
            </a:pPr>
            <a:r>
              <a:rPr lang="en-US" dirty="0"/>
              <a:t>769. </a:t>
            </a:r>
            <a:r>
              <a:rPr lang="en-US"/>
              <a:t>Inaccurate Encoding/</a:t>
            </a:r>
            <a:r>
              <a:rPr lang="en-US" dirty="0"/>
              <a:t>Decoding (Mental Models) – Bright Spots</a:t>
            </a:r>
          </a:p>
          <a:p>
            <a:pPr marL="0" indent="0">
              <a:buNone/>
            </a:pPr>
            <a:r>
              <a:rPr lang="en-US" dirty="0"/>
              <a:t>770. </a:t>
            </a:r>
            <a:r>
              <a:rPr lang="en-US"/>
              <a:t>Inaccurate Encoding/</a:t>
            </a:r>
            <a:r>
              <a:rPr lang="en-US" dirty="0"/>
              <a:t>Decoding (Mental Models) – Beachhead</a:t>
            </a:r>
          </a:p>
          <a:p>
            <a:pPr marL="0" indent="0">
              <a:buNone/>
            </a:pPr>
            <a:r>
              <a:rPr lang="en-US" dirty="0"/>
              <a:t>771. </a:t>
            </a:r>
            <a:r>
              <a:rPr lang="en-US"/>
              <a:t>Inaccurate Encoding/</a:t>
            </a:r>
            <a:r>
              <a:rPr lang="en-US" dirty="0"/>
              <a:t>Decoding (Mental Models) – Idea Maze</a:t>
            </a:r>
          </a:p>
          <a:p>
            <a:pPr marL="0" indent="0">
              <a:buNone/>
            </a:pPr>
            <a:r>
              <a:rPr lang="en-US" dirty="0"/>
              <a:t>772. </a:t>
            </a:r>
            <a:r>
              <a:rPr lang="en-US"/>
              <a:t>Inaccurate Encoding/</a:t>
            </a:r>
            <a:r>
              <a:rPr lang="en-US" dirty="0"/>
              <a:t>Decoding (Mental Models) – Heat-Seeking </a:t>
            </a:r>
            <a:r>
              <a:rPr lang="en-US" dirty="0" err="1"/>
              <a:t>Missles</a:t>
            </a:r>
            <a:endParaRPr lang="en-US" dirty="0"/>
          </a:p>
          <a:p>
            <a:pPr marL="0" indent="0">
              <a:buNone/>
            </a:pPr>
            <a:r>
              <a:rPr lang="en-US" dirty="0"/>
              <a:t>773. </a:t>
            </a:r>
            <a:r>
              <a:rPr lang="en-US"/>
              <a:t>Inaccurate Encoding/</a:t>
            </a:r>
            <a:r>
              <a:rPr lang="en-US" dirty="0"/>
              <a:t>Decoding (Mental Models) – Moats</a:t>
            </a:r>
          </a:p>
          <a:p>
            <a:pPr marL="0" indent="0">
              <a:buNone/>
            </a:pPr>
            <a:r>
              <a:rPr lang="en-US" dirty="0"/>
              <a:t>774. </a:t>
            </a:r>
            <a:r>
              <a:rPr lang="en-US"/>
              <a:t>Inaccurate Encoding/</a:t>
            </a:r>
            <a:r>
              <a:rPr lang="en-US" dirty="0"/>
              <a:t>Decoding (Mental Models) – Lock in</a:t>
            </a:r>
          </a:p>
          <a:p>
            <a:pPr marL="0" indent="0">
              <a:buNone/>
            </a:pPr>
            <a:r>
              <a:rPr lang="en-US" dirty="0"/>
              <a:t>775. </a:t>
            </a:r>
            <a:r>
              <a:rPr lang="en-US"/>
              <a:t>Inaccurate Encoding/</a:t>
            </a:r>
            <a:r>
              <a:rPr lang="en-US" dirty="0"/>
              <a:t>Decoding (Mental Models) – Switching </a:t>
            </a:r>
            <a:r>
              <a:rPr lang="en-US" dirty="0" err="1"/>
              <a:t>CZosts</a:t>
            </a:r>
            <a:endParaRPr lang="en-US" dirty="0"/>
          </a:p>
          <a:p>
            <a:pPr marL="0" indent="0">
              <a:buNone/>
            </a:pPr>
            <a:r>
              <a:rPr lang="en-US" dirty="0"/>
              <a:t>776. </a:t>
            </a:r>
            <a:r>
              <a:rPr lang="en-US"/>
              <a:t>Inaccurate Encoding/</a:t>
            </a:r>
            <a:r>
              <a:rPr lang="en-US" dirty="0"/>
              <a:t>Decoding (Mental Models) – Barriers to Entry</a:t>
            </a:r>
          </a:p>
          <a:p>
            <a:pPr marL="0" indent="0">
              <a:buNone/>
            </a:pPr>
            <a:r>
              <a:rPr lang="en-US" dirty="0"/>
              <a:t>777. </a:t>
            </a:r>
            <a:r>
              <a:rPr lang="en-US"/>
              <a:t>Inaccurate Encoding/</a:t>
            </a:r>
            <a:r>
              <a:rPr lang="en-US" dirty="0"/>
              <a:t>Decoding (Mental Models) – Exit Strategies</a:t>
            </a:r>
          </a:p>
          <a:p>
            <a:pPr marL="0" indent="0">
              <a:buNone/>
            </a:pPr>
            <a:r>
              <a:rPr lang="en-US" dirty="0"/>
              <a:t>778. </a:t>
            </a:r>
            <a:r>
              <a:rPr lang="en-US"/>
              <a:t>Inaccurate Encoding/</a:t>
            </a:r>
            <a:r>
              <a:rPr lang="en-US" dirty="0"/>
              <a:t>Decoding (Mental Models) – Regulatory Capture</a:t>
            </a:r>
          </a:p>
          <a:p>
            <a:pPr marL="0" indent="0">
              <a:buNone/>
            </a:pPr>
            <a:r>
              <a:rPr lang="en-US" dirty="0"/>
              <a:t>779. </a:t>
            </a:r>
            <a:r>
              <a:rPr lang="en-US"/>
              <a:t>Inaccurate Encoding/</a:t>
            </a:r>
            <a:r>
              <a:rPr lang="en-US" dirty="0"/>
              <a:t>Decoding (Mental Models) – Winner take Most Markets</a:t>
            </a:r>
          </a:p>
          <a:p>
            <a:pPr marL="0" indent="0">
              <a:buNone/>
            </a:pPr>
            <a:r>
              <a:rPr lang="en-US" dirty="0"/>
              <a:t>780. </a:t>
            </a:r>
            <a:r>
              <a:rPr lang="en-US"/>
              <a:t>Inaccurate Encoding/</a:t>
            </a:r>
            <a:r>
              <a:rPr lang="en-US" dirty="0"/>
              <a:t>Decoding (Mental Models) – Only the Paranoid Survive</a:t>
            </a:r>
          </a:p>
          <a:p>
            <a:pPr marL="0" indent="0">
              <a:buNone/>
            </a:pPr>
            <a:endParaRPr lang="en-US" dirty="0"/>
          </a:p>
        </p:txBody>
      </p:sp>
    </p:spTree>
    <p:extLst>
      <p:ext uri="{BB962C8B-B14F-4D97-AF65-F5344CB8AC3E}">
        <p14:creationId xmlns:p14="http://schemas.microsoft.com/office/powerpoint/2010/main" val="1630516636"/>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278. Bias – Analytical/Statistical – </a:t>
            </a:r>
            <a:br>
              <a:rPr lang="en-US" sz="2400" dirty="0"/>
            </a:br>
            <a:r>
              <a:rPr lang="en-US" sz="2400" dirty="0"/>
              <a:t>Reporting Bias and Social Desirability Bias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actions and behaviors of stakeholders in socio-technical systems can be affected by biases</a:t>
            </a:r>
          </a:p>
          <a:p>
            <a:pPr lvl="2"/>
            <a:r>
              <a:rPr lang="en-US" dirty="0"/>
              <a:t>Reporting Bias-related issues can cause system stakeholders to interact with the system (and otherwise act in ways that are) inconsistent with the baseline requirements and specifications for optimal socio-technical system function and are contrary with the expectations of other system stakeholders</a:t>
            </a:r>
          </a:p>
          <a:p>
            <a:pPr lvl="2"/>
            <a:r>
              <a:rPr lang="en-US" dirty="0"/>
              <a:t>Reliability of users, operators, intermediaries, designers, developers, etc. may be affected</a:t>
            </a:r>
          </a:p>
          <a:p>
            <a:pPr lvl="2"/>
            <a:r>
              <a:rPr lang="en-US" dirty="0"/>
              <a:t>In such cases, the behavioral effects of this form of bias can increase system risks and undermine system function.</a:t>
            </a:r>
          </a:p>
          <a:p>
            <a:pPr lvl="1"/>
            <a:endParaRPr lang="en-US" dirty="0"/>
          </a:p>
          <a:p>
            <a:pPr lvl="1"/>
            <a:r>
              <a:rPr lang="en-US" dirty="0"/>
              <a:t>[Other?]</a:t>
            </a:r>
          </a:p>
          <a:p>
            <a:r>
              <a:rPr lang="en-US" dirty="0"/>
              <a:t>References</a:t>
            </a:r>
          </a:p>
          <a:p>
            <a:r>
              <a:rPr lang="en-US" dirty="0"/>
              <a:t>Wikipedia provides that: </a:t>
            </a:r>
          </a:p>
          <a:p>
            <a:pPr lvl="1"/>
            <a:r>
              <a:rPr lang="en-US" dirty="0"/>
              <a:t>“In epidemiology and empirical research, reporting bias is defined as "selective revealing or suppression of information" of undesirable behavior by subjects or researchers. It refers to a tendency to under-report unexpected or undesirable experimental results, while being more trusting of expected or desirable results. This can propagate, as each instance reinforces the status quo, and later experimenters justify their own reporting bias by observing that previous experimenters reported different results.</a:t>
            </a:r>
          </a:p>
          <a:p>
            <a:pPr lvl="1"/>
            <a:r>
              <a:rPr lang="en-US" dirty="0"/>
              <a:t>Social desirability bias is a bias within social science research where survey respondents can tend to answer questions in a manner that will be viewed positively by others. It can take the form of over-reporting laudable behavior, or under-reporting undesirable behavior. This bias interferes with the interpretation of average tendencies as well as individual differences. The inclination represents a major issue with self-report questionnaires; of special concern are self-reports of abilities, personalities, sexual behavior and drug use.”</a:t>
            </a:r>
          </a:p>
          <a:p>
            <a:pPr lvl="1"/>
            <a:endParaRPr lang="en-US" dirty="0"/>
          </a:p>
          <a:p>
            <a:endParaRPr lang="en-US" dirty="0"/>
          </a:p>
        </p:txBody>
      </p:sp>
    </p:spTree>
    <p:extLst>
      <p:ext uri="{BB962C8B-B14F-4D97-AF65-F5344CB8AC3E}">
        <p14:creationId xmlns:p14="http://schemas.microsoft.com/office/powerpoint/2010/main" val="463308026"/>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278. Bias – Analytical/Statistical – </a:t>
            </a:r>
            <a:br>
              <a:rPr lang="en-US" sz="2400" dirty="0"/>
            </a:br>
            <a:r>
              <a:rPr lang="en-US" sz="2400" dirty="0"/>
              <a:t>Reporting Bias and Social Desirability Bias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43232567"/>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279.  Machine-Learning Vulnerabilities – Adversarial Attacks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56749612"/>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279. Machine-Learning Vulnerabilities – Adversarial Attacks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pPr lvl="1"/>
            <a:r>
              <a:rPr lang="en-US" dirty="0"/>
              <a:t>Science Magazine, March 22, 2019 p. 1287 “Adversarial attacks on medical machine learning”</a:t>
            </a:r>
          </a:p>
          <a:p>
            <a:endParaRPr lang="en-US" dirty="0"/>
          </a:p>
        </p:txBody>
      </p:sp>
    </p:spTree>
    <p:extLst>
      <p:ext uri="{BB962C8B-B14F-4D97-AF65-F5344CB8AC3E}">
        <p14:creationId xmlns:p14="http://schemas.microsoft.com/office/powerpoint/2010/main" val="969441931"/>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280.  Machine-Learning Vulnerabilities - Unprovability</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60625520"/>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280. Machine-Learning Vulnerabilities - Unprovability</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23993896"/>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281. Algorithmic Radicalization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19324998"/>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281. Algorithmic Radicalization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pPr lvl="1"/>
            <a:r>
              <a:rPr lang="en-US" dirty="0"/>
              <a:t>“The Making of a YouTube Radical” (New York Times, June 9, 2019, Section 1, page 1.</a:t>
            </a:r>
          </a:p>
          <a:p>
            <a:pPr lvl="1"/>
            <a:r>
              <a:rPr lang="en-US" dirty="0"/>
              <a:t>“Some Extremist Groups See Porn as a Conspiracy” (New York Times, June 9, 2019, Section 1, p. 19</a:t>
            </a:r>
          </a:p>
          <a:p>
            <a:endParaRPr lang="en-US" dirty="0"/>
          </a:p>
        </p:txBody>
      </p:sp>
    </p:spTree>
    <p:extLst>
      <p:ext uri="{BB962C8B-B14F-4D97-AF65-F5344CB8AC3E}">
        <p14:creationId xmlns:p14="http://schemas.microsoft.com/office/powerpoint/2010/main" val="2875156244"/>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282. Capacity for Scaling via Separation of System Governance Functions </a:t>
            </a:r>
          </a:p>
        </p:txBody>
      </p:sp>
      <p:sp>
        <p:nvSpPr>
          <p:cNvPr id="3" name="Content Placeholder 2"/>
          <p:cNvSpPr>
            <a:spLocks noGrp="1"/>
          </p:cNvSpPr>
          <p:nvPr>
            <p:ph idx="1"/>
          </p:nvPr>
        </p:nvSpPr>
        <p:spPr/>
        <p:txBody>
          <a:bodyPr>
            <a:normAutofit lnSpcReduction="10000"/>
          </a:bodyPr>
          <a:lstStyle/>
          <a:p>
            <a:r>
              <a:rPr lang="en-US" dirty="0"/>
              <a:t>Challenges</a:t>
            </a:r>
          </a:p>
          <a:p>
            <a:pPr lvl="1"/>
            <a:r>
              <a:rPr lang="en-US" dirty="0"/>
              <a:t>Do the system operating requirements and parameters (which constitute a set of system rules) enable large scale system deployment?</a:t>
            </a:r>
          </a:p>
          <a:p>
            <a:pPr lvl="1"/>
            <a:r>
              <a:rPr lang="en-US" dirty="0"/>
              <a:t>Rules that are centralized (to ensure system component interoperability, coordination, central control, etc.) inhibit large scale deployment and adoption of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744610036"/>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282. Capacity for Scaling via Separation of System Governance Functions</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Governance structures that include or allow for separation of 3 functions can scale faster</a:t>
            </a:r>
          </a:p>
          <a:p>
            <a:pPr lvl="2"/>
            <a:r>
              <a:rPr lang="en-US" dirty="0"/>
              <a:t>Rulemaking – legislative function</a:t>
            </a:r>
          </a:p>
          <a:p>
            <a:pPr lvl="2"/>
            <a:r>
              <a:rPr lang="en-US" dirty="0"/>
              <a:t>Operations – executive function</a:t>
            </a:r>
          </a:p>
          <a:p>
            <a:pPr lvl="2"/>
            <a:r>
              <a:rPr lang="en-US" dirty="0"/>
              <a:t>Enforcement – judicial function</a:t>
            </a:r>
          </a:p>
          <a:p>
            <a:pPr lvl="1"/>
            <a:r>
              <a:rPr lang="en-US" dirty="0"/>
              <a:t>Most private/proprietary owners of technology/systems will want to maintain the “control” of the system, which typically includes all 3 functions listed above.</a:t>
            </a:r>
          </a:p>
          <a:p>
            <a:pPr lvl="2"/>
            <a:r>
              <a:rPr lang="en-US" dirty="0"/>
              <a:t>Rulemaking is the most “existential” of the functions</a:t>
            </a:r>
          </a:p>
          <a:p>
            <a:pPr lvl="2"/>
            <a:r>
              <a:rPr lang="en-US" dirty="0"/>
              <a:t>Operations is the function that is most amenable to outsourcing</a:t>
            </a:r>
          </a:p>
          <a:p>
            <a:pPr lvl="3"/>
            <a:r>
              <a:rPr lang="en-US" dirty="0"/>
              <a:t>Expectations of performance of outsourcers can be detailed in specifications to enable contractual control of third party performer</a:t>
            </a:r>
          </a:p>
          <a:p>
            <a:pPr lvl="2"/>
            <a:r>
              <a:rPr lang="en-US" dirty="0"/>
              <a:t>Enforcement is in-between – </a:t>
            </a:r>
          </a:p>
          <a:p>
            <a:pPr lvl="3"/>
            <a:r>
              <a:rPr lang="en-US" dirty="0"/>
              <a:t>In common law jurisdictions and dynamic interaction environments, enforcement of rules  has the potential to contribute (through various feedback loops) to rulemaking/legislative processes</a:t>
            </a:r>
          </a:p>
          <a:p>
            <a:pPr lvl="3"/>
            <a:r>
              <a:rPr lang="en-US" dirty="0"/>
              <a:t>In code-based law jurisdictions and static interaction environments , enforcement of rules is more consistent and stable, and more closely resembles operations/executive functions.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634866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4542-0C43-6F42-AEB8-F1F3C6E2BEA2}"/>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8FB1CBEE-2216-9341-9B53-6DDD5B9FD774}"/>
              </a:ext>
            </a:extLst>
          </p:cNvPr>
          <p:cNvSpPr>
            <a:spLocks noGrp="1"/>
          </p:cNvSpPr>
          <p:nvPr>
            <p:ph idx="1"/>
          </p:nvPr>
        </p:nvSpPr>
        <p:spPr/>
        <p:txBody>
          <a:bodyPr>
            <a:normAutofit fontScale="55000" lnSpcReduction="20000"/>
          </a:bodyPr>
          <a:lstStyle/>
          <a:p>
            <a:pPr marL="0" indent="0">
              <a:buNone/>
            </a:pPr>
            <a:r>
              <a:rPr lang="en-US" dirty="0"/>
              <a:t>781. Inaccurate Encoding/Decoding (Mental Models) – Disruptive Innovations </a:t>
            </a:r>
          </a:p>
          <a:p>
            <a:pPr marL="0" indent="0">
              <a:buNone/>
            </a:pPr>
            <a:r>
              <a:rPr lang="en-US" dirty="0"/>
              <a:t>782. Inaccurate Encoding/Decoding (Mental Models) – Crossing the Chasm</a:t>
            </a:r>
          </a:p>
          <a:p>
            <a:pPr marL="0" indent="0">
              <a:buNone/>
            </a:pPr>
            <a:r>
              <a:rPr lang="en-US" dirty="0"/>
              <a:t>783. Inaccurate Encoding/Decoding (Mental Models) – Cargo Cult</a:t>
            </a:r>
          </a:p>
          <a:p>
            <a:pPr marL="0" indent="0">
              <a:buNone/>
            </a:pPr>
            <a:r>
              <a:rPr lang="en-US" dirty="0"/>
              <a:t>784. Inaccurate Encoding/Decoding (Mental Models) – Circle of Competence</a:t>
            </a:r>
          </a:p>
          <a:p>
            <a:pPr marL="0" indent="0">
              <a:buNone/>
            </a:pPr>
            <a:r>
              <a:rPr lang="en-US" dirty="0"/>
              <a:t>785. Inaccurate Encoding/Decoding (Mental Models) – Models Generally</a:t>
            </a:r>
          </a:p>
          <a:p>
            <a:pPr marL="0" indent="0">
              <a:buNone/>
            </a:pPr>
            <a:r>
              <a:rPr lang="en-US" dirty="0"/>
              <a:t>786. Marr’s 3-level analytical hypothesis</a:t>
            </a:r>
          </a:p>
          <a:p>
            <a:pPr marL="0" indent="0">
              <a:buNone/>
            </a:pPr>
            <a:r>
              <a:rPr lang="en-US" dirty="0"/>
              <a:t>787. Dark Patterns - Monetary</a:t>
            </a:r>
          </a:p>
          <a:p>
            <a:pPr marL="0" indent="0">
              <a:buNone/>
            </a:pPr>
            <a:r>
              <a:rPr lang="en-US" dirty="0"/>
              <a:t>788. Dark Patterns – Psychological</a:t>
            </a:r>
          </a:p>
          <a:p>
            <a:pPr marL="0" indent="0">
              <a:buNone/>
            </a:pPr>
            <a:r>
              <a:rPr lang="en-US" dirty="0"/>
              <a:t>789. Dark Patterns - Temporal</a:t>
            </a:r>
          </a:p>
          <a:p>
            <a:pPr marL="0" indent="0">
              <a:buNone/>
            </a:pPr>
            <a:r>
              <a:rPr lang="en-US" dirty="0"/>
              <a:t>790. Dark Patterns - Social</a:t>
            </a:r>
          </a:p>
          <a:p>
            <a:pPr marL="0" indent="0">
              <a:buNone/>
            </a:pPr>
            <a:r>
              <a:rPr lang="en-US" dirty="0"/>
              <a:t>791. </a:t>
            </a:r>
          </a:p>
          <a:p>
            <a:pPr marL="0" indent="0">
              <a:buNone/>
            </a:pPr>
            <a:r>
              <a:rPr lang="en-US" dirty="0"/>
              <a:t>792. </a:t>
            </a:r>
          </a:p>
          <a:p>
            <a:pPr marL="0" indent="0">
              <a:buNone/>
            </a:pPr>
            <a:r>
              <a:rPr lang="en-US" dirty="0"/>
              <a:t>793. </a:t>
            </a:r>
          </a:p>
          <a:p>
            <a:pPr marL="0" indent="0">
              <a:buNone/>
            </a:pPr>
            <a:r>
              <a:rPr lang="en-US" dirty="0"/>
              <a:t>794. </a:t>
            </a:r>
          </a:p>
          <a:p>
            <a:pPr marL="0" indent="0">
              <a:buNone/>
            </a:pPr>
            <a:r>
              <a:rPr lang="en-US" dirty="0"/>
              <a:t>795. </a:t>
            </a:r>
          </a:p>
        </p:txBody>
      </p:sp>
    </p:spTree>
    <p:extLst>
      <p:ext uri="{BB962C8B-B14F-4D97-AF65-F5344CB8AC3E}">
        <p14:creationId xmlns:p14="http://schemas.microsoft.com/office/powerpoint/2010/main" val="1667417457"/>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283. Risk Under Other Risk Frameworks – EU GDPR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47873609"/>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283. Risk Under Other Risk Frameworks – EU GDPR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22761359"/>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284. Risk Under Other Risk Frameworks – </a:t>
            </a:r>
            <a:br>
              <a:rPr lang="en-US" sz="2400" dirty="0"/>
            </a:br>
            <a:r>
              <a:rPr lang="en-US" sz="2400" dirty="0"/>
              <a:t>California Consumer Privacy Act (CCPA)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70314874"/>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284. Risk Under Other Risk Frameworks – </a:t>
            </a:r>
            <a:br>
              <a:rPr lang="en-US" sz="2400" dirty="0"/>
            </a:br>
            <a:r>
              <a:rPr lang="en-US" sz="2400" dirty="0"/>
              <a:t>California Consumer Privacy Act (CCPA)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07328203"/>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285. Optimization for User/Operator Perception - General </a:t>
            </a:r>
          </a:p>
        </p:txBody>
      </p:sp>
      <p:sp>
        <p:nvSpPr>
          <p:cNvPr id="3" name="Content Placeholder 2"/>
          <p:cNvSpPr>
            <a:spLocks noGrp="1"/>
          </p:cNvSpPr>
          <p:nvPr>
            <p:ph idx="1"/>
          </p:nvPr>
        </p:nvSpPr>
        <p:spPr/>
        <p:txBody>
          <a:bodyPr>
            <a:normAutofit/>
          </a:bodyPr>
          <a:lstStyle/>
          <a:p>
            <a:r>
              <a:rPr lang="en-US" dirty="0"/>
              <a:t>Challenges</a:t>
            </a:r>
          </a:p>
          <a:p>
            <a:pPr lvl="1"/>
            <a:r>
              <a:rPr lang="en-US" dirty="0"/>
              <a:t>With integration of technology into various immersive and augmented reality systems, how are positive and negative system effects of human natural sensory systems (and natural variation in acuity across human populations) taken into account in system performance metrics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37762794"/>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285. Optimization for User/Operator Perception - General </a:t>
            </a:r>
          </a:p>
        </p:txBody>
      </p:sp>
      <p:sp>
        <p:nvSpPr>
          <p:cNvPr id="3" name="Content Placeholder 2"/>
          <p:cNvSpPr>
            <a:spLocks noGrp="1"/>
          </p:cNvSpPr>
          <p:nvPr>
            <p:ph idx="1"/>
          </p:nvPr>
        </p:nvSpPr>
        <p:spPr/>
        <p:txBody>
          <a:bodyPr>
            <a:normAutofit fontScale="92500" lnSpcReduction="10000"/>
          </a:bodyPr>
          <a:lstStyle/>
          <a:p>
            <a:r>
              <a:rPr lang="en-US" sz="2800" dirty="0"/>
              <a:t>Candidate Analytical Frameworks/Metrics/Actions</a:t>
            </a:r>
          </a:p>
          <a:p>
            <a:pPr lvl="1"/>
            <a:r>
              <a:rPr lang="en-US" sz="2400" dirty="0"/>
              <a:t>Unpack 7 human senses to identify challenges and optimization opportunities for a given sensory system</a:t>
            </a:r>
          </a:p>
          <a:p>
            <a:pPr lvl="2"/>
            <a:r>
              <a:rPr lang="en-US" sz="2000" dirty="0"/>
              <a:t>Visual</a:t>
            </a:r>
          </a:p>
          <a:p>
            <a:pPr lvl="2"/>
            <a:r>
              <a:rPr lang="en-US" sz="2000" dirty="0"/>
              <a:t>Auditory</a:t>
            </a:r>
          </a:p>
          <a:p>
            <a:pPr lvl="2"/>
            <a:r>
              <a:rPr lang="en-US" sz="2000" dirty="0"/>
              <a:t>Tactile/Haptic</a:t>
            </a:r>
          </a:p>
          <a:p>
            <a:pPr lvl="3"/>
            <a:r>
              <a:rPr lang="en-US" sz="1600" dirty="0"/>
              <a:t>Heat, pressure, pain, </a:t>
            </a:r>
          </a:p>
          <a:p>
            <a:pPr lvl="2"/>
            <a:r>
              <a:rPr lang="en-US" sz="2000" dirty="0"/>
              <a:t>Aroma/Taste</a:t>
            </a:r>
          </a:p>
          <a:p>
            <a:pPr lvl="2"/>
            <a:r>
              <a:rPr lang="en-US" sz="2000" dirty="0"/>
              <a:t>Vestibular - (Balance and Movement)</a:t>
            </a:r>
          </a:p>
          <a:p>
            <a:pPr lvl="2"/>
            <a:r>
              <a:rPr lang="en-US" sz="2000" dirty="0"/>
              <a:t>Proprioception - (Body awareness)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84676990"/>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286. Optimization for User/Operator Perception - Visual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Visual perception is a dominant form in humans</a:t>
            </a:r>
          </a:p>
          <a:p>
            <a:pPr lvl="2"/>
            <a:r>
              <a:rPr lang="en-US" dirty="0"/>
              <a:t>Text</a:t>
            </a:r>
          </a:p>
          <a:p>
            <a:pPr lvl="2"/>
            <a:r>
              <a:rPr lang="en-US" dirty="0"/>
              <a:t>Graphic</a:t>
            </a:r>
          </a:p>
          <a:p>
            <a:pPr lvl="2"/>
            <a:r>
              <a:rPr lang="en-US" dirty="0"/>
              <a:t>Photographic</a:t>
            </a:r>
          </a:p>
          <a:p>
            <a:pPr lvl="2"/>
            <a:r>
              <a:rPr lang="en-US" dirty="0"/>
              <a:t>Video</a:t>
            </a:r>
          </a:p>
          <a:p>
            <a:pPr lvl="1"/>
            <a:r>
              <a:rPr lang="en-US" dirty="0"/>
              <a:t>Many historical pathways to altering meaning of visual cues that affect risk</a:t>
            </a:r>
          </a:p>
          <a:p>
            <a:pPr lvl="2"/>
            <a:r>
              <a:rPr lang="en-US" dirty="0"/>
              <a:t>Mimicry, counterfeiting, impersonation, “false light” in publishing, forgery, sleight of hand, etc.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31366008"/>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286. Optimization for User/Operator Perception - Visual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Review strategies and defenses against visual misdirection in other settings to assemble toolkit of possible approaches</a:t>
            </a:r>
          </a:p>
          <a:p>
            <a:pPr lvl="2"/>
            <a:r>
              <a:rPr lang="en-US" sz="2000" dirty="0"/>
              <a:t>Review methods of distraction, approaches in stage magic, propaganda, </a:t>
            </a:r>
          </a:p>
          <a:p>
            <a:pPr lvl="1"/>
            <a:r>
              <a:rPr lang="en-US" dirty="0"/>
              <a:t>[Other?]</a:t>
            </a:r>
          </a:p>
          <a:p>
            <a:r>
              <a:rPr lang="en-US" dirty="0"/>
              <a:t>References</a:t>
            </a:r>
          </a:p>
          <a:p>
            <a:pPr lvl="1"/>
            <a:r>
              <a:rPr lang="en-US" dirty="0"/>
              <a:t>Compare works on processing of false information (slide __ and bibliography)</a:t>
            </a:r>
          </a:p>
          <a:p>
            <a:endParaRPr lang="en-US" dirty="0"/>
          </a:p>
        </p:txBody>
      </p:sp>
    </p:spTree>
    <p:extLst>
      <p:ext uri="{BB962C8B-B14F-4D97-AF65-F5344CB8AC3E}">
        <p14:creationId xmlns:p14="http://schemas.microsoft.com/office/powerpoint/2010/main" val="346214896"/>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287. Optimization for User/Operator Perception - Auditory</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93073605"/>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287. Optimization for User/Operator Perception - Auditory</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250070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BF1C-CE25-4345-9EFE-204D2334756B}"/>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E5F1B7DC-78E3-1B4D-8CA6-38F2C1A05CDE}"/>
              </a:ext>
            </a:extLst>
          </p:cNvPr>
          <p:cNvSpPr>
            <a:spLocks noGrp="1"/>
          </p:cNvSpPr>
          <p:nvPr>
            <p:ph idx="1"/>
          </p:nvPr>
        </p:nvSpPr>
        <p:spPr/>
        <p:txBody>
          <a:bodyPr>
            <a:normAutofit fontScale="55000" lnSpcReduction="20000"/>
          </a:bodyPr>
          <a:lstStyle/>
          <a:p>
            <a:pPr marL="0" indent="0">
              <a:buNone/>
            </a:pPr>
            <a:r>
              <a:rPr lang="en-US" dirty="0"/>
              <a:t>796. </a:t>
            </a:r>
          </a:p>
          <a:p>
            <a:pPr marL="0" indent="0">
              <a:buNone/>
            </a:pPr>
            <a:r>
              <a:rPr lang="en-US" dirty="0"/>
              <a:t>797.</a:t>
            </a:r>
          </a:p>
          <a:p>
            <a:pPr marL="0" indent="0">
              <a:buNone/>
            </a:pPr>
            <a:r>
              <a:rPr lang="en-US" dirty="0"/>
              <a:t>798.</a:t>
            </a:r>
          </a:p>
          <a:p>
            <a:pPr marL="0" indent="0">
              <a:buNone/>
            </a:pPr>
            <a:r>
              <a:rPr lang="en-US" dirty="0"/>
              <a:t>799.</a:t>
            </a:r>
          </a:p>
          <a:p>
            <a:pPr marL="0" indent="0">
              <a:buNone/>
            </a:pPr>
            <a:r>
              <a:rPr lang="en-US" dirty="0"/>
              <a:t>800.</a:t>
            </a:r>
          </a:p>
          <a:p>
            <a:pPr marL="0" indent="0">
              <a:buNone/>
            </a:pPr>
            <a:r>
              <a:rPr lang="en-US" dirty="0"/>
              <a:t>801.</a:t>
            </a:r>
          </a:p>
          <a:p>
            <a:pPr marL="0" indent="0">
              <a:buNone/>
            </a:pPr>
            <a:r>
              <a:rPr lang="en-US" dirty="0"/>
              <a:t>802.</a:t>
            </a:r>
          </a:p>
          <a:p>
            <a:pPr marL="0" indent="0">
              <a:buNone/>
            </a:pPr>
            <a:r>
              <a:rPr lang="en-US" dirty="0"/>
              <a:t>803.</a:t>
            </a:r>
          </a:p>
          <a:p>
            <a:pPr marL="0" indent="0">
              <a:buNone/>
            </a:pPr>
            <a:r>
              <a:rPr lang="en-US" dirty="0"/>
              <a:t>804.</a:t>
            </a:r>
          </a:p>
          <a:p>
            <a:pPr marL="0" indent="0">
              <a:buNone/>
            </a:pPr>
            <a:r>
              <a:rPr lang="en-US" dirty="0"/>
              <a:t>805.</a:t>
            </a:r>
          </a:p>
          <a:p>
            <a:pPr marL="0" indent="0">
              <a:buNone/>
            </a:pPr>
            <a:r>
              <a:rPr lang="en-US" dirty="0"/>
              <a:t>806.</a:t>
            </a:r>
          </a:p>
          <a:p>
            <a:pPr marL="0" indent="0">
              <a:buNone/>
            </a:pPr>
            <a:r>
              <a:rPr lang="en-US" dirty="0"/>
              <a:t>807.</a:t>
            </a:r>
          </a:p>
          <a:p>
            <a:pPr marL="0" indent="0">
              <a:buNone/>
            </a:pPr>
            <a:r>
              <a:rPr lang="en-US" dirty="0"/>
              <a:t>808.</a:t>
            </a:r>
          </a:p>
          <a:p>
            <a:pPr marL="0" indent="0">
              <a:buNone/>
            </a:pPr>
            <a:r>
              <a:rPr lang="en-US" dirty="0"/>
              <a:t>809.</a:t>
            </a:r>
          </a:p>
          <a:p>
            <a:pPr marL="0" indent="0">
              <a:buNone/>
            </a:pPr>
            <a:r>
              <a:rPr lang="en-US" dirty="0"/>
              <a:t>810.</a:t>
            </a:r>
          </a:p>
          <a:p>
            <a:pPr marL="0" indent="0">
              <a:buNone/>
            </a:pPr>
            <a:endParaRPr lang="en-US" dirty="0"/>
          </a:p>
        </p:txBody>
      </p:sp>
    </p:spTree>
    <p:extLst>
      <p:ext uri="{BB962C8B-B14F-4D97-AF65-F5344CB8AC3E}">
        <p14:creationId xmlns:p14="http://schemas.microsoft.com/office/powerpoint/2010/main" val="1722083133"/>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288. Optimization for User/Operator Perception – Tactile/Haptic</a:t>
            </a:r>
          </a:p>
        </p:txBody>
      </p:sp>
      <p:sp>
        <p:nvSpPr>
          <p:cNvPr id="3" name="Content Placeholder 2"/>
          <p:cNvSpPr>
            <a:spLocks noGrp="1"/>
          </p:cNvSpPr>
          <p:nvPr>
            <p:ph idx="1"/>
          </p:nvPr>
        </p:nvSpPr>
        <p:spPr/>
        <p:txBody>
          <a:bodyPr/>
          <a:lstStyle/>
          <a:p>
            <a:r>
              <a:rPr lang="en-US" dirty="0"/>
              <a:t>Challenges</a:t>
            </a:r>
          </a:p>
          <a:p>
            <a:pPr lvl="1"/>
            <a:r>
              <a:rPr lang="en-US" dirty="0"/>
              <a:t>Tactile sense includes sensory neurons responsive to multiple sensations</a:t>
            </a:r>
          </a:p>
          <a:p>
            <a:pPr lvl="2"/>
            <a:r>
              <a:rPr lang="en-US" dirty="0"/>
              <a:t>Pressure</a:t>
            </a:r>
          </a:p>
          <a:p>
            <a:pPr lvl="2"/>
            <a:r>
              <a:rPr lang="en-US" dirty="0"/>
              <a:t>Heat</a:t>
            </a:r>
          </a:p>
          <a:p>
            <a:pPr lvl="2"/>
            <a:r>
              <a:rPr lang="en-US" dirty="0"/>
              <a:t>Pain</a:t>
            </a:r>
          </a:p>
          <a:p>
            <a:pPr lvl="2"/>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54862440"/>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288. Optimization for User/Operator Perception – Tactile/Haptic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139605106"/>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289. Optimization for User/Operator Perception – Aroma/Taste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Aromas can be used to induce emotional states that can affect human performance</a:t>
            </a:r>
          </a:p>
          <a:p>
            <a:pPr lvl="1"/>
            <a:r>
              <a:rPr lang="en-US" dirty="0"/>
              <a:t>Body has “good” and “bad” taste channels</a:t>
            </a:r>
          </a:p>
          <a:p>
            <a:pPr lvl="2"/>
            <a:r>
              <a:rPr lang="en-US" dirty="0"/>
              <a:t>Sugar and Umami are good channel</a:t>
            </a:r>
          </a:p>
          <a:p>
            <a:pPr lvl="3"/>
            <a:r>
              <a:rPr lang="en-US" dirty="0"/>
              <a:t>Indicate presence of nutritious carbohydrates and proteins</a:t>
            </a:r>
          </a:p>
          <a:p>
            <a:pPr lvl="2"/>
            <a:r>
              <a:rPr lang="en-US" dirty="0"/>
              <a:t>Bitter and Sour are “bad” channel</a:t>
            </a:r>
          </a:p>
          <a:p>
            <a:pPr lvl="3"/>
            <a:r>
              <a:rPr lang="en-US" dirty="0"/>
              <a:t>Indicate presence of poisons</a:t>
            </a:r>
          </a:p>
          <a:p>
            <a:pPr lvl="2"/>
            <a:r>
              <a:rPr lang="en-US" dirty="0"/>
              <a:t>Salt uses ”good” channel until certain level of blood salinity then switches to ”bad” channel</a:t>
            </a:r>
          </a:p>
          <a:p>
            <a:pPr lvl="1"/>
            <a:r>
              <a:rPr lang="en-US" dirty="0"/>
              <a:t>How might natural taste signaling channels be applied to inform operators and users of a given technology</a:t>
            </a:r>
          </a:p>
          <a:p>
            <a:pPr lvl="1"/>
            <a:r>
              <a:rPr lang="en-US" dirty="0"/>
              <a:t>[Other?]</a:t>
            </a:r>
          </a:p>
          <a:p>
            <a:r>
              <a:rPr lang="en-US" dirty="0"/>
              <a:t>References</a:t>
            </a:r>
          </a:p>
          <a:p>
            <a:pPr lvl="1"/>
            <a:r>
              <a:rPr lang="en-US" dirty="0"/>
              <a:t>Nature article on taste neuron structure</a:t>
            </a:r>
          </a:p>
          <a:p>
            <a:endParaRPr lang="en-US" dirty="0"/>
          </a:p>
        </p:txBody>
      </p:sp>
    </p:spTree>
    <p:extLst>
      <p:ext uri="{BB962C8B-B14F-4D97-AF65-F5344CB8AC3E}">
        <p14:creationId xmlns:p14="http://schemas.microsoft.com/office/powerpoint/2010/main" val="3213224886"/>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289. Optimization for User/Operator Perception – Aroma/Taste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Mercaptan is added to odorless, colorless natural gas to enable leaks in highly decentralized distribution systems to be detected easily</a:t>
            </a:r>
          </a:p>
          <a:p>
            <a:pPr lvl="1"/>
            <a:r>
              <a:rPr lang="en-US" sz="2400" dirty="0"/>
              <a:t>Consider additions to food stocks to guard against certain weaponizations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89789507"/>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290. Optimization for User/Operator Perception – </a:t>
            </a:r>
            <a:br>
              <a:rPr lang="en-US" sz="2400" dirty="0"/>
            </a:br>
            <a:r>
              <a:rPr lang="en-US" sz="2400" dirty="0"/>
              <a:t>Vestibular (Balance and Motion)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Augmented and virtual reality interfaces and user and operator experiences rely on digital creation and representation of analog (“real world”) experience where the faithfulness/filtering/amplification of representation can lead to inaccurate morphological responses that can affect sociotechnical system performance</a:t>
            </a:r>
          </a:p>
          <a:p>
            <a:pPr lvl="1"/>
            <a:r>
              <a:rPr lang="en-US" dirty="0"/>
              <a:t>How does choice of UI (visual, auditory, tactile/haptic, other) affect </a:t>
            </a:r>
          </a:p>
          <a:p>
            <a:pPr lvl="1"/>
            <a:r>
              <a:rPr lang="en-US" dirty="0"/>
              <a:t>How does user/operator proprioception affect the performance of systems that rely on telepresence</a:t>
            </a:r>
          </a:p>
          <a:p>
            <a:pPr lvl="2"/>
            <a:r>
              <a:rPr lang="en-US" dirty="0"/>
              <a:t>Remote surgical procedures</a:t>
            </a:r>
          </a:p>
          <a:p>
            <a:pPr lvl="1"/>
            <a:r>
              <a:rPr lang="en-US" dirty="0"/>
              <a:t>Feeling of nausea/headaches and other performance-degrading responses in Virtual Reality-based systems based on lag in movement and display refreshing</a:t>
            </a:r>
          </a:p>
          <a:p>
            <a:pPr lvl="1"/>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73052773"/>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290. Optimization for User/Operator Perception – </a:t>
            </a:r>
            <a:br>
              <a:rPr lang="en-US" sz="2400" dirty="0"/>
            </a:br>
            <a:r>
              <a:rPr lang="en-US" sz="2400" dirty="0"/>
              <a:t>Vestibular (Balance and Motion)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Incorporate user testing of UIs early in design/build process to confirm absence of vestibular/balance-based performance degradation</a:t>
            </a:r>
          </a:p>
          <a:p>
            <a:pPr lvl="1"/>
            <a:r>
              <a:rPr lang="en-US" sz="2400" dirty="0"/>
              <a:t>Consider inclusion of “back up” or secondary systems or other compensating controls to account for vestibular/vertigo/balance-induced user/operator performance deficiencies </a:t>
            </a:r>
          </a:p>
          <a:p>
            <a:pPr lvl="1"/>
            <a:r>
              <a:rPr lang="en-US" sz="2400" dirty="0"/>
              <a:t>Consider application of various proprioception resetting protocols and practices</a:t>
            </a:r>
          </a:p>
          <a:p>
            <a:pPr lvl="2"/>
            <a:r>
              <a:rPr lang="en-US" sz="2000" dirty="0"/>
              <a:t>Use UI design (color/pattern/etc.) to correct or offset user/operator orientation challenges in using system</a:t>
            </a:r>
          </a:p>
          <a:p>
            <a:pPr lvl="2"/>
            <a:r>
              <a:rPr lang="en-US" sz="2400" dirty="0"/>
              <a:t>Consider presentation of warnings and posting of notices in virtual environments/landscapes to suggest that users/operators have a safe physical working environment in which to operate/gesticulate:</a:t>
            </a:r>
          </a:p>
          <a:p>
            <a:pPr lvl="3"/>
            <a:r>
              <a:rPr lang="en-US" sz="1600" dirty="0"/>
              <a:t>Use of safety tape around factory machines and robots</a:t>
            </a:r>
          </a:p>
          <a:p>
            <a:pPr lvl="3"/>
            <a:r>
              <a:rPr lang="en-US" sz="1600" dirty="0"/>
              <a:t>Wearing of safety equipment by users/operators to protect from personal injury when operating in VR.</a:t>
            </a:r>
          </a:p>
          <a:p>
            <a:pPr lvl="3"/>
            <a:endParaRPr lang="en-US" sz="1600" dirty="0"/>
          </a:p>
          <a:p>
            <a:pPr lvl="1"/>
            <a:endParaRPr lang="en-US" sz="2400" dirty="0"/>
          </a:p>
          <a:p>
            <a:pPr lvl="1"/>
            <a:r>
              <a:rPr lang="en-US" dirty="0"/>
              <a:t>[Other?]</a:t>
            </a:r>
          </a:p>
          <a:p>
            <a:r>
              <a:rPr lang="en-US" dirty="0"/>
              <a:t>References</a:t>
            </a:r>
          </a:p>
          <a:p>
            <a:pPr lvl="1"/>
            <a:r>
              <a:rPr lang="en-US" dirty="0"/>
              <a:t>[Cite for: RAND CORPORATION – Robotic Safety Book – 1980s]</a:t>
            </a:r>
          </a:p>
          <a:p>
            <a:endParaRPr lang="en-US" dirty="0"/>
          </a:p>
        </p:txBody>
      </p:sp>
    </p:spTree>
    <p:extLst>
      <p:ext uri="{BB962C8B-B14F-4D97-AF65-F5344CB8AC3E}">
        <p14:creationId xmlns:p14="http://schemas.microsoft.com/office/powerpoint/2010/main" val="2077895166"/>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291. Optimization for User/Operator Perception – Proprioception (Body Position)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Augmented and virtual reality interfaces and user and operator experiences rely on digital creation and representation of analog (“real world”) experience where the degree of (or relative lack of) faithfulness/filtering/amplification of representation can lead to inaccurate morphological or psycho-somatic responses in users and operators that can affect sociotechnical system performance?</a:t>
            </a:r>
          </a:p>
          <a:p>
            <a:pPr lvl="1"/>
            <a:r>
              <a:rPr lang="en-US" dirty="0"/>
              <a:t>How does choice of UI (visual, auditory, tactile/haptic, other) for a given information/technical system affect user/operator proprioception and therefore overall socio-technical performance?</a:t>
            </a:r>
          </a:p>
          <a:p>
            <a:pPr lvl="1"/>
            <a:r>
              <a:rPr lang="en-US" dirty="0"/>
              <a:t>How does user/operator proprioception affect the performance of systems that rely on telepresence</a:t>
            </a:r>
          </a:p>
          <a:p>
            <a:pPr lvl="2"/>
            <a:r>
              <a:rPr lang="en-US" dirty="0"/>
              <a:t>Remote surgical procedures</a:t>
            </a:r>
          </a:p>
          <a:p>
            <a:pPr lvl="1"/>
            <a:r>
              <a:rPr lang="en-US" dirty="0"/>
              <a:t>Feeling of nausea/headaches and other performance-degrading responses in Virtual Reality-based systems based on lag in movement and display refreshing</a:t>
            </a:r>
          </a:p>
          <a:p>
            <a:pPr lvl="1"/>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18743938"/>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291. Optimization for User/Operator Perception – Proprioception (Body Position)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Incorporate user testing of UIs early in design/build process to confirm absence of latency-based performance degradation</a:t>
            </a:r>
          </a:p>
          <a:p>
            <a:pPr lvl="1"/>
            <a:r>
              <a:rPr lang="en-US" sz="2400" dirty="0"/>
              <a:t>Consider inclusion of “back up” or secondary systems or other compensating controls to account for lag-induced user/operator performance deficiencies </a:t>
            </a:r>
          </a:p>
          <a:p>
            <a:pPr lvl="1"/>
            <a:r>
              <a:rPr lang="en-US" sz="2400" dirty="0"/>
              <a:t>Consider application of various proprioception resetting protocols and practices</a:t>
            </a:r>
          </a:p>
          <a:p>
            <a:pPr lvl="2"/>
            <a:r>
              <a:rPr lang="en-US" sz="2000" dirty="0"/>
              <a:t>Submariners get to look out the periscope once a week</a:t>
            </a:r>
          </a:p>
          <a:p>
            <a:pPr lvl="1"/>
            <a:r>
              <a:rPr lang="en-US" sz="2400" dirty="0"/>
              <a:t>Consider presentation of warnings and posting of notices in virtual environments/landscapes to engage perception of user/operator and periodically disengage immersive experience, for example:</a:t>
            </a:r>
          </a:p>
          <a:p>
            <a:pPr lvl="2"/>
            <a:r>
              <a:rPr lang="en-US" sz="2000" dirty="0"/>
              <a:t>Banking regulatory warnings posted in early online game “second life”</a:t>
            </a:r>
          </a:p>
          <a:p>
            <a:pPr lvl="2"/>
            <a:r>
              <a:rPr lang="en-US" sz="2000" dirty="0"/>
              <a:t>Notices provided when user moves from one online website to another</a:t>
            </a:r>
          </a:p>
          <a:p>
            <a:pPr lvl="3"/>
            <a:r>
              <a:rPr lang="en-US" sz="1600" dirty="0"/>
              <a:t>Disavow content – Disclaimers</a:t>
            </a:r>
          </a:p>
          <a:p>
            <a:pPr marL="1371600" lvl="3" indent="0">
              <a:buNone/>
            </a:pPr>
            <a:endParaRPr lang="en-US" sz="1600" dirty="0"/>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9921688"/>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292. System Processing of False Information </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False information can be intentionally or accidentally introduced into system and organizational operations, where it can skew decision making and undermine optimal system performance and operations</a:t>
            </a:r>
          </a:p>
          <a:p>
            <a:pPr lvl="1"/>
            <a:r>
              <a:rPr lang="en-US" dirty="0"/>
              <a:t>How vulnerable is the technology system to accidentally or intentionally introduced mis-information inputs during the various stages of its design, development, deployment, operation and performance testing (DDDOPT)?</a:t>
            </a:r>
          </a:p>
          <a:p>
            <a:pPr lvl="2"/>
            <a:r>
              <a:rPr lang="en-US" dirty="0"/>
              <a:t>How can system sub-systems be tested for the application of mis-information in their respective DDDOPT?</a:t>
            </a:r>
          </a:p>
          <a:p>
            <a:pPr lvl="1"/>
            <a:r>
              <a:rPr lang="en-US" dirty="0"/>
              <a:t>Does the system support the ability of system users and operators to discern and appropriately process false information?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5139493"/>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292. System Processing of False Information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23619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BF1C-CE25-4345-9EFE-204D2334756B}"/>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E5F1B7DC-78E3-1B4D-8CA6-38F2C1A05CDE}"/>
              </a:ext>
            </a:extLst>
          </p:cNvPr>
          <p:cNvSpPr>
            <a:spLocks noGrp="1"/>
          </p:cNvSpPr>
          <p:nvPr>
            <p:ph idx="1"/>
          </p:nvPr>
        </p:nvSpPr>
        <p:spPr/>
        <p:txBody>
          <a:bodyPr>
            <a:normAutofit fontScale="55000" lnSpcReduction="20000"/>
          </a:bodyPr>
          <a:lstStyle/>
          <a:p>
            <a:pPr marL="0" indent="0">
              <a:buNone/>
            </a:pPr>
            <a:r>
              <a:rPr lang="en-US" dirty="0"/>
              <a:t>811.</a:t>
            </a:r>
          </a:p>
          <a:p>
            <a:pPr marL="0" indent="0">
              <a:buNone/>
            </a:pPr>
            <a:r>
              <a:rPr lang="en-US" dirty="0"/>
              <a:t>812.</a:t>
            </a:r>
          </a:p>
          <a:p>
            <a:pPr marL="0" indent="0">
              <a:buNone/>
            </a:pPr>
            <a:r>
              <a:rPr lang="en-US" dirty="0"/>
              <a:t>813.</a:t>
            </a:r>
          </a:p>
          <a:p>
            <a:pPr marL="0" indent="0">
              <a:buNone/>
            </a:pPr>
            <a:r>
              <a:rPr lang="en-US" dirty="0"/>
              <a:t>814.</a:t>
            </a:r>
          </a:p>
          <a:p>
            <a:pPr marL="0" indent="0">
              <a:buNone/>
            </a:pPr>
            <a:r>
              <a:rPr lang="en-US" dirty="0"/>
              <a:t>815.</a:t>
            </a:r>
          </a:p>
          <a:p>
            <a:pPr marL="0" indent="0">
              <a:buNone/>
            </a:pPr>
            <a:r>
              <a:rPr lang="en-US" dirty="0"/>
              <a:t>816.</a:t>
            </a:r>
          </a:p>
          <a:p>
            <a:pPr marL="0" indent="0">
              <a:buNone/>
            </a:pPr>
            <a:r>
              <a:rPr lang="en-US" dirty="0"/>
              <a:t>817.</a:t>
            </a:r>
          </a:p>
          <a:p>
            <a:pPr marL="0" indent="0">
              <a:buNone/>
            </a:pPr>
            <a:r>
              <a:rPr lang="en-US" dirty="0"/>
              <a:t>818.</a:t>
            </a:r>
          </a:p>
          <a:p>
            <a:pPr marL="0" indent="0">
              <a:buNone/>
            </a:pPr>
            <a:r>
              <a:rPr lang="en-US" dirty="0"/>
              <a:t>819.</a:t>
            </a:r>
          </a:p>
          <a:p>
            <a:pPr marL="0" indent="0">
              <a:buNone/>
            </a:pPr>
            <a:r>
              <a:rPr lang="en-US" dirty="0"/>
              <a:t>820.</a:t>
            </a:r>
          </a:p>
          <a:p>
            <a:pPr marL="0" indent="0">
              <a:buNone/>
            </a:pPr>
            <a:r>
              <a:rPr lang="en-US" dirty="0"/>
              <a:t>821.</a:t>
            </a:r>
          </a:p>
          <a:p>
            <a:pPr marL="0" indent="0">
              <a:buNone/>
            </a:pPr>
            <a:r>
              <a:rPr lang="en-US" dirty="0"/>
              <a:t>822.</a:t>
            </a:r>
          </a:p>
          <a:p>
            <a:pPr marL="0" indent="0">
              <a:buNone/>
            </a:pPr>
            <a:r>
              <a:rPr lang="en-US" dirty="0"/>
              <a:t>823.</a:t>
            </a:r>
          </a:p>
          <a:p>
            <a:pPr marL="0" indent="0">
              <a:buNone/>
            </a:pPr>
            <a:r>
              <a:rPr lang="en-US" dirty="0"/>
              <a:t>824.</a:t>
            </a:r>
          </a:p>
          <a:p>
            <a:pPr marL="0" indent="0">
              <a:buNone/>
            </a:pPr>
            <a:r>
              <a:rPr lang="en-US" dirty="0"/>
              <a:t>825.</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37735085"/>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293. Bias – Systemic – “Fail Safe” Default States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When system operation is ”broken,” does the system default to a state that is harmful/disadvantageous to one or more system stakeholders?</a:t>
            </a:r>
          </a:p>
          <a:p>
            <a:pPr lvl="1"/>
            <a:r>
              <a:rPr lang="en-US" dirty="0"/>
              <a:t>What are system mechanisms for users and operators to discern system failure?</a:t>
            </a:r>
          </a:p>
          <a:p>
            <a:pPr lvl="1"/>
            <a:r>
              <a:rPr lang="en-US" dirty="0"/>
              <a:t>What is the ”lag-time” between onset of system failure and user or operator notification for various sorts of system failure?</a:t>
            </a:r>
          </a:p>
          <a:p>
            <a:pPr lvl="2"/>
            <a:endParaRPr lang="en-US" dirty="0"/>
          </a:p>
          <a:p>
            <a:pPr lvl="1"/>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8618004"/>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293. Bias – Systemic - ”Fail Safe” Default States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Consider total and partial failure of system and the implications of that failure for dependent system operations</a:t>
            </a:r>
          </a:p>
          <a:p>
            <a:pPr lvl="2"/>
            <a:r>
              <a:rPr lang="en-US" dirty="0"/>
              <a:t>Compare traffic lights – Cannot default to green/green.</a:t>
            </a:r>
          </a:p>
          <a:p>
            <a:pPr lvl="2"/>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808358913"/>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294. Bias – Systemic – Bias in Bias Detection System Itself</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06622832"/>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294. Bias – Systemic – Bias in Bias Detection System Itself</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04291833"/>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295. Bias – Promotion Bias of Engineers - Revenue</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891706538"/>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295. Bias – Promotion Bias of Engineers - Revenue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70611935"/>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296. Ability to Disconnect As Security/Privacy “Fail Safe”</a:t>
            </a:r>
            <a:br>
              <a:rPr lang="en-US" sz="2400" dirty="0"/>
            </a:br>
            <a:endParaRPr lang="en-US" sz="2400" dirty="0"/>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Connected IoT, Mobiles and other sensor-enabled devices can encode, collect and transmit data that, once collected, can be received, decoded, and reviewed remotely and repeatedly making it difficult or impossible to test system for access controls and integrity of transfers to 3</a:t>
            </a:r>
            <a:r>
              <a:rPr lang="en-US" baseline="30000" dirty="0"/>
              <a:t>rd</a:t>
            </a:r>
            <a:r>
              <a:rPr lang="en-US" dirty="0"/>
              <a:t> parties.</a:t>
            </a:r>
          </a:p>
          <a:p>
            <a:pPr lvl="1"/>
            <a:r>
              <a:rPr lang="en-US" dirty="0"/>
              <a:t>There is no standardization of signals or marks for users/consumers that a product or service has features that are undetectable to the consumer, such as</a:t>
            </a:r>
          </a:p>
          <a:p>
            <a:pPr lvl="2"/>
            <a:r>
              <a:rPr lang="en-US"/>
              <a:t>System universal Data </a:t>
            </a:r>
            <a:r>
              <a:rPr lang="en-US" dirty="0"/>
              <a:t>collection and transfer capacities</a:t>
            </a:r>
          </a:p>
          <a:p>
            <a:pPr lvl="2"/>
            <a:r>
              <a:rPr lang="en-US" dirty="0"/>
              <a:t>Autonomous Operating mode</a:t>
            </a:r>
          </a:p>
          <a:p>
            <a:pPr lvl="1"/>
            <a:r>
              <a:rPr lang="en-US" dirty="0"/>
              <a:t>Business models based on secondary use of data will need to change their revenue model to account for loss of free data feedstock</a:t>
            </a:r>
          </a:p>
          <a:p>
            <a:pPr lvl="2"/>
            <a:r>
              <a:rPr lang="en-US" dirty="0"/>
              <a:t>Will people pay for social network and search services that previously received free of fee (with service payment based on data)</a:t>
            </a:r>
          </a:p>
          <a:p>
            <a:pPr lvl="1"/>
            <a:r>
              <a:rPr lang="en-US" dirty="0"/>
              <a:t>In B2B settings, consider whether system can be isolated from mission critical systems and how</a:t>
            </a:r>
          </a:p>
          <a:p>
            <a:pPr lvl="1"/>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35366188"/>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296. Ability to Disconnect As Security/Privacy “Fail Safe”</a:t>
            </a:r>
            <a:br>
              <a:rPr lang="en-US" sz="2400" dirty="0"/>
            </a:br>
            <a:r>
              <a:rPr lang="en-US" sz="2400" dirty="0"/>
              <a:t> </a:t>
            </a:r>
          </a:p>
        </p:txBody>
      </p:sp>
      <p:sp>
        <p:nvSpPr>
          <p:cNvPr id="3" name="Content Placeholder 2"/>
          <p:cNvSpPr>
            <a:spLocks noGrp="1"/>
          </p:cNvSpPr>
          <p:nvPr>
            <p:ph idx="1"/>
          </p:nvPr>
        </p:nvSpPr>
        <p:spPr/>
        <p:txBody>
          <a:bodyPr>
            <a:normAutofit fontScale="92500" lnSpcReduction="20000"/>
          </a:bodyPr>
          <a:lstStyle/>
          <a:p>
            <a:r>
              <a:rPr lang="en-US" sz="2800" dirty="0"/>
              <a:t>Candidate Analytical Frameworks/Metrics/Actions</a:t>
            </a:r>
          </a:p>
          <a:p>
            <a:pPr lvl="1"/>
            <a:r>
              <a:rPr lang="en-US" sz="2400" dirty="0"/>
              <a:t>Consider “fail safe default state” of no data collection</a:t>
            </a:r>
          </a:p>
          <a:p>
            <a:pPr lvl="2"/>
            <a:r>
              <a:rPr lang="en-US" sz="2000" dirty="0"/>
              <a:t>Turning “on” data collection mode is like physical “opt in” </a:t>
            </a:r>
          </a:p>
          <a:p>
            <a:pPr lvl="1"/>
            <a:r>
              <a:rPr lang="en-US" sz="2400" dirty="0"/>
              <a:t>Brexit test</a:t>
            </a:r>
          </a:p>
          <a:p>
            <a:pPr lvl="2"/>
            <a:r>
              <a:rPr lang="en-US" sz="2000" dirty="0"/>
              <a:t>What happens if installed system is pulled from larger organizational or set of systems?</a:t>
            </a:r>
          </a:p>
          <a:p>
            <a:pPr lvl="2"/>
            <a:r>
              <a:rPr lang="en-US" sz="2000" dirty="0"/>
              <a:t>Technical implications</a:t>
            </a:r>
          </a:p>
          <a:p>
            <a:pPr lvl="1"/>
            <a:r>
              <a:rPr lang="en-US" sz="2400" dirty="0"/>
              <a:t>Compare concept of “cover” under UCC</a:t>
            </a:r>
          </a:p>
          <a:p>
            <a:pPr lvl="2"/>
            <a:r>
              <a:rPr lang="en-US" sz="2000" dirty="0"/>
              <a:t>Steps to mitigate harm of non-performance of system</a:t>
            </a:r>
          </a:p>
          <a:p>
            <a:pPr lvl="2"/>
            <a:r>
              <a:rPr lang="en-US" sz="2000" dirty="0"/>
              <a:t>Implications of bespoke or made to order systems</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26538712"/>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297. System Design Informed By Flawed “Theory of Change”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097313463"/>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297. System Design Informed By Flawed “Theory of Change”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12247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159F-6815-5647-96B8-7BBB9ECD8003}"/>
              </a:ext>
            </a:extLst>
          </p:cNvPr>
          <p:cNvSpPr>
            <a:spLocks noGrp="1"/>
          </p:cNvSpPr>
          <p:nvPr>
            <p:ph type="title"/>
          </p:nvPr>
        </p:nvSpPr>
        <p:spPr/>
        <p:txBody>
          <a:bodyPr/>
          <a:lstStyle/>
          <a:p>
            <a:r>
              <a:rPr lang="en-US" dirty="0">
                <a:solidFill>
                  <a:srgbClr val="604A7B"/>
                </a:solidFill>
              </a:rPr>
              <a:t>Atlas of Risk Maps</a:t>
            </a:r>
            <a:br>
              <a:rPr lang="en-US" dirty="0">
                <a:solidFill>
                  <a:srgbClr val="604A7B"/>
                </a:solidFill>
              </a:rPr>
            </a:br>
            <a:r>
              <a:rPr lang="en-US" sz="1139" dirty="0">
                <a:solidFill>
                  <a:srgbClr val="604A7B"/>
                </a:solidFill>
              </a:rPr>
              <a:t>(table of contents)</a:t>
            </a:r>
            <a:endParaRPr lang="en-US" dirty="0"/>
          </a:p>
        </p:txBody>
      </p:sp>
      <p:sp>
        <p:nvSpPr>
          <p:cNvPr id="3" name="Content Placeholder 2">
            <a:extLst>
              <a:ext uri="{FF2B5EF4-FFF2-40B4-BE49-F238E27FC236}">
                <a16:creationId xmlns:a16="http://schemas.microsoft.com/office/drawing/2014/main" id="{E2E528B0-DA9D-9E4F-B10D-F58FBAA08D4F}"/>
              </a:ext>
            </a:extLst>
          </p:cNvPr>
          <p:cNvSpPr>
            <a:spLocks noGrp="1"/>
          </p:cNvSpPr>
          <p:nvPr>
            <p:ph idx="1"/>
          </p:nvPr>
        </p:nvSpPr>
        <p:spPr/>
        <p:txBody>
          <a:bodyPr/>
          <a:lstStyle/>
          <a:p>
            <a:r>
              <a:rPr lang="en-US" dirty="0"/>
              <a:t>Normative cross reference to Ruth Atherton’s research checklist (Gates Foundation). </a:t>
            </a:r>
          </a:p>
          <a:p>
            <a:endParaRPr lang="en-US" dirty="0"/>
          </a:p>
        </p:txBody>
      </p:sp>
    </p:spTree>
    <p:extLst>
      <p:ext uri="{BB962C8B-B14F-4D97-AF65-F5344CB8AC3E}">
        <p14:creationId xmlns:p14="http://schemas.microsoft.com/office/powerpoint/2010/main" val="1699410765"/>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298. Misapprehension of Conduct and Effects of Sovereignty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83704450"/>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298. Misapprehension of Conduct and Effects of Sovereignty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83407144"/>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299.  Incomplete System Adoption and Marketing Plan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48950552"/>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299.  Incomplete System Adoption and Marketing Plan</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73866755"/>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300.  Consistency With Stakeholder “PEN” </a:t>
            </a:r>
            <a:br>
              <a:rPr lang="en-US" sz="2400" dirty="0"/>
            </a:br>
            <a:r>
              <a:rPr lang="en-US" sz="2400" dirty="0"/>
              <a:t>(Principles, Ethics and Norms)</a:t>
            </a:r>
            <a:br>
              <a:rPr lang="en-US" sz="2400" dirty="0"/>
            </a:br>
            <a:r>
              <a:rPr lang="en-US" sz="2400" dirty="0"/>
              <a:t>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64359622"/>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7"/>
            <a:ext cx="8229600" cy="1143000"/>
          </a:xfrm>
        </p:spPr>
        <p:txBody>
          <a:bodyPr>
            <a:noAutofit/>
          </a:bodyPr>
          <a:lstStyle/>
          <a:p>
            <a:r>
              <a:rPr lang="en-US" sz="2400" dirty="0"/>
              <a:t>300.  Consistency With Stakeholder “PEN” </a:t>
            </a:r>
            <a:br>
              <a:rPr lang="en-US" sz="2400" dirty="0"/>
            </a:br>
            <a:r>
              <a:rPr lang="en-US" sz="2400" dirty="0"/>
              <a:t>(Principles, Ethics and Norms)</a:t>
            </a:r>
            <a:br>
              <a:rPr lang="en-US" sz="2400" dirty="0"/>
            </a:br>
            <a:r>
              <a:rPr lang="en-US" sz="2400" dirty="0"/>
              <a:t>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897626461"/>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301. Amenability to Audit of Operation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7904567"/>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301. Amenability to Audit of Operation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91282659"/>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302. Prevalence-Induced Concept Change in Human Judgment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49277737"/>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302. Prevalence-Induced Concept Change in Human Judgment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5541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  Time</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u="sng" dirty="0"/>
              <a:t>Innovation</a:t>
            </a:r>
            <a:r>
              <a:rPr lang="en-US" dirty="0"/>
              <a:t>: Dynamic change in interaction networks compresses obsolescence of security, IM and privacy-related data collection, processing, and transfer technologies and architectures.</a:t>
            </a:r>
          </a:p>
          <a:p>
            <a:pPr lvl="1"/>
            <a:r>
              <a:rPr lang="en-US" u="sng" dirty="0"/>
              <a:t>Adoption</a:t>
            </a:r>
            <a:r>
              <a:rPr lang="en-US" dirty="0"/>
              <a:t>: Institutional “adoption curves” lag due to budgetary and other resource issues.</a:t>
            </a:r>
          </a:p>
          <a:p>
            <a:pPr lvl="1"/>
            <a:r>
              <a:rPr lang="en-US" u="sng" dirty="0"/>
              <a:t>Supply Chain Dependencies</a:t>
            </a:r>
            <a:r>
              <a:rPr lang="en-US" dirty="0"/>
              <a:t>: Development and adoption timeframes can be affected by those of related technologies.</a:t>
            </a:r>
          </a:p>
          <a:p>
            <a:pPr lvl="1"/>
            <a:r>
              <a:rPr lang="en-US" u="sng" dirty="0"/>
              <a:t>Costs/Benefits Mismatch</a:t>
            </a:r>
            <a:r>
              <a:rPr lang="en-US" dirty="0"/>
              <a:t>: Front-loading of development and implementation costs relative to enjoyment of benefits delays adoption decisions.</a:t>
            </a:r>
          </a:p>
          <a:p>
            <a:pPr lvl="1"/>
            <a:r>
              <a:rPr lang="en-US" dirty="0"/>
              <a:t>[Other?]</a:t>
            </a:r>
          </a:p>
          <a:p>
            <a:r>
              <a:rPr lang="en-US" dirty="0"/>
              <a:t>References:</a:t>
            </a:r>
          </a:p>
          <a:p>
            <a:pPr lvl="1"/>
            <a:endParaRPr lang="en-US" dirty="0"/>
          </a:p>
          <a:p>
            <a:pPr lvl="1"/>
            <a:endParaRPr lang="en-US" dirty="0"/>
          </a:p>
        </p:txBody>
      </p:sp>
    </p:spTree>
    <p:extLst>
      <p:ext uri="{BB962C8B-B14F-4D97-AF65-F5344CB8AC3E}">
        <p14:creationId xmlns:p14="http://schemas.microsoft.com/office/powerpoint/2010/main" val="333540667"/>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303. Machine Learning Limitations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57698196"/>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303. Machine Learning Limitations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93826411"/>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304. Machine Learning Limitations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75785254"/>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304. Machine Learning Limitations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90080511"/>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305. Machine Learning Limitations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04806348"/>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305. Machine Learning Limitations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26216604"/>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306.  Reliance on Random Numbers</a:t>
            </a:r>
          </a:p>
        </p:txBody>
      </p:sp>
      <p:sp>
        <p:nvSpPr>
          <p:cNvPr id="3" name="Content Placeholder 2"/>
          <p:cNvSpPr>
            <a:spLocks noGrp="1"/>
          </p:cNvSpPr>
          <p:nvPr>
            <p:ph idx="1"/>
          </p:nvPr>
        </p:nvSpPr>
        <p:spPr/>
        <p:txBody>
          <a:bodyPr/>
          <a:lstStyle/>
          <a:p>
            <a:r>
              <a:rPr lang="en-US" dirty="0"/>
              <a:t>Challenges</a:t>
            </a:r>
          </a:p>
          <a:p>
            <a:pPr lvl="1"/>
            <a:r>
              <a:rPr lang="en-US" dirty="0"/>
              <a:t>Quality of random number</a:t>
            </a:r>
          </a:p>
          <a:p>
            <a:pPr lvl="1"/>
            <a:r>
              <a:rPr lang="en-US" dirty="0"/>
              <a:t>Latent patterns of system</a:t>
            </a:r>
          </a:p>
          <a:p>
            <a:pPr lvl="1"/>
            <a:r>
              <a:rPr lang="en-US" dirty="0"/>
              <a:t>Is system subject to attack by introduction of non-random (but apparently random) numbers in substitution of random numbers?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63808922"/>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306. Reliance on Random Numbers</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If the system is dependent on random numbers (or subsystems that depend on random numbers), </a:t>
            </a:r>
          </a:p>
          <a:p>
            <a:pPr lvl="2"/>
            <a:r>
              <a:rPr lang="en-US" sz="2000" dirty="0"/>
              <a:t>is the quality of such random numbers testable?</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78743981"/>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307. Reliance on Non-Verified System Metrics </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Unique or otherwise non-verifiable system metrics can yield illusory performance effectiveness and promote impression of causation and system efficacy</a:t>
            </a:r>
          </a:p>
          <a:p>
            <a:pPr lvl="1"/>
            <a:r>
              <a:rPr lang="en-US" dirty="0"/>
              <a:t>Are system metrics random, or weakly correlated undermining usefulness of system.</a:t>
            </a:r>
          </a:p>
          <a:p>
            <a:pPr lvl="1"/>
            <a:r>
              <a:rPr lang="en-US" dirty="0"/>
              <a:t>Is there random phenomenon or environmental variables that threaten system performance?</a:t>
            </a:r>
          </a:p>
          <a:p>
            <a:pPr lvl="2"/>
            <a:r>
              <a:rPr lang="en-US" dirty="0"/>
              <a:t>False signals</a:t>
            </a:r>
          </a:p>
          <a:p>
            <a:pPr lvl="2"/>
            <a:endParaRPr lang="en-US" dirty="0"/>
          </a:p>
          <a:p>
            <a:pPr lvl="1"/>
            <a:r>
              <a:rPr lang="en-US" dirty="0"/>
              <a:t>[Other?]</a:t>
            </a:r>
          </a:p>
          <a:p>
            <a:r>
              <a:rPr lang="en-US" dirty="0"/>
              <a:t>References</a:t>
            </a:r>
          </a:p>
          <a:p>
            <a:r>
              <a:rPr lang="en-US" dirty="0"/>
              <a:t>G.K. Chesterton said: “Exactitude is obvious, but inexactitude lies hidden”</a:t>
            </a:r>
          </a:p>
          <a:p>
            <a:endParaRPr lang="en-US" dirty="0"/>
          </a:p>
        </p:txBody>
      </p:sp>
    </p:spTree>
    <p:extLst>
      <p:ext uri="{BB962C8B-B14F-4D97-AF65-F5344CB8AC3E}">
        <p14:creationId xmlns:p14="http://schemas.microsoft.com/office/powerpoint/2010/main" val="1859326194"/>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307. Reliance on Non-Verified System Metrics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65127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78"/>
            <a:ext cx="8229600" cy="995303"/>
          </a:xfrm>
        </p:spPr>
        <p:txBody>
          <a:bodyPr>
            <a:normAutofit/>
          </a:bodyPr>
          <a:lstStyle/>
          <a:p>
            <a:r>
              <a:rPr lang="en-US" sz="3200" dirty="0"/>
              <a:t>1.  Time</a:t>
            </a:r>
          </a:p>
        </p:txBody>
      </p:sp>
      <p:sp>
        <p:nvSpPr>
          <p:cNvPr id="3" name="Content Placeholder 2"/>
          <p:cNvSpPr>
            <a:spLocks noGrp="1"/>
          </p:cNvSpPr>
          <p:nvPr>
            <p:ph idx="1"/>
          </p:nvPr>
        </p:nvSpPr>
        <p:spPr>
          <a:xfrm>
            <a:off x="457200" y="1112748"/>
            <a:ext cx="8229600" cy="5083023"/>
          </a:xfrm>
        </p:spPr>
        <p:txBody>
          <a:bodyPr>
            <a:noAutofit/>
          </a:bodyPr>
          <a:lstStyle/>
          <a:p>
            <a:r>
              <a:rPr lang="en-US" sz="1600" dirty="0"/>
              <a:t>Candidate Analytical Frameworks/Metrics/Actions</a:t>
            </a:r>
          </a:p>
          <a:p>
            <a:pPr lvl="1"/>
            <a:r>
              <a:rPr lang="en-US" sz="1600" dirty="0"/>
              <a:t>Consider and address variable risks in time phases of design, development, deployment and operations.</a:t>
            </a:r>
          </a:p>
          <a:p>
            <a:pPr lvl="1"/>
            <a:r>
              <a:rPr lang="en-US" sz="1600" dirty="0"/>
              <a:t>Consider risks of dynamic elements of operating environment at different scales. </a:t>
            </a:r>
          </a:p>
          <a:p>
            <a:pPr lvl="2"/>
            <a:r>
              <a:rPr lang="en-US" sz="1600" dirty="0"/>
              <a:t>Time dynamics of risks and threats (data life cycle, information supply chain, etc.).</a:t>
            </a:r>
          </a:p>
          <a:p>
            <a:pPr lvl="2"/>
            <a:r>
              <a:rPr lang="en-US" sz="1600" dirty="0"/>
              <a:t>Time dynamics of information arbitrage markets.</a:t>
            </a:r>
          </a:p>
          <a:p>
            <a:pPr lvl="2"/>
            <a:r>
              <a:rPr lang="en-US" sz="1600" dirty="0"/>
              <a:t>Time dynamics of interactions and emergent phenomenon in networks.</a:t>
            </a:r>
          </a:p>
          <a:p>
            <a:pPr lvl="1"/>
            <a:r>
              <a:rPr lang="en-US" sz="1600" dirty="0"/>
              <a:t>Consider relative rates of obsolescence/legacy systems in related and integrated technologies.</a:t>
            </a:r>
          </a:p>
          <a:p>
            <a:pPr lvl="1"/>
            <a:r>
              <a:rPr lang="en-US" sz="1600" dirty="0"/>
              <a:t>Lifetime cost (front loaded costs?):  Consider cost accounting and other elements of how benefits match (or don’t match) with costs for given expense.</a:t>
            </a:r>
          </a:p>
          <a:p>
            <a:pPr lvl="1"/>
            <a:r>
              <a:rPr lang="en-US" sz="1600" dirty="0"/>
              <a:t>Interaction velocity element:  Analyze the extent to which system and/or technology will facilitate data/information flow and reduce interaction friction (or the opposite).</a:t>
            </a:r>
          </a:p>
          <a:p>
            <a:pPr lvl="1"/>
            <a:r>
              <a:rPr lang="en-US" sz="1600" dirty="0"/>
              <a:t>Analyze the adaptive ability of system and/or technology - Stability versus flexibility through time (Ref: Art Brock work here).</a:t>
            </a:r>
          </a:p>
          <a:p>
            <a:pPr lvl="1"/>
            <a:r>
              <a:rPr lang="en-US" sz="1600" dirty="0"/>
              <a:t>Block chain-related and “distributed ledger” technologies enable the conversion of problems of “time” (promises made in the past that encourage reliance in the future) into problems of “space” (distributed ledger to deter unilateral, </a:t>
            </a:r>
            <a:r>
              <a:rPr lang="en-US" sz="1600" i="1" dirty="0"/>
              <a:t>post hoc </a:t>
            </a:r>
            <a:r>
              <a:rPr lang="en-US" sz="1600" dirty="0"/>
              <a:t>changes).</a:t>
            </a:r>
          </a:p>
          <a:p>
            <a:pPr lvl="1"/>
            <a:r>
              <a:rPr lang="en-US" sz="1600" dirty="0"/>
              <a:t>[Other?]</a:t>
            </a:r>
          </a:p>
          <a:p>
            <a:r>
              <a:rPr lang="en-US" sz="1600" dirty="0"/>
              <a:t>References:</a:t>
            </a:r>
          </a:p>
          <a:p>
            <a:pPr lvl="1"/>
            <a:endParaRPr lang="en-US" sz="1600" dirty="0"/>
          </a:p>
        </p:txBody>
      </p:sp>
    </p:spTree>
    <p:extLst>
      <p:ext uri="{BB962C8B-B14F-4D97-AF65-F5344CB8AC3E}">
        <p14:creationId xmlns:p14="http://schemas.microsoft.com/office/powerpoint/2010/main" val="2955664428"/>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308.  Reliance on Third-Party Certifications of System Components</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67665874"/>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308. Reliance on Third-Party Certifications of System Components</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23396387"/>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309. Reliance on Biometrics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Various sorts of biometrics are being integrated into technology systems as part of system access controls, operating protocols, etc.</a:t>
            </a:r>
          </a:p>
          <a:p>
            <a:pPr lvl="1"/>
            <a:r>
              <a:rPr lang="en-US" dirty="0"/>
              <a:t>Different sorts of biometrics pose different potential security and operational challenges.</a:t>
            </a:r>
          </a:p>
          <a:p>
            <a:pPr lvl="1"/>
            <a:r>
              <a:rPr lang="en-US" dirty="0"/>
              <a:t>Once data from biometric has been captured, how prevent its reuse for access (even in absence of actual biometric signal)?</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65486944"/>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309. Reliance on Biometrics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Consider adding another “factor” to biometrics to improve their integrity</a:t>
            </a:r>
          </a:p>
          <a:p>
            <a:pPr lvl="2"/>
            <a:r>
              <a:rPr lang="en-US" sz="2000" dirty="0"/>
              <a:t>Time stamp hashed with biometrics data as generated to prevent reuse of data generated from biometric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32390723"/>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310. Disinformation Defenselessness</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Concern that, since the Internet was developed without an identity layer, the source, provenance, etc. of information cannot be ascertained with sufficient assurance to help process “good” from ”bad” information.</a:t>
            </a:r>
          </a:p>
          <a:p>
            <a:pPr lvl="1"/>
            <a:r>
              <a:rPr lang="en-US" dirty="0"/>
              <a:t>Notably, this problem is not  entirely new in human society, but the traditional strategies and tactics to help curb and mitigate the negative effects of misinformation are no longer effective in highly interconnected social and information networks</a:t>
            </a:r>
          </a:p>
          <a:p>
            <a:pPr lvl="1"/>
            <a:r>
              <a:rPr lang="en-US" dirty="0"/>
              <a:t>Concern that if volume of disinformation is increased,  even debunking will still result in people doubting that they can trust ANY news or official signal.</a:t>
            </a:r>
          </a:p>
          <a:p>
            <a:pPr lvl="1"/>
            <a:r>
              <a:rPr lang="en-US" dirty="0"/>
              <a:t>[Other?]</a:t>
            </a:r>
          </a:p>
          <a:p>
            <a:r>
              <a:rPr lang="en-US" dirty="0"/>
              <a:t>References</a:t>
            </a:r>
          </a:p>
          <a:p>
            <a:pPr lvl="1"/>
            <a:r>
              <a:rPr lang="en-US" dirty="0"/>
              <a:t>“Combating Fake News – Lie detector” (Economist Magazine. (Oct. 26, 2019, p.70)</a:t>
            </a:r>
          </a:p>
        </p:txBody>
      </p:sp>
    </p:spTree>
    <p:extLst>
      <p:ext uri="{BB962C8B-B14F-4D97-AF65-F5344CB8AC3E}">
        <p14:creationId xmlns:p14="http://schemas.microsoft.com/office/powerpoint/2010/main" val="2236321691"/>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310. Disinformation Defenselessness </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Lithuanian ”Demaskuok” (“de-bunk”) searches for  sources (“patient zero’s”) in fake news</a:t>
            </a:r>
          </a:p>
          <a:p>
            <a:pPr lvl="2"/>
            <a:r>
              <a:rPr lang="en-US" dirty="0"/>
              <a:t>Applies ”dis-information” likelihood scores</a:t>
            </a:r>
          </a:p>
          <a:p>
            <a:pPr lvl="3"/>
            <a:r>
              <a:rPr lang="en-US" dirty="0"/>
              <a:t>Economist notes bases for scoring include:</a:t>
            </a:r>
          </a:p>
          <a:p>
            <a:pPr lvl="4"/>
            <a:r>
              <a:rPr lang="en-US" dirty="0"/>
              <a:t>Look at propogandist style wording and themes</a:t>
            </a:r>
          </a:p>
          <a:p>
            <a:pPr lvl="5"/>
            <a:r>
              <a:rPr lang="en-US" dirty="0"/>
              <a:t>poverty, rape, environmental degradation, military shortcomings, war. Games, societal rifts, viruses and health scares, political blunders, poor governance and uncovering of deceit, gossip and scandal</a:t>
            </a:r>
          </a:p>
          <a:p>
            <a:pPr lvl="4"/>
            <a:r>
              <a:rPr lang="en-US" dirty="0"/>
              <a:t>Emotional terms:</a:t>
            </a:r>
          </a:p>
          <a:p>
            <a:pPr lvl="5"/>
            <a:r>
              <a:rPr lang="en-US" dirty="0"/>
              <a:t>Children, immigrants, sex, ethnicities, animals, national heroes, injustice</a:t>
            </a:r>
          </a:p>
          <a:p>
            <a:pPr lvl="4"/>
            <a:r>
              <a:rPr lang="en-US" dirty="0"/>
              <a:t>Virality: number of shares and times read</a:t>
            </a:r>
          </a:p>
          <a:p>
            <a:pPr lvl="4"/>
            <a:r>
              <a:rPr lang="en-US" dirty="0"/>
              <a:t>Timing: Disinformation posted often on Friday</a:t>
            </a:r>
          </a:p>
          <a:p>
            <a:pPr lvl="4"/>
            <a:r>
              <a:rPr lang="en-US" dirty="0"/>
              <a:t>Recurring use of fake names and re-used. Pictures</a:t>
            </a:r>
          </a:p>
          <a:p>
            <a:pPr lvl="4"/>
            <a:r>
              <a:rPr lang="en-US" dirty="0"/>
              <a:t>Reputation of website for posting disinformation</a:t>
            </a:r>
          </a:p>
          <a:p>
            <a:pPr lvl="2"/>
            <a:r>
              <a:rPr lang="en-US" dirty="0"/>
              <a:t>Debunk EU: can spot  some ”broken mirrors,” i.e.,  disinformation presenting accurate facts misleadingly (compare to “False Light” Risks elsewhere in Atlas)</a:t>
            </a:r>
          </a:p>
          <a:p>
            <a:pPr lvl="2"/>
            <a:r>
              <a:rPr lang="en-US" dirty="0"/>
              <a:t>Demaskuok technical assessments are reviewed by humans and institutional actors</a:t>
            </a:r>
          </a:p>
          <a:p>
            <a:pPr lvl="1"/>
            <a:r>
              <a:rPr lang="en-US" dirty="0"/>
              <a:t>Noted in Economist article that “Officials say that abundant debunking has cultivated healthy skepticism in most Balts.”</a:t>
            </a:r>
          </a:p>
          <a:p>
            <a:pPr lvl="2"/>
            <a:r>
              <a:rPr lang="en-US" dirty="0"/>
              <a:t>Consider volume of Debunking signals as relevant in citizen education about self-filtering</a:t>
            </a:r>
          </a:p>
          <a:p>
            <a:pPr lvl="2"/>
            <a:endParaRPr lang="en-US" dirty="0"/>
          </a:p>
          <a:p>
            <a:pPr lvl="1"/>
            <a:endParaRPr lang="en-US" dirty="0"/>
          </a:p>
          <a:p>
            <a:pPr lvl="1"/>
            <a:r>
              <a:rPr lang="en-US" dirty="0"/>
              <a:t>[Other?]</a:t>
            </a:r>
          </a:p>
          <a:p>
            <a:r>
              <a:rPr lang="en-US" dirty="0"/>
              <a:t>References</a:t>
            </a:r>
          </a:p>
          <a:p>
            <a:pPr lvl="1"/>
            <a:r>
              <a:rPr lang="en-US" dirty="0"/>
              <a:t>“Combating Fake News – Lie detector” (Economist Magazine. (Oct. 26, 2019, p.70)</a:t>
            </a:r>
          </a:p>
          <a:p>
            <a:endParaRPr lang="en-US" dirty="0"/>
          </a:p>
        </p:txBody>
      </p:sp>
    </p:spTree>
    <p:extLst>
      <p:ext uri="{BB962C8B-B14F-4D97-AF65-F5344CB8AC3E}">
        <p14:creationId xmlns:p14="http://schemas.microsoft.com/office/powerpoint/2010/main" val="2495699379"/>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311. Smooth Fractals?</a:t>
            </a:r>
          </a:p>
        </p:txBody>
      </p:sp>
      <p:sp>
        <p:nvSpPr>
          <p:cNvPr id="3" name="Content Placeholder 2"/>
          <p:cNvSpPr>
            <a:spLocks noGrp="1"/>
          </p:cNvSpPr>
          <p:nvPr>
            <p:ph idx="1"/>
          </p:nvPr>
        </p:nvSpPr>
        <p:spPr/>
        <p:txBody>
          <a:bodyPr/>
          <a:lstStyle/>
          <a:p>
            <a:r>
              <a:rPr lang="en-US" dirty="0"/>
              <a:t>Challenges</a:t>
            </a:r>
          </a:p>
          <a:p>
            <a:pPr lvl="1"/>
            <a:r>
              <a:rPr lang="en-US" dirty="0"/>
              <a:t>Can visualization of </a:t>
            </a:r>
          </a:p>
          <a:p>
            <a:pPr lvl="1"/>
            <a:r>
              <a:rPr lang="en-US" dirty="0"/>
              <a:t>Between fractals and regular surfaces.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124163344"/>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311. Smooth Fractals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98177954"/>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312. Challenge of measuring symmetry in analog human systems </a:t>
            </a:r>
          </a:p>
        </p:txBody>
      </p:sp>
      <p:sp>
        <p:nvSpPr>
          <p:cNvPr id="3" name="Content Placeholder 2"/>
          <p:cNvSpPr>
            <a:spLocks noGrp="1"/>
          </p:cNvSpPr>
          <p:nvPr>
            <p:ph idx="1"/>
          </p:nvPr>
        </p:nvSpPr>
        <p:spPr/>
        <p:txBody>
          <a:bodyPr>
            <a:normAutofit lnSpcReduction="10000"/>
          </a:bodyPr>
          <a:lstStyle/>
          <a:p>
            <a:r>
              <a:rPr lang="en-US" dirty="0"/>
              <a:t>Challenges</a:t>
            </a:r>
          </a:p>
          <a:p>
            <a:pPr lvl="1"/>
            <a:r>
              <a:rPr lang="en-US" dirty="0"/>
              <a:t>Math is ultimately about symmetry</a:t>
            </a:r>
          </a:p>
          <a:p>
            <a:pPr lvl="2"/>
            <a:r>
              <a:rPr lang="en-US" dirty="0"/>
              <a:t>Reference to philosophy magazine article</a:t>
            </a:r>
          </a:p>
          <a:p>
            <a:pPr lvl="1"/>
            <a:r>
              <a:rPr lang="en-US" dirty="0"/>
              <a:t>Difficult to discern symmetries  in humanities</a:t>
            </a:r>
          </a:p>
          <a:p>
            <a:pPr lvl="1"/>
            <a:r>
              <a:rPr lang="en-US" dirty="0"/>
              <a:t>Difficult too “resolve” paradoxes in absence of measurements. </a:t>
            </a:r>
          </a:p>
          <a:p>
            <a:pPr lvl="1"/>
            <a:r>
              <a:rPr lang="en-US" dirty="0"/>
              <a:t>[Other?]</a:t>
            </a:r>
          </a:p>
          <a:p>
            <a:r>
              <a:rPr lang="en-US" dirty="0"/>
              <a:t>References</a:t>
            </a:r>
          </a:p>
          <a:p>
            <a:pPr lvl="1"/>
            <a:r>
              <a:rPr lang="en-US" dirty="0"/>
              <a:t>Reference to philosophy magazine article</a:t>
            </a:r>
          </a:p>
          <a:p>
            <a:endParaRPr lang="en-US" dirty="0"/>
          </a:p>
        </p:txBody>
      </p:sp>
    </p:spTree>
    <p:extLst>
      <p:ext uri="{BB962C8B-B14F-4D97-AF65-F5344CB8AC3E}">
        <p14:creationId xmlns:p14="http://schemas.microsoft.com/office/powerpoint/2010/main" val="2002653889"/>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312. Challenge of measuring symmetry in analog human systems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400" dirty="0"/>
              <a:t>Draw “graph-theory” style diagrams to discern unbalanced relationships</a:t>
            </a:r>
          </a:p>
          <a:p>
            <a:pPr lvl="2"/>
            <a:r>
              <a:rPr lang="en-US" sz="2000" dirty="0"/>
              <a:t>See if ”edges” balance</a:t>
            </a:r>
          </a:p>
          <a:p>
            <a:pPr lvl="2"/>
            <a:r>
              <a:rPr lang="en-US" sz="2000" dirty="0"/>
              <a:t>Is each stakeholder offered a balanced bargain in the structure?</a:t>
            </a:r>
          </a:p>
          <a:p>
            <a:pPr lvl="1"/>
            <a:r>
              <a:rPr lang="en-US" dirty="0"/>
              <a:t>[Other?]</a:t>
            </a:r>
          </a:p>
          <a:p>
            <a:r>
              <a:rPr lang="en-US" dirty="0"/>
              <a:t>References</a:t>
            </a:r>
          </a:p>
          <a:p>
            <a:pPr lvl="1"/>
            <a:r>
              <a:rPr lang="en-US" dirty="0"/>
              <a:t>”Doing Money” by (one of the functions of money is as a. risk consolidation tool).</a:t>
            </a:r>
          </a:p>
          <a:p>
            <a:endParaRPr lang="en-US" dirty="0"/>
          </a:p>
        </p:txBody>
      </p:sp>
    </p:spTree>
    <p:extLst>
      <p:ext uri="{BB962C8B-B14F-4D97-AF65-F5344CB8AC3E}">
        <p14:creationId xmlns:p14="http://schemas.microsoft.com/office/powerpoint/2010/main" val="244243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2662"/>
          </a:xfrm>
        </p:spPr>
        <p:txBody>
          <a:bodyPr>
            <a:normAutofit/>
          </a:bodyPr>
          <a:lstStyle/>
          <a:p>
            <a:r>
              <a:rPr lang="en-US" sz="3200" dirty="0"/>
              <a:t>2.  Scale</a:t>
            </a:r>
          </a:p>
        </p:txBody>
      </p:sp>
      <p:sp>
        <p:nvSpPr>
          <p:cNvPr id="3" name="Content Placeholder 2"/>
          <p:cNvSpPr>
            <a:spLocks noGrp="1"/>
          </p:cNvSpPr>
          <p:nvPr>
            <p:ph idx="1"/>
          </p:nvPr>
        </p:nvSpPr>
        <p:spPr>
          <a:xfrm>
            <a:off x="457200" y="1257300"/>
            <a:ext cx="8229600" cy="4868863"/>
          </a:xfrm>
        </p:spPr>
        <p:txBody>
          <a:bodyPr>
            <a:normAutofit fontScale="92500" lnSpcReduction="10000"/>
          </a:bodyPr>
          <a:lstStyle/>
          <a:p>
            <a:r>
              <a:rPr lang="en-US" sz="1300" dirty="0"/>
              <a:t>Challenges</a:t>
            </a:r>
          </a:p>
          <a:p>
            <a:pPr lvl="1"/>
            <a:r>
              <a:rPr lang="en-US" sz="1300" dirty="0"/>
              <a:t>Design, development and deployment of technologies and systems is frequently based upon a constrained model of the deployment environment, and the inattention to effects of the operation of a system or technology at other scales can have unintended and potentially harmful consequences.</a:t>
            </a:r>
          </a:p>
          <a:p>
            <a:pPr lvl="2"/>
            <a:r>
              <a:rPr lang="en-US" sz="1300" dirty="0"/>
              <a:t>Need to apply “systems engineering” approach at multiple scales to enable better scalar integration</a:t>
            </a:r>
          </a:p>
          <a:p>
            <a:pPr lvl="2"/>
            <a:r>
              <a:rPr lang="en-US" sz="1300" dirty="0"/>
              <a:t>Need to specifically unpack and explore those “out-of-scope” elements of system design</a:t>
            </a:r>
          </a:p>
          <a:p>
            <a:pPr lvl="2"/>
            <a:r>
              <a:rPr lang="en-US" sz="1300" dirty="0"/>
              <a:t>Be aware of scalar NIMBY-ism (intentional ignorance of negative impacts at other scales)</a:t>
            </a:r>
          </a:p>
          <a:p>
            <a:pPr lvl="3"/>
            <a:r>
              <a:rPr lang="en-US" sz="1300" dirty="0"/>
              <a:t>E.g., Commercial sales of high calorie foods causing increase in preventable diseases, the costs of which are borne by systems operating at other scales</a:t>
            </a:r>
          </a:p>
          <a:p>
            <a:pPr lvl="3"/>
            <a:r>
              <a:rPr lang="en-US" sz="1300" dirty="0"/>
              <a:t>E.g., Failure to immunize individual children can undermine” herd immunity” at larger scales</a:t>
            </a:r>
          </a:p>
          <a:p>
            <a:pPr lvl="3"/>
            <a:r>
              <a:rPr lang="en-US" sz="1300" dirty="0"/>
              <a:t>E.g., Lax computer security can open up individual systems to bot net recruitment that harms others.</a:t>
            </a:r>
          </a:p>
          <a:p>
            <a:pPr lvl="2"/>
            <a:r>
              <a:rPr lang="en-US" sz="1300" dirty="0"/>
              <a:t>Note that different types of organizations may be powerful in different scales, crimping inter-scalar planning</a:t>
            </a:r>
          </a:p>
          <a:p>
            <a:pPr lvl="1"/>
            <a:r>
              <a:rPr lang="en-US" sz="1300" dirty="0"/>
              <a:t>Is the subject system’s and/or technology’s impact and adoption strategy sufficiently scale-independent?</a:t>
            </a:r>
          </a:p>
          <a:p>
            <a:pPr lvl="2"/>
            <a:r>
              <a:rPr lang="en-US" sz="1300" dirty="0"/>
              <a:t>If not, then at what scale will it have an impact?</a:t>
            </a:r>
          </a:p>
          <a:p>
            <a:pPr lvl="2"/>
            <a:r>
              <a:rPr lang="en-US" sz="1300" dirty="0"/>
              <a:t>What is the effect of that impact (either + or -) at other scales?</a:t>
            </a:r>
          </a:p>
          <a:p>
            <a:pPr lvl="3"/>
            <a:r>
              <a:rPr lang="en-US" sz="1300" dirty="0"/>
              <a:t>E.g., increased LOA for IM at institutional level might be intrusive at individual level (intrusion versus insight privacy issues – See Map  53 – Constitutional Implications – 4</a:t>
            </a:r>
            <a:r>
              <a:rPr lang="en-US" sz="1300" baseline="30000" dirty="0"/>
              <a:t>th</a:t>
            </a:r>
            <a:r>
              <a:rPr lang="en-US" sz="1300" dirty="0"/>
              <a:t> Amendment)  </a:t>
            </a:r>
          </a:p>
          <a:p>
            <a:pPr lvl="1"/>
            <a:r>
              <a:rPr lang="en-US" sz="1300" dirty="0"/>
              <a:t>If the system and/or technology is deployed at one scale of socio-technical network (e.g., individual), what is needed to have it be impactful (and not harmful) at another scale (e.g., market)?</a:t>
            </a:r>
          </a:p>
          <a:p>
            <a:pPr lvl="1"/>
            <a:r>
              <a:rPr lang="en-US" sz="1300" dirty="0"/>
              <a:t>NOTE: “Scale” here is evaluated from WITHIN the deployed system/network</a:t>
            </a:r>
          </a:p>
          <a:p>
            <a:pPr lvl="2"/>
            <a:r>
              <a:rPr lang="en-US" sz="1300" dirty="0"/>
              <a:t>Compare “scope” framework for evaluation between and among systems</a:t>
            </a:r>
          </a:p>
          <a:p>
            <a:pPr lvl="1"/>
            <a:r>
              <a:rPr lang="en-US" sz="1300" dirty="0"/>
              <a:t>[Other?]</a:t>
            </a:r>
          </a:p>
          <a:p>
            <a:r>
              <a:rPr lang="en-US" sz="1300" dirty="0"/>
              <a:t>References:</a:t>
            </a:r>
          </a:p>
          <a:p>
            <a:endParaRPr lang="en-US" sz="1200" dirty="0"/>
          </a:p>
        </p:txBody>
      </p:sp>
    </p:spTree>
    <p:extLst>
      <p:ext uri="{BB962C8B-B14F-4D97-AF65-F5344CB8AC3E}">
        <p14:creationId xmlns:p14="http://schemas.microsoft.com/office/powerpoint/2010/main" val="1731502721"/>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313</a:t>
            </a:r>
            <a:r>
              <a:rPr lang="en-US" sz="2400"/>
              <a:t>. Encoding </a:t>
            </a:r>
            <a:r>
              <a:rPr lang="en-US" sz="2400" dirty="0"/>
              <a:t>and Decoding Meaning – </a:t>
            </a:r>
            <a:br>
              <a:rPr lang="en-US" sz="2400" dirty="0"/>
            </a:br>
            <a:r>
              <a:rPr lang="en-US" sz="2400" dirty="0"/>
              <a:t>Rhetorical Information Payloads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It is not just the “signal” that must be encoded and decoded (separate from the channel ”noise”), but also the meaning that must be decoded.</a:t>
            </a:r>
          </a:p>
          <a:p>
            <a:pPr lvl="2"/>
            <a:r>
              <a:rPr lang="en-US" dirty="0"/>
              <a:t>“Meaning signal” and “meaning noise” are determined by such things as context, priors, etc.</a:t>
            </a:r>
          </a:p>
          <a:p>
            <a:pPr lvl="1"/>
            <a:r>
              <a:rPr lang="en-US" dirty="0"/>
              <a:t>In what ways does the technology support </a:t>
            </a:r>
            <a:r>
              <a:rPr lang="en-US"/>
              <a:t>the encoding </a:t>
            </a:r>
            <a:r>
              <a:rPr lang="en-US" dirty="0"/>
              <a:t>and decoding of meaning?</a:t>
            </a:r>
          </a:p>
          <a:p>
            <a:pPr lvl="2"/>
            <a:r>
              <a:rPr lang="en-US" dirty="0"/>
              <a:t>Are controls for </a:t>
            </a:r>
            <a:r>
              <a:rPr lang="en-US"/>
              <a:t>meaning encoding </a:t>
            </a:r>
            <a:r>
              <a:rPr lang="en-US" dirty="0"/>
              <a:t>made available. To both sender and receiver</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621332600"/>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313</a:t>
            </a:r>
            <a:r>
              <a:rPr lang="en-US" sz="2400"/>
              <a:t>. Encoding </a:t>
            </a:r>
            <a:r>
              <a:rPr lang="en-US" sz="2400" dirty="0"/>
              <a:t>and Decoding Meaning – </a:t>
            </a:r>
            <a:br>
              <a:rPr lang="en-US" sz="2400" dirty="0"/>
            </a:br>
            <a:r>
              <a:rPr lang="en-US" sz="2400" dirty="0"/>
              <a:t>Rhetorical Information Payloads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78190481"/>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314</a:t>
            </a:r>
            <a:r>
              <a:rPr lang="en-US" sz="2400"/>
              <a:t>. Encoding </a:t>
            </a:r>
            <a:r>
              <a:rPr lang="en-US" sz="2400" dirty="0"/>
              <a:t>and Decoding Meaning – </a:t>
            </a:r>
            <a:br>
              <a:rPr lang="en-US" sz="2400" dirty="0"/>
            </a:br>
            <a:r>
              <a:rPr lang="en-US" sz="2400" dirty="0"/>
              <a:t>Censorship Laws</a:t>
            </a:r>
          </a:p>
        </p:txBody>
      </p:sp>
      <p:sp>
        <p:nvSpPr>
          <p:cNvPr id="3" name="Content Placeholder 2"/>
          <p:cNvSpPr>
            <a:spLocks noGrp="1"/>
          </p:cNvSpPr>
          <p:nvPr>
            <p:ph idx="1"/>
          </p:nvPr>
        </p:nvSpPr>
        <p:spPr/>
        <p:txBody>
          <a:bodyPr>
            <a:normAutofit lnSpcReduction="10000"/>
          </a:bodyPr>
          <a:lstStyle/>
          <a:p>
            <a:r>
              <a:rPr lang="en-US" dirty="0"/>
              <a:t>Challenges</a:t>
            </a:r>
          </a:p>
          <a:p>
            <a:pPr lvl="1"/>
            <a:r>
              <a:rPr lang="en-US" dirty="0"/>
              <a:t>Jurisdictions impose varying ”duties of care” on information network intermediaries</a:t>
            </a:r>
          </a:p>
          <a:p>
            <a:pPr lvl="2"/>
            <a:r>
              <a:rPr lang="en-US" dirty="0"/>
              <a:t>Is the technology system able to support the conformity of use to the patchwork of different requirements</a:t>
            </a:r>
          </a:p>
          <a:p>
            <a:pPr lvl="1"/>
            <a:r>
              <a:rPr lang="en-US" dirty="0"/>
              <a:t>[Other?]</a:t>
            </a:r>
          </a:p>
          <a:p>
            <a:r>
              <a:rPr lang="en-US" dirty="0"/>
              <a:t>References</a:t>
            </a:r>
          </a:p>
          <a:p>
            <a:pPr lvl="1"/>
            <a:r>
              <a:rPr lang="en-US" dirty="0"/>
              <a:t>“The Splinternet” - Economist article (Nov. 9, 2019, p. 53)</a:t>
            </a:r>
          </a:p>
          <a:p>
            <a:endParaRPr lang="en-US" dirty="0"/>
          </a:p>
        </p:txBody>
      </p:sp>
    </p:spTree>
    <p:extLst>
      <p:ext uri="{BB962C8B-B14F-4D97-AF65-F5344CB8AC3E}">
        <p14:creationId xmlns:p14="http://schemas.microsoft.com/office/powerpoint/2010/main" val="998204403"/>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314</a:t>
            </a:r>
            <a:r>
              <a:rPr lang="en-US" sz="2400"/>
              <a:t>. Encoding </a:t>
            </a:r>
            <a:r>
              <a:rPr lang="en-US" sz="2400" dirty="0"/>
              <a:t>and Decoding Meaning – </a:t>
            </a:r>
            <a:br>
              <a:rPr lang="en-US" sz="2400" dirty="0"/>
            </a:br>
            <a:r>
              <a:rPr lang="en-US" sz="2400" dirty="0"/>
              <a:t>Censorship Laws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84278330"/>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315</a:t>
            </a:r>
            <a:r>
              <a:rPr lang="en-US" sz="2400"/>
              <a:t>. Encoding </a:t>
            </a:r>
            <a:r>
              <a:rPr lang="en-US" sz="2400" dirty="0"/>
              <a:t>and Decoding Meaning – </a:t>
            </a:r>
            <a:br>
              <a:rPr lang="en-US" sz="2400" dirty="0"/>
            </a:br>
            <a:r>
              <a:rPr lang="en-US" sz="2400" dirty="0"/>
              <a:t>Ignorance</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and analyzed can influence the development and deployment of strategies and tactics to mitigates its negative influence on socio-technical system operation</a:t>
            </a:r>
          </a:p>
          <a:p>
            <a:pPr lvl="1"/>
            <a:r>
              <a:rPr lang="en-US" dirty="0"/>
              <a:t>Ignorance impacts on information risk, but the ambiguity of the term can be a source of additional and aggravating risk when systems are designed, hardened to mitigate the negative system effects of ignorance</a:t>
            </a:r>
          </a:p>
          <a:p>
            <a:pPr lvl="1"/>
            <a:r>
              <a:rPr lang="en-US" dirty="0"/>
              <a:t>Ignorance in its various manifestations can negatively affect the performance of entities that encode signals (senders), intermediaries and those who decode signals (receivers) in interaction networks</a:t>
            </a:r>
          </a:p>
          <a:p>
            <a:pPr lvl="1"/>
            <a:r>
              <a:rPr lang="en-US" dirty="0"/>
              <a:t>The treatment of the topic of ignorance in this Atlas applies the. Analytical framing of DeNicola’s “Understanding Ignorance” (see below) </a:t>
            </a:r>
          </a:p>
          <a:p>
            <a:pPr lvl="1"/>
            <a:r>
              <a:rPr lang="en-US" dirty="0"/>
              <a:t>[Other?]</a:t>
            </a:r>
          </a:p>
          <a:p>
            <a:r>
              <a:rPr lang="en-US" dirty="0"/>
              <a:t>References</a:t>
            </a:r>
          </a:p>
          <a:p>
            <a:pPr lvl="1"/>
            <a:r>
              <a:rPr lang="en-US" dirty="0"/>
              <a:t>“Understanding Ignorance - The surprising impact of what we don’t know” by DeNicola (MIT Press,  2017)</a:t>
            </a:r>
          </a:p>
          <a:p>
            <a:pPr lvl="2"/>
            <a:endParaRPr lang="en-US" dirty="0"/>
          </a:p>
          <a:p>
            <a:endParaRPr lang="en-US" dirty="0"/>
          </a:p>
        </p:txBody>
      </p:sp>
    </p:spTree>
    <p:extLst>
      <p:ext uri="{BB962C8B-B14F-4D97-AF65-F5344CB8AC3E}">
        <p14:creationId xmlns:p14="http://schemas.microsoft.com/office/powerpoint/2010/main" val="4160508547"/>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315</a:t>
            </a:r>
            <a:r>
              <a:rPr lang="en-US" sz="2400"/>
              <a:t>. Encoding </a:t>
            </a:r>
            <a:r>
              <a:rPr lang="en-US" sz="2400" dirty="0"/>
              <a:t>and Decoding Meaning – </a:t>
            </a:r>
            <a:br>
              <a:rPr lang="en-US" sz="2400" dirty="0"/>
            </a:br>
            <a:r>
              <a:rPr lang="en-US" sz="2400" dirty="0"/>
              <a:t>Ignorance </a:t>
            </a:r>
          </a:p>
        </p:txBody>
      </p:sp>
      <p:sp>
        <p:nvSpPr>
          <p:cNvPr id="3" name="Content Placeholder 2"/>
          <p:cNvSpPr>
            <a:spLocks noGrp="1"/>
          </p:cNvSpPr>
          <p:nvPr>
            <p:ph idx="1"/>
          </p:nvPr>
        </p:nvSpPr>
        <p:spPr/>
        <p:txBody>
          <a:bodyPr>
            <a:normAutofit fontScale="92500" lnSpcReduction="20000"/>
          </a:bodyPr>
          <a:lstStyle/>
          <a:p>
            <a:r>
              <a:rPr lang="en-US" sz="2400" dirty="0"/>
              <a:t>Candidate Analytical Frameworks/Metrics/Actions</a:t>
            </a:r>
          </a:p>
          <a:p>
            <a:pPr lvl="1"/>
            <a:r>
              <a:rPr lang="en-US" sz="2000" dirty="0"/>
              <a:t>Consider the negative system performance impact of various forms and iterations of “ignorance” when manifested in different roles in interactions</a:t>
            </a:r>
          </a:p>
          <a:p>
            <a:pPr lvl="2"/>
            <a:r>
              <a:rPr lang="en-US" sz="1600" dirty="0"/>
              <a:t>Sender</a:t>
            </a:r>
          </a:p>
          <a:p>
            <a:pPr lvl="2"/>
            <a:r>
              <a:rPr lang="en-US" sz="1600" dirty="0"/>
              <a:t>Intermediary</a:t>
            </a:r>
          </a:p>
          <a:p>
            <a:pPr lvl="2"/>
            <a:r>
              <a:rPr lang="en-US" sz="1600" dirty="0"/>
              <a:t>Receiver</a:t>
            </a:r>
          </a:p>
          <a:p>
            <a:pPr lvl="1"/>
            <a:r>
              <a:rPr lang="en-US" sz="2000" dirty="0"/>
              <a:t>Structure of Atlas of Risk Maps “Ignorance” discussion is based on DeNicola book </a:t>
            </a:r>
          </a:p>
          <a:p>
            <a:pPr lvl="1"/>
            <a:r>
              <a:rPr lang="en-US" sz="2000" dirty="0"/>
              <a:t>Structure applied is not exclusive approach, but allows for unpacking of concept to make it operational</a:t>
            </a:r>
          </a:p>
          <a:p>
            <a:pPr lvl="1"/>
            <a:endParaRPr lang="en-US" sz="2000" dirty="0"/>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2996384914"/>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316</a:t>
            </a:r>
            <a:r>
              <a:rPr lang="en-US" sz="2400"/>
              <a:t>. Encoding </a:t>
            </a:r>
            <a:r>
              <a:rPr lang="en-US" sz="2400" dirty="0"/>
              <a:t>and Decoding Meaning – </a:t>
            </a:r>
            <a:br>
              <a:rPr lang="en-US" sz="2400" dirty="0"/>
            </a:br>
            <a:r>
              <a:rPr lang="en-US" sz="2400" dirty="0"/>
              <a:t>Ignorance -  Images of Ignorance – The impact of ignorance*</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r>
              <a:rPr lang="en-US" dirty="0"/>
              <a:t>Ignorance of stakeholders of a socio-technical system can undermine expected performance of the system</a:t>
            </a:r>
          </a:p>
          <a:p>
            <a:pPr lvl="2"/>
            <a:r>
              <a:rPr lang="en-US" dirty="0"/>
              <a:t>Designer ignorance</a:t>
            </a:r>
          </a:p>
          <a:p>
            <a:pPr lvl="2"/>
            <a:r>
              <a:rPr lang="en-US" dirty="0"/>
              <a:t>User ignorance</a:t>
            </a:r>
          </a:p>
          <a:p>
            <a:pPr lvl="2"/>
            <a:r>
              <a:rPr lang="en-US" dirty="0"/>
              <a:t>Operator ignorance</a:t>
            </a:r>
          </a:p>
          <a:p>
            <a:pPr lvl="1"/>
            <a:r>
              <a:rPr lang="en-US" dirty="0"/>
              <a:t>Ignorance has many sources and connections with interactions that make it a difficult problem to address</a:t>
            </a:r>
          </a:p>
          <a:p>
            <a:pPr lvl="1"/>
            <a:r>
              <a:rPr lang="en-US" dirty="0"/>
              <a:t>Goethe said “There is nothing more frightening than ignorance in action.”</a:t>
            </a:r>
          </a:p>
          <a:p>
            <a:pPr lvl="1"/>
            <a:r>
              <a:rPr lang="en-US" dirty="0"/>
              <a:t>“Understanding” of problem is necessary prerequisite to addressing/solving it</a:t>
            </a:r>
          </a:p>
          <a:p>
            <a:pPr lvl="2"/>
            <a:r>
              <a:rPr lang="en-US" dirty="0"/>
              <a:t>Ignorance is a many faceted “problem” that must be disambiguated prior to formulating solutions</a:t>
            </a:r>
          </a:p>
          <a:p>
            <a:pPr lvl="1"/>
            <a:r>
              <a:rPr lang="en-US" dirty="0"/>
              <a:t>Ignorance of stakeholders is more than mere void of lack of knowledge</a:t>
            </a:r>
          </a:p>
          <a:p>
            <a:pPr lvl="2"/>
            <a:r>
              <a:rPr lang="en-US" dirty="0"/>
              <a:t>Ignorance is also rooted in various complex and dynamic interactions</a:t>
            </a:r>
          </a:p>
          <a:p>
            <a:pPr lvl="2"/>
            <a:endParaRPr lang="en-US" dirty="0"/>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800980619"/>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316</a:t>
            </a:r>
            <a:r>
              <a:rPr lang="en-US" sz="2400"/>
              <a:t>. Encoding </a:t>
            </a:r>
            <a:r>
              <a:rPr lang="en-US" sz="2400" dirty="0"/>
              <a:t>and Decoding Meaning – </a:t>
            </a:r>
            <a:br>
              <a:rPr lang="en-US" sz="2400" dirty="0"/>
            </a:br>
            <a:r>
              <a:rPr lang="en-US" sz="2400" dirty="0"/>
              <a:t>Ignorance -  Images of Ignorance – The impact of Ignorance*</a:t>
            </a:r>
          </a:p>
        </p:txBody>
      </p:sp>
      <p:sp>
        <p:nvSpPr>
          <p:cNvPr id="3" name="Content Placeholder 2"/>
          <p:cNvSpPr>
            <a:spLocks noGrp="1"/>
          </p:cNvSpPr>
          <p:nvPr>
            <p:ph idx="1"/>
          </p:nvPr>
        </p:nvSpPr>
        <p:spPr/>
        <p:txBody>
          <a:bodyPr>
            <a:normAutofit fontScale="85000" lnSpcReduction="20000"/>
          </a:bodyPr>
          <a:lstStyle/>
          <a:p>
            <a:r>
              <a:rPr lang="en-US" sz="2400" dirty="0"/>
              <a:t>Candidate Analytical Frameworks/Metrics/Actions</a:t>
            </a:r>
          </a:p>
          <a:p>
            <a:pPr lvl="1"/>
            <a:r>
              <a:rPr lang="en-US" sz="2000" dirty="0"/>
              <a:t>Analysis and approach to mitigating effects of various sources of “ignorance” of stakeholders (users, operators, designers, intermediaries, etc.) that can affect performance of technical systems in operation should consider strategies and tactics in dynamic interaction environment of ignorance</a:t>
            </a:r>
          </a:p>
          <a:p>
            <a:pPr lvl="2"/>
            <a:r>
              <a:rPr lang="en-US" sz="1600" dirty="0"/>
              <a:t>Not problem of ignorance in isolation</a:t>
            </a:r>
          </a:p>
          <a:p>
            <a:pPr lvl="2"/>
            <a:r>
              <a:rPr lang="en-US" sz="1600" dirty="0"/>
              <a:t>Ignorance in context of interactions</a:t>
            </a:r>
          </a:p>
          <a:p>
            <a:pPr lvl="2"/>
            <a:r>
              <a:rPr lang="en-US" sz="1600" dirty="0"/>
              <a:t>Dynamic elements of ignorance</a:t>
            </a:r>
          </a:p>
          <a:p>
            <a:pPr lvl="1"/>
            <a:r>
              <a:rPr lang="en-US" sz="2000" dirty="0"/>
              <a:t>Integrate concepts of ”ignorance” and “knowledge” to best understand, characterize and address ignorance.</a:t>
            </a:r>
          </a:p>
          <a:p>
            <a:pPr lvl="1"/>
            <a:endParaRPr lang="en-US" sz="2000" dirty="0"/>
          </a:p>
          <a:p>
            <a:pPr lvl="1"/>
            <a:endParaRPr lang="en-US" sz="2000" dirty="0"/>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1143400810"/>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317</a:t>
            </a:r>
            <a:r>
              <a:rPr lang="en-US" sz="2400"/>
              <a:t>. Encoding </a:t>
            </a:r>
            <a:r>
              <a:rPr lang="en-US" sz="2400" dirty="0"/>
              <a:t>and Decoding Meaning – </a:t>
            </a:r>
            <a:br>
              <a:rPr lang="en-US" sz="2400" dirty="0"/>
            </a:br>
            <a:r>
              <a:rPr lang="en-US" sz="2400" dirty="0"/>
              <a:t>Ignorance – Images of Ignorance – Conceiving Ignorance*</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r>
              <a:rPr lang="en-US" dirty="0"/>
              <a:t>Ignorance may be conceived of as a “negative” (aka “privative”) which suggests a gap, lack</a:t>
            </a:r>
          </a:p>
          <a:p>
            <a:pPr lvl="2"/>
            <a:r>
              <a:rPr lang="en-US" dirty="0"/>
              <a:t>Like abstraction like crack in sidewalk, hole in donut, deficiency of vitamin D</a:t>
            </a:r>
          </a:p>
          <a:p>
            <a:pPr lvl="2"/>
            <a:r>
              <a:rPr lang="en-US" dirty="0"/>
              <a:t>Can conceive of ignorance as absence of knowledge, or knowledge as absence of ignorance</a:t>
            </a:r>
          </a:p>
          <a:p>
            <a:pPr lvl="3"/>
            <a:r>
              <a:rPr lang="en-US" dirty="0"/>
              <a:t>Confusing and ambiguous terms obscure possible approaches</a:t>
            </a:r>
          </a:p>
          <a:p>
            <a:pPr lvl="1"/>
            <a:r>
              <a:rPr lang="en-US" dirty="0"/>
              <a:t>Paradox of ignorance is that it is difficult to conceive of how to know about what is not known</a:t>
            </a:r>
          </a:p>
          <a:p>
            <a:pPr lvl="1"/>
            <a:r>
              <a:rPr lang="en-US" dirty="0"/>
              <a:t>Paradox in fact that it requires knowledge to identify ignorance</a:t>
            </a:r>
          </a:p>
          <a:p>
            <a:pPr lvl="2"/>
            <a:r>
              <a:rPr lang="en-US" dirty="0"/>
              <a:t>Ignorance does not recognize itself – need system to help us identify when we are ignorant in operating a system in a given context</a:t>
            </a:r>
          </a:p>
          <a:p>
            <a:pPr marL="457200" lvl="1" indent="0">
              <a:buNone/>
            </a:pPr>
            <a:endParaRPr lang="en-US" dirty="0"/>
          </a:p>
          <a:p>
            <a:pPr lvl="1"/>
            <a:endParaRPr lang="en-US" dirty="0"/>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881120525"/>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317</a:t>
            </a:r>
            <a:r>
              <a:rPr lang="en-US" sz="2400"/>
              <a:t>. Encoding </a:t>
            </a:r>
            <a:r>
              <a:rPr lang="en-US" sz="2400" dirty="0"/>
              <a:t>and Decoding Meaning – </a:t>
            </a:r>
            <a:br>
              <a:rPr lang="en-US" sz="2400" dirty="0"/>
            </a:br>
            <a:r>
              <a:rPr lang="en-US" sz="2400" dirty="0"/>
              <a:t>Ignorance – Images of Ignorance – Conceiving Ignorance </a:t>
            </a:r>
          </a:p>
        </p:txBody>
      </p:sp>
      <p:sp>
        <p:nvSpPr>
          <p:cNvPr id="3" name="Content Placeholder 2"/>
          <p:cNvSpPr>
            <a:spLocks noGrp="1"/>
          </p:cNvSpPr>
          <p:nvPr>
            <p:ph idx="1"/>
          </p:nvPr>
        </p:nvSpPr>
        <p:spPr/>
        <p:txBody>
          <a:bodyPr>
            <a:normAutofit fontScale="55000" lnSpcReduction="20000"/>
          </a:bodyPr>
          <a:lstStyle/>
          <a:p>
            <a:r>
              <a:rPr lang="en-US" sz="2400" dirty="0"/>
              <a:t>Candidate Analytical Frameworks/Metrics/Actions</a:t>
            </a:r>
          </a:p>
          <a:p>
            <a:pPr lvl="1"/>
            <a:r>
              <a:rPr lang="en-US" sz="2000" dirty="0"/>
              <a:t>Where ignorance is treated as a “privation/gap” in knowledge it invites the consideration that it also suggests a capacity to learn</a:t>
            </a:r>
          </a:p>
          <a:p>
            <a:pPr lvl="2"/>
            <a:r>
              <a:rPr lang="en-US" sz="1600" dirty="0"/>
              <a:t>Category confusion to say that “bowling ball” is ”ignorant” since it has no capacity to learn</a:t>
            </a:r>
          </a:p>
          <a:p>
            <a:pPr lvl="1"/>
            <a:r>
              <a:rPr lang="en-US" sz="2000" dirty="0"/>
              <a:t>Once ignorance is recognized as implying the capacity to learn, invites consideration of strategies to promote learning</a:t>
            </a:r>
          </a:p>
          <a:p>
            <a:pPr lvl="2"/>
            <a:r>
              <a:rPr lang="en-US" sz="1600" dirty="0"/>
              <a:t>See slides on “Processing Inaccurate Information” for unpacking of the mechanisms and challenges associated with revising prior knowledge</a:t>
            </a:r>
          </a:p>
          <a:p>
            <a:pPr lvl="1"/>
            <a:r>
              <a:rPr lang="en-US" sz="2000" dirty="0"/>
              <a:t>Can manage the “paradox” of ignorance (i.e., how to convert “unknown unknowns” into “known unknowns”) by distinguishing between the concept of ignorance and understanding that which is not yet understood</a:t>
            </a:r>
          </a:p>
          <a:p>
            <a:pPr lvl="2"/>
            <a:r>
              <a:rPr lang="en-US" sz="1600" dirty="0"/>
              <a:t>Scope - Since vectors of ignorance are vast, consider “contiguous” knowledge requirements in operating the system to help define “front lines” of ignorance that can be most helpfully addressed</a:t>
            </a:r>
          </a:p>
          <a:p>
            <a:pPr lvl="1"/>
            <a:r>
              <a:rPr lang="en-US" sz="2000" dirty="0"/>
              <a:t>Can narrow paradox by considering “whose” ignorance is being addressed</a:t>
            </a:r>
          </a:p>
          <a:p>
            <a:pPr lvl="2"/>
            <a:r>
              <a:rPr lang="en-US" sz="1600" dirty="0"/>
              <a:t>Roles, backgrounds, training, etc. all relevant</a:t>
            </a:r>
          </a:p>
          <a:p>
            <a:pPr lvl="2"/>
            <a:r>
              <a:rPr lang="en-US" sz="1600" dirty="0"/>
              <a:t>Not “one size fits all” solutions</a:t>
            </a:r>
          </a:p>
          <a:p>
            <a:pPr lvl="1"/>
            <a:r>
              <a:rPr lang="en-US" sz="2000" dirty="0"/>
              <a:t>Distinguish ignorance from “error” </a:t>
            </a:r>
          </a:p>
          <a:p>
            <a:pPr lvl="1"/>
            <a:r>
              <a:rPr lang="en-US" sz="2000" dirty="0"/>
              <a:t>”error” is by an action – ignorance requires no action</a:t>
            </a:r>
          </a:p>
          <a:p>
            <a:pPr lvl="1"/>
            <a:r>
              <a:rPr lang="en-US" sz="2000" dirty="0"/>
              <a:t>Consider parsing ignorance based on parsing of types of knowledge</a:t>
            </a:r>
          </a:p>
          <a:p>
            <a:pPr lvl="2"/>
            <a:r>
              <a:rPr lang="en-US" sz="1600" dirty="0"/>
              <a:t>Knowing “that” includes knowledge of factual expressions expressible as propositions (“S knows that P”)</a:t>
            </a:r>
          </a:p>
          <a:p>
            <a:pPr lvl="2"/>
            <a:r>
              <a:rPr lang="en-US" sz="1600" dirty="0"/>
              <a:t>Knowing “how” refers to skills</a:t>
            </a:r>
          </a:p>
          <a:p>
            <a:pPr lvl="2"/>
            <a:r>
              <a:rPr lang="en-US" sz="1600" dirty="0"/>
              <a:t>Knowing by Direct Acquaintance – Immediate memory of unmediated experience (”I know Mr. Jones”)</a:t>
            </a:r>
          </a:p>
          <a:p>
            <a:pPr lvl="1"/>
            <a:r>
              <a:rPr lang="en-US" sz="2000" dirty="0"/>
              <a:t>In these slides, based on “Understanding Ignorance” by DeNicola, apply 4 metaphors to help enclose concept of ignorance for analysis</a:t>
            </a:r>
          </a:p>
          <a:p>
            <a:pPr lvl="2"/>
            <a:r>
              <a:rPr lang="en-US" sz="1600" dirty="0"/>
              <a:t>Strategies and tactics for addressing ignorance-based challenges may benefit from application of similar metaphors.</a:t>
            </a:r>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387708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ED6C-C268-E541-AC8C-B0D17666C09C}"/>
              </a:ext>
            </a:extLst>
          </p:cNvPr>
          <p:cNvSpPr>
            <a:spLocks noGrp="1"/>
          </p:cNvSpPr>
          <p:nvPr>
            <p:ph type="title"/>
          </p:nvPr>
        </p:nvSpPr>
        <p:spPr/>
        <p:txBody>
          <a:bodyPr>
            <a:normAutofit/>
          </a:bodyPr>
          <a:lstStyle/>
          <a:p>
            <a:r>
              <a:rPr lang="en-US" sz="3200" dirty="0"/>
              <a:t>AAAA Threats</a:t>
            </a:r>
          </a:p>
        </p:txBody>
      </p:sp>
      <p:sp>
        <p:nvSpPr>
          <p:cNvPr id="3" name="Content Placeholder 2">
            <a:extLst>
              <a:ext uri="{FF2B5EF4-FFF2-40B4-BE49-F238E27FC236}">
                <a16:creationId xmlns:a16="http://schemas.microsoft.com/office/drawing/2014/main" id="{DC04D7C9-C8DF-3945-9F72-C2AB0DD3DD45}"/>
              </a:ext>
            </a:extLst>
          </p:cNvPr>
          <p:cNvSpPr>
            <a:spLocks noGrp="1"/>
          </p:cNvSpPr>
          <p:nvPr>
            <p:ph idx="1"/>
          </p:nvPr>
        </p:nvSpPr>
        <p:spPr/>
        <p:txBody>
          <a:bodyPr>
            <a:normAutofit fontScale="40000" lnSpcReduction="20000"/>
          </a:bodyPr>
          <a:lstStyle/>
          <a:p>
            <a:r>
              <a:rPr lang="en-US" dirty="0">
                <a:solidFill>
                  <a:srgbClr val="00B050"/>
                </a:solidFill>
              </a:rPr>
              <a:t>ALL known human and institutional harms can be assigned to a “AAAA Threat” category</a:t>
            </a:r>
          </a:p>
          <a:p>
            <a:endParaRPr lang="en-US" dirty="0"/>
          </a:p>
          <a:p>
            <a:r>
              <a:rPr lang="en-US" dirty="0"/>
              <a:t>Atlas is tool for analyzing and mitigating “AAAA Threats” of all types to information systems</a:t>
            </a:r>
          </a:p>
          <a:p>
            <a:endParaRPr lang="en-US" dirty="0"/>
          </a:p>
          <a:p>
            <a:pPr lvl="1"/>
            <a:r>
              <a:rPr lang="en-US" dirty="0">
                <a:solidFill>
                  <a:srgbClr val="00B050"/>
                </a:solidFill>
              </a:rPr>
              <a:t>Attack</a:t>
            </a:r>
            <a:r>
              <a:rPr lang="en-US" dirty="0"/>
              <a:t> </a:t>
            </a:r>
          </a:p>
          <a:p>
            <a:pPr lvl="2"/>
            <a:r>
              <a:rPr lang="en-US" dirty="0"/>
              <a:t>Definition: </a:t>
            </a:r>
            <a:r>
              <a:rPr lang="en-US" i="1" dirty="0"/>
              <a:t>Intentional acts </a:t>
            </a:r>
            <a:r>
              <a:rPr lang="en-US" dirty="0"/>
              <a:t>of individuals and institutions</a:t>
            </a:r>
          </a:p>
          <a:p>
            <a:pPr lvl="2"/>
            <a:r>
              <a:rPr lang="en-US" dirty="0"/>
              <a:t>Many of the Atlas risks are currently being weaponized</a:t>
            </a:r>
          </a:p>
          <a:p>
            <a:pPr lvl="3"/>
            <a:r>
              <a:rPr lang="en-US" dirty="0"/>
              <a:t>In commerce ”weaponization” is information arbitrage, competitive advantage, surveillance capitalism</a:t>
            </a:r>
          </a:p>
          <a:p>
            <a:pPr lvl="3"/>
            <a:r>
              <a:rPr lang="en-US" dirty="0"/>
              <a:t>In government “weaponization” is attack on populations, institutions, critical infrastructure </a:t>
            </a:r>
          </a:p>
          <a:p>
            <a:pPr lvl="3"/>
            <a:r>
              <a:rPr lang="en-US" dirty="0"/>
              <a:t>In civil society “weaponization” is fraud, undue advantage, extortion, mis-information</a:t>
            </a:r>
          </a:p>
          <a:p>
            <a:pPr lvl="3"/>
            <a:endParaRPr lang="en-US" dirty="0"/>
          </a:p>
          <a:p>
            <a:pPr lvl="1"/>
            <a:r>
              <a:rPr lang="en-US" dirty="0">
                <a:solidFill>
                  <a:srgbClr val="00B050"/>
                </a:solidFill>
              </a:rPr>
              <a:t>Accident </a:t>
            </a:r>
            <a:r>
              <a:rPr lang="en-US" dirty="0"/>
              <a:t>(and unintended consequences)</a:t>
            </a:r>
          </a:p>
          <a:p>
            <a:pPr lvl="2"/>
            <a:r>
              <a:rPr lang="en-US" dirty="0"/>
              <a:t>Definition: </a:t>
            </a:r>
            <a:r>
              <a:rPr lang="en-US" i="1" dirty="0"/>
              <a:t>Unintentional acts (and unintended consequences) </a:t>
            </a:r>
            <a:r>
              <a:rPr lang="en-US" dirty="0"/>
              <a:t>of individuals and institutions</a:t>
            </a:r>
          </a:p>
          <a:p>
            <a:pPr lvl="2"/>
            <a:r>
              <a:rPr lang="en-US" dirty="0"/>
              <a:t>Many Atlas risks are due to ignorance of the effect of a given Atlas risk factor on actor or others</a:t>
            </a:r>
          </a:p>
          <a:p>
            <a:pPr lvl="2"/>
            <a:r>
              <a:rPr lang="en-US" dirty="0"/>
              <a:t>Law calls unreasonable ignorance “negligence”</a:t>
            </a:r>
          </a:p>
          <a:p>
            <a:pPr lvl="2"/>
            <a:endParaRPr lang="en-US" dirty="0"/>
          </a:p>
          <a:p>
            <a:pPr lvl="1"/>
            <a:r>
              <a:rPr lang="en-US" dirty="0">
                <a:solidFill>
                  <a:srgbClr val="00B050"/>
                </a:solidFill>
              </a:rPr>
              <a:t>Act of Nature </a:t>
            </a:r>
          </a:p>
          <a:p>
            <a:pPr lvl="2"/>
            <a:r>
              <a:rPr lang="en-US" dirty="0"/>
              <a:t>Definition: Harms NOT included in other categories (i.e., Attack or Act of Nature or AI/Autonomous Systems)</a:t>
            </a:r>
          </a:p>
          <a:p>
            <a:pPr lvl="2"/>
            <a:r>
              <a:rPr lang="en-US" dirty="0"/>
              <a:t>Many Atlas risks do not result from human or institutional action or inaction</a:t>
            </a:r>
          </a:p>
          <a:p>
            <a:pPr lvl="3"/>
            <a:r>
              <a:rPr lang="en-US" dirty="0"/>
              <a:t>Disease, weather, solar activity, tectonic activity, floods, etc.</a:t>
            </a:r>
          </a:p>
          <a:p>
            <a:pPr lvl="2"/>
            <a:endParaRPr lang="en-US" dirty="0"/>
          </a:p>
          <a:p>
            <a:pPr lvl="1"/>
            <a:r>
              <a:rPr lang="en-US" dirty="0">
                <a:solidFill>
                  <a:srgbClr val="00B050"/>
                </a:solidFill>
              </a:rPr>
              <a:t>AI/Autonomous systems (AI/As)</a:t>
            </a:r>
          </a:p>
          <a:p>
            <a:pPr lvl="2"/>
            <a:r>
              <a:rPr lang="en-US" dirty="0"/>
              <a:t>Definition: Harms caused by AI/Autonomous systems</a:t>
            </a:r>
          </a:p>
          <a:p>
            <a:pPr lvl="2"/>
            <a:r>
              <a:rPr lang="en-US" dirty="0"/>
              <a:t>AI/As is currently an “in-between” threat category that is emerging as “inert” machines evolve into independent systems that will enjoy “narrative discretion” (developed from what is now the AI “black box”)  </a:t>
            </a:r>
          </a:p>
          <a:p>
            <a:pPr lvl="2"/>
            <a:r>
              <a:rPr lang="en-US" dirty="0"/>
              <a:t>AI is not yet capable of (or legally culpable for) intentional acts or negligence that cause harm.  </a:t>
            </a:r>
          </a:p>
          <a:p>
            <a:pPr lvl="2"/>
            <a:r>
              <a:rPr lang="en-US" dirty="0"/>
              <a:t>Currently the responsibility/causation/liability is with owner or operator of AI/Autonomous system</a:t>
            </a:r>
          </a:p>
          <a:p>
            <a:endParaRPr lang="en-US" dirty="0"/>
          </a:p>
        </p:txBody>
      </p:sp>
    </p:spTree>
    <p:extLst>
      <p:ext uri="{BB962C8B-B14F-4D97-AF65-F5344CB8AC3E}">
        <p14:creationId xmlns:p14="http://schemas.microsoft.com/office/powerpoint/2010/main" val="2707745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491"/>
            <a:ext cx="8229600" cy="689609"/>
          </a:xfrm>
        </p:spPr>
        <p:txBody>
          <a:bodyPr>
            <a:normAutofit/>
          </a:bodyPr>
          <a:lstStyle/>
          <a:p>
            <a:r>
              <a:rPr lang="en-US" sz="3200" dirty="0"/>
              <a:t>2.  Scale</a:t>
            </a:r>
          </a:p>
        </p:txBody>
      </p:sp>
      <p:sp>
        <p:nvSpPr>
          <p:cNvPr id="3" name="Content Placeholder 2"/>
          <p:cNvSpPr>
            <a:spLocks noGrp="1"/>
          </p:cNvSpPr>
          <p:nvPr>
            <p:ph idx="1"/>
          </p:nvPr>
        </p:nvSpPr>
        <p:spPr>
          <a:xfrm>
            <a:off x="457200" y="927100"/>
            <a:ext cx="8229600" cy="4608398"/>
          </a:xfrm>
        </p:spPr>
        <p:txBody>
          <a:bodyPr>
            <a:noAutofit/>
          </a:bodyPr>
          <a:lstStyle/>
          <a:p>
            <a:r>
              <a:rPr lang="en-US" sz="1600" dirty="0"/>
              <a:t>Candidate Analytical Frameworks/Metrics/Actions</a:t>
            </a:r>
          </a:p>
          <a:p>
            <a:pPr lvl="1"/>
            <a:r>
              <a:rPr lang="en-US" sz="1600" dirty="0"/>
              <a:t>Consider various alternative “scales” for technology-in-network analyses such as:</a:t>
            </a:r>
          </a:p>
          <a:p>
            <a:pPr lvl="2"/>
            <a:r>
              <a:rPr lang="en-US" sz="1600" dirty="0"/>
              <a:t>Network configurations at intermediate scales (See Map 63 - “Network Graph Theory Wiring Patterns”) </a:t>
            </a:r>
          </a:p>
          <a:p>
            <a:pPr lvl="2"/>
            <a:r>
              <a:rPr lang="en-US" sz="1600" dirty="0"/>
              <a:t>Second and Third Order Structures (Ref: NATURE article on 2</a:t>
            </a:r>
            <a:r>
              <a:rPr lang="en-US" sz="1600" baseline="30000" dirty="0"/>
              <a:t>nd</a:t>
            </a:r>
            <a:r>
              <a:rPr lang="en-US" sz="1600" dirty="0"/>
              <a:t>-order influence nodes and Science article on “Graphlets”) </a:t>
            </a:r>
          </a:p>
          <a:p>
            <a:pPr lvl="2"/>
            <a:r>
              <a:rPr lang="en-US" sz="1600" dirty="0"/>
              <a:t>Phase change models</a:t>
            </a:r>
          </a:p>
          <a:p>
            <a:pPr lvl="2"/>
            <a:r>
              <a:rPr lang="en-US" sz="1600" dirty="0"/>
              <a:t>Thermodynamics-based models (Lagrangian coherent structures of reduced Shannon Entropy in Data Field (aka market arbitrage))</a:t>
            </a:r>
          </a:p>
          <a:p>
            <a:pPr lvl="2"/>
            <a:r>
              <a:rPr lang="en-US" sz="1600" dirty="0"/>
              <a:t>Fractal dimensionality insights (Ref: Mandelbrot economics and scale relationships) </a:t>
            </a:r>
          </a:p>
          <a:p>
            <a:pPr lvl="2"/>
            <a:r>
              <a:rPr lang="en-US" sz="1600" dirty="0"/>
              <a:t>other system analyses to revisit relationships among system elements at multiple levels (such as individuals, groups, companies, nations, networks, sectors, etc.) </a:t>
            </a:r>
          </a:p>
          <a:p>
            <a:pPr lvl="1"/>
            <a:r>
              <a:rPr lang="en-US" sz="1600" dirty="0"/>
              <a:t>Alternative analyses may reveal elements that are scale independent and/or scale dependent among different levels, yielding additional adoption and deployment alternative strategies (e.g., scale independence suggests fractal structures of markets, etc.</a:t>
            </a:r>
          </a:p>
          <a:p>
            <a:pPr lvl="1"/>
            <a:r>
              <a:rPr lang="en-US" sz="1600" dirty="0"/>
              <a:t>Consider notions of scale relationships through lens of distributed systems, rather than centralized or decentralized systems (See Ref: 1966 Paul Baran paper for RAND)</a:t>
            </a:r>
          </a:p>
          <a:p>
            <a:pPr lvl="1"/>
            <a:r>
              <a:rPr lang="en-US" sz="1600" dirty="0"/>
              <a:t>[Other?]</a:t>
            </a:r>
          </a:p>
          <a:p>
            <a:r>
              <a:rPr lang="en-US" sz="1600" dirty="0"/>
              <a:t>References:</a:t>
            </a:r>
          </a:p>
          <a:p>
            <a:endParaRPr lang="en-US" sz="2000" dirty="0"/>
          </a:p>
          <a:p>
            <a:pPr lvl="1"/>
            <a:endParaRPr lang="en-US" sz="1600" dirty="0"/>
          </a:p>
        </p:txBody>
      </p:sp>
    </p:spTree>
    <p:extLst>
      <p:ext uri="{BB962C8B-B14F-4D97-AF65-F5344CB8AC3E}">
        <p14:creationId xmlns:p14="http://schemas.microsoft.com/office/powerpoint/2010/main" val="2257766004"/>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318</a:t>
            </a:r>
            <a:r>
              <a:rPr lang="en-US" sz="2400"/>
              <a:t>. Encoding </a:t>
            </a:r>
            <a:r>
              <a:rPr lang="en-US" sz="2400" dirty="0"/>
              <a:t>and Decoding Meaning – </a:t>
            </a:r>
            <a:br>
              <a:rPr lang="en-US" sz="2400" dirty="0"/>
            </a:br>
            <a:r>
              <a:rPr lang="en-US" sz="2400" dirty="0"/>
              <a:t>Ignorance – Ignorance as Place – Dwelling in Ignorance</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r>
              <a:rPr lang="en-US" dirty="0"/>
              <a:t>Metaphors of ignorance to places can affect the manner in which ignorance is addressed in deploying and operating a technical system</a:t>
            </a:r>
          </a:p>
          <a:p>
            <a:pPr lvl="1"/>
            <a:r>
              <a:rPr lang="en-US" dirty="0"/>
              <a:t>Plato’s cave analogy presents “ignorance” as place of ignorance that created a fundamental incapacity to understand in its occupants</a:t>
            </a:r>
          </a:p>
          <a:p>
            <a:pPr lvl="2"/>
            <a:r>
              <a:rPr lang="en-US" dirty="0"/>
              <a:t>See only shadows of reality</a:t>
            </a:r>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2127789482"/>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318</a:t>
            </a:r>
            <a:r>
              <a:rPr lang="en-US" sz="2400"/>
              <a:t>. Encoding </a:t>
            </a:r>
            <a:r>
              <a:rPr lang="en-US" sz="2400" dirty="0"/>
              <a:t>and Decoding Meaning – </a:t>
            </a:r>
            <a:br>
              <a:rPr lang="en-US" sz="2400" dirty="0"/>
            </a:br>
            <a:r>
              <a:rPr lang="en-US" sz="2400" dirty="0"/>
              <a:t>Ignorance – Ignorance as Place – Dwelling in Ignorance </a:t>
            </a:r>
          </a:p>
        </p:txBody>
      </p:sp>
      <p:sp>
        <p:nvSpPr>
          <p:cNvPr id="3" name="Content Placeholder 2"/>
          <p:cNvSpPr>
            <a:spLocks noGrp="1"/>
          </p:cNvSpPr>
          <p:nvPr>
            <p:ph idx="1"/>
          </p:nvPr>
        </p:nvSpPr>
        <p:spPr/>
        <p:txBody>
          <a:bodyPr>
            <a:normAutofit fontScale="70000" lnSpcReduction="20000"/>
          </a:bodyPr>
          <a:lstStyle/>
          <a:p>
            <a:r>
              <a:rPr lang="en-US" sz="2400" dirty="0"/>
              <a:t>Candidate Analytical Frameworks/Metrics/Actions</a:t>
            </a:r>
          </a:p>
          <a:p>
            <a:pPr lvl="1"/>
            <a:r>
              <a:rPr lang="en-US" sz="2000" dirty="0"/>
              <a:t>Capacity for knowledge is embedded in ignorance</a:t>
            </a:r>
          </a:p>
          <a:p>
            <a:pPr lvl="1"/>
            <a:r>
              <a:rPr lang="en-US" sz="2000" dirty="0"/>
              <a:t>If ignorance is pervasive default state of humans (as suggested in Plato’s allegory of the cave), then technical systems should be designed and deployed with attention to mechanisms to dissipate this state, vis a vis operation of the system</a:t>
            </a:r>
          </a:p>
          <a:p>
            <a:pPr lvl="2"/>
            <a:r>
              <a:rPr lang="en-US" sz="1600" dirty="0"/>
              <a:t>Include training</a:t>
            </a:r>
          </a:p>
          <a:p>
            <a:pPr lvl="2"/>
            <a:r>
              <a:rPr lang="en-US" sz="1600" dirty="0"/>
              <a:t>Include attentive UIs</a:t>
            </a:r>
          </a:p>
          <a:p>
            <a:pPr lvl="2"/>
            <a:r>
              <a:rPr lang="en-US" sz="1600" dirty="0"/>
              <a:t>Provide metrics for system that can be referenced for periodic audit of operation</a:t>
            </a:r>
          </a:p>
          <a:p>
            <a:pPr lvl="1"/>
            <a:r>
              <a:rPr lang="en-US" sz="2000" dirty="0"/>
              <a:t>Do not rely on stakeholder initiative to self train for system role</a:t>
            </a:r>
          </a:p>
          <a:p>
            <a:pPr lvl="2"/>
            <a:r>
              <a:rPr lang="en-US" sz="1600" dirty="0"/>
              <a:t>Muslim philosopher Al-Ghazzali said, “Heedlessness is an illness of which the afflicted person cannot cure himself.”</a:t>
            </a:r>
          </a:p>
          <a:p>
            <a:pPr lvl="1"/>
            <a:r>
              <a:rPr lang="en-US" sz="2000" dirty="0"/>
              <a:t>Apply Kerwin’s 4 categories of ignorance (Rumsfeld cited 3)</a:t>
            </a:r>
          </a:p>
          <a:p>
            <a:pPr lvl="2"/>
            <a:r>
              <a:rPr lang="en-US" sz="1600" dirty="0"/>
              <a:t>Known knowns: what I know I know</a:t>
            </a:r>
          </a:p>
          <a:p>
            <a:pPr lvl="2"/>
            <a:r>
              <a:rPr lang="en-US" sz="1600" dirty="0"/>
              <a:t>Known unknowns: What I know I don’t know</a:t>
            </a:r>
          </a:p>
          <a:p>
            <a:pPr lvl="2"/>
            <a:r>
              <a:rPr lang="en-US" sz="1600" dirty="0"/>
              <a:t>Unknown unknowns: What I don’t know I don’t know</a:t>
            </a:r>
          </a:p>
          <a:p>
            <a:pPr lvl="2"/>
            <a:r>
              <a:rPr lang="en-US" sz="1600" dirty="0"/>
              <a:t>Unknown knowns: What I don’t know I know</a:t>
            </a:r>
          </a:p>
          <a:p>
            <a:pPr lvl="2"/>
            <a:endParaRPr lang="en-US" sz="1600" dirty="0"/>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871249907"/>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319</a:t>
            </a:r>
            <a:r>
              <a:rPr lang="en-US" sz="2400"/>
              <a:t>. Encoding </a:t>
            </a:r>
            <a:r>
              <a:rPr lang="en-US" sz="2400" dirty="0"/>
              <a:t>and Decoding Meaning – </a:t>
            </a:r>
            <a:br>
              <a:rPr lang="en-US" sz="2400" dirty="0"/>
            </a:br>
            <a:r>
              <a:rPr lang="en-US" sz="2400" dirty="0"/>
              <a:t>Ignorance – Innocence and Ignorance</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r>
              <a:rPr lang="en-US" dirty="0"/>
              <a:t>Conceptions of ignorance as a form of innocence can obscure needs and benefits of knowledge</a:t>
            </a:r>
          </a:p>
          <a:p>
            <a:pPr lvl="2"/>
            <a:r>
              <a:rPr lang="en-US" dirty="0"/>
              <a:t>Compare biblical story of Garden of Eden</a:t>
            </a:r>
          </a:p>
          <a:p>
            <a:pPr lvl="1"/>
            <a:r>
              <a:rPr lang="en-US" dirty="0"/>
              <a:t>Innocence is a state of dependence that results in potential vulnerability of a person and the system in which they are acting</a:t>
            </a:r>
          </a:p>
          <a:p>
            <a:pPr lvl="1"/>
            <a:r>
              <a:rPr lang="en-US" dirty="0"/>
              <a:t>Falsely perpetuating or prolonging innocence/ignorance of the operations of a system can signal motives and agenda that are not ignorant</a:t>
            </a:r>
          </a:p>
          <a:p>
            <a:pPr lvl="2"/>
            <a:r>
              <a:rPr lang="en-US" dirty="0"/>
              <a:t>Ignoring external harms caused by system operation</a:t>
            </a:r>
          </a:p>
          <a:p>
            <a:pPr lvl="1"/>
            <a:r>
              <a:rPr lang="en-US" dirty="0"/>
              <a:t>Structures and systems of perpetuated ignorance/innocence can become places of dependence and oppression that can interfere with socio-technical system function</a:t>
            </a:r>
          </a:p>
          <a:p>
            <a:pPr lvl="1"/>
            <a:endParaRPr lang="en-US" dirty="0"/>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29954690"/>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319</a:t>
            </a:r>
            <a:r>
              <a:rPr lang="en-US" sz="2400"/>
              <a:t>. Encoding </a:t>
            </a:r>
            <a:r>
              <a:rPr lang="en-US" sz="2400" dirty="0"/>
              <a:t>and Decoding Meaning – </a:t>
            </a:r>
            <a:br>
              <a:rPr lang="en-US" sz="2400" dirty="0"/>
            </a:br>
            <a:r>
              <a:rPr lang="en-US" sz="2400" dirty="0"/>
              <a:t>Ignorance -  Innocence and Ignorance </a:t>
            </a:r>
          </a:p>
        </p:txBody>
      </p:sp>
      <p:sp>
        <p:nvSpPr>
          <p:cNvPr id="3" name="Content Placeholder 2"/>
          <p:cNvSpPr>
            <a:spLocks noGrp="1"/>
          </p:cNvSpPr>
          <p:nvPr>
            <p:ph idx="1"/>
          </p:nvPr>
        </p:nvSpPr>
        <p:spPr/>
        <p:txBody>
          <a:bodyPr>
            <a:normAutofit fontScale="70000" lnSpcReduction="20000"/>
          </a:bodyPr>
          <a:lstStyle/>
          <a:p>
            <a:r>
              <a:rPr lang="en-US" sz="2400" dirty="0"/>
              <a:t>Candidate Analytical Frameworks/Metrics/Actions</a:t>
            </a:r>
          </a:p>
          <a:p>
            <a:pPr lvl="1"/>
            <a:r>
              <a:rPr lang="en-US" sz="2000" dirty="0"/>
              <a:t>Patterns of ignorance and innocence remind us that we are members of multiple “epistemic communities” (communities of shared understanding)</a:t>
            </a:r>
          </a:p>
          <a:p>
            <a:pPr lvl="2"/>
            <a:r>
              <a:rPr lang="en-US" sz="1600" dirty="0"/>
              <a:t>Based on language</a:t>
            </a:r>
          </a:p>
          <a:p>
            <a:pPr lvl="2"/>
            <a:r>
              <a:rPr lang="en-US" sz="1600" dirty="0"/>
              <a:t>Based on education</a:t>
            </a:r>
          </a:p>
          <a:p>
            <a:pPr lvl="2"/>
            <a:r>
              <a:rPr lang="en-US" sz="1600" dirty="0"/>
              <a:t>Based on belief</a:t>
            </a:r>
          </a:p>
          <a:p>
            <a:pPr lvl="2"/>
            <a:r>
              <a:rPr lang="en-US" sz="1600" dirty="0"/>
              <a:t>Etc.</a:t>
            </a:r>
          </a:p>
          <a:p>
            <a:pPr lvl="1"/>
            <a:r>
              <a:rPr lang="en-US" sz="2000" dirty="0"/>
              <a:t>Community nature of knowledge and ignorance invites consideration of community-based approaches to addressing ignorance</a:t>
            </a:r>
          </a:p>
          <a:p>
            <a:pPr lvl="1"/>
            <a:r>
              <a:rPr lang="en-US" sz="2000" dirty="0"/>
              <a:t>Recognize that willful ignorance/innocence of harm of system operation does not absolve parties of responsibility</a:t>
            </a:r>
          </a:p>
          <a:p>
            <a:pPr lvl="2"/>
            <a:r>
              <a:rPr lang="en-US" sz="1600" dirty="0"/>
              <a:t>Legal “know or should have known” test for reasonable knowledge</a:t>
            </a:r>
          </a:p>
          <a:p>
            <a:pPr lvl="2"/>
            <a:r>
              <a:rPr lang="en-US" sz="1600" dirty="0"/>
              <a:t>Doctrine of “unclean hands” in equitable remedies</a:t>
            </a:r>
          </a:p>
          <a:p>
            <a:pPr lvl="1"/>
            <a:r>
              <a:rPr lang="en-US" sz="2000" dirty="0"/>
              <a:t>Consider ignorance/innocence claims in light of the “Insight/Intrusion” slider</a:t>
            </a:r>
          </a:p>
          <a:p>
            <a:pPr lvl="2"/>
            <a:r>
              <a:rPr lang="en-US" sz="1600" dirty="0"/>
              <a:t>Any insight is accompanied by a potential “intrusion” on others</a:t>
            </a:r>
          </a:p>
          <a:p>
            <a:pPr lvl="2"/>
            <a:r>
              <a:rPr lang="en-US" sz="1600" dirty="0"/>
              <a:t>Innocence of that harm of intrusion might not be reasonable in a given context – supporting liability</a:t>
            </a:r>
          </a:p>
          <a:p>
            <a:pPr lvl="1"/>
            <a:endParaRPr lang="en-US" sz="2000" dirty="0"/>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3740567633"/>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320</a:t>
            </a:r>
            <a:r>
              <a:rPr lang="en-US" sz="2400"/>
              <a:t>. Encoding </a:t>
            </a:r>
            <a:r>
              <a:rPr lang="en-US" sz="2400" dirty="0"/>
              <a:t>and Decoding Meaning – </a:t>
            </a:r>
            <a:br>
              <a:rPr lang="en-US" sz="2400" dirty="0"/>
            </a:br>
            <a:r>
              <a:rPr lang="en-US" sz="2400" dirty="0"/>
              <a:t>Ignorance – Ignorance as Boundary  -  Mapping our Ignorance</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r>
              <a:rPr lang="en-US" dirty="0"/>
              <a:t>Despite frequent references to “boundaries” and “borders” between ignorance and knowledge, it is difficult to understand and analyze ignorance directly</a:t>
            </a:r>
          </a:p>
          <a:p>
            <a:pPr lvl="2"/>
            <a:r>
              <a:rPr lang="en-US" dirty="0"/>
              <a:t>Limits potential responses to mere examination of ignorance in general</a:t>
            </a:r>
          </a:p>
          <a:p>
            <a:pPr lvl="1"/>
            <a:r>
              <a:rPr lang="en-US" dirty="0"/>
              <a:t>It is difficult to operationalize and implement programs to constrain general ignorance</a:t>
            </a:r>
          </a:p>
          <a:p>
            <a:pPr lvl="2"/>
            <a:r>
              <a:rPr lang="en-US" dirty="0"/>
              <a:t>But also difficult to identify specific areas of ignorance and to weight their relative importance</a:t>
            </a:r>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4202894928"/>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320</a:t>
            </a:r>
            <a:r>
              <a:rPr lang="en-US" sz="2400"/>
              <a:t>. Encoding </a:t>
            </a:r>
            <a:r>
              <a:rPr lang="en-US" sz="2400" dirty="0"/>
              <a:t>and Decoding Meaning – </a:t>
            </a:r>
            <a:br>
              <a:rPr lang="en-US" sz="2400" dirty="0"/>
            </a:br>
            <a:r>
              <a:rPr lang="en-US" sz="2400" dirty="0"/>
              <a:t>Ignorance – Ignorance as Boundary -  Mapping our Ignorance </a:t>
            </a:r>
          </a:p>
        </p:txBody>
      </p:sp>
      <p:sp>
        <p:nvSpPr>
          <p:cNvPr id="3" name="Content Placeholder 2"/>
          <p:cNvSpPr>
            <a:spLocks noGrp="1"/>
          </p:cNvSpPr>
          <p:nvPr>
            <p:ph idx="1"/>
          </p:nvPr>
        </p:nvSpPr>
        <p:spPr/>
        <p:txBody>
          <a:bodyPr>
            <a:normAutofit fontScale="47500" lnSpcReduction="20000"/>
          </a:bodyPr>
          <a:lstStyle/>
          <a:p>
            <a:r>
              <a:rPr lang="en-US" sz="2400" dirty="0"/>
              <a:t>Candidate Analytical Frameworks/Metrics/Actions</a:t>
            </a:r>
          </a:p>
          <a:p>
            <a:pPr lvl="1"/>
            <a:r>
              <a:rPr lang="en-US" dirty="0"/>
              <a:t>Distinguish concept of “general ignorance” from self-created ignorance </a:t>
            </a:r>
          </a:p>
          <a:p>
            <a:pPr lvl="2"/>
            <a:r>
              <a:rPr lang="en-US" dirty="0"/>
              <a:t>See slide 321 for constructed ignorance</a:t>
            </a:r>
          </a:p>
          <a:p>
            <a:pPr lvl="1"/>
            <a:r>
              <a:rPr lang="en-US" dirty="0"/>
              <a:t>Even though boundary of general ignorance is nebulous, to gain insight into ignorance, consider differences among some object types of ignorance, including, for example, ignorance of:</a:t>
            </a:r>
          </a:p>
          <a:p>
            <a:pPr lvl="2"/>
            <a:r>
              <a:rPr lang="en-US" dirty="0"/>
              <a:t>Facts</a:t>
            </a:r>
          </a:p>
          <a:p>
            <a:pPr lvl="2"/>
            <a:r>
              <a:rPr lang="en-US" dirty="0"/>
              <a:t>Data and quantities</a:t>
            </a:r>
          </a:p>
          <a:p>
            <a:pPr lvl="2"/>
            <a:r>
              <a:rPr lang="en-US" dirty="0"/>
              <a:t>Entities (substances, objects, creatures, places)</a:t>
            </a:r>
          </a:p>
          <a:p>
            <a:pPr lvl="2"/>
            <a:r>
              <a:rPr lang="en-US" dirty="0"/>
              <a:t>Persons, names, roles or relationships</a:t>
            </a:r>
          </a:p>
          <a:p>
            <a:pPr lvl="2"/>
            <a:r>
              <a:rPr lang="en-US" dirty="0"/>
              <a:t>Concepts, principles, laws, theories</a:t>
            </a:r>
          </a:p>
          <a:p>
            <a:pPr lvl="2"/>
            <a:r>
              <a:rPr lang="en-US" dirty="0"/>
              <a:t>Errors or discrepancies</a:t>
            </a:r>
          </a:p>
          <a:p>
            <a:pPr lvl="2"/>
            <a:r>
              <a:rPr lang="en-US" dirty="0"/>
              <a:t>Clusters and systems of all of the above, including subjects, fields and disciplines</a:t>
            </a:r>
          </a:p>
          <a:p>
            <a:pPr lvl="1"/>
            <a:r>
              <a:rPr lang="en-US" dirty="0"/>
              <a:t>The successful operation of each deployed technical system will depend, to a greater or lesser extent, on addressing the particular “mapping” of ignorance associated with each separate object type of ignorance </a:t>
            </a:r>
          </a:p>
          <a:p>
            <a:pPr lvl="2"/>
            <a:r>
              <a:rPr lang="en-US" dirty="0"/>
              <a:t>Mitigation of the negative impacts of ignorance for each involves potentially different strategies and tactics</a:t>
            </a:r>
          </a:p>
          <a:p>
            <a:pPr lvl="1"/>
            <a:r>
              <a:rPr lang="en-US" dirty="0"/>
              <a:t>General ignorance is unintentional, and therefore lends itself to more general characterization (in accordance with the types of ignorance above, e.g., ) than constructed ignorance</a:t>
            </a:r>
          </a:p>
          <a:p>
            <a:pPr lvl="2"/>
            <a:r>
              <a:rPr lang="en-US" dirty="0"/>
              <a:t>See discussion of “constructed ignorance” in slide 321)</a:t>
            </a:r>
          </a:p>
          <a:p>
            <a:pPr lvl="1"/>
            <a:endParaRPr lang="en-US" sz="2000" dirty="0"/>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4058329586"/>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321</a:t>
            </a:r>
            <a:r>
              <a:rPr lang="en-US" sz="2400"/>
              <a:t>. Encoding </a:t>
            </a:r>
            <a:r>
              <a:rPr lang="en-US" sz="2400" dirty="0"/>
              <a:t>and Decoding Meaning – </a:t>
            </a:r>
            <a:br>
              <a:rPr lang="en-US" sz="2400" dirty="0"/>
            </a:br>
            <a:r>
              <a:rPr lang="en-US" sz="2400" dirty="0"/>
              <a:t>Ignorance – Ignorance as Boundary – Constructed Ignorance</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r>
              <a:rPr lang="en-US" dirty="0"/>
              <a:t>It is necessary to understand and characterize the source and causation pathways of particular ignorance in order to address it</a:t>
            </a:r>
          </a:p>
          <a:p>
            <a:pPr lvl="1"/>
            <a:r>
              <a:rPr lang="en-US" dirty="0"/>
              <a:t>Ignorance is typically an undesirable state, but in certain circumstances, entitles may seek to maintain “constructed ignorance” (“Nescience”) when it is to their benefit</a:t>
            </a:r>
          </a:p>
          <a:p>
            <a:pPr lvl="1"/>
            <a:r>
              <a:rPr lang="en-US" dirty="0"/>
              <a:t>”Nescience” is what we or others </a:t>
            </a:r>
            <a:r>
              <a:rPr lang="en-US" i="1" dirty="0"/>
              <a:t>have determined </a:t>
            </a:r>
            <a:r>
              <a:rPr lang="en-US" dirty="0"/>
              <a:t>we are not to know</a:t>
            </a:r>
          </a:p>
          <a:p>
            <a:pPr lvl="2"/>
            <a:r>
              <a:rPr lang="en-US" dirty="0"/>
              <a:t>Nescience varies from general ignorance in its intentional maintenance by parties that would otherwise gain knowledge</a:t>
            </a:r>
          </a:p>
          <a:p>
            <a:pPr lvl="1"/>
            <a:r>
              <a:rPr lang="en-US" dirty="0"/>
              <a:t>5 forms of Nescience (see next slide) are of distinct origin and invite different strategies and tactics of mitigation</a:t>
            </a:r>
          </a:p>
          <a:p>
            <a:pPr lvl="2"/>
            <a:r>
              <a:rPr lang="en-US" dirty="0"/>
              <a:t>Willful ignorance is a form of nescience that is persistent, in part, because it is based in fear.</a:t>
            </a:r>
          </a:p>
          <a:p>
            <a:pPr lvl="1"/>
            <a:r>
              <a:rPr lang="en-US" dirty="0"/>
              <a:t>Within and among organizations, structures of confidentiality, secrecy, and “need to know” information are institutional and contractual forms of ”constructed ignorance”</a:t>
            </a:r>
          </a:p>
          <a:p>
            <a:pPr lvl="1"/>
            <a:r>
              <a:rPr lang="en-US" dirty="0"/>
              <a:t>Paradox of Nescience is that it requires some knowledge of the area in order to act in a manner to deliberately avoid that information</a:t>
            </a:r>
          </a:p>
          <a:p>
            <a:pPr lvl="2"/>
            <a:r>
              <a:rPr lang="en-US" dirty="0"/>
              <a:t>Compare “holographic” principle – Surface of system carries information about the interior.  Is deliberate/constructed ignorance an awareness of the ”surface” but not the details of an area of knowledge.</a:t>
            </a:r>
          </a:p>
          <a:p>
            <a:pPr lvl="2"/>
            <a:r>
              <a:rPr lang="en-US" dirty="0"/>
              <a:t>Compare ”constructed ignorance” and “willful ignorance” – the latter requires both ignorance and ignoring the concept</a:t>
            </a:r>
          </a:p>
          <a:p>
            <a:pPr lvl="1"/>
            <a:r>
              <a:rPr lang="en-US" dirty="0"/>
              <a:t>Ignorance may be inadvertently constructed due to exercise of individual preference and algorithmic amplification</a:t>
            </a:r>
          </a:p>
          <a:p>
            <a:pPr lvl="2"/>
            <a:r>
              <a:rPr lang="en-US" dirty="0"/>
              <a:t>See slides on “echo chambers” and ”confirmation bias”</a:t>
            </a:r>
          </a:p>
          <a:p>
            <a:pPr lvl="2"/>
            <a:endParaRPr lang="en-US" dirty="0"/>
          </a:p>
          <a:p>
            <a:pPr lvl="1"/>
            <a:endParaRPr lang="en-US" dirty="0"/>
          </a:p>
          <a:p>
            <a:pPr lvl="1"/>
            <a:endParaRPr lang="en-US" dirty="0"/>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3901641751"/>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321</a:t>
            </a:r>
            <a:r>
              <a:rPr lang="en-US" sz="2400"/>
              <a:t>. Encoding </a:t>
            </a:r>
            <a:r>
              <a:rPr lang="en-US" sz="2400" dirty="0"/>
              <a:t>and Decoding Meaning – </a:t>
            </a:r>
            <a:br>
              <a:rPr lang="en-US" sz="2400" dirty="0"/>
            </a:br>
            <a:r>
              <a:rPr lang="en-US" sz="2400" dirty="0"/>
              <a:t>Ignorance -  Ignorance as Boundary – Constructed Ignorance </a:t>
            </a:r>
          </a:p>
        </p:txBody>
      </p:sp>
      <p:sp>
        <p:nvSpPr>
          <p:cNvPr id="3" name="Content Placeholder 2"/>
          <p:cNvSpPr>
            <a:spLocks noGrp="1"/>
          </p:cNvSpPr>
          <p:nvPr>
            <p:ph idx="1"/>
          </p:nvPr>
        </p:nvSpPr>
        <p:spPr/>
        <p:txBody>
          <a:bodyPr>
            <a:normAutofit fontScale="47500" lnSpcReduction="20000"/>
          </a:bodyPr>
          <a:lstStyle/>
          <a:p>
            <a:r>
              <a:rPr lang="en-US" sz="2400" dirty="0"/>
              <a:t>Candidate Analytical Frameworks/Metrics/Actions</a:t>
            </a:r>
          </a:p>
          <a:p>
            <a:pPr lvl="1"/>
            <a:r>
              <a:rPr lang="en-US" sz="2000" dirty="0"/>
              <a:t>Constructed ignorance (or “intentional ignorance”) takes several familiar forms</a:t>
            </a:r>
          </a:p>
          <a:p>
            <a:pPr lvl="2"/>
            <a:r>
              <a:rPr lang="en-US" sz="1600" dirty="0"/>
              <a:t>Constructed ignorance to serve individual goals (Nescience)</a:t>
            </a:r>
          </a:p>
          <a:p>
            <a:pPr lvl="2"/>
            <a:r>
              <a:rPr lang="en-US" sz="1600" dirty="0"/>
              <a:t>Constructed ignorance  to serve organizational goals (confidentiality, NDAs, etc.)</a:t>
            </a:r>
          </a:p>
          <a:p>
            <a:pPr lvl="1"/>
            <a:r>
              <a:rPr lang="en-US" sz="2000" dirty="0"/>
              <a:t>Distinguish among the 5 different types of Nescience to better craft mitigations:</a:t>
            </a:r>
          </a:p>
          <a:p>
            <a:pPr lvl="2"/>
            <a:r>
              <a:rPr lang="en-US" sz="1600" dirty="0"/>
              <a:t>Rational Ignorance – Making conscious decision not to know based on cost/benefit analysis</a:t>
            </a:r>
          </a:p>
          <a:p>
            <a:pPr lvl="3"/>
            <a:r>
              <a:rPr lang="en-US" sz="1200" dirty="0"/>
              <a:t>E.g., not reading terms of service for software license</a:t>
            </a:r>
          </a:p>
          <a:p>
            <a:pPr lvl="3"/>
            <a:r>
              <a:rPr lang="en-US" sz="1200" dirty="0"/>
              <a:t>Usually a personal decision, but may be made by managers, gatekeepers, etc. for others (ethical considerations)</a:t>
            </a:r>
          </a:p>
          <a:p>
            <a:pPr lvl="3"/>
            <a:r>
              <a:rPr lang="en-US" sz="1200" dirty="0"/>
              <a:t>As global information increases exponentially, selective rational ignorance will become increasingly necessary</a:t>
            </a:r>
          </a:p>
          <a:p>
            <a:pPr lvl="3"/>
            <a:r>
              <a:rPr lang="en-US" sz="1200" dirty="0"/>
              <a:t>Rational ignorance more readily defensible for individual choices, but less appropriate for public officials, fiduciaries, etc.</a:t>
            </a:r>
          </a:p>
          <a:p>
            <a:pPr lvl="2"/>
            <a:r>
              <a:rPr lang="en-US" sz="1600" dirty="0"/>
              <a:t>Strategic/Tactical Ignorance – Maintain ignorance for an advantage.  Offers deniability.</a:t>
            </a:r>
          </a:p>
          <a:p>
            <a:pPr lvl="3"/>
            <a:r>
              <a:rPr lang="en-US" sz="1200" dirty="0"/>
              <a:t>Avoidance of the responsibility of knowing</a:t>
            </a:r>
          </a:p>
          <a:p>
            <a:pPr lvl="4"/>
            <a:r>
              <a:rPr lang="en-US" sz="1200" dirty="0"/>
              <a:t>Query whether the  deliberate cultivation of excludability is itself morally culpable?</a:t>
            </a:r>
          </a:p>
          <a:p>
            <a:pPr lvl="3"/>
            <a:r>
              <a:rPr lang="en-US" sz="1200" dirty="0"/>
              <a:t>Avoidance can preserve the benefits of knowing later (avoiding “spoiler alert”)</a:t>
            </a:r>
          </a:p>
          <a:p>
            <a:pPr lvl="3"/>
            <a:r>
              <a:rPr lang="en-US" sz="1200" dirty="0"/>
              <a:t>Avoidance can preserve fairness (assuring jury does not read about case in newspaper; jury instructions instruct ignoring certain information)</a:t>
            </a:r>
          </a:p>
          <a:p>
            <a:pPr lvl="2"/>
            <a:r>
              <a:rPr lang="en-US" sz="1600" dirty="0"/>
              <a:t>Willful Ignorance – Forms of self-deception.  Putting one’s head in the sand.</a:t>
            </a:r>
          </a:p>
          <a:p>
            <a:pPr lvl="3"/>
            <a:r>
              <a:rPr lang="en-US" sz="1200" dirty="0"/>
              <a:t>Differs from strategic/tactical ignorance because caused by “will” rather than rational thought</a:t>
            </a:r>
          </a:p>
          <a:p>
            <a:pPr lvl="3"/>
            <a:r>
              <a:rPr lang="en-US" sz="1200" dirty="0"/>
              <a:t>Recognizes that ignorance is not just lack of knowledge, but an active force of psychic and social consequence</a:t>
            </a:r>
          </a:p>
          <a:p>
            <a:pPr lvl="3"/>
            <a:r>
              <a:rPr lang="en-US" sz="1200" dirty="0"/>
              <a:t>E.g., Ignoring spousal infidelity, maintaining racial stereotypes</a:t>
            </a:r>
          </a:p>
          <a:p>
            <a:pPr lvl="3"/>
            <a:r>
              <a:rPr lang="en-US" sz="1200" dirty="0"/>
              <a:t>Involves bifurcation of self into an “aware” self (that self-deceives) and unaware self (the self that is deceived)</a:t>
            </a:r>
          </a:p>
          <a:p>
            <a:pPr lvl="2"/>
            <a:r>
              <a:rPr lang="en-US" sz="1600" dirty="0"/>
              <a:t>Secrecy – Contexts of structured secrecy, privacy, confidentiality all require substantial effort and resources to maintain</a:t>
            </a:r>
          </a:p>
          <a:p>
            <a:pPr lvl="3"/>
            <a:r>
              <a:rPr lang="en-US" sz="1200" dirty="0"/>
              <a:t>Privacy suggests a zone of “proper ignorance” that others should not seek to breach</a:t>
            </a:r>
          </a:p>
          <a:p>
            <a:pPr lvl="3"/>
            <a:r>
              <a:rPr lang="en-US" sz="1200" dirty="0"/>
              <a:t>Whistle-blowers and subpoenas are examples of breaches of secrecy motivated by public benefits</a:t>
            </a:r>
          </a:p>
          <a:p>
            <a:pPr lvl="2"/>
            <a:r>
              <a:rPr lang="en-US" sz="1600" dirty="0"/>
              <a:t>Forbidden Knowledge – Linked asymmetries of knowledge and power can place certain information off limits</a:t>
            </a:r>
          </a:p>
          <a:p>
            <a:pPr lvl="3"/>
            <a:r>
              <a:rPr lang="en-US" sz="1200" dirty="0"/>
              <a:t>E.g., Regulations of certain research (gain of function in H5N1), religious taboos</a:t>
            </a:r>
          </a:p>
          <a:p>
            <a:pPr lvl="1"/>
            <a:r>
              <a:rPr lang="en-US" sz="2000" dirty="0"/>
              <a:t>Non-disclosure agreements, confidentiality arrangements, and similar agreements are deliberate forms of constructed ignorance that can carve out specific types or areas of information</a:t>
            </a:r>
          </a:p>
          <a:p>
            <a:pPr lvl="2"/>
            <a:r>
              <a:rPr lang="en-US" sz="1600" dirty="0"/>
              <a:t>Consider “residual clauses” are “Carve outs” from NDA as forms of “constructed knowledge”</a:t>
            </a:r>
          </a:p>
          <a:p>
            <a:pPr lvl="1"/>
            <a:r>
              <a:rPr lang="en-US" sz="2000" dirty="0"/>
              <a:t>Constructed ignorance recognizes ignorance as a strategy, not a liability</a:t>
            </a:r>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2147526013"/>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322</a:t>
            </a:r>
            <a:r>
              <a:rPr lang="en-US" sz="2400"/>
              <a:t>. Encoding </a:t>
            </a:r>
            <a:r>
              <a:rPr lang="en-US" sz="2400" dirty="0"/>
              <a:t>and Decoding Meaning – </a:t>
            </a:r>
            <a:br>
              <a:rPr lang="en-US" sz="2400" dirty="0"/>
            </a:br>
            <a:r>
              <a:rPr lang="en-US" sz="2400" dirty="0"/>
              <a:t>Ignorance -  Ignorance as Boundary – The Ethics of Ignorance</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r>
              <a:rPr lang="en-US" dirty="0"/>
              <a:t>Members of communities of constructed ignorance and others who are ignorant for other reasons who become stakeholders in a socio-technical system might skew performance of that system as a consequence of their behaviors based on their erroneous beliefs</a:t>
            </a:r>
          </a:p>
          <a:p>
            <a:pPr lvl="2"/>
            <a:r>
              <a:rPr lang="en-US" dirty="0"/>
              <a:t>Moral judgements are made about beliefs, knowledge and ignorance</a:t>
            </a:r>
          </a:p>
          <a:p>
            <a:pPr lvl="2"/>
            <a:r>
              <a:rPr lang="en-US" dirty="0"/>
              <a:t>Moral judgments can have legal and liability consequences</a:t>
            </a:r>
          </a:p>
          <a:p>
            <a:pPr lvl="2"/>
            <a:r>
              <a:rPr lang="en-US" dirty="0"/>
              <a:t>E.g., Legal test of negligence based on </a:t>
            </a:r>
            <a:r>
              <a:rPr lang="en-US" i="1" dirty="0"/>
              <a:t>”what a reasonable person knows of should have known”</a:t>
            </a:r>
          </a:p>
          <a:p>
            <a:pPr lvl="2"/>
            <a:endParaRPr lang="en-US" dirty="0"/>
          </a:p>
          <a:p>
            <a:pPr lvl="1"/>
            <a:endParaRPr lang="en-US" dirty="0"/>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1375857880"/>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322</a:t>
            </a:r>
            <a:r>
              <a:rPr lang="en-US" sz="2400"/>
              <a:t>. Encoding </a:t>
            </a:r>
            <a:r>
              <a:rPr lang="en-US" sz="2400" dirty="0"/>
              <a:t>and Decoding Meaning – </a:t>
            </a:r>
            <a:br>
              <a:rPr lang="en-US" sz="2400" dirty="0"/>
            </a:br>
            <a:r>
              <a:rPr lang="en-US" sz="2400" dirty="0"/>
              <a:t>Ignorance -  Ignorance as Boundary – The Ethics of Ignorance </a:t>
            </a:r>
          </a:p>
        </p:txBody>
      </p:sp>
      <p:sp>
        <p:nvSpPr>
          <p:cNvPr id="3" name="Content Placeholder 2"/>
          <p:cNvSpPr>
            <a:spLocks noGrp="1"/>
          </p:cNvSpPr>
          <p:nvPr>
            <p:ph idx="1"/>
          </p:nvPr>
        </p:nvSpPr>
        <p:spPr/>
        <p:txBody>
          <a:bodyPr>
            <a:normAutofit fontScale="92500" lnSpcReduction="20000"/>
          </a:bodyPr>
          <a:lstStyle/>
          <a:p>
            <a:r>
              <a:rPr lang="en-US" sz="2400" dirty="0"/>
              <a:t>Candidate Analytical Frameworks/Metrics/Actions</a:t>
            </a:r>
          </a:p>
          <a:p>
            <a:pPr lvl="1"/>
            <a:r>
              <a:rPr lang="en-US" sz="2000" dirty="0"/>
              <a:t>Design and deploy information systems with attention to producing outputs and metrics that can support the 4 factors that affect moral assessment of knowledge and ignorance</a:t>
            </a:r>
          </a:p>
          <a:p>
            <a:pPr lvl="2"/>
            <a:r>
              <a:rPr lang="en-US" sz="1600" dirty="0"/>
              <a:t>Process – means by which one pursues and acquires knowledge or causes of ignorance</a:t>
            </a:r>
          </a:p>
          <a:p>
            <a:pPr lvl="3"/>
            <a:r>
              <a:rPr lang="en-US" sz="1200" dirty="0"/>
              <a:t>Ethical violations in research, violations of privacy, theft of proprietary information all unethical forms of knowledge acquisition</a:t>
            </a:r>
          </a:p>
          <a:p>
            <a:pPr lvl="2"/>
            <a:r>
              <a:rPr lang="en-US" sz="1600" dirty="0"/>
              <a:t>Content – Intrinsic morality of content </a:t>
            </a:r>
          </a:p>
          <a:p>
            <a:pPr lvl="3"/>
            <a:r>
              <a:rPr lang="en-US" sz="1200" dirty="0"/>
              <a:t>E.g., forbidden , harmful, trivial, disgusting content may be salient in ethics of knowledge decision</a:t>
            </a:r>
          </a:p>
          <a:p>
            <a:pPr lvl="2"/>
            <a:r>
              <a:rPr lang="en-US" sz="1600" dirty="0"/>
              <a:t>Purpose – Intention and purpose of seeking information is relevant in ethical analysis of knowledge acquisition</a:t>
            </a:r>
          </a:p>
          <a:p>
            <a:pPr lvl="3"/>
            <a:r>
              <a:rPr lang="en-US" sz="1200" dirty="0"/>
              <a:t>Purposeful nescience (constructed ignorance) raises ethical questions where knowledge is part of responsibility</a:t>
            </a:r>
          </a:p>
          <a:p>
            <a:pPr lvl="2"/>
            <a:r>
              <a:rPr lang="en-US" sz="1600" dirty="0"/>
              <a:t>Context – Moral judgment of ignorance depends on roles and relationships</a:t>
            </a:r>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14572342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3.  Scope</a:t>
            </a:r>
          </a:p>
        </p:txBody>
      </p:sp>
      <p:sp>
        <p:nvSpPr>
          <p:cNvPr id="3" name="Content Placeholder 2"/>
          <p:cNvSpPr>
            <a:spLocks noGrp="1"/>
          </p:cNvSpPr>
          <p:nvPr>
            <p:ph idx="1"/>
          </p:nvPr>
        </p:nvSpPr>
        <p:spPr/>
        <p:txBody>
          <a:bodyPr>
            <a:normAutofit fontScale="62500" lnSpcReduction="20000"/>
          </a:bodyPr>
          <a:lstStyle/>
          <a:p>
            <a:r>
              <a:rPr lang="en-US" dirty="0"/>
              <a:t>Challenges</a:t>
            </a:r>
          </a:p>
          <a:p>
            <a:endParaRPr lang="en-US" dirty="0"/>
          </a:p>
          <a:p>
            <a:pPr lvl="1"/>
            <a:r>
              <a:rPr lang="en-US" dirty="0"/>
              <a:t>Is effectiveness of subject system and/or technology dependent on scope of its application or adoption?  </a:t>
            </a:r>
          </a:p>
          <a:p>
            <a:pPr lvl="1"/>
            <a:r>
              <a:rPr lang="en-US" dirty="0"/>
              <a:t>Is system and/or technology impact dependent on presence of existing contiguous technologies, particular laws, or other system “externalities” in ways that can affect its resilience, reliability of efficacy?</a:t>
            </a:r>
          </a:p>
          <a:p>
            <a:pPr lvl="1"/>
            <a:r>
              <a:rPr lang="en-US" dirty="0"/>
              <a:t>When the system and/or technology is fully implemented in a system, what are the new risks that may arise at the edges of the system (Godel- incompleteness)? (See Map 41 - Provisional/Edge Governance).</a:t>
            </a:r>
          </a:p>
          <a:p>
            <a:pPr lvl="1"/>
            <a:r>
              <a:rPr lang="en-US" dirty="0"/>
              <a:t>“Scope” is evaluated from OUTSIDE the system network.</a:t>
            </a:r>
          </a:p>
          <a:p>
            <a:pPr lvl="2"/>
            <a:r>
              <a:rPr lang="en-US" dirty="0"/>
              <a:t>Compare analytical framework of Map 2 – “Scale” which is evaluated from </a:t>
            </a:r>
            <a:r>
              <a:rPr lang="en-US" i="1" dirty="0"/>
              <a:t>within </a:t>
            </a:r>
            <a:r>
              <a:rPr lang="en-US" dirty="0"/>
              <a:t>system</a:t>
            </a:r>
          </a:p>
          <a:p>
            <a:pPr lvl="1"/>
            <a:r>
              <a:rPr lang="en-US" dirty="0"/>
              <a:t>[Other?]</a:t>
            </a:r>
          </a:p>
          <a:p>
            <a:pPr lvl="1"/>
            <a:endParaRPr lang="en-US" dirty="0"/>
          </a:p>
          <a:p>
            <a:r>
              <a:rPr lang="en-US" dirty="0"/>
              <a:t>References</a:t>
            </a:r>
          </a:p>
        </p:txBody>
      </p:sp>
    </p:spTree>
    <p:extLst>
      <p:ext uri="{BB962C8B-B14F-4D97-AF65-F5344CB8AC3E}">
        <p14:creationId xmlns:p14="http://schemas.microsoft.com/office/powerpoint/2010/main" val="3572815592"/>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323</a:t>
            </a:r>
            <a:r>
              <a:rPr lang="en-US" sz="2400"/>
              <a:t>. Encoding </a:t>
            </a:r>
            <a:r>
              <a:rPr lang="en-US" sz="2400" dirty="0"/>
              <a:t>and Decoding Meaning – </a:t>
            </a:r>
            <a:br>
              <a:rPr lang="en-US" sz="2400" dirty="0"/>
            </a:br>
            <a:r>
              <a:rPr lang="en-US" sz="2400" dirty="0"/>
              <a:t>Ignorance  - Ignorance as Boundary – </a:t>
            </a:r>
            <a:br>
              <a:rPr lang="en-US" sz="2400" dirty="0"/>
            </a:br>
            <a:r>
              <a:rPr lang="en-US" sz="2400" dirty="0"/>
              <a:t>Virtues and Vices of Ignorance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endParaRPr lang="en-US" dirty="0"/>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2148741450"/>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323</a:t>
            </a:r>
            <a:r>
              <a:rPr lang="en-US" sz="2400"/>
              <a:t>. Encoding </a:t>
            </a:r>
            <a:r>
              <a:rPr lang="en-US" sz="2400" dirty="0"/>
              <a:t>and Decoding Meaning – </a:t>
            </a:r>
            <a:br>
              <a:rPr lang="en-US" sz="2400" dirty="0"/>
            </a:br>
            <a:r>
              <a:rPr lang="en-US" sz="2400" dirty="0"/>
              <a:t>Ignorance – Ignorance as Boundary -  </a:t>
            </a:r>
            <a:br>
              <a:rPr lang="en-US" sz="2400" dirty="0"/>
            </a:br>
            <a:r>
              <a:rPr lang="en-US" sz="2400" dirty="0"/>
              <a:t>Virtues and Vices of Ignorance</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2459577897"/>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324</a:t>
            </a:r>
            <a:r>
              <a:rPr lang="en-US" sz="2400"/>
              <a:t>. Encoding </a:t>
            </a:r>
            <a:r>
              <a:rPr lang="en-US" sz="2400" dirty="0"/>
              <a:t>and Decoding Meaning – </a:t>
            </a:r>
            <a:br>
              <a:rPr lang="en-US" sz="2400" dirty="0"/>
            </a:br>
            <a:r>
              <a:rPr lang="en-US" sz="2400" dirty="0"/>
              <a:t>Ignorance – Ignorance as Limit – The Limits of the Knowable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endParaRPr lang="en-US" dirty="0"/>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3660107504"/>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324</a:t>
            </a:r>
            <a:r>
              <a:rPr lang="en-US" sz="2400"/>
              <a:t>. Encoding </a:t>
            </a:r>
            <a:r>
              <a:rPr lang="en-US" sz="2400" dirty="0"/>
              <a:t>and Decoding Meaning – </a:t>
            </a:r>
            <a:br>
              <a:rPr lang="en-US" sz="2400" dirty="0"/>
            </a:br>
            <a:r>
              <a:rPr lang="en-US" sz="2400" dirty="0"/>
              <a:t>Ignorance - Ignorance as Limit – The Limits of the Knowable</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4182413465"/>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325</a:t>
            </a:r>
            <a:r>
              <a:rPr lang="en-US" sz="2400"/>
              <a:t>. Encoding </a:t>
            </a:r>
            <a:r>
              <a:rPr lang="en-US" sz="2400" dirty="0"/>
              <a:t>and Decoding Meaning – </a:t>
            </a:r>
            <a:br>
              <a:rPr lang="en-US" sz="2400" dirty="0"/>
            </a:br>
            <a:r>
              <a:rPr lang="en-US" sz="2400" dirty="0"/>
              <a:t>Ignorance – Ignorance as Limit – Managing Ignorance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endParaRPr lang="en-US" dirty="0"/>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1145867420"/>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325</a:t>
            </a:r>
            <a:r>
              <a:rPr lang="en-US" sz="2400"/>
              <a:t>. Encoding </a:t>
            </a:r>
            <a:r>
              <a:rPr lang="en-US" sz="2400" dirty="0"/>
              <a:t>and Decoding Meaning – </a:t>
            </a:r>
            <a:br>
              <a:rPr lang="en-US" sz="2400" dirty="0"/>
            </a:br>
            <a:r>
              <a:rPr lang="en-US" sz="2400" dirty="0"/>
              <a:t>Ignorance – Ignorance as Limit – Managing Ignorance </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3646271408"/>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326</a:t>
            </a:r>
            <a:r>
              <a:rPr lang="en-US" sz="2400"/>
              <a:t>. Encoding </a:t>
            </a:r>
            <a:r>
              <a:rPr lang="en-US" sz="2400" dirty="0"/>
              <a:t>and Decoding Meaning – </a:t>
            </a:r>
            <a:br>
              <a:rPr lang="en-US" sz="2400" dirty="0"/>
            </a:br>
            <a:r>
              <a:rPr lang="en-US" sz="2400" dirty="0"/>
              <a:t>Ignorance – Ignorance as Horizon – The Horizon of Ignorance</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endParaRPr lang="en-US" dirty="0"/>
          </a:p>
          <a:p>
            <a:pPr lvl="1"/>
            <a:r>
              <a:rPr lang="en-US" dirty="0"/>
              <a:t>[Other?]</a:t>
            </a:r>
          </a:p>
          <a:p>
            <a:r>
              <a:rPr lang="en-US" dirty="0"/>
              <a:t>References</a:t>
            </a:r>
          </a:p>
          <a:p>
            <a:pPr lvl="1"/>
            <a:r>
              <a:rPr lang="en-US" dirty="0"/>
              <a:t>“Understanding Ignorance - The surprising impact of what we don’t know” by DeNicola (MIT Press,  2017)</a:t>
            </a:r>
          </a:p>
          <a:p>
            <a:endParaRPr lang="en-US" dirty="0"/>
          </a:p>
        </p:txBody>
      </p:sp>
    </p:spTree>
    <p:extLst>
      <p:ext uri="{BB962C8B-B14F-4D97-AF65-F5344CB8AC3E}">
        <p14:creationId xmlns:p14="http://schemas.microsoft.com/office/powerpoint/2010/main" val="1642652364"/>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326</a:t>
            </a:r>
            <a:r>
              <a:rPr lang="en-US" sz="2400"/>
              <a:t>. Encoding </a:t>
            </a:r>
            <a:r>
              <a:rPr lang="en-US" sz="2400" dirty="0"/>
              <a:t>and Decoding Meaning – </a:t>
            </a:r>
            <a:br>
              <a:rPr lang="en-US" sz="2400" dirty="0"/>
            </a:br>
            <a:r>
              <a:rPr lang="en-US" sz="2400" dirty="0"/>
              <a:t>Ignorance – Ignorance as Horizon – The Horizon of Ignorance</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48289464"/>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327</a:t>
            </a:r>
            <a:r>
              <a:rPr lang="en-US" sz="2400"/>
              <a:t>. Encoding </a:t>
            </a:r>
            <a:r>
              <a:rPr lang="en-US" sz="2400" dirty="0"/>
              <a:t>and Decoding Meaning – </a:t>
            </a:r>
            <a:br>
              <a:rPr lang="en-US" sz="2400" dirty="0"/>
            </a:br>
            <a:r>
              <a:rPr lang="en-US" sz="2400" dirty="0"/>
              <a:t>Ignorance – Ignorance and Epistemology</a:t>
            </a:r>
          </a:p>
        </p:txBody>
      </p:sp>
      <p:sp>
        <p:nvSpPr>
          <p:cNvPr id="3" name="Content Placeholder 2"/>
          <p:cNvSpPr>
            <a:spLocks noGrp="1"/>
          </p:cNvSpPr>
          <p:nvPr>
            <p:ph idx="1"/>
          </p:nvPr>
        </p:nvSpPr>
        <p:spPr/>
        <p:txBody>
          <a:bodyPr>
            <a:normAutofit lnSpcReduction="10000"/>
          </a:bodyPr>
          <a:lstStyle/>
          <a:p>
            <a:r>
              <a:rPr lang="en-US" dirty="0"/>
              <a:t>Challenges</a:t>
            </a:r>
          </a:p>
          <a:p>
            <a:pPr lvl="1"/>
            <a:r>
              <a:rPr lang="en-US" dirty="0"/>
              <a:t>“Ignorance” of stakeholders (users, operators, designers, intermediaries, etc.) can affect performance of technical systems in operation</a:t>
            </a:r>
          </a:p>
          <a:p>
            <a:pPr lvl="1"/>
            <a:r>
              <a:rPr lang="en-US" dirty="0"/>
              <a:t>The ways in which ignorance is conceived can influence the development and deployment of strategies and tactics to address ignorance</a:t>
            </a:r>
          </a:p>
          <a:p>
            <a:pPr lvl="1"/>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31222065"/>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327</a:t>
            </a:r>
            <a:r>
              <a:rPr lang="en-US" sz="2400"/>
              <a:t>. Encoding </a:t>
            </a:r>
            <a:r>
              <a:rPr lang="en-US" sz="2400" dirty="0"/>
              <a:t>and Decoding Meaning – </a:t>
            </a:r>
            <a:br>
              <a:rPr lang="en-US" sz="2400" dirty="0"/>
            </a:br>
            <a:r>
              <a:rPr lang="en-US" sz="2400" dirty="0"/>
              <a:t>Ignorance – Ignorance and Epistemology</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r>
              <a:rPr lang="en-US" dirty="0"/>
              <a:t>“Understanding Ignorance - The surprising impact of what we don’t know” by DeNicola (MIT Press,  2017)</a:t>
            </a:r>
          </a:p>
          <a:p>
            <a:pPr lvl="1"/>
            <a:endParaRPr lang="en-US" dirty="0"/>
          </a:p>
          <a:p>
            <a:endParaRPr lang="en-US" dirty="0"/>
          </a:p>
        </p:txBody>
      </p:sp>
    </p:spTree>
    <p:extLst>
      <p:ext uri="{BB962C8B-B14F-4D97-AF65-F5344CB8AC3E}">
        <p14:creationId xmlns:p14="http://schemas.microsoft.com/office/powerpoint/2010/main" val="33632997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  Scope</a:t>
            </a:r>
          </a:p>
        </p:txBody>
      </p:sp>
      <p:sp>
        <p:nvSpPr>
          <p:cNvPr id="3" name="Content Placeholder 2"/>
          <p:cNvSpPr>
            <a:spLocks noGrp="1"/>
          </p:cNvSpPr>
          <p:nvPr>
            <p:ph idx="1"/>
          </p:nvPr>
        </p:nvSpPr>
        <p:spPr/>
        <p:txBody>
          <a:bodyPr>
            <a:normAutofit fontScale="70000" lnSpcReduction="20000"/>
          </a:bodyPr>
          <a:lstStyle/>
          <a:p>
            <a:r>
              <a:rPr lang="en-US" dirty="0"/>
              <a:t>Candidate Analytical Frameworks/Metrics/Actions</a:t>
            </a:r>
          </a:p>
          <a:p>
            <a:pPr lvl="1"/>
            <a:r>
              <a:rPr lang="en-US" dirty="0"/>
              <a:t>Consider operation of system and/or technology in distributed environment and how it will function in distributed environment (i.e., in absence of Perimeter 1.0).</a:t>
            </a:r>
          </a:p>
          <a:p>
            <a:pPr lvl="1"/>
            <a:r>
              <a:rPr lang="en-US" dirty="0"/>
              <a:t>Evaluate system and/or technology as part of larger ecosystem to understand new risks and differentials created by system and/or technology among stakeholders and beyond implemented system (i.e., external relationships are where Perimeter 2.0 is established)</a:t>
            </a:r>
          </a:p>
          <a:p>
            <a:pPr lvl="1"/>
            <a:r>
              <a:rPr lang="en-US" dirty="0"/>
              <a:t>Identify, evaluate and address constraints on expansion of scope of adoption/application of system and/or technology</a:t>
            </a:r>
          </a:p>
          <a:p>
            <a:pPr lvl="2"/>
            <a:r>
              <a:rPr lang="en-US" dirty="0"/>
              <a:t>such as national jurisdictional laws, “walled garden” operating systems, and other deployment-limiting factors</a:t>
            </a:r>
          </a:p>
          <a:p>
            <a:pPr lvl="1"/>
            <a:r>
              <a:rPr lang="en-US" dirty="0"/>
              <a:t>[Other?]</a:t>
            </a:r>
          </a:p>
          <a:p>
            <a:pPr marL="457200" lvl="1" indent="0">
              <a:buNone/>
            </a:pPr>
            <a:endParaRPr lang="en-US" dirty="0"/>
          </a:p>
          <a:p>
            <a:r>
              <a:rPr lang="en-US" dirty="0"/>
              <a:t>References:</a:t>
            </a:r>
          </a:p>
        </p:txBody>
      </p:sp>
    </p:spTree>
    <p:extLst>
      <p:ext uri="{BB962C8B-B14F-4D97-AF65-F5344CB8AC3E}">
        <p14:creationId xmlns:p14="http://schemas.microsoft.com/office/powerpoint/2010/main" val="4179390456"/>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328</a:t>
            </a:r>
            <a:r>
              <a:rPr lang="en-US" sz="2400"/>
              <a:t>. Encoding </a:t>
            </a:r>
            <a:r>
              <a:rPr lang="en-US" sz="2400" dirty="0"/>
              <a:t>and Decoding Meaning – </a:t>
            </a:r>
            <a:br>
              <a:rPr lang="en-US" sz="2400" dirty="0"/>
            </a:br>
            <a:r>
              <a:rPr lang="en-US" sz="2400" dirty="0"/>
              <a:t>Rhetoric and Persuasion - Generally</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Technical systems are useless if people and organizations do not use them or use them improperly</a:t>
            </a:r>
          </a:p>
          <a:p>
            <a:pPr lvl="2"/>
            <a:r>
              <a:rPr lang="en-US" dirty="0"/>
              <a:t>People and organizations are not merely users or operators of technical systems, but also often function as critical ‘components” of such systems in operation.</a:t>
            </a:r>
          </a:p>
          <a:p>
            <a:pPr lvl="1"/>
            <a:r>
              <a:rPr lang="en-US" dirty="0"/>
              <a:t>Socio-technical systems (i.e., technical systems as deployed and used in real settings) depend upon the reliable and predictable behaviors and performance of both technical and human/institutional components</a:t>
            </a:r>
          </a:p>
          <a:p>
            <a:pPr lvl="2"/>
            <a:r>
              <a:rPr lang="en-US" dirty="0"/>
              <a:t>Technical components are rendered reliable by conformity to standard specifications</a:t>
            </a:r>
          </a:p>
          <a:p>
            <a:pPr lvl="2"/>
            <a:r>
              <a:rPr lang="en-US" dirty="0"/>
              <a:t>Human/institutional components are rendered reliable by conformity to policies, rules and norms</a:t>
            </a:r>
          </a:p>
          <a:p>
            <a:pPr lvl="3"/>
            <a:r>
              <a:rPr lang="en-US" dirty="0"/>
              <a:t>Policies and rules are presented in text form, the language of which is intended to satisfy many requirements, including the conveyance of normative guidance, objectively testable audit and enforcement variables, etc.</a:t>
            </a:r>
          </a:p>
          <a:p>
            <a:pPr lvl="1"/>
            <a:r>
              <a:rPr lang="en-US" dirty="0"/>
              <a:t>Adoption rates for new sociotechnology systems depend on multiple variables such as perceived efficacy, ease of use, etc.</a:t>
            </a:r>
          </a:p>
          <a:p>
            <a:pPr lvl="1"/>
            <a:r>
              <a:rPr lang="en-US" dirty="0"/>
              <a:t>Many of the variables of humans and institutions in socio-technical system performance settings depends directly and indirectly on the quality of instructional and training text, internal and external communications and interactions, and the quality of the conveyance of relevant system status information to and among stakeholders</a:t>
            </a:r>
          </a:p>
          <a:p>
            <a:pPr lvl="2"/>
            <a:r>
              <a:rPr lang="en-US" dirty="0"/>
              <a:t>Information for designers, developers, operators, users, etc.</a:t>
            </a:r>
          </a:p>
          <a:p>
            <a:pPr lvl="1"/>
            <a:r>
              <a:rPr lang="en-US" dirty="0"/>
              <a:t>The qualities of the crafting and presentation of written materials to stakeholders is critical to their performance in relations to a new technology system</a:t>
            </a:r>
          </a:p>
          <a:p>
            <a:pPr lvl="2"/>
            <a:r>
              <a:rPr lang="en-US" dirty="0"/>
              <a:t>Not just basic “quality” of writing, but recognition of written components as central to performance of human/institutional e=elements of the system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31895761"/>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328</a:t>
            </a:r>
            <a:r>
              <a:rPr lang="en-US" sz="2400"/>
              <a:t>. Encoding </a:t>
            </a:r>
            <a:r>
              <a:rPr lang="en-US" sz="2400" dirty="0"/>
              <a:t>and Decoding Meaning – </a:t>
            </a:r>
            <a:br>
              <a:rPr lang="en-US" sz="2400" dirty="0"/>
            </a:br>
            <a:r>
              <a:rPr lang="en-US" sz="2400" dirty="0"/>
              <a:t>Rhetoric and Persuasion - Generally</a:t>
            </a:r>
          </a:p>
        </p:txBody>
      </p:sp>
      <p:sp>
        <p:nvSpPr>
          <p:cNvPr id="3" name="Content Placeholder 2"/>
          <p:cNvSpPr>
            <a:spLocks noGrp="1"/>
          </p:cNvSpPr>
          <p:nvPr>
            <p:ph idx="1"/>
          </p:nvPr>
        </p:nvSpPr>
        <p:spPr/>
        <p:txBody>
          <a:bodyPr>
            <a:normAutofit fontScale="55000" lnSpcReduction="20000"/>
          </a:bodyPr>
          <a:lstStyle/>
          <a:p>
            <a:r>
              <a:rPr lang="en-US" sz="2400" dirty="0"/>
              <a:t>Candidate Analytical Frameworks/Metrics/Actions</a:t>
            </a:r>
          </a:p>
          <a:p>
            <a:pPr lvl="1"/>
            <a:r>
              <a:rPr lang="en-US" sz="2000" dirty="0"/>
              <a:t>Recognize need to “calibrate” text presented to relevant stakeholders for consistency with technical system goals</a:t>
            </a:r>
          </a:p>
          <a:p>
            <a:pPr lvl="1"/>
            <a:r>
              <a:rPr lang="en-US" sz="2000" dirty="0"/>
              <a:t>Rhetorical elements are those constructed to have an impact on the attitudes, beliefs and actions of its audience</a:t>
            </a:r>
          </a:p>
          <a:p>
            <a:pPr lvl="2"/>
            <a:r>
              <a:rPr lang="en-US" sz="1600" dirty="0"/>
              <a:t>System operators, owners and users depend on the reliable and predictable performance of other stakeholders</a:t>
            </a:r>
          </a:p>
          <a:p>
            <a:pPr lvl="2"/>
            <a:r>
              <a:rPr lang="en-US" sz="1600" dirty="0"/>
              <a:t>Rhetorical and persuasive elements of communicative elements of the system can help to assure reliability and predictability of human and institutional behaviors and performance with can contribute to overall system reliability </a:t>
            </a:r>
          </a:p>
          <a:p>
            <a:pPr lvl="1"/>
            <a:r>
              <a:rPr lang="en-US" sz="2000" dirty="0"/>
              <a:t>Rhetoric is about persuasion – the ability to coax predictable responses and behaviors from others</a:t>
            </a:r>
          </a:p>
          <a:p>
            <a:pPr lvl="1"/>
            <a:r>
              <a:rPr lang="en-US" sz="2000" dirty="0"/>
              <a:t>Rhetoric involves many elements/canons of knowledge construction and communication and style is relevant to all of them</a:t>
            </a:r>
          </a:p>
          <a:p>
            <a:pPr lvl="2"/>
            <a:r>
              <a:rPr lang="en-US" sz="1600" dirty="0"/>
              <a:t>Invention – the discovery of content and lines of argument</a:t>
            </a:r>
          </a:p>
          <a:p>
            <a:pPr lvl="2"/>
            <a:r>
              <a:rPr lang="en-US" sz="1600" dirty="0"/>
              <a:t>Judgment – the selection of content appropriate for the situation</a:t>
            </a:r>
          </a:p>
          <a:p>
            <a:pPr lvl="2"/>
            <a:r>
              <a:rPr lang="en-US" sz="1600" dirty="0"/>
              <a:t>Arrangement – the ordering of the selected parts for the audience and situation</a:t>
            </a:r>
          </a:p>
          <a:p>
            <a:pPr lvl="2"/>
            <a:r>
              <a:rPr lang="en-US" sz="1600" dirty="0"/>
              <a:t>Memory – the internalization of the text for recall</a:t>
            </a:r>
          </a:p>
          <a:p>
            <a:pPr lvl="2"/>
            <a:r>
              <a:rPr lang="en-US" sz="1600" dirty="0"/>
              <a:t>Delivery – the management of voice and body (medium of communication)</a:t>
            </a:r>
          </a:p>
          <a:p>
            <a:pPr lvl="1"/>
            <a:r>
              <a:rPr lang="en-US" sz="2000" dirty="0"/>
              <a:t>Based on extension of “situated cognition” to recognition that the mind exists in language and material culture (the brain being equivalent to an antenna that “tunes in” to the mind), rhetoric is a form of compulsion and force used to affect the behavior of others that share the communicative/social mind.</a:t>
            </a:r>
          </a:p>
          <a:p>
            <a:pPr lvl="1"/>
            <a:r>
              <a:rPr lang="en-US" sz="2000" dirty="0"/>
              <a:t>Rhetoric in this context is not about style for its own sake, but the power of language (including language associated with eh use of a particular technical system) to force conformity, compliance, reliability and predictability</a:t>
            </a:r>
          </a:p>
          <a:p>
            <a:pPr lvl="2"/>
            <a:r>
              <a:rPr lang="en-US" sz="1600" dirty="0"/>
              <a:t>That reliable performance serves to decrease risk and increase leverage across stakeholders interacting with a given technical system.</a:t>
            </a:r>
          </a:p>
          <a:p>
            <a:pPr lvl="2"/>
            <a:endParaRPr lang="en-US" sz="1600" dirty="0"/>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125909884"/>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329</a:t>
            </a:r>
            <a:r>
              <a:rPr lang="en-US" sz="2400"/>
              <a:t>. Encoding </a:t>
            </a:r>
            <a:r>
              <a:rPr lang="en-US" sz="2400" dirty="0"/>
              <a:t>and Decoding Meaning – </a:t>
            </a:r>
            <a:br>
              <a:rPr lang="en-US" sz="2400" dirty="0"/>
            </a:br>
            <a:r>
              <a:rPr lang="en-US" sz="2400" dirty="0"/>
              <a:t>Rhetoric and Persuasion – Word Choice – Language of Origin</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Socio-technical information systems operate to help humans (and human institutions) convert data-to-information-to-knowledge</a:t>
            </a:r>
          </a:p>
          <a:p>
            <a:pPr lvl="2"/>
            <a:r>
              <a:rPr lang="en-US" dirty="0"/>
              <a:t>Each step involves the addition of context, priors, background, norms (collectively meaning) to entrain and guide the development of useful information and knowledge that can offer superior insight which can, in turn, help to de-risk and leverage future interactions.</a:t>
            </a:r>
          </a:p>
          <a:p>
            <a:pPr lvl="1"/>
            <a:r>
              <a:rPr lang="en-US" dirty="0"/>
              <a:t>The manner in which “meaning” is applied is not neutral, and can affect the pace and depth of adoption of information systems and their output</a:t>
            </a:r>
          </a:p>
          <a:p>
            <a:pPr lvl="2"/>
            <a:r>
              <a:rPr lang="en-US" dirty="0"/>
              <a:t>Meaning manifests in all sorts of text, and also in other communications associated with system operation and deliverables</a:t>
            </a:r>
          </a:p>
          <a:p>
            <a:pPr lvl="2"/>
            <a:r>
              <a:rPr lang="en-US" dirty="0"/>
              <a:t>Attention to amplification of desired meaning (and suppression of undesirable meaning) can help to drive the efficacy and efficiency of information system operation</a:t>
            </a:r>
          </a:p>
          <a:p>
            <a:pPr lvl="1"/>
            <a:r>
              <a:rPr lang="en-US" dirty="0"/>
              <a:t>Among the recognized rhetorical and persuasive devices is choice of words based on language of origin____</a:t>
            </a:r>
          </a:p>
          <a:p>
            <a:pPr lvl="1"/>
            <a:r>
              <a:rPr lang="en-US" dirty="0"/>
              <a:t>How might attention to language of origin in the instructions, training materials, operating instructions, system calibrations, inter-stakeholder communications, system outputs, system audits and other system-related communications affect the overall performance of the system in context?</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endParaRPr lang="en-US" dirty="0"/>
          </a:p>
        </p:txBody>
      </p:sp>
    </p:spTree>
    <p:extLst>
      <p:ext uri="{BB962C8B-B14F-4D97-AF65-F5344CB8AC3E}">
        <p14:creationId xmlns:p14="http://schemas.microsoft.com/office/powerpoint/2010/main" val="1616105802"/>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329</a:t>
            </a:r>
            <a:r>
              <a:rPr lang="en-US" sz="2400"/>
              <a:t>. Encoding </a:t>
            </a:r>
            <a:r>
              <a:rPr lang="en-US" sz="2400" dirty="0"/>
              <a:t>and Decoding Meaning – </a:t>
            </a:r>
            <a:br>
              <a:rPr lang="en-US" sz="2400" dirty="0"/>
            </a:br>
            <a:r>
              <a:rPr lang="en-US" sz="2400" dirty="0"/>
              <a:t>Rhetoric and Persuasion – Word Choice – Language of Origin</a:t>
            </a:r>
          </a:p>
        </p:txBody>
      </p:sp>
      <p:sp>
        <p:nvSpPr>
          <p:cNvPr id="3" name="Content Placeholder 2"/>
          <p:cNvSpPr>
            <a:spLocks noGrp="1"/>
          </p:cNvSpPr>
          <p:nvPr>
            <p:ph idx="1"/>
          </p:nvPr>
        </p:nvSpPr>
        <p:spPr/>
        <p:txBody>
          <a:bodyPr>
            <a:normAutofit fontScale="77500" lnSpcReduction="20000"/>
          </a:bodyPr>
          <a:lstStyle/>
          <a:p>
            <a:r>
              <a:rPr lang="en-US" sz="2400" dirty="0"/>
              <a:t>Candidate Analytical Frameworks/Metrics/Actions</a:t>
            </a:r>
          </a:p>
          <a:p>
            <a:pPr lvl="1"/>
            <a:r>
              <a:rPr lang="en-US" sz="2000" dirty="0"/>
              <a:t>All textual inputs and outputs to an information system should be subject to rigorous rhetorical analysis to confirm that: </a:t>
            </a:r>
          </a:p>
          <a:p>
            <a:pPr lvl="2"/>
            <a:r>
              <a:rPr lang="en-US" sz="1600" dirty="0"/>
              <a:t>opportunities for persuasion consistent with system operations are maximized and</a:t>
            </a:r>
          </a:p>
          <a:p>
            <a:pPr lvl="2"/>
            <a:r>
              <a:rPr lang="en-US" sz="1600" dirty="0"/>
              <a:t>intentional and accidental language that undermines system function is minimized</a:t>
            </a:r>
          </a:p>
          <a:p>
            <a:pPr lvl="1"/>
            <a:r>
              <a:rPr lang="en-US" sz="2000" dirty="0"/>
              <a:t>For systems operated in English:</a:t>
            </a:r>
          </a:p>
          <a:p>
            <a:pPr lvl="2"/>
            <a:r>
              <a:rPr lang="en-US" sz="1600" dirty="0"/>
              <a:t>English core words convey clarity, directness and simplicity</a:t>
            </a:r>
          </a:p>
          <a:p>
            <a:pPr lvl="2"/>
            <a:r>
              <a:rPr lang="en-US" sz="1600" dirty="0"/>
              <a:t>English words based on French usage convey elevation, aspiration and innovation</a:t>
            </a:r>
          </a:p>
          <a:p>
            <a:pPr lvl="2"/>
            <a:r>
              <a:rPr lang="en-US" sz="1600" dirty="0"/>
              <a:t>English words based on Latin and Greek convey formality, erudition, cognition</a:t>
            </a:r>
          </a:p>
          <a:p>
            <a:pPr lvl="1"/>
            <a:r>
              <a:rPr lang="en-US" sz="2000" dirty="0"/>
              <a:t>For international teams working on developing technology it is important to confirm shared definitions AND shared penumbral meanings of team communications to avoid inefficiencies and system breakdowns</a:t>
            </a:r>
          </a:p>
          <a:p>
            <a:pPr lvl="1"/>
            <a:r>
              <a:rPr lang="en-US" sz="2000" dirty="0"/>
              <a:t>Compare to international identity federations where weighting of identity attributes from one culture to another</a:t>
            </a:r>
          </a:p>
          <a:p>
            <a:pPr lvl="2"/>
            <a:r>
              <a:rPr lang="en-US" sz="1600" dirty="0"/>
              <a:t>Identity is bound up in cultural elements, including language.</a:t>
            </a:r>
          </a:p>
          <a:p>
            <a:pPr lvl="2"/>
            <a:r>
              <a:rPr lang="en-US" sz="1600" dirty="0"/>
              <a:t>Trust in systems can be negatively affected by program communications that offend or are unfamiliar to stakeholders from some cultural groups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4603051"/>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329</a:t>
            </a:r>
            <a:r>
              <a:rPr lang="en-US" sz="2400"/>
              <a:t>. Encoding </a:t>
            </a:r>
            <a:r>
              <a:rPr lang="en-US" sz="2400" dirty="0"/>
              <a:t>and Decoding Meaning – </a:t>
            </a:r>
            <a:br>
              <a:rPr lang="en-US" sz="2400" dirty="0"/>
            </a:br>
            <a:r>
              <a:rPr lang="en-US" sz="2400" dirty="0"/>
              <a:t>Rhetoric and Persuasion – Word Choice – New Words</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Both the technical and social elements of new information systems create new relationships, invite new perspectives and introduce new and changing words and jargon into general usage</a:t>
            </a:r>
          </a:p>
          <a:p>
            <a:pPr lvl="1"/>
            <a:r>
              <a:rPr lang="en-US" dirty="0"/>
              <a:t>The use of new and changed words in sociotechnical systems communications can introduce both intended and accidental meaning into communications, potentially undermining system operation</a:t>
            </a:r>
          </a:p>
          <a:p>
            <a:pPr lvl="1"/>
            <a:r>
              <a:rPr lang="en-US" dirty="0"/>
              <a:t>Massively distributed information networks are sociotechnical systems that depend on large populations of (often untrained) users</a:t>
            </a:r>
          </a:p>
          <a:p>
            <a:pPr lvl="2"/>
            <a:r>
              <a:rPr lang="en-US" dirty="0"/>
              <a:t>How can system functions and potential harms be conveyed to large populati0ns of untrained users?</a:t>
            </a:r>
          </a:p>
          <a:p>
            <a:pPr lvl="2"/>
            <a:r>
              <a:rPr lang="en-US" dirty="0"/>
              <a:t>How can UIs be developed to minimize the negative impact of ignorance of new and technical words?</a:t>
            </a:r>
          </a:p>
          <a:p>
            <a:pPr lvl="1"/>
            <a:r>
              <a:rPr lang="en-US" dirty="0"/>
              <a:t>The technology sector creates new sorts of interactions and conceptions for which existing language is inadequate</a:t>
            </a:r>
          </a:p>
          <a:p>
            <a:pPr lvl="2"/>
            <a:r>
              <a:rPr lang="en-US" dirty="0"/>
              <a:t>Tech sector stakeholders readily introduce and adopt “Nonce” words, i.e., words occurring invented or used just for a particular purpose (aka Neologisms)</a:t>
            </a:r>
          </a:p>
          <a:p>
            <a:pPr lvl="1"/>
            <a:r>
              <a:rPr lang="en-US" dirty="0"/>
              <a:t>Corporate roots of technical innovation often introduce intellectual property and proprietary considerations into the usage and spread of New Words</a:t>
            </a:r>
          </a:p>
          <a:p>
            <a:pPr lvl="2"/>
            <a:r>
              <a:rPr lang="en-US" dirty="0"/>
              <a:t>Trademark law and copyright both require some “originality”</a:t>
            </a:r>
          </a:p>
          <a:p>
            <a:pPr lvl="1"/>
            <a:endParaRPr lang="en-US" dirty="0"/>
          </a:p>
          <a:p>
            <a:pPr lvl="1"/>
            <a:endParaRPr lang="en-US" dirty="0"/>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endParaRPr lang="en-US" dirty="0"/>
          </a:p>
          <a:p>
            <a:endParaRPr lang="en-US" dirty="0"/>
          </a:p>
        </p:txBody>
      </p:sp>
    </p:spTree>
    <p:extLst>
      <p:ext uri="{BB962C8B-B14F-4D97-AF65-F5344CB8AC3E}">
        <p14:creationId xmlns:p14="http://schemas.microsoft.com/office/powerpoint/2010/main" val="3398685640"/>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329</a:t>
            </a:r>
            <a:r>
              <a:rPr lang="en-US" sz="2400"/>
              <a:t>. Encoding </a:t>
            </a:r>
            <a:r>
              <a:rPr lang="en-US" sz="2400" dirty="0"/>
              <a:t>and Decoding Meaning – </a:t>
            </a:r>
            <a:br>
              <a:rPr lang="en-US" sz="2400" dirty="0"/>
            </a:br>
            <a:r>
              <a:rPr lang="en-US" sz="2400" dirty="0"/>
              <a:t>Rhetoric and Persuasion – Word Choice – New Words</a:t>
            </a:r>
          </a:p>
        </p:txBody>
      </p:sp>
      <p:sp>
        <p:nvSpPr>
          <p:cNvPr id="3" name="Content Placeholder 2"/>
          <p:cNvSpPr>
            <a:spLocks noGrp="1"/>
          </p:cNvSpPr>
          <p:nvPr>
            <p:ph idx="1"/>
          </p:nvPr>
        </p:nvSpPr>
        <p:spPr/>
        <p:txBody>
          <a:bodyPr>
            <a:normAutofit fontScale="70000" lnSpcReduction="20000"/>
          </a:bodyPr>
          <a:lstStyle/>
          <a:p>
            <a:r>
              <a:rPr lang="en-US" sz="2400" dirty="0"/>
              <a:t>Candidate Analytical Frameworks/Metrics/Actions</a:t>
            </a:r>
          </a:p>
          <a:p>
            <a:pPr lvl="1"/>
            <a:r>
              <a:rPr lang="en-US" sz="2000" dirty="0"/>
              <a:t>Textual and oral communications that are critical for system operations should be carefully screened to assure that there is shared understanding and meaning among all relevant stakeholders</a:t>
            </a:r>
          </a:p>
          <a:p>
            <a:pPr lvl="1"/>
            <a:r>
              <a:rPr lang="en-US" sz="2000" dirty="0"/>
              <a:t>Categories of examples include:</a:t>
            </a:r>
          </a:p>
          <a:p>
            <a:pPr lvl="2"/>
            <a:r>
              <a:rPr lang="en-US" sz="1600" dirty="0"/>
              <a:t>Foreign Borrowings – Effect on conveyed meaning depends on whether the term has been assimilated or not.</a:t>
            </a:r>
          </a:p>
          <a:p>
            <a:pPr lvl="2"/>
            <a:r>
              <a:rPr lang="en-US" sz="1600" dirty="0"/>
              <a:t>Compounds - xxx</a:t>
            </a:r>
          </a:p>
          <a:p>
            <a:pPr lvl="2"/>
            <a:r>
              <a:rPr lang="en-US" sz="1600" dirty="0"/>
              <a:t>Prefix/Suffix</a:t>
            </a:r>
          </a:p>
          <a:p>
            <a:pPr lvl="2"/>
            <a:r>
              <a:rPr lang="en-US" sz="1600" dirty="0"/>
              <a:t>Clipping</a:t>
            </a:r>
          </a:p>
          <a:p>
            <a:pPr lvl="2"/>
            <a:r>
              <a:rPr lang="en-US" sz="1600" dirty="0"/>
              <a:t>Blends</a:t>
            </a:r>
          </a:p>
          <a:p>
            <a:pPr lvl="2"/>
            <a:r>
              <a:rPr lang="en-US" sz="1600" dirty="0"/>
              <a:t>Conversions</a:t>
            </a:r>
          </a:p>
          <a:p>
            <a:pPr lvl="2"/>
            <a:r>
              <a:rPr lang="en-US" sz="1600" dirty="0"/>
              <a:t>Catachresis</a:t>
            </a:r>
          </a:p>
          <a:p>
            <a:pPr lvl="2"/>
            <a:r>
              <a:rPr lang="en-US" sz="1600" dirty="0"/>
              <a:t>Acronyms</a:t>
            </a:r>
          </a:p>
          <a:p>
            <a:pPr lvl="2"/>
            <a:r>
              <a:rPr lang="en-US" sz="1600" dirty="0"/>
              <a:t>Proper Names to Common Names</a:t>
            </a:r>
          </a:p>
          <a:p>
            <a:pPr lvl="2"/>
            <a:r>
              <a:rPr lang="en-US" sz="1600" dirty="0"/>
              <a:t>Analogy</a:t>
            </a:r>
          </a:p>
          <a:p>
            <a:pPr lvl="2"/>
            <a:r>
              <a:rPr lang="en-US" sz="1600" dirty="0"/>
              <a:t>Fabrication</a:t>
            </a:r>
          </a:p>
          <a:p>
            <a:pPr lvl="2"/>
            <a:r>
              <a:rPr lang="en-US" sz="1600" dirty="0"/>
              <a:t>Onomatopoeia</a:t>
            </a:r>
          </a:p>
          <a:p>
            <a:pPr lvl="2"/>
            <a:r>
              <a:rPr lang="en-US" sz="1600" dirty="0"/>
              <a:t>Taboo Deformation</a:t>
            </a:r>
          </a:p>
          <a:p>
            <a:pPr lvl="2"/>
            <a:r>
              <a:rPr lang="en-US" sz="1600" dirty="0"/>
              <a:t>Doubling</a:t>
            </a:r>
          </a:p>
          <a:p>
            <a:pPr lvl="1"/>
            <a:endParaRPr lang="en-US" sz="2000" dirty="0"/>
          </a:p>
          <a:p>
            <a:pPr lvl="1"/>
            <a:r>
              <a:rPr lang="en-US" dirty="0"/>
              <a:t>[Other?]</a:t>
            </a:r>
          </a:p>
          <a:p>
            <a:r>
              <a:rPr lang="en-US" dirty="0"/>
              <a:t>References</a:t>
            </a:r>
          </a:p>
          <a:p>
            <a:pPr lvl="1"/>
            <a:endParaRPr lang="en-US" dirty="0"/>
          </a:p>
          <a:p>
            <a:pPr lvl="1"/>
            <a:endParaRPr lang="en-US" dirty="0"/>
          </a:p>
          <a:p>
            <a:endParaRPr lang="en-US" dirty="0"/>
          </a:p>
        </p:txBody>
      </p:sp>
    </p:spTree>
    <p:extLst>
      <p:ext uri="{BB962C8B-B14F-4D97-AF65-F5344CB8AC3E}">
        <p14:creationId xmlns:p14="http://schemas.microsoft.com/office/powerpoint/2010/main" val="2998939575"/>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330</a:t>
            </a:r>
            <a:r>
              <a:rPr lang="en-US" sz="2400"/>
              <a:t>. Encoding </a:t>
            </a:r>
            <a:r>
              <a:rPr lang="en-US" sz="2400" dirty="0"/>
              <a:t>and Decoding Meaning – </a:t>
            </a:r>
            <a:br>
              <a:rPr lang="en-US" sz="2400" dirty="0"/>
            </a:br>
            <a:r>
              <a:rPr lang="en-US" sz="2400" dirty="0"/>
              <a:t>Rhetoric and Persuasion – Word Choice – Categories of Choice</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1360526488"/>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330</a:t>
            </a:r>
            <a:r>
              <a:rPr lang="en-US" sz="2000"/>
              <a:t>. Encoding </a:t>
            </a:r>
            <a:r>
              <a:rPr lang="en-US" sz="2000" dirty="0"/>
              <a:t>and Decoding Meaning – </a:t>
            </a:r>
            <a:br>
              <a:rPr lang="en-US" sz="2000" dirty="0"/>
            </a:br>
            <a:r>
              <a:rPr lang="en-US" sz="2000" dirty="0"/>
              <a:t>Rhetoric and Persuasion – Word Choice – Categories of Choice</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529242474"/>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331</a:t>
            </a:r>
            <a:r>
              <a:rPr lang="en-US" sz="2400"/>
              <a:t>. Encoding </a:t>
            </a:r>
            <a:r>
              <a:rPr lang="en-US" sz="2400" dirty="0"/>
              <a:t>and Decoding Meaning – </a:t>
            </a:r>
            <a:br>
              <a:rPr lang="en-US" sz="2400" dirty="0"/>
            </a:br>
            <a:r>
              <a:rPr lang="en-US" sz="2400" dirty="0"/>
              <a:t>Rhetoric and Persuasion – Word Choice – Language Varieties</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910983032"/>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331</a:t>
            </a:r>
            <a:r>
              <a:rPr lang="en-US" sz="2400"/>
              <a:t>. Encoding </a:t>
            </a:r>
            <a:r>
              <a:rPr lang="en-US" sz="2400" dirty="0"/>
              <a:t>and Decoding Meaning – </a:t>
            </a:r>
            <a:br>
              <a:rPr lang="en-US" sz="2400" dirty="0"/>
            </a:br>
            <a:r>
              <a:rPr lang="en-US" sz="2400" dirty="0"/>
              <a:t>Rhetoric and Persuasion – Word Choice – Language Varieties</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610660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  Stakeholder Type</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What is the anticipated group of stakeholders that will be affected directly by the system?</a:t>
            </a:r>
          </a:p>
          <a:p>
            <a:pPr lvl="1"/>
            <a:r>
              <a:rPr lang="en-US" dirty="0"/>
              <a:t>What is the anticipated group of stakeholders that will be affected indirectly (in second and higher order indirect interactions) by the system when implemented in the real world?</a:t>
            </a:r>
          </a:p>
          <a:p>
            <a:pPr lvl="1"/>
            <a:r>
              <a:rPr lang="en-US" dirty="0"/>
              <a:t>What is the mechanism for identifying stakeholders that might be affected by the system, and in taking measures to mitigate harms to stakeholders based on both appropriate and inappropriate uses of the system?</a:t>
            </a:r>
          </a:p>
          <a:p>
            <a:pPr lvl="1"/>
            <a:r>
              <a:rPr lang="en-US" dirty="0"/>
              <a:t>When assigning responsibility for implementation and operation of a new system and/or technology, what are useful and efficacious categories (and useful performance measurements) for each separate role in security, identity management and privacy ecosystems?</a:t>
            </a:r>
          </a:p>
          <a:p>
            <a:pPr lvl="1"/>
            <a:r>
              <a:rPr lang="en-US" dirty="0"/>
              <a:t>What are risks associated with incorrect categorization and subsequent administration of selected “kinds” of stakeholders?</a:t>
            </a:r>
          </a:p>
          <a:p>
            <a:pPr lvl="2"/>
            <a:r>
              <a:rPr lang="en-US" dirty="0"/>
              <a:t>E.g., what happens to individuals if they are treated as engaging in online B2B transactions rather than B2C where they enjoy consumer protection laws?</a:t>
            </a:r>
          </a:p>
          <a:p>
            <a:pPr lvl="1"/>
            <a:r>
              <a:rPr lang="en-US" dirty="0"/>
              <a:t>Will legacy stakeholder categories (such as data subject, relying party, identity or attribute provider in identity management contexts, etc.) benefit from further development to evaluate different or additional motivations and behaviors of participants in distributed socio-economic information systems?</a:t>
            </a:r>
          </a:p>
          <a:p>
            <a:pPr lvl="2"/>
            <a:r>
              <a:rPr lang="en-US" dirty="0"/>
              <a:t>Subcategories of stakeholders have different needs</a:t>
            </a:r>
          </a:p>
          <a:p>
            <a:pPr lvl="1"/>
            <a:r>
              <a:rPr lang="en-US" dirty="0"/>
              <a:t>[Other?]</a:t>
            </a:r>
          </a:p>
          <a:p>
            <a:pPr lvl="1"/>
            <a:endParaRPr lang="en-US" dirty="0"/>
          </a:p>
          <a:p>
            <a:r>
              <a:rPr lang="en-US" dirty="0"/>
              <a:t>References:</a:t>
            </a:r>
          </a:p>
        </p:txBody>
      </p:sp>
    </p:spTree>
    <p:extLst>
      <p:ext uri="{BB962C8B-B14F-4D97-AF65-F5344CB8AC3E}">
        <p14:creationId xmlns:p14="http://schemas.microsoft.com/office/powerpoint/2010/main" val="3819471893"/>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332</a:t>
            </a:r>
            <a:r>
              <a:rPr lang="en-US" sz="2400"/>
              <a:t>. Encoding </a:t>
            </a:r>
            <a:r>
              <a:rPr lang="en-US" sz="2400" dirty="0"/>
              <a:t>and Decoding Meaning – </a:t>
            </a:r>
            <a:br>
              <a:rPr lang="en-US" sz="2400" dirty="0"/>
            </a:br>
            <a:r>
              <a:rPr lang="en-US" sz="2400" dirty="0"/>
              <a:t>Rhetoric and Persuasion – Word Choice - Tropes</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1612792323"/>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332</a:t>
            </a:r>
            <a:r>
              <a:rPr lang="en-US" sz="2400"/>
              <a:t>. Encoding </a:t>
            </a:r>
            <a:r>
              <a:rPr lang="en-US" sz="2400" dirty="0"/>
              <a:t>and Decoding Meaning – </a:t>
            </a:r>
            <a:br>
              <a:rPr lang="en-US" sz="2400" dirty="0"/>
            </a:br>
            <a:r>
              <a:rPr lang="en-US" sz="2400" dirty="0"/>
              <a:t>Rhetoric and Persuasion – Word Choice - Tropes</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85212850"/>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333</a:t>
            </a:r>
            <a:r>
              <a:rPr lang="en-US" sz="2400"/>
              <a:t>. Encoding </a:t>
            </a:r>
            <a:r>
              <a:rPr lang="en-US" sz="2400" dirty="0"/>
              <a:t>and Decoding Meaning – </a:t>
            </a:r>
            <a:br>
              <a:rPr lang="en-US" sz="2400" dirty="0"/>
            </a:br>
            <a:r>
              <a:rPr lang="en-US" sz="2400" dirty="0"/>
              <a:t>Rhetoric and Persuasion – Word Choice – Figures of Word Choice</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3766749279"/>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333</a:t>
            </a:r>
            <a:r>
              <a:rPr lang="en-US" sz="2400"/>
              <a:t>. Encoding </a:t>
            </a:r>
            <a:r>
              <a:rPr lang="en-US" sz="2400" dirty="0"/>
              <a:t>and Decoding Meaning – </a:t>
            </a:r>
            <a:br>
              <a:rPr lang="en-US" sz="2400" dirty="0"/>
            </a:br>
            <a:r>
              <a:rPr lang="en-US" sz="2400" dirty="0"/>
              <a:t>Rhetoric and Persuasion - Word Choice – Figures of Word Choice</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60635284"/>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334</a:t>
            </a:r>
            <a:r>
              <a:rPr lang="en-US" sz="2400"/>
              <a:t>. Encoding </a:t>
            </a:r>
            <a:r>
              <a:rPr lang="en-US" sz="2400" dirty="0"/>
              <a:t>and Decoding Meaning – </a:t>
            </a:r>
            <a:br>
              <a:rPr lang="en-US" sz="2400" dirty="0"/>
            </a:br>
            <a:r>
              <a:rPr lang="en-US" sz="2400" dirty="0"/>
              <a:t>Rhetoric and Persuasion – Sentence Predication</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4185074119"/>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334</a:t>
            </a:r>
            <a:r>
              <a:rPr lang="en-US" sz="2400"/>
              <a:t>. Encoding </a:t>
            </a:r>
            <a:r>
              <a:rPr lang="en-US" sz="2400" dirty="0"/>
              <a:t>and Decoding Meaning – </a:t>
            </a:r>
            <a:br>
              <a:rPr lang="en-US" sz="2400" dirty="0"/>
            </a:br>
            <a:r>
              <a:rPr lang="en-US" sz="2400" dirty="0"/>
              <a:t>Rhetoric and Persuasion – Sentence Predication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813950034"/>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335</a:t>
            </a:r>
            <a:r>
              <a:rPr lang="en-US" sz="2400"/>
              <a:t>. Encoding </a:t>
            </a:r>
            <a:r>
              <a:rPr lang="en-US" sz="2400" dirty="0"/>
              <a:t>and Decoding Meaning – </a:t>
            </a:r>
            <a:br>
              <a:rPr lang="en-US" sz="2400" dirty="0"/>
            </a:br>
            <a:r>
              <a:rPr lang="en-US" sz="2400" dirty="0"/>
              <a:t>Rhetoric and Persuasion – Sentence Construction: Modification</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3283467716"/>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335</a:t>
            </a:r>
            <a:r>
              <a:rPr lang="en-US" sz="2400"/>
              <a:t>. Encoding </a:t>
            </a:r>
            <a:r>
              <a:rPr lang="en-US" sz="2400" dirty="0"/>
              <a:t>and Decoding Meaning – </a:t>
            </a:r>
            <a:br>
              <a:rPr lang="en-US" sz="2400" dirty="0"/>
            </a:br>
            <a:r>
              <a:rPr lang="en-US" sz="2400" dirty="0"/>
              <a:t>Rhetoric and Persuasion – Sentence Construction: Modification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747394258"/>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336</a:t>
            </a:r>
            <a:r>
              <a:rPr lang="en-US" sz="2400"/>
              <a:t>. Encoding </a:t>
            </a:r>
            <a:r>
              <a:rPr lang="en-US" sz="2400" dirty="0"/>
              <a:t>and Decoding Meaning – </a:t>
            </a:r>
            <a:br>
              <a:rPr lang="en-US" sz="2400" dirty="0"/>
            </a:br>
            <a:r>
              <a:rPr lang="en-US" sz="2400" dirty="0"/>
              <a:t>Rhetoric and Persuasion – Sentence Architecture</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1004674966"/>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336</a:t>
            </a:r>
            <a:r>
              <a:rPr lang="en-US" sz="2400"/>
              <a:t>. Encoding </a:t>
            </a:r>
            <a:r>
              <a:rPr lang="en-US" sz="2400" dirty="0"/>
              <a:t>and Decoding Meaning – </a:t>
            </a:r>
            <a:br>
              <a:rPr lang="en-US" sz="2400" dirty="0"/>
            </a:br>
            <a:r>
              <a:rPr lang="en-US" sz="2400" dirty="0"/>
              <a:t>Rhetoric and Persuasion – Sentence Architecture</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5606736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4.  Stakeholder Type</a:t>
            </a:r>
          </a:p>
        </p:txBody>
      </p:sp>
      <p:sp>
        <p:nvSpPr>
          <p:cNvPr id="3" name="Content Placeholder 2"/>
          <p:cNvSpPr>
            <a:spLocks noGrp="1"/>
          </p:cNvSpPr>
          <p:nvPr>
            <p:ph idx="1"/>
          </p:nvPr>
        </p:nvSpPr>
        <p:spPr/>
        <p:txBody>
          <a:bodyPr>
            <a:normAutofit fontScale="92500" lnSpcReduction="10000"/>
          </a:bodyPr>
          <a:lstStyle/>
          <a:p>
            <a:r>
              <a:rPr lang="en-US" sz="1400" dirty="0"/>
              <a:t>Candidate Analytical Frameworks/Metrics/Actions</a:t>
            </a:r>
          </a:p>
          <a:p>
            <a:pPr lvl="1"/>
            <a:r>
              <a:rPr lang="en-US" sz="1400" dirty="0"/>
              <a:t>Compare roles of individuals and institutions as described in the system and/or technology specifications/policies with those set forth in emerging candidate security, IM and Privacy standards</a:t>
            </a:r>
          </a:p>
          <a:p>
            <a:pPr lvl="2"/>
            <a:r>
              <a:rPr lang="en-US" sz="1400" dirty="0"/>
              <a:t>Consider whether there are gaps in stakeholder assumptions or ambiguities in descriptions that can result in new or additional risks in system operation.</a:t>
            </a:r>
          </a:p>
          <a:p>
            <a:pPr lvl="3"/>
            <a:r>
              <a:rPr lang="en-US" sz="1400" dirty="0"/>
              <a:t>Consider direct risks (e.g., experience harm) and indirect risks (e.g., liability for harm)</a:t>
            </a:r>
          </a:p>
          <a:p>
            <a:pPr lvl="1"/>
            <a:r>
              <a:rPr lang="en-US" sz="1400" dirty="0"/>
              <a:t>Does the system and/or technology anticipate new roles (new stakeholder types) for which a behavioral/performance profile is not yet available? </a:t>
            </a:r>
          </a:p>
          <a:p>
            <a:pPr lvl="2"/>
            <a:r>
              <a:rPr lang="en-US" sz="1400" dirty="0"/>
              <a:t> If so, what are the attributes of that stakeholder type/role, and what are the implications of that role existing beyond the system and/or technology being analyzed?</a:t>
            </a:r>
          </a:p>
          <a:p>
            <a:pPr lvl="2"/>
            <a:r>
              <a:rPr lang="en-US" sz="1400" dirty="0"/>
              <a:t>Are there new conflicts of interest issues arising with the role?</a:t>
            </a:r>
          </a:p>
          <a:p>
            <a:pPr lvl="2"/>
            <a:r>
              <a:rPr lang="en-US" sz="1400" dirty="0"/>
              <a:t>Is the role subject to external regulation or contractual duties, etc. that will influence the operation of the system in ways not anticipated in the system requirements and/or technology specification? </a:t>
            </a:r>
          </a:p>
          <a:p>
            <a:pPr lvl="2"/>
            <a:r>
              <a:rPr lang="en-US" sz="1400" dirty="0"/>
              <a:t>Does a change in the specific party occupying a role alter the related risks of bias, conflict, etc.</a:t>
            </a:r>
          </a:p>
          <a:p>
            <a:pPr lvl="3"/>
            <a:r>
              <a:rPr lang="en-US" sz="1400" dirty="0"/>
              <a:t>Analog is having an individual versus institutional fiduciary act of your behalf</a:t>
            </a:r>
          </a:p>
          <a:p>
            <a:pPr lvl="1"/>
            <a:r>
              <a:rPr lang="en-US" sz="1400" dirty="0"/>
              <a:t>Is it possible to create “fail safe default states” to protect anticipated (and unanticipated) uses by various groups of stakeholders with unique vulnerabilities?</a:t>
            </a:r>
          </a:p>
          <a:p>
            <a:pPr lvl="2"/>
            <a:r>
              <a:rPr lang="en-US" sz="1000" dirty="0"/>
              <a:t>Compare to guards placed on industrial equipment to prevent against operator and bystander injuries</a:t>
            </a:r>
          </a:p>
          <a:p>
            <a:pPr lvl="1"/>
            <a:r>
              <a:rPr lang="en-US" sz="1400" dirty="0"/>
              <a:t>[Other]</a:t>
            </a:r>
          </a:p>
          <a:p>
            <a:pPr lvl="1"/>
            <a:endParaRPr lang="en-US" sz="1400" dirty="0"/>
          </a:p>
          <a:p>
            <a:r>
              <a:rPr lang="en-US" sz="1400" dirty="0"/>
              <a:t>References</a:t>
            </a:r>
          </a:p>
        </p:txBody>
      </p:sp>
    </p:spTree>
    <p:extLst>
      <p:ext uri="{BB962C8B-B14F-4D97-AF65-F5344CB8AC3E}">
        <p14:creationId xmlns:p14="http://schemas.microsoft.com/office/powerpoint/2010/main" val="1994642971"/>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337</a:t>
            </a:r>
            <a:r>
              <a:rPr lang="en-US" sz="2400"/>
              <a:t>. Encoding </a:t>
            </a:r>
            <a:r>
              <a:rPr lang="en-US" sz="2400" dirty="0"/>
              <a:t>and Decoding Meaning – </a:t>
            </a:r>
            <a:br>
              <a:rPr lang="en-US" sz="2400" dirty="0"/>
            </a:br>
            <a:r>
              <a:rPr lang="en-US" sz="2400" dirty="0"/>
              <a:t>Rhetoric and Persuasion – Figures of Argument</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2877341294"/>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337</a:t>
            </a:r>
            <a:r>
              <a:rPr lang="en-US" sz="2400"/>
              <a:t>. Encoding </a:t>
            </a:r>
            <a:r>
              <a:rPr lang="en-US" sz="2400" dirty="0"/>
              <a:t>and Decoding Meaning – </a:t>
            </a:r>
            <a:br>
              <a:rPr lang="en-US" sz="2400" dirty="0"/>
            </a:br>
            <a:r>
              <a:rPr lang="en-US" sz="2400" dirty="0"/>
              <a:t>Rhetoric and Persuasion – Figures of Argument</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296239146"/>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338</a:t>
            </a:r>
            <a:r>
              <a:rPr lang="en-US" sz="2400"/>
              <a:t>. Encoding </a:t>
            </a:r>
            <a:r>
              <a:rPr lang="en-US" sz="2400" dirty="0"/>
              <a:t>and Decoding Meaning – </a:t>
            </a:r>
            <a:br>
              <a:rPr lang="en-US" sz="2400" dirty="0"/>
            </a:br>
            <a:r>
              <a:rPr lang="en-US" sz="2400" dirty="0"/>
              <a:t>Rhetoric and Persuasion - Series</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1003234528"/>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338</a:t>
            </a:r>
            <a:r>
              <a:rPr lang="en-US" sz="2400"/>
              <a:t>. Encoding </a:t>
            </a:r>
            <a:r>
              <a:rPr lang="en-US" sz="2400" dirty="0"/>
              <a:t>and Decoding Meaning – </a:t>
            </a:r>
            <a:br>
              <a:rPr lang="en-US" sz="2400" dirty="0"/>
            </a:br>
            <a:r>
              <a:rPr lang="en-US" sz="2400" dirty="0"/>
              <a:t>Rhetoric and Persuasion - Series</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763529944"/>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339</a:t>
            </a:r>
            <a:r>
              <a:rPr lang="en-US" sz="2400"/>
              <a:t>. Encoding </a:t>
            </a:r>
            <a:r>
              <a:rPr lang="en-US" sz="2400" dirty="0"/>
              <a:t>and Decoding Meaning – </a:t>
            </a:r>
            <a:br>
              <a:rPr lang="en-US" sz="2400" dirty="0"/>
            </a:br>
            <a:r>
              <a:rPr lang="en-US" sz="2400" dirty="0"/>
              <a:t>Rhetoric and Persuasion – Prosody and Punctuation</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2049368758"/>
      </p:ext>
    </p:extLst>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339</a:t>
            </a:r>
            <a:r>
              <a:rPr lang="en-US" sz="2400"/>
              <a:t>. Encoding </a:t>
            </a:r>
            <a:r>
              <a:rPr lang="en-US" sz="2400" dirty="0"/>
              <a:t>and Decoding Meaning – </a:t>
            </a:r>
            <a:br>
              <a:rPr lang="en-US" sz="2400" dirty="0"/>
            </a:br>
            <a:r>
              <a:rPr lang="en-US" sz="2400" dirty="0"/>
              <a:t>Rhetoric and Persuasion – Prosody and Punctuation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856069240"/>
      </p:ext>
    </p:extLst>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340</a:t>
            </a:r>
            <a:r>
              <a:rPr lang="en-US" sz="2400"/>
              <a:t>. Encoding </a:t>
            </a:r>
            <a:r>
              <a:rPr lang="en-US" sz="2400" dirty="0"/>
              <a:t>and Decoding Meaning – </a:t>
            </a:r>
            <a:br>
              <a:rPr lang="en-US" sz="2400" dirty="0"/>
            </a:br>
            <a:r>
              <a:rPr lang="en-US" sz="2400" dirty="0"/>
              <a:t>Rhetoric and Persuasion– Interactions – Speaker and Audience Construction</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3518787500"/>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340</a:t>
            </a:r>
            <a:r>
              <a:rPr lang="en-US" sz="2400"/>
              <a:t>. Encoding </a:t>
            </a:r>
            <a:r>
              <a:rPr lang="en-US" sz="2400" dirty="0"/>
              <a:t>and Decoding Meaning – </a:t>
            </a:r>
            <a:br>
              <a:rPr lang="en-US" sz="2400" dirty="0"/>
            </a:br>
            <a:r>
              <a:rPr lang="en-US" sz="2400" dirty="0"/>
              <a:t>Rhetoric and Persuasion – Interactions – Speaker and Audience Construction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614827629"/>
      </p:ext>
    </p:extLst>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341</a:t>
            </a:r>
            <a:r>
              <a:rPr lang="en-US" sz="2400"/>
              <a:t>. Encoding </a:t>
            </a:r>
            <a:r>
              <a:rPr lang="en-US" sz="2400" dirty="0"/>
              <a:t>and Decoding Meaning – </a:t>
            </a:r>
            <a:br>
              <a:rPr lang="en-US" sz="2400" dirty="0"/>
            </a:br>
            <a:r>
              <a:rPr lang="en-US" sz="2400" dirty="0"/>
              <a:t>Rhetoric and Persuasion – Interaction – Incorporating Other Voices</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27167496"/>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341</a:t>
            </a:r>
            <a:r>
              <a:rPr lang="en-US" sz="2400"/>
              <a:t>. Encoding </a:t>
            </a:r>
            <a:r>
              <a:rPr lang="en-US" sz="2400" dirty="0"/>
              <a:t>and Decoding Meaning – </a:t>
            </a:r>
            <a:br>
              <a:rPr lang="en-US" sz="2400" dirty="0"/>
            </a:br>
            <a:r>
              <a:rPr lang="en-US" sz="2400" dirty="0"/>
              <a:t>Rhetoric and Persuasion – Interaction – Incorporating Other Voices</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3567354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  Community of Interest</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Networked security, IM and privacy technologies and systems typically seek to improve the reliability and reduce the risk (of security or privacy breaches) among one or more communities of interest (COIs).  </a:t>
            </a:r>
          </a:p>
          <a:p>
            <a:pPr lvl="1"/>
            <a:r>
              <a:rPr lang="en-US" dirty="0"/>
              <a:t>Different types of COIs have different rulemaking processes, forms of rules and and enforcement profiles.</a:t>
            </a:r>
          </a:p>
          <a:p>
            <a:pPr lvl="2"/>
            <a:r>
              <a:rPr lang="en-US" dirty="0"/>
              <a:t>and they generate and operate under different performance and risk metrics. </a:t>
            </a:r>
          </a:p>
          <a:p>
            <a:pPr lvl="1"/>
            <a:r>
              <a:rPr lang="en-US" dirty="0"/>
              <a:t>How will the analyzed system and/or technology affect and be integrated into the existing rules of target COIs and contiguous COIs?</a:t>
            </a:r>
          </a:p>
          <a:p>
            <a:pPr lvl="1"/>
            <a:r>
              <a:rPr lang="en-US" dirty="0"/>
              <a:t>What will be the effect of adoption by an organization or individual who is involved in more than one COI?</a:t>
            </a:r>
          </a:p>
          <a:p>
            <a:pPr lvl="2"/>
            <a:r>
              <a:rPr lang="en-US" dirty="0"/>
              <a:t>Will they experience risk-profile-fragmentation, like the identity fragmentation of pre-federated online identity systems?  </a:t>
            </a:r>
          </a:p>
          <a:p>
            <a:pPr lvl="1"/>
            <a:r>
              <a:rPr lang="en-US" dirty="0"/>
              <a:t>Is federation of the security, IM or Privacy service/function possible to alleviate fragmentation of security, IM and possible privacy gaps that might otherwise arise?</a:t>
            </a:r>
          </a:p>
          <a:p>
            <a:pPr lvl="2"/>
            <a:r>
              <a:rPr lang="en-US" dirty="0"/>
              <a:t>What are the hurdles to federating network risks among COIs?</a:t>
            </a:r>
          </a:p>
          <a:p>
            <a:pPr lvl="2"/>
            <a:r>
              <a:rPr lang="en-US" dirty="0"/>
              <a:t>What are risk implications of federation of service elements?</a:t>
            </a:r>
          </a:p>
          <a:p>
            <a:pPr lvl="1"/>
            <a:r>
              <a:rPr lang="en-US" dirty="0"/>
              <a:t>[Other?]</a:t>
            </a:r>
          </a:p>
          <a:p>
            <a:r>
              <a:rPr lang="en-US" dirty="0"/>
              <a:t>References</a:t>
            </a:r>
          </a:p>
          <a:p>
            <a:pPr lvl="1"/>
            <a:endParaRPr lang="en-US" dirty="0"/>
          </a:p>
        </p:txBody>
      </p:sp>
    </p:spTree>
    <p:extLst>
      <p:ext uri="{BB962C8B-B14F-4D97-AF65-F5344CB8AC3E}">
        <p14:creationId xmlns:p14="http://schemas.microsoft.com/office/powerpoint/2010/main" val="2027065448"/>
      </p:ext>
    </p:extLst>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342</a:t>
            </a:r>
            <a:r>
              <a:rPr lang="en-US" sz="2400"/>
              <a:t>. Encoding </a:t>
            </a:r>
            <a:r>
              <a:rPr lang="en-US" sz="2400" dirty="0"/>
              <a:t>and Decoding Meaning – </a:t>
            </a:r>
            <a:br>
              <a:rPr lang="en-US" sz="2400" dirty="0"/>
            </a:br>
            <a:r>
              <a:rPr lang="en-US" sz="2400" dirty="0"/>
              <a:t>Rhetoric and Persuasion – Interaction – Situation and Occasion</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2165119188"/>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342</a:t>
            </a:r>
            <a:r>
              <a:rPr lang="en-US" sz="2400"/>
              <a:t>. Encoding </a:t>
            </a:r>
            <a:r>
              <a:rPr lang="en-US" sz="2400" dirty="0"/>
              <a:t>and Decoding Meaning – </a:t>
            </a:r>
            <a:br>
              <a:rPr lang="en-US" sz="2400" dirty="0"/>
            </a:br>
            <a:r>
              <a:rPr lang="en-US" sz="2400" dirty="0"/>
              <a:t>Rhetoric and Persuasion – Interaction – Situation and Occasion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01019480"/>
      </p:ext>
    </p:extLst>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343</a:t>
            </a:r>
            <a:r>
              <a:rPr lang="en-US" sz="2400"/>
              <a:t>. Encoding </a:t>
            </a:r>
            <a:r>
              <a:rPr lang="en-US" sz="2400" dirty="0"/>
              <a:t>and Decoding Meaning – </a:t>
            </a:r>
            <a:br>
              <a:rPr lang="en-US" sz="2400" dirty="0"/>
            </a:br>
            <a:r>
              <a:rPr lang="en-US" sz="2400" dirty="0"/>
              <a:t>Rhetoric and Persuasion – Passage Construction - Coherence</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2091964005"/>
      </p:ext>
    </p:extLst>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343</a:t>
            </a:r>
            <a:r>
              <a:rPr lang="en-US" sz="2400"/>
              <a:t>. Encoding </a:t>
            </a:r>
            <a:r>
              <a:rPr lang="en-US" sz="2400" dirty="0"/>
              <a:t>and Decoding Meaning – </a:t>
            </a:r>
            <a:br>
              <a:rPr lang="en-US" sz="2400" dirty="0"/>
            </a:br>
            <a:r>
              <a:rPr lang="en-US" sz="2400" dirty="0"/>
              <a:t>Rhetoric and Persuasion – Passage Construction - Coherence</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103040740"/>
      </p:ext>
    </p:extLst>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344</a:t>
            </a:r>
            <a:r>
              <a:rPr lang="en-US" sz="2400"/>
              <a:t>. Encoding </a:t>
            </a:r>
            <a:r>
              <a:rPr lang="en-US" sz="2400" dirty="0"/>
              <a:t>and Decoding Meaning – </a:t>
            </a:r>
            <a:br>
              <a:rPr lang="en-US" sz="2400" dirty="0"/>
            </a:br>
            <a:r>
              <a:rPr lang="en-US" sz="2400" dirty="0"/>
              <a:t>Rhetoric and Persuasion – Passage Patterns</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3607193342"/>
      </p:ext>
    </p:extLst>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344</a:t>
            </a:r>
            <a:r>
              <a:rPr lang="en-US" sz="2400"/>
              <a:t>. Encoding </a:t>
            </a:r>
            <a:r>
              <a:rPr lang="en-US" sz="2400" dirty="0"/>
              <a:t>and Decoding Meaning – </a:t>
            </a:r>
            <a:br>
              <a:rPr lang="en-US" sz="2400" dirty="0"/>
            </a:br>
            <a:r>
              <a:rPr lang="en-US" sz="2400" dirty="0"/>
              <a:t>Rhetoric and Persuasion – Passage Patterns</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588610822"/>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345</a:t>
            </a:r>
            <a:r>
              <a:rPr lang="en-US" sz="2400"/>
              <a:t>. Encoding </a:t>
            </a:r>
            <a:r>
              <a:rPr lang="en-US" sz="2400" dirty="0"/>
              <a:t>and Decoding Meaning – </a:t>
            </a:r>
            <a:br>
              <a:rPr lang="en-US" sz="2400" dirty="0"/>
            </a:br>
            <a:r>
              <a:rPr lang="en-US" sz="2400" dirty="0"/>
              <a:t>Rhetoric and Persuasion - Amplification</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4102523069"/>
      </p:ext>
    </p:extLst>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345</a:t>
            </a:r>
            <a:r>
              <a:rPr lang="en-US" sz="2400"/>
              <a:t>. Encoding </a:t>
            </a:r>
            <a:r>
              <a:rPr lang="en-US" sz="2400" dirty="0"/>
              <a:t>and Decoding Meaning – </a:t>
            </a:r>
            <a:br>
              <a:rPr lang="en-US" sz="2400" dirty="0"/>
            </a:br>
            <a:r>
              <a:rPr lang="en-US" sz="2400" dirty="0"/>
              <a:t>Rhetoric and Persuasion - Amplification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87587591"/>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346</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18 Atlas slides dealing with “Rhetoric and Persuasion” borrow their overall framing (and condensed titles) from the book “Rhetorical Style – The Uses of Language in Persuasion,” (Jeanne Fahnestock, Oxford University Press, 2011.   This slide 328 reflects the discussion in chapter 1 (“_____”).  Please see the individual chapters of the referenced text for a more comprehensive treatment of the risks associated with each different analytical framing of for rhetoric and persuasive elements of socio-technical system interactions and outputs.</a:t>
            </a:r>
          </a:p>
          <a:p>
            <a:pPr lvl="1"/>
            <a:endParaRPr lang="en-US" dirty="0"/>
          </a:p>
          <a:p>
            <a:endParaRPr lang="en-US" dirty="0"/>
          </a:p>
        </p:txBody>
      </p:sp>
    </p:spTree>
    <p:extLst>
      <p:ext uri="{BB962C8B-B14F-4D97-AF65-F5344CB8AC3E}">
        <p14:creationId xmlns:p14="http://schemas.microsoft.com/office/powerpoint/2010/main" val="2934982619"/>
      </p:ext>
    </p:extLst>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346</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453574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  Community of Interest</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For maximum speed of solution adoption, look for various analytical and procedural interfacing opportunities (“hooks”) into rulemaking processes and outputs/deliverables/artifacts of existing COIs such as:</a:t>
            </a:r>
          </a:p>
          <a:p>
            <a:pPr lvl="2"/>
            <a:r>
              <a:rPr lang="en-US" dirty="0"/>
              <a:t>State, local and federal governments (output = laws and regulations, enforcement policies, etc.)</a:t>
            </a:r>
          </a:p>
          <a:p>
            <a:pPr lvl="2"/>
            <a:r>
              <a:rPr lang="en-US" dirty="0"/>
              <a:t>Regional Trade Agreements (output=treaties and directives)</a:t>
            </a:r>
          </a:p>
          <a:p>
            <a:pPr lvl="2"/>
            <a:r>
              <a:rPr lang="en-US" dirty="0"/>
              <a:t>Communities (output = norms and ethics)</a:t>
            </a:r>
          </a:p>
          <a:p>
            <a:pPr lvl="2"/>
            <a:r>
              <a:rPr lang="en-US" dirty="0"/>
              <a:t>Markets (output = trading metrics)</a:t>
            </a:r>
          </a:p>
          <a:p>
            <a:pPr lvl="2"/>
            <a:r>
              <a:rPr lang="en-US" dirty="0"/>
              <a:t>Technical SSOs (output = specifications and IP cross licenses)</a:t>
            </a:r>
          </a:p>
          <a:p>
            <a:pPr lvl="2"/>
            <a:r>
              <a:rPr lang="en-US" dirty="0"/>
              <a:t>Industry associations (output = certification marks and standards)</a:t>
            </a:r>
          </a:p>
          <a:p>
            <a:pPr lvl="2"/>
            <a:r>
              <a:rPr lang="en-US" dirty="0"/>
              <a:t>Companies (output = products and services, policies)</a:t>
            </a:r>
          </a:p>
          <a:p>
            <a:pPr lvl="2"/>
            <a:r>
              <a:rPr lang="en-US" dirty="0"/>
              <a:t>Networks (output = operating standards)</a:t>
            </a:r>
          </a:p>
          <a:p>
            <a:pPr lvl="2"/>
            <a:r>
              <a:rPr lang="en-US" dirty="0"/>
              <a:t>Supply chains (output = contract terms)</a:t>
            </a:r>
          </a:p>
          <a:p>
            <a:pPr lvl="1"/>
            <a:r>
              <a:rPr lang="en-US" dirty="0"/>
              <a:t>[Other?]</a:t>
            </a:r>
          </a:p>
          <a:p>
            <a:pPr lvl="1"/>
            <a:endParaRPr lang="en-US" dirty="0"/>
          </a:p>
          <a:p>
            <a:r>
              <a:rPr lang="en-US" dirty="0"/>
              <a:t>References</a:t>
            </a:r>
          </a:p>
          <a:p>
            <a:pPr lvl="1"/>
            <a:endParaRPr lang="en-US" dirty="0"/>
          </a:p>
        </p:txBody>
      </p:sp>
    </p:spTree>
    <p:extLst>
      <p:ext uri="{BB962C8B-B14F-4D97-AF65-F5344CB8AC3E}">
        <p14:creationId xmlns:p14="http://schemas.microsoft.com/office/powerpoint/2010/main" val="2752121831"/>
      </p:ext>
    </p:extLst>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347</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453536"/>
      </p:ext>
    </p:extLst>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347</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98465200"/>
      </p:ext>
    </p:extLst>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348</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86127123"/>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348</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711027740"/>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349</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78557284"/>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349</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980513635"/>
      </p:ext>
    </p:extLst>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350</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45492565"/>
      </p:ext>
    </p:extLst>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350</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684541966"/>
      </p:ext>
    </p:extLst>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351</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38297880"/>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351</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9428585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  Bias - Individual</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Operation of socio-technical systems (such as online products and services, etc.) depend on reliable performance and behavior of technologies and people.  </a:t>
            </a:r>
          </a:p>
          <a:p>
            <a:pPr lvl="1"/>
            <a:r>
              <a:rPr lang="en-US" dirty="0"/>
              <a:t>Does (and how does) the reviewed system and/or technology address variation in individual behavior (and consequent system un-reliability) due to individual bias?</a:t>
            </a:r>
          </a:p>
          <a:p>
            <a:pPr lvl="2"/>
            <a:r>
              <a:rPr lang="en-US" dirty="0"/>
              <a:t>Individuals in role of users</a:t>
            </a:r>
          </a:p>
          <a:p>
            <a:pPr lvl="2"/>
            <a:r>
              <a:rPr lang="en-US" dirty="0"/>
              <a:t>Individuals in roles as system operators</a:t>
            </a:r>
          </a:p>
          <a:p>
            <a:pPr lvl="1"/>
            <a:r>
              <a:rPr lang="en-US" dirty="0"/>
              <a:t>In what ways can bias be referenced and applied as a </a:t>
            </a:r>
            <a:r>
              <a:rPr lang="en-US" i="1" dirty="0"/>
              <a:t>positive</a:t>
            </a:r>
            <a:r>
              <a:rPr lang="en-US" dirty="0"/>
              <a:t> factor in the recruitment of populations needed for such network-dependent strategies as “neighborhood watch,” “crowd-sourcing of security solutions,” etc.?</a:t>
            </a:r>
          </a:p>
          <a:p>
            <a:pPr lvl="1"/>
            <a:r>
              <a:rPr lang="en-US" dirty="0"/>
              <a:t>[Other?]</a:t>
            </a:r>
          </a:p>
          <a:p>
            <a:r>
              <a:rPr lang="en-US" dirty="0"/>
              <a:t>References</a:t>
            </a:r>
          </a:p>
          <a:p>
            <a:pPr lvl="1"/>
            <a:r>
              <a:rPr lang="en-US" dirty="0"/>
              <a:t>“Processing Inaccurate Information – Theoretical and Applied Perspectives From Cognitive Science and the Educational Sciences,” Edited by Rapp and Braasch (MIT Press, 2014)</a:t>
            </a:r>
          </a:p>
          <a:p>
            <a:pPr lvl="1"/>
            <a:r>
              <a:rPr lang="en-US" dirty="0"/>
              <a:t>See Risk Maps for “Bias – Cognitive - ___”</a:t>
            </a:r>
          </a:p>
        </p:txBody>
      </p:sp>
    </p:spTree>
    <p:extLst>
      <p:ext uri="{BB962C8B-B14F-4D97-AF65-F5344CB8AC3E}">
        <p14:creationId xmlns:p14="http://schemas.microsoft.com/office/powerpoint/2010/main" val="1949461518"/>
      </p:ext>
    </p:extLst>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352</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125968707"/>
      </p:ext>
    </p:extLst>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352</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173543772"/>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353</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47979767"/>
      </p:ext>
    </p:extLst>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353</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3861443160"/>
      </p:ext>
    </p:extLst>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354</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009365619"/>
      </p:ext>
    </p:extLst>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354</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953942843"/>
      </p:ext>
    </p:extLst>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355</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59049538"/>
      </p:ext>
    </p:extLst>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355</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894127161"/>
      </p:ext>
    </p:extLst>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356</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4398846"/>
      </p:ext>
    </p:extLst>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356</a:t>
            </a:r>
            <a:r>
              <a:rPr lang="en-US" sz="2400"/>
              <a:t>. Encoding </a:t>
            </a:r>
            <a:r>
              <a:rPr lang="en-US" sz="2400" dirty="0"/>
              <a:t>and Decoding Meaning – </a:t>
            </a:r>
            <a:br>
              <a:rPr lang="en-US" sz="2400" dirty="0"/>
            </a:br>
            <a:r>
              <a:rPr lang="en-US" sz="2400" dirty="0"/>
              <a:t>Rhetoric and Persuasion</a:t>
            </a:r>
          </a:p>
        </p:txBody>
      </p:sp>
      <p:sp>
        <p:nvSpPr>
          <p:cNvPr id="3" name="Content Placeholder 2"/>
          <p:cNvSpPr>
            <a:spLocks noGrp="1"/>
          </p:cNvSpPr>
          <p:nvPr>
            <p:ph idx="1"/>
          </p:nvPr>
        </p:nvSpPr>
        <p:spPr/>
        <p:txBody>
          <a:bodyPr/>
          <a:lstStyle/>
          <a:p>
            <a:r>
              <a:rPr lang="en-US" sz="2400" dirty="0"/>
              <a:t>Candidate Analytical Frameworks/Metrics/Actions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1911524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  Bias - Individual</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Bias as a negative system and/or technology performance factor</a:t>
            </a:r>
          </a:p>
          <a:p>
            <a:pPr lvl="2"/>
            <a:r>
              <a:rPr lang="en-US" dirty="0"/>
              <a:t>There are myriad biases that can negatively affect individual behavior.  These include recency bias, bandwagon effect and many others.  Some of the significant individual biases are included as separate Risk Maps under the headings “Bias – Cognitive.”  See, </a:t>
            </a:r>
            <a:r>
              <a:rPr lang="en-US" dirty="0">
                <a:hlinkClick r:id="rId2"/>
              </a:rPr>
              <a:t>https://en.wikipedia.org/wiki/List_of_cognitive_biases</a:t>
            </a:r>
            <a:r>
              <a:rPr lang="en-US" dirty="0"/>
              <a:t> </a:t>
            </a:r>
          </a:p>
          <a:p>
            <a:pPr lvl="2"/>
            <a:r>
              <a:rPr lang="en-US" dirty="0"/>
              <a:t>What are metrics to capture presence and potential harms of various biases?</a:t>
            </a:r>
          </a:p>
          <a:p>
            <a:pPr lvl="1"/>
            <a:r>
              <a:rPr lang="en-US" dirty="0">
                <a:solidFill>
                  <a:srgbClr val="000000"/>
                </a:solidFill>
              </a:rPr>
              <a:t>Awareness (and mapping) of individual heuristics and biases typical of the roles involved in a given system and/or technology operation can help to positively influence the design, development and deployment of a given system and/or technology</a:t>
            </a:r>
          </a:p>
          <a:p>
            <a:pPr lvl="2"/>
            <a:r>
              <a:rPr lang="en-US" dirty="0">
                <a:solidFill>
                  <a:srgbClr val="000000"/>
                </a:solidFill>
              </a:rPr>
              <a:t>E.g., it is easier to deploy flashlights and batteries after a blackout due to “recency bias”</a:t>
            </a:r>
          </a:p>
          <a:p>
            <a:pPr lvl="2"/>
            <a:r>
              <a:rPr lang="en-US" dirty="0">
                <a:solidFill>
                  <a:srgbClr val="000000"/>
                </a:solidFill>
              </a:rPr>
              <a:t>E.g., it is easier to sell security services to a family in a neighborhood that has experienced burglaries, etc.</a:t>
            </a:r>
          </a:p>
          <a:p>
            <a:pPr lvl="2"/>
            <a:r>
              <a:rPr lang="en-US" dirty="0">
                <a:solidFill>
                  <a:srgbClr val="000000"/>
                </a:solidFill>
              </a:rPr>
              <a:t>Flocking behavior in markets</a:t>
            </a:r>
          </a:p>
          <a:p>
            <a:pPr lvl="2"/>
            <a:r>
              <a:rPr lang="en-US" dirty="0">
                <a:solidFill>
                  <a:srgbClr val="000000"/>
                </a:solidFill>
              </a:rPr>
              <a:t>Viral memes movements</a:t>
            </a:r>
          </a:p>
          <a:p>
            <a:pPr lvl="1"/>
            <a:r>
              <a:rPr lang="en-US" dirty="0">
                <a:solidFill>
                  <a:srgbClr val="000000"/>
                </a:solidFill>
              </a:rPr>
              <a:t>[Other?]</a:t>
            </a:r>
          </a:p>
          <a:p>
            <a:r>
              <a:rPr lang="en-US" dirty="0">
                <a:solidFill>
                  <a:srgbClr val="000000"/>
                </a:solidFill>
              </a:rPr>
              <a:t>References</a:t>
            </a:r>
          </a:p>
        </p:txBody>
      </p:sp>
    </p:spTree>
    <p:extLst>
      <p:ext uri="{BB962C8B-B14F-4D97-AF65-F5344CB8AC3E}">
        <p14:creationId xmlns:p14="http://schemas.microsoft.com/office/powerpoint/2010/main" val="193481909"/>
      </p:ext>
    </p:extLst>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357</a:t>
            </a:r>
            <a:r>
              <a:rPr lang="en-US" sz="2400"/>
              <a:t>.   Encoding </a:t>
            </a:r>
            <a:r>
              <a:rPr lang="en-US" sz="2400" dirty="0"/>
              <a:t>and Decoding Meaning -  </a:t>
            </a:r>
            <a:br>
              <a:rPr lang="en-US" sz="2400" dirty="0"/>
            </a:br>
            <a:r>
              <a:rPr lang="en-US" sz="2400" dirty="0"/>
              <a:t>Simulacrum -  First Order</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The metric is not the same as the phenomenon</a:t>
            </a:r>
          </a:p>
          <a:p>
            <a:pPr lvl="2"/>
            <a:r>
              <a:rPr lang="en-US" dirty="0"/>
              <a:t>First order simulacrum challenges arise in the gap between reality and representation</a:t>
            </a:r>
          </a:p>
          <a:p>
            <a:pPr lvl="2"/>
            <a:r>
              <a:rPr lang="en-US" dirty="0"/>
              <a:t>First order question regards the fidelity with which the system representation of reality (expressed in its metrics, parameters, operating assumptions, etc.) reflects an objective reality</a:t>
            </a:r>
          </a:p>
          <a:p>
            <a:pPr lvl="3"/>
            <a:r>
              <a:rPr lang="en-US" dirty="0"/>
              <a:t>“objective reality” is one that operates independently of the system stakeholders, and the knowledge and awareness of which can benefit stakeholders</a:t>
            </a:r>
          </a:p>
          <a:p>
            <a:pPr lvl="1"/>
            <a:r>
              <a:rPr lang="en-US" dirty="0"/>
              <a:t>How can system stakeholders be confident that  the system metrics and representations are a reasonable reflection of reality?</a:t>
            </a:r>
          </a:p>
          <a:p>
            <a:pPr lvl="2"/>
            <a:r>
              <a:rPr lang="en-US" dirty="0"/>
              <a:t>“Reality” includes the (physical and relational) operating environment of the system including those parameters that are relevant to system operation</a:t>
            </a:r>
          </a:p>
          <a:p>
            <a:pPr lvl="1"/>
            <a:r>
              <a:rPr lang="en-US" dirty="0"/>
              <a:t>What is the ”reality” conveyed by the system to system stakeholders?</a:t>
            </a:r>
          </a:p>
          <a:p>
            <a:pPr lvl="2"/>
            <a:r>
              <a:rPr lang="en-US" dirty="0"/>
              <a:t>Does that conveyed “reality” appropriately characterize variables that are relevant to the stakeholders?</a:t>
            </a:r>
          </a:p>
          <a:p>
            <a:pPr lvl="2"/>
            <a:r>
              <a:rPr lang="en-US" dirty="0"/>
              <a:t>Are there </a:t>
            </a:r>
            <a:r>
              <a:rPr lang="en-US" dirty="0" err="1"/>
              <a:t>elemenets</a:t>
            </a:r>
            <a:r>
              <a:rPr lang="en-US" dirty="0"/>
              <a:t> of “reality” beyond the system generated metrics that would be relevant to stakeholders if they were consumed or measured by the system?</a:t>
            </a:r>
          </a:p>
          <a:p>
            <a:pPr lvl="1"/>
            <a:r>
              <a:rPr lang="en-US" dirty="0"/>
              <a:t>the Senders, receivers and intermediaries each encode and decode metrics/signals that they rely upon to inform and de-risk their future interactions with the system</a:t>
            </a:r>
          </a:p>
          <a:p>
            <a:pPr lvl="1"/>
            <a:r>
              <a:rPr lang="en-US" dirty="0"/>
              <a:t>To what degree do the metrics provided by the system enhance or detract from the the ability of the sender, receiver or intermediary to perceive the “real” operation of the system</a:t>
            </a:r>
          </a:p>
          <a:p>
            <a:pPr lvl="2"/>
            <a:r>
              <a:rPr lang="en-US" dirty="0"/>
              <a:t>“Real” internal system operation perspective</a:t>
            </a:r>
          </a:p>
          <a:p>
            <a:pPr lvl="2"/>
            <a:r>
              <a:rPr lang="en-US" dirty="0"/>
              <a:t>“Real” external insight into the relationship of the system to other systems</a:t>
            </a:r>
          </a:p>
          <a:p>
            <a:pPr lvl="1"/>
            <a:r>
              <a:rPr lang="en-US" dirty="0"/>
              <a:t>For purposes of this analysis, “Real” environment and operation of the system means “functional reality,” i.e., provides a sense of the system, and the environment in which it </a:t>
            </a:r>
            <a:r>
              <a:rPr lang="en-US" dirty="0" err="1"/>
              <a:t>operratoes</a:t>
            </a:r>
            <a:r>
              <a:rPr lang="en-US" dirty="0"/>
              <a:t> that is sufficiently relevant and comprehensive that it allows for the appropriate calibration and tuning of the system so that it can perform within expected parameters</a:t>
            </a:r>
          </a:p>
          <a:p>
            <a:pPr lvl="2"/>
            <a:r>
              <a:rPr lang="en-US" dirty="0"/>
              <a:t>Not a matter of sensing “objective reality”</a:t>
            </a:r>
          </a:p>
          <a:p>
            <a:pPr lvl="2"/>
            <a:r>
              <a:rPr lang="en-US" dirty="0"/>
              <a:t>Must be empirically testable as part of the reasonable operation of the system.</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98248465"/>
      </p:ext>
    </p:extLst>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357</a:t>
            </a:r>
            <a:r>
              <a:rPr lang="en-US" sz="2400"/>
              <a:t>.   Encoding </a:t>
            </a:r>
            <a:r>
              <a:rPr lang="en-US" sz="2400" dirty="0"/>
              <a:t>and Decoding Meaning -  </a:t>
            </a:r>
            <a:br>
              <a:rPr lang="en-US" sz="2400" dirty="0"/>
            </a:br>
            <a:r>
              <a:rPr lang="en-US" sz="2400" dirty="0"/>
              <a:t>Simulacrum -  First Order</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Cross-check system metrics with other external sources to confirm fidelity of system first order simulacrum</a:t>
            </a:r>
          </a:p>
          <a:p>
            <a:pPr lvl="1"/>
            <a:r>
              <a:rPr lang="en-US" sz="2400" dirty="0"/>
              <a:t>Provide clear “calibration” criteria for confirming that system metrics/output reflect functional reality for </a:t>
            </a:r>
            <a:r>
              <a:rPr lang="en-US" sz="2400" dirty="0" err="1"/>
              <a:t>edch</a:t>
            </a:r>
            <a:r>
              <a:rPr lang="en-US" sz="2400" dirty="0"/>
              <a:t> stakeholder</a:t>
            </a:r>
          </a:p>
          <a:p>
            <a:pPr lvl="1"/>
            <a:r>
              <a:rPr lang="en-US" sz="2400" dirty="0"/>
              <a:t>New technology system operation/output/metrics can be “ground-</a:t>
            </a:r>
            <a:r>
              <a:rPr lang="en-US" sz="2400" dirty="0" err="1"/>
              <a:t>truthed</a:t>
            </a:r>
            <a:r>
              <a:rPr lang="en-US" sz="2400" dirty="0"/>
              <a:t>” with respect to </a:t>
            </a:r>
            <a:r>
              <a:rPr lang="en-US" sz="2400" dirty="0" err="1"/>
              <a:t>informatni</a:t>
            </a:r>
            <a:r>
              <a:rPr lang="en-US" sz="2400" dirty="0"/>
              <a:t> generated by other technical and socio-technical systems</a:t>
            </a:r>
          </a:p>
          <a:p>
            <a:pPr lvl="2"/>
            <a:r>
              <a:rPr lang="en-US" sz="2000" dirty="0"/>
              <a:t>Operation and metrics of organizational legacy systems can offer familiar “touchpoints” to evaluate new technology operations</a:t>
            </a:r>
          </a:p>
          <a:p>
            <a:pPr lvl="3"/>
            <a:r>
              <a:rPr lang="en-US" sz="1600" dirty="0"/>
              <a:t>Where new technologies operate with </a:t>
            </a:r>
            <a:r>
              <a:rPr lang="en-US" sz="1600" dirty="0" err="1"/>
              <a:t>respct</a:t>
            </a:r>
            <a:r>
              <a:rPr lang="en-US" sz="1600" dirty="0"/>
              <a:t> to new inte3ractions and relationships, legacy system metrics might not be available or relevant to evaluate new technology effectiveness in de-risking and leverage.</a:t>
            </a:r>
          </a:p>
          <a:p>
            <a:pPr lvl="1"/>
            <a:endParaRPr lang="en-US" sz="2400" dirty="0"/>
          </a:p>
          <a:p>
            <a:pPr lvl="1"/>
            <a:r>
              <a:rPr lang="en-US" dirty="0"/>
              <a:t>[Other?]</a:t>
            </a:r>
          </a:p>
          <a:p>
            <a:r>
              <a:rPr lang="en-US" dirty="0"/>
              <a:t>References</a:t>
            </a:r>
          </a:p>
          <a:p>
            <a:pPr lvl="1"/>
            <a:r>
              <a:rPr lang="en-US" dirty="0"/>
              <a:t>Simulations by John Baudrillard (Semiotext - 1983) describes successive phases of abstraction of  image and measurement as follows:</a:t>
            </a:r>
          </a:p>
          <a:p>
            <a:pPr lvl="2"/>
            <a:r>
              <a:rPr lang="en-US" baseline="30000" dirty="0"/>
              <a:t>1st order -  the system representation/metric is the reflection of basic reality</a:t>
            </a:r>
          </a:p>
          <a:p>
            <a:pPr lvl="2"/>
            <a:r>
              <a:rPr lang="en-US" baseline="30000" dirty="0"/>
              <a:t>2nd order –the system representation/metric masks and perverts a basic reality</a:t>
            </a:r>
          </a:p>
          <a:p>
            <a:pPr lvl="2"/>
            <a:r>
              <a:rPr lang="en-US" baseline="30000" dirty="0"/>
              <a:t>3rd order – the system representation/metric masks the absence of a basic reality</a:t>
            </a:r>
          </a:p>
          <a:p>
            <a:pPr lvl="2"/>
            <a:r>
              <a:rPr lang="en-US" baseline="30000" dirty="0"/>
              <a:t>4th order – the system representation/metric bears no relation to any reality whatever:  it is Its own pure simulacrum</a:t>
            </a:r>
            <a:endParaRPr lang="en-US" dirty="0"/>
          </a:p>
          <a:p>
            <a:endParaRPr lang="en-US" dirty="0"/>
          </a:p>
        </p:txBody>
      </p:sp>
    </p:spTree>
    <p:extLst>
      <p:ext uri="{BB962C8B-B14F-4D97-AF65-F5344CB8AC3E}">
        <p14:creationId xmlns:p14="http://schemas.microsoft.com/office/powerpoint/2010/main" val="3648337855"/>
      </p:ext>
    </p:extLst>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358</a:t>
            </a:r>
            <a:r>
              <a:rPr lang="en-US" sz="2400"/>
              <a:t>.  Encoding </a:t>
            </a:r>
            <a:r>
              <a:rPr lang="en-US" sz="2400" dirty="0"/>
              <a:t>and Decoding Meaning -  </a:t>
            </a:r>
            <a:br>
              <a:rPr lang="en-US" sz="2400" dirty="0"/>
            </a:br>
            <a:r>
              <a:rPr lang="en-US" sz="2400" dirty="0"/>
              <a:t>Simulacrum -  Second Order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System representations and metrics are not, themselves, reality, so those outputs may alter/pervert reality</a:t>
            </a:r>
          </a:p>
          <a:p>
            <a:pPr lvl="2"/>
            <a:r>
              <a:rPr lang="en-US" dirty="0"/>
              <a:t>Metrics may intentionally alter reality</a:t>
            </a:r>
          </a:p>
          <a:p>
            <a:pPr lvl="2"/>
            <a:r>
              <a:rPr lang="en-US" dirty="0"/>
              <a:t>Metrics may un-intentionally alter reality</a:t>
            </a:r>
          </a:p>
          <a:p>
            <a:pPr lvl="2"/>
            <a:r>
              <a:rPr lang="en-US" dirty="0"/>
              <a:t>Need different strategies to address intentional versus unintentional application of altered system metrics</a:t>
            </a:r>
          </a:p>
          <a:p>
            <a:pPr lvl="1"/>
            <a:r>
              <a:rPr lang="en-US" dirty="0"/>
              <a:t>Consumption and application by system stakeholders of altered reflections/metrics for reality can lead to ill-founded behaviors and strategies</a:t>
            </a:r>
          </a:p>
          <a:p>
            <a:pPr lvl="2"/>
            <a:r>
              <a:rPr lang="en-US" dirty="0"/>
              <a:t>Detrimental reliance can lead to legal liability if system operators have a duty to stakeholders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21664189"/>
      </p:ext>
    </p:extLst>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358</a:t>
            </a:r>
            <a:r>
              <a:rPr lang="en-US" sz="2400"/>
              <a:t>.   Encoding </a:t>
            </a:r>
            <a:r>
              <a:rPr lang="en-US" sz="2400" dirty="0"/>
              <a:t>and Decoding Meaning -  </a:t>
            </a:r>
            <a:br>
              <a:rPr lang="en-US" sz="2400" dirty="0"/>
            </a:br>
            <a:r>
              <a:rPr lang="en-US" sz="2400" dirty="0"/>
              <a:t>Simulacrum -  Second Order </a:t>
            </a:r>
          </a:p>
        </p:txBody>
      </p:sp>
      <p:sp>
        <p:nvSpPr>
          <p:cNvPr id="3" name="Content Placeholder 2"/>
          <p:cNvSpPr>
            <a:spLocks noGrp="1"/>
          </p:cNvSpPr>
          <p:nvPr>
            <p:ph idx="1"/>
          </p:nvPr>
        </p:nvSpPr>
        <p:spPr/>
        <p:txBody>
          <a:bodyPr>
            <a:normAutofit fontScale="47500" lnSpcReduction="20000"/>
          </a:bodyPr>
          <a:lstStyle/>
          <a:p>
            <a:r>
              <a:rPr lang="en-US" sz="2800" dirty="0"/>
              <a:t>Candidate Analytical Frameworks/Metrics/Actions</a:t>
            </a:r>
          </a:p>
          <a:p>
            <a:pPr lvl="1"/>
            <a:r>
              <a:rPr lang="en-US" sz="2400" dirty="0"/>
              <a:t>See candidate analytical frameworks/metrics/actions for “First Order </a:t>
            </a:r>
            <a:r>
              <a:rPr lang="en-US" sz="2400" dirty="0" err="1"/>
              <a:t>Simulcrum</a:t>
            </a:r>
            <a:r>
              <a:rPr lang="en-US" sz="2400" dirty="0"/>
              <a:t>”</a:t>
            </a:r>
          </a:p>
          <a:p>
            <a:pPr lvl="2"/>
            <a:r>
              <a:rPr lang="en-US" sz="2000" dirty="0"/>
              <a:t>Second order and second order simulacrum both assume the existence of a basic reality that is measured by the system and in which the system operates</a:t>
            </a:r>
          </a:p>
          <a:p>
            <a:pPr lvl="3"/>
            <a:r>
              <a:rPr lang="en-US" sz="1600" dirty="0"/>
              <a:t>Some strategies to address first order and second order simulacrum overlap</a:t>
            </a:r>
          </a:p>
          <a:p>
            <a:pPr lvl="1"/>
            <a:r>
              <a:rPr lang="en-US" sz="2400" dirty="0"/>
              <a:t>If the Second Order </a:t>
            </a:r>
            <a:r>
              <a:rPr lang="en-US" sz="2400" dirty="0" err="1"/>
              <a:t>Simulcrum</a:t>
            </a:r>
            <a:r>
              <a:rPr lang="en-US" sz="2400" dirty="0"/>
              <a:t> is due to intentional action of a stakeholder, consider the nature of the strategies needed to address the “intentional” source of risk</a:t>
            </a:r>
          </a:p>
          <a:p>
            <a:pPr lvl="2"/>
            <a:r>
              <a:rPr lang="en-US" sz="2000" dirty="0"/>
              <a:t>Intentional actions are more persistent</a:t>
            </a:r>
          </a:p>
          <a:p>
            <a:pPr lvl="2"/>
            <a:r>
              <a:rPr lang="en-US" sz="2000" dirty="0"/>
              <a:t>Agenda of intentional actor may not be obvious to other stakeholders</a:t>
            </a:r>
          </a:p>
          <a:p>
            <a:pPr lvl="1"/>
            <a:r>
              <a:rPr lang="en-US" sz="2400" dirty="0"/>
              <a:t>If Second Order </a:t>
            </a:r>
            <a:r>
              <a:rPr lang="en-US" sz="2400" dirty="0" err="1"/>
              <a:t>Simulcrum</a:t>
            </a:r>
            <a:r>
              <a:rPr lang="en-US" sz="2400" dirty="0"/>
              <a:t> is due to </a:t>
            </a:r>
            <a:r>
              <a:rPr lang="en-US" sz="2400" dirty="0" err="1"/>
              <a:t>accikdent</a:t>
            </a:r>
            <a:r>
              <a:rPr lang="en-US" sz="2400" dirty="0"/>
              <a:t> or inadvertence, consider nature of strategies needed to </a:t>
            </a:r>
            <a:r>
              <a:rPr lang="en-US" sz="2400" dirty="0" err="1"/>
              <a:t>addrees</a:t>
            </a:r>
            <a:r>
              <a:rPr lang="en-US" sz="2400" dirty="0"/>
              <a:t> the “accidental” source of risk</a:t>
            </a:r>
          </a:p>
          <a:p>
            <a:pPr lvl="2"/>
            <a:r>
              <a:rPr lang="en-US" sz="2000" dirty="0"/>
              <a:t>Accidental actions are less persistent</a:t>
            </a:r>
          </a:p>
          <a:p>
            <a:pPr lvl="3"/>
            <a:r>
              <a:rPr lang="en-US" sz="1600" dirty="0"/>
              <a:t>Caused by non-linear behaviors of complex systems</a:t>
            </a:r>
          </a:p>
          <a:p>
            <a:pPr lvl="1"/>
            <a:r>
              <a:rPr lang="en-US" sz="2400" dirty="0"/>
              <a:t>In formulating response to the presence of second order simulacrum in system operation, consider the timing and manner in which the metric or system reflection that manifests the second order simulacrum is introduced into the system</a:t>
            </a:r>
          </a:p>
          <a:p>
            <a:pPr lvl="2"/>
            <a:r>
              <a:rPr lang="en-US" sz="2000" dirty="0"/>
              <a:t>Design phase</a:t>
            </a:r>
          </a:p>
          <a:p>
            <a:pPr lvl="2"/>
            <a:r>
              <a:rPr lang="en-US" sz="2000" dirty="0" err="1"/>
              <a:t>Developmemnt</a:t>
            </a:r>
            <a:r>
              <a:rPr lang="en-US" sz="2000" dirty="0"/>
              <a:t> phase</a:t>
            </a:r>
          </a:p>
          <a:p>
            <a:pPr lvl="2"/>
            <a:r>
              <a:rPr lang="en-US" sz="2000" dirty="0"/>
              <a:t>Deployment phase</a:t>
            </a:r>
          </a:p>
          <a:p>
            <a:pPr lvl="2"/>
            <a:r>
              <a:rPr lang="en-US" sz="2000" dirty="0"/>
              <a:t>Operations phase</a:t>
            </a:r>
          </a:p>
          <a:p>
            <a:pPr lvl="1"/>
            <a:r>
              <a:rPr lang="en-US" dirty="0"/>
              <a:t>[Other?]</a:t>
            </a:r>
          </a:p>
          <a:p>
            <a:r>
              <a:rPr lang="en-US" dirty="0"/>
              <a:t>References</a:t>
            </a:r>
          </a:p>
          <a:p>
            <a:pPr lvl="1"/>
            <a:r>
              <a:rPr lang="en-US" dirty="0"/>
              <a:t>Simulations by John Baudrillard (Semiotext. - 1983) describes successive phases of abstraction of  image and measurement as follows:</a:t>
            </a:r>
          </a:p>
          <a:p>
            <a:pPr lvl="2"/>
            <a:r>
              <a:rPr lang="en-US" baseline="30000" dirty="0"/>
              <a:t>1st order -  the system representation/metric is the reflection of basic reality</a:t>
            </a:r>
          </a:p>
          <a:p>
            <a:pPr lvl="2"/>
            <a:r>
              <a:rPr lang="en-US" baseline="30000" dirty="0"/>
              <a:t>2nd order –the system representation/metric masks and perverts a basic reality</a:t>
            </a:r>
          </a:p>
          <a:p>
            <a:pPr lvl="2"/>
            <a:r>
              <a:rPr lang="en-US" baseline="30000" dirty="0"/>
              <a:t>3rd order – the system representation/metric masks the absence of a basic reality</a:t>
            </a:r>
          </a:p>
          <a:p>
            <a:pPr lvl="2"/>
            <a:r>
              <a:rPr lang="en-US" baseline="30000" dirty="0"/>
              <a:t>4th order – the system representation/metric bears no relation to any reality whatever:  it is Its own pure simulacrum</a:t>
            </a:r>
            <a:endParaRPr lang="en-US" dirty="0"/>
          </a:p>
          <a:p>
            <a:endParaRPr lang="en-US" dirty="0"/>
          </a:p>
        </p:txBody>
      </p:sp>
    </p:spTree>
    <p:extLst>
      <p:ext uri="{BB962C8B-B14F-4D97-AF65-F5344CB8AC3E}">
        <p14:creationId xmlns:p14="http://schemas.microsoft.com/office/powerpoint/2010/main" val="3332420800"/>
      </p:ext>
    </p:extLst>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359</a:t>
            </a:r>
            <a:r>
              <a:rPr lang="en-US" sz="2400"/>
              <a:t>.   Encoding </a:t>
            </a:r>
            <a:r>
              <a:rPr lang="en-US" sz="2400" dirty="0"/>
              <a:t>and Decoding Meaning -  </a:t>
            </a:r>
            <a:br>
              <a:rPr lang="en-US" sz="2400" dirty="0"/>
            </a:br>
            <a:r>
              <a:rPr lang="en-US" sz="2400" dirty="0"/>
              <a:t>Simulacrum -  Third Order</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A third order simulacrum is a metric, system output, or other system operating element that masks the absence of an external reality</a:t>
            </a:r>
          </a:p>
          <a:p>
            <a:pPr lvl="2"/>
            <a:r>
              <a:rPr lang="en-US" dirty="0"/>
              <a:t>Third order (and fourth order) simulacrum does NOT require an external reality</a:t>
            </a:r>
          </a:p>
          <a:p>
            <a:pPr lvl="1"/>
            <a:r>
              <a:rPr lang="en-US" dirty="0"/>
              <a:t>Third order simulacrum defies cross-checking because the absence of an actual reality precludes separate measurement of that externality</a:t>
            </a:r>
          </a:p>
          <a:p>
            <a:pPr lvl="1"/>
            <a:r>
              <a:rPr lang="en-US" dirty="0"/>
              <a:t>Examples of third order simulacrum appear and proliferate in markets, interaction settings, and communities in which actions, behaviors and decision making of stakeholders involves </a:t>
            </a:r>
            <a:r>
              <a:rPr lang="en-US" dirty="0" err="1"/>
              <a:t>abstrcactions</a:t>
            </a:r>
            <a:r>
              <a:rPr lang="en-US" dirty="0"/>
              <a:t> and heuristics</a:t>
            </a:r>
          </a:p>
          <a:p>
            <a:pPr lvl="2"/>
            <a:r>
              <a:rPr lang="en-US" dirty="0"/>
              <a:t>Abstractions are more readily detached from the underlying reality on which they are based, and offer the potential for manipulation, modification and </a:t>
            </a:r>
            <a:r>
              <a:rPr lang="en-US" dirty="0" err="1"/>
              <a:t>interprestation</a:t>
            </a:r>
            <a:r>
              <a:rPr lang="en-US" dirty="0"/>
              <a:t> that is isolated from reality.</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74748405"/>
      </p:ext>
    </p:extLst>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359</a:t>
            </a:r>
            <a:r>
              <a:rPr lang="en-US" sz="2400"/>
              <a:t>.   Encoding </a:t>
            </a:r>
            <a:r>
              <a:rPr lang="en-US" sz="2400" dirty="0"/>
              <a:t>and Decoding Meaning -  </a:t>
            </a:r>
            <a:br>
              <a:rPr lang="en-US" sz="2400" dirty="0"/>
            </a:br>
            <a:r>
              <a:rPr lang="en-US" sz="2400" dirty="0"/>
              <a:t>Simulacrum -  Third Order</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Unlike 1</a:t>
            </a:r>
            <a:r>
              <a:rPr lang="en-US" sz="2400" baseline="30000" dirty="0"/>
              <a:t>st</a:t>
            </a:r>
            <a:r>
              <a:rPr lang="en-US" sz="2400" dirty="0"/>
              <a:t> and 2</a:t>
            </a:r>
            <a:r>
              <a:rPr lang="en-US" sz="2400" baseline="30000" dirty="0"/>
              <a:t>nd</a:t>
            </a:r>
            <a:r>
              <a:rPr lang="en-US" sz="2400" dirty="0"/>
              <a:t> order </a:t>
            </a:r>
            <a:r>
              <a:rPr lang="en-US" sz="2400" dirty="0" err="1"/>
              <a:t>Simulcrum</a:t>
            </a:r>
            <a:r>
              <a:rPr lang="en-US" sz="2400" dirty="0"/>
              <a:t>, strategies to address and mitigate 3</a:t>
            </a:r>
            <a:r>
              <a:rPr lang="en-US" sz="2400" baseline="30000" dirty="0"/>
              <a:t>rd</a:t>
            </a:r>
            <a:r>
              <a:rPr lang="en-US" sz="2400" dirty="0"/>
              <a:t> order simulacrum cannot be based on cross-checking with other systems that offer reality metrics, since 3</a:t>
            </a:r>
            <a:r>
              <a:rPr lang="en-US" sz="2400" baseline="30000" dirty="0"/>
              <a:t>rd</a:t>
            </a:r>
            <a:r>
              <a:rPr lang="en-US" sz="2400" dirty="0"/>
              <a:t> order simulacrum arises in the absence of an underlying reality</a:t>
            </a:r>
          </a:p>
          <a:p>
            <a:pPr lvl="2"/>
            <a:r>
              <a:rPr lang="en-US" sz="2000" dirty="0"/>
              <a:t>Cannot seek to base de-risking and leverage strategies on calibration of system metrics against reality</a:t>
            </a:r>
          </a:p>
          <a:p>
            <a:pPr lvl="2"/>
            <a:r>
              <a:rPr lang="en-US" sz="2000" dirty="0"/>
              <a:t>The metrics ARE the reality</a:t>
            </a:r>
          </a:p>
          <a:p>
            <a:pPr lvl="1"/>
            <a:r>
              <a:rPr lang="en-US" sz="2400" dirty="0"/>
              <a:t>In 3</a:t>
            </a:r>
            <a:r>
              <a:rPr lang="en-US" sz="2400" baseline="30000" dirty="0"/>
              <a:t>rd</a:t>
            </a:r>
            <a:r>
              <a:rPr lang="en-US" sz="2400" dirty="0"/>
              <a:t> order simulacrum settings, the system that masks the absence of a reality becomes, in effect, its own reality</a:t>
            </a:r>
          </a:p>
          <a:p>
            <a:pPr lvl="2"/>
            <a:r>
              <a:rPr lang="en-US" sz="2000" dirty="0"/>
              <a:t>In the absence of an environment/reality in which the system operates, the operation of the system itself creates an environment/externality that can be described as its incidental effect on external stakeholders and externality generally</a:t>
            </a:r>
          </a:p>
          <a:p>
            <a:pPr lvl="2"/>
            <a:r>
              <a:rPr lang="en-US" sz="2000" dirty="0"/>
              <a:t>Organized systems seek to externalize entropy/disorder, which affects parties outside the system</a:t>
            </a:r>
          </a:p>
          <a:p>
            <a:pPr lvl="2"/>
            <a:r>
              <a:rPr lang="en-US" sz="2000" dirty="0"/>
              <a:t>Creates entropy wasteland outside the </a:t>
            </a:r>
            <a:r>
              <a:rPr lang="en-US" sz="2000" dirty="0" err="1"/>
              <a:t>systm</a:t>
            </a:r>
            <a:r>
              <a:rPr lang="en-US" sz="2000" dirty="0"/>
              <a:t>, that becomes the “reality” of that system, but which the system continues to ignore.</a:t>
            </a:r>
          </a:p>
          <a:p>
            <a:pPr lvl="1"/>
            <a:r>
              <a:rPr lang="en-US" sz="2400" dirty="0"/>
              <a:t>Consider application of Kant’s “categorical </a:t>
            </a:r>
            <a:r>
              <a:rPr lang="en-US" sz="2400" dirty="0" err="1"/>
              <a:t>imperitive</a:t>
            </a:r>
            <a:r>
              <a:rPr lang="en-US" sz="2400" dirty="0"/>
              <a:t>” to test system risk</a:t>
            </a:r>
          </a:p>
          <a:p>
            <a:pPr lvl="2"/>
            <a:r>
              <a:rPr lang="en-US" sz="2000" dirty="0"/>
              <a:t>Consider whether the metric, if applied equally by all </a:t>
            </a:r>
            <a:r>
              <a:rPr lang="en-US" sz="2000" dirty="0" err="1"/>
              <a:t>stakeoolders</a:t>
            </a:r>
            <a:r>
              <a:rPr lang="en-US" sz="2000" dirty="0"/>
              <a:t>, would reveal a sufficiently comprehensive view </a:t>
            </a:r>
            <a:r>
              <a:rPr lang="en-US" sz="2000"/>
              <a:t>of reality</a:t>
            </a:r>
            <a:endParaRPr lang="en-US" sz="2000" dirty="0"/>
          </a:p>
          <a:p>
            <a:pPr lvl="1"/>
            <a:r>
              <a:rPr lang="en-US" dirty="0"/>
              <a:t>[Other?]</a:t>
            </a:r>
          </a:p>
          <a:p>
            <a:r>
              <a:rPr lang="en-US" dirty="0"/>
              <a:t>References</a:t>
            </a:r>
          </a:p>
          <a:p>
            <a:pPr lvl="1"/>
            <a:r>
              <a:rPr lang="en-US" dirty="0"/>
              <a:t>Simulations by John Baudrillard (Semiotext - 1983) describes successive phases of abstraction of  image and measurement as follows:</a:t>
            </a:r>
          </a:p>
          <a:p>
            <a:pPr lvl="2"/>
            <a:r>
              <a:rPr lang="en-US" baseline="30000" dirty="0"/>
              <a:t>1st order -  the system representation/metric is the reflection of basic reality</a:t>
            </a:r>
          </a:p>
          <a:p>
            <a:pPr lvl="2"/>
            <a:r>
              <a:rPr lang="en-US" baseline="30000" dirty="0"/>
              <a:t>2nd order –the system representation/metric masks and perverts a basic reality</a:t>
            </a:r>
          </a:p>
          <a:p>
            <a:pPr lvl="2"/>
            <a:r>
              <a:rPr lang="en-US" baseline="30000" dirty="0"/>
              <a:t>3rd order – the system representation/metric masks the absence of a basic reality</a:t>
            </a:r>
          </a:p>
          <a:p>
            <a:pPr lvl="2"/>
            <a:r>
              <a:rPr lang="en-US" baseline="30000" dirty="0"/>
              <a:t>4th order – the system representation/metric bears no relation to any reality whatever:  it is Its own pure simulacrum</a:t>
            </a:r>
            <a:endParaRPr lang="en-US" dirty="0"/>
          </a:p>
          <a:p>
            <a:endParaRPr lang="en-US" dirty="0"/>
          </a:p>
        </p:txBody>
      </p:sp>
    </p:spTree>
    <p:extLst>
      <p:ext uri="{BB962C8B-B14F-4D97-AF65-F5344CB8AC3E}">
        <p14:creationId xmlns:p14="http://schemas.microsoft.com/office/powerpoint/2010/main" val="3857907172"/>
      </p:ext>
    </p:extLst>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360</a:t>
            </a:r>
            <a:r>
              <a:rPr lang="en-US" sz="2400"/>
              <a:t>.   Encoding </a:t>
            </a:r>
            <a:r>
              <a:rPr lang="en-US" sz="2400" dirty="0"/>
              <a:t>and Decoding Meaning -  </a:t>
            </a:r>
            <a:br>
              <a:rPr lang="en-US" sz="2400" dirty="0"/>
            </a:br>
            <a:r>
              <a:rPr lang="en-US" sz="2400" dirty="0"/>
              <a:t>Simulacrum -  Fourth Order</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A fourth order simulacrum is a metric, system output, or other system operating element that bears no relationship to any external reality whatsoever</a:t>
            </a:r>
          </a:p>
          <a:p>
            <a:pPr lvl="2"/>
            <a:r>
              <a:rPr lang="en-US" dirty="0"/>
              <a:t>Fourth order (and third order) simulacrum does NOT require an external reality</a:t>
            </a:r>
          </a:p>
          <a:p>
            <a:pPr lvl="1"/>
            <a:r>
              <a:rPr lang="en-US" dirty="0"/>
              <a:t>Fourth order simulacrum defies cross-checking because the absence of an actual reality precludes separate measurement of that externality</a:t>
            </a:r>
          </a:p>
          <a:p>
            <a:pPr lvl="2"/>
            <a:r>
              <a:rPr lang="en-US" dirty="0"/>
              <a:t>It is important to know the ”order” of the simulacrum to configure de-risking strategies</a:t>
            </a:r>
          </a:p>
          <a:p>
            <a:pPr lvl="2"/>
            <a:r>
              <a:rPr lang="en-US" dirty="0"/>
              <a:t>Absence or presence of external reality drives potential de-risking and leverage strategies and tactics</a:t>
            </a:r>
          </a:p>
          <a:p>
            <a:pPr lvl="1"/>
            <a:r>
              <a:rPr lang="en-US" dirty="0"/>
              <a:t>Examples of fourth order simulacrum appear and proliferate in markets, interaction settings, and communities in which actions, behaviors and decision making of stakeholders involves </a:t>
            </a:r>
            <a:r>
              <a:rPr lang="en-US" dirty="0" err="1"/>
              <a:t>abstrcactions</a:t>
            </a:r>
            <a:r>
              <a:rPr lang="en-US" dirty="0"/>
              <a:t> and heuristics</a:t>
            </a:r>
          </a:p>
          <a:p>
            <a:pPr lvl="2"/>
            <a:r>
              <a:rPr lang="en-US" dirty="0"/>
              <a:t>Abstractions are more readily detached from the underlying reality on which they are based, and offer the potential for manipulation, modification and </a:t>
            </a:r>
            <a:r>
              <a:rPr lang="en-US" dirty="0" err="1"/>
              <a:t>interprestation</a:t>
            </a:r>
            <a:r>
              <a:rPr lang="en-US" dirty="0"/>
              <a:t> that is isolated from reality</a:t>
            </a:r>
          </a:p>
          <a:p>
            <a:pPr lvl="1"/>
            <a:r>
              <a:rPr lang="en-US" dirty="0"/>
              <a:t>Detachment of 4</a:t>
            </a:r>
            <a:r>
              <a:rPr lang="en-US" baseline="30000" dirty="0"/>
              <a:t>th</a:t>
            </a:r>
            <a:r>
              <a:rPr lang="en-US" dirty="0"/>
              <a:t> order simulacrum from ANY underlying reality means that when organizations and institutions based on 4</a:t>
            </a:r>
            <a:r>
              <a:rPr lang="en-US" baseline="30000" dirty="0"/>
              <a:t>th</a:t>
            </a:r>
            <a:r>
              <a:rPr lang="en-US" dirty="0"/>
              <a:t> order simulacrum experience a system failure, there is no externality available that can help to stabilize the stakeholder’s interactions previously moderated by the 4</a:t>
            </a:r>
            <a:r>
              <a:rPr lang="en-US" baseline="30000" dirty="0"/>
              <a:t>th</a:t>
            </a:r>
            <a:r>
              <a:rPr lang="en-US" dirty="0"/>
              <a:t> order simulacrum</a:t>
            </a:r>
          </a:p>
          <a:p>
            <a:pPr lvl="2"/>
            <a:r>
              <a:rPr lang="en-US" dirty="0"/>
              <a:t>2008 financial break was example of 4</a:t>
            </a:r>
            <a:r>
              <a:rPr lang="en-US" baseline="30000" dirty="0"/>
              <a:t>th</a:t>
            </a:r>
            <a:r>
              <a:rPr lang="en-US" dirty="0"/>
              <a:t> order simulacrum</a:t>
            </a:r>
          </a:p>
          <a:p>
            <a:pPr lvl="3"/>
            <a:r>
              <a:rPr lang="en-US" dirty="0"/>
              <a:t>Financial derivatives “risk” analysis was affected by multiple </a:t>
            </a:r>
            <a:r>
              <a:rPr lang="en-US" dirty="0" err="1"/>
              <a:t>stkaeholders</a:t>
            </a:r>
            <a:r>
              <a:rPr lang="en-US" dirty="0"/>
              <a:t> agenda, and didn’t reflect any underlying reality whatsoever</a:t>
            </a:r>
          </a:p>
          <a:p>
            <a:pPr lvl="1"/>
            <a:r>
              <a:rPr lang="en-US" dirty="0"/>
              <a:t>When the narratives of 4</a:t>
            </a:r>
            <a:r>
              <a:rPr lang="en-US" baseline="30000" dirty="0"/>
              <a:t>th</a:t>
            </a:r>
            <a:r>
              <a:rPr lang="en-US" dirty="0"/>
              <a:t> order simulacrum collapse, it releases the “disorder” that they previously stored</a:t>
            </a:r>
          </a:p>
          <a:p>
            <a:pPr lvl="2"/>
            <a:r>
              <a:rPr lang="en-US" dirty="0"/>
              <a:t>Like collapse of dam at mining tailings pond</a:t>
            </a:r>
          </a:p>
          <a:p>
            <a:pPr lvl="1"/>
            <a:endParaRPr lang="en-US" dirty="0"/>
          </a:p>
          <a:p>
            <a:endParaRPr lang="en-US"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64132735"/>
      </p:ext>
    </p:extLst>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360</a:t>
            </a:r>
            <a:r>
              <a:rPr lang="en-US" sz="2400"/>
              <a:t>.   Encoding </a:t>
            </a:r>
            <a:r>
              <a:rPr lang="en-US" sz="2400" dirty="0"/>
              <a:t>and Decoding Meaning -  </a:t>
            </a:r>
            <a:br>
              <a:rPr lang="en-US" sz="2400" dirty="0"/>
            </a:br>
            <a:r>
              <a:rPr lang="en-US" sz="2400" dirty="0"/>
              <a:t>Simulacrum -  Fourth Order</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pPr lvl="1"/>
            <a:r>
              <a:rPr lang="en-US" dirty="0"/>
              <a:t>Simulations by John Baudrillard (Semiotext. - 1983) describes successive phases of abstraction of  image and measurement as follows:</a:t>
            </a:r>
          </a:p>
          <a:p>
            <a:pPr lvl="2"/>
            <a:r>
              <a:rPr lang="en-US" baseline="30000" dirty="0"/>
              <a:t>1st order -  the system representation/metric is the reflection of basic reality</a:t>
            </a:r>
          </a:p>
          <a:p>
            <a:pPr lvl="2"/>
            <a:r>
              <a:rPr lang="en-US" baseline="30000" dirty="0"/>
              <a:t>2nd order –the system representation/metric masks and perverts a basic reality</a:t>
            </a:r>
          </a:p>
          <a:p>
            <a:pPr lvl="2"/>
            <a:r>
              <a:rPr lang="en-US" baseline="30000" dirty="0"/>
              <a:t>3rd order – the system representation/metric masks the absence of a basic reality</a:t>
            </a:r>
          </a:p>
          <a:p>
            <a:pPr lvl="2"/>
            <a:r>
              <a:rPr lang="en-US" baseline="30000" dirty="0"/>
              <a:t>4th order – the system representation/metric bears no relation to any reality whatever:  it is Its own pure simulacrum</a:t>
            </a:r>
            <a:endParaRPr lang="en-US" dirty="0"/>
          </a:p>
          <a:p>
            <a:endParaRPr lang="en-US" dirty="0"/>
          </a:p>
        </p:txBody>
      </p:sp>
    </p:spTree>
    <p:extLst>
      <p:ext uri="{BB962C8B-B14F-4D97-AF65-F5344CB8AC3E}">
        <p14:creationId xmlns:p14="http://schemas.microsoft.com/office/powerpoint/2010/main" val="3564250724"/>
      </p:ext>
    </p:extLst>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361</a:t>
            </a:r>
            <a:r>
              <a:rPr lang="en-US" sz="2400"/>
              <a:t>. Encoding </a:t>
            </a:r>
            <a:r>
              <a:rPr lang="en-US" sz="2400" dirty="0"/>
              <a:t>and Decoding Meaning. - </a:t>
            </a:r>
            <a:br>
              <a:rPr lang="en-US" sz="2400" dirty="0"/>
            </a:br>
            <a:r>
              <a:rPr lang="en-US" sz="2400" dirty="0"/>
              <a:t>Hardening Systems Against Ignorance</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419841285"/>
      </p:ext>
    </p:extLst>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361</a:t>
            </a:r>
            <a:r>
              <a:rPr lang="en-US" sz="2400"/>
              <a:t>. Encoding </a:t>
            </a:r>
            <a:r>
              <a:rPr lang="en-US" sz="2400" dirty="0"/>
              <a:t>and Decoding Meaning – </a:t>
            </a:r>
            <a:br>
              <a:rPr lang="en-US" sz="2400" dirty="0"/>
            </a:br>
            <a:r>
              <a:rPr lang="en-US" sz="2400" dirty="0"/>
              <a:t>Hardening Systems Against Ignorance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609837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a:t>7.  Bias -Institutional</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The predictable performance of socio –technical systems (such as security, IM and privacy systems) depends on the reliability of system and/or technology, people and institutions.</a:t>
            </a:r>
          </a:p>
          <a:p>
            <a:pPr lvl="2"/>
            <a:r>
              <a:rPr lang="en-US" dirty="0"/>
              <a:t>What are the bases of reliable </a:t>
            </a:r>
            <a:r>
              <a:rPr lang="en-US" i="1" dirty="0"/>
              <a:t>institutional</a:t>
            </a:r>
            <a:r>
              <a:rPr lang="en-US" dirty="0"/>
              <a:t> behavior and performance?  </a:t>
            </a:r>
          </a:p>
          <a:p>
            <a:pPr lvl="2"/>
            <a:r>
              <a:rPr lang="en-US" dirty="0"/>
              <a:t>What are “programmed” responses of institutional stakeholders in the subject technology systems and how can that reliability (or its absence) enhance or degrade performance of a given technology and/or system?</a:t>
            </a:r>
          </a:p>
          <a:p>
            <a:pPr lvl="1"/>
            <a:r>
              <a:rPr lang="en-US" dirty="0"/>
              <a:t>How do the institution’s foundational and/or formation documents affect institutional behavior and system and/or technology behaviors</a:t>
            </a:r>
          </a:p>
          <a:p>
            <a:pPr lvl="2"/>
            <a:r>
              <a:rPr lang="en-US" dirty="0"/>
              <a:t>Articles</a:t>
            </a:r>
          </a:p>
          <a:p>
            <a:pPr lvl="2"/>
            <a:r>
              <a:rPr lang="en-US" dirty="0"/>
              <a:t>Bylaws</a:t>
            </a:r>
          </a:p>
          <a:p>
            <a:pPr lvl="1"/>
            <a:r>
              <a:rPr lang="en-US" dirty="0"/>
              <a:t>How do regulations and laws affect, constrain and direct institutional stakeholder responses in system and/or technology systems?</a:t>
            </a:r>
          </a:p>
          <a:p>
            <a:pPr lvl="2"/>
            <a:r>
              <a:rPr lang="en-US" dirty="0"/>
              <a:t>Laws and regulations as “scaffolds” for system deployment</a:t>
            </a:r>
          </a:p>
          <a:p>
            <a:pPr lvl="1"/>
            <a:r>
              <a:rPr lang="en-US" dirty="0"/>
              <a:t>How do existing binding obligations of institutions affect system and/or technology behaviors?</a:t>
            </a:r>
          </a:p>
          <a:p>
            <a:pPr lvl="2"/>
            <a:r>
              <a:rPr lang="en-US" dirty="0"/>
              <a:t>Voluntary, self-binding obligations (e.g., contracts)</a:t>
            </a:r>
          </a:p>
          <a:p>
            <a:pPr lvl="2"/>
            <a:r>
              <a:rPr lang="en-US" dirty="0"/>
              <a:t>Compulsory obligations (e.g., market pressures, laws)</a:t>
            </a:r>
          </a:p>
          <a:p>
            <a:pPr lvl="1"/>
            <a:r>
              <a:rPr lang="en-US" dirty="0"/>
              <a:t>[Other?]</a:t>
            </a:r>
          </a:p>
          <a:p>
            <a:pPr lvl="1"/>
            <a:endParaRPr lang="en-US" dirty="0"/>
          </a:p>
          <a:p>
            <a:r>
              <a:rPr lang="en-US" dirty="0"/>
              <a:t>References</a:t>
            </a:r>
          </a:p>
          <a:p>
            <a:endParaRPr lang="en-US" dirty="0"/>
          </a:p>
          <a:p>
            <a:pPr lvl="2"/>
            <a:endParaRPr lang="en-US" dirty="0"/>
          </a:p>
        </p:txBody>
      </p:sp>
    </p:spTree>
    <p:extLst>
      <p:ext uri="{BB962C8B-B14F-4D97-AF65-F5344CB8AC3E}">
        <p14:creationId xmlns:p14="http://schemas.microsoft.com/office/powerpoint/2010/main" val="1256201716"/>
      </p:ext>
    </p:extLst>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362</a:t>
            </a:r>
            <a:r>
              <a:rPr lang="en-US" sz="2400"/>
              <a:t>. Encoding </a:t>
            </a:r>
            <a:r>
              <a:rPr lang="en-US" sz="2400" dirty="0"/>
              <a:t>and Decoding – </a:t>
            </a:r>
            <a:br>
              <a:rPr lang="en-US" sz="2400" dirty="0"/>
            </a:br>
            <a:r>
              <a:rPr lang="en-US" sz="2400" dirty="0"/>
              <a:t>Vernacular and Regional Understanding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981949428"/>
      </p:ext>
    </p:extLst>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362</a:t>
            </a:r>
            <a:r>
              <a:rPr lang="en-US" sz="2400"/>
              <a:t>. Encoding </a:t>
            </a:r>
            <a:r>
              <a:rPr lang="en-US" sz="2400" dirty="0"/>
              <a:t>and Decoding – </a:t>
            </a:r>
            <a:br>
              <a:rPr lang="en-US" sz="2400" dirty="0"/>
            </a:br>
            <a:r>
              <a:rPr lang="en-US" sz="2400" dirty="0"/>
              <a:t>Vernacular and Regional Understanding  </a:t>
            </a:r>
          </a:p>
        </p:txBody>
      </p:sp>
      <p:sp>
        <p:nvSpPr>
          <p:cNvPr id="3" name="Content Placeholder 2"/>
          <p:cNvSpPr>
            <a:spLocks noGrp="1"/>
          </p:cNvSpPr>
          <p:nvPr>
            <p:ph idx="1"/>
          </p:nvPr>
        </p:nvSpPr>
        <p:spPr/>
        <p:txBody>
          <a:bodyPr/>
          <a:lstStyle/>
          <a:p>
            <a:r>
              <a:rPr lang="en-US"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28016254"/>
      </p:ext>
    </p:extLst>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363. Confusion of Causation and Correlation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14089604"/>
      </p:ext>
    </p:extLst>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363. Confusion of Causation and Correlation</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89652701"/>
      </p:ext>
    </p:extLst>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364.  Confusion of Causation and Synchronicity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87785423"/>
      </p:ext>
    </p:extLst>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364. Confusion of Causation and Synchronicity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83799243"/>
      </p:ext>
    </p:extLst>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365. Logic Flaws in Causation Analysis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r>
              <a:rPr lang="en-US" dirty="0"/>
              <a:t>Even when “causation” demonstrably and predictably affects the operation of elements or components of a given system, the impact of such causation on other elements of the system should not be presumed without being explicitly demonstrated to appropriately extended to such additional components</a:t>
            </a:r>
          </a:p>
          <a:p>
            <a:pPr lvl="2"/>
            <a:r>
              <a:rPr lang="en-US" dirty="0"/>
              <a:t>Strong causative factors may affect some system components more than others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20624167"/>
      </p:ext>
    </p:extLst>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365. Logic Flaws in Causation Analysis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070690513"/>
      </p:ext>
    </p:extLst>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366. Processing Inaccurate Information – </a:t>
            </a:r>
            <a:br>
              <a:rPr lang="en-US" sz="2400" dirty="0"/>
            </a:br>
            <a:r>
              <a:rPr lang="en-US" sz="2400" dirty="0"/>
              <a:t>Knowledge Acquisition Accuracy</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How does the technology system detect and protect its operations, operators and users from the negative effects of encountering inaccurate information? </a:t>
            </a:r>
          </a:p>
          <a:p>
            <a:pPr lvl="1"/>
            <a:r>
              <a:rPr lang="en-US" dirty="0"/>
              <a:t>Has the technology system been stress tested to confirm that inaccurate information encountered by stakeholders of the system does not form the basis of system operation, and is not duplicated, iterated, valorized or perpetuated by the system?</a:t>
            </a:r>
          </a:p>
          <a:p>
            <a:pPr lvl="1"/>
            <a:r>
              <a:rPr lang="en-US" dirty="0"/>
              <a:t>Does the system enhance the normal information seeking behavior of stakeholders</a:t>
            </a:r>
          </a:p>
          <a:p>
            <a:pPr lvl="1"/>
            <a:r>
              <a:rPr lang="en-US" dirty="0"/>
              <a:t>Does the system support “Bayesian” (serial error correction) construction of accurate knowledge?</a:t>
            </a:r>
          </a:p>
          <a:p>
            <a:pPr lvl="1"/>
            <a:r>
              <a:rPr lang="en-US" dirty="0"/>
              <a:t>Most research into information acquisition focuses on ”how people learn valid, accurate information that we hope they will encode into their knowledge base.”</a:t>
            </a:r>
          </a:p>
          <a:p>
            <a:pPr lvl="2"/>
            <a:r>
              <a:rPr lang="en-US" dirty="0"/>
              <a:t>How  does the technology system protect against  misinformation, inaccuracies and incorrect information?</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366 reflects the discussion in chapter 1 (“Accurate and Inaccurate Knowledge Acquisition,” by Rapp and Braasch).  Please see the individual chapters of the referenced text for a more comprehensive treatment of the risks associated with each different analytical framing of inaccurate information processing. </a:t>
            </a:r>
          </a:p>
          <a:p>
            <a:pPr lvl="1"/>
            <a:r>
              <a:rPr lang="en-US" dirty="0"/>
              <a:t>Cite Nature Magazine article on Bayesian knowledge construction in human infants.</a:t>
            </a:r>
          </a:p>
          <a:p>
            <a:endParaRPr lang="en-US" dirty="0"/>
          </a:p>
        </p:txBody>
      </p:sp>
    </p:spTree>
    <p:extLst>
      <p:ext uri="{BB962C8B-B14F-4D97-AF65-F5344CB8AC3E}">
        <p14:creationId xmlns:p14="http://schemas.microsoft.com/office/powerpoint/2010/main" val="580852642"/>
      </p:ext>
    </p:extLst>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366. Processing Inaccurate Information – </a:t>
            </a:r>
            <a:br>
              <a:rPr lang="en-US" sz="2400" dirty="0"/>
            </a:br>
            <a:r>
              <a:rPr lang="en-US" sz="2400" dirty="0"/>
              <a:t>Knowledge Acquisition Accuracy</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Most research into cognition and education has focused on the integration of accurate information,  without attention to the additional questions raised  by encounters with mis-information.</a:t>
            </a:r>
          </a:p>
          <a:p>
            <a:pPr lvl="2"/>
            <a:r>
              <a:rPr lang="en-US" sz="2000" dirty="0"/>
              <a:t>Note that research has focused on individual human information integration, not institutional or organizational. Modes</a:t>
            </a:r>
          </a:p>
          <a:p>
            <a:pPr lvl="3"/>
            <a:r>
              <a:rPr lang="en-US" sz="1600" dirty="0"/>
              <a:t>Institutional modes. May offer additional, rule. Based, opportunities. To. Address the three big issues</a:t>
            </a:r>
          </a:p>
          <a:p>
            <a:pPr lvl="4"/>
            <a:r>
              <a:rPr lang="en-US" sz="1600" dirty="0"/>
              <a:t>How and. When do users. Realize that they are. Encountering misinformation?</a:t>
            </a:r>
          </a:p>
          <a:p>
            <a:pPr lvl="4"/>
            <a:r>
              <a:rPr lang="en-US" sz="1600" dirty="0"/>
              <a:t>Why do specific. Comprehension difficulties. Occur?</a:t>
            </a:r>
          </a:p>
          <a:p>
            <a:pPr lvl="4"/>
            <a:r>
              <a:rPr lang="en-US" sz="1600" dirty="0"/>
              <a:t>Can particular processes be designed to support processing of information so that they can successfully discount or ignore information?</a:t>
            </a:r>
          </a:p>
          <a:p>
            <a:pPr lvl="1"/>
            <a:r>
              <a:rPr lang="en-US" sz="2400" dirty="0"/>
              <a:t>Include fact checking and review processes to help prevent users from integrating misinformation into prior knowledge</a:t>
            </a:r>
          </a:p>
          <a:p>
            <a:pPr lvl="1"/>
            <a:r>
              <a:rPr lang="en-US" sz="2400" dirty="0"/>
              <a:t>Design system to enhance the potential for noticing and rejecting misinformation</a:t>
            </a:r>
          </a:p>
          <a:p>
            <a:pPr lvl="1"/>
            <a:r>
              <a:rPr lang="en-US" sz="2400" dirty="0"/>
              <a:t>Design system to encourage that people utilize accurate prior knowledge when appropriate to do so.</a:t>
            </a:r>
          </a:p>
          <a:p>
            <a:pPr lvl="1"/>
            <a:r>
              <a:rPr lang="en-US" sz="2400" dirty="0"/>
              <a:t>In technology system design, development and implementation separately consider for both the system itself AND the users of the system, the following questions:</a:t>
            </a:r>
          </a:p>
          <a:p>
            <a:pPr lvl="2"/>
            <a:r>
              <a:rPr lang="en-US" sz="2000" dirty="0"/>
              <a:t>Detecting and Dealing with Inaccuracies – Behaviors and remediations</a:t>
            </a:r>
          </a:p>
          <a:p>
            <a:pPr lvl="2"/>
            <a:r>
              <a:rPr lang="en-US" sz="2000" dirty="0"/>
              <a:t>Mechanisms of Inaccurate Knowledge Acquisition – Identify system components that engage in the activities of processes and products. Of experiences with inaccuracies</a:t>
            </a:r>
          </a:p>
          <a:p>
            <a:pPr lvl="2"/>
            <a:r>
              <a:rPr lang="en-US" sz="2000" dirty="0"/>
              <a:t>Mental Models – How does the system establish and employ framings to aid operators and users in the determination. Of whether. Information is inaccurate</a:t>
            </a:r>
          </a:p>
          <a:p>
            <a:pPr lvl="2"/>
            <a:r>
              <a:rPr lang="en-US" sz="2000" dirty="0"/>
              <a:t>Emerging models. For identifying when inaccuracies.  May lead to comprehension difficulties and how to deal with them.</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61304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CF2F-CA2B-F943-BD68-EBC03D9AC0B9}"/>
              </a:ext>
            </a:extLst>
          </p:cNvPr>
          <p:cNvSpPr>
            <a:spLocks noGrp="1"/>
          </p:cNvSpPr>
          <p:nvPr>
            <p:ph type="title"/>
          </p:nvPr>
        </p:nvSpPr>
        <p:spPr/>
        <p:txBody>
          <a:bodyPr>
            <a:noAutofit/>
          </a:bodyPr>
          <a:lstStyle/>
          <a:p>
            <a:r>
              <a:rPr lang="en-US" sz="2800" dirty="0"/>
              <a:t>Socio-Technical Solutions for </a:t>
            </a:r>
            <a:br>
              <a:rPr lang="en-US" sz="2800" dirty="0"/>
            </a:br>
            <a:r>
              <a:rPr lang="en-US" sz="2800" dirty="0"/>
              <a:t>Socio-Technical Problems</a:t>
            </a:r>
          </a:p>
        </p:txBody>
      </p:sp>
      <p:sp>
        <p:nvSpPr>
          <p:cNvPr id="3" name="Content Placeholder 2">
            <a:extLst>
              <a:ext uri="{FF2B5EF4-FFF2-40B4-BE49-F238E27FC236}">
                <a16:creationId xmlns:a16="http://schemas.microsoft.com/office/drawing/2014/main" id="{62DC076F-B2C0-F446-8F39-907F949067A1}"/>
              </a:ext>
            </a:extLst>
          </p:cNvPr>
          <p:cNvSpPr>
            <a:spLocks noGrp="1"/>
          </p:cNvSpPr>
          <p:nvPr>
            <p:ph idx="1"/>
          </p:nvPr>
        </p:nvSpPr>
        <p:spPr/>
        <p:txBody>
          <a:bodyPr>
            <a:normAutofit fontScale="92500"/>
          </a:bodyPr>
          <a:lstStyle/>
          <a:p>
            <a:r>
              <a:rPr lang="en-US" sz="1200" b="1" dirty="0"/>
              <a:t>Proposed Solution:  Measure and Map AAAA Threats, Vulnerabilities and Risks at Perimeter(s) 2.0</a:t>
            </a:r>
          </a:p>
          <a:p>
            <a:pPr lvl="1"/>
            <a:endParaRPr lang="en-US" sz="1200" dirty="0"/>
          </a:p>
          <a:p>
            <a:pPr lvl="1"/>
            <a:r>
              <a:rPr lang="en-US" sz="1200" b="1" dirty="0"/>
              <a:t>Recognize multiple new vectors for “AAAA Threats” in hybrid </a:t>
            </a:r>
            <a:r>
              <a:rPr lang="en-US" sz="1200" b="1" i="1" dirty="0"/>
              <a:t>socio</a:t>
            </a:r>
            <a:r>
              <a:rPr lang="en-US" sz="1200" b="1" dirty="0"/>
              <a:t>-technical information network systems</a:t>
            </a:r>
          </a:p>
          <a:p>
            <a:pPr lvl="2"/>
            <a:r>
              <a:rPr lang="en-US" sz="1200" dirty="0"/>
              <a:t>System integrity and performance depends on reliability of BOTH technology AND people/institutions</a:t>
            </a:r>
          </a:p>
          <a:p>
            <a:pPr lvl="2"/>
            <a:r>
              <a:rPr lang="en-US" sz="1200" dirty="0"/>
              <a:t>Perimeter 1.0 was the “technical” perimeter at the edge of performance measurement of technology</a:t>
            </a:r>
          </a:p>
          <a:p>
            <a:pPr lvl="2"/>
            <a:r>
              <a:rPr lang="en-US" sz="1200" dirty="0"/>
              <a:t>Perimeter(s) 2.0 is the measurement edge of multiple “socio” elements in “Socio-Technical” systems</a:t>
            </a:r>
          </a:p>
          <a:p>
            <a:pPr lvl="1"/>
            <a:endParaRPr lang="en-US" sz="1200" dirty="0">
              <a:solidFill>
                <a:srgbClr val="FF0000"/>
              </a:solidFill>
            </a:endParaRPr>
          </a:p>
          <a:p>
            <a:pPr lvl="1"/>
            <a:r>
              <a:rPr lang="en-US" sz="1200" b="1" dirty="0">
                <a:solidFill>
                  <a:srgbClr val="00B050"/>
                </a:solidFill>
              </a:rPr>
              <a:t>Atlas program will Identify, collect and make available </a:t>
            </a:r>
            <a:r>
              <a:rPr lang="en-US" sz="1200" b="1" i="1" dirty="0">
                <a:solidFill>
                  <a:srgbClr val="00B050"/>
                </a:solidFill>
              </a:rPr>
              <a:t>non-technical</a:t>
            </a:r>
            <a:r>
              <a:rPr lang="en-US" sz="1200" b="1" dirty="0">
                <a:solidFill>
                  <a:srgbClr val="00B050"/>
                </a:solidFill>
              </a:rPr>
              <a:t> (aka “policy”) threat, vulnerability and risk metrics from Perimeter(s) 2.0 to be part of systems-engineering “requirements” for design, development, deployment, operation, testing/auditing, improving network-vulnerable systems</a:t>
            </a:r>
          </a:p>
          <a:p>
            <a:pPr lvl="1"/>
            <a:endParaRPr lang="en-US" sz="1200" b="1" dirty="0">
              <a:solidFill>
                <a:srgbClr val="00B050"/>
              </a:solidFill>
            </a:endParaRPr>
          </a:p>
          <a:p>
            <a:pPr lvl="1"/>
            <a:r>
              <a:rPr lang="en-US" sz="1200" b="1" dirty="0">
                <a:solidFill>
                  <a:srgbClr val="00B050"/>
                </a:solidFill>
              </a:rPr>
              <a:t>One function of Atlas is to align capabilities of “TECHNICALLY FEASIBLE” systems with human needs.  Toward this end, the hundreds of entries of the Atlas are each assigned a BOLTS category.  “BOLTS” Stands for Business, Operating, Legal, Technical and Social.  One test of “information risk” of a system is whether it is both “technically feasible” and “BOLTS reasonable.”</a:t>
            </a:r>
          </a:p>
          <a:p>
            <a:pPr lvl="1"/>
            <a:endParaRPr lang="en-US" sz="1200" b="1" dirty="0">
              <a:solidFill>
                <a:srgbClr val="00B050"/>
              </a:solidFill>
            </a:endParaRPr>
          </a:p>
          <a:p>
            <a:pPr lvl="1"/>
            <a:r>
              <a:rPr lang="en-US" sz="1200" b="1" dirty="0">
                <a:solidFill>
                  <a:srgbClr val="00B050"/>
                </a:solidFill>
              </a:rPr>
              <a:t>Assignment of risks to one of more BOLTS categories also fosters discovery of “compensating controls” from within and across BOLTs categories to adapt and localize technical systems for </a:t>
            </a:r>
            <a:r>
              <a:rPr lang="en-US" sz="1200" b="1" dirty="0" err="1">
                <a:solidFill>
                  <a:srgbClr val="00B050"/>
                </a:solidFill>
              </a:rPr>
              <a:t>appliecation</a:t>
            </a:r>
            <a:r>
              <a:rPr lang="en-US" sz="1200" b="1" dirty="0">
                <a:solidFill>
                  <a:srgbClr val="00B050"/>
                </a:solidFill>
              </a:rPr>
              <a:t> in different contexts.</a:t>
            </a:r>
          </a:p>
          <a:p>
            <a:pPr lvl="1"/>
            <a:endParaRPr lang="en-US" sz="1200" dirty="0">
              <a:solidFill>
                <a:srgbClr val="00B050"/>
              </a:solidFill>
            </a:endParaRPr>
          </a:p>
          <a:p>
            <a:pPr lvl="1"/>
            <a:r>
              <a:rPr lang="en-US" sz="1200" b="1" dirty="0"/>
              <a:t>Current draft “Atlas” includes hundreds of new information system threat/vulnerability/risk dimensions that are currently inadequately measured to be able to fully contribute to systemic risk mitigation</a:t>
            </a:r>
          </a:p>
          <a:p>
            <a:pPr lvl="2"/>
            <a:r>
              <a:rPr lang="en-US" sz="1200" dirty="0"/>
              <a:t>To enable “Distributed Security for Distributed Systems,” this crowd-sourced program creates an open “Risk Atlas” wiki structure for cyber-insecure stakeholder groups to help inform both their joint AND individual R&amp;D and Operations</a:t>
            </a:r>
          </a:p>
          <a:p>
            <a:endParaRPr lang="en-US" dirty="0"/>
          </a:p>
        </p:txBody>
      </p:sp>
    </p:spTree>
    <p:extLst>
      <p:ext uri="{BB962C8B-B14F-4D97-AF65-F5344CB8AC3E}">
        <p14:creationId xmlns:p14="http://schemas.microsoft.com/office/powerpoint/2010/main" val="4232038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  Bias -Institutional</a:t>
            </a:r>
          </a:p>
        </p:txBody>
      </p:sp>
      <p:sp>
        <p:nvSpPr>
          <p:cNvPr id="3" name="Content Placeholder 2"/>
          <p:cNvSpPr>
            <a:spLocks noGrp="1"/>
          </p:cNvSpPr>
          <p:nvPr>
            <p:ph idx="1"/>
          </p:nvPr>
        </p:nvSpPr>
        <p:spPr>
          <a:xfrm>
            <a:off x="457200" y="1417638"/>
            <a:ext cx="8229600" cy="4856162"/>
          </a:xfrm>
        </p:spPr>
        <p:txBody>
          <a:bodyPr>
            <a:normAutofit fontScale="47500" lnSpcReduction="20000"/>
          </a:bodyPr>
          <a:lstStyle/>
          <a:p>
            <a:r>
              <a:rPr lang="en-US" sz="3600" dirty="0"/>
              <a:t>Candidate Analytical Frameworks/Metrics/Actions</a:t>
            </a:r>
          </a:p>
          <a:p>
            <a:pPr lvl="1"/>
            <a:endParaRPr lang="en-US" sz="2900" dirty="0"/>
          </a:p>
          <a:p>
            <a:pPr lvl="1"/>
            <a:r>
              <a:rPr lang="en-US" sz="2900" dirty="0"/>
              <a:t>Different types of organization have different mission-oriented “programming” found in their “organizational documents” and the set of their contractual obligations and rights that makes their system behaviors more predictable</a:t>
            </a:r>
          </a:p>
          <a:p>
            <a:pPr lvl="2"/>
            <a:r>
              <a:rPr lang="en-US" sz="2900" dirty="0"/>
              <a:t>Corporations – articles and bylaws</a:t>
            </a:r>
          </a:p>
          <a:p>
            <a:pPr lvl="2"/>
            <a:r>
              <a:rPr lang="en-US" sz="2900" dirty="0"/>
              <a:t>Country/State – Constitution</a:t>
            </a:r>
          </a:p>
          <a:p>
            <a:pPr lvl="2"/>
            <a:r>
              <a:rPr lang="en-US" sz="2900" dirty="0"/>
              <a:t>NGO – formation documents</a:t>
            </a:r>
          </a:p>
          <a:p>
            <a:pPr lvl="2"/>
            <a:r>
              <a:rPr lang="en-US" sz="2900" dirty="0"/>
              <a:t>Partnership – partnership agreement</a:t>
            </a:r>
          </a:p>
          <a:p>
            <a:pPr lvl="2"/>
            <a:r>
              <a:rPr lang="en-US" sz="2900" dirty="0"/>
              <a:t>Cooperative – cooperative agreement</a:t>
            </a:r>
          </a:p>
          <a:p>
            <a:pPr lvl="2"/>
            <a:r>
              <a:rPr lang="en-US" sz="2900" dirty="0"/>
              <a:t>LLC – operating agreement</a:t>
            </a:r>
          </a:p>
          <a:p>
            <a:pPr lvl="2"/>
            <a:r>
              <a:rPr lang="en-US" sz="2900" dirty="0"/>
              <a:t>Organizations formed under non-U.S. law – corresponding documents</a:t>
            </a:r>
          </a:p>
          <a:p>
            <a:pPr lvl="1"/>
            <a:r>
              <a:rPr lang="en-US" sz="2900" dirty="0"/>
              <a:t>It is critical to review and incorporate an analysis of the institutional programming in a given deployment setting to understand whether the adoption, deployment and operation assumptions of a given system and/or technology are valid.  </a:t>
            </a:r>
          </a:p>
          <a:p>
            <a:pPr lvl="1"/>
            <a:r>
              <a:rPr lang="en-US" sz="2900" dirty="0"/>
              <a:t>Consider variations in use of system and/or technology in different types of organizations</a:t>
            </a:r>
          </a:p>
          <a:p>
            <a:pPr lvl="1"/>
            <a:r>
              <a:rPr lang="en-US" sz="2900" dirty="0"/>
              <a:t> Consider tendency toward Organizational Myopia for system and/or technology user?</a:t>
            </a:r>
          </a:p>
          <a:p>
            <a:pPr lvl="1"/>
            <a:r>
              <a:rPr lang="en-US" sz="2900" dirty="0"/>
              <a:t>Other issues of Institutional Bias include: official policies, group emotions, integrity and character of management, market-reinforced reputation, whistleblower-related policies, etc.)</a:t>
            </a:r>
          </a:p>
          <a:p>
            <a:pPr lvl="1"/>
            <a:r>
              <a:rPr lang="en-US" dirty="0"/>
              <a:t>[Other?]</a:t>
            </a:r>
          </a:p>
          <a:p>
            <a:r>
              <a:rPr lang="en-US" dirty="0"/>
              <a:t>References</a:t>
            </a:r>
          </a:p>
          <a:p>
            <a:pPr lvl="1"/>
            <a:r>
              <a:rPr lang="en-US" dirty="0"/>
              <a:t>“Organizational Myopia,” Catino (Cambridge Press, 2013)</a:t>
            </a:r>
          </a:p>
          <a:p>
            <a:endParaRPr lang="en-US" sz="3300" dirty="0"/>
          </a:p>
          <a:p>
            <a:endParaRPr lang="en-US" dirty="0"/>
          </a:p>
        </p:txBody>
      </p:sp>
    </p:spTree>
    <p:extLst>
      <p:ext uri="{BB962C8B-B14F-4D97-AF65-F5344CB8AC3E}">
        <p14:creationId xmlns:p14="http://schemas.microsoft.com/office/powerpoint/2010/main" val="2846020092"/>
      </p:ext>
    </p:extLst>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367. Processing Inaccurate Information – </a:t>
            </a:r>
            <a:br>
              <a:rPr lang="en-US" sz="2400" dirty="0"/>
            </a:br>
            <a:r>
              <a:rPr lang="en-US" sz="2400" dirty="0"/>
              <a:t>Correcting Misinformation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Misinformation that has been integrated into a system and/or the cognition of users/operators of a system is persistent and challenging to correct</a:t>
            </a:r>
          </a:p>
          <a:p>
            <a:pPr lvl="1"/>
            <a:r>
              <a:rPr lang="en-US" dirty="0"/>
              <a:t>Technical systems enjoy an air of authority, with the result that their information outputs can be perceived as accurate, even in the face of contradictory evidence.</a:t>
            </a:r>
          </a:p>
          <a:p>
            <a:pPr lvl="1"/>
            <a:r>
              <a:rPr lang="en-US" dirty="0"/>
              <a:t>Retractions and refutations of misinformation have been shown to be ineffective in correcting misinformation and in fact may reinforce that misconception by repeating the false connection as part of the refutation.</a:t>
            </a:r>
          </a:p>
          <a:p>
            <a:pPr lvl="2"/>
            <a:r>
              <a:rPr lang="en-US" dirty="0"/>
              <a:t>That same ironic reinforcement can occur when a correction runs counter to strongly held beliefs</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367 reflects the discussion in chapter 2 (“Correcting Misinformation – A Challenge for Education and Cognitive Science,” by Ecker,  Swire and Lewandowsky).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2580346169"/>
      </p:ext>
    </p:extLst>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367. Processing Inaccurate Information – </a:t>
            </a:r>
            <a:br>
              <a:rPr lang="en-US" sz="2400" dirty="0"/>
            </a:br>
            <a:r>
              <a:rPr lang="en-US" sz="2400" dirty="0"/>
              <a:t>Correcting Misinformation</a:t>
            </a:r>
          </a:p>
        </p:txBody>
      </p:sp>
      <p:sp>
        <p:nvSpPr>
          <p:cNvPr id="3" name="Content Placeholder 2"/>
          <p:cNvSpPr>
            <a:spLocks noGrp="1"/>
          </p:cNvSpPr>
          <p:nvPr>
            <p:ph idx="1"/>
          </p:nvPr>
        </p:nvSpPr>
        <p:spPr/>
        <p:txBody>
          <a:bodyPr>
            <a:normAutofit fontScale="47500" lnSpcReduction="20000"/>
          </a:bodyPr>
          <a:lstStyle/>
          <a:p>
            <a:r>
              <a:rPr lang="en-US" sz="2800" dirty="0"/>
              <a:t>Candidate Analytical Frameworks/Metrics/Actions</a:t>
            </a:r>
          </a:p>
          <a:p>
            <a:pPr lvl="1"/>
            <a:r>
              <a:rPr lang="en-US" sz="2400" dirty="0"/>
              <a:t>Refutation texts set the stage for strategic conceptual change processing</a:t>
            </a:r>
          </a:p>
          <a:p>
            <a:pPr lvl="2"/>
            <a:r>
              <a:rPr lang="en-US" sz="2000" dirty="0"/>
              <a:t>“Refutational texts allow people (in personal and professional settings) to co-activate, align and integrate their misconceptions with corrective evidence which then facilitates the updating of beliefs.” (Rapp at 29)</a:t>
            </a:r>
          </a:p>
          <a:p>
            <a:pPr lvl="1"/>
            <a:r>
              <a:rPr lang="en-US" sz="2400" dirty="0"/>
              <a:t>Consider variations in refutational strategies for intervention to reduce misconceptions</a:t>
            </a:r>
          </a:p>
          <a:p>
            <a:pPr lvl="2"/>
            <a:r>
              <a:rPr lang="en-US" sz="2000" dirty="0"/>
              <a:t>Introduction of refutational texts (correct misinformation with repeating of misinformation)</a:t>
            </a:r>
          </a:p>
          <a:p>
            <a:pPr lvl="2"/>
            <a:r>
              <a:rPr lang="en-US" sz="2000" dirty="0"/>
              <a:t>Introduction of non-refutational texts (correct but not repeat the misinformation)</a:t>
            </a:r>
          </a:p>
          <a:p>
            <a:pPr lvl="1"/>
            <a:r>
              <a:rPr lang="en-US" sz="2400" dirty="0"/>
              <a:t>Anticipatory refutation: When patterns of misinformation are encountered repeatedly across time or space in a broadly deployed system, it will be more effective to directly address and refute the potential misconceptions than to present the system instructions in standard format</a:t>
            </a:r>
          </a:p>
          <a:p>
            <a:pPr lvl="3"/>
            <a:r>
              <a:rPr lang="en-US" sz="1600" dirty="0"/>
              <a:t>Pre-address the reinforcement problems with refutation.</a:t>
            </a:r>
          </a:p>
          <a:p>
            <a:pPr lvl="2"/>
            <a:r>
              <a:rPr lang="en-US" sz="2000" dirty="0"/>
              <a:t>Avoid mere refutations as a strategy to correct misinformation and instead focus on comprehensive explanation of why it is incorrect.</a:t>
            </a:r>
          </a:p>
          <a:p>
            <a:pPr lvl="3"/>
            <a:r>
              <a:rPr lang="en-US" sz="1600" dirty="0"/>
              <a:t>The Atlas lists multiple bases for challenging misinformation by focusing on the influences on “meaning”</a:t>
            </a:r>
          </a:p>
          <a:p>
            <a:pPr lvl="4"/>
            <a:r>
              <a:rPr lang="en-US" sz="1600" dirty="0"/>
              <a:t>E.g., Wakefield’s debunked. Paper linking autism and MMR vaccine was motivated by his receipt of $500k from lawyer preparing class action case against vaccine manufacturer.  </a:t>
            </a:r>
          </a:p>
          <a:p>
            <a:pPr lvl="1"/>
            <a:r>
              <a:rPr lang="en-US" sz="2400" dirty="0"/>
              <a:t>Be aware of the 4 separate stages of correcting misinformation by applying the “conceptual change model.” (see ref)</a:t>
            </a:r>
          </a:p>
          <a:p>
            <a:pPr lvl="2"/>
            <a:r>
              <a:rPr lang="en-US" sz="2000" dirty="0"/>
              <a:t>Dissatisfaction with one’s own current understanding (instigates cognitive conflict)</a:t>
            </a:r>
          </a:p>
          <a:p>
            <a:pPr lvl="2"/>
            <a:r>
              <a:rPr lang="en-US" sz="2000" dirty="0"/>
              <a:t>Proposed replacement needs to be intelligible</a:t>
            </a:r>
          </a:p>
          <a:p>
            <a:pPr lvl="2"/>
            <a:r>
              <a:rPr lang="en-US" sz="2000" dirty="0"/>
              <a:t>Proposed replacement needs to be plausible</a:t>
            </a:r>
          </a:p>
          <a:p>
            <a:pPr lvl="2"/>
            <a:r>
              <a:rPr lang="en-US" sz="2000" dirty="0"/>
              <a:t>Proposed replacement needs to be fruitful</a:t>
            </a:r>
          </a:p>
          <a:p>
            <a:pPr lvl="1"/>
            <a:r>
              <a:rPr lang="en-US" sz="2400" dirty="0"/>
              <a:t>Consider designing system too present “normal” distribution of responses for comparison to  output to help “co-activate and align the misconception and the presented evidence in working memory” (Rapp at 28)</a:t>
            </a:r>
          </a:p>
          <a:p>
            <a:pPr lvl="1"/>
            <a:endParaRPr lang="en-US" sz="2400" dirty="0"/>
          </a:p>
          <a:p>
            <a:pPr lvl="1"/>
            <a:r>
              <a:rPr lang="en-US" dirty="0"/>
              <a:t>[Other?]</a:t>
            </a:r>
          </a:p>
          <a:p>
            <a:r>
              <a:rPr lang="en-US" dirty="0"/>
              <a:t>References</a:t>
            </a:r>
          </a:p>
          <a:p>
            <a:pPr lvl="1"/>
            <a:r>
              <a:rPr lang="en-US" dirty="0"/>
              <a:t>Conceptual change model proposed by Posner, Strike, Hewson and Gertzog (1982) ref. in Processing Inaccurate Information, p. 28.</a:t>
            </a:r>
          </a:p>
          <a:p>
            <a:endParaRPr lang="en-US" dirty="0"/>
          </a:p>
        </p:txBody>
      </p:sp>
    </p:spTree>
    <p:extLst>
      <p:ext uri="{BB962C8B-B14F-4D97-AF65-F5344CB8AC3E}">
        <p14:creationId xmlns:p14="http://schemas.microsoft.com/office/powerpoint/2010/main" val="2372118952"/>
      </p:ext>
    </p:extLst>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368. Processing Inaccurate Information – </a:t>
            </a:r>
            <a:br>
              <a:rPr lang="en-US" sz="2400" dirty="0"/>
            </a:br>
            <a:r>
              <a:rPr lang="en-US" sz="2400" dirty="0"/>
              <a:t>Persistence of Misinformation in Reasoning</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Misinformation demonstrates robust persistence in memory and its corrosive effects on reasoning.</a:t>
            </a:r>
          </a:p>
          <a:p>
            <a:pPr lvl="1"/>
            <a:r>
              <a:rPr lang="en-US" dirty="0"/>
              <a:t>Misinformation can. Also enjoy a separate persistence when it is embodied in institutional and organizational policies that are based on that misinformation.</a:t>
            </a:r>
          </a:p>
          <a:p>
            <a:pPr lvl="2"/>
            <a:r>
              <a:rPr lang="en-US" dirty="0"/>
              <a:t>Policies may persist as artifacts of earlier periods, even after individual memory and reasoning has been purged of such misinformation.</a:t>
            </a:r>
          </a:p>
          <a:p>
            <a:pPr lvl="2"/>
            <a:r>
              <a:rPr lang="en-US" dirty="0"/>
              <a:t>Policy making lag can offer false disincentive for stakeholders in a system to adopt the corrected information when conformity to the policies forms the basis of the incentive structure in an organization.</a:t>
            </a:r>
          </a:p>
          <a:p>
            <a:pPr lvl="1"/>
            <a:r>
              <a:rPr lang="en-US" dirty="0"/>
              <a:t>Misinformation continues to be applied despite explicit correction in proportion to its “causal” role in the understanding of the system or setting</a:t>
            </a:r>
          </a:p>
          <a:p>
            <a:pPr lvl="1"/>
            <a:r>
              <a:rPr lang="en-US" dirty="0"/>
              <a:t>Stakeholders seek causal continuity</a:t>
            </a:r>
          </a:p>
          <a:p>
            <a:pPr lvl="2"/>
            <a:r>
              <a:rPr lang="en-US" dirty="0"/>
              <a:t>Stakeholders avoid causal gaps in their understanding</a:t>
            </a:r>
          </a:p>
          <a:p>
            <a:pPr lvl="3"/>
            <a:r>
              <a:rPr lang="en-US" dirty="0"/>
              <a:t>Stakeholders prefer an incorrect model over an incomplete model</a:t>
            </a:r>
          </a:p>
          <a:p>
            <a:pPr lvl="1"/>
            <a:r>
              <a:rPr lang="en-US" dirty="0"/>
              <a:t>Compare desire for ”causal completeness” with issue of confusion of correlation and serendipity (slide number ___)</a:t>
            </a:r>
          </a:p>
          <a:p>
            <a:pPr lvl="2"/>
            <a:r>
              <a:rPr lang="en-US" dirty="0"/>
              <a:t>Both modes of understanding base comprehension on types of temporal cohesion</a:t>
            </a:r>
          </a:p>
          <a:p>
            <a:pPr lvl="3"/>
            <a:r>
              <a:rPr lang="en-US" dirty="0"/>
              <a:t>Causal completeness is temporal cohesion within a single system</a:t>
            </a:r>
          </a:p>
          <a:p>
            <a:pPr lvl="3"/>
            <a:r>
              <a:rPr lang="en-US" dirty="0"/>
              <a:t>Synchronicity is temporal cohesion among separate systems</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368 reflects the discussion in chapter 3 (“The Continued Influence Effect:  The Persistence of Misinformation in Memory and Reasoning Following Correction” by Seifert).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859631011"/>
      </p:ext>
    </p:extLst>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368. Processing Inaccurate Information – </a:t>
            </a:r>
            <a:br>
              <a:rPr lang="en-US" sz="2400" dirty="0"/>
            </a:br>
            <a:r>
              <a:rPr lang="en-US" sz="2400" dirty="0"/>
              <a:t>Persistence of Misinformation in Reasoning </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Research demonstrates that the only way to avoid the “Continued Influence Effect” (through which misinformation remains in memory and affects reasoning) is through introduction of “causal alternatives”</a:t>
            </a:r>
          </a:p>
          <a:p>
            <a:pPr lvl="1"/>
            <a:r>
              <a:rPr lang="en-US" sz="2400" dirty="0"/>
              <a:t>Misinformation can never be entirely purged from human memory and reasoning and organization policies (and related incentives and penalties) can take time to correct</a:t>
            </a:r>
          </a:p>
          <a:p>
            <a:pPr lvl="2"/>
            <a:r>
              <a:rPr lang="en-US" sz="2000" dirty="0"/>
              <a:t>Technical systems should include mechanisms to periodically re-test. The memory and reasoning of users and operators to confirm that the persistence of misinformation in individuals and in institutional policies does not negatively affect the processing of meaning by the system.</a:t>
            </a:r>
          </a:p>
          <a:p>
            <a:pPr lvl="3"/>
            <a:r>
              <a:rPr lang="en-US" sz="1600" dirty="0"/>
              <a:t>Check operator. Decisions against historically ”normal” decisions to “red flag” any anomalies for further evaluation. </a:t>
            </a:r>
          </a:p>
          <a:p>
            <a:pPr lvl="1"/>
            <a:endParaRPr lang="en-US" sz="24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63499536"/>
      </p:ext>
    </p:extLst>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369. Processing Inaccurate Information – </a:t>
            </a:r>
            <a:br>
              <a:rPr lang="en-US" sz="2400" dirty="0"/>
            </a:br>
            <a:r>
              <a:rPr lang="en-US" sz="2400" dirty="0"/>
              <a:t>Ignorance of Comprehension Failures in Real Time</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Interacting with static and dynamic information systems (such as conversations, texts, a social networks, advertising, news reports, etc.), comprehension is based on a number of factors present in the source, the medium of communication and the receiver, yielding multiple factors that can negatively affect the degree of comprehension of the receiver.</a:t>
            </a:r>
          </a:p>
          <a:p>
            <a:pPr lvl="2"/>
            <a:r>
              <a:rPr lang="en-US" dirty="0"/>
              <a:t>Unless and until a person or organization is aware that they are experiencing a comprehension failure, they will not take appropriate remedial measures</a:t>
            </a:r>
          </a:p>
          <a:p>
            <a:pPr lvl="1"/>
            <a:r>
              <a:rPr lang="en-US" dirty="0"/>
              <a:t>Does the technical system provide the people and organizations in its stakeholder community real time error detection and correction capability to signal the occurrence of a comprehension failure as a prerequisite to its correction</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369 reflects the discussion in chapter 4 (“Failures to Detect Textual Problems during Reading,” by Hacker).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3840196110"/>
      </p:ext>
    </p:extLst>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369. Processing Inaccurate Information – </a:t>
            </a:r>
            <a:br>
              <a:rPr lang="en-US" sz="2400" dirty="0"/>
            </a:br>
            <a:r>
              <a:rPr lang="en-US" sz="2400" dirty="0"/>
              <a:t>Ignorance of Comprehension Failures in Real Time</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Awareness of comprehension failure is prerequisite to initiating appropriate remedial procedures  to support comprehension</a:t>
            </a:r>
          </a:p>
          <a:p>
            <a:pPr lvl="1"/>
            <a:r>
              <a:rPr lang="en-US" sz="2400" dirty="0"/>
              <a:t>There are 5 generally recognized sources of stakeholder lack of awareness of comprehension that should be taken into account in the design, development, deployment and operation of a technical system</a:t>
            </a:r>
          </a:p>
          <a:p>
            <a:pPr lvl="2"/>
            <a:r>
              <a:rPr lang="en-US" sz="2000" dirty="0"/>
              <a:t>Knowledge Deficit: Stakeholders may lack requisite knowledge to fix the source of the comprehension failure</a:t>
            </a:r>
          </a:p>
          <a:p>
            <a:pPr lvl="3"/>
            <a:r>
              <a:rPr lang="en-US" sz="1600" dirty="0"/>
              <a:t>Design system with “hyperlinked” resources to provide real time information to stakeholders to supplement their prior knowledge </a:t>
            </a:r>
          </a:p>
          <a:p>
            <a:pPr lvl="2"/>
            <a:r>
              <a:rPr lang="en-US" sz="2000" dirty="0"/>
              <a:t>Process Deficit:  Stakeholders may fail to experience ”trigger event” so that they do not activate the knowledge at critical times when receiving information</a:t>
            </a:r>
          </a:p>
          <a:p>
            <a:pPr lvl="3"/>
            <a:r>
              <a:rPr lang="en-US" sz="1600" dirty="0"/>
              <a:t>Craft policies to invite deliberation by stakeholders so that they can self-test their comprehension in real time</a:t>
            </a:r>
          </a:p>
          <a:p>
            <a:pPr lvl="2"/>
            <a:r>
              <a:rPr lang="en-US" sz="2000" dirty="0"/>
              <a:t>Establish Stakeholder goals for information interaction to prompt different “kinds” of information processing by stakeholders</a:t>
            </a:r>
          </a:p>
          <a:p>
            <a:pPr lvl="3"/>
            <a:r>
              <a:rPr lang="en-US" sz="1600" dirty="0"/>
              <a:t>Readers and information receivers “goals” can affect their comprehension and error detection capacities</a:t>
            </a:r>
          </a:p>
          <a:p>
            <a:pPr lvl="2"/>
            <a:r>
              <a:rPr lang="en-US" sz="2000" dirty="0"/>
              <a:t>Instantiate cues (lexical, text base, and situational) for self-regulated comprehension (met comprehension) in stakeholder experience and UI design</a:t>
            </a:r>
          </a:p>
          <a:p>
            <a:pPr lvl="2"/>
            <a:r>
              <a:rPr lang="en-US" sz="2000" dirty="0"/>
              <a:t>Avoid cognitive/comprehension overload</a:t>
            </a:r>
          </a:p>
          <a:p>
            <a:pPr lvl="3"/>
            <a:r>
              <a:rPr lang="en-US" sz="1600" dirty="0"/>
              <a:t>Be aware of levels of representation in the information and the additional cognitive and comprehension resources needed to support active inference needed to process information</a:t>
            </a:r>
          </a:p>
          <a:p>
            <a:pPr lvl="3"/>
            <a:r>
              <a:rPr lang="en-US" sz="1600" dirty="0"/>
              <a:t>Accuracy is.  Compromised when texts are too easy or too difficult</a:t>
            </a:r>
          </a:p>
          <a:p>
            <a:pPr lvl="2"/>
            <a:r>
              <a:rPr lang="en-US" sz="2000" dirty="0"/>
              <a:t>Configure information resources and texts to invite active processing of information</a:t>
            </a:r>
          </a:p>
          <a:p>
            <a:pPr lvl="3"/>
            <a:r>
              <a:rPr lang="en-US" sz="1600" dirty="0"/>
              <a:t>Active processing is necessary prerequisite to self-regulated comprehension</a:t>
            </a:r>
          </a:p>
          <a:p>
            <a:pPr lvl="3"/>
            <a:r>
              <a:rPr lang="en-US" sz="1600" dirty="0"/>
              <a:t>Mindless reading is not comprehension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24860648"/>
      </p:ext>
    </p:extLst>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370. Processing Inaccurate Information – </a:t>
            </a:r>
            <a:br>
              <a:rPr lang="en-US" sz="3200" dirty="0"/>
            </a:br>
            <a:r>
              <a:rPr lang="en-US" sz="3200" dirty="0"/>
              <a:t>Avoiding Semantic Illusions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Does the technology system support the discovery and elimination of the data equivalent of semantic illusion?</a:t>
            </a:r>
          </a:p>
          <a:p>
            <a:pPr lvl="2"/>
            <a:r>
              <a:rPr lang="en-US" dirty="0"/>
              <a:t>Semantic illusion is a  state of misinformation arising in a receiver/listener caused by the qualities of the text itself and the qualities of the reader</a:t>
            </a:r>
          </a:p>
          <a:p>
            <a:pPr lvl="3"/>
            <a:r>
              <a:rPr lang="en-US" dirty="0"/>
              <a:t>Intentional introduction of imposter words and/or educational “priors” to listeners represents a weaponization of semantic illusion</a:t>
            </a:r>
          </a:p>
          <a:p>
            <a:pPr lvl="3"/>
            <a:r>
              <a:rPr lang="en-US" dirty="0"/>
              <a:t>Unintentional introduction of semantic  illusions</a:t>
            </a:r>
          </a:p>
          <a:p>
            <a:pPr lvl="4"/>
            <a:r>
              <a:rPr lang="en-US" dirty="0"/>
              <a:t>Attend to semantic impact of data/text/output at multiple levels of analysis</a:t>
            </a:r>
          </a:p>
          <a:p>
            <a:pPr lvl="4"/>
            <a:r>
              <a:rPr lang="en-US" dirty="0"/>
              <a:t>Compare tort of “false light” in publishing</a:t>
            </a:r>
          </a:p>
          <a:p>
            <a:pPr lvl="5"/>
            <a:r>
              <a:rPr lang="en-US" dirty="0"/>
              <a:t>Issue of juxtaposition of text and photos in publications causing harmful effects to person’s reputation and identity</a:t>
            </a:r>
          </a:p>
          <a:p>
            <a:pPr lvl="1"/>
            <a:r>
              <a:rPr lang="en-US" dirty="0"/>
              <a:t>Semantic Illusions are different than psychological “Priming”</a:t>
            </a:r>
          </a:p>
          <a:p>
            <a:pPr lvl="2"/>
            <a:r>
              <a:rPr lang="en-US" dirty="0"/>
              <a:t>Priming has been broadly discredited in replication studies</a:t>
            </a:r>
          </a:p>
          <a:p>
            <a:pPr lvl="2"/>
            <a:r>
              <a:rPr lang="en-US" dirty="0"/>
              <a:t>Semantic illusions may be viewed as happening on a shorter time cycle than priming</a:t>
            </a:r>
          </a:p>
          <a:p>
            <a:pPr lvl="2"/>
            <a:endParaRPr lang="en-US" dirty="0"/>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370 reflects the discussion in chapter 5 (“Research on Semantic Illusions Tells Us That There Are Multiple Sources of Misinformation,” by Hannon).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882996482"/>
      </p:ext>
    </p:extLst>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180A-DB55-5641-A23C-A88169A16575}"/>
              </a:ext>
            </a:extLst>
          </p:cNvPr>
          <p:cNvSpPr>
            <a:spLocks noGrp="1"/>
          </p:cNvSpPr>
          <p:nvPr>
            <p:ph type="title"/>
          </p:nvPr>
        </p:nvSpPr>
        <p:spPr/>
        <p:txBody>
          <a:bodyPr>
            <a:normAutofit/>
          </a:bodyPr>
          <a:lstStyle/>
          <a:p>
            <a:r>
              <a:rPr lang="en-US" sz="3200" dirty="0"/>
              <a:t>370 – Processing Inaccurate Information  - </a:t>
            </a:r>
            <a:br>
              <a:rPr lang="en-US" sz="3200" dirty="0"/>
            </a:br>
            <a:r>
              <a:rPr lang="en-US" sz="3200" dirty="0"/>
              <a:t>Avoiding Semantic Illusions</a:t>
            </a:r>
          </a:p>
        </p:txBody>
      </p:sp>
      <p:sp>
        <p:nvSpPr>
          <p:cNvPr id="3" name="Content Placeholder 2">
            <a:extLst>
              <a:ext uri="{FF2B5EF4-FFF2-40B4-BE49-F238E27FC236}">
                <a16:creationId xmlns:a16="http://schemas.microsoft.com/office/drawing/2014/main" id="{BA80D3E6-5FD8-324A-867C-F319AA888CB5}"/>
              </a:ext>
            </a:extLst>
          </p:cNvPr>
          <p:cNvSpPr>
            <a:spLocks noGrp="1"/>
          </p:cNvSpPr>
          <p:nvPr>
            <p:ph idx="1"/>
          </p:nvPr>
        </p:nvSpPr>
        <p:spPr/>
        <p:txBody>
          <a:bodyPr>
            <a:normAutofit fontScale="55000" lnSpcReduction="20000"/>
          </a:bodyPr>
          <a:lstStyle/>
          <a:p>
            <a:r>
              <a:rPr lang="en-US" sz="2800" dirty="0"/>
              <a:t>Candidate Analytical Frameworks/Metrics/Actions</a:t>
            </a:r>
          </a:p>
          <a:p>
            <a:pPr lvl="1"/>
            <a:r>
              <a:rPr lang="en-US" sz="2000" dirty="0"/>
              <a:t>Address semantic illusions with attention to variables affecting two vectors of semantic illusion</a:t>
            </a:r>
          </a:p>
          <a:p>
            <a:pPr lvl="2"/>
            <a:r>
              <a:rPr lang="en-US" sz="1600" dirty="0"/>
              <a:t>The data stream/text/output presented</a:t>
            </a:r>
          </a:p>
          <a:p>
            <a:pPr lvl="2"/>
            <a:r>
              <a:rPr lang="en-US" sz="1600" dirty="0"/>
              <a:t>The individual/organization receiving the data stream/text/output</a:t>
            </a:r>
          </a:p>
          <a:p>
            <a:pPr lvl="1"/>
            <a:r>
              <a:rPr lang="en-US" sz="2000" dirty="0"/>
              <a:t>For each vector of semantic illusion, consider incentives/penalties. </a:t>
            </a:r>
          </a:p>
          <a:p>
            <a:pPr lvl="2"/>
            <a:r>
              <a:rPr lang="en-US" sz="1600" dirty="0"/>
              <a:t>Business</a:t>
            </a:r>
          </a:p>
          <a:p>
            <a:pPr lvl="2"/>
            <a:r>
              <a:rPr lang="en-US" sz="1600" dirty="0"/>
              <a:t>Legal</a:t>
            </a:r>
          </a:p>
          <a:p>
            <a:pPr lvl="2"/>
            <a:r>
              <a:rPr lang="en-US" sz="1600" dirty="0"/>
              <a:t>Technical</a:t>
            </a:r>
          </a:p>
          <a:p>
            <a:pPr lvl="1"/>
            <a:r>
              <a:rPr lang="en-US" sz="2000" dirty="0"/>
              <a:t>In each “BLT” domain,  consider strategies and tactics based on each of the theories of semantic illusion</a:t>
            </a:r>
          </a:p>
          <a:p>
            <a:pPr lvl="2"/>
            <a:r>
              <a:rPr lang="en-US" sz="1600" dirty="0"/>
              <a:t>Partial Matching -  Confusion caused by partial matching of semantic features in data/text stream</a:t>
            </a:r>
          </a:p>
          <a:p>
            <a:pPr lvl="2"/>
            <a:r>
              <a:rPr lang="en-US" sz="1600" dirty="0"/>
              <a:t>Structure Node Theory – Activation of external semantic network node by semantic or phonological prompt</a:t>
            </a:r>
          </a:p>
          <a:p>
            <a:pPr lvl="2"/>
            <a:r>
              <a:rPr lang="en-US" sz="1600" dirty="0"/>
              <a:t>Partial Processing -  Activation of disordered/entropic thought from irrelevant priors by contiguous data/words</a:t>
            </a:r>
          </a:p>
          <a:p>
            <a:pPr lvl="1"/>
            <a:r>
              <a:rPr lang="en-US" sz="1600" dirty="0"/>
              <a:t>Consider measurements of information entropy in identifying and evaluating anomalies in data and text output of system </a:t>
            </a:r>
          </a:p>
          <a:p>
            <a:pPr lvl="2"/>
            <a:r>
              <a:rPr lang="en-US" sz="1200" dirty="0"/>
              <a:t>Signal in negentropy spike – even if source unknown</a:t>
            </a:r>
          </a:p>
          <a:p>
            <a:pPr lvl="3"/>
            <a:r>
              <a:rPr lang="en-US" sz="800" dirty="0"/>
              <a:t>Tautology because only can register spike if already asked question/calibrated system</a:t>
            </a:r>
          </a:p>
          <a:p>
            <a:pPr lvl="3"/>
            <a:r>
              <a:rPr lang="en-US" sz="800" dirty="0"/>
              <a:t>Research questions bound answers</a:t>
            </a:r>
          </a:p>
          <a:p>
            <a:pPr lvl="1"/>
            <a:r>
              <a:rPr lang="en-US" sz="1600" dirty="0"/>
              <a:t>Consider research (see reference text at 98)suggesting that unconscious anomaly detection is more robust than conscious  awareness of anomaly</a:t>
            </a:r>
          </a:p>
          <a:p>
            <a:pPr lvl="2"/>
            <a:r>
              <a:rPr lang="en-US" sz="1200" dirty="0"/>
              <a:t>Consider use of system prompts of user awareness to help draw unconscious awareness of anomaly to conscious awareness of system users and operators.</a:t>
            </a:r>
          </a:p>
          <a:p>
            <a:pPr lvl="2"/>
            <a:r>
              <a:rPr lang="en-US" sz="1200" dirty="0"/>
              <a:t>Apply machine and artificial “ground checking” to conclusions of human users and operators to gain advantage of “unblinking eye” of recruited and intentional objective machine-based biases.</a:t>
            </a:r>
          </a:p>
          <a:p>
            <a:pPr lvl="2"/>
            <a:r>
              <a:rPr lang="en-US" sz="1200" dirty="0"/>
              <a:t>Calibrate instruments to address degrees of textual,  lexical, and content-based entropy as “red flag” to help users/operators to “snap to” awareness of semantic illusions in real time.</a:t>
            </a:r>
          </a:p>
          <a:p>
            <a:pPr lvl="1"/>
            <a:r>
              <a:rPr lang="en-US" sz="1600" dirty="0"/>
              <a:t>Provide training to users and operators to aid in detection of intentional and accidental imposter data/words</a:t>
            </a:r>
          </a:p>
          <a:p>
            <a:pPr lvl="2"/>
            <a:r>
              <a:rPr lang="en-US" sz="1200" dirty="0"/>
              <a:t>See Ref. Processing Inaccurate Information, p. 101 et. Seq.</a:t>
            </a:r>
          </a:p>
          <a:p>
            <a:pPr lvl="1"/>
            <a:r>
              <a:rPr lang="en-US" sz="1600" dirty="0"/>
              <a:t>Consider ”breaking the cadence of system data output to avoid the dulled attention that can lead to semantic illusions</a:t>
            </a:r>
          </a:p>
          <a:p>
            <a:pPr lvl="1"/>
            <a:r>
              <a:rPr lang="en-US" dirty="0"/>
              <a:t>[Other?]</a:t>
            </a:r>
          </a:p>
          <a:p>
            <a:pPr lvl="1"/>
            <a:endParaRPr lang="en-US" dirty="0"/>
          </a:p>
          <a:p>
            <a:r>
              <a:rPr lang="en-US" dirty="0"/>
              <a:t>References</a:t>
            </a:r>
          </a:p>
          <a:p>
            <a:endParaRPr lang="en-US" dirty="0"/>
          </a:p>
        </p:txBody>
      </p:sp>
    </p:spTree>
    <p:extLst>
      <p:ext uri="{BB962C8B-B14F-4D97-AF65-F5344CB8AC3E}">
        <p14:creationId xmlns:p14="http://schemas.microsoft.com/office/powerpoint/2010/main" val="1901009522"/>
      </p:ext>
    </p:extLst>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371. Processing Inaccurate Information – </a:t>
            </a:r>
            <a:br>
              <a:rPr lang="en-US" sz="2400" dirty="0"/>
            </a:br>
            <a:r>
              <a:rPr lang="en-US" sz="2400" dirty="0"/>
              <a:t>Inaccurate Argumentation From “Accurate” Data</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Faulty argumentation and assertions drawn from accurate data can cause harm by suggesting causation chains that are, in fact, illusory</a:t>
            </a:r>
          </a:p>
          <a:p>
            <a:pPr lvl="2"/>
            <a:r>
              <a:rPr lang="en-US" dirty="0"/>
              <a:t>Data + Meaning = Information</a:t>
            </a:r>
          </a:p>
          <a:p>
            <a:pPr lvl="2"/>
            <a:r>
              <a:rPr lang="en-US" dirty="0"/>
              <a:t>Accurate Data + illogical meaning = misinformation</a:t>
            </a:r>
          </a:p>
          <a:p>
            <a:pPr lvl="1"/>
            <a:r>
              <a:rPr lang="en-US" dirty="0"/>
              <a:t>How does the technology help protect against faulty reasoning affecting the potential for harm in the input and output of the system?</a:t>
            </a:r>
          </a:p>
          <a:p>
            <a:pPr lvl="2"/>
            <a:r>
              <a:rPr lang="en-US" dirty="0"/>
              <a:t>Like question of secondary use of data outside of original context</a:t>
            </a:r>
          </a:p>
          <a:p>
            <a:pPr lvl="3"/>
            <a:r>
              <a:rPr lang="en-US" dirty="0"/>
              <a:t>Different meaning = different information</a:t>
            </a:r>
          </a:p>
          <a:p>
            <a:pPr lvl="2"/>
            <a:endParaRPr lang="en-US" dirty="0"/>
          </a:p>
          <a:p>
            <a:pPr lvl="1"/>
            <a:endParaRPr lang="en-US" dirty="0"/>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371 reflects the discussion in chapter 6 (“Sensitivity to Inaccurate Argumentation In Health News. Articles: Potential Contributions of Readers’ Topic and Epistemic Beliefs,” by Braasch, Braten, Brritt, Steffens and Stromso).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1231442579"/>
      </p:ext>
    </p:extLst>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371. Processing Inaccurate Information – </a:t>
            </a:r>
            <a:br>
              <a:rPr lang="en-US" sz="2400" dirty="0"/>
            </a:br>
            <a:r>
              <a:rPr lang="en-US" sz="2400" dirty="0"/>
              <a:t>Inaccurate Argumentation From “Accurate” Data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Consider the misinformation effects upon two potential vectors of Inaccurate Argumentation</a:t>
            </a:r>
          </a:p>
          <a:p>
            <a:pPr lvl="2"/>
            <a:r>
              <a:rPr lang="en-US" sz="2000" dirty="0"/>
              <a:t>Information input/feedstock for system operation</a:t>
            </a:r>
          </a:p>
          <a:p>
            <a:pPr lvl="2"/>
            <a:r>
              <a:rPr lang="en-US" sz="2000" dirty="0"/>
              <a:t>System data output</a:t>
            </a:r>
          </a:p>
          <a:p>
            <a:pPr lvl="1"/>
            <a:r>
              <a:rPr lang="en-US" sz="2400" dirty="0"/>
              <a:t>Information input for system operation</a:t>
            </a:r>
          </a:p>
          <a:p>
            <a:pPr lvl="2"/>
            <a:r>
              <a:rPr lang="en-US" sz="2000" dirty="0"/>
              <a:t>With system information input, operators are potential sources of inaccurate argumentation.</a:t>
            </a:r>
          </a:p>
          <a:p>
            <a:pPr lvl="3"/>
            <a:r>
              <a:rPr lang="en-US" sz="1600" dirty="0"/>
              <a:t>Assumptions made about inputs may be inconsistent with understanding of other stakeholders</a:t>
            </a:r>
          </a:p>
          <a:p>
            <a:pPr lvl="3"/>
            <a:r>
              <a:rPr lang="en-US" sz="1600" dirty="0"/>
              <a:t>Like issue of quality of training data for machine learning</a:t>
            </a:r>
          </a:p>
          <a:p>
            <a:pPr lvl="4"/>
            <a:r>
              <a:rPr lang="en-US" sz="1600" dirty="0"/>
              <a:t>Inaccurate argumentation in input is like bias in training data</a:t>
            </a:r>
          </a:p>
          <a:p>
            <a:pPr lvl="1"/>
            <a:r>
              <a:rPr lang="en-US" sz="2400" dirty="0"/>
              <a:t>System data output</a:t>
            </a:r>
          </a:p>
          <a:p>
            <a:pPr lvl="2"/>
            <a:r>
              <a:rPr lang="en-US" sz="2000" dirty="0"/>
              <a:t>With system data output, users are potential source of inaccurate argumentation</a:t>
            </a:r>
          </a:p>
          <a:p>
            <a:pPr lvl="2"/>
            <a:r>
              <a:rPr lang="en-US" sz="2000" dirty="0"/>
              <a:t>Attach equivalent of “warning labels” to system output, warning against using such output as “data” for future inaccurate argumentation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694858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  Bias - Sectorial</a:t>
            </a:r>
          </a:p>
        </p:txBody>
      </p:sp>
      <p:sp>
        <p:nvSpPr>
          <p:cNvPr id="3" name="Content Placeholder 2"/>
          <p:cNvSpPr>
            <a:spLocks noGrp="1"/>
          </p:cNvSpPr>
          <p:nvPr>
            <p:ph idx="1"/>
          </p:nvPr>
        </p:nvSpPr>
        <p:spPr/>
        <p:txBody>
          <a:bodyPr>
            <a:normAutofit fontScale="62500" lnSpcReduction="20000"/>
          </a:bodyPr>
          <a:lstStyle/>
          <a:p>
            <a:r>
              <a:rPr lang="en-US" dirty="0"/>
              <a:t>Challenges </a:t>
            </a:r>
          </a:p>
          <a:p>
            <a:pPr lvl="1"/>
            <a:r>
              <a:rPr lang="en-US" dirty="0"/>
              <a:t>Commercial entities and other organizations (such as regulators, consumers, etc.) operating in a particular industry or commercial sector are characterized by particular sets of externalities, expectations and behaviors that can affect their system behavior and performance individually and as a group.</a:t>
            </a:r>
          </a:p>
          <a:p>
            <a:pPr lvl="1"/>
            <a:r>
              <a:rPr lang="en-US" dirty="0"/>
              <a:t>Is the reviewed system and/or technology designed to fit the expectations and behavioral profile of individuals and/or entities in just one sector (e.g., banking, healthcare, Telco, retail, insurance, shipping, transportation, etc.), or can it be applied with consistent performance results in multiple sectors?</a:t>
            </a:r>
          </a:p>
          <a:p>
            <a:pPr lvl="1"/>
            <a:r>
              <a:rPr lang="en-US" dirty="0"/>
              <a:t>What are the potential harms of deployment of the subject technology and/or system outside of the sector for which it was designed?</a:t>
            </a:r>
          </a:p>
          <a:p>
            <a:pPr lvl="2"/>
            <a:r>
              <a:rPr lang="en-US" dirty="0"/>
              <a:t>E.g., To what extent would a HIPAA-compliant healthcare technology or system be functional and/or appropriate for application to financial records (usually covered by GLB) or educational records (usually covered by FERPA), etc.? </a:t>
            </a:r>
          </a:p>
          <a:p>
            <a:pPr lvl="1"/>
            <a:r>
              <a:rPr lang="en-US" dirty="0"/>
              <a:t>[Other?]</a:t>
            </a:r>
          </a:p>
          <a:p>
            <a:pPr lvl="1"/>
            <a:endParaRPr lang="en-US" dirty="0"/>
          </a:p>
          <a:p>
            <a:r>
              <a:rPr lang="en-US" dirty="0"/>
              <a:t>References</a:t>
            </a:r>
          </a:p>
          <a:p>
            <a:pPr lvl="1"/>
            <a:endParaRPr lang="en-US" dirty="0"/>
          </a:p>
        </p:txBody>
      </p:sp>
    </p:spTree>
    <p:extLst>
      <p:ext uri="{BB962C8B-B14F-4D97-AF65-F5344CB8AC3E}">
        <p14:creationId xmlns:p14="http://schemas.microsoft.com/office/powerpoint/2010/main" val="1963974487"/>
      </p:ext>
    </p:extLst>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372. Processing Inaccurate Information –</a:t>
            </a:r>
            <a:br>
              <a:rPr lang="en-US" sz="2400" dirty="0"/>
            </a:br>
            <a:r>
              <a:rPr lang="en-US" sz="2400" dirty="0"/>
              <a:t>Conversational Computer Agents For Normative Guidance</a:t>
            </a:r>
            <a:br>
              <a:rPr lang="en-US" sz="2400" dirty="0"/>
            </a:br>
            <a:r>
              <a:rPr lang="en-US" sz="2400" dirty="0"/>
              <a:t>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Human individuals (acting in both individual and institutional capacities) may be unable too detect information anomalies in the inputs and outputs of system operation</a:t>
            </a:r>
          </a:p>
          <a:p>
            <a:pPr lvl="1"/>
            <a:r>
              <a:rPr lang="en-US" dirty="0"/>
              <a:t>How does the technology system support the introduction and operation of scalable conversational computer agents that can offer various forms of anomaly detection to mitigate against the introduction and perpetuation of misinformation in system inputs and outputs?</a:t>
            </a:r>
          </a:p>
          <a:p>
            <a:pPr lvl="2"/>
            <a:r>
              <a:rPr lang="en-US" dirty="0"/>
              <a:t>Conversational Computer Agents introduce pause and prompts for human deliberation</a:t>
            </a:r>
          </a:p>
          <a:p>
            <a:pPr lvl="2"/>
            <a:endParaRPr lang="en-US" dirty="0"/>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372 reflects the discussion in chapter 7 (“Conversational Agents Can Help Humans Identify Flaws in the Science Reported in Digital Media,” by Graesser, Millis,  D’Mello and Hu).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3148802554"/>
      </p:ext>
    </p:extLst>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372. Processing Inaccurate Information – </a:t>
            </a:r>
            <a:br>
              <a:rPr lang="en-US" sz="2400" dirty="0"/>
            </a:br>
            <a:r>
              <a:rPr lang="en-US" sz="2400" dirty="0"/>
              <a:t>Conversational Computer Agents For Normative Guidance</a:t>
            </a:r>
            <a:br>
              <a:rPr lang="en-US" sz="2400" dirty="0"/>
            </a:br>
            <a:endParaRPr lang="en-US" sz="2400" dirty="0"/>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Paired human/computer ”dyads” can support scaled  conversational agents services that can help humans to identify contradictions in system inputs and outputs</a:t>
            </a:r>
          </a:p>
          <a:p>
            <a:pPr lvl="2"/>
            <a:r>
              <a:rPr lang="en-US" sz="2000" dirty="0"/>
              <a:t>To provide artificial social contexts in which human readers/data receivers can be brought along the “gullible/skeptical” continuum</a:t>
            </a:r>
          </a:p>
          <a:p>
            <a:pPr lvl="2"/>
            <a:r>
              <a:rPr lang="en-US" sz="2000" dirty="0"/>
              <a:t>Help human users/operators to alleviate cognitive disequilibrium</a:t>
            </a:r>
          </a:p>
          <a:p>
            <a:pPr lvl="1"/>
            <a:r>
              <a:rPr lang="en-US" sz="2400" dirty="0"/>
              <a:t>Interventions of conversational computer agents can be supported by a suite of functions similar to that of a ”Human Use Regulatory Affairs Advisor.” (HURA Advisor)(See reference)</a:t>
            </a:r>
          </a:p>
          <a:p>
            <a:pPr lvl="2"/>
            <a:r>
              <a:rPr lang="en-US" sz="2000" dirty="0"/>
              <a:t>Didactic lessons</a:t>
            </a:r>
          </a:p>
          <a:p>
            <a:pPr lvl="2"/>
            <a:r>
              <a:rPr lang="en-US" sz="2000" dirty="0"/>
              <a:t>Technical document repository</a:t>
            </a:r>
          </a:p>
          <a:p>
            <a:pPr lvl="2"/>
            <a:r>
              <a:rPr lang="en-US" sz="2000" dirty="0"/>
              <a:t>Hypertext references</a:t>
            </a:r>
          </a:p>
          <a:p>
            <a:pPr lvl="2"/>
            <a:r>
              <a:rPr lang="en-US" sz="2000" dirty="0"/>
              <a:t>Multimedia/video</a:t>
            </a:r>
          </a:p>
          <a:p>
            <a:pPr lvl="2"/>
            <a:r>
              <a:rPr lang="en-US" sz="2000" dirty="0"/>
              <a:t>Lessons with relatable scenarios including ethics</a:t>
            </a:r>
          </a:p>
          <a:p>
            <a:pPr lvl="2"/>
            <a:r>
              <a:rPr lang="en-US" sz="2000" dirty="0"/>
              <a:t>Query based information retrieval</a:t>
            </a:r>
          </a:p>
          <a:p>
            <a:pPr lvl="2"/>
            <a:r>
              <a:rPr lang="en-US" sz="2000" dirty="0"/>
              <a:t>Animated agent</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22535418"/>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373. Processing Inaccurate Information – </a:t>
            </a:r>
            <a:br>
              <a:rPr lang="en-US" sz="2400" dirty="0"/>
            </a:br>
            <a:r>
              <a:rPr lang="en-US" sz="2400" dirty="0"/>
              <a:t>Knowledge Neglect</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Knowledge Neglect arises when a human or system fails to retrieve and apply stored knowledge that is appropriate for a given situation or interaction</a:t>
            </a:r>
          </a:p>
          <a:p>
            <a:pPr lvl="2"/>
            <a:r>
              <a:rPr lang="en-US" dirty="0"/>
              <a:t>Example is reader who, after reading a story about a plane crash, answers the question “where were the survivors buried?”</a:t>
            </a:r>
          </a:p>
          <a:p>
            <a:pPr lvl="1"/>
            <a:r>
              <a:rPr lang="en-US" dirty="0"/>
              <a:t>Does the system help users/operators to “unbelieve” anomalous information presented by the system?</a:t>
            </a:r>
          </a:p>
          <a:p>
            <a:pPr lvl="1"/>
            <a:r>
              <a:rPr lang="en-US" dirty="0"/>
              <a:t>Humans don’t have processing resources available to the ascertain the truth of everything that is read/presented</a:t>
            </a:r>
          </a:p>
          <a:p>
            <a:pPr lvl="1"/>
            <a:r>
              <a:rPr lang="en-US" dirty="0"/>
              <a:t>System may have “computational authority” that can cause humans to question their own judgement and priors, isolating them from prior knowledge that could properly inform their response to current system output</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373 reflects the discussion in chapter 8 (“Knowledge Neglect:  Failures To Notice Contradictions With Stored Knowledge,” by Marsh and Umanath).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4141790045"/>
      </p:ext>
    </p:extLst>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373. Processing Inaccurate Information – </a:t>
            </a:r>
            <a:br>
              <a:rPr lang="en-US" sz="2400" dirty="0"/>
            </a:br>
            <a:r>
              <a:rPr lang="en-US" sz="2400" dirty="0"/>
              <a:t>Knowledge Neglect</a:t>
            </a:r>
          </a:p>
        </p:txBody>
      </p:sp>
      <p:sp>
        <p:nvSpPr>
          <p:cNvPr id="3" name="Content Placeholder 2"/>
          <p:cNvSpPr>
            <a:spLocks noGrp="1"/>
          </p:cNvSpPr>
          <p:nvPr>
            <p:ph idx="1"/>
          </p:nvPr>
        </p:nvSpPr>
        <p:spPr/>
        <p:txBody>
          <a:bodyPr>
            <a:normAutofit fontScale="92500" lnSpcReduction="20000"/>
          </a:bodyPr>
          <a:lstStyle/>
          <a:p>
            <a:r>
              <a:rPr lang="en-US" sz="2800" dirty="0"/>
              <a:t>Candidate Analytical Frameworks/Metrics/Actions</a:t>
            </a:r>
          </a:p>
          <a:p>
            <a:pPr lvl="1"/>
            <a:r>
              <a:rPr lang="en-US" sz="2400" dirty="0"/>
              <a:t>Knowledge neglect has, to date, proved relatively intractable to scalable solutions</a:t>
            </a:r>
          </a:p>
          <a:p>
            <a:pPr lvl="2"/>
            <a:r>
              <a:rPr lang="en-US" sz="2000" dirty="0"/>
              <a:t>Intentionally slowing content presentation to promote reader self monitoring has had mixed effects</a:t>
            </a:r>
          </a:p>
          <a:p>
            <a:pPr lvl="1"/>
            <a:r>
              <a:rPr lang="en-US" sz="2400" dirty="0"/>
              <a:t>Consider opportunities for normative consistency (standardization) through use of coherent narratives that can help “script” consistent/predictable responses across system user and operator populations</a:t>
            </a:r>
          </a:p>
          <a:p>
            <a:pPr lvl="2"/>
            <a:r>
              <a:rPr lang="en-US" sz="2000" dirty="0"/>
              <a:t>Use cases in training</a:t>
            </a:r>
          </a:p>
          <a:p>
            <a:pPr lvl="2"/>
            <a:r>
              <a:rPr lang="en-US" sz="2000" dirty="0"/>
              <a:t>Drills and practices among stakeholder groups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16533335"/>
      </p:ext>
    </p:extLst>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374. Processing Inaccurate Information – </a:t>
            </a:r>
            <a:br>
              <a:rPr lang="en-US" sz="2400" dirty="0"/>
            </a:br>
            <a:r>
              <a:rPr lang="en-US" sz="2400" dirty="0"/>
              <a:t>Misinformation Stickiness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Misinformation Taint:  Individuals (acting in personal and organizational capacities) default to accepting information they read, only engaging in critical evaluation under specific circumstances, and only after </a:t>
            </a:r>
            <a:r>
              <a:rPr lang="en-US"/>
              <a:t>initially encoding </a:t>
            </a:r>
            <a:r>
              <a:rPr lang="en-US" dirty="0"/>
              <a:t>potentially inaccurate  information</a:t>
            </a:r>
          </a:p>
          <a:p>
            <a:pPr lvl="1"/>
            <a:r>
              <a:rPr lang="en-US" dirty="0"/>
              <a:t>How does technology system mitigate tendency of humans (as users and/or operators) to accept and use</a:t>
            </a:r>
          </a:p>
          <a:p>
            <a:pPr lvl="2"/>
            <a:r>
              <a:rPr lang="en-US" dirty="0"/>
              <a:t>Information presented</a:t>
            </a:r>
          </a:p>
          <a:p>
            <a:pPr lvl="2"/>
            <a:r>
              <a:rPr lang="en-US" dirty="0"/>
              <a:t>Information recently presented</a:t>
            </a:r>
          </a:p>
          <a:p>
            <a:pPr lvl="1"/>
            <a:r>
              <a:rPr lang="en-US"/>
              <a:t>Liberal Encoding </a:t>
            </a:r>
            <a:r>
              <a:rPr lang="en-US" dirty="0"/>
              <a:t>of misinformation can result in poor decision making.</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374 reflects the discussion in chapter 9 (“Mechanisms of Problematic Knowledge Acquisition,” by Rapp, Jacovina and Andrews).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2408028943"/>
      </p:ext>
    </p:extLst>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374. Processing Inaccurate Information – </a:t>
            </a:r>
            <a:br>
              <a:rPr lang="en-US" sz="2400" dirty="0"/>
            </a:br>
            <a:r>
              <a:rPr lang="en-US" sz="2400" dirty="0"/>
              <a:t>Misinformation Stickiness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sz="2000" dirty="0"/>
              <a:t>Strategies that support compartmentalization of misinformation (apart from general knowledge)</a:t>
            </a:r>
          </a:p>
          <a:p>
            <a:pPr lvl="2"/>
            <a:r>
              <a:rPr lang="en-US" sz="1600" dirty="0"/>
              <a:t>Tagging strategies can help isolate harmful effects of misinformation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999267743"/>
      </p:ext>
    </p:extLst>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375. Processing Inaccurate Information – </a:t>
            </a:r>
            <a:br>
              <a:rPr lang="en-US" sz="2400" dirty="0"/>
            </a:br>
            <a:r>
              <a:rPr lang="en-US" sz="2400" dirty="0"/>
              <a:t>Acuity At Discounting Misinformation</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Does the system aid the human (acting in its personal and/or professional) capacity) in discounting misinformation in real time?</a:t>
            </a:r>
          </a:p>
          <a:p>
            <a:pPr lvl="2"/>
            <a:r>
              <a:rPr lang="en-US" dirty="0"/>
              <a:t>Aid to operator discounting misinformation in input stream for system</a:t>
            </a:r>
          </a:p>
          <a:p>
            <a:pPr lvl="2"/>
            <a:r>
              <a:rPr lang="en-US" dirty="0"/>
              <a:t>User discounting mis-information output from system</a:t>
            </a:r>
          </a:p>
          <a:p>
            <a:pPr lvl="3"/>
            <a:r>
              <a:rPr lang="en-US" dirty="0"/>
              <a:t>Compare to separate information risk from transfer of context  (See Atlas Map Number ___)</a:t>
            </a:r>
          </a:p>
          <a:p>
            <a:pPr lvl="1"/>
            <a:r>
              <a:rPr lang="en-US" dirty="0"/>
              <a:t>Research suggests that “discounting” is not typically effective as guard </a:t>
            </a:r>
            <a:r>
              <a:rPr lang="en-US"/>
              <a:t>against encoding </a:t>
            </a:r>
            <a:r>
              <a:rPr lang="en-US" dirty="0"/>
              <a:t>misinformation</a:t>
            </a:r>
          </a:p>
          <a:p>
            <a:pPr lvl="2"/>
            <a:r>
              <a:rPr lang="en-US" dirty="0"/>
              <a:t>Misinformation, once encoded into knowledge is difficult to purge</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375 reflects the discussion in chapter 10 (“Discounting Information:  When False Information Is Preserved and When It Is Not,” by Schul and Mayo).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1115445349"/>
      </p:ext>
    </p:extLst>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375. Processing Inaccurate Information – </a:t>
            </a:r>
            <a:br>
              <a:rPr lang="en-US" sz="2400" dirty="0"/>
            </a:br>
            <a:r>
              <a:rPr lang="en-US" sz="2400" dirty="0"/>
              <a:t>Acuity At Discounting Misinformation</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Considering that misinformation has been demonbstr4ated to be difficult to purge from receiver consciousness/application, how can system be enforced to place appropriate levels of responsibility/liability on providers of information?</a:t>
            </a:r>
          </a:p>
          <a:p>
            <a:pPr lvl="1"/>
            <a:r>
              <a:rPr lang="en-US" sz="2400" dirty="0"/>
              <a:t>Consider whether future information network duties/regulations might impose “strict liability” for information outputs of system</a:t>
            </a:r>
          </a:p>
          <a:p>
            <a:pPr lvl="2"/>
            <a:r>
              <a:rPr lang="en-US" sz="2000" dirty="0"/>
              <a:t>Owner liability</a:t>
            </a:r>
          </a:p>
          <a:p>
            <a:pPr lvl="2"/>
            <a:r>
              <a:rPr lang="en-US" sz="2000" dirty="0"/>
              <a:t>Operator liability</a:t>
            </a:r>
          </a:p>
          <a:p>
            <a:pPr lvl="2"/>
            <a:r>
              <a:rPr lang="en-US" sz="2000" dirty="0"/>
              <a:t>User liabilities (for information misuse, secondary use)</a:t>
            </a:r>
          </a:p>
          <a:p>
            <a:pPr lvl="1"/>
            <a:r>
              <a:rPr lang="en-US" sz="2400" dirty="0"/>
              <a:t>Encourage move from “resolving” paradox toward “managing paradox.”</a:t>
            </a:r>
          </a:p>
          <a:p>
            <a:pPr lvl="2"/>
            <a:r>
              <a:rPr lang="en-US" sz="2000" dirty="0"/>
              <a:t>Management of paradox is needed because encoded misinformation is persistent in memory and so will continue to come in contact with correcting new information, precluding resolution</a:t>
            </a:r>
          </a:p>
          <a:p>
            <a:pPr lvl="2"/>
            <a:r>
              <a:rPr lang="en-US" sz="2000" dirty="0"/>
              <a:t>Challenges of “discounting” can be mitigated by attention to organizational and policy effects that can help to:</a:t>
            </a:r>
          </a:p>
          <a:p>
            <a:pPr lvl="3"/>
            <a:r>
              <a:rPr lang="en-US" sz="1600" dirty="0"/>
              <a:t>Support delays by humans and organizations in arriving at closure </a:t>
            </a:r>
            <a:r>
              <a:rPr lang="en-US" sz="1600"/>
              <a:t>regarding encoding </a:t>
            </a:r>
            <a:r>
              <a:rPr lang="en-US" sz="1600" dirty="0"/>
              <a:t>of  received information</a:t>
            </a:r>
          </a:p>
          <a:p>
            <a:pPr lvl="3"/>
            <a:r>
              <a:rPr lang="en-US" sz="1600" dirty="0"/>
              <a:t>Help humans to support tolerance of ambiguities</a:t>
            </a:r>
          </a:p>
          <a:p>
            <a:pPr lvl="3"/>
            <a:r>
              <a:rPr lang="en-US" sz="1600" dirty="0"/>
              <a:t>Help humans and institutions to resist resolving inconsistencies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31071276"/>
      </p:ext>
    </p:extLst>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376. Processing Inaccurate Information – </a:t>
            </a:r>
            <a:br>
              <a:rPr lang="en-US" sz="2400" dirty="0"/>
            </a:br>
            <a:r>
              <a:rPr lang="en-US" sz="2400" dirty="0"/>
              <a:t>Updating Mental Models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Research demonstrates the challenge experienced by humans in updating their respective mental representations</a:t>
            </a:r>
          </a:p>
          <a:p>
            <a:pPr lvl="2"/>
            <a:r>
              <a:rPr lang="en-US" dirty="0"/>
              <a:t>Core elements of mental models are most resistant to updating</a:t>
            </a:r>
          </a:p>
          <a:p>
            <a:pPr lvl="1"/>
            <a:r>
              <a:rPr lang="en-US" dirty="0"/>
              <a:t>Failure of humans to update their mental models when acting as users and operators of technological information systems can result in undue reliance on misinformation in personal and organizational decision making by those humans</a:t>
            </a:r>
          </a:p>
          <a:p>
            <a:pPr lvl="1"/>
            <a:r>
              <a:rPr lang="en-US" dirty="0"/>
              <a:t>Focus of readers on new and inconsistent information may have negative effect regarding updating</a:t>
            </a:r>
          </a:p>
          <a:p>
            <a:pPr lvl="2"/>
            <a:r>
              <a:rPr lang="en-US" dirty="0"/>
              <a:t>May reinforce misinformation</a:t>
            </a:r>
          </a:p>
          <a:p>
            <a:pPr lvl="2"/>
            <a:endParaRPr lang="en-US" dirty="0"/>
          </a:p>
          <a:p>
            <a:pPr lvl="1"/>
            <a:endParaRPr lang="en-US" dirty="0"/>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376 reflects the discussion in chapter 11 (“The Ambivalent Effect Of Focus On Updating Mental Representations,”  by Oostendorp).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773895026"/>
      </p:ext>
    </p:extLst>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376. Processing Inaccurate Information – </a:t>
            </a:r>
            <a:br>
              <a:rPr lang="en-US" sz="2400" dirty="0"/>
            </a:br>
            <a:r>
              <a:rPr lang="en-US" sz="2400" dirty="0"/>
              <a:t>Updating Mental Models</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900" dirty="0"/>
              <a:t>Presentation of background knowledge can be helpful to Humans engaging in the updating of mental models</a:t>
            </a:r>
          </a:p>
          <a:p>
            <a:pPr lvl="1"/>
            <a:r>
              <a:rPr lang="en-US" dirty="0"/>
              <a:t>Updating may also be aided by encouragement of particular mental operations</a:t>
            </a:r>
          </a:p>
          <a:p>
            <a:pPr lvl="2"/>
            <a:r>
              <a:rPr lang="en-US" dirty="0"/>
              <a:t>Active processing (prompts introduced to encourage questioning of one’s own understanding</a:t>
            </a:r>
          </a:p>
          <a:p>
            <a:pPr lvl="2"/>
            <a:r>
              <a:rPr lang="en-US" dirty="0"/>
              <a:t>”Chunking of information,” (see referenced text)</a:t>
            </a:r>
          </a:p>
          <a:p>
            <a:pPr lvl="2"/>
            <a:r>
              <a:rPr lang="en-US" dirty="0"/>
              <a:t>Integrating new information (by retrieving information from previous text in order to contrast that with present information)</a:t>
            </a:r>
          </a:p>
          <a:p>
            <a:pPr lvl="1"/>
            <a:endParaRPr lang="en-US" sz="2400" dirty="0"/>
          </a:p>
          <a:p>
            <a:pPr lvl="1"/>
            <a:r>
              <a:rPr lang="en-US" dirty="0"/>
              <a:t>[Other?]</a:t>
            </a:r>
          </a:p>
          <a:p>
            <a:r>
              <a:rPr lang="en-US" dirty="0"/>
              <a:t>References</a:t>
            </a:r>
          </a:p>
          <a:p>
            <a:pPr lvl="1"/>
            <a:r>
              <a:rPr lang="en-US" dirty="0"/>
              <a:t>Consider strategy of General _____, who was unusual in briefing his troops extensively on the objects of a particular military engagement so that they could better respond to failures of the “chain of command” in the midst of the “fog of war.”</a:t>
            </a:r>
          </a:p>
          <a:p>
            <a:endParaRPr lang="en-US" dirty="0"/>
          </a:p>
        </p:txBody>
      </p:sp>
    </p:spTree>
    <p:extLst>
      <p:ext uri="{BB962C8B-B14F-4D97-AF65-F5344CB8AC3E}">
        <p14:creationId xmlns:p14="http://schemas.microsoft.com/office/powerpoint/2010/main" val="28335925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8.  Bias - Sectorial</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Individual and organizational behavior in a particular sector is shaped by a number of potential sources that can be mapped to create a cartography of behavior/performance reliability, and risk</a:t>
            </a:r>
          </a:p>
          <a:p>
            <a:pPr lvl="2"/>
            <a:r>
              <a:rPr lang="en-US" dirty="0"/>
              <a:t>Regulatory (e.g., HIPAA, GLB, FERPA, etc.) shape the data and “privacy” related behaviors of their respective sectors, independent of organization type (corporate, individual, LLC, etc.)</a:t>
            </a:r>
          </a:p>
          <a:p>
            <a:pPr lvl="2"/>
            <a:r>
              <a:rPr lang="en-US" dirty="0"/>
              <a:t>Trade association standard terms/contract forms</a:t>
            </a:r>
          </a:p>
          <a:p>
            <a:pPr lvl="2"/>
            <a:r>
              <a:rPr lang="en-US" dirty="0"/>
              <a:t>Trade association insurance and self-insurance structures</a:t>
            </a:r>
          </a:p>
          <a:p>
            <a:pPr lvl="2"/>
            <a:r>
              <a:rPr lang="en-US" dirty="0"/>
              <a:t>Supply chain risk elements (e.g., risk of airline operations vs. hospital workers vs. food packers vs. manufacturing, etc., etc.)</a:t>
            </a:r>
          </a:p>
          <a:p>
            <a:pPr lvl="1"/>
            <a:r>
              <a:rPr lang="en-US" dirty="0"/>
              <a:t>Consider “root” sources that cut across sectors as potential avenues for cross-sector information network rules</a:t>
            </a:r>
          </a:p>
          <a:p>
            <a:pPr lvl="2"/>
            <a:r>
              <a:rPr lang="en-US" dirty="0"/>
              <a:t>Existing shared structures to address known threats and vulnerabilities in sector</a:t>
            </a:r>
          </a:p>
          <a:p>
            <a:pPr lvl="2"/>
            <a:r>
              <a:rPr lang="en-US" dirty="0"/>
              <a:t>E.g., FIPPs-based rules – but beware perpetuating FIPPs 1970’s era approaches</a:t>
            </a:r>
          </a:p>
          <a:p>
            <a:pPr lvl="2"/>
            <a:r>
              <a:rPr lang="en-US" dirty="0"/>
              <a:t>E.g., Commonwealth countries share legal and language traditions that apply across industrial sectors in their respective jurisdictions.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39208495"/>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377. Processing Inaccurate Information – </a:t>
            </a:r>
            <a:br>
              <a:rPr lang="en-US" sz="2400" dirty="0"/>
            </a:br>
            <a:r>
              <a:rPr lang="en-US" sz="2400" dirty="0"/>
              <a:t>Real Time Integration of Comprehension and Validation</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Strategy of misinformation detection and prevention is affected by question of whether comprehension of text and validation of that comprehension are serial or simultaneous processes.</a:t>
            </a:r>
          </a:p>
          <a:p>
            <a:pPr lvl="2"/>
            <a:r>
              <a:rPr lang="en-US" dirty="0"/>
              <a:t>Evaluation of information is broadly considered to be offline, downstream, voluntary process subsequent to comprehension</a:t>
            </a:r>
          </a:p>
          <a:p>
            <a:pPr lvl="2"/>
            <a:endParaRPr lang="en-US" dirty="0"/>
          </a:p>
          <a:p>
            <a:pPr lvl="1"/>
            <a:r>
              <a:rPr lang="en-US" dirty="0"/>
              <a:t>Epistemic monitoring is made more difficult by the variety of vectors of factual violations in comprehension</a:t>
            </a:r>
          </a:p>
          <a:p>
            <a:pPr lvl="2"/>
            <a:r>
              <a:rPr lang="en-US" dirty="0"/>
              <a:t>Violations of factual world knowledge (“Soft soap is edible”)</a:t>
            </a:r>
          </a:p>
          <a:p>
            <a:pPr lvl="2"/>
            <a:r>
              <a:rPr lang="en-US" dirty="0"/>
              <a:t>Implausibility –(“Frank has a broken leg. He calls the plumber”)</a:t>
            </a:r>
          </a:p>
          <a:p>
            <a:pPr lvl="2"/>
            <a:r>
              <a:rPr lang="en-US" dirty="0"/>
              <a:t>Inconsistency with antecedent text (“Mary is a vegetarian, she orders a cheeseburger.”</a:t>
            </a:r>
          </a:p>
          <a:p>
            <a:pPr lvl="2"/>
            <a:r>
              <a:rPr lang="en-US" dirty="0"/>
              <a:t>Semantic anomalies (“Dutch trains are sour.”</a:t>
            </a:r>
          </a:p>
          <a:p>
            <a:pPr lvl="2"/>
            <a:r>
              <a:rPr lang="en-US" dirty="0"/>
              <a:t>Validation of self referential statements (“My name is Ira”)</a:t>
            </a:r>
          </a:p>
          <a:p>
            <a:pPr lvl="2"/>
            <a:r>
              <a:rPr lang="en-US" dirty="0"/>
              <a:t>Validation of statements that refer to person’s value system (”Euthanasia is acceptable/unacceptable”)</a:t>
            </a:r>
          </a:p>
          <a:p>
            <a:pPr lvl="1"/>
            <a:r>
              <a:rPr lang="en-US" dirty="0"/>
              <a:t>Difficulty of performing validation</a:t>
            </a:r>
          </a:p>
          <a:p>
            <a:pPr lvl="2"/>
            <a:r>
              <a:rPr lang="en-US" dirty="0"/>
              <a:t>Validation can be based on false/subjective beliefs and contribute to their persistence</a:t>
            </a:r>
          </a:p>
          <a:p>
            <a:pPr lvl="2"/>
            <a:r>
              <a:rPr lang="en-US" dirty="0"/>
              <a:t>Validation is moderated by available knowledge/beliefs</a:t>
            </a:r>
          </a:p>
          <a:p>
            <a:pPr lvl="2"/>
            <a:r>
              <a:rPr lang="en-US" dirty="0"/>
              <a:t>Routine validation processes may be conditionally automatic</a:t>
            </a:r>
          </a:p>
          <a:p>
            <a:pPr lvl="2"/>
            <a:r>
              <a:rPr lang="en-US" dirty="0"/>
              <a:t>Readers can fall victim to false information when it is sufficiently plausible</a:t>
            </a:r>
          </a:p>
          <a:p>
            <a:pPr lvl="2"/>
            <a:r>
              <a:rPr lang="en-US" dirty="0"/>
              <a:t>Validation based on quick and incomplete analysis</a:t>
            </a:r>
          </a:p>
          <a:p>
            <a:pPr lvl="2"/>
            <a:r>
              <a:rPr lang="en-US" dirty="0"/>
              <a:t>Readers perform validation to the extent that they understand a linguistic message</a:t>
            </a:r>
          </a:p>
          <a:p>
            <a:endParaRPr lang="en-US" dirty="0"/>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377 reflects the discussion in chapter 12 (“Comprehension. And Validation:  Separable Stages of Information Processing? – A Case for Epistemic Monitoring in Language Comprehension,” by Isberner and Richter).  Please see the individual chapters of the referenced text for a more comprehensive treatment of the risks associated with each different analytical framing of inaccurate information processing. Text and examples in slides from ref.</a:t>
            </a:r>
          </a:p>
          <a:p>
            <a:endParaRPr lang="en-US" dirty="0"/>
          </a:p>
        </p:txBody>
      </p:sp>
    </p:spTree>
    <p:extLst>
      <p:ext uri="{BB962C8B-B14F-4D97-AF65-F5344CB8AC3E}">
        <p14:creationId xmlns:p14="http://schemas.microsoft.com/office/powerpoint/2010/main" val="3311222264"/>
      </p:ext>
    </p:extLst>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377. Processing Inaccurate Information – </a:t>
            </a:r>
            <a:br>
              <a:rPr lang="en-US" sz="2400" dirty="0"/>
            </a:br>
            <a:r>
              <a:rPr lang="en-US" sz="2400" dirty="0"/>
              <a:t>Real Time Integration of Comprehension and Validation</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Given the research suggesting the difficulties of changing mental models ”after the fact,” explore whether the technical system can offer opportunities for more “real time” “epistemic monitoring” of information output for benefit of operators and users</a:t>
            </a:r>
          </a:p>
          <a:p>
            <a:pPr lvl="1"/>
            <a:r>
              <a:rPr lang="en-US" sz="2400" dirty="0"/>
              <a:t>Consider that the disruption of comprehension by implausible information does not just reflect processing costs of implausibility, but rather a highly purposeful validation process that protects the mental system from false information</a:t>
            </a:r>
          </a:p>
          <a:p>
            <a:pPr lvl="2"/>
            <a:r>
              <a:rPr lang="en-US" sz="2000" dirty="0"/>
              <a:t>The “validation process” (called epistemic monitoring) is incremental, immediate, context sensitive and non-strategic</a:t>
            </a:r>
          </a:p>
          <a:p>
            <a:pPr lvl="1"/>
            <a:r>
              <a:rPr lang="en-US" sz="2400" dirty="0"/>
              <a:t>Framework for integrating strategies and tactics for comprehension and validation might be supported by projecting them onto a common dimension of plausibility.</a:t>
            </a:r>
          </a:p>
          <a:p>
            <a:pPr lvl="2"/>
            <a:r>
              <a:rPr lang="en-US" sz="2000" dirty="0"/>
              <a:t>“Plausibility” is the “goodness of fit with prior knowledge.”</a:t>
            </a:r>
          </a:p>
          <a:p>
            <a:pPr lvl="1"/>
            <a:r>
              <a:rPr lang="en-US" sz="2400" dirty="0"/>
              <a:t>Design and deploy technical information systems based on modified two step model</a:t>
            </a:r>
          </a:p>
          <a:p>
            <a:pPr lvl="2"/>
            <a:r>
              <a:rPr lang="en-US" sz="2000" dirty="0"/>
              <a:t>Not assume 2 steps of “validation” followed by “comprehension”</a:t>
            </a:r>
          </a:p>
          <a:p>
            <a:pPr lvl="2"/>
            <a:r>
              <a:rPr lang="en-US" sz="2000" dirty="0"/>
              <a:t>Assume 2 steps of “evaluative comprehension” (which includes both comprehension and epistemic monitoring, followed by optional stage of epistemic elaboration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355766275"/>
      </p:ext>
    </p:extLst>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378. Processing Inaccurate Information – </a:t>
            </a:r>
            <a:br>
              <a:rPr lang="en-US" sz="2400" dirty="0"/>
            </a:br>
            <a:r>
              <a:rPr lang="en-US" sz="2400" dirty="0"/>
              <a:t>Dealing with Knowledge as a “Complex System” </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Knowledge is itself a “complex system.”</a:t>
            </a:r>
          </a:p>
          <a:p>
            <a:pPr lvl="2"/>
            <a:r>
              <a:rPr lang="en-US" dirty="0"/>
              <a:t>Knowledge system driven by myriad components of “intuitive causality” (called “P-Prims”) that are loosely coupled</a:t>
            </a:r>
          </a:p>
          <a:p>
            <a:pPr lvl="3"/>
            <a:r>
              <a:rPr lang="en-US" dirty="0"/>
              <a:t>P-Prims are abstracted causal relationships that help us understand and efficiently operate in the world.</a:t>
            </a:r>
          </a:p>
          <a:p>
            <a:pPr lvl="3"/>
            <a:r>
              <a:rPr lang="en-US" dirty="0"/>
              <a:t>Misapplication of p-prims in inappropriate settings can facilitate misinfrmati0n</a:t>
            </a:r>
          </a:p>
          <a:p>
            <a:pPr lvl="2"/>
            <a:r>
              <a:rPr lang="en-US" dirty="0"/>
              <a:t>Knowledge system is driven by multiple mental models (“coordination classes”)</a:t>
            </a:r>
          </a:p>
          <a:p>
            <a:pPr lvl="3"/>
            <a:r>
              <a:rPr lang="en-US" dirty="0"/>
              <a:t>Set of things that one actually observes (extraction or readout strategies)</a:t>
            </a:r>
          </a:p>
          <a:p>
            <a:pPr lvl="3"/>
            <a:r>
              <a:rPr lang="en-US" dirty="0"/>
              <a:t>Set of inferences (inferential net) that are used to get from observations to characteristic features of the coordination class.</a:t>
            </a:r>
          </a:p>
          <a:p>
            <a:pPr lvl="1"/>
            <a:r>
              <a:rPr lang="en-US" dirty="0"/>
              <a:t>How does the system enable the use of different extractions and inferences in different circumstances in which the system will be involved</a:t>
            </a:r>
          </a:p>
          <a:p>
            <a:pPr lvl="1"/>
            <a:r>
              <a:rPr lang="en-US" dirty="0"/>
              <a:t>Traditional strategy of dealing with misinformation is to:</a:t>
            </a:r>
          </a:p>
          <a:p>
            <a:pPr lvl="2"/>
            <a:r>
              <a:rPr lang="en-US" dirty="0"/>
              <a:t>Prevent misconceptions from happening in the first place</a:t>
            </a:r>
          </a:p>
          <a:p>
            <a:pPr lvl="2"/>
            <a:r>
              <a:rPr lang="en-US" dirty="0"/>
              <a:t>When cannot prevent their occurrence, can we minimize or eliminate their negative impact</a:t>
            </a:r>
          </a:p>
          <a:p>
            <a:pPr lvl="1"/>
            <a:r>
              <a:rPr lang="en-US" dirty="0"/>
              <a:t>However, Epistemological perspective views knowledge as composed of P-Prims</a:t>
            </a:r>
          </a:p>
          <a:p>
            <a:pPr lvl="2"/>
            <a:r>
              <a:rPr lang="en-US" dirty="0"/>
              <a:t>P-prims are not wrong or right, but rather are more or less productive</a:t>
            </a:r>
          </a:p>
          <a:p>
            <a:pPr lvl="2"/>
            <a:r>
              <a:rPr lang="en-US" dirty="0"/>
              <a:t>P-Prims cannot be eliminated</a:t>
            </a:r>
          </a:p>
          <a:p>
            <a:pPr lvl="1"/>
            <a:r>
              <a:rPr lang="en-US" dirty="0"/>
              <a:t>Without functional view of knowledge and its acquisition, it is difficult to diagnose and address mis-information</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378 reflects the discussion in chapter 13 (“An Epistemological Perspective on Misinformation,” by diSessa).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2632410918"/>
      </p:ext>
    </p:extLst>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378. Processing Inaccurate Information – </a:t>
            </a:r>
            <a:br>
              <a:rPr lang="en-US" sz="2400" dirty="0"/>
            </a:br>
            <a:r>
              <a:rPr lang="en-US" sz="2400" dirty="0"/>
              <a:t>Dealing with Knowledge as a “Complex System”</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Apply “epistemology” to the study of misinformation</a:t>
            </a:r>
          </a:p>
          <a:p>
            <a:pPr lvl="2"/>
            <a:r>
              <a:rPr lang="en-US" sz="2000" dirty="0"/>
              <a:t>“Epistemology” is the study of “knowledge” per se)</a:t>
            </a:r>
          </a:p>
          <a:p>
            <a:pPr lvl="2"/>
            <a:r>
              <a:rPr lang="en-US" sz="1600" dirty="0"/>
              <a:t>“Knowledge in Pieces” (KiP) recognizes knowledge as a complex system</a:t>
            </a:r>
          </a:p>
          <a:p>
            <a:pPr lvl="2"/>
            <a:r>
              <a:rPr lang="en-US" sz="1600" dirty="0"/>
              <a:t>Engage in complexity, not just make generalizations about it</a:t>
            </a:r>
          </a:p>
          <a:p>
            <a:pPr lvl="1"/>
            <a:r>
              <a:rPr lang="en-US" sz="2000" dirty="0"/>
              <a:t>Consider P-Prims and coordination classes approach to misinformation management</a:t>
            </a:r>
          </a:p>
          <a:p>
            <a:pPr lvl="2"/>
            <a:r>
              <a:rPr lang="en-US" sz="1600" dirty="0"/>
              <a:t>P-Prims are “phenomenological primitives” – small and simple elements of intuitive causality (e.g., ”more effort begets greater result.”) and not further reduced in use</a:t>
            </a:r>
          </a:p>
          <a:p>
            <a:pPr lvl="1"/>
            <a:r>
              <a:rPr lang="en-US" sz="2000" dirty="0"/>
              <a:t>P-Prims are activated in knowledge acquisition</a:t>
            </a:r>
          </a:p>
          <a:p>
            <a:pPr lvl="2"/>
            <a:r>
              <a:rPr lang="en-US" sz="1600" dirty="0"/>
              <a:t>P-Prims may be contextually unhelpful or inappropriate</a:t>
            </a:r>
          </a:p>
          <a:p>
            <a:pPr lvl="2"/>
            <a:r>
              <a:rPr lang="en-US" sz="1600" dirty="0"/>
              <a:t>Need to examine the source and activation of P-Prims of operators and users of system to understand how they might be activated in that use context</a:t>
            </a:r>
          </a:p>
          <a:p>
            <a:pPr lvl="2"/>
            <a:r>
              <a:rPr lang="en-US" sz="1600" dirty="0"/>
              <a:t>P-Prims should not be eliminated (in fact they cannot), but caution must be taken in system design and operation so that they are not activated in inappropriate contexts and circumstances in which case they will constitute “misinformation”</a:t>
            </a:r>
          </a:p>
          <a:p>
            <a:pPr lvl="2"/>
            <a:endParaRPr lang="en-US" sz="1600" dirty="0"/>
          </a:p>
          <a:p>
            <a:pPr lvl="1"/>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227790857"/>
      </p:ext>
    </p:extLst>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379. Processing Inaccurate Information – </a:t>
            </a:r>
            <a:br>
              <a:rPr lang="en-US" sz="2400" dirty="0"/>
            </a:br>
            <a:r>
              <a:rPr lang="en-US" sz="2400" dirty="0"/>
              <a:t>Human Error as Percept-Concept Coupling</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Humans (and the institutions in which they function) are prone error from misinformation when interacting with an information system</a:t>
            </a:r>
          </a:p>
          <a:p>
            <a:pPr lvl="1"/>
            <a:r>
              <a:rPr lang="en-US" dirty="0"/>
              <a:t>Systems should anticipate and deal with the linking (or conflict) of user and operator perceptions and conceptions that could otherwise lead to misinformation</a:t>
            </a:r>
          </a:p>
          <a:p>
            <a:pPr lvl="2"/>
            <a:r>
              <a:rPr lang="en-US" dirty="0"/>
              <a:t>Percepts are formed in real time from sensory impressions and are continually in flux based on perception</a:t>
            </a:r>
          </a:p>
          <a:p>
            <a:pPr lvl="2"/>
            <a:r>
              <a:rPr lang="en-US" dirty="0"/>
              <a:t>Concepts are formed over time in mental space from mental examination or justification and are open to change based on thinking</a:t>
            </a:r>
          </a:p>
          <a:p>
            <a:pPr lvl="1"/>
            <a:r>
              <a:rPr lang="en-US" dirty="0"/>
              <a:t>Does the system provide framing, outputs, training opportunities, etc. that can help operators and users to couple system percepts and their existing concepts to address potential performance challenges associated with misinformation that might otherwise arise.</a:t>
            </a:r>
          </a:p>
          <a:p>
            <a:pPr lvl="2"/>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379 reflects the discussion in chapter 14 (“Percept-Concept Coupling and Human Error,”  Alexander and Baggetta).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3015872506"/>
      </p:ext>
    </p:extLst>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379. Processing Inaccurate Information – </a:t>
            </a:r>
            <a:br>
              <a:rPr lang="en-US" sz="2400" dirty="0"/>
            </a:br>
            <a:r>
              <a:rPr lang="en-US" sz="2400" dirty="0"/>
              <a:t>Human Error as Percept-Concept Coupling</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The system should apply strategies of mitigating misinformation based on the continuous and reciprocal interplay of perception and conception can effectively deal with reducing internal error and also transforming misguided, naïve or unscientific ideas</a:t>
            </a:r>
          </a:p>
          <a:p>
            <a:pPr lvl="2"/>
            <a:r>
              <a:rPr lang="en-US" sz="2000" dirty="0"/>
              <a:t>UI strategies</a:t>
            </a:r>
          </a:p>
          <a:p>
            <a:pPr lvl="2"/>
            <a:r>
              <a:rPr lang="en-US" sz="2000" dirty="0"/>
              <a:t>Training strategies</a:t>
            </a:r>
          </a:p>
          <a:p>
            <a:pPr lvl="2"/>
            <a:r>
              <a:rPr lang="en-US" sz="2000" dirty="0"/>
              <a:t>Audit strategies</a:t>
            </a:r>
          </a:p>
          <a:p>
            <a:pPr lvl="1"/>
            <a:r>
              <a:rPr lang="en-US" sz="2400" dirty="0"/>
              <a:t>Note that percepts are built in real time from relational thinking</a:t>
            </a:r>
          </a:p>
          <a:p>
            <a:pPr lvl="1"/>
            <a:r>
              <a:rPr lang="en-US" sz="2400" dirty="0"/>
              <a:t>Note that concepts are built later from relational reasoning</a:t>
            </a:r>
          </a:p>
          <a:p>
            <a:pPr lvl="1"/>
            <a:r>
              <a:rPr lang="en-US" sz="2400" dirty="0"/>
              <a:t>Relational reasoning strategies involve 4 basic types – all of which open the door to direct intervention in system design and operation</a:t>
            </a:r>
          </a:p>
          <a:p>
            <a:pPr lvl="2"/>
            <a:r>
              <a:rPr lang="en-US" sz="2000" dirty="0"/>
              <a:t>Analogical Reasoning – association is based on relationship similarity between two seemingly disparate ideas, objects, representations or situations</a:t>
            </a:r>
          </a:p>
          <a:p>
            <a:pPr lvl="2"/>
            <a:r>
              <a:rPr lang="en-US" sz="2000" dirty="0"/>
              <a:t>Anomalous reasoning – involves the recognition of discrepancies or deviations in one idea, object, representation or situations from an established rule or trend in another</a:t>
            </a:r>
          </a:p>
          <a:p>
            <a:pPr lvl="2"/>
            <a:r>
              <a:rPr lang="en-US" sz="2000" dirty="0"/>
              <a:t>Antinomous reasoning – involves the recognition that two ideas, objects, representations or situations are incompatible</a:t>
            </a:r>
          </a:p>
          <a:p>
            <a:pPr lvl="2"/>
            <a:r>
              <a:rPr lang="en-US" sz="2000" dirty="0"/>
              <a:t>Antithetical reasoning – requires the recognition that two representations are set in direct contrast or opposition – mutually exclusive</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95961935"/>
      </p:ext>
    </p:extLst>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380. Processing Inaccurate Information – </a:t>
            </a:r>
            <a:br>
              <a:rPr lang="en-US" sz="2400" dirty="0"/>
            </a:br>
            <a:r>
              <a:rPr lang="en-US" sz="2400" dirty="0"/>
              <a:t>Conscious Ignorance and Meta-Ignorance</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Problems are only solvable or mitigated to the extent that they are first productively characterized</a:t>
            </a:r>
          </a:p>
          <a:p>
            <a:pPr lvl="1"/>
            <a:r>
              <a:rPr lang="en-US" dirty="0"/>
              <a:t>Misinformation and ignorance take many forms and have many roots that can affect human and institutional performance</a:t>
            </a:r>
          </a:p>
          <a:p>
            <a:pPr lvl="1"/>
            <a:r>
              <a:rPr lang="en-US" dirty="0"/>
              <a:t>Among the roots of misinformation are various forms of conscious and unconscious ignorance</a:t>
            </a:r>
          </a:p>
          <a:p>
            <a:pPr lvl="1"/>
            <a:r>
              <a:rPr lang="en-US" dirty="0"/>
              <a:t>Even a conscious of ignorance can be constrained in ways that can affect the formulation and implementation of performance enhancement for systems</a:t>
            </a:r>
          </a:p>
          <a:p>
            <a:pPr lvl="2"/>
            <a:r>
              <a:rPr lang="en-US" dirty="0"/>
              <a:t>Conscious Ignorance – Involves the presence of ”known” unknowns that create gaps in understanding affecting the ability to derive analysis and conclusions that can lead to functional future behaviors involving use and application of the system</a:t>
            </a:r>
          </a:p>
          <a:p>
            <a:pPr lvl="2"/>
            <a:r>
              <a:rPr lang="en-US" dirty="0"/>
              <a:t>Meta-Ignorance – Involves the presence of ”unknown” unknowns that create gaps in understanding affecting socio-technical system operation</a:t>
            </a:r>
          </a:p>
          <a:p>
            <a:pPr lvl="1"/>
            <a:r>
              <a:rPr lang="en-US" dirty="0"/>
              <a:t>Technical systems operate in numerous environments in which the users and operators are aware of the presence of unknowns and their effect on misinformation that can undermine</a:t>
            </a:r>
          </a:p>
          <a:p>
            <a:pPr lvl="1"/>
            <a:r>
              <a:rPr lang="en-US" dirty="0"/>
              <a:t>The scope of system operation may be constrained in a way that reflects conscious ignorance about externalities that can affect the system</a:t>
            </a:r>
          </a:p>
          <a:p>
            <a:pPr lvl="2"/>
            <a:r>
              <a:rPr lang="en-US" dirty="0"/>
              <a:t>This does not mean that the system is built to address the externalities, just that they remain unaddressed</a:t>
            </a:r>
          </a:p>
          <a:p>
            <a:pPr lvl="2"/>
            <a:r>
              <a:rPr lang="en-US" dirty="0"/>
              <a:t>Technical systems that ignore UIs, deployment contexts, etc. embody conscious ignorance in that they ignore these potential variables in system operation</a:t>
            </a:r>
          </a:p>
          <a:p>
            <a:pPr lvl="1"/>
            <a:r>
              <a:rPr lang="en-US" dirty="0"/>
              <a:t>Conscious ignorance can also have social functions</a:t>
            </a:r>
          </a:p>
          <a:p>
            <a:pPr lvl="2"/>
            <a:r>
              <a:rPr lang="en-US" dirty="0"/>
              <a:t>Vague statements have higher probability of being true because easier to validate</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380 reflects the discussion in chapter 15 (“Cognitive Processing of Conscious Ignorance,” by Otero and Ishiwa).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576298909"/>
      </p:ext>
    </p:extLst>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380. Processing Inaccurate Information – </a:t>
            </a:r>
            <a:br>
              <a:rPr lang="en-US" sz="2400" dirty="0"/>
            </a:br>
            <a:r>
              <a:rPr lang="en-US" sz="2400" dirty="0"/>
              <a:t>Conscious Ignorance and Meta-Ignorance</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Develop technical system specifications that also provide requirements for training of operators, external elements in which the system will operate, etc.</a:t>
            </a:r>
          </a:p>
          <a:p>
            <a:pPr lvl="2"/>
            <a:r>
              <a:rPr lang="en-US" sz="2000" dirty="0"/>
              <a:t>Convert “known unknowns” into strategies for making these evident for users and operators</a:t>
            </a:r>
          </a:p>
          <a:p>
            <a:pPr lvl="1"/>
            <a:r>
              <a:rPr lang="en-US" sz="2400" dirty="0"/>
              <a:t>Various forms of conscious ignorance can lend themselves to alternative forms of mitigation in system design, development, deployment and operation</a:t>
            </a:r>
          </a:p>
          <a:p>
            <a:pPr lvl="1"/>
            <a:r>
              <a:rPr lang="en-US" sz="2400" dirty="0"/>
              <a:t>Consider alternative framings of ignorance that might be useful in addition to conscious ignorance and meta-ignorance</a:t>
            </a:r>
          </a:p>
          <a:p>
            <a:pPr lvl="2"/>
            <a:r>
              <a:rPr lang="en-US" sz="2000" dirty="0"/>
              <a:t>Kerwin identified 6 forms of ignorance</a:t>
            </a:r>
          </a:p>
          <a:p>
            <a:pPr lvl="3"/>
            <a:r>
              <a:rPr lang="en-US" sz="1600" b="1" dirty="0"/>
              <a:t>Conscious Ignorance </a:t>
            </a:r>
            <a:r>
              <a:rPr lang="en-US" sz="1600" dirty="0"/>
              <a:t>- Known un-knowns </a:t>
            </a:r>
          </a:p>
          <a:p>
            <a:pPr lvl="3"/>
            <a:r>
              <a:rPr lang="en-US" sz="1600" b="1" dirty="0"/>
              <a:t>Meta ignorance </a:t>
            </a:r>
            <a:r>
              <a:rPr lang="en-US" sz="1600" dirty="0"/>
              <a:t>- Not known not to be known</a:t>
            </a:r>
          </a:p>
          <a:p>
            <a:pPr lvl="3"/>
            <a:r>
              <a:rPr lang="en-US" sz="1600" b="1" dirty="0"/>
              <a:t>Errors</a:t>
            </a:r>
            <a:r>
              <a:rPr lang="en-US" sz="1600" dirty="0"/>
              <a:t> - Thought to be known but actually not known</a:t>
            </a:r>
          </a:p>
          <a:p>
            <a:pPr lvl="3"/>
            <a:r>
              <a:rPr lang="en-US" sz="1600" b="1" dirty="0"/>
              <a:t>Tacit Knowledge</a:t>
            </a:r>
            <a:r>
              <a:rPr lang="en-US" sz="1600" dirty="0"/>
              <a:t> – thought not to be known, but actually known</a:t>
            </a:r>
          </a:p>
          <a:p>
            <a:pPr lvl="3"/>
            <a:r>
              <a:rPr lang="en-US" sz="1600" b="1" dirty="0"/>
              <a:t>Taboos</a:t>
            </a:r>
            <a:r>
              <a:rPr lang="en-US" sz="1600" dirty="0"/>
              <a:t> – not supposed to be known but possibly useful</a:t>
            </a:r>
          </a:p>
          <a:p>
            <a:pPr lvl="3"/>
            <a:r>
              <a:rPr lang="en-US" sz="1600" b="1" dirty="0"/>
              <a:t>Denial</a:t>
            </a:r>
            <a:r>
              <a:rPr lang="en-US" sz="1600" dirty="0"/>
              <a:t> – too painful to be known so instead suppressed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689566780"/>
      </p:ext>
    </p:extLst>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381. Processing Inaccurate Information – </a:t>
            </a:r>
            <a:br>
              <a:rPr lang="en-US" sz="2400" dirty="0"/>
            </a:br>
            <a:r>
              <a:rPr lang="en-US" sz="2400" dirty="0"/>
              <a:t>KReC framework for Revising Existing Knowledge Base</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Research suggests that prior misinformation that is embedded in knowledge is not easily purged</a:t>
            </a:r>
          </a:p>
          <a:p>
            <a:pPr lvl="2"/>
            <a:r>
              <a:rPr lang="en-US" dirty="0"/>
              <a:t>Outdated, inaccurate information may be reactivated and disrupt comprehension and slow information uptake</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381 reflects the discussion in chapter 16 (“The Knowledge Revision Components (KReC) Framework:  Processes and Mechanisms,” by Kendeou and O’Brien).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2232509918"/>
      </p:ext>
    </p:extLst>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381. Processing Inaccurate Information – </a:t>
            </a:r>
            <a:br>
              <a:rPr lang="en-US" sz="2400" dirty="0"/>
            </a:br>
            <a:r>
              <a:rPr lang="en-US" sz="2400" dirty="0"/>
              <a:t>KReC Framework for Revising Existing Knowledge Base</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Consider each component of the Knowledge Revision Components (KReC) Framework in system design and deployment to mitigate the effects of mis-information</a:t>
            </a:r>
          </a:p>
          <a:p>
            <a:pPr lvl="2"/>
            <a:r>
              <a:rPr lang="en-US" sz="2000"/>
              <a:t>The Encoding </a:t>
            </a:r>
            <a:r>
              <a:rPr lang="en-US" sz="2000" dirty="0"/>
              <a:t>Principle – Once information has been encoded in long term memory, it cannot be deleted.</a:t>
            </a:r>
          </a:p>
          <a:p>
            <a:pPr lvl="3"/>
            <a:r>
              <a:rPr lang="en-US" sz="1600" dirty="0"/>
              <a:t>“Erase and replace” strategies are not effective in correcting misinformation</a:t>
            </a:r>
          </a:p>
          <a:p>
            <a:pPr lvl="2"/>
            <a:r>
              <a:rPr lang="en-US" sz="2000" dirty="0"/>
              <a:t>The Passive Activation Principle – Inactive information in long term memory becomes active and available via passive activation based on global memory models</a:t>
            </a:r>
          </a:p>
          <a:p>
            <a:pPr lvl="3"/>
            <a:r>
              <a:rPr lang="en-US" sz="1600" dirty="0"/>
              <a:t>Resonance model notes that any information related to current contents of working memory has potential to be activated, whether it facilitates or interferes with comprehension</a:t>
            </a:r>
          </a:p>
          <a:p>
            <a:pPr lvl="2"/>
            <a:r>
              <a:rPr lang="en-US" sz="2000" dirty="0"/>
              <a:t>The Co-activation Principle – These “passive activation” processes co-activate both previously acquired but no longer correct information and newly encoded information</a:t>
            </a:r>
          </a:p>
          <a:p>
            <a:pPr lvl="3"/>
            <a:r>
              <a:rPr lang="en-US" sz="1600" dirty="0"/>
              <a:t>Co-activation is necessary to bring new information into contact with and integrated with previously acquired information</a:t>
            </a:r>
          </a:p>
          <a:p>
            <a:pPr lvl="2"/>
            <a:r>
              <a:rPr lang="en-US" sz="2000" dirty="0"/>
              <a:t>The Integration Principle – Knowledge revision can only occur when newly encoded information is integrated with previously acquired information</a:t>
            </a:r>
          </a:p>
          <a:p>
            <a:pPr lvl="1"/>
            <a:r>
              <a:rPr lang="en-US" sz="2400" dirty="0"/>
              <a:t>KReC outlines basic comprehension processes and text factors that can be accentuated to increase potential for successful knowledge revisions</a:t>
            </a:r>
          </a:p>
          <a:p>
            <a:pPr lvl="1"/>
            <a:r>
              <a:rPr lang="en-US" sz="2400" dirty="0"/>
              <a:t>KReC framework allows parsing of separate and inter-dependent steps associated with correcting misinformation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263038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9.  Bias – National/Cultural</a:t>
            </a:r>
          </a:p>
        </p:txBody>
      </p:sp>
      <p:sp>
        <p:nvSpPr>
          <p:cNvPr id="3" name="Content Placeholder 2"/>
          <p:cNvSpPr>
            <a:spLocks noGrp="1"/>
          </p:cNvSpPr>
          <p:nvPr>
            <p:ph idx="1"/>
          </p:nvPr>
        </p:nvSpPr>
        <p:spPr/>
        <p:txBody>
          <a:bodyPr>
            <a:noAutofit/>
          </a:bodyPr>
          <a:lstStyle/>
          <a:p>
            <a:r>
              <a:rPr lang="en-US" sz="1600" dirty="0"/>
              <a:t>Challenges</a:t>
            </a:r>
          </a:p>
          <a:p>
            <a:pPr lvl="1"/>
            <a:r>
              <a:rPr lang="en-US" sz="1600" dirty="0"/>
              <a:t>Organizations and individuals from different nations and cultures have different expectations about the nature of security and privacy and the notions of individual and group identity that will affect their performance and their expectations of the performance of others when using a security, IM or privacy system and/or technology.</a:t>
            </a:r>
          </a:p>
          <a:p>
            <a:pPr lvl="1"/>
            <a:r>
              <a:rPr lang="en-US" sz="1600" dirty="0"/>
              <a:t>How does the system and/or technology address varying national/cultural norms, expectations, biases, etc. of people and institutions?</a:t>
            </a:r>
          </a:p>
          <a:p>
            <a:pPr lvl="1"/>
            <a:r>
              <a:rPr lang="en-US" sz="1600" dirty="0"/>
              <a:t>What are the challenges associated with deployment of a technology/system within a given jurisdiction (national boundary) where different cultural elements are present?</a:t>
            </a:r>
          </a:p>
          <a:p>
            <a:pPr lvl="2"/>
            <a:r>
              <a:rPr lang="en-US" sz="1600" dirty="0"/>
              <a:t>Does localization of a technology to accommodate a given set of national laws ignore opportunities for further customization for multiple cultural groups within that jurisdiction?</a:t>
            </a:r>
          </a:p>
          <a:p>
            <a:pPr lvl="1"/>
            <a:r>
              <a:rPr lang="en-US" sz="1600" dirty="0"/>
              <a:t>For technologies that will be deployed domestically, how might </a:t>
            </a:r>
            <a:r>
              <a:rPr lang="en-US" sz="1600" i="1" dirty="0"/>
              <a:t>regional</a:t>
            </a:r>
            <a:r>
              <a:rPr lang="en-US" sz="1600" dirty="0"/>
              <a:t> differences (within a given country) affect security, IM or privacy performance of the analyzed system and/or technology?</a:t>
            </a:r>
          </a:p>
          <a:p>
            <a:pPr lvl="1"/>
            <a:r>
              <a:rPr lang="en-US" sz="1600" dirty="0"/>
              <a:t>[Other?]</a:t>
            </a:r>
          </a:p>
          <a:p>
            <a:pPr lvl="1"/>
            <a:endParaRPr lang="en-US" sz="1600" dirty="0"/>
          </a:p>
          <a:p>
            <a:r>
              <a:rPr lang="en-US" sz="1600" dirty="0"/>
              <a:t>References</a:t>
            </a:r>
          </a:p>
          <a:p>
            <a:endParaRPr lang="en-US" sz="1600" dirty="0"/>
          </a:p>
        </p:txBody>
      </p:sp>
    </p:spTree>
    <p:extLst>
      <p:ext uri="{BB962C8B-B14F-4D97-AF65-F5344CB8AC3E}">
        <p14:creationId xmlns:p14="http://schemas.microsoft.com/office/powerpoint/2010/main" val="2452467318"/>
      </p:ext>
    </p:extLst>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382. Processing Inaccurate Information – </a:t>
            </a:r>
            <a:br>
              <a:rPr lang="en-US" sz="2400" dirty="0"/>
            </a:br>
            <a:r>
              <a:rPr lang="en-US" sz="2400" dirty="0"/>
              <a:t>Content-Source Integration Model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People acting in both their personal and professional capacities frequently encounter conflicting and inconsistent information that they must address prior to integrating it into their decision making for de-risking and leverage of future interactions</a:t>
            </a:r>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382 reflects the discussion in chapter 17 (“The Content-Source Integration Model: A Taxonomic Description of How Readers Comprehend Conflicting Scientific Information,” by Stadtler and Bromme).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502549812"/>
      </p:ext>
    </p:extLst>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382. Processing Inaccurate Information – </a:t>
            </a:r>
            <a:br>
              <a:rPr lang="en-US" sz="2400" dirty="0"/>
            </a:br>
            <a:r>
              <a:rPr lang="en-US" sz="2400" dirty="0"/>
              <a:t>Content-Source Integration Model</a:t>
            </a:r>
          </a:p>
        </p:txBody>
      </p:sp>
      <p:sp>
        <p:nvSpPr>
          <p:cNvPr id="3" name="Content Placeholder 2"/>
          <p:cNvSpPr>
            <a:spLocks noGrp="1"/>
          </p:cNvSpPr>
          <p:nvPr>
            <p:ph idx="1"/>
          </p:nvPr>
        </p:nvSpPr>
        <p:spPr/>
        <p:txBody>
          <a:bodyPr>
            <a:normAutofit fontScale="85000" lnSpcReduction="20000"/>
          </a:bodyPr>
          <a:lstStyle/>
          <a:p>
            <a:r>
              <a:rPr lang="en-US" sz="2800" dirty="0"/>
              <a:t>Candidate Analytical Frameworks/Metrics/Actions</a:t>
            </a:r>
          </a:p>
          <a:p>
            <a:pPr lvl="1"/>
            <a:r>
              <a:rPr lang="en-US" sz="2400" dirty="0"/>
              <a:t>Systems can help users and operators to identify, address and mitigate the negative effects of misinformation in system inputs and outputs</a:t>
            </a:r>
          </a:p>
          <a:p>
            <a:pPr lvl="1"/>
            <a:r>
              <a:rPr lang="en-US" sz="2400" dirty="0"/>
              <a:t>Content-Source Integration Model (CSI) assumes three stages of processing conflicting information</a:t>
            </a:r>
          </a:p>
          <a:p>
            <a:pPr lvl="2"/>
            <a:r>
              <a:rPr lang="en-US" sz="2000" dirty="0"/>
              <a:t>Detecting information conflict in real time,</a:t>
            </a:r>
          </a:p>
          <a:p>
            <a:pPr lvl="2"/>
            <a:r>
              <a:rPr lang="en-US" sz="2000" dirty="0"/>
              <a:t>Conflict regulation</a:t>
            </a:r>
          </a:p>
          <a:p>
            <a:pPr lvl="2"/>
            <a:r>
              <a:rPr lang="en-US" sz="2000" dirty="0"/>
              <a:t>Conflict resolution</a:t>
            </a:r>
          </a:p>
          <a:p>
            <a:pPr lvl="1"/>
            <a:r>
              <a:rPr lang="en-US" sz="2400" dirty="0"/>
              <a:t>Systems should include requirements and recommendations relating to the following variables are caused to focus on the three stages</a:t>
            </a:r>
          </a:p>
          <a:p>
            <a:pPr lvl="2"/>
            <a:r>
              <a:rPr lang="en-US" sz="2000" dirty="0"/>
              <a:t>Reader characteristics</a:t>
            </a:r>
          </a:p>
          <a:p>
            <a:pPr lvl="2"/>
            <a:r>
              <a:rPr lang="en-US" sz="2000" dirty="0"/>
              <a:t>Contextual scaffolds</a:t>
            </a:r>
          </a:p>
          <a:p>
            <a:pPr lvl="2"/>
            <a:r>
              <a:rPr lang="en-US" sz="2000" dirty="0"/>
              <a:t>Text characteristics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82763338"/>
      </p:ext>
    </p:extLst>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383. Processing Inaccurate Information – </a:t>
            </a:r>
            <a:br>
              <a:rPr lang="en-US" sz="2400" dirty="0"/>
            </a:br>
            <a:r>
              <a:rPr lang="en-US" sz="2400" dirty="0"/>
              <a:t>Contextual/Situated Inaccuracy</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Accuracy of text affects comprehension</a:t>
            </a:r>
          </a:p>
          <a:p>
            <a:pPr lvl="1"/>
            <a:r>
              <a:rPr lang="en-US" dirty="0"/>
              <a:t>“Accuracy” of text is not just inherent in text, but also affected by the entire environment of the writing and reading, etc. of text</a:t>
            </a:r>
          </a:p>
          <a:p>
            <a:pPr lvl="2"/>
            <a:r>
              <a:rPr lang="en-US" dirty="0"/>
              <a:t>Author’s intent</a:t>
            </a:r>
          </a:p>
          <a:p>
            <a:pPr lvl="2"/>
            <a:r>
              <a:rPr lang="en-US" dirty="0"/>
              <a:t>Readers Strategy</a:t>
            </a:r>
          </a:p>
          <a:p>
            <a:pPr lvl="2"/>
            <a:r>
              <a:rPr lang="en-US" dirty="0"/>
              <a:t>Reader’s goals</a:t>
            </a:r>
          </a:p>
          <a:p>
            <a:pPr lvl="2"/>
            <a:r>
              <a:rPr lang="en-US" dirty="0"/>
              <a:t>Readers epistemic beliefs </a:t>
            </a:r>
          </a:p>
          <a:p>
            <a:pPr lvl="2"/>
            <a:r>
              <a:rPr lang="en-US" dirty="0"/>
              <a:t>Reader’s meta-cognitive awareness</a:t>
            </a:r>
          </a:p>
          <a:p>
            <a:pPr lvl="1"/>
            <a:r>
              <a:rPr lang="en-US" dirty="0"/>
              <a:t>Does the socio-technical system anticipate and address the potential for mis-information from context?</a:t>
            </a:r>
          </a:p>
          <a:p>
            <a:pPr lvl="1"/>
            <a:r>
              <a:rPr lang="en-US" dirty="0"/>
              <a:t>Internet text is presented in new complex contexts and environments for which the strategies to address complexity have not yet been fully developed</a:t>
            </a:r>
          </a:p>
          <a:p>
            <a:pPr lvl="2"/>
            <a:r>
              <a:rPr lang="en-US" dirty="0"/>
              <a:t>Internet and hypertext present texts from sources of varied expertise and legitimacy</a:t>
            </a:r>
          </a:p>
          <a:p>
            <a:pPr lvl="2"/>
            <a:endParaRPr lang="en-US" dirty="0"/>
          </a:p>
          <a:p>
            <a:pPr marL="457200" lvl="1" indent="0">
              <a:buNone/>
            </a:pPr>
            <a:endParaRPr lang="en-US" dirty="0"/>
          </a:p>
          <a:p>
            <a:pPr lvl="2"/>
            <a:endParaRPr lang="en-US" dirty="0"/>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383 reflects the discussion in chapter 18 (“Inaccuracy and Reading in Multiple Text and Internet/Hypertext Environments,”  by Afflerbach, Cho and Kim).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4276998613"/>
      </p:ext>
    </p:extLst>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383. Processing Inaccurate Information – </a:t>
            </a:r>
            <a:br>
              <a:rPr lang="en-US" sz="2400" dirty="0"/>
            </a:br>
            <a:r>
              <a:rPr lang="en-US" sz="2400" dirty="0"/>
              <a:t>Contextual/Situated Inaccuracy</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Do the specifications for the technical system include requirements for the socio-technical elements of the system that can help to reduce the complexity of the de-coding environment to reduce overall contextual inaccuracy </a:t>
            </a:r>
          </a:p>
          <a:p>
            <a:pPr lvl="1"/>
            <a:r>
              <a:rPr lang="en-US" sz="2400" dirty="0"/>
              <a:t>Consider the distinction of “data” from “information”</a:t>
            </a:r>
          </a:p>
          <a:p>
            <a:pPr lvl="2"/>
            <a:r>
              <a:rPr lang="en-US" sz="2000" dirty="0"/>
              <a:t>Information arises from data decoded in a context</a:t>
            </a:r>
          </a:p>
          <a:p>
            <a:pPr lvl="3"/>
            <a:r>
              <a:rPr lang="en-US" sz="1600" dirty="0"/>
              <a:t>Contexts provide meaning that converts inert “data” to valuable “information” that can “inform” the decoder</a:t>
            </a:r>
          </a:p>
          <a:p>
            <a:pPr lvl="1"/>
            <a:r>
              <a:rPr lang="en-US" sz="2400" dirty="0"/>
              <a:t>Processing of text by reader takes place in complex environments</a:t>
            </a:r>
          </a:p>
          <a:p>
            <a:pPr lvl="2"/>
            <a:r>
              <a:rPr lang="en-US" sz="2000" dirty="0"/>
              <a:t>Complex author (encoder ) environment</a:t>
            </a:r>
          </a:p>
          <a:p>
            <a:pPr lvl="2"/>
            <a:r>
              <a:rPr lang="en-US" sz="2000" dirty="0"/>
              <a:t>Complex reader (decoder) environment</a:t>
            </a:r>
          </a:p>
          <a:p>
            <a:pPr lvl="2"/>
            <a:r>
              <a:rPr lang="en-US" sz="2000" dirty="0"/>
              <a:t>Complex intermediary environment</a:t>
            </a:r>
          </a:p>
          <a:p>
            <a:pPr lvl="1"/>
            <a:r>
              <a:rPr lang="en-US" sz="2400" dirty="0"/>
              <a:t>Consider texts on “situated cognition” which identifies various mechanisms and vectors through which cognition is “situated” outside of the human brain</a:t>
            </a:r>
          </a:p>
          <a:p>
            <a:pPr lvl="2"/>
            <a:r>
              <a:rPr lang="en-US" sz="2000" dirty="0"/>
              <a:t>Inaccuracy arises in cognition</a:t>
            </a:r>
          </a:p>
          <a:p>
            <a:pPr lvl="2"/>
            <a:r>
              <a:rPr lang="en-US" sz="2000" dirty="0"/>
              <a:t>Situated inaccuracy arises in situated cognition</a:t>
            </a:r>
          </a:p>
          <a:p>
            <a:pPr lvl="2"/>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18180235"/>
      </p:ext>
    </p:extLst>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384. Processing Inaccurate Information – </a:t>
            </a:r>
            <a:br>
              <a:rPr lang="en-US" sz="2400" dirty="0"/>
            </a:br>
            <a:r>
              <a:rPr lang="en-US" sz="2400" dirty="0"/>
              <a:t>User/Reader “AIR” Strategies</a:t>
            </a:r>
          </a:p>
        </p:txBody>
      </p:sp>
      <p:sp>
        <p:nvSpPr>
          <p:cNvPr id="3" name="Content Placeholder 2"/>
          <p:cNvSpPr>
            <a:spLocks noGrp="1"/>
          </p:cNvSpPr>
          <p:nvPr>
            <p:ph idx="1"/>
          </p:nvPr>
        </p:nvSpPr>
        <p:spPr/>
        <p:txBody>
          <a:bodyPr>
            <a:normAutofit fontScale="40000" lnSpcReduction="20000"/>
          </a:bodyPr>
          <a:lstStyle/>
          <a:p>
            <a:r>
              <a:rPr lang="en-US" dirty="0"/>
              <a:t>Challenges</a:t>
            </a:r>
          </a:p>
          <a:p>
            <a:pPr lvl="1"/>
            <a:r>
              <a:rPr lang="en-US" dirty="0"/>
              <a:t>Knowledge formation in humans (”epistemic cognition”) claims that reliable processes of evaluating information include:</a:t>
            </a:r>
          </a:p>
          <a:p>
            <a:pPr lvl="2"/>
            <a:r>
              <a:rPr lang="en-US" dirty="0"/>
              <a:t>A wide variety of belief-producing processes are used to produce knowledge claims</a:t>
            </a:r>
          </a:p>
          <a:p>
            <a:pPr lvl="2"/>
            <a:r>
              <a:rPr lang="en-US" dirty="0"/>
              <a:t>The processes used vary in reliability</a:t>
            </a:r>
          </a:p>
          <a:p>
            <a:pPr lvl="2"/>
            <a:r>
              <a:rPr lang="en-US" dirty="0"/>
              <a:t>Among reliable processes, certain conditions must be met for those processes to produce true beliefs</a:t>
            </a:r>
          </a:p>
          <a:p>
            <a:pPr lvl="2"/>
            <a:r>
              <a:rPr lang="en-US" dirty="0"/>
              <a:t>To evaluate knowledge claims in the real world, people need vast store of schemas for evaluating processes</a:t>
            </a:r>
          </a:p>
          <a:p>
            <a:pPr lvl="2"/>
            <a:r>
              <a:rPr lang="en-US" dirty="0"/>
              <a:t>People’s schemas vary in validity </a:t>
            </a:r>
          </a:p>
          <a:p>
            <a:pPr lvl="1"/>
            <a:r>
              <a:rPr lang="en-US" dirty="0"/>
              <a:t>How can socio-technical systems support and develop the AIR processes?</a:t>
            </a:r>
          </a:p>
          <a:p>
            <a:pPr lvl="2"/>
            <a:endParaRPr lang="en-US" dirty="0"/>
          </a:p>
          <a:p>
            <a:pPr lvl="1"/>
            <a:r>
              <a:rPr lang="en-US" dirty="0"/>
              <a:t>Information systems are designed to accomplish multiple goals</a:t>
            </a:r>
          </a:p>
          <a:p>
            <a:pPr lvl="2"/>
            <a:r>
              <a:rPr lang="en-US" dirty="0"/>
              <a:t>A subset of information system goals are directed toward enhancing “epistemic cognition”</a:t>
            </a:r>
          </a:p>
          <a:p>
            <a:pPr lvl="3"/>
            <a:r>
              <a:rPr lang="en-US" dirty="0"/>
              <a:t>”Epistemic Cognition” refers to “the complex of cognitions that are related to the achievement of epistemic ends, such as knowledge, understanding, useful models, explanations, etc.”</a:t>
            </a:r>
          </a:p>
          <a:p>
            <a:pPr lvl="2"/>
            <a:r>
              <a:rPr lang="en-US" dirty="0"/>
              <a:t>The AIR model identifies three components of Epistemic Cognition</a:t>
            </a:r>
          </a:p>
          <a:p>
            <a:pPr lvl="3"/>
            <a:r>
              <a:rPr lang="en-US" dirty="0"/>
              <a:t>Readers’ “</a:t>
            </a:r>
            <a:r>
              <a:rPr lang="en-US" b="1" dirty="0"/>
              <a:t>A</a:t>
            </a:r>
            <a:r>
              <a:rPr lang="en-US" dirty="0"/>
              <a:t>ims and Value” – Aims and the value that they place on Aims.</a:t>
            </a:r>
          </a:p>
          <a:p>
            <a:pPr lvl="3"/>
            <a:r>
              <a:rPr lang="en-US" dirty="0"/>
              <a:t>Reader’s “Epistemic </a:t>
            </a:r>
            <a:r>
              <a:rPr lang="en-US" b="1" dirty="0"/>
              <a:t>I</a:t>
            </a:r>
            <a:r>
              <a:rPr lang="en-US" dirty="0"/>
              <a:t>deals” – Standards applied by reader to determine if their knowledge goals have been met</a:t>
            </a:r>
          </a:p>
          <a:p>
            <a:pPr lvl="3"/>
            <a:r>
              <a:rPr lang="en-US" dirty="0"/>
              <a:t>Reader’s “</a:t>
            </a:r>
            <a:r>
              <a:rPr lang="en-US" b="1" dirty="0"/>
              <a:t>R</a:t>
            </a:r>
            <a:r>
              <a:rPr lang="en-US" dirty="0"/>
              <a:t>eliable Processes – Expected reliable processes used by reader to evaluate veracity</a:t>
            </a:r>
          </a:p>
          <a:p>
            <a:pPr lvl="1"/>
            <a:r>
              <a:rPr lang="en-US" dirty="0"/>
              <a:t>Significant elements of processing accurate and inaccurate information involve people’s schemas </a:t>
            </a:r>
          </a:p>
          <a:p>
            <a:pPr lvl="1"/>
            <a:endParaRPr lang="en-US" dirty="0"/>
          </a:p>
          <a:p>
            <a:pPr lvl="1"/>
            <a:r>
              <a:rPr lang="en-US" dirty="0"/>
              <a:t>[Other?]</a:t>
            </a:r>
          </a:p>
          <a:p>
            <a:r>
              <a:rPr lang="en-US" dirty="0"/>
              <a:t>References</a:t>
            </a:r>
          </a:p>
          <a:p>
            <a:pPr lvl="1"/>
            <a:r>
              <a:rPr lang="en-US" dirty="0"/>
              <a:t>The 19 Atlas slides dealing with “Processing Inaccurate Information” borrow their overall framing (and condensed titles) from the book “</a:t>
            </a:r>
            <a:r>
              <a:rPr lang="en-US" i="1" dirty="0"/>
              <a:t>Processing Inaccurate Information – Theoretical and Applied Perspectives from Cognitive Science and the Educational Sciences</a:t>
            </a:r>
            <a:r>
              <a:rPr lang="en-US" dirty="0"/>
              <a:t>,” (Rapp and. Braasch (eds.),  MIT Press, 2014.   This slide 384 reflects the discussion in chapter 19 (“Epistemic Cognition and Evaluating Information: Applying the air Model of Epistemic Cognition,” by Chinn, Rinehart and Buckland).  Please see the individual chapters of the referenced text for a more comprehensive treatment of the risks associated with each different analytical framing of inaccurate information processing.</a:t>
            </a:r>
          </a:p>
          <a:p>
            <a:endParaRPr lang="en-US" dirty="0"/>
          </a:p>
        </p:txBody>
      </p:sp>
    </p:spTree>
    <p:extLst>
      <p:ext uri="{BB962C8B-B14F-4D97-AF65-F5344CB8AC3E}">
        <p14:creationId xmlns:p14="http://schemas.microsoft.com/office/powerpoint/2010/main" val="3953486937"/>
      </p:ext>
    </p:extLst>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384. Processing Inaccurate Information – </a:t>
            </a:r>
            <a:br>
              <a:rPr lang="en-US" sz="2400" dirty="0"/>
            </a:br>
            <a:r>
              <a:rPr lang="en-US" sz="2400" dirty="0"/>
              <a:t>User/Reader “AIR” Strategies</a:t>
            </a:r>
          </a:p>
        </p:txBody>
      </p:sp>
      <p:sp>
        <p:nvSpPr>
          <p:cNvPr id="3" name="Content Placeholder 2"/>
          <p:cNvSpPr>
            <a:spLocks noGrp="1"/>
          </p:cNvSpPr>
          <p:nvPr>
            <p:ph idx="1"/>
          </p:nvPr>
        </p:nvSpPr>
        <p:spPr/>
        <p:txBody>
          <a:bodyPr>
            <a:normAutofit fontScale="55000" lnSpcReduction="20000"/>
          </a:bodyPr>
          <a:lstStyle/>
          <a:p>
            <a:r>
              <a:rPr lang="en-US" sz="2800" dirty="0"/>
              <a:t>Candidate Analytical Frameworks/Metrics/Actions</a:t>
            </a:r>
          </a:p>
          <a:p>
            <a:pPr lvl="1"/>
            <a:r>
              <a:rPr lang="en-US" sz="2400" dirty="0"/>
              <a:t>Apply modified ”AIR” model to frame misinformation processing</a:t>
            </a:r>
          </a:p>
          <a:p>
            <a:pPr lvl="1"/>
            <a:r>
              <a:rPr lang="en-US" sz="2400" dirty="0"/>
              <a:t>“</a:t>
            </a:r>
            <a:r>
              <a:rPr lang="en-US" sz="2400" b="1" dirty="0"/>
              <a:t>A</a:t>
            </a:r>
            <a:r>
              <a:rPr lang="en-US" sz="2400" dirty="0"/>
              <a:t>ims and Value”</a:t>
            </a:r>
          </a:p>
          <a:p>
            <a:pPr lvl="2"/>
            <a:r>
              <a:rPr lang="en-US" sz="2000" dirty="0"/>
              <a:t>Include system resources to assist users/readers/decoders in setting epistemic (knowledge acquisition) goals</a:t>
            </a:r>
          </a:p>
          <a:p>
            <a:pPr lvl="2"/>
            <a:r>
              <a:rPr lang="en-US" sz="2000" dirty="0"/>
              <a:t>When users/readers/decoders do apply epistemic goals, are they monitored by the system to assure that desired system information conveyance goals are being achieved?</a:t>
            </a:r>
          </a:p>
          <a:p>
            <a:pPr lvl="2"/>
            <a:r>
              <a:rPr lang="en-US" sz="2000" dirty="0"/>
              <a:t>Users/readers/decoders apply both epistemic and non-epistemic goals in processing material</a:t>
            </a:r>
          </a:p>
          <a:p>
            <a:pPr lvl="3"/>
            <a:r>
              <a:rPr lang="en-US" sz="1600" dirty="0"/>
              <a:t>Can the system detect user application of non-epistemic goals in processing material and make appropriate modifications in UIs and system interface?</a:t>
            </a:r>
          </a:p>
          <a:p>
            <a:pPr lvl="1"/>
            <a:r>
              <a:rPr lang="en-US" sz="2400" dirty="0"/>
              <a:t>“Epistemic </a:t>
            </a:r>
            <a:r>
              <a:rPr lang="en-US" sz="2400" b="1" dirty="0"/>
              <a:t>I</a:t>
            </a:r>
            <a:r>
              <a:rPr lang="en-US" sz="2400" dirty="0"/>
              <a:t>deals”</a:t>
            </a:r>
          </a:p>
          <a:p>
            <a:pPr lvl="2"/>
            <a:r>
              <a:rPr lang="en-US" sz="2000" dirty="0"/>
              <a:t>How does the system recognize and enlist the user’s/reader’s/decoder’s particular epistemic ideals to support processing of system information without negative influence of misinformation</a:t>
            </a:r>
          </a:p>
          <a:p>
            <a:pPr lvl="3"/>
            <a:r>
              <a:rPr lang="en-US" sz="1600" dirty="0"/>
              <a:t>Internal Structure of information</a:t>
            </a:r>
          </a:p>
          <a:p>
            <a:pPr lvl="3"/>
            <a:r>
              <a:rPr lang="en-US" sz="1600" dirty="0"/>
              <a:t>Connections to other Knowledge</a:t>
            </a:r>
          </a:p>
          <a:p>
            <a:pPr lvl="3"/>
            <a:r>
              <a:rPr lang="en-US" sz="1600" dirty="0"/>
              <a:t>Connections to empirical evidence</a:t>
            </a:r>
          </a:p>
          <a:p>
            <a:pPr lvl="3"/>
            <a:r>
              <a:rPr lang="en-US" sz="1600" dirty="0"/>
              <a:t>Standards of presentation and presenter to be believed</a:t>
            </a:r>
          </a:p>
          <a:p>
            <a:pPr lvl="3"/>
            <a:r>
              <a:rPr lang="en-US" sz="1600" dirty="0"/>
              <a:t>Clear communication</a:t>
            </a:r>
          </a:p>
          <a:p>
            <a:pPr lvl="1"/>
            <a:r>
              <a:rPr lang="en-US" sz="2400" dirty="0"/>
              <a:t>“</a:t>
            </a:r>
            <a:r>
              <a:rPr lang="en-US" sz="2400" b="1" dirty="0"/>
              <a:t>R</a:t>
            </a:r>
            <a:r>
              <a:rPr lang="en-US" sz="2400" dirty="0"/>
              <a:t>eliable Processes”</a:t>
            </a:r>
          </a:p>
          <a:p>
            <a:pPr lvl="2"/>
            <a:r>
              <a:rPr lang="en-US" sz="2000" dirty="0"/>
              <a:t>Does the system support and promote reliable processes for information production?</a:t>
            </a:r>
          </a:p>
          <a:p>
            <a:pPr lvl="2"/>
            <a:r>
              <a:rPr lang="en-US" sz="2000" dirty="0"/>
              <a:t>Demonstrable absence of factors that could result in the production of misinformation</a:t>
            </a:r>
          </a:p>
          <a:p>
            <a:pPr lvl="2"/>
            <a:endParaRPr lang="en-US" sz="2000" dirty="0"/>
          </a:p>
          <a:p>
            <a:pPr lvl="1"/>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885863291"/>
      </p:ext>
    </p:extLst>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385. Use of Vernacular, Regionalisms, and Argot </a:t>
            </a:r>
          </a:p>
        </p:txBody>
      </p:sp>
      <p:sp>
        <p:nvSpPr>
          <p:cNvPr id="3" name="Content Placeholder 2"/>
          <p:cNvSpPr>
            <a:spLocks noGrp="1"/>
          </p:cNvSpPr>
          <p:nvPr>
            <p:ph idx="1"/>
          </p:nvPr>
        </p:nvSpPr>
        <p:spPr/>
        <p:txBody>
          <a:bodyPr>
            <a:normAutofit lnSpcReduction="10000"/>
          </a:bodyPr>
          <a:lstStyle/>
          <a:p>
            <a:r>
              <a:rPr lang="en-US" dirty="0"/>
              <a:t>Challenges</a:t>
            </a:r>
          </a:p>
          <a:p>
            <a:pPr lvl="1"/>
            <a:r>
              <a:rPr lang="en-US" dirty="0"/>
              <a:t>Vernacular and Argot are speech and usage patterns that are generated by and used within a specific community or group</a:t>
            </a:r>
          </a:p>
          <a:p>
            <a:pPr lvl="1"/>
            <a:r>
              <a:rPr lang="en-US" dirty="0"/>
              <a:t>Vernacular, argot and heuristics accompany information flows from various sectors and domains</a:t>
            </a:r>
          </a:p>
          <a:p>
            <a:pPr lvl="2"/>
            <a:r>
              <a:rPr lang="en-US" dirty="0"/>
              <a:t>Usage may not be familiar to other stakeholders</a:t>
            </a:r>
          </a:p>
          <a:p>
            <a:pPr lvl="1"/>
            <a:r>
              <a:rPr lang="en-US" dirty="0"/>
              <a:t>[Other?]</a:t>
            </a:r>
          </a:p>
          <a:p>
            <a:r>
              <a:rPr lang="en-US" dirty="0"/>
              <a:t>References</a:t>
            </a:r>
          </a:p>
          <a:p>
            <a:pPr lvl="1"/>
            <a:endParaRPr lang="en-US" dirty="0"/>
          </a:p>
          <a:p>
            <a:endParaRPr lang="en-US" dirty="0"/>
          </a:p>
        </p:txBody>
      </p:sp>
    </p:spTree>
    <p:extLst>
      <p:ext uri="{BB962C8B-B14F-4D97-AF65-F5344CB8AC3E}">
        <p14:creationId xmlns:p14="http://schemas.microsoft.com/office/powerpoint/2010/main" val="2494323095"/>
      </p:ext>
    </p:extLst>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385. Use of Vernacular, Regionalisms, and Argot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41492586"/>
      </p:ext>
    </p:extLst>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386.  System Externality Co-Management </a:t>
            </a:r>
          </a:p>
        </p:txBody>
      </p:sp>
      <p:sp>
        <p:nvSpPr>
          <p:cNvPr id="3" name="Content Placeholder 2"/>
          <p:cNvSpPr>
            <a:spLocks noGrp="1"/>
          </p:cNvSpPr>
          <p:nvPr>
            <p:ph idx="1"/>
          </p:nvPr>
        </p:nvSpPr>
        <p:spPr/>
        <p:txBody>
          <a:bodyPr>
            <a:normAutofit/>
          </a:bodyPr>
          <a:lstStyle/>
          <a:p>
            <a:r>
              <a:rPr lang="en-US" dirty="0"/>
              <a:t>Challenges</a:t>
            </a:r>
          </a:p>
          <a:p>
            <a:pPr lvl="1"/>
            <a:r>
              <a:rPr lang="en-US" dirty="0"/>
              <a:t>System risks can</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416423099"/>
      </p:ext>
    </p:extLst>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386. System Externality Co-Management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785734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Autofit/>
          </a:bodyPr>
          <a:lstStyle/>
          <a:p>
            <a:r>
              <a:rPr lang="en-US" sz="3200" dirty="0"/>
              <a:t>10.  Bias – Analytical/Statistical </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 What gets measured gets done - How is the reviewed system and/or technology “blinded” by its own design/operation and performance measurement assumptions?</a:t>
            </a:r>
          </a:p>
          <a:p>
            <a:pPr lvl="1"/>
            <a:r>
              <a:rPr lang="en-US" dirty="0"/>
              <a:t>What is the resulting bias in product and service design, development and deployment </a:t>
            </a:r>
          </a:p>
          <a:p>
            <a:pPr lvl="2"/>
            <a:r>
              <a:rPr lang="en-US" dirty="0"/>
              <a:t>How can that bias be revealed?</a:t>
            </a:r>
          </a:p>
          <a:p>
            <a:pPr lvl="3"/>
            <a:r>
              <a:rPr lang="en-US" dirty="0"/>
              <a:t>Monte Carlo simulation, etc.</a:t>
            </a:r>
          </a:p>
          <a:p>
            <a:pPr lvl="2"/>
            <a:r>
              <a:rPr lang="en-US" dirty="0"/>
              <a:t>How can that bias affect the system’s security, IM and privacy risk profile?</a:t>
            </a:r>
          </a:p>
          <a:p>
            <a:pPr lvl="1"/>
            <a:r>
              <a:rPr lang="en-US" dirty="0"/>
              <a:t>[Other?]</a:t>
            </a:r>
          </a:p>
          <a:p>
            <a:pPr lvl="1"/>
            <a:endParaRPr lang="en-US" dirty="0"/>
          </a:p>
          <a:p>
            <a:r>
              <a:rPr lang="en-US" dirty="0"/>
              <a:t>References</a:t>
            </a:r>
          </a:p>
          <a:p>
            <a:endParaRPr lang="en-US" dirty="0"/>
          </a:p>
          <a:p>
            <a:pPr lvl="1"/>
            <a:endParaRPr lang="en-US" dirty="0"/>
          </a:p>
        </p:txBody>
      </p:sp>
    </p:spTree>
    <p:extLst>
      <p:ext uri="{BB962C8B-B14F-4D97-AF65-F5344CB8AC3E}">
        <p14:creationId xmlns:p14="http://schemas.microsoft.com/office/powerpoint/2010/main" val="3724085879"/>
      </p:ext>
    </p:extLst>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387. Flattening of Stakeholder Consciousness </a:t>
            </a:r>
          </a:p>
        </p:txBody>
      </p:sp>
      <p:sp>
        <p:nvSpPr>
          <p:cNvPr id="3" name="Content Placeholder 2"/>
          <p:cNvSpPr>
            <a:spLocks noGrp="1"/>
          </p:cNvSpPr>
          <p:nvPr>
            <p:ph idx="1"/>
          </p:nvPr>
        </p:nvSpPr>
        <p:spPr/>
        <p:txBody>
          <a:bodyPr>
            <a:normAutofit fontScale="92500" lnSpcReduction="10000"/>
          </a:bodyPr>
          <a:lstStyle/>
          <a:p>
            <a:r>
              <a:rPr lang="en-US" dirty="0"/>
              <a:t>Challenges</a:t>
            </a:r>
          </a:p>
          <a:p>
            <a:pPr lvl="1"/>
            <a:r>
              <a:rPr lang="en-US" dirty="0" err="1"/>
              <a:t>Computerizaiton</a:t>
            </a:r>
            <a:r>
              <a:rPr lang="en-US" dirty="0"/>
              <a:t> and commercialization of language and communication has ”dumbed down discourse and flattened content.”</a:t>
            </a:r>
          </a:p>
          <a:p>
            <a:pPr lvl="1"/>
            <a:endParaRPr lang="en-US" dirty="0"/>
          </a:p>
          <a:p>
            <a:pPr lvl="1"/>
            <a:r>
              <a:rPr lang="en-US" dirty="0"/>
              <a:t>[Other?]</a:t>
            </a:r>
          </a:p>
          <a:p>
            <a:r>
              <a:rPr lang="en-US" dirty="0"/>
              <a:t>References</a:t>
            </a:r>
          </a:p>
          <a:p>
            <a:r>
              <a:rPr lang="en-US" dirty="0"/>
              <a:t>See article “Recovering the Vernacular” by Thomas Fitzgerald in The Hedgehog Review (Summer 2014, p. 85)</a:t>
            </a:r>
          </a:p>
          <a:p>
            <a:endParaRPr lang="en-US" dirty="0"/>
          </a:p>
        </p:txBody>
      </p:sp>
    </p:spTree>
    <p:extLst>
      <p:ext uri="{BB962C8B-B14F-4D97-AF65-F5344CB8AC3E}">
        <p14:creationId xmlns:p14="http://schemas.microsoft.com/office/powerpoint/2010/main" val="3425558678"/>
      </p:ext>
    </p:extLst>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387. Flattening of Stakeholder Consciousness </a:t>
            </a:r>
          </a:p>
        </p:txBody>
      </p:sp>
      <p:sp>
        <p:nvSpPr>
          <p:cNvPr id="3" name="Content Placeholder 2"/>
          <p:cNvSpPr>
            <a:spLocks noGrp="1"/>
          </p:cNvSpPr>
          <p:nvPr>
            <p:ph idx="1"/>
          </p:nvPr>
        </p:nvSpPr>
        <p:spPr/>
        <p:txBody>
          <a:bodyPr>
            <a:normAutofit fontScale="77500" lnSpcReduction="20000"/>
          </a:bodyPr>
          <a:lstStyle/>
          <a:p>
            <a:r>
              <a:rPr lang="en-US" sz="2800" dirty="0"/>
              <a:t>Candidate Analytical Frameworks/Metrics/Actions</a:t>
            </a:r>
          </a:p>
          <a:p>
            <a:pPr lvl="1"/>
            <a:r>
              <a:rPr lang="en-US" sz="2400" dirty="0"/>
              <a:t>Consider whether the narrative associated with most intrinsically human elements of sociotechnical system operations are adequately addressed in system design, development, deployment, operation and training</a:t>
            </a:r>
          </a:p>
          <a:p>
            <a:pPr lvl="1"/>
            <a:r>
              <a:rPr lang="en-US" sz="2400" dirty="0"/>
              <a:t>In social, political and economic contexts, consider the de-risking qualities of shared senses of human cognitive/emotional response among stakeholders such as:</a:t>
            </a:r>
          </a:p>
          <a:p>
            <a:pPr lvl="2"/>
            <a:r>
              <a:rPr lang="en-US" sz="2000" b="1" dirty="0"/>
              <a:t>W</a:t>
            </a:r>
            <a:r>
              <a:rPr lang="en-US" sz="2000" dirty="0"/>
              <a:t>it</a:t>
            </a:r>
          </a:p>
          <a:p>
            <a:pPr lvl="2"/>
            <a:r>
              <a:rPr lang="en-US" sz="2000" b="1" dirty="0"/>
              <a:t>S</a:t>
            </a:r>
            <a:r>
              <a:rPr lang="en-US" sz="2000" dirty="0"/>
              <a:t>ubtlety</a:t>
            </a:r>
          </a:p>
          <a:p>
            <a:pPr lvl="2"/>
            <a:r>
              <a:rPr lang="en-US" sz="2000" b="1" dirty="0"/>
              <a:t>A</a:t>
            </a:r>
            <a:r>
              <a:rPr lang="en-US" sz="2000" dirty="0"/>
              <a:t>mbiguity</a:t>
            </a:r>
          </a:p>
          <a:p>
            <a:pPr lvl="2"/>
            <a:r>
              <a:rPr lang="en-US" sz="2000" b="1" dirty="0"/>
              <a:t>P</a:t>
            </a:r>
            <a:r>
              <a:rPr lang="en-US" sz="2000" dirty="0"/>
              <a:t>aradox</a:t>
            </a:r>
          </a:p>
          <a:p>
            <a:pPr lvl="2"/>
            <a:r>
              <a:rPr lang="en-US" sz="2000" b="1" dirty="0"/>
              <a:t>I</a:t>
            </a:r>
            <a:r>
              <a:rPr lang="en-US" sz="2000" dirty="0"/>
              <a:t>rony</a:t>
            </a:r>
          </a:p>
          <a:p>
            <a:pPr lvl="2"/>
            <a:r>
              <a:rPr lang="en-US" sz="2000" b="1" dirty="0"/>
              <a:t>E</a:t>
            </a:r>
            <a:r>
              <a:rPr lang="en-US" sz="2000" dirty="0"/>
              <a:t>motions</a:t>
            </a:r>
          </a:p>
          <a:p>
            <a:pPr lvl="2"/>
            <a:r>
              <a:rPr lang="en-US" sz="2000" b="1" dirty="0" err="1"/>
              <a:t>N</a:t>
            </a:r>
            <a:r>
              <a:rPr lang="en-US" sz="2000" dirty="0" err="1"/>
              <a:t>uturing</a:t>
            </a:r>
            <a:endParaRPr lang="en-US" sz="2000" dirty="0"/>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862280834"/>
      </p:ext>
    </p:extLst>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388. Disabling Authority of Managerial Grammars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Managerial Grammars are those that constrain stakeholder behavior and action phase space by speaking in a preemptory and decisive voice</a:t>
            </a:r>
          </a:p>
          <a:p>
            <a:pPr lvl="2"/>
            <a:r>
              <a:rPr lang="en-US" dirty="0"/>
              <a:t>Voice issued by disciplined engineers, technicians and accountants</a:t>
            </a:r>
          </a:p>
          <a:p>
            <a:pPr lvl="2"/>
            <a:r>
              <a:rPr lang="en-US" dirty="0"/>
              <a:t>Voice of hierarchies and top-down, centralized information flows</a:t>
            </a:r>
          </a:p>
          <a:p>
            <a:pPr lvl="1"/>
            <a:r>
              <a:rPr lang="en-US" dirty="0"/>
              <a:t>Vocabulary of business, commerce and administrative agencies precludes significant areas of individual experience, and doesn’t elicit human stakeholder input in areas of relevance to sociotechnical system </a:t>
            </a:r>
            <a:r>
              <a:rPr lang="en-US" dirty="0" err="1"/>
              <a:t>organizqtion</a:t>
            </a:r>
            <a:r>
              <a:rPr lang="en-US" dirty="0"/>
              <a:t> and operation</a:t>
            </a:r>
          </a:p>
          <a:p>
            <a:pPr lvl="2"/>
            <a:r>
              <a:rPr lang="en-US" dirty="0"/>
              <a:t>Mind and creative thought</a:t>
            </a:r>
          </a:p>
          <a:p>
            <a:pPr lvl="2"/>
            <a:r>
              <a:rPr lang="en-US" dirty="0"/>
              <a:t>Awareness and </a:t>
            </a:r>
            <a:r>
              <a:rPr lang="en-US" dirty="0" err="1"/>
              <a:t>refklection</a:t>
            </a:r>
            <a:endParaRPr lang="en-US" dirty="0"/>
          </a:p>
          <a:p>
            <a:pPr lvl="2"/>
            <a:r>
              <a:rPr lang="en-US" dirty="0"/>
              <a:t>Withes, </a:t>
            </a:r>
          </a:p>
          <a:p>
            <a:pPr lvl="2"/>
            <a:r>
              <a:rPr lang="en-US" dirty="0"/>
              <a:t>Expectations</a:t>
            </a:r>
          </a:p>
          <a:p>
            <a:pPr lvl="2"/>
            <a:r>
              <a:rPr lang="en-US" dirty="0"/>
              <a:t>Benevolent purposes</a:t>
            </a:r>
          </a:p>
          <a:p>
            <a:pPr lvl="2"/>
            <a:r>
              <a:rPr lang="en-US" dirty="0"/>
              <a:t>Interpreted </a:t>
            </a:r>
            <a:r>
              <a:rPr lang="en-US" dirty="0" err="1"/>
              <a:t>eanings</a:t>
            </a:r>
            <a:endParaRPr lang="en-US" dirty="0"/>
          </a:p>
          <a:p>
            <a:pPr lvl="2"/>
            <a:r>
              <a:rPr lang="en-US" dirty="0"/>
              <a:t>Beliefs and values for guiding judgment </a:t>
            </a:r>
          </a:p>
          <a:p>
            <a:pPr lvl="1"/>
            <a:r>
              <a:rPr lang="en-US" dirty="0"/>
              <a:t>Managerial Grammars leave no place for moral or aesthetic input</a:t>
            </a:r>
          </a:p>
          <a:p>
            <a:pPr lvl="2"/>
            <a:r>
              <a:rPr lang="en-US" dirty="0"/>
              <a:t>The language of technology is a managerial grammar which doesn’t offer ethical guidance</a:t>
            </a:r>
          </a:p>
          <a:p>
            <a:pPr lvl="2"/>
            <a:r>
              <a:rPr lang="en-US" dirty="0"/>
              <a:t>Note that “policy” statements in engineered systems often extend only so far as the instructions for </a:t>
            </a:r>
            <a:r>
              <a:rPr lang="en-US" dirty="0" err="1"/>
              <a:t>huans</a:t>
            </a:r>
            <a:r>
              <a:rPr lang="en-US" dirty="0"/>
              <a:t> to use the system correctly based on technological needs, rather than overall “socio0-technical” needs of the system.</a:t>
            </a:r>
          </a:p>
          <a:p>
            <a:pPr lvl="1"/>
            <a:r>
              <a:rPr lang="en-US" dirty="0"/>
              <a:t>[Other?]</a:t>
            </a:r>
          </a:p>
          <a:p>
            <a:r>
              <a:rPr lang="en-US" dirty="0"/>
              <a:t>References</a:t>
            </a:r>
          </a:p>
          <a:p>
            <a:pPr lvl="1"/>
            <a:r>
              <a:rPr lang="en-US" dirty="0"/>
              <a:t>See article “Recovering the Vernacular” by Thomas Fitzgerald in The Hedgehog Review (Summer 2014, p. 85)</a:t>
            </a:r>
          </a:p>
          <a:p>
            <a:pPr lvl="1"/>
            <a:endParaRPr lang="en-US" dirty="0"/>
          </a:p>
          <a:p>
            <a:endParaRPr lang="en-US" dirty="0"/>
          </a:p>
        </p:txBody>
      </p:sp>
    </p:spTree>
    <p:extLst>
      <p:ext uri="{BB962C8B-B14F-4D97-AF65-F5344CB8AC3E}">
        <p14:creationId xmlns:p14="http://schemas.microsoft.com/office/powerpoint/2010/main" val="422224617"/>
      </p:ext>
    </p:extLst>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388. Disabling Authority of Managerial Grammars </a:t>
            </a:r>
          </a:p>
        </p:txBody>
      </p:sp>
      <p:sp>
        <p:nvSpPr>
          <p:cNvPr id="3" name="Content Placeholder 2"/>
          <p:cNvSpPr>
            <a:spLocks noGrp="1"/>
          </p:cNvSpPr>
          <p:nvPr>
            <p:ph idx="1"/>
          </p:nvPr>
        </p:nvSpPr>
        <p:spPr/>
        <p:txBody>
          <a:bodyPr>
            <a:normAutofit fontScale="70000" lnSpcReduction="20000"/>
          </a:bodyPr>
          <a:lstStyle/>
          <a:p>
            <a:r>
              <a:rPr lang="en-US" sz="2800" dirty="0"/>
              <a:t>Candidate Analytical Frameworks/Metrics/Actions</a:t>
            </a:r>
          </a:p>
          <a:p>
            <a:pPr lvl="1"/>
            <a:r>
              <a:rPr lang="en-US" sz="2400" dirty="0"/>
              <a:t>Consider that technical and managerial grammars may not be fully relatable by stakeholders or even the most effective mode of communicating</a:t>
            </a:r>
          </a:p>
          <a:p>
            <a:pPr lvl="2"/>
            <a:r>
              <a:rPr lang="en-US" sz="2000" dirty="0"/>
              <a:t>Consider use of vernacular to improve relatability of training, instruction and operations signaling associated with socio-technical systems</a:t>
            </a:r>
          </a:p>
          <a:p>
            <a:pPr lvl="1"/>
            <a:r>
              <a:rPr lang="en-US" sz="2400" dirty="0"/>
              <a:t>Solicit forms of vernacular from </a:t>
            </a:r>
            <a:r>
              <a:rPr lang="en-US" sz="2400" dirty="0" err="1"/>
              <a:t>stakehlders</a:t>
            </a:r>
            <a:r>
              <a:rPr lang="en-US" sz="2400" dirty="0"/>
              <a:t> as forms of linguistic and grammatical “practice” that can then inform “best practices” and ”standards” for future system builds</a:t>
            </a:r>
          </a:p>
          <a:p>
            <a:pPr lvl="1"/>
            <a:r>
              <a:rPr lang="en-US" sz="2400" dirty="0"/>
              <a:t>Consider influence on system-consistent behaviors of:</a:t>
            </a:r>
          </a:p>
          <a:p>
            <a:pPr lvl="2"/>
            <a:r>
              <a:rPr lang="en-US" sz="2000" dirty="0"/>
              <a:t>Epigrams</a:t>
            </a:r>
          </a:p>
          <a:p>
            <a:pPr lvl="2"/>
            <a:r>
              <a:rPr lang="en-US" sz="2000" dirty="0"/>
              <a:t>Proverbs</a:t>
            </a:r>
          </a:p>
          <a:p>
            <a:pPr lvl="2"/>
            <a:r>
              <a:rPr lang="en-US" sz="2000" dirty="0"/>
              <a:t>Obiter dicta (incidental remarks)</a:t>
            </a:r>
          </a:p>
          <a:p>
            <a:pPr lvl="2"/>
            <a:r>
              <a:rPr lang="en-US" sz="2000" dirty="0"/>
              <a:t>Jokes</a:t>
            </a:r>
          </a:p>
          <a:p>
            <a:pPr lvl="2"/>
            <a:r>
              <a:rPr lang="en-US" sz="2000" dirty="0"/>
              <a:t>Anecdotes</a:t>
            </a:r>
          </a:p>
          <a:p>
            <a:pPr lvl="2"/>
            <a:r>
              <a:rPr lang="en-US" sz="2000" dirty="0" err="1"/>
              <a:t>Contes</a:t>
            </a:r>
            <a:r>
              <a:rPr lang="en-US" sz="2000" dirty="0"/>
              <a:t> morals (morality tales)</a:t>
            </a:r>
          </a:p>
          <a:p>
            <a:pPr lvl="1"/>
            <a:r>
              <a:rPr lang="en-US" sz="2400" dirty="0"/>
              <a:t>Assure that vernacular is localized to be accessible to relevant stakeholder communities. </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343448"/>
      </p:ext>
    </p:extLst>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389. Multiple Intelligences (Gardner)</a:t>
            </a:r>
            <a:br>
              <a:rPr lang="en-US" sz="2400" dirty="0"/>
            </a:br>
            <a:r>
              <a:rPr lang="en-US" sz="2400" dirty="0"/>
              <a:t>Linguistic</a:t>
            </a:r>
          </a:p>
        </p:txBody>
      </p:sp>
      <p:sp>
        <p:nvSpPr>
          <p:cNvPr id="3" name="Content Placeholder 2"/>
          <p:cNvSpPr>
            <a:spLocks noGrp="1"/>
          </p:cNvSpPr>
          <p:nvPr>
            <p:ph idx="1"/>
          </p:nvPr>
        </p:nvSpPr>
        <p:spPr/>
        <p:txBody>
          <a:bodyPr>
            <a:normAutofit lnSpcReduction="10000"/>
          </a:bodyPr>
          <a:lstStyle/>
          <a:p>
            <a:r>
              <a:rPr lang="en-US" dirty="0"/>
              <a:t>Challenges</a:t>
            </a:r>
          </a:p>
          <a:p>
            <a:pPr lvl="1"/>
            <a:r>
              <a:rPr lang="en-US" dirty="0"/>
              <a:t>Human stakeholders and operators require training, education and other forms of curated </a:t>
            </a:r>
            <a:r>
              <a:rPr lang="en-US"/>
              <a:t>adaptationxxx</a:t>
            </a:r>
            <a:endParaRPr lang="en-US" dirty="0"/>
          </a:p>
          <a:p>
            <a:pPr lvl="1"/>
            <a:r>
              <a:rPr lang="en-US" dirty="0"/>
              <a:t>[Other?]</a:t>
            </a:r>
          </a:p>
          <a:p>
            <a:r>
              <a:rPr lang="en-US" dirty="0"/>
              <a:t>References</a:t>
            </a:r>
          </a:p>
          <a:p>
            <a:pPr lvl="1"/>
            <a:r>
              <a:rPr lang="en-US" dirty="0"/>
              <a:t>Insert reference to Gardner’s categorization of multiple intelligences including linguistic, musical, logical-mathematical, spatial, bodily-kinesthetic and personal.  </a:t>
            </a:r>
          </a:p>
          <a:p>
            <a:endParaRPr lang="en-US" dirty="0"/>
          </a:p>
        </p:txBody>
      </p:sp>
    </p:spTree>
    <p:extLst>
      <p:ext uri="{BB962C8B-B14F-4D97-AF65-F5344CB8AC3E}">
        <p14:creationId xmlns:p14="http://schemas.microsoft.com/office/powerpoint/2010/main" val="3240842250"/>
      </p:ext>
    </p:extLst>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389. Multiple Intelligences (Gardner)</a:t>
            </a:r>
            <a:br>
              <a:rPr lang="en-US" sz="2400" dirty="0"/>
            </a:br>
            <a:r>
              <a:rPr lang="en-US" sz="2400" dirty="0"/>
              <a:t>Linguistic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512262038"/>
      </p:ext>
    </p:extLst>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390. Multiple Intelligences (Gardner)</a:t>
            </a:r>
            <a:br>
              <a:rPr lang="en-US" sz="2400" dirty="0"/>
            </a:br>
            <a:r>
              <a:rPr lang="en-US" sz="2400" dirty="0"/>
              <a:t>musical</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pPr lvl="1"/>
            <a:r>
              <a:rPr lang="en-US" dirty="0"/>
              <a:t>Insert reference to Gardner’s categorization of multiple intelligences including linguistic, musical, logical-mathematical, spatial, bodily-kinesthetic and personal.</a:t>
            </a:r>
          </a:p>
          <a:p>
            <a:endParaRPr lang="en-US" dirty="0"/>
          </a:p>
        </p:txBody>
      </p:sp>
    </p:spTree>
    <p:extLst>
      <p:ext uri="{BB962C8B-B14F-4D97-AF65-F5344CB8AC3E}">
        <p14:creationId xmlns:p14="http://schemas.microsoft.com/office/powerpoint/2010/main" val="428640580"/>
      </p:ext>
    </p:extLst>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390. Multiple Intelligences (Gardner)</a:t>
            </a:r>
            <a:br>
              <a:rPr lang="en-US" sz="2400" dirty="0"/>
            </a:br>
            <a:r>
              <a:rPr lang="en-US" sz="2400" dirty="0"/>
              <a:t>musical</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131566091"/>
      </p:ext>
    </p:extLst>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391. Multiple Intelligences (Gardner)</a:t>
            </a:r>
            <a:br>
              <a:rPr lang="en-US" sz="2400" dirty="0"/>
            </a:br>
            <a:r>
              <a:rPr lang="en-US" sz="2400" dirty="0"/>
              <a:t>logical-mathematical</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pPr lvl="1"/>
            <a:r>
              <a:rPr lang="en-US" dirty="0"/>
              <a:t>Insert reference to Gardner’s categorization of multiple intelligences including linguistic, musical, logical-mathematical, spatial, bodily-kinesthetic and personal.</a:t>
            </a:r>
          </a:p>
          <a:p>
            <a:endParaRPr lang="en-US" dirty="0"/>
          </a:p>
        </p:txBody>
      </p:sp>
    </p:spTree>
    <p:extLst>
      <p:ext uri="{BB962C8B-B14F-4D97-AF65-F5344CB8AC3E}">
        <p14:creationId xmlns:p14="http://schemas.microsoft.com/office/powerpoint/2010/main" val="2946801555"/>
      </p:ext>
    </p:extLst>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391. Multiple Intelligences (Gardner)</a:t>
            </a:r>
            <a:br>
              <a:rPr lang="en-US" sz="2400" dirty="0"/>
            </a:br>
            <a:r>
              <a:rPr lang="en-US" sz="2400" dirty="0"/>
              <a:t>logical-mathematical</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724235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10.  Bias – Analytical/Statistical</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Apply different assumptions to the operations phase of the system/technology to “stress test” the analytical bias of the system</a:t>
            </a:r>
          </a:p>
          <a:p>
            <a:pPr lvl="1"/>
            <a:r>
              <a:rPr lang="en-US" dirty="0"/>
              <a:t>Look at the edge of the performance measurements proffered by the system and/or technology proponents based on their interpretation of the system requirements.</a:t>
            </a:r>
          </a:p>
          <a:p>
            <a:pPr lvl="2"/>
            <a:r>
              <a:rPr lang="en-US" dirty="0"/>
              <a:t>Consider the performance characteristics beyond the edge of the suggested metrics.</a:t>
            </a:r>
          </a:p>
          <a:p>
            <a:pPr lvl="1"/>
            <a:r>
              <a:rPr lang="en-US" dirty="0"/>
              <a:t>Consider the questions that are not being asked, and potentially-relevant metrics that are not being anticipated, in the design, development and deployment of the system and/or technology that might undermine its anticipation performance?</a:t>
            </a:r>
          </a:p>
          <a:p>
            <a:pPr lvl="1"/>
            <a:r>
              <a:rPr lang="en-US" dirty="0"/>
              <a:t>Construct frameworks in the “negative analytical space” beyond the suggested metrics</a:t>
            </a:r>
          </a:p>
          <a:p>
            <a:pPr lvl="1"/>
            <a:r>
              <a:rPr lang="en-US" dirty="0"/>
              <a:t>[Other?]</a:t>
            </a:r>
          </a:p>
          <a:p>
            <a:pPr lvl="1"/>
            <a:endParaRPr lang="en-US" dirty="0"/>
          </a:p>
          <a:p>
            <a:r>
              <a:rPr lang="en-US" dirty="0"/>
              <a:t>References</a:t>
            </a:r>
          </a:p>
          <a:p>
            <a:endParaRPr lang="en-US" dirty="0"/>
          </a:p>
          <a:p>
            <a:pPr lvl="1"/>
            <a:endParaRPr lang="en-US" dirty="0"/>
          </a:p>
        </p:txBody>
      </p:sp>
    </p:spTree>
    <p:extLst>
      <p:ext uri="{BB962C8B-B14F-4D97-AF65-F5344CB8AC3E}">
        <p14:creationId xmlns:p14="http://schemas.microsoft.com/office/powerpoint/2010/main" val="2616624159"/>
      </p:ext>
    </p:extLst>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392. Multiple Intelligences (Gardner)</a:t>
            </a:r>
            <a:br>
              <a:rPr lang="en-US" sz="2400" dirty="0"/>
            </a:br>
            <a:r>
              <a:rPr lang="en-US" sz="2400" dirty="0"/>
              <a:t>spatial</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pPr lvl="1"/>
            <a:r>
              <a:rPr lang="en-US" dirty="0"/>
              <a:t>Insert reference to Gardner’s categorization of multiple intelligences including linguistic, musical, logical-mathematical, spatial, bodily-kinesthetic and personal.</a:t>
            </a:r>
          </a:p>
          <a:p>
            <a:endParaRPr lang="en-US" dirty="0"/>
          </a:p>
        </p:txBody>
      </p:sp>
    </p:spTree>
    <p:extLst>
      <p:ext uri="{BB962C8B-B14F-4D97-AF65-F5344CB8AC3E}">
        <p14:creationId xmlns:p14="http://schemas.microsoft.com/office/powerpoint/2010/main" val="3585925579"/>
      </p:ext>
    </p:extLst>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392. Multiple Intelligences (Gardner)</a:t>
            </a:r>
            <a:br>
              <a:rPr lang="en-US" sz="2400" dirty="0"/>
            </a:br>
            <a:r>
              <a:rPr lang="en-US" sz="2400" dirty="0"/>
              <a:t>spatial</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153465633"/>
      </p:ext>
    </p:extLst>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393. Multiple Intelligences (Gardner)</a:t>
            </a:r>
            <a:br>
              <a:rPr lang="en-US" sz="2400" dirty="0"/>
            </a:br>
            <a:r>
              <a:rPr lang="en-US" sz="2400" dirty="0"/>
              <a:t>bodily-kinesthetic</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pPr lvl="1"/>
            <a:r>
              <a:rPr lang="en-US" dirty="0"/>
              <a:t>Insert reference to Gardner’s categorization of multiple intelligences including linguistic, musical, logical-mathematical, spatial, bodily-kinesthetic and personal.</a:t>
            </a:r>
          </a:p>
          <a:p>
            <a:endParaRPr lang="en-US" dirty="0"/>
          </a:p>
        </p:txBody>
      </p:sp>
    </p:spTree>
    <p:extLst>
      <p:ext uri="{BB962C8B-B14F-4D97-AF65-F5344CB8AC3E}">
        <p14:creationId xmlns:p14="http://schemas.microsoft.com/office/powerpoint/2010/main" val="3359577298"/>
      </p:ext>
    </p:extLst>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393. Multiple Intelligences (Gardner)</a:t>
            </a:r>
            <a:br>
              <a:rPr lang="en-US" sz="2400" dirty="0"/>
            </a:br>
            <a:r>
              <a:rPr lang="en-US" sz="2400" dirty="0"/>
              <a:t>bodily-kinesthetic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690971453"/>
      </p:ext>
    </p:extLst>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394. Multiple Intelligences (Gardner)</a:t>
            </a:r>
            <a:br>
              <a:rPr lang="en-US" sz="2400" dirty="0"/>
            </a:br>
            <a:r>
              <a:rPr lang="en-US" sz="2400" dirty="0"/>
              <a:t>Personal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pPr lvl="1"/>
            <a:r>
              <a:rPr lang="en-US" dirty="0"/>
              <a:t>Multiple Intelligences (Gardner)</a:t>
            </a:r>
            <a:br>
              <a:rPr lang="en-US" dirty="0"/>
            </a:br>
            <a:r>
              <a:rPr lang="en-US" dirty="0"/>
              <a:t>musical, logical-mathematical, spatial, bodily-kinesthetic and personal</a:t>
            </a:r>
          </a:p>
          <a:p>
            <a:endParaRPr lang="en-US" dirty="0"/>
          </a:p>
        </p:txBody>
      </p:sp>
    </p:spTree>
    <p:extLst>
      <p:ext uri="{BB962C8B-B14F-4D97-AF65-F5344CB8AC3E}">
        <p14:creationId xmlns:p14="http://schemas.microsoft.com/office/powerpoint/2010/main" val="347271355"/>
      </p:ext>
    </p:extLst>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394. Multiple Intelligences (Gardner)</a:t>
            </a:r>
            <a:br>
              <a:rPr lang="en-US" sz="2400" dirty="0"/>
            </a:br>
            <a:r>
              <a:rPr lang="en-US" sz="2400" dirty="0"/>
              <a:t>Personal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566369046"/>
      </p:ext>
    </p:extLst>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395. </a:t>
            </a:r>
            <a:r>
              <a:rPr lang="en-US" sz="2400"/>
              <a:t>Human Encoding</a:t>
            </a:r>
            <a:br>
              <a:rPr lang="en-US" sz="2400" dirty="0"/>
            </a:br>
            <a:r>
              <a:rPr lang="en-US" sz="2400" dirty="0"/>
              <a:t>Mental Models - Generally </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984929197"/>
      </p:ext>
    </p:extLst>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395. </a:t>
            </a:r>
            <a:r>
              <a:rPr lang="en-US" sz="2400"/>
              <a:t>Human Encoding</a:t>
            </a:r>
            <a:br>
              <a:rPr lang="en-US" sz="2400" dirty="0"/>
            </a:br>
            <a:r>
              <a:rPr lang="en-US" sz="2400" dirty="0"/>
              <a:t>Mental Models - Generally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31296059"/>
      </p:ext>
    </p:extLst>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396. </a:t>
            </a:r>
            <a:r>
              <a:rPr lang="en-US" sz="2400"/>
              <a:t>Human Encoding</a:t>
            </a:r>
            <a:br>
              <a:rPr lang="en-US" sz="2400" dirty="0"/>
            </a:br>
            <a:r>
              <a:rPr lang="en-US" sz="2400" dirty="0"/>
              <a:t>Mental Models -  [Several slides here]</a:t>
            </a:r>
          </a:p>
        </p:txBody>
      </p:sp>
      <p:sp>
        <p:nvSpPr>
          <p:cNvPr id="3" name="Content Placeholder 2"/>
          <p:cNvSpPr>
            <a:spLocks noGrp="1"/>
          </p:cNvSpPr>
          <p:nvPr>
            <p:ph idx="1"/>
          </p:nvPr>
        </p:nvSpPr>
        <p:spPr/>
        <p:txBody>
          <a:bodyPr/>
          <a:lstStyle/>
          <a:p>
            <a:r>
              <a:rPr lang="en-US" dirty="0"/>
              <a:t>Challenges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962434336"/>
      </p:ext>
    </p:extLst>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396. </a:t>
            </a:r>
            <a:r>
              <a:rPr lang="en-US" sz="2400"/>
              <a:t>Human Encoding</a:t>
            </a:r>
            <a:br>
              <a:rPr lang="en-US" sz="2400" dirty="0"/>
            </a:br>
            <a:r>
              <a:rPr lang="en-US" sz="2400" dirty="0"/>
              <a:t>Mental Models -  [Several slides here]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7259597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  Reliability/Predictability/Trust</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Trusted systems can gain traction and retain reputation by demonstrating reliability and predictability in operation (“mechanistic trust”).</a:t>
            </a:r>
          </a:p>
          <a:p>
            <a:pPr lvl="1"/>
            <a:r>
              <a:rPr lang="en-US" dirty="0"/>
              <a:t>How does the reviewed system and/or technology help to generate reliability/predictability/trust that can foster adoption and other prerequisites to successful, sustainable and resilient network deployment of security, IM and privacy technologies?</a:t>
            </a:r>
          </a:p>
          <a:p>
            <a:pPr lvl="1"/>
            <a:r>
              <a:rPr lang="en-US" dirty="0"/>
              <a:t>What other elements or characteristics of the subject system and/or technology can potentially provide a reference point for measuring consistency in performance as a prerequisite to trust, or its absence?</a:t>
            </a:r>
          </a:p>
          <a:p>
            <a:pPr lvl="1"/>
            <a:r>
              <a:rPr lang="en-US" dirty="0"/>
              <a:t>What are the other sources of “Trust” beyond experienced reliability?</a:t>
            </a:r>
          </a:p>
          <a:p>
            <a:pPr lvl="2"/>
            <a:r>
              <a:rPr lang="en-US" dirty="0"/>
              <a:t>Word of mouth/recommendations</a:t>
            </a:r>
          </a:p>
          <a:p>
            <a:pPr lvl="2"/>
            <a:r>
              <a:rPr lang="en-US" dirty="0"/>
              <a:t>Certification/attestation</a:t>
            </a:r>
          </a:p>
          <a:p>
            <a:pPr lvl="2"/>
            <a:r>
              <a:rPr lang="en-US" dirty="0"/>
              <a:t>Access to enforcement</a:t>
            </a:r>
          </a:p>
          <a:p>
            <a:pPr lvl="2"/>
            <a:r>
              <a:rPr lang="en-US" dirty="0"/>
              <a:t>Insurance/guarantee/warranty arrangements</a:t>
            </a:r>
          </a:p>
          <a:p>
            <a:pPr lvl="2"/>
            <a:endParaRPr lang="en-US" dirty="0"/>
          </a:p>
          <a:p>
            <a:pPr lvl="1"/>
            <a:r>
              <a:rPr lang="en-US" dirty="0"/>
              <a:t>[Other?]</a:t>
            </a:r>
          </a:p>
          <a:p>
            <a:pPr lvl="1"/>
            <a:endParaRPr lang="en-US" dirty="0"/>
          </a:p>
          <a:p>
            <a:r>
              <a:rPr lang="en-US" dirty="0"/>
              <a:t>References</a:t>
            </a:r>
          </a:p>
          <a:p>
            <a:endParaRPr lang="en-US" dirty="0"/>
          </a:p>
          <a:p>
            <a:endParaRPr lang="en-US" dirty="0"/>
          </a:p>
        </p:txBody>
      </p:sp>
    </p:spTree>
    <p:extLst>
      <p:ext uri="{BB962C8B-B14F-4D97-AF65-F5344CB8AC3E}">
        <p14:creationId xmlns:p14="http://schemas.microsoft.com/office/powerpoint/2010/main" val="3310297040"/>
      </p:ext>
    </p:extLst>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397. Direct Evaluation of System Output - Generally</a:t>
            </a:r>
            <a:br>
              <a:rPr lang="en-US" sz="2400" dirty="0"/>
            </a:br>
            <a:r>
              <a:rPr lang="en-US" sz="2400" dirty="0"/>
              <a:t> </a:t>
            </a:r>
          </a:p>
        </p:txBody>
      </p:sp>
      <p:sp>
        <p:nvSpPr>
          <p:cNvPr id="3" name="Content Placeholder 2"/>
          <p:cNvSpPr>
            <a:spLocks noGrp="1"/>
          </p:cNvSpPr>
          <p:nvPr>
            <p:ph idx="1"/>
          </p:nvPr>
        </p:nvSpPr>
        <p:spPr/>
        <p:txBody>
          <a:bodyPr>
            <a:normAutofit fontScale="47500" lnSpcReduction="20000"/>
          </a:bodyPr>
          <a:lstStyle/>
          <a:p>
            <a:r>
              <a:rPr lang="en-US" dirty="0"/>
              <a:t>Challenges</a:t>
            </a:r>
          </a:p>
          <a:p>
            <a:pPr lvl="1"/>
            <a:r>
              <a:rPr lang="en-US" dirty="0"/>
              <a:t>The output of technical and socio-technical systems themselves can give rise to information risk</a:t>
            </a:r>
          </a:p>
          <a:p>
            <a:pPr lvl="2"/>
            <a:r>
              <a:rPr lang="en-US" dirty="0"/>
              <a:t>May be easier to evaluate system outputs than many “background” factors that contribute to information risk</a:t>
            </a:r>
          </a:p>
          <a:p>
            <a:pPr lvl="2"/>
            <a:r>
              <a:rPr lang="en-US" dirty="0"/>
              <a:t>Compare </a:t>
            </a:r>
            <a:r>
              <a:rPr lang="en-US" dirty="0" err="1"/>
              <a:t>constitutuional</a:t>
            </a:r>
            <a:r>
              <a:rPr lang="en-US" dirty="0"/>
              <a:t> analysis of “disparate treatment” vs. ”disparate harm” and other settings where “output” of process and/or system can be independently evaluated for providing various signals of risk</a:t>
            </a:r>
          </a:p>
          <a:p>
            <a:pPr lvl="1"/>
            <a:r>
              <a:rPr lang="en-US" dirty="0"/>
              <a:t>Stakeholders in broadly distributed systems </a:t>
            </a:r>
            <a:r>
              <a:rPr lang="en-US" dirty="0" err="1"/>
              <a:t>tuypically</a:t>
            </a:r>
            <a:r>
              <a:rPr lang="en-US" dirty="0"/>
              <a:t> do not have </a:t>
            </a:r>
            <a:r>
              <a:rPr lang="en-US" dirty="0" err="1"/>
              <a:t>acces</a:t>
            </a:r>
            <a:r>
              <a:rPr lang="en-US" dirty="0"/>
              <a:t> to information about the processes involved in system organization and operation, and must rely solely on the </a:t>
            </a:r>
            <a:r>
              <a:rPr lang="en-US" dirty="0" err="1"/>
              <a:t>outur</a:t>
            </a:r>
            <a:r>
              <a:rPr lang="en-US" dirty="0"/>
              <a:t> of the system that is made available to them to </a:t>
            </a:r>
            <a:r>
              <a:rPr lang="en-US" dirty="0" err="1"/>
              <a:t>peform</a:t>
            </a:r>
            <a:r>
              <a:rPr lang="en-US" dirty="0"/>
              <a:t> such evaluation.</a:t>
            </a:r>
          </a:p>
          <a:p>
            <a:pPr lvl="2"/>
            <a:r>
              <a:rPr lang="en-US" dirty="0"/>
              <a:t>What guidance can be provided to stakeholders to help them effectively evaluate system outputs </a:t>
            </a:r>
            <a:r>
              <a:rPr lang="en-US" dirty="0" err="1"/>
              <a:t>ont</a:t>
            </a:r>
            <a:r>
              <a:rPr lang="en-US" dirty="0"/>
              <a:t> heir face?</a:t>
            </a:r>
          </a:p>
          <a:p>
            <a:pPr lvl="1"/>
            <a:r>
              <a:rPr lang="en-US" dirty="0"/>
              <a:t>Where the output of a system embodies and/or perpetuates vectors of information risk (e.g., as identified in this Atlas), it is a red flag that the threat/vulnerability may be encoded in the output itself</a:t>
            </a:r>
          </a:p>
          <a:p>
            <a:pPr lvl="1"/>
            <a:r>
              <a:rPr lang="en-US" dirty="0"/>
              <a:t>There are few frameworks designed to check the integrity of technical system operation (from an information risk point of view) based solely on evaluation of the system output</a:t>
            </a:r>
          </a:p>
          <a:p>
            <a:pPr lvl="1"/>
            <a:r>
              <a:rPr lang="en-US" dirty="0"/>
              <a:t>[Other?]</a:t>
            </a:r>
          </a:p>
          <a:p>
            <a:r>
              <a:rPr lang="en-US" dirty="0"/>
              <a:t>References</a:t>
            </a:r>
          </a:p>
          <a:p>
            <a:r>
              <a:rPr lang="en-US" dirty="0"/>
              <a:t>The 13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endParaRPr lang="en-US" dirty="0"/>
          </a:p>
        </p:txBody>
      </p:sp>
    </p:spTree>
    <p:extLst>
      <p:ext uri="{BB962C8B-B14F-4D97-AF65-F5344CB8AC3E}">
        <p14:creationId xmlns:p14="http://schemas.microsoft.com/office/powerpoint/2010/main" val="2441846474"/>
      </p:ext>
    </p:extLst>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397. Direct Evaluation of System Output - Generally</a:t>
            </a:r>
          </a:p>
        </p:txBody>
      </p:sp>
      <p:sp>
        <p:nvSpPr>
          <p:cNvPr id="3" name="Content Placeholder 2"/>
          <p:cNvSpPr>
            <a:spLocks noGrp="1"/>
          </p:cNvSpPr>
          <p:nvPr>
            <p:ph idx="1"/>
          </p:nvPr>
        </p:nvSpPr>
        <p:spPr/>
        <p:txBody>
          <a:bodyPr>
            <a:normAutofit fontScale="92500" lnSpcReduction="20000"/>
          </a:bodyPr>
          <a:lstStyle/>
          <a:p>
            <a:r>
              <a:rPr lang="en-US" sz="2800" dirty="0"/>
              <a:t>Candidate Analytical Frameworks/Metrics/Actions</a:t>
            </a:r>
          </a:p>
          <a:p>
            <a:pPr lvl="1"/>
            <a:r>
              <a:rPr lang="en-US" sz="2400" dirty="0"/>
              <a:t>Atlas slides entitled “Direct </a:t>
            </a:r>
            <a:r>
              <a:rPr lang="en-US" sz="2400" dirty="0" err="1"/>
              <a:t>Ecvaluation</a:t>
            </a:r>
            <a:r>
              <a:rPr lang="en-US" sz="2400" dirty="0"/>
              <a:t> of System Output” provide a 12 part checklist to assist stakeholders in evaluating system output for signs of sources of information risk</a:t>
            </a:r>
          </a:p>
          <a:p>
            <a:pPr lvl="1"/>
            <a:r>
              <a:rPr lang="en-US" sz="2400" dirty="0"/>
              <a:t>The checklist was originally created to assist readers and </a:t>
            </a:r>
            <a:r>
              <a:rPr lang="en-US" sz="2400" dirty="0" err="1"/>
              <a:t>evaluaters</a:t>
            </a:r>
            <a:r>
              <a:rPr lang="en-US" sz="2400" dirty="0"/>
              <a:t> of scientific publication, and so certain modifications are necessary to apply the list in broader information risk contexts</a:t>
            </a:r>
          </a:p>
          <a:p>
            <a:pPr lvl="2"/>
            <a:r>
              <a:rPr lang="en-US" sz="2000" dirty="0"/>
              <a:t>Substitute word “system output” for the term “publication” wherever it occurs</a:t>
            </a:r>
          </a:p>
          <a:p>
            <a:pPr lvl="2"/>
            <a:r>
              <a:rPr lang="en-US" sz="2000" dirty="0"/>
              <a:t>Recognize that not all checklist questions will be relevant to the analysis of all systems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545694200"/>
      </p:ext>
    </p:extLst>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398. Direct Evaluation of System Output –Research Governance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endParaRPr lang="en-US" dirty="0"/>
          </a:p>
          <a:p>
            <a:endParaRPr lang="en-US" dirty="0"/>
          </a:p>
        </p:txBody>
      </p:sp>
    </p:spTree>
    <p:extLst>
      <p:ext uri="{BB962C8B-B14F-4D97-AF65-F5344CB8AC3E}">
        <p14:creationId xmlns:p14="http://schemas.microsoft.com/office/powerpoint/2010/main" val="2424770631"/>
      </p:ext>
    </p:extLst>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398. Direct Evaluation of System Output – Research Governance </a:t>
            </a:r>
          </a:p>
        </p:txBody>
      </p:sp>
      <p:sp>
        <p:nvSpPr>
          <p:cNvPr id="3" name="Content Placeholder 2"/>
          <p:cNvSpPr>
            <a:spLocks noGrp="1"/>
          </p:cNvSpPr>
          <p:nvPr>
            <p:ph idx="1"/>
          </p:nvPr>
        </p:nvSpPr>
        <p:spPr/>
        <p:txBody>
          <a:bodyPr>
            <a:normAutofit fontScale="92500" lnSpcReduction="20000"/>
          </a:bodyPr>
          <a:lstStyle/>
          <a:p>
            <a:r>
              <a:rPr lang="en-US" sz="2800" dirty="0"/>
              <a:t>Candidate Analytical Frameworks/Metrics/Actions</a:t>
            </a:r>
          </a:p>
          <a:p>
            <a:pPr lvl="1"/>
            <a:r>
              <a:rPr lang="en-US" sz="2400" dirty="0"/>
              <a:t>Ask:</a:t>
            </a:r>
          </a:p>
          <a:p>
            <a:pPr lvl="2"/>
            <a:r>
              <a:rPr lang="en-US" sz="2000" dirty="0"/>
              <a:t>Are the locations where the research took place specified and is this information plausible?</a:t>
            </a:r>
          </a:p>
          <a:p>
            <a:pPr lvl="2"/>
            <a:r>
              <a:rPr lang="en-US" sz="2000" dirty="0"/>
              <a:t>Is a funding source reported?</a:t>
            </a:r>
          </a:p>
          <a:p>
            <a:pPr lvl="2"/>
            <a:r>
              <a:rPr lang="en-US" sz="2000" dirty="0"/>
              <a:t>Has the study been registered with any third party source that could provide support/verification?</a:t>
            </a:r>
          </a:p>
          <a:p>
            <a:pPr lvl="2"/>
            <a:r>
              <a:rPr lang="en-US" sz="2000" dirty="0" err="1"/>
              <a:t>Arte</a:t>
            </a:r>
            <a:r>
              <a:rPr lang="en-US" sz="2000" dirty="0"/>
              <a:t> details such as dates and </a:t>
            </a:r>
            <a:r>
              <a:rPr lang="en-US" sz="2000" dirty="0" err="1"/>
              <a:t>studuy</a:t>
            </a:r>
            <a:r>
              <a:rPr lang="en-US" sz="2000" dirty="0"/>
              <a:t> methods in the publication consistent with those in the registration documents?</a:t>
            </a:r>
          </a:p>
          <a:p>
            <a:pPr lvl="1"/>
            <a:r>
              <a:rPr lang="en-US" dirty="0"/>
              <a:t>[Other?]</a:t>
            </a:r>
          </a:p>
          <a:p>
            <a:r>
              <a:rPr lang="en-US" dirty="0"/>
              <a:t>References</a:t>
            </a:r>
          </a:p>
          <a:p>
            <a:pPr lvl="1"/>
            <a:r>
              <a:rPr lang="en-US" dirty="0"/>
              <a:t>Form and content of questions is borrowed from article “Evaluation of System Output” (Nature Magazine, 1/9/20, p.167</a:t>
            </a:r>
          </a:p>
          <a:p>
            <a:endParaRPr lang="en-US" dirty="0"/>
          </a:p>
        </p:txBody>
      </p:sp>
    </p:spTree>
    <p:extLst>
      <p:ext uri="{BB962C8B-B14F-4D97-AF65-F5344CB8AC3E}">
        <p14:creationId xmlns:p14="http://schemas.microsoft.com/office/powerpoint/2010/main" val="2731609813"/>
      </p:ext>
    </p:extLst>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399. Direct Evaluation of System Output - Ethics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pPr lvl="1"/>
            <a:endParaRPr lang="en-US" dirty="0"/>
          </a:p>
          <a:p>
            <a:pPr lvl="1"/>
            <a:endParaRPr lang="en-US" dirty="0"/>
          </a:p>
          <a:p>
            <a:endParaRPr lang="en-US" dirty="0"/>
          </a:p>
        </p:txBody>
      </p:sp>
    </p:spTree>
    <p:extLst>
      <p:ext uri="{BB962C8B-B14F-4D97-AF65-F5344CB8AC3E}">
        <p14:creationId xmlns:p14="http://schemas.microsoft.com/office/powerpoint/2010/main" val="2726786190"/>
      </p:ext>
    </p:extLst>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399. Direct Evaluation of System Output - Ethics </a:t>
            </a:r>
          </a:p>
        </p:txBody>
      </p:sp>
      <p:sp>
        <p:nvSpPr>
          <p:cNvPr id="3" name="Content Placeholder 2"/>
          <p:cNvSpPr>
            <a:spLocks noGrp="1"/>
          </p:cNvSpPr>
          <p:nvPr>
            <p:ph idx="1"/>
          </p:nvPr>
        </p:nvSpPr>
        <p:spPr/>
        <p:txBody>
          <a:bodyPr>
            <a:normAutofit fontScale="92500" lnSpcReduction="10000"/>
          </a:bodyPr>
          <a:lstStyle/>
          <a:p>
            <a:r>
              <a:rPr lang="en-US" sz="2800" dirty="0"/>
              <a:t>Candidate Analytical Frameworks/Metrics/Actions</a:t>
            </a:r>
          </a:p>
          <a:p>
            <a:pPr lvl="1"/>
            <a:r>
              <a:rPr lang="en-US" sz="2400" dirty="0"/>
              <a:t>Ask:</a:t>
            </a:r>
          </a:p>
          <a:p>
            <a:pPr lvl="2"/>
            <a:r>
              <a:rPr lang="en-US" sz="2000" dirty="0"/>
              <a:t>Is there evidence that the work has been approved by a specific recognized ethics or </a:t>
            </a:r>
            <a:r>
              <a:rPr lang="en-US" sz="2000" dirty="0" err="1"/>
              <a:t>toehr</a:t>
            </a:r>
            <a:r>
              <a:rPr lang="en-US" sz="2000" dirty="0"/>
              <a:t> </a:t>
            </a:r>
            <a:r>
              <a:rPr lang="en-US" sz="2000" dirty="0" err="1"/>
              <a:t>vahavioral</a:t>
            </a:r>
            <a:r>
              <a:rPr lang="en-US" sz="2000" dirty="0"/>
              <a:t> evaluation committee?</a:t>
            </a:r>
          </a:p>
          <a:p>
            <a:pPr lvl="3"/>
            <a:r>
              <a:rPr lang="en-US" sz="1600" dirty="0"/>
              <a:t>Are the reports or any such evaluation </a:t>
            </a:r>
            <a:r>
              <a:rPr lang="en-US" sz="1600" dirty="0" err="1"/>
              <a:t>bosdy</a:t>
            </a:r>
            <a:r>
              <a:rPr lang="en-US" sz="1600" dirty="0"/>
              <a:t> made </a:t>
            </a:r>
            <a:r>
              <a:rPr lang="en-US" sz="1600" dirty="0" err="1"/>
              <a:t>availablewith</a:t>
            </a:r>
            <a:r>
              <a:rPr lang="en-US" sz="1600" dirty="0"/>
              <a:t> the research outputs?</a:t>
            </a:r>
          </a:p>
          <a:p>
            <a:pPr lvl="4"/>
            <a:r>
              <a:rPr lang="en-US" sz="1600" dirty="0"/>
              <a:t>Note, content of ethics and other behavior reports may be needed to support certification mark and other supply chain standard programs.</a:t>
            </a:r>
          </a:p>
          <a:p>
            <a:pPr lvl="4"/>
            <a:r>
              <a:rPr lang="en-US" sz="1600" dirty="0"/>
              <a:t>Form and content of </a:t>
            </a:r>
            <a:r>
              <a:rPr lang="en-US" sz="1600" dirty="0" err="1"/>
              <a:t>ethican</a:t>
            </a:r>
            <a:r>
              <a:rPr lang="en-US" sz="1600" dirty="0"/>
              <a:t> and similar reports should be </a:t>
            </a:r>
            <a:r>
              <a:rPr lang="en-US" sz="1600" dirty="0" err="1"/>
              <a:t>checed</a:t>
            </a:r>
            <a:r>
              <a:rPr lang="en-US" sz="1600" dirty="0"/>
              <a:t> to </a:t>
            </a:r>
            <a:r>
              <a:rPr lang="en-US" sz="1600" dirty="0" err="1"/>
              <a:t>cinform</a:t>
            </a:r>
            <a:r>
              <a:rPr lang="en-US" sz="1600" dirty="0"/>
              <a:t> </a:t>
            </a:r>
            <a:r>
              <a:rPr lang="en-US" sz="1600" dirty="0" err="1"/>
              <a:t>vconformity</a:t>
            </a:r>
            <a:r>
              <a:rPr lang="en-US" sz="1600" dirty="0"/>
              <a:t> with requirements of any external certification authority rules.</a:t>
            </a:r>
          </a:p>
          <a:p>
            <a:pPr lvl="2"/>
            <a:r>
              <a:rPr lang="en-US" sz="2000" dirty="0"/>
              <a:t>Are there any concerns about unethical practices raised in the content or circumstances in which the system output is provided?</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183857407"/>
      </p:ext>
    </p:extLst>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400. Direct Evaluation of System Output – Authorship/Origin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pPr lvl="1"/>
            <a:endParaRPr lang="en-US" dirty="0"/>
          </a:p>
          <a:p>
            <a:pPr lvl="1"/>
            <a:endParaRPr lang="en-US" dirty="0"/>
          </a:p>
          <a:p>
            <a:endParaRPr lang="en-US" dirty="0"/>
          </a:p>
        </p:txBody>
      </p:sp>
    </p:spTree>
    <p:extLst>
      <p:ext uri="{BB962C8B-B14F-4D97-AF65-F5344CB8AC3E}">
        <p14:creationId xmlns:p14="http://schemas.microsoft.com/office/powerpoint/2010/main" val="530126282"/>
      </p:ext>
    </p:extLst>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400. Direct Evaluation of System Output – Authorship/Origin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443149782"/>
      </p:ext>
    </p:extLst>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401. Direct Evaluation of System Output - Productivity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pPr lvl="1"/>
            <a:endParaRPr lang="en-US" dirty="0"/>
          </a:p>
          <a:p>
            <a:endParaRPr lang="en-US" dirty="0"/>
          </a:p>
        </p:txBody>
      </p:sp>
    </p:spTree>
    <p:extLst>
      <p:ext uri="{BB962C8B-B14F-4D97-AF65-F5344CB8AC3E}">
        <p14:creationId xmlns:p14="http://schemas.microsoft.com/office/powerpoint/2010/main" val="3153341764"/>
      </p:ext>
    </p:extLst>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401. Direct Evaluation of System Output - Productivity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0797270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11.  Reliability/Predictability/Trust</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What are the elements of the system and/or technology that can demonstrate reliability and predictability?</a:t>
            </a:r>
          </a:p>
          <a:p>
            <a:pPr lvl="2"/>
            <a:r>
              <a:rPr lang="en-US" dirty="0"/>
              <a:t>How can the more reliable elements of the system and/or technology help to stabilize the less reliable elements in a trustworthy network deployment of the system and/or technology?</a:t>
            </a:r>
          </a:p>
          <a:p>
            <a:pPr lvl="1"/>
            <a:r>
              <a:rPr lang="en-US" dirty="0"/>
              <a:t>What are the elements of the system and/or technology and/or the related systems that depend upon the system and/or technology, the unreliability of which can undermine trust in operation and hamper adoption?</a:t>
            </a:r>
          </a:p>
          <a:p>
            <a:pPr lvl="1"/>
            <a:r>
              <a:rPr lang="en-US" dirty="0"/>
              <a:t>How can individual bias (See Map 6 – Individual Bias) be positively recruited to help stabilize the reliability of individual performance in system and/or technology deployment?</a:t>
            </a:r>
          </a:p>
          <a:p>
            <a:pPr lvl="2"/>
            <a:r>
              <a:rPr lang="en-US" dirty="0"/>
              <a:t>In what situations does designing w/r/t bias offer greater reliability that other design parameters?</a:t>
            </a:r>
          </a:p>
          <a:p>
            <a:pPr lvl="1"/>
            <a:r>
              <a:rPr lang="en-US" dirty="0"/>
              <a:t>[Other?]</a:t>
            </a:r>
          </a:p>
          <a:p>
            <a:pPr lvl="1"/>
            <a:endParaRPr lang="en-US" dirty="0"/>
          </a:p>
          <a:p>
            <a:r>
              <a:rPr lang="en-US" dirty="0"/>
              <a:t>References</a:t>
            </a:r>
          </a:p>
          <a:p>
            <a:endParaRPr lang="en-US" dirty="0"/>
          </a:p>
        </p:txBody>
      </p:sp>
    </p:spTree>
    <p:extLst>
      <p:ext uri="{BB962C8B-B14F-4D97-AF65-F5344CB8AC3E}">
        <p14:creationId xmlns:p14="http://schemas.microsoft.com/office/powerpoint/2010/main" val="1524777294"/>
      </p:ext>
    </p:extLst>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402. Direct Evaluation of System Output – Plagiarism/Infringement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pPr lvl="1"/>
            <a:endParaRPr lang="en-US" dirty="0"/>
          </a:p>
          <a:p>
            <a:endParaRPr lang="en-US" dirty="0"/>
          </a:p>
        </p:txBody>
      </p:sp>
    </p:spTree>
    <p:extLst>
      <p:ext uri="{BB962C8B-B14F-4D97-AF65-F5344CB8AC3E}">
        <p14:creationId xmlns:p14="http://schemas.microsoft.com/office/powerpoint/2010/main" val="1306053202"/>
      </p:ext>
    </p:extLst>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402. Direct Evaluation of System Output – Plagiarism/Infringement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134142227"/>
      </p:ext>
    </p:extLst>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403. Direct Evaluation of System Output – Research Conduct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pPr lvl="1"/>
            <a:endParaRPr lang="en-US" dirty="0"/>
          </a:p>
          <a:p>
            <a:endParaRPr lang="en-US" dirty="0"/>
          </a:p>
        </p:txBody>
      </p:sp>
    </p:spTree>
    <p:extLst>
      <p:ext uri="{BB962C8B-B14F-4D97-AF65-F5344CB8AC3E}">
        <p14:creationId xmlns:p14="http://schemas.microsoft.com/office/powerpoint/2010/main" val="2421749349"/>
      </p:ext>
    </p:extLst>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403. Direct Evaluation of System Output – Research Conduct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1308134688"/>
      </p:ext>
    </p:extLst>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404. Direct Evaluation of System Output – Analysis and Methods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pPr lvl="1"/>
            <a:endParaRPr lang="en-US" dirty="0"/>
          </a:p>
          <a:p>
            <a:endParaRPr lang="en-US" dirty="0"/>
          </a:p>
        </p:txBody>
      </p:sp>
    </p:spTree>
    <p:extLst>
      <p:ext uri="{BB962C8B-B14F-4D97-AF65-F5344CB8AC3E}">
        <p14:creationId xmlns:p14="http://schemas.microsoft.com/office/powerpoint/2010/main" val="3348677504"/>
      </p:ext>
    </p:extLst>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404. Direct Evaluation of System Output – Analysis and Methods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746019690"/>
      </p:ext>
    </p:extLst>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405. Direct Evaluation of System Output – Image Manipulation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pPr lvl="1"/>
            <a:endParaRPr lang="en-US" dirty="0"/>
          </a:p>
          <a:p>
            <a:endParaRPr lang="en-US" dirty="0"/>
          </a:p>
        </p:txBody>
      </p:sp>
    </p:spTree>
    <p:extLst>
      <p:ext uri="{BB962C8B-B14F-4D97-AF65-F5344CB8AC3E}">
        <p14:creationId xmlns:p14="http://schemas.microsoft.com/office/powerpoint/2010/main" val="6580670"/>
      </p:ext>
    </p:extLst>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405. Direct Evaluation of System Output – Image Manipulation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57891902"/>
      </p:ext>
    </p:extLst>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406. Direct Evaluation of System Output – Statistics and Data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pPr lvl="1"/>
            <a:endParaRPr lang="en-US" dirty="0"/>
          </a:p>
          <a:p>
            <a:endParaRPr lang="en-US" dirty="0"/>
          </a:p>
        </p:txBody>
      </p:sp>
    </p:spTree>
    <p:extLst>
      <p:ext uri="{BB962C8B-B14F-4D97-AF65-F5344CB8AC3E}">
        <p14:creationId xmlns:p14="http://schemas.microsoft.com/office/powerpoint/2010/main" val="3930190692"/>
      </p:ext>
    </p:extLst>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406. Direct Evaluation of System Output – Statistics and Data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27709412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  Individual Attributes/Training/Education/Experience</a:t>
            </a:r>
          </a:p>
        </p:txBody>
      </p:sp>
      <p:sp>
        <p:nvSpPr>
          <p:cNvPr id="3" name="Content Placeholder 2"/>
          <p:cNvSpPr>
            <a:spLocks noGrp="1"/>
          </p:cNvSpPr>
          <p:nvPr>
            <p:ph idx="1"/>
          </p:nvPr>
        </p:nvSpPr>
        <p:spPr/>
        <p:txBody>
          <a:bodyPr>
            <a:normAutofit fontScale="62500" lnSpcReduction="20000"/>
          </a:bodyPr>
          <a:lstStyle/>
          <a:p>
            <a:r>
              <a:rPr lang="en-US" dirty="0"/>
              <a:t>Challenges </a:t>
            </a:r>
          </a:p>
          <a:p>
            <a:pPr lvl="1"/>
            <a:r>
              <a:rPr lang="en-US" dirty="0"/>
              <a:t>In socio-technical systems (such as those that depend upon and also that deliver security, IM and privacy technology systems), individual behaviors and performance can vary among different people based on varying capacities and differences in physical and mental ability, training, education and other unique attributes.</a:t>
            </a:r>
          </a:p>
          <a:p>
            <a:pPr lvl="1"/>
            <a:r>
              <a:rPr lang="en-US" dirty="0"/>
              <a:t>How does the reviewed system and/or technology anticipate, accommodate and/or address individual differences among users, data subjects, etc. who will interact with the system in both personal and institutional settings?</a:t>
            </a:r>
          </a:p>
          <a:p>
            <a:pPr lvl="2"/>
            <a:r>
              <a:rPr lang="en-US" dirty="0"/>
              <a:t>In personal-use settings</a:t>
            </a:r>
          </a:p>
          <a:p>
            <a:pPr lvl="3"/>
            <a:r>
              <a:rPr lang="en-US" dirty="0"/>
              <a:t>How do users learn proper use of system</a:t>
            </a:r>
          </a:p>
          <a:p>
            <a:pPr lvl="2"/>
            <a:r>
              <a:rPr lang="en-US" dirty="0"/>
              <a:t>In employment settings, how is training on system achieved and funded</a:t>
            </a:r>
          </a:p>
          <a:p>
            <a:pPr lvl="3"/>
            <a:r>
              <a:rPr lang="en-US" dirty="0"/>
              <a:t>Seller model</a:t>
            </a:r>
          </a:p>
          <a:p>
            <a:pPr lvl="3"/>
            <a:r>
              <a:rPr lang="en-US" dirty="0"/>
              <a:t>Employer model</a:t>
            </a:r>
          </a:p>
          <a:p>
            <a:pPr lvl="3"/>
            <a:r>
              <a:rPr lang="en-US" dirty="0"/>
              <a:t>Hybrid models</a:t>
            </a:r>
          </a:p>
          <a:p>
            <a:pPr lvl="1"/>
            <a:r>
              <a:rPr lang="en-US" dirty="0"/>
              <a:t>[Other?]</a:t>
            </a:r>
          </a:p>
          <a:p>
            <a:pPr lvl="1"/>
            <a:endParaRPr lang="en-US" dirty="0"/>
          </a:p>
          <a:p>
            <a:r>
              <a:rPr lang="en-US" dirty="0"/>
              <a:t>References</a:t>
            </a:r>
          </a:p>
          <a:p>
            <a:endParaRPr lang="en-US" dirty="0"/>
          </a:p>
          <a:p>
            <a:endParaRPr lang="en-US" dirty="0"/>
          </a:p>
        </p:txBody>
      </p:sp>
    </p:spTree>
    <p:extLst>
      <p:ext uri="{BB962C8B-B14F-4D97-AF65-F5344CB8AC3E}">
        <p14:creationId xmlns:p14="http://schemas.microsoft.com/office/powerpoint/2010/main" val="3376530382"/>
      </p:ext>
    </p:extLst>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407. Direct Evaluation of System Output – Errors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circumstances, these red flags can signal infotech system outputs that  can perpetuate information risks intentionally or inadvertently.</a:t>
            </a:r>
          </a:p>
          <a:p>
            <a:pPr lvl="1"/>
            <a:endParaRPr lang="en-US" dirty="0"/>
          </a:p>
          <a:p>
            <a:endParaRPr lang="en-US" dirty="0"/>
          </a:p>
        </p:txBody>
      </p:sp>
    </p:spTree>
    <p:extLst>
      <p:ext uri="{BB962C8B-B14F-4D97-AF65-F5344CB8AC3E}">
        <p14:creationId xmlns:p14="http://schemas.microsoft.com/office/powerpoint/2010/main" val="3220994677"/>
      </p:ext>
    </p:extLst>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407. Direct Evaluation of System Output - Errors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36109596"/>
      </p:ext>
    </p:extLst>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408. Direct Evaluation of System Output – </a:t>
            </a:r>
            <a:br>
              <a:rPr lang="en-US" sz="2400" dirty="0"/>
            </a:br>
            <a:r>
              <a:rPr lang="en-US" sz="2400" dirty="0"/>
              <a:t>Data Duplication and Reporting </a:t>
            </a:r>
          </a:p>
        </p:txBody>
      </p:sp>
      <p:sp>
        <p:nvSpPr>
          <p:cNvPr id="3" name="Content Placeholder 2"/>
          <p:cNvSpPr>
            <a:spLocks noGrp="1"/>
          </p:cNvSpPr>
          <p:nvPr>
            <p:ph idx="1"/>
          </p:nvPr>
        </p:nvSpPr>
        <p:spPr/>
        <p:txBody>
          <a:bodyPr>
            <a:normAutofit fontScale="85000" lnSpcReduction="20000"/>
          </a:bodyPr>
          <a:lstStyle/>
          <a:p>
            <a:r>
              <a:rPr lang="en-US" dirty="0"/>
              <a:t>Challenges</a:t>
            </a:r>
          </a:p>
          <a:p>
            <a:pPr lvl="1"/>
            <a:r>
              <a:rPr lang="en-US" dirty="0"/>
              <a:t>[Other?]</a:t>
            </a:r>
          </a:p>
          <a:p>
            <a:r>
              <a:rPr lang="en-US" dirty="0"/>
              <a:t>References</a:t>
            </a:r>
          </a:p>
          <a:p>
            <a:pPr lvl="1"/>
            <a:r>
              <a:rPr lang="en-US" dirty="0"/>
              <a:t>The 12 Atlas slides entitled “Evaluation of System Output . . .” incorporate the evaluation framework from the article entitled ”Check for publication integrity before misconduct,” (Nature Magazine, 1/9/20, p. 167).  That article provides a checklist of 11 categories of ”red flags” (indicia) of research misconduct drawn directly from publications themselves, rather than having to investigate researcher misconduct itself.  In the proper </a:t>
            </a:r>
            <a:r>
              <a:rPr lang="en-US" dirty="0" err="1"/>
              <a:t>circumstaces</a:t>
            </a:r>
            <a:r>
              <a:rPr lang="en-US" dirty="0"/>
              <a:t>, these red flags can signal infotech system outputs that  can perpetuate information risks intentionally or inadvertently.</a:t>
            </a:r>
          </a:p>
          <a:p>
            <a:pPr lvl="1"/>
            <a:endParaRPr lang="en-US" dirty="0"/>
          </a:p>
          <a:p>
            <a:endParaRPr lang="en-US" dirty="0"/>
          </a:p>
        </p:txBody>
      </p:sp>
    </p:spTree>
    <p:extLst>
      <p:ext uri="{BB962C8B-B14F-4D97-AF65-F5344CB8AC3E}">
        <p14:creationId xmlns:p14="http://schemas.microsoft.com/office/powerpoint/2010/main" val="2999433676"/>
      </p:ext>
    </p:extLst>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408. Direct Evaluation of System Output –</a:t>
            </a:r>
            <a:br>
              <a:rPr lang="en-US" sz="2400" dirty="0"/>
            </a:br>
            <a:r>
              <a:rPr lang="en-US" sz="2400" dirty="0"/>
              <a:t>Data Duplication and Reporting </a:t>
            </a:r>
          </a:p>
        </p:txBody>
      </p:sp>
      <p:sp>
        <p:nvSpPr>
          <p:cNvPr id="3" name="Content Placeholder 2"/>
          <p:cNvSpPr>
            <a:spLocks noGrp="1"/>
          </p:cNvSpPr>
          <p:nvPr>
            <p:ph idx="1"/>
          </p:nvPr>
        </p:nvSpPr>
        <p:spPr/>
        <p:txBody>
          <a:bodyPr/>
          <a:lstStyle/>
          <a:p>
            <a:r>
              <a:rPr lang="en-US" sz="2800" dirty="0"/>
              <a:t>Candidate Analytical Frameworks/Metrics/Actions</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46743196"/>
      </p:ext>
    </p:extLst>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409. Inaccurate Human Encoding (Mental Models)</a:t>
            </a:r>
            <a:br>
              <a:rPr lang="en-US" sz="2400" dirty="0"/>
            </a:br>
            <a:r>
              <a:rPr lang="en-US" sz="2400" dirty="0"/>
              <a:t>Causal Reductionism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65265090"/>
      </p:ext>
    </p:extLst>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409. Inaccurate </a:t>
            </a:r>
            <a:r>
              <a:rPr lang="en-US" sz="2400"/>
              <a:t>Human Encoding/</a:t>
            </a:r>
            <a:r>
              <a:rPr lang="en-US" sz="2400" dirty="0"/>
              <a:t>Decoding (Mental Models)</a:t>
            </a:r>
            <a:br>
              <a:rPr lang="en-US" sz="2400" dirty="0"/>
            </a:br>
            <a:r>
              <a:rPr lang="en-US" sz="2400" dirty="0"/>
              <a:t>Causal Reduction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4619097"/>
      </p:ext>
    </p:extLst>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410. Inaccurate Human Encoding/Decoding (Mental Models)</a:t>
            </a:r>
            <a:br>
              <a:rPr lang="en-US" sz="2400" dirty="0"/>
            </a:br>
            <a:r>
              <a:rPr lang="en-US" sz="2400" dirty="0"/>
              <a:t>Ergodicity</a:t>
            </a:r>
            <a:br>
              <a:rPr lang="en-US" sz="2400" dirty="0"/>
            </a:br>
            <a:r>
              <a:rPr lang="en-US" sz="2400" dirty="0"/>
              <a: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05229936"/>
      </p:ext>
    </p:extLst>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410. Inaccurate Human Encoding/Decoding (Mental Models)</a:t>
            </a:r>
            <a:br>
              <a:rPr lang="en-US" sz="2400" dirty="0"/>
            </a:br>
            <a:r>
              <a:rPr lang="en-US" sz="2400" dirty="0"/>
              <a:t>Ergodicity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1441561"/>
      </p:ext>
    </p:extLst>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411. Inaccurate Human Encoding/Decoding (Mental Models)</a:t>
            </a:r>
            <a:br>
              <a:rPr lang="en-US" sz="2400" dirty="0"/>
            </a:br>
            <a:r>
              <a:rPr lang="en-US" sz="2400" dirty="0"/>
              <a:t>Dunning-Kruger Effect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60892327"/>
      </p:ext>
    </p:extLst>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411. Inaccurate Human Encoding/Decoding (Mental Models)</a:t>
            </a:r>
            <a:br>
              <a:rPr lang="en-US" sz="2400" dirty="0"/>
            </a:br>
            <a:r>
              <a:rPr lang="en-US" sz="2400" dirty="0"/>
              <a:t>Dunning-Kruger Effect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03982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12.  Individual Attributes/Training/Education/Experience</a:t>
            </a:r>
          </a:p>
        </p:txBody>
      </p:sp>
      <p:sp>
        <p:nvSpPr>
          <p:cNvPr id="3" name="Content Placeholder 2"/>
          <p:cNvSpPr>
            <a:spLocks noGrp="1"/>
          </p:cNvSpPr>
          <p:nvPr>
            <p:ph idx="1"/>
          </p:nvPr>
        </p:nvSpPr>
        <p:spPr/>
        <p:txBody>
          <a:bodyPr>
            <a:normAutofit fontScale="55000" lnSpcReduction="20000"/>
          </a:bodyPr>
          <a:lstStyle/>
          <a:p>
            <a:r>
              <a:rPr lang="en-US" dirty="0"/>
              <a:t>Candidate Analytical Frameworks/Metrics/Actions</a:t>
            </a:r>
          </a:p>
          <a:p>
            <a:pPr lvl="1"/>
            <a:r>
              <a:rPr lang="en-US" dirty="0"/>
              <a:t>Consider degree of dependency of system and/or technology performance on a given level of individual (consumer, user, service provider, employee, etc.) </a:t>
            </a:r>
          </a:p>
          <a:p>
            <a:pPr lvl="2"/>
            <a:r>
              <a:rPr lang="en-US" dirty="0"/>
              <a:t>Physical and mental ability</a:t>
            </a:r>
          </a:p>
          <a:p>
            <a:pPr lvl="2"/>
            <a:r>
              <a:rPr lang="en-US" dirty="0"/>
              <a:t>Training on specific system/technology</a:t>
            </a:r>
          </a:p>
          <a:p>
            <a:pPr lvl="2"/>
            <a:r>
              <a:rPr lang="en-US" dirty="0"/>
              <a:t>Education and general capacity building</a:t>
            </a:r>
          </a:p>
          <a:p>
            <a:pPr lvl="2"/>
            <a:r>
              <a:rPr lang="en-US" dirty="0"/>
              <a:t>Social and cultural motivations and factors</a:t>
            </a:r>
          </a:p>
          <a:p>
            <a:pPr lvl="2"/>
            <a:r>
              <a:rPr lang="en-US" dirty="0"/>
              <a:t>Positive identity and self-image</a:t>
            </a:r>
          </a:p>
          <a:p>
            <a:pPr lvl="2"/>
            <a:r>
              <a:rPr lang="en-US" dirty="0"/>
              <a:t>Creativity and critical thinking skills</a:t>
            </a:r>
          </a:p>
          <a:p>
            <a:pPr lvl="2"/>
            <a:r>
              <a:rPr lang="en-US" dirty="0"/>
              <a:t>Degree of emotional Intelligence and social awareness</a:t>
            </a:r>
          </a:p>
          <a:p>
            <a:pPr lvl="2"/>
            <a:r>
              <a:rPr lang="en-US" dirty="0"/>
              <a:t>other unique attributes</a:t>
            </a:r>
          </a:p>
          <a:p>
            <a:pPr lvl="1"/>
            <a:r>
              <a:rPr lang="en-US" dirty="0"/>
              <a:t>Consider OSHA standards, ADA standards, and other regulatory standard references.  </a:t>
            </a:r>
          </a:p>
          <a:p>
            <a:pPr lvl="2"/>
            <a:r>
              <a:rPr lang="en-US" dirty="0"/>
              <a:t>Does the system and/or technology anticipate accommodations to enable differently-abled persons to participate in the effectuation of security, IM and privacy system goals?</a:t>
            </a:r>
          </a:p>
          <a:p>
            <a:pPr lvl="3"/>
            <a:r>
              <a:rPr lang="en-US" dirty="0"/>
              <a:t>Consider “paradigm of citizen participation in “neighborhood watch” security for open systems</a:t>
            </a:r>
          </a:p>
          <a:p>
            <a:pPr lvl="1"/>
            <a:r>
              <a:rPr lang="en-US" dirty="0"/>
              <a:t>Consider coordination with workforce development initiatives in cybersecurity (such as DHS NICE program, etc.)</a:t>
            </a:r>
          </a:p>
          <a:p>
            <a:pPr lvl="1"/>
            <a:r>
              <a:rPr lang="en-US" dirty="0"/>
              <a:t>Ref: “Economic Theory of Greed, Love, Groups and Networks,” Frijters and Foster (Cambridge Press, 2013)</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3872626386"/>
      </p:ext>
    </p:extLst>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412. Inaccurate Human Encoding (Mental Models)</a:t>
            </a:r>
            <a:br>
              <a:rPr lang="en-US" sz="2400" dirty="0"/>
            </a:br>
            <a:r>
              <a:rPr lang="en-US" sz="2400" dirty="0"/>
              <a:t>Emergence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71739098"/>
      </p:ext>
    </p:extLst>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412. Inaccurate Human Encoding/Decoding (Mental Models)</a:t>
            </a:r>
            <a:br>
              <a:rPr lang="en-US" sz="2400" dirty="0"/>
            </a:br>
            <a:r>
              <a:rPr lang="en-US" sz="2400" dirty="0"/>
              <a:t>Emergence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62400615"/>
      </p:ext>
    </p:extLst>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413. Inaccurate Human Encoding (Mental Models)</a:t>
            </a:r>
            <a:br>
              <a:rPr lang="en-US" sz="2400" dirty="0"/>
            </a:br>
            <a:r>
              <a:rPr lang="en-US" sz="2400" dirty="0"/>
              <a:t>Cultural Parasitism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12004341"/>
      </p:ext>
    </p:extLst>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413. Inaccurate Human Encoding/Decoding (Mental Models)</a:t>
            </a:r>
            <a:br>
              <a:rPr lang="en-US" sz="2400" dirty="0"/>
            </a:br>
            <a:r>
              <a:rPr lang="en-US" sz="2400" dirty="0"/>
              <a:t>Cultural Parasitism</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03286007"/>
      </p:ext>
    </p:extLst>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414. Inaccurate Human Encoding (Mental Models)</a:t>
            </a:r>
            <a:br>
              <a:rPr lang="en-US" sz="2400" dirty="0"/>
            </a:br>
            <a:r>
              <a:rPr lang="en-US" sz="2400" dirty="0"/>
              <a:t>Cumulative Error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25266248"/>
      </p:ext>
    </p:extLst>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414. Inaccurate Human Encoding/Decoding (Mental Models)</a:t>
            </a:r>
            <a:br>
              <a:rPr lang="en-US" sz="2400" dirty="0"/>
            </a:br>
            <a:r>
              <a:rPr lang="en-US" sz="2400" dirty="0"/>
              <a:t>Cumulative Error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94380745"/>
      </p:ext>
    </p:extLst>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415. Inaccurate Human Encoding (Mental Models)</a:t>
            </a:r>
            <a:br>
              <a:rPr lang="en-US" sz="2400" dirty="0"/>
            </a:br>
            <a:r>
              <a:rPr lang="en-US" sz="2400" dirty="0"/>
              <a:t>Survivorship Bias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652586801"/>
      </p:ext>
    </p:extLst>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415. Inaccurate Human Encoding/Decoding (Mental Models)</a:t>
            </a:r>
            <a:br>
              <a:rPr lang="en-US" sz="2400" dirty="0"/>
            </a:br>
            <a:r>
              <a:rPr lang="en-US" sz="2400" dirty="0"/>
              <a:t>Survivorship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757389812"/>
      </p:ext>
    </p:extLst>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416. Inaccurate Human Encoding/Decoding (Mental Models)</a:t>
            </a:r>
            <a:br>
              <a:rPr lang="en-US" sz="2400" dirty="0"/>
            </a:br>
            <a:r>
              <a:rPr lang="en-US" sz="2400" dirty="0"/>
              <a:t>Simpson’s Paradox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626415944"/>
      </p:ext>
    </p:extLst>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416. Inaccurate Human Encoding/Decoding (Mental Models)</a:t>
            </a:r>
            <a:br>
              <a:rPr lang="en-US" sz="2400" dirty="0"/>
            </a:br>
            <a:r>
              <a:rPr lang="en-US" sz="2400" dirty="0"/>
              <a:t>Simpson’s Paradox</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82358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0262"/>
          </a:xfrm>
        </p:spPr>
        <p:txBody>
          <a:bodyPr>
            <a:normAutofit/>
          </a:bodyPr>
          <a:lstStyle/>
          <a:p>
            <a:r>
              <a:rPr lang="en-US" sz="2800" dirty="0"/>
              <a:t>IRSIRI Perimeter(s) 2.0 Mapping Tool </a:t>
            </a:r>
          </a:p>
        </p:txBody>
      </p:sp>
      <p:sp>
        <p:nvSpPr>
          <p:cNvPr id="3" name="Content Placeholder 2"/>
          <p:cNvSpPr>
            <a:spLocks noGrp="1"/>
          </p:cNvSpPr>
          <p:nvPr>
            <p:ph idx="1"/>
          </p:nvPr>
        </p:nvSpPr>
        <p:spPr>
          <a:xfrm>
            <a:off x="457200" y="1214438"/>
            <a:ext cx="8229600" cy="5122862"/>
          </a:xfrm>
        </p:spPr>
        <p:txBody>
          <a:bodyPr>
            <a:noAutofit/>
          </a:bodyPr>
          <a:lstStyle/>
          <a:p>
            <a:pPr marL="342900" lvl="1" indent="-342900">
              <a:buFont typeface="Arial"/>
              <a:buChar char="•"/>
            </a:pPr>
            <a:r>
              <a:rPr lang="en-US" sz="1200" b="1" dirty="0">
                <a:solidFill>
                  <a:srgbClr val="00B050"/>
                </a:solidFill>
              </a:rPr>
              <a:t>400+ Map Portfolios in the Atlas group metrics based on types or qualities of network nodes or edges</a:t>
            </a:r>
          </a:p>
          <a:p>
            <a:pPr marL="742950" lvl="2" indent="-342900"/>
            <a:r>
              <a:rPr lang="en-US" sz="1200" dirty="0"/>
              <a:t>Metrics in each map portfolio will be derived from multiple disciplines</a:t>
            </a:r>
          </a:p>
          <a:p>
            <a:pPr marL="1200150" lvl="3" indent="-342900"/>
            <a:r>
              <a:rPr lang="en-US" sz="1200" dirty="0"/>
              <a:t>Atlas helps to bring together interdisciplinary research and development work</a:t>
            </a:r>
          </a:p>
          <a:p>
            <a:pPr marL="742950" lvl="2" indent="-342900"/>
            <a:r>
              <a:rPr lang="en-US" sz="1200" dirty="0"/>
              <a:t>Map making/metrics visualization will commence as candidate measurements/metrics are derived for given portfolio</a:t>
            </a:r>
          </a:p>
          <a:p>
            <a:pPr marL="342900" lvl="1" indent="-342900">
              <a:buFont typeface="Arial"/>
              <a:buChar char="•"/>
            </a:pPr>
            <a:endParaRPr lang="en-US" sz="1200" dirty="0"/>
          </a:p>
          <a:p>
            <a:pPr marL="342900" lvl="1" indent="-342900">
              <a:buFont typeface="Arial"/>
              <a:buChar char="•"/>
            </a:pPr>
            <a:r>
              <a:rPr lang="en-US" sz="1200" b="1" dirty="0">
                <a:solidFill>
                  <a:srgbClr val="00B050"/>
                </a:solidFill>
              </a:rPr>
              <a:t>400+ Map Portfolios are presented in this draft Atlas in random order</a:t>
            </a:r>
          </a:p>
          <a:p>
            <a:pPr lvl="1"/>
            <a:r>
              <a:rPr lang="en-US" sz="1200" dirty="0">
                <a:solidFill>
                  <a:srgbClr val="00B050"/>
                </a:solidFill>
              </a:rPr>
              <a:t>Later online wiki format versions of Atlas of Risk Maps will be sortable to match stakeholder relevance</a:t>
            </a:r>
          </a:p>
          <a:p>
            <a:pPr lvl="1"/>
            <a:r>
              <a:rPr lang="en-US" sz="1200" dirty="0">
                <a:solidFill>
                  <a:srgbClr val="00B050"/>
                </a:solidFill>
              </a:rPr>
              <a:t>Will enable custom presentation of map portfolios in stakeholder-responsive order</a:t>
            </a:r>
          </a:p>
          <a:p>
            <a:pPr lvl="1"/>
            <a:endParaRPr lang="en-US" sz="1200" dirty="0"/>
          </a:p>
          <a:p>
            <a:r>
              <a:rPr lang="en-US" sz="1200" b="1" dirty="0"/>
              <a:t>Entries are color coded in Atlas Table of Contents to indicate relative degree of current metrics development</a:t>
            </a:r>
          </a:p>
          <a:p>
            <a:pPr lvl="1"/>
            <a:r>
              <a:rPr lang="en-US" sz="1200" dirty="0">
                <a:solidFill>
                  <a:srgbClr val="0000FF"/>
                </a:solidFill>
              </a:rPr>
              <a:t>Blue are “Known Known” Risks</a:t>
            </a:r>
          </a:p>
          <a:p>
            <a:pPr lvl="2"/>
            <a:r>
              <a:rPr lang="en-US" sz="1200" dirty="0">
                <a:solidFill>
                  <a:srgbClr val="0000FF"/>
                </a:solidFill>
              </a:rPr>
              <a:t>Known risks/Known metrics</a:t>
            </a:r>
          </a:p>
          <a:p>
            <a:pPr lvl="3"/>
            <a:r>
              <a:rPr lang="en-US" sz="1200" dirty="0">
                <a:solidFill>
                  <a:srgbClr val="0000FF"/>
                </a:solidFill>
              </a:rPr>
              <a:t>Blue Risks are Known AND some Risk Metrics are available </a:t>
            </a:r>
          </a:p>
          <a:p>
            <a:pPr lvl="2"/>
            <a:r>
              <a:rPr lang="en-US" sz="1200" dirty="0">
                <a:solidFill>
                  <a:srgbClr val="0000FF"/>
                </a:solidFill>
              </a:rPr>
              <a:t>Blue questions: What other and/or improved metrics are needed by stakeholders to navigate interactions at their relevant Perimeters(s) 2.0?  How can existing metrics be re-deployed to mitigate new risks?</a:t>
            </a:r>
          </a:p>
          <a:p>
            <a:pPr lvl="1"/>
            <a:r>
              <a:rPr lang="en-US" sz="1200" dirty="0">
                <a:solidFill>
                  <a:srgbClr val="008000"/>
                </a:solidFill>
              </a:rPr>
              <a:t>Green are “Known Unknown” Risks</a:t>
            </a:r>
          </a:p>
          <a:p>
            <a:pPr lvl="2"/>
            <a:r>
              <a:rPr lang="en-US" sz="1200" dirty="0">
                <a:solidFill>
                  <a:srgbClr val="008000"/>
                </a:solidFill>
              </a:rPr>
              <a:t>Known risks/Unknown metrics</a:t>
            </a:r>
          </a:p>
          <a:p>
            <a:pPr lvl="3"/>
            <a:r>
              <a:rPr lang="en-US" sz="1200" dirty="0">
                <a:solidFill>
                  <a:srgbClr val="008000"/>
                </a:solidFill>
              </a:rPr>
              <a:t>Green Risks are known, but currently available Metrics are indirect, insufficient or not relevant </a:t>
            </a:r>
          </a:p>
          <a:p>
            <a:pPr lvl="2"/>
            <a:r>
              <a:rPr lang="en-US" sz="1200" dirty="0">
                <a:solidFill>
                  <a:srgbClr val="008000"/>
                </a:solidFill>
              </a:rPr>
              <a:t>Green question: What new metrics are needed to help inform risk-exposed stakeholders?</a:t>
            </a:r>
          </a:p>
          <a:p>
            <a:pPr lvl="1"/>
            <a:r>
              <a:rPr lang="en-US" sz="1200" dirty="0">
                <a:solidFill>
                  <a:srgbClr val="FF0000"/>
                </a:solidFill>
              </a:rPr>
              <a:t>Red are “Unknown Unknown” Risks</a:t>
            </a:r>
          </a:p>
          <a:p>
            <a:pPr lvl="2"/>
            <a:r>
              <a:rPr lang="en-US" sz="1200" dirty="0">
                <a:solidFill>
                  <a:srgbClr val="FF0000"/>
                </a:solidFill>
              </a:rPr>
              <a:t>Unknown risks/Unknown metrics</a:t>
            </a:r>
          </a:p>
          <a:p>
            <a:pPr lvl="3"/>
            <a:r>
              <a:rPr lang="en-US" sz="1200" dirty="0">
                <a:solidFill>
                  <a:srgbClr val="FF0000"/>
                </a:solidFill>
              </a:rPr>
              <a:t>Red Risks are speculative AND no current relevant operating Metrics are available</a:t>
            </a:r>
          </a:p>
          <a:p>
            <a:pPr lvl="2"/>
            <a:r>
              <a:rPr lang="en-US" sz="1200" dirty="0">
                <a:solidFill>
                  <a:srgbClr val="FF0000"/>
                </a:solidFill>
              </a:rPr>
              <a:t>Red question: What is the nature of the risk AND what are relevant metrics?</a:t>
            </a:r>
          </a:p>
        </p:txBody>
      </p:sp>
    </p:spTree>
    <p:extLst>
      <p:ext uri="{BB962C8B-B14F-4D97-AF65-F5344CB8AC3E}">
        <p14:creationId xmlns:p14="http://schemas.microsoft.com/office/powerpoint/2010/main" val="35933973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  Economic Incentives</a:t>
            </a:r>
          </a:p>
        </p:txBody>
      </p:sp>
      <p:sp>
        <p:nvSpPr>
          <p:cNvPr id="3" name="Content Placeholder 2"/>
          <p:cNvSpPr>
            <a:spLocks noGrp="1"/>
          </p:cNvSpPr>
          <p:nvPr>
            <p:ph idx="1"/>
          </p:nvPr>
        </p:nvSpPr>
        <p:spPr/>
        <p:txBody>
          <a:bodyPr>
            <a:normAutofit fontScale="47500" lnSpcReduction="20000"/>
          </a:bodyPr>
          <a:lstStyle/>
          <a:p>
            <a:r>
              <a:rPr lang="en-US" sz="2900" dirty="0"/>
              <a:t>Challenges</a:t>
            </a:r>
          </a:p>
          <a:p>
            <a:pPr lvl="1"/>
            <a:r>
              <a:rPr lang="en-US" sz="2900" dirty="0"/>
              <a:t>Are potential and actual economic incentives (and disincentives) associated with each of the various system stakeholder roles (both individual and institutional) taken into account in the design of the system and/or technology?</a:t>
            </a:r>
          </a:p>
          <a:p>
            <a:pPr lvl="2"/>
            <a:r>
              <a:rPr lang="en-US" sz="2900" dirty="0"/>
              <a:t>What incentives/disincentives are there for system participants to follow system organizational and operational rules?</a:t>
            </a:r>
          </a:p>
          <a:p>
            <a:pPr lvl="1"/>
            <a:r>
              <a:rPr lang="en-US" sz="2900" dirty="0"/>
              <a:t>What is the level of dependency of the normal operation of the technology and/or system on the provision of incentives and application of penalties to enhance user performance and interface with the system</a:t>
            </a:r>
          </a:p>
          <a:p>
            <a:pPr lvl="2"/>
            <a:r>
              <a:rPr lang="en-US" sz="2900" dirty="0"/>
              <a:t>E.g., For commercial applications - can it be reliably deployed outside of compulsions of the employee setting? </a:t>
            </a:r>
          </a:p>
          <a:p>
            <a:pPr lvl="2"/>
            <a:r>
              <a:rPr lang="en-US" sz="2900" dirty="0"/>
              <a:t>What will cause stakeholders to use it?</a:t>
            </a:r>
          </a:p>
          <a:p>
            <a:pPr lvl="1"/>
            <a:r>
              <a:rPr lang="en-US" sz="2900" dirty="0"/>
              <a:t>Where incentives are identified as needed to motivate various stakeholder behaviors, what is the source of funding for such incentives</a:t>
            </a:r>
          </a:p>
          <a:p>
            <a:pPr lvl="2"/>
            <a:r>
              <a:rPr lang="en-US" sz="2900" dirty="0"/>
              <a:t>Is the funding sustainable?</a:t>
            </a:r>
          </a:p>
          <a:p>
            <a:pPr lvl="2"/>
            <a:r>
              <a:rPr lang="en-US" sz="2900" dirty="0"/>
              <a:t>Is the timing of the availability of the funding matched to the need to provide incentives</a:t>
            </a:r>
          </a:p>
          <a:p>
            <a:pPr lvl="3"/>
            <a:r>
              <a:rPr lang="en-US" sz="2900" dirty="0"/>
              <a:t>What intermediation models can be conceived to bridge any timing and other gaps to funding incentives?</a:t>
            </a:r>
          </a:p>
          <a:p>
            <a:pPr lvl="1"/>
            <a:r>
              <a:rPr lang="en-US" sz="2900" dirty="0"/>
              <a:t>[Other?]</a:t>
            </a:r>
          </a:p>
          <a:p>
            <a:pPr lvl="1"/>
            <a:endParaRPr lang="en-US" sz="2900" dirty="0"/>
          </a:p>
          <a:p>
            <a:r>
              <a:rPr lang="en-US" sz="2900" dirty="0"/>
              <a:t>References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625251181"/>
      </p:ext>
    </p:extLst>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417. Inaccurate Human Encoding/Decoding (Mental Models)</a:t>
            </a:r>
            <a:br>
              <a:rPr lang="en-US" sz="2400" dirty="0"/>
            </a:br>
            <a:r>
              <a:rPr lang="en-US" sz="2400" dirty="0"/>
              <a:t>Condorcet Paradox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188769212"/>
      </p:ext>
    </p:extLst>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417. Inaccurate Human Encoding/Decoding (Mental Models)</a:t>
            </a:r>
            <a:br>
              <a:rPr lang="en-US" sz="2400" dirty="0"/>
            </a:br>
            <a:r>
              <a:rPr lang="en-US" sz="2400" dirty="0"/>
              <a:t>Condorcet Paradox</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18617631"/>
      </p:ext>
    </p:extLst>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418. Inaccurate Human Encoding/Decoding (Mental Models)</a:t>
            </a:r>
            <a:br>
              <a:rPr lang="en-US" sz="2400" dirty="0"/>
            </a:br>
            <a:r>
              <a:rPr lang="en-US" sz="2400" dirty="0"/>
              <a:t>Limited Hangout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527268280"/>
      </p:ext>
    </p:extLst>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418. Inaccurate Human Encoding/Decoding (Mental Models)</a:t>
            </a:r>
            <a:br>
              <a:rPr lang="en-US" sz="2400" dirty="0"/>
            </a:br>
            <a:r>
              <a:rPr lang="en-US" sz="2400" dirty="0"/>
              <a:t>Limited Hangout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74376428"/>
      </p:ext>
    </p:extLst>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419. Inaccurate Human Encoding/Decoding (Mental Models)</a:t>
            </a:r>
            <a:br>
              <a:rPr lang="en-US" sz="2400" dirty="0"/>
            </a:br>
            <a:r>
              <a:rPr lang="en-US" sz="2400" dirty="0"/>
              <a:t>Focusing Illusion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419046502"/>
      </p:ext>
    </p:extLst>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419. Inaccurate Human Encoding/Decoding (Mental Models)</a:t>
            </a:r>
            <a:br>
              <a:rPr lang="en-US" sz="2400" dirty="0"/>
            </a:br>
            <a:r>
              <a:rPr lang="en-US" sz="2400" dirty="0"/>
              <a:t>Focusing Illusion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19463695"/>
      </p:ext>
    </p:extLst>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420. Inaccurate Human Encoding/Decoding (Mental Models)</a:t>
            </a:r>
            <a:br>
              <a:rPr lang="en-US" sz="2400" dirty="0"/>
            </a:br>
            <a:r>
              <a:rPr lang="en-US" sz="2400" dirty="0"/>
              <a:t>Concept Creep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29807849"/>
      </p:ext>
    </p:extLst>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420. Inaccurate Human Encoding/Decoding (Mental Models)</a:t>
            </a:r>
            <a:br>
              <a:rPr lang="en-US" sz="2400" dirty="0"/>
            </a:br>
            <a:r>
              <a:rPr lang="en-US" sz="2400" dirty="0"/>
              <a:t>Concept Creep</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74103850"/>
      </p:ext>
    </p:extLst>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421. Inaccurate Human Encoding/Decoding (Mental Models)</a:t>
            </a:r>
            <a:br>
              <a:rPr lang="en-US" sz="2400" dirty="0"/>
            </a:br>
            <a:r>
              <a:rPr lang="en-US" sz="2400" dirty="0"/>
              <a:t>Streetlight Effect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399879763"/>
      </p:ext>
    </p:extLst>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421. Inaccurate Human Encoding/Decoding (Mental Models)</a:t>
            </a:r>
            <a:br>
              <a:rPr lang="en-US" sz="2400" dirty="0"/>
            </a:br>
            <a:r>
              <a:rPr lang="en-US" sz="2400" dirty="0"/>
              <a:t>Streetlight Effect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1310817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13.  Economic Incentives</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monetary/economic incentives motivating various positive and negative system behaviors</a:t>
            </a:r>
          </a:p>
          <a:p>
            <a:pPr lvl="2"/>
            <a:r>
              <a:rPr lang="en-US" dirty="0"/>
              <a:t>Leverage of insight – who benefits from information arbitrage in system</a:t>
            </a:r>
          </a:p>
          <a:p>
            <a:pPr lvl="2"/>
            <a:r>
              <a:rPr lang="en-US" dirty="0"/>
              <a:t>Tort of Conversion (theft) – what responsibilities/incentives are associated with handling valuable information?</a:t>
            </a:r>
          </a:p>
          <a:p>
            <a:pPr lvl="1"/>
            <a:r>
              <a:rPr lang="en-US" dirty="0"/>
              <a:t>Consider non-monetary economic incentives</a:t>
            </a:r>
          </a:p>
          <a:p>
            <a:pPr lvl="2"/>
            <a:r>
              <a:rPr lang="en-US" dirty="0"/>
              <a:t>Reputation in community</a:t>
            </a:r>
          </a:p>
          <a:p>
            <a:pPr lvl="2"/>
            <a:r>
              <a:rPr lang="en-US" dirty="0"/>
              <a:t>Fame and publicity as incentive</a:t>
            </a:r>
          </a:p>
          <a:p>
            <a:pPr lvl="2"/>
            <a:r>
              <a:rPr lang="en-US" dirty="0"/>
              <a:t>Information arbitrage value (insider trading, SEC Rule 10b-5)</a:t>
            </a:r>
          </a:p>
          <a:p>
            <a:pPr lvl="1"/>
            <a:r>
              <a:rPr lang="en-US" dirty="0"/>
              <a:t>Consider indirect structures of incentives</a:t>
            </a:r>
          </a:p>
          <a:p>
            <a:pPr lvl="2"/>
            <a:r>
              <a:rPr lang="en-US" dirty="0"/>
              <a:t>Employee “Respondeat Superior” relationship as economic incentive for performance conformity</a:t>
            </a:r>
          </a:p>
          <a:p>
            <a:pPr lvl="2"/>
            <a:r>
              <a:rPr lang="en-US" dirty="0"/>
              <a:t>Market and supply chain relationships (output and demand relationships and negotiation power relationships as forms of soft economic incentives)</a:t>
            </a:r>
          </a:p>
          <a:p>
            <a:pPr lvl="2"/>
            <a:r>
              <a:rPr lang="en-US" dirty="0"/>
              <a:t>Other forms of “soft” economic compulsion</a:t>
            </a:r>
          </a:p>
          <a:p>
            <a:r>
              <a:rPr lang="en-US" dirty="0"/>
              <a:t>Additional Ref: “Innovation and Incentives” Schotchmer, (MIT Press, 2004)</a:t>
            </a:r>
          </a:p>
        </p:txBody>
      </p:sp>
    </p:spTree>
    <p:extLst>
      <p:ext uri="{BB962C8B-B14F-4D97-AF65-F5344CB8AC3E}">
        <p14:creationId xmlns:p14="http://schemas.microsoft.com/office/powerpoint/2010/main" val="1883701020"/>
      </p:ext>
    </p:extLst>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422. Inaccurate Human Encoding/Decoding (Mental Models)</a:t>
            </a:r>
            <a:br>
              <a:rPr lang="en-US" sz="2400" dirty="0"/>
            </a:br>
            <a:r>
              <a:rPr lang="en-US" sz="2400" dirty="0"/>
              <a:t>Belief Bias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67782759"/>
      </p:ext>
    </p:extLst>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422. Inaccurate Human Encoding/Decoding (Mental Models)</a:t>
            </a:r>
            <a:br>
              <a:rPr lang="en-US" sz="2400" dirty="0"/>
            </a:br>
            <a:r>
              <a:rPr lang="en-US" sz="2400" dirty="0"/>
              <a:t>Belief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696189314"/>
      </p:ext>
    </p:extLst>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423. Inaccurate Human Encoding/Decoding (Mental Models)</a:t>
            </a:r>
            <a:br>
              <a:rPr lang="en-US" sz="2400" dirty="0"/>
            </a:br>
            <a:r>
              <a:rPr lang="en-US" sz="2400" dirty="0"/>
              <a:t>Pluralistic Ignorance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987613367"/>
      </p:ext>
    </p:extLst>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423. Inaccurate Human Encoding/Decoding (Mental Models)</a:t>
            </a:r>
            <a:br>
              <a:rPr lang="en-US" sz="2400" dirty="0"/>
            </a:br>
            <a:r>
              <a:rPr lang="en-US" sz="2400" dirty="0"/>
              <a:t>Pluralistic Ignorance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85976143"/>
      </p:ext>
    </p:extLst>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424. Inaccurate Human Encoding (Mental Models)</a:t>
            </a:r>
            <a:br>
              <a:rPr lang="en-US" sz="2400" dirty="0"/>
            </a:br>
            <a:r>
              <a:rPr lang="en-US" sz="2400" dirty="0"/>
              <a:t>The Petrie Multiplier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031488646"/>
      </p:ext>
    </p:extLst>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424. Inaccurate Human Encoding/Decoding (Mental Models)</a:t>
            </a:r>
            <a:br>
              <a:rPr lang="en-US" sz="2400" dirty="0"/>
            </a:br>
            <a:r>
              <a:rPr lang="en-US" sz="2400" dirty="0"/>
              <a:t>The Petrie Multiplier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41458268"/>
      </p:ext>
    </p:extLst>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425. Inaccurate Human Encoding (Mental Models)</a:t>
            </a:r>
            <a:br>
              <a:rPr lang="en-US" sz="2400" dirty="0"/>
            </a:br>
            <a:r>
              <a:rPr lang="en-US" sz="2400" dirty="0"/>
              <a:t>The Woozle Effect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66865231"/>
      </p:ext>
    </p:extLst>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425. Inaccurate Human Encoding/Decoding (Mental Models)</a:t>
            </a:r>
            <a:br>
              <a:rPr lang="en-US" sz="2400" dirty="0"/>
            </a:br>
            <a:r>
              <a:rPr lang="en-US" sz="2400" dirty="0"/>
              <a:t>The Woozle Effect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804994875"/>
      </p:ext>
    </p:extLst>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426. Inaccurate Human Encoding (Mental Models)</a:t>
            </a:r>
            <a:br>
              <a:rPr lang="en-US" sz="2400" dirty="0"/>
            </a:br>
            <a:r>
              <a:rPr lang="en-US" sz="2400" dirty="0"/>
              <a:t>Tocqueville Paradox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178935528"/>
      </p:ext>
    </p:extLst>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409. Inaccurate Human Encoding/Decoding (Mental Models)</a:t>
            </a:r>
            <a:br>
              <a:rPr lang="en-US" sz="2400" dirty="0"/>
            </a:br>
            <a:r>
              <a:rPr lang="en-US" sz="2400" dirty="0"/>
              <a:t>Tocqueville Paradox</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1238449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14.  Economic Setting</a:t>
            </a:r>
          </a:p>
        </p:txBody>
      </p:sp>
      <p:sp>
        <p:nvSpPr>
          <p:cNvPr id="3" name="Content Placeholder 2"/>
          <p:cNvSpPr>
            <a:spLocks noGrp="1"/>
          </p:cNvSpPr>
          <p:nvPr>
            <p:ph idx="1"/>
          </p:nvPr>
        </p:nvSpPr>
        <p:spPr/>
        <p:txBody>
          <a:bodyPr>
            <a:normAutofit fontScale="77500" lnSpcReduction="20000"/>
          </a:bodyPr>
          <a:lstStyle/>
          <a:p>
            <a:r>
              <a:rPr lang="en-US" dirty="0"/>
              <a:t>Challenges</a:t>
            </a:r>
          </a:p>
          <a:p>
            <a:pPr lvl="1"/>
            <a:r>
              <a:rPr lang="en-US" dirty="0"/>
              <a:t>Does the system and/or technology accurately and sufficiently-comprehensively address the adoption and operation implications of the larger economic setting in which it will be deployed?</a:t>
            </a:r>
          </a:p>
          <a:p>
            <a:pPr lvl="1"/>
            <a:r>
              <a:rPr lang="en-US" dirty="0"/>
              <a:t>Is the system and/or technology adaptable (and does it lend itself to metrics) that will permit it to be integrated in operations and strategic planning within existing economic expectations of stakeholders?</a:t>
            </a:r>
          </a:p>
          <a:p>
            <a:pPr lvl="2"/>
            <a:r>
              <a:rPr lang="en-US" dirty="0"/>
              <a:t>Companies seek to externalize and delay costs delaying replacement of legacy systems</a:t>
            </a:r>
          </a:p>
          <a:p>
            <a:pPr lvl="3"/>
            <a:r>
              <a:rPr lang="en-US" dirty="0"/>
              <a:t>Bolt-on or “wrap around” capacity can be more cost effective and easier to adopt</a:t>
            </a:r>
          </a:p>
          <a:p>
            <a:pPr lvl="1"/>
            <a:r>
              <a:rPr lang="en-US" dirty="0"/>
              <a:t>[Other?]</a:t>
            </a:r>
          </a:p>
          <a:p>
            <a:r>
              <a:rPr lang="en-US" dirty="0"/>
              <a:t>References</a:t>
            </a:r>
          </a:p>
          <a:p>
            <a:pPr lvl="1"/>
            <a:endParaRPr lang="en-US" dirty="0"/>
          </a:p>
        </p:txBody>
      </p:sp>
    </p:spTree>
    <p:extLst>
      <p:ext uri="{BB962C8B-B14F-4D97-AF65-F5344CB8AC3E}">
        <p14:creationId xmlns:p14="http://schemas.microsoft.com/office/powerpoint/2010/main" val="2748214502"/>
      </p:ext>
    </p:extLst>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427. Inaccurate Human Encoding (Mental Models)</a:t>
            </a:r>
            <a:br>
              <a:rPr lang="en-US" sz="2400" dirty="0"/>
            </a:br>
            <a:r>
              <a:rPr lang="en-US" sz="2400" dirty="0"/>
              <a:t>Ultimate Attribution Error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590570821"/>
      </p:ext>
    </p:extLst>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427. Inaccurate Human Encoding/Decoding (Mental Models)</a:t>
            </a:r>
            <a:br>
              <a:rPr lang="en-US" sz="2400" dirty="0"/>
            </a:br>
            <a:r>
              <a:rPr lang="en-US" sz="2400" dirty="0"/>
              <a:t>Ultimate Attribution Error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92893702"/>
      </p:ext>
    </p:extLst>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428. Inaccurate Human Encoding (Mental Models)</a:t>
            </a:r>
            <a:br>
              <a:rPr lang="en-US" sz="2400" dirty="0"/>
            </a:br>
            <a:r>
              <a:rPr lang="en-US" sz="2400" dirty="0"/>
              <a:t>Golden Hammer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41631940"/>
      </p:ext>
    </p:extLst>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428. Inaccurate Human Encoding/Decoding (Mental Models)</a:t>
            </a:r>
            <a:br>
              <a:rPr lang="en-US" sz="2400" dirty="0"/>
            </a:br>
            <a:r>
              <a:rPr lang="en-US" sz="2400" dirty="0"/>
              <a:t>Golden Hammer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15214437"/>
      </p:ext>
    </p:extLst>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429. Inaccurate Human Encoding (Mental Models)</a:t>
            </a:r>
            <a:br>
              <a:rPr lang="en-US" sz="2400" dirty="0"/>
            </a:br>
            <a:r>
              <a:rPr lang="en-US" sz="2400" dirty="0"/>
              <a:t>Pareto Principle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70749309"/>
      </p:ext>
    </p:extLst>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429. Inaccurate Human Encoding/Decoding (Mental Models)</a:t>
            </a:r>
            <a:br>
              <a:rPr lang="en-US" sz="2400" dirty="0"/>
            </a:br>
            <a:r>
              <a:rPr lang="en-US" sz="2400" dirty="0"/>
              <a:t>Pareto Principle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178414759"/>
      </p:ext>
    </p:extLst>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430. Inaccurate Human Encoding (Mental Models)</a:t>
            </a:r>
            <a:br>
              <a:rPr lang="en-US" sz="2400" dirty="0"/>
            </a:br>
            <a:r>
              <a:rPr lang="en-US" sz="2400" dirty="0"/>
              <a:t>Nirvana Fallacy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91438778"/>
      </p:ext>
    </p:extLst>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430. Inaccurate Human Encoding/Decoding (Mental Models)</a:t>
            </a:r>
            <a:br>
              <a:rPr lang="en-US" sz="2400" dirty="0"/>
            </a:br>
            <a:r>
              <a:rPr lang="en-US" sz="2400" dirty="0"/>
              <a:t>Nirvana Fallacy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510256508"/>
      </p:ext>
    </p:extLst>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431. Inaccurate Human Encoding (Mental Models)</a:t>
            </a:r>
            <a:br>
              <a:rPr lang="en-US" sz="2400" dirty="0"/>
            </a:br>
            <a:r>
              <a:rPr lang="en-US" sz="2400" dirty="0"/>
              <a:t>Emotional Conjugation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33555676"/>
      </p:ext>
    </p:extLst>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431. Inaccurate Human Encoding/Decoding (Mental Models)</a:t>
            </a:r>
            <a:br>
              <a:rPr lang="en-US" sz="2400" dirty="0"/>
            </a:br>
            <a:r>
              <a:rPr lang="en-US" sz="2400" dirty="0"/>
              <a:t>Emotional Conjugation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5205919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14.  Economic Setting</a:t>
            </a:r>
          </a:p>
        </p:txBody>
      </p:sp>
      <p:sp>
        <p:nvSpPr>
          <p:cNvPr id="3" name="Content Placeholder 2"/>
          <p:cNvSpPr>
            <a:spLocks noGrp="1"/>
          </p:cNvSpPr>
          <p:nvPr>
            <p:ph idx="1"/>
          </p:nvPr>
        </p:nvSpPr>
        <p:spPr/>
        <p:txBody>
          <a:bodyPr>
            <a:normAutofit fontScale="55000" lnSpcReduction="20000"/>
          </a:bodyPr>
          <a:lstStyle/>
          <a:p>
            <a:pPr marL="57150" indent="0">
              <a:buNone/>
            </a:pPr>
            <a:r>
              <a:rPr lang="en-US" dirty="0"/>
              <a:t>Candidate </a:t>
            </a:r>
            <a:r>
              <a:rPr lang="en-US" sz="3500" dirty="0"/>
              <a:t>Analytical</a:t>
            </a:r>
            <a:r>
              <a:rPr lang="en-US" dirty="0"/>
              <a:t> Frameworks/Metrics/Actions</a:t>
            </a:r>
          </a:p>
          <a:p>
            <a:pPr lvl="1"/>
            <a:r>
              <a:rPr lang="en-US" dirty="0"/>
              <a:t>Consider alternatives of “buy or build or become” strategies</a:t>
            </a:r>
          </a:p>
          <a:p>
            <a:pPr lvl="1"/>
            <a:r>
              <a:rPr lang="en-US" dirty="0"/>
              <a:t>Cost Accounting and security, IM and Privacy system and/or technology</a:t>
            </a:r>
          </a:p>
          <a:p>
            <a:pPr lvl="1"/>
            <a:r>
              <a:rPr lang="en-US" dirty="0"/>
              <a:t>ROI (timing) and GAAP for security, IM and privacy</a:t>
            </a:r>
          </a:p>
          <a:p>
            <a:pPr lvl="1"/>
            <a:r>
              <a:rPr lang="en-US" dirty="0"/>
              <a:t>Competitive environment</a:t>
            </a:r>
          </a:p>
          <a:p>
            <a:pPr lvl="2"/>
            <a:r>
              <a:rPr lang="en-US" dirty="0"/>
              <a:t>“First mover” dis-incentives</a:t>
            </a:r>
          </a:p>
          <a:p>
            <a:pPr lvl="1"/>
            <a:r>
              <a:rPr lang="en-US" dirty="0"/>
              <a:t>Institutional economic biases </a:t>
            </a:r>
          </a:p>
          <a:p>
            <a:pPr lvl="2"/>
            <a:r>
              <a:rPr lang="en-US" dirty="0"/>
              <a:t>corporations maximize income for shareholders</a:t>
            </a:r>
          </a:p>
          <a:p>
            <a:pPr lvl="2"/>
            <a:r>
              <a:rPr lang="en-US" dirty="0"/>
              <a:t>governments spend to benefit citizens</a:t>
            </a:r>
          </a:p>
          <a:p>
            <a:pPr lvl="2"/>
            <a:r>
              <a:rPr lang="en-US" dirty="0"/>
              <a:t>NGOs, trusts serve beneficiaries (trustee is economic fiduciary)</a:t>
            </a:r>
          </a:p>
          <a:p>
            <a:pPr lvl="2"/>
            <a:r>
              <a:rPr lang="en-US" dirty="0"/>
              <a:t>Cooperatives and trade associations serve industry members</a:t>
            </a:r>
          </a:p>
          <a:p>
            <a:pPr lvl="1"/>
            <a:r>
              <a:rPr lang="en-US" dirty="0"/>
              <a:t>Need to understand deployment context of system and/or technology and relevant stakeholders economic interests to fully evaluate organization and operation of system and/or technology in real world contexts</a:t>
            </a:r>
          </a:p>
          <a:p>
            <a:pPr lvl="2"/>
            <a:r>
              <a:rPr lang="en-US" dirty="0"/>
              <a:t>E.g., company might balk at front-loading costs of pollution control facility if not required by regulation and not being done by competition, but government or NGO might find those costs consistent with their mission.  </a:t>
            </a:r>
          </a:p>
          <a:p>
            <a:pPr lvl="1"/>
            <a:r>
              <a:rPr lang="en-US" dirty="0"/>
              <a:t>Tax considerations (amortization and deduction variation of security, IM and Privacy strategies (See TVR “Privacy Beyond Compliance” paper). </a:t>
            </a:r>
          </a:p>
          <a:p>
            <a:pPr lvl="1"/>
            <a:r>
              <a:rPr lang="en-US" dirty="0"/>
              <a:t>[Other?]</a:t>
            </a:r>
          </a:p>
          <a:p>
            <a:r>
              <a:rPr lang="en-US" dirty="0"/>
              <a:t>References</a:t>
            </a:r>
          </a:p>
          <a:p>
            <a:pPr lvl="1"/>
            <a:endParaRPr lang="en-US" dirty="0"/>
          </a:p>
          <a:p>
            <a:pPr lvl="1"/>
            <a:endParaRPr lang="en-US" dirty="0"/>
          </a:p>
        </p:txBody>
      </p:sp>
    </p:spTree>
    <p:extLst>
      <p:ext uri="{BB962C8B-B14F-4D97-AF65-F5344CB8AC3E}">
        <p14:creationId xmlns:p14="http://schemas.microsoft.com/office/powerpoint/2010/main" val="4039167361"/>
      </p:ext>
    </p:extLst>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432. Inaccurate Human Encoding (Mental Models)</a:t>
            </a:r>
            <a:br>
              <a:rPr lang="en-US" sz="2400" dirty="0"/>
            </a:br>
            <a:r>
              <a:rPr lang="en-US" sz="2400" dirty="0" err="1"/>
              <a:t>Netodromia</a:t>
            </a:r>
            <a:r>
              <a:rPr lang="en-US" sz="2400" dirty="0"/>
              <a: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094001084"/>
      </p:ext>
    </p:extLst>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432. Inaccurate Human Encoding/Decoding (Mental Models)</a:t>
            </a:r>
            <a:br>
              <a:rPr lang="en-US" sz="2400" dirty="0"/>
            </a:br>
            <a:r>
              <a:rPr lang="en-US" sz="2400" dirty="0" err="1"/>
              <a:t>Netodromia</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78555112"/>
      </p:ext>
    </p:extLst>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433. Inaccurate Human Encoding (Mental Models)</a:t>
            </a:r>
            <a:br>
              <a:rPr lang="en-US" sz="2400" dirty="0"/>
            </a:br>
            <a:r>
              <a:rPr lang="en-US" sz="2400" dirty="0"/>
              <a:t>Halo Effect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130681070"/>
      </p:ext>
    </p:extLst>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433. Inaccurate Human Encoding/Decoding (Mental Models)</a:t>
            </a:r>
            <a:br>
              <a:rPr lang="en-US" sz="2400" dirty="0"/>
            </a:br>
            <a:r>
              <a:rPr lang="en-US" sz="2400" dirty="0"/>
              <a:t>Halo Effect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817827802"/>
      </p:ext>
    </p:extLst>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434. Inaccurate Human Encoding (Mental Models)</a:t>
            </a:r>
            <a:br>
              <a:rPr lang="en-US" sz="2400" dirty="0"/>
            </a:br>
            <a:r>
              <a:rPr lang="en-US" sz="2400" dirty="0"/>
              <a:t>Outgroup Homogeneity Effect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39870886"/>
      </p:ext>
    </p:extLst>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434. Inaccurate Human Encoding/Decoding (Mental Models)</a:t>
            </a:r>
            <a:br>
              <a:rPr lang="en-US" sz="2400" dirty="0"/>
            </a:br>
            <a:r>
              <a:rPr lang="en-US" sz="2400" dirty="0"/>
              <a:t>Outgroup Homogeneity Effect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67292896"/>
      </p:ext>
    </p:extLst>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435. Inaccurate Human Encoding (Mental Models)</a:t>
            </a:r>
            <a:br>
              <a:rPr lang="en-US" sz="2400" dirty="0"/>
            </a:br>
            <a:r>
              <a:rPr lang="en-US" sz="2400" dirty="0"/>
              <a:t>Matthew Principle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60247660"/>
      </p:ext>
    </p:extLst>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435. Inaccurate Human Encoding/Decoding (Mental Models)</a:t>
            </a:r>
            <a:br>
              <a:rPr lang="en-US" sz="2400" dirty="0"/>
            </a:br>
            <a:r>
              <a:rPr lang="en-US" sz="2400" dirty="0"/>
              <a:t>Matthew Principle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15916021"/>
      </p:ext>
    </p:extLst>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436. Inaccurate Human Encoding (Mental Models)</a:t>
            </a:r>
            <a:br>
              <a:rPr lang="en-US" sz="2400" dirty="0"/>
            </a:br>
            <a:r>
              <a:rPr lang="en-US" sz="2400" dirty="0"/>
              <a:t>Peter Principle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239110632"/>
      </p:ext>
    </p:extLst>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436. Inaccurate Human Encoding/Decoding (Mental Models)</a:t>
            </a:r>
            <a:br>
              <a:rPr lang="en-US" sz="2400" dirty="0"/>
            </a:br>
            <a:r>
              <a:rPr lang="en-US" sz="2400" dirty="0"/>
              <a:t>Peter Principle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93628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15.  Central v Distributed Architecture</a:t>
            </a:r>
          </a:p>
        </p:txBody>
      </p:sp>
      <p:sp>
        <p:nvSpPr>
          <p:cNvPr id="3" name="Content Placeholder 2"/>
          <p:cNvSpPr>
            <a:spLocks noGrp="1"/>
          </p:cNvSpPr>
          <p:nvPr>
            <p:ph idx="1"/>
          </p:nvPr>
        </p:nvSpPr>
        <p:spPr/>
        <p:txBody>
          <a:bodyPr>
            <a:normAutofit/>
          </a:bodyPr>
          <a:lstStyle/>
          <a:p>
            <a:r>
              <a:rPr lang="en-US" dirty="0"/>
              <a:t>Challenges</a:t>
            </a:r>
          </a:p>
          <a:p>
            <a:pPr lvl="1"/>
            <a:r>
              <a:rPr lang="en-US" sz="1800" dirty="0"/>
              <a:t>Centralized/hierarchical institutions and governance structures are rendered blind by distributed information systems.</a:t>
            </a:r>
          </a:p>
          <a:p>
            <a:pPr lvl="1"/>
            <a:r>
              <a:rPr lang="en-US" sz="1800" dirty="0"/>
              <a:t>Many current problems and threats are artifacts of centralized/hierarchical institutions operating in distributed information/risk landscape.</a:t>
            </a:r>
          </a:p>
          <a:p>
            <a:pPr lvl="1"/>
            <a:r>
              <a:rPr lang="en-US" sz="1800" dirty="0"/>
              <a:t>How does reviewed system and/or technology address this institutional/deployment challenge?</a:t>
            </a:r>
          </a:p>
          <a:p>
            <a:pPr lvl="1"/>
            <a:r>
              <a:rPr lang="en-US" dirty="0"/>
              <a:t>[Other?]</a:t>
            </a:r>
          </a:p>
          <a:p>
            <a:r>
              <a:rPr lang="en-US" dirty="0"/>
              <a:t>References</a:t>
            </a:r>
          </a:p>
          <a:p>
            <a:pPr lvl="1"/>
            <a:r>
              <a:rPr lang="en-US" sz="1800" dirty="0"/>
              <a:t>See Diagram from paper by Paul Baran at RAND corporation on distributed systems </a:t>
            </a:r>
            <a:r>
              <a:rPr lang="en-US" sz="1800" dirty="0">
                <a:hlinkClick r:id="rId2"/>
              </a:rPr>
              <a:t>https://docs.switzernet.com/people/emin-gabrielyan/060921-thesis-for-experts/ac43_files/image003.png</a:t>
            </a:r>
            <a:r>
              <a:rPr lang="en-US" sz="1800" dirty="0"/>
              <a:t> </a:t>
            </a:r>
          </a:p>
          <a:p>
            <a:endParaRPr lang="en-US" sz="2200" dirty="0"/>
          </a:p>
          <a:p>
            <a:pPr lvl="1"/>
            <a:endParaRPr lang="en-US" sz="1800" dirty="0"/>
          </a:p>
        </p:txBody>
      </p:sp>
    </p:spTree>
    <p:extLst>
      <p:ext uri="{BB962C8B-B14F-4D97-AF65-F5344CB8AC3E}">
        <p14:creationId xmlns:p14="http://schemas.microsoft.com/office/powerpoint/2010/main" val="865817163"/>
      </p:ext>
    </p:extLst>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437. Inaccurate Human Encoding (Mental Models)</a:t>
            </a:r>
            <a:br>
              <a:rPr lang="en-US" sz="2400" dirty="0"/>
            </a:br>
            <a:r>
              <a:rPr lang="en-US" sz="2400" dirty="0"/>
              <a:t>Loki’s Water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543516386"/>
      </p:ext>
    </p:extLst>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437. Inaccurate Human Encoding/Decoding (Mental Models)</a:t>
            </a:r>
            <a:br>
              <a:rPr lang="en-US" sz="2400" dirty="0"/>
            </a:br>
            <a:r>
              <a:rPr lang="en-US" sz="2400" dirty="0"/>
              <a:t>Loki’s Water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31855932"/>
      </p:ext>
    </p:extLst>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438. Inaccurate Human Encoding (Mental Models)</a:t>
            </a:r>
            <a:br>
              <a:rPr lang="en-US" sz="2400" dirty="0"/>
            </a:br>
            <a:r>
              <a:rPr lang="en-US" sz="2400" dirty="0"/>
              <a:t>Sub-selves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25899682"/>
      </p:ext>
    </p:extLst>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438. Inaccurate Human Encoding/Decoding (Mental Models)</a:t>
            </a:r>
            <a:br>
              <a:rPr lang="en-US" sz="2400" dirty="0"/>
            </a:br>
            <a:r>
              <a:rPr lang="en-US" sz="2400" dirty="0"/>
              <a:t>Sub-selves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742171753"/>
      </p:ext>
    </p:extLst>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439. Inaccurate Human Encoding (Mental Models)</a:t>
            </a:r>
            <a:br>
              <a:rPr lang="en-US" sz="2400" dirty="0"/>
            </a:br>
            <a:r>
              <a:rPr lang="en-US" sz="2400" dirty="0"/>
              <a:t>Goodheart’s Law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089433516"/>
      </p:ext>
    </p:extLst>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439. Inaccurate Human Encoding/Decoding (Mental Models)</a:t>
            </a:r>
            <a:br>
              <a:rPr lang="en-US" sz="2400" dirty="0"/>
            </a:br>
            <a:r>
              <a:rPr lang="en-US" sz="2400" dirty="0"/>
              <a:t>Goodheart’s Law</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58497792"/>
      </p:ext>
    </p:extLst>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440. Inaccurate Human Encoding (Mental Models)</a:t>
            </a:r>
            <a:br>
              <a:rPr lang="en-US" sz="2400" dirty="0"/>
            </a:br>
            <a:r>
              <a:rPr lang="en-US" sz="2400" dirty="0"/>
              <a:t>Radical Phase Transition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75912151"/>
      </p:ext>
    </p:extLst>
  </p:cSld>
  <p:clrMapOvr>
    <a:masterClrMapping/>
  </p:clrMapOvr>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440. Inaccurate Human Encoding/Decoding (Mental Models)</a:t>
            </a:r>
            <a:br>
              <a:rPr lang="en-US" sz="2400" dirty="0"/>
            </a:br>
            <a:r>
              <a:rPr lang="en-US" sz="2400" dirty="0"/>
              <a:t>Radical Phase Transition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822510361"/>
      </p:ext>
    </p:extLst>
  </p:cSld>
  <p:clrMapOvr>
    <a:masterClrMapping/>
  </p:clrMapOvr>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441. Inaccurate Human Encoding (Mental Models)</a:t>
            </a:r>
            <a:br>
              <a:rPr lang="en-US" sz="2400" dirty="0"/>
            </a:br>
            <a:r>
              <a:rPr lang="en-US" sz="2400" dirty="0"/>
              <a:t>Legibility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3286092"/>
      </p:ext>
    </p:extLst>
  </p:cSld>
  <p:clrMapOvr>
    <a:masterClrMapping/>
  </p:clrMapOvr>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441. Inaccurate Human Encoding/Decoding (Mental Models)</a:t>
            </a:r>
            <a:br>
              <a:rPr lang="en-US" sz="2400" dirty="0"/>
            </a:br>
            <a:r>
              <a:rPr lang="en-US" sz="2400" dirty="0"/>
              <a:t>Legibility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0209925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15.  Central v Distributed Architecture</a:t>
            </a:r>
          </a:p>
        </p:txBody>
      </p:sp>
      <p:sp>
        <p:nvSpPr>
          <p:cNvPr id="3" name="Content Placeholder 2"/>
          <p:cNvSpPr>
            <a:spLocks noGrp="1"/>
          </p:cNvSpPr>
          <p:nvPr>
            <p:ph idx="1"/>
          </p:nvPr>
        </p:nvSpPr>
        <p:spPr/>
        <p:txBody>
          <a:bodyPr>
            <a:normAutofit fontScale="62500" lnSpcReduction="20000"/>
          </a:bodyPr>
          <a:lstStyle/>
          <a:p>
            <a:r>
              <a:rPr lang="en-US" dirty="0"/>
              <a:t>Candidate Analytical Frameworks/Metrics/Actions</a:t>
            </a:r>
          </a:p>
          <a:p>
            <a:pPr lvl="1"/>
            <a:r>
              <a:rPr lang="en-US" dirty="0"/>
              <a:t>Consider frameworks of distributed governance to match distributed information systems</a:t>
            </a:r>
          </a:p>
          <a:p>
            <a:pPr lvl="2"/>
            <a:r>
              <a:rPr lang="en-US" dirty="0"/>
              <a:t>neighborhood watch</a:t>
            </a:r>
          </a:p>
          <a:p>
            <a:pPr lvl="2"/>
            <a:r>
              <a:rPr lang="en-US" dirty="0"/>
              <a:t>Self-binding to policy standards</a:t>
            </a:r>
          </a:p>
          <a:p>
            <a:pPr lvl="2"/>
            <a:r>
              <a:rPr lang="en-US" dirty="0"/>
              <a:t>Private rights of action</a:t>
            </a:r>
          </a:p>
          <a:p>
            <a:pPr lvl="2"/>
            <a:r>
              <a:rPr lang="en-US" dirty="0"/>
              <a:t>Crowd-sourced insight</a:t>
            </a:r>
          </a:p>
          <a:p>
            <a:pPr lvl="2"/>
            <a:r>
              <a:rPr lang="en-US" dirty="0"/>
              <a:t>Information arbitrage co-ops</a:t>
            </a:r>
          </a:p>
          <a:p>
            <a:pPr lvl="1"/>
            <a:r>
              <a:rPr lang="en-US" dirty="0"/>
              <a:t>Consider strategies for security/privacy/IM integrity in “open” systems, such as scaffoldings of institutional duties to frame citizen rights. Compare other “rights” manifested in open/public settings such as:</a:t>
            </a:r>
          </a:p>
          <a:p>
            <a:pPr lvl="2"/>
            <a:r>
              <a:rPr lang="en-US" u="sng" dirty="0"/>
              <a:t>Katz v. U.S</a:t>
            </a:r>
            <a:r>
              <a:rPr lang="en-US" dirty="0"/>
              <a:t> line of authority (reasonable expectation of privacy) – 4</a:t>
            </a:r>
            <a:r>
              <a:rPr lang="en-US" baseline="30000" dirty="0"/>
              <a:t>th</a:t>
            </a:r>
            <a:r>
              <a:rPr lang="en-US" dirty="0"/>
              <a:t> amendment context</a:t>
            </a:r>
          </a:p>
          <a:p>
            <a:pPr lvl="2"/>
            <a:r>
              <a:rPr lang="en-US" dirty="0"/>
              <a:t>First amendment rights of expression, association, access to information</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692714064"/>
      </p:ext>
    </p:extLst>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442. Inaccurate Human Encoding (Mental Models)</a:t>
            </a:r>
            <a:br>
              <a:rPr lang="en-US" sz="2400" dirty="0"/>
            </a:br>
            <a:r>
              <a:rPr lang="en-US" sz="2400" dirty="0"/>
              <a:t>Shifting Baseline Syndrome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969521526"/>
      </p:ext>
    </p:extLst>
  </p:cSld>
  <p:clrMapOvr>
    <a:masterClrMapping/>
  </p:clrMapOvr>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442. Inaccurate Human Encoding/Decoding (Mental Models)</a:t>
            </a:r>
            <a:br>
              <a:rPr lang="en-US" sz="2400" dirty="0"/>
            </a:br>
            <a:r>
              <a:rPr lang="en-US" sz="2400" dirty="0"/>
              <a:t>Shifting Baseline Syndrome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46889571"/>
      </p:ext>
    </p:extLst>
  </p:cSld>
  <p:clrMapOvr>
    <a:masterClrMapping/>
  </p:clrMapOvr>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443. Inaccurate Human Encoding (Mental Models)</a:t>
            </a:r>
            <a:br>
              <a:rPr lang="en-US" sz="2400" dirty="0"/>
            </a:br>
            <a:r>
              <a:rPr lang="en-US" sz="2400" dirty="0"/>
              <a:t>Availability Cascade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485474317"/>
      </p:ext>
    </p:extLst>
  </p:cSld>
  <p:clrMapOvr>
    <a:masterClrMapping/>
  </p:clrMapOvr>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443. Inaccurate Human Encoding/Decoding (Mental Models)</a:t>
            </a:r>
            <a:br>
              <a:rPr lang="en-US" sz="2400" dirty="0"/>
            </a:br>
            <a:r>
              <a:rPr lang="en-US" sz="2400" dirty="0"/>
              <a:t>Availability Cascade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460884058"/>
      </p:ext>
    </p:extLst>
  </p:cSld>
  <p:clrMapOvr>
    <a:masterClrMapping/>
  </p:clrMapOvr>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444. Inaccurate Human Encoding (Mental Models)</a:t>
            </a:r>
            <a:br>
              <a:rPr lang="en-US" sz="2400" dirty="0"/>
            </a:br>
            <a:r>
              <a:rPr lang="en-US" sz="2400" dirty="0"/>
              <a:t>Reactance Theory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624727356"/>
      </p:ext>
    </p:extLst>
  </p:cSld>
  <p:clrMapOvr>
    <a:masterClrMapping/>
  </p:clrMapOvr>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444. Inaccurate Human Encoding/Decoding (Mental Models)</a:t>
            </a:r>
            <a:br>
              <a:rPr lang="en-US" sz="2400" dirty="0"/>
            </a:br>
            <a:r>
              <a:rPr lang="en-US" sz="2400" dirty="0"/>
              <a:t>Reactance Theory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11503665"/>
      </p:ext>
    </p:extLst>
  </p:cSld>
  <p:clrMapOvr>
    <a:masterClrMapping/>
  </p:clrMapOvr>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445. Inaccurate Human Encoding (Mental Models)</a:t>
            </a:r>
            <a:br>
              <a:rPr lang="en-US" sz="2400" dirty="0"/>
            </a:br>
            <a:r>
              <a:rPr lang="en-US" sz="2400" dirty="0"/>
              <a:t>Predictive Coding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63942360"/>
      </p:ext>
    </p:extLst>
  </p:cSld>
  <p:clrMapOvr>
    <a:masterClrMapping/>
  </p:clrMapOvr>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445. Inaccurate Human Encoding/Decoding (Mental Models)</a:t>
            </a:r>
            <a:br>
              <a:rPr lang="en-US" sz="2400" dirty="0"/>
            </a:br>
            <a:r>
              <a:rPr lang="en-US" sz="2400" dirty="0"/>
              <a:t>Predictive Coding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685869"/>
      </p:ext>
    </p:extLst>
  </p:cSld>
  <p:clrMapOvr>
    <a:masterClrMapping/>
  </p:clrMapOvr>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446. Inaccurate Human Encoding (Mental Models)</a:t>
            </a:r>
            <a:br>
              <a:rPr lang="en-US" sz="2400" dirty="0"/>
            </a:br>
            <a:r>
              <a:rPr lang="en-US" sz="2400" dirty="0"/>
              <a:t>Apophenia – Narrative Fallacy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88882304"/>
      </p:ext>
    </p:extLst>
  </p:cSld>
  <p:clrMapOvr>
    <a:masterClrMapping/>
  </p:clrMapOvr>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446. Inaccurate Human Encoding/Decoding (Mental Models)</a:t>
            </a:r>
            <a:br>
              <a:rPr lang="en-US" sz="2400" dirty="0"/>
            </a:br>
            <a:r>
              <a:rPr lang="en-US" sz="2400" dirty="0"/>
              <a:t>Apophenia – Narrative Fallacy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6109556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16.  Complexity</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solidFill>
                  <a:srgbClr val="000000"/>
                </a:solidFill>
              </a:rPr>
              <a:t>What are performance and measurement assumptions made in evaluation of subject system and/or technology that are deployed in “complex settings”?</a:t>
            </a:r>
          </a:p>
          <a:p>
            <a:pPr lvl="2"/>
            <a:r>
              <a:rPr lang="en-US" dirty="0">
                <a:solidFill>
                  <a:srgbClr val="000000"/>
                </a:solidFill>
              </a:rPr>
              <a:t>Are they based on normal (Gaussian) distributions of risk?</a:t>
            </a:r>
          </a:p>
          <a:p>
            <a:pPr lvl="2"/>
            <a:r>
              <a:rPr lang="en-US" dirty="0">
                <a:solidFill>
                  <a:srgbClr val="000000"/>
                </a:solidFill>
              </a:rPr>
              <a:t>Are they calculated on another basis (such as power law distributions) that reflect unpredictability of non-linear events in complex systems? </a:t>
            </a:r>
          </a:p>
          <a:p>
            <a:pPr lvl="1"/>
            <a:r>
              <a:rPr lang="en-US" dirty="0">
                <a:solidFill>
                  <a:srgbClr val="000000"/>
                </a:solidFill>
              </a:rPr>
              <a:t> What is the basis of the assumptions made and are they justified given the level of organizational and operational complexity in deployment of the system and/or technology? </a:t>
            </a:r>
          </a:p>
          <a:p>
            <a:pPr lvl="1"/>
            <a:r>
              <a:rPr lang="en-US" dirty="0">
                <a:solidFill>
                  <a:srgbClr val="000000"/>
                </a:solidFill>
              </a:rPr>
              <a:t>Are those assumptions appropriate given the mathematical complexity of the variables associated with the interactions with respect to which the security, IM or privacy system and/or technology will be deployed?</a:t>
            </a:r>
          </a:p>
          <a:p>
            <a:pPr lvl="1"/>
            <a:r>
              <a:rPr lang="en-US" dirty="0">
                <a:solidFill>
                  <a:srgbClr val="000000"/>
                </a:solidFill>
              </a:rPr>
              <a:t>Insight and intrusion are two opposing views (observer and data subject respectively) on “lower entropy” credentials (demanded at higher Levels of Assurance).  </a:t>
            </a:r>
          </a:p>
          <a:p>
            <a:pPr lvl="2"/>
            <a:r>
              <a:rPr lang="en-US" dirty="0">
                <a:solidFill>
                  <a:srgbClr val="000000"/>
                </a:solidFill>
              </a:rPr>
              <a:t>How does the relationship of measurement granularity (complexity?) to both information value (Shannon arbitrage) and privacy intrusion (intrusive PII) suggest a problem that could help lead to a operational and measurement solutions?</a:t>
            </a:r>
          </a:p>
          <a:p>
            <a:pPr lvl="1"/>
            <a:r>
              <a:rPr lang="en-US" dirty="0">
                <a:solidFill>
                  <a:srgbClr val="000000"/>
                </a:solidFill>
              </a:rPr>
              <a:t>[NOTES:  Feynman:  Rules are simple (1million square checkerboard), but multiplicity of actions and pieces makes it complex.  Like thermodynamics.  Language of complexity is gradients?  Arbitrage and thermodynamic behavior as gradients?]</a:t>
            </a:r>
          </a:p>
          <a:p>
            <a:pPr lvl="1"/>
            <a:r>
              <a:rPr lang="en-US" dirty="0"/>
              <a:t>[Other?]</a:t>
            </a:r>
          </a:p>
          <a:p>
            <a:r>
              <a:rPr lang="en-US" dirty="0"/>
              <a:t>References:</a:t>
            </a:r>
          </a:p>
          <a:p>
            <a:endParaRPr lang="en-US" dirty="0">
              <a:solidFill>
                <a:srgbClr val="000000"/>
              </a:solidFill>
            </a:endParaRPr>
          </a:p>
          <a:p>
            <a:endParaRPr lang="en-US" dirty="0"/>
          </a:p>
        </p:txBody>
      </p:sp>
    </p:spTree>
    <p:extLst>
      <p:ext uri="{BB962C8B-B14F-4D97-AF65-F5344CB8AC3E}">
        <p14:creationId xmlns:p14="http://schemas.microsoft.com/office/powerpoint/2010/main" val="3140595671"/>
      </p:ext>
    </p:extLst>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447. Inaccurate Human Encoding (Mental Models)</a:t>
            </a:r>
            <a:br>
              <a:rPr lang="en-US" sz="2400" dirty="0"/>
            </a:br>
            <a:r>
              <a:rPr lang="en-US" sz="2400" dirty="0"/>
              <a:t>Apophenia/Pareidolia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55434496"/>
      </p:ext>
    </p:extLst>
  </p:cSld>
  <p:clrMapOvr>
    <a:masterClrMapping/>
  </p:clrMapOvr>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447. Inaccurate Human Encoding/Decoding (Mental Models)</a:t>
            </a:r>
            <a:br>
              <a:rPr lang="en-US" sz="2400" dirty="0"/>
            </a:br>
            <a:r>
              <a:rPr lang="en-US" sz="2400" dirty="0"/>
              <a:t>Apophenia/</a:t>
            </a:r>
            <a:r>
              <a:rPr lang="en-US" sz="2400" dirty="0" err="1"/>
              <a:t>Paredolia</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26104401"/>
      </p:ext>
    </p:extLst>
  </p:cSld>
  <p:clrMapOvr>
    <a:masterClrMapping/>
  </p:clrMapOvr>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448. Inaccurate Human Encoding (Mental Models)</a:t>
            </a:r>
            <a:br>
              <a:rPr lang="en-US" sz="2400" dirty="0"/>
            </a:br>
            <a:r>
              <a:rPr lang="en-US" sz="2400" dirty="0"/>
              <a:t>Inverse Thinking </a:t>
            </a:r>
          </a:p>
        </p:txBody>
      </p:sp>
      <p:sp>
        <p:nvSpPr>
          <p:cNvPr id="3" name="Content Placeholder 2"/>
          <p:cNvSpPr>
            <a:spLocks noGrp="1"/>
          </p:cNvSpPr>
          <p:nvPr>
            <p:ph idx="1"/>
          </p:nvPr>
        </p:nvSpPr>
        <p:spPr/>
        <p:txBody>
          <a:bodyPr>
            <a:normAutofit fontScale="55000" lnSpcReduction="20000"/>
          </a:bodyPr>
          <a:lstStyle/>
          <a:p>
            <a:r>
              <a:rPr lang="en-US" dirty="0"/>
              <a:t>Challenges</a:t>
            </a:r>
          </a:p>
          <a:p>
            <a:pPr lvl="1"/>
            <a:r>
              <a:rPr lang="en-US" dirty="0"/>
              <a:t>Patterns of thinking can become entrenched in individual and institutional decision-making precluding needed innovation to keep up with change in the operating environment</a:t>
            </a:r>
          </a:p>
          <a:p>
            <a:pPr lvl="2"/>
            <a:r>
              <a:rPr lang="en-US" dirty="0"/>
              <a:t>Potentially superior alternative patterns and models may be overlooked</a:t>
            </a:r>
          </a:p>
          <a:p>
            <a:pPr lvl="2"/>
            <a:r>
              <a:rPr lang="en-US" dirty="0"/>
              <a:t>Competitive fitness may be compromised as other entities discover and employ alternative approaches</a:t>
            </a:r>
          </a:p>
          <a:p>
            <a:pPr lvl="1"/>
            <a:r>
              <a:rPr lang="en-US" dirty="0"/>
              <a:t>Entity resilience and sustainability can be compromised if lack of ability to change compromises fitness in changing interaction environment</a:t>
            </a:r>
          </a:p>
          <a:p>
            <a:pPr lvl="1"/>
            <a:r>
              <a:rPr lang="en-US" dirty="0"/>
              <a:t>Business negotiations can be more lengthy and expensive when the parties </a:t>
            </a:r>
            <a:r>
              <a:rPr lang="en-US" dirty="0" err="1"/>
              <a:t>donot</a:t>
            </a:r>
            <a:r>
              <a:rPr lang="en-US" dirty="0"/>
              <a:t> understand each others positions.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62915108"/>
      </p:ext>
    </p:extLst>
  </p:cSld>
  <p:clrMapOvr>
    <a:masterClrMapping/>
  </p:clrMapOvr>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448. Inaccurate Human Encoding/Decoding (Mental Models)</a:t>
            </a:r>
            <a:br>
              <a:rPr lang="en-US" sz="2400" dirty="0"/>
            </a:br>
            <a:r>
              <a:rPr lang="en-US" sz="2400" dirty="0"/>
              <a:t>Inverse Thinking</a:t>
            </a:r>
            <a:br>
              <a:rPr lang="en-US" sz="2400" dirty="0"/>
            </a:br>
            <a:r>
              <a:rPr lang="en-US" sz="2400" dirty="0"/>
              <a:t> </a:t>
            </a:r>
          </a:p>
        </p:txBody>
      </p:sp>
      <p:sp>
        <p:nvSpPr>
          <p:cNvPr id="3" name="Content Placeholder 2"/>
          <p:cNvSpPr>
            <a:spLocks noGrp="1"/>
          </p:cNvSpPr>
          <p:nvPr>
            <p:ph idx="1"/>
          </p:nvPr>
        </p:nvSpPr>
        <p:spPr/>
        <p:txBody>
          <a:bodyPr>
            <a:normAutofit fontScale="62500" lnSpcReduction="20000"/>
          </a:bodyPr>
          <a:lstStyle/>
          <a:p>
            <a:r>
              <a:rPr lang="en-US" sz="2800" dirty="0"/>
              <a:t>Candidate Analytical Frameworks/Metrics/Actions</a:t>
            </a:r>
          </a:p>
          <a:p>
            <a:pPr lvl="1"/>
            <a:r>
              <a:rPr lang="en-US" sz="2400" dirty="0"/>
              <a:t>“Inverse Thinking” involves the intentional and explicit consideration (and potential adoption) of positions and perspectives that are alternative or contrary to normal practice as a way of approaching a given challenge.</a:t>
            </a:r>
          </a:p>
          <a:p>
            <a:pPr lvl="2"/>
            <a:r>
              <a:rPr lang="en-US" sz="2000" dirty="0"/>
              <a:t>Example, Company taxable income can be increased by raising revenues OR lowering costs</a:t>
            </a:r>
          </a:p>
          <a:p>
            <a:pPr lvl="2"/>
            <a:r>
              <a:rPr lang="en-US" sz="2000" dirty="0"/>
              <a:t>Example, weight control can be pursued through eating less or exercising more</a:t>
            </a:r>
          </a:p>
          <a:p>
            <a:pPr lvl="1"/>
            <a:r>
              <a:rPr lang="en-US" sz="2400" dirty="0"/>
              <a:t>“Walk a mile in my shoes”</a:t>
            </a:r>
          </a:p>
          <a:p>
            <a:pPr lvl="2"/>
            <a:r>
              <a:rPr lang="en-US" sz="2000" dirty="0"/>
              <a:t>Contract law professor advocated for briefing Party A position, then Party B’s counter to A’s position, then Party A’s counter to B’s counter, and finally B’s Counter to A’s Counter.</a:t>
            </a:r>
          </a:p>
          <a:p>
            <a:pPr lvl="3"/>
            <a:r>
              <a:rPr lang="en-US" sz="1600" dirty="0"/>
              <a:t>This is repeated application of inverse thinking notion to tease our subtleties and potential weaknesses in interaction negotiation rationalizations and justifications</a:t>
            </a:r>
          </a:p>
          <a:p>
            <a:pPr lvl="1"/>
            <a:r>
              <a:rPr lang="en-US" sz="2400" dirty="0"/>
              <a:t>Examine and adopt inverse party’s metrics and consider alternative narrative</a:t>
            </a:r>
          </a:p>
          <a:p>
            <a:pPr lvl="2"/>
            <a:r>
              <a:rPr lang="en-US" sz="2000" dirty="0"/>
              <a:t>Data (metrics) plus meaning equals information</a:t>
            </a:r>
          </a:p>
          <a:p>
            <a:pPr lvl="2"/>
            <a:r>
              <a:rPr lang="en-US" sz="2000" dirty="0"/>
              <a:t>Same data can produce different “information” with </a:t>
            </a:r>
            <a:r>
              <a:rPr lang="en-US" sz="2000" dirty="0" err="1"/>
              <a:t>applicaton</a:t>
            </a:r>
            <a:r>
              <a:rPr lang="en-US" sz="2000" dirty="0"/>
              <a:t> of alternative meaning/narrative</a:t>
            </a:r>
          </a:p>
          <a:p>
            <a:pPr lvl="1"/>
            <a:r>
              <a:rPr lang="en-US" sz="2400" dirty="0"/>
              <a:t>Consider extent to which alternative thinking can be synthesized with original thinking</a:t>
            </a:r>
          </a:p>
          <a:p>
            <a:pPr lvl="2"/>
            <a:r>
              <a:rPr lang="en-US" sz="2000" dirty="0"/>
              <a:t>Don’t always strive to “resolve” paradox of inverse thinking, when “management” of the paradox may yield more comprehensive and robust strategy.</a:t>
            </a:r>
          </a:p>
          <a:p>
            <a:pPr lvl="1"/>
            <a:endParaRPr lang="en-US" dirty="0"/>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996054043"/>
      </p:ext>
    </p:extLst>
  </p:cSld>
  <p:clrMapOvr>
    <a:masterClrMapping/>
  </p:clrMapOvr>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449. Inaccurate Human Encoding (Mental Models)</a:t>
            </a:r>
            <a:br>
              <a:rPr lang="en-US" sz="2400" dirty="0"/>
            </a:br>
            <a:r>
              <a:rPr lang="en-US" sz="2400" dirty="0"/>
              <a:t>Unforced Error </a:t>
            </a:r>
          </a:p>
        </p:txBody>
      </p:sp>
      <p:sp>
        <p:nvSpPr>
          <p:cNvPr id="3" name="Content Placeholder 2"/>
          <p:cNvSpPr>
            <a:spLocks noGrp="1"/>
          </p:cNvSpPr>
          <p:nvPr>
            <p:ph idx="1"/>
          </p:nvPr>
        </p:nvSpPr>
        <p:spPr/>
        <p:txBody>
          <a:bodyPr>
            <a:normAutofit fontScale="62500" lnSpcReduction="20000"/>
          </a:bodyPr>
          <a:lstStyle/>
          <a:p>
            <a:r>
              <a:rPr lang="en-US" dirty="0"/>
              <a:t>Challenges</a:t>
            </a:r>
          </a:p>
          <a:p>
            <a:pPr lvl="1"/>
            <a:r>
              <a:rPr lang="en-US" dirty="0"/>
              <a:t>Individuals and systems often harm themselves through “unforced errors”</a:t>
            </a:r>
          </a:p>
          <a:p>
            <a:pPr lvl="2"/>
            <a:r>
              <a:rPr lang="en-US" dirty="0"/>
              <a:t>Failure to avoid avoidable harms</a:t>
            </a:r>
          </a:p>
          <a:p>
            <a:pPr lvl="1"/>
            <a:r>
              <a:rPr lang="en-US" dirty="0"/>
              <a:t>Failure to avoid avoidable harms and errors can be caused by:</a:t>
            </a:r>
          </a:p>
          <a:p>
            <a:pPr lvl="2"/>
            <a:r>
              <a:rPr lang="en-US" dirty="0"/>
              <a:t>Failure to recognize causation link of actions and results</a:t>
            </a:r>
          </a:p>
          <a:p>
            <a:pPr lvl="3"/>
            <a:r>
              <a:rPr lang="en-US" dirty="0"/>
              <a:t>In information networks this can be due to lack </a:t>
            </a:r>
            <a:r>
              <a:rPr lang="en-US"/>
              <a:t>of identity</a:t>
            </a:r>
            <a:endParaRPr lang="en-US" dirty="0"/>
          </a:p>
          <a:p>
            <a:pPr lvl="2"/>
            <a:r>
              <a:rPr lang="en-US" dirty="0"/>
              <a:t>Lack of training/education</a:t>
            </a:r>
          </a:p>
          <a:p>
            <a:pPr lvl="1"/>
            <a:endParaRPr lang="en-US" dirty="0"/>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273764092"/>
      </p:ext>
    </p:extLst>
  </p:cSld>
  <p:clrMapOvr>
    <a:masterClrMapping/>
  </p:clrMapOvr>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449. Inaccurate Human Encoding/Decoding (Mental Models)</a:t>
            </a:r>
            <a:br>
              <a:rPr lang="en-US" sz="2400" dirty="0"/>
            </a:br>
            <a:r>
              <a:rPr lang="en-US" sz="2400" dirty="0"/>
              <a:t>Unforced Error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417690674"/>
      </p:ext>
    </p:extLst>
  </p:cSld>
  <p:clrMapOvr>
    <a:masterClrMapping/>
  </p:clrMapOvr>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450. Inaccurate Human Encoding (Mental Models)</a:t>
            </a:r>
            <a:br>
              <a:rPr lang="en-US" sz="2400" dirty="0"/>
            </a:br>
            <a:r>
              <a:rPr lang="en-US" sz="2400" dirty="0"/>
              <a:t>Antifragile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48749470"/>
      </p:ext>
    </p:extLst>
  </p:cSld>
  <p:clrMapOvr>
    <a:masterClrMapping/>
  </p:clrMapOvr>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450. Inaccurate Human Encoding/Decoding (Mental Models)</a:t>
            </a:r>
            <a:br>
              <a:rPr lang="en-US" sz="2400" dirty="0"/>
            </a:br>
            <a:r>
              <a:rPr lang="en-US" sz="2400" dirty="0"/>
              <a:t>Antifragile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22332273"/>
      </p:ext>
    </p:extLst>
  </p:cSld>
  <p:clrMapOvr>
    <a:masterClrMapping/>
  </p:clrMapOvr>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451. Inaccurate Human Encoding (Mental Models)</a:t>
            </a:r>
            <a:br>
              <a:rPr lang="en-US" sz="2400" dirty="0"/>
            </a:br>
            <a:r>
              <a:rPr lang="en-US" sz="2400" dirty="0"/>
              <a:t>First Principles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796275955"/>
      </p:ext>
    </p:extLst>
  </p:cSld>
  <p:clrMapOvr>
    <a:masterClrMapping/>
  </p:clrMapOvr>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451. Inaccurate Human Encoding/Decoding (Mental Models)</a:t>
            </a:r>
            <a:br>
              <a:rPr lang="en-US" sz="2400" dirty="0"/>
            </a:br>
            <a:r>
              <a:rPr lang="en-US" sz="2400" dirty="0"/>
              <a:t>First Principles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6607256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16.  Complexity</a:t>
            </a:r>
          </a:p>
        </p:txBody>
      </p:sp>
      <p:sp>
        <p:nvSpPr>
          <p:cNvPr id="3" name="Content Placeholder 2"/>
          <p:cNvSpPr>
            <a:spLocks noGrp="1"/>
          </p:cNvSpPr>
          <p:nvPr>
            <p:ph idx="1"/>
          </p:nvPr>
        </p:nvSpPr>
        <p:spPr/>
        <p:txBody>
          <a:bodyPr>
            <a:noAutofit/>
          </a:bodyPr>
          <a:lstStyle/>
          <a:p>
            <a:r>
              <a:rPr lang="en-US" sz="1400" dirty="0"/>
              <a:t>Candidate Analytical Frameworks/Metrics/Actions</a:t>
            </a:r>
          </a:p>
          <a:p>
            <a:pPr lvl="1"/>
            <a:r>
              <a:rPr lang="en-US" sz="1400" dirty="0"/>
              <a:t>How measure risk in complex systems?</a:t>
            </a:r>
          </a:p>
          <a:p>
            <a:pPr lvl="2"/>
            <a:r>
              <a:rPr lang="en-US" sz="1400" dirty="0"/>
              <a:t>Metrics/Actions of complex systems associated with</a:t>
            </a:r>
          </a:p>
          <a:p>
            <a:pPr lvl="3"/>
            <a:r>
              <a:rPr lang="en-US" sz="1400" dirty="0"/>
              <a:t>Emergence</a:t>
            </a:r>
          </a:p>
          <a:p>
            <a:pPr lvl="3"/>
            <a:r>
              <a:rPr lang="en-US" sz="1400" dirty="0"/>
              <a:t>Self-Organization</a:t>
            </a:r>
          </a:p>
          <a:p>
            <a:pPr lvl="3"/>
            <a:r>
              <a:rPr lang="en-US" sz="1400" dirty="0"/>
              <a:t>Feedback</a:t>
            </a:r>
          </a:p>
          <a:p>
            <a:pPr lvl="1"/>
            <a:r>
              <a:rPr lang="en-US" sz="1400" dirty="0"/>
              <a:t>For those risk variables that cannot be modeled based on normal distributions, what alternative potential risk models can be applied for complex systems?</a:t>
            </a:r>
          </a:p>
          <a:p>
            <a:pPr lvl="1"/>
            <a:r>
              <a:rPr lang="en-US" sz="1400" dirty="0"/>
              <a:t>Complex systems might invite measurements of fractal dimensionality of deployed technology system.</a:t>
            </a:r>
          </a:p>
          <a:p>
            <a:pPr lvl="2"/>
            <a:r>
              <a:rPr lang="en-US" sz="1400" dirty="0"/>
              <a:t>See English Coastline example </a:t>
            </a:r>
            <a:r>
              <a:rPr lang="en-US" sz="1400" dirty="0">
                <a:hlinkClick r:id="rId2"/>
              </a:rPr>
              <a:t>https://en.wikipedia.org/wiki/Coastline_paradox</a:t>
            </a:r>
            <a:r>
              <a:rPr lang="en-US" sz="1400" dirty="0"/>
              <a:t> </a:t>
            </a:r>
            <a:endParaRPr lang="en-US" sz="1400" dirty="0">
              <a:solidFill>
                <a:srgbClr val="FF0000"/>
              </a:solidFill>
            </a:endParaRPr>
          </a:p>
          <a:p>
            <a:pPr lvl="2"/>
            <a:r>
              <a:rPr lang="en-US" sz="1400" dirty="0"/>
              <a:t>Change in granularity of measurement alters length (an identity attribute) of a coastline</a:t>
            </a:r>
          </a:p>
          <a:p>
            <a:pPr lvl="2"/>
            <a:r>
              <a:rPr lang="en-US" sz="1400" dirty="0"/>
              <a:t>Change in granularity of identity measurement for IM alters identity attribute of person</a:t>
            </a:r>
          </a:p>
          <a:p>
            <a:pPr lvl="3"/>
            <a:r>
              <a:rPr lang="en-US" sz="1400" dirty="0"/>
              <a:t>See OMB 0404, NIST 800-63 – Change “granularity” of identity measurement for different LOAs.</a:t>
            </a:r>
          </a:p>
          <a:p>
            <a:r>
              <a:rPr lang="en-US" sz="1400" dirty="0"/>
              <a:t>Source and measure of criticality?</a:t>
            </a:r>
          </a:p>
          <a:p>
            <a:pPr lvl="1"/>
            <a:r>
              <a:rPr lang="en-US" sz="1400" dirty="0">
                <a:solidFill>
                  <a:srgbClr val="000000"/>
                </a:solidFill>
              </a:rPr>
              <a:t>See: From Wikipedia:  The </a:t>
            </a:r>
            <a:r>
              <a:rPr lang="en-US" sz="1400" b="1" dirty="0">
                <a:solidFill>
                  <a:srgbClr val="000000"/>
                </a:solidFill>
              </a:rPr>
              <a:t>stability of Boolean networks</a:t>
            </a:r>
            <a:r>
              <a:rPr lang="en-US" sz="1400" dirty="0">
                <a:solidFill>
                  <a:srgbClr val="000000"/>
                </a:solidFill>
              </a:rPr>
              <a:t> depends on the connections of their nodes</a:t>
            </a:r>
          </a:p>
          <a:p>
            <a:pPr lvl="1"/>
            <a:r>
              <a:rPr lang="en-US" sz="1400" dirty="0"/>
              <a:t>[Other?]</a:t>
            </a:r>
          </a:p>
          <a:p>
            <a:r>
              <a:rPr lang="en-US" sz="1400" dirty="0"/>
              <a:t>References:</a:t>
            </a:r>
          </a:p>
          <a:p>
            <a:endParaRPr lang="en-US" sz="1400" baseline="30000" dirty="0"/>
          </a:p>
        </p:txBody>
      </p:sp>
    </p:spTree>
    <p:extLst>
      <p:ext uri="{BB962C8B-B14F-4D97-AF65-F5344CB8AC3E}">
        <p14:creationId xmlns:p14="http://schemas.microsoft.com/office/powerpoint/2010/main" val="2435904558"/>
      </p:ext>
    </p:extLst>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452. Inaccurate Human Encoding (Mental Models)</a:t>
            </a:r>
            <a:br>
              <a:rPr lang="en-US" sz="2400" dirty="0"/>
            </a:br>
            <a:r>
              <a:rPr lang="en-US" sz="2400" dirty="0"/>
              <a:t>De-Risking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239433002"/>
      </p:ext>
    </p:extLst>
  </p:cSld>
  <p:clrMapOvr>
    <a:masterClrMapping/>
  </p:clrMapOvr>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452. Inaccurate Human Encoding/Decoding (Mental Models)</a:t>
            </a:r>
            <a:br>
              <a:rPr lang="en-US" sz="2400" dirty="0"/>
            </a:br>
            <a:r>
              <a:rPr lang="en-US" sz="2400" dirty="0"/>
              <a:t>De-Risking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533654313"/>
      </p:ext>
    </p:extLst>
  </p:cSld>
  <p:clrMapOvr>
    <a:masterClrMapping/>
  </p:clrMapOvr>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453. Inaccurate Human Encoding (Mental Models)</a:t>
            </a:r>
            <a:br>
              <a:rPr lang="en-US" sz="2400" dirty="0"/>
            </a:br>
            <a:r>
              <a:rPr lang="en-US" sz="2400" dirty="0"/>
              <a:t>Premature Optimization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4066529389"/>
      </p:ext>
    </p:extLst>
  </p:cSld>
  <p:clrMapOvr>
    <a:masterClrMapping/>
  </p:clrMapOvr>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453. Inaccurate Human Encoding/Decoding (Mental Models)</a:t>
            </a:r>
            <a:br>
              <a:rPr lang="en-US" sz="2400" dirty="0"/>
            </a:br>
            <a:r>
              <a:rPr lang="en-US" sz="2400" dirty="0"/>
              <a:t>Premature Optimization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852678354"/>
      </p:ext>
    </p:extLst>
  </p:cSld>
  <p:clrMapOvr>
    <a:masterClrMapping/>
  </p:clrMapOvr>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454. Inaccurate Human Encoding (Mental Models)</a:t>
            </a:r>
            <a:br>
              <a:rPr lang="en-US" sz="2400" dirty="0"/>
            </a:br>
            <a:r>
              <a:rPr lang="en-US" sz="2400" dirty="0"/>
              <a:t>Minimum Viable Product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23836794"/>
      </p:ext>
    </p:extLst>
  </p:cSld>
  <p:clrMapOvr>
    <a:masterClrMapping/>
  </p:clrMapOvr>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454. Inaccurate Human Encoding/Decoding (Mental Models)</a:t>
            </a:r>
            <a:br>
              <a:rPr lang="en-US" sz="2400" dirty="0"/>
            </a:br>
            <a:r>
              <a:rPr lang="en-US" sz="2400" dirty="0"/>
              <a:t>Minimum Viable Product</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114652350"/>
      </p:ext>
    </p:extLst>
  </p:cSld>
  <p:clrMapOvr>
    <a:masterClrMapping/>
  </p:clrMapOvr>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455. Inaccurate Human Encoding (Mental Models)</a:t>
            </a:r>
            <a:br>
              <a:rPr lang="en-US" sz="2400" dirty="0"/>
            </a:br>
            <a:r>
              <a:rPr lang="en-US" sz="2400" dirty="0"/>
              <a:t>Ockham’s Razor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428514933"/>
      </p:ext>
    </p:extLst>
  </p:cSld>
  <p:clrMapOvr>
    <a:masterClrMapping/>
  </p:clrMapOvr>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455. Inaccurate Human Encoding/Decoding (Mental Models)</a:t>
            </a:r>
            <a:br>
              <a:rPr lang="en-US" sz="2400" dirty="0"/>
            </a:br>
            <a:r>
              <a:rPr lang="en-US" sz="2400" dirty="0"/>
              <a:t>Ockham’s Razor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104571776"/>
      </p:ext>
    </p:extLst>
  </p:cSld>
  <p:clrMapOvr>
    <a:masterClrMapping/>
  </p:clrMapOvr>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456. Inaccurate Human Encoding (Mental Models)</a:t>
            </a:r>
            <a:br>
              <a:rPr lang="en-US" sz="2400" dirty="0"/>
            </a:br>
            <a:r>
              <a:rPr lang="en-US" sz="2400" dirty="0"/>
              <a:t>Conjunction Fallacy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822610631"/>
      </p:ext>
    </p:extLst>
  </p:cSld>
  <p:clrMapOvr>
    <a:masterClrMapping/>
  </p:clrMapOvr>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456. Inaccurate Human Encoding/Decoding (Mental Models)</a:t>
            </a:r>
            <a:br>
              <a:rPr lang="en-US" sz="2400" dirty="0"/>
            </a:br>
            <a:r>
              <a:rPr lang="en-US" sz="2400" dirty="0"/>
              <a:t>Conjunction Fallacy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3760797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17.  Group Recruitment/Collective Efficacy/Neighborhood Watch</a:t>
            </a:r>
          </a:p>
        </p:txBody>
      </p:sp>
      <p:sp>
        <p:nvSpPr>
          <p:cNvPr id="3" name="Content Placeholder 2"/>
          <p:cNvSpPr>
            <a:spLocks noGrp="1"/>
          </p:cNvSpPr>
          <p:nvPr>
            <p:ph idx="1"/>
          </p:nvPr>
        </p:nvSpPr>
        <p:spPr/>
        <p:txBody>
          <a:bodyPr>
            <a:normAutofit fontScale="70000" lnSpcReduction="20000"/>
          </a:bodyPr>
          <a:lstStyle/>
          <a:p>
            <a:r>
              <a:rPr lang="en-US" dirty="0"/>
              <a:t>Challenges</a:t>
            </a:r>
          </a:p>
          <a:p>
            <a:pPr lvl="1"/>
            <a:r>
              <a:rPr lang="en-US" dirty="0"/>
              <a:t>In distributed socio-technical systems, such as the Internet, humans (and their institutions) are not just beneficiaries of the value of the system, but are also critical components of its operation.</a:t>
            </a:r>
          </a:p>
          <a:p>
            <a:pPr lvl="1"/>
            <a:r>
              <a:rPr lang="en-US" dirty="0"/>
              <a:t>How does the system and/or technology help to cohere the behavior of populations of humans (in their respective roles as consumers, viewers, citizens, etc.) to deliver benefits that individuals cannot achieve unilaterally?</a:t>
            </a:r>
          </a:p>
          <a:p>
            <a:pPr lvl="1"/>
            <a:r>
              <a:rPr lang="en-US" dirty="0"/>
              <a:t>If the system and/or technology value proposition to improve security, IM or privacy depends on broad adoption, in what ways does the system and/or technology motivate, induce or accommodate individual participation?</a:t>
            </a:r>
          </a:p>
          <a:p>
            <a:pPr lvl="1"/>
            <a:r>
              <a:rPr lang="en-US" dirty="0"/>
              <a:t>[Other?]</a:t>
            </a:r>
          </a:p>
          <a:p>
            <a:r>
              <a:rPr lang="en-US" dirty="0"/>
              <a:t>References:</a:t>
            </a:r>
          </a:p>
          <a:p>
            <a:endParaRPr lang="en-US" dirty="0"/>
          </a:p>
          <a:p>
            <a:endParaRPr lang="en-US" dirty="0"/>
          </a:p>
        </p:txBody>
      </p:sp>
    </p:spTree>
    <p:extLst>
      <p:ext uri="{BB962C8B-B14F-4D97-AF65-F5344CB8AC3E}">
        <p14:creationId xmlns:p14="http://schemas.microsoft.com/office/powerpoint/2010/main" val="3797896447"/>
      </p:ext>
    </p:extLst>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457. Inaccurate Human Encoding (Mental Models)</a:t>
            </a:r>
            <a:br>
              <a:rPr lang="en-US" sz="2400" dirty="0"/>
            </a:br>
            <a:r>
              <a:rPr lang="en-US" sz="2400" dirty="0"/>
              <a:t>Overfitting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937492685"/>
      </p:ext>
    </p:extLst>
  </p:cSld>
  <p:clrMapOvr>
    <a:masterClrMapping/>
  </p:clrMapOvr>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457. Inaccurate Human Encoding/Decoding (Mental Models)</a:t>
            </a:r>
            <a:br>
              <a:rPr lang="en-US" sz="2400" dirty="0"/>
            </a:br>
            <a:r>
              <a:rPr lang="en-US" sz="2400" dirty="0"/>
              <a:t>Overfitting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032285369"/>
      </p:ext>
    </p:extLst>
  </p:cSld>
  <p:clrMapOvr>
    <a:masterClrMapping/>
  </p:clrMapOvr>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458. Inaccurate Human Encoding (Mental Models)</a:t>
            </a:r>
            <a:br>
              <a:rPr lang="en-US" sz="2400" dirty="0"/>
            </a:br>
            <a:r>
              <a:rPr lang="en-US" sz="2400" dirty="0"/>
              <a:t>Frame of Reference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355275684"/>
      </p:ext>
    </p:extLst>
  </p:cSld>
  <p:clrMapOvr>
    <a:masterClrMapping/>
  </p:clrMapOvr>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458. Inaccurate Human Encoding/Decoding (Mental Models)</a:t>
            </a:r>
            <a:br>
              <a:rPr lang="en-US" sz="2400" dirty="0"/>
            </a:br>
            <a:r>
              <a:rPr lang="en-US" sz="2400" dirty="0"/>
              <a:t>Frame of Reference</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1286172966"/>
      </p:ext>
    </p:extLst>
  </p:cSld>
  <p:clrMapOvr>
    <a:masterClrMapping/>
  </p:clrMapOvr>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459. Inaccurate Human Encoding (Mental Models)</a:t>
            </a:r>
            <a:br>
              <a:rPr lang="en-US" sz="2400" dirty="0"/>
            </a:br>
            <a:r>
              <a:rPr lang="en-US" sz="2400" dirty="0"/>
              <a:t>Framing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57239535"/>
      </p:ext>
    </p:extLst>
  </p:cSld>
  <p:clrMapOvr>
    <a:masterClrMapping/>
  </p:clrMapOvr>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459. Inaccurate Human Encoding/Decoding (Mental Models)</a:t>
            </a:r>
            <a:br>
              <a:rPr lang="en-US" sz="2400" dirty="0"/>
            </a:br>
            <a:r>
              <a:rPr lang="en-US" sz="2400" dirty="0"/>
              <a:t>Framing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986013613"/>
      </p:ext>
    </p:extLst>
  </p:cSld>
  <p:clrMapOvr>
    <a:masterClrMapping/>
  </p:clrMapOvr>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460. Inaccurate Human Encoding (Mental Models)</a:t>
            </a:r>
            <a:br>
              <a:rPr lang="en-US" sz="2400" dirty="0"/>
            </a:br>
            <a:r>
              <a:rPr lang="en-US" sz="2400" dirty="0"/>
              <a:t>Nudging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335464981"/>
      </p:ext>
    </p:extLst>
  </p:cSld>
  <p:clrMapOvr>
    <a:masterClrMapping/>
  </p:clrMapOvr>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460. Inaccurate Human Encoding/Decoding (Mental Models)</a:t>
            </a:r>
            <a:br>
              <a:rPr lang="en-US" sz="2400" dirty="0"/>
            </a:br>
            <a:r>
              <a:rPr lang="en-US" sz="2400" dirty="0"/>
              <a:t>Nudging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514775064"/>
      </p:ext>
    </p:extLst>
  </p:cSld>
  <p:clrMapOvr>
    <a:masterClrMapping/>
  </p:clrMapOvr>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461. Inaccurate Human Encoding (Mental Models)</a:t>
            </a:r>
            <a:br>
              <a:rPr lang="en-US" sz="2400" dirty="0"/>
            </a:br>
            <a:r>
              <a:rPr lang="en-US" sz="2400" dirty="0"/>
              <a:t>Anchoring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3181128003"/>
      </p:ext>
    </p:extLst>
  </p:cSld>
  <p:clrMapOvr>
    <a:masterClrMapping/>
  </p:clrMapOvr>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461. Inaccurate Human Encoding/Decoding (Mental Models)</a:t>
            </a:r>
            <a:br>
              <a:rPr lang="en-US" sz="2400" dirty="0"/>
            </a:br>
            <a:r>
              <a:rPr lang="en-US" sz="2400" dirty="0"/>
              <a:t>Anchoring</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35248587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17.  Group Recruitment/Collective Efficacy/Neighborhood Watch</a:t>
            </a:r>
          </a:p>
        </p:txBody>
      </p:sp>
      <p:sp>
        <p:nvSpPr>
          <p:cNvPr id="3" name="Content Placeholder 2"/>
          <p:cNvSpPr>
            <a:spLocks noGrp="1"/>
          </p:cNvSpPr>
          <p:nvPr>
            <p:ph idx="1"/>
          </p:nvPr>
        </p:nvSpPr>
        <p:spPr/>
        <p:txBody>
          <a:bodyPr>
            <a:normAutofit fontScale="47500" lnSpcReduction="20000"/>
          </a:bodyPr>
          <a:lstStyle/>
          <a:p>
            <a:r>
              <a:rPr lang="en-US" dirty="0"/>
              <a:t>Candidate Analytical Frameworks/Metrics/Actions</a:t>
            </a:r>
          </a:p>
          <a:p>
            <a:pPr lvl="1"/>
            <a:r>
              <a:rPr lang="en-US" dirty="0"/>
              <a:t>Nectar-based networks</a:t>
            </a:r>
          </a:p>
          <a:p>
            <a:pPr lvl="2"/>
            <a:r>
              <a:rPr lang="en-US" dirty="0"/>
              <a:t>Provide benefit to attract participation with incidental benefits to participants and/or third parties</a:t>
            </a:r>
          </a:p>
          <a:p>
            <a:pPr lvl="3"/>
            <a:r>
              <a:rPr lang="en-US" dirty="0"/>
              <a:t>Network TV advertising model</a:t>
            </a:r>
          </a:p>
          <a:p>
            <a:pPr lvl="3"/>
            <a:r>
              <a:rPr lang="en-US" dirty="0"/>
              <a:t>Retail banking model</a:t>
            </a:r>
          </a:p>
          <a:p>
            <a:pPr lvl="3"/>
            <a:r>
              <a:rPr lang="en-US" dirty="0"/>
              <a:t>Internet advertising model</a:t>
            </a:r>
          </a:p>
          <a:p>
            <a:pPr lvl="1"/>
            <a:r>
              <a:rPr lang="en-US" dirty="0"/>
              <a:t>“Catch 22” of social network value propositions</a:t>
            </a:r>
          </a:p>
          <a:p>
            <a:pPr lvl="2"/>
            <a:r>
              <a:rPr lang="en-US" dirty="0"/>
              <a:t>Efficacy of solution depends on broad adoption AND</a:t>
            </a:r>
          </a:p>
          <a:p>
            <a:pPr lvl="2"/>
            <a:r>
              <a:rPr lang="en-US" dirty="0"/>
              <a:t>Broad adoption is dependent on efficacy of solution</a:t>
            </a:r>
          </a:p>
          <a:p>
            <a:pPr lvl="3"/>
            <a:r>
              <a:rPr lang="en-US" dirty="0"/>
              <a:t>E.g., Under what conditions would you migrate to a social network alternative with only 100 members?</a:t>
            </a:r>
          </a:p>
          <a:p>
            <a:pPr lvl="1"/>
            <a:r>
              <a:rPr lang="en-US" u="sng" dirty="0"/>
              <a:t>Standards for safety and risk reduction recruits populations</a:t>
            </a:r>
          </a:p>
          <a:p>
            <a:pPr lvl="2"/>
            <a:r>
              <a:rPr lang="en-US" dirty="0"/>
              <a:t>E.g., Fast food chain restaurants (voluntary commercial standard franchise agreements (and purchasing and licensing relationships) yield reliability of performance of socio-technical systems (cook + food + preparation protocols) at fast food restaurants)</a:t>
            </a:r>
          </a:p>
          <a:p>
            <a:pPr lvl="2"/>
            <a:r>
              <a:rPr lang="en-US" dirty="0"/>
              <a:t>E.g., Red light means stop (compelled standard yields reliability of performance of socio-technical systems (driver + car + traffic light) for enhanced safety at highway crossings)</a:t>
            </a:r>
          </a:p>
          <a:p>
            <a:pPr lvl="1"/>
            <a:r>
              <a:rPr lang="en-US" u="sng" dirty="0"/>
              <a:t>Purpose recruits populations</a:t>
            </a:r>
          </a:p>
          <a:p>
            <a:pPr lvl="2"/>
            <a:r>
              <a:rPr lang="en-US" dirty="0"/>
              <a:t>SETI, Fold-it (Protein folding library), Other. </a:t>
            </a:r>
          </a:p>
          <a:p>
            <a:pPr lvl="2"/>
            <a:r>
              <a:rPr lang="en-US" dirty="0"/>
              <a:t>Awareness of different communities of interest based on geographic and non=geographic groupings.</a:t>
            </a:r>
          </a:p>
          <a:p>
            <a:pPr lvl="1"/>
            <a:r>
              <a:rPr lang="en-US" u="sng" dirty="0"/>
              <a:t>Convenience/Cost savings recruits populations</a:t>
            </a:r>
          </a:p>
          <a:p>
            <a:pPr lvl="2"/>
            <a:r>
              <a:rPr lang="en-US" dirty="0"/>
              <a:t>eBay and Uber and AirBNB and. . .</a:t>
            </a:r>
          </a:p>
          <a:p>
            <a:pPr lvl="2"/>
            <a:r>
              <a:rPr lang="en-US" dirty="0"/>
              <a:t>PCI-DSS for payment cards</a:t>
            </a:r>
          </a:p>
          <a:p>
            <a:pPr lvl="2"/>
            <a:r>
              <a:rPr lang="en-US" dirty="0"/>
              <a:t>Etc.</a:t>
            </a:r>
          </a:p>
          <a:p>
            <a:pPr lvl="1"/>
            <a:r>
              <a:rPr lang="en-US" dirty="0"/>
              <a:t>[Other?]</a:t>
            </a:r>
          </a:p>
          <a:p>
            <a:r>
              <a:rPr lang="en-US" dirty="0"/>
              <a:t>References:</a:t>
            </a:r>
          </a:p>
          <a:p>
            <a:endParaRPr lang="en-US" dirty="0"/>
          </a:p>
        </p:txBody>
      </p:sp>
    </p:spTree>
    <p:extLst>
      <p:ext uri="{BB962C8B-B14F-4D97-AF65-F5344CB8AC3E}">
        <p14:creationId xmlns:p14="http://schemas.microsoft.com/office/powerpoint/2010/main" val="4206672684"/>
      </p:ext>
    </p:extLst>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462. Inaccurate Human Encoding (Mental Models)</a:t>
            </a:r>
            <a:br>
              <a:rPr lang="en-US" sz="2400" dirty="0"/>
            </a:br>
            <a:r>
              <a:rPr lang="en-US" sz="2400" dirty="0"/>
              <a:t>Availability Bias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725253761"/>
      </p:ext>
    </p:extLst>
  </p:cSld>
  <p:clrMapOvr>
    <a:masterClrMapping/>
  </p:clrMapOvr>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462. Inaccurate Human Encoding/Decoding (Mental Models)</a:t>
            </a:r>
            <a:br>
              <a:rPr lang="en-US" sz="2400" dirty="0"/>
            </a:br>
            <a:r>
              <a:rPr lang="en-US" sz="2400" dirty="0"/>
              <a:t>Availability Bias</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490518271"/>
      </p:ext>
    </p:extLst>
  </p:cSld>
  <p:clrMapOvr>
    <a:masterClrMapping/>
  </p:clrMapOvr>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463. Inaccurate Human Encoding (Mental Models)</a:t>
            </a:r>
            <a:br>
              <a:rPr lang="en-US" sz="2400" dirty="0"/>
            </a:br>
            <a:r>
              <a:rPr lang="en-US" sz="2400" dirty="0"/>
              <a:t>The Third Story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403051826"/>
      </p:ext>
    </p:extLst>
  </p:cSld>
  <p:clrMapOvr>
    <a:masterClrMapping/>
  </p:clrMapOvr>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463. Inaccurate Human Encoding/Decoding (Mental Models)</a:t>
            </a:r>
            <a:br>
              <a:rPr lang="en-US" sz="2400" dirty="0"/>
            </a:br>
            <a:r>
              <a:rPr lang="en-US" sz="2400" dirty="0"/>
              <a:t>The Third Story</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4205628699"/>
      </p:ext>
    </p:extLst>
  </p:cSld>
  <p:clrMapOvr>
    <a:masterClrMapping/>
  </p:clrMapOvr>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464. Inaccurate Human Encoding (Mental Models)</a:t>
            </a:r>
            <a:br>
              <a:rPr lang="en-US" sz="2400" dirty="0"/>
            </a:br>
            <a:r>
              <a:rPr lang="en-US" sz="2400" dirty="0"/>
              <a:t>Most Respectful Interpretation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2548568834"/>
      </p:ext>
    </p:extLst>
  </p:cSld>
  <p:clrMapOvr>
    <a:masterClrMapping/>
  </p:clrMapOvr>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464. Inaccurate Human Encoding/Decoding (Mental Models)</a:t>
            </a:r>
            <a:br>
              <a:rPr lang="en-US" sz="2400" dirty="0"/>
            </a:br>
            <a:r>
              <a:rPr lang="en-US" sz="2400" dirty="0"/>
              <a:t>Most Respectful Interpretation</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960907501"/>
      </p:ext>
    </p:extLst>
  </p:cSld>
  <p:clrMapOvr>
    <a:masterClrMapping/>
  </p:clrMapOvr>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465. Inaccurate Human Encoding (Mental Models)</a:t>
            </a:r>
            <a:br>
              <a:rPr lang="en-US" sz="2400" dirty="0"/>
            </a:br>
            <a:r>
              <a:rPr lang="en-US" sz="2400" dirty="0"/>
              <a:t>Hanlon’s Razor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1600710942"/>
      </p:ext>
    </p:extLst>
  </p:cSld>
  <p:clrMapOvr>
    <a:masterClrMapping/>
  </p:clrMapOvr>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465. Inaccurate Human Encoding/Decoding (Mental Models)</a:t>
            </a:r>
            <a:br>
              <a:rPr lang="en-US" sz="2400" dirty="0"/>
            </a:br>
            <a:r>
              <a:rPr lang="en-US" sz="2400" dirty="0"/>
              <a:t>Hanlon’s Razor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760053228"/>
      </p:ext>
    </p:extLst>
  </p:cSld>
  <p:clrMapOvr>
    <a:masterClrMapping/>
  </p:clrMapOvr>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466. Inaccurate Human Encoding (Mental Models)</a:t>
            </a:r>
            <a:br>
              <a:rPr lang="en-US" sz="2400" dirty="0"/>
            </a:br>
            <a:r>
              <a:rPr lang="en-US" sz="2400" dirty="0"/>
              <a:t>Fundamental Attribution Error </a:t>
            </a:r>
          </a:p>
        </p:txBody>
      </p:sp>
      <p:sp>
        <p:nvSpPr>
          <p:cNvPr id="3" name="Content Placeholder 2"/>
          <p:cNvSpPr>
            <a:spLocks noGrp="1"/>
          </p:cNvSpPr>
          <p:nvPr>
            <p:ph idx="1"/>
          </p:nvPr>
        </p:nvSpPr>
        <p:spPr/>
        <p:txBody>
          <a:bodyPr>
            <a:normAutofit fontScale="92500" lnSpcReduction="20000"/>
          </a:bodyPr>
          <a:lstStyle/>
          <a:p>
            <a:r>
              <a:rPr lang="en-US" dirty="0"/>
              <a:t>Challenges</a:t>
            </a:r>
          </a:p>
          <a:p>
            <a:pPr lvl="1"/>
            <a:endParaRPr lang="en-US" dirty="0"/>
          </a:p>
          <a:p>
            <a:pPr lvl="1"/>
            <a:r>
              <a:rPr lang="en-US" dirty="0"/>
              <a:t>[Other?]</a:t>
            </a:r>
          </a:p>
          <a:p>
            <a:r>
              <a:rPr lang="en-US" dirty="0"/>
              <a:t>References</a:t>
            </a:r>
          </a:p>
          <a:p>
            <a:pPr lvl="1"/>
            <a:r>
              <a:rPr lang="en-US" dirty="0"/>
              <a:t>Model defined:</a:t>
            </a:r>
          </a:p>
          <a:p>
            <a:pPr lvl="1"/>
            <a:r>
              <a:rPr lang="en-US" dirty="0"/>
              <a:t>For “General” challenges of Mental Models see slide 785</a:t>
            </a:r>
          </a:p>
          <a:p>
            <a:pPr lvl="1"/>
            <a:r>
              <a:rPr lang="en-US" sz="1800" dirty="0"/>
              <a:t>Atlas entries 409-784 were brought to the attention of Atlas authors by the excellent book  ”Super Thinking - The Big Book of Mental Models” by Weinberg and McCann (Penguin, 2019).  The Atlas expands on each such model. The Atlas entries reflect the authors’ order of model presentation to aid readers who would benefit from the delightful narrative through which the authors weave together the various cognitive support structures.</a:t>
            </a:r>
          </a:p>
          <a:p>
            <a:pPr lvl="1"/>
            <a:endParaRPr lang="en-US" dirty="0"/>
          </a:p>
          <a:p>
            <a:endParaRPr lang="en-US" dirty="0"/>
          </a:p>
        </p:txBody>
      </p:sp>
    </p:spTree>
    <p:extLst>
      <p:ext uri="{BB962C8B-B14F-4D97-AF65-F5344CB8AC3E}">
        <p14:creationId xmlns:p14="http://schemas.microsoft.com/office/powerpoint/2010/main" val="803440517"/>
      </p:ext>
    </p:extLst>
  </p:cSld>
  <p:clrMapOvr>
    <a:masterClrMapping/>
  </p:clrMapOvr>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466. Inaccurate Human Encoding/Decoding (Mental Models)</a:t>
            </a:r>
            <a:br>
              <a:rPr lang="en-US" sz="2400" dirty="0"/>
            </a:br>
            <a:r>
              <a:rPr lang="en-US" sz="2400" dirty="0"/>
              <a:t>Fundamental Attribution Error</a:t>
            </a:r>
            <a:br>
              <a:rPr lang="en-US" sz="2400" dirty="0"/>
            </a:br>
            <a:r>
              <a:rPr lang="en-US" sz="2400" dirty="0"/>
              <a:t> </a:t>
            </a:r>
          </a:p>
        </p:txBody>
      </p:sp>
      <p:sp>
        <p:nvSpPr>
          <p:cNvPr id="3" name="Content Placeholder 2"/>
          <p:cNvSpPr>
            <a:spLocks noGrp="1"/>
          </p:cNvSpPr>
          <p:nvPr>
            <p:ph idx="1"/>
          </p:nvPr>
        </p:nvSpPr>
        <p:spPr/>
        <p:txBody>
          <a:bodyPr>
            <a:normAutofit/>
          </a:bodyPr>
          <a:lstStyle/>
          <a:p>
            <a:r>
              <a:rPr lang="en-US" sz="2800" dirty="0"/>
              <a:t>Candidate Analytical Frameworks/Metrics/Actions</a:t>
            </a:r>
          </a:p>
          <a:p>
            <a:pPr lvl="1"/>
            <a:r>
              <a:rPr lang="en-US" dirty="0"/>
              <a:t>[Other?]</a:t>
            </a:r>
          </a:p>
          <a:p>
            <a:r>
              <a:rPr lang="en-US" dirty="0"/>
              <a:t>References</a:t>
            </a:r>
          </a:p>
          <a:p>
            <a:pPr lvl="1"/>
            <a:r>
              <a:rPr lang="en-US" sz="1600" dirty="0"/>
              <a:t>Entries on slides 409-785 apply titles from (and are presented in the order found in) the book “Super Thinking – The Big Book of Mental Models” by Weinberg and McCann (Portfolio/Penguin 2019).  </a:t>
            </a:r>
          </a:p>
        </p:txBody>
      </p:sp>
    </p:spTree>
    <p:extLst>
      <p:ext uri="{BB962C8B-B14F-4D97-AF65-F5344CB8AC3E}">
        <p14:creationId xmlns:p14="http://schemas.microsoft.com/office/powerpoint/2010/main" val="2899636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81108</TotalTime>
  <Words>195283</Words>
  <Application>Microsoft Macintosh PowerPoint</Application>
  <PresentationFormat>On-screen Show (4:3)</PresentationFormat>
  <Paragraphs>15269</Paragraphs>
  <Slides>1737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1737</vt:i4>
      </vt:variant>
    </vt:vector>
  </HeadingPairs>
  <TitlesOfParts>
    <vt:vector size="1740" baseType="lpstr">
      <vt:lpstr>Arial</vt:lpstr>
      <vt:lpstr>Calibri</vt:lpstr>
      <vt:lpstr>Office Theme</vt:lpstr>
      <vt:lpstr>Atlas of Information Risk Maps - A Practical Guide to Navigating  800+ Categories of  Networked Information System Risks  and  Cybersecurity/Privacy Threat Vectors and Vulnerabilities  at and beyond Perimeter(s) 2.0</vt:lpstr>
      <vt:lpstr>ATLAS OVERVIEW</vt:lpstr>
      <vt:lpstr>The Unintended Consequences of the Internet –  Failed and Weaponized Institutions</vt:lpstr>
      <vt:lpstr>Urgent Need For Situational Awareness  in Socio-Technical Systems That Host  Exponentially Expanding Interaction Landscape</vt:lpstr>
      <vt:lpstr>An Atlas to Measure and Map Information Risk  Beyond Network Perimeter 1.0</vt:lpstr>
      <vt:lpstr>Proposal to Map Threats, Vulnerabilities and Risks at  Network Perimeter 2.0</vt:lpstr>
      <vt:lpstr>AAAA Threats</vt:lpstr>
      <vt:lpstr>Socio-Technical Solutions for  Socio-Technical Problems</vt:lpstr>
      <vt:lpstr>IRSIRI Perimeter(s) 2.0 Mapping Tool </vt:lpstr>
      <vt:lpstr>Notes for Atlas Users and “Risk Cartographers”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Atlas of Risk Maps (table of contents)</vt:lpstr>
      <vt:lpstr>1.  Time</vt:lpstr>
      <vt:lpstr>1.  Time</vt:lpstr>
      <vt:lpstr>2.  Scale</vt:lpstr>
      <vt:lpstr>2.  Scale</vt:lpstr>
      <vt:lpstr> 3.  Scope</vt:lpstr>
      <vt:lpstr>3.  Scope</vt:lpstr>
      <vt:lpstr>4.  Stakeholder Type</vt:lpstr>
      <vt:lpstr>4.  Stakeholder Type</vt:lpstr>
      <vt:lpstr>5.  Community of Interest</vt:lpstr>
      <vt:lpstr>5.  Community of Interest</vt:lpstr>
      <vt:lpstr>6.  Bias - Individual</vt:lpstr>
      <vt:lpstr>6.  Bias - Individual</vt:lpstr>
      <vt:lpstr>7.  Bias -Institutional</vt:lpstr>
      <vt:lpstr>7.  Bias -Institutional</vt:lpstr>
      <vt:lpstr>8.  Bias - Sectorial</vt:lpstr>
      <vt:lpstr>8.  Bias - Sectorial</vt:lpstr>
      <vt:lpstr>9.  Bias – National/Cultural</vt:lpstr>
      <vt:lpstr>10.  Bias – Analytical/Statistical  </vt:lpstr>
      <vt:lpstr>10.  Bias – Analytical/Statistical </vt:lpstr>
      <vt:lpstr>11.  Reliability/Predictability/Trust</vt:lpstr>
      <vt:lpstr>11.  Reliability/Predictability/Trust</vt:lpstr>
      <vt:lpstr>12.  Individual Attributes/Training/Education/Experience</vt:lpstr>
      <vt:lpstr>12.  Individual Attributes/Training/Education/Experience</vt:lpstr>
      <vt:lpstr>13.  Economic Incentives</vt:lpstr>
      <vt:lpstr>13.  Economic Incentives</vt:lpstr>
      <vt:lpstr>14.  Economic Setting</vt:lpstr>
      <vt:lpstr>14.  Economic Setting</vt:lpstr>
      <vt:lpstr>15.  Central v Distributed Architecture</vt:lpstr>
      <vt:lpstr>15.  Central v Distributed Architecture</vt:lpstr>
      <vt:lpstr>16.  Complexity</vt:lpstr>
      <vt:lpstr>16.  Complexity</vt:lpstr>
      <vt:lpstr>17.  Group Recruitment/Collective Efficacy/Neighborhood Watch</vt:lpstr>
      <vt:lpstr>17.  Group Recruitment/Collective Efficacy/Neighborhood Watch</vt:lpstr>
      <vt:lpstr>18.  Dual Use Issues/Weaponization</vt:lpstr>
      <vt:lpstr>18.  Dual Use Issues/Weaponization</vt:lpstr>
      <vt:lpstr>19.  Socio-Technical Integration Issues</vt:lpstr>
      <vt:lpstr>19.  Socio-Technical Integration Issues</vt:lpstr>
      <vt:lpstr>20.  Exponential Data and Interaction Growth</vt:lpstr>
      <vt:lpstr>20.  Exponential Data and Interaction Growth</vt:lpstr>
      <vt:lpstr>21.  New Metrics in Markets </vt:lpstr>
      <vt:lpstr>21.  New Metrics in Markets </vt:lpstr>
      <vt:lpstr>22.  New Metrics in System Performance Evaluation</vt:lpstr>
      <vt:lpstr>22.  New Metrics in System Performance Evaluation</vt:lpstr>
      <vt:lpstr>23.  Death of Secrecy Challenge</vt:lpstr>
      <vt:lpstr>23.  Death of Secrecy Challenge</vt:lpstr>
      <vt:lpstr>24.  Uncanny Valley</vt:lpstr>
      <vt:lpstr>24.  Uncanny Valley</vt:lpstr>
      <vt:lpstr>25.  Infinite Duplication</vt:lpstr>
      <vt:lpstr>25.  Infinite Duplication</vt:lpstr>
      <vt:lpstr>26.  Re-identification Challenges</vt:lpstr>
      <vt:lpstr>26.  Re-identification Challenges</vt:lpstr>
      <vt:lpstr>27.  Incidental Harms and  Unintended Consequences</vt:lpstr>
      <vt:lpstr>27.  Incidental Harms and  Unintended Consequences</vt:lpstr>
      <vt:lpstr>28.  Supply Chain/Outsourcing Risk</vt:lpstr>
      <vt:lpstr>28.  Supply Chain/Outsourcing Risk</vt:lpstr>
      <vt:lpstr>29.  Psychology</vt:lpstr>
      <vt:lpstr>29.  Psychology</vt:lpstr>
      <vt:lpstr>30.  User Role Profiles</vt:lpstr>
      <vt:lpstr>30.  User Role Profiles</vt:lpstr>
      <vt:lpstr>31.  System and/or Technology  Niche Fitness</vt:lpstr>
      <vt:lpstr>31.  System and/or Technology  Niche Fitness</vt:lpstr>
      <vt:lpstr>32.  Governance Assumptions</vt:lpstr>
      <vt:lpstr>32.  Governance Assumptions</vt:lpstr>
      <vt:lpstr>33.  Interfaces/UI</vt:lpstr>
      <vt:lpstr>33.  Interfaces/UI</vt:lpstr>
      <vt:lpstr>34.  Privacy Legal Causes of Action –  Intrusion on Seclusion</vt:lpstr>
      <vt:lpstr>34.  Privacy Legal Causes of Action –  Intrusion on Seclusion</vt:lpstr>
      <vt:lpstr>35.  Privacy Legal Causes of Action –  Publication of Private Facts</vt:lpstr>
      <vt:lpstr>35.  Privacy Legal Causes of Action –  Publication of Private Facts</vt:lpstr>
      <vt:lpstr>36.  Privacy Legal Causes of Action –  Defamation (Libel and Slander)</vt:lpstr>
      <vt:lpstr>36.  Privacy Legal Causes of Action –  Defamation (Libel and Slander)</vt:lpstr>
      <vt:lpstr>37.  Privacy Legal Causes of Action –  Misappropriation</vt:lpstr>
      <vt:lpstr>37.  Privacy Legal Causes of Action –  Misappropriation</vt:lpstr>
      <vt:lpstr>38.  Privacy Legal Causes of Action –  Statutory Duties of Care</vt:lpstr>
      <vt:lpstr>38.  Privacy Legal Causes of Action –  Statutory Duties of Care</vt:lpstr>
      <vt:lpstr>39.  Information Channel Integrity  (Beyond Data Channel Integrity)</vt:lpstr>
      <vt:lpstr>39.  Information Channel Integrity  (Beyond Data Channel Integrity)</vt:lpstr>
      <vt:lpstr>40.  Risk Appetite/Entrepreneurial Risk</vt:lpstr>
      <vt:lpstr>40.  Risk Appetite/Entrepreneurial Risk</vt:lpstr>
      <vt:lpstr>41.  Provisional/Edge Governance</vt:lpstr>
      <vt:lpstr>41.  Provisional/Edge Governance</vt:lpstr>
      <vt:lpstr>42.  Institutional Collision  (Risk Commons/Zero-Sum Setting)</vt:lpstr>
      <vt:lpstr>42.  Institutional Collision  (Risk Commons/Zero-Sum Setting)</vt:lpstr>
      <vt:lpstr>43.  Power Law Policy</vt:lpstr>
      <vt:lpstr>43.  Power Law Policy</vt:lpstr>
      <vt:lpstr>44.  Philosophical Assumptions</vt:lpstr>
      <vt:lpstr>44.  Philosophical Assumptions</vt:lpstr>
      <vt:lpstr>45.  Treaties and Trade Agreements</vt:lpstr>
      <vt:lpstr>45.  Treaties and Trade Agreements</vt:lpstr>
      <vt:lpstr>46.  Industry Standard Contracts</vt:lpstr>
      <vt:lpstr>46.  Industry Standard Contracts</vt:lpstr>
      <vt:lpstr>47.  Policy Interoperability</vt:lpstr>
      <vt:lpstr>47.  Policy Interoperability</vt:lpstr>
      <vt:lpstr>48.  Public Company Disclosure Requirements</vt:lpstr>
      <vt:lpstr>48.  Public Company Disclosure Requirements</vt:lpstr>
      <vt:lpstr>49.  FOIA and Sunshine Laws</vt:lpstr>
      <vt:lpstr>49.  FOIA and Sunshine Laws</vt:lpstr>
      <vt:lpstr>50.  Evidentiary Rules</vt:lpstr>
      <vt:lpstr>50.  Evidentiary Rules</vt:lpstr>
      <vt:lpstr>51.  IP Review </vt:lpstr>
      <vt:lpstr>51.  IP Review </vt:lpstr>
      <vt:lpstr>52.  Anti-Trust and Competition Laws</vt:lpstr>
      <vt:lpstr>52.  Anti-Trust and Competition Laws</vt:lpstr>
      <vt:lpstr>53.  Constitutional Implications</vt:lpstr>
      <vt:lpstr>53.  Constitutional Implications</vt:lpstr>
      <vt:lpstr>54.  Regulatory Capture 2.0</vt:lpstr>
      <vt:lpstr>54.  Regulatory Capture 2.0</vt:lpstr>
      <vt:lpstr>55.  Compliance Gaps</vt:lpstr>
      <vt:lpstr>55.  Compliance Gaps</vt:lpstr>
      <vt:lpstr>56.  Conflict Resolution</vt:lpstr>
      <vt:lpstr>56.  Conflict Resolution</vt:lpstr>
      <vt:lpstr>57.  Attention Economy (Episodic Attention) </vt:lpstr>
      <vt:lpstr>57.  Attention Economy (Episodic Attention) </vt:lpstr>
      <vt:lpstr>58.  Market Behaviors</vt:lpstr>
      <vt:lpstr>58.  Market Behaviors</vt:lpstr>
      <vt:lpstr>59.  Game Theory and  Other Modeling Assumptions</vt:lpstr>
      <vt:lpstr>59.  Game Theory and  Other Modeling Assumptions</vt:lpstr>
      <vt:lpstr>60.  AI and Autonomous Operation</vt:lpstr>
      <vt:lpstr>60.  AI and Autonomous Operation</vt:lpstr>
      <vt:lpstr>61.  Business Information  Ethical Considerations</vt:lpstr>
      <vt:lpstr>61.  Business Information  Ethical Considerations</vt:lpstr>
      <vt:lpstr>62.  Incidental Benefits  Beyond security, IM and Privacy</vt:lpstr>
      <vt:lpstr>62.  Incidental Benefits  Beyond security, IM and Privacy</vt:lpstr>
      <vt:lpstr>63.  Network Graph Theory  “Wiring Patterns”</vt:lpstr>
      <vt:lpstr>63.  Network Graph Theory “Wiring Patterns”</vt:lpstr>
      <vt:lpstr>64.  Dynamic Entropy Level </vt:lpstr>
      <vt:lpstr>64.  Dynamic Entropy Level </vt:lpstr>
      <vt:lpstr>65.  Risk/Cost Accounting Issues</vt:lpstr>
      <vt:lpstr>65.  Risk/Cost Accounting Issues</vt:lpstr>
      <vt:lpstr>66. Legal</vt:lpstr>
      <vt:lpstr>66.  Legal</vt:lpstr>
      <vt:lpstr>67. Advanced Computing Architectures</vt:lpstr>
      <vt:lpstr>67. Advanced Computing Architectures</vt:lpstr>
      <vt:lpstr>68.  Information “Signal Transduction”  Across Heterogeneous Media</vt:lpstr>
      <vt:lpstr>68.  Information “Signal Transduction” Across Heterogeneous Media</vt:lpstr>
      <vt:lpstr>69.  Market Structures and Assumptions</vt:lpstr>
      <vt:lpstr>69. Market Structures and Assumptions</vt:lpstr>
      <vt:lpstr>70.  Network Structures and Substructures</vt:lpstr>
      <vt:lpstr>70. Network Structures and Substructures</vt:lpstr>
      <vt:lpstr>71. “Desire for Exchange” Market Modeling</vt:lpstr>
      <vt:lpstr>71.  “Desire for Exchange” Market Modeling</vt:lpstr>
      <vt:lpstr>72. Information Entropy Arbitrage/ Balancing</vt:lpstr>
      <vt:lpstr>72. Information Entropy Arbitrage/ Balancing</vt:lpstr>
      <vt:lpstr>73.  ROI and Investment Considerations For Tech</vt:lpstr>
      <vt:lpstr>73.  ROI and Investment Considerations For Tech</vt:lpstr>
      <vt:lpstr>74. Accident-Proofing Organizations</vt:lpstr>
      <vt:lpstr>74.  Accident-Proofing Organizations</vt:lpstr>
      <vt:lpstr>75. Policy as Quantum Probability (wave?)</vt:lpstr>
      <vt:lpstr>75. Policy as Quantum Probability (wave?)</vt:lpstr>
      <vt:lpstr>76. Educational and Training Considerations</vt:lpstr>
      <vt:lpstr>76.  Educational and Training Considerations</vt:lpstr>
      <vt:lpstr>77.  Insurance Requirements /Actuarial Analysis</vt:lpstr>
      <vt:lpstr>77.  Insurance Requirements/Actuarial Analysis</vt:lpstr>
      <vt:lpstr>78.  Banking/Financing  Regulatory and Market Requirements</vt:lpstr>
      <vt:lpstr>78. Banking/Financing  Regulatory and Market Requirements</vt:lpstr>
      <vt:lpstr>79.  Consumer Protection Law Constraints</vt:lpstr>
      <vt:lpstr>79.  Consumer Protection Law Constraints</vt:lpstr>
      <vt:lpstr>80.  FTC Enforcement Policies FOR Privacy</vt:lpstr>
      <vt:lpstr>80. FTC Enforcement Policies FOR Privacy</vt:lpstr>
      <vt:lpstr>81.  FTC Enforcement Policies for  OTHER THAN Privacy</vt:lpstr>
      <vt:lpstr>81. FTC Enforcement Policies for  OTHER THAN Privacy</vt:lpstr>
      <vt:lpstr>82.  “Quantum” State Collapse </vt:lpstr>
      <vt:lpstr>82.  “Quantum” State Collapse  </vt:lpstr>
      <vt:lpstr>83.  Phase Change Potential (Technology as “Seed Crystal”)</vt:lpstr>
      <vt:lpstr>83. Phase Change Potential (Technology as “Seed Crystal”)</vt:lpstr>
      <vt:lpstr>84. Fourier policy, contract term parallax, regulatory compliance interferometry </vt:lpstr>
      <vt:lpstr>84. Fourier policy, contract term parallax, regulatory compliance interferometry </vt:lpstr>
      <vt:lpstr>85.  Tax Considerations</vt:lpstr>
      <vt:lpstr>85.  Tax Considerations</vt:lpstr>
      <vt:lpstr>86.  Network Architectural Nuisance Potential (Data NIMBY-ism)</vt:lpstr>
      <vt:lpstr>86. Network Architectural Nuisance Potential (Data NIMBY-ism)</vt:lpstr>
      <vt:lpstr>87.  Bankruptcy Risk</vt:lpstr>
      <vt:lpstr>87.  Bankruptcy Risk</vt:lpstr>
      <vt:lpstr>88.  Critical Infrastructure Issues</vt:lpstr>
      <vt:lpstr>88.  Critical Infrastructure Issues</vt:lpstr>
      <vt:lpstr>89.  Incidental Risks</vt:lpstr>
      <vt:lpstr>89.  Incidental Risks</vt:lpstr>
      <vt:lpstr>90.  Digital Estate Planning</vt:lpstr>
      <vt:lpstr>90.  Digital Estate Planning </vt:lpstr>
      <vt:lpstr>91.  Authentication-Related Risks  </vt:lpstr>
      <vt:lpstr>91.  Authentication-Related Risks  </vt:lpstr>
      <vt:lpstr>92.  Authorization-Related Risks  </vt:lpstr>
      <vt:lpstr>92.  Authorization-Related Risks  </vt:lpstr>
      <vt:lpstr>93.  Backward-Compatibility Issues  </vt:lpstr>
      <vt:lpstr>93.  Backward-Compatibility Issues  </vt:lpstr>
      <vt:lpstr>94.  Ethical Considerations  </vt:lpstr>
      <vt:lpstr>94.  Ethical Considerations  </vt:lpstr>
      <vt:lpstr>95.  AI and SI (“Synthetic Intelligence”)</vt:lpstr>
      <vt:lpstr>95.  AI and SI (“Synthetic Intelligence”)  </vt:lpstr>
      <vt:lpstr>96.  Expressive Leverage and  Innovative Societies  </vt:lpstr>
      <vt:lpstr>96.  Expressive Leverage and  Innovative Societies  </vt:lpstr>
      <vt:lpstr>97.  Change Management –  Is Tech Amenable to Standardization?</vt:lpstr>
      <vt:lpstr>97. Change Management –  Is Tech/System Amenable to Standardization?  </vt:lpstr>
      <vt:lpstr>98.  Change Management: Is Tech/System Amenable to Evolution? </vt:lpstr>
      <vt:lpstr>98.  Change Management: Is Tech/System Amenable to Evolution   </vt:lpstr>
      <vt:lpstr>99. Mass Media and Distributed Media  Impact and Implications  </vt:lpstr>
      <vt:lpstr>99. Mass Media and Distributed Media  Impact and Implications  </vt:lpstr>
      <vt:lpstr>100.  Institutional Decay</vt:lpstr>
      <vt:lpstr>100.  Institutional Decay</vt:lpstr>
      <vt:lpstr>101.  Interoperability as  De-Abstraction of Duties</vt:lpstr>
      <vt:lpstr>101.  Interoperability as  De-Abstraction of Duties</vt:lpstr>
      <vt:lpstr>102. Interdisciplinary taxonomy and measurement gaps  </vt:lpstr>
      <vt:lpstr>102. Interdisciplinary taxonomy and measurement gaps  </vt:lpstr>
      <vt:lpstr>103. Traditional Data Collection  Structure and Focus Differences </vt:lpstr>
      <vt:lpstr>103. Traditional Data Collection  Structure and Focus Differences </vt:lpstr>
      <vt:lpstr>104.  Export and Import Restrictions  </vt:lpstr>
      <vt:lpstr>104.  Export and Import Restrictions</vt:lpstr>
      <vt:lpstr>105.  Attack-Proofing Organizations</vt:lpstr>
      <vt:lpstr>105.  Attack-Proofing Organizations</vt:lpstr>
      <vt:lpstr>106. “Act of Nature”-Proofing Organizations</vt:lpstr>
      <vt:lpstr>106. “Act of Nature”-Proofing Organizations</vt:lpstr>
      <vt:lpstr>107.  Accident-Proofing Organizations  </vt:lpstr>
      <vt:lpstr>107. Accident-Proofing Organizations  </vt:lpstr>
      <vt:lpstr>108.  Risks From Interoperability  </vt:lpstr>
      <vt:lpstr>108.  Risks From Interoperability </vt:lpstr>
      <vt:lpstr>109.  Risks From Misuse of  Statistics and/or Algorithms </vt:lpstr>
      <vt:lpstr>109. Risks From Misuse of  Statistics and/or Algorithms </vt:lpstr>
      <vt:lpstr>110. Risk of Technology Mis-Application (Accidental) </vt:lpstr>
      <vt:lpstr>110. Risk of Technology Mis-Application (Accidental) </vt:lpstr>
      <vt:lpstr>111. IoT and Embedded Systems </vt:lpstr>
      <vt:lpstr>111. IoT and Embedded Systems  </vt:lpstr>
      <vt:lpstr>112. SCADA and Industrial Control Systems </vt:lpstr>
      <vt:lpstr>112. SCADA and Industrial Control Systems  </vt:lpstr>
      <vt:lpstr>113.  Mobile Devices </vt:lpstr>
      <vt:lpstr>113.  Mobile Devices </vt:lpstr>
      <vt:lpstr>114. Cryptographic Elements </vt:lpstr>
      <vt:lpstr>114.  Cryptographic Elements </vt:lpstr>
      <vt:lpstr>115.  Quantum Computing Challenges  in Socio-Technical Systems </vt:lpstr>
      <vt:lpstr>115.  Quantum Computing Challenges  in Socio-Technical Systems </vt:lpstr>
      <vt:lpstr>116.  Data Administration and  Big Data Operation </vt:lpstr>
      <vt:lpstr>116.  Data Administration and  Big Data Operation </vt:lpstr>
      <vt:lpstr>117.  Technology Life Cycle </vt:lpstr>
      <vt:lpstr>117.  Technology Life Cycle </vt:lpstr>
      <vt:lpstr>118.  Risk Analysis and Mitigation </vt:lpstr>
      <vt:lpstr>118.  Risk Analysis and Mitigation </vt:lpstr>
      <vt:lpstr>119.  Certification and Accreditation </vt:lpstr>
      <vt:lpstr>119.  Certification and Accreditation </vt:lpstr>
      <vt:lpstr>120. ADA and User/Operator Accommodations </vt:lpstr>
      <vt:lpstr>120. ADA and User/Operator Accommodations  </vt:lpstr>
      <vt:lpstr>121.  Technical Simplicity </vt:lpstr>
      <vt:lpstr>121.  Technical Simplicity </vt:lpstr>
      <vt:lpstr>122. Amenability to Education and Training </vt:lpstr>
      <vt:lpstr>122. Amenability to Education and Training  </vt:lpstr>
      <vt:lpstr>123.  Bias – Network/System </vt:lpstr>
      <vt:lpstr>123.  Bias – Network/System </vt:lpstr>
      <vt:lpstr>124.  Organizational Structural Risks </vt:lpstr>
      <vt:lpstr>124.  Organizational Structural Risks </vt:lpstr>
      <vt:lpstr>125.  Resiliency and Adaptivity </vt:lpstr>
      <vt:lpstr>125. Resiliency and Adaptivity  </vt:lpstr>
      <vt:lpstr>126.  Sustainability/Operating Costs  of Technology/System </vt:lpstr>
      <vt:lpstr>126. Sustainability/Operating Costs  of Technology/System  </vt:lpstr>
      <vt:lpstr>127.  Autocatalytic Incentives? </vt:lpstr>
      <vt:lpstr>127.  Autocatalytic Incentives? </vt:lpstr>
      <vt:lpstr>128.  Black Box Operations? </vt:lpstr>
      <vt:lpstr>128.  Black Box Operations? </vt:lpstr>
      <vt:lpstr>129. B2B v. B2C v. B2G</vt:lpstr>
      <vt:lpstr>129. B2B v. B2C v. B2G </vt:lpstr>
      <vt:lpstr>130.  Nature of Technology/System Measurement </vt:lpstr>
      <vt:lpstr>130.  Nature of Technology/System Measurement </vt:lpstr>
      <vt:lpstr>131.  Degree of Disruption </vt:lpstr>
      <vt:lpstr>131.  Degree of Disruption </vt:lpstr>
      <vt:lpstr>132.   Quality of Testing/Use-Cases Applied </vt:lpstr>
      <vt:lpstr>132. Quality of Testing/Use-Cases Applied  </vt:lpstr>
      <vt:lpstr>133. Threat Vector Sub-Analysis  </vt:lpstr>
      <vt:lpstr>133. Threat Vector Sub-Analysis   </vt:lpstr>
      <vt:lpstr>134. Degree of Habituation and Adherence </vt:lpstr>
      <vt:lpstr>134. Degree of Habituation and Adherence  </vt:lpstr>
      <vt:lpstr>135. Portability of Situational Awareness  </vt:lpstr>
      <vt:lpstr>135. Portability of Situational Awareness   </vt:lpstr>
      <vt:lpstr>136. Transferability of Risk</vt:lpstr>
      <vt:lpstr>136. Transferability of Risk</vt:lpstr>
      <vt:lpstr>137. Degree of System Failure Tolerance</vt:lpstr>
      <vt:lpstr>137. Degree of System Failure Tolerance </vt:lpstr>
      <vt:lpstr>138.  Legal/Jurisdictional Constraints </vt:lpstr>
      <vt:lpstr>138.  Legal/Jurisdictional Constraints </vt:lpstr>
      <vt:lpstr>139. IP as Information Network “Scaffolding” - Copyright  </vt:lpstr>
      <vt:lpstr>139. IP as Information Network “Scaffolding” - Copyright  </vt:lpstr>
      <vt:lpstr>140. IP as Information Network “Scaffolding” - Patent  </vt:lpstr>
      <vt:lpstr>140. IP as Information Network “Scaffolding” - Patent   </vt:lpstr>
      <vt:lpstr>141. IP as Information Network “Scaffolding” - Trademark  </vt:lpstr>
      <vt:lpstr>141. IP as Information Network “Scaffolding” - Trademark </vt:lpstr>
      <vt:lpstr>142.  Fake News - Propagation of Misinformation</vt:lpstr>
      <vt:lpstr>142.  Fake News - Propagation of Misinformation</vt:lpstr>
      <vt:lpstr>143. Filter Bubbles –  Problems of Partial Perception </vt:lpstr>
      <vt:lpstr>143. Filter Bubbles –  Problems of Partial Perception </vt:lpstr>
      <vt:lpstr>144.  Echo Chambers –  Cognitive Reification </vt:lpstr>
      <vt:lpstr>144.  Echo Chambers –  Cognitive Reification </vt:lpstr>
      <vt:lpstr>145.  Non-Zero Sum Games</vt:lpstr>
      <vt:lpstr>145.  Non-Zero Sum Games</vt:lpstr>
      <vt:lpstr>146. Eminent Domain/Takings</vt:lpstr>
      <vt:lpstr>146. Eminent Domain/Takings</vt:lpstr>
      <vt:lpstr>147. “Second-Hand” Entropy</vt:lpstr>
      <vt:lpstr>147. “Second-Hand” Entropy</vt:lpstr>
      <vt:lpstr>148. The “Imp of the Perverse” </vt:lpstr>
      <vt:lpstr>148. The “Imp of the Perverse” </vt:lpstr>
      <vt:lpstr>149. Peer and Community Pressure </vt:lpstr>
      <vt:lpstr>149.  Peer and Community Pressure </vt:lpstr>
      <vt:lpstr>150. Ambiguity of Bias</vt:lpstr>
      <vt:lpstr>150. Ambiguity of Bias</vt:lpstr>
      <vt:lpstr>151. Undue Reliance on “Science” </vt:lpstr>
      <vt:lpstr>151. Undue Reliance on “Science” </vt:lpstr>
      <vt:lpstr>152. Cross-Border Applications of  Existing Solutions </vt:lpstr>
      <vt:lpstr>152. Cross-Border Applications of  Existing Solutions  </vt:lpstr>
      <vt:lpstr>153.  Misapplication of Historical Solutions </vt:lpstr>
      <vt:lpstr>153. Misapplication of Historical Solutions  </vt:lpstr>
      <vt:lpstr>154. Confusion of Status of Humans as “Biological” vs. “Information” Beings </vt:lpstr>
      <vt:lpstr>154. Confusion of Status of Humans as “Biological” vs. “Information Beings  </vt:lpstr>
      <vt:lpstr>155.  Computational Sovereigns </vt:lpstr>
      <vt:lpstr>155. Computational Sovereigns </vt:lpstr>
      <vt:lpstr>156. Mis-Application of  Federated Identity </vt:lpstr>
      <vt:lpstr>156. Mis-Application of  Federated Identity  </vt:lpstr>
      <vt:lpstr>157. Language/Translation Issues </vt:lpstr>
      <vt:lpstr>157. Language/Translation Issues </vt:lpstr>
      <vt:lpstr>158. Inattention to the Distinction Between “Data” and “Information” </vt:lpstr>
      <vt:lpstr>158. Inattention to the Distinction Between “Data” and “Information”  </vt:lpstr>
      <vt:lpstr>159.  Attention Economy  (Technology Socialization Processes)  </vt:lpstr>
      <vt:lpstr>159. Attention Economy  (Technology Socialization Processes)</vt:lpstr>
      <vt:lpstr>160. “Old Dog, New Tricks” Problems </vt:lpstr>
      <vt:lpstr>160. “Old Dog, New Tricks” Problems </vt:lpstr>
      <vt:lpstr>161. Apparent Agency </vt:lpstr>
      <vt:lpstr>161.  Apparent Agency </vt:lpstr>
      <vt:lpstr>162. Over-Dependency </vt:lpstr>
      <vt:lpstr>162. Over Dependency </vt:lpstr>
      <vt:lpstr>163. Secondary Information Risks </vt:lpstr>
      <vt:lpstr>163. Secondary Information Risks </vt:lpstr>
      <vt:lpstr>164. Intermediary Risks </vt:lpstr>
      <vt:lpstr>164. Intermediary Risks </vt:lpstr>
      <vt:lpstr>165. Identity Risks</vt:lpstr>
      <vt:lpstr>165. Identity Risks</vt:lpstr>
      <vt:lpstr>166. New Iterations of Traditional Frauds </vt:lpstr>
      <vt:lpstr>166. New Iterations of Traditional Frauds </vt:lpstr>
      <vt:lpstr>167. UCC-Type Risks </vt:lpstr>
      <vt:lpstr>167. UCC-Type Risks </vt:lpstr>
      <vt:lpstr>168. Unfocused Response </vt:lpstr>
      <vt:lpstr>168. Unfocused Response </vt:lpstr>
      <vt:lpstr>169. Occupied Infrastructures </vt:lpstr>
      <vt:lpstr>169. Occupied Infrastructures </vt:lpstr>
      <vt:lpstr>170. Inter-Generational Interpretations </vt:lpstr>
      <vt:lpstr>170. Inter-Generational Interpretations </vt:lpstr>
      <vt:lpstr>171. Information “Nuisance” </vt:lpstr>
      <vt:lpstr>171. Information “Nuisance” </vt:lpstr>
      <vt:lpstr>172. Transition of De-Risking Solutions From “Lab” to “Market” </vt:lpstr>
      <vt:lpstr>172. Transition of De-Risking Solutions From “Lab” to “Market” </vt:lpstr>
      <vt:lpstr>173. Ignorance of Network Edge  “Quantitative” Attributes </vt:lpstr>
      <vt:lpstr>173. Ignorance of “Network Edge” “Quantitative” Attributes </vt:lpstr>
      <vt:lpstr>174. Ignorance of Network Edge “Qualitative” Attributes  </vt:lpstr>
      <vt:lpstr>174. Ignorance of Network Edge “Qualitative” Attributes </vt:lpstr>
      <vt:lpstr>175.  “Sym-Info-Genesis” –  Engulfment by Abstraction </vt:lpstr>
      <vt:lpstr>175. “Sym-Info-Genesis” –  Engulfment by Abstraction  </vt:lpstr>
      <vt:lpstr>176. Constraint of Possibilities,  Bounded Solution Phase Space  </vt:lpstr>
      <vt:lpstr>176. Constraint of Possibilities,  Bounded Solution Phase Space </vt:lpstr>
      <vt:lpstr>177. Bias – Cognitive –  Checklist of Cognitive Biases</vt:lpstr>
      <vt:lpstr>177. Bias – Cognitive –  Checklist of Cognitive Biases</vt:lpstr>
      <vt:lpstr>178. Bias – Cognitive –  Anchoring </vt:lpstr>
      <vt:lpstr>178. Bias – Cognitive –  Anchoring</vt:lpstr>
      <vt:lpstr>179. Bias – Cognitive –  Pareidolia and Apophenia</vt:lpstr>
      <vt:lpstr>179. Bias – Cognitive –  Pareidolia and Apophenia</vt:lpstr>
      <vt:lpstr>180. Bias – Cognitive –  Attribution</vt:lpstr>
      <vt:lpstr>180. Bias – Cognitive –  Attribution </vt:lpstr>
      <vt:lpstr>181. Bias – Cognitive –  Framing</vt:lpstr>
      <vt:lpstr>181. Bias – Cognitive –  Framing </vt:lpstr>
      <vt:lpstr>182. Bias – Cognitive –  Halo Effect </vt:lpstr>
      <vt:lpstr>182. Bias – Cognitive –  Halo Effect </vt:lpstr>
      <vt:lpstr>183. Bias – Cognitive –  Self-Esteem  </vt:lpstr>
      <vt:lpstr>183. Bias – Cognitive –  Self-Esteem  </vt:lpstr>
      <vt:lpstr>184. Bias – Cognitive –  Status Quo </vt:lpstr>
      <vt:lpstr>184. Bias – Cognitive –  Status Quo </vt:lpstr>
      <vt:lpstr>185. Bias - Conflict of Interest –  Bribery </vt:lpstr>
      <vt:lpstr>185. Bias - Conflict of Interest –  Bribery </vt:lpstr>
      <vt:lpstr>186. Bias - Conflict of Interest –  Favoritism  </vt:lpstr>
      <vt:lpstr>186. Bias - Conflict of Interest –  Favoritism  </vt:lpstr>
      <vt:lpstr>187. Bias - Conflict of Interest –  Lobbying  </vt:lpstr>
      <vt:lpstr>187. Bias - Conflict of Interest –  Lobbying  </vt:lpstr>
      <vt:lpstr>188. Bias - Conflict of Interest –  Shilling  </vt:lpstr>
      <vt:lpstr>188. Bias - Conflict of Interest –  Shilling  </vt:lpstr>
      <vt:lpstr>189. Bias - Conflict of Interest –  Extortion/Blackmail   </vt:lpstr>
      <vt:lpstr>189. Bias - Conflict of Interest –  Extortion/Blackmail  </vt:lpstr>
      <vt:lpstr>190. Bias - Conflict of Interest –  Nepotism </vt:lpstr>
      <vt:lpstr>190. Bias - Conflict of Interest –  Nepotism </vt:lpstr>
      <vt:lpstr>191. Bias - Conflict of Interest –  Horse Trading </vt:lpstr>
      <vt:lpstr>191. Bias - Conflict of Interest –  Horse Trading </vt:lpstr>
      <vt:lpstr>192. Bias - Conflict of Interest –  Financial Stake </vt:lpstr>
      <vt:lpstr>192. Bias - Conflict of Interest –  Financial Stake</vt:lpstr>
      <vt:lpstr>193.  Bias – Analytical/Statistical –  Selection Bias</vt:lpstr>
      <vt:lpstr>193.  Bias – Analytical/Statistical –  Selection Bias </vt:lpstr>
      <vt:lpstr>194.  Bias – Institutional –  Academic </vt:lpstr>
      <vt:lpstr>194.  Bias – Institutional –  Academic  </vt:lpstr>
      <vt:lpstr>195. Bias – Institutional –  Academic  - Experimenter  </vt:lpstr>
      <vt:lpstr>195. Bias – Institutional –  Academic  - Experimenter  </vt:lpstr>
      <vt:lpstr>196. Bias – Institutional –  Academic  -  Funding  </vt:lpstr>
      <vt:lpstr>196. Bias – Institutional –  Academic  - Funding</vt:lpstr>
      <vt:lpstr>197. Bias – Institutional –  Academic  -   FUTON</vt:lpstr>
      <vt:lpstr>197. Bias – Institutional –  Academic  - FUTON</vt:lpstr>
      <vt:lpstr>198. Bias – Institutional –  Academic  -   Publication</vt:lpstr>
      <vt:lpstr>198. Bias – Institutional –  Academic  - Publication</vt:lpstr>
      <vt:lpstr>199. Bias – Sectoral –  Security - Profiling </vt:lpstr>
      <vt:lpstr>199. Bias – Sectoral –  Security - Profiling </vt:lpstr>
      <vt:lpstr>200. Bias – Sectoral – Media Agenda Setting, Gatekeeping and Sensationalism  </vt:lpstr>
      <vt:lpstr>200. Bias – Sectoral – Media Agenda Setting, Gatekeeping and Sensationalism  </vt:lpstr>
      <vt:lpstr>201. Bias – Algorithmic and Inductive</vt:lpstr>
      <vt:lpstr>201. Bias – Algorithmic and Inductive </vt:lpstr>
      <vt:lpstr>202.  Bias – Conflict of Interest –  Insider Trading  </vt:lpstr>
      <vt:lpstr>202. Bias – Conflict of Interest –  Insider Trading</vt:lpstr>
      <vt:lpstr>203. Bias – Systemic –  Technology Platform ”Lock In”  </vt:lpstr>
      <vt:lpstr>203. Bias – Systemic –  Technology Platform ”Lock In”  </vt:lpstr>
      <vt:lpstr>204. Bias – Systemic –  Bureaucratic “CYA” </vt:lpstr>
      <vt:lpstr>204. Bias – Systemic –  Bureaucratic “CYA”  </vt:lpstr>
      <vt:lpstr>205. Subjective and Un-auditable Performance Expectations  </vt:lpstr>
      <vt:lpstr>205. Subjective and Un-auditable Performance Expectations </vt:lpstr>
      <vt:lpstr>206.  Vulnerability to Failure Cascade –  Dependency Risk</vt:lpstr>
      <vt:lpstr>206. Vulnerability to Failure Cascade –  Dependency Risk </vt:lpstr>
      <vt:lpstr>207.  Conflict of Interest – Breach of Fiduciary Obligation / Overreaching</vt:lpstr>
      <vt:lpstr>207. Conflict of Interest – Breach of Fiduciary Obligation / Overreaching </vt:lpstr>
      <vt:lpstr>208. Bias – Cognitive –  Confirmation </vt:lpstr>
      <vt:lpstr>208. Bias – Cognitive –  Confirmation</vt:lpstr>
      <vt:lpstr>209.  Protection of Vulnerable Stakeholder Populations</vt:lpstr>
      <vt:lpstr>209.  Protection of Vulnerable Stakeholder Populations </vt:lpstr>
      <vt:lpstr>210.  Enhancement of  Individual Self-Security</vt:lpstr>
      <vt:lpstr>210. Enhancement of  Individual Self-Security</vt:lpstr>
      <vt:lpstr>211. Amenability to Value Creation, Extraction, Appropriation</vt:lpstr>
      <vt:lpstr>211. Amenability to Value Creation, Extraction, Appropriation</vt:lpstr>
      <vt:lpstr>212. ”WEIRD” UIs </vt:lpstr>
      <vt:lpstr>212. “WEIRD” UIs </vt:lpstr>
      <vt:lpstr>213.  ADA/PDR/DSM Stress Testing </vt:lpstr>
      <vt:lpstr>213. ADA/PDR/DSM Stress Testing</vt:lpstr>
      <vt:lpstr>214. Culturally-Variable Decision Trees  </vt:lpstr>
      <vt:lpstr>214. Culturally-Variable Decision Trees </vt:lpstr>
      <vt:lpstr>215. Degree of Dependence on Untrained User Base </vt:lpstr>
      <vt:lpstr>215. Degree Of Dependence On Untrained User Base </vt:lpstr>
      <vt:lpstr>216. Are Elements Of The System Amenable To Commodification In Markets For Scale? </vt:lpstr>
      <vt:lpstr>216. Are Elements Of The System Amenable To Commodification In Markets For Scale?  </vt:lpstr>
      <vt:lpstr>217. – Constitutional Issues - Generally</vt:lpstr>
      <vt:lpstr>217. US Constitution issues - Generally</vt:lpstr>
      <vt:lpstr>218. US Constitution – 1st Amendment –  Rights of Religion, Speech, Press, Assembly &amp; Petition </vt:lpstr>
      <vt:lpstr>218. US Constitution – 1st Amendment –  Rights of Religion, Speech, Press, Assembly &amp; Petition </vt:lpstr>
      <vt:lpstr>219. US Constitution – 2st Amendment -  Right to Bear Arms </vt:lpstr>
      <vt:lpstr>219. US Constitution – 2st Amendment –  Right to Bear Arms</vt:lpstr>
      <vt:lpstr>220. US Constitution – 3rd Amendment –  Quartering Soldiers  </vt:lpstr>
      <vt:lpstr>220. US Constitution – 3rd Amendment –  Quartering Soldiers </vt:lpstr>
      <vt:lpstr>221. US Constitution – 4th Amendment –  Search and Seizure  </vt:lpstr>
      <vt:lpstr>221. US Constitution – 4th Amendment –  Search and Seizure </vt:lpstr>
      <vt:lpstr>222. US Constitution – 5th Amendment –  Grand Jury, Due Process, Self-Incrimination, 2x Jeopardy </vt:lpstr>
      <vt:lpstr>222. US Constitution – 5th Amendment –  Grand Jury, Due Process, Self-Incrimination, 2x Jeopardy </vt:lpstr>
      <vt:lpstr>223 US Constitution – 6th Amendment –  Rights of Accused, Jury Trial, Confront Witnesses, Counsel</vt:lpstr>
      <vt:lpstr>223 US Constitution – 6th Amendment –  Rights of Accused, Jury Trial, Confront Witnesses, Counsel</vt:lpstr>
      <vt:lpstr>224. US Constitution – 7th Amendment –  Jury Trial </vt:lpstr>
      <vt:lpstr>224. US Constitution – 7th Amendment –  Jury Trial </vt:lpstr>
      <vt:lpstr>225. US Constitution – 8th Amendment –  Excessive Bail, Cruel &amp; Unusual Punishment  </vt:lpstr>
      <vt:lpstr>225. US Constitution – 8th Amendment –  Excessive Bail, Cruel &amp; Unusual Punishment </vt:lpstr>
      <vt:lpstr>226. US Constitution – 9th Amendment –  Non-Enumerated Rights</vt:lpstr>
      <vt:lpstr>226. US Constitution – 9th Amendment –  Non-Enumerated Rights</vt:lpstr>
      <vt:lpstr>227. US Constitution - 10th Amendment – Rights Reserved To States</vt:lpstr>
      <vt:lpstr>227. US Constitution - 10th Amendment – Rights Reserved To States</vt:lpstr>
      <vt:lpstr>228. US Constitution – 12th Amendment – Election of President and Vice President  </vt:lpstr>
      <vt:lpstr>228. US Constitution – 12th Amendment – Election of President and Vice President </vt:lpstr>
      <vt:lpstr>229. US Constitution – 13th Amendment – Abolition of Slavery &amp; Involuntary Servitude  </vt:lpstr>
      <vt:lpstr>229. – US Constitution - 13th Amendment – Abolition of Slavery &amp; Involuntary Servitude </vt:lpstr>
      <vt:lpstr>230. US Constitution -14th Amendment –  Privileges &amp; Immunities, Due Process, Equal Protection  </vt:lpstr>
      <vt:lpstr>230. US Constitution -14th Amendment –  Privileges &amp; Immunities, Due Process, Equal Protection </vt:lpstr>
      <vt:lpstr>231. US Constitution – 15th Amendment – Voting Rights  </vt:lpstr>
      <vt:lpstr>231. US Constitution – 15th Amendment – Voting Rights </vt:lpstr>
      <vt:lpstr>232. US Constitution – 16th Amendment – Federal Income Tax </vt:lpstr>
      <vt:lpstr>232. US Constitution – 16th Amendment – Federal Income Tax </vt:lpstr>
      <vt:lpstr>233. US Constitution – 19th Amendment – Women’s Right to Vote </vt:lpstr>
      <vt:lpstr>233. US Constitution – 19th Amendment – Women’s Right to Vote </vt:lpstr>
      <vt:lpstr>234. US Constitution – 24th Amendment – Abolition of Poll Tax in Federal Elections </vt:lpstr>
      <vt:lpstr>234. US Constitution – 24th Amendment – Abolition of Poll Tax in Federal Elections </vt:lpstr>
      <vt:lpstr>235. US Constitution – 26th Amendment – Right to Vote at Age 18  </vt:lpstr>
      <vt:lpstr>235. US Constitution – 26th Amendment – Right to Vote at Age 18 </vt:lpstr>
      <vt:lpstr>236. Sovereign Immunity  </vt:lpstr>
      <vt:lpstr>236. Sovereign Immunity </vt:lpstr>
      <vt:lpstr>237. Cloud (Contract) Dependency?  </vt:lpstr>
      <vt:lpstr>237. Cloud (Contract) Dependency </vt:lpstr>
      <vt:lpstr>238. Non-Domestic Content </vt:lpstr>
      <vt:lpstr>238. Non-Domestic Content </vt:lpstr>
      <vt:lpstr>239. Risk Under Other Risk Frameworks - Generally  </vt:lpstr>
      <vt:lpstr>239. Risk Under Other Risk Frameworks - Generally </vt:lpstr>
      <vt:lpstr>240. What Are Commercial Concerns With  Widespread Adoption By Government Entities? </vt:lpstr>
      <vt:lpstr>240. What Are Commercial Concerns With  Widespread Adoption By Government Entities? </vt:lpstr>
      <vt:lpstr>241.  What Are Regulatory/Government Concerns With Widespread Adoption By Commercial Entities?</vt:lpstr>
      <vt:lpstr>241.  What Are Regulatory/Government Concerns With Widespread Adoption By Commercial Entities? </vt:lpstr>
      <vt:lpstr>242. Risk Under Other Risk Frameworks - UN SDGs - Generally </vt:lpstr>
      <vt:lpstr>242. Risk Under Other Risk Frameworks –  UN SDGs - Generally  </vt:lpstr>
      <vt:lpstr>243. Risk under other risk frameworks - UN SDGs –  SDG 1 -  No Poverty</vt:lpstr>
      <vt:lpstr>243. Risk under other risk frameworks - UN SDGs –  SDG 1 – No Poverty</vt:lpstr>
      <vt:lpstr>244. Risk under other risk frameworks - UN SDGs –  SDG 2 – Zero Hunger</vt:lpstr>
      <vt:lpstr>244. Risk under other risk frameworks - UN SDGs –  SDG 2 – Zero Hunger </vt:lpstr>
      <vt:lpstr>245. Risk under other risk frameworks - UN SDGs –  SDG 3 – Good Health and Well Being </vt:lpstr>
      <vt:lpstr>245. Risk under other risk frameworks - UN SDGs –  SDG 3 – Good Health and Well Being </vt:lpstr>
      <vt:lpstr>246. Risk under other risk frameworks - UN SDGs –  SDG 4 – Quality Education  </vt:lpstr>
      <vt:lpstr>246. Risk under other risk frameworks - UN SDGs –  SDG 4 – Quality Education</vt:lpstr>
      <vt:lpstr>247. Risk under other risk frameworks - UN SDGs –  SDG 5 – Gender Equality  </vt:lpstr>
      <vt:lpstr>247. Risk under other risk frameworks - UN SDGs –  SDG 5 – Gender Equality </vt:lpstr>
      <vt:lpstr>248. Risk under other risk frameworks - UN SDGs –  SDG 6 - Clean Water and Sanitation  </vt:lpstr>
      <vt:lpstr>248. Risk under other risk frameworks - UN SDGs –  SDG 6 – Clean Water and Sanitation </vt:lpstr>
      <vt:lpstr>249. Risk under other risk frameworks - UN SDGs –  SDG 7 – Affordable and Clean Energy  </vt:lpstr>
      <vt:lpstr>249. Risk under other risk frameworks - UN SDGs –  SDG 7 – Affordable and Clean Energy </vt:lpstr>
      <vt:lpstr>250. Risk under other risk frameworks - UN SDGs –  SDG 8 – Decent Work and Economic Growth  </vt:lpstr>
      <vt:lpstr>250. Risk under other risk frameworks - UN SDGs –  SDG 8 – Decent Work and Economic Growth</vt:lpstr>
      <vt:lpstr>251. Risk under other risk frameworks - UN SDGs –  SDG 9 – Industry Innovation and Infrastructure  </vt:lpstr>
      <vt:lpstr>251. Risk under other risk frameworks - UN SDGs –  SDG 9 – Industry, Innovation and Infrastructure </vt:lpstr>
      <vt:lpstr>252. Risk under other risk frameworks - UN SDGs –  SDG 10 – Reduced Inequalities  </vt:lpstr>
      <vt:lpstr>252. Risk under other risk frameworks - UN SDGs –  SDG 10 – Reduced Inequalities </vt:lpstr>
      <vt:lpstr>253. Risk under other risk frameworks - UN SDGs –  SDG 11 - Sustainable Cities and Communities  </vt:lpstr>
      <vt:lpstr>253. Risk under other risk frameworks - UN SDGs –  SDG 11 – Sustainable Cities and Communities </vt:lpstr>
      <vt:lpstr>254. Risk under other risk frameworks - UN SDGs –  SDG 12 – Responsible Consumption and Production  </vt:lpstr>
      <vt:lpstr>254. Risk under other risk frameworks - UN SDGs –  SDG 12 – Responsible Production and Consumption</vt:lpstr>
      <vt:lpstr>255. Risk under other risk frameworks - UN SDGs –  SDG 13 – Climate Action  </vt:lpstr>
      <vt:lpstr>255. Risk under other risk frameworks - UN SDGs –  SDG 13 – Climate Action </vt:lpstr>
      <vt:lpstr>256. Risk under other risk frameworks - UN SDGs –  SDG 14 -  Life Below Water  </vt:lpstr>
      <vt:lpstr>256. Risk under other risk frameworks - UN SDGs –  SDG 14 – Life Below Water</vt:lpstr>
      <vt:lpstr>257. Risk under other risk frameworks - UN SDGs –  SDG 15 – Life on Land </vt:lpstr>
      <vt:lpstr>257. Risk under other risk frameworks - UN SDGs –  SDG 15 -  Life on Land </vt:lpstr>
      <vt:lpstr>258. Risk under other risk frameworks - UN SDGs –  SDG 16 - Peace, Justice and Strong Institutions  </vt:lpstr>
      <vt:lpstr>258. Risk under other risk frameworks - UN SDGs –  SDG 16 – Peace, Justice and Strong Institutions </vt:lpstr>
      <vt:lpstr>259. Risk under other risk frameworks - UN SDGs –  SDG 17 – Partnerships for the Goals </vt:lpstr>
      <vt:lpstr>259. Risk under other risk frameworks - UN SDGs –  SDG 17 – Partnerships for the Goals </vt:lpstr>
      <vt:lpstr>260. Risk Under Other Risk Frameworks –  Nation State Branches - Legislative </vt:lpstr>
      <vt:lpstr>260. Risk Under Other Risk Frameworks –  Nation State Branches - Legislative </vt:lpstr>
      <vt:lpstr>261. Risk Under Other Risk Frameworks –  Nation State Branches - Judicial  </vt:lpstr>
      <vt:lpstr>261. Risk Under Other Risk Frameworks –  Nation State Branches - Judicial  </vt:lpstr>
      <vt:lpstr>262. Risk Under Other Risk Frameworks –  Nation State Branches - Executive  </vt:lpstr>
      <vt:lpstr>262. Risk Under Other Risk Frameworks –  Nation State Branches - Executive  </vt:lpstr>
      <vt:lpstr>263. Risk Under Other Risk Frameworks –  Nation State Agencies - General  </vt:lpstr>
      <vt:lpstr>263. Risk Under Other Risk Frameworks –  Nation State Agencies – General  </vt:lpstr>
      <vt:lpstr>264. Risk Under Other Risk Frameworks –  Nation State Agencies – Defense - Army </vt:lpstr>
      <vt:lpstr>264. Risk Under Other Risk Frameworks –  Nation State Agencies –Defense - Army  </vt:lpstr>
      <vt:lpstr>265. Risk Under Other Risk Frameworks –  Nation State Agencies –Defense - Navy  </vt:lpstr>
      <vt:lpstr>265. Risk Under Other Risk Frameworks –  Nation State Agencies –Defense - Navy </vt:lpstr>
      <vt:lpstr>266. Risk Under Other Risk Frameworks –  Nation State Agencies –Defense – Air Force </vt:lpstr>
      <vt:lpstr>266. Risk Under Other Risk Frameworks –  Nation State Agencies –Defense – Air Force </vt:lpstr>
      <vt:lpstr>267. Risk Under Other Risk Frameworks –  Nation State Agencies –Defense - Marines </vt:lpstr>
      <vt:lpstr>267. Risk Under Other Risk Frameworks –  Nation State Agencies –Defense - Marines </vt:lpstr>
      <vt:lpstr>268. Risk Under Other Risk Frameworks –  Nation State Agencies –Defense - Cyberforce </vt:lpstr>
      <vt:lpstr>268. Risk Under Other Risk Frameworks –  Nation State Agencies –Defense - Cyberforce </vt:lpstr>
      <vt:lpstr>269. Risk Under Other Risk Frameworks –  Nation State Agencies – Intelligence Agencies –  Foreign Intelligence  </vt:lpstr>
      <vt:lpstr>269. Risk Under Other Risk Frameworks –  Nation State Agencies – Intelligence Agencies –  Foreign Intelligence</vt:lpstr>
      <vt:lpstr>270. Risk Under Other Risk Frameworks –  Nation State Agencies – Intelligence Agencies –  Domestic Intelligence</vt:lpstr>
      <vt:lpstr>270. Risk Under Other Risk Frameworks –  Nation State Agencies – Intelligence Agencies –  Domestic Intelligence  </vt:lpstr>
      <vt:lpstr>271. Risk Under Other Risk Frameworks –  Nation State Agencies – Intelligence Agencies –  Defense Intelligence  </vt:lpstr>
      <vt:lpstr>271. Risk Under Other Risk Frameworks –  Nation State Agencies – Intelligence Agencies –  Defense Intelligence</vt:lpstr>
      <vt:lpstr>272. Risk under other risk frameworks –  Nation State Agencies – Intelligence Agencies –  Other Intelligence Agencies  </vt:lpstr>
      <vt:lpstr>272. Risk under other risk frameworks –  Nation State Agencies – Intelligence Agencies –  Other Intelligence Agencies  </vt:lpstr>
      <vt:lpstr>273. Risk under other risk frameworks –  Nation State Agencies – Trade/Commerce Agencies  </vt:lpstr>
      <vt:lpstr>273. Risk under other risk frameworks –  Nation State Agencies –  Trade/Commerce Agencies  </vt:lpstr>
      <vt:lpstr>274. Labor Laws and Rules </vt:lpstr>
      <vt:lpstr>274. Labor Laws and Rules </vt:lpstr>
      <vt:lpstr>275. Bias – Sectoral – Regulatory Effect </vt:lpstr>
      <vt:lpstr>275.  Bias – Sectoral – Regulatory Effect </vt:lpstr>
      <vt:lpstr>276.  Bias – Analytical/Statistical - Forecast </vt:lpstr>
      <vt:lpstr>276. Bias – Analytical/Statistical - Forecast </vt:lpstr>
      <vt:lpstr>277. Bias – Analytical/Statistical – Observer-Expectancy Effect </vt:lpstr>
      <vt:lpstr>277. Bias – Analytical/Statistical – Observer-Expectancy Effect</vt:lpstr>
      <vt:lpstr>278. Bias – Analytical/Statistical –  Reporting Bias and Social Desirability Bias </vt:lpstr>
      <vt:lpstr>278. Bias – Analytical/Statistical –  Reporting Bias and Social Desirability Bias </vt:lpstr>
      <vt:lpstr>279.  Machine-Learning Vulnerabilities – Adversarial Attacks </vt:lpstr>
      <vt:lpstr>279. Machine-Learning Vulnerabilities – Adversarial Attacks </vt:lpstr>
      <vt:lpstr>280.  Machine-Learning Vulnerabilities - Unprovability</vt:lpstr>
      <vt:lpstr>280. Machine-Learning Vulnerabilities - Unprovability</vt:lpstr>
      <vt:lpstr>281. Algorithmic Radicalization </vt:lpstr>
      <vt:lpstr>281. Algorithmic Radicalization </vt:lpstr>
      <vt:lpstr>282. Capacity for Scaling via Separation of System Governance Functions </vt:lpstr>
      <vt:lpstr>282. Capacity for Scaling via Separation of System Governance Functions</vt:lpstr>
      <vt:lpstr>283. Risk Under Other Risk Frameworks – EU GDPR </vt:lpstr>
      <vt:lpstr>283. Risk Under Other Risk Frameworks – EU GDPR </vt:lpstr>
      <vt:lpstr>284. Risk Under Other Risk Frameworks –  California Consumer Privacy Act (CCPA) </vt:lpstr>
      <vt:lpstr>284. Risk Under Other Risk Frameworks –  California Consumer Privacy Act (CCPA) </vt:lpstr>
      <vt:lpstr>285. Optimization for User/Operator Perception - General </vt:lpstr>
      <vt:lpstr>285. Optimization for User/Operator Perception - General </vt:lpstr>
      <vt:lpstr>286. Optimization for User/Operator Perception - Visual  </vt:lpstr>
      <vt:lpstr>286. Optimization for User/Operator Perception - Visual </vt:lpstr>
      <vt:lpstr>287. Optimization for User/Operator Perception - Auditory</vt:lpstr>
      <vt:lpstr>287. Optimization for User/Operator Perception - Auditory</vt:lpstr>
      <vt:lpstr>288. Optimization for User/Operator Perception – Tactile/Haptic</vt:lpstr>
      <vt:lpstr>288. Optimization for User/Operator Perception – Tactile/Haptic </vt:lpstr>
      <vt:lpstr>289. Optimization for User/Operator Perception – Aroma/Taste </vt:lpstr>
      <vt:lpstr>289. Optimization for User/Operator Perception – Aroma/Taste </vt:lpstr>
      <vt:lpstr>290. Optimization for User/Operator Perception –  Vestibular (Balance and Motion) </vt:lpstr>
      <vt:lpstr>290. Optimization for User/Operator Perception –  Vestibular (Balance and Motion) </vt:lpstr>
      <vt:lpstr>291. Optimization for User/Operator Perception – Proprioception (Body Position) </vt:lpstr>
      <vt:lpstr>291. Optimization for User/Operator Perception – Proprioception (Body Position) </vt:lpstr>
      <vt:lpstr>292. System Processing of False Information </vt:lpstr>
      <vt:lpstr>292. System Processing of False Information </vt:lpstr>
      <vt:lpstr>293. Bias – Systemic – “Fail Safe” Default States </vt:lpstr>
      <vt:lpstr>293. Bias – Systemic - ”Fail Safe” Default States </vt:lpstr>
      <vt:lpstr>294. Bias – Systemic – Bias in Bias Detection System Itself</vt:lpstr>
      <vt:lpstr>294. Bias – Systemic – Bias in Bias Detection System Itself</vt:lpstr>
      <vt:lpstr>295. Bias – Promotion Bias of Engineers - Revenue</vt:lpstr>
      <vt:lpstr>295. Bias – Promotion Bias of Engineers - Revenue </vt:lpstr>
      <vt:lpstr>296. Ability to Disconnect As Security/Privacy “Fail Safe” </vt:lpstr>
      <vt:lpstr>296. Ability to Disconnect As Security/Privacy “Fail Safe”  </vt:lpstr>
      <vt:lpstr>297. System Design Informed By Flawed “Theory of Change” </vt:lpstr>
      <vt:lpstr>297. System Design Informed By Flawed “Theory of Change”  </vt:lpstr>
      <vt:lpstr>298. Misapprehension of Conduct and Effects of Sovereignty </vt:lpstr>
      <vt:lpstr>298. Misapprehension of Conduct and Effects of Sovereignty </vt:lpstr>
      <vt:lpstr>299.  Incomplete System Adoption and Marketing Plan</vt:lpstr>
      <vt:lpstr>299.  Incomplete System Adoption and Marketing Plan</vt:lpstr>
      <vt:lpstr>300.  Consistency With Stakeholder “PEN”  (Principles, Ethics and Norms)  </vt:lpstr>
      <vt:lpstr>300.  Consistency With Stakeholder “PEN”  (Principles, Ethics and Norms)  </vt:lpstr>
      <vt:lpstr>301. Amenability to Audit of Operation </vt:lpstr>
      <vt:lpstr>301. Amenability to Audit of Operation </vt:lpstr>
      <vt:lpstr>302. Prevalence-Induced Concept Change in Human Judgment </vt:lpstr>
      <vt:lpstr>302. Prevalence-Induced Concept Change in Human Judgment  </vt:lpstr>
      <vt:lpstr>303. Machine Learning Limitations </vt:lpstr>
      <vt:lpstr>303. Machine Learning Limitations </vt:lpstr>
      <vt:lpstr>304. Machine Learning Limitations </vt:lpstr>
      <vt:lpstr>304. Machine Learning Limitations </vt:lpstr>
      <vt:lpstr>305. Machine Learning Limitations </vt:lpstr>
      <vt:lpstr>305. Machine Learning Limitations </vt:lpstr>
      <vt:lpstr>306.  Reliance on Random Numbers</vt:lpstr>
      <vt:lpstr>306. Reliance on Random Numbers</vt:lpstr>
      <vt:lpstr>307. Reliance on Non-Verified System Metrics </vt:lpstr>
      <vt:lpstr>307. Reliance on Non-Verified System Metrics </vt:lpstr>
      <vt:lpstr>308.  Reliance on Third-Party Certifications of System Components</vt:lpstr>
      <vt:lpstr>308. Reliance on Third-Party Certifications of System Components</vt:lpstr>
      <vt:lpstr>309. Reliance on Biometrics </vt:lpstr>
      <vt:lpstr>309. Reliance on Biometrics </vt:lpstr>
      <vt:lpstr>310. Disinformation Defenselessness</vt:lpstr>
      <vt:lpstr>310. Disinformation Defenselessness </vt:lpstr>
      <vt:lpstr>311. Smooth Fractals?</vt:lpstr>
      <vt:lpstr>311. Smooth Fractals   </vt:lpstr>
      <vt:lpstr>312. Challenge of measuring symmetry in analog human systems </vt:lpstr>
      <vt:lpstr>312. Challenge of measuring symmetry in analog human systems </vt:lpstr>
      <vt:lpstr>313. Encoding and Decoding Meaning –  Rhetorical Information Payloads </vt:lpstr>
      <vt:lpstr>313. Encoding and Decoding Meaning –  Rhetorical Information Payloads  </vt:lpstr>
      <vt:lpstr>314. Encoding and Decoding Meaning –  Censorship Laws</vt:lpstr>
      <vt:lpstr>314. Encoding and Decoding Meaning –  Censorship Laws </vt:lpstr>
      <vt:lpstr>315. Encoding and Decoding Meaning –  Ignorance</vt:lpstr>
      <vt:lpstr>315. Encoding and Decoding Meaning –  Ignorance </vt:lpstr>
      <vt:lpstr>316. Encoding and Decoding Meaning –  Ignorance -  Images of Ignorance – The impact of ignorance*</vt:lpstr>
      <vt:lpstr>316. Encoding and Decoding Meaning –  Ignorance -  Images of Ignorance – The impact of Ignorance*</vt:lpstr>
      <vt:lpstr>317. Encoding and Decoding Meaning –  Ignorance – Images of Ignorance – Conceiving Ignorance*</vt:lpstr>
      <vt:lpstr>317. Encoding and Decoding Meaning –  Ignorance – Images of Ignorance – Conceiving Ignorance </vt:lpstr>
      <vt:lpstr>318. Encoding and Decoding Meaning –  Ignorance – Ignorance as Place – Dwelling in Ignorance</vt:lpstr>
      <vt:lpstr>318. Encoding and Decoding Meaning –  Ignorance – Ignorance as Place – Dwelling in Ignorance </vt:lpstr>
      <vt:lpstr>319. Encoding and Decoding Meaning –  Ignorance – Innocence and Ignorance</vt:lpstr>
      <vt:lpstr>319. Encoding and Decoding Meaning –  Ignorance -  Innocence and Ignorance </vt:lpstr>
      <vt:lpstr>320. Encoding and Decoding Meaning –  Ignorance – Ignorance as Boundary  -  Mapping our Ignorance</vt:lpstr>
      <vt:lpstr>320. Encoding and Decoding Meaning –  Ignorance – Ignorance as Boundary -  Mapping our Ignorance </vt:lpstr>
      <vt:lpstr>321. Encoding and Decoding Meaning –  Ignorance – Ignorance as Boundary – Constructed Ignorance</vt:lpstr>
      <vt:lpstr>321. Encoding and Decoding Meaning –  Ignorance -  Ignorance as Boundary – Constructed Ignorance </vt:lpstr>
      <vt:lpstr>322. Encoding and Decoding Meaning –  Ignorance -  Ignorance as Boundary – The Ethics of Ignorance</vt:lpstr>
      <vt:lpstr>322. Encoding and Decoding Meaning –  Ignorance -  Ignorance as Boundary – The Ethics of Ignorance </vt:lpstr>
      <vt:lpstr>323. Encoding and Decoding Meaning –  Ignorance  - Ignorance as Boundary –  Virtues and Vices of Ignorance</vt:lpstr>
      <vt:lpstr>323. Encoding and Decoding Meaning –  Ignorance – Ignorance as Boundary -   Virtues and Vices of Ignorance</vt:lpstr>
      <vt:lpstr>324. Encoding and Decoding Meaning –  Ignorance – Ignorance as Limit – The Limits of the Knowable</vt:lpstr>
      <vt:lpstr>324. Encoding and Decoding Meaning –  Ignorance - Ignorance as Limit – The Limits of the Knowable</vt:lpstr>
      <vt:lpstr>325. Encoding and Decoding Meaning –  Ignorance – Ignorance as Limit – Managing Ignorance</vt:lpstr>
      <vt:lpstr>325. Encoding and Decoding Meaning –  Ignorance – Ignorance as Limit – Managing Ignorance </vt:lpstr>
      <vt:lpstr>326. Encoding and Decoding Meaning –  Ignorance – Ignorance as Horizon – The Horizon of Ignorance</vt:lpstr>
      <vt:lpstr>326. Encoding and Decoding Meaning –  Ignorance – Ignorance as Horizon – The Horizon of Ignorance</vt:lpstr>
      <vt:lpstr>327. Encoding and Decoding Meaning –  Ignorance – Ignorance and Epistemology</vt:lpstr>
      <vt:lpstr>327. Encoding and Decoding Meaning –  Ignorance – Ignorance and Epistemology</vt:lpstr>
      <vt:lpstr>328. Encoding and Decoding Meaning –  Rhetoric and Persuasion - Generally</vt:lpstr>
      <vt:lpstr>328. Encoding and Decoding Meaning –  Rhetoric and Persuasion - Generally</vt:lpstr>
      <vt:lpstr>329. Encoding and Decoding Meaning –  Rhetoric and Persuasion – Word Choice – Language of Origin</vt:lpstr>
      <vt:lpstr>329. Encoding and Decoding Meaning –  Rhetoric and Persuasion – Word Choice – Language of Origin</vt:lpstr>
      <vt:lpstr>329. Encoding and Decoding Meaning –  Rhetoric and Persuasion – Word Choice – New Words</vt:lpstr>
      <vt:lpstr>329. Encoding and Decoding Meaning –  Rhetoric and Persuasion – Word Choice – New Words</vt:lpstr>
      <vt:lpstr>330. Encoding and Decoding Meaning –  Rhetoric and Persuasion – Word Choice – Categories of Choice</vt:lpstr>
      <vt:lpstr>330. Encoding and Decoding Meaning –  Rhetoric and Persuasion – Word Choice – Categories of Choice</vt:lpstr>
      <vt:lpstr>331. Encoding and Decoding Meaning –  Rhetoric and Persuasion – Word Choice – Language Varieties</vt:lpstr>
      <vt:lpstr>331. Encoding and Decoding Meaning –  Rhetoric and Persuasion – Word Choice – Language Varieties</vt:lpstr>
      <vt:lpstr>332. Encoding and Decoding Meaning –  Rhetoric and Persuasion – Word Choice - Tropes</vt:lpstr>
      <vt:lpstr>332. Encoding and Decoding Meaning –  Rhetoric and Persuasion – Word Choice - Tropes</vt:lpstr>
      <vt:lpstr>333. Encoding and Decoding Meaning –  Rhetoric and Persuasion – Word Choice – Figures of Word Choice</vt:lpstr>
      <vt:lpstr>333. Encoding and Decoding Meaning –  Rhetoric and Persuasion - Word Choice – Figures of Word Choice</vt:lpstr>
      <vt:lpstr>334. Encoding and Decoding Meaning –  Rhetoric and Persuasion – Sentence Predication</vt:lpstr>
      <vt:lpstr>334. Encoding and Decoding Meaning –  Rhetoric and Persuasion – Sentence Predication</vt:lpstr>
      <vt:lpstr>335. Encoding and Decoding Meaning –  Rhetoric and Persuasion – Sentence Construction: Modification</vt:lpstr>
      <vt:lpstr>335. Encoding and Decoding Meaning –  Rhetoric and Persuasion – Sentence Construction: Modification</vt:lpstr>
      <vt:lpstr>336. Encoding and Decoding Meaning –  Rhetoric and Persuasion – Sentence Architecture</vt:lpstr>
      <vt:lpstr>336. Encoding and Decoding Meaning –  Rhetoric and Persuasion – Sentence Architecture</vt:lpstr>
      <vt:lpstr>337. Encoding and Decoding Meaning –  Rhetoric and Persuasion – Figures of Argument</vt:lpstr>
      <vt:lpstr>337. Encoding and Decoding Meaning –  Rhetoric and Persuasion – Figures of Argument</vt:lpstr>
      <vt:lpstr>338. Encoding and Decoding Meaning –  Rhetoric and Persuasion - Series</vt:lpstr>
      <vt:lpstr>338. Encoding and Decoding Meaning –  Rhetoric and Persuasion - Series</vt:lpstr>
      <vt:lpstr>339. Encoding and Decoding Meaning –  Rhetoric and Persuasion – Prosody and Punctuation</vt:lpstr>
      <vt:lpstr>339. Encoding and Decoding Meaning –  Rhetoric and Persuasion – Prosody and Punctuation</vt:lpstr>
      <vt:lpstr>340. Encoding and Decoding Meaning –  Rhetoric and Persuasion– Interactions – Speaker and Audience Construction</vt:lpstr>
      <vt:lpstr>340. Encoding and Decoding Meaning –  Rhetoric and Persuasion – Interactions – Speaker and Audience Construction</vt:lpstr>
      <vt:lpstr>341. Encoding and Decoding Meaning –  Rhetoric and Persuasion – Interaction – Incorporating Other Voices</vt:lpstr>
      <vt:lpstr>341. Encoding and Decoding Meaning –  Rhetoric and Persuasion – Interaction – Incorporating Other Voices</vt:lpstr>
      <vt:lpstr>342. Encoding and Decoding Meaning –  Rhetoric and Persuasion – Interaction – Situation and Occasion</vt:lpstr>
      <vt:lpstr>342. Encoding and Decoding Meaning –  Rhetoric and Persuasion – Interaction – Situation and Occasion</vt:lpstr>
      <vt:lpstr>343. Encoding and Decoding Meaning –  Rhetoric and Persuasion – Passage Construction - Coherence</vt:lpstr>
      <vt:lpstr>343. Encoding and Decoding Meaning –  Rhetoric and Persuasion – Passage Construction - Coherence</vt:lpstr>
      <vt:lpstr>344. Encoding and Decoding Meaning –  Rhetoric and Persuasion – Passage Patterns</vt:lpstr>
      <vt:lpstr>344. Encoding and Decoding Meaning –  Rhetoric and Persuasion – Passage Patterns</vt:lpstr>
      <vt:lpstr>345. Encoding and Decoding Meaning –  Rhetoric and Persuasion - Amplification</vt:lpstr>
      <vt:lpstr>345. Encoding and Decoding Meaning –  Rhetoric and Persuasion - Amplification</vt:lpstr>
      <vt:lpstr>346. Encoding and Decoding Meaning –  Rhetoric and Persuasion</vt:lpstr>
      <vt:lpstr>346. Encoding and Decoding Meaning –  Rhetoric and Persuasion</vt:lpstr>
      <vt:lpstr>347. Encoding and Decoding Meaning –  Rhetoric and Persuasion</vt:lpstr>
      <vt:lpstr>347. Encoding and Decoding Meaning –  Rhetoric and Persuasion</vt:lpstr>
      <vt:lpstr>348. Encoding and Decoding Meaning –  Rhetoric and Persuasion</vt:lpstr>
      <vt:lpstr>348. Encoding and Decoding Meaning –  Rhetoric and Persuasion</vt:lpstr>
      <vt:lpstr>349. Encoding and Decoding Meaning –  Rhetoric and Persuasion</vt:lpstr>
      <vt:lpstr>349. Encoding and Decoding Meaning –  Rhetoric and Persuasion</vt:lpstr>
      <vt:lpstr>350. Encoding and Decoding Meaning –  Rhetoric and Persuasion</vt:lpstr>
      <vt:lpstr>350. Encoding and Decoding Meaning –  Rhetoric and Persuasion</vt:lpstr>
      <vt:lpstr>351. Encoding and Decoding Meaning –  Rhetoric and Persuasion</vt:lpstr>
      <vt:lpstr>351. Encoding and Decoding Meaning –  Rhetoric and Persuasion</vt:lpstr>
      <vt:lpstr>352. Encoding and Decoding Meaning –  Rhetoric and Persuasion</vt:lpstr>
      <vt:lpstr>352. Encoding and Decoding Meaning –  Rhetoric and Persuasion</vt:lpstr>
      <vt:lpstr>353. Encoding and Decoding Meaning –  Rhetoric and Persuasion</vt:lpstr>
      <vt:lpstr>353. Encoding and Decoding Meaning –  Rhetoric and Persuasion</vt:lpstr>
      <vt:lpstr>354. Encoding and Decoding Meaning –  Rhetoric and Persuasion</vt:lpstr>
      <vt:lpstr>354. Encoding and Decoding Meaning –  Rhetoric and Persuasion</vt:lpstr>
      <vt:lpstr>355. Encoding and Decoding Meaning –  Rhetoric and Persuasion</vt:lpstr>
      <vt:lpstr>355. Encoding and Decoding Meaning –  Rhetoric and Persuasion</vt:lpstr>
      <vt:lpstr>356. Encoding and Decoding Meaning –  Rhetoric and Persuasion</vt:lpstr>
      <vt:lpstr>356. Encoding and Decoding Meaning –  Rhetoric and Persuasion</vt:lpstr>
      <vt:lpstr>357.   Encoding and Decoding Meaning -   Simulacrum -  First Order</vt:lpstr>
      <vt:lpstr>357.   Encoding and Decoding Meaning -   Simulacrum -  First Order</vt:lpstr>
      <vt:lpstr>358.  Encoding and Decoding Meaning -   Simulacrum -  Second Order </vt:lpstr>
      <vt:lpstr>358.   Encoding and Decoding Meaning -   Simulacrum -  Second Order </vt:lpstr>
      <vt:lpstr>359.   Encoding and Decoding Meaning -   Simulacrum -  Third Order</vt:lpstr>
      <vt:lpstr>359.   Encoding and Decoding Meaning -   Simulacrum -  Third Order</vt:lpstr>
      <vt:lpstr>360.   Encoding and Decoding Meaning -   Simulacrum -  Fourth Order</vt:lpstr>
      <vt:lpstr>360.   Encoding and Decoding Meaning -   Simulacrum -  Fourth Order</vt:lpstr>
      <vt:lpstr>361. Encoding and Decoding Meaning. -  Hardening Systems Against Ignorance</vt:lpstr>
      <vt:lpstr>361. Encoding and Decoding Meaning –  Hardening Systems Against Ignorance </vt:lpstr>
      <vt:lpstr>362. Encoding and Decoding –  Vernacular and Regional Understanding </vt:lpstr>
      <vt:lpstr>362. Encoding and Decoding –  Vernacular and Regional Understanding  </vt:lpstr>
      <vt:lpstr>363. Confusion of Causation and Correlation </vt:lpstr>
      <vt:lpstr>363. Confusion of Causation and Correlation</vt:lpstr>
      <vt:lpstr>364.  Confusion of Causation and Synchronicity </vt:lpstr>
      <vt:lpstr>364. Confusion of Causation and Synchronicity </vt:lpstr>
      <vt:lpstr>365. Logic Flaws in Causation Analysis </vt:lpstr>
      <vt:lpstr>365. Logic Flaws in Causation Analysis </vt:lpstr>
      <vt:lpstr>366. Processing Inaccurate Information –  Knowledge Acquisition Accuracy</vt:lpstr>
      <vt:lpstr>366. Processing Inaccurate Information –  Knowledge Acquisition Accuracy</vt:lpstr>
      <vt:lpstr>367. Processing Inaccurate Information –  Correcting Misinformation </vt:lpstr>
      <vt:lpstr>367. Processing Inaccurate Information –  Correcting Misinformation</vt:lpstr>
      <vt:lpstr>368. Processing Inaccurate Information –  Persistence of Misinformation in Reasoning</vt:lpstr>
      <vt:lpstr>368. Processing Inaccurate Information –  Persistence of Misinformation in Reasoning </vt:lpstr>
      <vt:lpstr>369. Processing Inaccurate Information –  Ignorance of Comprehension Failures in Real Time</vt:lpstr>
      <vt:lpstr>369. Processing Inaccurate Information –  Ignorance of Comprehension Failures in Real Time</vt:lpstr>
      <vt:lpstr>370. Processing Inaccurate Information –  Avoiding Semantic Illusions </vt:lpstr>
      <vt:lpstr>370 – Processing Inaccurate Information  -  Avoiding Semantic Illusions</vt:lpstr>
      <vt:lpstr>371. Processing Inaccurate Information –  Inaccurate Argumentation From “Accurate” Data</vt:lpstr>
      <vt:lpstr>371. Processing Inaccurate Information –  Inaccurate Argumentation From “Accurate” Data </vt:lpstr>
      <vt:lpstr>372. Processing Inaccurate Information – Conversational Computer Agents For Normative Guidance  </vt:lpstr>
      <vt:lpstr>372. Processing Inaccurate Information –  Conversational Computer Agents For Normative Guidance </vt:lpstr>
      <vt:lpstr>373. Processing Inaccurate Information –  Knowledge Neglect</vt:lpstr>
      <vt:lpstr>373. Processing Inaccurate Information –  Knowledge Neglect</vt:lpstr>
      <vt:lpstr>374. Processing Inaccurate Information –  Misinformation Stickiness </vt:lpstr>
      <vt:lpstr>374. Processing Inaccurate Information –  Misinformation Stickiness </vt:lpstr>
      <vt:lpstr>375. Processing Inaccurate Information –  Acuity At Discounting Misinformation</vt:lpstr>
      <vt:lpstr>375. Processing Inaccurate Information –  Acuity At Discounting Misinformation</vt:lpstr>
      <vt:lpstr>376. Processing Inaccurate Information –  Updating Mental Models </vt:lpstr>
      <vt:lpstr>376. Processing Inaccurate Information –  Updating Mental Models</vt:lpstr>
      <vt:lpstr>377. Processing Inaccurate Information –  Real Time Integration of Comprehension and Validation</vt:lpstr>
      <vt:lpstr>377. Processing Inaccurate Information –  Real Time Integration of Comprehension and Validation</vt:lpstr>
      <vt:lpstr>378. Processing Inaccurate Information –  Dealing with Knowledge as a “Complex System” </vt:lpstr>
      <vt:lpstr>378. Processing Inaccurate Information –  Dealing with Knowledge as a “Complex System”</vt:lpstr>
      <vt:lpstr>379. Processing Inaccurate Information –  Human Error as Percept-Concept Coupling</vt:lpstr>
      <vt:lpstr>379. Processing Inaccurate Information –  Human Error as Percept-Concept Coupling</vt:lpstr>
      <vt:lpstr>380. Processing Inaccurate Information –  Conscious Ignorance and Meta-Ignorance</vt:lpstr>
      <vt:lpstr>380. Processing Inaccurate Information –  Conscious Ignorance and Meta-Ignorance</vt:lpstr>
      <vt:lpstr>381. Processing Inaccurate Information –  KReC framework for Revising Existing Knowledge Base</vt:lpstr>
      <vt:lpstr>381. Processing Inaccurate Information –  KReC Framework for Revising Existing Knowledge Base</vt:lpstr>
      <vt:lpstr>382. Processing Inaccurate Information –  Content-Source Integration Model </vt:lpstr>
      <vt:lpstr>382. Processing Inaccurate Information –  Content-Source Integration Model</vt:lpstr>
      <vt:lpstr>383. Processing Inaccurate Information –  Contextual/Situated Inaccuracy</vt:lpstr>
      <vt:lpstr>383. Processing Inaccurate Information –  Contextual/Situated Inaccuracy</vt:lpstr>
      <vt:lpstr>384. Processing Inaccurate Information –  User/Reader “AIR” Strategies</vt:lpstr>
      <vt:lpstr>384. Processing Inaccurate Information –  User/Reader “AIR” Strategies</vt:lpstr>
      <vt:lpstr>385. Use of Vernacular, Regionalisms, and Argot </vt:lpstr>
      <vt:lpstr>385. Use of Vernacular, Regionalisms, and Argot </vt:lpstr>
      <vt:lpstr>386.  System Externality Co-Management </vt:lpstr>
      <vt:lpstr>386. System Externality Co-Management </vt:lpstr>
      <vt:lpstr>387. Flattening of Stakeholder Consciousness </vt:lpstr>
      <vt:lpstr>387. Flattening of Stakeholder Consciousness </vt:lpstr>
      <vt:lpstr>388. Disabling Authority of Managerial Grammars </vt:lpstr>
      <vt:lpstr>388. Disabling Authority of Managerial Grammars </vt:lpstr>
      <vt:lpstr>389. Multiple Intelligences (Gardner) Linguistic</vt:lpstr>
      <vt:lpstr>389. Multiple Intelligences (Gardner) Linguistic </vt:lpstr>
      <vt:lpstr>390. Multiple Intelligences (Gardner) musical</vt:lpstr>
      <vt:lpstr>390. Multiple Intelligences (Gardner) musical</vt:lpstr>
      <vt:lpstr>391. Multiple Intelligences (Gardner) logical-mathematical</vt:lpstr>
      <vt:lpstr>391. Multiple Intelligences (Gardner) logical-mathematical</vt:lpstr>
      <vt:lpstr>392. Multiple Intelligences (Gardner) spatial</vt:lpstr>
      <vt:lpstr>392. Multiple Intelligences (Gardner) spatial</vt:lpstr>
      <vt:lpstr>393. Multiple Intelligences (Gardner) bodily-kinesthetic</vt:lpstr>
      <vt:lpstr>393. Multiple Intelligences (Gardner) bodily-kinesthetic </vt:lpstr>
      <vt:lpstr>394. Multiple Intelligences (Gardner) Personal </vt:lpstr>
      <vt:lpstr>394. Multiple Intelligences (Gardner) Personal </vt:lpstr>
      <vt:lpstr>395. Human Encoding Mental Models - Generally </vt:lpstr>
      <vt:lpstr>395. Human Encoding Mental Models - Generally  </vt:lpstr>
      <vt:lpstr>396. Human Encoding Mental Models -  [Several slides here]</vt:lpstr>
      <vt:lpstr>396. Human Encoding Mental Models -  [Several slides here] </vt:lpstr>
      <vt:lpstr>397. Direct Evaluation of System Output - Generally  </vt:lpstr>
      <vt:lpstr>397. Direct Evaluation of System Output - Generally</vt:lpstr>
      <vt:lpstr>398. Direct Evaluation of System Output –Research Governance </vt:lpstr>
      <vt:lpstr>398. Direct Evaluation of System Output – Research Governance </vt:lpstr>
      <vt:lpstr>399. Direct Evaluation of System Output - Ethics </vt:lpstr>
      <vt:lpstr>399. Direct Evaluation of System Output - Ethics </vt:lpstr>
      <vt:lpstr>400. Direct Evaluation of System Output – Authorship/Origin </vt:lpstr>
      <vt:lpstr>400. Direct Evaluation of System Output – Authorship/Origin </vt:lpstr>
      <vt:lpstr>401. Direct Evaluation of System Output - Productivity </vt:lpstr>
      <vt:lpstr>401. Direct Evaluation of System Output - Productivity </vt:lpstr>
      <vt:lpstr>402. Direct Evaluation of System Output – Plagiarism/Infringement </vt:lpstr>
      <vt:lpstr>402. Direct Evaluation of System Output – Plagiarism/Infringement </vt:lpstr>
      <vt:lpstr>403. Direct Evaluation of System Output – Research Conduct </vt:lpstr>
      <vt:lpstr>403. Direct Evaluation of System Output – Research Conduct </vt:lpstr>
      <vt:lpstr>404. Direct Evaluation of System Output – Analysis and Methods </vt:lpstr>
      <vt:lpstr>404. Direct Evaluation of System Output – Analysis and Methods </vt:lpstr>
      <vt:lpstr>405. Direct Evaluation of System Output – Image Manipulation </vt:lpstr>
      <vt:lpstr>405. Direct Evaluation of System Output – Image Manipulation </vt:lpstr>
      <vt:lpstr>406. Direct Evaluation of System Output – Statistics and Data </vt:lpstr>
      <vt:lpstr>406. Direct Evaluation of System Output – Statistics and Data </vt:lpstr>
      <vt:lpstr>407. Direct Evaluation of System Output – Errors  </vt:lpstr>
      <vt:lpstr>407. Direct Evaluation of System Output - Errors </vt:lpstr>
      <vt:lpstr>408. Direct Evaluation of System Output –  Data Duplication and Reporting </vt:lpstr>
      <vt:lpstr>408. Direct Evaluation of System Output – Data Duplication and Reporting </vt:lpstr>
      <vt:lpstr>409. Inaccurate Human Encoding (Mental Models) Causal Reductionism </vt:lpstr>
      <vt:lpstr>409. Inaccurate Human Encoding/Decoding (Mental Models) Causal Reduction  </vt:lpstr>
      <vt:lpstr>410. Inaccurate Human Encoding/Decoding (Mental Models) Ergodicity  </vt:lpstr>
      <vt:lpstr>410. Inaccurate Human Encoding/Decoding (Mental Models) Ergodicity  </vt:lpstr>
      <vt:lpstr>411. Inaccurate Human Encoding/Decoding (Mental Models) Dunning-Kruger Effect </vt:lpstr>
      <vt:lpstr>411. Inaccurate Human Encoding/Decoding (Mental Models) Dunning-Kruger Effect  </vt:lpstr>
      <vt:lpstr>412. Inaccurate Human Encoding (Mental Models) Emergence </vt:lpstr>
      <vt:lpstr>412. Inaccurate Human Encoding/Decoding (Mental Models) Emergence  </vt:lpstr>
      <vt:lpstr>413. Inaccurate Human Encoding (Mental Models) Cultural Parasitism </vt:lpstr>
      <vt:lpstr>413. Inaccurate Human Encoding/Decoding (Mental Models) Cultural Parasitism  </vt:lpstr>
      <vt:lpstr>414. Inaccurate Human Encoding (Mental Models) Cumulative Error </vt:lpstr>
      <vt:lpstr>414. Inaccurate Human Encoding/Decoding (Mental Models) Cumulative Error  </vt:lpstr>
      <vt:lpstr>415. Inaccurate Human Encoding (Mental Models) Survivorship Bias </vt:lpstr>
      <vt:lpstr>415. Inaccurate Human Encoding/Decoding (Mental Models) Survivorship Bias  </vt:lpstr>
      <vt:lpstr>416. Inaccurate Human Encoding/Decoding (Mental Models) Simpson’s Paradox </vt:lpstr>
      <vt:lpstr>416. Inaccurate Human Encoding/Decoding (Mental Models) Simpson’s Paradox  </vt:lpstr>
      <vt:lpstr>417. Inaccurate Human Encoding/Decoding (Mental Models) Condorcet Paradox </vt:lpstr>
      <vt:lpstr>417. Inaccurate Human Encoding/Decoding (Mental Models) Condorcet Paradox  </vt:lpstr>
      <vt:lpstr>418. Inaccurate Human Encoding/Decoding (Mental Models) Limited Hangout </vt:lpstr>
      <vt:lpstr>418. Inaccurate Human Encoding/Decoding (Mental Models) Limited Hangout  </vt:lpstr>
      <vt:lpstr>419. Inaccurate Human Encoding/Decoding (Mental Models) Focusing Illusion </vt:lpstr>
      <vt:lpstr>419. Inaccurate Human Encoding/Decoding (Mental Models) Focusing Illusion  </vt:lpstr>
      <vt:lpstr>420. Inaccurate Human Encoding/Decoding (Mental Models) Concept Creep </vt:lpstr>
      <vt:lpstr>420. Inaccurate Human Encoding/Decoding (Mental Models) Concept Creep  </vt:lpstr>
      <vt:lpstr>421. Inaccurate Human Encoding/Decoding (Mental Models) Streetlight Effect </vt:lpstr>
      <vt:lpstr>421. Inaccurate Human Encoding/Decoding (Mental Models) Streetlight Effect  </vt:lpstr>
      <vt:lpstr>422. Inaccurate Human Encoding/Decoding (Mental Models) Belief Bias </vt:lpstr>
      <vt:lpstr>422. Inaccurate Human Encoding/Decoding (Mental Models) Belief Bias  </vt:lpstr>
      <vt:lpstr>423. Inaccurate Human Encoding/Decoding (Mental Models) Pluralistic Ignorance </vt:lpstr>
      <vt:lpstr>423. Inaccurate Human Encoding/Decoding (Mental Models) Pluralistic Ignorance  </vt:lpstr>
      <vt:lpstr>424. Inaccurate Human Encoding (Mental Models) The Petrie Multiplier </vt:lpstr>
      <vt:lpstr>424. Inaccurate Human Encoding/Decoding (Mental Models) The Petrie Multiplier  </vt:lpstr>
      <vt:lpstr>425. Inaccurate Human Encoding (Mental Models) The Woozle Effect </vt:lpstr>
      <vt:lpstr>425. Inaccurate Human Encoding/Decoding (Mental Models) The Woozle Effect  </vt:lpstr>
      <vt:lpstr>426. Inaccurate Human Encoding (Mental Models) Tocqueville Paradox </vt:lpstr>
      <vt:lpstr>409. Inaccurate Human Encoding/Decoding (Mental Models) Tocqueville Paradox  </vt:lpstr>
      <vt:lpstr>427. Inaccurate Human Encoding (Mental Models) Ultimate Attribution Error </vt:lpstr>
      <vt:lpstr>427. Inaccurate Human Encoding/Decoding (Mental Models) Ultimate Attribution Error  </vt:lpstr>
      <vt:lpstr>428. Inaccurate Human Encoding (Mental Models) Golden Hammer </vt:lpstr>
      <vt:lpstr>428. Inaccurate Human Encoding/Decoding (Mental Models) Golden Hammer  </vt:lpstr>
      <vt:lpstr>429. Inaccurate Human Encoding (Mental Models) Pareto Principle </vt:lpstr>
      <vt:lpstr>429. Inaccurate Human Encoding/Decoding (Mental Models) Pareto Principle  </vt:lpstr>
      <vt:lpstr>430. Inaccurate Human Encoding (Mental Models) Nirvana Fallacy </vt:lpstr>
      <vt:lpstr>430. Inaccurate Human Encoding/Decoding (Mental Models) Nirvana Fallacy  </vt:lpstr>
      <vt:lpstr>431. Inaccurate Human Encoding (Mental Models) Emotional Conjugation </vt:lpstr>
      <vt:lpstr>431. Inaccurate Human Encoding/Decoding (Mental Models) Emotional Conjugation  </vt:lpstr>
      <vt:lpstr>432. Inaccurate Human Encoding (Mental Models) Netodromia </vt:lpstr>
      <vt:lpstr>432. Inaccurate Human Encoding/Decoding (Mental Models) Netodromia  </vt:lpstr>
      <vt:lpstr>433. Inaccurate Human Encoding (Mental Models) Halo Effect </vt:lpstr>
      <vt:lpstr>433. Inaccurate Human Encoding/Decoding (Mental Models) Halo Effect  </vt:lpstr>
      <vt:lpstr>434. Inaccurate Human Encoding (Mental Models) Outgroup Homogeneity Effect </vt:lpstr>
      <vt:lpstr>434. Inaccurate Human Encoding/Decoding (Mental Models) Outgroup Homogeneity Effect  </vt:lpstr>
      <vt:lpstr>435. Inaccurate Human Encoding (Mental Models) Matthew Principle </vt:lpstr>
      <vt:lpstr>435. Inaccurate Human Encoding/Decoding (Mental Models) Matthew Principle  </vt:lpstr>
      <vt:lpstr>436. Inaccurate Human Encoding (Mental Models) Peter Principle </vt:lpstr>
      <vt:lpstr>436. Inaccurate Human Encoding/Decoding (Mental Models) Peter Principle  </vt:lpstr>
      <vt:lpstr>437. Inaccurate Human Encoding (Mental Models) Loki’s Water </vt:lpstr>
      <vt:lpstr>437. Inaccurate Human Encoding/Decoding (Mental Models) Loki’s Water  </vt:lpstr>
      <vt:lpstr>438. Inaccurate Human Encoding (Mental Models) Sub-selves </vt:lpstr>
      <vt:lpstr>438. Inaccurate Human Encoding/Decoding (Mental Models) Sub-selves  </vt:lpstr>
      <vt:lpstr>439. Inaccurate Human Encoding (Mental Models) Goodheart’s Law </vt:lpstr>
      <vt:lpstr>439. Inaccurate Human Encoding/Decoding (Mental Models) Goodheart’s Law  </vt:lpstr>
      <vt:lpstr>440. Inaccurate Human Encoding (Mental Models) Radical Phase Transition </vt:lpstr>
      <vt:lpstr>440. Inaccurate Human Encoding/Decoding (Mental Models) Radical Phase Transition  </vt:lpstr>
      <vt:lpstr>441. Inaccurate Human Encoding (Mental Models) Legibility </vt:lpstr>
      <vt:lpstr>441. Inaccurate Human Encoding/Decoding (Mental Models) Legibility  </vt:lpstr>
      <vt:lpstr>442. Inaccurate Human Encoding (Mental Models) Shifting Baseline Syndrome </vt:lpstr>
      <vt:lpstr>442. Inaccurate Human Encoding/Decoding (Mental Models) Shifting Baseline Syndrome  </vt:lpstr>
      <vt:lpstr>443. Inaccurate Human Encoding (Mental Models) Availability Cascade </vt:lpstr>
      <vt:lpstr>443. Inaccurate Human Encoding/Decoding (Mental Models) Availability Cascade  </vt:lpstr>
      <vt:lpstr>444. Inaccurate Human Encoding (Mental Models) Reactance Theory </vt:lpstr>
      <vt:lpstr>444. Inaccurate Human Encoding/Decoding (Mental Models) Reactance Theory  </vt:lpstr>
      <vt:lpstr>445. Inaccurate Human Encoding (Mental Models) Predictive Coding </vt:lpstr>
      <vt:lpstr>445. Inaccurate Human Encoding/Decoding (Mental Models) Predictive Coding  </vt:lpstr>
      <vt:lpstr>446. Inaccurate Human Encoding (Mental Models) Apophenia – Narrative Fallacy </vt:lpstr>
      <vt:lpstr>446. Inaccurate Human Encoding/Decoding (Mental Models) Apophenia – Narrative Fallacy  </vt:lpstr>
      <vt:lpstr>447. Inaccurate Human Encoding (Mental Models) Apophenia/Pareidolia </vt:lpstr>
      <vt:lpstr>447. Inaccurate Human Encoding/Decoding (Mental Models) Apophenia/Paredolia  </vt:lpstr>
      <vt:lpstr>448. Inaccurate Human Encoding (Mental Models) Inverse Thinking </vt:lpstr>
      <vt:lpstr>448. Inaccurate Human Encoding/Decoding (Mental Models) Inverse Thinking  </vt:lpstr>
      <vt:lpstr>449. Inaccurate Human Encoding (Mental Models) Unforced Error </vt:lpstr>
      <vt:lpstr>449. Inaccurate Human Encoding/Decoding (Mental Models) Unforced Error  </vt:lpstr>
      <vt:lpstr>450. Inaccurate Human Encoding (Mental Models) Antifragile </vt:lpstr>
      <vt:lpstr>450. Inaccurate Human Encoding/Decoding (Mental Models) Antifragile  </vt:lpstr>
      <vt:lpstr>451. Inaccurate Human Encoding (Mental Models) First Principles </vt:lpstr>
      <vt:lpstr>451. Inaccurate Human Encoding/Decoding (Mental Models) First Principles  </vt:lpstr>
      <vt:lpstr>452. Inaccurate Human Encoding (Mental Models) De-Risking </vt:lpstr>
      <vt:lpstr>452. Inaccurate Human Encoding/Decoding (Mental Models) De-Risking  </vt:lpstr>
      <vt:lpstr>453. Inaccurate Human Encoding (Mental Models) Premature Optimization </vt:lpstr>
      <vt:lpstr>453. Inaccurate Human Encoding/Decoding (Mental Models) Premature Optimization  </vt:lpstr>
      <vt:lpstr>454. Inaccurate Human Encoding (Mental Models) Minimum Viable Product </vt:lpstr>
      <vt:lpstr>454. Inaccurate Human Encoding/Decoding (Mental Models) Minimum Viable Product  </vt:lpstr>
      <vt:lpstr>455. Inaccurate Human Encoding (Mental Models) Ockham’s Razor </vt:lpstr>
      <vt:lpstr>455. Inaccurate Human Encoding/Decoding (Mental Models) Ockham’s Razor  </vt:lpstr>
      <vt:lpstr>456. Inaccurate Human Encoding (Mental Models) Conjunction Fallacy </vt:lpstr>
      <vt:lpstr>456. Inaccurate Human Encoding/Decoding (Mental Models) Conjunction Fallacy  </vt:lpstr>
      <vt:lpstr>457. Inaccurate Human Encoding (Mental Models) Overfitting </vt:lpstr>
      <vt:lpstr>457. Inaccurate Human Encoding/Decoding (Mental Models) Overfitting  </vt:lpstr>
      <vt:lpstr>458. Inaccurate Human Encoding (Mental Models) Frame of Reference </vt:lpstr>
      <vt:lpstr>458. Inaccurate Human Encoding/Decoding (Mental Models) Frame of Reference  </vt:lpstr>
      <vt:lpstr>459. Inaccurate Human Encoding (Mental Models) Framing </vt:lpstr>
      <vt:lpstr>459. Inaccurate Human Encoding/Decoding (Mental Models) Framing  </vt:lpstr>
      <vt:lpstr>460. Inaccurate Human Encoding (Mental Models) Nudging </vt:lpstr>
      <vt:lpstr>460. Inaccurate Human Encoding/Decoding (Mental Models) Nudging  </vt:lpstr>
      <vt:lpstr>461. Inaccurate Human Encoding (Mental Models) Anchoring </vt:lpstr>
      <vt:lpstr>461. Inaccurate Human Encoding/Decoding (Mental Models) Anchoring  </vt:lpstr>
      <vt:lpstr>462. Inaccurate Human Encoding (Mental Models) Availability Bias </vt:lpstr>
      <vt:lpstr>462. Inaccurate Human Encoding/Decoding (Mental Models) Availability Bias  </vt:lpstr>
      <vt:lpstr>463. Inaccurate Human Encoding (Mental Models) The Third Story </vt:lpstr>
      <vt:lpstr>463. Inaccurate Human Encoding/Decoding (Mental Models) The Third Story  </vt:lpstr>
      <vt:lpstr>464. Inaccurate Human Encoding (Mental Models) Most Respectful Interpretation </vt:lpstr>
      <vt:lpstr>464. Inaccurate Human Encoding/Decoding (Mental Models) Most Respectful Interpretation  </vt:lpstr>
      <vt:lpstr>465. Inaccurate Human Encoding (Mental Models) Hanlon’s Razor </vt:lpstr>
      <vt:lpstr>465. Inaccurate Human Encoding/Decoding (Mental Models) Hanlon’s Razor  </vt:lpstr>
      <vt:lpstr>466. Inaccurate Human Encoding (Mental Models) Fundamental Attribution Error </vt:lpstr>
      <vt:lpstr>466. Inaccurate Human Encoding/Decoding (Mental Models) Fundamental Attribution Error  </vt:lpstr>
      <vt:lpstr>467. Inaccurate Human Encoding (Mental Models) Self-Serving Bias </vt:lpstr>
      <vt:lpstr>467. Inaccurate Human Encoding/Decoding (Mental Models) Self-Serving Bias  </vt:lpstr>
      <vt:lpstr>468. Inaccurate Human Encoding (Mental Models) Veil of Ignorance </vt:lpstr>
      <vt:lpstr>469. Inaccurate Human Encoding/Decoding (Mental Models) Veil of Ignorance  </vt:lpstr>
      <vt:lpstr>470. Inaccurate Human Encoding (Mental Models) Just World Hypothesis </vt:lpstr>
      <vt:lpstr>470. Inaccurate Human Encoding/Decoding (Mental Models) Just World Hypothesis  </vt:lpstr>
      <vt:lpstr>471. Inaccurate Human Encoding (Mental Models) Victim Blame </vt:lpstr>
      <vt:lpstr>471. Inaccurate Human Encoding/Decoding (Mental Models) Victim Blame  </vt:lpstr>
      <vt:lpstr>472. Inaccurate Human Encoding (Mental Models) Learned Helplessness </vt:lpstr>
      <vt:lpstr>472. Inaccurate Human Encoding/Decoding (Mental Models) Learned Helplessness  </vt:lpstr>
      <vt:lpstr>473. Inaccurate Human Encoding (Mental Models) Paradigm Shift </vt:lpstr>
      <vt:lpstr>473. Inaccurate Human Encoding/Decoding (Mental Models) Paradigm Shift  </vt:lpstr>
      <vt:lpstr>474. Inaccurate Human Encoding (Mental Models) Semmelweis Reflex </vt:lpstr>
      <vt:lpstr>474. Inaccurate Human Encoding/Decoding (Mental Models) Semmelweis Reflex  </vt:lpstr>
      <vt:lpstr>475. Inaccurate Human Encoding (Mental Models) Confirmation Bias </vt:lpstr>
      <vt:lpstr>475. Inaccurate Human Encoding/Decoding (Mental Models) Confirmation Bias  </vt:lpstr>
      <vt:lpstr>476. Inaccurate Human Encoding (Mental Models) Backfire Effect </vt:lpstr>
      <vt:lpstr>476. Inaccurate Human Encoding/Decoding (Mental Models) Backfire Effect  </vt:lpstr>
      <vt:lpstr>477. Inaccurate Human Encoding (Mental Models) Disconfirmation Bias </vt:lpstr>
      <vt:lpstr>477. Inaccurate Human Encoding/Decoding (Mental Models) Disconfirmation Bias  </vt:lpstr>
      <vt:lpstr>478. Inaccurate Human Encoding (Mental Models) Cognitive Dissonance </vt:lpstr>
      <vt:lpstr>478. Inaccurate Human Encoding/Decoding (Mental Models) Cognitive Dissonance  </vt:lpstr>
      <vt:lpstr>479. Inaccurate Human Encoding (Mental Models) Thinking Gray </vt:lpstr>
      <vt:lpstr>479. Inaccurate Human Encoding/Decoding (Mental Models) Thinking Gray  </vt:lpstr>
      <vt:lpstr>480. Inaccurate Human Encoding (Mental Models) Devil’s Advocate Position </vt:lpstr>
      <vt:lpstr>480. Inaccurate Human Encoding/Decoding (Mental Models) Devil’s Advocate Position  </vt:lpstr>
      <vt:lpstr>481. Inaccurate Human Encoding (Mental Models) Intuition </vt:lpstr>
      <vt:lpstr>481. Inaccurate Human Encoding/Decoding (Mental Models) Intuition  </vt:lpstr>
      <vt:lpstr>482. Inaccurate Human Encoding (Mental Models) Proximate vs. Root Cause  </vt:lpstr>
      <vt:lpstr>482. Inaccurate Human Encoding/Decoding (Mental Models) Proximate vs. Root Cause  </vt:lpstr>
      <vt:lpstr>483. Inaccurate Human Encoding (Mental Models) Post-Mortem </vt:lpstr>
      <vt:lpstr>483. Inaccurate Human Encoding/Decoding (Mental Models) Post-Mortem  </vt:lpstr>
      <vt:lpstr>484. Inaccurate Human Encoding (Mental Models) 5 Whys </vt:lpstr>
      <vt:lpstr>484. Inaccurate Human Encoding/Decoding (Mental Models) 5 Whys  </vt:lpstr>
      <vt:lpstr>485. Inaccurate Human Encoding (Mental Models) Optimistic Probability Bias </vt:lpstr>
      <vt:lpstr>485. Inaccurate Human Encoding/Decoding (Mental Models) Optimistic Probability Bias  </vt:lpstr>
      <vt:lpstr>486. Inaccurate Human Encoding (Mental Models) Tragedy of the Commons </vt:lpstr>
      <vt:lpstr>486. Inaccurate Human Encoding/Decoding (Mental Models) Tragedy of the Commons  </vt:lpstr>
      <vt:lpstr>487. Inaccurate Human Encoding (Mental Models) Tyranny of Small Decisions </vt:lpstr>
      <vt:lpstr>487. Inaccurate Human Encoding/Decoding (Mental Models) Tyranny of Small Decisions  </vt:lpstr>
      <vt:lpstr>488. Inaccurate Human Encoding/Decoding (Mental Models) Free Rider Problem</vt:lpstr>
      <vt:lpstr>488. Inaccurate Human Encoding /Decoding (Mental Models)  Free Rider Problem</vt:lpstr>
      <vt:lpstr>489. Inaccurate Human Encoding /Decoding (Mental Models) Public Goods </vt:lpstr>
      <vt:lpstr>489. Inaccurate Human Encoding/Decoding (Mental Models) Public Goods </vt:lpstr>
      <vt:lpstr>490. Inaccurate Human Encoding/Decoding (Mental Models) Herd Immunity </vt:lpstr>
      <vt:lpstr>490. Inaccurate Human Encoding/Decoding (Mental Models) Herd Immunity </vt:lpstr>
      <vt:lpstr>491. Inaccurate Human Encoding /Decoding (Mental Models) Externalities </vt:lpstr>
      <vt:lpstr>491. Inaccurate Human Encoding/Decoding (Mental Models) Externalities </vt:lpstr>
      <vt:lpstr>492. Inaccurate Human Encoding /Decoding (Mental Models) Spillover Effects </vt:lpstr>
      <vt:lpstr>492. Inaccurate Human Encoding /Decoding (Mental Models) Spillover Effects </vt:lpstr>
      <vt:lpstr>493. Inaccurate Human Encoding /Decoding (Mental Models) Coase Theorum </vt:lpstr>
      <vt:lpstr>493. Inaccurate Human Encoding /Decoding (Mental Models) Coase Theorum </vt:lpstr>
      <vt:lpstr>494. Inaccurate Human Encoding /Decoding (Mental Models) Cap-and-Trade </vt:lpstr>
      <vt:lpstr>494. Inaccurate Human Encoding /Decoding (Mental Models) Cap-and-Trade </vt:lpstr>
      <vt:lpstr>495. Inaccurate Human Encoding /Decoding (Mental Models) Moral Hazard </vt:lpstr>
      <vt:lpstr>495. Inaccurate Human Encoding/Decoding (Mental Models) Moral Hazard </vt:lpstr>
      <vt:lpstr>496. Inaccurate Human Encoding/Decoding (Mental Models) Principal-Agent Issues </vt:lpstr>
      <vt:lpstr>496. Inaccurate Human Encoding/Decoding (Mental Models) Principal-Agent Issues </vt:lpstr>
      <vt:lpstr>497. Inaccurate Human Encoding/Decoding (Mental Models) Asymmetric Information </vt:lpstr>
      <vt:lpstr>497. Inaccurate Human Encoding/Decoding (Mental Models) Asymmetric Information </vt:lpstr>
      <vt:lpstr>498. Inaccurate Human Encoding/Decoding (Mental Models) Adverse Selection</vt:lpstr>
      <vt:lpstr>498. Inaccurate Human Encoding/Decoding (Mental Models) Adverse Selection </vt:lpstr>
      <vt:lpstr>499. Inaccurate Human Encoding/Decoding (Mental Models) Market Failure</vt:lpstr>
      <vt:lpstr>499. Inaccurate Human Encoding/Decoding (Mental Models) Market Failure</vt:lpstr>
      <vt:lpstr>500. Inaccurate Human Encoding/Decoding (Mental Models) Government Failure</vt:lpstr>
      <vt:lpstr>500. Inaccurate Human Encoding/Decoding (Mental Models) Government Failure</vt:lpstr>
      <vt:lpstr>501. Inaccurate Human Encoding/Decoding (Mental Models) Goodhart’s Law</vt:lpstr>
      <vt:lpstr>501. Inaccurate Human Encoding/Decoding (Mental Models) Goodhart’s Law</vt:lpstr>
      <vt:lpstr>502. Inaccurate Human Encoding/Decoding (Mental Models) Perverse Incentives</vt:lpstr>
      <vt:lpstr>502. Inaccurate Human Encoding/Decoding (Mental Models) Perverse Incentives</vt:lpstr>
      <vt:lpstr>503. Inaccurate Human Encoding/Decoding (Mental Models) Cobra Effect</vt:lpstr>
      <vt:lpstr>503. Inaccurate Human Encoding/Decoding (Mental Models) Cobra Effect</vt:lpstr>
      <vt:lpstr>504. Inaccurate Human Encoding/Decoding (Mental Models) Streisand Effect</vt:lpstr>
      <vt:lpstr>504. Inaccurate Human Encoding/Decoding (Mental Models) Streisand Effect</vt:lpstr>
      <vt:lpstr>505. Inaccurate Human Encoding/Decoding (Mental Models) Hydra Effect</vt:lpstr>
      <vt:lpstr>505. Inaccurate Human Encoding/Decoding (Mental Models) Hydra Effect</vt:lpstr>
      <vt:lpstr>506. Inaccurate Human Encoding/Decoding (Mental Models) Observer Effect</vt:lpstr>
      <vt:lpstr>506. Inaccurate Human Encoding/Decoding (Mental Models) Observer Effect</vt:lpstr>
      <vt:lpstr>507. Inaccurate Human Encoding/Decoding (Mental Models) Chilling Effect</vt:lpstr>
      <vt:lpstr>507. Inaccurate Human Encoding/Decoding (Mental Models) Chilling Effect</vt:lpstr>
      <vt:lpstr>508. Inaccurate Human Encoding/Decoding (Mental Models) Collateral Damage</vt:lpstr>
      <vt:lpstr>508. Inaccurate Human Encoding/Decoding (Mental Models) Collateral Damage</vt:lpstr>
      <vt:lpstr>509. Inaccurate Human Encoding/Decoding (Mental Models) Blowback</vt:lpstr>
      <vt:lpstr>509. Inaccurate Human Encoding/Decoding (Mental Models) Blowback</vt:lpstr>
      <vt:lpstr>510. Inaccurate Human Encoding/Decoding (Mental Models) Boiling Frog</vt:lpstr>
      <vt:lpstr>510. Inaccurate Human Encoding/Decoding (Mental Models) Boiling Frog</vt:lpstr>
      <vt:lpstr>511. Inaccurate Human Encoding/Decoding (Mental Models) Short Termism</vt:lpstr>
      <vt:lpstr>511. Inaccurate Human Encoding/Decoding (Mental Models) Short Termism</vt:lpstr>
      <vt:lpstr>512. Inaccurate Human Encoding/Decoding (Mental Models) Technical Debt</vt:lpstr>
      <vt:lpstr>512. Inaccurate Human Encoding/Decoding (Mental Models) Technical Debt</vt:lpstr>
      <vt:lpstr>513. Inaccurate Human Encoding/Decoding (Mental Models) Path Dependence</vt:lpstr>
      <vt:lpstr>513. Inaccurate Human Encoding/Decoding (Mental Models) Path Dependence</vt:lpstr>
      <vt:lpstr>514. Inaccurate Human Encoding/Decoding (Mental Models) Preserving Optionality</vt:lpstr>
      <vt:lpstr>514. Inaccurate Human Encoding/Decoding (Mental Models) Preserving Optionality</vt:lpstr>
      <vt:lpstr>515. Inaccurate Human Encoding/Decoding (Mental Models) Precautionary Principle</vt:lpstr>
      <vt:lpstr>515. Inaccurate Human Encoding/Decoding (Mental Models) Precautionary Principle</vt:lpstr>
      <vt:lpstr>516. Inaccurate Human Encoding/Decoding (Mental Models) Information Overload</vt:lpstr>
      <vt:lpstr>516. Inaccurate Human Encoding/Decoding (Mental Models) Information Overload</vt:lpstr>
      <vt:lpstr>517. Inaccurate Human Encoding/Decoding (Mental Models) Analysis Paralysis</vt:lpstr>
      <vt:lpstr>517. Inaccurate Human Encoding/Decoding (Mental Models) Analysis Paralysis</vt:lpstr>
      <vt:lpstr>518. Inaccurate Human Encoding/Decoding (Mental Models) Perfect is the enemy of the Good</vt:lpstr>
      <vt:lpstr>518. Inaccurate Human Encoding/Decoding (Mental Models) Perfect is the enemy of the Good</vt:lpstr>
      <vt:lpstr>519. Inaccurate Human Encoding/Decoding (Mental Models) Reversible Decisions</vt:lpstr>
      <vt:lpstr>519. Inaccurate Human Encoding/Decoding (Mental Models) Reversible Decisions</vt:lpstr>
      <vt:lpstr>520. Inaccurate Human Encoding/Decoding (Mental Models) Hick’s Law</vt:lpstr>
      <vt:lpstr>520. Inaccurate Human Encoding/Decoding (Mental Models) Hick’s Law</vt:lpstr>
      <vt:lpstr>521. Inaccurate Human Encoding/Decoding (Mental Models) Paradox of Choice</vt:lpstr>
      <vt:lpstr>521. Inaccurate Human Encoding/Decoding (Mental Models) Paradox of Choice</vt:lpstr>
      <vt:lpstr>522. Inaccurate Human Encoding/Decoding (Mental Models) Decision Fatigue</vt:lpstr>
      <vt:lpstr>522. Inaccurate Human Encoding/Decoding (Mental Models) Decision Fatigue</vt:lpstr>
      <vt:lpstr>523. Inaccurate Human Encoding/Decoding (Mental Models) Murphy’s Law</vt:lpstr>
      <vt:lpstr>523. Inaccurate Human Encoding/Decoding (Mental Models) Murphy’s Law</vt:lpstr>
      <vt:lpstr>524. Inaccurate Human Encoding/Decoding (Mental Models) North Star</vt:lpstr>
      <vt:lpstr>524. Inaccurate Human Encoding/Decoding (Mental Models) North Star</vt:lpstr>
      <vt:lpstr>525. Inaccurate Human Encoding/Decoding (Mental Models) Compound Interest</vt:lpstr>
      <vt:lpstr>525. Inaccurate Human Encoding/Decoding (Mental Models) Compound Interest</vt:lpstr>
      <vt:lpstr>526. Inaccurate Human Encoding/Decoding (Mental Models) 2-Front Wars</vt:lpstr>
      <vt:lpstr>526. Inaccurate Human Encoding/Decoding (Mental Models) 2-Front Wars</vt:lpstr>
      <vt:lpstr>527. Inaccurate Human Encoding/Decoding (Mental Models) Multi-Tasking</vt:lpstr>
      <vt:lpstr>527. Inaccurate Human Encoding/Decoding (Mental Models) Multi-Tasking</vt:lpstr>
      <vt:lpstr>528. Inaccurate Human Encoding/Decoding (Mental Models) Top-of-Mind Idea</vt:lpstr>
      <vt:lpstr>528. Inaccurate Human Encoding/Decoding (Mental Models) Top-of-Mind Idea</vt:lpstr>
      <vt:lpstr>529. Inaccurate Human Encoding/Decoding (Mental Models) Deep Work</vt:lpstr>
      <vt:lpstr>529. Inaccurate Human Encoding/Decoding (Mental Models) Deep Work</vt:lpstr>
      <vt:lpstr>530. Inaccurate Human Encoding/Decoding (Mental Models) Eisenhower Decision Matrix</vt:lpstr>
      <vt:lpstr>530. Inaccurate Human Encoding/Decoding (Mental Models) Eisenhower Decision Matrix</vt:lpstr>
      <vt:lpstr>531. Inaccurate Human Encoding/Decoding (Mental Models) Sayre’s Law</vt:lpstr>
      <vt:lpstr>531. Inaccurate Human Encoding/Decoding (Mental Models) Sayre’s Law</vt:lpstr>
      <vt:lpstr>532. Inaccurate Human Encoding/Decoding (Mental Models) Bike-Shedding</vt:lpstr>
      <vt:lpstr>532. Inaccurate Human Encoding/Decoding (Mental Models) Bike-Shedding</vt:lpstr>
      <vt:lpstr>533. Inaccurate Human Encoding/Decoding (Mental Models) Opportunity Cost</vt:lpstr>
      <vt:lpstr>533. Inaccurate Human Encoding/Decoding (Mental Models) Opportunity Cost</vt:lpstr>
      <vt:lpstr>534. Inaccurate Human Encoding/Decoding (Mental Models) Opportunity Cost of Capital </vt:lpstr>
      <vt:lpstr>534. Inaccurate Human Encoding/Decoding (Mental Models) Opportunity Cost of Capital </vt:lpstr>
      <vt:lpstr>535. Inaccurate Human Encoding/Decoding (Mental Models) BATNA (Best Alt. To Negotiated Agreement)</vt:lpstr>
      <vt:lpstr>535. Inaccurate Human Encoding/Decoding (Mental Models) BATNA (Best Alt. To Negotiated Agreement)</vt:lpstr>
      <vt:lpstr>536. Inaccurate Human Encoding/Decoding (Mental Models) Leverage </vt:lpstr>
      <vt:lpstr>536. Inaccurate Human Encoding/Decoding (Mental Models) Leverage </vt:lpstr>
      <vt:lpstr>537. Inaccurate Human Encoding/Decoding (Mental Models) High-Leverage Activities </vt:lpstr>
      <vt:lpstr>537. Inaccurate Human Encoding/Decoding (Mental Models) High Leverage Activities</vt:lpstr>
      <vt:lpstr>538. Inaccurate Human Encoding/Decoding (Mental Models) Pareto Principle </vt:lpstr>
      <vt:lpstr>538. Inaccurate Human Encoding/Decoding (Mental Models) Pareto Principle </vt:lpstr>
      <vt:lpstr>539. Inaccurate Human Encoding/Decoding (Mental Models) Power Law Distribution</vt:lpstr>
      <vt:lpstr>539. Inaccurate Human Encoding/Decoding (Mental Models) Power Law Distribution </vt:lpstr>
      <vt:lpstr>540. Inaccurate Human Encoding/Decoding (Mental Models) Law of Diminishing Returns</vt:lpstr>
      <vt:lpstr>540. Inaccurate Human Encoding/Decoding (Mental Models) Law of Diminishing Returns</vt:lpstr>
      <vt:lpstr>541. Inaccurate Human Encoding/Decoding (Mental Models) Law of Diminishing Utility</vt:lpstr>
      <vt:lpstr>541. Inaccurate Human Encoding/Decoding (Mental Models) Law of Diminishing Utility </vt:lpstr>
      <vt:lpstr>542. Inaccurate Human Encoding/Decoding (Mental Models) Negative Returns</vt:lpstr>
      <vt:lpstr>542. Inaccurate Human Encoding/Decoding (Mental Models) Negative Returns </vt:lpstr>
      <vt:lpstr>543. Inaccurate Human Encoding/Decoding (Mental Models) Burnout </vt:lpstr>
      <vt:lpstr>543. Inaccurate Human Encoding/Decoding (Mental Models) Burnout </vt:lpstr>
      <vt:lpstr>544. Inaccurate Human Encoding/Decoding (Mental Models) Present Bias </vt:lpstr>
      <vt:lpstr>544. Inaccurate Human Encoding/Decoding (Mental Models) Present Bias</vt:lpstr>
      <vt:lpstr>545. Inaccurate Human Encoding/Decoding (Mental Models) Discount Rate</vt:lpstr>
      <vt:lpstr>545. Inaccurate Human Encoding/Decoding (Mental Models) Discount Rate </vt:lpstr>
      <vt:lpstr>546. Inaccurate Human Encoding/Decoding (Mental Models) Discounted Present Value</vt:lpstr>
      <vt:lpstr>546. Inaccurate Human Encoding/Decoding (Mental Models) Discounted Present Value</vt:lpstr>
      <vt:lpstr>547. Inaccurate Human Encoding/Decoding (Mental Models) Net Present Value (NPV) </vt:lpstr>
      <vt:lpstr>547. Inaccurate Human Encoding/Decoding (Mental Models) Net Present Value (NPV) </vt:lpstr>
      <vt:lpstr>548. Inaccurate Human Encoding/Decoding (Mental Models) Hyperbolic Discounting</vt:lpstr>
      <vt:lpstr>548. Inaccurate Human Encoding/Decoding (Mental Models) Hyperbolic Discounting</vt:lpstr>
      <vt:lpstr>549. Inaccurate Human Encoding/Decoding (Mental Models) Commitment</vt:lpstr>
      <vt:lpstr>549. Inaccurate Human Encoding/Decoding (Mental Models) Commitment</vt:lpstr>
      <vt:lpstr>550. Inaccurate Human Encoding/Decoding (Mental Models) Default Effect</vt:lpstr>
      <vt:lpstr>550. Inaccurate Human Encoding/Decoding (Mental Models) Default Effect</vt:lpstr>
      <vt:lpstr>551. Inaccurate Human Encoding/Decoding (Mental Models) Parkinson’s Law</vt:lpstr>
      <vt:lpstr>551. Inaccurate Human Encoding/Decoding (Mental Models) Parkinson’s Law</vt:lpstr>
      <vt:lpstr>552. Inaccurate Human Encoding/Decoding (Mental Models) Hofstader’s Law</vt:lpstr>
      <vt:lpstr>552. Inaccurate Human Encoding/Decoding (Mental Models) Hofstader’s Law  </vt:lpstr>
      <vt:lpstr>553. Inaccurate Human Encoding/Decoding (Mental Models) Loss Aversion</vt:lpstr>
      <vt:lpstr>553. Inaccurate Human Encoding/Decoding (Mental Models) Loss Aversion  </vt:lpstr>
      <vt:lpstr>554. Inaccurate Human Encoding/Decoding (Mental Models) Sunk-Cost Fallacy</vt:lpstr>
      <vt:lpstr>554. Inaccurate Human Encoding/Decoding (Mental Models) Sunk-Cost Fallacy  </vt:lpstr>
      <vt:lpstr>555. Inaccurate Human Encoding/Decoding (Mental Models) Design Pattern</vt:lpstr>
      <vt:lpstr>555. Inaccurate Human Encoding/Decoding (Mental Models) Design Pattern  </vt:lpstr>
      <vt:lpstr>556. Inaccurate Human Encoding/Decoding (Mental Models) Anti-Pattern</vt:lpstr>
      <vt:lpstr>556. Inaccurate Human Encoding/Decoding (Mental Models) Anti-Pattern  </vt:lpstr>
      <vt:lpstr>557. Inaccurate Human Encoding/Decoding (Mental Models) Brute Force</vt:lpstr>
      <vt:lpstr>557. Inaccurate Human Encoding/Decoding (Mental Models) Brute Force  </vt:lpstr>
      <vt:lpstr>558. Inaccurate Human Encoding/Decoding (Mental Models) Heuristic</vt:lpstr>
      <vt:lpstr>558. Inaccurate Human Encoding/Decoding (Mental Models) Heuristic  </vt:lpstr>
      <vt:lpstr>559. Inaccurate Human Encoding/Decoding (Mental Models) Algorithms</vt:lpstr>
      <vt:lpstr>559. Inaccurate Human Encoding/Decoding (Mental Models) Algorithms  </vt:lpstr>
      <vt:lpstr>560. Inaccurate Human Encoding/Decoding (Mental Models) Black Boxes</vt:lpstr>
      <vt:lpstr>560. Inaccurate Human Encoding/Decoding (Mental Models) Black Boxes  </vt:lpstr>
      <vt:lpstr>561. Inaccurate Human Encoding/Decoding (Mental Models) Automation</vt:lpstr>
      <vt:lpstr>561. Inaccurate Human Encoding/Decoding (Mental Models) Automation  </vt:lpstr>
      <vt:lpstr>562. Inaccurate Human Encoding/Decoding (Mental Models) Economies of Scale</vt:lpstr>
      <vt:lpstr>562. Inaccurate Human Encoding/Decoding (Mental Models) Economies of Scale  </vt:lpstr>
      <vt:lpstr>563. Inaccurate Human Encoding/Decoding (Mental Models) Parallel Processing</vt:lpstr>
      <vt:lpstr>563. Inaccurate Human Encoding/Decoding (Mental Models) Parallel Processing  </vt:lpstr>
      <vt:lpstr>564. Inaccurate Human Encoding/Decoding (Mental Models) Divide and Conquer</vt:lpstr>
      <vt:lpstr>564. Inaccurate Human Encoding/Decoding (Mental Models) Divide and Conquer  </vt:lpstr>
      <vt:lpstr>565. Inaccurate Human Encoding/Decoding (Mental Models) Reframe the Problem</vt:lpstr>
      <vt:lpstr>565. Inaccurate Human Encoding/Decoding (Mental Models) Reframe the Problem  </vt:lpstr>
      <vt:lpstr>566. Inaccurate Human Encoding/Decoding (Mental Models) Social Engineering</vt:lpstr>
      <vt:lpstr>566. Inaccurate Human Encoding/Decoding (Mental Models) Social Engineering  </vt:lpstr>
      <vt:lpstr>567. Inaccurate Human Encoding/Decoding (Mental Models) Natural Selection</vt:lpstr>
      <vt:lpstr>567. Inaccurate Human Encoding/Decoding (Mental Models) Natural Selection  </vt:lpstr>
      <vt:lpstr>568. Inaccurate Human Encoding/Decoding (Mental Models) Scientific Method</vt:lpstr>
      <vt:lpstr>568. Inaccurate Human Encoding/Decoding (Mental Models) Scientific Method  </vt:lpstr>
      <vt:lpstr>569. Inaccurate Human Encoding/Decoding (Mental Models) Inertia</vt:lpstr>
      <vt:lpstr>569. Inaccurate Human Encoding/Decoding (Mental Models) Inertia  </vt:lpstr>
      <vt:lpstr>570. Inaccurate Human Encoding/Decoding (Mental Models) Strategy Tax</vt:lpstr>
      <vt:lpstr>570. Inaccurate Human Encoding/Decoding (Mental Models) Strategy Tax  </vt:lpstr>
      <vt:lpstr>571. Inaccurate Human Encoding/Decoding (Mental Models) Shirky Principle</vt:lpstr>
      <vt:lpstr>571. Inaccurate Human Encoding/Decoding (Mental Models) Shirky Principle  </vt:lpstr>
      <vt:lpstr>572. Inaccurate Human Encoding/Decoding (Mental Models) Lindy Effect</vt:lpstr>
      <vt:lpstr>572. Inaccurate Human Encoding/Decoding (Mental Models) Lindy Effect  </vt:lpstr>
      <vt:lpstr>573. Inaccurate Human Encoding/Decoding (Mental Models) Peak</vt:lpstr>
      <vt:lpstr>573. Inaccurate Human Encoding/Decoding (Mental Models) Peak  </vt:lpstr>
      <vt:lpstr>574. Inaccurate Human Encoding/Decoding (Mental Models) Momentum</vt:lpstr>
      <vt:lpstr>574. Inaccurate Human Encoding/Decoding (Mental Models) Momentum  </vt:lpstr>
      <vt:lpstr>575. Inaccurate Human Encoding/Decoding (Mental Models) Flywheel</vt:lpstr>
      <vt:lpstr>575. Inaccurate Human Encoding/Decoding (Mental Models) Flywheel  </vt:lpstr>
      <vt:lpstr>576. Inaccurate Human Encoding/Decoding (Mental Models) Homeostasis</vt:lpstr>
      <vt:lpstr>576. Inaccurate Human Encoding/Decoding (Mental Models) Homeostasis  </vt:lpstr>
      <vt:lpstr>577. Inaccurate Human Encoding/Decoding (Mental Models) Potential Energy</vt:lpstr>
      <vt:lpstr>577. Inaccurate Human Encoding/Decoding (Mental Models) Potential Energy  </vt:lpstr>
      <vt:lpstr>578. Inaccurate Human Encoding/Decoding (Mental Models) Center of Gravity</vt:lpstr>
      <vt:lpstr>578. Inaccurate Human Encoding/Decoding (Mental Models) Center of Gravity  </vt:lpstr>
      <vt:lpstr>579. Inaccurate Human Encoding/Decoding (Mental Models) Activation Energy</vt:lpstr>
      <vt:lpstr>579. Inaccurate Human Encoding/Decoding (Mental Models) Activation Energy  </vt:lpstr>
      <vt:lpstr>580. Inaccurate Human Encoding/Decoding (Mental Models) Catalyst</vt:lpstr>
      <vt:lpstr>580. Inaccurate Human Encoding/Decoding (Mental Models) Catalyst  </vt:lpstr>
      <vt:lpstr>581. Inaccurate Human Encoding/Decoding (Mental Models) Forcing Function</vt:lpstr>
      <vt:lpstr>581. Inaccurate Human Encoding/Decoding (Mental Models) Forcing Function  </vt:lpstr>
      <vt:lpstr>582. Inaccurate Human Encoding/Decoding (Mental Models) Critical Mass</vt:lpstr>
      <vt:lpstr>582. Inaccurate Human Encoding/Decoding (Mental Models) Critical Mass  </vt:lpstr>
      <vt:lpstr>583. Inaccurate Human Encoding/Decoding (Mental Models) Chain Reaction</vt:lpstr>
      <vt:lpstr>583. Inaccurate Human Encoding/Decoding (Mental Models) Chain Reaction  </vt:lpstr>
      <vt:lpstr>584. Inaccurate Human Encoding/Decoding (Mental Models) Tipping Point</vt:lpstr>
      <vt:lpstr>584. Inaccurate Human Encoding/Decoding (Mental Models) Tipping Point  </vt:lpstr>
      <vt:lpstr>585. Inaccurate Human Encoding/Decoding (Mental Models) Technology Adoption Life Cycle</vt:lpstr>
      <vt:lpstr>585. Inaccurate Human Encoding/Decoding (Mental Models) Technology Adoption Life Cycle  </vt:lpstr>
      <vt:lpstr>586. Inaccurate Human Encoding/Decoding (Mental Models) S Curves</vt:lpstr>
      <vt:lpstr>586. Inaccurate Human Encoding/Decoding (Mental Models) S Curves  </vt:lpstr>
      <vt:lpstr>587. Inaccurate Human Encoding/Decoding (Mental Models) Network Effects</vt:lpstr>
      <vt:lpstr>587. Inaccurate Human Encoding/Decoding (Mental Models) Network Effects  </vt:lpstr>
      <vt:lpstr>588. Inaccurate Human Encoding/Decoding (Mental Models) Metcalf’s Law</vt:lpstr>
      <vt:lpstr>588. Inaccurate Human Encoding/Decoding (Mental Models) Metcalf’s Law  </vt:lpstr>
      <vt:lpstr>589. Inaccurate Human Encoding/Decoding (Mental Models) Cascading Failure</vt:lpstr>
      <vt:lpstr>589. Inaccurate Human Encoding/Decoding (Mental Models) Cascading Failure  </vt:lpstr>
      <vt:lpstr>590. Inaccurate Human Encoding/Decoding (Mental Models) Butterfly Effect</vt:lpstr>
      <vt:lpstr>590. Inaccurate Human Encoding/Decoding (Mental Models) Butterfly Effect  </vt:lpstr>
      <vt:lpstr>591. Inaccurate Human Encoding/Decoding (Mental Models) Luck Surface Area</vt:lpstr>
      <vt:lpstr>591. Inaccurate Human Encoding/Decoding (Mental Models) Luck Surface Area  </vt:lpstr>
      <vt:lpstr>592. Inaccurate Human Encoding/Decoding (Mental Models) Entropy</vt:lpstr>
      <vt:lpstr>592. Inaccurate Human Encoding/Decoding (Mental Models) Entropy  </vt:lpstr>
      <vt:lpstr>593. Inaccurate Human Encoding/Decoding (Mental Models) 2X2 Matrices</vt:lpstr>
      <vt:lpstr>593. Inaccurate Human Encoding/Decoding (Mental Models) 2X2 Matrices  </vt:lpstr>
      <vt:lpstr>594. Inaccurate Human Encoding/Decoding (Mental Models) Polarity</vt:lpstr>
      <vt:lpstr>594. Inaccurate Human Encoding/Decoding (Mental Models) Polarity  </vt:lpstr>
      <vt:lpstr>595. Inaccurate Human Encoding/Decoding (Mental Models) Black and White Fallacy</vt:lpstr>
      <vt:lpstr>595. Inaccurate Human Encoding/Decoding (Mental Models) Black and White Fallacy  </vt:lpstr>
      <vt:lpstr>596. Inaccurate Human Encoding/Decoding (Mental Models) In-Group Favoritism</vt:lpstr>
      <vt:lpstr>596. Inaccurate Human Encoding/Decoding (Mental Models) In-Group Favoritism  </vt:lpstr>
      <vt:lpstr>597. Inaccurate Human Encoding/Decoding (Mental Models) Out-Group Bias</vt:lpstr>
      <vt:lpstr>597. Inaccurate Human Encoding/Decoding (Mental Models) Out-Group Bias  </vt:lpstr>
      <vt:lpstr>598. Inaccurate Human Encoding/Decoding (Mental Models) Zero-Sum vs. Win-Win</vt:lpstr>
      <vt:lpstr>598. Inaccurate Human Encoding/Decoding (Mental Models) Zero-Sum vs. Win-Win  </vt:lpstr>
      <vt:lpstr>599. Inaccurate Human Encoding/Decoding (Mental Models) Anecdotal Evidence</vt:lpstr>
      <vt:lpstr>599. Inaccurate Human Encoding/Decoding (Mental Models) Anecdotal Evidence  </vt:lpstr>
      <vt:lpstr>600. Inaccurate Human Encoding/Decoding (Mental Models) Correlation vs. Causation</vt:lpstr>
      <vt:lpstr>600. Inaccurate Human Encoding/Decoding (Mental Models) Correlation vs. Causation  </vt:lpstr>
      <vt:lpstr>601. Inaccurate Human Encoding/Decoding (Mental Models) Confounding Factor</vt:lpstr>
      <vt:lpstr>601. Inaccurate Human Encoding/Decoding (Mental Models) Confounding Factor  </vt:lpstr>
      <vt:lpstr>602. Inaccurate Human Encoding/Decoding (Mental Models) Hypothesis</vt:lpstr>
      <vt:lpstr>602. Inaccurate Human Encoding/Decoding (Mental Models) Hypothesis  </vt:lpstr>
      <vt:lpstr>603. Inaccurate Human Encoding/Decoding (Mental Models) Texas Sharpshooter Fallacy</vt:lpstr>
      <vt:lpstr>603. Inaccurate Human Encoding/Decoding (Mental Models) Texas Sharpshooter Fallacy  </vt:lpstr>
      <vt:lpstr>604. Inaccurate Human Encoding/Decoding (Mental Models) Randomized Controlled Experiment</vt:lpstr>
      <vt:lpstr>604. Inaccurate Human Encoding/Decoding (Mental Models) Randomized Controlled Experiment  </vt:lpstr>
      <vt:lpstr>605. Inaccurate Human Encoding/Decoding (Mental Models) A/B Testing</vt:lpstr>
      <vt:lpstr>605. Inaccurate Human Encoding/Decoding (Mental Models) A/B Testing  </vt:lpstr>
      <vt:lpstr>606. Inaccurate Human Encoding/Decoding (Mental Models) Observer Expectancy Bias</vt:lpstr>
      <vt:lpstr>606. Inaccurate Human Encoding/Decoding (Mental Models) Observer Expectancy Bias  </vt:lpstr>
      <vt:lpstr>607. Inaccurate Human Encoding/Decoding (Mental Models) Placebo Effect</vt:lpstr>
      <vt:lpstr>607. Inaccurate Human Encoding/Decoding (Mental Models) Placebo Effect  </vt:lpstr>
      <vt:lpstr>608. Inaccurate Human Encoding/Decoding (Mental Models) Proxy</vt:lpstr>
      <vt:lpstr>608. Inaccurate Human Encoding/Decoding (Mental Models) Proxy  </vt:lpstr>
      <vt:lpstr>609. Inaccurate Human Encoding/Decoding (Mental Models) Selection Bias</vt:lpstr>
      <vt:lpstr>609. Inaccurate Human Encoding/Decoding (Mental Models) Selection Bias  </vt:lpstr>
      <vt:lpstr>610. Inaccurate Human Encoding/Decoding (Mental Models) Non-Response Bias</vt:lpstr>
      <vt:lpstr>610. Inaccurate Human Encoding/Decoding (Mental Models) Non-Response Bias  </vt:lpstr>
      <vt:lpstr>611. Inaccurate Human Encoding/Decoding (Mental Models) Response Bias</vt:lpstr>
      <vt:lpstr>611. Inaccurate Human Encoding/Decoding (Mental Models) Response Bias  </vt:lpstr>
      <vt:lpstr>612. Inaccurate Human Encoding/Decoding (Mental Models) Law of Large Numbers</vt:lpstr>
      <vt:lpstr>612. Inaccurate Human Encoding/Decoding (Mental Models) Law of Large Numbers  </vt:lpstr>
      <vt:lpstr>613. Inaccurate Human Encoding/Decoding (Mental Models) Gambler’s Fallacy</vt:lpstr>
      <vt:lpstr>613. Inaccurate Human Encoding/Decoding (Mental Models) Gambler’s Fallacy  </vt:lpstr>
      <vt:lpstr>614. Inaccurate Human Encoding/Decoding (Mental Models) Clustering Illusion</vt:lpstr>
      <vt:lpstr>614. Inaccurate Human Encoding/Decoding (Mental Models) Clustering Illusion  </vt:lpstr>
      <vt:lpstr>615. Inaccurate Human Encoding/Decoding (Mental Models) Regression to the Mean</vt:lpstr>
      <vt:lpstr>615. Inaccurate Human Encoding/Decoding (Mental Models) Regression to the Mean  </vt:lpstr>
      <vt:lpstr>616. Inaccurate Human Encoding/Decoding (Mental Models) Mean, Median and Mode</vt:lpstr>
      <vt:lpstr>616. Inaccurate Human Encoding/Decoding (Mental Models) Mean, Median and Mode  </vt:lpstr>
      <vt:lpstr>617. Inaccurate Human Encoding/Decoding (Mental Models) Variance and Standard Deviation</vt:lpstr>
      <vt:lpstr>617. Inaccurate Human Encoding/Decoding (Mental Models) Variance and Standard Deviation  </vt:lpstr>
      <vt:lpstr>618. Inaccurate Human Encoding/Decoding (Mental Models) Normal Distribution</vt:lpstr>
      <vt:lpstr>618. Inaccurate Human Encoding/Decoding (Mental Models) Normal Distribution  </vt:lpstr>
      <vt:lpstr>619. Inaccurate Human Encoding/Decoding (Mental Models) Probability Distribution</vt:lpstr>
      <vt:lpstr>619. Inaccurate Human Encoding/Decoding (Mental Models) Probability Distribution  </vt:lpstr>
      <vt:lpstr>620. Inaccurate Human Encoding/Decoding (Mental Models) Central Limit Theorum</vt:lpstr>
      <vt:lpstr>620. Inaccurate Human Encoding/Decoding (Mental Models) Central Limit Theorum  </vt:lpstr>
      <vt:lpstr>621. Inaccurate Human Encoding/Decoding (Mental Models) Confidence Interval</vt:lpstr>
      <vt:lpstr>621. Inaccurate Human Encoding/Decoding (Mental Models) Confidence Interval  </vt:lpstr>
      <vt:lpstr>622. Inaccurate Human Encoding/Decoding (Mental Models) Error Bars</vt:lpstr>
      <vt:lpstr>622. Inaccurate Human Encoding/Decoding (Mental Models) Error Bars  </vt:lpstr>
      <vt:lpstr>623. Inaccurate Human Encoding/Decoding (Mental Models) Conditional Probability</vt:lpstr>
      <vt:lpstr>623. Inaccurate Human Encoding/Decoding (Mental Models) Conditional Probability  </vt:lpstr>
      <vt:lpstr>624. Inaccurate Human Encoding/Decoding (Mental Models) Base Rate Fallacy</vt:lpstr>
      <vt:lpstr>624. Inaccurate Human Encoding/Decoding (Mental Models) Base Rate Fallacy  </vt:lpstr>
      <vt:lpstr>625. Inaccurate Human Encoding/Decoding (Mental Models) Bayes’ Theorum</vt:lpstr>
      <vt:lpstr>625. Inaccurate Human Encoding/Decoding (Mental Models) Bayes’ Theorum  </vt:lpstr>
      <vt:lpstr>626. Inaccurate Human Encoding/Decoding (Mental Models) Frequentists vs. Bauyesians</vt:lpstr>
      <vt:lpstr>626. Inaccurate Human Encoding/Decoding (Mental Models) Frequentists vs. Bayesians  </vt:lpstr>
      <vt:lpstr>627. Inaccurate Human Encoding/Decoding (Mental Models) False Positive</vt:lpstr>
      <vt:lpstr>627. Inaccurate Human Encoding/Decoding (Mental Models) False Positive  </vt:lpstr>
      <vt:lpstr>628. Inaccurate Human Encoding/Decoding (Mental Models) False Negative</vt:lpstr>
      <vt:lpstr>628. Inaccurate Human Encoding/Decoding (Mental Models) False Negative  </vt:lpstr>
      <vt:lpstr>629. Inaccurate Human Encoding/Decoding (Mental Models) Power</vt:lpstr>
      <vt:lpstr>629. Inaccurate Human Encoding/Decoding (Mental Models) Power  </vt:lpstr>
      <vt:lpstr>630. Inaccurate Human Encoding/Decoding (Mental Models) Null Hypothesis</vt:lpstr>
      <vt:lpstr>630. Inaccurate Human Encoding/Decoding (Mental Models) Null Hypothesis  </vt:lpstr>
      <vt:lpstr>631. Inaccurate Human Encoding/Decoding (Mental Models) Statistical Significance</vt:lpstr>
      <vt:lpstr>631. Inaccurate Human Encoding/Decoding (Mental Models) Statistical SIgnificance  </vt:lpstr>
      <vt:lpstr>632. Inaccurate Human Encoding/Decoding (Mental Models) P-Value</vt:lpstr>
      <vt:lpstr>632. Inaccurate Human Encoding/Decoding (Mental Models) P-Value  </vt:lpstr>
      <vt:lpstr>633. Inaccurate Human Encoding/Decoding (Mental Models) Replication Crisis</vt:lpstr>
      <vt:lpstr>633. Inaccurate Human Encoding/Decoding (Mental Models) Replication CRisis  </vt:lpstr>
      <vt:lpstr>634. Inaccurate Human Encoding/Decoding (Mental Models) Data Dredging</vt:lpstr>
      <vt:lpstr>634. Inaccurate Human Encoding/Decoding (Mental Models) Data Dredging  </vt:lpstr>
      <vt:lpstr>635. Inaccurate Human Encoding/Decoding (Mental Models) Publication Bias</vt:lpstr>
      <vt:lpstr>635. Inaccurate Human Encoding/Decoding (Mental Models) Publication Bias  </vt:lpstr>
      <vt:lpstr>636. Inaccurate Human Encoding/Decoding (Mental Models) Systematic Review</vt:lpstr>
      <vt:lpstr>636. Inaccurate Human Encoding/Decoding (Mental Models) Systematic Review  </vt:lpstr>
      <vt:lpstr>637. Inaccurate Human Encoding/Decoding (Mental Models) Meta- Analysis</vt:lpstr>
      <vt:lpstr>637. Inaccurate Human Encoding/Decoding (Mental Models) Meta-Analysis  </vt:lpstr>
      <vt:lpstr>638. Inaccurate Human Encoding/Decoding (Mental Models) Pro-Con List</vt:lpstr>
      <vt:lpstr>638. Inaccurate Human Encoding/Decoding (Mental Models) Pro-Con List  </vt:lpstr>
      <vt:lpstr>639. Inaccurate Human Encoding/Decoding (Mental Models) Grass is Greener Mentality</vt:lpstr>
      <vt:lpstr>639. Inaccurate Human Encoding/Decoding (Mental Models) “Grass is Greener” Mentality  </vt:lpstr>
      <vt:lpstr>640. Inaccurate Human Encoding/Decoding (Mental Models) Maslow’s Hammer</vt:lpstr>
      <vt:lpstr>640. Inaccurate Human Encoding/Decoding (Mental Models) Maslow’s Hammer  </vt:lpstr>
      <vt:lpstr>641. Inaccurate Human Encoding/Decoding (Mental Models) Cost-Benefit Analysis</vt:lpstr>
      <vt:lpstr>641. Inaccurate Human Encoding/Decoding (Mental Models) Cost-Benefit Analysis  </vt:lpstr>
      <vt:lpstr>642. Inaccurate Human Encoding/Decoding (Mental Models) Inflation</vt:lpstr>
      <vt:lpstr>642. Inaccurate Human Encoding/Decoding (Mental Models) Inflation  </vt:lpstr>
      <vt:lpstr>643. Inaccurate Human Encoding/Decoding (Mental Models) Sensitivity Analysis</vt:lpstr>
      <vt:lpstr>643. Inaccurate Human Encoding/Decoding (Mental Models) Sensitivity Analysis  </vt:lpstr>
      <vt:lpstr>644. Inaccurate Human Encoding/Decoding (Mental Models) Garbage in- Garbage out</vt:lpstr>
      <vt:lpstr>644. Inaccurate Human Encoding/Decoding (Mental Models) Garbage in – Garbage out  </vt:lpstr>
      <vt:lpstr>645. Inaccurate Human Encoding/Decoding (Mental Models) Decision Tree</vt:lpstr>
      <vt:lpstr>645. Inaccurate Human Encoding/Decoding (Mental Models) Decision Tree  </vt:lpstr>
      <vt:lpstr>646. Inaccurate Human Encoding/Decoding (Mental Models) Expected Value</vt:lpstr>
      <vt:lpstr>646. Inaccurate Human Encoding/Decoding (Mental Models) Expected Value  </vt:lpstr>
      <vt:lpstr>647. Inaccurate Human Encoding/Decoding (Mental Models) Utility Values</vt:lpstr>
      <vt:lpstr>647. Inaccurate Human Encoding/Decoding (Mental Models) Utility Values </vt:lpstr>
      <vt:lpstr>648. Inaccurate Human Encoding/Decoding (Mental Models) Utilitatarianism</vt:lpstr>
      <vt:lpstr>648. Inaccurate Human Encoding/Decoding (Mental Models) Utilitarianism  </vt:lpstr>
      <vt:lpstr>649. Inaccurate Human Encoding/Decoding (Mental Models) Black Swan Events</vt:lpstr>
      <vt:lpstr>649. Inaccurate Human Encoding/Decoding (Mental Models) Black Swan Events  </vt:lpstr>
      <vt:lpstr>650. Inaccurate Human Encoding/Decoding (Mental Models) Fat-Tailed Distributions</vt:lpstr>
      <vt:lpstr>650. Inaccurate Human Encoding/Decoding (Mental Models) Fat-Tailed Distributions  </vt:lpstr>
      <vt:lpstr>651. Inaccurate Human Encoding/Decoding (Mental Models) Systems Thinking</vt:lpstr>
      <vt:lpstr>651. Inaccurate Human Encoding/Decoding (Mental Models) Systems Thinking  </vt:lpstr>
      <vt:lpstr>652. Inaccurate Human Encoding/Decoding (Mental Models) Chatelier’s Principle</vt:lpstr>
      <vt:lpstr>652. Inaccurate Human Encoding/Decoding (Mental Models) Chatelier’s Principle  </vt:lpstr>
      <vt:lpstr>653. Inaccurate Human Encoding/Decoding (Mental Models) Hysteresis</vt:lpstr>
      <vt:lpstr>653. Inaccurate Human Encoding/Decoding (Mental Models) Hysteresis  </vt:lpstr>
      <vt:lpstr>654. Inaccurate Human Encoding/Decoding (Mental Models) Monte Carlo Simulation</vt:lpstr>
      <vt:lpstr>654. Inaccurate Human Encoding/Decoding (Mental Models) Monte Carlo Simulation  </vt:lpstr>
      <vt:lpstr>655. Inaccurate Human Encoding/Decoding (Mental Models) Local vs. Global Optimum</vt:lpstr>
      <vt:lpstr>655. Inaccurate Human Encoding/Decoding (Mental Models) Local vs. Global Optimum  </vt:lpstr>
      <vt:lpstr>656. Inaccurate Human Encoding/Decoding (Mental Models) Unknown Unknowns</vt:lpstr>
      <vt:lpstr>656. Inaccurate Human Encoding/Decoding (Mental Models) Unknown Unknowns  </vt:lpstr>
      <vt:lpstr>657. Inaccurate Human Encoding/Decoding (Mental Models) Scenario Analysis</vt:lpstr>
      <vt:lpstr>657. Inaccurate Human Encoding/Decoding (Mental Models) Scenario Analysis  </vt:lpstr>
      <vt:lpstr>658. Inaccurate Human Encoding/Decoding (Mental Models) Thought Experiment</vt:lpstr>
      <vt:lpstr>658. Inaccurate Human Encoding/Decoding (Mental Models) Thought Experiment  </vt:lpstr>
      <vt:lpstr>659. Inaccurate Human Encoding/Decoding (Mental Models) Counterfactual Thinking</vt:lpstr>
      <vt:lpstr>659. Inaccurate Human Encoding/Decoding (Mental Models) Counterfactual Thinking  </vt:lpstr>
      <vt:lpstr>660. Inaccurate Human Encoding/Decoding (Mental Models) Lateral Thinking</vt:lpstr>
      <vt:lpstr>660. Inaccurate Human Encoding/Decoding (Mental Models) Lateral Thinking  </vt:lpstr>
      <vt:lpstr>661. Inaccurate Human Encoding/Decoding (Mental Models) Group Think</vt:lpstr>
      <vt:lpstr>661. Inaccurate Human Encoding/Decoding (Mental Models) Group Think  </vt:lpstr>
      <vt:lpstr>662. Inaccurate Human Encoding/Decoding (Mental Models) Bandwagon Effect</vt:lpstr>
      <vt:lpstr>662. Inaccurate Human Encoding/Decoding (Mental Models) Bandwagon Effect  </vt:lpstr>
      <vt:lpstr>663. Inaccurate Human Encoding/Decoding (Mental Models) Divergent vs. Convergent Thinking</vt:lpstr>
      <vt:lpstr>663. Inaccurate Human Encoding/Decoding (Mental Models) Divergent vs. Convergent Thinking  </vt:lpstr>
      <vt:lpstr>664. Inaccurate Human Encoding/Decoding (Mental Models) Crowdsourcing</vt:lpstr>
      <vt:lpstr>664. Inaccurate Human Encoding/Decoding (Mental Models) Crowdsourcing  </vt:lpstr>
      <vt:lpstr>665. Inaccurate Human Encoding/Decoding (Mental Models) Prediction Market</vt:lpstr>
      <vt:lpstr>665. Inaccurate Human Encoding/Decoding (Mental Models) Prediction Market  </vt:lpstr>
      <vt:lpstr>666. Inaccurate Human Encoding/Decoding (Mental Models) Superforecasters</vt:lpstr>
      <vt:lpstr>666. Inaccurate Human Encoding/Decoding (Mental Models) Superforecasters  </vt:lpstr>
      <vt:lpstr>667. Inaccurate Human Encoding/Decoding (Mental Models) Business Case</vt:lpstr>
      <vt:lpstr>667. Inaccurate Human Encoding/Decoding (Mental Models) Business Case  </vt:lpstr>
      <vt:lpstr>668. Inaccurate Human Encoding/Decoding (Mental Models) Arms Race</vt:lpstr>
      <vt:lpstr>668. Inaccurate Human Encoding/Decoding (Mental Models) Arms Race  </vt:lpstr>
      <vt:lpstr>669. Inaccurate Human Encoding/Decoding (Mental Models) Game Theory</vt:lpstr>
      <vt:lpstr>669. Inaccurate Human Encoding/Decoding (Mental Models) Game Theory  </vt:lpstr>
      <vt:lpstr>670. Inaccurate Human Encoding/Decoding (Mental Models) Prisoner’s Dilemma</vt:lpstr>
      <vt:lpstr>670. Inaccurate Human Encoding/Decoding (Mental Models) Prisoner’s Dilemma  </vt:lpstr>
      <vt:lpstr>671. Inaccurate Human Encoding/Decoding (Mental Models) Nash Equilibrium</vt:lpstr>
      <vt:lpstr>671. Inaccurate Human Encoding/Decoding (Mental Models) Nash Equilibrium  </vt:lpstr>
      <vt:lpstr>672. Inaccurate Human Encoding/Decoding (Mental Models) </vt:lpstr>
      <vt:lpstr>672. Inaccurate Human Encoding/Decoding (Mental Models)   </vt:lpstr>
      <vt:lpstr>673. Inaccurate Human Encoding/Decoding (Mental Models) </vt:lpstr>
      <vt:lpstr>673. Inaccurate Human Encoding/Decoding (Mental Models)   </vt:lpstr>
      <vt:lpstr>674. Inaccurate Human Encoding/Decoding (Mental Models) </vt:lpstr>
      <vt:lpstr>674. Inaccurate Human Encoding/Decoding (Mental Models)   </vt:lpstr>
      <vt:lpstr>675. Inaccurate Human Encoding/Decoding (Mental Models) </vt:lpstr>
      <vt:lpstr>675. Inaccurate Human Encoding/Decoding (Mental Models)   </vt:lpstr>
      <vt:lpstr>676. Inaccurate Human Encoding/Decoding (Mental Models) </vt:lpstr>
      <vt:lpstr>676. Inaccurate Human Encoding/Decoding (Mental Models)   </vt:lpstr>
      <vt:lpstr>677. Inaccurate Human Encoding/Decoding (Mental Models) </vt:lpstr>
      <vt:lpstr>677. Inaccurate Human Encoding/Decoding (Mental Models)   </vt:lpstr>
      <vt:lpstr>678. Inaccurate Human Encoding/Decoding (Mental Models) </vt:lpstr>
      <vt:lpstr>678. Inaccurate Human Encoding/Decoding (Mental Models)   </vt:lpstr>
      <vt:lpstr>679. Inaccurate Human Encoding/Decoding (Mental Models) </vt:lpstr>
      <vt:lpstr>679. Inaccurate Human Encoding/Decoding (Mental Models)   </vt:lpstr>
      <vt:lpstr>680. Inaccurate Human Encoding/Decoding (Mental Models) </vt:lpstr>
      <vt:lpstr>680. Inaccurate Human Encoding/Decoding (Mental Models)   </vt:lpstr>
      <vt:lpstr>681. Inaccurate Human Encoding/Decoding (Mental Models) </vt:lpstr>
      <vt:lpstr>681. Inaccurate Human Encoding/Decoding (Mental Models)   </vt:lpstr>
      <vt:lpstr>682. Inaccurate Human Encoding/Decoding (Mental Models) </vt:lpstr>
      <vt:lpstr>682. Inaccurate Human Encoding/Decoding (Mental Models)   </vt:lpstr>
      <vt:lpstr>683. Inaccurate Human Encoding/Decoding (Mental Models) </vt:lpstr>
      <vt:lpstr>683. Inaccurate Human Encoding/Decoding (Mental Models)   </vt:lpstr>
      <vt:lpstr>684. Inaccurate Human Encoding/Decoding (Mental Models) </vt:lpstr>
      <vt:lpstr>684. Inaccurate Human Encoding/Decoding (Mental Models)   </vt:lpstr>
      <vt:lpstr>685. Inaccurate Human Encoding/Decoding (Mental Models) </vt:lpstr>
      <vt:lpstr>685. Inaccurate Human Encoding/Decoding (Mental Models)   </vt:lpstr>
      <vt:lpstr>686. Inaccurate Human Encoding/Decoding (Mental Models) </vt:lpstr>
      <vt:lpstr>686. Inaccurate Human Encoding/Decoding (Mental Models)   </vt:lpstr>
      <vt:lpstr>687. Inaccurate Human Encoding/Decoding (Mental Models) </vt:lpstr>
      <vt:lpstr>687. Inaccurate Human Encoding/Decoding (Mental Models)   </vt:lpstr>
      <vt:lpstr>688. Inaccurate Human Encoding/Decoding (Mental Models) </vt:lpstr>
      <vt:lpstr>688. Inaccurate Human Encoding/Decoding (Mental Models)   </vt:lpstr>
      <vt:lpstr>689. Inaccurate Human Encoding/Decoding (Mental Models) </vt:lpstr>
      <vt:lpstr>689. Inaccurate Human Encoding/Decoding (Mental Models)   </vt:lpstr>
      <vt:lpstr>690. Inaccurate Human Encoding/Decoding (Mental Models) </vt:lpstr>
      <vt:lpstr>690. Inaccurate Human Encoding/Decoding (Mental Models)   </vt:lpstr>
      <vt:lpstr>691. Inaccurate Human Encoding/Decoding (Mental Models) </vt:lpstr>
      <vt:lpstr>691. Inaccurate Human Encoding/Decoding (Mental Models)   </vt:lpstr>
      <vt:lpstr>692. Inaccurate Human Encoding/Decoding (Mental Models) </vt:lpstr>
      <vt:lpstr>692. Inaccurate Human Encoding/Decoding (Mental Models)   </vt:lpstr>
      <vt:lpstr>693. Inaccurate Human Encoding/Decoding (Mental Models) </vt:lpstr>
      <vt:lpstr>693. Inaccurate Human Encoding/Decoding (Mental Models)   </vt:lpstr>
      <vt:lpstr>694. Inaccurate Human Encoding/Decoding (Mental Models) </vt:lpstr>
      <vt:lpstr>694. Inaccurate Human Encoding/Decoding (Mental Models)   </vt:lpstr>
      <vt:lpstr>695. Inaccurate Human Encoding/Decoding (Mental Models) </vt:lpstr>
      <vt:lpstr>695. Inaccurate Human Encoding/Decoding (Mental Models)   </vt:lpstr>
      <vt:lpstr>696. Inaccurate Human Encoding/Decoding (Mental Models) </vt:lpstr>
      <vt:lpstr>696. Inaccurate Human Encoding/Decoding (Mental Models)   </vt:lpstr>
      <vt:lpstr>697. Inaccurate Human Encoding/Decoding (Mental Models) </vt:lpstr>
      <vt:lpstr>697. Inaccurate Human Encoding/Decoding (Mental Models)   </vt:lpstr>
      <vt:lpstr>698. Inaccurate Human Encoding/Decoding (Mental Models) </vt:lpstr>
      <vt:lpstr>698. Inaccurate Human Encoding/Decoding (Mental Models)   </vt:lpstr>
      <vt:lpstr>699. Inaccurate Human Encoding/Decoding (Mental Models) </vt:lpstr>
      <vt:lpstr>699. Inaccurate Human Encoding/Decoding (Mental Models)   </vt:lpstr>
      <vt:lpstr>700. Inaccurate Human Encoding/Decoding (Mental Models) </vt:lpstr>
      <vt:lpstr>700. Inaccurate Human Encoding/Decoding (Mental Models)   </vt:lpstr>
      <vt:lpstr>701. Inaccurate Human Encoding/Decoding (Mental Models) </vt:lpstr>
      <vt:lpstr>701. Inaccurate Human Encoding/Decoding (Mental Models)   </vt:lpstr>
      <vt:lpstr>702. Inaccurate Human Encoding/Decoding (Mental Models) </vt:lpstr>
      <vt:lpstr>702. Inaccurate Human Encoding/Decoding (Mental Models)   </vt:lpstr>
      <vt:lpstr>703. Inaccurate Human Encoding/Decoding (Mental Models) </vt:lpstr>
      <vt:lpstr>703. Inaccurate Human Encoding/Decoding (Mental Models)   </vt:lpstr>
      <vt:lpstr>704. Inaccurate Human Encoding/Decoding (Mental Models) </vt:lpstr>
      <vt:lpstr>704. Inaccurate Human Encoding/Decoding (Mental Models)   </vt:lpstr>
      <vt:lpstr>705. Inaccurate Human Encoding/Decoding (Mental Models) </vt:lpstr>
      <vt:lpstr>705. Inaccurate Human Encoding/Decoding (Mental Models)   </vt:lpstr>
      <vt:lpstr>706. Inaccurate Human Encoding/Decoding (Mental Models) </vt:lpstr>
      <vt:lpstr>706. Inaccurate Human Encoding/Decoding (Mental Models)   </vt:lpstr>
      <vt:lpstr>707. Inaccurate Human Encoding/Decoding (Mental Models) </vt:lpstr>
      <vt:lpstr>707. Inaccurate Human Encoding/Decoding (Mental Models)   </vt:lpstr>
      <vt:lpstr>708. Inaccurate Human Encoding/Decoding (Mental Models) </vt:lpstr>
      <vt:lpstr>708. Inaccurate Human Encoding/Decoding (Mental Models)   </vt:lpstr>
      <vt:lpstr>709. Inaccurate Human Encoding/Decoding (Mental Models) </vt:lpstr>
      <vt:lpstr>709. Inaccurate Human Encoding/Decoding (Mental Models)   </vt:lpstr>
      <vt:lpstr>710. Inaccurate Human Encoding/Decoding (Mental Models) </vt:lpstr>
      <vt:lpstr>710. Inaccurate Human Encoding/Decoding (Mental Models)   </vt:lpstr>
      <vt:lpstr>711. Inaccurate Human Encoding/Decoding (Mental Models) </vt:lpstr>
      <vt:lpstr>711. Inaccurate Human Encoding/Decoding (Mental Models)   </vt:lpstr>
      <vt:lpstr>712. Inaccurate Human Encoding/Decoding (Mental Models) </vt:lpstr>
      <vt:lpstr>712. Inaccurate Human Encoding/Decoding (Mental Models)   </vt:lpstr>
      <vt:lpstr>713. Inaccurate Human Encoding/Decoding (Mental Models) </vt:lpstr>
      <vt:lpstr>713. Inaccurate Human Encoding/Decoding (Mental Models)   </vt:lpstr>
      <vt:lpstr>714. Inaccurate Human Encoding/Decoding (Mental Models) </vt:lpstr>
      <vt:lpstr>714. Inaccurate Human Encoding/Decoding (Mental Models)   </vt:lpstr>
      <vt:lpstr>715. Inaccurate Human Encoding/Decoding (Mental Models) </vt:lpstr>
      <vt:lpstr>715. Inaccurate Human Encoding/Decoding (Mental Models)   </vt:lpstr>
      <vt:lpstr>716. Inaccurate Human Encoding/Decoding (Mental Models) </vt:lpstr>
      <vt:lpstr>716. Inaccurate Human Encoding/Decoding (Mental Models)   </vt:lpstr>
      <vt:lpstr>717. Inaccurate Human Encoding/Decoding (Mental Models) </vt:lpstr>
      <vt:lpstr>717. Inaccurate Human Encoding/Decoding (Mental Models)   </vt:lpstr>
      <vt:lpstr>718. Inaccurate Human Encoding/Decoding (Mental Models) </vt:lpstr>
      <vt:lpstr>718. Inaccurate Human Encoding/Decoding (Mental Models)   </vt:lpstr>
      <vt:lpstr>719. Inaccurate Human Encoding/Decoding (Mental Models) </vt:lpstr>
      <vt:lpstr>719. Inaccurate Human Encoding/Decoding (Mental Models)   </vt:lpstr>
      <vt:lpstr>720. Inaccurate Human Encoding/Decoding (Mental Models) </vt:lpstr>
      <vt:lpstr>720. Inaccurate Human Encoding/Decoding (Mental Models)   </vt:lpstr>
      <vt:lpstr>721. Inaccurate Human Encoding/Decoding (Mental Models) </vt:lpstr>
      <vt:lpstr>721. Inaccurate Human Encoding/Decoding (Mental Models)   </vt:lpstr>
      <vt:lpstr>722. Inaccurate Human Encoding/Decoding (Mental Models) </vt:lpstr>
      <vt:lpstr>722. Inaccurate Human Encoding/Decoding (Mental Models)   </vt:lpstr>
      <vt:lpstr>723. Inaccurate Human Encoding/Decoding (Mental Models) </vt:lpstr>
      <vt:lpstr>723. Inaccurate Human Encoding/Decoding (Mental Models)   </vt:lpstr>
      <vt:lpstr>724. Inaccurate Human Encoding/Decoding (Mental Models) </vt:lpstr>
      <vt:lpstr>724. Inaccurate Human Encoding/Decoding (Mental Models)   </vt:lpstr>
      <vt:lpstr>725. Inaccurate Human Encoding/Decoding (Mental Models) </vt:lpstr>
      <vt:lpstr>725. Inaccurate Human Encoding/Decoding (Mental Models)   </vt:lpstr>
      <vt:lpstr>726. Inaccurate Human Encoding/Decoding (Mental Models) </vt:lpstr>
      <vt:lpstr>726. Inaccurate Human Encoding/Decoding (Mental Models)   </vt:lpstr>
      <vt:lpstr>727. Inaccurate Human Encoding/Decoding (Mental Models) </vt:lpstr>
      <vt:lpstr>727. Inaccurate Human Encoding/Decoding (Mental Models)   </vt:lpstr>
      <vt:lpstr>728. Inaccurate Human Encoding/Decoding (Mental Models) </vt:lpstr>
      <vt:lpstr>728. Inaccurate Human Encoding/Decoding (Mental Models)   </vt:lpstr>
      <vt:lpstr>729. Inaccurate Human Encoding/Decoding (Mental Models) </vt:lpstr>
      <vt:lpstr>729. Inaccurate Human Encoding/Decoding (Mental Models)   </vt:lpstr>
      <vt:lpstr>730. Inaccurate Human Encoding/Decoding (Mental Models) </vt:lpstr>
      <vt:lpstr>730. Inaccurate Human Encoding/Decoding (Mental Models)   </vt:lpstr>
      <vt:lpstr>731. Inaccurate Human Encoding/Decoding (Mental Models) </vt:lpstr>
      <vt:lpstr>731. Inaccurate Human Encoding/Decoding (Mental Models)   </vt:lpstr>
      <vt:lpstr>732. Inaccurate Human Encoding/Decoding (Mental Models) </vt:lpstr>
      <vt:lpstr>732. Inaccurate Human Encoding/Decoding (Mental Models)   </vt:lpstr>
      <vt:lpstr>733. Inaccurate Human Encoding/Decoding (Mental Models) </vt:lpstr>
      <vt:lpstr>733. Inaccurate Human Encoding/Decoding (Mental Models)   </vt:lpstr>
      <vt:lpstr>734. Inaccurate Human Encoding/Decoding (Mental Models) </vt:lpstr>
      <vt:lpstr>734. Inaccurate Human Encoding/Decoding (Mental Models)   </vt:lpstr>
      <vt:lpstr>735. Inaccurate Human Encoding/Decoding (Mental Models) </vt:lpstr>
      <vt:lpstr>735. Inaccurate Human Encoding/Decoding (Mental Models)   </vt:lpstr>
      <vt:lpstr>736. Inaccurate Human Encoding/Decoding (Mental Models) </vt:lpstr>
      <vt:lpstr>736. Inaccurate Human Encoding/Decoding (Mental Models)   </vt:lpstr>
      <vt:lpstr>737. Inaccurate Human Encoding/Decoding (Mental Models) </vt:lpstr>
      <vt:lpstr>737. Inaccurate Human Encoding/Decoding (Mental Models)   </vt:lpstr>
      <vt:lpstr>738. Inaccurate Human Encoding/Decoding (Mental Models) </vt:lpstr>
      <vt:lpstr>738. Inaccurate Human Encoding/Decoding (Mental Models)   </vt:lpstr>
      <vt:lpstr>739. Inaccurate Human Encoding/Decoding (Mental Models) </vt:lpstr>
      <vt:lpstr>739. Inaccurate Human Encoding/Decoding (Mental Models)   </vt:lpstr>
      <vt:lpstr>740. Inaccurate Human Encoding/Decoding (Mental Models) </vt:lpstr>
      <vt:lpstr>740. Inaccurate Human Encoding/Decoding (Mental Models)   </vt:lpstr>
      <vt:lpstr>741. Inaccurate Human Encoding/Decoding (Mental Models) </vt:lpstr>
      <vt:lpstr>741. Inaccurate Human Encoding/Decoding (Mental Models)   </vt:lpstr>
      <vt:lpstr>742. Inaccurate Human Encoding/Decoding (Mental Models) </vt:lpstr>
      <vt:lpstr>742. Inaccurate Human Encoding/Decoding (Mental Models)   </vt:lpstr>
      <vt:lpstr>743. Inaccurate Human Encoding/Decoding (Mental Models) </vt:lpstr>
      <vt:lpstr>743. Inaccurate Human Encoding/Decoding (Mental Models)   </vt:lpstr>
      <vt:lpstr>744. Inaccurate Human Encoding/Decoding (Mental Models) </vt:lpstr>
      <vt:lpstr>744. Inaccurate Human Encoding/Decoding (Mental Models)   </vt:lpstr>
      <vt:lpstr>745. Inaccurate Human Encoding/Decoding (Mental Models) </vt:lpstr>
      <vt:lpstr>745. Inaccurate Human Encoding/Decoding (Mental Models)   </vt:lpstr>
      <vt:lpstr>746. Inaccurate Human Encoding/Decoding (Mental Models) </vt:lpstr>
      <vt:lpstr>746. Inaccurate Human Encoding/Decoding (Mental Models)   </vt:lpstr>
      <vt:lpstr>747. Inaccurate Human Encoding/Decoding (Mental Models) </vt:lpstr>
      <vt:lpstr>747. Inaccurate Human Encoding/Decoding (Mental Models)   </vt:lpstr>
      <vt:lpstr>748. Inaccurate Human Encoding/Decoding (Mental Models) </vt:lpstr>
      <vt:lpstr>748. Inaccurate Human Encoding/Decoding (Mental Models)   </vt:lpstr>
      <vt:lpstr>749. Inaccurate Human Encoding/Decoding (Mental Models) </vt:lpstr>
      <vt:lpstr>749. Inaccurate Human Encoding/Decoding (Mental Models)   </vt:lpstr>
      <vt:lpstr>750. Inaccurate Human Encoding/Decoding (Mental Models) </vt:lpstr>
      <vt:lpstr>750. Inaccurate Human Encoding/Decoding (Mental Models)   </vt:lpstr>
      <vt:lpstr>751. Inaccurate Human Encoding/Decoding (Mental Models) </vt:lpstr>
      <vt:lpstr>751. Inaccurate Human Encoding/Decoding (Mental Models)   </vt:lpstr>
      <vt:lpstr>752. Inaccurate Human Encoding/Decoding (Mental Models) </vt:lpstr>
      <vt:lpstr>752. Inaccurate Human Encoding/Decoding (Mental Models)   </vt:lpstr>
      <vt:lpstr>753. Inaccurate Human Encoding/Decoding (Mental Models) </vt:lpstr>
      <vt:lpstr>753. Inaccurate Human Encoding/Decoding (Mental Models)   </vt:lpstr>
      <vt:lpstr>754. Inaccurate Human Encoding/Decoding (Mental Models) </vt:lpstr>
      <vt:lpstr>754. Inaccurate Human Encoding/Decoding (Mental Models)   </vt:lpstr>
      <vt:lpstr>755. Inaccurate Human Encoding/Decoding (Mental Models) </vt:lpstr>
      <vt:lpstr>755. Inaccurate Human Encoding/Decoding (Mental Models)   </vt:lpstr>
      <vt:lpstr>756. Inaccurate Human Encoding/Decoding (Mental Models) </vt:lpstr>
      <vt:lpstr>756. Inaccurate Human Encoding/Decoding (Mental Models)   </vt:lpstr>
      <vt:lpstr>757. Inaccurate Human Encoding/Decoding (Mental Models) </vt:lpstr>
      <vt:lpstr>757. Inaccurate Human Encoding/Decoding (Mental Models)   </vt:lpstr>
      <vt:lpstr>758. Inaccurate Human Encoding/Decoding (Mental Models) </vt:lpstr>
      <vt:lpstr>758. Inaccurate Human Encoding/Decoding (Mental Models)   </vt:lpstr>
      <vt:lpstr>759. Inaccurate Human Encoding/Decoding (Mental Models) </vt:lpstr>
      <vt:lpstr>759. Inaccurate Human Encoding/Decoding (Mental Models)   </vt:lpstr>
      <vt:lpstr>760. Inaccurate Human Encoding/Decoding (Mental Models) </vt:lpstr>
      <vt:lpstr>760. Inaccurate Human Encoding/Decoding (Mental Models)   </vt:lpstr>
      <vt:lpstr>761. Inaccurate Human Encoding/Decoding (Mental Models) </vt:lpstr>
      <vt:lpstr>761. Inaccurate Human Encoding/Decoding (Mental Models)   </vt:lpstr>
      <vt:lpstr>762. Inaccurate Human Encoding/Decoding (Mental Models) </vt:lpstr>
      <vt:lpstr>762. Inaccurate Human Encoding/Decoding (Mental Models)   </vt:lpstr>
      <vt:lpstr>763. Inaccurate Human Encoding/Decoding (Mental Models) </vt:lpstr>
      <vt:lpstr>763. Inaccurate Human Encoding/Decoding (Mental Models)   </vt:lpstr>
      <vt:lpstr>764. Inaccurate Human Encoding/Decoding (Mental Models) </vt:lpstr>
      <vt:lpstr>764. Inaccurate Human Encoding/Decoding (Mental Models)   </vt:lpstr>
      <vt:lpstr>765. Inaccurate Human Encoding/Decoding (Mental Models) </vt:lpstr>
      <vt:lpstr>765. Inaccurate Human Encoding/Decoding (Mental Models)   </vt:lpstr>
      <vt:lpstr>766. Inaccurate Human Encoding/Decoding (Mental Models) </vt:lpstr>
      <vt:lpstr>766. Inaccurate Human Encoding/Decoding (Mental Models)   </vt:lpstr>
      <vt:lpstr>767. Inaccurate Human Encoding/Decoding (Mental Models) </vt:lpstr>
      <vt:lpstr>767. Inaccurate Human Encoding/Decoding (Mental Models)   </vt:lpstr>
      <vt:lpstr>768. Inaccurate Human Encoding/Decoding (Mental Models) </vt:lpstr>
      <vt:lpstr>768. Inaccurate Human Encoding/Decoding (Mental Models)   </vt:lpstr>
      <vt:lpstr>769. Inaccurate Human Encoding/Decoding (Mental Models) </vt:lpstr>
      <vt:lpstr>769. Inaccurate Human Encoding/Decoding (Mental Models)   </vt:lpstr>
      <vt:lpstr>770. Inaccurate Human Encoding/Decoding (Mental Models) </vt:lpstr>
      <vt:lpstr>770. Inaccurate Human Encoding/Decoding (Mental Models)   </vt:lpstr>
      <vt:lpstr>771. Inaccurate Human Encoding/Decoding (Mental Models) </vt:lpstr>
      <vt:lpstr>771. Inaccurate Human Encoding/Decoding (Mental Models)   </vt:lpstr>
      <vt:lpstr>772. Inaccurate Human Encoding/Decoding (Mental Models) </vt:lpstr>
      <vt:lpstr>772. Inaccurate Human Encoding/Decoding (Mental Models)   </vt:lpstr>
      <vt:lpstr>773. Inaccurate Human Encoding/Decoding (Mental Models) </vt:lpstr>
      <vt:lpstr>773. Inaccurate Human Encoding/Decoding (Mental Models)   </vt:lpstr>
      <vt:lpstr>774. Inaccurate Human Encoding/Decoding (Mental Models) </vt:lpstr>
      <vt:lpstr>774. Inaccurate Human Encoding/Decoding (Mental Models)   </vt:lpstr>
      <vt:lpstr>775. Inaccurate Human Encoding/Decoding (Mental Models) </vt:lpstr>
      <vt:lpstr>775. Inaccurate Human Encoding/Decoding (Mental Models)   </vt:lpstr>
      <vt:lpstr>776. Inaccurate Human Encoding/Decoding (Mental Models) </vt:lpstr>
      <vt:lpstr>776. Inaccurate Human Encoding/Decoding (Mental Models)   </vt:lpstr>
      <vt:lpstr>777. Inaccurate Human Encoding/Decoding (Mental Models) </vt:lpstr>
      <vt:lpstr>777. Inaccurate Human Encoding/Decoding (Mental Models)   </vt:lpstr>
      <vt:lpstr>778. Inaccurate Human Encoding/Decoding (Mental Models) </vt:lpstr>
      <vt:lpstr>778. Inaccurate Human Encoding/Decoding (Mental Models)   </vt:lpstr>
      <vt:lpstr>779. Inaccurate Human Encoding/Decoding (Mental Models) </vt:lpstr>
      <vt:lpstr>779. Inaccurate Human Encoding/Decoding (Mental Models)   </vt:lpstr>
      <vt:lpstr>780. Inaccurate Human Encoding/Decoding (Mental Models) </vt:lpstr>
      <vt:lpstr>780. Inaccurate Human Encoding/Decoding (Mental Models)   </vt:lpstr>
      <vt:lpstr>781. Inaccurate Human Encoding/Decoding (Mental Models) </vt:lpstr>
      <vt:lpstr>781. Inaccurate Human Encoding/Decoding (Mental Models)   </vt:lpstr>
      <vt:lpstr>782. Inaccurate Human Encoding/Decoding (Mental Models) </vt:lpstr>
      <vt:lpstr>782. Inaccurate Human Encoding/Decoding (Mental Models)   </vt:lpstr>
      <vt:lpstr>783. Inaccurate Human Encoding/Decoding (Mental Models) </vt:lpstr>
      <vt:lpstr>783. Inaccurate Human Encoding/Decoding (Mental Models)   </vt:lpstr>
      <vt:lpstr>784. Inaccurate Human Encoding/Decoding (Mental Models) </vt:lpstr>
      <vt:lpstr>784. Inaccurate Human Encoding/Decoding (Mental Models)   </vt:lpstr>
      <vt:lpstr>785. Inaccurate Human Encoding/Decoding (Mental Models) </vt:lpstr>
      <vt:lpstr>785. Inaccurate Human Encoding/Decoding (Mental Models)   </vt:lpstr>
      <vt:lpstr>786. Inaccurate Human Encoding/Decoding (Mental Models) </vt:lpstr>
      <vt:lpstr>786. Inaccurate Human Encoding/Decoding (Mental Models)   </vt:lpstr>
      <vt:lpstr>787. Dark Patterns - Monetary </vt:lpstr>
      <vt:lpstr>787. Inaccurate Human Encoding/Decoding (Mental Models)   </vt:lpstr>
      <vt:lpstr>788. Dark Patterns - Psychological </vt:lpstr>
      <vt:lpstr>788. Inaccurate Human Encoding/Decoding (Mental Models)   </vt:lpstr>
      <vt:lpstr>789. Dark Patterns - Temporal </vt:lpstr>
      <vt:lpstr>789. Dark Patterns - Temporal </vt:lpstr>
      <vt:lpstr>790. Dark Patterns - Social </vt:lpstr>
      <vt:lpstr>790. Dark Patterns - Social </vt:lpstr>
      <vt:lpstr>791. Inaccurate Human Encoding/Decoding (Mental Models) </vt:lpstr>
      <vt:lpstr>791. Inaccurate Human Encoding/Decoding (Mental Models)   </vt:lpstr>
      <vt:lpstr>792. Inaccurate Human Encoding/Decoding (Mental Models) </vt:lpstr>
      <vt:lpstr>792. Inaccurate Human Encoding/Decoding (Mental Models)   </vt:lpstr>
      <vt:lpstr>793. Inaccurate Human Encoding/Decoding (Mental Models) </vt:lpstr>
      <vt:lpstr>793. Inaccurate Human Encoding/Decoding (Mental Models)   </vt:lpstr>
      <vt:lpstr>794. Inaccurate Human Encoding/Decoding (Mental Models) </vt:lpstr>
      <vt:lpstr>794. Inaccurate Human Encoding/Decoding (Mental Models)   </vt:lpstr>
      <vt:lpstr>795. Inaccurate Human Encoding/Decoding (Mental Models) </vt:lpstr>
      <vt:lpstr>795. Inaccurate Human Encoding/Decoding (Mental Models)   </vt:lpstr>
      <vt:lpstr>796. Inaccurate Human Encoding/Decoding (Mental Models) </vt:lpstr>
      <vt:lpstr>796. Inaccurate Human Encoding/Decoding (Mental Models)   </vt:lpstr>
      <vt:lpstr>797. Inaccurate Human Encoding/Decoding (Mental Models) </vt:lpstr>
      <vt:lpstr>797. Inaccurate Human Encoding/Decoding (Mental Models)   </vt:lpstr>
      <vt:lpstr>798. Inaccurate Human Encoding/Decoding (Mental Models) </vt:lpstr>
      <vt:lpstr>798. Inaccurate Human Encoding/Decoding (Mental Models)   </vt:lpstr>
      <vt:lpstr>799. Inaccurate Human Encoding/Decoding (Mental Models) </vt:lpstr>
      <vt:lpstr>799. Inaccurate Human Encoding/Decoding (Mental Models)   </vt:lpstr>
      <vt:lpstr>800. Inaccurate Human Encoding/Decoding (Mental Models) </vt:lpstr>
      <vt:lpstr>800. Inaccurate Human Encoding/Decoding (Mental Models)   </vt:lpstr>
      <vt:lpstr>801. Inaccurate Human Encoding/Decoding (Mental Models) </vt:lpstr>
      <vt:lpstr>801. Inaccurate Human Encoding/Decoding (Mental Models)   </vt:lpstr>
      <vt:lpstr>802. Inaccurate Human Encoding/Decoding (Mental Models) </vt:lpstr>
      <vt:lpstr>802. Inaccurate Human Encoding/Decoding (Mental Models)   </vt:lpstr>
      <vt:lpstr>803. Inaccurate Human Encoding/Decoding (Mental Models) </vt:lpstr>
      <vt:lpstr>803. Inaccurate Human Encoding/Decoding (Mental Models)   </vt:lpstr>
      <vt:lpstr>804. Inaccurate Human Encoding/Decoding (Mental Models) </vt:lpstr>
      <vt:lpstr>804. Inaccurate Human Encoding/Decoding (Mental Models)   </vt:lpstr>
      <vt:lpstr>805. Inaccurate Human Encoding/Decoding (Mental Models) </vt:lpstr>
      <vt:lpstr>805. Inaccurate Human Encoding/Decoding (Mental Models)   </vt:lpstr>
      <vt:lpstr>806. Inaccurate Human Encoding/Decoding (Mental Models) </vt:lpstr>
      <vt:lpstr>806. Inaccurate Human Encoding/Decoding (Mental Models)   </vt:lpstr>
      <vt:lpstr>807. Inaccurate Human Encoding/Decoding (Mental Models) </vt:lpstr>
      <vt:lpstr>807. Inaccurate Human Encoding/Decoding (Mental Models)   </vt:lpstr>
      <vt:lpstr>808. Inaccurate Human Encoding/Decoding (Mental Models) </vt:lpstr>
      <vt:lpstr>808. Inaccurate Human Encoding/Decoding (Mental Models)   </vt:lpstr>
      <vt:lpstr>809. Inaccurate Human Encoding/Decoding (Mental Models) </vt:lpstr>
      <vt:lpstr>809. Inaccurate Human Encoding/Decoding (Mental Models)   </vt:lpstr>
      <vt:lpstr>810. Inaccurate Human Encoding/Decoding (Mental Models) </vt:lpstr>
      <vt:lpstr>810. Inaccurate Human Encoding/Decoding (Mental Models)   </vt:lpstr>
      <vt:lpstr>811. Inaccurate Human Encoding/Decoding (Mental Models) </vt:lpstr>
      <vt:lpstr>811. Inaccurate Human Encoding/Decoding (Mental Models)   </vt:lpstr>
      <vt:lpstr>812. Inaccurate Human Encoding/Decoding (Mental Models) </vt:lpstr>
      <vt:lpstr>812. Inaccurate Human Encoding/Decoding (Mental Models)   </vt:lpstr>
      <vt:lpstr>813. Inaccurate Human Encoding/Decoding (Mental Models) </vt:lpstr>
      <vt:lpstr>813. Inaccurate Human Encoding/Decoding (Mental Models)   </vt:lpstr>
      <vt:lpstr>814. Inaccurate Human Encoding/Decoding (Mental Models) </vt:lpstr>
      <vt:lpstr>814. Inaccurate Human Encoding/Decoding (Mental Models)   </vt:lpstr>
      <vt:lpstr>815. Inaccurate Human Encoding/Decoding (Mental Models) </vt:lpstr>
      <vt:lpstr>815. Inaccurate Human Encoding/Decoding (Mental Models)   </vt:lpstr>
      <vt:lpstr>816. Inaccurate Human Encoding/Decoding (Mental Models) </vt:lpstr>
      <vt:lpstr>816. Inaccurate Human Encoding/Decoding (Mental Models)   </vt:lpstr>
      <vt:lpstr>817. Inaccurate Human Encoding/Decoding (Mental Models) </vt:lpstr>
      <vt:lpstr>817. Inaccurate Human Encoding/Decoding (Mental Models)   </vt:lpstr>
      <vt:lpstr>818. Inaccurate Human Encoding/Decoding (Mental Models) </vt:lpstr>
      <vt:lpstr>818. Inaccurate Human Encoding/Decoding (Mental Models)   </vt:lpstr>
      <vt:lpstr>819. Inaccurate Human Encoding/Decoding (Mental Models) </vt:lpstr>
      <vt:lpstr>819. Inaccurate Human Encoding/Decoding (Mental Models)   </vt:lpstr>
      <vt:lpstr>820. Inaccurate Human Encoding/Decoding (Mental Models) </vt:lpstr>
      <vt:lpstr>820. Inaccurate Human Encoding/Decoding (Mental Models)   </vt:lpstr>
      <vt:lpstr>PowerPoint Presentation</vt:lpstr>
      <vt:lpstr>PowerPoint Presentation</vt:lpstr>
      <vt:lpstr>786. Marr’s 3 level analysis of Information Processing Systems</vt:lpstr>
      <vt:lpstr>786. Marr’s 3 Level Analysis of Information Processing Systems </vt:lpstr>
      <vt:lpstr>n. Other? </vt:lpstr>
      <vt:lpstr>Theory of Atlas of Risk</vt:lpstr>
      <vt:lpstr>What is the Atlas of Risk Maps?</vt:lpstr>
      <vt:lpstr>When Is The Atlas Useful?</vt:lpstr>
      <vt:lpstr>Next Steps for Atlas Community</vt:lpstr>
      <vt:lpstr>Introduction to IRSIRI Atlas of Risk Maps</vt:lpstr>
      <vt:lpstr>Uncharted Physical Zones are Risky</vt:lpstr>
      <vt:lpstr>Uncharted Interaction Zones are Also Risky</vt:lpstr>
      <vt:lpstr>An Atlas to Measure and Map Risk  Beyond Network Perimeter 1.0</vt:lpstr>
      <vt:lpstr>Proposal to Map Threats, Vulnerabilities and Risks at  Network Perimeter 2.0</vt:lpstr>
      <vt:lpstr>AAAA threats</vt:lpstr>
      <vt:lpstr>Humans are information beings.  We define ourselves by our perceptions and expressions in interactions.</vt:lpstr>
      <vt:lpstr>Our identity is social.   We act within and among groups.</vt:lpstr>
      <vt:lpstr>Hybrid networks link  both organization and individual nodes  via defined interaction edges</vt:lpstr>
      <vt:lpstr>We measure and map our relationships to  define our identities and manage our interaction risks</vt:lpstr>
      <vt:lpstr>How should we measure stakeholder risks and value in highly multi-dimensional relationship networks?</vt:lpstr>
      <vt:lpstr>How can we derive stakeholder-defined measurements  of risks across multiple contexts?</vt:lpstr>
      <vt:lpstr>Stakeholders need reliable and shared  quantitative metrics to reduce risk</vt:lpstr>
      <vt:lpstr>Stakeholders need reliable and shared  qualitative metrics to reduce risk</vt:lpstr>
      <vt:lpstr>So, what specifically should we measure  to reduce emerging non-technical interaction risks?  (recalling that “what gets measured gets done”)</vt:lpstr>
      <vt:lpstr>Stakeholders need relationship maps to visualize attribute metrics of  BOTH edges AND nodes that together yield “context” where identity, risk, and valuable information all emerge</vt:lpstr>
      <vt:lpstr>R&amp;D for new interaction risk maps at  Perimeter(s) 2.0 is highly inter-disciplinary</vt:lpstr>
      <vt:lpstr>IRSIRI Perimeter(s) 2.0 Mapping Tool </vt:lpstr>
      <vt:lpstr>Notes for Atlas Users and “Risk Cartographers”</vt:lpstr>
      <vt:lpstr>DRAFT NOTES FOLLOW</vt:lpstr>
      <vt:lpstr>NOTES FOR INTRODUCTION: Data is not Information</vt:lpstr>
      <vt:lpstr>Other process themes</vt:lpstr>
      <vt:lpstr>Other process themes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policy dimensions to technology analysis</dc:title>
  <dc:creator>Scott David</dc:creator>
  <cp:lastModifiedBy>Scott David</cp:lastModifiedBy>
  <cp:revision>1469</cp:revision>
  <dcterms:created xsi:type="dcterms:W3CDTF">2016-06-24T18:26:43Z</dcterms:created>
  <dcterms:modified xsi:type="dcterms:W3CDTF">2021-07-19T14:05:29Z</dcterms:modified>
</cp:coreProperties>
</file>