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79" r:id="rId4"/>
    <p:sldId id="293" r:id="rId5"/>
    <p:sldId id="282" r:id="rId6"/>
    <p:sldId id="266" r:id="rId7"/>
    <p:sldId id="285" r:id="rId8"/>
    <p:sldId id="286" r:id="rId9"/>
    <p:sldId id="284" r:id="rId10"/>
    <p:sldId id="288" r:id="rId11"/>
    <p:sldId id="290" r:id="rId12"/>
    <p:sldId id="291" r:id="rId13"/>
    <p:sldId id="294" r:id="rId14"/>
    <p:sldId id="295" r:id="rId15"/>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5"/>
    <p:restoredTop sz="94762"/>
  </p:normalViewPr>
  <p:slideViewPr>
    <p:cSldViewPr snapToGrid="0" snapToObjects="1">
      <p:cViewPr varScale="1">
        <p:scale>
          <a:sx n="121" d="100"/>
          <a:sy n="121" d="100"/>
        </p:scale>
        <p:origin x="61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F906-0C90-44D3-3BDA-E570251D064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F875556-554E-DB19-0450-D7E11397D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A56BB7-86F8-9D3F-3069-8117EA0975FE}"/>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5" name="Footer Placeholder 4">
            <a:extLst>
              <a:ext uri="{FF2B5EF4-FFF2-40B4-BE49-F238E27FC236}">
                <a16:creationId xmlns:a16="http://schemas.microsoft.com/office/drawing/2014/main" id="{0CE67B5C-3389-654B-D10F-3D982AD29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4AC85-6130-5FEF-0E53-3F69AF9210CD}"/>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421207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E0269-6375-E7B2-9004-0A0D4384BC0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817C61A-F860-0A8A-AD65-DE914E372BB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D8E06E-9A0B-6577-6E20-2E1CC7789B05}"/>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5" name="Footer Placeholder 4">
            <a:extLst>
              <a:ext uri="{FF2B5EF4-FFF2-40B4-BE49-F238E27FC236}">
                <a16:creationId xmlns:a16="http://schemas.microsoft.com/office/drawing/2014/main" id="{A6ED9CF1-3007-2244-C9A4-0FC09986E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E31E8-E502-2B5B-8EB5-ABBE902EB52B}"/>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401641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3080B8-78C4-A4A4-C08A-390B02E39A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8500D8A-0234-C018-9B46-BD0303D121D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B401F3-54B4-573F-8362-8DC05616B4BB}"/>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5" name="Footer Placeholder 4">
            <a:extLst>
              <a:ext uri="{FF2B5EF4-FFF2-40B4-BE49-F238E27FC236}">
                <a16:creationId xmlns:a16="http://schemas.microsoft.com/office/drawing/2014/main" id="{769D6D23-02AF-EB88-4059-110E095D5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8F622-8855-F33D-C13B-E7E679FCAC3C}"/>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2886998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BAB8-7D8C-CF8B-ADA5-F1840594FC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9461-9F1B-7604-AB07-827C3E6EBD4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83D4687-739F-5FB2-3359-68E2E778DF65}"/>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5" name="Footer Placeholder 4">
            <a:extLst>
              <a:ext uri="{FF2B5EF4-FFF2-40B4-BE49-F238E27FC236}">
                <a16:creationId xmlns:a16="http://schemas.microsoft.com/office/drawing/2014/main" id="{8055738F-ABD6-21E2-DD68-17A4466D6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EB171-CF4A-C105-3C90-3369C962AA4F}"/>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3550006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18307-AE80-8310-59C1-AF9DB30C9E9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EA713B-1BE3-B6F1-C458-7BF22566A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F45012-736F-69CA-D8B4-B262962E8B39}"/>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5" name="Footer Placeholder 4">
            <a:extLst>
              <a:ext uri="{FF2B5EF4-FFF2-40B4-BE49-F238E27FC236}">
                <a16:creationId xmlns:a16="http://schemas.microsoft.com/office/drawing/2014/main" id="{2EF9E194-D70A-A0FF-9BC9-E17706D11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EF72F-7E9E-56AD-F05E-56372102D469}"/>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260322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D5A3F-2641-BE3D-BAB9-E53286008D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59D7660-A78B-2CF1-B98B-7C684710686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EB23AE7-94A7-3FD2-0A3E-77CD00A69B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52F8039-57E3-F0BC-A7FF-133F78D0DB6E}"/>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6" name="Footer Placeholder 5">
            <a:extLst>
              <a:ext uri="{FF2B5EF4-FFF2-40B4-BE49-F238E27FC236}">
                <a16:creationId xmlns:a16="http://schemas.microsoft.com/office/drawing/2014/main" id="{5BD43F27-1DA2-6DBA-724C-3ECA7A6EE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0072FF-4864-1DA8-E31C-8268A6150A57}"/>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177246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01274-5259-B1A2-7134-6655829D573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C6382D6-0877-CD77-2D44-1DA8CA0D02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EED1DDE-276E-6C8D-13D5-FB5A5A2D413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9E9E743-5886-CBBF-E85A-90220AA89B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F14019C-2C31-6AC1-64AC-657A161C121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E7077FE-402C-270D-7043-00382CCB4530}"/>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8" name="Footer Placeholder 7">
            <a:extLst>
              <a:ext uri="{FF2B5EF4-FFF2-40B4-BE49-F238E27FC236}">
                <a16:creationId xmlns:a16="http://schemas.microsoft.com/office/drawing/2014/main" id="{9F351316-117D-1681-AB5D-4CF3F0C3A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31B04-DD80-2B79-C71B-0BC8D05A5578}"/>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130737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A768-4B36-E705-BFF1-673BB292768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24637FA-9D95-3EBA-0421-23DF82ADB93F}"/>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4" name="Footer Placeholder 3">
            <a:extLst>
              <a:ext uri="{FF2B5EF4-FFF2-40B4-BE49-F238E27FC236}">
                <a16:creationId xmlns:a16="http://schemas.microsoft.com/office/drawing/2014/main" id="{4565D516-7A01-1448-877C-6839028F8C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66BA0-991F-A914-113C-C76C5C77D711}"/>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705234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61C5F-0DCA-DB33-03BD-830BD35F6C95}"/>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3" name="Footer Placeholder 2">
            <a:extLst>
              <a:ext uri="{FF2B5EF4-FFF2-40B4-BE49-F238E27FC236}">
                <a16:creationId xmlns:a16="http://schemas.microsoft.com/office/drawing/2014/main" id="{BA107FB6-0E2F-862F-9475-C640B7B803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49708D-C7EF-CA0C-952C-BBB40343FFB7}"/>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2715492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47491-9725-FD01-9DF0-7299595906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2EC83D6-7BE0-6EC0-5D57-DDA3CEC1AF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B21352-48AA-9183-9FCB-AC9304BA45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DE050AD-D3B1-BFE1-AF6F-B69E7C69D7A1}"/>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6" name="Footer Placeholder 5">
            <a:extLst>
              <a:ext uri="{FF2B5EF4-FFF2-40B4-BE49-F238E27FC236}">
                <a16:creationId xmlns:a16="http://schemas.microsoft.com/office/drawing/2014/main" id="{B2F9ED44-B089-A9EB-FC95-9B459B1843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B9C67D-B8C4-CE85-E838-F77E27E525F9}"/>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1262809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0F36D-5F4A-12C2-EDBF-3D2282C2D96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D3A0954-9DF9-4F24-1A4A-640941BFB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5D0317-93F0-F81B-6599-2514E8D3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FE6209-9182-D730-F400-67FE61DE7D82}"/>
              </a:ext>
            </a:extLst>
          </p:cNvPr>
          <p:cNvSpPr>
            <a:spLocks noGrp="1"/>
          </p:cNvSpPr>
          <p:nvPr>
            <p:ph type="dt" sz="half" idx="10"/>
          </p:nvPr>
        </p:nvSpPr>
        <p:spPr/>
        <p:txBody>
          <a:bodyPr/>
          <a:lstStyle/>
          <a:p>
            <a:fld id="{3CE9CC8D-6A52-DA4D-AA99-533335C9E14A}" type="datetimeFigureOut">
              <a:rPr lang="en-US" smtClean="0"/>
              <a:t>9/1/23</a:t>
            </a:fld>
            <a:endParaRPr lang="en-US"/>
          </a:p>
        </p:txBody>
      </p:sp>
      <p:sp>
        <p:nvSpPr>
          <p:cNvPr id="6" name="Footer Placeholder 5">
            <a:extLst>
              <a:ext uri="{FF2B5EF4-FFF2-40B4-BE49-F238E27FC236}">
                <a16:creationId xmlns:a16="http://schemas.microsoft.com/office/drawing/2014/main" id="{16C77F99-C699-CA01-5995-833F77334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0ABC91-8F5C-E8DD-6BBF-0FB0BB35C4AD}"/>
              </a:ext>
            </a:extLst>
          </p:cNvPr>
          <p:cNvSpPr>
            <a:spLocks noGrp="1"/>
          </p:cNvSpPr>
          <p:nvPr>
            <p:ph type="sldNum" sz="quarter" idx="12"/>
          </p:nvPr>
        </p:nvSpPr>
        <p:spPr/>
        <p:txBody>
          <a:bodyPr/>
          <a:lstStyle/>
          <a:p>
            <a:fld id="{7811DEA8-2122-3843-A6DE-9CC79CACD7AB}" type="slidenum">
              <a:rPr lang="en-US" smtClean="0"/>
              <a:t>‹#›</a:t>
            </a:fld>
            <a:endParaRPr lang="en-US"/>
          </a:p>
        </p:txBody>
      </p:sp>
    </p:spTree>
    <p:extLst>
      <p:ext uri="{BB962C8B-B14F-4D97-AF65-F5344CB8AC3E}">
        <p14:creationId xmlns:p14="http://schemas.microsoft.com/office/powerpoint/2010/main" val="401153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94DCE5-5C22-994B-C6C3-7012855E0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701690A-1DC8-0C6C-2A7F-C2EB34C46F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24F420-DDEC-B288-CE44-D106BCAAF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9CC8D-6A52-DA4D-AA99-533335C9E14A}" type="datetimeFigureOut">
              <a:rPr lang="en-US" smtClean="0"/>
              <a:t>9/1/23</a:t>
            </a:fld>
            <a:endParaRPr lang="en-US"/>
          </a:p>
        </p:txBody>
      </p:sp>
      <p:sp>
        <p:nvSpPr>
          <p:cNvPr id="5" name="Footer Placeholder 4">
            <a:extLst>
              <a:ext uri="{FF2B5EF4-FFF2-40B4-BE49-F238E27FC236}">
                <a16:creationId xmlns:a16="http://schemas.microsoft.com/office/drawing/2014/main" id="{35B2D271-3D29-6741-67F3-80DC0C6D22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09D989-44A1-904B-C9A1-539328D8A8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1DEA8-2122-3843-A6DE-9CC79CACD7AB}" type="slidenum">
              <a:rPr lang="en-US" smtClean="0"/>
              <a:t>‹#›</a:t>
            </a:fld>
            <a:endParaRPr lang="en-US"/>
          </a:p>
        </p:txBody>
      </p:sp>
    </p:spTree>
    <p:extLst>
      <p:ext uri="{BB962C8B-B14F-4D97-AF65-F5344CB8AC3E}">
        <p14:creationId xmlns:p14="http://schemas.microsoft.com/office/powerpoint/2010/main" val="89275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E3FE-13CF-151C-4A84-63746A8F4FB0}"/>
              </a:ext>
            </a:extLst>
          </p:cNvPr>
          <p:cNvSpPr>
            <a:spLocks noGrp="1"/>
          </p:cNvSpPr>
          <p:nvPr>
            <p:ph type="ctrTitle"/>
          </p:nvPr>
        </p:nvSpPr>
        <p:spPr/>
        <p:txBody>
          <a:bodyPr>
            <a:normAutofit fontScale="90000"/>
          </a:bodyPr>
          <a:lstStyle/>
          <a:p>
            <a:r>
              <a:rPr lang="en-GB" b="1" dirty="0"/>
              <a:t>Scholarly publishing is broken. How do we fix it?</a:t>
            </a:r>
            <a:br>
              <a:rPr lang="en-GB" b="1" dirty="0"/>
            </a:br>
            <a:endParaRPr lang="en-US" dirty="0"/>
          </a:p>
        </p:txBody>
      </p:sp>
      <p:sp>
        <p:nvSpPr>
          <p:cNvPr id="3" name="Subtitle 2">
            <a:extLst>
              <a:ext uri="{FF2B5EF4-FFF2-40B4-BE49-F238E27FC236}">
                <a16:creationId xmlns:a16="http://schemas.microsoft.com/office/drawing/2014/main" id="{159AFF6D-0EFF-1CFF-740A-EC3A763C9036}"/>
              </a:ext>
            </a:extLst>
          </p:cNvPr>
          <p:cNvSpPr>
            <a:spLocks noGrp="1"/>
          </p:cNvSpPr>
          <p:nvPr>
            <p:ph type="subTitle" idx="1"/>
          </p:nvPr>
        </p:nvSpPr>
        <p:spPr/>
        <p:txBody>
          <a:bodyPr/>
          <a:lstStyle/>
          <a:p>
            <a:r>
              <a:rPr lang="en-US" dirty="0"/>
              <a:t>OAI 2023</a:t>
            </a:r>
          </a:p>
          <a:p>
            <a:r>
              <a:rPr lang="en-US" dirty="0"/>
              <a:t>4th September 2023</a:t>
            </a:r>
          </a:p>
        </p:txBody>
      </p:sp>
    </p:spTree>
    <p:extLst>
      <p:ext uri="{BB962C8B-B14F-4D97-AF65-F5344CB8AC3E}">
        <p14:creationId xmlns:p14="http://schemas.microsoft.com/office/powerpoint/2010/main" val="4048566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BF9-B2C1-3D03-7A01-E8620532C5BA}"/>
              </a:ext>
            </a:extLst>
          </p:cNvPr>
          <p:cNvSpPr>
            <a:spLocks noGrp="1"/>
          </p:cNvSpPr>
          <p:nvPr>
            <p:ph type="title"/>
          </p:nvPr>
        </p:nvSpPr>
        <p:spPr/>
        <p:txBody>
          <a:bodyPr>
            <a:normAutofit/>
          </a:bodyPr>
          <a:lstStyle/>
          <a:p>
            <a:r>
              <a:rPr lang="en-US" dirty="0"/>
              <a:t>One word in defense of publishers?</a:t>
            </a:r>
            <a:br>
              <a:rPr lang="en-US" dirty="0"/>
            </a:br>
            <a:endParaRPr lang="en-US" dirty="0"/>
          </a:p>
        </p:txBody>
      </p:sp>
      <p:sp>
        <p:nvSpPr>
          <p:cNvPr id="3" name="Content Placeholder 2">
            <a:extLst>
              <a:ext uri="{FF2B5EF4-FFF2-40B4-BE49-F238E27FC236}">
                <a16:creationId xmlns:a16="http://schemas.microsoft.com/office/drawing/2014/main" id="{B51B6B82-4311-1CAA-DED9-FFF834D4628E}"/>
              </a:ext>
            </a:extLst>
          </p:cNvPr>
          <p:cNvSpPr>
            <a:spLocks noGrp="1"/>
          </p:cNvSpPr>
          <p:nvPr>
            <p:ph idx="1"/>
          </p:nvPr>
        </p:nvSpPr>
        <p:spPr>
          <a:xfrm>
            <a:off x="838200" y="1499804"/>
            <a:ext cx="10515600" cy="4351338"/>
          </a:xfrm>
        </p:spPr>
        <p:txBody>
          <a:bodyPr/>
          <a:lstStyle/>
          <a:p>
            <a:pPr marL="0" indent="0">
              <a:buNone/>
            </a:pPr>
            <a:endParaRPr lang="en-US" dirty="0"/>
          </a:p>
          <a:p>
            <a:r>
              <a:rPr lang="en-US" dirty="0"/>
              <a:t>Many of the issues that affect publishers have roots in mechanisms that plague the academic community</a:t>
            </a:r>
          </a:p>
          <a:p>
            <a:r>
              <a:rPr lang="en-US" dirty="0"/>
              <a:t> Publishers can legitimately claim that senior academic leaders and faculty are involved in many of the decisions that lead to the issues outlined earlier.</a:t>
            </a:r>
          </a:p>
          <a:p>
            <a:r>
              <a:rPr lang="en-US" dirty="0"/>
              <a:t>Ultimately, however, publishers are responsible for the quality of their products and for the impact of their activities. Participating in (and profiting from) the activity of a “academic-industrial complex” is a choice.</a:t>
            </a:r>
          </a:p>
          <a:p>
            <a:endParaRPr lang="en-US" dirty="0"/>
          </a:p>
          <a:p>
            <a:endParaRPr lang="en-US" dirty="0"/>
          </a:p>
        </p:txBody>
      </p:sp>
    </p:spTree>
    <p:extLst>
      <p:ext uri="{BB962C8B-B14F-4D97-AF65-F5344CB8AC3E}">
        <p14:creationId xmlns:p14="http://schemas.microsoft.com/office/powerpoint/2010/main" val="4083915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110B7-D8F3-D802-3A1F-D6C4E08987E0}"/>
              </a:ext>
            </a:extLst>
          </p:cNvPr>
          <p:cNvSpPr>
            <a:spLocks noGrp="1"/>
          </p:cNvSpPr>
          <p:nvPr>
            <p:ph type="title"/>
          </p:nvPr>
        </p:nvSpPr>
        <p:spPr/>
        <p:txBody>
          <a:bodyPr/>
          <a:lstStyle/>
          <a:p>
            <a:r>
              <a:rPr lang="en-US" dirty="0"/>
              <a:t>3. Four proposed principles – identified with my two co-authors</a:t>
            </a:r>
          </a:p>
        </p:txBody>
      </p:sp>
      <p:pic>
        <p:nvPicPr>
          <p:cNvPr id="6" name="Content Placeholder 5" descr="A person wearing glasses&#10;&#10;Description automatically generated with low confidence">
            <a:extLst>
              <a:ext uri="{FF2B5EF4-FFF2-40B4-BE49-F238E27FC236}">
                <a16:creationId xmlns:a16="http://schemas.microsoft.com/office/drawing/2014/main" id="{776594FF-1035-D9EC-F652-1CCEE8B924FF}"/>
              </a:ext>
            </a:extLst>
          </p:cNvPr>
          <p:cNvPicPr>
            <a:picLocks noGrp="1" noChangeAspect="1"/>
          </p:cNvPicPr>
          <p:nvPr>
            <p:ph sz="half" idx="2"/>
          </p:nvPr>
        </p:nvPicPr>
        <p:blipFill>
          <a:blip r:embed="rId2"/>
          <a:stretch>
            <a:fillRect/>
          </a:stretch>
        </p:blipFill>
        <p:spPr>
          <a:xfrm>
            <a:off x="6707460" y="2366961"/>
            <a:ext cx="4646340" cy="3809999"/>
          </a:xfrm>
        </p:spPr>
      </p:pic>
      <p:sp>
        <p:nvSpPr>
          <p:cNvPr id="10" name="TextBox 9">
            <a:extLst>
              <a:ext uri="{FF2B5EF4-FFF2-40B4-BE49-F238E27FC236}">
                <a16:creationId xmlns:a16="http://schemas.microsoft.com/office/drawing/2014/main" id="{2CA9E6AB-106C-4D1A-D516-481D8B8DECD8}"/>
              </a:ext>
            </a:extLst>
          </p:cNvPr>
          <p:cNvSpPr txBox="1"/>
          <p:nvPr/>
        </p:nvSpPr>
        <p:spPr>
          <a:xfrm>
            <a:off x="6707460" y="6262042"/>
            <a:ext cx="6096000" cy="461665"/>
          </a:xfrm>
          <a:prstGeom prst="rect">
            <a:avLst/>
          </a:prstGeom>
          <a:noFill/>
        </p:spPr>
        <p:txBody>
          <a:bodyPr wrap="square">
            <a:spAutoFit/>
          </a:bodyPr>
          <a:lstStyle/>
          <a:p>
            <a:pPr marL="0" indent="0">
              <a:buNone/>
            </a:pPr>
            <a:r>
              <a:rPr lang="en-US" sz="1200" dirty="0"/>
              <a:t>Source: Par Andrei </a:t>
            </a:r>
            <a:r>
              <a:rPr lang="en-US" sz="1200" dirty="0" err="1"/>
              <a:t>Romanenko</a:t>
            </a:r>
            <a:r>
              <a:rPr lang="en-US" sz="1200" dirty="0"/>
              <a:t> — Travail personnel, CC BY-SA 3.0, https://</a:t>
            </a:r>
            <a:r>
              <a:rPr lang="en-US" sz="1200" dirty="0" err="1"/>
              <a:t>commons.wikimedia.org</a:t>
            </a:r>
            <a:r>
              <a:rPr lang="en-US" sz="1200" dirty="0"/>
              <a:t>/w/</a:t>
            </a:r>
            <a:r>
              <a:rPr lang="en-US" sz="1200" dirty="0" err="1"/>
              <a:t>index.php?curid</a:t>
            </a:r>
            <a:r>
              <a:rPr lang="en-US" sz="1200" dirty="0"/>
              <a:t>=4314926</a:t>
            </a:r>
          </a:p>
        </p:txBody>
      </p:sp>
      <p:sp>
        <p:nvSpPr>
          <p:cNvPr id="15" name="TextBox 14">
            <a:extLst>
              <a:ext uri="{FF2B5EF4-FFF2-40B4-BE49-F238E27FC236}">
                <a16:creationId xmlns:a16="http://schemas.microsoft.com/office/drawing/2014/main" id="{2CD1FC3D-CB0B-B53D-9B87-BE3B19DA3D5D}"/>
              </a:ext>
            </a:extLst>
          </p:cNvPr>
          <p:cNvSpPr txBox="1"/>
          <p:nvPr/>
        </p:nvSpPr>
        <p:spPr>
          <a:xfrm>
            <a:off x="1544350" y="1699812"/>
            <a:ext cx="3769302" cy="369332"/>
          </a:xfrm>
          <a:prstGeom prst="rect">
            <a:avLst/>
          </a:prstGeom>
          <a:noFill/>
        </p:spPr>
        <p:txBody>
          <a:bodyPr wrap="none" rtlCol="0">
            <a:spAutoFit/>
          </a:bodyPr>
          <a:lstStyle/>
          <a:p>
            <a:r>
              <a:rPr lang="en-US" dirty="0"/>
              <a:t>Amy Brand – Director of the MIT Press</a:t>
            </a:r>
          </a:p>
        </p:txBody>
      </p:sp>
      <p:sp>
        <p:nvSpPr>
          <p:cNvPr id="16" name="TextBox 15">
            <a:extLst>
              <a:ext uri="{FF2B5EF4-FFF2-40B4-BE49-F238E27FC236}">
                <a16:creationId xmlns:a16="http://schemas.microsoft.com/office/drawing/2014/main" id="{DC5E765B-F984-4B5F-F64C-E54DB49FA03E}"/>
              </a:ext>
            </a:extLst>
          </p:cNvPr>
          <p:cNvSpPr txBox="1"/>
          <p:nvPr/>
        </p:nvSpPr>
        <p:spPr>
          <a:xfrm>
            <a:off x="6878350" y="1690688"/>
            <a:ext cx="4444230" cy="646331"/>
          </a:xfrm>
          <a:prstGeom prst="rect">
            <a:avLst/>
          </a:prstGeom>
          <a:noFill/>
        </p:spPr>
        <p:txBody>
          <a:bodyPr wrap="none" rtlCol="0">
            <a:spAutoFit/>
          </a:bodyPr>
          <a:lstStyle/>
          <a:p>
            <a:r>
              <a:rPr lang="en-US" dirty="0"/>
              <a:t>Jean-Claude </a:t>
            </a:r>
            <a:r>
              <a:rPr lang="en-US" dirty="0" err="1"/>
              <a:t>Guedon</a:t>
            </a:r>
            <a:r>
              <a:rPr lang="en-US" dirty="0"/>
              <a:t> – </a:t>
            </a:r>
            <a:r>
              <a:rPr lang="en-US" dirty="0" err="1"/>
              <a:t>Professeur</a:t>
            </a:r>
            <a:r>
              <a:rPr lang="en-US" dirty="0"/>
              <a:t> </a:t>
            </a:r>
            <a:r>
              <a:rPr lang="en-US" dirty="0" err="1"/>
              <a:t>Honoraire</a:t>
            </a:r>
            <a:r>
              <a:rPr lang="en-US" dirty="0"/>
              <a:t>, </a:t>
            </a:r>
          </a:p>
          <a:p>
            <a:r>
              <a:rPr lang="en-US" dirty="0"/>
              <a:t>Université de Montréal</a:t>
            </a:r>
          </a:p>
        </p:txBody>
      </p:sp>
      <p:pic>
        <p:nvPicPr>
          <p:cNvPr id="4" name="Picture 3" descr="A person wearing glasses&#10;&#10;Description automatically generated with medium confidence">
            <a:extLst>
              <a:ext uri="{FF2B5EF4-FFF2-40B4-BE49-F238E27FC236}">
                <a16:creationId xmlns:a16="http://schemas.microsoft.com/office/drawing/2014/main" id="{29003B67-B6DB-6E5E-709B-C15ABFB298A3}"/>
              </a:ext>
            </a:extLst>
          </p:cNvPr>
          <p:cNvPicPr>
            <a:picLocks noChangeAspect="1"/>
          </p:cNvPicPr>
          <p:nvPr/>
        </p:nvPicPr>
        <p:blipFill>
          <a:blip r:embed="rId3"/>
          <a:stretch>
            <a:fillRect/>
          </a:stretch>
        </p:blipFill>
        <p:spPr>
          <a:xfrm>
            <a:off x="1751636" y="2366962"/>
            <a:ext cx="3167739" cy="3809998"/>
          </a:xfrm>
          <a:prstGeom prst="rect">
            <a:avLst/>
          </a:prstGeom>
        </p:spPr>
      </p:pic>
    </p:spTree>
    <p:extLst>
      <p:ext uri="{BB962C8B-B14F-4D97-AF65-F5344CB8AC3E}">
        <p14:creationId xmlns:p14="http://schemas.microsoft.com/office/powerpoint/2010/main" val="387105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ADC3-A363-F9C6-EA4B-37F418FC6E0E}"/>
              </a:ext>
            </a:extLst>
          </p:cNvPr>
          <p:cNvSpPr>
            <a:spLocks noGrp="1"/>
          </p:cNvSpPr>
          <p:nvPr>
            <p:ph type="title"/>
          </p:nvPr>
        </p:nvSpPr>
        <p:spPr/>
        <p:txBody>
          <a:bodyPr/>
          <a:lstStyle/>
          <a:p>
            <a:r>
              <a:rPr lang="en-US" dirty="0"/>
              <a:t>Four proposed principles</a:t>
            </a:r>
          </a:p>
        </p:txBody>
      </p:sp>
      <p:sp>
        <p:nvSpPr>
          <p:cNvPr id="3" name="Content Placeholder 2">
            <a:extLst>
              <a:ext uri="{FF2B5EF4-FFF2-40B4-BE49-F238E27FC236}">
                <a16:creationId xmlns:a16="http://schemas.microsoft.com/office/drawing/2014/main" id="{6A36D4CF-9F75-3D03-EF46-A989C5598D16}"/>
              </a:ext>
            </a:extLst>
          </p:cNvPr>
          <p:cNvSpPr>
            <a:spLocks noGrp="1"/>
          </p:cNvSpPr>
          <p:nvPr>
            <p:ph idx="1"/>
          </p:nvPr>
        </p:nvSpPr>
        <p:spPr/>
        <p:txBody>
          <a:bodyPr>
            <a:normAutofit/>
          </a:bodyPr>
          <a:lstStyle/>
          <a:p>
            <a:pPr>
              <a:lnSpc>
                <a:spcPct val="150000"/>
              </a:lnSpc>
            </a:pPr>
            <a:r>
              <a:rPr lang="en-US" sz="1800" b="1" kern="100" dirty="0">
                <a:effectLst/>
                <a:ea typeface="Noto Serif CJK SC"/>
                <a:cs typeface="Lohit Devanagari"/>
              </a:rPr>
              <a:t>(1) The model provides that registration, certification, dissemination and preservation are equitably available to all research contributions deemed to be of sufficient quality.</a:t>
            </a:r>
            <a:endParaRPr lang="en-CH" sz="1800" b="1" kern="100" dirty="0">
              <a:effectLst/>
              <a:ea typeface="Noto Serif CJK SC"/>
              <a:cs typeface="Lohit Devanagari"/>
            </a:endParaRPr>
          </a:p>
          <a:p>
            <a:pPr>
              <a:lnSpc>
                <a:spcPct val="150000"/>
              </a:lnSpc>
            </a:pPr>
            <a:r>
              <a:rPr lang="en-US" sz="1800" b="1" kern="100" dirty="0">
                <a:effectLst/>
                <a:ea typeface="Noto Serif CJK SC"/>
                <a:cs typeface="Lohit Devanagari"/>
              </a:rPr>
              <a:t>(2) The model distinguishes certification from assessment and supports the “record of versions” construct.</a:t>
            </a:r>
            <a:endParaRPr lang="en-CH" sz="1800" b="1" kern="100" dirty="0">
              <a:effectLst/>
              <a:ea typeface="Noto Serif CJK SC"/>
              <a:cs typeface="Lohit Devanagari"/>
            </a:endParaRPr>
          </a:p>
          <a:p>
            <a:pPr>
              <a:lnSpc>
                <a:spcPct val="150000"/>
              </a:lnSpc>
            </a:pPr>
            <a:r>
              <a:rPr lang="en-US" sz="1800" b="1" kern="100" dirty="0">
                <a:effectLst/>
                <a:ea typeface="Noto Serif CJK SC"/>
                <a:cs typeface="Lohit Devanagari"/>
              </a:rPr>
              <a:t>(3) The model enables research agendas to be driven by global or regional relevance rather than journal visibility.</a:t>
            </a:r>
            <a:r>
              <a:rPr lang="fr-CA" sz="1800" b="1" kern="100" dirty="0">
                <a:effectLst/>
                <a:ea typeface="Noto Serif CJK SC"/>
                <a:cs typeface="Lohit Devanagari"/>
              </a:rPr>
              <a:t> </a:t>
            </a:r>
            <a:endParaRPr lang="en-CH" sz="1800" b="1" kern="100" dirty="0">
              <a:effectLst/>
              <a:ea typeface="Noto Serif CJK SC"/>
              <a:cs typeface="Lohit Devanagari"/>
            </a:endParaRPr>
          </a:p>
          <a:p>
            <a:pPr>
              <a:lnSpc>
                <a:spcPct val="150000"/>
              </a:lnSpc>
            </a:pPr>
            <a:r>
              <a:rPr lang="en-US" sz="1800" b="1" kern="100" dirty="0">
                <a:effectLst/>
                <a:ea typeface="Noto Serif CJK SC"/>
                <a:cs typeface="Lohit Devanagari"/>
              </a:rPr>
              <a:t>(4) The model allows equitable open access to research results for the purposes of reading, mining, and re-use without undermining the sustainability of mission-aligned OA publishing enterprises.</a:t>
            </a:r>
            <a:endParaRPr lang="en-CH" sz="1800" b="1" kern="100" dirty="0">
              <a:effectLst/>
              <a:ea typeface="Noto Serif CJK SC"/>
              <a:cs typeface="Lohit Devanagari"/>
            </a:endParaRPr>
          </a:p>
          <a:p>
            <a:pPr marL="0" indent="0">
              <a:buNone/>
            </a:pPr>
            <a:endParaRPr lang="en-US" dirty="0"/>
          </a:p>
        </p:txBody>
      </p:sp>
    </p:spTree>
    <p:extLst>
      <p:ext uri="{BB962C8B-B14F-4D97-AF65-F5344CB8AC3E}">
        <p14:creationId xmlns:p14="http://schemas.microsoft.com/office/powerpoint/2010/main" val="291571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B852-BA06-38E6-A9F6-61C0EE843672}"/>
              </a:ext>
            </a:extLst>
          </p:cNvPr>
          <p:cNvSpPr>
            <a:spLocks noGrp="1"/>
          </p:cNvSpPr>
          <p:nvPr>
            <p:ph type="title"/>
          </p:nvPr>
        </p:nvSpPr>
        <p:spPr/>
        <p:txBody>
          <a:bodyPr/>
          <a:lstStyle/>
          <a:p>
            <a:r>
              <a:rPr lang="en-US" dirty="0"/>
              <a:t>Some scholarly communications models that fit with these principles already exist… </a:t>
            </a:r>
          </a:p>
        </p:txBody>
      </p:sp>
      <p:sp>
        <p:nvSpPr>
          <p:cNvPr id="3" name="Content Placeholder 2">
            <a:extLst>
              <a:ext uri="{FF2B5EF4-FFF2-40B4-BE49-F238E27FC236}">
                <a16:creationId xmlns:a16="http://schemas.microsoft.com/office/drawing/2014/main" id="{15FE401D-1ADA-FA10-B29C-0977DA616D9F}"/>
              </a:ext>
            </a:extLst>
          </p:cNvPr>
          <p:cNvSpPr>
            <a:spLocks noGrp="1"/>
          </p:cNvSpPr>
          <p:nvPr>
            <p:ph idx="1"/>
          </p:nvPr>
        </p:nvSpPr>
        <p:spPr/>
        <p:txBody>
          <a:bodyPr/>
          <a:lstStyle/>
          <a:p>
            <a:endParaRPr lang="en-US" dirty="0"/>
          </a:p>
          <a:p>
            <a:r>
              <a:rPr lang="en-US" dirty="0"/>
              <a:t>Diamond OA</a:t>
            </a:r>
          </a:p>
          <a:p>
            <a:pPr marL="0" indent="0">
              <a:buNone/>
            </a:pPr>
            <a:endParaRPr lang="en-US" dirty="0"/>
          </a:p>
          <a:p>
            <a:r>
              <a:rPr lang="en-US" dirty="0"/>
              <a:t>Subscribe to Open</a:t>
            </a:r>
          </a:p>
          <a:p>
            <a:pPr marL="0" indent="0">
              <a:buNone/>
            </a:pPr>
            <a:endParaRPr lang="en-US" dirty="0"/>
          </a:p>
          <a:p>
            <a:r>
              <a:rPr lang="en-US" dirty="0"/>
              <a:t>Preprint Rapid Reviews</a:t>
            </a:r>
          </a:p>
          <a:p>
            <a:endParaRPr lang="en-US" dirty="0"/>
          </a:p>
          <a:p>
            <a:r>
              <a:rPr lang="en-US" dirty="0"/>
              <a:t>Open Repositories </a:t>
            </a:r>
          </a:p>
          <a:p>
            <a:pPr marL="0" indent="0">
              <a:buNone/>
            </a:pPr>
            <a:endParaRPr lang="en-US" dirty="0"/>
          </a:p>
          <a:p>
            <a:endParaRPr lang="en-US" dirty="0"/>
          </a:p>
        </p:txBody>
      </p:sp>
    </p:spTree>
    <p:extLst>
      <p:ext uri="{BB962C8B-B14F-4D97-AF65-F5344CB8AC3E}">
        <p14:creationId xmlns:p14="http://schemas.microsoft.com/office/powerpoint/2010/main" val="2466830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4EC21-D9CD-8C4E-E6D1-4A32336C1991}"/>
              </a:ext>
            </a:extLst>
          </p:cNvPr>
          <p:cNvSpPr>
            <a:spLocks noGrp="1"/>
          </p:cNvSpPr>
          <p:nvPr>
            <p:ph type="title"/>
          </p:nvPr>
        </p:nvSpPr>
        <p:spPr/>
        <p:txBody>
          <a:bodyPr/>
          <a:lstStyle/>
          <a:p>
            <a:r>
              <a:rPr lang="en-US" dirty="0"/>
              <a:t>In summary</a:t>
            </a:r>
          </a:p>
        </p:txBody>
      </p:sp>
      <p:sp>
        <p:nvSpPr>
          <p:cNvPr id="3" name="Content Placeholder 2">
            <a:extLst>
              <a:ext uri="{FF2B5EF4-FFF2-40B4-BE49-F238E27FC236}">
                <a16:creationId xmlns:a16="http://schemas.microsoft.com/office/drawing/2014/main" id="{DD611658-BE6E-A689-5779-5B5CC816D276}"/>
              </a:ext>
            </a:extLst>
          </p:cNvPr>
          <p:cNvSpPr>
            <a:spLocks noGrp="1"/>
          </p:cNvSpPr>
          <p:nvPr>
            <p:ph idx="1"/>
          </p:nvPr>
        </p:nvSpPr>
        <p:spPr/>
        <p:txBody>
          <a:bodyPr/>
          <a:lstStyle/>
          <a:p>
            <a:r>
              <a:rPr lang="en-US" dirty="0"/>
              <a:t>The current model is failing across multiple dimensions (effectiveness, equity, transparency, societal support, etc.)</a:t>
            </a:r>
          </a:p>
          <a:p>
            <a:r>
              <a:rPr lang="en-US" dirty="0"/>
              <a:t>However, there are many innovative models aimed at correcting these shortcomings</a:t>
            </a:r>
          </a:p>
          <a:p>
            <a:r>
              <a:rPr lang="en-US" dirty="0"/>
              <a:t>It is impossible to predict which one/s will succeed, but experimentation should be encouraged</a:t>
            </a:r>
          </a:p>
          <a:p>
            <a:r>
              <a:rPr lang="en-US" dirty="0"/>
              <a:t>It is possible to ”screen” both existing and new models by observing how they fit a set </a:t>
            </a:r>
            <a:r>
              <a:rPr lang="en-US"/>
              <a:t>of agreed-upon principles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69844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8C77C-B79D-42A7-33C5-B1ACD629C683}"/>
              </a:ext>
            </a:extLst>
          </p:cNvPr>
          <p:cNvSpPr>
            <a:spLocks noGrp="1"/>
          </p:cNvSpPr>
          <p:nvPr>
            <p:ph type="title"/>
          </p:nvPr>
        </p:nvSpPr>
        <p:spPr/>
        <p:txBody>
          <a:bodyPr/>
          <a:lstStyle/>
          <a:p>
            <a:r>
              <a:rPr lang="en-US" dirty="0"/>
              <a:t>My biases</a:t>
            </a:r>
          </a:p>
        </p:txBody>
      </p:sp>
      <p:sp>
        <p:nvSpPr>
          <p:cNvPr id="3" name="Content Placeholder 2">
            <a:extLst>
              <a:ext uri="{FF2B5EF4-FFF2-40B4-BE49-F238E27FC236}">
                <a16:creationId xmlns:a16="http://schemas.microsoft.com/office/drawing/2014/main" id="{692A847C-0FE3-EB57-09FF-17FC24A13CC2}"/>
              </a:ext>
            </a:extLst>
          </p:cNvPr>
          <p:cNvSpPr>
            <a:spLocks noGrp="1"/>
          </p:cNvSpPr>
          <p:nvPr>
            <p:ph idx="1"/>
          </p:nvPr>
        </p:nvSpPr>
        <p:spPr/>
        <p:txBody>
          <a:bodyPr/>
          <a:lstStyle/>
          <a:p>
            <a:r>
              <a:rPr lang="en-US" dirty="0"/>
              <a:t>I view the world of publishing with the eyes of a strategist and a financial analyst, not an academic</a:t>
            </a:r>
          </a:p>
          <a:p>
            <a:r>
              <a:rPr lang="en-US" dirty="0"/>
              <a:t>I collaborate with SPARC in the US since 2018, focusing my work on the strategy of the scholarly publishers, the introduction of commercial research data analytics and the future shape of scholarly communications</a:t>
            </a:r>
          </a:p>
          <a:p>
            <a:r>
              <a:rPr lang="en-US" dirty="0"/>
              <a:t>I became concerned with the state of scholarly publishing as early as 2012, when I argued that Reed Elsevier would see its value decline because the academic community would not tolerate the inequities and the costs of high-priced subscriptions</a:t>
            </a:r>
          </a:p>
          <a:p>
            <a:endParaRPr lang="en-US" dirty="0"/>
          </a:p>
        </p:txBody>
      </p:sp>
    </p:spTree>
    <p:extLst>
      <p:ext uri="{BB962C8B-B14F-4D97-AF65-F5344CB8AC3E}">
        <p14:creationId xmlns:p14="http://schemas.microsoft.com/office/powerpoint/2010/main" val="267359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0515-50D0-142E-A29D-3EFD5C12E8F2}"/>
              </a:ext>
            </a:extLst>
          </p:cNvPr>
          <p:cNvSpPr>
            <a:spLocks noGrp="1"/>
          </p:cNvSpPr>
          <p:nvPr>
            <p:ph type="title"/>
          </p:nvPr>
        </p:nvSpPr>
        <p:spPr/>
        <p:txBody>
          <a:bodyPr/>
          <a:lstStyle/>
          <a:p>
            <a:r>
              <a:rPr lang="en-US" dirty="0"/>
              <a:t>Three statements </a:t>
            </a:r>
          </a:p>
        </p:txBody>
      </p:sp>
      <p:sp>
        <p:nvSpPr>
          <p:cNvPr id="3" name="Content Placeholder 2">
            <a:extLst>
              <a:ext uri="{FF2B5EF4-FFF2-40B4-BE49-F238E27FC236}">
                <a16:creationId xmlns:a16="http://schemas.microsoft.com/office/drawing/2014/main" id="{9FA89F91-CAF5-ED1C-6007-AA0953FB21B0}"/>
              </a:ext>
            </a:extLst>
          </p:cNvPr>
          <p:cNvSpPr>
            <a:spLocks noGrp="1"/>
          </p:cNvSpPr>
          <p:nvPr>
            <p:ph idx="1"/>
          </p:nvPr>
        </p:nvSpPr>
        <p:spPr>
          <a:xfrm>
            <a:off x="733097" y="1878177"/>
            <a:ext cx="10515600" cy="4351338"/>
          </a:xfrm>
        </p:spPr>
        <p:txBody>
          <a:bodyPr>
            <a:normAutofit/>
          </a:bodyPr>
          <a:lstStyle/>
          <a:p>
            <a:pPr marL="514350" lvl="0" indent="-514350" algn="l" rtl="0">
              <a:spcBef>
                <a:spcPts val="0"/>
              </a:spcBef>
              <a:spcAft>
                <a:spcPts val="0"/>
              </a:spcAft>
              <a:buClr>
                <a:schemeClr val="dk1"/>
              </a:buClr>
              <a:buSzPts val="2960"/>
              <a:buFont typeface="+mj-lt"/>
              <a:buAutoNum type="arabicPeriod"/>
            </a:pPr>
            <a:r>
              <a:rPr lang="en-US" sz="2800" dirty="0">
                <a:solidFill>
                  <a:srgbClr val="000000"/>
                </a:solidFill>
                <a:latin typeface="+mn-lt"/>
                <a:ea typeface="Roboto"/>
                <a:cs typeface="Roboto"/>
                <a:sym typeface="Roboto"/>
              </a:rPr>
              <a:t>Nobody can predict th</a:t>
            </a:r>
            <a:r>
              <a:rPr lang="en-US" dirty="0">
                <a:solidFill>
                  <a:srgbClr val="000000"/>
                </a:solidFill>
                <a:ea typeface="Roboto"/>
                <a:cs typeface="Roboto"/>
                <a:sym typeface="Roboto"/>
              </a:rPr>
              <a:t>e future</a:t>
            </a:r>
          </a:p>
          <a:p>
            <a:pPr marL="0" lvl="0" indent="0" algn="l" rtl="0">
              <a:spcBef>
                <a:spcPts val="0"/>
              </a:spcBef>
              <a:spcAft>
                <a:spcPts val="0"/>
              </a:spcAft>
              <a:buClr>
                <a:schemeClr val="dk1"/>
              </a:buClr>
              <a:buSzPts val="2960"/>
              <a:buNone/>
            </a:pPr>
            <a:endParaRPr lang="en-US" dirty="0">
              <a:solidFill>
                <a:srgbClr val="000000"/>
              </a:solidFill>
              <a:ea typeface="Roboto"/>
              <a:cs typeface="Roboto"/>
              <a:sym typeface="Roboto"/>
            </a:endParaRPr>
          </a:p>
          <a:p>
            <a:pPr marL="514350" lvl="0" indent="-514350" algn="l" rtl="0">
              <a:spcBef>
                <a:spcPts val="0"/>
              </a:spcBef>
              <a:spcAft>
                <a:spcPts val="0"/>
              </a:spcAft>
              <a:buClr>
                <a:schemeClr val="dk1"/>
              </a:buClr>
              <a:buSzPts val="2960"/>
              <a:buFont typeface="+mj-lt"/>
              <a:buAutoNum type="arabicPeriod" startAt="2"/>
            </a:pPr>
            <a:r>
              <a:rPr lang="en-US" dirty="0">
                <a:solidFill>
                  <a:srgbClr val="000000"/>
                </a:solidFill>
                <a:ea typeface="Roboto"/>
                <a:cs typeface="Roboto"/>
                <a:sym typeface="Roboto"/>
              </a:rPr>
              <a:t>The scholarly publishing system is broken</a:t>
            </a:r>
          </a:p>
          <a:p>
            <a:pPr marL="0" lvl="0" indent="0" algn="l" rtl="0">
              <a:spcBef>
                <a:spcPts val="0"/>
              </a:spcBef>
              <a:spcAft>
                <a:spcPts val="0"/>
              </a:spcAft>
              <a:buClr>
                <a:schemeClr val="dk1"/>
              </a:buClr>
              <a:buSzPts val="2960"/>
              <a:buNone/>
            </a:pPr>
            <a:endParaRPr lang="en-US" dirty="0">
              <a:solidFill>
                <a:srgbClr val="000000"/>
              </a:solidFill>
              <a:ea typeface="Roboto"/>
              <a:cs typeface="Roboto"/>
              <a:sym typeface="Roboto"/>
            </a:endParaRPr>
          </a:p>
          <a:p>
            <a:pPr marL="514350" lvl="0" indent="-514350" algn="l" rtl="0">
              <a:spcBef>
                <a:spcPts val="0"/>
              </a:spcBef>
              <a:spcAft>
                <a:spcPts val="0"/>
              </a:spcAft>
              <a:buClr>
                <a:schemeClr val="dk1"/>
              </a:buClr>
              <a:buSzPts val="2960"/>
              <a:buFont typeface="+mj-lt"/>
              <a:buAutoNum type="arabicPeriod" startAt="3"/>
            </a:pPr>
            <a:r>
              <a:rPr lang="en-US" dirty="0">
                <a:solidFill>
                  <a:srgbClr val="000000"/>
                </a:solidFill>
                <a:ea typeface="Roboto"/>
                <a:cs typeface="Roboto"/>
                <a:sym typeface="Roboto"/>
              </a:rPr>
              <a:t> It is vital to know what initiatives should be supported (and why)</a:t>
            </a:r>
          </a:p>
          <a:p>
            <a:pPr marL="0" lvl="0" indent="0" algn="l" rtl="0">
              <a:spcBef>
                <a:spcPts val="0"/>
              </a:spcBef>
              <a:spcAft>
                <a:spcPts val="0"/>
              </a:spcAft>
              <a:buClr>
                <a:schemeClr val="dk1"/>
              </a:buClr>
              <a:buSzPts val="2960"/>
            </a:pPr>
            <a:endParaRPr lang="en-US" dirty="0">
              <a:solidFill>
                <a:srgbClr val="000000"/>
              </a:solidFill>
              <a:ea typeface="Roboto"/>
              <a:cs typeface="Roboto"/>
              <a:sym typeface="Roboto"/>
            </a:endParaRPr>
          </a:p>
          <a:p>
            <a:pPr marL="0" lvl="0" indent="0" algn="l" rtl="0">
              <a:spcBef>
                <a:spcPts val="0"/>
              </a:spcBef>
              <a:spcAft>
                <a:spcPts val="0"/>
              </a:spcAft>
              <a:buClr>
                <a:schemeClr val="dk1"/>
              </a:buClr>
              <a:buSzPts val="2960"/>
            </a:pPr>
            <a:endParaRPr lang="en-US" dirty="0">
              <a:solidFill>
                <a:srgbClr val="000000"/>
              </a:solidFill>
              <a:ea typeface="Roboto"/>
              <a:cs typeface="Roboto"/>
              <a:sym typeface="Roboto"/>
            </a:endParaRPr>
          </a:p>
          <a:p>
            <a:pPr marL="0" lvl="0" indent="0" algn="l" rtl="0">
              <a:spcBef>
                <a:spcPts val="0"/>
              </a:spcBef>
              <a:spcAft>
                <a:spcPts val="0"/>
              </a:spcAft>
              <a:buClr>
                <a:schemeClr val="dk1"/>
              </a:buClr>
              <a:buSzPts val="2960"/>
            </a:pPr>
            <a:endParaRPr lang="en-US" dirty="0">
              <a:solidFill>
                <a:srgbClr val="000000"/>
              </a:solidFill>
              <a:latin typeface="+mn-lt"/>
            </a:endParaRPr>
          </a:p>
          <a:p>
            <a:pPr marL="0" indent="0">
              <a:buNone/>
            </a:pPr>
            <a:endParaRPr lang="en-US" dirty="0"/>
          </a:p>
        </p:txBody>
      </p:sp>
    </p:spTree>
    <p:extLst>
      <p:ext uri="{BB962C8B-B14F-4D97-AF65-F5344CB8AC3E}">
        <p14:creationId xmlns:p14="http://schemas.microsoft.com/office/powerpoint/2010/main" val="121873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DE516-1F3F-966B-B98F-607E2393D1AE}"/>
              </a:ext>
            </a:extLst>
          </p:cNvPr>
          <p:cNvSpPr>
            <a:spLocks noGrp="1"/>
          </p:cNvSpPr>
          <p:nvPr>
            <p:ph type="title"/>
          </p:nvPr>
        </p:nvSpPr>
        <p:spPr/>
        <p:txBody>
          <a:bodyPr/>
          <a:lstStyle/>
          <a:p>
            <a:r>
              <a:rPr lang="en-US" dirty="0"/>
              <a:t>1- Nobody can predict the future</a:t>
            </a:r>
          </a:p>
        </p:txBody>
      </p:sp>
      <p:sp>
        <p:nvSpPr>
          <p:cNvPr id="3" name="Content Placeholder 2">
            <a:extLst>
              <a:ext uri="{FF2B5EF4-FFF2-40B4-BE49-F238E27FC236}">
                <a16:creationId xmlns:a16="http://schemas.microsoft.com/office/drawing/2014/main" id="{75C349EC-2FB4-F228-FFFB-6BA36357DCC9}"/>
              </a:ext>
            </a:extLst>
          </p:cNvPr>
          <p:cNvSpPr>
            <a:spLocks noGrp="1"/>
          </p:cNvSpPr>
          <p:nvPr>
            <p:ph idx="1"/>
          </p:nvPr>
        </p:nvSpPr>
        <p:spPr>
          <a:xfrm>
            <a:off x="838200" y="1493837"/>
            <a:ext cx="10515600" cy="4351338"/>
          </a:xfrm>
        </p:spPr>
        <p:txBody>
          <a:bodyPr/>
          <a:lstStyle/>
          <a:p>
            <a:pPr marL="0" indent="0">
              <a:buNone/>
            </a:pPr>
            <a:r>
              <a:rPr lang="en-US" dirty="0"/>
              <a:t>It took 215 years to go from the Gutenberg Bible to the first scholarly journal. </a:t>
            </a:r>
            <a:r>
              <a:rPr lang="en-US" sz="2800" dirty="0"/>
              <a:t>Any assumption on what scholarly publishing will look in 200 years appears premature</a:t>
            </a:r>
            <a:endParaRPr lang="en-US" dirty="0"/>
          </a:p>
          <a:p>
            <a:endParaRPr lang="en-US" dirty="0"/>
          </a:p>
          <a:p>
            <a:endParaRPr lang="en-US" dirty="0"/>
          </a:p>
        </p:txBody>
      </p:sp>
      <p:pic>
        <p:nvPicPr>
          <p:cNvPr id="5" name="Picture 4" descr="A picture containing text, receipt&#10;&#10;Description automatically generated">
            <a:extLst>
              <a:ext uri="{FF2B5EF4-FFF2-40B4-BE49-F238E27FC236}">
                <a16:creationId xmlns:a16="http://schemas.microsoft.com/office/drawing/2014/main" id="{8CE38B47-3668-8424-4026-00400CBB4653}"/>
              </a:ext>
            </a:extLst>
          </p:cNvPr>
          <p:cNvPicPr>
            <a:picLocks noChangeAspect="1"/>
          </p:cNvPicPr>
          <p:nvPr/>
        </p:nvPicPr>
        <p:blipFill>
          <a:blip r:embed="rId2"/>
          <a:stretch>
            <a:fillRect/>
          </a:stretch>
        </p:blipFill>
        <p:spPr>
          <a:xfrm>
            <a:off x="7827312" y="2730500"/>
            <a:ext cx="2364437" cy="3270250"/>
          </a:xfrm>
          <a:prstGeom prst="rect">
            <a:avLst/>
          </a:prstGeom>
        </p:spPr>
      </p:pic>
      <p:pic>
        <p:nvPicPr>
          <p:cNvPr id="7" name="Picture 6" descr="A picture containing text, indoor, floor&#10;&#10;Description automatically generated">
            <a:extLst>
              <a:ext uri="{FF2B5EF4-FFF2-40B4-BE49-F238E27FC236}">
                <a16:creationId xmlns:a16="http://schemas.microsoft.com/office/drawing/2014/main" id="{A3569E1C-7657-5D1A-0560-96A5FEBA3163}"/>
              </a:ext>
            </a:extLst>
          </p:cNvPr>
          <p:cNvPicPr>
            <a:picLocks noChangeAspect="1"/>
          </p:cNvPicPr>
          <p:nvPr/>
        </p:nvPicPr>
        <p:blipFill>
          <a:blip r:embed="rId3"/>
          <a:stretch>
            <a:fillRect/>
          </a:stretch>
        </p:blipFill>
        <p:spPr>
          <a:xfrm>
            <a:off x="1390650" y="3149600"/>
            <a:ext cx="3543300" cy="2214563"/>
          </a:xfrm>
          <a:prstGeom prst="rect">
            <a:avLst/>
          </a:prstGeom>
        </p:spPr>
      </p:pic>
    </p:spTree>
    <p:extLst>
      <p:ext uri="{BB962C8B-B14F-4D97-AF65-F5344CB8AC3E}">
        <p14:creationId xmlns:p14="http://schemas.microsoft.com/office/powerpoint/2010/main" val="1807009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BF9-B2C1-3D03-7A01-E8620532C5BA}"/>
              </a:ext>
            </a:extLst>
          </p:cNvPr>
          <p:cNvSpPr>
            <a:spLocks noGrp="1"/>
          </p:cNvSpPr>
          <p:nvPr>
            <p:ph type="title"/>
          </p:nvPr>
        </p:nvSpPr>
        <p:spPr/>
        <p:txBody>
          <a:bodyPr>
            <a:normAutofit/>
          </a:bodyPr>
          <a:lstStyle/>
          <a:p>
            <a:r>
              <a:rPr lang="en-US" dirty="0"/>
              <a:t>2 – The system is broken</a:t>
            </a:r>
          </a:p>
        </p:txBody>
      </p:sp>
      <p:sp>
        <p:nvSpPr>
          <p:cNvPr id="3" name="Content Placeholder 2">
            <a:extLst>
              <a:ext uri="{FF2B5EF4-FFF2-40B4-BE49-F238E27FC236}">
                <a16:creationId xmlns:a16="http://schemas.microsoft.com/office/drawing/2014/main" id="{B51B6B82-4311-1CAA-DED9-FFF834D4628E}"/>
              </a:ext>
            </a:extLst>
          </p:cNvPr>
          <p:cNvSpPr>
            <a:spLocks noGrp="1"/>
          </p:cNvSpPr>
          <p:nvPr>
            <p:ph idx="1"/>
          </p:nvPr>
        </p:nvSpPr>
        <p:spPr/>
        <p:txBody>
          <a:bodyPr/>
          <a:lstStyle/>
          <a:p>
            <a:pPr marL="0" indent="0">
              <a:buNone/>
            </a:pPr>
            <a:endParaRPr lang="en-US" dirty="0"/>
          </a:p>
          <a:p>
            <a:pPr marL="514350" indent="-514350">
              <a:buFont typeface="+mj-lt"/>
              <a:buAutoNum type="alphaLcParenR"/>
            </a:pPr>
            <a:r>
              <a:rPr lang="en-US" dirty="0"/>
              <a:t>A self-reinforcing research/publishing cycle that disfavors historically marginalized communities</a:t>
            </a:r>
          </a:p>
          <a:p>
            <a:pPr marL="514350" indent="-514350">
              <a:buFont typeface="+mj-lt"/>
              <a:buAutoNum type="alphaLcParenR"/>
            </a:pPr>
            <a:r>
              <a:rPr lang="en-US" dirty="0"/>
              <a:t>A set of terms and conditions that hinders the resolution of crises and raises major ethical questions</a:t>
            </a:r>
          </a:p>
          <a:p>
            <a:pPr marL="514350" indent="-514350">
              <a:buFont typeface="+mj-lt"/>
              <a:buAutoNum type="alphaLcParenR"/>
            </a:pPr>
            <a:r>
              <a:rPr lang="en-US" dirty="0"/>
              <a:t>The deployment and use of metrics and algorithms that distort academic life</a:t>
            </a:r>
          </a:p>
          <a:p>
            <a:pPr marL="514350" indent="-514350">
              <a:buFont typeface="+mj-lt"/>
              <a:buAutoNum type="alphaLcParenR"/>
            </a:pPr>
            <a:r>
              <a:rPr lang="en-US" dirty="0"/>
              <a:t>The conflict of interest between publishing and assessing research</a:t>
            </a:r>
          </a:p>
          <a:p>
            <a:endParaRPr lang="en-US" dirty="0"/>
          </a:p>
          <a:p>
            <a:endParaRPr lang="en-US" dirty="0"/>
          </a:p>
        </p:txBody>
      </p:sp>
    </p:spTree>
    <p:extLst>
      <p:ext uri="{BB962C8B-B14F-4D97-AF65-F5344CB8AC3E}">
        <p14:creationId xmlns:p14="http://schemas.microsoft.com/office/powerpoint/2010/main" val="1458518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CF62-637D-6ACF-404A-55110594ABE8}"/>
              </a:ext>
            </a:extLst>
          </p:cNvPr>
          <p:cNvSpPr>
            <a:spLocks noGrp="1"/>
          </p:cNvSpPr>
          <p:nvPr>
            <p:ph type="title"/>
          </p:nvPr>
        </p:nvSpPr>
        <p:spPr/>
        <p:txBody>
          <a:bodyPr>
            <a:normAutofit fontScale="90000"/>
          </a:bodyPr>
          <a:lstStyle/>
          <a:p>
            <a:r>
              <a:rPr lang="en-US" dirty="0"/>
              <a:t>a. A self-reinforcing research/publishing cycle that disfavors historically marginalized communities</a:t>
            </a:r>
          </a:p>
        </p:txBody>
      </p:sp>
      <p:pic>
        <p:nvPicPr>
          <p:cNvPr id="7" name="Content Placeholder 6" descr="Diagram&#10;&#10;Description automatically generated with low confidence">
            <a:extLst>
              <a:ext uri="{FF2B5EF4-FFF2-40B4-BE49-F238E27FC236}">
                <a16:creationId xmlns:a16="http://schemas.microsoft.com/office/drawing/2014/main" id="{0D1CB98A-9840-F3D8-9F30-C30F10FCDE35}"/>
              </a:ext>
            </a:extLst>
          </p:cNvPr>
          <p:cNvPicPr>
            <a:picLocks noGrp="1" noChangeAspect="1"/>
          </p:cNvPicPr>
          <p:nvPr>
            <p:ph idx="1"/>
          </p:nvPr>
        </p:nvPicPr>
        <p:blipFill>
          <a:blip r:embed="rId2"/>
          <a:stretch>
            <a:fillRect/>
          </a:stretch>
        </p:blipFill>
        <p:spPr>
          <a:xfrm>
            <a:off x="2838654" y="1825625"/>
            <a:ext cx="6143629" cy="4351338"/>
          </a:xfrm>
        </p:spPr>
      </p:pic>
    </p:spTree>
    <p:extLst>
      <p:ext uri="{BB962C8B-B14F-4D97-AF65-F5344CB8AC3E}">
        <p14:creationId xmlns:p14="http://schemas.microsoft.com/office/powerpoint/2010/main" val="392862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BF9-B2C1-3D03-7A01-E8620532C5BA}"/>
              </a:ext>
            </a:extLst>
          </p:cNvPr>
          <p:cNvSpPr>
            <a:spLocks noGrp="1"/>
          </p:cNvSpPr>
          <p:nvPr>
            <p:ph type="title"/>
          </p:nvPr>
        </p:nvSpPr>
        <p:spPr/>
        <p:txBody>
          <a:bodyPr>
            <a:normAutofit fontScale="90000"/>
          </a:bodyPr>
          <a:lstStyle/>
          <a:p>
            <a:r>
              <a:rPr lang="en-US" dirty="0"/>
              <a:t>b. A set of terms and conditions that hinders addressing crises and raises major ethical questions</a:t>
            </a:r>
          </a:p>
        </p:txBody>
      </p:sp>
      <p:sp>
        <p:nvSpPr>
          <p:cNvPr id="3" name="Content Placeholder 2">
            <a:extLst>
              <a:ext uri="{FF2B5EF4-FFF2-40B4-BE49-F238E27FC236}">
                <a16:creationId xmlns:a16="http://schemas.microsoft.com/office/drawing/2014/main" id="{B51B6B82-4311-1CAA-DED9-FFF834D4628E}"/>
              </a:ext>
            </a:extLst>
          </p:cNvPr>
          <p:cNvSpPr>
            <a:spLocks noGrp="1"/>
          </p:cNvSpPr>
          <p:nvPr>
            <p:ph idx="1"/>
          </p:nvPr>
        </p:nvSpPr>
        <p:spPr/>
        <p:txBody>
          <a:bodyPr/>
          <a:lstStyle/>
          <a:p>
            <a:pPr marL="0" indent="0">
              <a:buNone/>
            </a:pPr>
            <a:endParaRPr lang="en-US" dirty="0"/>
          </a:p>
          <a:p>
            <a:pPr fontAlgn="base">
              <a:spcBef>
                <a:spcPts val="0"/>
              </a:spcBef>
            </a:pPr>
            <a:r>
              <a:rPr lang="en-GB" b="0" i="0" u="none" strike="noStrike" dirty="0">
                <a:solidFill>
                  <a:srgbClr val="000000"/>
                </a:solidFill>
                <a:effectLst/>
                <a:latin typeface="Calibri" panose="020F0502020204030204" pitchFamily="34" charset="0"/>
              </a:rPr>
              <a:t>COVID-19 has shown that, in an emergency, the system must be uprooted altogether. Restrictive licenses, lack of access to backfiles with relevant foundational knowledge, high APCs, restrictions on machine reading, and long publication queues are incompatible with advancing and sharing knowledge. </a:t>
            </a:r>
          </a:p>
          <a:p>
            <a:pPr fontAlgn="base">
              <a:spcBef>
                <a:spcPts val="0"/>
              </a:spcBef>
            </a:pPr>
            <a:r>
              <a:rPr lang="en-GB" b="0" i="0" u="none" strike="noStrike" dirty="0">
                <a:solidFill>
                  <a:srgbClr val="000000"/>
                </a:solidFill>
                <a:effectLst/>
                <a:latin typeface="Calibri" panose="020F0502020204030204" pitchFamily="34" charset="0"/>
              </a:rPr>
              <a:t>Global emergencies are everywhere, from climate change to loss of biodiversity</a:t>
            </a:r>
          </a:p>
          <a:p>
            <a:pPr fontAlgn="base">
              <a:spcBef>
                <a:spcPts val="0"/>
              </a:spcBef>
            </a:pPr>
            <a:r>
              <a:rPr lang="en-GB" dirty="0">
                <a:solidFill>
                  <a:srgbClr val="000000"/>
                </a:solidFill>
                <a:latin typeface="Calibri" panose="020F0502020204030204" pitchFamily="34" charset="0"/>
              </a:rPr>
              <a:t>O</a:t>
            </a:r>
            <a:r>
              <a:rPr lang="en-GB" b="0" i="0" u="none" strike="noStrike" dirty="0">
                <a:solidFill>
                  <a:srgbClr val="000000"/>
                </a:solidFill>
                <a:effectLst/>
                <a:latin typeface="Calibri" panose="020F0502020204030204" pitchFamily="34" charset="0"/>
              </a:rPr>
              <a:t>ther diseases represent a daily emergency for individual and communities around the world. </a:t>
            </a:r>
            <a:endParaRPr lang="en-US" dirty="0"/>
          </a:p>
          <a:p>
            <a:endParaRPr lang="en-US" dirty="0"/>
          </a:p>
        </p:txBody>
      </p:sp>
    </p:spTree>
    <p:extLst>
      <p:ext uri="{BB962C8B-B14F-4D97-AF65-F5344CB8AC3E}">
        <p14:creationId xmlns:p14="http://schemas.microsoft.com/office/powerpoint/2010/main" val="241531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BF9-B2C1-3D03-7A01-E8620532C5BA}"/>
              </a:ext>
            </a:extLst>
          </p:cNvPr>
          <p:cNvSpPr>
            <a:spLocks noGrp="1"/>
          </p:cNvSpPr>
          <p:nvPr>
            <p:ph type="title"/>
          </p:nvPr>
        </p:nvSpPr>
        <p:spPr/>
        <p:txBody>
          <a:bodyPr>
            <a:normAutofit/>
          </a:bodyPr>
          <a:lstStyle/>
          <a:p>
            <a:r>
              <a:rPr lang="en-US" dirty="0"/>
              <a:t>c. The deployment and use of metrics and algorithms that distort academic life</a:t>
            </a:r>
          </a:p>
        </p:txBody>
      </p:sp>
      <p:sp>
        <p:nvSpPr>
          <p:cNvPr id="3" name="Content Placeholder 2">
            <a:extLst>
              <a:ext uri="{FF2B5EF4-FFF2-40B4-BE49-F238E27FC236}">
                <a16:creationId xmlns:a16="http://schemas.microsoft.com/office/drawing/2014/main" id="{B51B6B82-4311-1CAA-DED9-FFF834D4628E}"/>
              </a:ext>
            </a:extLst>
          </p:cNvPr>
          <p:cNvSpPr>
            <a:spLocks noGrp="1"/>
          </p:cNvSpPr>
          <p:nvPr>
            <p:ph idx="1"/>
          </p:nvPr>
        </p:nvSpPr>
        <p:spPr/>
        <p:txBody>
          <a:bodyPr/>
          <a:lstStyle/>
          <a:p>
            <a:pPr marL="0" indent="0">
              <a:buNone/>
            </a:pPr>
            <a:endParaRPr lang="en-US" dirty="0"/>
          </a:p>
          <a:p>
            <a:r>
              <a:rPr lang="en-US" dirty="0"/>
              <a:t>There is a well-known replication crisis, as journals and authors strive to publish eye-catching findings. This phenomena drives a wide array of deviant behavior. It also drives research spending to explore blind alleys. </a:t>
            </a:r>
          </a:p>
          <a:p>
            <a:r>
              <a:rPr lang="en-US" dirty="0"/>
              <a:t>University rankings also have pernicious effects on the policies of even some of the best funded and/or most prestigious academic institutions in the world</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5145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7BF9-B2C1-3D03-7A01-E8620532C5BA}"/>
              </a:ext>
            </a:extLst>
          </p:cNvPr>
          <p:cNvSpPr>
            <a:spLocks noGrp="1"/>
          </p:cNvSpPr>
          <p:nvPr>
            <p:ph type="title"/>
          </p:nvPr>
        </p:nvSpPr>
        <p:spPr/>
        <p:txBody>
          <a:bodyPr>
            <a:normAutofit fontScale="90000"/>
          </a:bodyPr>
          <a:lstStyle/>
          <a:p>
            <a:r>
              <a:rPr lang="en-US" dirty="0"/>
              <a:t>d. The conflict of interest between publishing and assessing research</a:t>
            </a:r>
            <a:br>
              <a:rPr lang="en-US" dirty="0"/>
            </a:br>
            <a:endParaRPr lang="en-US" dirty="0"/>
          </a:p>
        </p:txBody>
      </p:sp>
      <p:sp>
        <p:nvSpPr>
          <p:cNvPr id="3" name="Content Placeholder 2">
            <a:extLst>
              <a:ext uri="{FF2B5EF4-FFF2-40B4-BE49-F238E27FC236}">
                <a16:creationId xmlns:a16="http://schemas.microsoft.com/office/drawing/2014/main" id="{B51B6B82-4311-1CAA-DED9-FFF834D4628E}"/>
              </a:ext>
            </a:extLst>
          </p:cNvPr>
          <p:cNvSpPr>
            <a:spLocks noGrp="1"/>
          </p:cNvSpPr>
          <p:nvPr>
            <p:ph idx="1"/>
          </p:nvPr>
        </p:nvSpPr>
        <p:spPr/>
        <p:txBody>
          <a:bodyPr/>
          <a:lstStyle/>
          <a:p>
            <a:pPr marL="0" indent="0">
              <a:buNone/>
            </a:pPr>
            <a:endParaRPr lang="en-US" dirty="0"/>
          </a:p>
          <a:p>
            <a:r>
              <a:rPr lang="en-US" dirty="0"/>
              <a:t>Publishers that also assess research put authors in an untenable position, since they must fear the consequences of publishing their work elsewhere</a:t>
            </a:r>
          </a:p>
          <a:p>
            <a:r>
              <a:rPr lang="en-US" dirty="0"/>
              <a:t>Assessment of research seeps into every facet of academic life in inscrutable ways, ranging from decisions on funding to hiring and promotion. </a:t>
            </a:r>
          </a:p>
          <a:p>
            <a:endParaRPr lang="en-US" dirty="0"/>
          </a:p>
          <a:p>
            <a:endParaRPr lang="en-US" dirty="0"/>
          </a:p>
        </p:txBody>
      </p:sp>
    </p:spTree>
    <p:extLst>
      <p:ext uri="{BB962C8B-B14F-4D97-AF65-F5344CB8AC3E}">
        <p14:creationId xmlns:p14="http://schemas.microsoft.com/office/powerpoint/2010/main" val="286147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2606</TotalTime>
  <Words>819</Words>
  <Application>Microsoft Macintosh PowerPoint</Application>
  <PresentationFormat>Widescreen</PresentationFormat>
  <Paragraphs>68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Scholarly publishing is broken. How do we fix it? </vt:lpstr>
      <vt:lpstr>My biases</vt:lpstr>
      <vt:lpstr>Three statements </vt:lpstr>
      <vt:lpstr>1- Nobody can predict the future</vt:lpstr>
      <vt:lpstr>2 – The system is broken</vt:lpstr>
      <vt:lpstr>a. A self-reinforcing research/publishing cycle that disfavors historically marginalized communities</vt:lpstr>
      <vt:lpstr>b. A set of terms and conditions that hinders addressing crises and raises major ethical questions</vt:lpstr>
      <vt:lpstr>c. The deployment and use of metrics and algorithms that distort academic life</vt:lpstr>
      <vt:lpstr>d. The conflict of interest between publishing and assessing research </vt:lpstr>
      <vt:lpstr>One word in defense of publishers? </vt:lpstr>
      <vt:lpstr>3. Four proposed principles – identified with my two co-authors</vt:lpstr>
      <vt:lpstr>Four proposed principles</vt:lpstr>
      <vt:lpstr>Some scholarly communications models that fit with these principles already exist… </vt:lpstr>
      <vt:lpstr>In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publishing is broken. How do we fix it? </dc:title>
  <dc:creator>Claudio Aspesi</dc:creator>
  <cp:lastModifiedBy>Claudio Aspesi</cp:lastModifiedBy>
  <cp:revision>20</cp:revision>
  <dcterms:created xsi:type="dcterms:W3CDTF">2022-09-09T15:42:52Z</dcterms:created>
  <dcterms:modified xsi:type="dcterms:W3CDTF">2023-09-01T08:58:03Z</dcterms:modified>
</cp:coreProperties>
</file>