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630" y="-1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2c</a:t>
            </a:r>
            <a:endParaRPr lang="en-US" sz="36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07558"/>
              </p:ext>
            </p:extLst>
          </p:nvPr>
        </p:nvGraphicFramePr>
        <p:xfrm>
          <a:off x="533400" y="1371600"/>
          <a:ext cx="8046150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</a:tblGrid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0-20 yrs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7.707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1.448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4.226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2.047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3.477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5.535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8.984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6.395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2.282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6.461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2.551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5.031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4.188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4.979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21-40 yrs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0.904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3.727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3.475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13.448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3.024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3.727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3.337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2.034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41-60 yrs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1.228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4.137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2.342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4.177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3.119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1.323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3.247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1.783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1.387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1.561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1.715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2.635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3.843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5.857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2.946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4.039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2.685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61-80 yrs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1.678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1.729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2.209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1.520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1.485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1.293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1.112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1.368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2.186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0.030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45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Figure </a:t>
            </a:r>
            <a:r>
              <a:rPr lang="en-US" sz="3600" dirty="0" smtClean="0"/>
              <a:t>2d</a:t>
            </a:r>
            <a:endParaRPr lang="en-US" sz="3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70246"/>
              </p:ext>
            </p:extLst>
          </p:nvPr>
        </p:nvGraphicFramePr>
        <p:xfrm>
          <a:off x="457200" y="1828800"/>
          <a:ext cx="8229602" cy="1565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901"/>
                <a:gridCol w="606791"/>
                <a:gridCol w="606791"/>
                <a:gridCol w="606791"/>
                <a:gridCol w="606791"/>
                <a:gridCol w="606791"/>
                <a:gridCol w="606791"/>
                <a:gridCol w="606791"/>
                <a:gridCol w="606791"/>
                <a:gridCol w="606791"/>
                <a:gridCol w="606791"/>
                <a:gridCol w="606791"/>
              </a:tblGrid>
              <a:tr h="18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Age (</a:t>
                      </a:r>
                      <a:r>
                        <a:rPr lang="en-US" sz="1000" u="none" strike="noStrike" dirty="0" err="1">
                          <a:effectLst/>
                        </a:rPr>
                        <a:t>yrs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-0.02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-0.385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-0.385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-0.4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7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MeCbl (pmol/mg protein)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5.640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8.850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8.940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9.570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4.979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3.304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6.461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5.535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6.395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</a:tr>
              <a:tr h="18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Age (</a:t>
                      </a:r>
                      <a:r>
                        <a:rPr lang="en-US" sz="1000" u="none" strike="noStrike" dirty="0" err="1">
                          <a:effectLst/>
                        </a:rPr>
                        <a:t>yrs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MeCbl (pmol/mg protein)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4.918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8.984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13.448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3.727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3.101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3.337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2.635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</a:tr>
              <a:tr h="18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Age (</a:t>
                      </a:r>
                      <a:r>
                        <a:rPr lang="en-US" sz="1000" u="none" strike="noStrike" dirty="0" err="1">
                          <a:effectLst/>
                        </a:rPr>
                        <a:t>yrs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MeCbl (pmol/mg protein)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3.843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5.857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4.039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</a:tr>
              <a:tr h="1896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Age (</a:t>
                      </a:r>
                      <a:r>
                        <a:rPr lang="en-US" sz="1000" u="none" strike="noStrike" dirty="0" err="1">
                          <a:effectLst/>
                        </a:rPr>
                        <a:t>yrs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79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1" marR="9481" marT="9481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7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MeCbl (pmol/mg protein)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0.029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81" marR="9481" marT="94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37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2f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70643"/>
              </p:ext>
            </p:extLst>
          </p:nvPr>
        </p:nvGraphicFramePr>
        <p:xfrm>
          <a:off x="457200" y="1714500"/>
          <a:ext cx="82296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0-20 yrs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7.707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1.448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2.709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4.226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2.047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3.477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5.535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8.984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6.395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2.282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6.461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2.551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5.031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4.188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4.979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Fetus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0.118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2.714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2.092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1.706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2.045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8.549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10.374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8.011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5.168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8.026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0.198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0.539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9.567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8.856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8.952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5.648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8.256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0.883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Placenta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0.695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0.389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0.382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0.209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0.142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1.296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0.128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0.156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0.115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1.801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1.150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67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3b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68294"/>
              </p:ext>
            </p:extLst>
          </p:nvPr>
        </p:nvGraphicFramePr>
        <p:xfrm>
          <a:off x="457200" y="1600200"/>
          <a:ext cx="8229600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Control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7.707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1.448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1.901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3.477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6.461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5.535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6.395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2.282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4.918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8.984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Autism (</a:t>
                      </a:r>
                      <a:r>
                        <a:rPr lang="en-US" sz="1000" u="none" strike="noStrike" dirty="0" err="1">
                          <a:effectLst/>
                        </a:rPr>
                        <a:t>pmol</a:t>
                      </a:r>
                      <a:r>
                        <a:rPr lang="en-US" sz="1000" u="none" strike="noStrike" dirty="0">
                          <a:effectLst/>
                        </a:rPr>
                        <a:t>/mg protein)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1.486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1.250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1.742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3.869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1.241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1.543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1.349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5.302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" marR="8572" marT="857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31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3d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91734"/>
              </p:ext>
            </p:extLst>
          </p:nvPr>
        </p:nvGraphicFramePr>
        <p:xfrm>
          <a:off x="914400" y="1676400"/>
          <a:ext cx="73152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Control (pmol/mg protein)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OHCbl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GSCbl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3.475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3.119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2.276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CNCbl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AdoCbl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3.101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3.337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2.635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3.843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5.857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2.175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4.039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3.413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Schizophrenia (pmol/mg protein)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OHCbl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0.147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GSCbl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CNCbl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AdoCbl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MeCbl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38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4a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11000"/>
              </p:ext>
            </p:extLst>
          </p:nvPr>
        </p:nvGraphicFramePr>
        <p:xfrm>
          <a:off x="533400" y="1828800"/>
          <a:ext cx="8229602" cy="3169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234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  <a:gridCol w="533812"/>
              </a:tblGrid>
              <a:tr h="1668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0-20 yrs (nmol/mg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HCY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0.927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Methionine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4.976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6.277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6.645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6.953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5.122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8.526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5.944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6.509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8.024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5.740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5.936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8.164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6.568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Cysteine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10.219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9.795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8.322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7.772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11.842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11.639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10.085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9.884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11.198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11.685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11.197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11.712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10.446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GSH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10.142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20.372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14.692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14.694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13.819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21.061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13.619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22.780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14.880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11.881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19.641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22.827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16.701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GSSG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0.532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1.003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0.934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Cystathionine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4.739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2.312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1.343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2.505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2.361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1.530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1.765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1.765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2.922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2.463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>
                    <a:noFill/>
                  </a:tcPr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61-80 yrs (nmol/mg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HCY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1.918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0.954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1.383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1.921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1.839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1.435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0.936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Methionine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4.907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4.820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5.146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4.711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4.936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4.711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4.773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4.729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4.369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4.722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Cysteine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11.481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13.265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13.949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12.585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14.595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12.455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0.988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12.414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15.052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11.504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11.829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GSH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14.221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21.575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15.991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10.586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14.278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19.016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19.426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15.203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11.814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23.881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16.599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GSSG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0.602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0.586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  <a:tr h="166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Cystathionine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1" marR="8341" marT="834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57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4c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67629"/>
              </p:ext>
            </p:extLst>
          </p:nvPr>
        </p:nvGraphicFramePr>
        <p:xfrm>
          <a:off x="685800" y="1447800"/>
          <a:ext cx="7696200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Control (nmol/mg protein)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0.655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Methionine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4.976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6.277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6.645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6.953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8.526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5.944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6.509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6.553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0.369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0.351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0.378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Cysteine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10.219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9.795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8.322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7.772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11.842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11.639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10.085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9.884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11.198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10.084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10.142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20.372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14.692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14.694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13.819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21.061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13.619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22.780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14.880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16.229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1.393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GSSG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0.934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0.708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Cystathionine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4.739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2.283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0.335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Autism (nmol/mg protein)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0.674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0.943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1.573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Methionine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3.841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4.058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3.774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4.195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3.808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3.837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3.906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3.970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0.319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Cysteine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9.346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9.268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1.396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2.619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9.670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11.607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11.418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12.292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7.643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1.525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7.678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18.802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9.434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10.763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11.641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16.953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16.379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15.165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17.583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13.822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1.334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GSSG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0.632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0.587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Cystathionine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1.914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1.301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24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33" y="76200"/>
            <a:ext cx="2141434" cy="6418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Figure 6a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8061"/>
              </p:ext>
            </p:extLst>
          </p:nvPr>
        </p:nvGraphicFramePr>
        <p:xfrm>
          <a:off x="2362201" y="152400"/>
          <a:ext cx="5943600" cy="6553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08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  <a:gridCol w="566057"/>
              </a:tblGrid>
              <a:tr h="16803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P40 WT (nmol/mg protein)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Average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SEM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HCY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0.272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0.247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0.304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0.238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0.220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0.570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0.064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0.273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0.057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3.366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3.363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4.314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3.990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2.751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2.645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2.777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3.315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0.245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1.330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1.254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0.938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0.733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0.547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0.573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0.930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0.122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0.159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0.097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Cysteine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0.721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1.331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1.636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0.949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0.764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1.104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0.569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1.010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0.142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11.962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11.548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13.184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12.370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10.673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6.599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6.384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10.389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1.047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GSSG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0.213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0.197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0.141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0.197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0.009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Cystathionine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7.831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8.540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10.731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9.244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7.893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6.182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5.584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8.001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0.663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</a:tr>
              <a:tr h="16803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P40 GCLM KO (</a:t>
                      </a:r>
                      <a:r>
                        <a:rPr lang="en-US" sz="700" u="none" strike="noStrike" dirty="0" err="1" smtClean="0">
                          <a:effectLst/>
                        </a:rPr>
                        <a:t>nmol</a:t>
                      </a:r>
                      <a:r>
                        <a:rPr lang="en-US" sz="700" u="none" strike="noStrike" dirty="0" smtClean="0">
                          <a:effectLst/>
                        </a:rPr>
                        <a:t>/mg </a:t>
                      </a:r>
                      <a:r>
                        <a:rPr lang="en-US" sz="700" u="none" strike="noStrike" dirty="0">
                          <a:effectLst/>
                        </a:rPr>
                        <a:t>protein)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Average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SEM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HCY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0.093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0.122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0.176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0.095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3.051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3.382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4.637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3.282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3.715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2.991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3.553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3.516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0.211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0.691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1.043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0.709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0.515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0.807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0.756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0.133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0.166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0.143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0.007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Cysteine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0.657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0.505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0.797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0.485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1.062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0.534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0.688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0.079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1.010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1.020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2.536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2.379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2.650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0.155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1.490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1.606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0.358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GSSG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0.191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0.255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0.326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0.265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Cystathionine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8.104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7.694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13.723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9.414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9.584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8.726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9.610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9.551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0.750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</a:tr>
              <a:tr h="16803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P90 WT (nmol/mg protein)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Average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SEM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HCY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0.418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0.129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0.273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0.037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2.305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3.334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2.524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2.853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5.458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3.846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2.873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3.313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0.406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0.619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0.839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0.742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0.829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1.525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1.030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0.928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0.930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0.111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0.122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0.136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0.012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Cysteine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0.359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1.030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1.300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1.568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0.938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0.982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0.937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1.016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0.141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18.111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8.619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7.002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10.477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11.468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6.745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10.407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10.404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1.453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GSSG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0.286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0.205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0.180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Cystathionine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8.209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8.003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5.272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5.380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12.122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10.267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6.757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8.001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0.951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>
                    <a:noFill/>
                  </a:tcPr>
                </a:tc>
              </a:tr>
              <a:tr h="168031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P90 GCLM KO (nmol/mg protein)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Average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SEM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HCY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0.032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0.089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0.076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0.069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0.007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Methionine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2.512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2.719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2.777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2.831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2.628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3.336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2.635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2.777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0.432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0.526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0.771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0.649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0.649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0.047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SAH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0.105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0.095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0.089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0.105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0.004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Cysteine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0.371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0.375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0.372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0.436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0.579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0.810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0.491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0.491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0.061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0.344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1.115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1.719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1.145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0.651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1.999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0.831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1.115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0.220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GSSG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0.169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0.156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0.156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0.004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  <a:tr h="16803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Cystathionine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7.710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8.584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8.438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8.392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7.760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9.428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8.434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8.392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0.217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03" marR="5803" marT="58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93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Figure 6b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584617"/>
              </p:ext>
            </p:extLst>
          </p:nvPr>
        </p:nvGraphicFramePr>
        <p:xfrm>
          <a:off x="1905000" y="1371600"/>
          <a:ext cx="5364100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  <a:gridCol w="536410"/>
              </a:tblGrid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P40 WT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0.266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1.564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0.175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1.531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1.430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1.167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0.839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1.140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P40 GCLM KO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Average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P90 WT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SEM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1.659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1.484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1.006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1.005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0.764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0.978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0.812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noFill/>
                  </a:tcPr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P90 GCLM KO (pmol/mg protein)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SEM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OHCbl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0.084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GSCbl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0.274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0.387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CNCbl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0.101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0.112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AdoCbl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  <a:tr h="167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MeCbl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0.597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0.393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0.078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0.489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0.603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0.433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0.067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24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1925</Words>
  <Application>Microsoft Office PowerPoint</Application>
  <PresentationFormat>On-screen Show (4:3)</PresentationFormat>
  <Paragraphs>1773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Figure 2c</vt:lpstr>
      <vt:lpstr>Figure 2d</vt:lpstr>
      <vt:lpstr>Figure 2f</vt:lpstr>
      <vt:lpstr>Figure 3b</vt:lpstr>
      <vt:lpstr>Figure 3d</vt:lpstr>
      <vt:lpstr>Figure 4a</vt:lpstr>
      <vt:lpstr>Figure 4c</vt:lpstr>
      <vt:lpstr>Figure 6a</vt:lpstr>
      <vt:lpstr>Figure 6b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2c</dc:title>
  <dc:creator>QiQi</dc:creator>
  <cp:lastModifiedBy>Richard Deth</cp:lastModifiedBy>
  <cp:revision>16</cp:revision>
  <dcterms:created xsi:type="dcterms:W3CDTF">2006-08-16T00:00:00Z</dcterms:created>
  <dcterms:modified xsi:type="dcterms:W3CDTF">2015-12-08T03:26:47Z</dcterms:modified>
</cp:coreProperties>
</file>