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1828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4" autoAdjust="0"/>
    <p:restoredTop sz="94660"/>
  </p:normalViewPr>
  <p:slideViewPr>
    <p:cSldViewPr snapToGrid="0">
      <p:cViewPr>
        <p:scale>
          <a:sx n="60" d="100"/>
          <a:sy n="60" d="100"/>
        </p:scale>
        <p:origin x="1134" y="-4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2968"/>
            <a:ext cx="7772400" cy="63669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605435"/>
            <a:ext cx="6858000" cy="44153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973667"/>
            <a:ext cx="1971675" cy="154982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973667"/>
            <a:ext cx="5800725" cy="154982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5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559305"/>
            <a:ext cx="7886700" cy="760729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2238572"/>
            <a:ext cx="7886700" cy="40004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1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868333"/>
            <a:ext cx="3886200" cy="11603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868333"/>
            <a:ext cx="3886200" cy="11603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73671"/>
            <a:ext cx="7886700" cy="3534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4483101"/>
            <a:ext cx="3868340" cy="2197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6680200"/>
            <a:ext cx="3868340" cy="9825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4483101"/>
            <a:ext cx="3887391" cy="2197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6680200"/>
            <a:ext cx="3887391" cy="9825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4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8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19200"/>
            <a:ext cx="2949178" cy="4267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633138"/>
            <a:ext cx="4629150" cy="12996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486400"/>
            <a:ext cx="2949178" cy="101642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5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19200"/>
            <a:ext cx="2949178" cy="4267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633138"/>
            <a:ext cx="4629150" cy="129963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486400"/>
            <a:ext cx="2949178" cy="101642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0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73671"/>
            <a:ext cx="788670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868333"/>
            <a:ext cx="788670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6950271"/>
            <a:ext cx="20574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3037-018C-4A6C-A015-B464F82EDB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6950271"/>
            <a:ext cx="20574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03E7-9B60-4CC0-94DE-228D97E65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0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urved Connector 4"/>
          <p:cNvCxnSpPr/>
          <p:nvPr/>
        </p:nvCxnSpPr>
        <p:spPr>
          <a:xfrm>
            <a:off x="2185871" y="10713643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6103" y="589507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4270452" y="1420504"/>
            <a:ext cx="0" cy="1201003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5762" y="1703308"/>
            <a:ext cx="2017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qIs56; daf-7(e1372)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(GFP+)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51334" y="1702303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aak-1(tm1944); aak-2(ok524)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1303" y="2763746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70452" y="3299042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1303" y="4231639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9" idx="0"/>
          </p:cNvCxnSpPr>
          <p:nvPr/>
        </p:nvCxnSpPr>
        <p:spPr>
          <a:xfrm>
            <a:off x="4250875" y="10012130"/>
            <a:ext cx="0" cy="1135105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08922" y="2652711"/>
            <a:ext cx="3499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at 25C to induce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worms that are non-quiescent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51334" y="4120604"/>
            <a:ext cx="3698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isolates at 15C, then heat shock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males</a:t>
            </a:r>
          </a:p>
        </p:txBody>
      </p:sp>
      <p:cxnSp>
        <p:nvCxnSpPr>
          <p:cNvPr id="17" name="Curved Connector 16"/>
          <p:cNvCxnSpPr/>
          <p:nvPr/>
        </p:nvCxnSpPr>
        <p:spPr>
          <a:xfrm>
            <a:off x="6969155" y="10977528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2273353" y="11178046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36526" y="11147235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0951" y="12259511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62875" y="12193595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>
            <a:off x="6547823" y="11004436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7482543" y="11212884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>
            <a:off x="1984664" y="11231803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51303" y="8017694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270452" y="8552990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51303" y="9485587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89346" y="4749934"/>
            <a:ext cx="0" cy="1135105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08922" y="7906659"/>
            <a:ext cx="3499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at 25C to induce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worms that are non-quiescent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51334" y="9374552"/>
            <a:ext cx="3698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isolates at 15C, then heat shock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males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63544" y="6725081"/>
            <a:ext cx="0" cy="1201003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6613" y="681839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297" y="5848783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34" name="Curved Connector 33"/>
          <p:cNvCxnSpPr/>
          <p:nvPr/>
        </p:nvCxnSpPr>
        <p:spPr>
          <a:xfrm>
            <a:off x="2306538" y="5411597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>
            <a:off x="6803423" y="5603571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>
            <a:off x="2394020" y="5876000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58942" y="6934516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51470" y="6934516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qIs56; aak-1(tm1944); aak-2(ok524)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Curved Connector 39"/>
          <p:cNvCxnSpPr/>
          <p:nvPr/>
        </p:nvCxnSpPr>
        <p:spPr>
          <a:xfrm>
            <a:off x="2105331" y="5929757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288581" y="12006865"/>
            <a:ext cx="0" cy="1201003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6363" y="11138629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43" name="Curved Connector 42"/>
          <p:cNvCxnSpPr/>
          <p:nvPr/>
        </p:nvCxnSpPr>
        <p:spPr>
          <a:xfrm>
            <a:off x="6764211" y="5903824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>
            <a:off x="7322299" y="5737570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319236" y="14574650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73301" y="13539866"/>
            <a:ext cx="3474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GFP+ isolates, store at 25C to induce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recover induced-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GFP+ plates at 15C,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worms for genotyping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58309" y="15470889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59051" y="15470889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82101" y="15470889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996267" y="15470889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88431" y="15470889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797528" y="15490038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96504" y="15490038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588463" y="15490038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170988" y="16009815"/>
            <a:ext cx="357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isolates at 15C for genotyping.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6613" y="16507856"/>
            <a:ext cx="8447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daf-7(e1372) and aak-1(tm1944) are on the same chromosome.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36 isolates were made for genotyping. This yielded four isolates negative for the aak-1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allele. One of these was also negative for aak-2.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Curved Connector 60"/>
          <p:cNvCxnSpPr/>
          <p:nvPr/>
        </p:nvCxnSpPr>
        <p:spPr>
          <a:xfrm>
            <a:off x="3509783" y="13262411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>
            <a:off x="3470571" y="13562664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>
            <a:off x="4028659" y="13396410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53840" y="5841853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urved Connector 63"/>
          <p:cNvCxnSpPr/>
          <p:nvPr/>
        </p:nvCxnSpPr>
        <p:spPr>
          <a:xfrm>
            <a:off x="1996894" y="392668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489597" y="803922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1649320" y="1115517"/>
            <a:ext cx="1250" cy="304987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474184" y="1277216"/>
            <a:ext cx="352772" cy="4011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792114" y="681839"/>
            <a:ext cx="204780" cy="1732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>
            <a:off x="6661523" y="407682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360814" y="826152"/>
            <a:ext cx="229511" cy="1931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 rot="1200000">
            <a:off x="6093800" y="985995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6360813" y="6083583"/>
            <a:ext cx="229511" cy="1931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 rot="1200000">
            <a:off x="6093799" y="6243426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529720" y="6218393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1689443" y="6529988"/>
            <a:ext cx="1250" cy="304987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1514307" y="6691687"/>
            <a:ext cx="352772" cy="4011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1832237" y="6096310"/>
            <a:ext cx="204780" cy="1732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1474184" y="11575385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 flipH="1">
            <a:off x="1633907" y="11886980"/>
            <a:ext cx="1250" cy="304987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1458771" y="12048679"/>
            <a:ext cx="352772" cy="4011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1776701" y="11453302"/>
            <a:ext cx="204780" cy="1732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228949" y="11424006"/>
            <a:ext cx="229511" cy="1931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 rot="1200000">
            <a:off x="5961935" y="11583849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urved Connector 4"/>
          <p:cNvCxnSpPr/>
          <p:nvPr/>
        </p:nvCxnSpPr>
        <p:spPr>
          <a:xfrm>
            <a:off x="6713948" y="392668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urved Connector 5"/>
          <p:cNvCxnSpPr/>
          <p:nvPr/>
        </p:nvCxnSpPr>
        <p:spPr>
          <a:xfrm>
            <a:off x="1996894" y="392668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86123" y="596949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4300472" y="1427946"/>
            <a:ext cx="0" cy="1201003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5762" y="1703308"/>
            <a:ext cx="2017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qIs56; daf-7(e1372)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(GFP+)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5948" y="170230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af-16(m27)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81323" y="2771188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00472" y="3306484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81323" y="4239081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08922" y="2652711"/>
            <a:ext cx="3499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at 25C to induce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worms that are non-quiescent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8665" y="4120604"/>
            <a:ext cx="3563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 isolates at 22C, move isolates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15C, then heat shock for males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484437" y="826422"/>
            <a:ext cx="229511" cy="1931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489597" y="803922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650570" y="1115517"/>
            <a:ext cx="1767" cy="304987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474184" y="1277216"/>
            <a:ext cx="352772" cy="4011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792114" y="681839"/>
            <a:ext cx="204780" cy="1732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 rot="1200000">
            <a:off x="6217423" y="986265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Curved Connector 57"/>
          <p:cNvCxnSpPr/>
          <p:nvPr/>
        </p:nvCxnSpPr>
        <p:spPr>
          <a:xfrm>
            <a:off x="2205448" y="5588497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>
            <a:off x="4300472" y="4894426"/>
            <a:ext cx="0" cy="1135105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>
            <a:off x="6931751" y="5895697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>
            <a:off x="2292930" y="6052900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86123" y="6029531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60528" y="7134365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25471" y="7051896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Curved Connector 64"/>
          <p:cNvCxnSpPr/>
          <p:nvPr/>
        </p:nvCxnSpPr>
        <p:spPr>
          <a:xfrm>
            <a:off x="6510419" y="5862737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>
            <a:off x="7445139" y="6131053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>
            <a:off x="2004241" y="6106657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338178" y="6889161"/>
            <a:ext cx="0" cy="1201003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493761" y="6450239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1653484" y="6761834"/>
            <a:ext cx="1250" cy="304987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1478348" y="6923533"/>
            <a:ext cx="352772" cy="4011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1796278" y="6328156"/>
            <a:ext cx="204780" cy="1732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6191545" y="6282307"/>
            <a:ext cx="229511" cy="1931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rot="1200000">
            <a:off x="5924531" y="6442150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727758" y="8184660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346907" y="8719956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727758" y="9652553"/>
            <a:ext cx="1247847" cy="375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255357" y="8066183"/>
            <a:ext cx="3499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at 25C to induce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worms that are non-quiescent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65094" y="9534076"/>
            <a:ext cx="3563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isolates at 22C, move isolates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15C,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GFP+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4397224" y="10275515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88224" y="17450075"/>
            <a:ext cx="3474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isolated populations to test for 2% SDS resistance (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on Page 3).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805125" y="11221860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205867" y="11221860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628917" y="11221860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043083" y="11221860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435247" y="11221860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842583" y="11213848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241559" y="11213848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633518" y="11213848"/>
            <a:ext cx="311702" cy="302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Curved Connector 93"/>
          <p:cNvCxnSpPr/>
          <p:nvPr/>
        </p:nvCxnSpPr>
        <p:spPr>
          <a:xfrm>
            <a:off x="3628585" y="13346476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/>
          <p:nvPr/>
        </p:nvCxnSpPr>
        <p:spPr>
          <a:xfrm>
            <a:off x="3589373" y="13646729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>
            <a:off x="4147461" y="13480475"/>
            <a:ext cx="934720" cy="792480"/>
          </a:xfrm>
          <a:prstGeom prst="curvedConnector3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7199" y="637558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2875" y="6333559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57590" y="11679855"/>
            <a:ext cx="777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Isolates were synchronized at L1 and then stored at 25C for three days. Isolates with 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(L4/adult worms) were selected.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469860" y="16561278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>
            <a:off x="2374836" y="15266885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102" idx="0"/>
          </p:cNvCxnSpPr>
          <p:nvPr/>
        </p:nvCxnSpPr>
        <p:spPr>
          <a:xfrm>
            <a:off x="4469860" y="14572814"/>
            <a:ext cx="0" cy="1135105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/>
          <p:nvPr/>
        </p:nvCxnSpPr>
        <p:spPr>
          <a:xfrm>
            <a:off x="7101139" y="15574085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/>
          <p:nvPr/>
        </p:nvCxnSpPr>
        <p:spPr>
          <a:xfrm>
            <a:off x="2462318" y="15731288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155511" y="15707919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29916" y="16812753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394859" y="16730284"/>
            <a:ext cx="10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(GFP +/-)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6" name="Curved Connector 105"/>
          <p:cNvCxnSpPr/>
          <p:nvPr/>
        </p:nvCxnSpPr>
        <p:spPr>
          <a:xfrm>
            <a:off x="6679807" y="15541125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>
            <a:off x="7614527" y="15809441"/>
            <a:ext cx="934720" cy="792480"/>
          </a:xfrm>
          <a:prstGeom prst="curvedConnector3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/>
          <p:nvPr/>
        </p:nvCxnSpPr>
        <p:spPr>
          <a:xfrm>
            <a:off x="2173629" y="15785045"/>
            <a:ext cx="934720" cy="792480"/>
          </a:xfrm>
          <a:prstGeom prst="curvedConnector3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1663149" y="16128627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/>
          <p:nvPr/>
        </p:nvCxnSpPr>
        <p:spPr>
          <a:xfrm flipH="1">
            <a:off x="1822872" y="16440222"/>
            <a:ext cx="1250" cy="304987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1647736" y="16601921"/>
            <a:ext cx="352772" cy="4011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965666" y="16006544"/>
            <a:ext cx="204780" cy="1732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6360933" y="15960695"/>
            <a:ext cx="229511" cy="19314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 rot="1200000">
            <a:off x="6093919" y="16120538"/>
            <a:ext cx="337359" cy="313605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52263" y="16011947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405758" y="12442156"/>
            <a:ext cx="17068" cy="805598"/>
          </a:xfrm>
          <a:prstGeom prst="straightConnector1">
            <a:avLst/>
          </a:prstGeom>
          <a:ln w="190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11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28714"/>
              </p:ext>
            </p:extLst>
          </p:nvPr>
        </p:nvGraphicFramePr>
        <p:xfrm>
          <a:off x="1058779" y="8009857"/>
          <a:ext cx="7202907" cy="1484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116"/>
                <a:gridCol w="1556084"/>
                <a:gridCol w="1540042"/>
                <a:gridCol w="1572127"/>
                <a:gridCol w="134753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0" dirty="0">
                          <a:effectLst/>
                        </a:rPr>
                        <a:t>F</a:t>
                      </a:r>
                      <a:r>
                        <a:rPr lang="en-US" sz="1200" kern="1000" baseline="-25000" dirty="0">
                          <a:effectLst/>
                        </a:rPr>
                        <a:t>2</a:t>
                      </a:r>
                      <a:endParaRPr lang="en-US" sz="1200" kern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1000" dirty="0">
                          <a:effectLst/>
                        </a:rPr>
                        <a:t> </a:t>
                      </a:r>
                      <a:endParaRPr lang="en-US" sz="1200" kern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Mature Dauer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In-situ Dauer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 dirty="0">
                          <a:effectLst/>
                        </a:rPr>
                        <a:t>Overlap - Both (%)</a:t>
                      </a:r>
                      <a:endParaRPr lang="en-US" sz="1200" kern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Neither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Survivors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32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21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21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26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TOTAL (N = 19)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0" dirty="0">
                          <a:effectLst/>
                        </a:rPr>
                        <a:t>F</a:t>
                      </a:r>
                      <a:r>
                        <a:rPr lang="en-US" sz="1200" kern="1000" baseline="-25000" dirty="0">
                          <a:effectLst/>
                        </a:rPr>
                        <a:t>3</a:t>
                      </a:r>
                      <a:endParaRPr lang="en-US" sz="1200" kern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1000" dirty="0">
                          <a:effectLst/>
                        </a:rPr>
                        <a:t> </a:t>
                      </a:r>
                      <a:endParaRPr lang="en-US" sz="1200" kern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Mature Dauer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In-situ Dauer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Overlap - Both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Neither (%)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Survivors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5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50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28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17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TOTAL</a:t>
                      </a:r>
                      <a:endParaRPr lang="en-US" sz="1200" kern="10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(N = 18)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>
                          <a:effectLst/>
                        </a:rPr>
                        <a:t>100</a:t>
                      </a:r>
                      <a:endParaRPr lang="en-US" sz="1200" kern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0" dirty="0">
                          <a:effectLst/>
                        </a:rPr>
                        <a:t>100</a:t>
                      </a:r>
                      <a:endParaRPr lang="en-US" sz="1200" kern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8778" y="7469119"/>
            <a:ext cx="7202907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Isolated population of daf-7 (e1372); daf-16 (m27) crosses, survival of SDS (2%) at 30 minutes.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7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7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7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7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means that plate was treated when plate was full but not starved,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In-situ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means that plate was treated after a period of starvation (10-12d).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Overlap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means that survivors were observed for both treatments (mature and in-situ).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“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category was interpreted as not being able to survive SDS treatment.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taken together,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in-situ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categories can be interpreted as heterozygous for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dauer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formation.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percentage of survivors refers to the number of plates where at least one survivor was observed (generally a long, thin worm at L3/L4 stage). The number of survivor in each plate was generally quite low (no more than 7 worms were ever observed per plate), making the total number of survivors per number of input worms infinitesimally small (estimated rate: 0.02%)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3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506</Words>
  <Application>Microsoft Office PowerPoint</Application>
  <PresentationFormat>Custom</PresentationFormat>
  <Paragraphs>111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Bradly Alicea</dc:creator>
  <cp:lastModifiedBy>Bradly Alicea</cp:lastModifiedBy>
  <cp:revision>22</cp:revision>
  <dcterms:created xsi:type="dcterms:W3CDTF">2015-12-16T16:44:51Z</dcterms:created>
  <dcterms:modified xsi:type="dcterms:W3CDTF">2016-02-19T19:13:03Z</dcterms:modified>
</cp:coreProperties>
</file>