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2768E5C-89FD-448A-BF99-2B1D062B14F0}">
  <a:tblStyle styleId="{C2768E5C-89FD-448A-BF99-2B1D062B14F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gif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gif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gif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27.png"/><Relationship Id="rId13" Type="http://schemas.openxmlformats.org/officeDocument/2006/relationships/image" Target="../media/image11.png"/><Relationship Id="rId1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442176" y="457649"/>
            <a:ext cx="7645757" cy="1384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442176" y="1966421"/>
            <a:ext cx="7645757" cy="1452920"/>
          </a:xfrm>
          <a:prstGeom prst="rect">
            <a:avLst/>
          </a:prstGeom>
          <a:solidFill>
            <a:srgbClr val="F2F2F2">
              <a:alpha val="42352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5" name="Google Shape;15;p2"/>
          <p:cNvCxnSpPr/>
          <p:nvPr/>
        </p:nvCxnSpPr>
        <p:spPr>
          <a:xfrm>
            <a:off x="442176" y="1841679"/>
            <a:ext cx="7645757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94855" y="365125"/>
            <a:ext cx="10958945" cy="1386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394854" y="1835456"/>
            <a:ext cx="1095894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 Blue">
  <p:cSld name="2_Title slide Blu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-31173" y="-1"/>
            <a:ext cx="12233564" cy="685800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C436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 amt="12000"/>
          </a:blip>
          <a:srcRect b="44338" l="37375" r="43120" t="33744"/>
          <a:stretch/>
        </p:blipFill>
        <p:spPr>
          <a:xfrm>
            <a:off x="7803468" y="0"/>
            <a:ext cx="4398923" cy="288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/>
        </p:nvSpPr>
        <p:spPr>
          <a:xfrm>
            <a:off x="436833" y="6558892"/>
            <a:ext cx="875358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This project is funded from the EU Horizon 2020 Research and Innovation Programme (2014-2020) under Grant Agreement No. XXXXXX</a:t>
            </a:r>
            <a:endParaRPr b="0" i="0" sz="9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40" y="6546011"/>
            <a:ext cx="319392" cy="21402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/>
          <p:nvPr>
            <p:ph type="ctrTitle"/>
          </p:nvPr>
        </p:nvSpPr>
        <p:spPr>
          <a:xfrm>
            <a:off x="442176" y="457649"/>
            <a:ext cx="7645757" cy="1381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442176" y="1966421"/>
            <a:ext cx="7645757" cy="1452920"/>
          </a:xfrm>
          <a:prstGeom prst="rect">
            <a:avLst/>
          </a:prstGeom>
          <a:solidFill>
            <a:srgbClr val="F2F2F2">
              <a:alpha val="42352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AD5A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AD5A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7" name="Google Shape;27;p5"/>
          <p:cNvCxnSpPr/>
          <p:nvPr/>
        </p:nvCxnSpPr>
        <p:spPr>
          <a:xfrm>
            <a:off x="442176" y="1841679"/>
            <a:ext cx="7645757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General Blue">
  <p:cSld name="2_General Blu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41564" y="0"/>
            <a:ext cx="12233564" cy="685800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C436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>
            <a:alphaModFix amt="12000"/>
          </a:blip>
          <a:srcRect b="44338" l="37375" r="43120" t="33744"/>
          <a:stretch/>
        </p:blipFill>
        <p:spPr>
          <a:xfrm>
            <a:off x="7803468" y="0"/>
            <a:ext cx="4398923" cy="288036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/>
        </p:nvSpPr>
        <p:spPr>
          <a:xfrm>
            <a:off x="436833" y="6558892"/>
            <a:ext cx="875358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This project is funded from the EU Horizon 2020 Research and Innovation Programme (2014-2020) under Grant Agreement No. XXXXXX</a:t>
            </a:r>
            <a:endParaRPr b="0" i="0" sz="9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40" y="6546011"/>
            <a:ext cx="319392" cy="21402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/>
        </p:nvSpPr>
        <p:spPr>
          <a:xfrm>
            <a:off x="703117" y="584427"/>
            <a:ext cx="10515600" cy="1386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817418" y="178836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 Blue">
  <p:cSld name="3_Blank Blu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-31173" y="-1"/>
            <a:ext cx="12233564" cy="685800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C436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12000"/>
          </a:blip>
          <a:srcRect b="44338" l="37375" r="43120" t="33744"/>
          <a:stretch/>
        </p:blipFill>
        <p:spPr>
          <a:xfrm>
            <a:off x="7803468" y="0"/>
            <a:ext cx="4398923" cy="288036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 txBox="1"/>
          <p:nvPr/>
        </p:nvSpPr>
        <p:spPr>
          <a:xfrm>
            <a:off x="436833" y="6558892"/>
            <a:ext cx="875358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This project is funded from the EU Horizon 2020 Research and Innovation Programme (2014-2020) under Grant Agreement No. XXXXXX</a:t>
            </a:r>
            <a:endParaRPr b="0" i="0" sz="9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40" y="6546011"/>
            <a:ext cx="319392" cy="21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l 2">
  <p:cSld name="General 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>
            <p:ph idx="2" type="pic"/>
          </p:nvPr>
        </p:nvSpPr>
        <p:spPr>
          <a:xfrm>
            <a:off x="8538694" y="149783"/>
            <a:ext cx="3432287" cy="2870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8"/>
          <p:cNvSpPr/>
          <p:nvPr>
            <p:ph idx="3" type="pic"/>
          </p:nvPr>
        </p:nvSpPr>
        <p:spPr>
          <a:xfrm>
            <a:off x="8538694" y="3161293"/>
            <a:ext cx="3432287" cy="264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142745" y="149782"/>
            <a:ext cx="8267161" cy="62832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">
  <p:cSld name="Final slid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122656" y="103033"/>
            <a:ext cx="7895389" cy="2318199"/>
          </a:xfrm>
          <a:prstGeom prst="rect">
            <a:avLst/>
          </a:prstGeom>
          <a:solidFill>
            <a:schemeClr val="lt2">
              <a:alpha val="1529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/>
          <p:nvPr/>
        </p:nvSpPr>
        <p:spPr>
          <a:xfrm>
            <a:off x="122655" y="2482998"/>
            <a:ext cx="7895388" cy="3944933"/>
          </a:xfrm>
          <a:prstGeom prst="rect">
            <a:avLst/>
          </a:prstGeom>
          <a:solidFill>
            <a:schemeClr val="accent1">
              <a:alpha val="1529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inal slide">
  <p:cSld name="1_Final slid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122656" y="103033"/>
            <a:ext cx="7895389" cy="2318199"/>
          </a:xfrm>
          <a:prstGeom prst="rect">
            <a:avLst/>
          </a:prstGeom>
          <a:solidFill>
            <a:schemeClr val="lt2">
              <a:alpha val="1529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0"/>
          <p:cNvSpPr/>
          <p:nvPr/>
        </p:nvSpPr>
        <p:spPr>
          <a:xfrm>
            <a:off x="122654" y="2482998"/>
            <a:ext cx="2742767" cy="3944933"/>
          </a:xfrm>
          <a:prstGeom prst="rect">
            <a:avLst/>
          </a:prstGeom>
          <a:solidFill>
            <a:schemeClr val="accent1">
              <a:alpha val="1529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0"/>
          <p:cNvSpPr txBox="1"/>
          <p:nvPr/>
        </p:nvSpPr>
        <p:spPr>
          <a:xfrm>
            <a:off x="117625" y="889357"/>
            <a:ext cx="79004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Graphics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/>
          </a:blip>
          <a:srcRect b="66249" l="18396" r="70802" t="22949"/>
          <a:stretch/>
        </p:blipFill>
        <p:spPr>
          <a:xfrm>
            <a:off x="508646" y="5335718"/>
            <a:ext cx="764327" cy="76432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 rotWithShape="1">
          <a:blip r:embed="rId2">
            <a:alphaModFix/>
          </a:blip>
          <a:srcRect b="66249" l="31485" r="57712" t="22949"/>
          <a:stretch/>
        </p:blipFill>
        <p:spPr>
          <a:xfrm>
            <a:off x="1854541" y="5335718"/>
            <a:ext cx="764327" cy="76432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3" name="Google Shape;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580" y="4134893"/>
            <a:ext cx="819915" cy="81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580" y="2947885"/>
            <a:ext cx="782392" cy="80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66619" y="2877119"/>
            <a:ext cx="1189064" cy="110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40948" y="4284711"/>
            <a:ext cx="840405" cy="70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44633" y="2877119"/>
            <a:ext cx="816379" cy="83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86136" y="4242793"/>
            <a:ext cx="1076038" cy="69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53453" y="2811312"/>
            <a:ext cx="1104900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002376" y="5098925"/>
            <a:ext cx="1371600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373976" y="3994025"/>
            <a:ext cx="12446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440222" y="2724721"/>
            <a:ext cx="12700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786175" y="4134893"/>
            <a:ext cx="15748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.xml"/><Relationship Id="rId10" Type="http://schemas.openxmlformats.org/officeDocument/2006/relationships/slideLayout" Target="../slideLayouts/slideLayout5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1" Type="http://schemas.openxmlformats.org/officeDocument/2006/relationships/image" Target="../media/image1.gif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4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436832" y="6529205"/>
            <a:ext cx="875358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This project is funded from the EU Horizon 2020 Research and Innovation Programme (2014-2020) under Grant Agreement No. 823782</a:t>
            </a:r>
            <a:endParaRPr b="0" i="0" sz="9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7440" y="6546011"/>
            <a:ext cx="319392" cy="21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44337" l="37377" r="35941" t="21827"/>
          <a:stretch/>
        </p:blipFill>
        <p:spPr>
          <a:xfrm>
            <a:off x="11017873" y="5887048"/>
            <a:ext cx="1286627" cy="925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3">
            <a:alphaModFix/>
          </a:blip>
          <a:srcRect b="21709" l="0" r="0" t="0"/>
          <a:stretch/>
        </p:blipFill>
        <p:spPr>
          <a:xfrm>
            <a:off x="9735458" y="6214087"/>
            <a:ext cx="1411207" cy="34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4">
            <a:alphaModFix/>
          </a:blip>
          <a:srcRect b="13683" l="982" r="1787" t="16420"/>
          <a:stretch/>
        </p:blipFill>
        <p:spPr>
          <a:xfrm>
            <a:off x="9741898" y="6611550"/>
            <a:ext cx="1406007" cy="8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5">
            <a:alphaModFix amt="7000"/>
          </a:blip>
          <a:srcRect b="44338" l="37377" r="43412" t="33818"/>
          <a:stretch/>
        </p:blipFill>
        <p:spPr>
          <a:xfrm>
            <a:off x="7758451" y="0"/>
            <a:ext cx="4433549" cy="2861220"/>
          </a:xfrm>
          <a:prstGeom prst="rect">
            <a:avLst/>
          </a:prstGeom>
          <a:noFill/>
          <a:ln>
            <a:noFill/>
          </a:ln>
          <a:effectLst>
            <a:outerShdw blurRad="50800" sx="92000" rotWithShape="0" algn="ctr" dir="12360000" dist="76200" sy="92000">
              <a:schemeClr val="lt2"/>
            </a:outerShdw>
          </a:effectLst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4.png"/><Relationship Id="rId6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Relationship Id="rId5" Type="http://schemas.openxmlformats.org/officeDocument/2006/relationships/image" Target="../media/image14.png"/><Relationship Id="rId6" Type="http://schemas.openxmlformats.org/officeDocument/2006/relationships/image" Target="../media/image19.png"/><Relationship Id="rId7" Type="http://schemas.openxmlformats.org/officeDocument/2006/relationships/image" Target="../media/image22.png"/><Relationship Id="rId8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i.org/10.5281/zenodo.3569867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ctrTitle"/>
          </p:nvPr>
        </p:nvSpPr>
        <p:spPr>
          <a:xfrm>
            <a:off x="442175" y="597350"/>
            <a:ext cx="8113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lang="en-GB"/>
              <a:t>SSHOC metadata interoperability aspects</a:t>
            </a:r>
            <a:endParaRPr/>
          </a:p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442176" y="1966421"/>
            <a:ext cx="7645757" cy="1452920"/>
          </a:xfrm>
          <a:prstGeom prst="rect">
            <a:avLst/>
          </a:prstGeom>
          <a:solidFill>
            <a:srgbClr val="F2F2F2">
              <a:alpha val="42352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70" name="Google Shape;70;p11"/>
          <p:cNvSpPr/>
          <p:nvPr/>
        </p:nvSpPr>
        <p:spPr>
          <a:xfrm>
            <a:off x="2149100" y="3474575"/>
            <a:ext cx="5938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1A486F"/>
                </a:solidFill>
                <a:latin typeface="Arial"/>
                <a:ea typeface="Arial"/>
                <a:cs typeface="Arial"/>
                <a:sym typeface="Arial"/>
              </a:rPr>
              <a:t>Mari Kleemola, CESSDA/FSD, Tampere University, SSHOC WP3</a:t>
            </a:r>
            <a:endParaRPr b="0" i="0" sz="1800" u="none" cap="none" strike="noStrike">
              <a:solidFill>
                <a:srgbClr val="1A48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1"/>
          <p:cNvSpPr/>
          <p:nvPr/>
        </p:nvSpPr>
        <p:spPr>
          <a:xfrm>
            <a:off x="2149050" y="4259625"/>
            <a:ext cx="5938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D4720E"/>
                </a:solidFill>
                <a:latin typeface="Arial"/>
                <a:ea typeface="Arial"/>
                <a:cs typeface="Arial"/>
                <a:sym typeface="Arial"/>
              </a:rPr>
              <a:t>Realising the European Open Science Cloud conference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1A486F"/>
                </a:solidFill>
                <a:latin typeface="Arial"/>
                <a:ea typeface="Arial"/>
                <a:cs typeface="Arial"/>
                <a:sym typeface="Arial"/>
              </a:rPr>
              <a:t>17 November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drawing of a face&#10;&#10;Description automatically generated" id="72" name="Google Shape;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943" y="6133337"/>
            <a:ext cx="1021588" cy="351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394855" y="365125"/>
            <a:ext cx="10959000" cy="13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394854" y="1835456"/>
            <a:ext cx="10959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The final selection of new solutions to be developed by T3.5 will depend on the gaps, the priorities, and on the resources the partners have available.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/>
              <a:t>Currently planned: CMDI/DDI,recipe around X3ML Toolkit, DDI/standards within history, agriculture and possibly natural sciences, DDI MetadataTransform update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/>
        </p:nvSpPr>
        <p:spPr>
          <a:xfrm>
            <a:off x="394855" y="365125"/>
            <a:ext cx="10959000" cy="13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275D89"/>
                </a:solidFill>
                <a:latin typeface="Arial"/>
                <a:ea typeface="Arial"/>
                <a:cs typeface="Arial"/>
                <a:sym typeface="Arial"/>
              </a:rPr>
              <a:t>Conversion Hub </a:t>
            </a:r>
            <a:r>
              <a:rPr b="0" i="0" lang="en-GB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Architecture</a:t>
            </a:r>
            <a:endParaRPr b="0" i="0" sz="3200" u="none" cap="none" strike="noStrike">
              <a:solidFill>
                <a:srgbClr val="275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400" y="1332450"/>
            <a:ext cx="10378600" cy="48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type="title"/>
          </p:nvPr>
        </p:nvSpPr>
        <p:spPr>
          <a:xfrm>
            <a:off x="394855" y="365125"/>
            <a:ext cx="10959000" cy="13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GB"/>
              <a:t>Metadata with respect to SSHOC Marketplace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GB" sz="1800"/>
              <a:t>(this slide by Klaus Illmayer, DARIAH/OEAW, SSHOC WP7)</a:t>
            </a:r>
            <a:endParaRPr sz="1800"/>
          </a:p>
        </p:txBody>
      </p:sp>
      <p:sp>
        <p:nvSpPr>
          <p:cNvPr id="174" name="Google Shape;174;p22"/>
          <p:cNvSpPr txBox="1"/>
          <p:nvPr>
            <p:ph idx="1" type="body"/>
          </p:nvPr>
        </p:nvSpPr>
        <p:spPr>
          <a:xfrm>
            <a:off x="394854" y="1835456"/>
            <a:ext cx="10959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Scope of SSHOC Open Marketplace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-GB"/>
              <a:t>Collect metadata</a:t>
            </a:r>
            <a:r>
              <a:rPr lang="en-GB"/>
              <a:t> on tools, service, training material, workflows, datasets, publications (= items): a metadata catalogue by its own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/>
              <a:t>Addresses researchers from the </a:t>
            </a:r>
            <a:r>
              <a:rPr b="1" lang="en-GB"/>
              <a:t>humanities</a:t>
            </a:r>
            <a:r>
              <a:rPr lang="en-GB"/>
              <a:t> and </a:t>
            </a:r>
            <a:r>
              <a:rPr b="1" lang="en-GB"/>
              <a:t>social sciences</a:t>
            </a:r>
            <a:endParaRPr b="1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/>
              <a:t>Aims to </a:t>
            </a:r>
            <a:r>
              <a:rPr b="1" lang="en-GB"/>
              <a:t>support</a:t>
            </a:r>
            <a:r>
              <a:rPr lang="en-GB"/>
              <a:t> the usage of </a:t>
            </a:r>
            <a:r>
              <a:rPr b="1" lang="en-GB"/>
              <a:t>digital methods</a:t>
            </a:r>
            <a:r>
              <a:rPr lang="en-GB"/>
              <a:t> and allow to </a:t>
            </a:r>
            <a:r>
              <a:rPr b="1" lang="en-GB"/>
              <a:t>discover</a:t>
            </a:r>
            <a:r>
              <a:rPr lang="en-GB"/>
              <a:t>/</a:t>
            </a:r>
            <a:r>
              <a:rPr b="1" lang="en-GB"/>
              <a:t>point</a:t>
            </a:r>
            <a:r>
              <a:rPr lang="en-GB"/>
              <a:t> to (new) tools/approaches/findings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/>
              <a:t>Rely on </a:t>
            </a:r>
            <a:r>
              <a:rPr b="1" lang="en-GB"/>
              <a:t>curated</a:t>
            </a:r>
            <a:r>
              <a:rPr lang="en-GB"/>
              <a:t> items: Curators generate </a:t>
            </a:r>
            <a:r>
              <a:rPr b="1" lang="en-GB"/>
              <a:t>high-quality metadata</a:t>
            </a:r>
            <a:r>
              <a:rPr lang="en-GB"/>
              <a:t> based on initial ingestions from sources (amongst others: metadata catalogues)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-GB"/>
              <a:t>Relate</a:t>
            </a:r>
            <a:r>
              <a:rPr lang="en-GB"/>
              <a:t> items with each others, e.g.: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GB"/>
              <a:t>Ingest a list of tools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GB"/>
              <a:t>Ingest publications and relate to tools: if a tool is mentioned in a publication create a relation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-GB"/>
              <a:t>Enrich</a:t>
            </a:r>
            <a:r>
              <a:rPr lang="en-GB"/>
              <a:t> items (by using different sources), e.g. identify research community where an item belongs to or is used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394855" y="783400"/>
            <a:ext cx="10959000" cy="13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SSHOC Task 3.5 next steps</a:t>
            </a:r>
            <a:endParaRPr/>
          </a:p>
        </p:txBody>
      </p:sp>
      <p:sp>
        <p:nvSpPr>
          <p:cNvPr id="180" name="Google Shape;180;p23"/>
          <p:cNvSpPr txBox="1"/>
          <p:nvPr>
            <p:ph idx="1" type="body"/>
          </p:nvPr>
        </p:nvSpPr>
        <p:spPr>
          <a:xfrm>
            <a:off x="394854" y="1835456"/>
            <a:ext cx="10959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Define a template for ‘recipes’ i.e. the descriptions of more complex (multi-tool/service/locally deployed source code) workflows.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Provide Conversion Hub using the same technological solution as the SSHOC training toolkit: Drupal 9 and its ecosystem Search API. 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Plan and organise both technical maintenance (Drupal) and content maintenance (the descriptions). 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Develop new solutions depending on gaps, priorities and resources.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type="title"/>
          </p:nvPr>
        </p:nvSpPr>
        <p:spPr>
          <a:xfrm>
            <a:off x="124692" y="134406"/>
            <a:ext cx="8302336" cy="3740727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GB"/>
              <a:t>Thank you for your attention!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GB" sz="2000"/>
              <a:t>mari.kleemola@tuni.fi</a:t>
            </a:r>
            <a:endParaRPr sz="2000"/>
          </a:p>
        </p:txBody>
      </p:sp>
      <p:sp>
        <p:nvSpPr>
          <p:cNvPr id="186" name="Google Shape;186;p24"/>
          <p:cNvSpPr/>
          <p:nvPr/>
        </p:nvSpPr>
        <p:spPr>
          <a:xfrm>
            <a:off x="124692" y="3955202"/>
            <a:ext cx="8302336" cy="2476771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732" y="4771705"/>
            <a:ext cx="665019" cy="68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0733" y="5646396"/>
            <a:ext cx="659102" cy="65910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 txBox="1"/>
          <p:nvPr/>
        </p:nvSpPr>
        <p:spPr>
          <a:xfrm>
            <a:off x="1080652" y="4925159"/>
            <a:ext cx="32835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https://www.sshopencloud.eu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1086998" y="5773067"/>
            <a:ext cx="328352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info@sshopencloud.eu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2975" y="4859903"/>
            <a:ext cx="663242" cy="663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12975" y="5649196"/>
            <a:ext cx="663242" cy="66324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 txBox="1"/>
          <p:nvPr/>
        </p:nvSpPr>
        <p:spPr>
          <a:xfrm>
            <a:off x="5660366" y="4976073"/>
            <a:ext cx="2451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@SSHOpenCloud</a:t>
            </a:r>
            <a:endParaRPr b="1" i="0" sz="18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5676215" y="5766262"/>
            <a:ext cx="2435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/in/sshopencloud</a:t>
            </a:r>
            <a:endParaRPr b="1" i="0" sz="18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330732" y="4115340"/>
            <a:ext cx="3433095" cy="47200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A4B86"/>
              </a:gs>
              <a:gs pos="48000">
                <a:srgbClr val="4875C5"/>
              </a:gs>
              <a:gs pos="100000">
                <a:srgbClr val="8DA9DB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686339" y="4115340"/>
            <a:ext cx="3283528" cy="437061"/>
          </a:xfrm>
          <a:prstGeom prst="rect">
            <a:avLst/>
          </a:prstGeom>
          <a:noFill/>
          <a:ln>
            <a:noFill/>
          </a:ln>
          <a:effectLst>
            <a:outerShdw blurRad="142875" rotWithShape="0" algn="r" dir="10920000" dist="38100">
              <a:srgbClr val="000000">
                <a:alpha val="4823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Join our community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8702871" y="5710"/>
            <a:ext cx="3488391" cy="25547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/>
          <p:nvPr/>
        </p:nvSpPr>
        <p:spPr>
          <a:xfrm>
            <a:off x="9480617" y="5834462"/>
            <a:ext cx="2711383" cy="10235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2"/>
          <p:cNvSpPr/>
          <p:nvPr/>
        </p:nvSpPr>
        <p:spPr>
          <a:xfrm>
            <a:off x="19581" y="6436196"/>
            <a:ext cx="9301400" cy="4154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2"/>
          <p:cNvGrpSpPr/>
          <p:nvPr/>
        </p:nvGrpSpPr>
        <p:grpSpPr>
          <a:xfrm>
            <a:off x="19581" y="74462"/>
            <a:ext cx="12192000" cy="6653358"/>
            <a:chOff x="19581" y="82929"/>
            <a:chExt cx="12192000" cy="6653358"/>
          </a:xfrm>
        </p:grpSpPr>
        <p:sp>
          <p:nvSpPr>
            <p:cNvPr id="81" name="Google Shape;81;p12"/>
            <p:cNvSpPr txBox="1"/>
            <p:nvPr/>
          </p:nvSpPr>
          <p:spPr>
            <a:xfrm>
              <a:off x="3467979" y="3017124"/>
              <a:ext cx="3360493" cy="645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Duration: </a:t>
              </a:r>
              <a:r>
                <a:rPr b="1" i="0" lang="en-GB" sz="18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40 months </a:t>
              </a:r>
              <a:br>
                <a:rPr b="1" i="0" lang="en-GB" sz="18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GB" sz="14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(January 2019 – 30 April 2022)</a:t>
              </a:r>
              <a:endPara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2" name="Google Shape;82;p12"/>
            <p:cNvCxnSpPr/>
            <p:nvPr/>
          </p:nvCxnSpPr>
          <p:spPr>
            <a:xfrm flipH="1">
              <a:off x="7031020" y="2808092"/>
              <a:ext cx="6355" cy="1070863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3" name="Google Shape;83;p12"/>
            <p:cNvSpPr txBox="1"/>
            <p:nvPr/>
          </p:nvSpPr>
          <p:spPr>
            <a:xfrm>
              <a:off x="1047483" y="2029150"/>
              <a:ext cx="3090557" cy="1374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Partners:</a:t>
              </a:r>
              <a:r>
                <a:rPr b="0" i="0" lang="en-GB" sz="18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GB" sz="18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45 </a:t>
              </a:r>
              <a:br>
                <a:rPr b="0" i="0" lang="en-GB" sz="18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GB" sz="14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(20 beneficiaries + 25 LTPs)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SSH ESFRI Landmarks and Projects </a:t>
              </a:r>
              <a:br>
                <a:rPr b="1" i="0" lang="en-GB" sz="12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GB" sz="12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&amp; international SSH data infrastructures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4" name="Google Shape;84;p12"/>
            <p:cNvCxnSpPr/>
            <p:nvPr/>
          </p:nvCxnSpPr>
          <p:spPr>
            <a:xfrm>
              <a:off x="8933664" y="2308072"/>
              <a:ext cx="0" cy="1570883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" name="Google Shape;85;p12"/>
            <p:cNvCxnSpPr/>
            <p:nvPr/>
          </p:nvCxnSpPr>
          <p:spPr>
            <a:xfrm>
              <a:off x="5106966" y="3575825"/>
              <a:ext cx="0" cy="30313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6" name="Google Shape;86;p12"/>
            <p:cNvSpPr txBox="1"/>
            <p:nvPr/>
          </p:nvSpPr>
          <p:spPr>
            <a:xfrm>
              <a:off x="5892234" y="2200601"/>
              <a:ext cx="2109894" cy="645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Project budget: </a:t>
              </a:r>
              <a:br>
                <a:rPr b="0" i="0" lang="en-GB" sz="18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GB" sz="16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€ 14,455,594.08</a:t>
              </a:r>
              <a:endParaRPr b="1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2"/>
            <p:cNvSpPr txBox="1"/>
            <p:nvPr/>
          </p:nvSpPr>
          <p:spPr>
            <a:xfrm>
              <a:off x="8002128" y="1364128"/>
              <a:ext cx="3967843" cy="10391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Type of action &amp; funding: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Arial"/>
                <a:buNone/>
              </a:pPr>
              <a:r>
                <a:rPr b="1" i="0" lang="en-GB" sz="16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Research and Innovation action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(INFRAEOSC-04-2018) </a:t>
              </a:r>
              <a:endPara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2"/>
            <p:cNvSpPr/>
            <p:nvPr/>
          </p:nvSpPr>
          <p:spPr>
            <a:xfrm>
              <a:off x="19581" y="4143323"/>
              <a:ext cx="12192000" cy="89408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1C436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2"/>
            <p:cNvSpPr/>
            <p:nvPr/>
          </p:nvSpPr>
          <p:spPr>
            <a:xfrm>
              <a:off x="736881" y="3958944"/>
              <a:ext cx="1169043" cy="1169043"/>
            </a:xfrm>
            <a:prstGeom prst="ellipse">
              <a:avLst/>
            </a:prstGeom>
            <a:gradFill>
              <a:gsLst>
                <a:gs pos="0">
                  <a:srgbClr val="FFF9F3"/>
                </a:gs>
                <a:gs pos="79000">
                  <a:schemeClr val="accent1"/>
                </a:gs>
                <a:gs pos="99000">
                  <a:schemeClr val="accent1"/>
                </a:gs>
                <a:gs pos="100000">
                  <a:schemeClr val="lt1"/>
                </a:gs>
              </a:gsLst>
              <a:lin ang="2700000" scaled="0"/>
            </a:gradFill>
            <a:ln cap="rnd" cmpd="sng" w="130175">
              <a:solidFill>
                <a:srgbClr val="FFF9F3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0" sx="93000" rotWithShape="0" algn="ctr" dir="4980000" dist="190500" sy="93000">
                <a:srgbClr val="000000">
                  <a:alpha val="8745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2"/>
            <p:cNvSpPr/>
            <p:nvPr/>
          </p:nvSpPr>
          <p:spPr>
            <a:xfrm>
              <a:off x="2623223" y="3958944"/>
              <a:ext cx="1169043" cy="1169043"/>
            </a:xfrm>
            <a:prstGeom prst="ellipse">
              <a:avLst/>
            </a:prstGeom>
            <a:gradFill>
              <a:gsLst>
                <a:gs pos="0">
                  <a:srgbClr val="FFF9F3"/>
                </a:gs>
                <a:gs pos="79000">
                  <a:schemeClr val="accent1"/>
                </a:gs>
                <a:gs pos="99000">
                  <a:schemeClr val="accent1"/>
                </a:gs>
                <a:gs pos="100000">
                  <a:schemeClr val="lt1"/>
                </a:gs>
              </a:gsLst>
              <a:lin ang="2700000" scaled="0"/>
            </a:gradFill>
            <a:ln cap="rnd" cmpd="sng" w="130175">
              <a:solidFill>
                <a:srgbClr val="FFF9F3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0" sx="93000" rotWithShape="0" algn="ctr" dir="4980000" dist="190500" sy="93000">
                <a:srgbClr val="000000">
                  <a:alpha val="8745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2"/>
            <p:cNvSpPr/>
            <p:nvPr/>
          </p:nvSpPr>
          <p:spPr>
            <a:xfrm>
              <a:off x="6428511" y="3958944"/>
              <a:ext cx="1169043" cy="1169043"/>
            </a:xfrm>
            <a:prstGeom prst="ellipse">
              <a:avLst/>
            </a:prstGeom>
            <a:gradFill>
              <a:gsLst>
                <a:gs pos="0">
                  <a:srgbClr val="FFF9F3"/>
                </a:gs>
                <a:gs pos="79000">
                  <a:schemeClr val="accent1"/>
                </a:gs>
                <a:gs pos="99000">
                  <a:schemeClr val="accent1"/>
                </a:gs>
                <a:gs pos="100000">
                  <a:schemeClr val="lt1"/>
                </a:gs>
              </a:gsLst>
              <a:lin ang="2700000" scaled="0"/>
            </a:gradFill>
            <a:ln cap="rnd" cmpd="sng" w="130175">
              <a:solidFill>
                <a:srgbClr val="FFF9F3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0" sx="93000" rotWithShape="0" algn="ctr" dir="4980000" dist="190500" sy="93000">
                <a:srgbClr val="000000">
                  <a:alpha val="8745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2"/>
            <p:cNvSpPr/>
            <p:nvPr/>
          </p:nvSpPr>
          <p:spPr>
            <a:xfrm>
              <a:off x="4525867" y="3964727"/>
              <a:ext cx="1169043" cy="1169043"/>
            </a:xfrm>
            <a:prstGeom prst="ellipse">
              <a:avLst/>
            </a:prstGeom>
            <a:gradFill>
              <a:gsLst>
                <a:gs pos="0">
                  <a:srgbClr val="FFF9F3"/>
                </a:gs>
                <a:gs pos="79000">
                  <a:schemeClr val="accent1"/>
                </a:gs>
                <a:gs pos="99000">
                  <a:schemeClr val="accent1"/>
                </a:gs>
                <a:gs pos="100000">
                  <a:schemeClr val="lt1"/>
                </a:gs>
              </a:gsLst>
              <a:lin ang="2700000" scaled="0"/>
            </a:gradFill>
            <a:ln cap="rnd" cmpd="sng" w="130175">
              <a:solidFill>
                <a:srgbClr val="FFF9F3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0" sx="93000" rotWithShape="0" algn="ctr" dir="4980000" dist="190500" sy="93000">
                <a:srgbClr val="000000">
                  <a:alpha val="8745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2"/>
            <p:cNvSpPr/>
            <p:nvPr/>
          </p:nvSpPr>
          <p:spPr>
            <a:xfrm>
              <a:off x="8331155" y="3958944"/>
              <a:ext cx="1169043" cy="1169043"/>
            </a:xfrm>
            <a:prstGeom prst="ellipse">
              <a:avLst/>
            </a:prstGeom>
            <a:gradFill>
              <a:gsLst>
                <a:gs pos="0">
                  <a:srgbClr val="FFF9F3"/>
                </a:gs>
                <a:gs pos="79000">
                  <a:schemeClr val="accent1"/>
                </a:gs>
                <a:gs pos="99000">
                  <a:schemeClr val="accent1"/>
                </a:gs>
                <a:gs pos="100000">
                  <a:schemeClr val="lt1"/>
                </a:gs>
              </a:gsLst>
              <a:lin ang="2700000" scaled="0"/>
            </a:gradFill>
            <a:ln cap="rnd" cmpd="sng" w="130175">
              <a:solidFill>
                <a:srgbClr val="FFF9F3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0" sx="93000" rotWithShape="0" algn="ctr" dir="4980000" dist="190500" sy="93000">
                <a:srgbClr val="000000">
                  <a:alpha val="8745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2"/>
            <p:cNvSpPr/>
            <p:nvPr/>
          </p:nvSpPr>
          <p:spPr>
            <a:xfrm>
              <a:off x="10233799" y="3958944"/>
              <a:ext cx="1244719" cy="1169043"/>
            </a:xfrm>
            <a:prstGeom prst="ellipse">
              <a:avLst/>
            </a:prstGeom>
            <a:gradFill>
              <a:gsLst>
                <a:gs pos="0">
                  <a:srgbClr val="FFF9F3"/>
                </a:gs>
                <a:gs pos="79000">
                  <a:schemeClr val="accent1"/>
                </a:gs>
                <a:gs pos="99000">
                  <a:schemeClr val="accent1"/>
                </a:gs>
                <a:gs pos="100000">
                  <a:schemeClr val="lt1"/>
                </a:gs>
              </a:gsLst>
              <a:lin ang="2700000" scaled="0"/>
            </a:gradFill>
            <a:ln cap="rnd" cmpd="sng" w="130175">
              <a:solidFill>
                <a:srgbClr val="FFF9F3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0" sx="93000" rotWithShape="0" algn="ctr" dir="4980000" dist="190500" sy="93000">
                <a:srgbClr val="000000">
                  <a:alpha val="8745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Document" id="95" name="Google Shape;95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34256" y="4159811"/>
              <a:ext cx="786725" cy="7829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ildren" id="96" name="Google Shape;96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66846" y="4112369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World" id="97" name="Google Shape;97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398958" y="408999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larm Clock" id="98" name="Google Shape;98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666445" y="409848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ecklist" id="99" name="Google Shape;99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34300" y="4168579"/>
              <a:ext cx="774204" cy="77420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0" name="Google Shape;100;p12"/>
            <p:cNvCxnSpPr/>
            <p:nvPr/>
          </p:nvCxnSpPr>
          <p:spPr>
            <a:xfrm>
              <a:off x="3207744" y="3167668"/>
              <a:ext cx="0" cy="723318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1" name="Google Shape;101;p12"/>
            <p:cNvCxnSpPr/>
            <p:nvPr/>
          </p:nvCxnSpPr>
          <p:spPr>
            <a:xfrm>
              <a:off x="10874146" y="3285534"/>
              <a:ext cx="0" cy="5607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2" name="Google Shape;102;p12"/>
            <p:cNvSpPr txBox="1"/>
            <p:nvPr/>
          </p:nvSpPr>
          <p:spPr>
            <a:xfrm>
              <a:off x="9248968" y="2717815"/>
              <a:ext cx="2579006" cy="645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Project website: </a:t>
              </a:r>
              <a:r>
                <a:rPr b="1" i="0" lang="en-GB" sz="16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www.SSHopencloud.eu</a:t>
              </a:r>
              <a:endParaRPr b="1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3" name="Google Shape;103;p12"/>
            <p:cNvCxnSpPr/>
            <p:nvPr/>
          </p:nvCxnSpPr>
          <p:spPr>
            <a:xfrm>
              <a:off x="1321402" y="5189740"/>
              <a:ext cx="0" cy="202067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4" name="Google Shape;104;p12"/>
            <p:cNvSpPr txBox="1"/>
            <p:nvPr/>
          </p:nvSpPr>
          <p:spPr>
            <a:xfrm>
              <a:off x="679462" y="5436013"/>
              <a:ext cx="11033902" cy="13002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Objectives: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56594" lvl="0" marL="156594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0" i="0" lang="en-GB" sz="12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creating the social sciences and humanities </a:t>
              </a:r>
              <a:r>
                <a:rPr b="1" i="0" lang="en-GB" sz="12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(SSH) </a:t>
              </a:r>
              <a:r>
                <a:rPr b="0" i="0" lang="en-GB" sz="12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part of European Open Science Cloud </a:t>
              </a:r>
              <a:r>
                <a:rPr b="1" i="0" lang="en-GB" sz="12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(EOSC)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56594" lvl="0" marL="156594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0" i="0" lang="en-GB" sz="12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maximising </a:t>
              </a:r>
              <a:r>
                <a:rPr b="1" i="0" lang="en-GB" sz="12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re-use</a:t>
              </a:r>
              <a:r>
                <a:rPr b="0" i="0" lang="en-GB" sz="12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 through </a:t>
              </a:r>
              <a:r>
                <a:rPr b="1" i="0" lang="en-GB" sz="12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Open Science </a:t>
              </a:r>
              <a:r>
                <a:rPr b="0" i="0" lang="en-GB" sz="12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and</a:t>
              </a:r>
              <a:r>
                <a:rPr b="1" i="0" lang="en-GB" sz="12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 FAIR </a:t>
              </a:r>
              <a:r>
                <a:rPr b="0" i="0" lang="en-GB" sz="12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principles </a:t>
              </a:r>
              <a:r>
                <a:rPr b="0" i="0" lang="en-GB" sz="12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(standards, common catalogue, access control, semantic techniques, training)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56594" lvl="0" marL="156594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0" i="0" lang="en-GB" sz="12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interconnecting existing and new infrastructures </a:t>
              </a:r>
              <a:r>
                <a:rPr b="0" i="0" lang="en-GB" sz="12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(clustered cloud infrastructure)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56594" lvl="0" marL="156594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0" i="0" lang="en-GB" sz="12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establishing appropriate </a:t>
              </a:r>
              <a:r>
                <a:rPr b="1" i="0" lang="en-GB" sz="12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governance model </a:t>
              </a:r>
              <a:r>
                <a:rPr b="0" i="0" lang="en-GB" sz="12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for SSH-EOSC</a:t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https://lh6.googleusercontent.com/UzoYP7YtcqfaVaIJjrlJpuJKziRugeMOCcHcdw1m--SdP1IvtR7IGgQDO4eSQdvkhW6YjH0UQPN0IcvXD5fxtQJWU2hh-JyMht03X_KIVZDS2bCw1n1uVQBS9_nGGeVVJm0VnL3j" id="105" name="Google Shape;105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403037" y="82929"/>
              <a:ext cx="4360836" cy="18122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12"/>
            <p:cNvSpPr/>
            <p:nvPr/>
          </p:nvSpPr>
          <p:spPr>
            <a:xfrm>
              <a:off x="365073" y="422398"/>
              <a:ext cx="113845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GB" sz="20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Project: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7" name="Google Shape;107;p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949929" y="380453"/>
              <a:ext cx="3175000" cy="90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608851" y="4152362"/>
              <a:ext cx="857047" cy="8570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 txBox="1"/>
          <p:nvPr>
            <p:ph type="title"/>
          </p:nvPr>
        </p:nvSpPr>
        <p:spPr>
          <a:xfrm>
            <a:off x="394850" y="692900"/>
            <a:ext cx="109590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GB"/>
              <a:t>Metadata format diversity within SSH</a:t>
            </a:r>
            <a:endParaRPr/>
          </a:p>
        </p:txBody>
      </p:sp>
      <p:sp>
        <p:nvSpPr>
          <p:cNvPr id="114" name="Google Shape;114;p13"/>
          <p:cNvSpPr txBox="1"/>
          <p:nvPr>
            <p:ph idx="1" type="body"/>
          </p:nvPr>
        </p:nvSpPr>
        <p:spPr>
          <a:xfrm>
            <a:off x="394850" y="1865950"/>
            <a:ext cx="10595400" cy="4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Metadata: data used to describe, to give a meaning to other data (research data) so that we can take action on it; these actions may be human or machine mediated.</a:t>
            </a:r>
            <a:endParaRPr sz="2600"/>
          </a:p>
          <a:p>
            <a: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SSHOC metadata landscape is heterogeneous: in our interviews, 19 metadata standards were explicitly mentioned as being used.</a:t>
            </a:r>
            <a:endParaRPr sz="2600"/>
          </a:p>
          <a:p>
            <a: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When asked to limit to the two most important metadata standards, the informants still gave 11 different standards.</a:t>
            </a:r>
            <a:endParaRPr sz="2600"/>
          </a:p>
          <a:p>
            <a:pPr indent="-50793" lvl="0" marL="22859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50792" lvl="0" marL="22859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GB" sz="1900"/>
              <a:t>Broeder, Daan, Trippel, Thorsten, Degl'Innocenti, Emiliano, Giacomi, Roberta, Sanesi, Maurizio, Kleemola, Mari, … Ďurčo, Matej. (2019). SSHOC D3.1 Report on SSHOC (meta)data interoperability problems (Version v1.0). Zenodo. </a:t>
            </a:r>
            <a:r>
              <a:rPr lang="en-GB" sz="1900" u="sng">
                <a:solidFill>
                  <a:schemeClr val="hlink"/>
                </a:solidFill>
                <a:hlinkClick r:id="rId3"/>
              </a:rPr>
              <a:t>https://doi.org/10.5281/zenodo.3569867</a:t>
            </a:r>
            <a:r>
              <a:rPr lang="en-GB" sz="1900"/>
              <a:t> </a:t>
            </a:r>
            <a:endParaRPr sz="1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/>
          <p:nvPr>
            <p:ph type="title"/>
          </p:nvPr>
        </p:nvSpPr>
        <p:spPr>
          <a:xfrm>
            <a:off x="394850" y="705950"/>
            <a:ext cx="10959000" cy="10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The use cases</a:t>
            </a:r>
            <a:endParaRPr/>
          </a:p>
        </p:txBody>
      </p:sp>
      <p:sp>
        <p:nvSpPr>
          <p:cNvPr id="120" name="Google Shape;120;p14"/>
          <p:cNvSpPr txBox="1"/>
          <p:nvPr>
            <p:ph idx="1" type="body"/>
          </p:nvPr>
        </p:nvSpPr>
        <p:spPr>
          <a:xfrm>
            <a:off x="394850" y="1835450"/>
            <a:ext cx="10959000" cy="45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Domain, community or discipline specific use of data (R in FAIR)</a:t>
            </a:r>
            <a:endParaRPr sz="2700"/>
          </a:p>
          <a:p>
            <a:pPr indent="-4000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GB" sz="2700"/>
              <a:t>Need expressive metadata standards with high level of detail tailored to local needs</a:t>
            </a:r>
            <a:endParaRPr sz="2700"/>
          </a:p>
          <a:p>
            <a:pPr indent="-4000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Inter-disciplinary or discovery across systems (F and I in FAIR)</a:t>
            </a:r>
            <a:endParaRPr sz="2700"/>
          </a:p>
          <a:p>
            <a:pPr indent="-4000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-GB" sz="2700"/>
              <a:t>simple, clear metadata with high level of granularity (study or collection level)</a:t>
            </a:r>
            <a:endParaRPr sz="2700"/>
          </a:p>
          <a:p>
            <a:pPr indent="-4000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Interestingly, there seems to be no “middle ground”</a:t>
            </a:r>
            <a:endParaRPr sz="27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700"/>
          </a:p>
          <a:p>
            <a:pPr indent="-4000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GB" sz="2700"/>
              <a:t>SSHOC recommendation is to use both: domain-specific standards for expressivity and common standards for data findability and basic interoperability</a:t>
            </a:r>
            <a:endParaRPr sz="2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>
            <p:ph type="title"/>
          </p:nvPr>
        </p:nvSpPr>
        <p:spPr>
          <a:xfrm>
            <a:off x="394850" y="660625"/>
            <a:ext cx="109590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GB"/>
              <a:t>SSHOC Recommended standards by domain/community </a:t>
            </a:r>
            <a:endParaRPr/>
          </a:p>
        </p:txBody>
      </p:sp>
      <p:sp>
        <p:nvSpPr>
          <p:cNvPr id="126" name="Google Shape;126;p15"/>
          <p:cNvSpPr txBox="1"/>
          <p:nvPr>
            <p:ph idx="1" type="body"/>
          </p:nvPr>
        </p:nvSpPr>
        <p:spPr>
          <a:xfrm>
            <a:off x="394850" y="-3283206"/>
            <a:ext cx="10959000" cy="3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793" lvl="0" marL="22859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50793" lvl="0" marL="22859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50793" lvl="0" marL="22859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50793" lvl="0" marL="22859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50793" lvl="0" marL="22859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50793" lvl="0" marL="22859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50793" lvl="0" marL="22859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50793" lvl="0" marL="22859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50793" lvl="0" marL="22859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graphicFrame>
        <p:nvGraphicFramePr>
          <p:cNvPr id="127" name="Google Shape;127;p15"/>
          <p:cNvGraphicFramePr/>
          <p:nvPr/>
        </p:nvGraphicFramePr>
        <p:xfrm>
          <a:off x="527225" y="1419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{C2768E5C-89FD-448A-BF99-2B1D062B14F0}</a:tableStyleId>
              </a:tblPr>
              <a:tblGrid>
                <a:gridCol w="3572000"/>
                <a:gridCol w="5416375"/>
              </a:tblGrid>
              <a:tr h="505075">
                <a:tc>
                  <a:txBody>
                    <a:bodyPr/>
                    <a:lstStyle/>
                    <a:p>
                      <a:pPr indent="-50793" lvl="0" marL="228593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600" u="none" cap="none" strike="noStrike">
                          <a:solidFill>
                            <a:schemeClr val="accent1"/>
                          </a:solidFill>
                        </a:rPr>
                        <a:t>All 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50793" lvl="0" marL="228593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600" u="none" cap="none" strike="noStrike">
                          <a:solidFill>
                            <a:schemeClr val="accent1"/>
                          </a:solidFill>
                        </a:rPr>
                        <a:t>Dublin Core, relaxed* DataCite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801675">
                <a:tc>
                  <a:txBody>
                    <a:bodyPr/>
                    <a:lstStyle/>
                    <a:p>
                      <a:pPr indent="-50793" lvl="0" marL="228593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600" u="none" cap="none" strike="noStrike">
                          <a:solidFill>
                            <a:schemeClr val="accent1"/>
                          </a:solidFill>
                        </a:rPr>
                        <a:t>Social Sciences / </a:t>
                      </a:r>
                      <a:br>
                        <a:rPr lang="en-GB" sz="2600" u="none" cap="none" strike="noStrike">
                          <a:solidFill>
                            <a:schemeClr val="accent1"/>
                          </a:solidFill>
                        </a:rPr>
                      </a:br>
                      <a:r>
                        <a:rPr lang="en-GB" sz="2300" u="none" cap="none" strike="noStrike">
                          <a:solidFill>
                            <a:schemeClr val="accent1"/>
                          </a:solidFill>
                        </a:rPr>
                        <a:t>CESSDA, ESS, SHARE</a:t>
                      </a:r>
                      <a:endParaRPr sz="9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50793" lvl="0" marL="228593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600" u="none" cap="none" strike="noStrike">
                          <a:solidFill>
                            <a:schemeClr val="accent1"/>
                          </a:solidFill>
                        </a:rPr>
                        <a:t>DDI Codebook, DDI Lifecycle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837625">
                <a:tc>
                  <a:txBody>
                    <a:bodyPr/>
                    <a:lstStyle/>
                    <a:p>
                      <a:pPr indent="-50793" lvl="0" marL="228593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600" u="none" cap="none" strike="noStrike">
                          <a:solidFill>
                            <a:schemeClr val="accent1"/>
                          </a:solidFill>
                        </a:rPr>
                        <a:t>Heritage Sciences / </a:t>
                      </a:r>
                      <a:br>
                        <a:rPr lang="en-GB" sz="2600" u="none" cap="none" strike="noStrike">
                          <a:solidFill>
                            <a:schemeClr val="accent1"/>
                          </a:solidFill>
                        </a:rPr>
                      </a:br>
                      <a:r>
                        <a:rPr lang="en-GB" sz="2300" u="none" cap="none" strike="noStrike">
                          <a:solidFill>
                            <a:schemeClr val="accent1"/>
                          </a:solidFill>
                        </a:rPr>
                        <a:t>E-RIHS</a:t>
                      </a:r>
                      <a:endParaRPr sz="9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50793" lvl="0" marL="228593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GB" sz="2600" u="none" cap="none" strike="noStrike">
                          <a:solidFill>
                            <a:schemeClr val="accent1"/>
                          </a:solidFill>
                        </a:rPr>
                        <a:t>CIDOC-CRM (and its extensions, especially PEM)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801675">
                <a:tc>
                  <a:txBody>
                    <a:bodyPr/>
                    <a:lstStyle/>
                    <a:p>
                      <a:pPr indent="-50793" lvl="0" marL="228593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600" u="none" cap="none" strike="noStrike">
                          <a:solidFill>
                            <a:schemeClr val="accent1"/>
                          </a:solidFill>
                        </a:rPr>
                        <a:t>Language Sciences / </a:t>
                      </a:r>
                      <a:r>
                        <a:rPr lang="en-GB" sz="2300" u="none" cap="none" strike="noStrike">
                          <a:solidFill>
                            <a:schemeClr val="accent1"/>
                          </a:solidFill>
                        </a:rPr>
                        <a:t>CLARIN</a:t>
                      </a:r>
                      <a:endParaRPr sz="9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50793" lvl="0" marL="228593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600" u="none" cap="none" strike="noStrike">
                          <a:solidFill>
                            <a:schemeClr val="accent1"/>
                          </a:solidFill>
                        </a:rPr>
                        <a:t>CMDI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1055950">
                <a:tc>
                  <a:txBody>
                    <a:bodyPr/>
                    <a:lstStyle/>
                    <a:p>
                      <a:pPr indent="-50793" lvl="0" marL="228593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600" u="none" cap="none" strike="noStrike">
                          <a:solidFill>
                            <a:schemeClr val="accent1"/>
                          </a:solidFill>
                        </a:rPr>
                        <a:t>Arts and Humanities / </a:t>
                      </a:r>
                      <a:r>
                        <a:rPr lang="en-GB" sz="2300" u="none" cap="none" strike="noStrike">
                          <a:solidFill>
                            <a:schemeClr val="accent1"/>
                          </a:solidFill>
                        </a:rPr>
                        <a:t>DARIAH</a:t>
                      </a:r>
                      <a:endParaRPr sz="9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50793" lvl="0" marL="228593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GB" sz="2600" u="none" cap="none" strike="noStrike">
                          <a:solidFill>
                            <a:schemeClr val="accent1"/>
                          </a:solidFill>
                        </a:rPr>
                        <a:t>CIDOC-CRM (and its extensions), EDM, TEI (teiHeader)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8" name="Google Shape;128;p15"/>
          <p:cNvSpPr txBox="1"/>
          <p:nvPr/>
        </p:nvSpPr>
        <p:spPr>
          <a:xfrm>
            <a:off x="9797975" y="1545225"/>
            <a:ext cx="2239200" cy="22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with the relaxation of the rule of the accepted PID types so that ARK, Handle, PURL, URN and URL are acceptable in addition to DOI (as in OpenAIRE)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666350" y="5810325"/>
            <a:ext cx="84585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addition, recommended format for expressing vocabularies: SKOS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/>
          <p:nvPr>
            <p:ph type="title"/>
          </p:nvPr>
        </p:nvSpPr>
        <p:spPr>
          <a:xfrm>
            <a:off x="394855" y="365125"/>
            <a:ext cx="10959000" cy="13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Challenges</a:t>
            </a:r>
            <a:endParaRPr/>
          </a:p>
        </p:txBody>
      </p:sp>
      <p:sp>
        <p:nvSpPr>
          <p:cNvPr id="135" name="Google Shape;135;p16"/>
          <p:cNvSpPr txBox="1"/>
          <p:nvPr>
            <p:ph idx="1" type="body"/>
          </p:nvPr>
        </p:nvSpPr>
        <p:spPr>
          <a:xfrm>
            <a:off x="394854" y="1835456"/>
            <a:ext cx="10959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Deviations from standards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Different “dialects” especially when standard is flexible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Mapping between standards is not straightforward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Loss of information in conversing from one standard to another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Non-compatibility with older versions of standards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Boundary of data and metadata can be unclear and depend on the actor’s perspectives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>
            <p:ph type="title"/>
          </p:nvPr>
        </p:nvSpPr>
        <p:spPr>
          <a:xfrm>
            <a:off x="394850" y="643975"/>
            <a:ext cx="109590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SSHOC Task 3.5 take on interoperability</a:t>
            </a:r>
            <a:endParaRPr/>
          </a:p>
        </p:txBody>
      </p:sp>
      <p:sp>
        <p:nvSpPr>
          <p:cNvPr id="141" name="Google Shape;141;p17"/>
          <p:cNvSpPr txBox="1"/>
          <p:nvPr>
            <p:ph idx="1" type="body"/>
          </p:nvPr>
        </p:nvSpPr>
        <p:spPr>
          <a:xfrm>
            <a:off x="394854" y="1835456"/>
            <a:ext cx="10959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Our approach: pragmatism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Accept the diversity 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Focus on metadata formats (syntactic interoperability)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800"/>
              <a:buChar char="●"/>
            </a:pPr>
            <a:r>
              <a:rPr lang="en-GB"/>
              <a:t>Find conversions solutions that are useful for researchers especially in a cross-disciplinary research setting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/>
          <p:nvPr>
            <p:ph type="title"/>
          </p:nvPr>
        </p:nvSpPr>
        <p:spPr>
          <a:xfrm>
            <a:off x="394850" y="683275"/>
            <a:ext cx="10959000" cy="10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Forthcoming: Conversion Hub</a:t>
            </a:r>
            <a:endParaRPr/>
          </a:p>
        </p:txBody>
      </p:sp>
      <p:sp>
        <p:nvSpPr>
          <p:cNvPr id="147" name="Google Shape;147;p18"/>
          <p:cNvSpPr txBox="1"/>
          <p:nvPr>
            <p:ph idx="1" type="body"/>
          </p:nvPr>
        </p:nvSpPr>
        <p:spPr>
          <a:xfrm>
            <a:off x="346775" y="1489299"/>
            <a:ext cx="10959000" cy="47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Data format and metadata format conversions for SSH research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Based on inventory of existing interoperability solutions (MS14, June 2020)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Inventory contains 44 solutions: 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/>
              <a:t>Accessible, ready-to-use conversion services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/>
              <a:t>Installable software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/>
              <a:t>Recipes (complex solutions)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Solutions will be described with a number of attributes mostly from schema.org (and mapped to SSCHOro)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SSHOC Switchboard can provide support in building up conversion paths and managing adaptations in-between, e.g. if a conversion service does not exist or is broken.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394855" y="365125"/>
            <a:ext cx="10959000" cy="13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Conversion Hub solutions overview</a:t>
            </a:r>
            <a:endParaRPr/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875" y="1442900"/>
            <a:ext cx="4414125" cy="350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8500" y="1442900"/>
            <a:ext cx="2925150" cy="232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3151" y="3865975"/>
            <a:ext cx="2920499" cy="232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1200" y="712452"/>
            <a:ext cx="3136875" cy="599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SHOC Theme">
  <a:themeElements>
    <a:clrScheme name="SSHO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5D89"/>
      </a:accent1>
      <a:accent2>
        <a:srgbClr val="F2983D"/>
      </a:accent2>
      <a:accent3>
        <a:srgbClr val="A5A5A5"/>
      </a:accent3>
      <a:accent4>
        <a:srgbClr val="FFC000"/>
      </a:accent4>
      <a:accent5>
        <a:srgbClr val="419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