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5143500" cx="9144000"/>
  <p:notesSz cx="6858000" cy="9144000"/>
  <p:embeddedFontLst>
    <p:embeddedFont>
      <p:font typeface="Raleway"/>
      <p:regular r:id="rId23"/>
      <p:bold r:id="rId24"/>
      <p:italic r:id="rId25"/>
      <p:boldItalic r:id="rId26"/>
    </p:embeddedFont>
    <p:embeddedFont>
      <p:font typeface="Lato"/>
      <p:regular r:id="rId27"/>
      <p:bold r:id="rId28"/>
      <p:italic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Raleway-bold.fntdata"/><Relationship Id="rId23" Type="http://schemas.openxmlformats.org/officeDocument/2006/relationships/font" Target="fonts/Raleway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aleway-boldItalic.fntdata"/><Relationship Id="rId25" Type="http://schemas.openxmlformats.org/officeDocument/2006/relationships/font" Target="fonts/Raleway-italic.fntdata"/><Relationship Id="rId28" Type="http://schemas.openxmlformats.org/officeDocument/2006/relationships/font" Target="fonts/Lato-bold.fntdata"/><Relationship Id="rId27" Type="http://schemas.openxmlformats.org/officeDocument/2006/relationships/font" Target="fonts/Lato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Lato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schemas.openxmlformats.org/officeDocument/2006/relationships/font" Target="fonts/Lato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9ef4c5fd6c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19ef4c5fd6c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9ef4c5fd6c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19ef4c5fd6c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9ef4c5fd6c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19ef4c5fd6c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9ef4c5fd6c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19ef4c5fd6c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9ef4c5fd6c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19ef4c5fd6c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9ef4c5fd6c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19ef4c5fd6c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9ef4c5fd6c_0_2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19ef4c5fd6c_0_2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1590f851e36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1590f851e36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e8b5d32750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e8b5d32750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fa8ffb8bac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fa8ffb8bac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590f851e36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590f851e36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fa8ffb8bac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fa8ffb8bac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9ef4c5fd6c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19ef4c5fd6c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9ef4c5fd6c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9ef4c5fd6c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9ef4c5fd6c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19ef4c5fd6c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9ef4c5fd6c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19ef4c5fd6c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" name="Google Shape;77;p11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9" name="Google Shape;79;p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" name="Google Shape;21;p3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" name="Google Shape;28;p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" name="Google Shape;36;p5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7" name="Google Shape;37;p5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6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46" name="Google Shape;46;p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7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53" name="Google Shape;53;p7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" name="Google Shape;59;p8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" name="Google Shape;60;p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9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67" name="Google Shape;67;p9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8" name="Google Shape;68;p9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9" name="Google Shape;69;p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72" name="Google Shape;72;p1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scholia.toolforge.org/author/Q20895785" TargetMode="External"/><Relationship Id="rId4" Type="http://schemas.openxmlformats.org/officeDocument/2006/relationships/hyperlink" Target="https://www.asp.uni-jena.de/josdes2022" TargetMode="External"/><Relationship Id="rId5" Type="http://schemas.openxmlformats.org/officeDocument/2006/relationships/hyperlink" Target="https://doi.org/10.5281/zenodo.7379199" TargetMode="External"/><Relationship Id="rId6" Type="http://schemas.openxmlformats.org/officeDocument/2006/relationships/hyperlink" Target="https://commons.wikimedia.org/wiki/File:Screenshot_of_the_Everything_is_connected_puzzle_From_poppies_to_New_York_City.png" TargetMode="External"/><Relationship Id="rId7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Relationship Id="rId4" Type="http://schemas.openxmlformats.org/officeDocument/2006/relationships/hyperlink" Target="https://commons.wikimedia.org/wiki/File:MW-edit-button.jpg" TargetMode="External"/><Relationship Id="rId9" Type="http://schemas.openxmlformats.org/officeDocument/2006/relationships/hyperlink" Target="https://w.wiki/63fS" TargetMode="External"/><Relationship Id="rId5" Type="http://schemas.openxmlformats.org/officeDocument/2006/relationships/image" Target="../media/image10.jpg"/><Relationship Id="rId6" Type="http://schemas.openxmlformats.org/officeDocument/2006/relationships/hyperlink" Target="https://w.wiki/63fR" TargetMode="External"/><Relationship Id="rId7" Type="http://schemas.openxmlformats.org/officeDocument/2006/relationships/hyperlink" Target="https://commons.wikimedia.org/wiki/File:Redigeraknapp.png" TargetMode="External"/><Relationship Id="rId8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1" Type="http://schemas.openxmlformats.org/officeDocument/2006/relationships/image" Target="../media/image17.png"/><Relationship Id="rId10" Type="http://schemas.openxmlformats.org/officeDocument/2006/relationships/hyperlink" Target="https://commons.wikimedia.org/wiki/File:Apple_Watch_running_Wikipedia.jpg" TargetMode="External"/><Relationship Id="rId13" Type="http://schemas.openxmlformats.org/officeDocument/2006/relationships/image" Target="../media/image18.png"/><Relationship Id="rId12" Type="http://schemas.openxmlformats.org/officeDocument/2006/relationships/hyperlink" Target="https://commons.wikimedia.org/wiki/File:IIABv0.5.jpg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Relationship Id="rId4" Type="http://schemas.openxmlformats.org/officeDocument/2006/relationships/hyperlink" Target="https://commons.wikimedia.org/wiki/File:Mongolian_Wikipedia_main_page_2014-08-20.png" TargetMode="External"/><Relationship Id="rId9" Type="http://schemas.openxmlformats.org/officeDocument/2006/relationships/image" Target="../media/image20.png"/><Relationship Id="rId5" Type="http://schemas.openxmlformats.org/officeDocument/2006/relationships/image" Target="../media/image16.png"/><Relationship Id="rId6" Type="http://schemas.openxmlformats.org/officeDocument/2006/relationships/hyperlink" Target="https://commons.wikimedia.org/wiki/File:WikimediaMobile_-_main.png" TargetMode="External"/><Relationship Id="rId7" Type="http://schemas.openxmlformats.org/officeDocument/2006/relationships/image" Target="../media/image12.png"/><Relationship Id="rId8" Type="http://schemas.openxmlformats.org/officeDocument/2006/relationships/hyperlink" Target="https://commons.wikimedia.org/wiki/File:Nintendo_Switch_Lite_running_Wikipedia.jpg" TargetMode="External"/></Relationships>
</file>

<file path=ppt/slides/_rels/slide13.xml.rels><?xml version="1.0" encoding="UTF-8" standalone="yes"?><Relationships xmlns="http://schemas.openxmlformats.org/package/2006/relationships"><Relationship Id="rId11" Type="http://schemas.openxmlformats.org/officeDocument/2006/relationships/image" Target="../media/image28.png"/><Relationship Id="rId10" Type="http://schemas.openxmlformats.org/officeDocument/2006/relationships/hyperlink" Target="https://commons.wikimedia.org/wiki/File:Biodiversity_Next_conference_poster_on_Wikimedia_and_iNaturalist.pdf" TargetMode="External"/><Relationship Id="rId13" Type="http://schemas.openxmlformats.org/officeDocument/2006/relationships/hyperlink" Target="https://w.wiki/3a6R" TargetMode="External"/><Relationship Id="rId12" Type="http://schemas.openxmlformats.org/officeDocument/2006/relationships/hyperlink" Target="https://w.wiki/63i9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Relationship Id="rId4" Type="http://schemas.openxmlformats.org/officeDocument/2006/relationships/hyperlink" Target="https://commons.wikimedia.org/wiki/File:Hike_between_Blue_Ridge_Parkway_and_Sherando_Lake_on_12_October_2019_41.jpg" TargetMode="External"/><Relationship Id="rId9" Type="http://schemas.openxmlformats.org/officeDocument/2006/relationships/image" Target="../media/image24.png"/><Relationship Id="rId15" Type="http://schemas.openxmlformats.org/officeDocument/2006/relationships/hyperlink" Target="https://w.wiki/4H$s" TargetMode="External"/><Relationship Id="rId14" Type="http://schemas.openxmlformats.org/officeDocument/2006/relationships/hyperlink" Target="https://w.wiki/63iD" TargetMode="External"/><Relationship Id="rId5" Type="http://schemas.openxmlformats.org/officeDocument/2006/relationships/image" Target="../media/image29.png"/><Relationship Id="rId6" Type="http://schemas.openxmlformats.org/officeDocument/2006/relationships/hyperlink" Target="https://commons.wikimedia.org/wiki/File:WLE_Austria_Logo_(transparent).svg" TargetMode="External"/><Relationship Id="rId7" Type="http://schemas.openxmlformats.org/officeDocument/2006/relationships/image" Target="../media/image22.png"/><Relationship Id="rId8" Type="http://schemas.openxmlformats.org/officeDocument/2006/relationships/hyperlink" Target="https://commons.wikimedia.org/wiki/File:LUSITANA_WLM_2011_d.svg" TargetMode="External"/></Relationships>
</file>

<file path=ppt/slides/_rels/slide14.xml.rels><?xml version="1.0" encoding="UTF-8" standalone="yes"?><Relationships xmlns="http://schemas.openxmlformats.org/package/2006/relationships"><Relationship Id="rId11" Type="http://schemas.openxmlformats.org/officeDocument/2006/relationships/image" Target="../media/image19.png"/><Relationship Id="rId10" Type="http://schemas.openxmlformats.org/officeDocument/2006/relationships/hyperlink" Target="https://commons.wikimedia.org/wiki/File:Wikidata_Dashboard_detailed_statistics_example.png" TargetMode="External"/><Relationship Id="rId13" Type="http://schemas.openxmlformats.org/officeDocument/2006/relationships/image" Target="../media/image31.png"/><Relationship Id="rId12" Type="http://schemas.openxmlformats.org/officeDocument/2006/relationships/hyperlink" Target="https://commons.wikimedia.org/wiki/File:WikiCite_wordmark.svg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Relationship Id="rId4" Type="http://schemas.openxmlformats.org/officeDocument/2006/relationships/hyperlink" Target="https://commons.wikimedia.org/wiki/File:Wiki_Education_Foundation_logo.svg" TargetMode="External"/><Relationship Id="rId9" Type="http://schemas.openxmlformats.org/officeDocument/2006/relationships/image" Target="../media/image26.png"/><Relationship Id="rId5" Type="http://schemas.openxmlformats.org/officeDocument/2006/relationships/image" Target="../media/image25.png"/><Relationship Id="rId6" Type="http://schemas.openxmlformats.org/officeDocument/2006/relationships/hyperlink" Target="https://commons.wikimedia.org/wiki/File:Wikipedia_and_Education_User_Group_Logo_(with_text).svg" TargetMode="External"/><Relationship Id="rId7" Type="http://schemas.openxmlformats.org/officeDocument/2006/relationships/image" Target="../media/image21.png"/><Relationship Id="rId8" Type="http://schemas.openxmlformats.org/officeDocument/2006/relationships/hyperlink" Target="https://commons.wikimedia.org/wiki/File:Screenshot_of_the_Everything_is_connected_puzzle_From_poppies_to_New_York_City.png" TargetMode="External"/></Relationships>
</file>

<file path=ppt/slides/_rels/slide15.xml.rels><?xml version="1.0" encoding="UTF-8" standalone="yes"?><Relationships xmlns="http://schemas.openxmlformats.org/package/2006/relationships"><Relationship Id="rId11" Type="http://schemas.openxmlformats.org/officeDocument/2006/relationships/hyperlink" Target="https://w.wiki/63h8" TargetMode="External"/><Relationship Id="rId10" Type="http://schemas.openxmlformats.org/officeDocument/2006/relationships/hyperlink" Target="https://w.wiki/63h7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Relationship Id="rId4" Type="http://schemas.openxmlformats.org/officeDocument/2006/relationships/hyperlink" Target="https://commons.wikimedia.org/wiki/File:Viral_Phylodynamics_-_journal.pcbi.1002947.pdf" TargetMode="External"/><Relationship Id="rId9" Type="http://schemas.openxmlformats.org/officeDocument/2006/relationships/image" Target="../media/image23.png"/><Relationship Id="rId5" Type="http://schemas.openxmlformats.org/officeDocument/2006/relationships/image" Target="../media/image30.png"/><Relationship Id="rId6" Type="http://schemas.openxmlformats.org/officeDocument/2006/relationships/hyperlink" Target="https://scholia.toolforge.org/topic/Q18466271" TargetMode="External"/><Relationship Id="rId7" Type="http://schemas.openxmlformats.org/officeDocument/2006/relationships/image" Target="../media/image27.png"/><Relationship Id="rId8" Type="http://schemas.openxmlformats.org/officeDocument/2006/relationships/hyperlink" Target="https://commons.wikimedia.org/wiki/File:Animation_of_media_files_in_the_Wikimedia_Commons_category_for_animations_of_sort_algorithms,_as_of_18_September_2020.gif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/Relationships>
</file>

<file path=ppt/slides/_rels/slide17.xml.rels><?xml version="1.0" encoding="UTF-8" standalone="yes"?><Relationships xmlns="http://schemas.openxmlformats.org/package/2006/relationships"><Relationship Id="rId10" Type="http://schemas.openxmlformats.org/officeDocument/2006/relationships/hyperlink" Target="https://doi.org/10.5281/zenodo.7379199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meta.wikimedia.org/wiki/User:Daniel_Mietchen" TargetMode="External"/><Relationship Id="rId4" Type="http://schemas.openxmlformats.org/officeDocument/2006/relationships/hyperlink" Target="https://meta.wikimedia.org/wiki/Wikipedia_%26_Education_User_Group" TargetMode="External"/><Relationship Id="rId9" Type="http://schemas.openxmlformats.org/officeDocument/2006/relationships/hyperlink" Target="https://www.asp.uni-jena.de/josdes2022" TargetMode="External"/><Relationship Id="rId5" Type="http://schemas.openxmlformats.org/officeDocument/2006/relationships/hyperlink" Target="https://twitter.com/EvoMRI" TargetMode="External"/><Relationship Id="rId6" Type="http://schemas.openxmlformats.org/officeDocument/2006/relationships/hyperlink" Target="https://twitter.com/Wikidata" TargetMode="External"/><Relationship Id="rId7" Type="http://schemas.openxmlformats.org/officeDocument/2006/relationships/hyperlink" Target="https://twitter.com/WDScholia" TargetMode="External"/><Relationship Id="rId8" Type="http://schemas.openxmlformats.org/officeDocument/2006/relationships/hyperlink" Target="https://scholia.toolforge.org/author/Q20895785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hyperlink" Target="https://incubator.wikimedia.org/" TargetMode="External"/><Relationship Id="rId10" Type="http://schemas.openxmlformats.org/officeDocument/2006/relationships/hyperlink" Target="https://www.mediawiki.org/" TargetMode="External"/><Relationship Id="rId13" Type="http://schemas.openxmlformats.org/officeDocument/2006/relationships/hyperlink" Target="https://www.wikivoyage.org/" TargetMode="External"/><Relationship Id="rId12" Type="http://schemas.openxmlformats.org/officeDocument/2006/relationships/hyperlink" Target="https://wikidata.org/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Relationship Id="rId4" Type="http://schemas.openxmlformats.org/officeDocument/2006/relationships/hyperlink" Target="https://www.wikipedia.org/" TargetMode="External"/><Relationship Id="rId9" Type="http://schemas.openxmlformats.org/officeDocument/2006/relationships/hyperlink" Target="https://species.wikimedia.org/" TargetMode="External"/><Relationship Id="rId15" Type="http://schemas.openxmlformats.org/officeDocument/2006/relationships/hyperlink" Target="https://www.wiktionary.org/" TargetMode="External"/><Relationship Id="rId14" Type="http://schemas.openxmlformats.org/officeDocument/2006/relationships/hyperlink" Target="https://www.wikiversity.org/" TargetMode="External"/><Relationship Id="rId17" Type="http://schemas.openxmlformats.org/officeDocument/2006/relationships/hyperlink" Target="https://www.wikisource.org/" TargetMode="External"/><Relationship Id="rId16" Type="http://schemas.openxmlformats.org/officeDocument/2006/relationships/hyperlink" Target="https://www.wikinews.org/" TargetMode="External"/><Relationship Id="rId5" Type="http://schemas.openxmlformats.org/officeDocument/2006/relationships/hyperlink" Target="https://wikimania.wikimedia.org/" TargetMode="External"/><Relationship Id="rId19" Type="http://schemas.openxmlformats.org/officeDocument/2006/relationships/hyperlink" Target="https://meta.wikimedia.org/wiki/Special:SiteMatrix" TargetMode="External"/><Relationship Id="rId6" Type="http://schemas.openxmlformats.org/officeDocument/2006/relationships/hyperlink" Target="https://www.wikibooks.org/" TargetMode="External"/><Relationship Id="rId18" Type="http://schemas.openxmlformats.org/officeDocument/2006/relationships/hyperlink" Target="https://commons.wikimedia.org/" TargetMode="External"/><Relationship Id="rId7" Type="http://schemas.openxmlformats.org/officeDocument/2006/relationships/hyperlink" Target="https://meta.wikimedia.org/" TargetMode="External"/><Relationship Id="rId8" Type="http://schemas.openxmlformats.org/officeDocument/2006/relationships/hyperlink" Target="https://www.wikiquote.org/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commons.wikimedia.org/wiki/File:121212_2_OpenSwissKnife.png" TargetMode="External"/><Relationship Id="rId4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hyperlink" Target="https://w.wiki/63eS" TargetMode="External"/><Relationship Id="rId10" Type="http://schemas.openxmlformats.org/officeDocument/2006/relationships/hyperlink" Target="https://w.wiki/63eU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commons.wikimedia.org/wiki/File:Wikimedia_in_Education_illustration_collaboration.svg" TargetMode="External"/><Relationship Id="rId4" Type="http://schemas.openxmlformats.org/officeDocument/2006/relationships/image" Target="../media/image5.png"/><Relationship Id="rId9" Type="http://schemas.openxmlformats.org/officeDocument/2006/relationships/image" Target="../media/image6.png"/><Relationship Id="rId5" Type="http://schemas.openxmlformats.org/officeDocument/2006/relationships/image" Target="../media/image15.png"/><Relationship Id="rId6" Type="http://schemas.openxmlformats.org/officeDocument/2006/relationships/hyperlink" Target="https://w.wiki/63eT" TargetMode="External"/><Relationship Id="rId7" Type="http://schemas.openxmlformats.org/officeDocument/2006/relationships/hyperlink" Target="https://w.wiki/63eS" TargetMode="External"/><Relationship Id="rId8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w.wiki/63ec" TargetMode="External"/><Relationship Id="rId4" Type="http://schemas.openxmlformats.org/officeDocument/2006/relationships/image" Target="../media/image7.png"/><Relationship Id="rId5" Type="http://schemas.openxmlformats.org/officeDocument/2006/relationships/image" Target="../media/image15.png"/><Relationship Id="rId6" Type="http://schemas.openxmlformats.org/officeDocument/2006/relationships/image" Target="../media/image1.png"/><Relationship Id="rId7" Type="http://schemas.openxmlformats.org/officeDocument/2006/relationships/hyperlink" Target="https://w.wiki/63eb" TargetMode="External"/><Relationship Id="rId8" Type="http://schemas.openxmlformats.org/officeDocument/2006/relationships/hyperlink" Target="https://w.wiki/63ec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Relationship Id="rId4" Type="http://schemas.openxmlformats.org/officeDocument/2006/relationships/hyperlink" Target="https://w.wiki/63er" TargetMode="External"/><Relationship Id="rId9" Type="http://schemas.openxmlformats.org/officeDocument/2006/relationships/hyperlink" Target="https://w.wiki/63er" TargetMode="External"/><Relationship Id="rId5" Type="http://schemas.openxmlformats.org/officeDocument/2006/relationships/image" Target="../media/image8.jpg"/><Relationship Id="rId6" Type="http://schemas.openxmlformats.org/officeDocument/2006/relationships/hyperlink" Target="https://w.wiki/63eq" TargetMode="External"/><Relationship Id="rId7" Type="http://schemas.openxmlformats.org/officeDocument/2006/relationships/image" Target="../media/image13.jpg"/><Relationship Id="rId8" Type="http://schemas.openxmlformats.org/officeDocument/2006/relationships/hyperlink" Target="https://w.wiki/63eq" TargetMode="External"/></Relationships>
</file>

<file path=ppt/slides/_rels/slide9.xml.rels><?xml version="1.0" encoding="UTF-8" standalone="yes"?><Relationships xmlns="http://schemas.openxmlformats.org/package/2006/relationships"><Relationship Id="rId11" Type="http://schemas.openxmlformats.org/officeDocument/2006/relationships/hyperlink" Target="https://doi.org/10.1371/journal.pone.0029797" TargetMode="External"/><Relationship Id="rId10" Type="http://schemas.openxmlformats.org/officeDocument/2006/relationships/hyperlink" Target="https://commons.wikimedia.org/wiki/File:Paratype_of_Paedophryne_amauensis_(LSUMZ_95004).png" TargetMode="External"/><Relationship Id="rId13" Type="http://schemas.openxmlformats.org/officeDocument/2006/relationships/hyperlink" Target="https://commons.wikimedia.org/wiki/File:SmallestFrogComparison.png" TargetMode="External"/><Relationship Id="rId12" Type="http://schemas.openxmlformats.org/officeDocument/2006/relationships/hyperlink" Target="https://commons.wikimedia.org/wiki/File:Paedophryne_in_the_news_-_Thai.png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Relationship Id="rId4" Type="http://schemas.openxmlformats.org/officeDocument/2006/relationships/hyperlink" Target="https://w.wiki/63eq" TargetMode="External"/><Relationship Id="rId9" Type="http://schemas.openxmlformats.org/officeDocument/2006/relationships/image" Target="../media/image4.png"/><Relationship Id="rId15" Type="http://schemas.openxmlformats.org/officeDocument/2006/relationships/image" Target="../media/image11.png"/><Relationship Id="rId14" Type="http://schemas.openxmlformats.org/officeDocument/2006/relationships/hyperlink" Target="https://commons.wikimedia.org/wiki/File:SmallestFrogComparison.png" TargetMode="External"/><Relationship Id="rId17" Type="http://schemas.openxmlformats.org/officeDocument/2006/relationships/hyperlink" Target="https://w.wiki/63h$" TargetMode="External"/><Relationship Id="rId16" Type="http://schemas.openxmlformats.org/officeDocument/2006/relationships/hyperlink" Target="https://w.wiki/63hy" TargetMode="External"/><Relationship Id="rId5" Type="http://schemas.openxmlformats.org/officeDocument/2006/relationships/image" Target="../media/image13.jpg"/><Relationship Id="rId6" Type="http://schemas.openxmlformats.org/officeDocument/2006/relationships/hyperlink" Target="https://w.wiki/63eq" TargetMode="External"/><Relationship Id="rId7" Type="http://schemas.openxmlformats.org/officeDocument/2006/relationships/hyperlink" Target="https://creativecommons.org/licenses/by-sa/4.0/deed.en" TargetMode="External"/><Relationship Id="rId8" Type="http://schemas.openxmlformats.org/officeDocument/2006/relationships/hyperlink" Target="https://commons.wikimedia.org/wiki/File:Paedophryne_in_the_news_-_Thai.p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/>
          <p:nvPr>
            <p:ph type="ctrTitle"/>
          </p:nvPr>
        </p:nvSpPr>
        <p:spPr>
          <a:xfrm>
            <a:off x="350125" y="941450"/>
            <a:ext cx="8463600" cy="281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Wikimedia projects as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digital education environments</a:t>
            </a:r>
            <a:endParaRPr/>
          </a:p>
        </p:txBody>
      </p:sp>
      <p:sp>
        <p:nvSpPr>
          <p:cNvPr id="87" name="Google Shape;87;p13"/>
          <p:cNvSpPr txBox="1"/>
          <p:nvPr>
            <p:ph idx="1" type="subTitle"/>
          </p:nvPr>
        </p:nvSpPr>
        <p:spPr>
          <a:xfrm>
            <a:off x="392825" y="4239700"/>
            <a:ext cx="8605200" cy="72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3"/>
              </a:rPr>
              <a:t>Daniel Mietchen</a:t>
            </a:r>
            <a:r>
              <a:rPr lang="en-GB"/>
              <a:t> - </a:t>
            </a:r>
            <a:r>
              <a:rPr lang="en-GB" u="sng">
                <a:solidFill>
                  <a:schemeClr val="hlink"/>
                </a:solidFill>
                <a:hlinkClick r:id="rId4"/>
              </a:rPr>
              <a:t>Jena Online Symposium for Digital Education in STEM 2022</a:t>
            </a:r>
            <a:r>
              <a:rPr lang="en-GB"/>
              <a:t> - 30 November 2022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DOI: </a:t>
            </a:r>
            <a:r>
              <a:rPr lang="en-GB" u="sng">
                <a:solidFill>
                  <a:schemeClr val="hlink"/>
                </a:solidFill>
                <a:hlinkClick r:id="rId5"/>
              </a:rPr>
              <a:t>10.5281/zenodo.7379199</a:t>
            </a:r>
            <a:endParaRPr/>
          </a:p>
        </p:txBody>
      </p:sp>
      <p:pic>
        <p:nvPicPr>
          <p:cNvPr id="88" name="Google Shape;88;p13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46250" y="2465547"/>
            <a:ext cx="5392748" cy="169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2"/>
          <p:cNvSpPr txBox="1"/>
          <p:nvPr>
            <p:ph type="title"/>
          </p:nvPr>
        </p:nvSpPr>
        <p:spPr>
          <a:xfrm>
            <a:off x="1200125" y="23250"/>
            <a:ext cx="74370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Part 3:</a:t>
            </a:r>
            <a:endParaRPr/>
          </a:p>
        </p:txBody>
      </p:sp>
      <p:pic>
        <p:nvPicPr>
          <p:cNvPr descr="https://upload.wikimedia.org/wikipedia/commons/thumb/2/2d/Wikimedia_logo_family_complete-2021.svg/1024px-Wikimedia_logo_family_complete-2021.svg.png" id="177" name="Google Shape;17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42225" cy="124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2"/>
          <p:cNvSpPr txBox="1"/>
          <p:nvPr/>
        </p:nvSpPr>
        <p:spPr>
          <a:xfrm>
            <a:off x="128900" y="1124775"/>
            <a:ext cx="9015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(5) </a:t>
            </a:r>
            <a:r>
              <a:rPr lang="en-GB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Wikimedia projects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are </a:t>
            </a:r>
            <a:r>
              <a:rPr lang="en-GB">
                <a:highlight>
                  <a:srgbClr val="FFFF00"/>
                </a:highlight>
                <a:latin typeface="Lato"/>
                <a:ea typeface="Lato"/>
                <a:cs typeface="Lato"/>
                <a:sym typeface="Lato"/>
              </a:rPr>
              <a:t>open for participation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GB">
                <a:highlight>
                  <a:srgbClr val="FFFF00"/>
                </a:highlight>
                <a:latin typeface="Lato"/>
                <a:ea typeface="Lato"/>
                <a:cs typeface="Lato"/>
                <a:sym typeface="Lato"/>
              </a:rPr>
              <a:t>facilitating integration with other educational activities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.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9" name="Google Shape;179;p22"/>
          <p:cNvSpPr txBox="1"/>
          <p:nvPr>
            <p:ph type="title"/>
          </p:nvPr>
        </p:nvSpPr>
        <p:spPr>
          <a:xfrm>
            <a:off x="1200125" y="480450"/>
            <a:ext cx="83379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10 interactions between </a:t>
            </a:r>
            <a:r>
              <a:rPr lang="en-GB">
                <a:solidFill>
                  <a:schemeClr val="dk1"/>
                </a:solidFill>
              </a:rPr>
              <a:t>Wikimedia</a:t>
            </a:r>
            <a:r>
              <a:rPr lang="en-GB"/>
              <a:t> and </a:t>
            </a:r>
            <a:r>
              <a:rPr lang="en-GB">
                <a:highlight>
                  <a:srgbClr val="FFFF00"/>
                </a:highlight>
              </a:rPr>
              <a:t>education</a:t>
            </a:r>
            <a:endParaRPr>
              <a:highlight>
                <a:srgbClr val="FFFF00"/>
              </a:highlight>
            </a:endParaRPr>
          </a:p>
        </p:txBody>
      </p:sp>
      <p:pic>
        <p:nvPicPr>
          <p:cNvPr descr="https://upload.wikimedia.org/wikipedia/commons/6/67/MW-edit-button.jpg" id="180" name="Google Shape;180;p22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511775"/>
            <a:ext cx="3733800" cy="2886075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2"/>
          <p:cNvSpPr txBox="1"/>
          <p:nvPr/>
        </p:nvSpPr>
        <p:spPr>
          <a:xfrm>
            <a:off x="147300" y="4511300"/>
            <a:ext cx="8685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6"/>
              </a:rPr>
              <a:t>https://w.wiki/63fR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- 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Essentially anyone can edit the content of their choice, with or without account.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https://upload.wikimedia.org/wikipedia/commons/thumb/7/7d/Redigeraknapp.png/800px-Redigeraknapp.png" id="182" name="Google Shape;182;p22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038600" y="1511775"/>
            <a:ext cx="4953000" cy="2105025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2"/>
          <p:cNvSpPr txBox="1"/>
          <p:nvPr/>
        </p:nvSpPr>
        <p:spPr>
          <a:xfrm>
            <a:off x="4069375" y="3768625"/>
            <a:ext cx="5026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9"/>
              </a:rPr>
              <a:t>https://w.wiki/63fS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- In many cases, users can choose which language(s) to contribute in.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3"/>
          <p:cNvSpPr txBox="1"/>
          <p:nvPr>
            <p:ph type="title"/>
          </p:nvPr>
        </p:nvSpPr>
        <p:spPr>
          <a:xfrm>
            <a:off x="1200125" y="23250"/>
            <a:ext cx="74370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Part 3:</a:t>
            </a:r>
            <a:endParaRPr/>
          </a:p>
        </p:txBody>
      </p:sp>
      <p:pic>
        <p:nvPicPr>
          <p:cNvPr descr="https://upload.wikimedia.org/wikipedia/commons/thumb/2/2d/Wikimedia_logo_family_complete-2021.svg/1024px-Wikimedia_logo_family_complete-2021.svg.png" id="189" name="Google Shape;18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42225" cy="124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3"/>
          <p:cNvSpPr txBox="1"/>
          <p:nvPr/>
        </p:nvSpPr>
        <p:spPr>
          <a:xfrm>
            <a:off x="128900" y="1124775"/>
            <a:ext cx="9015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(6) </a:t>
            </a:r>
            <a:r>
              <a:rPr lang="en-GB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Wikimedia projects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are sustained by global communities, which provides </a:t>
            </a:r>
            <a:r>
              <a:rPr lang="en-GB">
                <a:highlight>
                  <a:srgbClr val="FFFF00"/>
                </a:highlight>
                <a:latin typeface="Lato"/>
                <a:ea typeface="Lato"/>
                <a:cs typeface="Lato"/>
                <a:sym typeface="Lato"/>
              </a:rPr>
              <a:t>multiple paths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for prospective contributors to get </a:t>
            </a:r>
            <a:r>
              <a:rPr lang="en-GB">
                <a:highlight>
                  <a:srgbClr val="FFFF00"/>
                </a:highlight>
                <a:latin typeface="Lato"/>
                <a:ea typeface="Lato"/>
                <a:cs typeface="Lato"/>
                <a:sym typeface="Lato"/>
              </a:rPr>
              <a:t>engaged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and to </a:t>
            </a:r>
            <a:r>
              <a:rPr lang="en-GB">
                <a:highlight>
                  <a:srgbClr val="FFFF00"/>
                </a:highlight>
                <a:latin typeface="Lato"/>
                <a:ea typeface="Lato"/>
                <a:cs typeface="Lato"/>
                <a:sym typeface="Lato"/>
              </a:rPr>
              <a:t>facilitate their own or others’ learning or teaching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.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1" name="Google Shape;191;p23"/>
          <p:cNvSpPr txBox="1"/>
          <p:nvPr>
            <p:ph type="title"/>
          </p:nvPr>
        </p:nvSpPr>
        <p:spPr>
          <a:xfrm>
            <a:off x="1200125" y="480450"/>
            <a:ext cx="83379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10 interactions between </a:t>
            </a:r>
            <a:r>
              <a:rPr lang="en-GB">
                <a:solidFill>
                  <a:schemeClr val="dk1"/>
                </a:solidFill>
              </a:rPr>
              <a:t>Wikimedia</a:t>
            </a:r>
            <a:r>
              <a:rPr lang="en-GB"/>
              <a:t> and </a:t>
            </a:r>
            <a:r>
              <a:rPr lang="en-GB">
                <a:highlight>
                  <a:srgbClr val="FFFF00"/>
                </a:highlight>
              </a:rPr>
              <a:t>education</a:t>
            </a:r>
            <a:endParaRPr>
              <a:highlight>
                <a:srgbClr val="FFFF00"/>
              </a:highlight>
            </a:endParaRPr>
          </a:p>
        </p:txBody>
      </p:sp>
      <p:sp>
        <p:nvSpPr>
          <p:cNvPr id="192" name="Google Shape;192;p23"/>
          <p:cNvSpPr txBox="1"/>
          <p:nvPr/>
        </p:nvSpPr>
        <p:spPr>
          <a:xfrm>
            <a:off x="333525" y="1767250"/>
            <a:ext cx="4098000" cy="3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Editing activities can involve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-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writing a narrative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-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entering data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-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adding references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-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adding illustrations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-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adding categories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-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write on-wiki templates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-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write Lua modules or Javascript gadgets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-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updating content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-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checking any of the above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-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improving any of the above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-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write documentation for any of the above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-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discuss any of the above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-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translating any of the above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-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…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3" name="Google Shape;193;p23"/>
          <p:cNvSpPr txBox="1"/>
          <p:nvPr/>
        </p:nvSpPr>
        <p:spPr>
          <a:xfrm>
            <a:off x="4905525" y="1767250"/>
            <a:ext cx="3535500" cy="3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Non-editing activities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-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build workflows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-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write code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-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for MediaWiki, tools, bots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-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to generate illustrations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-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organize events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-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reach out to experts, journalists or stakeholder communities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-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help build, run and maintain community organizations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-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donate funds, infrastructure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-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vote in community decisions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-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research any of the above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-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document/ teach any of the above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-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…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4"/>
          <p:cNvSpPr txBox="1"/>
          <p:nvPr>
            <p:ph type="title"/>
          </p:nvPr>
        </p:nvSpPr>
        <p:spPr>
          <a:xfrm>
            <a:off x="1200125" y="23250"/>
            <a:ext cx="74370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Part 3:</a:t>
            </a:r>
            <a:endParaRPr/>
          </a:p>
        </p:txBody>
      </p:sp>
      <p:pic>
        <p:nvPicPr>
          <p:cNvPr descr="https://upload.wikimedia.org/wikipedia/commons/thumb/2/2d/Wikimedia_logo_family_complete-2021.svg/1024px-Wikimedia_logo_family_complete-2021.svg.png" id="199" name="Google Shape;19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42225" cy="1242225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4"/>
          <p:cNvSpPr txBox="1"/>
          <p:nvPr>
            <p:ph type="title"/>
          </p:nvPr>
        </p:nvSpPr>
        <p:spPr>
          <a:xfrm>
            <a:off x="1200125" y="480450"/>
            <a:ext cx="83379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10 interactions between </a:t>
            </a:r>
            <a:r>
              <a:rPr lang="en-GB">
                <a:solidFill>
                  <a:schemeClr val="dk1"/>
                </a:solidFill>
              </a:rPr>
              <a:t>Wikimedia</a:t>
            </a:r>
            <a:r>
              <a:rPr lang="en-GB"/>
              <a:t> and </a:t>
            </a:r>
            <a:r>
              <a:rPr lang="en-GB">
                <a:highlight>
                  <a:srgbClr val="FFFF00"/>
                </a:highlight>
              </a:rPr>
              <a:t>education</a:t>
            </a:r>
            <a:endParaRPr>
              <a:highlight>
                <a:srgbClr val="FFFF00"/>
              </a:highlight>
            </a:endParaRPr>
          </a:p>
        </p:txBody>
      </p:sp>
      <p:sp>
        <p:nvSpPr>
          <p:cNvPr id="201" name="Google Shape;201;p24"/>
          <p:cNvSpPr txBox="1"/>
          <p:nvPr/>
        </p:nvSpPr>
        <p:spPr>
          <a:xfrm>
            <a:off x="128900" y="1124775"/>
            <a:ext cx="9015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(7) </a:t>
            </a:r>
            <a:r>
              <a:rPr lang="en-GB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They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are web native and accessible via mobile and desktop devices as well as offline, so they can be </a:t>
            </a:r>
            <a:r>
              <a:rPr lang="en-GB">
                <a:highlight>
                  <a:srgbClr val="FFFF00"/>
                </a:highlight>
                <a:latin typeface="Lato"/>
                <a:ea typeface="Lato"/>
                <a:cs typeface="Lato"/>
                <a:sym typeface="Lato"/>
              </a:rPr>
              <a:t>reached from many educational settings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, avoiding legal barriers or technological silos.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02" name="Google Shape;202;p2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2108475"/>
            <a:ext cx="2587370" cy="288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4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92170" y="2108475"/>
            <a:ext cx="1729576" cy="2882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4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918084" y="1651276"/>
            <a:ext cx="3540115" cy="159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4">
            <a:hlinkClick r:id="rId10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774146" y="3586125"/>
            <a:ext cx="996575" cy="1328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4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287675" y="3298100"/>
            <a:ext cx="2438300" cy="176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5"/>
          <p:cNvSpPr txBox="1"/>
          <p:nvPr/>
        </p:nvSpPr>
        <p:spPr>
          <a:xfrm>
            <a:off x="128900" y="1124775"/>
            <a:ext cx="9015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(8) Activities around </a:t>
            </a:r>
            <a:r>
              <a:rPr lang="en-GB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this digital ecosystem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can be meaningfully </a:t>
            </a:r>
            <a:r>
              <a:rPr lang="en-GB">
                <a:highlight>
                  <a:srgbClr val="FFFF00"/>
                </a:highlight>
                <a:latin typeface="Lato"/>
                <a:ea typeface="Lato"/>
                <a:cs typeface="Lato"/>
                <a:sym typeface="Lato"/>
              </a:rPr>
              <a:t>combined with other educational activities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like citizen science projects or photography, both on- and offline.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2" name="Google Shape;212;p25"/>
          <p:cNvSpPr txBox="1"/>
          <p:nvPr>
            <p:ph type="title"/>
          </p:nvPr>
        </p:nvSpPr>
        <p:spPr>
          <a:xfrm>
            <a:off x="1200125" y="23250"/>
            <a:ext cx="74370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Part 3:</a:t>
            </a:r>
            <a:endParaRPr/>
          </a:p>
        </p:txBody>
      </p:sp>
      <p:pic>
        <p:nvPicPr>
          <p:cNvPr descr="https://upload.wikimedia.org/wikipedia/commons/thumb/2/2d/Wikimedia_logo_family_complete-2021.svg/1024px-Wikimedia_logo_family_complete-2021.svg.png" id="213" name="Google Shape;21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42225" cy="1242225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5"/>
          <p:cNvSpPr txBox="1"/>
          <p:nvPr>
            <p:ph type="title"/>
          </p:nvPr>
        </p:nvSpPr>
        <p:spPr>
          <a:xfrm>
            <a:off x="1200125" y="480450"/>
            <a:ext cx="83379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10 interactions between </a:t>
            </a:r>
            <a:r>
              <a:rPr lang="en-GB">
                <a:solidFill>
                  <a:schemeClr val="dk1"/>
                </a:solidFill>
              </a:rPr>
              <a:t>Wikimedia</a:t>
            </a:r>
            <a:r>
              <a:rPr lang="en-GB"/>
              <a:t> and </a:t>
            </a:r>
            <a:r>
              <a:rPr lang="en-GB">
                <a:highlight>
                  <a:srgbClr val="FFFF00"/>
                </a:highlight>
              </a:rPr>
              <a:t>education</a:t>
            </a:r>
            <a:endParaRPr>
              <a:highlight>
                <a:srgbClr val="FFFF00"/>
              </a:highlight>
            </a:endParaRPr>
          </a:p>
        </p:txBody>
      </p:sp>
      <p:pic>
        <p:nvPicPr>
          <p:cNvPr id="215" name="Google Shape;215;p25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803675"/>
            <a:ext cx="4321828" cy="288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5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26626" y="3124150"/>
            <a:ext cx="1400225" cy="186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5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233831" y="1651275"/>
            <a:ext cx="1120244" cy="130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5">
            <a:hlinkClick r:id="rId10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564450" y="1577250"/>
            <a:ext cx="2257101" cy="3192361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5"/>
          <p:cNvSpPr txBox="1"/>
          <p:nvPr/>
        </p:nvSpPr>
        <p:spPr>
          <a:xfrm>
            <a:off x="57150" y="4743450"/>
            <a:ext cx="3535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12"/>
              </a:rPr>
              <a:t>https://w.wiki/63i9</a:t>
            </a:r>
            <a:r>
              <a:rPr lang="en-GB" sz="1200">
                <a:latin typeface="Lato"/>
                <a:ea typeface="Lato"/>
                <a:cs typeface="Lato"/>
                <a:sym typeface="Lato"/>
              </a:rPr>
              <a:t> 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0" name="Google Shape;220;p25"/>
          <p:cNvSpPr txBox="1"/>
          <p:nvPr/>
        </p:nvSpPr>
        <p:spPr>
          <a:xfrm>
            <a:off x="3714750" y="1847850"/>
            <a:ext cx="3535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13"/>
              </a:rPr>
              <a:t>https://w.wiki/3a6R</a:t>
            </a:r>
            <a:r>
              <a:rPr lang="en-GB" sz="1200">
                <a:latin typeface="Lato"/>
                <a:ea typeface="Lato"/>
                <a:cs typeface="Lato"/>
                <a:sym typeface="Lato"/>
              </a:rPr>
              <a:t> 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1" name="Google Shape;221;p25"/>
          <p:cNvSpPr txBox="1"/>
          <p:nvPr/>
        </p:nvSpPr>
        <p:spPr>
          <a:xfrm>
            <a:off x="3181350" y="4743450"/>
            <a:ext cx="3535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14"/>
              </a:rPr>
              <a:t>https://w.wiki/63iD</a:t>
            </a:r>
            <a:r>
              <a:rPr lang="en-GB" sz="1200">
                <a:latin typeface="Lato"/>
                <a:ea typeface="Lato"/>
                <a:cs typeface="Lato"/>
                <a:sym typeface="Lato"/>
              </a:rPr>
              <a:t> 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2" name="Google Shape;222;p25"/>
          <p:cNvSpPr txBox="1"/>
          <p:nvPr/>
        </p:nvSpPr>
        <p:spPr>
          <a:xfrm>
            <a:off x="6457950" y="4743450"/>
            <a:ext cx="3535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15"/>
              </a:rPr>
              <a:t>https://w.wiki/4H$s</a:t>
            </a:r>
            <a:r>
              <a:rPr lang="en-GB" sz="1200">
                <a:latin typeface="Lato"/>
                <a:ea typeface="Lato"/>
                <a:cs typeface="Lato"/>
                <a:sym typeface="Lato"/>
              </a:rPr>
              <a:t> 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6"/>
          <p:cNvSpPr txBox="1"/>
          <p:nvPr>
            <p:ph type="title"/>
          </p:nvPr>
        </p:nvSpPr>
        <p:spPr>
          <a:xfrm>
            <a:off x="1200125" y="23250"/>
            <a:ext cx="74370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Part 3:</a:t>
            </a:r>
            <a:endParaRPr/>
          </a:p>
        </p:txBody>
      </p:sp>
      <p:pic>
        <p:nvPicPr>
          <p:cNvPr descr="https://upload.wikimedia.org/wikipedia/commons/thumb/2/2d/Wikimedia_logo_family_complete-2021.svg/1024px-Wikimedia_logo_family_complete-2021.svg.png" id="228" name="Google Shape;22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42225" cy="124222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6"/>
          <p:cNvSpPr txBox="1"/>
          <p:nvPr/>
        </p:nvSpPr>
        <p:spPr>
          <a:xfrm>
            <a:off x="128900" y="1124775"/>
            <a:ext cx="9015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(9) Many examples of activities involving </a:t>
            </a:r>
            <a:r>
              <a:rPr lang="en-GB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Wikimedia projects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and </a:t>
            </a:r>
            <a:r>
              <a:rPr lang="en-GB">
                <a:highlight>
                  <a:srgbClr val="FFFF00"/>
                </a:highlight>
                <a:latin typeface="Lato"/>
                <a:ea typeface="Lato"/>
                <a:cs typeface="Lato"/>
                <a:sym typeface="Lato"/>
              </a:rPr>
              <a:t>primary, secondary or tertiary education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have been publicly documented, and various </a:t>
            </a:r>
            <a:r>
              <a:rPr lang="en-GB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groups within the ecosystem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focus on its </a:t>
            </a:r>
            <a:r>
              <a:rPr lang="en-GB">
                <a:highlight>
                  <a:srgbClr val="FFFF00"/>
                </a:highlight>
                <a:latin typeface="Lato"/>
                <a:ea typeface="Lato"/>
                <a:cs typeface="Lato"/>
                <a:sym typeface="Lato"/>
              </a:rPr>
              <a:t>educational aspects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.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0" name="Google Shape;230;p26"/>
          <p:cNvSpPr txBox="1"/>
          <p:nvPr>
            <p:ph type="title"/>
          </p:nvPr>
        </p:nvSpPr>
        <p:spPr>
          <a:xfrm>
            <a:off x="1200125" y="480450"/>
            <a:ext cx="83379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10 interactions between </a:t>
            </a:r>
            <a:r>
              <a:rPr lang="en-GB">
                <a:solidFill>
                  <a:schemeClr val="dk1"/>
                </a:solidFill>
              </a:rPr>
              <a:t>Wikimedia</a:t>
            </a:r>
            <a:r>
              <a:rPr lang="en-GB"/>
              <a:t> and </a:t>
            </a:r>
            <a:r>
              <a:rPr lang="en-GB">
                <a:highlight>
                  <a:srgbClr val="FFFF00"/>
                </a:highlight>
              </a:rPr>
              <a:t>education</a:t>
            </a:r>
            <a:endParaRPr>
              <a:highlight>
                <a:srgbClr val="FFFF00"/>
              </a:highlight>
            </a:endParaRPr>
          </a:p>
        </p:txBody>
      </p:sp>
      <p:pic>
        <p:nvPicPr>
          <p:cNvPr id="231" name="Google Shape;231;p26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00400" y="1727475"/>
            <a:ext cx="2882625" cy="288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6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225" y="1727475"/>
            <a:ext cx="3014935" cy="2882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6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281578" y="2550075"/>
            <a:ext cx="2633822" cy="83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6">
            <a:hlinkClick r:id="rId10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340619" y="3535317"/>
            <a:ext cx="2574781" cy="1242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6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188225" y="1650292"/>
            <a:ext cx="2574774" cy="875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7"/>
          <p:cNvSpPr txBox="1"/>
          <p:nvPr>
            <p:ph type="title"/>
          </p:nvPr>
        </p:nvSpPr>
        <p:spPr>
          <a:xfrm>
            <a:off x="1200125" y="23250"/>
            <a:ext cx="74370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Part 3:</a:t>
            </a:r>
            <a:endParaRPr/>
          </a:p>
        </p:txBody>
      </p:sp>
      <p:pic>
        <p:nvPicPr>
          <p:cNvPr descr="https://upload.wikimedia.org/wikipedia/commons/thumb/2/2d/Wikimedia_logo_family_complete-2021.svg/1024px-Wikimedia_logo_family_complete-2021.svg.png" id="241" name="Google Shape;24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42225" cy="1242225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7"/>
          <p:cNvSpPr txBox="1"/>
          <p:nvPr/>
        </p:nvSpPr>
        <p:spPr>
          <a:xfrm>
            <a:off x="128900" y="1124775"/>
            <a:ext cx="9015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(10) </a:t>
            </a:r>
            <a:r>
              <a:rPr lang="en-GB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Wikimedia projects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are increasingly integrated with </a:t>
            </a:r>
            <a:r>
              <a:rPr lang="en-GB">
                <a:highlight>
                  <a:srgbClr val="FFFF00"/>
                </a:highlight>
                <a:latin typeface="Lato"/>
                <a:ea typeface="Lato"/>
                <a:cs typeface="Lato"/>
                <a:sym typeface="Lato"/>
              </a:rPr>
              <a:t>professional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workflows and their </a:t>
            </a:r>
            <a:r>
              <a:rPr lang="en-GB">
                <a:highlight>
                  <a:srgbClr val="FFFF00"/>
                </a:highlight>
                <a:latin typeface="Lato"/>
                <a:ea typeface="Lato"/>
                <a:cs typeface="Lato"/>
                <a:sym typeface="Lato"/>
              </a:rPr>
              <a:t>education needs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.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3" name="Google Shape;243;p27"/>
          <p:cNvSpPr txBox="1"/>
          <p:nvPr>
            <p:ph type="title"/>
          </p:nvPr>
        </p:nvSpPr>
        <p:spPr>
          <a:xfrm>
            <a:off x="1200125" y="480450"/>
            <a:ext cx="83379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10 interactions between </a:t>
            </a:r>
            <a:r>
              <a:rPr lang="en-GB">
                <a:solidFill>
                  <a:schemeClr val="dk1"/>
                </a:solidFill>
              </a:rPr>
              <a:t>Wikimedia</a:t>
            </a:r>
            <a:r>
              <a:rPr lang="en-GB"/>
              <a:t> and </a:t>
            </a:r>
            <a:r>
              <a:rPr lang="en-GB">
                <a:highlight>
                  <a:srgbClr val="FFFF00"/>
                </a:highlight>
              </a:rPr>
              <a:t>education</a:t>
            </a:r>
            <a:endParaRPr>
              <a:highlight>
                <a:srgbClr val="FFFF00"/>
              </a:highlight>
            </a:endParaRPr>
          </a:p>
        </p:txBody>
      </p:sp>
      <p:pic>
        <p:nvPicPr>
          <p:cNvPr id="244" name="Google Shape;244;p27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524975"/>
            <a:ext cx="2565268" cy="3313723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27"/>
          <p:cNvSpPr txBox="1"/>
          <p:nvPr/>
        </p:nvSpPr>
        <p:spPr>
          <a:xfrm>
            <a:off x="5193425" y="4712350"/>
            <a:ext cx="3854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6"/>
              </a:rPr>
              <a:t>https://scholia.toolforge.org/topic/Q18466271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46" name="Google Shape;246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29200" y="1644950"/>
            <a:ext cx="4028516" cy="3187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7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17676" y="1524975"/>
            <a:ext cx="2235325" cy="3287448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27"/>
          <p:cNvSpPr txBox="1"/>
          <p:nvPr/>
        </p:nvSpPr>
        <p:spPr>
          <a:xfrm>
            <a:off x="178000" y="4778825"/>
            <a:ext cx="2363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10"/>
              </a:rPr>
              <a:t>https://w.wiki/63h7</a:t>
            </a:r>
            <a:r>
              <a:rPr lang="en-GB" sz="1200">
                <a:latin typeface="Lato"/>
                <a:ea typeface="Lato"/>
                <a:cs typeface="Lato"/>
                <a:sym typeface="Lato"/>
              </a:rPr>
              <a:t> 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9" name="Google Shape;249;p27"/>
          <p:cNvSpPr txBox="1"/>
          <p:nvPr/>
        </p:nvSpPr>
        <p:spPr>
          <a:xfrm>
            <a:off x="2692600" y="4778825"/>
            <a:ext cx="2363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11"/>
              </a:rPr>
              <a:t>https://w.wiki/63h8</a:t>
            </a:r>
            <a:r>
              <a:rPr lang="en-GB" sz="1200">
                <a:latin typeface="Lato"/>
                <a:ea typeface="Lato"/>
                <a:cs typeface="Lato"/>
                <a:sym typeface="Lato"/>
              </a:rPr>
              <a:t> 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8"/>
          <p:cNvSpPr txBox="1"/>
          <p:nvPr>
            <p:ph type="title"/>
          </p:nvPr>
        </p:nvSpPr>
        <p:spPr>
          <a:xfrm>
            <a:off x="1200125" y="23250"/>
            <a:ext cx="74370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Part 3:</a:t>
            </a:r>
            <a:endParaRPr/>
          </a:p>
        </p:txBody>
      </p:sp>
      <p:pic>
        <p:nvPicPr>
          <p:cNvPr descr="https://upload.wikimedia.org/wikipedia/commons/thumb/2/2d/Wikimedia_logo_family_complete-2021.svg/1024px-Wikimedia_logo_family_complete-2021.svg.png" id="255" name="Google Shape;25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42225" cy="1242225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8"/>
          <p:cNvSpPr txBox="1"/>
          <p:nvPr/>
        </p:nvSpPr>
        <p:spPr>
          <a:xfrm>
            <a:off x="128900" y="1124775"/>
            <a:ext cx="9015000" cy="40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(1) </a:t>
            </a:r>
            <a:r>
              <a:rPr lang="en-GB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Wikimedia projects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contain </a:t>
            </a:r>
            <a:r>
              <a:rPr lang="en-GB">
                <a:highlight>
                  <a:srgbClr val="FFFF00"/>
                </a:highlight>
                <a:latin typeface="Lato"/>
                <a:ea typeface="Lato"/>
                <a:cs typeface="Lato"/>
                <a:sym typeface="Lato"/>
              </a:rPr>
              <a:t>collaboratively curated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>
                <a:highlight>
                  <a:srgbClr val="FFFF00"/>
                </a:highlight>
                <a:latin typeface="Lato"/>
                <a:ea typeface="Lato"/>
                <a:cs typeface="Lato"/>
                <a:sym typeface="Lato"/>
              </a:rPr>
              <a:t>information about many topics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(including but not limited to </a:t>
            </a:r>
            <a:r>
              <a:rPr lang="en-GB">
                <a:highlight>
                  <a:srgbClr val="FFFF00"/>
                </a:highlight>
                <a:latin typeface="Lato"/>
                <a:ea typeface="Lato"/>
                <a:cs typeface="Lato"/>
                <a:sym typeface="Lato"/>
              </a:rPr>
              <a:t>digital and STEM education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) and </a:t>
            </a:r>
            <a:r>
              <a:rPr lang="en-GB">
                <a:highlight>
                  <a:srgbClr val="FFFF00"/>
                </a:highlight>
                <a:latin typeface="Lato"/>
                <a:ea typeface="Lato"/>
                <a:cs typeface="Lato"/>
                <a:sym typeface="Lato"/>
              </a:rPr>
              <a:t>in multiple languages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, thereby </a:t>
            </a:r>
            <a:r>
              <a:rPr lang="en-GB">
                <a:highlight>
                  <a:srgbClr val="FFFF00"/>
                </a:highlight>
                <a:latin typeface="Lato"/>
                <a:ea typeface="Lato"/>
                <a:cs typeface="Lato"/>
                <a:sym typeface="Lato"/>
              </a:rPr>
              <a:t>facilitating introductory education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.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(2) </a:t>
            </a:r>
            <a:r>
              <a:rPr lang="en-GB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They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provide </a:t>
            </a:r>
            <a:r>
              <a:rPr lang="en-GB">
                <a:highlight>
                  <a:srgbClr val="FFFF00"/>
                </a:highlight>
                <a:latin typeface="Lato"/>
                <a:ea typeface="Lato"/>
                <a:cs typeface="Lato"/>
                <a:sym typeface="Lato"/>
              </a:rPr>
              <a:t>pointers to additional information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available elsewhere, thereby </a:t>
            </a:r>
            <a:r>
              <a:rPr lang="en-GB">
                <a:highlight>
                  <a:srgbClr val="FFFF00"/>
                </a:highlight>
                <a:latin typeface="Lato"/>
                <a:ea typeface="Lato"/>
                <a:cs typeface="Lato"/>
                <a:sym typeface="Lato"/>
              </a:rPr>
              <a:t>facilitating knowledge discovery and deeper engagement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.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(3) </a:t>
            </a:r>
            <a:r>
              <a:rPr lang="en-GB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Their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content and the underlying software are entirely </a:t>
            </a:r>
            <a:r>
              <a:rPr lang="en-GB">
                <a:highlight>
                  <a:srgbClr val="FFFF00"/>
                </a:highlight>
                <a:latin typeface="Lato"/>
                <a:ea typeface="Lato"/>
                <a:cs typeface="Lato"/>
                <a:sym typeface="Lato"/>
              </a:rPr>
              <a:t>openly licensed, allowing for independent reuse and adaptation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in lots of different ways, both within and outside the </a:t>
            </a:r>
            <a:r>
              <a:rPr lang="en-GB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Wikimedia ecosystem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.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(4) </a:t>
            </a:r>
            <a:r>
              <a:rPr lang="en-GB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Wikimedia projects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are continuously being updated, in part by </a:t>
            </a:r>
            <a:r>
              <a:rPr lang="en-GB">
                <a:highlight>
                  <a:srgbClr val="FFFF00"/>
                </a:highlight>
                <a:latin typeface="Lato"/>
                <a:ea typeface="Lato"/>
                <a:cs typeface="Lato"/>
                <a:sym typeface="Lato"/>
              </a:rPr>
              <a:t>reusing or adapting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openly licensed materials from other sources, in part by </a:t>
            </a:r>
            <a:r>
              <a:rPr lang="en-GB">
                <a:highlight>
                  <a:srgbClr val="FFFF00"/>
                </a:highlight>
                <a:latin typeface="Lato"/>
                <a:ea typeface="Lato"/>
                <a:cs typeface="Lato"/>
                <a:sym typeface="Lato"/>
              </a:rPr>
              <a:t>creating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new materials. This supports </a:t>
            </a:r>
            <a:r>
              <a:rPr lang="en-GB">
                <a:highlight>
                  <a:srgbClr val="FFFF00"/>
                </a:highlight>
                <a:latin typeface="Lato"/>
                <a:ea typeface="Lato"/>
                <a:cs typeface="Lato"/>
                <a:sym typeface="Lato"/>
              </a:rPr>
              <a:t>continued education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.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(5) </a:t>
            </a:r>
            <a:r>
              <a:rPr lang="en-GB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Wikimedia projects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are </a:t>
            </a:r>
            <a:r>
              <a:rPr lang="en-GB">
                <a:highlight>
                  <a:srgbClr val="FFFF00"/>
                </a:highlight>
                <a:latin typeface="Lato"/>
                <a:ea typeface="Lato"/>
                <a:cs typeface="Lato"/>
                <a:sym typeface="Lato"/>
              </a:rPr>
              <a:t>open for participation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GB">
                <a:highlight>
                  <a:srgbClr val="FFFF00"/>
                </a:highlight>
                <a:latin typeface="Lato"/>
                <a:ea typeface="Lato"/>
                <a:cs typeface="Lato"/>
                <a:sym typeface="Lato"/>
              </a:rPr>
              <a:t>facilitating integration with other educational activities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.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(6) </a:t>
            </a:r>
            <a:r>
              <a:rPr lang="en-GB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Wikimedia projects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are sustained by global communities, which provides </a:t>
            </a:r>
            <a:r>
              <a:rPr lang="en-GB">
                <a:highlight>
                  <a:srgbClr val="FFFF00"/>
                </a:highlight>
                <a:latin typeface="Lato"/>
                <a:ea typeface="Lato"/>
                <a:cs typeface="Lato"/>
                <a:sym typeface="Lato"/>
              </a:rPr>
              <a:t>multiple paths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for prospective contributors to get </a:t>
            </a:r>
            <a:r>
              <a:rPr lang="en-GB">
                <a:highlight>
                  <a:srgbClr val="FFFF00"/>
                </a:highlight>
                <a:latin typeface="Lato"/>
                <a:ea typeface="Lato"/>
                <a:cs typeface="Lato"/>
                <a:sym typeface="Lato"/>
              </a:rPr>
              <a:t>engaged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and to </a:t>
            </a:r>
            <a:r>
              <a:rPr lang="en-GB">
                <a:highlight>
                  <a:srgbClr val="FFFF00"/>
                </a:highlight>
                <a:latin typeface="Lato"/>
                <a:ea typeface="Lato"/>
                <a:cs typeface="Lato"/>
                <a:sym typeface="Lato"/>
              </a:rPr>
              <a:t>facilitate their own or others’ learning or teaching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.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(7) </a:t>
            </a:r>
            <a:r>
              <a:rPr lang="en-GB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They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are web native and accessible via mobile and desktop devices as well as offline, so they can be </a:t>
            </a:r>
            <a:r>
              <a:rPr lang="en-GB">
                <a:highlight>
                  <a:srgbClr val="FFFF00"/>
                </a:highlight>
                <a:latin typeface="Lato"/>
                <a:ea typeface="Lato"/>
                <a:cs typeface="Lato"/>
                <a:sym typeface="Lato"/>
              </a:rPr>
              <a:t>reached from many educational settings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, avoiding legal barriers or technological silos.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(8) Activities around </a:t>
            </a:r>
            <a:r>
              <a:rPr lang="en-GB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this digital ecosystem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can be meaningfully </a:t>
            </a:r>
            <a:r>
              <a:rPr lang="en-GB">
                <a:highlight>
                  <a:srgbClr val="FFFF00"/>
                </a:highlight>
                <a:latin typeface="Lato"/>
                <a:ea typeface="Lato"/>
                <a:cs typeface="Lato"/>
                <a:sym typeface="Lato"/>
              </a:rPr>
              <a:t>combined with other educational activities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like citizen science projects or photography, both on- and offline.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(9) Many examples of activities involving </a:t>
            </a:r>
            <a:r>
              <a:rPr lang="en-GB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Wikimedia projects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and </a:t>
            </a:r>
            <a:r>
              <a:rPr lang="en-GB">
                <a:highlight>
                  <a:srgbClr val="FFFF00"/>
                </a:highlight>
                <a:latin typeface="Lato"/>
                <a:ea typeface="Lato"/>
                <a:cs typeface="Lato"/>
                <a:sym typeface="Lato"/>
              </a:rPr>
              <a:t>primary, secondary or tertiary education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have been publicly documented, and various </a:t>
            </a:r>
            <a:r>
              <a:rPr lang="en-GB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groups within the ecosystem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focus on its </a:t>
            </a:r>
            <a:r>
              <a:rPr lang="en-GB">
                <a:highlight>
                  <a:srgbClr val="FFFF00"/>
                </a:highlight>
                <a:latin typeface="Lato"/>
                <a:ea typeface="Lato"/>
                <a:cs typeface="Lato"/>
                <a:sym typeface="Lato"/>
              </a:rPr>
              <a:t>educational aspects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.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(10) </a:t>
            </a:r>
            <a:r>
              <a:rPr lang="en-GB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Wikimedia projects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are increasingly integrated with </a:t>
            </a:r>
            <a:r>
              <a:rPr lang="en-GB">
                <a:highlight>
                  <a:srgbClr val="FFFF00"/>
                </a:highlight>
                <a:latin typeface="Lato"/>
                <a:ea typeface="Lato"/>
                <a:cs typeface="Lato"/>
                <a:sym typeface="Lato"/>
              </a:rPr>
              <a:t>professional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workflows and their </a:t>
            </a:r>
            <a:r>
              <a:rPr lang="en-GB">
                <a:highlight>
                  <a:srgbClr val="FFFF00"/>
                </a:highlight>
                <a:latin typeface="Lato"/>
                <a:ea typeface="Lato"/>
                <a:cs typeface="Lato"/>
                <a:sym typeface="Lato"/>
              </a:rPr>
              <a:t>education needs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.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7" name="Google Shape;257;p28"/>
          <p:cNvSpPr txBox="1"/>
          <p:nvPr>
            <p:ph type="title"/>
          </p:nvPr>
        </p:nvSpPr>
        <p:spPr>
          <a:xfrm>
            <a:off x="1200125" y="480450"/>
            <a:ext cx="83379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10 interactions between </a:t>
            </a:r>
            <a:r>
              <a:rPr lang="en-GB">
                <a:solidFill>
                  <a:schemeClr val="dk1"/>
                </a:solidFill>
              </a:rPr>
              <a:t>Wikimedia</a:t>
            </a:r>
            <a:r>
              <a:rPr lang="en-GB"/>
              <a:t> and </a:t>
            </a:r>
            <a:r>
              <a:rPr lang="en-GB">
                <a:highlight>
                  <a:srgbClr val="FFFF00"/>
                </a:highlight>
              </a:rPr>
              <a:t>education</a:t>
            </a:r>
            <a:endParaRPr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9"/>
          <p:cNvSpPr txBox="1"/>
          <p:nvPr>
            <p:ph type="title"/>
          </p:nvPr>
        </p:nvSpPr>
        <p:spPr>
          <a:xfrm>
            <a:off x="729450" y="8614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Thank you!</a:t>
            </a:r>
            <a:endParaRPr/>
          </a:p>
        </p:txBody>
      </p:sp>
      <p:sp>
        <p:nvSpPr>
          <p:cNvPr id="263" name="Google Shape;263;p29"/>
          <p:cNvSpPr txBox="1"/>
          <p:nvPr>
            <p:ph idx="1" type="body"/>
          </p:nvPr>
        </p:nvSpPr>
        <p:spPr>
          <a:xfrm>
            <a:off x="729450" y="1469275"/>
            <a:ext cx="8268600" cy="172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/>
              <a:t>Contact: </a:t>
            </a:r>
            <a:endParaRPr sz="2200"/>
          </a:p>
          <a:p>
            <a:pPr indent="-368300" lvl="0" marL="457200" rtl="0" algn="l">
              <a:spcBef>
                <a:spcPts val="1200"/>
              </a:spcBef>
              <a:spcAft>
                <a:spcPts val="0"/>
              </a:spcAft>
              <a:buSzPts val="2200"/>
              <a:buChar char="●"/>
            </a:pPr>
            <a:r>
              <a:rPr lang="en-GB" sz="2200"/>
              <a:t>daniel.mietchen(at)wikipedia.de 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GB" sz="2200" u="sng">
                <a:solidFill>
                  <a:schemeClr val="hlink"/>
                </a:solidFill>
                <a:hlinkClick r:id="rId3"/>
              </a:rPr>
              <a:t>User:Daniel Mietchen</a:t>
            </a:r>
            <a:r>
              <a:rPr lang="en-GB" sz="2200"/>
              <a:t> / </a:t>
            </a:r>
            <a:r>
              <a:rPr lang="en-GB" sz="2200" u="sng">
                <a:solidFill>
                  <a:schemeClr val="hlink"/>
                </a:solidFill>
                <a:hlinkClick r:id="rId4"/>
              </a:rPr>
              <a:t>Wikipedia &amp; Education User Group</a:t>
            </a:r>
            <a:r>
              <a:rPr lang="en-GB" sz="2200"/>
              <a:t> 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GB" sz="2200"/>
              <a:t>on Twitter: </a:t>
            </a:r>
            <a:r>
              <a:rPr lang="en-GB" sz="2200" u="sng">
                <a:solidFill>
                  <a:schemeClr val="hlink"/>
                </a:solidFill>
                <a:hlinkClick r:id="rId5"/>
              </a:rPr>
              <a:t>@EvoMRI</a:t>
            </a:r>
            <a:r>
              <a:rPr lang="en-GB" sz="2200"/>
              <a:t> /</a:t>
            </a:r>
            <a:r>
              <a:rPr lang="en-GB" sz="2200" u="sng">
                <a:solidFill>
                  <a:schemeClr val="hlink"/>
                </a:solidFill>
                <a:hlinkClick r:id="rId6"/>
              </a:rPr>
              <a:t>@Wikidata</a:t>
            </a:r>
            <a:r>
              <a:rPr lang="en-GB" sz="2200"/>
              <a:t> / </a:t>
            </a:r>
            <a:r>
              <a:rPr lang="en-GB" sz="2200" u="sng">
                <a:solidFill>
                  <a:schemeClr val="hlink"/>
                </a:solidFill>
                <a:hlinkClick r:id="rId7"/>
              </a:rPr>
              <a:t>@WDScholia</a:t>
            </a:r>
            <a:endParaRPr sz="22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2200"/>
              <a:t>Credits: all images are Wikimedia-compatibly licensed and link to their respective sources</a:t>
            </a:r>
            <a:endParaRPr sz="2200"/>
          </a:p>
        </p:txBody>
      </p:sp>
      <p:sp>
        <p:nvSpPr>
          <p:cNvPr id="264" name="Google Shape;264;p29"/>
          <p:cNvSpPr txBox="1"/>
          <p:nvPr>
            <p:ph idx="4294967295" type="subTitle"/>
          </p:nvPr>
        </p:nvSpPr>
        <p:spPr>
          <a:xfrm>
            <a:off x="392825" y="4239700"/>
            <a:ext cx="8605200" cy="72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8"/>
              </a:rPr>
              <a:t>Daniel Mietchen</a:t>
            </a:r>
            <a:r>
              <a:rPr lang="en-GB"/>
              <a:t> - </a:t>
            </a:r>
            <a:r>
              <a:rPr lang="en-GB" u="sng">
                <a:solidFill>
                  <a:schemeClr val="hlink"/>
                </a:solidFill>
                <a:hlinkClick r:id="rId9"/>
              </a:rPr>
              <a:t>Jena Online Symposium for Digital Education in STEM 2022</a:t>
            </a:r>
            <a:r>
              <a:rPr lang="en-GB"/>
              <a:t> - 30 November 2022</a:t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/>
              <a:t>DOI: </a:t>
            </a:r>
            <a:r>
              <a:rPr lang="en-GB" u="sng">
                <a:solidFill>
                  <a:schemeClr val="hlink"/>
                </a:solidFill>
                <a:hlinkClick r:id="rId10"/>
              </a:rPr>
              <a:t>10.5281/zenodo.7379199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 txBox="1"/>
          <p:nvPr>
            <p:ph type="title"/>
          </p:nvPr>
        </p:nvSpPr>
        <p:spPr>
          <a:xfrm>
            <a:off x="348450" y="4804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Structure of the presentation</a:t>
            </a:r>
            <a:endParaRPr/>
          </a:p>
        </p:txBody>
      </p:sp>
      <p:sp>
        <p:nvSpPr>
          <p:cNvPr id="94" name="Google Shape;94;p14"/>
          <p:cNvSpPr txBox="1"/>
          <p:nvPr/>
        </p:nvSpPr>
        <p:spPr>
          <a:xfrm>
            <a:off x="231250" y="1658175"/>
            <a:ext cx="8912700" cy="12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Lato"/>
              <a:buChar char="●"/>
            </a:pPr>
            <a:r>
              <a:rPr i="1" lang="en-GB" sz="2300">
                <a:latin typeface="Lato"/>
                <a:ea typeface="Lato"/>
                <a:cs typeface="Lato"/>
                <a:sym typeface="Lato"/>
              </a:rPr>
              <a:t>Part 1: Overview of the Wikimedia ecosystem’s diversity</a:t>
            </a:r>
            <a:endParaRPr i="1" sz="2300">
              <a:latin typeface="Lato"/>
              <a:ea typeface="Lato"/>
              <a:cs typeface="Lato"/>
              <a:sym typeface="Lato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Lato"/>
              <a:buChar char="●"/>
            </a:pPr>
            <a:r>
              <a:rPr i="1" lang="en-GB" sz="2300">
                <a:latin typeface="Lato"/>
                <a:ea typeface="Lato"/>
                <a:cs typeface="Lato"/>
                <a:sym typeface="Lato"/>
              </a:rPr>
              <a:t>Part 2: Common themes in the Wikimedia ecosystem</a:t>
            </a:r>
            <a:endParaRPr i="1" sz="2300">
              <a:latin typeface="Lato"/>
              <a:ea typeface="Lato"/>
              <a:cs typeface="Lato"/>
              <a:sym typeface="Lato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Font typeface="Lato"/>
              <a:buChar char="●"/>
            </a:pPr>
            <a:r>
              <a:rPr i="1" lang="en-GB" sz="2300">
                <a:latin typeface="Lato"/>
                <a:ea typeface="Lato"/>
                <a:cs typeface="Lato"/>
                <a:sym typeface="Lato"/>
              </a:rPr>
              <a:t>Part 3: 10 interactions between Wikimedia and education</a:t>
            </a:r>
            <a:endParaRPr i="1" sz="23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 txBox="1"/>
          <p:nvPr>
            <p:ph type="title"/>
          </p:nvPr>
        </p:nvSpPr>
        <p:spPr>
          <a:xfrm>
            <a:off x="348450" y="480450"/>
            <a:ext cx="89136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Part 1: </a:t>
            </a:r>
            <a:r>
              <a:rPr lang="en-GB"/>
              <a:t>Overview of the Wikimedia ecosystem’s diversity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https://upload.wikimedia.org/wikipedia/commons/thumb/2/2d/Wikimedia_logo_family_complete-2021.svg/1024px-Wikimedia_logo_family_complete-2021.svg.png" id="100" name="Google Shape;10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472850"/>
            <a:ext cx="2984850" cy="298485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5"/>
          <p:cNvSpPr txBox="1"/>
          <p:nvPr/>
        </p:nvSpPr>
        <p:spPr>
          <a:xfrm>
            <a:off x="3249775" y="1048575"/>
            <a:ext cx="5608800" cy="3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Clockwise, roughly sorted by information channel: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Wikipedia (</a:t>
            </a:r>
            <a:r>
              <a:rPr b="1" lang="en-GB" u="sng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329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languages) ⇒ encyclopedia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5"/>
              </a:rPr>
              <a:t>Wikimania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⇒ annual gathering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Wikibooks (</a:t>
            </a:r>
            <a:r>
              <a:rPr b="1" lang="en-GB" u="sng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120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) ⇒ books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7"/>
              </a:rPr>
              <a:t>Meta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⇒ things concerning &gt; 1 wiki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Wikiquote (</a:t>
            </a:r>
            <a:r>
              <a:rPr b="1" lang="en-GB" u="sng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89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) ⇒ quotes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9"/>
              </a:rPr>
              <a:t>Wikispecies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⇒ species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10"/>
              </a:rPr>
              <a:t>MediaWiki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⇒ software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11"/>
              </a:rPr>
              <a:t>Incubator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⇒ projects-to-be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12"/>
              </a:rPr>
              <a:t>Wikidata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⇒ database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Wikivoyage (</a:t>
            </a:r>
            <a:r>
              <a:rPr b="1" lang="en-GB" u="sng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25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) ⇒ travel guide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Wikiversity (</a:t>
            </a:r>
            <a:r>
              <a:rPr b="1" lang="en-GB" u="sng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  <a:hlinkClick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17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) ⇒ learning environment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Wiktionary (</a:t>
            </a:r>
            <a:r>
              <a:rPr b="1" lang="en-GB" u="sng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  <a:hlinkClick r:id="rId1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185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) ⇒ dictionary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Wikinews (</a:t>
            </a:r>
            <a:r>
              <a:rPr b="1" lang="en-GB" u="sng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  <a:hlinkClick r:id="rId1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34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) ⇒ news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Wikisource (</a:t>
            </a:r>
            <a:r>
              <a:rPr b="1" lang="en-GB" u="sng">
                <a:solidFill>
                  <a:schemeClr val="accent5"/>
                </a:solidFill>
                <a:latin typeface="Lato"/>
                <a:ea typeface="Lato"/>
                <a:cs typeface="Lato"/>
                <a:sym typeface="Lato"/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74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) ⇒ text archive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</a:pPr>
            <a:r>
              <a:rPr lang="en-GB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18"/>
              </a:rPr>
              <a:t>Wikimedia Commons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⇒ media repository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2" name="Google Shape;102;p15"/>
          <p:cNvSpPr txBox="1"/>
          <p:nvPr/>
        </p:nvSpPr>
        <p:spPr>
          <a:xfrm>
            <a:off x="512425" y="4570650"/>
            <a:ext cx="8346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About 1000 wikis in total: </a:t>
            </a:r>
            <a:r>
              <a:rPr lang="en-GB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19"/>
              </a:rPr>
              <a:t>https://meta.wikimedia.org/wiki/Special:SiteMatrix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3" name="Google Shape;103;p15"/>
          <p:cNvSpPr txBox="1"/>
          <p:nvPr/>
        </p:nvSpPr>
        <p:spPr>
          <a:xfrm>
            <a:off x="6598825" y="2119800"/>
            <a:ext cx="24846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Center:</a:t>
            </a:r>
            <a:endParaRPr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	Wikimedia Foundation</a:t>
            </a:r>
            <a:endParaRPr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		&amp;</a:t>
            </a:r>
            <a:endParaRPr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Wikimedia affiliates</a:t>
            </a:r>
            <a:endParaRPr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		&amp; </a:t>
            </a:r>
            <a:endParaRPr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Wikimedia community</a:t>
            </a:r>
            <a:endParaRPr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45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&amp;</a:t>
            </a:r>
            <a:endParaRPr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Wikimedia.org</a:t>
            </a:r>
            <a:endParaRPr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upload.wikimedia.org/wikipedia/commons/thumb/c/c7/121212_2_OpenSwissKnife.png/800px-121212_2_OpenSwissKnife.png" id="108" name="Google Shape;108;p16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4875" y="2396300"/>
            <a:ext cx="4136124" cy="206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6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Part 2: </a:t>
            </a:r>
            <a:r>
              <a:rPr lang="en-GB"/>
              <a:t>Common themes in the Wikimedia ecosystem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16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closely integrated content, infrastructure and communities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content that is free to read and free to reuse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presented using free and open-source software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part of the broader open movement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GB"/>
              <a:t>anyone is invited to contribute, e.g. by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reviewing existing materials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improving existing content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improving the presentation of content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improving the software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adding new information, code etc.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helping with community building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-GB"/>
              <a:t>…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7"/>
          <p:cNvSpPr txBox="1"/>
          <p:nvPr>
            <p:ph type="title"/>
          </p:nvPr>
        </p:nvSpPr>
        <p:spPr>
          <a:xfrm>
            <a:off x="1200125" y="23250"/>
            <a:ext cx="74370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Part 3:</a:t>
            </a:r>
            <a:endParaRPr/>
          </a:p>
        </p:txBody>
      </p:sp>
      <p:pic>
        <p:nvPicPr>
          <p:cNvPr descr="https://upload.wikimedia.org/wikipedia/commons/thumb/2/2d/Wikimedia_logo_family_complete-2021.svg/1024px-Wikimedia_logo_family_complete-2021.svg.png" id="116" name="Google Shape;11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42225" cy="124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7"/>
          <p:cNvSpPr txBox="1"/>
          <p:nvPr/>
        </p:nvSpPr>
        <p:spPr>
          <a:xfrm>
            <a:off x="128900" y="1124775"/>
            <a:ext cx="9015000" cy="40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(1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) </a:t>
            </a:r>
            <a:r>
              <a:rPr lang="en-GB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Wikimedia projects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contain </a:t>
            </a:r>
            <a:r>
              <a:rPr lang="en-GB">
                <a:highlight>
                  <a:srgbClr val="FFFF00"/>
                </a:highlight>
                <a:latin typeface="Lato"/>
                <a:ea typeface="Lato"/>
                <a:cs typeface="Lato"/>
                <a:sym typeface="Lato"/>
              </a:rPr>
              <a:t>collaboratively curated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>
                <a:highlight>
                  <a:srgbClr val="FFFF00"/>
                </a:highlight>
                <a:latin typeface="Lato"/>
                <a:ea typeface="Lato"/>
                <a:cs typeface="Lato"/>
                <a:sym typeface="Lato"/>
              </a:rPr>
              <a:t>information about many topics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(including but not limited to </a:t>
            </a:r>
            <a:r>
              <a:rPr lang="en-GB">
                <a:highlight>
                  <a:srgbClr val="FFFF00"/>
                </a:highlight>
                <a:latin typeface="Lato"/>
                <a:ea typeface="Lato"/>
                <a:cs typeface="Lato"/>
                <a:sym typeface="Lato"/>
              </a:rPr>
              <a:t>digital and STEM education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) and </a:t>
            </a:r>
            <a:r>
              <a:rPr lang="en-GB">
                <a:highlight>
                  <a:srgbClr val="FFFF00"/>
                </a:highlight>
                <a:latin typeface="Lato"/>
                <a:ea typeface="Lato"/>
                <a:cs typeface="Lato"/>
                <a:sym typeface="Lato"/>
              </a:rPr>
              <a:t>in multiple languages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, thereby </a:t>
            </a:r>
            <a:r>
              <a:rPr lang="en-GB">
                <a:highlight>
                  <a:srgbClr val="FFFF00"/>
                </a:highlight>
                <a:latin typeface="Lato"/>
                <a:ea typeface="Lato"/>
                <a:cs typeface="Lato"/>
                <a:sym typeface="Lato"/>
              </a:rPr>
              <a:t>facilitating introductory education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.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(2) </a:t>
            </a:r>
            <a:r>
              <a:rPr lang="en-GB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They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provide </a:t>
            </a:r>
            <a:r>
              <a:rPr lang="en-GB">
                <a:highlight>
                  <a:srgbClr val="FFFF00"/>
                </a:highlight>
                <a:latin typeface="Lato"/>
                <a:ea typeface="Lato"/>
                <a:cs typeface="Lato"/>
                <a:sym typeface="Lato"/>
              </a:rPr>
              <a:t>pointers to additional information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available elsewhere, thereby </a:t>
            </a:r>
            <a:r>
              <a:rPr lang="en-GB">
                <a:highlight>
                  <a:srgbClr val="FFFF00"/>
                </a:highlight>
                <a:latin typeface="Lato"/>
                <a:ea typeface="Lato"/>
                <a:cs typeface="Lato"/>
                <a:sym typeface="Lato"/>
              </a:rPr>
              <a:t>facilitating knowledge discovery and deeper engagement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.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(3) </a:t>
            </a:r>
            <a:r>
              <a:rPr lang="en-GB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Their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content and the underlying software are entirely </a:t>
            </a:r>
            <a:r>
              <a:rPr lang="en-GB">
                <a:highlight>
                  <a:srgbClr val="FFFF00"/>
                </a:highlight>
                <a:latin typeface="Lato"/>
                <a:ea typeface="Lato"/>
                <a:cs typeface="Lato"/>
                <a:sym typeface="Lato"/>
              </a:rPr>
              <a:t>openly licensed, allowing for independent reuse and adaptation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in lots of different ways, both within and outside the </a:t>
            </a:r>
            <a:r>
              <a:rPr lang="en-GB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Wikimedia ecosystem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.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(4) </a:t>
            </a:r>
            <a:r>
              <a:rPr lang="en-GB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Wikimedia projects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are continuously being updated, in part by </a:t>
            </a:r>
            <a:r>
              <a:rPr lang="en-GB">
                <a:highlight>
                  <a:srgbClr val="FFFF00"/>
                </a:highlight>
                <a:latin typeface="Lato"/>
                <a:ea typeface="Lato"/>
                <a:cs typeface="Lato"/>
                <a:sym typeface="Lato"/>
              </a:rPr>
              <a:t>reusing or adapting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openly licensed materials from other sources, in part by </a:t>
            </a:r>
            <a:r>
              <a:rPr lang="en-GB">
                <a:highlight>
                  <a:srgbClr val="FFFF00"/>
                </a:highlight>
                <a:latin typeface="Lato"/>
                <a:ea typeface="Lato"/>
                <a:cs typeface="Lato"/>
                <a:sym typeface="Lato"/>
              </a:rPr>
              <a:t>creating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new materials. This supports </a:t>
            </a:r>
            <a:r>
              <a:rPr lang="en-GB">
                <a:highlight>
                  <a:srgbClr val="FFFF00"/>
                </a:highlight>
                <a:latin typeface="Lato"/>
                <a:ea typeface="Lato"/>
                <a:cs typeface="Lato"/>
                <a:sym typeface="Lato"/>
              </a:rPr>
              <a:t>continued education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.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(5) </a:t>
            </a:r>
            <a:r>
              <a:rPr lang="en-GB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Wikimedia projects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are </a:t>
            </a:r>
            <a:r>
              <a:rPr lang="en-GB">
                <a:highlight>
                  <a:srgbClr val="FFFF00"/>
                </a:highlight>
                <a:latin typeface="Lato"/>
                <a:ea typeface="Lato"/>
                <a:cs typeface="Lato"/>
                <a:sym typeface="Lato"/>
              </a:rPr>
              <a:t>open for participation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, </a:t>
            </a:r>
            <a:r>
              <a:rPr lang="en-GB">
                <a:highlight>
                  <a:srgbClr val="FFFF00"/>
                </a:highlight>
                <a:latin typeface="Lato"/>
                <a:ea typeface="Lato"/>
                <a:cs typeface="Lato"/>
                <a:sym typeface="Lato"/>
              </a:rPr>
              <a:t>facilitating integration with other educational activities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.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(6) </a:t>
            </a:r>
            <a:r>
              <a:rPr lang="en-GB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Wikimedia projects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are sustained by global communities, which provides </a:t>
            </a:r>
            <a:r>
              <a:rPr lang="en-GB">
                <a:highlight>
                  <a:srgbClr val="FFFF00"/>
                </a:highlight>
                <a:latin typeface="Lato"/>
                <a:ea typeface="Lato"/>
                <a:cs typeface="Lato"/>
                <a:sym typeface="Lato"/>
              </a:rPr>
              <a:t>multiple paths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for prospective contributors to get </a:t>
            </a:r>
            <a:r>
              <a:rPr lang="en-GB">
                <a:highlight>
                  <a:srgbClr val="FFFF00"/>
                </a:highlight>
                <a:latin typeface="Lato"/>
                <a:ea typeface="Lato"/>
                <a:cs typeface="Lato"/>
                <a:sym typeface="Lato"/>
              </a:rPr>
              <a:t>engaged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and to </a:t>
            </a:r>
            <a:r>
              <a:rPr lang="en-GB">
                <a:highlight>
                  <a:srgbClr val="FFFF00"/>
                </a:highlight>
                <a:latin typeface="Lato"/>
                <a:ea typeface="Lato"/>
                <a:cs typeface="Lato"/>
                <a:sym typeface="Lato"/>
              </a:rPr>
              <a:t>facilitate their own or others’ learning or teaching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.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(7) </a:t>
            </a:r>
            <a:r>
              <a:rPr lang="en-GB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They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are web native and accessible via mobile and desktop devices as well as offline, so they can be </a:t>
            </a:r>
            <a:r>
              <a:rPr lang="en-GB">
                <a:highlight>
                  <a:srgbClr val="FFFF00"/>
                </a:highlight>
                <a:latin typeface="Lato"/>
                <a:ea typeface="Lato"/>
                <a:cs typeface="Lato"/>
                <a:sym typeface="Lato"/>
              </a:rPr>
              <a:t>reached from many educational settings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, avoiding legal barriers or technological silos.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(8) 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Activities around </a:t>
            </a:r>
            <a:r>
              <a:rPr lang="en-GB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this digital ecosystem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can be meaningfully </a:t>
            </a:r>
            <a:r>
              <a:rPr lang="en-GB">
                <a:highlight>
                  <a:srgbClr val="FFFF00"/>
                </a:highlight>
                <a:latin typeface="Lato"/>
                <a:ea typeface="Lato"/>
                <a:cs typeface="Lato"/>
                <a:sym typeface="Lato"/>
              </a:rPr>
              <a:t>combined with other educational activities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like citizen science projects or photography, both on- and offline.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(9) 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Many examples of activities involving </a:t>
            </a:r>
            <a:r>
              <a:rPr lang="en-GB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Wikimedia projects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and </a:t>
            </a:r>
            <a:r>
              <a:rPr lang="en-GB">
                <a:highlight>
                  <a:srgbClr val="FFFF00"/>
                </a:highlight>
                <a:latin typeface="Lato"/>
                <a:ea typeface="Lato"/>
                <a:cs typeface="Lato"/>
                <a:sym typeface="Lato"/>
              </a:rPr>
              <a:t>primary, secondary or tertiary education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have been publicly documented, and various </a:t>
            </a:r>
            <a:r>
              <a:rPr lang="en-GB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groups within the ecosystem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focus on its </a:t>
            </a:r>
            <a:r>
              <a:rPr lang="en-GB">
                <a:highlight>
                  <a:srgbClr val="FFFF00"/>
                </a:highlight>
                <a:latin typeface="Lato"/>
                <a:ea typeface="Lato"/>
                <a:cs typeface="Lato"/>
                <a:sym typeface="Lato"/>
              </a:rPr>
              <a:t>educational aspects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.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(10) </a:t>
            </a:r>
            <a:r>
              <a:rPr lang="en-GB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Wikimedia projects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are increasingly integrated with </a:t>
            </a:r>
            <a:r>
              <a:rPr lang="en-GB">
                <a:highlight>
                  <a:srgbClr val="FFFF00"/>
                </a:highlight>
                <a:latin typeface="Lato"/>
                <a:ea typeface="Lato"/>
                <a:cs typeface="Lato"/>
                <a:sym typeface="Lato"/>
              </a:rPr>
              <a:t>professional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workflows and their </a:t>
            </a:r>
            <a:r>
              <a:rPr lang="en-GB">
                <a:highlight>
                  <a:srgbClr val="FFFF00"/>
                </a:highlight>
                <a:latin typeface="Lato"/>
                <a:ea typeface="Lato"/>
                <a:cs typeface="Lato"/>
                <a:sym typeface="Lato"/>
              </a:rPr>
              <a:t>education needs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.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8" name="Google Shape;118;p17"/>
          <p:cNvSpPr txBox="1"/>
          <p:nvPr>
            <p:ph type="title"/>
          </p:nvPr>
        </p:nvSpPr>
        <p:spPr>
          <a:xfrm>
            <a:off x="1200125" y="480450"/>
            <a:ext cx="83379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10 </a:t>
            </a:r>
            <a:r>
              <a:rPr lang="en-GB"/>
              <a:t>interactions</a:t>
            </a:r>
            <a:r>
              <a:rPr lang="en-GB"/>
              <a:t> between </a:t>
            </a:r>
            <a:r>
              <a:rPr lang="en-GB">
                <a:solidFill>
                  <a:schemeClr val="dk1"/>
                </a:solidFill>
              </a:rPr>
              <a:t>Wikimedia</a:t>
            </a:r>
            <a:r>
              <a:rPr lang="en-GB"/>
              <a:t> and </a:t>
            </a:r>
            <a:r>
              <a:rPr lang="en-GB">
                <a:highlight>
                  <a:srgbClr val="FFFF00"/>
                </a:highlight>
              </a:rPr>
              <a:t>education</a:t>
            </a:r>
            <a:endParaRPr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8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99003" y="3842725"/>
            <a:ext cx="2394675" cy="159585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8"/>
          <p:cNvSpPr txBox="1"/>
          <p:nvPr>
            <p:ph type="title"/>
          </p:nvPr>
        </p:nvSpPr>
        <p:spPr>
          <a:xfrm>
            <a:off x="1200125" y="23250"/>
            <a:ext cx="74370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Part 3:</a:t>
            </a:r>
            <a:endParaRPr/>
          </a:p>
        </p:txBody>
      </p:sp>
      <p:pic>
        <p:nvPicPr>
          <p:cNvPr descr="https://upload.wikimedia.org/wikipedia/commons/thumb/2/2d/Wikimedia_logo_family_complete-2021.svg/1024px-Wikimedia_logo_family_complete-2021.svg.png" id="125" name="Google Shape;125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1242225" cy="124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8"/>
          <p:cNvSpPr txBox="1"/>
          <p:nvPr/>
        </p:nvSpPr>
        <p:spPr>
          <a:xfrm>
            <a:off x="128900" y="1124775"/>
            <a:ext cx="9015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(1) </a:t>
            </a:r>
            <a:r>
              <a:rPr lang="en-GB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Wikimedia projects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contain </a:t>
            </a:r>
            <a:r>
              <a:rPr lang="en-GB">
                <a:highlight>
                  <a:srgbClr val="FFFF00"/>
                </a:highlight>
                <a:latin typeface="Lato"/>
                <a:ea typeface="Lato"/>
                <a:cs typeface="Lato"/>
                <a:sym typeface="Lato"/>
              </a:rPr>
              <a:t>collaboratively curated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GB">
                <a:highlight>
                  <a:srgbClr val="FFFF00"/>
                </a:highlight>
                <a:latin typeface="Lato"/>
                <a:ea typeface="Lato"/>
                <a:cs typeface="Lato"/>
                <a:sym typeface="Lato"/>
              </a:rPr>
              <a:t>information about many topics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(including but not limited to </a:t>
            </a:r>
            <a:r>
              <a:rPr lang="en-GB">
                <a:highlight>
                  <a:srgbClr val="FFFF00"/>
                </a:highlight>
                <a:latin typeface="Lato"/>
                <a:ea typeface="Lato"/>
                <a:cs typeface="Lato"/>
                <a:sym typeface="Lato"/>
              </a:rPr>
              <a:t>digital and STEM education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) and </a:t>
            </a:r>
            <a:r>
              <a:rPr lang="en-GB">
                <a:highlight>
                  <a:srgbClr val="FFFF00"/>
                </a:highlight>
                <a:latin typeface="Lato"/>
                <a:ea typeface="Lato"/>
                <a:cs typeface="Lato"/>
                <a:sym typeface="Lato"/>
              </a:rPr>
              <a:t>in multiple languages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, thereby </a:t>
            </a:r>
            <a:r>
              <a:rPr lang="en-GB">
                <a:highlight>
                  <a:srgbClr val="FFFF00"/>
                </a:highlight>
                <a:latin typeface="Lato"/>
                <a:ea typeface="Lato"/>
                <a:cs typeface="Lato"/>
                <a:sym typeface="Lato"/>
              </a:rPr>
              <a:t>facilitating introductory education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.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7" name="Google Shape;127;p18"/>
          <p:cNvSpPr txBox="1"/>
          <p:nvPr>
            <p:ph type="title"/>
          </p:nvPr>
        </p:nvSpPr>
        <p:spPr>
          <a:xfrm>
            <a:off x="1200125" y="480450"/>
            <a:ext cx="83379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10 interactions between </a:t>
            </a:r>
            <a:r>
              <a:rPr lang="en-GB">
                <a:solidFill>
                  <a:schemeClr val="dk1"/>
                </a:solidFill>
              </a:rPr>
              <a:t>Wikimedia</a:t>
            </a:r>
            <a:r>
              <a:rPr lang="en-GB"/>
              <a:t> and </a:t>
            </a:r>
            <a:r>
              <a:rPr lang="en-GB">
                <a:highlight>
                  <a:srgbClr val="FFFF00"/>
                </a:highlight>
              </a:rPr>
              <a:t>education</a:t>
            </a:r>
            <a:endParaRPr>
              <a:highlight>
                <a:srgbClr val="FFFF00"/>
              </a:highlight>
            </a:endParaRPr>
          </a:p>
        </p:txBody>
      </p:sp>
      <p:sp>
        <p:nvSpPr>
          <p:cNvPr id="128" name="Google Shape;128;p18"/>
          <p:cNvSpPr txBox="1"/>
          <p:nvPr/>
        </p:nvSpPr>
        <p:spPr>
          <a:xfrm>
            <a:off x="4058600" y="4625375"/>
            <a:ext cx="3535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6"/>
              </a:rPr>
              <a:t>https://w.wiki/63eT</a:t>
            </a:r>
            <a:r>
              <a:rPr lang="en-GB" sz="1000">
                <a:latin typeface="Lato"/>
                <a:ea typeface="Lato"/>
                <a:cs typeface="Lato"/>
                <a:sym typeface="Lato"/>
              </a:rPr>
              <a:t> 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29" name="Google Shape;129;p18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2400" y="1892775"/>
            <a:ext cx="3531550" cy="198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946078" y="1892775"/>
            <a:ext cx="4745413" cy="265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8"/>
          <p:cNvSpPr txBox="1"/>
          <p:nvPr/>
        </p:nvSpPr>
        <p:spPr>
          <a:xfrm>
            <a:off x="147300" y="4867300"/>
            <a:ext cx="3535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10"/>
              </a:rPr>
              <a:t>https://w.wiki/63eU</a:t>
            </a:r>
            <a:r>
              <a:rPr lang="en-GB" sz="1000">
                <a:latin typeface="Lato"/>
                <a:ea typeface="Lato"/>
                <a:cs typeface="Lato"/>
                <a:sym typeface="Lato"/>
              </a:rPr>
              <a:t> 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2" name="Google Shape;132;p18"/>
          <p:cNvSpPr txBox="1"/>
          <p:nvPr/>
        </p:nvSpPr>
        <p:spPr>
          <a:xfrm>
            <a:off x="147300" y="3800500"/>
            <a:ext cx="2748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11"/>
              </a:rPr>
              <a:t>https://w.wiki/63eS</a:t>
            </a:r>
            <a:r>
              <a:rPr lang="en-GB" sz="1000">
                <a:latin typeface="Lato"/>
                <a:ea typeface="Lato"/>
                <a:cs typeface="Lato"/>
                <a:sym typeface="Lato"/>
              </a:rPr>
              <a:t> 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19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1000" y="1740375"/>
            <a:ext cx="2307718" cy="3098326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9"/>
          <p:cNvSpPr txBox="1"/>
          <p:nvPr>
            <p:ph type="title"/>
          </p:nvPr>
        </p:nvSpPr>
        <p:spPr>
          <a:xfrm>
            <a:off x="1200125" y="23250"/>
            <a:ext cx="74370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Part 3:</a:t>
            </a:r>
            <a:endParaRPr/>
          </a:p>
        </p:txBody>
      </p:sp>
      <p:pic>
        <p:nvPicPr>
          <p:cNvPr descr="https://upload.wikimedia.org/wikipedia/commons/thumb/2/2d/Wikimedia_logo_family_complete-2021.svg/1024px-Wikimedia_logo_family_complete-2021.svg.png" id="139" name="Google Shape;139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1242225" cy="124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9"/>
          <p:cNvSpPr txBox="1"/>
          <p:nvPr/>
        </p:nvSpPr>
        <p:spPr>
          <a:xfrm>
            <a:off x="128900" y="1124775"/>
            <a:ext cx="9015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(2) </a:t>
            </a:r>
            <a:r>
              <a:rPr lang="en-GB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They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provide </a:t>
            </a:r>
            <a:r>
              <a:rPr lang="en-GB">
                <a:highlight>
                  <a:srgbClr val="FFFF00"/>
                </a:highlight>
                <a:latin typeface="Lato"/>
                <a:ea typeface="Lato"/>
                <a:cs typeface="Lato"/>
                <a:sym typeface="Lato"/>
              </a:rPr>
              <a:t>pointers to additional information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available elsewhere, thereby </a:t>
            </a:r>
            <a:r>
              <a:rPr lang="en-GB">
                <a:highlight>
                  <a:srgbClr val="FFFF00"/>
                </a:highlight>
                <a:latin typeface="Lato"/>
                <a:ea typeface="Lato"/>
                <a:cs typeface="Lato"/>
                <a:sym typeface="Lato"/>
              </a:rPr>
              <a:t>facilitating knowledge discovery and deeper engagement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.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1" name="Google Shape;141;p19"/>
          <p:cNvSpPr txBox="1"/>
          <p:nvPr>
            <p:ph type="title"/>
          </p:nvPr>
        </p:nvSpPr>
        <p:spPr>
          <a:xfrm>
            <a:off x="1200125" y="480450"/>
            <a:ext cx="83379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10 interactions between </a:t>
            </a:r>
            <a:r>
              <a:rPr lang="en-GB">
                <a:solidFill>
                  <a:schemeClr val="dk1"/>
                </a:solidFill>
              </a:rPr>
              <a:t>Wikimedia</a:t>
            </a:r>
            <a:r>
              <a:rPr lang="en-GB"/>
              <a:t> and </a:t>
            </a:r>
            <a:r>
              <a:rPr lang="en-GB">
                <a:highlight>
                  <a:srgbClr val="FFFF00"/>
                </a:highlight>
              </a:rPr>
              <a:t>education</a:t>
            </a:r>
            <a:endParaRPr>
              <a:highlight>
                <a:srgbClr val="FFFF00"/>
              </a:highlight>
            </a:endParaRPr>
          </a:p>
        </p:txBody>
      </p:sp>
      <p:pic>
        <p:nvPicPr>
          <p:cNvPr id="142" name="Google Shape;142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67000" y="1740375"/>
            <a:ext cx="5327606" cy="3098324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9"/>
          <p:cNvSpPr txBox="1"/>
          <p:nvPr/>
        </p:nvSpPr>
        <p:spPr>
          <a:xfrm>
            <a:off x="2859825" y="4800825"/>
            <a:ext cx="5361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7"/>
              </a:rPr>
              <a:t>https://w.wiki/63eb</a:t>
            </a:r>
            <a:r>
              <a:rPr lang="en-GB" sz="1100">
                <a:latin typeface="Lato"/>
                <a:ea typeface="Lato"/>
                <a:cs typeface="Lato"/>
                <a:sym typeface="Lato"/>
              </a:rPr>
              <a:t> </a:t>
            </a:r>
            <a:endParaRPr sz="11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4" name="Google Shape;144;p19"/>
          <p:cNvSpPr txBox="1"/>
          <p:nvPr/>
        </p:nvSpPr>
        <p:spPr>
          <a:xfrm>
            <a:off x="449550" y="4855025"/>
            <a:ext cx="3535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8"/>
              </a:rPr>
              <a:t>https://w.wiki/63ec</a:t>
            </a:r>
            <a:r>
              <a:rPr lang="en-GB" sz="1000">
                <a:latin typeface="Lato"/>
                <a:ea typeface="Lato"/>
                <a:cs typeface="Lato"/>
                <a:sym typeface="Lato"/>
              </a:rPr>
              <a:t> </a:t>
            </a:r>
            <a:endParaRPr sz="10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0"/>
          <p:cNvSpPr txBox="1"/>
          <p:nvPr>
            <p:ph type="title"/>
          </p:nvPr>
        </p:nvSpPr>
        <p:spPr>
          <a:xfrm>
            <a:off x="1200125" y="23250"/>
            <a:ext cx="74370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Part 3:</a:t>
            </a:r>
            <a:endParaRPr/>
          </a:p>
        </p:txBody>
      </p:sp>
      <p:pic>
        <p:nvPicPr>
          <p:cNvPr descr="https://upload.wikimedia.org/wikipedia/commons/thumb/2/2d/Wikimedia_logo_family_complete-2021.svg/1024px-Wikimedia_logo_family_complete-2021.svg.png" id="150" name="Google Shape;15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42225" cy="124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0"/>
          <p:cNvSpPr txBox="1"/>
          <p:nvPr/>
        </p:nvSpPr>
        <p:spPr>
          <a:xfrm>
            <a:off x="128900" y="1124775"/>
            <a:ext cx="9015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(3) </a:t>
            </a:r>
            <a:r>
              <a:rPr lang="en-GB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Their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content and the underlying software are entirely </a:t>
            </a:r>
            <a:r>
              <a:rPr lang="en-GB">
                <a:highlight>
                  <a:srgbClr val="FFFF00"/>
                </a:highlight>
                <a:latin typeface="Lato"/>
                <a:ea typeface="Lato"/>
                <a:cs typeface="Lato"/>
                <a:sym typeface="Lato"/>
              </a:rPr>
              <a:t>openly licensed, allowing for independent reuse and adaptation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in lots of different ways, both within and outside the </a:t>
            </a:r>
            <a:r>
              <a:rPr lang="en-GB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Wikimedia ecosystem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.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2" name="Google Shape;152;p20"/>
          <p:cNvSpPr txBox="1"/>
          <p:nvPr>
            <p:ph type="title"/>
          </p:nvPr>
        </p:nvSpPr>
        <p:spPr>
          <a:xfrm>
            <a:off x="1200125" y="480450"/>
            <a:ext cx="83379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10 interactions between </a:t>
            </a:r>
            <a:r>
              <a:rPr lang="en-GB">
                <a:solidFill>
                  <a:schemeClr val="dk1"/>
                </a:solidFill>
              </a:rPr>
              <a:t>Wikimedia</a:t>
            </a:r>
            <a:r>
              <a:rPr lang="en-GB"/>
              <a:t> and </a:t>
            </a:r>
            <a:r>
              <a:rPr lang="en-GB">
                <a:highlight>
                  <a:srgbClr val="FFFF00"/>
                </a:highlight>
              </a:rPr>
              <a:t>education</a:t>
            </a:r>
            <a:endParaRPr>
              <a:highlight>
                <a:srgbClr val="FFFF00"/>
              </a:highlight>
            </a:endParaRPr>
          </a:p>
        </p:txBody>
      </p:sp>
      <p:pic>
        <p:nvPicPr>
          <p:cNvPr descr="https://upload.wikimedia.org/wikipedia/commons/4/42/Tania_Jenkins_at_ECSA_2022%2C_presenting_CoFish_-_IMG_20221007_151820.jpg" id="153" name="Google Shape;153;p20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76800" y="1664175"/>
            <a:ext cx="4128966" cy="30983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upload.wikimedia.org/wikipedia/commons/thumb/6/60/F%C3%A9ra_du_L%C3%A9man_-_collection_d%27animaux_disparus%2C_Mus%C3%A9e_de_zoologie_de_Lausanne.jpg/2560px-F%C3%A9ra_du_L%C3%A9man_-_collection_d%27animaux_disparus%2C_Mus%C3%A9e_de_zoologie_de_Lausanne.jpg" id="154" name="Google Shape;154;p20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2400" y="1892775"/>
            <a:ext cx="4572000" cy="2760134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0"/>
          <p:cNvSpPr txBox="1"/>
          <p:nvPr/>
        </p:nvSpPr>
        <p:spPr>
          <a:xfrm>
            <a:off x="44000" y="4714900"/>
            <a:ext cx="4719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Source file on Wikimedia Commons: </a:t>
            </a:r>
            <a:r>
              <a:rPr lang="en-GB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8"/>
              </a:rPr>
              <a:t>https://w.wiki/63eq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6" name="Google Shape;156;p20"/>
          <p:cNvSpPr txBox="1"/>
          <p:nvPr/>
        </p:nvSpPr>
        <p:spPr>
          <a:xfrm>
            <a:off x="4704125" y="4718500"/>
            <a:ext cx="454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Reuse in a conference presentation: </a:t>
            </a:r>
            <a:r>
              <a:rPr lang="en-GB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9"/>
              </a:rPr>
              <a:t>https://w.wiki/63er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1"/>
          <p:cNvSpPr txBox="1"/>
          <p:nvPr>
            <p:ph type="title"/>
          </p:nvPr>
        </p:nvSpPr>
        <p:spPr>
          <a:xfrm>
            <a:off x="1200125" y="23250"/>
            <a:ext cx="74370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Part 3:</a:t>
            </a:r>
            <a:endParaRPr/>
          </a:p>
        </p:txBody>
      </p:sp>
      <p:pic>
        <p:nvPicPr>
          <p:cNvPr descr="https://upload.wikimedia.org/wikipedia/commons/thumb/2/2d/Wikimedia_logo_family_complete-2021.svg/1024px-Wikimedia_logo_family_complete-2021.svg.png" id="162" name="Google Shape;16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42225" cy="124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1"/>
          <p:cNvSpPr txBox="1"/>
          <p:nvPr>
            <p:ph type="title"/>
          </p:nvPr>
        </p:nvSpPr>
        <p:spPr>
          <a:xfrm>
            <a:off x="1200125" y="480450"/>
            <a:ext cx="83379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10 interactions between </a:t>
            </a:r>
            <a:r>
              <a:rPr lang="en-GB">
                <a:solidFill>
                  <a:schemeClr val="dk1"/>
                </a:solidFill>
              </a:rPr>
              <a:t>Wikimedia</a:t>
            </a:r>
            <a:r>
              <a:rPr lang="en-GB"/>
              <a:t> and </a:t>
            </a:r>
            <a:r>
              <a:rPr lang="en-GB">
                <a:highlight>
                  <a:srgbClr val="FFFF00"/>
                </a:highlight>
              </a:rPr>
              <a:t>education</a:t>
            </a:r>
            <a:endParaRPr>
              <a:highlight>
                <a:srgbClr val="FFFF00"/>
              </a:highlight>
            </a:endParaRPr>
          </a:p>
        </p:txBody>
      </p:sp>
      <p:sp>
        <p:nvSpPr>
          <p:cNvPr id="164" name="Google Shape;164;p21"/>
          <p:cNvSpPr txBox="1"/>
          <p:nvPr/>
        </p:nvSpPr>
        <p:spPr>
          <a:xfrm>
            <a:off x="128900" y="1124775"/>
            <a:ext cx="9015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ato"/>
                <a:ea typeface="Lato"/>
                <a:cs typeface="Lato"/>
                <a:sym typeface="Lato"/>
              </a:rPr>
              <a:t>(4) </a:t>
            </a:r>
            <a:r>
              <a:rPr lang="en-GB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Wikimedia projects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are continuously being updated, in part by </a:t>
            </a:r>
            <a:r>
              <a:rPr lang="en-GB">
                <a:highlight>
                  <a:srgbClr val="FFFF00"/>
                </a:highlight>
                <a:latin typeface="Lato"/>
                <a:ea typeface="Lato"/>
                <a:cs typeface="Lato"/>
                <a:sym typeface="Lato"/>
              </a:rPr>
              <a:t>reusing or adapting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openly licensed materials from other sources, in part by </a:t>
            </a:r>
            <a:r>
              <a:rPr lang="en-GB">
                <a:highlight>
                  <a:srgbClr val="FFFF00"/>
                </a:highlight>
                <a:latin typeface="Lato"/>
                <a:ea typeface="Lato"/>
                <a:cs typeface="Lato"/>
                <a:sym typeface="Lato"/>
              </a:rPr>
              <a:t>creating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 new materials. This supports </a:t>
            </a:r>
            <a:r>
              <a:rPr lang="en-GB">
                <a:highlight>
                  <a:srgbClr val="FFFF00"/>
                </a:highlight>
                <a:latin typeface="Lato"/>
                <a:ea typeface="Lato"/>
                <a:cs typeface="Lato"/>
                <a:sym typeface="Lato"/>
              </a:rPr>
              <a:t>continued education</a:t>
            </a:r>
            <a:r>
              <a:rPr lang="en-GB">
                <a:latin typeface="Lato"/>
                <a:ea typeface="Lato"/>
                <a:cs typeface="Lato"/>
                <a:sym typeface="Lato"/>
              </a:rPr>
              <a:t>.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https://upload.wikimedia.org/wikipedia/commons/thumb/6/60/F%C3%A9ra_du_L%C3%A9man_-_collection_d%27animaux_disparus%2C_Mus%C3%A9e_de_zoologie_de_Lausanne.jpg/2560px-F%C3%A9ra_du_L%C3%A9man_-_collection_d%27animaux_disparus%2C_Mus%C3%A9e_de_zoologie_de_Lausanne.jpg" id="165" name="Google Shape;165;p21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740375"/>
            <a:ext cx="2400799" cy="1449372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1"/>
          <p:cNvSpPr txBox="1"/>
          <p:nvPr/>
        </p:nvSpPr>
        <p:spPr>
          <a:xfrm>
            <a:off x="44000" y="3114700"/>
            <a:ext cx="25092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ato"/>
                <a:ea typeface="Lato"/>
                <a:cs typeface="Lato"/>
                <a:sym typeface="Lato"/>
              </a:rPr>
              <a:t>The </a:t>
            </a:r>
            <a:r>
              <a:rPr lang="en-GB" sz="12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6"/>
              </a:rPr>
              <a:t>fish photo</a:t>
            </a:r>
            <a:r>
              <a:rPr lang="en-GB" sz="1200">
                <a:latin typeface="Lato"/>
                <a:ea typeface="Lato"/>
                <a:cs typeface="Lato"/>
                <a:sym typeface="Lato"/>
              </a:rPr>
              <a:t> originated from the Musée de zoologie de Lausanne: </a:t>
            </a:r>
            <a:endParaRPr sz="1200"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●"/>
            </a:pPr>
            <a:r>
              <a:rPr lang="en-GB" sz="1200">
                <a:latin typeface="Lato"/>
                <a:ea typeface="Lato"/>
                <a:cs typeface="Lato"/>
                <a:sym typeface="Lato"/>
              </a:rPr>
              <a:t>photographer: Michel Krafft </a:t>
            </a:r>
            <a:endParaRPr sz="1200"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●"/>
            </a:pPr>
            <a:r>
              <a:rPr lang="en-GB" sz="1200">
                <a:latin typeface="Lato"/>
                <a:ea typeface="Lato"/>
                <a:cs typeface="Lato"/>
                <a:sym typeface="Lato"/>
              </a:rPr>
              <a:t>uploader: Chantal Ebongue</a:t>
            </a:r>
            <a:endParaRPr sz="1200"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●"/>
            </a:pPr>
            <a:r>
              <a:rPr lang="en-GB" sz="1200">
                <a:latin typeface="Lato"/>
                <a:ea typeface="Lato"/>
                <a:cs typeface="Lato"/>
                <a:sym typeface="Lato"/>
              </a:rPr>
              <a:t>license: </a:t>
            </a:r>
            <a:r>
              <a:rPr lang="en-GB" sz="12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7"/>
              </a:rPr>
              <a:t>CC BY-SA 4.0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67" name="Google Shape;167;p21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626526" y="1740375"/>
            <a:ext cx="2570066" cy="3098324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1"/>
          <p:cNvSpPr txBox="1"/>
          <p:nvPr/>
        </p:nvSpPr>
        <p:spPr>
          <a:xfrm>
            <a:off x="5432200" y="1703125"/>
            <a:ext cx="36210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ato"/>
                <a:ea typeface="Lato"/>
                <a:cs typeface="Lato"/>
                <a:sym typeface="Lato"/>
              </a:rPr>
              <a:t>The </a:t>
            </a:r>
            <a:r>
              <a:rPr lang="en-GB" sz="12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10"/>
              </a:rPr>
              <a:t>frog photo</a:t>
            </a:r>
            <a:r>
              <a:rPr lang="en-GB" sz="1200">
                <a:latin typeface="Lato"/>
                <a:ea typeface="Lato"/>
                <a:cs typeface="Lato"/>
                <a:sym typeface="Lato"/>
              </a:rPr>
              <a:t> from an </a:t>
            </a:r>
            <a:r>
              <a:rPr lang="en-GB" sz="12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11"/>
              </a:rPr>
              <a:t>open-access paper</a:t>
            </a:r>
            <a:r>
              <a:rPr lang="en-GB" sz="1200">
                <a:latin typeface="Lato"/>
                <a:ea typeface="Lato"/>
                <a:cs typeface="Lato"/>
                <a:sym typeface="Lato"/>
              </a:rPr>
              <a:t> was </a:t>
            </a:r>
            <a:r>
              <a:rPr lang="en-GB" sz="12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12"/>
              </a:rPr>
              <a:t>featured</a:t>
            </a:r>
            <a:r>
              <a:rPr lang="en-GB" sz="1200">
                <a:latin typeface="Lato"/>
                <a:ea typeface="Lato"/>
                <a:cs typeface="Lato"/>
                <a:sym typeface="Lato"/>
              </a:rPr>
              <a:t> on the homepage of several Wikipedias, including the Thai one.</a:t>
            </a:r>
            <a:endParaRPr sz="12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Lato"/>
                <a:ea typeface="Lato"/>
                <a:cs typeface="Lato"/>
                <a:sym typeface="Lato"/>
              </a:rPr>
              <a:t>Years later, it inspired the creation of the </a:t>
            </a:r>
            <a:r>
              <a:rPr lang="en-GB" sz="12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13"/>
              </a:rPr>
              <a:t>infographic</a:t>
            </a:r>
            <a:r>
              <a:rPr lang="en-GB" sz="1200">
                <a:latin typeface="Lato"/>
                <a:ea typeface="Lato"/>
                <a:cs typeface="Lato"/>
                <a:sym typeface="Lato"/>
              </a:rPr>
              <a:t> below that compares the smallest frogs currently known.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https://upload.wikimedia.org/wikipedia/commons/thumb/7/7a/SmallestFrogComparison.png/640px-SmallestFrogComparison.png" id="169" name="Google Shape;169;p21">
            <a:hlinkClick r:id="rId14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562600" y="3282825"/>
            <a:ext cx="3324600" cy="110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1"/>
          <p:cNvSpPr txBox="1"/>
          <p:nvPr/>
        </p:nvSpPr>
        <p:spPr>
          <a:xfrm>
            <a:off x="2709325" y="4803375"/>
            <a:ext cx="3535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16"/>
              </a:rPr>
              <a:t>https://w.wiki/63hy</a:t>
            </a:r>
            <a:r>
              <a:rPr lang="en-GB" sz="1200">
                <a:latin typeface="Lato"/>
                <a:ea typeface="Lato"/>
                <a:cs typeface="Lato"/>
                <a:sym typeface="Lato"/>
              </a:rPr>
              <a:t> 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1" name="Google Shape;171;p21"/>
          <p:cNvSpPr txBox="1"/>
          <p:nvPr/>
        </p:nvSpPr>
        <p:spPr>
          <a:xfrm>
            <a:off x="5604925" y="4498575"/>
            <a:ext cx="3535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17"/>
              </a:rPr>
              <a:t>https://w.wiki/63h$</a:t>
            </a:r>
            <a:r>
              <a:rPr lang="en-GB" sz="1200">
                <a:latin typeface="Lato"/>
                <a:ea typeface="Lato"/>
                <a:cs typeface="Lato"/>
                <a:sym typeface="Lato"/>
              </a:rPr>
              <a:t> 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