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23"/>
  </p:notesMasterIdLst>
  <p:sldIdLst>
    <p:sldId id="583" r:id="rId2"/>
    <p:sldId id="587" r:id="rId3"/>
    <p:sldId id="568" r:id="rId4"/>
    <p:sldId id="573" r:id="rId5"/>
    <p:sldId id="559" r:id="rId6"/>
    <p:sldId id="562" r:id="rId7"/>
    <p:sldId id="572" r:id="rId8"/>
    <p:sldId id="579" r:id="rId9"/>
    <p:sldId id="581" r:id="rId10"/>
    <p:sldId id="577" r:id="rId11"/>
    <p:sldId id="575" r:id="rId12"/>
    <p:sldId id="578" r:id="rId13"/>
    <p:sldId id="580" r:id="rId14"/>
    <p:sldId id="576" r:id="rId15"/>
    <p:sldId id="567" r:id="rId16"/>
    <p:sldId id="584" r:id="rId17"/>
    <p:sldId id="570" r:id="rId18"/>
    <p:sldId id="589" r:id="rId19"/>
    <p:sldId id="585" r:id="rId20"/>
    <p:sldId id="586" r:id="rId21"/>
    <p:sldId id="58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17BBFF"/>
    <a:srgbClr val="739712"/>
    <a:srgbClr val="32A8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48"/>
    <p:restoredTop sz="84830"/>
  </p:normalViewPr>
  <p:slideViewPr>
    <p:cSldViewPr snapToGrid="0" snapToObjects="1">
      <p:cViewPr>
        <p:scale>
          <a:sx n="82" d="100"/>
          <a:sy n="82" d="100"/>
        </p:scale>
        <p:origin x="1264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5" d="100"/>
          <a:sy n="95" d="100"/>
        </p:scale>
        <p:origin x="372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0T16:12:30.997"/>
    </inkml:context>
    <inkml:brush xml:id="br0">
      <inkml:brushProperty name="width" value="0.35" units="cm"/>
      <inkml:brushProperty name="height" value="0.35" units="cm"/>
      <inkml:brushProperty name="color" value="#5B2D90"/>
    </inkml:brush>
  </inkml:definitions>
  <inkml:trace contextRef="#ctx0" brushRef="#br0">0 382 24575,'0'67'0,"0"-8"0,0 2 0,0-5 0,0 2-492,0 28 0,0 0 0,0-31 0,0-2 0,0 16 0,0 0 0,0-10 0,0-1-492,0 39 492,0-42 0,0-1-492,0 29 0,0 9 185,0-3 799,0 1 0,6-25 983,9 11-223,12-40-760,10 1 0,4-2 0,18-5 0,-4-2 0,3-4-580,36-15 580,-30-5 0,1-1 491,0-2 1,1-2-1,10 3 1,1-4-1,9-14 1,0-7-325,-6 4 1,3-6-496,-12-4 0,2-5 0,0-2 0,-7 1 0,-1-2 0,1 0 54,10-5 1,2-1 0,-1-1 273,0 1 0,1 0 0,-2 1 0,-4 3 0,-1 2 0,-3 2-328,18-9 1,-3 4 327,-6 6 0,-3 1 0,-10 2 0,1-1 0,15-9 0,2 0 0,-8 6 0,0-1 0,2-8 0,-2 0 0,-8 11 0,-2-1 0,-2-8 0,0 0 0,7 2 0,-1-1 0,-6-5 0,0 0 0,6 5 0,-2 2 0,-16 7 0,-1 1 0,10-6 0,0 3 149,-12 15 1,-1 0-150,2-10 0,-1 1 983,34 0-674,-22 0 674,-10 13 0,-16 8 0,-7 1 0,-9 6 0,-6 0-173,-50-6-810,-2-10 0,-49-8 0,36 5 0,1-1 0,-34-14 175,33 15 1,0-1-176,-25-12 0,8 8 0,3 2 0,9 7 0,9 1 0,1-1 0,16 8 0,1 1 0,13 6 0,12 0 0,67 0 0,-5 0 0,2 3 0,4 1 0,31 6 0,-9 6-525,15 0 525,-26 7 0,9 1-69,-13 0 69,-10 4 0,-7-7 0,-10 1 0,-8 9 0,-8-10 523,0 10-523,-5-6 71,-3 0-71,-4-1 0,-7 1 0,0 24 0,-6 6 0,0 24 0,1-29 0,-2 1-492,-6 2 0,-2 0-492,-9 44 492,3-41 0,-4-3-477,-21 30 969,19-37 0,0 1 0,-22 42 0,-3-16 0,15-13 0,-4-17 0,15-17 0,-3-8 0,15-7 983,-8 0 0,15 1-656,-9-6 1,3-1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0T16:10:18.638"/>
    </inkml:context>
    <inkml:brush xml:id="br0">
      <inkml:brushProperty name="width" value="0.35" units="cm"/>
      <inkml:brushProperty name="height" value="0.35" units="cm"/>
      <inkml:brushProperty name="color" value="#5B2D90"/>
    </inkml:brush>
  </inkml:definitions>
  <inkml:trace contextRef="#ctx0" brushRef="#br0">28 198 24575,'89'-6'0,"-39"-4"0,4-1 0,14 0 0,6 0-492,12-9 0,3-1 0,4 0 0,4 0 164,-20 9 0,2 0 0,-5 2-164,0-2 0,-1 3 0,23 2 0,-1 4 25,-33 2 1,-3 2 466,13-1 0,0 0 390,-6 0 1,-3 0-391,31 0-24,-16 0 24,-19 0 983,-21 4 0,0 9 0,-25 12 0,5 1 0,-10 21-835,-3 28-148,-5 0-492,-2-10 0,-5 5 161,-5-4 1,-5 3 2,-5 7 0,-3 6 0,-1-2 0,5-18 0,-1-2 0,-2 7 82,-8 16 0,-5 9 0,-1 3 0,4-7-82,-1 3 0,2-5 0,-2 2 82,5-14 0,-2 1 0,0 1 0,0 0 0,1 0 0,1 1 0,0-2 0,-1-3-82,-6 4 0,-1-4 0,-1 2 0,-5 14 0,-1 3 0,0-2 0,2-9 0,-1-1 0,2-6-164,-11 11 0,2-6 680,2-2 0,1-6-188,8-19 0,-1-3 0,-5 3 0,0 0 491,6-7 1,1-1-1,1-8 1,0-1 416,-26 20 75,9-8 0,4-8 0,16-10 0,3-3 0,7-12 0,7 4 0,0-5 0,12-10-579,1-14-404,5-2 0,-6-14 0,5 10 0,-10-7 0,4 0 0,-5 1 0,-1-1 0,1 0 0,-1 0 0,6 1 0,-3 5 0,9 2 0,-11-16 0,10 4 0,-11-37 0,11 21 0,-5-30 0,7 22 0,-7-15 0,6 17 0,-6 9 0,7 10 0,-5 14 0,4 19 0,-4 35 0,12 22 0,5-10 0,4 3 0,12 43-332,-9-44 0,-1 0 332,-1-1 0,-2 2 0,0 7 0,-2 0 0,13 31 0,-11-29 0,-3 1 0,-4 22 0,0 0 0,-8-13 0,6-22 0,-5-14 0,5-9 0,-1-8 0,7-10 664,22-2-664,19-5 0,27 0 0,-29 0 0,2 0 0,5-4 0,0-1 0,39-3-492,-41 0 0,-3-2-492,20-5 878,7-1 106,-20 1 0,-11 1 0,-16 1 0,-1 5 0,-1-9 983,-4 8 0,11-16-875,-5 4-108,8-6 0,-1 6 0,-6 2 0,-9 6 0,-2 1 0,-10 6 0,4-5 0,-6 10 0,-5-9 0,-1 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E96479-D3C3-7043-B1C7-F44A9D56E945}" type="datetimeFigureOut">
              <a:rPr lang="en-US" smtClean="0"/>
              <a:t>5/30/24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3B5615-2315-4D4C-A40D-B1CD132D6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25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/>
              <a:t>computational journalism &amp; community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B5615-2315-4D4C-A40D-B1CD132D6D7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8280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Black Youth Project 100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B5615-2315-4D4C-A40D-B1CD132D6D7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0271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data sculpture, 3D chart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Biggest bar is police, then schooling, social services; housing &amp; public health have one box each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Cardboard makes the budget moveable -- the media presents the option of possibility like a way charts don’t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Uses experience of moving boxes, presentation in public space, propositional via traditional chart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B5615-2315-4D4C-A40D-B1CD132D6D7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981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Background: mother’s day is one of sorrow in Mexico</a:t>
            </a:r>
          </a:p>
          <a:p>
            <a:r>
              <a:rPr lang="en-US" dirty="0"/>
              <a:t>More than 100,000 </a:t>
            </a:r>
            <a:r>
              <a:rPr lang="en-US" dirty="0" err="1"/>
              <a:t>desaparicidos</a:t>
            </a:r>
            <a:r>
              <a:rPr lang="en-US" dirty="0"/>
              <a:t> -- missing people</a:t>
            </a:r>
          </a:p>
          <a:p>
            <a:r>
              <a:rPr lang="en-US" dirty="0"/>
              <a:t>Data collection and creating happenings to push for action by the state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B5615-2315-4D4C-A40D-B1CD132D6D7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6771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>
                <a:effectLst/>
                <a:latin typeface="Palatino" pitchFamily="2" charset="77"/>
              </a:rPr>
              <a:t>Statred</a:t>
            </a:r>
            <a:r>
              <a:rPr lang="en-US" dirty="0">
                <a:effectLst/>
                <a:latin typeface="Palatino" pitchFamily="2" charset="77"/>
              </a:rPr>
              <a:t> from a documentary project, but want an action to happen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Working with 50 </a:t>
            </a:r>
            <a:r>
              <a:rPr lang="en-US" dirty="0" err="1"/>
              <a:t>madres</a:t>
            </a:r>
            <a:r>
              <a:rPr lang="en-US" dirty="0"/>
              <a:t> from </a:t>
            </a:r>
            <a:r>
              <a:rPr lang="en-US" i="1" dirty="0">
                <a:effectLst/>
                <a:latin typeface="Palatino" pitchFamily="2" charset="77"/>
              </a:rPr>
              <a:t>The Trackers of </a:t>
            </a:r>
            <a:r>
              <a:rPr lang="en-US" i="1" dirty="0" err="1">
                <a:effectLst/>
                <a:latin typeface="Palatino" pitchFamily="2" charset="77"/>
              </a:rPr>
              <a:t>Fuerte</a:t>
            </a:r>
            <a:r>
              <a:rPr lang="en-US" i="1" dirty="0">
                <a:effectLst/>
                <a:latin typeface="Palatino" pitchFamily="2" charset="77"/>
              </a:rPr>
              <a:t> </a:t>
            </a:r>
            <a:r>
              <a:rPr lang="en-US" i="0" dirty="0">
                <a:effectLst/>
                <a:latin typeface="Palatino" pitchFamily="2" charset="77"/>
              </a:rPr>
              <a:t>group</a:t>
            </a:r>
            <a:endParaRPr lang="en-US" dirty="0">
              <a:effectLst/>
              <a:latin typeface="Palatino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effectLst/>
                <a:latin typeface="Palatino" pitchFamily="2" charset="77"/>
              </a:rPr>
              <a:t>Data on missing people came from the ground,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effectLst/>
                <a:latin typeface="Palatino" pitchFamily="2" charset="77"/>
              </a:rPr>
              <a:t>“</a:t>
            </a:r>
            <a:r>
              <a:rPr lang="en-US" dirty="0" err="1">
                <a:effectLst/>
                <a:latin typeface="Palatino" pitchFamily="2" charset="77"/>
              </a:rPr>
              <a:t>Aunque</a:t>
            </a:r>
            <a:r>
              <a:rPr lang="en-US" dirty="0">
                <a:effectLst/>
                <a:latin typeface="Palatino" pitchFamily="2" charset="77"/>
              </a:rPr>
              <a:t> </a:t>
            </a:r>
            <a:r>
              <a:rPr lang="en-US" dirty="0" err="1">
                <a:effectLst/>
                <a:latin typeface="Palatino" pitchFamily="2" charset="77"/>
              </a:rPr>
              <a:t>quieran</a:t>
            </a:r>
            <a:r>
              <a:rPr lang="en-US" dirty="0">
                <a:effectLst/>
                <a:latin typeface="Palatino" pitchFamily="2" charset="77"/>
              </a:rPr>
              <a:t> </a:t>
            </a:r>
            <a:r>
              <a:rPr lang="en-US" dirty="0" err="1">
                <a:effectLst/>
                <a:latin typeface="Palatino" pitchFamily="2" charset="77"/>
              </a:rPr>
              <a:t>borrarte</a:t>
            </a:r>
            <a:r>
              <a:rPr lang="en-US" dirty="0">
                <a:effectLst/>
                <a:latin typeface="Palatino" pitchFamily="2" charset="77"/>
              </a:rPr>
              <a:t> de mi </a:t>
            </a:r>
            <a:r>
              <a:rPr lang="en-US" dirty="0" err="1">
                <a:effectLst/>
                <a:latin typeface="Palatino" pitchFamily="2" charset="77"/>
              </a:rPr>
              <a:t>mente</a:t>
            </a:r>
            <a:r>
              <a:rPr lang="en-US" dirty="0">
                <a:effectLst/>
                <a:latin typeface="Palatino" pitchFamily="2" charset="77"/>
              </a:rPr>
              <a:t> </a:t>
            </a:r>
            <a:r>
              <a:rPr lang="en-US" dirty="0" err="1">
                <a:effectLst/>
                <a:latin typeface="Palatino" pitchFamily="2" charset="77"/>
              </a:rPr>
              <a:t>cabes</a:t>
            </a:r>
            <a:r>
              <a:rPr lang="en-US" dirty="0">
                <a:effectLst/>
                <a:latin typeface="Palatino" pitchFamily="2" charset="77"/>
              </a:rPr>
              <a:t> </a:t>
            </a:r>
            <a:r>
              <a:rPr lang="en-US" dirty="0" err="1">
                <a:effectLst/>
                <a:latin typeface="Palatino" pitchFamily="2" charset="77"/>
              </a:rPr>
              <a:t>en</a:t>
            </a:r>
            <a:r>
              <a:rPr lang="en-US" dirty="0">
                <a:effectLst/>
                <a:latin typeface="Palatino" pitchFamily="2" charset="77"/>
              </a:rPr>
              <a:t> la </a:t>
            </a:r>
            <a:r>
              <a:rPr lang="en-US" dirty="0" err="1">
                <a:effectLst/>
                <a:latin typeface="Palatino" pitchFamily="2" charset="77"/>
              </a:rPr>
              <a:t>memoria</a:t>
            </a:r>
            <a:r>
              <a:rPr lang="en-US" dirty="0">
                <a:effectLst/>
                <a:latin typeface="Palatino" pitchFamily="2" charset="77"/>
              </a:rPr>
              <a:t> de me </a:t>
            </a:r>
            <a:r>
              <a:rPr lang="en-US" dirty="0" err="1">
                <a:effectLst/>
                <a:latin typeface="Palatino" pitchFamily="2" charset="77"/>
              </a:rPr>
              <a:t>vientre</a:t>
            </a:r>
            <a:r>
              <a:rPr lang="en-US" dirty="0">
                <a:effectLst/>
                <a:latin typeface="Palatino" pitchFamily="2" charset="77"/>
              </a:rPr>
              <a:t> / Even if they try to erase you from my mind you still fit </a:t>
            </a:r>
            <a:r>
              <a:rPr lang="en-US" dirty="0" err="1">
                <a:effectLst/>
                <a:latin typeface="Palatino" pitchFamily="2" charset="77"/>
              </a:rPr>
              <a:t>en</a:t>
            </a:r>
            <a:r>
              <a:rPr lang="en-US" dirty="0">
                <a:effectLst/>
                <a:latin typeface="Palatino" pitchFamily="2" charset="77"/>
              </a:rPr>
              <a:t> the memory of my belly”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effectLst/>
              <a:latin typeface="Palatino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B5615-2315-4D4C-A40D-B1CD132D6D7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128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  <a:latin typeface="Palatino" pitchFamily="2" charset="77"/>
              </a:rPr>
              <a:t>Photos and notes inside of spheres, soil in bowl from homeland, marches and </a:t>
            </a:r>
            <a:r>
              <a:rPr lang="en-US" dirty="0" err="1">
                <a:effectLst/>
                <a:latin typeface="Palatino" pitchFamily="2" charset="77"/>
              </a:rPr>
              <a:t>spectabcles</a:t>
            </a:r>
            <a:endParaRPr lang="en-US" dirty="0">
              <a:effectLst/>
              <a:latin typeface="Palatino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  <a:latin typeface="Palatino" pitchFamily="2" charset="77"/>
              </a:rPr>
              <a:t>“because of art they can make that cathartic feeling to integrate into the system of justice”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dirty="0">
              <a:effectLst/>
              <a:latin typeface="Palatino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B5615-2315-4D4C-A40D-B1CD132D6D7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5792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one dominant way of thinking about working with data and data viz</a:t>
            </a:r>
          </a:p>
          <a:p>
            <a:r>
              <a:rPr lang="en-US" dirty="0"/>
              <a:t>We need epistemologies that are built on participation, impact, empowerment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B5615-2315-4D4C-A40D-B1CD132D6D7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402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Co-operative inquiry, participatory action research</a:t>
            </a:r>
          </a:p>
          <a:p>
            <a:r>
              <a:rPr lang="en-US" dirty="0"/>
              <a:t>Offers broader ground to do data work, thinking through how data representations might engage multiple ways of knowing, and which ones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B5615-2315-4D4C-A40D-B1CD132D6D7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398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learn from practices of new fields of data use</a:t>
            </a:r>
          </a:p>
          <a:p>
            <a:r>
              <a:rPr lang="en-US" dirty="0"/>
              <a:t>We need a larger toolbox to create more appropriate stories in pro-</a:t>
            </a:r>
            <a:r>
              <a:rPr lang="en-US" dirty="0" err="1"/>
              <a:t>socal</a:t>
            </a:r>
            <a:r>
              <a:rPr lang="en-US" dirty="0"/>
              <a:t> settings</a:t>
            </a:r>
          </a:p>
          <a:p>
            <a:r>
              <a:rPr lang="en-US" dirty="0"/>
              <a:t>3 examples to spark rethinking of our defaults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B5615-2315-4D4C-A40D-B1CD132D6D7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5070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 murals hold up a data mirror to community</a:t>
            </a:r>
          </a:p>
          <a:p>
            <a:r>
              <a:rPr lang="en-US" dirty="0"/>
              <a:t>Data sculptures meet people where they are with data</a:t>
            </a:r>
          </a:p>
          <a:p>
            <a:r>
              <a:rPr lang="en-US" dirty="0"/>
              <a:t>Data theatre offers participatory and performative ways to relate to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B5615-2315-4D4C-A40D-B1CD132D6D7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669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Book about all this work over the last 15 years coming out in fall this year</a:t>
            </a:r>
          </a:p>
          <a:p>
            <a:r>
              <a:rPr lang="en-US" dirty="0"/>
              <a:t>Case studies, stories from my own work, theory, related work</a:t>
            </a:r>
          </a:p>
          <a:p>
            <a:r>
              <a:rPr lang="en-US" dirty="0"/>
              <a:t>For: journalists, data viz designers, museum exhibit designers, activists, non-profits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B5615-2315-4D4C-A40D-B1CD132D6D7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137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Random other </a:t>
            </a:r>
            <a:r>
              <a:rPr lang="en-US" dirty="0" err="1"/>
              <a:t>shouout</a:t>
            </a:r>
            <a:r>
              <a:rPr lang="en-US" dirty="0"/>
              <a:t> – related event this fall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B5615-2315-4D4C-A40D-B1CD132D6D7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680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/>
              <a:t>computational journalism &amp; community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B5615-2315-4D4C-A40D-B1CD132D6D7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067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Various trends (datafication) has driven data use to new settings</a:t>
            </a:r>
          </a:p>
          <a:p>
            <a:r>
              <a:rPr lang="en-US" dirty="0"/>
              <a:t>Originally designed for use in stats, sciences, then economics, epidemiology</a:t>
            </a:r>
          </a:p>
          <a:p>
            <a:r>
              <a:rPr lang="en-US" dirty="0"/>
              <a:t>Now used in libraries, museums, newsrooms, civic meetings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B5615-2315-4D4C-A40D-B1CD132D6D7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766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Term often used in anticolonial discussions and other things related to subaltern (groups displaced to margins of dominant society)</a:t>
            </a:r>
          </a:p>
          <a:p>
            <a:r>
              <a:rPr lang="en-US" dirty="0"/>
              <a:t>Comes together to argue for creative data presentation as epistemological resistance under the hood</a:t>
            </a:r>
          </a:p>
          <a:p>
            <a:r>
              <a:rPr lang="en-US" dirty="0"/>
              <a:t>Needs highlighting to help us be more intentional on toolbox we use when working with data</a:t>
            </a:r>
          </a:p>
          <a:p>
            <a:r>
              <a:rPr lang="en-US" dirty="0"/>
              <a:t>Large grounding for mapping out data use we see around us emerging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B5615-2315-4D4C-A40D-B1CD132D6D7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38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Fields of origin had a set of goals and cultures – truth, evidence</a:t>
            </a:r>
          </a:p>
          <a:p>
            <a:r>
              <a:rPr lang="en-US" dirty="0"/>
              <a:t>Formal practices, authoritative speaking</a:t>
            </a:r>
          </a:p>
          <a:p>
            <a:r>
              <a:rPr lang="en-US" dirty="0"/>
              <a:t>More modern tech data cultures of surveillance, capitalism</a:t>
            </a:r>
          </a:p>
          <a:p>
            <a:r>
              <a:rPr lang="en-US" dirty="0" err="1"/>
              <a:t>Epistemlogies</a:t>
            </a:r>
            <a:r>
              <a:rPr lang="en-US" dirty="0"/>
              <a:t> related to: experimentation, math, quantitative, math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B5615-2315-4D4C-A40D-B1CD132D6D7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826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field of use have difference goals – efficacy, engagement,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Cultures of fields include more pro-social goals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B5615-2315-4D4C-A40D-B1CD132D6D7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563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learn from practices of new fields of data use</a:t>
            </a:r>
          </a:p>
          <a:p>
            <a:r>
              <a:rPr lang="en-US" dirty="0"/>
              <a:t>We need a larger toolbox to create more appropriate stories in pro-</a:t>
            </a:r>
            <a:r>
              <a:rPr lang="en-US" dirty="0" err="1"/>
              <a:t>socal</a:t>
            </a:r>
            <a:r>
              <a:rPr lang="en-US" dirty="0"/>
              <a:t> settings</a:t>
            </a:r>
          </a:p>
          <a:p>
            <a:r>
              <a:rPr lang="en-US" dirty="0"/>
              <a:t>3 examples to spark rethinking of our defaults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B5615-2315-4D4C-A40D-B1CD132D6D7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440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Los Angeles Poverty Department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B5615-2315-4D4C-A40D-B1CD132D6D7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1917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Context: </a:t>
            </a:r>
            <a:r>
              <a:rPr lang="en-US" dirty="0" err="1"/>
              <a:t>histocial</a:t>
            </a:r>
            <a:r>
              <a:rPr lang="en-US" dirty="0"/>
              <a:t> boxing in of unhoused </a:t>
            </a:r>
            <a:r>
              <a:rPr lang="en-US" dirty="0" err="1"/>
              <a:t>popiulatino</a:t>
            </a:r>
            <a:r>
              <a:rPr lang="en-US" dirty="0"/>
              <a:t> in Skid Row part of downtown LA</a:t>
            </a:r>
          </a:p>
          <a:p>
            <a:r>
              <a:rPr lang="en-US" dirty="0" err="1"/>
              <a:t>Furhter</a:t>
            </a:r>
            <a:r>
              <a:rPr lang="en-US" dirty="0"/>
              <a:t> attempts to legislate the sector away based on zoning laws</a:t>
            </a:r>
          </a:p>
          <a:p>
            <a:r>
              <a:rPr lang="en-US" dirty="0"/>
              <a:t>Los Angeles </a:t>
            </a:r>
            <a:r>
              <a:rPr lang="en-US" dirty="0" err="1"/>
              <a:t>Poeverty</a:t>
            </a:r>
            <a:r>
              <a:rPr lang="en-US" dirty="0"/>
              <a:t> Dept response – data mini-golf and later a data sculpture exhibit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B5615-2315-4D4C-A40D-B1CD132D6D7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405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C51F9-A74A-7040-9EEE-5D29D78021EF}" type="datetimeFigureOut">
              <a:rPr lang="en-US" smtClean="0"/>
              <a:t>5/30/24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C51F9-A74A-7040-9EEE-5D29D78021EF}" type="datetimeFigureOut">
              <a:rPr lang="en-US" smtClean="0"/>
              <a:t>5/30/24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3A93E-225F-3745-8A70-794C9E24EA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C51F9-A74A-7040-9EEE-5D29D78021EF}" type="datetimeFigureOut">
              <a:rPr lang="en-US" smtClean="0"/>
              <a:t>5/30/24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3A93E-225F-3745-8A70-794C9E24EA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C51F9-A74A-7040-9EEE-5D29D78021EF}" type="datetimeFigureOut">
              <a:rPr lang="en-US" smtClean="0"/>
              <a:t>5/30/24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3A93E-225F-3745-8A70-794C9E24EA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C51F9-A74A-7040-9EEE-5D29D78021EF}" type="datetimeFigureOut">
              <a:rPr lang="en-US" smtClean="0"/>
              <a:t>5/30/24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3A93E-225F-3745-8A70-794C9E24EA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C51F9-A74A-7040-9EEE-5D29D78021EF}" type="datetimeFigureOut">
              <a:rPr lang="en-US" smtClean="0"/>
              <a:t>5/30/24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3A93E-225F-3745-8A70-794C9E24EA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C51F9-A74A-7040-9EEE-5D29D78021EF}" type="datetimeFigureOut">
              <a:rPr lang="en-US" smtClean="0"/>
              <a:t>5/30/24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3A93E-225F-3745-8A70-794C9E24EA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C51F9-A74A-7040-9EEE-5D29D78021EF}" type="datetimeFigureOut">
              <a:rPr lang="en-US" smtClean="0"/>
              <a:t>5/30/24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3A93E-225F-3745-8A70-794C9E24EA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C51F9-A74A-7040-9EEE-5D29D78021EF}" type="datetimeFigureOut">
              <a:rPr lang="en-US" smtClean="0"/>
              <a:t>5/30/24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3A93E-225F-3745-8A70-794C9E24EA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C51F9-A74A-7040-9EEE-5D29D78021EF}" type="datetimeFigureOut">
              <a:rPr lang="en-US" smtClean="0"/>
              <a:t>5/30/24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3A93E-225F-3745-8A70-794C9E24EA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C51F9-A74A-7040-9EEE-5D29D78021EF}" type="datetimeFigureOut">
              <a:rPr lang="en-US" smtClean="0"/>
              <a:t>5/30/24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3A93E-225F-3745-8A70-794C9E24EA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C51F9-A74A-7040-9EEE-5D29D78021EF}" type="datetimeFigureOut">
              <a:rPr lang="en-US" smtClean="0"/>
              <a:t>5/30/24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FC7CF462-3B22-524E-A71D-12F0FFBADE7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549" y="6052993"/>
            <a:ext cx="668482" cy="66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18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customXml" Target="../ink/ink1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40.png"/><Relationship Id="rId5" Type="http://schemas.openxmlformats.org/officeDocument/2006/relationships/image" Target="../media/image4.png"/><Relationship Id="rId10" Type="http://schemas.openxmlformats.org/officeDocument/2006/relationships/customXml" Target="../ink/ink2.xml"/><Relationship Id="rId4" Type="http://schemas.openxmlformats.org/officeDocument/2006/relationships/image" Target="../media/image3.png"/><Relationship Id="rId9" Type="http://schemas.openxmlformats.org/officeDocument/2006/relationships/hyperlink" Target="mailto:r.bhargava@northeastern.edu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0003" y="169127"/>
            <a:ext cx="11330038" cy="3629680"/>
          </a:xfrm>
        </p:spPr>
        <p:txBody>
          <a:bodyPr>
            <a:noAutofit/>
          </a:bodyPr>
          <a:lstStyle/>
          <a:p>
            <a:r>
              <a:rPr lang="en-US" sz="4400" b="1" dirty="0">
                <a:latin typeface="Avenir Next Heavy" panose="020B0503020202020204" pitchFamily="34" charset="0"/>
                <a:ea typeface="Avenir Next" charset="0"/>
                <a:cs typeface="Amatic SC" pitchFamily="2" charset="-79"/>
              </a:rPr>
              <a:t>Creative Data Representation for </a:t>
            </a:r>
            <a:br>
              <a:rPr lang="en-US" sz="4400" b="1" dirty="0">
                <a:latin typeface="Avenir Next Heavy" panose="020B0503020202020204" pitchFamily="34" charset="0"/>
                <a:ea typeface="Avenir Next" charset="0"/>
                <a:cs typeface="Amatic SC" pitchFamily="2" charset="-79"/>
              </a:rPr>
            </a:br>
            <a:r>
              <a:rPr lang="en-US" sz="4400" b="1" dirty="0">
                <a:latin typeface="Avenir Next Heavy" panose="020B0503020202020204" pitchFamily="34" charset="0"/>
                <a:ea typeface="Avenir Next" charset="0"/>
                <a:cs typeface="Amatic SC" pitchFamily="2" charset="-79"/>
              </a:rPr>
              <a:t>Social Justice Movements</a:t>
            </a:r>
            <a:br>
              <a:rPr lang="en-US" sz="4400" b="1" dirty="0">
                <a:latin typeface="Avenir Next Heavy" panose="020B0503020202020204" pitchFamily="34" charset="0"/>
                <a:ea typeface="Avenir Next" charset="0"/>
                <a:cs typeface="Amatic SC" pitchFamily="2" charset="-79"/>
              </a:rPr>
            </a:br>
            <a:r>
              <a:rPr lang="en-US" sz="4400" b="1" dirty="0">
                <a:latin typeface="Avenir Next Heavy" panose="020B0503020202020204" pitchFamily="34" charset="0"/>
                <a:ea typeface="Avenir Next" charset="0"/>
                <a:cs typeface="Amatic SC" pitchFamily="2" charset="-79"/>
              </a:rPr>
              <a:t> </a:t>
            </a:r>
            <a:br>
              <a:rPr lang="en-US" sz="4400" b="1" dirty="0">
                <a:latin typeface="Avenir Next Heavy" panose="020B0503020202020204" pitchFamily="34" charset="0"/>
                <a:ea typeface="Avenir Next" charset="0"/>
                <a:cs typeface="Amatic SC" pitchFamily="2" charset="-79"/>
              </a:rPr>
            </a:br>
            <a:r>
              <a:rPr lang="en-US" sz="4400" b="1" dirty="0" err="1">
                <a:solidFill>
                  <a:schemeClr val="tx2"/>
                </a:solidFill>
                <a:latin typeface="Avenir Next Heavy" panose="020B0503020202020204" pitchFamily="34" charset="0"/>
                <a:ea typeface="Avenir Next" charset="0"/>
                <a:cs typeface="Amatic SC" pitchFamily="2" charset="-79"/>
              </a:rPr>
              <a:t>Representación</a:t>
            </a:r>
            <a:r>
              <a:rPr lang="en-US" sz="4400" b="1" dirty="0">
                <a:solidFill>
                  <a:schemeClr val="tx2"/>
                </a:solidFill>
                <a:latin typeface="Avenir Next Heavy" panose="020B0503020202020204" pitchFamily="34" charset="0"/>
                <a:ea typeface="Avenir Next" charset="0"/>
                <a:cs typeface="Amatic SC" pitchFamily="2" charset="-79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Avenir Next Heavy" panose="020B0503020202020204" pitchFamily="34" charset="0"/>
                <a:ea typeface="Avenir Next" charset="0"/>
                <a:cs typeface="Amatic SC" pitchFamily="2" charset="-79"/>
              </a:rPr>
              <a:t>Creativo</a:t>
            </a:r>
            <a:r>
              <a:rPr lang="en-US" sz="4400" b="1" dirty="0">
                <a:solidFill>
                  <a:schemeClr val="tx2"/>
                </a:solidFill>
                <a:latin typeface="Avenir Next Heavy" panose="020B0503020202020204" pitchFamily="34" charset="0"/>
                <a:ea typeface="Avenir Next" charset="0"/>
                <a:cs typeface="Amatic SC" pitchFamily="2" charset="-79"/>
              </a:rPr>
              <a:t> de </a:t>
            </a:r>
            <a:r>
              <a:rPr lang="en-US" sz="4400" b="1" dirty="0" err="1">
                <a:solidFill>
                  <a:schemeClr val="tx2"/>
                </a:solidFill>
                <a:latin typeface="Avenir Next Heavy" panose="020B0503020202020204" pitchFamily="34" charset="0"/>
                <a:ea typeface="Avenir Next" charset="0"/>
                <a:cs typeface="Amatic SC" pitchFamily="2" charset="-79"/>
              </a:rPr>
              <a:t>Datos</a:t>
            </a:r>
            <a:r>
              <a:rPr lang="en-US" sz="4400" b="1" dirty="0">
                <a:solidFill>
                  <a:schemeClr val="tx2"/>
                </a:solidFill>
                <a:latin typeface="Avenir Next Heavy" panose="020B0503020202020204" pitchFamily="34" charset="0"/>
                <a:ea typeface="Avenir Next" charset="0"/>
                <a:cs typeface="Amatic SC" pitchFamily="2" charset="-79"/>
              </a:rPr>
              <a:t> Para </a:t>
            </a:r>
            <a:r>
              <a:rPr lang="en-US" sz="4400" b="1" dirty="0" err="1">
                <a:solidFill>
                  <a:schemeClr val="tx2"/>
                </a:solidFill>
                <a:latin typeface="Avenir Next Heavy" panose="020B0503020202020204" pitchFamily="34" charset="0"/>
                <a:ea typeface="Avenir Next" charset="0"/>
                <a:cs typeface="Amatic SC" pitchFamily="2" charset="-79"/>
              </a:rPr>
              <a:t>Movimientos</a:t>
            </a:r>
            <a:r>
              <a:rPr lang="en-US" sz="4400" b="1" dirty="0">
                <a:solidFill>
                  <a:schemeClr val="tx2"/>
                </a:solidFill>
                <a:latin typeface="Avenir Next Heavy" panose="020B0503020202020204" pitchFamily="34" charset="0"/>
                <a:ea typeface="Avenir Next" charset="0"/>
                <a:cs typeface="Amatic SC" pitchFamily="2" charset="-79"/>
              </a:rPr>
              <a:t> de Justicia Social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73649" y="4234870"/>
            <a:ext cx="7642746" cy="862739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>
                    <a:lumMod val="50000"/>
                  </a:schemeClr>
                </a:solidFill>
                <a:latin typeface="Avenir Next Ultra Light" panose="020B0203020202020204" pitchFamily="34" charset="77"/>
                <a:ea typeface="Avenir Next" charset="0"/>
                <a:cs typeface="Avenir Next" charset="0"/>
              </a:rPr>
              <a:t>Rahul Bhargava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5989320"/>
            <a:ext cx="1524000" cy="8686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72DFDC9-FB81-E247-93B5-0EA9C40D0445}"/>
              </a:ext>
            </a:extLst>
          </p:cNvPr>
          <p:cNvSpPr txBox="1">
            <a:spLocks/>
          </p:cNvSpPr>
          <p:nvPr/>
        </p:nvSpPr>
        <p:spPr>
          <a:xfrm>
            <a:off x="1664071" y="263348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Avenir Next" charset="0"/>
              <a:ea typeface="Avenir Next" charset="0"/>
              <a:cs typeface="Avenir Next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572D414-4625-0E32-A6E6-1F4492C80745}"/>
              </a:ext>
            </a:extLst>
          </p:cNvPr>
          <p:cNvGrpSpPr/>
          <p:nvPr/>
        </p:nvGrpSpPr>
        <p:grpSpPr>
          <a:xfrm>
            <a:off x="667347" y="5334631"/>
            <a:ext cx="10855350" cy="461665"/>
            <a:chOff x="667347" y="6300665"/>
            <a:chExt cx="10855350" cy="46166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272955D-CAFA-9E5D-6072-3F610CDDB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06037" y="6400799"/>
              <a:ext cx="216421" cy="231879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573F318-0A59-AE3C-90DA-00020832F763}"/>
                </a:ext>
              </a:extLst>
            </p:cNvPr>
            <p:cNvSpPr/>
            <p:nvPr/>
          </p:nvSpPr>
          <p:spPr>
            <a:xfrm>
              <a:off x="667347" y="6300665"/>
              <a:ext cx="1085535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bg1">
                      <a:lumMod val="50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r.bhargava@northeastern.edu</a:t>
              </a:r>
              <a:r>
                <a:rPr lang="en-US" sz="2400" dirty="0">
                  <a:solidFill>
                    <a:schemeClr val="bg1">
                      <a:lumMod val="50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  •      @</a:t>
              </a:r>
              <a:r>
                <a:rPr lang="en-US" sz="2400" dirty="0" err="1">
                  <a:solidFill>
                    <a:schemeClr val="bg1">
                      <a:lumMod val="50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rahulbot@vis.social</a:t>
              </a:r>
              <a:r>
                <a:rPr lang="en-US" sz="2400" dirty="0">
                  <a:solidFill>
                    <a:schemeClr val="bg1">
                      <a:lumMod val="50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  •           @</a:t>
              </a:r>
              <a:r>
                <a:rPr lang="en-US" sz="2400" dirty="0" err="1">
                  <a:solidFill>
                    <a:schemeClr val="bg1">
                      <a:lumMod val="50000"/>
                    </a:schemeClr>
                  </a:solidFill>
                  <a:latin typeface="Avenir Next" charset="0"/>
                  <a:ea typeface="Avenir Next" charset="0"/>
                  <a:cs typeface="Avenir Next" charset="0"/>
                </a:rPr>
                <a:t>rahulbot</a:t>
              </a:r>
              <a:endParaRPr lang="en-US" sz="2400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70DE484-8ED8-6F26-D279-41790DF91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30187" y="6365575"/>
              <a:ext cx="290717" cy="29071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8E2FCA6-0AB7-568B-255A-C062F13F3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65776" y="6375007"/>
              <a:ext cx="290717" cy="290717"/>
            </a:xfrm>
            <a:prstGeom prst="rect">
              <a:avLst/>
            </a:prstGeom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9BD332CB-3687-42D6-37A6-6A9355184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8" y="6048794"/>
            <a:ext cx="12192000" cy="8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78F94C43-1A48-BF4A-B578-AF91CFA4B59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0312" y="6033318"/>
            <a:ext cx="819071" cy="81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235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CBA45E3-2CFF-E9E2-AB4D-C213F28870C0}"/>
              </a:ext>
            </a:extLst>
          </p:cNvPr>
          <p:cNvSpPr txBox="1">
            <a:spLocks/>
          </p:cNvSpPr>
          <p:nvPr/>
        </p:nvSpPr>
        <p:spPr>
          <a:xfrm>
            <a:off x="-416859" y="914401"/>
            <a:ext cx="13025718" cy="72985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8000" b="1" dirty="0">
                <a:latin typeface="Avenir Next" panose="020B0503020202020204" pitchFamily="34" charset="0"/>
              </a:rPr>
              <a:t>Chicago Police Budget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5000" i="1" dirty="0">
                <a:latin typeface="Avenir Next Ultra Light" panose="020B0203020202020204" pitchFamily="34" charset="77"/>
              </a:rPr>
              <a:t>Asha Ransby-</a:t>
            </a:r>
            <a:r>
              <a:rPr lang="en-US" sz="5000" i="1" dirty="0" err="1">
                <a:latin typeface="Avenir Next Ultra Light" panose="020B0203020202020204" pitchFamily="34" charset="77"/>
              </a:rPr>
              <a:t>Sporn</a:t>
            </a:r>
            <a:r>
              <a:rPr lang="en-US" sz="5000" i="1" dirty="0">
                <a:latin typeface="Avenir Next Ultra Light" panose="020B0203020202020204" pitchFamily="34" charset="77"/>
              </a:rPr>
              <a:t> &amp; BYP100 Chicago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5000" i="1" dirty="0">
                <a:latin typeface="Avenir Next Ultra Light" panose="020B0203020202020204" pitchFamily="34" charset="77"/>
              </a:rPr>
              <a:t>July 2020</a:t>
            </a:r>
          </a:p>
        </p:txBody>
      </p:sp>
    </p:spTree>
    <p:extLst>
      <p:ext uri="{BB962C8B-B14F-4D97-AF65-F5344CB8AC3E}">
        <p14:creationId xmlns:p14="http://schemas.microsoft.com/office/powerpoint/2010/main" val="3331571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0360A-35F1-1670-0CDA-048CC72C35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erson standing next to a tree&#10;&#10;Description automatically generated">
            <a:extLst>
              <a:ext uri="{FF2B5EF4-FFF2-40B4-BE49-F238E27FC236}">
                <a16:creationId xmlns:a16="http://schemas.microsoft.com/office/drawing/2014/main" id="{827AAE8F-18C0-7FEC-35DE-0C13B49B4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730" y="-1"/>
            <a:ext cx="9146540" cy="685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149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CBA45E3-2CFF-E9E2-AB4D-C213F28870C0}"/>
              </a:ext>
            </a:extLst>
          </p:cNvPr>
          <p:cNvSpPr txBox="1">
            <a:spLocks/>
          </p:cNvSpPr>
          <p:nvPr/>
        </p:nvSpPr>
        <p:spPr>
          <a:xfrm>
            <a:off x="-977153" y="376518"/>
            <a:ext cx="14146306" cy="5674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7500" b="1" dirty="0" err="1">
                <a:latin typeface="Avenir Next" panose="020B0503020202020204" pitchFamily="34" charset="0"/>
              </a:rPr>
              <a:t>Te</a:t>
            </a:r>
            <a:r>
              <a:rPr lang="en-US" sz="7500" b="1" dirty="0">
                <a:latin typeface="Avenir Next" panose="020B0503020202020204" pitchFamily="34" charset="0"/>
              </a:rPr>
              <a:t> </a:t>
            </a:r>
            <a:r>
              <a:rPr lang="en-US" sz="7500" b="1" dirty="0" err="1">
                <a:latin typeface="Avenir Next" panose="020B0503020202020204" pitchFamily="34" charset="0"/>
              </a:rPr>
              <a:t>Nombré</a:t>
            </a:r>
            <a:r>
              <a:rPr lang="en-US" sz="7500" b="1" dirty="0">
                <a:latin typeface="Avenir Next" panose="020B0503020202020204" pitchFamily="34" charset="0"/>
              </a:rPr>
              <a:t> </a:t>
            </a:r>
            <a:r>
              <a:rPr lang="en-US" sz="7500" b="1" dirty="0" err="1">
                <a:latin typeface="Avenir Next" panose="020B0503020202020204" pitchFamily="34" charset="0"/>
              </a:rPr>
              <a:t>en</a:t>
            </a:r>
            <a:r>
              <a:rPr lang="en-US" sz="7500" b="1" dirty="0">
                <a:latin typeface="Avenir Next" panose="020B0503020202020204" pitchFamily="34" charset="0"/>
              </a:rPr>
              <a:t> </a:t>
            </a:r>
            <a:r>
              <a:rPr lang="en-US" sz="7500" b="1" dirty="0" err="1">
                <a:latin typeface="Avenir Next" panose="020B0503020202020204" pitchFamily="34" charset="0"/>
              </a:rPr>
              <a:t>el</a:t>
            </a:r>
            <a:r>
              <a:rPr lang="en-US" sz="7500" b="1" dirty="0">
                <a:latin typeface="Avenir Next" panose="020B0503020202020204" pitchFamily="34" charset="0"/>
              </a:rPr>
              <a:t> Silencio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6000" i="1" dirty="0">
                <a:latin typeface="Avenir Next Ultra Light" panose="020B0203020202020204" pitchFamily="34" charset="77"/>
              </a:rPr>
              <a:t>Martha Muñoz </a:t>
            </a:r>
            <a:r>
              <a:rPr lang="en-US" sz="6000" i="1" dirty="0" err="1">
                <a:latin typeface="Avenir Next Ultra Light" panose="020B0203020202020204" pitchFamily="34" charset="77"/>
              </a:rPr>
              <a:t>Aristizabal</a:t>
            </a:r>
            <a:endParaRPr lang="en-US" sz="6000" i="1" dirty="0">
              <a:latin typeface="Avenir Next Ultra Light" panose="020B0203020202020204" pitchFamily="34" charset="7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6000" i="1" dirty="0">
                <a:latin typeface="Avenir Next Ultra Light" panose="020B0203020202020204" pitchFamily="34" charset="77"/>
              </a:rPr>
              <a:t>May 2023</a:t>
            </a:r>
          </a:p>
        </p:txBody>
      </p:sp>
    </p:spTree>
    <p:extLst>
      <p:ext uri="{BB962C8B-B14F-4D97-AF65-F5344CB8AC3E}">
        <p14:creationId xmlns:p14="http://schemas.microsoft.com/office/powerpoint/2010/main" val="815138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B509675-8103-7D78-4EBE-45A6C2E132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38802" y="0"/>
            <a:ext cx="10114396" cy="8510044"/>
          </a:xfrm>
        </p:spPr>
      </p:pic>
    </p:spTree>
    <p:extLst>
      <p:ext uri="{BB962C8B-B14F-4D97-AF65-F5344CB8AC3E}">
        <p14:creationId xmlns:p14="http://schemas.microsoft.com/office/powerpoint/2010/main" val="1965158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holding a clear bowl&#10;&#10;Description automatically generated">
            <a:extLst>
              <a:ext uri="{FF2B5EF4-FFF2-40B4-BE49-F238E27FC236}">
                <a16:creationId xmlns:a16="http://schemas.microsoft.com/office/drawing/2014/main" id="{B47335D9-379C-7D3C-DFC9-1C8C66C127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275" r="-3" b="14456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12" name="Picture 11" descr="A person holding a picture and a blue ball&#10;&#10;Description automatically generated">
            <a:extLst>
              <a:ext uri="{FF2B5EF4-FFF2-40B4-BE49-F238E27FC236}">
                <a16:creationId xmlns:a16="http://schemas.microsoft.com/office/drawing/2014/main" id="{9519890F-6066-52BE-BDD6-810EC8042D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60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6" name="Content Placeholder 5" descr="A person digging in the dirt&#10;&#10;Description automatically generated">
            <a:extLst>
              <a:ext uri="{FF2B5EF4-FFF2-40B4-BE49-F238E27FC236}">
                <a16:creationId xmlns:a16="http://schemas.microsoft.com/office/drawing/2014/main" id="{9B8A776C-86CA-5249-44EC-A2EE31C188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r="2" b="1294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14" name="Picture 13" descr="A statue with a statue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67FBD598-96C8-C8AB-3FAA-8ECA399ACF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2" b="44866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069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E1BCE097-7947-F99D-53AA-B91659AE8A9D}"/>
              </a:ext>
            </a:extLst>
          </p:cNvPr>
          <p:cNvSpPr/>
          <p:nvPr/>
        </p:nvSpPr>
        <p:spPr>
          <a:xfrm>
            <a:off x="-1692334" y="-2734919"/>
            <a:ext cx="11312770" cy="1131277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2D75413-1B96-659D-D136-E887AEE319C8}"/>
              </a:ext>
            </a:extLst>
          </p:cNvPr>
          <p:cNvSpPr txBox="1">
            <a:spLocks/>
          </p:cNvSpPr>
          <p:nvPr/>
        </p:nvSpPr>
        <p:spPr>
          <a:xfrm>
            <a:off x="827745" y="445475"/>
            <a:ext cx="7789313" cy="5373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000" b="1" dirty="0">
                <a:solidFill>
                  <a:schemeClr val="bg1"/>
                </a:solidFill>
                <a:latin typeface="Avenir Next" panose="020B0503020202020204" pitchFamily="34" charset="0"/>
                <a:cs typeface="Amatic SC" pitchFamily="2" charset="-79"/>
              </a:rPr>
              <a:t>Alternative Epistemologies?</a:t>
            </a:r>
          </a:p>
          <a:p>
            <a:endParaRPr lang="en-US" sz="7000" b="1" dirty="0">
              <a:solidFill>
                <a:schemeClr val="bg1"/>
              </a:solidFill>
              <a:latin typeface="Avenir Next" panose="020B0503020202020204" pitchFamily="34" charset="0"/>
              <a:cs typeface="Amatic SC" pitchFamily="2" charset="-79"/>
            </a:endParaRPr>
          </a:p>
          <a:p>
            <a:r>
              <a:rPr lang="en-US" sz="7200" b="1" dirty="0">
                <a:solidFill>
                  <a:schemeClr val="bg2"/>
                </a:solidFill>
                <a:latin typeface="Avenir Next" panose="020B0503020202020204" pitchFamily="34" charset="0"/>
                <a:cs typeface="Amatic SC" pitchFamily="2" charset="-79"/>
              </a:rPr>
              <a:t>¿</a:t>
            </a:r>
            <a:r>
              <a:rPr lang="en-US" sz="7200" b="1" dirty="0" err="1">
                <a:solidFill>
                  <a:schemeClr val="bg2"/>
                </a:solidFill>
                <a:latin typeface="Avenir Next" panose="020B0503020202020204" pitchFamily="34" charset="0"/>
                <a:cs typeface="Amatic SC" pitchFamily="2" charset="-79"/>
              </a:rPr>
              <a:t>Epistemologías</a:t>
            </a:r>
            <a:r>
              <a:rPr lang="en-US" sz="7200" b="1" dirty="0">
                <a:solidFill>
                  <a:schemeClr val="bg2"/>
                </a:solidFill>
                <a:latin typeface="Avenir Next" panose="020B0503020202020204" pitchFamily="34" charset="0"/>
                <a:cs typeface="Amatic SC" pitchFamily="2" charset="-79"/>
              </a:rPr>
              <a:t> </a:t>
            </a:r>
            <a:r>
              <a:rPr lang="en-US" sz="7200" b="1" dirty="0" err="1">
                <a:solidFill>
                  <a:schemeClr val="bg2"/>
                </a:solidFill>
                <a:latin typeface="Avenir Next" panose="020B0503020202020204" pitchFamily="34" charset="0"/>
                <a:cs typeface="Amatic SC" pitchFamily="2" charset="-79"/>
              </a:rPr>
              <a:t>Alternativas</a:t>
            </a:r>
            <a:r>
              <a:rPr lang="en-US" sz="7200" b="1" dirty="0">
                <a:solidFill>
                  <a:schemeClr val="bg2"/>
                </a:solidFill>
                <a:latin typeface="Avenir Next" panose="020B0503020202020204" pitchFamily="34" charset="0"/>
                <a:cs typeface="Amatic SC" pitchFamily="2" charset="-79"/>
              </a:rPr>
              <a:t>?</a:t>
            </a:r>
            <a:endParaRPr lang="en-US" sz="7000" b="1" dirty="0">
              <a:solidFill>
                <a:schemeClr val="bg2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0757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19EAA-5A15-4563-44E6-056049A62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5807"/>
            <a:ext cx="4957482" cy="1325563"/>
          </a:xfrm>
        </p:spPr>
        <p:txBody>
          <a:bodyPr/>
          <a:lstStyle/>
          <a:p>
            <a:r>
              <a:rPr lang="en-US" sz="4400" b="1" dirty="0">
                <a:latin typeface="Avenir Next" panose="020B0503020202020204" pitchFamily="34" charset="0"/>
              </a:rPr>
              <a:t>Epistemological</a:t>
            </a:r>
            <a:br>
              <a:rPr lang="en-US" sz="4400" b="1" dirty="0">
                <a:latin typeface="Avenir Next" panose="020B0503020202020204" pitchFamily="34" charset="0"/>
              </a:rPr>
            </a:br>
            <a:r>
              <a:rPr lang="en-US" sz="4400" b="1" dirty="0">
                <a:latin typeface="Avenir Next" panose="020B0503020202020204" pitchFamily="34" charset="0"/>
              </a:rPr>
              <a:t>Pluralis</a:t>
            </a:r>
            <a:r>
              <a:rPr lang="en-US" b="1" dirty="0">
                <a:latin typeface="Avenir Next" panose="020B0503020202020204" pitchFamily="34" charset="0"/>
              </a:rPr>
              <a:t>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06C53-1C47-2B6C-C455-4BDB500A8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06307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+mj-lt"/>
              </a:rPr>
              <a:t>“Our central thesis is that equal access to even the most basic </a:t>
            </a:r>
            <a:r>
              <a:rPr lang="en-US" dirty="0" err="1">
                <a:latin typeface="+mj-lt"/>
              </a:rPr>
              <a:t>elemtents</a:t>
            </a:r>
            <a:r>
              <a:rPr lang="en-US" dirty="0">
                <a:latin typeface="+mj-lt"/>
              </a:rPr>
              <a:t> of computation requires epistemological pluralism, accepting the validity of multiple ways of knowing things”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55CCC7-B135-CE1B-B6FA-6110F7E5E6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06307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+mj-lt"/>
              </a:rPr>
              <a:t>&lt;&lt;</a:t>
            </a:r>
            <a:r>
              <a:rPr lang="en-US" sz="2800" dirty="0">
                <a:solidFill>
                  <a:schemeClr val="tx2"/>
                </a:solidFill>
                <a:latin typeface="+mj-lt"/>
              </a:rPr>
              <a:t>Nuestra </a:t>
            </a:r>
            <a:r>
              <a:rPr lang="en-US" sz="2800" dirty="0" err="1">
                <a:solidFill>
                  <a:schemeClr val="tx2"/>
                </a:solidFill>
                <a:latin typeface="+mj-lt"/>
              </a:rPr>
              <a:t>tesis</a:t>
            </a:r>
            <a:r>
              <a:rPr lang="en-US" sz="2800" dirty="0">
                <a:solidFill>
                  <a:schemeClr val="tx2"/>
                </a:solidFill>
                <a:latin typeface="+mj-lt"/>
              </a:rPr>
              <a:t> central es que </a:t>
            </a:r>
            <a:r>
              <a:rPr lang="en-US" sz="2800" dirty="0" err="1">
                <a:solidFill>
                  <a:schemeClr val="tx2"/>
                </a:solidFill>
                <a:latin typeface="+mj-lt"/>
              </a:rPr>
              <a:t>el</a:t>
            </a:r>
            <a:r>
              <a:rPr lang="en-US" sz="2800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+mj-lt"/>
              </a:rPr>
              <a:t>acceso</a:t>
            </a:r>
            <a:r>
              <a:rPr lang="en-US" sz="2800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+mj-lt"/>
              </a:rPr>
              <a:t>igualitario</a:t>
            </a:r>
            <a:r>
              <a:rPr lang="en-US" sz="2800" dirty="0">
                <a:solidFill>
                  <a:schemeClr val="tx2"/>
                </a:solidFill>
                <a:latin typeface="+mj-lt"/>
              </a:rPr>
              <a:t> a </a:t>
            </a:r>
            <a:r>
              <a:rPr lang="en-US" sz="2800" dirty="0" err="1">
                <a:solidFill>
                  <a:schemeClr val="tx2"/>
                </a:solidFill>
                <a:latin typeface="+mj-lt"/>
              </a:rPr>
              <a:t>los</a:t>
            </a:r>
            <a:r>
              <a:rPr lang="en-US" sz="2800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+mj-lt"/>
              </a:rPr>
              <a:t>elementos</a:t>
            </a:r>
            <a:r>
              <a:rPr lang="en-US" sz="2800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+mj-lt"/>
              </a:rPr>
              <a:t>más</a:t>
            </a:r>
            <a:r>
              <a:rPr lang="en-US" sz="2800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+mj-lt"/>
              </a:rPr>
              <a:t>básicos</a:t>
            </a:r>
            <a:r>
              <a:rPr lang="en-US" sz="2800" dirty="0">
                <a:solidFill>
                  <a:schemeClr val="tx2"/>
                </a:solidFill>
                <a:latin typeface="+mj-lt"/>
              </a:rPr>
              <a:t> de la </a:t>
            </a:r>
            <a:r>
              <a:rPr lang="en-US" sz="2800" dirty="0" err="1">
                <a:solidFill>
                  <a:schemeClr val="tx2"/>
                </a:solidFill>
                <a:latin typeface="+mj-lt"/>
              </a:rPr>
              <a:t>computación</a:t>
            </a:r>
            <a:r>
              <a:rPr lang="en-US" sz="2800" dirty="0">
                <a:solidFill>
                  <a:schemeClr val="tx2"/>
                </a:solidFill>
                <a:latin typeface="+mj-lt"/>
              </a:rPr>
              <a:t> require un </a:t>
            </a:r>
            <a:r>
              <a:rPr lang="en-US" sz="2800" dirty="0" err="1">
                <a:solidFill>
                  <a:schemeClr val="tx2"/>
                </a:solidFill>
                <a:latin typeface="+mj-lt"/>
              </a:rPr>
              <a:t>pluralismo</a:t>
            </a:r>
            <a:r>
              <a:rPr lang="en-US" sz="2800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+mj-lt"/>
              </a:rPr>
              <a:t>epistemológico</a:t>
            </a:r>
            <a:r>
              <a:rPr lang="en-US" sz="2800" dirty="0">
                <a:solidFill>
                  <a:schemeClr val="tx2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tx2"/>
                </a:solidFill>
                <a:latin typeface="+mj-lt"/>
              </a:rPr>
              <a:t>aceptando</a:t>
            </a:r>
            <a:r>
              <a:rPr lang="en-US" sz="2800" dirty="0">
                <a:solidFill>
                  <a:schemeClr val="tx2"/>
                </a:solidFill>
                <a:latin typeface="+mj-lt"/>
              </a:rPr>
              <a:t> la </a:t>
            </a:r>
            <a:r>
              <a:rPr lang="en-US" sz="2800" dirty="0" err="1">
                <a:solidFill>
                  <a:schemeClr val="tx2"/>
                </a:solidFill>
                <a:latin typeface="+mj-lt"/>
              </a:rPr>
              <a:t>validad</a:t>
            </a:r>
            <a:r>
              <a:rPr lang="en-US" sz="2800" dirty="0">
                <a:solidFill>
                  <a:schemeClr val="tx2"/>
                </a:solidFill>
                <a:latin typeface="+mj-lt"/>
              </a:rPr>
              <a:t> de un </a:t>
            </a:r>
            <a:r>
              <a:rPr lang="en-US" sz="2800" dirty="0" err="1">
                <a:solidFill>
                  <a:schemeClr val="tx2"/>
                </a:solidFill>
                <a:latin typeface="+mj-lt"/>
              </a:rPr>
              <a:t>variedad</a:t>
            </a:r>
            <a:r>
              <a:rPr lang="en-US" sz="2800" dirty="0">
                <a:solidFill>
                  <a:schemeClr val="tx2"/>
                </a:solidFill>
                <a:latin typeface="+mj-lt"/>
              </a:rPr>
              <a:t> de </a:t>
            </a:r>
            <a:r>
              <a:rPr lang="en-US" sz="2800" dirty="0" err="1">
                <a:solidFill>
                  <a:schemeClr val="tx2"/>
                </a:solidFill>
                <a:latin typeface="+mj-lt"/>
              </a:rPr>
              <a:t>formas</a:t>
            </a:r>
            <a:r>
              <a:rPr lang="en-US" sz="2800" dirty="0">
                <a:solidFill>
                  <a:schemeClr val="tx2"/>
                </a:solidFill>
                <a:latin typeface="+mj-lt"/>
              </a:rPr>
              <a:t> de </a:t>
            </a:r>
            <a:r>
              <a:rPr lang="en-US" sz="2800" dirty="0" err="1">
                <a:solidFill>
                  <a:schemeClr val="tx2"/>
                </a:solidFill>
                <a:latin typeface="+mj-lt"/>
              </a:rPr>
              <a:t>conocer</a:t>
            </a:r>
            <a:r>
              <a:rPr lang="en-US" sz="2800" dirty="0">
                <a:solidFill>
                  <a:schemeClr val="tx2"/>
                </a:solidFill>
                <a:latin typeface="+mj-lt"/>
              </a:rPr>
              <a:t> y </a:t>
            </a:r>
            <a:r>
              <a:rPr lang="en-US" sz="2800" dirty="0" err="1">
                <a:solidFill>
                  <a:schemeClr val="tx2"/>
                </a:solidFill>
                <a:latin typeface="+mj-lt"/>
              </a:rPr>
              <a:t>pensar</a:t>
            </a:r>
            <a:r>
              <a:rPr lang="en-US" sz="2800" dirty="0">
                <a:solidFill>
                  <a:schemeClr val="tx2"/>
                </a:solidFill>
                <a:latin typeface="+mj-lt"/>
              </a:rPr>
              <a:t>.&gt;&gt;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9BBA17-BBD4-9B30-943A-2B5A39CC6003}"/>
              </a:ext>
            </a:extLst>
          </p:cNvPr>
          <p:cNvSpPr txBox="1"/>
          <p:nvPr/>
        </p:nvSpPr>
        <p:spPr>
          <a:xfrm>
            <a:off x="6172200" y="385313"/>
            <a:ext cx="609824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tx2"/>
                </a:solidFill>
                <a:latin typeface="Avenir Next" panose="020B0503020202020204" pitchFamily="34" charset="0"/>
              </a:rPr>
              <a:t>La </a:t>
            </a:r>
            <a:r>
              <a:rPr lang="en-US" sz="4400" b="1" dirty="0" err="1">
                <a:solidFill>
                  <a:schemeClr val="tx2"/>
                </a:solidFill>
                <a:latin typeface="Avenir Next" panose="020B0503020202020204" pitchFamily="34" charset="0"/>
              </a:rPr>
              <a:t>Pluridad</a:t>
            </a:r>
            <a:r>
              <a:rPr lang="en-US" sz="4400" b="1" dirty="0">
                <a:solidFill>
                  <a:schemeClr val="tx2"/>
                </a:solidFill>
                <a:latin typeface="Avenir Next" panose="020B0503020202020204" pitchFamily="34" charset="0"/>
              </a:rPr>
              <a:t> de </a:t>
            </a:r>
            <a:r>
              <a:rPr lang="en-US" sz="4400" b="1" dirty="0" err="1">
                <a:solidFill>
                  <a:schemeClr val="tx2"/>
                </a:solidFill>
                <a:latin typeface="Avenir Next" panose="020B0503020202020204" pitchFamily="34" charset="0"/>
              </a:rPr>
              <a:t>Epistemologías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C7A681-5E6E-25BC-B58E-890DDF2438F1}"/>
              </a:ext>
            </a:extLst>
          </p:cNvPr>
          <p:cNvSpPr txBox="1"/>
          <p:nvPr/>
        </p:nvSpPr>
        <p:spPr>
          <a:xfrm>
            <a:off x="7432382" y="6008923"/>
            <a:ext cx="5127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Avenir Next Ultra Light" panose="020B0203020202020204" pitchFamily="34" charset="77"/>
              </a:rPr>
              <a:t>Turkle &amp; </a:t>
            </a:r>
            <a:r>
              <a:rPr lang="en-US" sz="3600" i="1" dirty="0" err="1">
                <a:latin typeface="Avenir Next Ultra Light" panose="020B0203020202020204" pitchFamily="34" charset="77"/>
              </a:rPr>
              <a:t>Papert</a:t>
            </a:r>
            <a:r>
              <a:rPr lang="en-US" sz="3600" i="1" dirty="0">
                <a:latin typeface="Avenir Next Ultra Light" panose="020B0203020202020204" pitchFamily="34" charset="77"/>
              </a:rPr>
              <a:t>, 1990</a:t>
            </a:r>
          </a:p>
        </p:txBody>
      </p:sp>
    </p:spTree>
    <p:extLst>
      <p:ext uri="{BB962C8B-B14F-4D97-AF65-F5344CB8AC3E}">
        <p14:creationId xmlns:p14="http://schemas.microsoft.com/office/powerpoint/2010/main" val="41172678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1B93A25-5355-024D-93A2-B38462766D08}"/>
              </a:ext>
            </a:extLst>
          </p:cNvPr>
          <p:cNvSpPr txBox="1">
            <a:spLocks/>
          </p:cNvSpPr>
          <p:nvPr/>
        </p:nvSpPr>
        <p:spPr>
          <a:xfrm>
            <a:off x="515299" y="347420"/>
            <a:ext cx="11217521" cy="1164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400" b="1" dirty="0">
                <a:latin typeface="Avenir Next" panose="020B0503020202020204" pitchFamily="34" charset="0"/>
              </a:rPr>
              <a:t>Extended Epistemology / </a:t>
            </a:r>
            <a:r>
              <a:rPr lang="en-US" sz="3400" b="1" dirty="0" err="1">
                <a:solidFill>
                  <a:schemeClr val="tx2"/>
                </a:solidFill>
                <a:latin typeface="Avenir Next" panose="020B0503020202020204" pitchFamily="34" charset="0"/>
              </a:rPr>
              <a:t>Epistemología</a:t>
            </a:r>
            <a:r>
              <a:rPr lang="en-US" sz="3400" b="1" dirty="0">
                <a:solidFill>
                  <a:schemeClr val="tx2"/>
                </a:solidFill>
                <a:latin typeface="Avenir Next" panose="020B0503020202020204" pitchFamily="34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Avenir Next" panose="020B0503020202020204" pitchFamily="34" charset="0"/>
              </a:rPr>
              <a:t>Extendida</a:t>
            </a:r>
            <a:endParaRPr lang="en-US" sz="3400" dirty="0">
              <a:solidFill>
                <a:schemeClr val="tx2"/>
              </a:solidFill>
              <a:latin typeface="Avenir Next" panose="020B0503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3FD4F4-7DA5-5F5F-F8EA-FC753E80E311}"/>
              </a:ext>
            </a:extLst>
          </p:cNvPr>
          <p:cNvSpPr txBox="1"/>
          <p:nvPr/>
        </p:nvSpPr>
        <p:spPr>
          <a:xfrm>
            <a:off x="1383954" y="1679510"/>
            <a:ext cx="4300753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b="1" dirty="0">
                <a:effectLst/>
                <a:latin typeface="Avenir Next Medium" panose="020B0503020202020204" pitchFamily="34" charset="0"/>
              </a:rPr>
              <a:t>Experiential /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Avenir Next Medium" panose="020B0503020202020204" pitchFamily="34" charset="0"/>
              </a:rPr>
              <a:t>Experiencial</a:t>
            </a:r>
            <a:endParaRPr lang="en-US" sz="2300" b="1" dirty="0">
              <a:solidFill>
                <a:schemeClr val="tx2"/>
              </a:solidFill>
              <a:effectLst/>
              <a:latin typeface="Avenir Next Medium" panose="020B0503020202020204" pitchFamily="34" charset="0"/>
            </a:endParaRPr>
          </a:p>
          <a:p>
            <a:r>
              <a:rPr lang="en-US" dirty="0">
                <a:effectLst/>
                <a:latin typeface="Avenir Next Ultra Light" panose="020B0203020202020204" pitchFamily="34" charset="77"/>
              </a:rPr>
              <a:t>the experiences of being in a place with other people; sensory knowledge</a:t>
            </a:r>
          </a:p>
          <a:p>
            <a:r>
              <a:rPr lang="en-US" dirty="0">
                <a:solidFill>
                  <a:schemeClr val="tx2"/>
                </a:solidFill>
                <a:effectLst/>
                <a:latin typeface="Avenir Next Ultra Light" panose="020B0203020202020204" pitchFamily="34" charset="77"/>
              </a:rPr>
              <a:t>las </a:t>
            </a:r>
            <a:r>
              <a:rPr lang="en-US" dirty="0" err="1">
                <a:solidFill>
                  <a:schemeClr val="tx2"/>
                </a:solidFill>
                <a:effectLst/>
                <a:latin typeface="Avenir Next Ultra Light" panose="020B0203020202020204" pitchFamily="34" charset="77"/>
              </a:rPr>
              <a:t>experiencias</a:t>
            </a:r>
            <a:r>
              <a:rPr lang="en-US" dirty="0">
                <a:solidFill>
                  <a:schemeClr val="tx2"/>
                </a:solidFill>
                <a:effectLst/>
                <a:latin typeface="Avenir Next Ultra Light" panose="020B0203020202020204" pitchFamily="34" charset="77"/>
              </a:rPr>
              <a:t> de </a:t>
            </a:r>
            <a:r>
              <a:rPr lang="en-US" dirty="0" err="1">
                <a:solidFill>
                  <a:schemeClr val="tx2"/>
                </a:solidFill>
                <a:effectLst/>
                <a:latin typeface="Avenir Next Ultra Light" panose="020B0203020202020204" pitchFamily="34" charset="77"/>
              </a:rPr>
              <a:t>estar</a:t>
            </a:r>
            <a:r>
              <a:rPr lang="en-US" dirty="0">
                <a:solidFill>
                  <a:schemeClr val="tx2"/>
                </a:solidFill>
                <a:effectLst/>
                <a:latin typeface="Avenir Next Ultra Light" panose="020B0203020202020204" pitchFamily="34" charset="77"/>
              </a:rPr>
              <a:t> </a:t>
            </a:r>
            <a:r>
              <a:rPr lang="en-US" dirty="0" err="1">
                <a:solidFill>
                  <a:schemeClr val="tx2"/>
                </a:solidFill>
                <a:effectLst/>
                <a:latin typeface="Avenir Next Ultra Light" panose="020B0203020202020204" pitchFamily="34" charset="77"/>
              </a:rPr>
              <a:t>en</a:t>
            </a:r>
            <a:r>
              <a:rPr lang="en-US" dirty="0">
                <a:solidFill>
                  <a:schemeClr val="tx2"/>
                </a:solidFill>
                <a:effectLst/>
                <a:latin typeface="Avenir Next Ultra Light" panose="020B0203020202020204" pitchFamily="34" charset="77"/>
              </a:rPr>
              <a:t> un </a:t>
            </a:r>
            <a:r>
              <a:rPr lang="en-US" dirty="0" err="1">
                <a:solidFill>
                  <a:schemeClr val="tx2"/>
                </a:solidFill>
                <a:effectLst/>
                <a:latin typeface="Avenir Next Ultra Light" panose="020B0203020202020204" pitchFamily="34" charset="77"/>
              </a:rPr>
              <a:t>lugar</a:t>
            </a:r>
            <a:r>
              <a:rPr lang="en-US" dirty="0">
                <a:solidFill>
                  <a:schemeClr val="tx2"/>
                </a:solidFill>
                <a:effectLst/>
                <a:latin typeface="Avenir Next Ultra Light" panose="020B0203020202020204" pitchFamily="34" charset="77"/>
              </a:rPr>
              <a:t> con </a:t>
            </a:r>
            <a:r>
              <a:rPr lang="en-US" dirty="0" err="1">
                <a:solidFill>
                  <a:schemeClr val="tx2"/>
                </a:solidFill>
                <a:effectLst/>
                <a:latin typeface="Avenir Next Ultra Light" panose="020B0203020202020204" pitchFamily="34" charset="77"/>
              </a:rPr>
              <a:t>otras</a:t>
            </a:r>
            <a:r>
              <a:rPr lang="en-US" dirty="0">
                <a:solidFill>
                  <a:schemeClr val="tx2"/>
                </a:solidFill>
                <a:effectLst/>
                <a:latin typeface="Avenir Next Ultra Light" panose="020B0203020202020204" pitchFamily="34" charset="77"/>
              </a:rPr>
              <a:t> personas; </a:t>
            </a:r>
            <a:r>
              <a:rPr lang="en-US" dirty="0" err="1">
                <a:solidFill>
                  <a:schemeClr val="tx2"/>
                </a:solidFill>
                <a:effectLst/>
                <a:latin typeface="Avenir Next Ultra Light" panose="020B0203020202020204" pitchFamily="34" charset="77"/>
              </a:rPr>
              <a:t>conocimiento</a:t>
            </a:r>
            <a:r>
              <a:rPr lang="en-US" dirty="0">
                <a:solidFill>
                  <a:schemeClr val="tx2"/>
                </a:solidFill>
                <a:effectLst/>
                <a:latin typeface="Avenir Next Ultra Light" panose="020B0203020202020204" pitchFamily="34" charset="77"/>
              </a:rPr>
              <a:t> sensorial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653B40-892C-59C0-748E-4DD72DCEA180}"/>
              </a:ext>
            </a:extLst>
          </p:cNvPr>
          <p:cNvSpPr txBox="1"/>
          <p:nvPr/>
        </p:nvSpPr>
        <p:spPr>
          <a:xfrm>
            <a:off x="1087577" y="6279747"/>
            <a:ext cx="1914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Avenir Next Ultra Light" panose="020B0203020202020204" pitchFamily="34" charset="77"/>
              </a:rPr>
              <a:t>Heron, 1996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E790FF-C0D7-CEDC-2840-1FCE683CA5F9}"/>
              </a:ext>
            </a:extLst>
          </p:cNvPr>
          <p:cNvSpPr txBox="1"/>
          <p:nvPr/>
        </p:nvSpPr>
        <p:spPr>
          <a:xfrm>
            <a:off x="6621281" y="1679510"/>
            <a:ext cx="4436146" cy="2108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dirty="0">
                <a:effectLst/>
                <a:latin typeface="Avenir Next Medium" panose="020B0503020202020204" pitchFamily="34" charset="0"/>
              </a:rPr>
              <a:t>Propositional / </a:t>
            </a:r>
            <a:r>
              <a:rPr lang="en-US" sz="2300" dirty="0" err="1">
                <a:effectLst/>
                <a:latin typeface="Avenir Next Medium" panose="020B0503020202020204" pitchFamily="34" charset="0"/>
              </a:rPr>
              <a:t>Proposicional</a:t>
            </a:r>
            <a:endParaRPr lang="en-US" sz="2300" dirty="0">
              <a:effectLst/>
              <a:latin typeface="Avenir Next Medium" panose="020B0503020202020204" pitchFamily="34" charset="0"/>
            </a:endParaRPr>
          </a:p>
          <a:p>
            <a:r>
              <a:rPr lang="en-US" dirty="0">
                <a:effectLst/>
                <a:latin typeface="Avenir Next Ultra Light" panose="020B0203020202020204" pitchFamily="34" charset="77"/>
              </a:rPr>
              <a:t>concepts, ideas, and theories that propose to represent </a:t>
            </a:r>
            <a:r>
              <a:rPr lang="en-US" dirty="0">
                <a:latin typeface="Avenir Next Ultra Light" panose="020B0203020202020204" pitchFamily="34" charset="77"/>
              </a:rPr>
              <a:t>a thing</a:t>
            </a:r>
            <a:r>
              <a:rPr lang="en-US" dirty="0">
                <a:effectLst/>
                <a:latin typeface="Avenir Next Ultra Light" panose="020B0203020202020204" pitchFamily="34" charset="77"/>
              </a:rPr>
              <a:t>; experimentally-informed knowledge</a:t>
            </a:r>
          </a:p>
          <a:p>
            <a:r>
              <a:rPr lang="en-US" dirty="0" err="1">
                <a:solidFill>
                  <a:schemeClr val="tx2"/>
                </a:solidFill>
                <a:latin typeface="Avenir Next Ultra Light" panose="020B0203020202020204" pitchFamily="34" charset="77"/>
              </a:rPr>
              <a:t>conceptos</a:t>
            </a:r>
            <a:r>
              <a:rPr lang="en-US" dirty="0">
                <a:solidFill>
                  <a:schemeClr val="tx2"/>
                </a:solidFill>
                <a:latin typeface="Avenir Next Ultra Light" panose="020B0203020202020204" pitchFamily="34" charset="77"/>
              </a:rPr>
              <a:t>, ideas, y </a:t>
            </a:r>
            <a:r>
              <a:rPr lang="en-US" dirty="0" err="1">
                <a:solidFill>
                  <a:schemeClr val="tx2"/>
                </a:solidFill>
                <a:latin typeface="Avenir Next Ultra Light" panose="020B0203020202020204" pitchFamily="34" charset="77"/>
              </a:rPr>
              <a:t>teorías</a:t>
            </a:r>
            <a:r>
              <a:rPr lang="en-US" dirty="0">
                <a:solidFill>
                  <a:schemeClr val="tx2"/>
                </a:solidFill>
                <a:latin typeface="Avenir Next Ultra Light" panose="020B0203020202020204" pitchFamily="34" charset="77"/>
              </a:rPr>
              <a:t> que </a:t>
            </a:r>
            <a:r>
              <a:rPr lang="en-US" dirty="0" err="1">
                <a:solidFill>
                  <a:schemeClr val="tx2"/>
                </a:solidFill>
                <a:latin typeface="Avenir Next Ultra Light" panose="020B0203020202020204" pitchFamily="34" charset="77"/>
              </a:rPr>
              <a:t>proponen</a:t>
            </a:r>
            <a:r>
              <a:rPr lang="en-US" dirty="0">
                <a:solidFill>
                  <a:schemeClr val="tx2"/>
                </a:solidFill>
                <a:latin typeface="Avenir Next Ultra Light" panose="020B0203020202020204" pitchFamily="34" charset="77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Avenir Next Ultra Light" panose="020B0203020202020204" pitchFamily="34" charset="77"/>
              </a:rPr>
              <a:t>representar</a:t>
            </a:r>
            <a:r>
              <a:rPr lang="en-US" dirty="0">
                <a:solidFill>
                  <a:schemeClr val="tx2"/>
                </a:solidFill>
                <a:latin typeface="Avenir Next Ultra Light" panose="020B0203020202020204" pitchFamily="34" charset="77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Avenir Next Ultra Light" panose="020B0203020202020204" pitchFamily="34" charset="77"/>
              </a:rPr>
              <a:t>una</a:t>
            </a:r>
            <a:r>
              <a:rPr lang="en-US" dirty="0">
                <a:solidFill>
                  <a:schemeClr val="tx2"/>
                </a:solidFill>
                <a:latin typeface="Avenir Next Ultra Light" panose="020B0203020202020204" pitchFamily="34" charset="77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Avenir Next Ultra Light" panose="020B0203020202020204" pitchFamily="34" charset="77"/>
              </a:rPr>
              <a:t>cosa</a:t>
            </a:r>
            <a:r>
              <a:rPr lang="en-US" dirty="0">
                <a:solidFill>
                  <a:schemeClr val="tx2"/>
                </a:solidFill>
                <a:latin typeface="Avenir Next Ultra Light" panose="020B0203020202020204" pitchFamily="34" charset="77"/>
              </a:rPr>
              <a:t>; </a:t>
            </a:r>
            <a:r>
              <a:rPr lang="en-US" dirty="0" err="1">
                <a:solidFill>
                  <a:schemeClr val="tx2"/>
                </a:solidFill>
                <a:latin typeface="Avenir Next Ultra Light" panose="020B0203020202020204" pitchFamily="34" charset="77"/>
              </a:rPr>
              <a:t>conocimiento</a:t>
            </a:r>
            <a:r>
              <a:rPr lang="en-US" dirty="0">
                <a:solidFill>
                  <a:schemeClr val="tx2"/>
                </a:solidFill>
                <a:latin typeface="Avenir Next Ultra Light" panose="020B0203020202020204" pitchFamily="34" charset="77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Avenir Next Ultra Light" panose="020B0203020202020204" pitchFamily="34" charset="77"/>
              </a:rPr>
              <a:t>informado</a:t>
            </a:r>
            <a:r>
              <a:rPr lang="en-US" dirty="0">
                <a:solidFill>
                  <a:schemeClr val="tx2"/>
                </a:solidFill>
                <a:latin typeface="Avenir Next Ultra Light" panose="020B0203020202020204" pitchFamily="34" charset="77"/>
              </a:rPr>
              <a:t> de </a:t>
            </a:r>
            <a:r>
              <a:rPr lang="en-US" dirty="0" err="1">
                <a:solidFill>
                  <a:schemeClr val="tx2"/>
                </a:solidFill>
                <a:latin typeface="Avenir Next Ultra Light" panose="020B0203020202020204" pitchFamily="34" charset="77"/>
              </a:rPr>
              <a:t>experimientos</a:t>
            </a:r>
            <a:endParaRPr lang="en-US" dirty="0">
              <a:solidFill>
                <a:schemeClr val="tx2"/>
              </a:solidFill>
              <a:effectLst/>
              <a:latin typeface="Avenir Next Ultra Light" panose="020B0203020202020204" pitchFamily="34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8F81DE-4B2B-9B1F-FE21-0345DF8AC1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102"/>
          <a:stretch/>
        </p:blipFill>
        <p:spPr>
          <a:xfrm>
            <a:off x="515300" y="1830623"/>
            <a:ext cx="868654" cy="7287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F16583-2BB9-D1D3-CEBD-5A13AE61DC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003"/>
          <a:stretch/>
        </p:blipFill>
        <p:spPr>
          <a:xfrm>
            <a:off x="528183" y="4055185"/>
            <a:ext cx="867646" cy="7287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06110F-A30A-359B-36B6-0260112A0A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0810"/>
          <a:stretch/>
        </p:blipFill>
        <p:spPr>
          <a:xfrm>
            <a:off x="5672832" y="1727341"/>
            <a:ext cx="1042876" cy="8258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79236A-2A35-333E-E5E7-25174DB11F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6271"/>
          <a:stretch/>
        </p:blipFill>
        <p:spPr>
          <a:xfrm>
            <a:off x="5818909" y="4238986"/>
            <a:ext cx="900757" cy="7541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129779-F1C6-058F-B3B2-D19EBCAFB568}"/>
              </a:ext>
            </a:extLst>
          </p:cNvPr>
          <p:cNvSpPr txBox="1"/>
          <p:nvPr/>
        </p:nvSpPr>
        <p:spPr>
          <a:xfrm>
            <a:off x="6621281" y="4239230"/>
            <a:ext cx="4436146" cy="1831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dirty="0">
                <a:effectLst/>
                <a:latin typeface="Avenir Next Medium" panose="020B0503020202020204" pitchFamily="34" charset="0"/>
              </a:rPr>
              <a:t>Practical / Practical</a:t>
            </a:r>
          </a:p>
          <a:p>
            <a:r>
              <a:rPr lang="en-US" dirty="0">
                <a:effectLst/>
                <a:latin typeface="Avenir Next Ultra Light" panose="020B0203020202020204" pitchFamily="34" charset="77"/>
              </a:rPr>
              <a:t>actions within some community of practice; applied knowledge</a:t>
            </a:r>
          </a:p>
          <a:p>
            <a:r>
              <a:rPr lang="en-US" dirty="0" err="1">
                <a:solidFill>
                  <a:schemeClr val="tx2"/>
                </a:solidFill>
                <a:latin typeface="Avenir Next Ultra Light" panose="020B0203020202020204" pitchFamily="34" charset="77"/>
              </a:rPr>
              <a:t>acciones</a:t>
            </a:r>
            <a:r>
              <a:rPr lang="en-US" dirty="0">
                <a:solidFill>
                  <a:schemeClr val="tx2"/>
                </a:solidFill>
                <a:latin typeface="Avenir Next Ultra Light" panose="020B0203020202020204" pitchFamily="34" charset="77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Avenir Next Ultra Light" panose="020B0203020202020204" pitchFamily="34" charset="77"/>
              </a:rPr>
              <a:t>dentro</a:t>
            </a:r>
            <a:r>
              <a:rPr lang="en-US" dirty="0">
                <a:solidFill>
                  <a:schemeClr val="tx2"/>
                </a:solidFill>
                <a:latin typeface="Avenir Next Ultra Light" panose="020B0203020202020204" pitchFamily="34" charset="77"/>
              </a:rPr>
              <a:t> de </a:t>
            </a:r>
            <a:r>
              <a:rPr lang="en-US" dirty="0" err="1">
                <a:solidFill>
                  <a:schemeClr val="tx2"/>
                </a:solidFill>
                <a:latin typeface="Avenir Next Ultra Light" panose="020B0203020202020204" pitchFamily="34" charset="77"/>
              </a:rPr>
              <a:t>alguna</a:t>
            </a:r>
            <a:r>
              <a:rPr lang="en-US" dirty="0">
                <a:solidFill>
                  <a:schemeClr val="tx2"/>
                </a:solidFill>
                <a:latin typeface="Avenir Next Ultra Light" panose="020B0203020202020204" pitchFamily="34" charset="77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Avenir Next Ultra Light" panose="020B0203020202020204" pitchFamily="34" charset="77"/>
              </a:rPr>
              <a:t>comunidad</a:t>
            </a:r>
            <a:r>
              <a:rPr lang="en-US" dirty="0">
                <a:solidFill>
                  <a:schemeClr val="tx2"/>
                </a:solidFill>
                <a:latin typeface="Avenir Next Ultra Light" panose="020B0203020202020204" pitchFamily="34" charset="77"/>
              </a:rPr>
              <a:t> de </a:t>
            </a:r>
            <a:r>
              <a:rPr lang="en-US" dirty="0" err="1">
                <a:solidFill>
                  <a:schemeClr val="tx2"/>
                </a:solidFill>
                <a:latin typeface="Avenir Next Ultra Light" panose="020B0203020202020204" pitchFamily="34" charset="77"/>
              </a:rPr>
              <a:t>práctica</a:t>
            </a:r>
            <a:r>
              <a:rPr lang="en-US" dirty="0">
                <a:solidFill>
                  <a:schemeClr val="tx2"/>
                </a:solidFill>
                <a:latin typeface="Avenir Next Ultra Light" panose="020B0203020202020204" pitchFamily="34" charset="77"/>
              </a:rPr>
              <a:t>; </a:t>
            </a:r>
            <a:r>
              <a:rPr lang="en-US" dirty="0" err="1">
                <a:solidFill>
                  <a:schemeClr val="tx2"/>
                </a:solidFill>
                <a:latin typeface="Avenir Next Ultra Light" panose="020B0203020202020204" pitchFamily="34" charset="77"/>
              </a:rPr>
              <a:t>conocimiento</a:t>
            </a:r>
            <a:r>
              <a:rPr lang="en-US" dirty="0">
                <a:solidFill>
                  <a:schemeClr val="tx2"/>
                </a:solidFill>
                <a:latin typeface="Avenir Next Ultra Light" panose="020B0203020202020204" pitchFamily="34" charset="77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Avenir Next Ultra Light" panose="020B0203020202020204" pitchFamily="34" charset="77"/>
              </a:rPr>
              <a:t>aplicado</a:t>
            </a:r>
            <a:endParaRPr lang="en-US" dirty="0">
              <a:solidFill>
                <a:schemeClr val="tx2"/>
              </a:solidFill>
              <a:effectLst/>
              <a:latin typeface="Avenir Next Ultra Light" panose="020B0203020202020204" pitchFamily="34" charset="77"/>
            </a:endParaRPr>
          </a:p>
          <a:p>
            <a:endParaRPr lang="en-US" dirty="0">
              <a:effectLst/>
              <a:latin typeface="Avenir Next Ultra Light" panose="020B0203020202020204" pitchFamily="34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81E6FB-38D9-B21F-4BD8-DEB0431F7BFE}"/>
              </a:ext>
            </a:extLst>
          </p:cNvPr>
          <p:cNvSpPr txBox="1"/>
          <p:nvPr/>
        </p:nvSpPr>
        <p:spPr>
          <a:xfrm>
            <a:off x="1383954" y="4183197"/>
            <a:ext cx="4300753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dirty="0">
                <a:effectLst/>
                <a:latin typeface="Avenir Next Medium" panose="020B0503020202020204" pitchFamily="34" charset="0"/>
              </a:rPr>
              <a:t>Presentational / </a:t>
            </a:r>
            <a:r>
              <a:rPr lang="en-US" sz="2300" dirty="0" err="1">
                <a:solidFill>
                  <a:schemeClr val="tx2"/>
                </a:solidFill>
                <a:effectLst/>
                <a:latin typeface="Avenir Next Medium" panose="020B0503020202020204" pitchFamily="34" charset="0"/>
              </a:rPr>
              <a:t>Presentacional</a:t>
            </a:r>
            <a:endParaRPr lang="en-US" sz="2300" dirty="0">
              <a:solidFill>
                <a:schemeClr val="tx2"/>
              </a:solidFill>
              <a:effectLst/>
              <a:latin typeface="Avenir Next Medium" panose="020B0503020202020204" pitchFamily="34" charset="0"/>
            </a:endParaRPr>
          </a:p>
          <a:p>
            <a:r>
              <a:rPr lang="en-US" dirty="0">
                <a:latin typeface="Avenir Next Ultra Light" panose="020B0203020202020204" pitchFamily="34" charset="77"/>
              </a:rPr>
              <a:t>creation of </a:t>
            </a:r>
            <a:r>
              <a:rPr lang="en-US" dirty="0">
                <a:effectLst/>
                <a:latin typeface="Avenir Next Ultra Light" panose="020B0203020202020204" pitchFamily="34" charset="77"/>
              </a:rPr>
              <a:t>images, music, movement, etc.; artistic knowledge</a:t>
            </a:r>
          </a:p>
          <a:p>
            <a:r>
              <a:rPr lang="en-US" dirty="0" err="1">
                <a:solidFill>
                  <a:schemeClr val="tx2"/>
                </a:solidFill>
                <a:latin typeface="Avenir Next Ultra Light" panose="020B0203020202020204" pitchFamily="34" charset="77"/>
              </a:rPr>
              <a:t>creación</a:t>
            </a:r>
            <a:r>
              <a:rPr lang="en-US" dirty="0">
                <a:solidFill>
                  <a:schemeClr val="tx2"/>
                </a:solidFill>
                <a:latin typeface="Avenir Next Ultra Light" panose="020B0203020202020204" pitchFamily="34" charset="77"/>
              </a:rPr>
              <a:t> de </a:t>
            </a:r>
            <a:r>
              <a:rPr lang="en-US" dirty="0" err="1">
                <a:solidFill>
                  <a:schemeClr val="tx2"/>
                </a:solidFill>
                <a:latin typeface="Avenir Next Ultra Light" panose="020B0203020202020204" pitchFamily="34" charset="77"/>
              </a:rPr>
              <a:t>imagenes</a:t>
            </a:r>
            <a:r>
              <a:rPr lang="en-US" dirty="0">
                <a:solidFill>
                  <a:schemeClr val="tx2"/>
                </a:solidFill>
                <a:latin typeface="Avenir Next Ultra Light" panose="020B0203020202020204" pitchFamily="34" charset="77"/>
              </a:rPr>
              <a:t>, </a:t>
            </a:r>
            <a:r>
              <a:rPr lang="en-US" dirty="0" err="1">
                <a:solidFill>
                  <a:schemeClr val="tx2"/>
                </a:solidFill>
                <a:latin typeface="Avenir Next Ultra Light" panose="020B0203020202020204" pitchFamily="34" charset="77"/>
              </a:rPr>
              <a:t>música</a:t>
            </a:r>
            <a:r>
              <a:rPr lang="en-US" dirty="0">
                <a:solidFill>
                  <a:schemeClr val="tx2"/>
                </a:solidFill>
                <a:latin typeface="Avenir Next Ultra Light" panose="020B0203020202020204" pitchFamily="34" charset="77"/>
              </a:rPr>
              <a:t>, </a:t>
            </a:r>
            <a:r>
              <a:rPr lang="en-US" dirty="0" err="1">
                <a:solidFill>
                  <a:schemeClr val="tx2"/>
                </a:solidFill>
                <a:latin typeface="Avenir Next Ultra Light" panose="020B0203020202020204" pitchFamily="34" charset="77"/>
              </a:rPr>
              <a:t>movimiento</a:t>
            </a:r>
            <a:r>
              <a:rPr lang="en-US" dirty="0">
                <a:solidFill>
                  <a:schemeClr val="tx2"/>
                </a:solidFill>
                <a:latin typeface="Avenir Next Ultra Light" panose="020B0203020202020204" pitchFamily="34" charset="77"/>
              </a:rPr>
              <a:t>; </a:t>
            </a:r>
            <a:r>
              <a:rPr lang="en-US" dirty="0" err="1">
                <a:solidFill>
                  <a:schemeClr val="tx2"/>
                </a:solidFill>
                <a:latin typeface="Avenir Next Ultra Light" panose="020B0203020202020204" pitchFamily="34" charset="77"/>
              </a:rPr>
              <a:t>conociemiento</a:t>
            </a:r>
            <a:r>
              <a:rPr lang="en-US" dirty="0">
                <a:solidFill>
                  <a:schemeClr val="tx2"/>
                </a:solidFill>
                <a:latin typeface="Avenir Next Ultra Light" panose="020B0203020202020204" pitchFamily="34" charset="77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Avenir Next Ultra Light" panose="020B0203020202020204" pitchFamily="34" charset="77"/>
              </a:rPr>
              <a:t>artístico</a:t>
            </a:r>
            <a:endParaRPr lang="en-US" dirty="0">
              <a:solidFill>
                <a:schemeClr val="tx2"/>
              </a:solidFill>
              <a:effectLst/>
              <a:latin typeface="Avenir Next Ultra Light" panose="020B02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960494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EAF8B902-1B78-D12A-50D7-346053E3C4D4}"/>
              </a:ext>
            </a:extLst>
          </p:cNvPr>
          <p:cNvSpPr/>
          <p:nvPr/>
        </p:nvSpPr>
        <p:spPr>
          <a:xfrm>
            <a:off x="-322789" y="-4079631"/>
            <a:ext cx="12422513" cy="12543656"/>
          </a:xfrm>
          <a:prstGeom prst="ellipse">
            <a:avLst/>
          </a:prstGeom>
          <a:solidFill>
            <a:srgbClr val="17B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2D75413-1B96-659D-D136-E887AEE319C8}"/>
              </a:ext>
            </a:extLst>
          </p:cNvPr>
          <p:cNvSpPr txBox="1">
            <a:spLocks/>
          </p:cNvSpPr>
          <p:nvPr/>
        </p:nvSpPr>
        <p:spPr>
          <a:xfrm>
            <a:off x="1421511" y="237582"/>
            <a:ext cx="8933915" cy="5979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solidFill>
                  <a:schemeClr val="bg1"/>
                </a:solidFill>
                <a:latin typeface="Avenir Next" panose="020B0503020202020204" pitchFamily="34" charset="0"/>
                <a:cs typeface="Amatic SC" pitchFamily="2" charset="-79"/>
              </a:rPr>
              <a:t>My Approaches</a:t>
            </a:r>
          </a:p>
          <a:p>
            <a:endParaRPr lang="en-US" sz="8000" b="1" dirty="0">
              <a:solidFill>
                <a:schemeClr val="bg1"/>
              </a:solidFill>
              <a:latin typeface="Avenir Next" panose="020B0503020202020204" pitchFamily="34" charset="0"/>
              <a:cs typeface="Amatic SC" pitchFamily="2" charset="-79"/>
            </a:endParaRPr>
          </a:p>
          <a:p>
            <a:r>
              <a:rPr lang="en-US" sz="8000" b="1" dirty="0">
                <a:solidFill>
                  <a:schemeClr val="bg2"/>
                </a:solidFill>
                <a:latin typeface="Avenir Next" panose="020B0503020202020204" pitchFamily="34" charset="0"/>
                <a:cs typeface="Amatic SC" pitchFamily="2" charset="-79"/>
              </a:rPr>
              <a:t>Mis </a:t>
            </a:r>
            <a:r>
              <a:rPr lang="en-US" sz="8000" b="1" dirty="0" err="1">
                <a:solidFill>
                  <a:schemeClr val="bg2"/>
                </a:solidFill>
                <a:latin typeface="Avenir Next" panose="020B0503020202020204" pitchFamily="34" charset="0"/>
                <a:cs typeface="Amatic SC" pitchFamily="2" charset="-79"/>
              </a:rPr>
              <a:t>Enfoques</a:t>
            </a:r>
            <a:endParaRPr lang="en-US" sz="8000" b="1" dirty="0">
              <a:solidFill>
                <a:schemeClr val="bg2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8626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7193A-9E71-CBF6-CFED-214C3A1D1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751" y="5419402"/>
            <a:ext cx="3124200" cy="150792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/>
              <a:t>Data Murals</a:t>
            </a:r>
          </a:p>
          <a:p>
            <a:pPr marL="0" indent="0" algn="ctr">
              <a:buNone/>
            </a:pPr>
            <a:r>
              <a:rPr lang="en-US" sz="3600" b="1" dirty="0" err="1">
                <a:solidFill>
                  <a:schemeClr val="tx2"/>
                </a:solidFill>
              </a:rPr>
              <a:t>Murales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84E3FAC-DE7E-1F9F-645A-C05A6E600396}"/>
              </a:ext>
            </a:extLst>
          </p:cNvPr>
          <p:cNvSpPr txBox="1">
            <a:spLocks/>
          </p:cNvSpPr>
          <p:nvPr/>
        </p:nvSpPr>
        <p:spPr>
          <a:xfrm>
            <a:off x="4080205" y="5419402"/>
            <a:ext cx="3839427" cy="1179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/>
              <a:t>Data Sculptures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 err="1">
                <a:solidFill>
                  <a:schemeClr val="tx2"/>
                </a:solidFill>
              </a:rPr>
              <a:t>Esculpturas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E8A137A-DCEB-54E9-8DA9-03E20D112DDC}"/>
              </a:ext>
            </a:extLst>
          </p:cNvPr>
          <p:cNvSpPr txBox="1">
            <a:spLocks/>
          </p:cNvSpPr>
          <p:nvPr/>
        </p:nvSpPr>
        <p:spPr>
          <a:xfrm>
            <a:off x="8518693" y="5419402"/>
            <a:ext cx="3124200" cy="132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/>
              <a:t>Data Theatre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chemeClr val="tx2"/>
                </a:solidFill>
              </a:rPr>
              <a:t>Teatro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1773C0-19FD-FB0C-DD5D-707280CCFB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019"/>
          <a:stretch/>
        </p:blipFill>
        <p:spPr>
          <a:xfrm>
            <a:off x="185656" y="193603"/>
            <a:ext cx="3702390" cy="508631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426CAA6-CC0B-718F-9AFA-7A9EEBD384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7" t="3682" r="33450" b="-1"/>
          <a:stretch/>
        </p:blipFill>
        <p:spPr bwMode="auto">
          <a:xfrm>
            <a:off x="4080206" y="188692"/>
            <a:ext cx="3839428" cy="509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 group of actors on a stage performing a data theatre prototype production">
            <a:extLst>
              <a:ext uri="{FF2B5EF4-FFF2-40B4-BE49-F238E27FC236}">
                <a16:creationId xmlns:a16="http://schemas.microsoft.com/office/drawing/2014/main" id="{2D2E1FA2-9965-F7B2-76F4-D51120986E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1" r="37365" b="22803"/>
          <a:stretch/>
        </p:blipFill>
        <p:spPr bwMode="auto">
          <a:xfrm>
            <a:off x="8111794" y="188692"/>
            <a:ext cx="3937999" cy="508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191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D5B0D4-A0BB-9F72-6309-35D1F489FF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37428"/>
          <a:stretch/>
        </p:blipFill>
        <p:spPr>
          <a:xfrm>
            <a:off x="235104" y="218049"/>
            <a:ext cx="5221800" cy="5637059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AA1E311-FA55-5F4D-6108-A382A5310A3F}"/>
              </a:ext>
            </a:extLst>
          </p:cNvPr>
          <p:cNvSpPr txBox="1">
            <a:spLocks/>
          </p:cNvSpPr>
          <p:nvPr/>
        </p:nvSpPr>
        <p:spPr>
          <a:xfrm>
            <a:off x="5837903" y="431467"/>
            <a:ext cx="5181600" cy="56370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>
                <a:latin typeface="+mj-lt"/>
              </a:rPr>
              <a:t>Deadline: June 15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dirty="0">
                <a:latin typeface="+mj-lt"/>
              </a:rPr>
              <a:t>Short papers, workshops, panels, presentations</a:t>
            </a:r>
          </a:p>
          <a:p>
            <a:pPr marL="0" indent="0">
              <a:buNone/>
            </a:pPr>
            <a:r>
              <a:rPr lang="en-US" sz="3600" dirty="0" err="1">
                <a:solidFill>
                  <a:schemeClr val="tx2"/>
                </a:solidFill>
                <a:latin typeface="+mj-lt"/>
              </a:rPr>
              <a:t>Límite</a:t>
            </a:r>
            <a:r>
              <a:rPr lang="en-US" sz="3600" dirty="0">
                <a:solidFill>
                  <a:schemeClr val="tx2"/>
                </a:solidFill>
                <a:latin typeface="+mj-lt"/>
              </a:rPr>
              <a:t>: 15 Junio</a:t>
            </a:r>
          </a:p>
          <a:p>
            <a:pPr marL="0" indent="0">
              <a:buNone/>
            </a:pPr>
            <a:r>
              <a:rPr lang="en-US" sz="3600" dirty="0" err="1">
                <a:solidFill>
                  <a:schemeClr val="tx2"/>
                </a:solidFill>
                <a:latin typeface="+mj-lt"/>
              </a:rPr>
              <a:t>Artículos</a:t>
            </a:r>
            <a:r>
              <a:rPr lang="en-US" sz="3600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+mj-lt"/>
              </a:rPr>
              <a:t>cortos</a:t>
            </a:r>
            <a:r>
              <a:rPr lang="en-US" sz="3600" dirty="0">
                <a:solidFill>
                  <a:schemeClr val="tx2"/>
                </a:solidFill>
                <a:latin typeface="+mj-lt"/>
              </a:rPr>
              <a:t>, </a:t>
            </a:r>
            <a:r>
              <a:rPr lang="en-US" sz="3600" dirty="0" err="1">
                <a:solidFill>
                  <a:schemeClr val="tx2"/>
                </a:solidFill>
                <a:latin typeface="+mj-lt"/>
              </a:rPr>
              <a:t>talleres</a:t>
            </a:r>
            <a:r>
              <a:rPr lang="en-US" sz="3600" dirty="0">
                <a:solidFill>
                  <a:schemeClr val="tx2"/>
                </a:solidFill>
                <a:latin typeface="+mj-lt"/>
              </a:rPr>
              <a:t>, </a:t>
            </a:r>
            <a:r>
              <a:rPr lang="en-US" sz="3600" dirty="0" err="1">
                <a:solidFill>
                  <a:schemeClr val="tx2"/>
                </a:solidFill>
                <a:latin typeface="+mj-lt"/>
              </a:rPr>
              <a:t>paneles</a:t>
            </a:r>
            <a:r>
              <a:rPr lang="en-US" sz="3600" dirty="0">
                <a:solidFill>
                  <a:schemeClr val="tx2"/>
                </a:solidFill>
                <a:latin typeface="+mj-lt"/>
              </a:rPr>
              <a:t>, </a:t>
            </a:r>
            <a:r>
              <a:rPr lang="en-US" sz="3600" dirty="0" err="1">
                <a:solidFill>
                  <a:schemeClr val="tx2"/>
                </a:solidFill>
                <a:latin typeface="+mj-lt"/>
              </a:rPr>
              <a:t>presentaciones</a:t>
            </a:r>
            <a:endParaRPr lang="en-US" sz="36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43E09C-2E78-3D04-2970-21FAE5F57A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9033" y="3769206"/>
            <a:ext cx="3162967" cy="316296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91D4695-F00E-8CDA-5E73-59AA84FE5743}"/>
              </a:ext>
            </a:extLst>
          </p:cNvPr>
          <p:cNvSpPr/>
          <p:nvPr/>
        </p:nvSpPr>
        <p:spPr>
          <a:xfrm rot="21272889">
            <a:off x="5221275" y="4836685"/>
            <a:ext cx="30276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latin typeface="Avenir Next" charset="0"/>
                <a:ea typeface="Avenir Next" charset="0"/>
                <a:cs typeface="Avenir Next" charset="0"/>
              </a:rPr>
              <a:t>more info</a:t>
            </a:r>
          </a:p>
          <a:p>
            <a:pPr algn="r"/>
            <a:r>
              <a:rPr lang="en-US" sz="2400" dirty="0" err="1">
                <a:solidFill>
                  <a:schemeClr val="tx2"/>
                </a:solidFill>
                <a:latin typeface="Avenir Next" charset="0"/>
              </a:rPr>
              <a:t>más</a:t>
            </a:r>
            <a:r>
              <a:rPr lang="en-US" sz="2400" dirty="0">
                <a:solidFill>
                  <a:schemeClr val="tx2"/>
                </a:solidFill>
                <a:latin typeface="Avenir Next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venir Next" charset="0"/>
              </a:rPr>
              <a:t>información</a:t>
            </a:r>
            <a:endParaRPr lang="en-US" sz="24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E4B7BB1-DF75-C273-F8A1-A6815940FFC5}"/>
                  </a:ext>
                </a:extLst>
              </p14:cNvPr>
              <p14:cNvContentPartPr/>
              <p14:nvPr/>
            </p14:nvContentPartPr>
            <p14:xfrm>
              <a:off x="7552788" y="5569353"/>
              <a:ext cx="1638000" cy="7657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E4B7BB1-DF75-C273-F8A1-A6815940FFC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89788" y="5506713"/>
                <a:ext cx="1763640" cy="891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633166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1D9975-F26C-ED30-6BB3-F8BCF06CA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9811" y="-1201916"/>
            <a:ext cx="8275754" cy="9057353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FCB3966A-FEC6-473C-3803-F620645B56B1}"/>
              </a:ext>
            </a:extLst>
          </p:cNvPr>
          <p:cNvSpPr txBox="1">
            <a:spLocks/>
          </p:cNvSpPr>
          <p:nvPr/>
        </p:nvSpPr>
        <p:spPr>
          <a:xfrm>
            <a:off x="7107163" y="1749419"/>
            <a:ext cx="3270739" cy="25360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latin typeface="Avenir Next Heavy" panose="020B0503020202020204" pitchFamily="34" charset="0"/>
              </a:rPr>
              <a:t>Community Data</a:t>
            </a:r>
          </a:p>
          <a:p>
            <a:pPr marL="0" indent="0" algn="ctr">
              <a:buNone/>
            </a:pPr>
            <a:endParaRPr lang="en-US" sz="2400" b="1" dirty="0">
              <a:latin typeface="Avenir Next Heavy" panose="020B0503020202020204" pitchFamily="34" charset="0"/>
            </a:endParaRPr>
          </a:p>
          <a:p>
            <a:pPr marL="0" indent="0" algn="ctr">
              <a:buNone/>
            </a:pPr>
            <a:r>
              <a:rPr lang="en-US" sz="2000" i="1" dirty="0">
                <a:solidFill>
                  <a:srgbClr val="1D1D1E"/>
                </a:solidFill>
                <a:effectLst/>
                <a:latin typeface="Avenir Next" panose="020B0503020202020204" pitchFamily="34" charset="0"/>
              </a:rPr>
              <a:t>Creative Approaches to Empowering People with Information</a:t>
            </a:r>
            <a:endParaRPr lang="en-US" sz="2400" i="1" dirty="0"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C47D49-D888-3DEA-6BFE-505F8AD85E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68" t="34992" r="9980" b="48235"/>
          <a:stretch/>
        </p:blipFill>
        <p:spPr>
          <a:xfrm>
            <a:off x="7917032" y="4575529"/>
            <a:ext cx="1651000" cy="346807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0C178FB-644B-2EB2-FB96-9F6C5F89E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626">
            <a:off x="9005324" y="5933497"/>
            <a:ext cx="1125415" cy="26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81D2ADB-AE34-17D2-399A-C8DC1BA8BFC8}"/>
              </a:ext>
            </a:extLst>
          </p:cNvPr>
          <p:cNvSpPr txBox="1">
            <a:spLocks/>
          </p:cNvSpPr>
          <p:nvPr/>
        </p:nvSpPr>
        <p:spPr>
          <a:xfrm>
            <a:off x="382981" y="852407"/>
            <a:ext cx="5713019" cy="5292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400" b="1" i="1" dirty="0">
                <a:solidFill>
                  <a:schemeClr val="tx2"/>
                </a:solidFill>
                <a:latin typeface="+mj-lt"/>
              </a:rPr>
              <a:t>Datos de la </a:t>
            </a:r>
            <a:r>
              <a:rPr lang="en-US" sz="4400" b="1" i="1" dirty="0" err="1">
                <a:solidFill>
                  <a:schemeClr val="tx2"/>
                </a:solidFill>
                <a:latin typeface="+mj-lt"/>
              </a:rPr>
              <a:t>Comunidad</a:t>
            </a:r>
            <a:endParaRPr lang="en-US" sz="4400" b="1" i="1" dirty="0">
              <a:solidFill>
                <a:schemeClr val="tx2"/>
              </a:solidFill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i="1" dirty="0" err="1">
                <a:solidFill>
                  <a:schemeClr val="tx2"/>
                </a:solidFill>
                <a:latin typeface="+mj-lt"/>
              </a:rPr>
              <a:t>enfoques</a:t>
            </a:r>
            <a:r>
              <a:rPr lang="en-US" sz="3600" i="1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3600" i="1" dirty="0" err="1">
                <a:solidFill>
                  <a:schemeClr val="tx2"/>
                </a:solidFill>
                <a:latin typeface="+mj-lt"/>
              </a:rPr>
              <a:t>creativos</a:t>
            </a:r>
            <a:r>
              <a:rPr lang="en-US" sz="3600" i="1" dirty="0">
                <a:solidFill>
                  <a:schemeClr val="tx2"/>
                </a:solidFill>
                <a:latin typeface="+mj-lt"/>
              </a:rPr>
              <a:t> para </a:t>
            </a:r>
            <a:r>
              <a:rPr lang="en-US" sz="3600" i="1" dirty="0" err="1">
                <a:solidFill>
                  <a:schemeClr val="tx2"/>
                </a:solidFill>
                <a:latin typeface="+mj-lt"/>
              </a:rPr>
              <a:t>empoderar</a:t>
            </a:r>
            <a:r>
              <a:rPr lang="en-US" sz="3600" i="1" dirty="0">
                <a:solidFill>
                  <a:schemeClr val="tx2"/>
                </a:solidFill>
                <a:latin typeface="+mj-lt"/>
              </a:rPr>
              <a:t> a las personas con </a:t>
            </a:r>
            <a:r>
              <a:rPr lang="en-US" sz="3600" i="1" dirty="0" err="1">
                <a:solidFill>
                  <a:schemeClr val="tx2"/>
                </a:solidFill>
                <a:latin typeface="+mj-lt"/>
              </a:rPr>
              <a:t>información</a:t>
            </a:r>
            <a:r>
              <a:rPr lang="en-US" sz="3600" i="1" dirty="0">
                <a:solidFill>
                  <a:schemeClr val="tx2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3932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605" y="557003"/>
            <a:ext cx="7642746" cy="862739"/>
          </a:xfrm>
        </p:spPr>
        <p:txBody>
          <a:bodyPr>
            <a:noAutofit/>
          </a:bodyPr>
          <a:lstStyle/>
          <a:p>
            <a:pPr algn="l"/>
            <a:r>
              <a:rPr lang="en-US" sz="6400" b="1" dirty="0">
                <a:latin typeface="Avenir Next" panose="020B0503020202020204" pitchFamily="34" charset="0"/>
                <a:ea typeface="Avenir Next" charset="0"/>
                <a:cs typeface="Avenir Next" charset="0"/>
              </a:rPr>
              <a:t>Rahul Bhargava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5989320"/>
            <a:ext cx="1524000" cy="8686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72DFDC9-FB81-E247-93B5-0EA9C40D0445}"/>
              </a:ext>
            </a:extLst>
          </p:cNvPr>
          <p:cNvSpPr txBox="1">
            <a:spLocks/>
          </p:cNvSpPr>
          <p:nvPr/>
        </p:nvSpPr>
        <p:spPr>
          <a:xfrm>
            <a:off x="1664071" y="263348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72955D-CAFA-9E5D-6072-3F610CDDB9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623" y="2749952"/>
            <a:ext cx="216421" cy="2318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0DE484-8ED8-6F26-D279-41790DF910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325" y="3550230"/>
            <a:ext cx="290717" cy="2907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8E2FCA6-0AB7-568B-255A-C062F13F38A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914" y="3559662"/>
            <a:ext cx="290717" cy="29071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BD332CB-3687-42D6-37A6-6A9355184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8" y="6048794"/>
            <a:ext cx="12192000" cy="8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78F94C43-1A48-BF4A-B578-AF91CFA4B59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0312" y="6033318"/>
            <a:ext cx="819071" cy="8190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3A56FD-2704-C1DF-F6AA-A5563E104B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2766" y="1887070"/>
            <a:ext cx="3808771" cy="380877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E85CC43-21C3-37BA-E0CD-4793100E55CD}"/>
              </a:ext>
            </a:extLst>
          </p:cNvPr>
          <p:cNvSpPr/>
          <p:nvPr/>
        </p:nvSpPr>
        <p:spPr>
          <a:xfrm>
            <a:off x="370605" y="1563296"/>
            <a:ext cx="7951985" cy="3347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563C1"/>
                </a:solidFill>
                <a:latin typeface="Avenir Next" charset="0"/>
                <a:ea typeface="Avenir Next" charset="0"/>
                <a:cs typeface="Avenir Next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r.bhargava@northeastern.</a:t>
            </a:r>
            <a:r>
              <a:rPr lang="en-US" sz="3600" dirty="0">
                <a:latin typeface="Avenir Next" charset="0"/>
                <a:ea typeface="Avenir Next" charset="0"/>
                <a:cs typeface="Avenir Next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edu</a:t>
            </a:r>
            <a:endParaRPr lang="en-US" sz="3600" dirty="0">
              <a:latin typeface="Avenir Next" charset="0"/>
              <a:ea typeface="Avenir Next" charset="0"/>
              <a:cs typeface="Avenir Next" charset="0"/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latin typeface="Avenir Next" charset="0"/>
                <a:ea typeface="Avenir Next" charset="0"/>
                <a:cs typeface="Avenir Next" charset="0"/>
              </a:rPr>
              <a:t>   @</a:t>
            </a:r>
            <a:r>
              <a:rPr lang="en-US" sz="3600" dirty="0" err="1">
                <a:latin typeface="Avenir Next" charset="0"/>
                <a:ea typeface="Avenir Next" charset="0"/>
                <a:cs typeface="Avenir Next" charset="0"/>
              </a:rPr>
              <a:t>rahulbot@vis.social</a:t>
            </a:r>
            <a:endParaRPr lang="en-US" sz="3600" dirty="0">
              <a:latin typeface="Avenir Next" charset="0"/>
              <a:ea typeface="Avenir Next" charset="0"/>
              <a:cs typeface="Avenir Next" charset="0"/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latin typeface="Avenir Next" charset="0"/>
                <a:ea typeface="Avenir Next" charset="0"/>
                <a:cs typeface="Avenir Next" charset="0"/>
              </a:rPr>
              <a:t>      @</a:t>
            </a:r>
            <a:r>
              <a:rPr lang="en-US" sz="3600" dirty="0" err="1">
                <a:latin typeface="Avenir Next" charset="0"/>
                <a:ea typeface="Avenir Next" charset="0"/>
                <a:cs typeface="Avenir Next" charset="0"/>
              </a:rPr>
              <a:t>rahulbot</a:t>
            </a:r>
            <a:endParaRPr lang="en-US" sz="3600" dirty="0">
              <a:latin typeface="Avenir Next" charset="0"/>
              <a:ea typeface="Avenir Next" charset="0"/>
              <a:cs typeface="Avenir Next" charset="0"/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latin typeface="Avenir Next" charset="0"/>
              </a:rPr>
              <a:t>https://</a:t>
            </a:r>
            <a:r>
              <a:rPr lang="en-US" sz="3600" dirty="0" err="1">
                <a:latin typeface="Avenir Next" charset="0"/>
              </a:rPr>
              <a:t>dataculture.northeastern.edu</a:t>
            </a:r>
            <a:endParaRPr lang="en-US" sz="36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C80B28E-9161-176E-DF04-2F12D5BA505D}"/>
              </a:ext>
            </a:extLst>
          </p:cNvPr>
          <p:cNvSpPr/>
          <p:nvPr/>
        </p:nvSpPr>
        <p:spPr>
          <a:xfrm rot="21272889">
            <a:off x="7839908" y="572874"/>
            <a:ext cx="30276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latin typeface="Avenir Next" charset="0"/>
                <a:ea typeface="Avenir Next" charset="0"/>
                <a:cs typeface="Avenir Next" charset="0"/>
              </a:rPr>
              <a:t>this presentation</a:t>
            </a:r>
          </a:p>
          <a:p>
            <a:pPr algn="r"/>
            <a:r>
              <a:rPr lang="en-US" sz="2400" dirty="0" err="1">
                <a:solidFill>
                  <a:schemeClr val="tx2"/>
                </a:solidFill>
                <a:latin typeface="Avenir Next" charset="0"/>
              </a:rPr>
              <a:t>este</a:t>
            </a:r>
            <a:r>
              <a:rPr lang="en-US" sz="2400" dirty="0">
                <a:solidFill>
                  <a:schemeClr val="tx2"/>
                </a:solidFill>
                <a:latin typeface="Avenir Next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venir Next" charset="0"/>
              </a:rPr>
              <a:t>presentación</a:t>
            </a:r>
            <a:endParaRPr lang="en-US" sz="24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DFA2545A-6AD3-2E6A-4FEB-7D84B63BDE73}"/>
                  </a:ext>
                </a:extLst>
              </p14:cNvPr>
              <p14:cNvContentPartPr/>
              <p14:nvPr/>
            </p14:nvContentPartPr>
            <p14:xfrm>
              <a:off x="11003348" y="663202"/>
              <a:ext cx="734760" cy="15130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DFA2545A-6AD3-2E6A-4FEB-7D84B63BDE7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940708" y="600202"/>
                <a:ext cx="860400" cy="1638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4509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1B93A25-5355-024D-93A2-B38462766D08}"/>
              </a:ext>
            </a:extLst>
          </p:cNvPr>
          <p:cNvSpPr txBox="1">
            <a:spLocks/>
          </p:cNvSpPr>
          <p:nvPr/>
        </p:nvSpPr>
        <p:spPr>
          <a:xfrm>
            <a:off x="718224" y="347419"/>
            <a:ext cx="6888584" cy="1197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4400" b="1" dirty="0">
                <a:latin typeface="Avenir Next" panose="020B0503020202020204" pitchFamily="34" charset="0"/>
              </a:rPr>
              <a:t>Data In New Domains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1A3184-B91F-BB41-501C-8E6A842537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293"/>
          <a:stretch/>
        </p:blipFill>
        <p:spPr>
          <a:xfrm>
            <a:off x="1062635" y="2578773"/>
            <a:ext cx="1743165" cy="14765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712C77-A73F-8030-87FC-96B17FFC67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629"/>
          <a:stretch/>
        </p:blipFill>
        <p:spPr>
          <a:xfrm>
            <a:off x="2851960" y="2578773"/>
            <a:ext cx="1744564" cy="1419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099552-3202-10E5-C6AA-DA84A3676C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9987"/>
          <a:stretch/>
        </p:blipFill>
        <p:spPr>
          <a:xfrm>
            <a:off x="7604436" y="1412062"/>
            <a:ext cx="1496850" cy="1197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39412F-4081-02E8-E09C-E08071AA3D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" b="13572"/>
          <a:stretch/>
        </p:blipFill>
        <p:spPr>
          <a:xfrm>
            <a:off x="1207783" y="4173408"/>
            <a:ext cx="1321453" cy="11421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345891-31DA-79E7-096F-513893DA964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2951"/>
          <a:stretch/>
        </p:blipFill>
        <p:spPr>
          <a:xfrm>
            <a:off x="9584388" y="1365424"/>
            <a:ext cx="1282036" cy="11160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A844E0-9320-36A0-DF29-A948B580994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6309"/>
          <a:stretch/>
        </p:blipFill>
        <p:spPr>
          <a:xfrm>
            <a:off x="7534541" y="2664750"/>
            <a:ext cx="1800298" cy="15066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71AB2C-5B6C-E597-A4B8-48776BC1FC5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6309"/>
          <a:stretch/>
        </p:blipFill>
        <p:spPr>
          <a:xfrm>
            <a:off x="9407513" y="2785001"/>
            <a:ext cx="1418467" cy="11871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8088D4-7D56-5ACF-C927-7DF8960DD46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3790"/>
          <a:stretch/>
        </p:blipFill>
        <p:spPr>
          <a:xfrm>
            <a:off x="2801995" y="4171437"/>
            <a:ext cx="1646653" cy="14195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04F13E-CC27-193A-B295-83E298CD17D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6744" b="32262"/>
          <a:stretch/>
        </p:blipFill>
        <p:spPr>
          <a:xfrm rot="10156402">
            <a:off x="5065264" y="2923369"/>
            <a:ext cx="1983097" cy="101126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6AE54B3-0ED3-E788-162D-967DDFBDEAAD}"/>
              </a:ext>
            </a:extLst>
          </p:cNvPr>
          <p:cNvSpPr/>
          <p:nvPr/>
        </p:nvSpPr>
        <p:spPr>
          <a:xfrm>
            <a:off x="512198" y="1802398"/>
            <a:ext cx="4607484" cy="46074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AA026A0-8C39-765A-9AEC-58A5852E9E98}"/>
              </a:ext>
            </a:extLst>
          </p:cNvPr>
          <p:cNvSpPr/>
          <p:nvPr/>
        </p:nvSpPr>
        <p:spPr>
          <a:xfrm>
            <a:off x="6993941" y="589048"/>
            <a:ext cx="4395651" cy="4395651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DD55B02-B796-4994-A9E1-102BA52F8A43}"/>
              </a:ext>
            </a:extLst>
          </p:cNvPr>
          <p:cNvSpPr txBox="1">
            <a:spLocks/>
          </p:cNvSpPr>
          <p:nvPr/>
        </p:nvSpPr>
        <p:spPr>
          <a:xfrm>
            <a:off x="4061361" y="5553722"/>
            <a:ext cx="7666824" cy="1197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r>
              <a:rPr lang="en-US" sz="4400" b="1" dirty="0" err="1">
                <a:solidFill>
                  <a:schemeClr val="tx2"/>
                </a:solidFill>
                <a:latin typeface="Avenir Next" panose="020B0503020202020204" pitchFamily="34" charset="0"/>
              </a:rPr>
              <a:t>Datos</a:t>
            </a:r>
            <a:r>
              <a:rPr lang="en-US" sz="4400" b="1" dirty="0">
                <a:solidFill>
                  <a:schemeClr val="tx2"/>
                </a:solidFill>
                <a:latin typeface="Avenir Next" panose="020B0503020202020204" pitchFamily="34" charset="0"/>
              </a:rPr>
              <a:t> in </a:t>
            </a:r>
            <a:r>
              <a:rPr lang="en-US" sz="4400" b="1" dirty="0" err="1">
                <a:solidFill>
                  <a:schemeClr val="tx2"/>
                </a:solidFill>
                <a:latin typeface="Avenir Next" panose="020B0503020202020204" pitchFamily="34" charset="0"/>
              </a:rPr>
              <a:t>Nuevos</a:t>
            </a:r>
            <a:r>
              <a:rPr lang="en-US" sz="4400" b="1" dirty="0">
                <a:solidFill>
                  <a:schemeClr val="tx2"/>
                </a:solidFill>
                <a:latin typeface="Avenir Next" panose="020B050302020202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Avenir Next" panose="020B0503020202020204" pitchFamily="34" charset="0"/>
              </a:rPr>
              <a:t>Lugares</a:t>
            </a:r>
            <a:endParaRPr lang="en-US" sz="4400" b="1" dirty="0">
              <a:solidFill>
                <a:schemeClr val="tx2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272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E1BCE097-7947-F99D-53AA-B91659AE8A9D}"/>
              </a:ext>
            </a:extLst>
          </p:cNvPr>
          <p:cNvSpPr/>
          <p:nvPr/>
        </p:nvSpPr>
        <p:spPr>
          <a:xfrm>
            <a:off x="-1755189" y="-6228467"/>
            <a:ext cx="13947189" cy="1334788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2D75413-1B96-659D-D136-E887AEE319C8}"/>
              </a:ext>
            </a:extLst>
          </p:cNvPr>
          <p:cNvSpPr txBox="1">
            <a:spLocks/>
          </p:cNvSpPr>
          <p:nvPr/>
        </p:nvSpPr>
        <p:spPr>
          <a:xfrm>
            <a:off x="1945345" y="926351"/>
            <a:ext cx="7378409" cy="50052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000" b="1" dirty="0">
                <a:solidFill>
                  <a:schemeClr val="bg1"/>
                </a:solidFill>
                <a:latin typeface="Avenir Next" panose="020B0503020202020204" pitchFamily="34" charset="0"/>
                <a:cs typeface="Amatic SC" pitchFamily="2" charset="-79"/>
              </a:rPr>
              <a:t>Epistemological Resistance</a:t>
            </a:r>
          </a:p>
          <a:p>
            <a:endParaRPr lang="en-US" sz="7000" b="1" dirty="0">
              <a:solidFill>
                <a:schemeClr val="bg1"/>
              </a:solidFill>
              <a:latin typeface="Avenir Next" panose="020B0503020202020204" pitchFamily="34" charset="0"/>
              <a:cs typeface="Amatic SC" pitchFamily="2" charset="-79"/>
            </a:endParaRPr>
          </a:p>
          <a:p>
            <a:r>
              <a:rPr lang="en-US" sz="7000" b="1" dirty="0">
                <a:solidFill>
                  <a:schemeClr val="bg2"/>
                </a:solidFill>
                <a:latin typeface="Avenir Next" panose="020B0503020202020204" pitchFamily="34" charset="0"/>
              </a:rPr>
              <a:t>Resistencia</a:t>
            </a:r>
          </a:p>
          <a:p>
            <a:r>
              <a:rPr lang="en-US" sz="7000" b="1" dirty="0" err="1">
                <a:solidFill>
                  <a:schemeClr val="bg2"/>
                </a:solidFill>
                <a:latin typeface="Avenir Next" panose="020B0503020202020204" pitchFamily="34" charset="0"/>
              </a:rPr>
              <a:t>Episemológica</a:t>
            </a:r>
            <a:endParaRPr lang="en-US" sz="7000" b="1" dirty="0">
              <a:solidFill>
                <a:schemeClr val="bg2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218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2B4FA99-612F-79D2-B5C8-CA6A8CE0CA69}"/>
              </a:ext>
            </a:extLst>
          </p:cNvPr>
          <p:cNvSpPr/>
          <p:nvPr/>
        </p:nvSpPr>
        <p:spPr>
          <a:xfrm>
            <a:off x="4264055" y="3528429"/>
            <a:ext cx="3918065" cy="391806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C375E3C-8FD0-9F33-F17B-D17EF8235BAB}"/>
              </a:ext>
            </a:extLst>
          </p:cNvPr>
          <p:cNvSpPr/>
          <p:nvPr/>
        </p:nvSpPr>
        <p:spPr>
          <a:xfrm>
            <a:off x="8334935" y="2309735"/>
            <a:ext cx="3857065" cy="385706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8A37039-AC66-1539-20A9-3CD2D6EDBDF6}"/>
              </a:ext>
            </a:extLst>
          </p:cNvPr>
          <p:cNvSpPr/>
          <p:nvPr/>
        </p:nvSpPr>
        <p:spPr>
          <a:xfrm>
            <a:off x="1252129" y="2306227"/>
            <a:ext cx="3740769" cy="374076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C744132-71B0-C632-A08A-1DF5D11A2BA3}"/>
              </a:ext>
            </a:extLst>
          </p:cNvPr>
          <p:cNvSpPr/>
          <p:nvPr/>
        </p:nvSpPr>
        <p:spPr>
          <a:xfrm>
            <a:off x="5499015" y="107656"/>
            <a:ext cx="3863727" cy="386372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821580B-1790-435D-264B-9D1D9D735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9014" y="1175968"/>
            <a:ext cx="3863727" cy="1821160"/>
          </a:xfrm>
        </p:spPr>
        <p:txBody>
          <a:bodyPr>
            <a:no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venir Next" panose="020B0503020202020204" pitchFamily="34" charset="0"/>
                <a:cs typeface="Amatic SC" pitchFamily="2" charset="-79"/>
              </a:rPr>
              <a:t>culture of surveillance</a:t>
            </a:r>
            <a:br>
              <a:rPr lang="en-US" sz="3000" b="1" dirty="0">
                <a:solidFill>
                  <a:schemeClr val="bg1"/>
                </a:solidFill>
                <a:latin typeface="Avenir Next" panose="020B0503020202020204" pitchFamily="34" charset="0"/>
                <a:cs typeface="Amatic SC" pitchFamily="2" charset="-79"/>
              </a:rPr>
            </a:br>
            <a:br>
              <a:rPr lang="en-US" sz="3000" b="1" dirty="0">
                <a:solidFill>
                  <a:schemeClr val="bg1"/>
                </a:solidFill>
                <a:latin typeface="Avenir Next" panose="020B0503020202020204" pitchFamily="34" charset="0"/>
                <a:cs typeface="Amatic SC" pitchFamily="2" charset="-79"/>
              </a:rPr>
            </a:br>
            <a:r>
              <a:rPr lang="en-US" sz="3000" b="1" dirty="0" err="1">
                <a:solidFill>
                  <a:schemeClr val="bg2"/>
                </a:solidFill>
                <a:latin typeface="Avenir Next" panose="020B0503020202020204" pitchFamily="34" charset="0"/>
                <a:cs typeface="Amatic SC" pitchFamily="2" charset="-79"/>
              </a:rPr>
              <a:t>cultura</a:t>
            </a:r>
            <a:r>
              <a:rPr lang="en-US" sz="3000" b="1" dirty="0">
                <a:solidFill>
                  <a:schemeClr val="bg2"/>
                </a:solidFill>
                <a:latin typeface="Avenir Next" panose="020B0503020202020204" pitchFamily="34" charset="0"/>
                <a:cs typeface="Amatic SC" pitchFamily="2" charset="-79"/>
              </a:rPr>
              <a:t> de </a:t>
            </a:r>
            <a:r>
              <a:rPr lang="en-US" sz="3000" b="1" dirty="0" err="1">
                <a:solidFill>
                  <a:schemeClr val="bg2"/>
                </a:solidFill>
                <a:latin typeface="Avenir Next" panose="020B0503020202020204" pitchFamily="34" charset="0"/>
                <a:cs typeface="Amatic SC" pitchFamily="2" charset="-79"/>
              </a:rPr>
              <a:t>vigilancia</a:t>
            </a:r>
            <a:endParaRPr lang="en-US" sz="3000" b="1" dirty="0">
              <a:solidFill>
                <a:schemeClr val="bg2"/>
              </a:solidFill>
              <a:latin typeface="Avenir Next" panose="020B0503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699D9EC-82C7-9F17-1F8B-5884454DA01A}"/>
              </a:ext>
            </a:extLst>
          </p:cNvPr>
          <p:cNvSpPr txBox="1">
            <a:spLocks/>
          </p:cNvSpPr>
          <p:nvPr/>
        </p:nvSpPr>
        <p:spPr>
          <a:xfrm>
            <a:off x="1226400" y="3315256"/>
            <a:ext cx="3863727" cy="18211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dirty="0">
                <a:solidFill>
                  <a:schemeClr val="bg1"/>
                </a:solidFill>
                <a:latin typeface="Avenir Next" panose="020B0503020202020204" pitchFamily="34" charset="0"/>
                <a:cs typeface="Amatic SC" pitchFamily="2" charset="-79"/>
              </a:rPr>
              <a:t>culture of formalism</a:t>
            </a:r>
          </a:p>
          <a:p>
            <a:pPr algn="ctr"/>
            <a:endParaRPr lang="en-US" sz="3000" b="1" dirty="0">
              <a:solidFill>
                <a:schemeClr val="bg1"/>
              </a:solidFill>
              <a:latin typeface="Avenir Next" panose="020B0503020202020204" pitchFamily="34" charset="0"/>
              <a:cs typeface="Amatic SC" pitchFamily="2" charset="-79"/>
            </a:endParaRPr>
          </a:p>
          <a:p>
            <a:pPr algn="ctr"/>
            <a:r>
              <a:rPr lang="en-US" sz="3000" b="1" dirty="0" err="1">
                <a:solidFill>
                  <a:schemeClr val="bg2"/>
                </a:solidFill>
                <a:latin typeface="Avenir Next" panose="020B0503020202020204" pitchFamily="34" charset="0"/>
                <a:cs typeface="Amatic SC" pitchFamily="2" charset="-79"/>
              </a:rPr>
              <a:t>cultura</a:t>
            </a:r>
            <a:r>
              <a:rPr lang="en-US" sz="3000" b="1" dirty="0">
                <a:solidFill>
                  <a:schemeClr val="bg2"/>
                </a:solidFill>
                <a:latin typeface="Avenir Next" panose="020B0503020202020204" pitchFamily="34" charset="0"/>
                <a:cs typeface="Amatic SC" pitchFamily="2" charset="-79"/>
              </a:rPr>
              <a:t> del </a:t>
            </a:r>
            <a:r>
              <a:rPr lang="en-US" sz="3000" b="1" dirty="0" err="1">
                <a:solidFill>
                  <a:schemeClr val="bg2"/>
                </a:solidFill>
                <a:latin typeface="Avenir Next" panose="020B0503020202020204" pitchFamily="34" charset="0"/>
                <a:cs typeface="Amatic SC" pitchFamily="2" charset="-79"/>
              </a:rPr>
              <a:t>formalismo</a:t>
            </a:r>
            <a:endParaRPr lang="en-US" sz="3000" b="1" dirty="0">
              <a:solidFill>
                <a:schemeClr val="bg2"/>
              </a:solidFill>
              <a:latin typeface="Avenir Next" panose="020B0503020202020204" pitchFamily="34" charset="0"/>
              <a:cs typeface="Amatic SC" pitchFamily="2" charset="-79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997EBA9-2DBB-94E7-D854-B5D226ED4867}"/>
              </a:ext>
            </a:extLst>
          </p:cNvPr>
          <p:cNvSpPr txBox="1">
            <a:spLocks/>
          </p:cNvSpPr>
          <p:nvPr/>
        </p:nvSpPr>
        <p:spPr>
          <a:xfrm>
            <a:off x="8378213" y="3235527"/>
            <a:ext cx="3863727" cy="18211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dirty="0">
                <a:solidFill>
                  <a:schemeClr val="bg1"/>
                </a:solidFill>
                <a:latin typeface="Avenir Next" panose="020B0503020202020204" pitchFamily="34" charset="0"/>
                <a:cs typeface="Amatic SC" pitchFamily="2" charset="-79"/>
              </a:rPr>
              <a:t>culture of capitalism</a:t>
            </a:r>
          </a:p>
          <a:p>
            <a:pPr algn="ctr"/>
            <a:endParaRPr lang="en-US" sz="3000" b="1" dirty="0">
              <a:solidFill>
                <a:schemeClr val="bg1"/>
              </a:solidFill>
              <a:latin typeface="Avenir Next" panose="020B0503020202020204" pitchFamily="34" charset="0"/>
              <a:cs typeface="Amatic SC" pitchFamily="2" charset="-79"/>
            </a:endParaRPr>
          </a:p>
          <a:p>
            <a:pPr algn="ctr"/>
            <a:r>
              <a:rPr lang="en-US" sz="3000" b="1" dirty="0" err="1">
                <a:solidFill>
                  <a:schemeClr val="bg2"/>
                </a:solidFill>
                <a:latin typeface="Avenir Next" panose="020B0503020202020204" pitchFamily="34" charset="0"/>
                <a:cs typeface="Amatic SC" pitchFamily="2" charset="-79"/>
              </a:rPr>
              <a:t>cultura</a:t>
            </a:r>
            <a:r>
              <a:rPr lang="en-US" sz="3000" b="1" dirty="0">
                <a:solidFill>
                  <a:schemeClr val="bg2"/>
                </a:solidFill>
                <a:latin typeface="Avenir Next" panose="020B0503020202020204" pitchFamily="34" charset="0"/>
                <a:cs typeface="Amatic SC" pitchFamily="2" charset="-79"/>
              </a:rPr>
              <a:t> de </a:t>
            </a:r>
            <a:r>
              <a:rPr lang="en-US" sz="3000" b="1" dirty="0" err="1">
                <a:solidFill>
                  <a:schemeClr val="bg2"/>
                </a:solidFill>
                <a:latin typeface="Avenir Next" panose="020B0503020202020204" pitchFamily="34" charset="0"/>
                <a:cs typeface="Amatic SC" pitchFamily="2" charset="-79"/>
              </a:rPr>
              <a:t>capitalismo</a:t>
            </a:r>
            <a:endParaRPr lang="en-US" sz="3000" b="1" dirty="0">
              <a:solidFill>
                <a:schemeClr val="bg2"/>
              </a:solidFill>
              <a:latin typeface="Avenir Next" panose="020B0503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26A8C05-09BE-ECB1-D35D-5C9D92193919}"/>
              </a:ext>
            </a:extLst>
          </p:cNvPr>
          <p:cNvSpPr txBox="1">
            <a:spLocks/>
          </p:cNvSpPr>
          <p:nvPr/>
        </p:nvSpPr>
        <p:spPr>
          <a:xfrm>
            <a:off x="4284626" y="4576881"/>
            <a:ext cx="3863727" cy="18211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dirty="0">
                <a:solidFill>
                  <a:schemeClr val="bg1"/>
                </a:solidFill>
                <a:latin typeface="Avenir Next" panose="020B0503020202020204" pitchFamily="34" charset="0"/>
                <a:cs typeface="Amatic SC" pitchFamily="2" charset="-79"/>
              </a:rPr>
              <a:t>culture of</a:t>
            </a:r>
          </a:p>
          <a:p>
            <a:pPr algn="ctr"/>
            <a:r>
              <a:rPr lang="en-US" sz="3000" b="1" dirty="0">
                <a:solidFill>
                  <a:schemeClr val="bg1"/>
                </a:solidFill>
                <a:latin typeface="Avenir Next" panose="020B0503020202020204" pitchFamily="34" charset="0"/>
                <a:cs typeface="Amatic SC" pitchFamily="2" charset="-79"/>
              </a:rPr>
              <a:t>authority</a:t>
            </a:r>
          </a:p>
          <a:p>
            <a:pPr algn="ctr"/>
            <a:endParaRPr lang="en-US" sz="3000" b="1" dirty="0">
              <a:solidFill>
                <a:schemeClr val="bg1"/>
              </a:solidFill>
              <a:latin typeface="Avenir Next" panose="020B0503020202020204" pitchFamily="34" charset="0"/>
              <a:cs typeface="Amatic SC" pitchFamily="2" charset="-79"/>
            </a:endParaRPr>
          </a:p>
          <a:p>
            <a:pPr algn="ctr"/>
            <a:r>
              <a:rPr lang="en-US" sz="3000" b="1" dirty="0" err="1">
                <a:solidFill>
                  <a:schemeClr val="bg2"/>
                </a:solidFill>
                <a:latin typeface="Avenir Next" panose="020B0503020202020204" pitchFamily="34" charset="0"/>
                <a:cs typeface="Amatic SC" pitchFamily="2" charset="-79"/>
              </a:rPr>
              <a:t>cultura</a:t>
            </a:r>
            <a:r>
              <a:rPr lang="en-US" sz="3000" b="1" dirty="0">
                <a:solidFill>
                  <a:schemeClr val="bg2"/>
                </a:solidFill>
                <a:latin typeface="Avenir Next" panose="020B0503020202020204" pitchFamily="34" charset="0"/>
                <a:cs typeface="Amatic SC" pitchFamily="2" charset="-79"/>
              </a:rPr>
              <a:t> de </a:t>
            </a:r>
            <a:r>
              <a:rPr lang="en-US" sz="3000" b="1" dirty="0" err="1">
                <a:solidFill>
                  <a:schemeClr val="bg2"/>
                </a:solidFill>
                <a:latin typeface="Avenir Next" panose="020B0503020202020204" pitchFamily="34" charset="0"/>
                <a:cs typeface="Amatic SC" pitchFamily="2" charset="-79"/>
              </a:rPr>
              <a:t>autoridad</a:t>
            </a:r>
            <a:endParaRPr lang="en-US" sz="3000" b="1" dirty="0">
              <a:solidFill>
                <a:schemeClr val="bg2"/>
              </a:solidFill>
              <a:latin typeface="Avenir Next" panose="020B0503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42A2EF8-D198-FAD4-A722-BD2B8A64EB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293"/>
          <a:stretch/>
        </p:blipFill>
        <p:spPr>
          <a:xfrm>
            <a:off x="-11664" y="64063"/>
            <a:ext cx="1160312" cy="9828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A2B537-F6F1-F767-54C0-92220CBEB1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629"/>
          <a:stretch/>
        </p:blipFill>
        <p:spPr>
          <a:xfrm>
            <a:off x="1148648" y="140406"/>
            <a:ext cx="1020229" cy="8301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43ED80-7F28-B5FF-CF65-956A6FD88C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b="13572"/>
          <a:stretch/>
        </p:blipFill>
        <p:spPr>
          <a:xfrm>
            <a:off x="221543" y="1220556"/>
            <a:ext cx="879605" cy="7602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BD9CDFA-274E-C564-0629-844B480AF2F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3790"/>
          <a:stretch/>
        </p:blipFill>
        <p:spPr>
          <a:xfrm>
            <a:off x="1148648" y="1242955"/>
            <a:ext cx="962970" cy="830175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529DF984-530B-5169-9F47-716060C1350C}"/>
              </a:ext>
            </a:extLst>
          </p:cNvPr>
          <p:cNvSpPr/>
          <p:nvPr/>
        </p:nvSpPr>
        <p:spPr>
          <a:xfrm>
            <a:off x="-1072100" y="-1059380"/>
            <a:ext cx="3740769" cy="37407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575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C1DFCD8C-43B7-C42F-D4B3-AAAFBB5C36A8}"/>
              </a:ext>
            </a:extLst>
          </p:cNvPr>
          <p:cNvSpPr/>
          <p:nvPr/>
        </p:nvSpPr>
        <p:spPr>
          <a:xfrm>
            <a:off x="723770" y="3102544"/>
            <a:ext cx="3740768" cy="3740768"/>
          </a:xfrm>
          <a:prstGeom prst="ellipse">
            <a:avLst/>
          </a:prstGeom>
          <a:solidFill>
            <a:srgbClr val="7397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94E72D3-7022-F5CB-8ACD-E6A262FE786A}"/>
              </a:ext>
            </a:extLst>
          </p:cNvPr>
          <p:cNvSpPr/>
          <p:nvPr/>
        </p:nvSpPr>
        <p:spPr>
          <a:xfrm>
            <a:off x="3428184" y="947733"/>
            <a:ext cx="3740768" cy="3740768"/>
          </a:xfrm>
          <a:prstGeom prst="ellipse">
            <a:avLst/>
          </a:prstGeom>
          <a:solidFill>
            <a:srgbClr val="7397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F337D38-9302-1820-5957-521854331F78}"/>
              </a:ext>
            </a:extLst>
          </p:cNvPr>
          <p:cNvSpPr/>
          <p:nvPr/>
        </p:nvSpPr>
        <p:spPr>
          <a:xfrm>
            <a:off x="7727462" y="847547"/>
            <a:ext cx="3740768" cy="3740768"/>
          </a:xfrm>
          <a:prstGeom prst="ellipse">
            <a:avLst/>
          </a:prstGeom>
          <a:solidFill>
            <a:srgbClr val="7397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4C75F79-88FD-1132-322F-CE89F9E63AB5}"/>
              </a:ext>
            </a:extLst>
          </p:cNvPr>
          <p:cNvSpPr/>
          <p:nvPr/>
        </p:nvSpPr>
        <p:spPr>
          <a:xfrm>
            <a:off x="5527114" y="3462277"/>
            <a:ext cx="3740768" cy="3740768"/>
          </a:xfrm>
          <a:prstGeom prst="ellipse">
            <a:avLst/>
          </a:prstGeom>
          <a:solidFill>
            <a:srgbClr val="7397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821580B-1790-435D-264B-9D1D9D735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9175" y="1763631"/>
            <a:ext cx="3497342" cy="182116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venir Next" panose="020B0503020202020204" pitchFamily="34" charset="0"/>
                <a:cs typeface="Amatic SC" pitchFamily="2" charset="-79"/>
              </a:rPr>
              <a:t>culture of community</a:t>
            </a:r>
            <a:br>
              <a:rPr lang="en-US" sz="3000" b="1" dirty="0">
                <a:solidFill>
                  <a:schemeClr val="bg1"/>
                </a:solidFill>
                <a:latin typeface="Avenir Next" panose="020B0503020202020204" pitchFamily="34" charset="0"/>
                <a:cs typeface="Amatic SC" pitchFamily="2" charset="-79"/>
              </a:rPr>
            </a:br>
            <a:br>
              <a:rPr lang="en-US" sz="3000" b="1" dirty="0">
                <a:solidFill>
                  <a:schemeClr val="bg1"/>
                </a:solidFill>
                <a:latin typeface="Avenir Next" panose="020B0503020202020204" pitchFamily="34" charset="0"/>
                <a:cs typeface="Amatic SC" pitchFamily="2" charset="-79"/>
              </a:rPr>
            </a:br>
            <a:r>
              <a:rPr lang="en-US" sz="3000" b="1" dirty="0" err="1">
                <a:solidFill>
                  <a:schemeClr val="bg2"/>
                </a:solidFill>
                <a:latin typeface="Avenir Next" panose="020B0503020202020204" pitchFamily="34" charset="0"/>
                <a:cs typeface="Amatic SC" pitchFamily="2" charset="-79"/>
              </a:rPr>
              <a:t>cultura</a:t>
            </a:r>
            <a:r>
              <a:rPr lang="en-US" sz="3000" b="1" dirty="0">
                <a:solidFill>
                  <a:schemeClr val="bg2"/>
                </a:solidFill>
                <a:latin typeface="Avenir Next" panose="020B0503020202020204" pitchFamily="34" charset="0"/>
                <a:cs typeface="Amatic SC" pitchFamily="2" charset="-79"/>
              </a:rPr>
              <a:t> de </a:t>
            </a:r>
            <a:r>
              <a:rPr lang="en-US" sz="3000" b="1" dirty="0" err="1">
                <a:solidFill>
                  <a:schemeClr val="bg2"/>
                </a:solidFill>
                <a:latin typeface="Avenir Next" panose="020B0503020202020204" pitchFamily="34" charset="0"/>
                <a:cs typeface="Amatic SC" pitchFamily="2" charset="-79"/>
              </a:rPr>
              <a:t>communidad</a:t>
            </a:r>
            <a:endParaRPr lang="en-US" sz="3000" b="1" dirty="0">
              <a:solidFill>
                <a:schemeClr val="bg2"/>
              </a:solidFill>
              <a:latin typeface="Avenir Next" panose="020B0503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699D9EC-82C7-9F17-1F8B-5884454DA01A}"/>
              </a:ext>
            </a:extLst>
          </p:cNvPr>
          <p:cNvSpPr txBox="1">
            <a:spLocks/>
          </p:cNvSpPr>
          <p:nvPr/>
        </p:nvSpPr>
        <p:spPr>
          <a:xfrm>
            <a:off x="673533" y="3810758"/>
            <a:ext cx="3863727" cy="18211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dirty="0">
                <a:solidFill>
                  <a:schemeClr val="bg1"/>
                </a:solidFill>
                <a:latin typeface="Avenir Next" panose="020B0503020202020204" pitchFamily="34" charset="0"/>
                <a:cs typeface="Amatic SC" pitchFamily="2" charset="-79"/>
              </a:rPr>
              <a:t>culture of participation</a:t>
            </a:r>
          </a:p>
          <a:p>
            <a:pPr algn="ctr"/>
            <a:endParaRPr lang="en-US" sz="3000" b="1" dirty="0">
              <a:solidFill>
                <a:schemeClr val="bg1"/>
              </a:solidFill>
              <a:latin typeface="Avenir Next" panose="020B0503020202020204" pitchFamily="34" charset="0"/>
              <a:cs typeface="Amatic SC" pitchFamily="2" charset="-79"/>
            </a:endParaRPr>
          </a:p>
          <a:p>
            <a:pPr algn="ctr"/>
            <a:r>
              <a:rPr lang="en-US" sz="3000" b="1" dirty="0" err="1">
                <a:solidFill>
                  <a:schemeClr val="bg2"/>
                </a:solidFill>
                <a:latin typeface="Avenir Next" panose="020B0503020202020204" pitchFamily="34" charset="0"/>
                <a:cs typeface="Amatic SC" pitchFamily="2" charset="-79"/>
              </a:rPr>
              <a:t>cultura</a:t>
            </a:r>
            <a:r>
              <a:rPr lang="en-US" sz="3000" b="1" dirty="0">
                <a:solidFill>
                  <a:schemeClr val="bg2"/>
                </a:solidFill>
                <a:latin typeface="Avenir Next" panose="020B0503020202020204" pitchFamily="34" charset="0"/>
                <a:cs typeface="Amatic SC" pitchFamily="2" charset="-79"/>
              </a:rPr>
              <a:t> de </a:t>
            </a:r>
            <a:r>
              <a:rPr lang="en-US" sz="3000" b="1" dirty="0" err="1">
                <a:solidFill>
                  <a:schemeClr val="bg2"/>
                </a:solidFill>
                <a:latin typeface="Avenir Next" panose="020B0503020202020204" pitchFamily="34" charset="0"/>
                <a:cs typeface="Amatic SC" pitchFamily="2" charset="-79"/>
              </a:rPr>
              <a:t>participación</a:t>
            </a:r>
            <a:endParaRPr lang="en-US" sz="3000" b="1" dirty="0">
              <a:solidFill>
                <a:schemeClr val="bg2"/>
              </a:solidFill>
              <a:latin typeface="Avenir Next" panose="020B0503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997EBA9-2DBB-94E7-D854-B5D226ED4867}"/>
              </a:ext>
            </a:extLst>
          </p:cNvPr>
          <p:cNvSpPr txBox="1">
            <a:spLocks/>
          </p:cNvSpPr>
          <p:nvPr/>
        </p:nvSpPr>
        <p:spPr>
          <a:xfrm>
            <a:off x="3768887" y="1881540"/>
            <a:ext cx="3079494" cy="1821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dirty="0">
                <a:solidFill>
                  <a:schemeClr val="bg1"/>
                </a:solidFill>
                <a:latin typeface="Avenir Next" panose="020B0503020202020204" pitchFamily="34" charset="0"/>
                <a:cs typeface="Amatic SC" pitchFamily="2" charset="-79"/>
              </a:rPr>
              <a:t>culture of impact</a:t>
            </a:r>
          </a:p>
          <a:p>
            <a:pPr algn="ctr"/>
            <a:endParaRPr lang="en-US" sz="3000" b="1" dirty="0">
              <a:solidFill>
                <a:schemeClr val="bg1"/>
              </a:solidFill>
              <a:latin typeface="Avenir Next" panose="020B0503020202020204" pitchFamily="34" charset="0"/>
              <a:cs typeface="Amatic SC" pitchFamily="2" charset="-79"/>
            </a:endParaRPr>
          </a:p>
          <a:p>
            <a:pPr algn="ctr"/>
            <a:r>
              <a:rPr lang="en-US" sz="3000" b="1" dirty="0" err="1">
                <a:solidFill>
                  <a:schemeClr val="bg2"/>
                </a:solidFill>
                <a:latin typeface="Avenir Next" panose="020B0503020202020204" pitchFamily="34" charset="0"/>
                <a:cs typeface="Amatic SC" pitchFamily="2" charset="-79"/>
              </a:rPr>
              <a:t>cultura</a:t>
            </a:r>
            <a:r>
              <a:rPr lang="en-US" sz="3000" b="1" dirty="0">
                <a:solidFill>
                  <a:schemeClr val="bg2"/>
                </a:solidFill>
                <a:latin typeface="Avenir Next" panose="020B0503020202020204" pitchFamily="34" charset="0"/>
                <a:cs typeface="Amatic SC" pitchFamily="2" charset="-79"/>
              </a:rPr>
              <a:t> de </a:t>
            </a:r>
            <a:r>
              <a:rPr lang="en-US" sz="3000" b="1" dirty="0" err="1">
                <a:solidFill>
                  <a:schemeClr val="bg2"/>
                </a:solidFill>
                <a:latin typeface="Avenir Next" panose="020B0503020202020204" pitchFamily="34" charset="0"/>
                <a:cs typeface="Amatic SC" pitchFamily="2" charset="-79"/>
              </a:rPr>
              <a:t>impacto</a:t>
            </a:r>
            <a:endParaRPr lang="en-US" sz="3000" b="1" dirty="0">
              <a:solidFill>
                <a:schemeClr val="bg2"/>
              </a:solidFill>
              <a:latin typeface="Avenir Next" panose="020B0503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26A8C05-09BE-ECB1-D35D-5C9D92193919}"/>
              </a:ext>
            </a:extLst>
          </p:cNvPr>
          <p:cNvSpPr txBox="1">
            <a:spLocks/>
          </p:cNvSpPr>
          <p:nvPr/>
        </p:nvSpPr>
        <p:spPr>
          <a:xfrm>
            <a:off x="5983812" y="4465801"/>
            <a:ext cx="2827372" cy="18211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dirty="0">
                <a:solidFill>
                  <a:schemeClr val="bg1"/>
                </a:solidFill>
                <a:latin typeface="Avenir Next" panose="020B0503020202020204" pitchFamily="34" charset="0"/>
                <a:cs typeface="Amatic SC" pitchFamily="2" charset="-79"/>
              </a:rPr>
              <a:t>culture of justice</a:t>
            </a:r>
          </a:p>
          <a:p>
            <a:pPr algn="ctr"/>
            <a:endParaRPr lang="en-US" sz="3000" b="1" dirty="0">
              <a:solidFill>
                <a:schemeClr val="bg1"/>
              </a:solidFill>
              <a:latin typeface="Avenir Next" panose="020B0503020202020204" pitchFamily="34" charset="0"/>
              <a:cs typeface="Amatic SC" pitchFamily="2" charset="-79"/>
            </a:endParaRPr>
          </a:p>
          <a:p>
            <a:pPr algn="ctr"/>
            <a:r>
              <a:rPr lang="en-US" sz="3000" b="1" dirty="0" err="1">
                <a:solidFill>
                  <a:schemeClr val="bg2"/>
                </a:solidFill>
                <a:latin typeface="Avenir Next" panose="020B0503020202020204" pitchFamily="34" charset="0"/>
                <a:cs typeface="Amatic SC" pitchFamily="2" charset="-79"/>
              </a:rPr>
              <a:t>cultura</a:t>
            </a:r>
            <a:r>
              <a:rPr lang="en-US" sz="3000" b="1" dirty="0">
                <a:solidFill>
                  <a:schemeClr val="bg2"/>
                </a:solidFill>
                <a:latin typeface="Avenir Next" panose="020B0503020202020204" pitchFamily="34" charset="0"/>
                <a:cs typeface="Amatic SC" pitchFamily="2" charset="-79"/>
              </a:rPr>
              <a:t> de </a:t>
            </a:r>
            <a:r>
              <a:rPr lang="en-US" sz="3000" b="1" dirty="0" err="1">
                <a:solidFill>
                  <a:schemeClr val="bg2"/>
                </a:solidFill>
                <a:latin typeface="Avenir Next" panose="020B0503020202020204" pitchFamily="34" charset="0"/>
                <a:cs typeface="Amatic SC" pitchFamily="2" charset="-79"/>
              </a:rPr>
              <a:t>justicia</a:t>
            </a:r>
            <a:endParaRPr lang="en-US" sz="3000" b="1" dirty="0">
              <a:solidFill>
                <a:schemeClr val="bg2"/>
              </a:solidFill>
              <a:latin typeface="Avenir Next" panose="020B0503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C95F332-FCE2-8A2E-E9CE-1317073937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987"/>
          <a:stretch/>
        </p:blipFill>
        <p:spPr>
          <a:xfrm>
            <a:off x="133494" y="10190"/>
            <a:ext cx="1080078" cy="8642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E163029-FB69-FDB0-4AD7-746D485731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951"/>
          <a:stretch/>
        </p:blipFill>
        <p:spPr>
          <a:xfrm>
            <a:off x="1312821" y="42274"/>
            <a:ext cx="925075" cy="8052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F349BA-5A73-7BBA-3E87-70F1D4191A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309"/>
          <a:stretch/>
        </p:blipFill>
        <p:spPr>
          <a:xfrm>
            <a:off x="13786" y="887870"/>
            <a:ext cx="1299035" cy="10871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01D3A3E-4898-9685-ACAB-BA6D926424C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6309"/>
          <a:stretch/>
        </p:blipFill>
        <p:spPr>
          <a:xfrm>
            <a:off x="1312821" y="1024947"/>
            <a:ext cx="1023519" cy="856593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9B797A3A-E0B8-1172-E793-5E5334F5C9CF}"/>
              </a:ext>
            </a:extLst>
          </p:cNvPr>
          <p:cNvSpPr/>
          <p:nvPr/>
        </p:nvSpPr>
        <p:spPr>
          <a:xfrm>
            <a:off x="-858506" y="-1141404"/>
            <a:ext cx="3740768" cy="3740768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313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EAF8B902-1B78-D12A-50D7-346053E3C4D4}"/>
              </a:ext>
            </a:extLst>
          </p:cNvPr>
          <p:cNvSpPr/>
          <p:nvPr/>
        </p:nvSpPr>
        <p:spPr>
          <a:xfrm>
            <a:off x="-322789" y="-4079631"/>
            <a:ext cx="12422513" cy="12543656"/>
          </a:xfrm>
          <a:prstGeom prst="ellipse">
            <a:avLst/>
          </a:prstGeom>
          <a:solidFill>
            <a:srgbClr val="17B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2D75413-1B96-659D-D136-E887AEE319C8}"/>
              </a:ext>
            </a:extLst>
          </p:cNvPr>
          <p:cNvSpPr txBox="1">
            <a:spLocks/>
          </p:cNvSpPr>
          <p:nvPr/>
        </p:nvSpPr>
        <p:spPr>
          <a:xfrm>
            <a:off x="1421511" y="237582"/>
            <a:ext cx="8933915" cy="5979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chemeClr val="bg1"/>
                </a:solidFill>
                <a:latin typeface="Avenir Next" panose="020B0503020202020204" pitchFamily="34" charset="0"/>
                <a:cs typeface="Amatic SC" pitchFamily="2" charset="-79"/>
              </a:rPr>
              <a:t>Alternative Examples </a:t>
            </a:r>
          </a:p>
          <a:p>
            <a:endParaRPr lang="en-US" sz="6000" b="1" dirty="0">
              <a:solidFill>
                <a:schemeClr val="bg1"/>
              </a:solidFill>
              <a:latin typeface="Avenir Next" panose="020B0503020202020204" pitchFamily="34" charset="0"/>
              <a:cs typeface="Amatic SC" pitchFamily="2" charset="-79"/>
            </a:endParaRPr>
          </a:p>
          <a:p>
            <a:r>
              <a:rPr lang="en-US" sz="6000" b="1" dirty="0" err="1">
                <a:solidFill>
                  <a:schemeClr val="bg2"/>
                </a:solidFill>
                <a:latin typeface="Avenir Next" panose="020B0503020202020204" pitchFamily="34" charset="0"/>
                <a:cs typeface="Amatic SC" pitchFamily="2" charset="-79"/>
              </a:rPr>
              <a:t>Ejemplos</a:t>
            </a:r>
            <a:r>
              <a:rPr lang="en-US" sz="6000" b="1" dirty="0">
                <a:solidFill>
                  <a:schemeClr val="bg2"/>
                </a:solidFill>
                <a:latin typeface="Avenir Next" panose="020B0503020202020204" pitchFamily="34" charset="0"/>
                <a:cs typeface="Amatic SC" pitchFamily="2" charset="-79"/>
              </a:rPr>
              <a:t> </a:t>
            </a:r>
            <a:r>
              <a:rPr lang="en-US" sz="6000" b="1" dirty="0" err="1">
                <a:solidFill>
                  <a:schemeClr val="bg2"/>
                </a:solidFill>
                <a:latin typeface="Avenir Next" panose="020B0503020202020204" pitchFamily="34" charset="0"/>
                <a:cs typeface="Amatic SC" pitchFamily="2" charset="-79"/>
              </a:rPr>
              <a:t>Alternativas</a:t>
            </a:r>
            <a:endParaRPr lang="en-US" sz="6000" b="1" dirty="0">
              <a:solidFill>
                <a:schemeClr val="bg2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997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CBA45E3-2CFF-E9E2-AB4D-C213F28870C0}"/>
              </a:ext>
            </a:extLst>
          </p:cNvPr>
          <p:cNvSpPr txBox="1">
            <a:spLocks/>
          </p:cNvSpPr>
          <p:nvPr/>
        </p:nvSpPr>
        <p:spPr>
          <a:xfrm>
            <a:off x="-203947" y="1048871"/>
            <a:ext cx="12599894" cy="6666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8000" b="1" dirty="0">
                <a:latin typeface="Avenir Next" panose="020B0503020202020204" pitchFamily="34" charset="0"/>
              </a:rPr>
              <a:t>The Back 9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5000" i="1" dirty="0" err="1">
                <a:latin typeface="Avenir Next Ultra Light" panose="020B0203020202020204" pitchFamily="34" charset="77"/>
              </a:rPr>
              <a:t>Rosten</a:t>
            </a:r>
            <a:r>
              <a:rPr lang="en-US" sz="5000" i="1" dirty="0">
                <a:latin typeface="Avenir Next Ultra Light" panose="020B0203020202020204" pitchFamily="34" charset="77"/>
              </a:rPr>
              <a:t> Woo, John </a:t>
            </a:r>
            <a:r>
              <a:rPr lang="en-US" sz="5000" i="1" dirty="0" err="1">
                <a:latin typeface="Avenir Next Ultra Light" panose="020B0203020202020204" pitchFamily="34" charset="77"/>
              </a:rPr>
              <a:t>Malpede</a:t>
            </a:r>
            <a:r>
              <a:rPr lang="en-US" sz="5000" i="1" dirty="0">
                <a:latin typeface="Avenir Next Ultra Light" panose="020B0203020202020204" pitchFamily="34" charset="77"/>
              </a:rPr>
              <a:t>, LAPD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5000" i="1" dirty="0">
                <a:latin typeface="Avenir Next Ultra Light" panose="020B0203020202020204" pitchFamily="34" charset="77"/>
              </a:rPr>
              <a:t>Oct 2017</a:t>
            </a:r>
          </a:p>
        </p:txBody>
      </p:sp>
    </p:spTree>
    <p:extLst>
      <p:ext uri="{BB962C8B-B14F-4D97-AF65-F5344CB8AC3E}">
        <p14:creationId xmlns:p14="http://schemas.microsoft.com/office/powerpoint/2010/main" val="3694356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3" name="Rectangle 2062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C91CA4B6-7573-E6A8-BB1F-C492A8F92D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52" r="26660" b="1"/>
          <a:stretch/>
        </p:blipFill>
        <p:spPr bwMode="auto">
          <a:xfrm>
            <a:off x="196731" y="166533"/>
            <a:ext cx="3809612" cy="652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67AE4B99-959A-7D14-4FC1-DB71C05758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4" r="5970" b="-2"/>
          <a:stretch/>
        </p:blipFill>
        <p:spPr bwMode="auto">
          <a:xfrm>
            <a:off x="4196497" y="166533"/>
            <a:ext cx="3797618" cy="652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5FEA29E-047F-88E8-C2F8-2DF3593CC8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" r="16066" b="3"/>
          <a:stretch/>
        </p:blipFill>
        <p:spPr bwMode="auto">
          <a:xfrm>
            <a:off x="8183346" y="166533"/>
            <a:ext cx="3822808" cy="316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41FF1A7-AA09-AA16-3D0A-84B5AB0592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" r="8364" b="2"/>
          <a:stretch/>
        </p:blipFill>
        <p:spPr bwMode="auto">
          <a:xfrm>
            <a:off x="8183346" y="3506741"/>
            <a:ext cx="3822808" cy="318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4359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18504</TotalTime>
  <Words>1057</Words>
  <Application>Microsoft Macintosh PowerPoint</Application>
  <PresentationFormat>Widescreen</PresentationFormat>
  <Paragraphs>161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Avenir Next</vt:lpstr>
      <vt:lpstr>Avenir Next Heavy</vt:lpstr>
      <vt:lpstr>Avenir Next Medium</vt:lpstr>
      <vt:lpstr>Avenir Next Ultra Light</vt:lpstr>
      <vt:lpstr>Calibri</vt:lpstr>
      <vt:lpstr>Calibri Light</vt:lpstr>
      <vt:lpstr>Palatino</vt:lpstr>
      <vt:lpstr>Office Theme</vt:lpstr>
      <vt:lpstr>Creative Data Representation for  Social Justice Movements   Representación Creativo de Datos Para Movimientos de Justicia Social</vt:lpstr>
      <vt:lpstr>PowerPoint Presentation</vt:lpstr>
      <vt:lpstr>PowerPoint Presentation</vt:lpstr>
      <vt:lpstr>PowerPoint Presentation</vt:lpstr>
      <vt:lpstr>culture of surveillance  cultura de vigilancia</vt:lpstr>
      <vt:lpstr>culture of community  cultura de communidad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Epistemological Pluralism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Hands-On Approaches to Data Storytelling</dc:title>
  <dc:creator>rahulbot@gmail.com</dc:creator>
  <cp:lastModifiedBy>rahulbot@gmail.com</cp:lastModifiedBy>
  <cp:revision>295</cp:revision>
  <dcterms:created xsi:type="dcterms:W3CDTF">2017-07-28T01:03:11Z</dcterms:created>
  <dcterms:modified xsi:type="dcterms:W3CDTF">2024-05-30T16:13:24Z</dcterms:modified>
</cp:coreProperties>
</file>