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577" r:id="rId3"/>
    <p:sldId id="569" r:id="rId4"/>
    <p:sldId id="579" r:id="rId5"/>
    <p:sldId id="581" r:id="rId6"/>
    <p:sldId id="580" r:id="rId7"/>
    <p:sldId id="582" r:id="rId8"/>
    <p:sldId id="583" r:id="rId9"/>
    <p:sldId id="585" r:id="rId10"/>
    <p:sldId id="586" r:id="rId11"/>
    <p:sldId id="573" r:id="rId12"/>
  </p:sldIdLst>
  <p:sldSz cx="9144000" cy="6858000" type="screen4x3"/>
  <p:notesSz cx="6794500" cy="99218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08080"/>
    <a:srgbClr val="1C1C1C"/>
    <a:srgbClr val="333333"/>
    <a:srgbClr val="5F5F5F"/>
    <a:srgbClr val="000066"/>
    <a:srgbClr val="66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5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F962A99-CA26-4DA6-BC1E-9CCDD271D80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558EE1F-6590-4D41-8D9F-37DE46B1D1E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50326E9-3726-44A7-9750-07E465CBDCD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70E2D485-B84F-4DF8-AAF0-4A2C3E3C2B6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2340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1F9B77C4-BD70-4FDC-9204-38E67549EF9E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D2C9768-C205-4A65-8746-1F43842CBFD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84C8BB4-F03F-4178-B2FB-A15FF1D72FB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59127AC-096E-447C-9C2D-76C3C844405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8271F42-E6D6-44A6-A032-63EB08C6C21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3288"/>
            <a:ext cx="54356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AE9A35F-3091-4E1A-ACEA-A65F5E3384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9FF8601B-4FFB-4BD7-9561-B16020568B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2340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E643171D-AF54-4D21-A7E5-D38071E8CF37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53826A-BCCE-4DBA-8092-C434B952FC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8C5AC-847B-4F37-8E98-D5ED1EBABF6B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D8188BEC-96A9-4539-A43E-6F78619EC6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69E78A1-50F5-4F4E-B00F-FDE355370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FCAAE7-4497-4594-A554-E93AEEAD6D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59274D-A107-4B2D-B041-2E21AAE95851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FDA4E7A-E212-40D2-A9DB-FB254A784F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004E9DB-C530-4541-A326-1E5ABF5DD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65874A-DEEF-428B-8171-85BD77D37E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B26291-6966-43CC-9E19-0693D1CF5A29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913EC04B-AF03-4133-8362-E67F834F9C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54AC32B-3AC2-49D5-AACB-E8A43BBE2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B7407D-E8C8-44EE-B397-32F006405A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7FCCD3-5E01-4002-B455-5E1F0E2C26BD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B4DD4045-EC5F-483A-A3C9-3F919057C8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E58EA1A-362A-41E9-9F02-D083B5A9B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B33366-27EE-493E-AC27-6A48F488F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DF8940-327A-4A5E-AE46-2A584D521F64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6F9AF3BE-322C-4A8D-B79F-6CD0390978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028A048-907B-4139-AFAA-D1E59259D8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9E7A65-723B-412B-BF2D-54148DFCF9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74E9-412A-4E75-A2EA-6746F32225B9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18C7A1D2-5FFB-4499-B877-98ABF74F0F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E6966F9-E0CA-44D3-9664-AB401CFE3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246615-ECFD-4253-8F4D-F2CDB99DD0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C987A-8A17-49FE-A9BF-DA5A71668DA1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C6B8F1EF-9C09-4E0F-B2A5-3A5034F680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AB8099D-C57A-4BB7-BFB7-D0AA3F7CA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993C19-2FCD-4B41-B2DD-039A0D4955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667771-BA6E-4C87-8C89-DC93B17F16CE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2DFF28D9-9717-4C07-BC33-4708E969FA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3EB7191-12F6-4DC6-A6DD-C4534E873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B77B2D-52C5-4726-97DB-DD2859716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3568E9-E25C-412C-9264-2244FE22C757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7B81B9C-6FBE-494A-A022-E1CE3E9EB5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458BB26-668D-486E-99B2-988A24066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F13DAC-560F-4061-885A-DA5400A561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B6A86-F7CC-40AA-9652-6A3E245306C4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B3E29F71-2BC4-47AF-9EF1-2B01EA6B76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A2A9389-0358-4AC2-B580-402FF641B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3AFBC0-F69F-49A0-A387-92D47EE8F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6198FF-86CA-4338-BC56-04EC10BC0860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9B76603-C82D-4168-8564-266DAFC56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4A0E70F-CF07-40DA-830F-4D158550E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61CCEB-C268-45C5-8459-63B996990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5324FE-722C-4721-A7C8-890AFB4C1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350A73-7604-47D9-AA92-1AD4C4F74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BF3ED0-AB16-422E-9F18-D079865A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60F8F2-32D7-4A41-B1A0-61CD86E13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BF0E6-DA68-4559-B66D-F41C7BED3E9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190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E70E2-22D2-49BF-A43A-4D70D3E6E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E6EE54D-0A94-4630-AE06-AFB85D7E6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659DAB-CF6E-4BC2-9ADF-652380691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7227D4-5464-4592-950C-BED05125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98F08D-96E9-471B-BD79-C3557D9C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5C3C9-B792-4F03-AAE2-04E99756EFC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9481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CBA842D-3F02-4475-A788-DE14FA6E2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6637A2-6894-4688-B04B-D79F05052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9E9226-F44B-4FD9-B202-54353711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AA4338-8970-49BA-A775-ED16B2BF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466FC-A1D5-4330-941E-EA25D98A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59F86-FB04-4BF2-80E1-B30DD9E379C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751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7A40E-A40A-4F5B-9614-0764438F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046E99-283A-4918-B5BF-D05231B06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C544FC-E0E0-4EC4-9E1E-37E5203D2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F8468A-BB12-4F3C-B60D-D96F05AC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9DDE49-7F8D-4773-8769-ACC516AD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5B5EE-8DE6-4E23-A8A5-E8853FE529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1232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701EC-A2B9-480C-8EB8-B9F50FAF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B8FB53-5050-4149-B0AB-FBBA2C11C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FE33E1-1D23-4006-9695-71F039B0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DC30A2-5B85-4737-AFD1-3F402939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EE8819-B964-4B5B-8801-E7436629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74D7B-8D87-4D42-911E-0B4085DB6CF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3904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81438-9F6A-4322-A6AF-1786B5992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0B022C-6923-44E1-A9A0-8001C1B8BA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F8BDE8-6CF3-4BC2-A62F-376A7E94B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3D4513E-CA7E-45A4-BFB2-2BFB0F758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B53D4F-1957-4983-95A5-C3A0851D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562D04-0495-4D17-BB7F-8A58C9C0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0D58B-C587-4627-88C1-7339A594285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2525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71B67-70B1-42BF-A74F-2E5BAD82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76F603-ECF5-4D9E-8B2B-6FEC420F0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EED707-F279-4843-A872-8B2C37AA5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00D345-348C-4E52-B8EE-F0B79F2EB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7DEF735-33FF-4F20-9A5E-BB249BCA3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24DBB6A-87F9-4806-9AFE-A568A963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D506704-7562-4790-88FC-51D78FBB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A99D604-C1F5-49DD-80B7-7391A317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F10A5-07CB-4CFA-9780-D868798843C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671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8F12A-951D-4275-B710-CC745663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80E583-1CBE-4EBA-BAAC-CC7B0155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7B6503-9F07-4476-A2CA-ED24B09D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BE204CC-45B4-4C11-8A1C-E9160CB9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9586D-9C6A-4D43-ACFB-08224D4F35B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9096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68607D2-2125-4840-AFB7-18C91CCAD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E74C03-FD77-4538-A840-37F98065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FA4AFC-E062-4C3D-A699-2A53C843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84196-5566-4FB7-8053-2B28A8768BE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256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0E47F-EEA7-4B8B-AF7B-C2498AABE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71F4A0-A698-4017-94CE-7E4FD74D2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E4ECAD-9E94-4058-AD7E-9DC74E6B1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A4BFE3-7268-47B2-B1CF-D2CE8B70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C5C0AF-EAFC-4C0F-A680-8CAFE0267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E2DBD8-EC62-45E1-B4EA-EF85D6B6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5C166-B579-4E5A-B99F-4064B55EF55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6982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6E7B4-98FC-41EA-BA6F-3D0B697A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937AB6F-71AA-4890-9425-DF8FD6B77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4F7416-638E-449B-82E6-0510E4845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3BCAFA-9F3D-43F7-B091-E96254A8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2C8304-B045-4577-911D-997D72902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F2BB72-8E0F-43ED-BCE2-7113FC1B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284FE-EA86-4229-BAF0-362D641F202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615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D6E079-2AD2-4DF4-86E0-EDFCB065E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D0568EA-B3C3-4F76-9525-6E24B04B67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C24FC4-4690-42FE-BAEF-9253F1FDEFF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7CE5FD4-13EF-4333-B570-46222AC55E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CB1C6EC-79F0-4A23-AD16-676B4C1400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B4EE6AB0-07A5-4206-AC2C-B6EB77B37F1C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y.d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4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p4"/><Relationship Id="rId7" Type="http://schemas.openxmlformats.org/officeDocument/2006/relationships/image" Target="../media/image1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F2D855A4-B203-4A52-BF34-621FFB7D9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847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/>
              <a:t>Thanks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85A882B0-D0DA-41F4-9BD8-58C3EB2BA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4703763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altLang="de-DE" sz="1600"/>
          </a:p>
          <a:p>
            <a:r>
              <a:rPr lang="de-DE" altLang="de-DE" sz="1600"/>
              <a:t>Prof. Dr. em. Gerhard Hübner</a:t>
            </a:r>
          </a:p>
          <a:p>
            <a:endParaRPr lang="de-DE" altLang="de-DE" sz="1600"/>
          </a:p>
          <a:p>
            <a:r>
              <a:rPr lang="de-DE" altLang="de-DE" sz="1600"/>
              <a:t>PD Dr. Stephan König</a:t>
            </a:r>
          </a:p>
          <a:p>
            <a:endParaRPr lang="de-DE" altLang="de-DE" sz="1600"/>
          </a:p>
          <a:p>
            <a:r>
              <a:rPr lang="de-DE" altLang="de-DE" sz="1600"/>
              <a:t>Dr. Manfred S. Weiss, Dr. Georg Wille</a:t>
            </a:r>
          </a:p>
          <a:p>
            <a:endParaRPr lang="de-DE" altLang="de-DE" sz="1600"/>
          </a:p>
          <a:p>
            <a:r>
              <a:rPr lang="de-DE" altLang="de-DE" sz="1600"/>
              <a:t>Dipl. Biochem. Michael Spinka </a:t>
            </a:r>
          </a:p>
          <a:p>
            <a:endParaRPr lang="de-DE" altLang="de-DE" sz="1600"/>
          </a:p>
          <a:p>
            <a:r>
              <a:rPr lang="de-DE" altLang="de-DE" sz="1600"/>
              <a:t>PD Dr. Ralph Golbik</a:t>
            </a:r>
          </a:p>
          <a:p>
            <a:endParaRPr lang="de-DE" altLang="de-DE" sz="1600"/>
          </a:p>
          <a:p>
            <a:r>
              <a:rPr lang="de-DE" altLang="de-DE" sz="1600"/>
              <a:t>Brigitta Seliger, Robert Eckenstaler, Anja Seidel</a:t>
            </a:r>
          </a:p>
          <a:p>
            <a:endParaRPr lang="de-DE" altLang="de-DE" sz="1600"/>
          </a:p>
          <a:p>
            <a:endParaRPr lang="de-DE" altLang="de-DE" sz="1600"/>
          </a:p>
        </p:txBody>
      </p:sp>
      <p:pic>
        <p:nvPicPr>
          <p:cNvPr id="21508" name="Picture 4" descr="desylogo1">
            <a:hlinkClick r:id="rId3"/>
            <a:extLst>
              <a:ext uri="{FF2B5EF4-FFF2-40B4-BE49-F238E27FC236}">
                <a16:creationId xmlns:a16="http://schemas.microsoft.com/office/drawing/2014/main" id="{FD4E1771-9857-40B7-8AEF-1E98E6B8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3716338"/>
            <a:ext cx="1150937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Hamburg-logo">
            <a:extLst>
              <a:ext uri="{FF2B5EF4-FFF2-40B4-BE49-F238E27FC236}">
                <a16:creationId xmlns:a16="http://schemas.microsoft.com/office/drawing/2014/main" id="{C535B1CC-F90F-46A4-9FB4-FE470DBB5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716338"/>
            <a:ext cx="115093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unisiegel">
            <a:extLst>
              <a:ext uri="{FF2B5EF4-FFF2-40B4-BE49-F238E27FC236}">
                <a16:creationId xmlns:a16="http://schemas.microsoft.com/office/drawing/2014/main" id="{7FD6974A-B41D-4CC9-BF79-050CD7E5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28775"/>
            <a:ext cx="3433763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8B894353-B4CA-4ACF-A516-3A957B975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549275"/>
            <a:ext cx="8143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de-DE" sz="1200"/>
          </a:p>
          <a:p>
            <a:pPr algn="ctr" eaLnBrk="1" hangingPunct="1"/>
            <a:r>
              <a:rPr lang="en-GB" altLang="de-DE" sz="2600"/>
              <a:t>Substrate activation of</a:t>
            </a:r>
          </a:p>
          <a:p>
            <a:pPr algn="ctr" eaLnBrk="1" hangingPunct="1"/>
            <a:r>
              <a:rPr lang="en-GB" altLang="de-DE" sz="2600"/>
              <a:t> yeast pyruvate decarboxylases</a:t>
            </a:r>
            <a:endParaRPr lang="en-GB" altLang="de-DE" sz="2600" i="1"/>
          </a:p>
          <a:p>
            <a:pPr algn="ctr" eaLnBrk="1" hangingPunct="1"/>
            <a:endParaRPr lang="en-GB" altLang="de-DE" sz="1200">
              <a:solidFill>
                <a:schemeClr val="tx2"/>
              </a:solidFill>
            </a:endParaRPr>
          </a:p>
          <a:p>
            <a:pPr algn="ctr" eaLnBrk="1" hangingPunct="1"/>
            <a:endParaRPr lang="en-GB" altLang="de-DE" sz="1200">
              <a:solidFill>
                <a:schemeClr val="tx2"/>
              </a:solidFill>
            </a:endParaRPr>
          </a:p>
          <a:p>
            <a:pPr algn="ctr" eaLnBrk="1" hangingPunct="1"/>
            <a:endParaRPr lang="en-GB" altLang="de-DE" sz="1200">
              <a:solidFill>
                <a:schemeClr val="tx2"/>
              </a:solidFill>
            </a:endParaRPr>
          </a:p>
          <a:p>
            <a:pPr algn="ctr" eaLnBrk="1" hangingPunct="1"/>
            <a:endParaRPr lang="en-GB" altLang="de-DE" sz="1200">
              <a:solidFill>
                <a:schemeClr val="tx2"/>
              </a:solidFill>
            </a:endParaRPr>
          </a:p>
          <a:p>
            <a:pPr algn="ctr" eaLnBrk="1" hangingPunct="1"/>
            <a:endParaRPr lang="en-GB" altLang="de-DE" sz="1200">
              <a:solidFill>
                <a:schemeClr val="tx2"/>
              </a:solidFill>
            </a:endParaRPr>
          </a:p>
          <a:p>
            <a:pPr algn="ctr" eaLnBrk="1" hangingPunct="1"/>
            <a:r>
              <a:rPr lang="en-GB" altLang="de-DE" sz="2400">
                <a:solidFill>
                  <a:schemeClr val="tx2"/>
                </a:solidFill>
              </a:rPr>
              <a:t>Steffen Kutter</a:t>
            </a:r>
          </a:p>
          <a:p>
            <a:pPr algn="ctr" eaLnBrk="1" hangingPunct="1"/>
            <a:endParaRPr lang="en-GB" altLang="de-DE" sz="1200">
              <a:solidFill>
                <a:schemeClr val="tx2"/>
              </a:solidFill>
            </a:endParaRPr>
          </a:p>
          <a:p>
            <a:pPr algn="ctr" eaLnBrk="1" hangingPunct="1"/>
            <a:endParaRPr lang="en-GB" altLang="de-DE" sz="1200">
              <a:solidFill>
                <a:schemeClr val="tx2"/>
              </a:solidFill>
            </a:endParaRPr>
          </a:p>
          <a:p>
            <a:pPr algn="ctr" eaLnBrk="1" hangingPunct="1"/>
            <a:endParaRPr lang="en-GB" altLang="de-DE" sz="1200">
              <a:solidFill>
                <a:schemeClr val="tx2"/>
              </a:solidFill>
            </a:endParaRPr>
          </a:p>
          <a:p>
            <a:pPr algn="ctr" eaLnBrk="1" hangingPunct="1"/>
            <a:endParaRPr lang="en-GB" altLang="de-DE" sz="1200">
              <a:solidFill>
                <a:schemeClr val="tx2"/>
              </a:solidFill>
            </a:endParaRPr>
          </a:p>
          <a:p>
            <a:pPr algn="ctr" eaLnBrk="1" hangingPunct="1"/>
            <a:r>
              <a:rPr lang="en-GB" altLang="de-DE" sz="2000">
                <a:solidFill>
                  <a:schemeClr val="tx2"/>
                </a:solidFill>
              </a:rPr>
              <a:t>Martin-Luther-Universität Halle-Wittenberg </a:t>
            </a:r>
          </a:p>
          <a:p>
            <a:pPr algn="ctr" eaLnBrk="1" hangingPunct="1"/>
            <a:r>
              <a:rPr lang="en-GB" altLang="de-DE" sz="2000">
                <a:solidFill>
                  <a:schemeClr val="tx2"/>
                </a:solidFill>
              </a:rPr>
              <a:t>Institut für Biochemie und Biotechnologie</a:t>
            </a:r>
          </a:p>
          <a:p>
            <a:pPr algn="ctr" eaLnBrk="1" hangingPunct="1"/>
            <a:r>
              <a:rPr lang="en-GB" altLang="de-DE" sz="2000">
                <a:solidFill>
                  <a:schemeClr val="tx2"/>
                </a:solidFill>
              </a:rPr>
              <a:t>Abteilung Enzymologie</a:t>
            </a:r>
          </a:p>
        </p:txBody>
      </p:sp>
      <p:pic>
        <p:nvPicPr>
          <p:cNvPr id="5123" name="Picture 3" descr="unisiegel">
            <a:extLst>
              <a:ext uri="{FF2B5EF4-FFF2-40B4-BE49-F238E27FC236}">
                <a16:creationId xmlns:a16="http://schemas.microsoft.com/office/drawing/2014/main" id="{A9D3D9D4-BDE9-45BE-B027-2022A70CF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59375"/>
            <a:ext cx="28797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>
            <a:extLst>
              <a:ext uri="{FF2B5EF4-FFF2-40B4-BE49-F238E27FC236}">
                <a16:creationId xmlns:a16="http://schemas.microsoft.com/office/drawing/2014/main" id="{9684C1D2-7A3F-4010-AEF0-F98A3BBB2551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2184400"/>
            <a:ext cx="7900987" cy="4557713"/>
            <a:chOff x="385" y="1376"/>
            <a:chExt cx="4977" cy="2871"/>
          </a:xfrm>
        </p:grpSpPr>
        <p:pic>
          <p:nvPicPr>
            <p:cNvPr id="7171" name="Picture 3" descr="a1">
              <a:extLst>
                <a:ext uri="{FF2B5EF4-FFF2-40B4-BE49-F238E27FC236}">
                  <a16:creationId xmlns:a16="http://schemas.microsoft.com/office/drawing/2014/main" id="{06EDDB86-4C22-4B19-AD0A-307A36A33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376"/>
              <a:ext cx="3327" cy="2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2" name="Rectangle 4">
              <a:extLst>
                <a:ext uri="{FF2B5EF4-FFF2-40B4-BE49-F238E27FC236}">
                  <a16:creationId xmlns:a16="http://schemas.microsoft.com/office/drawing/2014/main" id="{8D1C20B9-55AF-45C3-82EF-8A1EE929C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2756"/>
              <a:ext cx="5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Cys221</a:t>
              </a:r>
            </a:p>
          </p:txBody>
        </p:sp>
        <p:sp>
          <p:nvSpPr>
            <p:cNvPr id="7173" name="Rectangle 5">
              <a:extLst>
                <a:ext uri="{FF2B5EF4-FFF2-40B4-BE49-F238E27FC236}">
                  <a16:creationId xmlns:a16="http://schemas.microsoft.com/office/drawing/2014/main" id="{FA871055-82B1-4D88-A38A-B151D7D10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3285"/>
              <a:ext cx="4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His92</a:t>
              </a:r>
            </a:p>
          </p:txBody>
        </p:sp>
        <p:sp>
          <p:nvSpPr>
            <p:cNvPr id="7174" name="Rectangle 6">
              <a:extLst>
                <a:ext uri="{FF2B5EF4-FFF2-40B4-BE49-F238E27FC236}">
                  <a16:creationId xmlns:a16="http://schemas.microsoft.com/office/drawing/2014/main" id="{73C44756-A1A7-41A6-8FF0-6A2673EF8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" y="1894"/>
              <a:ext cx="5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His310</a:t>
              </a:r>
            </a:p>
          </p:txBody>
        </p:sp>
        <p:sp>
          <p:nvSpPr>
            <p:cNvPr id="7175" name="Rectangle 7">
              <a:extLst>
                <a:ext uri="{FF2B5EF4-FFF2-40B4-BE49-F238E27FC236}">
                  <a16:creationId xmlns:a16="http://schemas.microsoft.com/office/drawing/2014/main" id="{C924D78C-3CB9-4367-A4EF-C43587466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3" y="3890"/>
              <a:ext cx="5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His225</a:t>
              </a:r>
            </a:p>
          </p:txBody>
        </p:sp>
        <p:sp>
          <p:nvSpPr>
            <p:cNvPr id="7176" name="Line 8">
              <a:extLst>
                <a:ext uri="{FF2B5EF4-FFF2-40B4-BE49-F238E27FC236}">
                  <a16:creationId xmlns:a16="http://schemas.microsoft.com/office/drawing/2014/main" id="{09C9F20E-CFF9-4C8B-B7FB-08C29395332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360000">
              <a:off x="1447" y="2315"/>
              <a:ext cx="490" cy="152"/>
            </a:xfrm>
            <a:prstGeom prst="line">
              <a:avLst/>
            </a:prstGeom>
            <a:noFill/>
            <a:ln w="31750">
              <a:solidFill>
                <a:srgbClr val="FFCC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7" name="Line 9">
              <a:extLst>
                <a:ext uri="{FF2B5EF4-FFF2-40B4-BE49-F238E27FC236}">
                  <a16:creationId xmlns:a16="http://schemas.microsoft.com/office/drawing/2014/main" id="{B519B207-36C4-4BA7-8148-08181EC883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120000" flipV="1">
              <a:off x="1901" y="1976"/>
              <a:ext cx="113" cy="476"/>
            </a:xfrm>
            <a:prstGeom prst="line">
              <a:avLst/>
            </a:prstGeom>
            <a:noFill/>
            <a:ln w="31750">
              <a:solidFill>
                <a:srgbClr val="FFCC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8" name="Line 10">
              <a:extLst>
                <a:ext uri="{FF2B5EF4-FFF2-40B4-BE49-F238E27FC236}">
                  <a16:creationId xmlns:a16="http://schemas.microsoft.com/office/drawing/2014/main" id="{DCCDCD38-546C-4C17-8DAC-1CF440DD59D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360000" flipV="1">
              <a:off x="1924" y="2195"/>
              <a:ext cx="500" cy="244"/>
            </a:xfrm>
            <a:prstGeom prst="line">
              <a:avLst/>
            </a:prstGeom>
            <a:noFill/>
            <a:ln w="31750">
              <a:solidFill>
                <a:srgbClr val="FFCC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9" name="Rectangle 11">
              <a:extLst>
                <a:ext uri="{FF2B5EF4-FFF2-40B4-BE49-F238E27FC236}">
                  <a16:creationId xmlns:a16="http://schemas.microsoft.com/office/drawing/2014/main" id="{E9119A82-F06D-492C-B0B1-41EF07BBC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1471"/>
              <a:ext cx="5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Ala287</a:t>
              </a:r>
            </a:p>
          </p:txBody>
        </p:sp>
        <p:sp>
          <p:nvSpPr>
            <p:cNvPr id="7180" name="Rectangle 12">
              <a:extLst>
                <a:ext uri="{FF2B5EF4-FFF2-40B4-BE49-F238E27FC236}">
                  <a16:creationId xmlns:a16="http://schemas.microsoft.com/office/drawing/2014/main" id="{D1FE9179-A026-4D4E-A39C-951C76602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166"/>
              <a:ext cx="5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Gly286</a:t>
              </a:r>
            </a:p>
          </p:txBody>
        </p:sp>
        <p:sp>
          <p:nvSpPr>
            <p:cNvPr id="7181" name="Line 13">
              <a:extLst>
                <a:ext uri="{FF2B5EF4-FFF2-40B4-BE49-F238E27FC236}">
                  <a16:creationId xmlns:a16="http://schemas.microsoft.com/office/drawing/2014/main" id="{257EB3BC-FFEE-47BB-AC6D-F52A67E1D8D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360000">
              <a:off x="1459" y="2319"/>
              <a:ext cx="261" cy="553"/>
            </a:xfrm>
            <a:prstGeom prst="line">
              <a:avLst/>
            </a:prstGeom>
            <a:noFill/>
            <a:ln w="31750">
              <a:solidFill>
                <a:srgbClr val="FFCC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82" name="Rectangle 14">
              <a:extLst>
                <a:ext uri="{FF2B5EF4-FFF2-40B4-BE49-F238E27FC236}">
                  <a16:creationId xmlns:a16="http://schemas.microsoft.com/office/drawing/2014/main" id="{6613AFA1-D7DF-4E33-BFF1-CB0DF6A5E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2665"/>
              <a:ext cx="6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Pyruvate</a:t>
              </a:r>
            </a:p>
          </p:txBody>
        </p:sp>
        <p:sp>
          <p:nvSpPr>
            <p:cNvPr id="7183" name="Line 15">
              <a:extLst>
                <a:ext uri="{FF2B5EF4-FFF2-40B4-BE49-F238E27FC236}">
                  <a16:creationId xmlns:a16="http://schemas.microsoft.com/office/drawing/2014/main" id="{325E592A-D0E5-480A-99FA-BE157BE28C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360000">
              <a:off x="1739" y="3095"/>
              <a:ext cx="399" cy="215"/>
            </a:xfrm>
            <a:prstGeom prst="line">
              <a:avLst/>
            </a:prstGeom>
            <a:noFill/>
            <a:ln w="31750">
              <a:solidFill>
                <a:srgbClr val="FFCC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84" name="Line 16">
              <a:extLst>
                <a:ext uri="{FF2B5EF4-FFF2-40B4-BE49-F238E27FC236}">
                  <a16:creationId xmlns:a16="http://schemas.microsoft.com/office/drawing/2014/main" id="{93F91652-FDD9-4A78-B74C-DC25649B8D2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360000">
              <a:off x="1748" y="3089"/>
              <a:ext cx="388" cy="623"/>
            </a:xfrm>
            <a:prstGeom prst="line">
              <a:avLst/>
            </a:prstGeom>
            <a:noFill/>
            <a:ln w="31750">
              <a:solidFill>
                <a:srgbClr val="FFCC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7185" name="Picture 17" descr="abb1">
              <a:extLst>
                <a:ext uri="{FF2B5EF4-FFF2-40B4-BE49-F238E27FC236}">
                  <a16:creationId xmlns:a16="http://schemas.microsoft.com/office/drawing/2014/main" id="{D59D13CC-0DE5-4747-B380-029993174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807"/>
              <a:ext cx="1666" cy="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Picture 18" descr="a1">
              <a:extLst>
                <a:ext uri="{FF2B5EF4-FFF2-40B4-BE49-F238E27FC236}">
                  <a16:creationId xmlns:a16="http://schemas.microsoft.com/office/drawing/2014/main" id="{3FBD2235-D240-4D9C-A7BB-996378F37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376"/>
              <a:ext cx="1666" cy="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7" name="Rectangle 19">
              <a:extLst>
                <a:ext uri="{FF2B5EF4-FFF2-40B4-BE49-F238E27FC236}">
                  <a16:creationId xmlns:a16="http://schemas.microsoft.com/office/drawing/2014/main" id="{A3D38623-6E0A-4758-8207-7C2CAA19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6" y="2514"/>
              <a:ext cx="5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Cys221</a:t>
              </a:r>
            </a:p>
          </p:txBody>
        </p:sp>
        <p:sp>
          <p:nvSpPr>
            <p:cNvPr id="7188" name="Rectangle 20">
              <a:extLst>
                <a:ext uri="{FF2B5EF4-FFF2-40B4-BE49-F238E27FC236}">
                  <a16:creationId xmlns:a16="http://schemas.microsoft.com/office/drawing/2014/main" id="{736A9C45-6E23-4BD5-90EC-C56891968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" y="3648"/>
              <a:ext cx="5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Cys221</a:t>
              </a:r>
            </a:p>
          </p:txBody>
        </p:sp>
        <p:sp>
          <p:nvSpPr>
            <p:cNvPr id="7189" name="Rectangle 21">
              <a:extLst>
                <a:ext uri="{FF2B5EF4-FFF2-40B4-BE49-F238E27FC236}">
                  <a16:creationId xmlns:a16="http://schemas.microsoft.com/office/drawing/2014/main" id="{B0C5BCEC-5ED7-4753-9D5D-5A915359F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2696"/>
              <a:ext cx="92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Methylacetyl-</a:t>
              </a:r>
            </a:p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phosphonate</a:t>
              </a:r>
            </a:p>
          </p:txBody>
        </p:sp>
        <p:sp>
          <p:nvSpPr>
            <p:cNvPr id="7190" name="Rectangle 22">
              <a:extLst>
                <a:ext uri="{FF2B5EF4-FFF2-40B4-BE49-F238E27FC236}">
                  <a16:creationId xmlns:a16="http://schemas.microsoft.com/office/drawing/2014/main" id="{D0BCE257-4548-451C-A2D3-85C587FDC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" y="1513"/>
              <a:ext cx="84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Pyruvamide</a:t>
              </a:r>
            </a:p>
            <a:p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(hydrated)</a:t>
              </a:r>
            </a:p>
          </p:txBody>
        </p:sp>
        <p:sp>
          <p:nvSpPr>
            <p:cNvPr id="7191" name="Rectangle 23">
              <a:extLst>
                <a:ext uri="{FF2B5EF4-FFF2-40B4-BE49-F238E27FC236}">
                  <a16:creationId xmlns:a16="http://schemas.microsoft.com/office/drawing/2014/main" id="{DA63C86D-A94B-4755-A327-BD32D3349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" y="4035"/>
              <a:ext cx="51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de-DE" sz="16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σ</a:t>
              </a:r>
              <a:r>
                <a:rPr lang="de-DE" altLang="de-DE" sz="16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IE" altLang="de-DE" sz="1600" b="1">
                  <a:solidFill>
                    <a:schemeClr val="bg1"/>
                  </a:solidFill>
                  <a:cs typeface="Arial" panose="020B0604020202020204" pitchFamily="34" charset="0"/>
                </a:rPr>
                <a:t>1.75</a:t>
              </a:r>
            </a:p>
          </p:txBody>
        </p:sp>
      </p:grpSp>
      <p:sp>
        <p:nvSpPr>
          <p:cNvPr id="7192" name="Rectangle 24">
            <a:extLst>
              <a:ext uri="{FF2B5EF4-FFF2-40B4-BE49-F238E27FC236}">
                <a16:creationId xmlns:a16="http://schemas.microsoft.com/office/drawing/2014/main" id="{11F891D0-2419-4E02-BF1E-2909A595F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2600">
                <a:solidFill>
                  <a:schemeClr val="bg1"/>
                </a:solidFill>
                <a:cs typeface="Times New Roman" panose="02020603050405020304" pitchFamily="18" charset="0"/>
              </a:rPr>
              <a:t>Substrate activation - mechanism</a:t>
            </a:r>
          </a:p>
        </p:txBody>
      </p:sp>
      <p:sp>
        <p:nvSpPr>
          <p:cNvPr id="7193" name="Rectangle 25">
            <a:extLst>
              <a:ext uri="{FF2B5EF4-FFF2-40B4-BE49-F238E27FC236}">
                <a16:creationId xmlns:a16="http://schemas.microsoft.com/office/drawing/2014/main" id="{45B38FA3-25DD-45DB-BA94-5D173341C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697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IE" altLang="de-DE" sz="2000">
                <a:solidFill>
                  <a:schemeClr val="bg1"/>
                </a:solidFill>
                <a:cs typeface="Arial" panose="020B0604020202020204" pitchFamily="34" charset="0"/>
              </a:rPr>
              <a:t>Intial activation step: formation of a thiohemiketal at the regulatory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66BC058-6609-4E9C-8F6C-F0A891C09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600"/>
              <a:t>native state: flexible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45F255D-62BB-4BAA-97D1-77CE4CA62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9220" name="s1.avi">
            <a:hlinkClick r:id="" action="ppaction://media"/>
            <a:extLst>
              <a:ext uri="{FF2B5EF4-FFF2-40B4-BE49-F238E27FC236}">
                <a16:creationId xmlns:a16="http://schemas.microsoft.com/office/drawing/2014/main" id="{673DC2AF-F057-45F5-8CB7-0DB1F6958EF6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6226175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Rectangle 5">
            <a:extLst>
              <a:ext uri="{FF2B5EF4-FFF2-40B4-BE49-F238E27FC236}">
                <a16:creationId xmlns:a16="http://schemas.microsoft.com/office/drawing/2014/main" id="{371618B7-FDF4-472A-A207-237DF17C5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2600">
                <a:cs typeface="Times New Roman" panose="02020603050405020304" pitchFamily="18" charset="0"/>
              </a:rPr>
              <a:t>Substrate activation - mechanism (</a:t>
            </a:r>
            <a:r>
              <a:rPr lang="en-GB" altLang="de-DE" sz="2600" i="1">
                <a:cs typeface="Times New Roman" panose="02020603050405020304" pitchFamily="18" charset="0"/>
              </a:rPr>
              <a:t>Kl</a:t>
            </a:r>
            <a:r>
              <a:rPr lang="en-GB" altLang="de-DE" sz="2600">
                <a:cs typeface="Times New Roman" panose="02020603050405020304" pitchFamily="18" charset="0"/>
              </a:rPr>
              <a:t>PDC)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16" fill="hold"/>
                                        <p:tgtEl>
                                          <p:spTgt spid="9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220"/>
                </p:tgtEl>
              </p:cMediaNode>
            </p:video>
          </p:childTnLst>
        </p:cTn>
      </p:par>
    </p:tnLst>
    <p:bldLst>
      <p:bldP spid="92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s2.avi">
            <a:hlinkClick r:id="" action="ppaction://media"/>
            <a:extLst>
              <a:ext uri="{FF2B5EF4-FFF2-40B4-BE49-F238E27FC236}">
                <a16:creationId xmlns:a16="http://schemas.microsoft.com/office/drawing/2014/main" id="{7A376145-4D07-4285-BE64-AE5D55B22E82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6226175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s3.avi">
            <a:hlinkClick r:id="" action="ppaction://media"/>
            <a:extLst>
              <a:ext uri="{FF2B5EF4-FFF2-40B4-BE49-F238E27FC236}">
                <a16:creationId xmlns:a16="http://schemas.microsoft.com/office/drawing/2014/main" id="{67148418-39F3-4072-A477-6F710A780E5A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6226175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Rectangle 4">
            <a:extLst>
              <a:ext uri="{FF2B5EF4-FFF2-40B4-BE49-F238E27FC236}">
                <a16:creationId xmlns:a16="http://schemas.microsoft.com/office/drawing/2014/main" id="{7C2F24C9-32B7-4852-9AF5-A01333370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r>
              <a:rPr lang="de-DE" altLang="de-DE" sz="1600"/>
              <a:t>thiohemimiketal formation → </a:t>
            </a:r>
          </a:p>
          <a:p>
            <a:r>
              <a:rPr lang="de-DE" altLang="de-DE" sz="1600"/>
              <a:t>fixation of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  <a:endParaRPr lang="el-GR" altLang="de-DE" sz="1600">
              <a:cs typeface="Arial" panose="020B0604020202020204" pitchFamily="34" charset="0"/>
            </a:endParaRPr>
          </a:p>
          <a:p>
            <a:endParaRPr lang="en-GB" altLang="de-DE" sz="1600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4A531724-00BC-44AB-ACCE-4E3A0D134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600"/>
              <a:t>native state: flexible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AF9420FF-D8F3-4783-9479-E2427D52B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67312AB3-EB01-4728-9FA6-7C827FB48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2600">
                <a:cs typeface="Times New Roman" panose="02020603050405020304" pitchFamily="18" charset="0"/>
              </a:rPr>
              <a:t>Substrate activation - mechanism (</a:t>
            </a:r>
            <a:r>
              <a:rPr lang="en-GB" altLang="de-DE" sz="2600" i="1">
                <a:cs typeface="Times New Roman" panose="02020603050405020304" pitchFamily="18" charset="0"/>
              </a:rPr>
              <a:t>Kl</a:t>
            </a:r>
            <a:r>
              <a:rPr lang="en-GB" altLang="de-DE" sz="2600">
                <a:cs typeface="Times New Roman" panose="02020603050405020304" pitchFamily="18" charset="0"/>
              </a:rPr>
              <a:t>PDC+MAP)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9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416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6"/>
                </p:tgtEl>
              </p:cMediaNode>
            </p:video>
            <p:video>
              <p:cMediaNode>
                <p:cTn id="2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7"/>
                </p:tgtEl>
              </p:cMediaNode>
            </p:video>
          </p:childTnLst>
        </p:cTn>
      </p:par>
    </p:tnLst>
    <p:bldLst>
      <p:bldP spid="112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C1834DB-03EF-4A11-AB70-C23AD7F71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r>
              <a:rPr lang="de-DE" altLang="de-DE" sz="1600">
                <a:cs typeface="Arial" panose="020B0604020202020204" pitchFamily="34" charset="0"/>
              </a:rPr>
              <a:t>reorganisation and fixation of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loop 286-304</a:t>
            </a:r>
          </a:p>
          <a:p>
            <a:endParaRPr lang="en-GB" altLang="de-DE" sz="160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426B5B1-22DA-4F48-9DEF-F8CB4C9E3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r>
              <a:rPr lang="de-DE" altLang="de-DE" sz="1600"/>
              <a:t>thiohemimiketal formation → </a:t>
            </a:r>
          </a:p>
          <a:p>
            <a:r>
              <a:rPr lang="de-DE" altLang="de-DE" sz="1600"/>
              <a:t>fixation of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  <a:endParaRPr lang="el-GR" altLang="de-DE" sz="1600">
              <a:cs typeface="Arial" panose="020B0604020202020204" pitchFamily="34" charset="0"/>
            </a:endParaRPr>
          </a:p>
          <a:p>
            <a:endParaRPr lang="en-GB" altLang="de-DE" sz="1600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C968E8A-44E6-46B6-A4F2-FC6BCBF46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600"/>
              <a:t>native state: flexible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585352DE-60C1-4054-A81F-34C8B1AE2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3318" name="s4.avi">
            <a:hlinkClick r:id="" action="ppaction://media"/>
            <a:extLst>
              <a:ext uri="{FF2B5EF4-FFF2-40B4-BE49-F238E27FC236}">
                <a16:creationId xmlns:a16="http://schemas.microsoft.com/office/drawing/2014/main" id="{752693C3-B9F4-4867-9755-9366B295F7B1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6226175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Rectangle 7">
            <a:extLst>
              <a:ext uri="{FF2B5EF4-FFF2-40B4-BE49-F238E27FC236}">
                <a16:creationId xmlns:a16="http://schemas.microsoft.com/office/drawing/2014/main" id="{D86D401C-140C-4F1E-942E-B67D5B935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2600">
                <a:cs typeface="Times New Roman" panose="02020603050405020304" pitchFamily="18" charset="0"/>
              </a:rPr>
              <a:t>Substrate activation - mechanism (</a:t>
            </a:r>
            <a:r>
              <a:rPr lang="en-GB" altLang="de-DE" sz="2600" i="1">
                <a:cs typeface="Times New Roman" panose="02020603050405020304" pitchFamily="18" charset="0"/>
              </a:rPr>
              <a:t>Kl</a:t>
            </a:r>
            <a:r>
              <a:rPr lang="en-GB" altLang="de-DE" sz="2600">
                <a:cs typeface="Times New Roman" panose="02020603050405020304" pitchFamily="18" charset="0"/>
              </a:rPr>
              <a:t>PDC+MAP)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16" fill="hold"/>
                                        <p:tgtEl>
                                          <p:spTgt spid="1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318"/>
                </p:tgtEl>
              </p:cMediaNode>
            </p:video>
          </p:childTnLst>
        </p:cTn>
      </p:par>
    </p:tnLst>
    <p:bldLst>
      <p:bldP spid="133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FF1C753-5754-4D7E-96DD-B37F9BBC6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r>
              <a:rPr lang="de-DE" altLang="de-DE" sz="1600"/>
              <a:t>thiohemimiketal formation → </a:t>
            </a:r>
          </a:p>
          <a:p>
            <a:r>
              <a:rPr lang="de-DE" altLang="de-DE" sz="1600"/>
              <a:t>fixation of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  <a:endParaRPr lang="el-GR" altLang="de-DE" sz="1600">
              <a:cs typeface="Arial" panose="020B0604020202020204" pitchFamily="34" charset="0"/>
            </a:endParaRPr>
          </a:p>
          <a:p>
            <a:endParaRPr lang="en-GB" altLang="de-DE" sz="160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80D51D6-D22F-4B37-94E0-C0237855F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endParaRPr lang="en-GB" altLang="de-DE" sz="1600"/>
          </a:p>
          <a:p>
            <a:endParaRPr lang="de-DE" altLang="de-DE" sz="1600"/>
          </a:p>
          <a:p>
            <a:endParaRPr lang="de-DE" altLang="de-DE" sz="1600"/>
          </a:p>
          <a:p>
            <a:r>
              <a:rPr lang="de-DE" altLang="de-DE" sz="1600">
                <a:cs typeface="Arial" panose="020B0604020202020204" pitchFamily="34" charset="0"/>
              </a:rPr>
              <a:t>reorganisation and fixation of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loop 286-304</a:t>
            </a:r>
          </a:p>
          <a:p>
            <a:endParaRPr lang="en-GB" altLang="de-DE" sz="160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5B6FA0E0-5650-4B59-9D35-6E0DC8A47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endParaRPr lang="en-GB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r>
              <a:rPr lang="de-DE" altLang="de-DE" sz="1600">
                <a:cs typeface="Arial" panose="020B0604020202020204" pitchFamily="34" charset="0"/>
              </a:rPr>
              <a:t>reorganisation and fixation of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loop 104-115 including active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site histidines 114 and 115</a:t>
            </a:r>
          </a:p>
          <a:p>
            <a:endParaRPr lang="en-GB" altLang="de-DE" sz="1600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5B38CEA3-9593-42AD-88E8-F4AC31D3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600"/>
              <a:t>native state: flexible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  <a:endParaRPr lang="el-GR" altLang="de-DE" sz="1600">
              <a:cs typeface="Arial" panose="020B0604020202020204" pitchFamily="34" charset="0"/>
            </a:endParaRP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E1422DEE-1DE1-41E7-ADEB-A08CB261C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5367" name="s5.avi">
            <a:hlinkClick r:id="" action="ppaction://media"/>
            <a:extLst>
              <a:ext uri="{FF2B5EF4-FFF2-40B4-BE49-F238E27FC236}">
                <a16:creationId xmlns:a16="http://schemas.microsoft.com/office/drawing/2014/main" id="{1579F2B9-5A5B-4F24-950D-4644B6D0FCD8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6226175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s6.avi">
            <a:hlinkClick r:id="" action="ppaction://media"/>
            <a:extLst>
              <a:ext uri="{FF2B5EF4-FFF2-40B4-BE49-F238E27FC236}">
                <a16:creationId xmlns:a16="http://schemas.microsoft.com/office/drawing/2014/main" id="{AF552675-D526-42B3-9184-0FD19F0C85D3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6226175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Rectangle 9">
            <a:extLst>
              <a:ext uri="{FF2B5EF4-FFF2-40B4-BE49-F238E27FC236}">
                <a16:creationId xmlns:a16="http://schemas.microsoft.com/office/drawing/2014/main" id="{468D5403-F031-4BBD-B630-376540731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2600">
                <a:cs typeface="Times New Roman" panose="02020603050405020304" pitchFamily="18" charset="0"/>
              </a:rPr>
              <a:t>Substrate activation - mechanism (</a:t>
            </a:r>
            <a:r>
              <a:rPr lang="en-GB" altLang="de-DE" sz="2600" i="1">
                <a:cs typeface="Times New Roman" panose="02020603050405020304" pitchFamily="18" charset="0"/>
              </a:rPr>
              <a:t>Kl</a:t>
            </a:r>
            <a:r>
              <a:rPr lang="en-GB" altLang="de-DE" sz="2600">
                <a:cs typeface="Times New Roman" panose="02020603050405020304" pitchFamily="18" charset="0"/>
              </a:rPr>
              <a:t>PDC+MAP)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91" fill="hold"/>
                                        <p:tgtEl>
                                          <p:spTgt spid="15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5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08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67"/>
                </p:tgtEl>
              </p:cMediaNode>
            </p:video>
            <p:video>
              <p:cMediaNode>
                <p:cTn id="26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video>
          </p:childTnLst>
        </p:cTn>
      </p:par>
    </p:tnLst>
    <p:bldLst>
      <p:bldP spid="153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56C785F-D4C6-4FB6-8413-186808C5A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endParaRPr lang="en-GB" altLang="de-DE" sz="1600"/>
          </a:p>
          <a:p>
            <a:endParaRPr lang="de-DE" altLang="de-DE" sz="1600"/>
          </a:p>
          <a:p>
            <a:endParaRPr lang="de-DE" altLang="de-DE" sz="1600"/>
          </a:p>
          <a:p>
            <a:r>
              <a:rPr lang="de-DE" altLang="de-DE" sz="1600">
                <a:cs typeface="Arial" panose="020B0604020202020204" pitchFamily="34" charset="0"/>
              </a:rPr>
              <a:t>reorganisation and fixation of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loop 286-304</a:t>
            </a:r>
          </a:p>
          <a:p>
            <a:endParaRPr lang="en-GB" altLang="de-DE" sz="160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9B596CB-C506-45EB-B371-893975F63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endParaRPr lang="en-GB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r>
              <a:rPr lang="de-DE" altLang="de-DE" sz="1600"/>
              <a:t>ligand binding to the active site</a:t>
            </a:r>
            <a:endParaRPr lang="de-DE" altLang="de-DE" sz="1600">
              <a:cs typeface="Arial" panose="020B0604020202020204" pitchFamily="34" charset="0"/>
            </a:endParaRPr>
          </a:p>
          <a:p>
            <a:endParaRPr lang="en-GB" altLang="de-DE" sz="1600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ECA14633-3DCC-40B9-A280-60620CD77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endParaRPr lang="en-GB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r>
              <a:rPr lang="de-DE" altLang="de-DE" sz="1600">
                <a:cs typeface="Arial" panose="020B0604020202020204" pitchFamily="34" charset="0"/>
              </a:rPr>
              <a:t>reorganisation and fixation of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loop 104-115 including active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site histidines 114 and 115</a:t>
            </a:r>
          </a:p>
          <a:p>
            <a:endParaRPr lang="en-GB" altLang="de-DE" sz="1600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8A43927B-655B-4413-8ECE-0549C6F1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r>
              <a:rPr lang="de-DE" altLang="de-DE" sz="1600"/>
              <a:t>thiohemimiketal formation → </a:t>
            </a:r>
          </a:p>
          <a:p>
            <a:r>
              <a:rPr lang="de-DE" altLang="de-DE" sz="1600"/>
              <a:t>fixation of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  <a:endParaRPr lang="el-GR" altLang="de-DE" sz="1600">
              <a:cs typeface="Arial" panose="020B0604020202020204" pitchFamily="34" charset="0"/>
            </a:endParaRPr>
          </a:p>
          <a:p>
            <a:endParaRPr lang="en-GB" altLang="de-DE" sz="1600"/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29E808B0-AD71-435F-B098-A420532BB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600"/>
              <a:t>native state: flexible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  <a:endParaRPr lang="el-GR" altLang="de-DE" sz="1600">
              <a:cs typeface="Arial" panose="020B0604020202020204" pitchFamily="34" charset="0"/>
            </a:endParaRP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B272F163-A783-4470-9AFB-99EEBB952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7416" name="s8.avi">
            <a:hlinkClick r:id="" action="ppaction://media"/>
            <a:extLst>
              <a:ext uri="{FF2B5EF4-FFF2-40B4-BE49-F238E27FC236}">
                <a16:creationId xmlns:a16="http://schemas.microsoft.com/office/drawing/2014/main" id="{04A22F9B-215C-4827-9C23-5BA86342E2A4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6226175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s9.avi">
            <a:hlinkClick r:id="" action="ppaction://media"/>
            <a:extLst>
              <a:ext uri="{FF2B5EF4-FFF2-40B4-BE49-F238E27FC236}">
                <a16:creationId xmlns:a16="http://schemas.microsoft.com/office/drawing/2014/main" id="{070A72DC-A91E-49C3-8424-85DAFFDC6291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6226175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10">
            <a:extLst>
              <a:ext uri="{FF2B5EF4-FFF2-40B4-BE49-F238E27FC236}">
                <a16:creationId xmlns:a16="http://schemas.microsoft.com/office/drawing/2014/main" id="{2CB6E4B2-F335-41B0-824F-D2FB713D2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2600">
                <a:cs typeface="Times New Roman" panose="02020603050405020304" pitchFamily="18" charset="0"/>
              </a:rPr>
              <a:t>Substrate activation - mechanism (</a:t>
            </a:r>
            <a:r>
              <a:rPr lang="en-GB" altLang="de-DE" sz="2600" i="1">
                <a:cs typeface="Times New Roman" panose="02020603050405020304" pitchFamily="18" charset="0"/>
              </a:rPr>
              <a:t>Kl</a:t>
            </a:r>
            <a:r>
              <a:rPr lang="en-GB" altLang="de-DE" sz="2600">
                <a:cs typeface="Times New Roman" panose="02020603050405020304" pitchFamily="18" charset="0"/>
              </a:rPr>
              <a:t>PDC+MAP)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91" fill="hold"/>
                                        <p:tgtEl>
                                          <p:spTgt spid="174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74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416" fill="hold"/>
                                        <p:tgtEl>
                                          <p:spTgt spid="17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16"/>
                </p:tgtEl>
              </p:cMediaNode>
            </p:video>
            <p:video>
              <p:cMediaNode>
                <p:cTn id="26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17"/>
                </p:tgtEl>
              </p:cMediaNode>
            </p:video>
          </p:childTnLst>
        </p:cTn>
      </p:par>
    </p:tnLst>
    <p:bldLst>
      <p:bldP spid="174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73BDF8B-C7C5-4992-88FF-02375E484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endParaRPr lang="en-GB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r>
              <a:rPr lang="de-DE" altLang="de-DE" sz="1600">
                <a:cs typeface="Arial" panose="020B0604020202020204" pitchFamily="34" charset="0"/>
              </a:rPr>
              <a:t>reorganisation and fixation of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loop 104-115 including active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site histidines 114 and 115</a:t>
            </a:r>
          </a:p>
          <a:p>
            <a:endParaRPr lang="en-GB" altLang="de-DE" sz="16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0AA2CA8-BB0A-40A6-85D9-4BD70C596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endParaRPr lang="en-GB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r>
              <a:rPr lang="de-DE" altLang="de-DE" sz="1600"/>
              <a:t>ligand binding to the active site</a:t>
            </a:r>
            <a:endParaRPr lang="de-DE" altLang="de-DE" sz="1600">
              <a:cs typeface="Arial" panose="020B0604020202020204" pitchFamily="34" charset="0"/>
            </a:endParaRPr>
          </a:p>
          <a:p>
            <a:endParaRPr lang="en-GB" altLang="de-DE" sz="1600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617AA539-85F8-4F23-9A46-9AF2B5090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endParaRPr lang="en-GB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en-GB" altLang="de-DE" sz="1600"/>
          </a:p>
          <a:p>
            <a:r>
              <a:rPr lang="en-GB" altLang="de-DE" sz="1600"/>
              <a:t>rotation half side closed to </a:t>
            </a:r>
          </a:p>
          <a:p>
            <a:r>
              <a:rPr lang="en-GB" altLang="de-DE" sz="1600"/>
              <a:t>open</a:t>
            </a: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E96116FC-EDD4-4A1E-AF01-7DB53EB7A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endParaRPr lang="de-DE" altLang="de-DE" sz="1600"/>
          </a:p>
          <a:p>
            <a:endParaRPr lang="de-DE" altLang="de-DE" sz="1600"/>
          </a:p>
          <a:p>
            <a:endParaRPr lang="de-DE" altLang="de-DE" sz="1600"/>
          </a:p>
          <a:p>
            <a:r>
              <a:rPr lang="de-DE" altLang="de-DE" sz="1600">
                <a:cs typeface="Arial" panose="020B0604020202020204" pitchFamily="34" charset="0"/>
              </a:rPr>
              <a:t>reorganisation and fixation of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loop 286-304</a:t>
            </a:r>
          </a:p>
          <a:p>
            <a:endParaRPr lang="en-GB" altLang="de-DE" sz="1600"/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7E24AE4A-7E6F-4D5C-8A25-39473E49F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1600"/>
          </a:p>
          <a:p>
            <a:endParaRPr lang="en-GB" altLang="de-DE" sz="1600"/>
          </a:p>
          <a:p>
            <a:r>
              <a:rPr lang="de-DE" altLang="de-DE" sz="1600"/>
              <a:t>thiohemimiketal formation → </a:t>
            </a:r>
          </a:p>
          <a:p>
            <a:r>
              <a:rPr lang="de-DE" altLang="de-DE" sz="1600"/>
              <a:t>fixation of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  <a:endParaRPr lang="el-GR" altLang="de-DE" sz="1600">
              <a:cs typeface="Arial" panose="020B0604020202020204" pitchFamily="34" charset="0"/>
            </a:endParaRPr>
          </a:p>
          <a:p>
            <a:endParaRPr lang="en-GB" altLang="de-DE" sz="1600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1F0E6EB5-D499-4C58-95EF-EF536D556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133600"/>
            <a:ext cx="4284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600"/>
              <a:t>native state: flexible </a:t>
            </a:r>
            <a:r>
              <a:rPr lang="el-GR" altLang="de-DE" sz="1600">
                <a:cs typeface="Arial" panose="020B0604020202020204" pitchFamily="34" charset="0"/>
              </a:rPr>
              <a:t>β</a:t>
            </a:r>
            <a:r>
              <a:rPr lang="de-DE" altLang="de-DE" sz="1600">
                <a:cs typeface="Arial" panose="020B0604020202020204" pitchFamily="34" charset="0"/>
              </a:rPr>
              <a:t>-domain</a:t>
            </a:r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18091AD6-BD6B-4544-A87E-2FAA24968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465" name="Rectangle 9">
            <a:extLst>
              <a:ext uri="{FF2B5EF4-FFF2-40B4-BE49-F238E27FC236}">
                <a16:creationId xmlns:a16="http://schemas.microsoft.com/office/drawing/2014/main" id="{C245EAA3-DB92-46AE-8E89-6462CDD0C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2600">
                <a:cs typeface="Times New Roman" panose="02020603050405020304" pitchFamily="18" charset="0"/>
              </a:rPr>
              <a:t>Substrate activation - mechanism (</a:t>
            </a:r>
            <a:r>
              <a:rPr lang="en-GB" altLang="de-DE" sz="2600" i="1">
                <a:cs typeface="Times New Roman" panose="02020603050405020304" pitchFamily="18" charset="0"/>
              </a:rPr>
              <a:t>Kl</a:t>
            </a:r>
            <a:r>
              <a:rPr lang="en-GB" altLang="de-DE" sz="2600">
                <a:cs typeface="Times New Roman" panose="02020603050405020304" pitchFamily="18" charset="0"/>
              </a:rPr>
              <a:t>PDC+MAP)</a:t>
            </a:r>
          </a:p>
        </p:txBody>
      </p:sp>
      <p:pic>
        <p:nvPicPr>
          <p:cNvPr id="19466" name="s11.avi">
            <a:hlinkClick r:id="" action="ppaction://media"/>
            <a:extLst>
              <a:ext uri="{FF2B5EF4-FFF2-40B4-BE49-F238E27FC236}">
                <a16:creationId xmlns:a16="http://schemas.microsoft.com/office/drawing/2014/main" id="{5F7F9C26-A72C-46FA-92B3-EE01D6355EE1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6226175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8" fill="hold"/>
                                        <p:tgtEl>
                                          <p:spTgt spid="19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46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Microsoft Office PowerPoint</Application>
  <PresentationFormat>Bildschirmpräsentation (4:3)</PresentationFormat>
  <Paragraphs>191</Paragraphs>
  <Slides>11</Slides>
  <Notes>11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Courier New</vt:lpstr>
      <vt:lpstr>Times New Roman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Wonderland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Steffen</dc:creator>
  <cp:lastModifiedBy>Steffen Kutter</cp:lastModifiedBy>
  <cp:revision>1299</cp:revision>
  <dcterms:created xsi:type="dcterms:W3CDTF">2009-06-03T09:47:53Z</dcterms:created>
  <dcterms:modified xsi:type="dcterms:W3CDTF">2018-07-17T17:00:24Z</dcterms:modified>
</cp:coreProperties>
</file>