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7" r:id="rId2"/>
    <p:sldId id="258" r:id="rId3"/>
    <p:sldId id="362" r:id="rId4"/>
    <p:sldId id="358" r:id="rId5"/>
    <p:sldId id="361" r:id="rId6"/>
    <p:sldId id="435" r:id="rId7"/>
    <p:sldId id="436" r:id="rId8"/>
    <p:sldId id="308" r:id="rId9"/>
    <p:sldId id="287" r:id="rId10"/>
    <p:sldId id="284" r:id="rId11"/>
    <p:sldId id="437" r:id="rId12"/>
    <p:sldId id="387" r:id="rId13"/>
    <p:sldId id="319" r:id="rId14"/>
    <p:sldId id="391" r:id="rId15"/>
    <p:sldId id="402" r:id="rId16"/>
    <p:sldId id="375" r:id="rId17"/>
    <p:sldId id="442" r:id="rId18"/>
    <p:sldId id="346" r:id="rId19"/>
    <p:sldId id="267" r:id="rId20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  <a:srgbClr val="99FF33"/>
    <a:srgbClr val="FF9900"/>
    <a:srgbClr val="CCCC00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5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0F6A583-AB1E-4B62-8DE8-3C14D843ADA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anose="02020603050405020304" pitchFamily="18" charset="0"/>
              </a:defRPr>
            </a:lvl1pPr>
          </a:lstStyle>
          <a:p>
            <a:endParaRPr lang="de-DE" altLang="de-DE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0E6598C3-A1E5-4AEB-B323-31E42FED6C3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anose="02020603050405020304" pitchFamily="18" charset="0"/>
              </a:defRPr>
            </a:lvl1pPr>
          </a:lstStyle>
          <a:p>
            <a:endParaRPr lang="de-DE" altLang="de-DE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0BD3F633-68EA-4358-A5CD-86E4D3269F9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anose="02020603050405020304" pitchFamily="18" charset="0"/>
              </a:defRPr>
            </a:lvl1pPr>
          </a:lstStyle>
          <a:p>
            <a:endParaRPr lang="de-DE" altLang="de-DE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3B035350-27D2-4B03-8E6B-720E27E13A2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anose="02020603050405020304" pitchFamily="18" charset="0"/>
              </a:defRPr>
            </a:lvl1pPr>
          </a:lstStyle>
          <a:p>
            <a:fld id="{C2D5EAF9-0580-47DB-9303-235827E277B3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9E10BC68-527E-4C95-A550-41E610F1A6F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anose="02020603050405020304" pitchFamily="18" charset="0"/>
              </a:defRPr>
            </a:lvl1pPr>
          </a:lstStyle>
          <a:p>
            <a:endParaRPr lang="de-DE" altLang="de-DE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4D234ED5-46F8-48F7-B9A0-8AADD98002D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anose="02020603050405020304" pitchFamily="18" charset="0"/>
              </a:defRPr>
            </a:lvl1pPr>
          </a:lstStyle>
          <a:p>
            <a:endParaRPr lang="de-DE" altLang="de-DE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303BFA74-2575-4839-9A75-79E61E98038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26500602-3E2A-40DA-88FA-459893E7154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753F3BEE-4B5A-4B3B-9D0E-BAE7A21DE0E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anose="02020603050405020304" pitchFamily="18" charset="0"/>
              </a:defRPr>
            </a:lvl1pPr>
          </a:lstStyle>
          <a:p>
            <a:endParaRPr lang="de-DE" altLang="de-DE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6154B941-CDB6-43BC-BB54-CA26E7C086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anose="02020603050405020304" pitchFamily="18" charset="0"/>
              </a:defRPr>
            </a:lvl1pPr>
          </a:lstStyle>
          <a:p>
            <a:fld id="{BFFD83A9-F66D-4C5C-9A9F-B8F8FBEA1067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1EED9AC-C621-48D8-AA39-7C69C53073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0A621B-B584-43F8-B128-12ED8DDB5A47}" type="slidenum">
              <a:rPr lang="de-DE" altLang="de-DE"/>
              <a:pPr/>
              <a:t>1</a:t>
            </a:fld>
            <a:endParaRPr lang="de-DE" altLang="de-DE"/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3B385BDB-6B9B-4DC0-A9C4-76AB2B7F13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AAF5C8DE-FFB5-455F-8630-E4AFADA4CE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C189C06-2E71-4251-8D0C-00D422B458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8ABBFF-F608-4917-9F30-814E81829A3E}" type="slidenum">
              <a:rPr lang="de-DE" altLang="de-DE"/>
              <a:pPr/>
              <a:t>10</a:t>
            </a:fld>
            <a:endParaRPr lang="de-DE" altLang="de-DE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6A7CB7C6-96EB-4E1E-847D-1BFABCE0B4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B227F975-13C3-4C79-860B-BD5E3C4E99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2171AD8-0D72-4DEA-AADF-C069D2D674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DB3DD2-A085-45C9-BD1F-69DDB690B082}" type="slidenum">
              <a:rPr lang="de-DE" altLang="de-DE"/>
              <a:pPr/>
              <a:t>11</a:t>
            </a:fld>
            <a:endParaRPr lang="de-DE" altLang="de-DE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604EA6F9-708B-4AE3-B137-B786920797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07D521B6-6E16-4BF8-B106-CC3C6702AD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1003DA6-803F-4732-A2C2-2991711DDF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AD17AC-76E3-482E-A316-A5BC73BFCB73}" type="slidenum">
              <a:rPr lang="de-DE" altLang="de-DE"/>
              <a:pPr/>
              <a:t>12</a:t>
            </a:fld>
            <a:endParaRPr lang="de-DE" altLang="de-DE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75D36137-3934-4EB0-8509-E667BA6A40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593F575B-67B4-4527-8156-5A401BAA57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914857D-604A-4761-826A-20E982F935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994CC1-6EF6-4A18-9587-36F19D257858}" type="slidenum">
              <a:rPr lang="de-DE" altLang="de-DE"/>
              <a:pPr/>
              <a:t>13</a:t>
            </a:fld>
            <a:endParaRPr lang="de-DE" altLang="de-DE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0BB1B3CF-C0E8-4E70-9C25-93A469F7DC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9492367C-705C-42AA-B50F-5B2EE0BA53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3AD96A4-1ED3-4410-828A-8AE976F093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73576F-8932-4155-A306-4D29E8124040}" type="slidenum">
              <a:rPr lang="de-DE" altLang="de-DE"/>
              <a:pPr/>
              <a:t>14</a:t>
            </a:fld>
            <a:endParaRPr lang="de-DE" altLang="de-DE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670F28A5-2DF6-4A29-8F3B-D7DDA73F0A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EC80837E-79E4-476B-BBF9-0B68418AC7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6A1F06F-034C-4590-BC6A-7FF43DDE58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29A9D-9C50-43F3-9CC3-D2232D4B0FC6}" type="slidenum">
              <a:rPr lang="de-DE" altLang="de-DE"/>
              <a:pPr/>
              <a:t>15</a:t>
            </a:fld>
            <a:endParaRPr lang="de-DE" altLang="de-DE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FCCF57FA-4CFF-46C5-A333-F3CCD897B1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89BF544C-4270-4505-B890-AB6D2CEF23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7CB750B-A8DE-4973-AD57-EB4B328477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54A8BE-3391-4B29-852E-DF8A369CB239}" type="slidenum">
              <a:rPr lang="de-DE" altLang="de-DE"/>
              <a:pPr/>
              <a:t>16</a:t>
            </a:fld>
            <a:endParaRPr lang="de-DE" altLang="de-DE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C9648DB5-3878-41EE-A96A-BB9FF16B11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5C204289-0840-483E-9A08-7086C77CC6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121E52F-FF96-453E-B39E-E31E86F14F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04E64A-4B99-47AF-A1DC-3E341B8DECB2}" type="slidenum">
              <a:rPr lang="de-DE" altLang="de-DE"/>
              <a:pPr/>
              <a:t>17</a:t>
            </a:fld>
            <a:endParaRPr lang="de-DE" altLang="de-DE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F3708769-CBD8-4D04-ACF8-8EB382A041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0FB321F8-8B4F-4CEB-85C0-A198EA9AB5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EE51B31-52CF-4B64-A8DB-BAE61060CB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22C18E-C888-438A-B95A-6A18DF3B6544}" type="slidenum">
              <a:rPr lang="de-DE" altLang="de-DE"/>
              <a:pPr/>
              <a:t>18</a:t>
            </a:fld>
            <a:endParaRPr lang="de-DE" altLang="de-DE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49EAFCAA-789C-48BA-853F-34AAACA22D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98795C3D-CAE0-449A-8681-7900BD8642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DA43939-A985-4D59-AE64-E9207CDA1D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6CA2F5-458F-438D-8740-2E4CBEFBDAB5}" type="slidenum">
              <a:rPr lang="de-DE" altLang="de-DE"/>
              <a:pPr/>
              <a:t>19</a:t>
            </a:fld>
            <a:endParaRPr lang="de-DE" altLang="de-DE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C57AAD4D-1A41-4C47-924D-646B40B502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7F9F4FF-7006-4352-8276-51A2920CAA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A2E8BF9-6D52-4AE0-B776-8886F8C069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E8C267-79FB-4895-AAED-0FEF996DFCD5}" type="slidenum">
              <a:rPr lang="de-DE" altLang="de-DE"/>
              <a:pPr/>
              <a:t>2</a:t>
            </a:fld>
            <a:endParaRPr lang="de-DE" altLang="de-DE"/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0B5F92E7-649B-4ED0-B072-217C2F3CBE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7203A479-AC1B-4CC2-9FEC-4BE4FBCE18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C81AA50-6A50-41BD-96F8-B81C6F8444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81777D-66C2-48C0-BF29-513A4659FBD9}" type="slidenum">
              <a:rPr lang="de-DE" altLang="de-DE"/>
              <a:pPr/>
              <a:t>3</a:t>
            </a:fld>
            <a:endParaRPr lang="de-DE" altLang="de-DE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BF2C2151-AEBE-4BD9-853C-D34892B73C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85E8DD63-7E6E-42A1-AEC1-9AE9772C89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D5796B9-0A5A-4CD3-8065-340F2B2C1F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40CD56-06D5-4609-A936-1BF26D0E27D0}" type="slidenum">
              <a:rPr lang="de-DE" altLang="de-DE"/>
              <a:pPr/>
              <a:t>4</a:t>
            </a:fld>
            <a:endParaRPr lang="de-DE" altLang="de-DE"/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0B8BFAB0-60A4-47B1-B355-2D7FFB1C6D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7C225B29-7286-479E-AB9E-9A81A5E275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0288014-850B-46CE-B1A1-230BF586A3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E11556-0DF3-44CA-ABD6-BE3425F8DA14}" type="slidenum">
              <a:rPr lang="de-DE" altLang="de-DE"/>
              <a:pPr/>
              <a:t>5</a:t>
            </a:fld>
            <a:endParaRPr lang="de-DE" altLang="de-DE"/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29A5B9E2-9563-4E2C-82EA-1BAAFDDCC9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3447F617-A436-48F1-B287-F012E31552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C54D012-A641-4B43-AC8F-BC03974FE0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E87157-3A5F-44D9-8A23-C9559DD2AEB5}" type="slidenum">
              <a:rPr lang="de-DE" altLang="de-DE"/>
              <a:pPr/>
              <a:t>6</a:t>
            </a:fld>
            <a:endParaRPr lang="de-DE" altLang="de-DE"/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C67A1A6C-F463-4713-8029-60568D3B96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6C2DBA25-DBEF-4A11-8049-FCA8C789AB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BB48AFC-4258-491B-B109-FC0CDB43BC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98F168-5E42-45E2-B360-3D337E2A9754}" type="slidenum">
              <a:rPr lang="de-DE" altLang="de-DE"/>
              <a:pPr/>
              <a:t>7</a:t>
            </a:fld>
            <a:endParaRPr lang="de-DE" altLang="de-DE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345D9A65-3CF7-46C4-8677-B9006B05D9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1D446092-4E0F-4912-B64E-E19178FE2E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01E06AD-EB7A-418C-BBB5-5459535DFB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968ADB-865C-4F39-8503-D0E9A05ED86B}" type="slidenum">
              <a:rPr lang="de-DE" altLang="de-DE"/>
              <a:pPr/>
              <a:t>8</a:t>
            </a:fld>
            <a:endParaRPr lang="de-DE" altLang="de-DE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16171059-8DE3-4481-B50C-1C1401E603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26AB9D61-F965-46F2-92C0-452C633C94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5FD3B66-B247-4DAF-8F06-A8A7D1BA53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23E04E-5D6A-4846-9367-4352DED948B6}" type="slidenum">
              <a:rPr lang="de-DE" altLang="de-DE"/>
              <a:pPr/>
              <a:t>9</a:t>
            </a:fld>
            <a:endParaRPr lang="de-DE" altLang="de-DE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39527C2C-199C-4EAA-99F2-A5CF83A7DF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0A92839F-9E52-4B06-8DB2-07C3145D33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91275B-448F-4A5A-94F1-A30749459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5123298-E72E-41BD-A4E4-FBA5A0E7C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C81314A-F360-431E-84B1-C69240BBF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1B4C741-1E74-4C8E-A897-77DE1A1CB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5693063-25E2-4175-BE7F-60D201C57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12E6F0-5409-4B81-9447-5C6AF1FE49A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8191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E59EF5-43FC-472E-9759-7DF84A7B4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B0CC52F-C18A-4630-81C9-CD5D252C33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B49B477-2821-4086-8EBA-A6DF6CD72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2B10B0C-6C11-48D8-93FA-B4CE0F01A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A5A172-4F55-402C-9C31-C8F053604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261DB1-9AE0-4AA3-9090-518E6D0B03B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567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B99B928-1A88-46C7-B1DC-4A19028A1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A9BB5FB-189F-42CF-9445-5D1ADCD53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DC6822B-4AF5-40E1-A5A4-26A4F40D3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9CE991-5E48-437D-95BD-7B745ED56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12F4FF3-C48A-4787-9555-7AD8AF30B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114F59-E359-4BEE-B4E9-902C5A7406B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24624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29C964-10AA-4EA9-9BE4-AC228A785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712B40-217A-4C35-ABF9-6B00A6202E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52E8EF2-EFFB-45CA-8819-0F4B89C50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2C45EC-EFE0-4C28-8036-DED1087FA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F059D97-F297-4237-AAFC-FE8A4510C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F2C87-79EB-4E3D-8165-AFB7C60C5C2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3208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AA3E8D-DDC7-42FE-A344-9A3B6334A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0190DD4-6F78-43D3-8F7E-B50D40BF16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4DDDE7-1662-467C-8873-F3BB2B885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D3345A-6FD4-4496-94C6-E8FDF6AF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1766904-079C-4567-B48B-BF9648BF4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11DE54-6D1C-4919-8551-437662432C6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71745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879BFC-02E2-42B9-98FC-D874FA442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C6983A-B5AE-4FF7-A825-D3B7FD566E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7511418-3DA9-45A2-B668-0A37B49B7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DAA8210-20FF-4C6C-B651-25BED10BF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A0B7E05-4B22-437E-BC15-8D7B2A288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00972A9-532B-42C5-A64A-C4D4C1216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45A72-BBE8-4703-9968-7A208F4FF7D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81685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8A6613-48C8-4743-BEDC-79E945552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614B354-3801-49C7-97F3-0F048C199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FEC653A-B500-4117-87B6-5B8130794D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F453572-7526-45DF-B8DC-6D457258D5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00B50C0-218D-4B9B-97A3-98968CD37B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B358D6D-8DC6-4C7D-884B-7CBCA6883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D2107B6-55DE-4554-8987-A1ED2606C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7FBD4F2-F5F0-4BEA-A229-B29842C47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4DCEC3-5CAC-4647-8841-ED707F262BE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990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69CDE4-55E2-443B-A6C0-4D073495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48D29DC-6866-44F1-BE96-6BDB85404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7A25E7C-BB73-476A-B750-BB6113F64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899BEA7-C583-4FF6-ABC9-C27399818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ADB82-A5A7-49F7-81B1-77D78887081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93644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A980963-FCFC-48A0-AB08-A89C18713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317A7B8-4AB9-4EE1-9878-B4E072AFE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78BC9D9-207B-495A-A2D3-8328E9F44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ECD87C-91F4-42B1-B2D1-0172EE4B6BF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45351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AF492A-D428-4FCF-8572-2AA1A55E9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9B391D6-A8C7-4769-BECB-7C282E921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0369618-A089-437A-AF45-4C2A78BE72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35E1987-16A3-48EE-AC5C-5DFA6381E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A30D039-4C0E-4FF8-B98A-CD668DF3D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2C066B6-A8A2-44F0-BC56-7E8D81188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719CA8-69EE-4199-8F58-AF0D12C21D9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18833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2EA4FF-1BDF-46C9-8D3D-F1545D964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2330C7E-578E-4D22-B3EF-EDBB40523D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C6C69F0-50CE-4D29-A771-A7C13E4FC4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F3B6322-F611-4608-B7FD-12BD3C00E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C33B6E4-8405-4473-A8DA-E01327D5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B1FCACA-ECBB-4E2F-8365-F9A7177B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26D2D9-747B-48D3-ABCD-7812E6DECD1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04898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444ACE5-7095-4DF0-892B-CFAE703CB4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das Titelformat zu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51F7798-DE0F-48A9-B1C0-32A975DF82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die Formate des Vorlagentextes zu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85BE288-310E-4B63-BD40-D98718D2F24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endParaRPr lang="de-DE" altLang="de-D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E95332D-8CC9-4DB7-84B1-62B8E59D5B6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endParaRPr lang="de-DE" altLang="de-DE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61634E7-47CA-43E1-9E29-EF026C1C9FE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fld id="{2E537CCC-FA55-4AE8-9640-2160F3B66D78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sy.de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.w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B910D1EE-C07F-47AF-97AA-573E3E6CC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717675"/>
            <a:ext cx="35814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600"/>
              <a:t>Overall structure, monomer :</a:t>
            </a:r>
            <a:endParaRPr lang="de-DE" altLang="de-DE" sz="1600" b="0"/>
          </a:p>
          <a:p>
            <a:r>
              <a:rPr lang="de-DE" altLang="de-DE" sz="1600" b="0"/>
              <a:t>- three domains, with </a:t>
            </a:r>
            <a:r>
              <a:rPr lang="de-DE" altLang="de-DE" sz="1600" b="0" i="1"/>
              <a:t>Sc</a:t>
            </a:r>
            <a:r>
              <a:rPr lang="de-DE" altLang="de-DE" sz="1600" b="0"/>
              <a:t>PDC  </a:t>
            </a:r>
          </a:p>
          <a:p>
            <a:r>
              <a:rPr lang="de-DE" altLang="de-DE" sz="1600" b="0"/>
              <a:t>  topology</a:t>
            </a:r>
          </a:p>
          <a:p>
            <a:endParaRPr lang="de-DE" altLang="de-DE" sz="1600" b="0"/>
          </a:p>
        </p:txBody>
      </p:sp>
      <p:pic>
        <p:nvPicPr>
          <p:cNvPr id="21507" name="Picture 3" descr="28">
            <a:extLst>
              <a:ext uri="{FF2B5EF4-FFF2-40B4-BE49-F238E27FC236}">
                <a16:creationId xmlns:a16="http://schemas.microsoft.com/office/drawing/2014/main" id="{BA6DCEF5-AD8C-445E-9832-2F706743C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3" y="1484313"/>
            <a:ext cx="54737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4">
            <a:extLst>
              <a:ext uri="{FF2B5EF4-FFF2-40B4-BE49-F238E27FC236}">
                <a16:creationId xmlns:a16="http://schemas.microsoft.com/office/drawing/2014/main" id="{2CE1477D-CE94-48DF-B6AE-E8DADB9C9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"/>
            <a:ext cx="91106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3200" b="0" i="1"/>
              <a:t>Kl</a:t>
            </a:r>
            <a:r>
              <a:rPr lang="de-DE" altLang="de-DE" sz="3200" b="0"/>
              <a:t>PDC crystal structure - results</a:t>
            </a:r>
          </a:p>
        </p:txBody>
      </p:sp>
      <p:sp>
        <p:nvSpPr>
          <p:cNvPr id="21509" name="Rectangle 5">
            <a:extLst>
              <a:ext uri="{FF2B5EF4-FFF2-40B4-BE49-F238E27FC236}">
                <a16:creationId xmlns:a16="http://schemas.microsoft.com/office/drawing/2014/main" id="{23BA2C4F-7D0F-4893-8DB5-2743097E6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7050" y="5084763"/>
            <a:ext cx="1798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altLang="de-DE" sz="1600" b="0">
                <a:solidFill>
                  <a:schemeClr val="bg1"/>
                </a:solidFill>
                <a:cs typeface="Arial" panose="020B0604020202020204" pitchFamily="34" charset="0"/>
              </a:rPr>
              <a:t>α</a:t>
            </a:r>
            <a:r>
              <a:rPr lang="en-GB" altLang="de-DE" sz="1600" b="0">
                <a:solidFill>
                  <a:schemeClr val="bg1"/>
                </a:solidFill>
                <a:cs typeface="Courier New" panose="02070309020205020404" pitchFamily="49" charset="0"/>
              </a:rPr>
              <a:t>-domain: 2-187</a:t>
            </a:r>
            <a:endParaRPr lang="de-DE" altLang="de-DE" sz="1600" b="0">
              <a:solidFill>
                <a:schemeClr val="bg1"/>
              </a:solidFill>
            </a:endParaRPr>
          </a:p>
        </p:txBody>
      </p:sp>
      <p:sp>
        <p:nvSpPr>
          <p:cNvPr id="21510" name="Rectangle 6">
            <a:extLst>
              <a:ext uri="{FF2B5EF4-FFF2-40B4-BE49-F238E27FC236}">
                <a16:creationId xmlns:a16="http://schemas.microsoft.com/office/drawing/2014/main" id="{1034A0CC-56F9-481B-90C0-D7B940797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1628775"/>
            <a:ext cx="1944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altLang="de-DE" sz="1600" b="0">
                <a:solidFill>
                  <a:schemeClr val="bg1"/>
                </a:solidFill>
                <a:cs typeface="Arial" panose="020B0604020202020204" pitchFamily="34" charset="0"/>
              </a:rPr>
              <a:t>β</a:t>
            </a:r>
            <a:r>
              <a:rPr lang="en-GB" altLang="de-DE" sz="1600" b="0">
                <a:solidFill>
                  <a:schemeClr val="bg1"/>
                </a:solidFill>
                <a:cs typeface="Courier New" panose="02070309020205020404" pitchFamily="49" charset="0"/>
              </a:rPr>
              <a:t>-domain: 188-359</a:t>
            </a:r>
            <a:endParaRPr lang="de-DE" altLang="de-DE" sz="1600" b="0">
              <a:solidFill>
                <a:schemeClr val="bg1"/>
              </a:solidFill>
            </a:endParaRPr>
          </a:p>
        </p:txBody>
      </p:sp>
      <p:sp>
        <p:nvSpPr>
          <p:cNvPr id="21511" name="Rectangle 7">
            <a:extLst>
              <a:ext uri="{FF2B5EF4-FFF2-40B4-BE49-F238E27FC236}">
                <a16:creationId xmlns:a16="http://schemas.microsoft.com/office/drawing/2014/main" id="{E2AAE7E0-0EA8-4E81-84C5-E83B33C24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2420938"/>
            <a:ext cx="19097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altLang="de-DE" sz="1600" b="0">
                <a:solidFill>
                  <a:schemeClr val="bg1"/>
                </a:solidFill>
                <a:cs typeface="Arial" panose="020B0604020202020204" pitchFamily="34" charset="0"/>
              </a:rPr>
              <a:t>γ</a:t>
            </a:r>
            <a:r>
              <a:rPr lang="en-GB" altLang="de-DE" sz="1600" b="0">
                <a:solidFill>
                  <a:schemeClr val="bg1"/>
                </a:solidFill>
                <a:cs typeface="Courier New" panose="02070309020205020404" pitchFamily="49" charset="0"/>
              </a:rPr>
              <a:t>-domain: 360-556</a:t>
            </a:r>
            <a:endParaRPr lang="de-DE" altLang="de-DE" sz="1600" b="0">
              <a:solidFill>
                <a:schemeClr val="bg1"/>
              </a:solidFill>
            </a:endParaRPr>
          </a:p>
        </p:txBody>
      </p:sp>
      <p:grpSp>
        <p:nvGrpSpPr>
          <p:cNvPr id="21512" name="Group 8">
            <a:extLst>
              <a:ext uri="{FF2B5EF4-FFF2-40B4-BE49-F238E27FC236}">
                <a16:creationId xmlns:a16="http://schemas.microsoft.com/office/drawing/2014/main" id="{623F21F9-9DBB-489D-AF0E-34C9D7E2243A}"/>
              </a:ext>
            </a:extLst>
          </p:cNvPr>
          <p:cNvGrpSpPr>
            <a:grpSpLocks/>
          </p:cNvGrpSpPr>
          <p:nvPr/>
        </p:nvGrpSpPr>
        <p:grpSpPr bwMode="auto">
          <a:xfrm>
            <a:off x="5795963" y="2924175"/>
            <a:ext cx="971550" cy="3349625"/>
            <a:chOff x="3651" y="1842"/>
            <a:chExt cx="612" cy="2110"/>
          </a:xfrm>
        </p:grpSpPr>
        <p:sp>
          <p:nvSpPr>
            <p:cNvPr id="21513" name="Oval 9">
              <a:extLst>
                <a:ext uri="{FF2B5EF4-FFF2-40B4-BE49-F238E27FC236}">
                  <a16:creationId xmlns:a16="http://schemas.microsoft.com/office/drawing/2014/main" id="{FD95ABE2-E1B7-44F4-B71E-5BC4EC254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1" y="1842"/>
              <a:ext cx="340" cy="34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14" name="Oval 10">
              <a:extLst>
                <a:ext uri="{FF2B5EF4-FFF2-40B4-BE49-F238E27FC236}">
                  <a16:creationId xmlns:a16="http://schemas.microsoft.com/office/drawing/2014/main" id="{9FE49196-B678-40F0-9EB8-CAE418160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3" y="3612"/>
              <a:ext cx="340" cy="34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1515" name="Rectangle 11">
            <a:extLst>
              <a:ext uri="{FF2B5EF4-FFF2-40B4-BE49-F238E27FC236}">
                <a16:creationId xmlns:a16="http://schemas.microsoft.com/office/drawing/2014/main" id="{45F114CC-5DAF-48C9-8F1B-8425D1CD6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165475"/>
            <a:ext cx="35814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600"/>
              <a:t>Superposition of monomers </a:t>
            </a:r>
          </a:p>
          <a:p>
            <a:r>
              <a:rPr lang="de-DE" altLang="de-DE" sz="1600"/>
              <a:t>(open-closed):</a:t>
            </a:r>
          </a:p>
          <a:p>
            <a:r>
              <a:rPr lang="de-DE" altLang="de-DE" sz="1600" b="0"/>
              <a:t>- </a:t>
            </a:r>
            <a:r>
              <a:rPr lang="en-GB" altLang="de-DE" sz="1600" b="0"/>
              <a:t>0.8 </a:t>
            </a:r>
            <a:r>
              <a:rPr lang="fi-FI" altLang="de-DE" sz="1600" b="0"/>
              <a:t>Å</a:t>
            </a:r>
            <a:r>
              <a:rPr lang="de-DE" altLang="de-DE" sz="1600" b="0"/>
              <a:t> </a:t>
            </a:r>
            <a:r>
              <a:rPr lang="en-GB" altLang="de-DE" sz="1600" b="0"/>
              <a:t>deviation in </a:t>
            </a:r>
            <a:r>
              <a:rPr lang="el-GR" altLang="de-DE" sz="1600" b="0">
                <a:cs typeface="Arial" panose="020B0604020202020204" pitchFamily="34" charset="0"/>
              </a:rPr>
              <a:t>α</a:t>
            </a:r>
            <a:r>
              <a:rPr lang="en-GB" altLang="de-DE" sz="1600" b="0"/>
              <a:t>- and </a:t>
            </a:r>
            <a:r>
              <a:rPr lang="el-GR" altLang="de-DE" sz="1600" b="0">
                <a:cs typeface="Arial" panose="020B0604020202020204" pitchFamily="34" charset="0"/>
              </a:rPr>
              <a:t>γ</a:t>
            </a:r>
            <a:r>
              <a:rPr lang="en-GB" altLang="de-DE" sz="1600" b="0"/>
              <a:t>-domain</a:t>
            </a:r>
            <a:endParaRPr lang="de-DE" altLang="de-DE" sz="1600" b="0"/>
          </a:p>
          <a:p>
            <a:r>
              <a:rPr lang="fi-FI" altLang="de-DE" sz="1600" b="0"/>
              <a:t>- </a:t>
            </a:r>
            <a:r>
              <a:rPr lang="en-GB" altLang="de-DE" sz="1600" b="0"/>
              <a:t>3 </a:t>
            </a:r>
            <a:r>
              <a:rPr lang="fi-FI" altLang="de-DE" sz="1600" b="0"/>
              <a:t>Å</a:t>
            </a:r>
            <a:r>
              <a:rPr lang="de-DE" altLang="de-DE" sz="1600" b="0"/>
              <a:t> in</a:t>
            </a:r>
            <a:r>
              <a:rPr lang="fi-FI" altLang="de-DE" sz="1600" b="0"/>
              <a:t> </a:t>
            </a:r>
            <a:r>
              <a:rPr lang="el-GR" altLang="de-DE" sz="1600" b="0">
                <a:cs typeface="Arial" panose="020B0604020202020204" pitchFamily="34" charset="0"/>
              </a:rPr>
              <a:t>β</a:t>
            </a:r>
            <a:r>
              <a:rPr lang="en-GB" altLang="de-DE" sz="1600" b="0"/>
              <a:t>-domain</a:t>
            </a:r>
            <a:endParaRPr lang="de-DE" altLang="de-DE" sz="1600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2000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>
            <a:extLst>
              <a:ext uri="{FF2B5EF4-FFF2-40B4-BE49-F238E27FC236}">
                <a16:creationId xmlns:a16="http://schemas.microsoft.com/office/drawing/2014/main" id="{F98265BF-6536-43D8-86A5-C441F3742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057400"/>
            <a:ext cx="33670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600"/>
              <a:t>Superposition of dimers:</a:t>
            </a:r>
          </a:p>
          <a:p>
            <a:r>
              <a:rPr lang="de-DE" altLang="de-DE" sz="1600" b="0"/>
              <a:t>- </a:t>
            </a:r>
            <a:r>
              <a:rPr lang="en-GB" altLang="de-DE" sz="1600" b="0"/>
              <a:t>4 </a:t>
            </a:r>
            <a:r>
              <a:rPr lang="fi-FI" altLang="de-DE" sz="1600" b="0"/>
              <a:t>Å</a:t>
            </a:r>
            <a:r>
              <a:rPr lang="de-DE" altLang="de-DE" sz="1600" b="0"/>
              <a:t> </a:t>
            </a:r>
            <a:r>
              <a:rPr lang="en-GB" altLang="de-DE" sz="1600" b="0"/>
              <a:t>deviation </a:t>
            </a:r>
            <a:r>
              <a:rPr lang="de-DE" altLang="de-DE" sz="1600" b="0"/>
              <a:t>in </a:t>
            </a:r>
            <a:r>
              <a:rPr lang="el-GR" altLang="de-DE" sz="1600" b="0">
                <a:cs typeface="Arial" panose="020B0604020202020204" pitchFamily="34" charset="0"/>
              </a:rPr>
              <a:t>β</a:t>
            </a:r>
            <a:r>
              <a:rPr lang="en-GB" altLang="de-DE" sz="1600" b="0"/>
              <a:t>-domain</a:t>
            </a:r>
            <a:endParaRPr lang="fi-FI" altLang="de-DE" sz="1600" b="0"/>
          </a:p>
          <a:p>
            <a:endParaRPr lang="de-DE" altLang="de-DE" sz="1600" b="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7B4A79DF-5FE2-4205-8827-FB36A3938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"/>
            <a:ext cx="91106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3200" b="0"/>
              <a:t>Substrate activation</a:t>
            </a:r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09EE506E-58ED-4741-8E5A-09E6977A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6276975"/>
            <a:ext cx="55800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600" b="0" i="1">
                <a:solidFill>
                  <a:srgbClr val="DDDDDD"/>
                </a:solidFill>
              </a:rPr>
              <a:t>Kl</a:t>
            </a:r>
            <a:r>
              <a:rPr lang="de-DE" altLang="de-DE" sz="1600" b="0">
                <a:solidFill>
                  <a:srgbClr val="DDDDDD"/>
                </a:solidFill>
              </a:rPr>
              <a:t>PDC, </a:t>
            </a:r>
            <a:r>
              <a:rPr lang="de-DE" altLang="de-DE" sz="1600" b="0" i="1">
                <a:solidFill>
                  <a:srgbClr val="FF0000"/>
                </a:solidFill>
              </a:rPr>
              <a:t>Sc</a:t>
            </a:r>
            <a:r>
              <a:rPr lang="de-DE" altLang="de-DE" sz="1600" b="0">
                <a:solidFill>
                  <a:srgbClr val="FF0000"/>
                </a:solidFill>
              </a:rPr>
              <a:t>PDC, </a:t>
            </a:r>
            <a:r>
              <a:rPr lang="de-DE" altLang="de-DE" sz="1600" b="0">
                <a:solidFill>
                  <a:schemeClr val="accent2"/>
                </a:solidFill>
              </a:rPr>
              <a:t>activated </a:t>
            </a:r>
            <a:r>
              <a:rPr lang="de-DE" altLang="de-DE" sz="1600" b="0" i="1">
                <a:solidFill>
                  <a:schemeClr val="accent2"/>
                </a:solidFill>
              </a:rPr>
              <a:t>Sc</a:t>
            </a:r>
            <a:r>
              <a:rPr lang="de-DE" altLang="de-DE" sz="1600" b="0">
                <a:solidFill>
                  <a:schemeClr val="accent2"/>
                </a:solidFill>
              </a:rPr>
              <a:t>PDC</a:t>
            </a:r>
            <a:endParaRPr lang="de-DE" altLang="de-DE" sz="1600" b="0">
              <a:solidFill>
                <a:srgbClr val="99FF33"/>
              </a:solidFill>
            </a:endParaRPr>
          </a:p>
        </p:txBody>
      </p:sp>
      <p:pic>
        <p:nvPicPr>
          <p:cNvPr id="23557" name="000.avi">
            <a:hlinkClick r:id="" action="ppaction://media"/>
            <a:extLst>
              <a:ext uri="{FF2B5EF4-FFF2-40B4-BE49-F238E27FC236}">
                <a16:creationId xmlns:a16="http://schemas.microsoft.com/office/drawing/2014/main" id="{32C22F4C-7B07-403D-888E-B9BA66523004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484313"/>
            <a:ext cx="5578475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235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55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5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5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D81E72F0-3BFF-44F2-9193-C1B9FFF17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"/>
            <a:ext cx="91106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3200" b="0"/>
              <a:t>Substrate activation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63ABA3DB-8B9B-4E36-9C4D-FDE196567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717675"/>
            <a:ext cx="7732713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600"/>
              <a:t>Open and halve side closed confor-</a:t>
            </a:r>
          </a:p>
          <a:p>
            <a:r>
              <a:rPr lang="de-DE" altLang="de-DE" sz="1600"/>
              <a:t>mation of the unactivated PDC's:</a:t>
            </a:r>
          </a:p>
          <a:p>
            <a:endParaRPr lang="de-DE" altLang="de-DE" sz="1600" b="0"/>
          </a:p>
          <a:p>
            <a:endParaRPr lang="de-DE" altLang="de-DE" sz="1600" b="0"/>
          </a:p>
          <a:p>
            <a:endParaRPr lang="de-DE" altLang="de-DE" sz="1600" b="0"/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EA532B09-E5FE-4ED8-98CD-31E6B96EC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3022600"/>
            <a:ext cx="3779837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 b="0">
                <a:cs typeface="Courier New" panose="02070309020205020404" pitchFamily="49" charset="0"/>
              </a:rPr>
              <a:t>steady-state: open-halve side closed </a:t>
            </a:r>
          </a:p>
          <a:p>
            <a:r>
              <a:rPr lang="de-DE" altLang="de-DE" sz="1600" b="0">
                <a:cs typeface="Courier New" panose="02070309020205020404" pitchFamily="49" charset="0"/>
              </a:rPr>
              <a:t>                     conformation (unactivated </a:t>
            </a:r>
          </a:p>
          <a:p>
            <a:r>
              <a:rPr lang="de-DE" altLang="de-DE" sz="1600" b="0">
                <a:cs typeface="Courier New" panose="02070309020205020404" pitchFamily="49" charset="0"/>
              </a:rPr>
              <a:t>                     PDC)</a:t>
            </a:r>
          </a:p>
          <a:p>
            <a:endParaRPr lang="de-DE" altLang="de-DE" sz="1600" b="0">
              <a:cs typeface="Courier New" panose="02070309020205020404" pitchFamily="49" charset="0"/>
            </a:endParaRPr>
          </a:p>
          <a:p>
            <a:r>
              <a:rPr lang="de-DE" altLang="de-DE" sz="1600" b="0" i="1">
                <a:cs typeface="Courier New" panose="02070309020205020404" pitchFamily="49" charset="0"/>
              </a:rPr>
              <a:t>Kl</a:t>
            </a:r>
            <a:r>
              <a:rPr lang="de-DE" altLang="de-DE" sz="1600" b="0">
                <a:cs typeface="Courier New" panose="02070309020205020404" pitchFamily="49" charset="0"/>
              </a:rPr>
              <a:t>PDC=halve side closed</a:t>
            </a:r>
          </a:p>
          <a:p>
            <a:r>
              <a:rPr lang="de-DE" altLang="de-DE" sz="1600" b="0" i="1">
                <a:cs typeface="Courier New" panose="02070309020205020404" pitchFamily="49" charset="0"/>
              </a:rPr>
              <a:t>Sc</a:t>
            </a:r>
            <a:r>
              <a:rPr lang="de-DE" altLang="de-DE" sz="1600" b="0">
                <a:cs typeface="Courier New" panose="02070309020205020404" pitchFamily="49" charset="0"/>
              </a:rPr>
              <a:t>PDC=complete open</a:t>
            </a:r>
          </a:p>
          <a:p>
            <a:endParaRPr lang="de-DE" altLang="de-DE" sz="1600" b="0">
              <a:cs typeface="Courier New" panose="02070309020205020404" pitchFamily="49" charset="0"/>
            </a:endParaRPr>
          </a:p>
        </p:txBody>
      </p:sp>
      <p:sp>
        <p:nvSpPr>
          <p:cNvPr id="25605" name="Rectangle 5">
            <a:extLst>
              <a:ext uri="{FF2B5EF4-FFF2-40B4-BE49-F238E27FC236}">
                <a16:creationId xmlns:a16="http://schemas.microsoft.com/office/drawing/2014/main" id="{0E8DE19F-792B-44A2-9A60-0B16B3286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343150"/>
            <a:ext cx="40592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600" b="0"/>
              <a:t>kinetic data:</a:t>
            </a:r>
          </a:p>
          <a:p>
            <a:endParaRPr lang="de-DE" altLang="de-DE" sz="1600" b="0"/>
          </a:p>
        </p:txBody>
      </p:sp>
      <p:grpSp>
        <p:nvGrpSpPr>
          <p:cNvPr id="25606" name="Group 6">
            <a:extLst>
              <a:ext uri="{FF2B5EF4-FFF2-40B4-BE49-F238E27FC236}">
                <a16:creationId xmlns:a16="http://schemas.microsoft.com/office/drawing/2014/main" id="{45BD5D6E-0315-4BB2-8978-D8E74A981FEC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4649788"/>
            <a:ext cx="4983162" cy="1803400"/>
            <a:chOff x="113" y="2614"/>
            <a:chExt cx="3139" cy="1136"/>
          </a:xfrm>
        </p:grpSpPr>
        <p:sp>
          <p:nvSpPr>
            <p:cNvPr id="25607" name="Line 7">
              <a:extLst>
                <a:ext uri="{FF2B5EF4-FFF2-40B4-BE49-F238E27FC236}">
                  <a16:creationId xmlns:a16="http://schemas.microsoft.com/office/drawing/2014/main" id="{77D9ED59-3D68-4151-B345-0CC2EE2DAC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9" y="3022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608" name="Rectangle 8">
              <a:extLst>
                <a:ext uri="{FF2B5EF4-FFF2-40B4-BE49-F238E27FC236}">
                  <a16:creationId xmlns:a16="http://schemas.microsoft.com/office/drawing/2014/main" id="{ACE7FEE5-545F-418B-B9B7-DC380F2381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" y="2614"/>
              <a:ext cx="3139" cy="1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de-DE" altLang="de-DE" sz="1600" b="0">
                <a:cs typeface="Courier New" panose="02070309020205020404" pitchFamily="49" charset="0"/>
              </a:endParaRPr>
            </a:p>
            <a:p>
              <a:r>
                <a:rPr lang="de-DE" altLang="de-DE" sz="1600" b="0">
                  <a:cs typeface="Courier New" panose="02070309020205020404" pitchFamily="49" charset="0"/>
                </a:rPr>
                <a:t>k</a:t>
              </a:r>
              <a:r>
                <a:rPr lang="de-DE" altLang="de-DE" sz="1600" b="0" baseline="-30000">
                  <a:cs typeface="Courier New" panose="02070309020205020404" pitchFamily="49" charset="0"/>
                </a:rPr>
                <a:t>iso</a:t>
              </a:r>
              <a:r>
                <a:rPr lang="de-DE" altLang="de-DE" sz="1600" b="0">
                  <a:cs typeface="Courier New" panose="02070309020205020404" pitchFamily="49" charset="0"/>
                </a:rPr>
                <a:t> </a:t>
              </a:r>
              <a:r>
                <a:rPr lang="de-DE" altLang="de-DE" sz="1600" b="0" i="1">
                  <a:cs typeface="Courier New" panose="02070309020205020404" pitchFamily="49" charset="0"/>
                </a:rPr>
                <a:t>Sc</a:t>
              </a:r>
              <a:r>
                <a:rPr lang="de-DE" altLang="de-DE" sz="1600" b="0">
                  <a:cs typeface="Courier New" panose="02070309020205020404" pitchFamily="49" charset="0"/>
                </a:rPr>
                <a:t>PDC&gt;</a:t>
              </a:r>
              <a:r>
                <a:rPr lang="de-DE" altLang="de-DE" sz="1600" b="0"/>
                <a:t> </a:t>
              </a:r>
              <a:r>
                <a:rPr lang="de-DE" altLang="de-DE" sz="1600" b="0">
                  <a:cs typeface="Courier New" panose="02070309020205020404" pitchFamily="49" charset="0"/>
                </a:rPr>
                <a:t>k</a:t>
              </a:r>
              <a:r>
                <a:rPr lang="de-DE" altLang="de-DE" sz="1600" b="0" baseline="-30000">
                  <a:cs typeface="Courier New" panose="02070309020205020404" pitchFamily="49" charset="0"/>
                </a:rPr>
                <a:t>iso</a:t>
              </a:r>
              <a:r>
                <a:rPr lang="de-DE" altLang="de-DE" sz="1600" b="0">
                  <a:cs typeface="Courier New" panose="02070309020205020404" pitchFamily="49" charset="0"/>
                </a:rPr>
                <a:t> </a:t>
              </a:r>
              <a:r>
                <a:rPr lang="de-DE" altLang="de-DE" sz="1600" b="0" i="1">
                  <a:cs typeface="Courier New" panose="02070309020205020404" pitchFamily="49" charset="0"/>
                </a:rPr>
                <a:t>Kl</a:t>
              </a:r>
              <a:r>
                <a:rPr lang="de-DE" altLang="de-DE" sz="1600" b="0">
                  <a:cs typeface="Courier New" panose="02070309020205020404" pitchFamily="49" charset="0"/>
                </a:rPr>
                <a:t>PDC</a:t>
              </a:r>
            </a:p>
            <a:p>
              <a:endParaRPr lang="de-DE" altLang="de-DE" sz="1600" b="0">
                <a:cs typeface="Courier New" panose="02070309020205020404" pitchFamily="49" charset="0"/>
              </a:endParaRPr>
            </a:p>
            <a:p>
              <a:endParaRPr lang="de-DE" altLang="de-DE" sz="1600" b="0">
                <a:cs typeface="Courier New" panose="02070309020205020404" pitchFamily="49" charset="0"/>
              </a:endParaRPr>
            </a:p>
            <a:p>
              <a:endParaRPr lang="de-DE" altLang="de-DE" sz="1600" b="0">
                <a:cs typeface="Courier New" panose="02070309020205020404" pitchFamily="49" charset="0"/>
              </a:endParaRPr>
            </a:p>
            <a:p>
              <a:r>
                <a:rPr lang="de-DE" altLang="de-DE" sz="1600" b="0">
                  <a:cs typeface="Courier New" panose="02070309020205020404" pitchFamily="49" charset="0"/>
                </a:rPr>
                <a:t>fast steady-state eqilibration (open-halve side closed)</a:t>
              </a:r>
            </a:p>
            <a:p>
              <a:r>
                <a:rPr lang="de-DE" altLang="de-DE" sz="1600" b="0">
                  <a:cs typeface="Courier New" panose="02070309020205020404" pitchFamily="49" charset="0"/>
                </a:rPr>
                <a:t>(allmost) no influence to substrate activation</a:t>
              </a:r>
            </a:p>
          </p:txBody>
        </p:sp>
      </p:grpSp>
      <p:graphicFrame>
        <p:nvGraphicFramePr>
          <p:cNvPr id="25609" name="Group 9">
            <a:extLst>
              <a:ext uri="{FF2B5EF4-FFF2-40B4-BE49-F238E27FC236}">
                <a16:creationId xmlns:a16="http://schemas.microsoft.com/office/drawing/2014/main" id="{1BBEA49B-FFEE-441F-9A6D-FCAC03F35FBB}"/>
              </a:ext>
            </a:extLst>
          </p:cNvPr>
          <p:cNvGraphicFramePr>
            <a:graphicFrameLocks noGrp="1"/>
          </p:cNvGraphicFramePr>
          <p:nvPr/>
        </p:nvGraphicFramePr>
        <p:xfrm>
          <a:off x="4284663" y="2122488"/>
          <a:ext cx="4608512" cy="3017520"/>
        </p:xfrm>
        <a:graphic>
          <a:graphicData uri="http://schemas.openxmlformats.org/drawingml/2006/table">
            <a:tbl>
              <a:tblPr/>
              <a:tblGrid>
                <a:gridCol w="2160587">
                  <a:extLst>
                    <a:ext uri="{9D8B030D-6E8A-4147-A177-3AD203B41FA5}">
                      <a16:colId xmlns:a16="http://schemas.microsoft.com/office/drawing/2014/main" val="2945743885"/>
                    </a:ext>
                  </a:extLst>
                </a:gridCol>
                <a:gridCol w="1223963">
                  <a:extLst>
                    <a:ext uri="{9D8B030D-6E8A-4147-A177-3AD203B41FA5}">
                      <a16:colId xmlns:a16="http://schemas.microsoft.com/office/drawing/2014/main" val="961038962"/>
                    </a:ext>
                  </a:extLst>
                </a:gridCol>
                <a:gridCol w="1223962">
                  <a:extLst>
                    <a:ext uri="{9D8B030D-6E8A-4147-A177-3AD203B41FA5}">
                      <a16:colId xmlns:a16="http://schemas.microsoft.com/office/drawing/2014/main" val="1848203915"/>
                    </a:ext>
                  </a:extLst>
                </a:gridCol>
              </a:tblGrid>
              <a:tr h="1285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Kl</a:t>
                      </a: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PDC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Sc</a:t>
                      </a: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PDC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47782"/>
                  </a:ext>
                </a:extLst>
              </a:tr>
              <a:tr h="227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temperature in °C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7133760"/>
                  </a:ext>
                </a:extLst>
              </a:tr>
              <a:tr h="228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6.0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6.0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4331073"/>
                  </a:ext>
                </a:extLst>
              </a:tr>
              <a:tr h="227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</a:t>
                      </a:r>
                      <a:r>
                        <a:rPr kumimoji="0" lang="en-GB" altLang="de-DE" sz="16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0.5</a:t>
                      </a: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in mM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2.28</a:t>
                      </a:r>
                      <a:endParaRPr kumimoji="0" lang="en-US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1.56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117931"/>
                  </a:ext>
                </a:extLst>
              </a:tr>
              <a:tr h="227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K</a:t>
                      </a:r>
                      <a:r>
                        <a:rPr kumimoji="0" lang="en-GB" altLang="de-DE" sz="16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in mM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172.9</a:t>
                      </a:r>
                      <a:r>
                        <a:rPr kumimoji="0" lang="en-US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±16.6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170.0</a:t>
                      </a:r>
                      <a:r>
                        <a:rPr kumimoji="0" lang="en-US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±14.8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3241057"/>
                  </a:ext>
                </a:extLst>
              </a:tr>
              <a:tr h="227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k</a:t>
                      </a:r>
                      <a:r>
                        <a:rPr kumimoji="0" lang="en-GB" altLang="de-DE" sz="16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iso</a:t>
                      </a: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in s</a:t>
                      </a:r>
                      <a:r>
                        <a:rPr kumimoji="0" lang="en-GB" altLang="de-DE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-1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1.43</a:t>
                      </a:r>
                      <a:r>
                        <a:rPr kumimoji="0" lang="en-US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±0.09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1.77</a:t>
                      </a:r>
                      <a:r>
                        <a:rPr kumimoji="0" lang="en-US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±0.25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885304"/>
                  </a:ext>
                </a:extLst>
              </a:tr>
              <a:tr h="227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k</a:t>
                      </a:r>
                      <a:r>
                        <a:rPr kumimoji="0" lang="en-GB" altLang="de-DE" sz="16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-iso</a:t>
                      </a: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in s</a:t>
                      </a:r>
                      <a:r>
                        <a:rPr kumimoji="0" lang="en-GB" altLang="de-DE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-1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0.08</a:t>
                      </a:r>
                      <a:r>
                        <a:rPr kumimoji="0" lang="en-US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±0.06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0.12</a:t>
                      </a:r>
                      <a:r>
                        <a:rPr kumimoji="0" lang="en-US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±0.05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7657712"/>
                  </a:ext>
                </a:extLst>
              </a:tr>
              <a:tr h="227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K</a:t>
                      </a:r>
                      <a:r>
                        <a:rPr kumimoji="0" lang="en-GB" altLang="de-DE" sz="16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in mM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0.60</a:t>
                      </a:r>
                      <a:r>
                        <a:rPr kumimoji="0" lang="en-US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±0.79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0.76</a:t>
                      </a:r>
                      <a:r>
                        <a:rPr kumimoji="0" lang="en-US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±0.78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3878029"/>
                  </a:ext>
                </a:extLst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k</a:t>
                      </a:r>
                      <a:r>
                        <a:rPr kumimoji="0" lang="en-GB" altLang="de-DE" sz="16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cat</a:t>
                      </a: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(monomer) in s</a:t>
                      </a:r>
                      <a:r>
                        <a:rPr kumimoji="0" lang="en-GB" altLang="de-DE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-1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47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38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6086641"/>
                  </a:ext>
                </a:extLst>
              </a:tr>
            </a:tbl>
          </a:graphicData>
        </a:graphic>
      </p:graphicFrame>
      <p:sp>
        <p:nvSpPr>
          <p:cNvPr id="25651" name="Rectangle 51">
            <a:extLst>
              <a:ext uri="{FF2B5EF4-FFF2-40B4-BE49-F238E27FC236}">
                <a16:creationId xmlns:a16="http://schemas.microsoft.com/office/drawing/2014/main" id="{164ED61A-58E9-4558-9618-DCA0B1F99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5143500"/>
            <a:ext cx="39116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GB" altLang="de-DE" sz="1400" b="0" baseline="30000"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GB" altLang="de-DE" sz="1400" b="0">
                <a:ea typeface="Times New Roman" panose="02020603050405020304" pitchFamily="18" charset="0"/>
                <a:cs typeface="Arial" panose="020B0604020202020204" pitchFamily="34" charset="0"/>
              </a:rPr>
              <a:t>) calculated from v/S plots </a:t>
            </a:r>
            <a:endParaRPr lang="de-DE" altLang="de-DE" sz="1400" b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hangingPunct="0"/>
            <a:r>
              <a:rPr lang="en-GB" altLang="de-DE" sz="1400" b="0" baseline="30000"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GB" altLang="de-DE" sz="1400" b="0">
                <a:ea typeface="Times New Roman" panose="02020603050405020304" pitchFamily="18" charset="0"/>
                <a:cs typeface="Arial" panose="020B0604020202020204" pitchFamily="34" charset="0"/>
              </a:rPr>
              <a:t>) calculated from stopped flow progress curves</a:t>
            </a:r>
            <a:endParaRPr lang="en-GB" altLang="de-DE" sz="1400" b="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5652" name="Group 52">
            <a:extLst>
              <a:ext uri="{FF2B5EF4-FFF2-40B4-BE49-F238E27FC236}">
                <a16:creationId xmlns:a16="http://schemas.microsoft.com/office/drawing/2014/main" id="{4D75DB20-866D-4DED-B4C6-18B0FF0F1AA8}"/>
              </a:ext>
            </a:extLst>
          </p:cNvPr>
          <p:cNvGraphicFramePr>
            <a:graphicFrameLocks noGrp="1"/>
          </p:cNvGraphicFramePr>
          <p:nvPr/>
        </p:nvGraphicFramePr>
        <p:xfrm>
          <a:off x="4284663" y="2122488"/>
          <a:ext cx="4608512" cy="3017520"/>
        </p:xfrm>
        <a:graphic>
          <a:graphicData uri="http://schemas.openxmlformats.org/drawingml/2006/table">
            <a:tbl>
              <a:tblPr/>
              <a:tblGrid>
                <a:gridCol w="2160587">
                  <a:extLst>
                    <a:ext uri="{9D8B030D-6E8A-4147-A177-3AD203B41FA5}">
                      <a16:colId xmlns:a16="http://schemas.microsoft.com/office/drawing/2014/main" val="2169381897"/>
                    </a:ext>
                  </a:extLst>
                </a:gridCol>
                <a:gridCol w="1223963">
                  <a:extLst>
                    <a:ext uri="{9D8B030D-6E8A-4147-A177-3AD203B41FA5}">
                      <a16:colId xmlns:a16="http://schemas.microsoft.com/office/drawing/2014/main" val="2433238403"/>
                    </a:ext>
                  </a:extLst>
                </a:gridCol>
                <a:gridCol w="1223962">
                  <a:extLst>
                    <a:ext uri="{9D8B030D-6E8A-4147-A177-3AD203B41FA5}">
                      <a16:colId xmlns:a16="http://schemas.microsoft.com/office/drawing/2014/main" val="2210989441"/>
                    </a:ext>
                  </a:extLst>
                </a:gridCol>
              </a:tblGrid>
              <a:tr h="1285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Kl</a:t>
                      </a: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PDC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Sc</a:t>
                      </a: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PDC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3111930"/>
                  </a:ext>
                </a:extLst>
              </a:tr>
              <a:tr h="227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temperature in °C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872749"/>
                  </a:ext>
                </a:extLst>
              </a:tr>
              <a:tr h="228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6.0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6.0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9296105"/>
                  </a:ext>
                </a:extLst>
              </a:tr>
              <a:tr h="227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</a:t>
                      </a:r>
                      <a:r>
                        <a:rPr kumimoji="0" lang="en-GB" altLang="de-DE" sz="16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0.5</a:t>
                      </a: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in mM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2.28</a:t>
                      </a:r>
                      <a:endParaRPr kumimoji="0" lang="en-US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1.56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598634"/>
                  </a:ext>
                </a:extLst>
              </a:tr>
              <a:tr h="227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K</a:t>
                      </a:r>
                      <a:r>
                        <a:rPr kumimoji="0" lang="en-GB" altLang="de-DE" sz="16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in mM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172.9</a:t>
                      </a:r>
                      <a:r>
                        <a:rPr kumimoji="0" lang="en-US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±16.6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170.0</a:t>
                      </a:r>
                      <a:r>
                        <a:rPr kumimoji="0" lang="en-US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±14.8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7899675"/>
                  </a:ext>
                </a:extLst>
              </a:tr>
              <a:tr h="227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k</a:t>
                      </a:r>
                      <a:r>
                        <a:rPr kumimoji="0" lang="en-GB" altLang="de-DE" sz="16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iso</a:t>
                      </a: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in s</a:t>
                      </a:r>
                      <a:r>
                        <a:rPr kumimoji="0" lang="en-GB" altLang="de-DE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-1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1.43</a:t>
                      </a:r>
                      <a:r>
                        <a:rPr kumimoji="0" lang="en-US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±0.09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1.77</a:t>
                      </a:r>
                      <a:r>
                        <a:rPr kumimoji="0" lang="en-US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±0.25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935909"/>
                  </a:ext>
                </a:extLst>
              </a:tr>
              <a:tr h="227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k</a:t>
                      </a:r>
                      <a:r>
                        <a:rPr kumimoji="0" lang="en-GB" altLang="de-DE" sz="16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-iso</a:t>
                      </a: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in s</a:t>
                      </a:r>
                      <a:r>
                        <a:rPr kumimoji="0" lang="en-GB" altLang="de-DE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-1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0.08</a:t>
                      </a:r>
                      <a:r>
                        <a:rPr kumimoji="0" lang="en-US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±0.06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0.12</a:t>
                      </a:r>
                      <a:r>
                        <a:rPr kumimoji="0" lang="en-US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±0.05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417529"/>
                  </a:ext>
                </a:extLst>
              </a:tr>
              <a:tr h="227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K</a:t>
                      </a:r>
                      <a:r>
                        <a:rPr kumimoji="0" lang="en-GB" altLang="de-DE" sz="16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in mM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0.60</a:t>
                      </a:r>
                      <a:r>
                        <a:rPr kumimoji="0" lang="en-US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±0.79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0.76</a:t>
                      </a:r>
                      <a:r>
                        <a:rPr kumimoji="0" lang="en-US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±0.78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5291606"/>
                  </a:ext>
                </a:extLst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k</a:t>
                      </a:r>
                      <a:r>
                        <a:rPr kumimoji="0" lang="en-GB" altLang="de-DE" sz="16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cat</a:t>
                      </a: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(monomer) in s</a:t>
                      </a:r>
                      <a:r>
                        <a:rPr kumimoji="0" lang="en-GB" altLang="de-DE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-1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47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38</a:t>
                      </a:r>
                      <a:endParaRPr kumimoji="0" lang="en-GB" alt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734048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2000"/>
                                        <p:tgtEl>
                                          <p:spTgt spid="2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  <p:bldP spid="25605" grpId="0"/>
      <p:bldP spid="256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60">
            <a:extLst>
              <a:ext uri="{FF2B5EF4-FFF2-40B4-BE49-F238E27FC236}">
                <a16:creationId xmlns:a16="http://schemas.microsoft.com/office/drawing/2014/main" id="{B4F96E8C-1B47-48EA-8257-E91DFA79A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1484313"/>
            <a:ext cx="5578475" cy="480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Rectangle 3">
            <a:extLst>
              <a:ext uri="{FF2B5EF4-FFF2-40B4-BE49-F238E27FC236}">
                <a16:creationId xmlns:a16="http://schemas.microsoft.com/office/drawing/2014/main" id="{E3ABC4A4-6265-4C92-89DE-E66AD8AA9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"/>
            <a:ext cx="91106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3200" b="0"/>
              <a:t>Substrate activation</a:t>
            </a:r>
          </a:p>
        </p:txBody>
      </p:sp>
      <p:sp>
        <p:nvSpPr>
          <p:cNvPr id="27652" name="Line 4">
            <a:extLst>
              <a:ext uri="{FF2B5EF4-FFF2-40B4-BE49-F238E27FC236}">
                <a16:creationId xmlns:a16="http://schemas.microsoft.com/office/drawing/2014/main" id="{FFD070FA-BF73-4E58-B741-0F4C1B971F6E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6375" y="3500438"/>
            <a:ext cx="0" cy="252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27653" name="Group 5">
            <a:extLst>
              <a:ext uri="{FF2B5EF4-FFF2-40B4-BE49-F238E27FC236}">
                <a16:creationId xmlns:a16="http://schemas.microsoft.com/office/drawing/2014/main" id="{6AB24C5C-E02E-464E-B597-0CD631CCE3B5}"/>
              </a:ext>
            </a:extLst>
          </p:cNvPr>
          <p:cNvGrpSpPr>
            <a:grpSpLocks/>
          </p:cNvGrpSpPr>
          <p:nvPr/>
        </p:nvGrpSpPr>
        <p:grpSpPr bwMode="auto">
          <a:xfrm>
            <a:off x="3673475" y="1484313"/>
            <a:ext cx="6083300" cy="4883150"/>
            <a:chOff x="2314" y="935"/>
            <a:chExt cx="3832" cy="3076"/>
          </a:xfrm>
        </p:grpSpPr>
        <p:pic>
          <p:nvPicPr>
            <p:cNvPr id="27654" name="Picture 6" descr="59">
              <a:extLst>
                <a:ext uri="{FF2B5EF4-FFF2-40B4-BE49-F238E27FC236}">
                  <a16:creationId xmlns:a16="http://schemas.microsoft.com/office/drawing/2014/main" id="{9BCA6F3C-645F-405B-AF12-68BAA8F83C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" y="935"/>
              <a:ext cx="3514" cy="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655" name="Rectangle 7">
              <a:extLst>
                <a:ext uri="{FF2B5EF4-FFF2-40B4-BE49-F238E27FC236}">
                  <a16:creationId xmlns:a16="http://schemas.microsoft.com/office/drawing/2014/main" id="{792810FF-B447-4D75-8A7C-5A9436D71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1" y="2105"/>
              <a:ext cx="2285" cy="19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 altLang="de-DE" sz="1600">
                <a:solidFill>
                  <a:srgbClr val="FF0000"/>
                </a:solidFill>
              </a:endParaRPr>
            </a:p>
            <a:p>
              <a:endParaRPr lang="de-DE" altLang="de-DE" sz="1600">
                <a:solidFill>
                  <a:srgbClr val="FF0000"/>
                </a:solidFill>
              </a:endParaRPr>
            </a:p>
            <a:p>
              <a:r>
                <a:rPr lang="de-DE" altLang="de-DE" sz="1600">
                  <a:solidFill>
                    <a:srgbClr val="FF0000"/>
                  </a:solidFill>
                </a:rPr>
                <a:t>143</a:t>
              </a:r>
            </a:p>
            <a:p>
              <a:endParaRPr lang="de-DE" altLang="de-DE" sz="1600">
                <a:solidFill>
                  <a:srgbClr val="FF0000"/>
                </a:solidFill>
              </a:endParaRPr>
            </a:p>
            <a:p>
              <a:endParaRPr lang="de-DE" altLang="de-DE" sz="1600">
                <a:solidFill>
                  <a:srgbClr val="FF0000"/>
                </a:solidFill>
              </a:endParaRPr>
            </a:p>
            <a:p>
              <a:endParaRPr lang="de-DE" altLang="de-DE" sz="1600">
                <a:solidFill>
                  <a:srgbClr val="FF0000"/>
                </a:solidFill>
              </a:endParaRPr>
            </a:p>
            <a:p>
              <a:endParaRPr lang="de-DE" altLang="de-DE" sz="1600">
                <a:solidFill>
                  <a:srgbClr val="FF0000"/>
                </a:solidFill>
              </a:endParaRPr>
            </a:p>
            <a:p>
              <a:endParaRPr lang="de-DE" altLang="de-DE" sz="1600">
                <a:solidFill>
                  <a:srgbClr val="FF0000"/>
                </a:solidFill>
              </a:endParaRPr>
            </a:p>
            <a:p>
              <a:endParaRPr lang="de-DE" altLang="de-DE" sz="1600">
                <a:solidFill>
                  <a:srgbClr val="FF0000"/>
                </a:solidFill>
              </a:endParaRPr>
            </a:p>
            <a:p>
              <a:r>
                <a:rPr lang="de-DE" altLang="de-DE" sz="1600">
                  <a:solidFill>
                    <a:srgbClr val="FF0000"/>
                  </a:solidFill>
                </a:rPr>
                <a:t>318</a:t>
              </a:r>
            </a:p>
            <a:p>
              <a:r>
                <a:rPr lang="de-DE" altLang="de-DE" sz="1600">
                  <a:solidFill>
                    <a:srgbClr val="FF0000"/>
                  </a:solidFill>
                </a:rPr>
                <a:t>196</a:t>
              </a:r>
            </a:p>
            <a:p>
              <a:endParaRPr lang="de-DE" altLang="de-DE" sz="1600">
                <a:solidFill>
                  <a:srgbClr val="FF0000"/>
                </a:solidFill>
              </a:endParaRPr>
            </a:p>
          </p:txBody>
        </p:sp>
      </p:grpSp>
      <p:sp>
        <p:nvSpPr>
          <p:cNvPr id="27656" name="Rectangle 8">
            <a:extLst>
              <a:ext uri="{FF2B5EF4-FFF2-40B4-BE49-F238E27FC236}">
                <a16:creationId xmlns:a16="http://schemas.microsoft.com/office/drawing/2014/main" id="{447C67C2-A46B-4CA8-8C47-7206394A4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717675"/>
            <a:ext cx="3627438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600"/>
              <a:t>Amino acid substitutions (</a:t>
            </a:r>
            <a:r>
              <a:rPr lang="de-DE" altLang="de-DE" sz="1600" i="1"/>
              <a:t>Kl</a:t>
            </a:r>
            <a:r>
              <a:rPr lang="de-DE" altLang="de-DE" sz="1600"/>
              <a:t>PDC→ </a:t>
            </a:r>
          </a:p>
          <a:p>
            <a:r>
              <a:rPr lang="de-DE" altLang="de-DE" sz="1600" i="1"/>
              <a:t>Sc</a:t>
            </a:r>
            <a:r>
              <a:rPr lang="de-DE" altLang="de-DE" sz="1600"/>
              <a:t>PDC) :</a:t>
            </a:r>
            <a:endParaRPr lang="de-DE" altLang="de-DE" sz="1600" b="0"/>
          </a:p>
          <a:p>
            <a:r>
              <a:rPr lang="de-DE" altLang="de-DE" sz="1600" b="0"/>
              <a:t>- 77 (57 homologue) substitutions in </a:t>
            </a:r>
          </a:p>
          <a:p>
            <a:r>
              <a:rPr lang="de-DE" altLang="de-DE" sz="1600" b="0"/>
              <a:t>  sum (monomer)</a:t>
            </a:r>
          </a:p>
          <a:p>
            <a:endParaRPr lang="de-DE" altLang="de-DE" sz="1600" b="0"/>
          </a:p>
          <a:p>
            <a:r>
              <a:rPr lang="de-DE" altLang="de-DE" sz="1600" b="0"/>
              <a:t>- closed side: N143A </a:t>
            </a:r>
          </a:p>
          <a:p>
            <a:r>
              <a:rPr lang="de-DE" altLang="de-DE" sz="1600" b="0"/>
              <a:t>- open side: A196S and S318N </a:t>
            </a:r>
          </a:p>
          <a:p>
            <a:endParaRPr lang="de-DE" altLang="de-DE" sz="1600" b="0"/>
          </a:p>
          <a:p>
            <a:r>
              <a:rPr lang="de-DE" altLang="de-DE" sz="1600" b="0"/>
              <a:t>- (some) more interactions for open </a:t>
            </a:r>
          </a:p>
          <a:p>
            <a:r>
              <a:rPr lang="de-DE" altLang="de-DE" sz="1600" b="0"/>
              <a:t>  </a:t>
            </a:r>
            <a:r>
              <a:rPr lang="de-DE" altLang="de-DE" sz="1600" b="0" i="1"/>
              <a:t>Sc</a:t>
            </a:r>
            <a:r>
              <a:rPr lang="de-DE" altLang="de-DE" sz="1600" b="0"/>
              <a:t>PDC than for closed</a:t>
            </a:r>
          </a:p>
          <a:p>
            <a:r>
              <a:rPr lang="de-DE" altLang="de-DE" sz="1600" b="0"/>
              <a:t>- more interactions for closed </a:t>
            </a:r>
            <a:r>
              <a:rPr lang="de-DE" altLang="de-DE" sz="1600" b="0" i="1"/>
              <a:t>Kl</a:t>
            </a:r>
            <a:r>
              <a:rPr lang="de-DE" altLang="de-DE" sz="1600" b="0"/>
              <a:t>PDC </a:t>
            </a:r>
          </a:p>
          <a:p>
            <a:r>
              <a:rPr lang="de-DE" altLang="de-DE" sz="1600" b="0"/>
              <a:t>  than for open </a:t>
            </a:r>
          </a:p>
          <a:p>
            <a:endParaRPr lang="de-DE" altLang="de-DE" sz="1600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981370F4-9C53-40DE-B0B8-EDBD4309C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"/>
            <a:ext cx="91106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3200" b="0"/>
              <a:t>Substrate activation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992563CE-7622-4F16-A9FC-C8460FEC8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14600"/>
            <a:ext cx="9110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2400" b="0"/>
              <a:t>no global conformational change</a:t>
            </a:r>
          </a:p>
        </p:txBody>
      </p:sp>
      <p:sp>
        <p:nvSpPr>
          <p:cNvPr id="29700" name="Line 4">
            <a:extLst>
              <a:ext uri="{FF2B5EF4-FFF2-40B4-BE49-F238E27FC236}">
                <a16:creationId xmlns:a16="http://schemas.microsoft.com/office/drawing/2014/main" id="{5BF43A76-9505-494E-A60B-BAA10717FB2A}"/>
              </a:ext>
            </a:extLst>
          </p:cNvPr>
          <p:cNvSpPr>
            <a:spLocks noChangeShapeType="1"/>
          </p:cNvSpPr>
          <p:nvPr/>
        </p:nvSpPr>
        <p:spPr bwMode="auto">
          <a:xfrm>
            <a:off x="4427538" y="3213100"/>
            <a:ext cx="0" cy="1223963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01" name="Rectangle 5">
            <a:extLst>
              <a:ext uri="{FF2B5EF4-FFF2-40B4-BE49-F238E27FC236}">
                <a16:creationId xmlns:a16="http://schemas.microsoft.com/office/drawing/2014/main" id="{9FB8C291-68DD-4EB6-A24D-78C35EDFE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8" y="4581525"/>
            <a:ext cx="9110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2400" b="0"/>
              <a:t>other explanation?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7FDBDB8C-81DA-4872-BC0A-787DEBF31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"/>
            <a:ext cx="91106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3200" b="0"/>
              <a:t>Substrate activation</a:t>
            </a:r>
          </a:p>
        </p:txBody>
      </p:sp>
      <p:sp>
        <p:nvSpPr>
          <p:cNvPr id="31747" name="Text Box 3">
            <a:extLst>
              <a:ext uri="{FF2B5EF4-FFF2-40B4-BE49-F238E27FC236}">
                <a16:creationId xmlns:a16="http://schemas.microsoft.com/office/drawing/2014/main" id="{E91B5975-B252-47E5-A72E-4A85658CF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057400"/>
            <a:ext cx="3479800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600"/>
              <a:t>Differences </a:t>
            </a:r>
          </a:p>
          <a:p>
            <a:r>
              <a:rPr lang="de-DE" altLang="de-DE" sz="1600"/>
              <a:t>unactivated-activated PDC: </a:t>
            </a:r>
          </a:p>
          <a:p>
            <a:endParaRPr lang="de-DE" altLang="de-DE" sz="1600"/>
          </a:p>
          <a:p>
            <a:r>
              <a:rPr lang="de-DE" altLang="de-DE" sz="1600" b="0"/>
              <a:t>loops 104-115 and 288-302</a:t>
            </a:r>
          </a:p>
          <a:p>
            <a:endParaRPr lang="de-DE" altLang="de-DE" sz="1600" b="0"/>
          </a:p>
          <a:p>
            <a:endParaRPr lang="de-DE" altLang="de-DE" sz="1600" b="0"/>
          </a:p>
          <a:p>
            <a:endParaRPr lang="de-DE" altLang="de-DE" sz="1600" b="0"/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876D5390-95FF-414C-A8AB-1FB0DAA23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6276975"/>
            <a:ext cx="55800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600" b="0" i="1">
                <a:solidFill>
                  <a:srgbClr val="DDDDDD"/>
                </a:solidFill>
              </a:rPr>
              <a:t>Kl</a:t>
            </a:r>
            <a:r>
              <a:rPr lang="de-DE" altLang="de-DE" sz="1600" b="0">
                <a:solidFill>
                  <a:srgbClr val="DDDDDD"/>
                </a:solidFill>
              </a:rPr>
              <a:t>PDC, </a:t>
            </a:r>
            <a:r>
              <a:rPr lang="de-DE" altLang="de-DE" sz="1600" b="0" i="1">
                <a:solidFill>
                  <a:srgbClr val="FF0000"/>
                </a:solidFill>
              </a:rPr>
              <a:t>Sc</a:t>
            </a:r>
            <a:r>
              <a:rPr lang="de-DE" altLang="de-DE" sz="1600" b="0">
                <a:solidFill>
                  <a:srgbClr val="FF0000"/>
                </a:solidFill>
              </a:rPr>
              <a:t>PDC, </a:t>
            </a:r>
            <a:r>
              <a:rPr lang="de-DE" altLang="de-DE" sz="1600" b="0">
                <a:solidFill>
                  <a:schemeClr val="accent2"/>
                </a:solidFill>
              </a:rPr>
              <a:t>activated </a:t>
            </a:r>
            <a:r>
              <a:rPr lang="de-DE" altLang="de-DE" sz="1600" b="0" i="1">
                <a:solidFill>
                  <a:schemeClr val="accent2"/>
                </a:solidFill>
              </a:rPr>
              <a:t>Sc</a:t>
            </a:r>
            <a:r>
              <a:rPr lang="de-DE" altLang="de-DE" sz="1600" b="0">
                <a:solidFill>
                  <a:schemeClr val="accent2"/>
                </a:solidFill>
              </a:rPr>
              <a:t>PDC, </a:t>
            </a:r>
            <a:r>
              <a:rPr lang="de-DE" altLang="de-DE" sz="1600" b="0">
                <a:solidFill>
                  <a:srgbClr val="99FF33"/>
                </a:solidFill>
              </a:rPr>
              <a:t>loops 104-115, 288-302</a:t>
            </a:r>
          </a:p>
        </p:txBody>
      </p:sp>
      <p:pic>
        <p:nvPicPr>
          <p:cNvPr id="31749" name="001.avi">
            <a:hlinkClick r:id="" action="ppaction://media"/>
            <a:extLst>
              <a:ext uri="{FF2B5EF4-FFF2-40B4-BE49-F238E27FC236}">
                <a16:creationId xmlns:a16="http://schemas.microsoft.com/office/drawing/2014/main" id="{616897BD-7A9F-498E-B8F5-F59458E038C0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484313"/>
            <a:ext cx="5575300" cy="480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317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174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7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7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4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FF7A66B9-7BCA-4869-8E44-4E9EDB5FA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717675"/>
            <a:ext cx="35814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600"/>
              <a:t>Active centre:</a:t>
            </a:r>
            <a:endParaRPr lang="de-DE" altLang="de-DE" sz="1600" b="0"/>
          </a:p>
          <a:p>
            <a:r>
              <a:rPr lang="de-DE" altLang="de-DE" sz="1600" b="0"/>
              <a:t>- His114 and His115 (first undefined </a:t>
            </a:r>
          </a:p>
          <a:p>
            <a:r>
              <a:rPr lang="de-DE" altLang="de-DE" sz="1600" b="0"/>
              <a:t>  loop) close to the active centre</a:t>
            </a:r>
          </a:p>
          <a:p>
            <a:endParaRPr lang="de-DE" altLang="de-DE" sz="1600" b="0"/>
          </a:p>
        </p:txBody>
      </p:sp>
      <p:pic>
        <p:nvPicPr>
          <p:cNvPr id="33795" name="Picture 3" descr="52">
            <a:extLst>
              <a:ext uri="{FF2B5EF4-FFF2-40B4-BE49-F238E27FC236}">
                <a16:creationId xmlns:a16="http://schemas.microsoft.com/office/drawing/2014/main" id="{AC6C6E9E-DE0E-4BEF-B0F9-86AE40A74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3" y="1484313"/>
            <a:ext cx="5473700" cy="479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6" name="Rectangle 4">
            <a:extLst>
              <a:ext uri="{FF2B5EF4-FFF2-40B4-BE49-F238E27FC236}">
                <a16:creationId xmlns:a16="http://schemas.microsoft.com/office/drawing/2014/main" id="{C150D34D-5D32-4F17-BA93-B2EAF6534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6308725"/>
            <a:ext cx="4751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de-DE" sz="1600" b="0">
                <a:solidFill>
                  <a:srgbClr val="DDDDDD"/>
                </a:solidFill>
                <a:cs typeface="Courier New" panose="02070309020205020404" pitchFamily="49" charset="0"/>
              </a:rPr>
              <a:t>α-domain, </a:t>
            </a:r>
            <a:r>
              <a:rPr lang="en-GB" altLang="de-DE" sz="1600" b="0">
                <a:solidFill>
                  <a:srgbClr val="FF0000"/>
                </a:solidFill>
                <a:cs typeface="Courier New" panose="02070309020205020404" pitchFamily="49" charset="0"/>
              </a:rPr>
              <a:t>β-domain, </a:t>
            </a:r>
            <a:r>
              <a:rPr lang="en-GB" altLang="de-DE" sz="1600" b="0">
                <a:solidFill>
                  <a:srgbClr val="0000FF"/>
                </a:solidFill>
                <a:cs typeface="Courier New" panose="02070309020205020404" pitchFamily="49" charset="0"/>
              </a:rPr>
              <a:t>γ-domain</a:t>
            </a:r>
            <a:endParaRPr lang="de-DE" altLang="de-DE" sz="1600" b="0">
              <a:solidFill>
                <a:srgbClr val="0000FF"/>
              </a:solidFill>
            </a:endParaRPr>
          </a:p>
        </p:txBody>
      </p:sp>
      <p:pic>
        <p:nvPicPr>
          <p:cNvPr id="33797" name="Picture 5" descr="53">
            <a:extLst>
              <a:ext uri="{FF2B5EF4-FFF2-40B4-BE49-F238E27FC236}">
                <a16:creationId xmlns:a16="http://schemas.microsoft.com/office/drawing/2014/main" id="{B36C7DC7-7B01-45A4-9206-A00524203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484313"/>
            <a:ext cx="5473700" cy="479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8" name="Rectangle 6">
            <a:extLst>
              <a:ext uri="{FF2B5EF4-FFF2-40B4-BE49-F238E27FC236}">
                <a16:creationId xmlns:a16="http://schemas.microsoft.com/office/drawing/2014/main" id="{7A24A727-D4EA-41B5-841B-A983C2188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"/>
            <a:ext cx="91106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3200" b="0"/>
              <a:t>Substrate activation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2000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12">
            <a:extLst>
              <a:ext uri="{FF2B5EF4-FFF2-40B4-BE49-F238E27FC236}">
                <a16:creationId xmlns:a16="http://schemas.microsoft.com/office/drawing/2014/main" id="{F471CCEC-0D25-4D3F-A61E-B17D2D6A5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746250"/>
            <a:ext cx="28194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Rectangle 3">
            <a:extLst>
              <a:ext uri="{FF2B5EF4-FFF2-40B4-BE49-F238E27FC236}">
                <a16:creationId xmlns:a16="http://schemas.microsoft.com/office/drawing/2014/main" id="{ABA23281-57CF-4AB6-8E79-85B9EFFAAD6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-280987" y="2667000"/>
            <a:ext cx="1403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 b="0">
                <a:solidFill>
                  <a:schemeClr val="bg1"/>
                </a:solidFill>
              </a:rPr>
              <a:t>non-activated</a:t>
            </a:r>
          </a:p>
        </p:txBody>
      </p:sp>
      <p:pic>
        <p:nvPicPr>
          <p:cNvPr id="35844" name="Picture 4" descr="15">
            <a:extLst>
              <a:ext uri="{FF2B5EF4-FFF2-40B4-BE49-F238E27FC236}">
                <a16:creationId xmlns:a16="http://schemas.microsoft.com/office/drawing/2014/main" id="{73B3349E-5F25-45BD-9CDD-34D5E80D5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1746250"/>
            <a:ext cx="28194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Rectangle 5">
            <a:extLst>
              <a:ext uri="{FF2B5EF4-FFF2-40B4-BE49-F238E27FC236}">
                <a16:creationId xmlns:a16="http://schemas.microsoft.com/office/drawing/2014/main" id="{D2B461C6-9A0E-4F8B-8A9C-A45CA8EA14D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264569" y="2640807"/>
            <a:ext cx="21034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 b="0">
                <a:solidFill>
                  <a:schemeClr val="bg1"/>
                </a:solidFill>
              </a:rPr>
              <a:t>pyruvamide activated</a:t>
            </a:r>
          </a:p>
        </p:txBody>
      </p:sp>
      <p:sp>
        <p:nvSpPr>
          <p:cNvPr id="35846" name="Rectangle 6">
            <a:extLst>
              <a:ext uri="{FF2B5EF4-FFF2-40B4-BE49-F238E27FC236}">
                <a16:creationId xmlns:a16="http://schemas.microsoft.com/office/drawing/2014/main" id="{EAF8B373-D412-4EA2-8DC9-4BAC7ECD8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763" y="1384300"/>
            <a:ext cx="29162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de-DE" altLang="de-DE" sz="1600" b="0" i="1"/>
              <a:t>Sc</a:t>
            </a:r>
            <a:r>
              <a:rPr lang="de-DE" altLang="de-DE" sz="1600" b="0"/>
              <a:t>PDC</a:t>
            </a:r>
          </a:p>
        </p:txBody>
      </p:sp>
      <p:grpSp>
        <p:nvGrpSpPr>
          <p:cNvPr id="35847" name="Group 7">
            <a:extLst>
              <a:ext uri="{FF2B5EF4-FFF2-40B4-BE49-F238E27FC236}">
                <a16:creationId xmlns:a16="http://schemas.microsoft.com/office/drawing/2014/main" id="{99AEF1C7-F61B-43ED-A43F-EF7DBB60C643}"/>
              </a:ext>
            </a:extLst>
          </p:cNvPr>
          <p:cNvGrpSpPr>
            <a:grpSpLocks/>
          </p:cNvGrpSpPr>
          <p:nvPr/>
        </p:nvGrpSpPr>
        <p:grpSpPr bwMode="auto">
          <a:xfrm>
            <a:off x="6072188" y="1384300"/>
            <a:ext cx="2820987" cy="2476500"/>
            <a:chOff x="3825" y="872"/>
            <a:chExt cx="1777" cy="1560"/>
          </a:xfrm>
        </p:grpSpPr>
        <p:pic>
          <p:nvPicPr>
            <p:cNvPr id="35848" name="Picture 8" descr="11">
              <a:extLst>
                <a:ext uri="{FF2B5EF4-FFF2-40B4-BE49-F238E27FC236}">
                  <a16:creationId xmlns:a16="http://schemas.microsoft.com/office/drawing/2014/main" id="{85D29B60-9FB7-47EB-A830-55BEA363E6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5" y="1099"/>
              <a:ext cx="1777" cy="1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849" name="Rectangle 9">
              <a:extLst>
                <a:ext uri="{FF2B5EF4-FFF2-40B4-BE49-F238E27FC236}">
                  <a16:creationId xmlns:a16="http://schemas.microsoft.com/office/drawing/2014/main" id="{25B55783-4D88-4CC3-B7F5-6049719691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511" y="1680"/>
              <a:ext cx="88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600" b="0">
                  <a:solidFill>
                    <a:schemeClr val="bg1"/>
                  </a:solidFill>
                </a:rPr>
                <a:t>non-activated</a:t>
              </a:r>
            </a:p>
          </p:txBody>
        </p:sp>
        <p:sp>
          <p:nvSpPr>
            <p:cNvPr id="35850" name="Rectangle 10">
              <a:extLst>
                <a:ext uri="{FF2B5EF4-FFF2-40B4-BE49-F238E27FC236}">
                  <a16:creationId xmlns:a16="http://schemas.microsoft.com/office/drawing/2014/main" id="{5D43E783-6085-4122-86AC-0BB781FA8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4" y="872"/>
              <a:ext cx="118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de-DE" altLang="de-DE" sz="1600" b="0" i="1"/>
                <a:t>Kl</a:t>
              </a:r>
              <a:r>
                <a:rPr lang="de-DE" altLang="de-DE" sz="1600" b="0"/>
                <a:t>PDC</a:t>
              </a:r>
            </a:p>
          </p:txBody>
        </p:sp>
      </p:grpSp>
      <p:sp>
        <p:nvSpPr>
          <p:cNvPr id="35851" name="Text Box 11">
            <a:extLst>
              <a:ext uri="{FF2B5EF4-FFF2-40B4-BE49-F238E27FC236}">
                <a16:creationId xmlns:a16="http://schemas.microsoft.com/office/drawing/2014/main" id="{54A79674-19B1-4E4F-94A2-072167C64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005263"/>
            <a:ext cx="84978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600" b="0"/>
              <a:t>- crystal structure of the </a:t>
            </a:r>
            <a:r>
              <a:rPr lang="de-DE" altLang="de-DE" sz="1600" b="0" i="1"/>
              <a:t>Kl</a:t>
            </a:r>
            <a:r>
              <a:rPr lang="de-DE" altLang="de-DE" sz="1600" b="0"/>
              <a:t>PDC</a:t>
            </a:r>
          </a:p>
          <a:p>
            <a:endParaRPr lang="de-DE" altLang="de-DE" sz="1600" b="0"/>
          </a:p>
        </p:txBody>
      </p:sp>
      <p:sp>
        <p:nvSpPr>
          <p:cNvPr id="35852" name="Text Box 12">
            <a:extLst>
              <a:ext uri="{FF2B5EF4-FFF2-40B4-BE49-F238E27FC236}">
                <a16:creationId xmlns:a16="http://schemas.microsoft.com/office/drawing/2014/main" id="{12F8CD7D-CEB8-4DBE-AC0B-FEE8D64BB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287838"/>
            <a:ext cx="84978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600" b="0"/>
              <a:t>- halve side closed conformation - activated </a:t>
            </a:r>
            <a:r>
              <a:rPr lang="de-DE" altLang="de-DE" sz="1600" b="0" i="1"/>
              <a:t>Sc</a:t>
            </a:r>
            <a:r>
              <a:rPr lang="de-DE" altLang="de-DE" sz="1600" b="0"/>
              <a:t>PDC</a:t>
            </a:r>
          </a:p>
          <a:p>
            <a:endParaRPr lang="de-DE" altLang="de-DE" sz="1600" b="0"/>
          </a:p>
        </p:txBody>
      </p:sp>
      <p:sp>
        <p:nvSpPr>
          <p:cNvPr id="35853" name="Text Box 13">
            <a:extLst>
              <a:ext uri="{FF2B5EF4-FFF2-40B4-BE49-F238E27FC236}">
                <a16:creationId xmlns:a16="http://schemas.microsoft.com/office/drawing/2014/main" id="{BA530A9C-1E50-4F43-AB83-FA46E0F1E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576763"/>
            <a:ext cx="84978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600" b="0"/>
              <a:t>- undefined loops 104-115 and 288-302 - non-activated </a:t>
            </a:r>
            <a:r>
              <a:rPr lang="de-DE" altLang="de-DE" sz="1600" b="0" i="1"/>
              <a:t>Sc</a:t>
            </a:r>
            <a:r>
              <a:rPr lang="de-DE" altLang="de-DE" sz="1600" b="0"/>
              <a:t>PDC</a:t>
            </a:r>
          </a:p>
          <a:p>
            <a:endParaRPr lang="de-DE" altLang="de-DE" sz="1600" b="0"/>
          </a:p>
        </p:txBody>
      </p:sp>
      <p:grpSp>
        <p:nvGrpSpPr>
          <p:cNvPr id="35854" name="Group 14">
            <a:extLst>
              <a:ext uri="{FF2B5EF4-FFF2-40B4-BE49-F238E27FC236}">
                <a16:creationId xmlns:a16="http://schemas.microsoft.com/office/drawing/2014/main" id="{9EBF0230-E8E8-49C1-82E8-6616EC872FC5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5013325"/>
            <a:ext cx="8497888" cy="1323975"/>
            <a:chOff x="158" y="3158"/>
            <a:chExt cx="5353" cy="834"/>
          </a:xfrm>
        </p:grpSpPr>
        <p:sp>
          <p:nvSpPr>
            <p:cNvPr id="35855" name="Line 15">
              <a:extLst>
                <a:ext uri="{FF2B5EF4-FFF2-40B4-BE49-F238E27FC236}">
                  <a16:creationId xmlns:a16="http://schemas.microsoft.com/office/drawing/2014/main" id="{2F069790-0371-4C69-8321-02468120A0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6" y="3158"/>
              <a:ext cx="0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856" name="Text Box 16">
              <a:extLst>
                <a:ext uri="{FF2B5EF4-FFF2-40B4-BE49-F238E27FC236}">
                  <a16:creationId xmlns:a16="http://schemas.microsoft.com/office/drawing/2014/main" id="{EEBB5865-EF86-4200-B9BE-8815CB186A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" y="3472"/>
              <a:ext cx="5353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DE" altLang="de-DE" sz="1600" b="0">
                  <a:solidFill>
                    <a:srgbClr val="FF0000"/>
                  </a:solidFill>
                </a:rPr>
                <a:t>reason for the substrate activation:</a:t>
              </a:r>
            </a:p>
            <a:p>
              <a:r>
                <a:rPr lang="de-DE" altLang="de-DE" sz="1600">
                  <a:solidFill>
                    <a:srgbClr val="FF0000"/>
                  </a:solidFill>
                </a:rPr>
                <a:t>not</a:t>
              </a:r>
              <a:r>
                <a:rPr lang="de-DE" altLang="de-DE" sz="1600" b="0">
                  <a:solidFill>
                    <a:srgbClr val="FF0000"/>
                  </a:solidFill>
                </a:rPr>
                <a:t> mutual rotation of the dimers,</a:t>
              </a:r>
            </a:p>
            <a:p>
              <a:r>
                <a:rPr lang="de-DE" altLang="de-DE" sz="1600">
                  <a:solidFill>
                    <a:srgbClr val="FF0000"/>
                  </a:solidFill>
                </a:rPr>
                <a:t>but</a:t>
              </a:r>
              <a:r>
                <a:rPr lang="de-DE" altLang="de-DE" sz="1600" b="0">
                  <a:solidFill>
                    <a:srgbClr val="FF0000"/>
                  </a:solidFill>
                </a:rPr>
                <a:t> definition of two loops in the closed side</a:t>
              </a:r>
              <a:endParaRPr lang="de-DE" altLang="de-DE" sz="1600" b="0"/>
            </a:p>
          </p:txBody>
        </p:sp>
      </p:grpSp>
      <p:grpSp>
        <p:nvGrpSpPr>
          <p:cNvPr id="35857" name="Group 17">
            <a:extLst>
              <a:ext uri="{FF2B5EF4-FFF2-40B4-BE49-F238E27FC236}">
                <a16:creationId xmlns:a16="http://schemas.microsoft.com/office/drawing/2014/main" id="{359DF085-4C5B-4549-8711-86426687BE26}"/>
              </a:ext>
            </a:extLst>
          </p:cNvPr>
          <p:cNvGrpSpPr>
            <a:grpSpLocks/>
          </p:cNvGrpSpPr>
          <p:nvPr/>
        </p:nvGrpSpPr>
        <p:grpSpPr bwMode="auto">
          <a:xfrm>
            <a:off x="3492500" y="1844675"/>
            <a:ext cx="5038725" cy="1008063"/>
            <a:chOff x="2200" y="1162"/>
            <a:chExt cx="3174" cy="635"/>
          </a:xfrm>
        </p:grpSpPr>
        <p:sp>
          <p:nvSpPr>
            <p:cNvPr id="35858" name="Rectangle 18">
              <a:extLst>
                <a:ext uri="{FF2B5EF4-FFF2-40B4-BE49-F238E27FC236}">
                  <a16:creationId xmlns:a16="http://schemas.microsoft.com/office/drawing/2014/main" id="{712CDE94-F3BC-40F8-BE20-F9D8769CC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0" y="1162"/>
              <a:ext cx="1315" cy="635"/>
            </a:xfrm>
            <a:prstGeom prst="rect">
              <a:avLst/>
            </a:prstGeom>
            <a:solidFill>
              <a:schemeClr val="bg1">
                <a:alpha val="60001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5859" name="Rectangle 19">
              <a:extLst>
                <a:ext uri="{FF2B5EF4-FFF2-40B4-BE49-F238E27FC236}">
                  <a16:creationId xmlns:a16="http://schemas.microsoft.com/office/drawing/2014/main" id="{7F78A5A0-DC57-46B9-A1D5-F3B37BFDD8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9" y="1162"/>
              <a:ext cx="1315" cy="635"/>
            </a:xfrm>
            <a:prstGeom prst="rect">
              <a:avLst/>
            </a:prstGeom>
            <a:solidFill>
              <a:schemeClr val="bg1">
                <a:alpha val="60001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5860" name="Group 20">
            <a:extLst>
              <a:ext uri="{FF2B5EF4-FFF2-40B4-BE49-F238E27FC236}">
                <a16:creationId xmlns:a16="http://schemas.microsoft.com/office/drawing/2014/main" id="{24331198-F186-4BCE-95D0-0602B645A5E6}"/>
              </a:ext>
            </a:extLst>
          </p:cNvPr>
          <p:cNvGrpSpPr>
            <a:grpSpLocks/>
          </p:cNvGrpSpPr>
          <p:nvPr/>
        </p:nvGrpSpPr>
        <p:grpSpPr bwMode="auto">
          <a:xfrm>
            <a:off x="1403350" y="2205038"/>
            <a:ext cx="9217025" cy="2346325"/>
            <a:chOff x="884" y="1389"/>
            <a:chExt cx="5806" cy="1478"/>
          </a:xfrm>
        </p:grpSpPr>
        <p:sp>
          <p:nvSpPr>
            <p:cNvPr id="35861" name="Oval 21">
              <a:extLst>
                <a:ext uri="{FF2B5EF4-FFF2-40B4-BE49-F238E27FC236}">
                  <a16:creationId xmlns:a16="http://schemas.microsoft.com/office/drawing/2014/main" id="{325A4B37-51A5-4821-9935-15BACCFA99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1389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5862" name="Oval 22">
              <a:extLst>
                <a:ext uri="{FF2B5EF4-FFF2-40B4-BE49-F238E27FC236}">
                  <a16:creationId xmlns:a16="http://schemas.microsoft.com/office/drawing/2014/main" id="{C12D3601-8088-4703-B091-10CC2155BF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" y="1389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5863" name="Oval 23">
              <a:extLst>
                <a:ext uri="{FF2B5EF4-FFF2-40B4-BE49-F238E27FC236}">
                  <a16:creationId xmlns:a16="http://schemas.microsoft.com/office/drawing/2014/main" id="{B0C2653A-FDE8-4A3C-98A1-F18C571410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2024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5864" name="Oval 24">
              <a:extLst>
                <a:ext uri="{FF2B5EF4-FFF2-40B4-BE49-F238E27FC236}">
                  <a16:creationId xmlns:a16="http://schemas.microsoft.com/office/drawing/2014/main" id="{E7D0BA9B-D8D7-45A7-9D62-F0CE9647B6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" y="2024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5865" name="Oval 25">
              <a:extLst>
                <a:ext uri="{FF2B5EF4-FFF2-40B4-BE49-F238E27FC236}">
                  <a16:creationId xmlns:a16="http://schemas.microsoft.com/office/drawing/2014/main" id="{26A4B402-90EA-4A55-93A3-AAFC99104F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8" y="2024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5866" name="Oval 26">
              <a:extLst>
                <a:ext uri="{FF2B5EF4-FFF2-40B4-BE49-F238E27FC236}">
                  <a16:creationId xmlns:a16="http://schemas.microsoft.com/office/drawing/2014/main" id="{E757C8BC-2392-4A67-8A24-15AD157BB8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5" y="2024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5867" name="Oval 27">
              <a:extLst>
                <a:ext uri="{FF2B5EF4-FFF2-40B4-BE49-F238E27FC236}">
                  <a16:creationId xmlns:a16="http://schemas.microsoft.com/office/drawing/2014/main" id="{97567155-112F-4B28-B21B-21AF5E7110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8" y="1434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5868" name="Oval 28">
              <a:extLst>
                <a:ext uri="{FF2B5EF4-FFF2-40B4-BE49-F238E27FC236}">
                  <a16:creationId xmlns:a16="http://schemas.microsoft.com/office/drawing/2014/main" id="{E4774247-97F5-4973-9F13-E8D943A3B6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5" y="1434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5869" name="Oval 29">
              <a:extLst>
                <a:ext uri="{FF2B5EF4-FFF2-40B4-BE49-F238E27FC236}">
                  <a16:creationId xmlns:a16="http://schemas.microsoft.com/office/drawing/2014/main" id="{48537C87-61C4-466B-8141-7CC3FBE39B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8" y="2024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5870" name="Oval 30">
              <a:extLst>
                <a:ext uri="{FF2B5EF4-FFF2-40B4-BE49-F238E27FC236}">
                  <a16:creationId xmlns:a16="http://schemas.microsoft.com/office/drawing/2014/main" id="{2B8A6F70-4C73-40D5-AE00-5E881FB657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5" y="2024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5871" name="Oval 31">
              <a:extLst>
                <a:ext uri="{FF2B5EF4-FFF2-40B4-BE49-F238E27FC236}">
                  <a16:creationId xmlns:a16="http://schemas.microsoft.com/office/drawing/2014/main" id="{B388F978-30C8-4D7C-9D9D-C72E94D08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9" y="1434"/>
              <a:ext cx="136" cy="136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5872" name="Oval 32">
              <a:extLst>
                <a:ext uri="{FF2B5EF4-FFF2-40B4-BE49-F238E27FC236}">
                  <a16:creationId xmlns:a16="http://schemas.microsoft.com/office/drawing/2014/main" id="{9A15C36F-F773-4274-BDA6-8646EA4D5B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6" y="1434"/>
              <a:ext cx="136" cy="136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5873" name="Oval 33">
              <a:extLst>
                <a:ext uri="{FF2B5EF4-FFF2-40B4-BE49-F238E27FC236}">
                  <a16:creationId xmlns:a16="http://schemas.microsoft.com/office/drawing/2014/main" id="{87320DDD-A42C-4224-AE35-ECDBFC618D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8" y="2704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5874" name="Oval 34">
              <a:extLst>
                <a:ext uri="{FF2B5EF4-FFF2-40B4-BE49-F238E27FC236}">
                  <a16:creationId xmlns:a16="http://schemas.microsoft.com/office/drawing/2014/main" id="{C741171E-0927-4CE3-AF9B-5ADAC54FD2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8" y="2523"/>
              <a:ext cx="136" cy="136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5875" name="Text Box 35">
              <a:extLst>
                <a:ext uri="{FF2B5EF4-FFF2-40B4-BE49-F238E27FC236}">
                  <a16:creationId xmlns:a16="http://schemas.microsoft.com/office/drawing/2014/main" id="{D052849B-F437-4A8A-8307-90CF0C1E99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9" y="2472"/>
              <a:ext cx="2121" cy="3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DE" altLang="de-DE" sz="1600" b="0"/>
                <a:t>defined loops</a:t>
              </a:r>
            </a:p>
            <a:p>
              <a:endParaRPr lang="de-DE" altLang="de-DE" sz="300" b="0"/>
            </a:p>
            <a:p>
              <a:r>
                <a:rPr lang="de-DE" altLang="de-DE" sz="1600" b="0"/>
                <a:t>undefined loops</a:t>
              </a:r>
            </a:p>
          </p:txBody>
        </p:sp>
      </p:grpSp>
      <p:graphicFrame>
        <p:nvGraphicFramePr>
          <p:cNvPr id="35876" name="Object 36">
            <a:extLst>
              <a:ext uri="{FF2B5EF4-FFF2-40B4-BE49-F238E27FC236}">
                <a16:creationId xmlns:a16="http://schemas.microsoft.com/office/drawing/2014/main" id="{D90AB11C-D6A0-462C-8360-F9752184E70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4000" y="3937000"/>
          <a:ext cx="8639175" cy="2455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1" name="CS ChemDraw Drawing" r:id="rId7" imgW="9322560" imgH="2440440" progId="ChemDraw.Document.6.0">
                  <p:embed/>
                </p:oleObj>
              </mc:Choice>
              <mc:Fallback>
                <p:oleObj name="CS ChemDraw Drawing" r:id="rId7" imgW="9322560" imgH="2440440" progId="ChemDraw.Document.6.0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" y="3937000"/>
                        <a:ext cx="8639175" cy="2455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77" name="Text Box 37">
            <a:extLst>
              <a:ext uri="{FF2B5EF4-FFF2-40B4-BE49-F238E27FC236}">
                <a16:creationId xmlns:a16="http://schemas.microsoft.com/office/drawing/2014/main" id="{C4EEEB14-A395-4D39-B653-05902132B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1763" y="6381750"/>
            <a:ext cx="33670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600" b="0"/>
              <a:t>k</a:t>
            </a:r>
            <a:r>
              <a:rPr lang="de-DE" altLang="de-DE" sz="1600" b="0" baseline="-25000"/>
              <a:t>iso large</a:t>
            </a:r>
            <a:r>
              <a:rPr lang="de-DE" altLang="de-DE" sz="1600" b="0"/>
              <a:t> &gt;&gt; k</a:t>
            </a:r>
            <a:r>
              <a:rPr lang="de-DE" altLang="de-DE" sz="1600" b="0" baseline="-25000"/>
              <a:t>iso loops</a:t>
            </a:r>
          </a:p>
        </p:txBody>
      </p:sp>
      <p:sp>
        <p:nvSpPr>
          <p:cNvPr id="35878" name="Rectangle 38">
            <a:extLst>
              <a:ext uri="{FF2B5EF4-FFF2-40B4-BE49-F238E27FC236}">
                <a16:creationId xmlns:a16="http://schemas.microsoft.com/office/drawing/2014/main" id="{74833C6E-7549-4AB6-8DEA-BC15047D1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"/>
            <a:ext cx="91106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3200" b="0"/>
              <a:t>Summary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2000"/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2000"/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2000"/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2000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2000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2000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35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35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1" grpId="0"/>
      <p:bldP spid="35851" grpId="1"/>
      <p:bldP spid="35852" grpId="0"/>
      <p:bldP spid="35852" grpId="1"/>
      <p:bldP spid="35853" grpId="0"/>
      <p:bldP spid="35853" grpId="1"/>
      <p:bldP spid="3587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>
            <a:extLst>
              <a:ext uri="{FF2B5EF4-FFF2-40B4-BE49-F238E27FC236}">
                <a16:creationId xmlns:a16="http://schemas.microsoft.com/office/drawing/2014/main" id="{86104720-4999-47D2-9158-DE87FBC11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8475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3200" b="0"/>
              <a:t>Thanks</a:t>
            </a:r>
          </a:p>
        </p:txBody>
      </p:sp>
      <p:sp>
        <p:nvSpPr>
          <p:cNvPr id="37891" name="Text Box 3">
            <a:extLst>
              <a:ext uri="{FF2B5EF4-FFF2-40B4-BE49-F238E27FC236}">
                <a16:creationId xmlns:a16="http://schemas.microsoft.com/office/drawing/2014/main" id="{B0C497A2-E478-4878-BCB6-890CC648F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057400"/>
            <a:ext cx="3367088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 altLang="de-DE" sz="1600" b="0"/>
          </a:p>
          <a:p>
            <a:r>
              <a:rPr lang="de-DE" altLang="de-DE" sz="1600" b="0"/>
              <a:t>Prof. Dr. Gerhard Hübner</a:t>
            </a:r>
          </a:p>
          <a:p>
            <a:endParaRPr lang="de-DE" altLang="de-DE" sz="1600" b="0"/>
          </a:p>
          <a:p>
            <a:r>
              <a:rPr lang="de-DE" altLang="de-DE" sz="1600" b="0"/>
              <a:t>PD Dr. Stephan König</a:t>
            </a:r>
          </a:p>
          <a:p>
            <a:endParaRPr lang="de-DE" altLang="de-DE" sz="1600" b="0"/>
          </a:p>
          <a:p>
            <a:r>
              <a:rPr lang="de-DE" altLang="de-DE" sz="1600" b="0"/>
              <a:t>Sandy Relle</a:t>
            </a:r>
          </a:p>
          <a:p>
            <a:endParaRPr lang="de-DE" altLang="de-DE" sz="1600" b="0"/>
          </a:p>
          <a:p>
            <a:r>
              <a:rPr lang="de-DE" altLang="de-DE" sz="1600" b="0"/>
              <a:t>Dr. Georg Wille</a:t>
            </a:r>
          </a:p>
          <a:p>
            <a:endParaRPr lang="de-DE" altLang="de-DE" sz="1600" b="0"/>
          </a:p>
          <a:p>
            <a:r>
              <a:rPr lang="de-DE" altLang="de-DE" sz="1600" b="0"/>
              <a:t>Dr. Manfred S. Weiss</a:t>
            </a:r>
          </a:p>
          <a:p>
            <a:endParaRPr lang="de-DE" altLang="de-DE" sz="1600" b="0"/>
          </a:p>
          <a:p>
            <a:r>
              <a:rPr lang="de-DE" altLang="de-DE" sz="1600" b="0"/>
              <a:t>Dipl. Bioch. Michael Spinka</a:t>
            </a:r>
          </a:p>
        </p:txBody>
      </p:sp>
      <p:pic>
        <p:nvPicPr>
          <p:cNvPr id="37892" name="Picture 4" descr="desylogo1">
            <a:hlinkClick r:id="rId3"/>
            <a:extLst>
              <a:ext uri="{FF2B5EF4-FFF2-40B4-BE49-F238E27FC236}">
                <a16:creationId xmlns:a16="http://schemas.microsoft.com/office/drawing/2014/main" id="{46F20369-2E13-486E-874B-3240B7C50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946525"/>
            <a:ext cx="1235075" cy="123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Hamburg-logo">
            <a:extLst>
              <a:ext uri="{FF2B5EF4-FFF2-40B4-BE49-F238E27FC236}">
                <a16:creationId xmlns:a16="http://schemas.microsoft.com/office/drawing/2014/main" id="{A8908F79-3AAE-4436-90BC-18699D66F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076700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unisiegel">
            <a:extLst>
              <a:ext uri="{FF2B5EF4-FFF2-40B4-BE49-F238E27FC236}">
                <a16:creationId xmlns:a16="http://schemas.microsoft.com/office/drawing/2014/main" id="{8EA61810-70C9-4967-9EB3-1438CAB08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362200"/>
            <a:ext cx="2376488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>
            <a:extLst>
              <a:ext uri="{FF2B5EF4-FFF2-40B4-BE49-F238E27FC236}">
                <a16:creationId xmlns:a16="http://schemas.microsoft.com/office/drawing/2014/main" id="{CD63F939-A3A5-4C5F-8AEA-DA9BB52D1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3" y="765175"/>
            <a:ext cx="8143875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3200" b="0"/>
              <a:t>The crystal structure of the pyruvate decarboxylase from </a:t>
            </a:r>
            <a:r>
              <a:rPr lang="de-DE" altLang="de-DE" sz="3200" b="0" i="1"/>
              <a:t>Kluyveromyces lactis</a:t>
            </a:r>
          </a:p>
          <a:p>
            <a:pPr algn="ctr" eaLnBrk="1" hangingPunct="1"/>
            <a:endParaRPr lang="de-DE" altLang="de-DE" sz="2800" b="0">
              <a:solidFill>
                <a:schemeClr val="tx2"/>
              </a:solidFill>
            </a:endParaRPr>
          </a:p>
          <a:p>
            <a:pPr algn="ctr" eaLnBrk="1" hangingPunct="1"/>
            <a:r>
              <a:rPr lang="de-DE" altLang="de-DE" sz="3200" b="0">
                <a:solidFill>
                  <a:schemeClr val="tx2"/>
                </a:solidFill>
              </a:rPr>
              <a:t>Steffen Kutter</a:t>
            </a:r>
          </a:p>
          <a:p>
            <a:pPr algn="ctr" eaLnBrk="1" hangingPunct="1"/>
            <a:endParaRPr lang="de-DE" altLang="de-DE" sz="3200" b="0">
              <a:solidFill>
                <a:schemeClr val="tx2"/>
              </a:solidFill>
            </a:endParaRPr>
          </a:p>
          <a:p>
            <a:pPr algn="ctr" eaLnBrk="1" hangingPunct="1"/>
            <a:endParaRPr lang="de-DE" altLang="de-DE" sz="2800" b="0">
              <a:solidFill>
                <a:schemeClr val="tx2"/>
              </a:solidFill>
            </a:endParaRPr>
          </a:p>
          <a:p>
            <a:pPr algn="ctr" eaLnBrk="1" hangingPunct="1"/>
            <a:r>
              <a:rPr lang="de-DE" altLang="de-DE" sz="2000" b="0">
                <a:solidFill>
                  <a:schemeClr val="tx2"/>
                </a:solidFill>
              </a:rPr>
              <a:t>Martin-Luther-Universität Halle-Wittenberg </a:t>
            </a:r>
          </a:p>
          <a:p>
            <a:pPr algn="ctr" eaLnBrk="1" hangingPunct="1"/>
            <a:r>
              <a:rPr lang="de-DE" altLang="de-DE" sz="2000" b="0">
                <a:solidFill>
                  <a:schemeClr val="tx2"/>
                </a:solidFill>
              </a:rPr>
              <a:t>FB Biochemie/ Biotechnologie</a:t>
            </a:r>
          </a:p>
          <a:p>
            <a:pPr algn="ctr" eaLnBrk="1" hangingPunct="1"/>
            <a:r>
              <a:rPr lang="de-DE" altLang="de-DE" sz="2000" b="0">
                <a:solidFill>
                  <a:schemeClr val="tx2"/>
                </a:solidFill>
              </a:rPr>
              <a:t>Enzymologie</a:t>
            </a:r>
          </a:p>
        </p:txBody>
      </p:sp>
      <p:pic>
        <p:nvPicPr>
          <p:cNvPr id="5123" name="Picture 3" descr="unisiegel">
            <a:extLst>
              <a:ext uri="{FF2B5EF4-FFF2-40B4-BE49-F238E27FC236}">
                <a16:creationId xmlns:a16="http://schemas.microsoft.com/office/drawing/2014/main" id="{0E9E1C9D-92A8-4B0F-B610-7AC14360E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5300663"/>
            <a:ext cx="2236787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9BE5C5D-32F0-404F-AAAC-177FD3272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3200" b="0"/>
              <a:t>Pyruvate decarboxylase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7B5F42E0-3E28-4ADE-9A68-C94428BE4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949450"/>
            <a:ext cx="4030663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 b="0"/>
              <a:t>- first step of the alcoholic fermentation</a:t>
            </a:r>
          </a:p>
          <a:p>
            <a:r>
              <a:rPr lang="de-DE" altLang="de-DE" sz="1600" b="0"/>
              <a:t>- decarboxylation of </a:t>
            </a:r>
            <a:r>
              <a:rPr lang="el-GR" altLang="de-DE" sz="1600" b="0">
                <a:cs typeface="Arial" panose="020B0604020202020204" pitchFamily="34" charset="0"/>
              </a:rPr>
              <a:t>α</a:t>
            </a:r>
            <a:r>
              <a:rPr lang="de-DE" altLang="de-DE" sz="1600" b="0"/>
              <a:t>-ketoacids (pyruvate)</a:t>
            </a:r>
          </a:p>
          <a:p>
            <a:r>
              <a:rPr lang="de-DE" altLang="de-DE" sz="1600" b="0"/>
              <a:t>- plants, fungi and bacteria</a:t>
            </a:r>
          </a:p>
          <a:p>
            <a:r>
              <a:rPr lang="de-DE" altLang="de-DE" sz="1600" b="0"/>
              <a:t>- homotetramer, 240 kDa</a:t>
            </a:r>
          </a:p>
          <a:p>
            <a:r>
              <a:rPr lang="de-DE" altLang="de-DE" sz="1600" b="0"/>
              <a:t>- cofactors: thiamin diphosphate and mag-</a:t>
            </a:r>
          </a:p>
          <a:p>
            <a:r>
              <a:rPr lang="de-DE" altLang="de-DE" sz="1600" b="0"/>
              <a:t>                  </a:t>
            </a:r>
            <a:r>
              <a:rPr lang="de-DE" altLang="de-DE" sz="900" b="0"/>
              <a:t> </a:t>
            </a:r>
            <a:r>
              <a:rPr lang="de-DE" altLang="de-DE" sz="1600" b="0"/>
              <a:t>nesium</a:t>
            </a:r>
          </a:p>
          <a:p>
            <a:endParaRPr lang="de-DE" altLang="de-DE" sz="1600" b="0"/>
          </a:p>
        </p:txBody>
      </p:sp>
      <p:pic>
        <p:nvPicPr>
          <p:cNvPr id="7172" name="Picture 4" descr="cofaktoren2">
            <a:extLst>
              <a:ext uri="{FF2B5EF4-FFF2-40B4-BE49-F238E27FC236}">
                <a16:creationId xmlns:a16="http://schemas.microsoft.com/office/drawing/2014/main" id="{B6C9C36A-366B-46E4-AA85-9A65A3240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438525"/>
            <a:ext cx="3973512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3" name="Rectangle 5">
            <a:extLst>
              <a:ext uri="{FF2B5EF4-FFF2-40B4-BE49-F238E27FC236}">
                <a16:creationId xmlns:a16="http://schemas.microsoft.com/office/drawing/2014/main" id="{56615727-97E6-4F5C-98DF-7F8BD1370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953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graphicFrame>
        <p:nvGraphicFramePr>
          <p:cNvPr id="7174" name="Object 6">
            <a:extLst>
              <a:ext uri="{FF2B5EF4-FFF2-40B4-BE49-F238E27FC236}">
                <a16:creationId xmlns:a16="http://schemas.microsoft.com/office/drawing/2014/main" id="{BD90A619-3338-452F-8033-B0728BCD64F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67275" y="1052513"/>
          <a:ext cx="4241800" cy="576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CS ChemDraw Drawing" r:id="rId5" imgW="3188880" imgH="4470480" progId="ChemDraw.Document.6.0">
                  <p:embed/>
                </p:oleObj>
              </mc:Choice>
              <mc:Fallback>
                <p:oleObj name="CS ChemDraw Drawing" r:id="rId5" imgW="3188880" imgH="4470480" progId="ChemDraw.Document.6.0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7275" y="1052513"/>
                        <a:ext cx="4241800" cy="5761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5" name="Rectangle 7">
            <a:extLst>
              <a:ext uri="{FF2B5EF4-FFF2-40B4-BE49-F238E27FC236}">
                <a16:creationId xmlns:a16="http://schemas.microsoft.com/office/drawing/2014/main" id="{A6197021-DE20-4CB0-8245-B9B035CFD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7313" y="4508500"/>
            <a:ext cx="4079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 b="0"/>
              <a:t>C</a:t>
            </a:r>
            <a:r>
              <a:rPr lang="de-DE" altLang="de-DE" sz="1600" b="0" baseline="-25000"/>
              <a:t>2</a:t>
            </a:r>
            <a:endParaRPr lang="de-DE" altLang="de-DE" sz="1600" b="0"/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7469AC80-3896-4D98-BBFE-D0C8885DA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5876925"/>
            <a:ext cx="5889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 b="0"/>
              <a:t>TDP</a:t>
            </a:r>
          </a:p>
          <a:p>
            <a:endParaRPr lang="de-DE" altLang="de-DE" sz="1600" b="0"/>
          </a:p>
        </p:txBody>
      </p:sp>
      <p:sp>
        <p:nvSpPr>
          <p:cNvPr id="7177" name="Rectangle 9">
            <a:extLst>
              <a:ext uri="{FF2B5EF4-FFF2-40B4-BE49-F238E27FC236}">
                <a16:creationId xmlns:a16="http://schemas.microsoft.com/office/drawing/2014/main" id="{FAB9C5BF-54A6-43C6-9FBF-AC577CE24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6063" y="5084763"/>
            <a:ext cx="804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600" b="0"/>
              <a:t>Mg</a:t>
            </a:r>
            <a:r>
              <a:rPr lang="de-DE" altLang="de-DE" sz="1600" b="0" baseline="30000"/>
              <a:t>2+</a:t>
            </a:r>
            <a:endParaRPr lang="de-DE" altLang="de-DE" sz="1600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20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/>
      <p:bldP spid="7175" grpId="1"/>
      <p:bldP spid="7175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B1131FAD-855D-4734-AB60-EDB8C1F7B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"/>
            <a:ext cx="91106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3200" b="0"/>
              <a:t>Pyruvate decarboxylase - substrate activation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577B3C80-2435-4660-B021-5538C4608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949450"/>
            <a:ext cx="36528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 b="0"/>
              <a:t>- all PDC's except </a:t>
            </a:r>
            <a:r>
              <a:rPr lang="de-DE" altLang="de-DE" sz="1600" b="0" i="1"/>
              <a:t>Zymomonas mobilis</a:t>
            </a:r>
          </a:p>
          <a:p>
            <a:endParaRPr lang="de-DE" altLang="de-DE" sz="1600" b="0"/>
          </a:p>
        </p:txBody>
      </p:sp>
      <p:grpSp>
        <p:nvGrpSpPr>
          <p:cNvPr id="9220" name="Group 4">
            <a:extLst>
              <a:ext uri="{FF2B5EF4-FFF2-40B4-BE49-F238E27FC236}">
                <a16:creationId xmlns:a16="http://schemas.microsoft.com/office/drawing/2014/main" id="{413CFA89-0B00-4E5A-B996-E67C00D29225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2322513"/>
            <a:ext cx="4176713" cy="4168775"/>
            <a:chOff x="204" y="1463"/>
            <a:chExt cx="2631" cy="2626"/>
          </a:xfrm>
        </p:grpSpPr>
        <p:graphicFrame>
          <p:nvGraphicFramePr>
            <p:cNvPr id="9221" name="Object 5">
              <a:extLst>
                <a:ext uri="{FF2B5EF4-FFF2-40B4-BE49-F238E27FC236}">
                  <a16:creationId xmlns:a16="http://schemas.microsoft.com/office/drawing/2014/main" id="{615F9F91-9856-4A8C-8BA5-30BBA561093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4" y="1463"/>
            <a:ext cx="2631" cy="20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37" name="SPW 8.0 Graph" r:id="rId4" imgW="5447880" imgH="4267440" progId="SigmaPlotGraphicObject.7">
                    <p:embed/>
                  </p:oleObj>
                </mc:Choice>
                <mc:Fallback>
                  <p:oleObj name="SPW 8.0 Graph" r:id="rId4" imgW="5447880" imgH="4267440" progId="SigmaPlotGraphicObject.7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4" y="1463"/>
                          <a:ext cx="2631" cy="205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22" name="Rectangle 6">
              <a:extLst>
                <a:ext uri="{FF2B5EF4-FFF2-40B4-BE49-F238E27FC236}">
                  <a16:creationId xmlns:a16="http://schemas.microsoft.com/office/drawing/2014/main" id="{771E73F8-593C-499B-9678-CF0BFBBDE4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571"/>
              <a:ext cx="2188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200" b="0"/>
                <a:t>stopped flow progress curve</a:t>
              </a:r>
            </a:p>
            <a:p>
              <a:r>
                <a:rPr lang="de-DE" altLang="de-DE" sz="1200" b="0"/>
                <a:t>0.05 M MES pH 6.0, 0.15 M ammonium sulphate</a:t>
              </a:r>
            </a:p>
            <a:p>
              <a:r>
                <a:rPr lang="de-DE" altLang="de-DE" sz="1200" b="0"/>
                <a:t>20 mM pyruvate, 18 µg </a:t>
              </a:r>
              <a:r>
                <a:rPr lang="de-DE" altLang="de-DE" sz="1200" b="0" i="1"/>
                <a:t>Kl</a:t>
              </a:r>
              <a:r>
                <a:rPr lang="de-DE" altLang="de-DE" sz="1200" b="0"/>
                <a:t>PDC/ml</a:t>
              </a:r>
            </a:p>
            <a:p>
              <a:r>
                <a:rPr lang="en-GB" altLang="de-DE" sz="1200" b="0">
                  <a:cs typeface="Courier New" panose="02070309020205020404" pitchFamily="49" charset="0"/>
                </a:rPr>
                <a:t>k</a:t>
              </a:r>
              <a:r>
                <a:rPr lang="en-GB" altLang="de-DE" sz="1200" b="0" baseline="-30000">
                  <a:cs typeface="Courier New" panose="02070309020205020404" pitchFamily="49" charset="0"/>
                </a:rPr>
                <a:t>obs</a:t>
              </a:r>
              <a:r>
                <a:rPr lang="en-GB" altLang="de-DE" sz="1200" b="0">
                  <a:cs typeface="Courier New" panose="02070309020205020404" pitchFamily="49" charset="0"/>
                </a:rPr>
                <a:t>=0.2</a:t>
              </a:r>
              <a:r>
                <a:rPr lang="en-GB" altLang="de-DE" sz="1200" b="0">
                  <a:cs typeface="Times New Roman" panose="02020603050405020304" pitchFamily="18" charset="0"/>
                </a:rPr>
                <a:t>s</a:t>
              </a:r>
              <a:r>
                <a:rPr lang="en-GB" altLang="de-DE" sz="1200" b="0" baseline="30000">
                  <a:cs typeface="Times New Roman" panose="02020603050405020304" pitchFamily="18" charset="0"/>
                </a:rPr>
                <a:t>-1</a:t>
              </a:r>
              <a:r>
                <a:rPr lang="en-GB" altLang="de-DE" sz="1200" b="0">
                  <a:cs typeface="Times New Roman" panose="02020603050405020304" pitchFamily="18" charset="0"/>
                </a:rPr>
                <a:t> </a:t>
              </a:r>
              <a:endParaRPr lang="de-DE" altLang="de-DE" sz="1200" b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9223" name="Group 7">
            <a:extLst>
              <a:ext uri="{FF2B5EF4-FFF2-40B4-BE49-F238E27FC236}">
                <a16:creationId xmlns:a16="http://schemas.microsoft.com/office/drawing/2014/main" id="{C4C895DD-3DB8-4A70-ACB0-5F4CBAEF3DDE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628775"/>
            <a:ext cx="4392613" cy="4637088"/>
            <a:chOff x="2880" y="1026"/>
            <a:chExt cx="2767" cy="2921"/>
          </a:xfrm>
        </p:grpSpPr>
        <p:graphicFrame>
          <p:nvGraphicFramePr>
            <p:cNvPr id="9224" name="Object 8">
              <a:extLst>
                <a:ext uri="{FF2B5EF4-FFF2-40B4-BE49-F238E27FC236}">
                  <a16:creationId xmlns:a16="http://schemas.microsoft.com/office/drawing/2014/main" id="{15F9F27E-90EE-4672-8BE2-66CA7016FD5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25" y="1071"/>
            <a:ext cx="1978" cy="26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38" name="CS ChemDraw Drawing" r:id="rId6" imgW="2253240" imgH="3028320" progId="ChemDraw.Document.6.0">
                    <p:embed/>
                  </p:oleObj>
                </mc:Choice>
                <mc:Fallback>
                  <p:oleObj name="CS ChemDraw Drawing" r:id="rId6" imgW="2253240" imgH="3028320" progId="ChemDraw.Document.6.0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5" y="1071"/>
                          <a:ext cx="1978" cy="26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25" name="Rectangle 9">
              <a:extLst>
                <a:ext uri="{FF2B5EF4-FFF2-40B4-BE49-F238E27FC236}">
                  <a16:creationId xmlns:a16="http://schemas.microsoft.com/office/drawing/2014/main" id="{3063EB4C-BB52-47BC-909D-5D84514474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9" y="3793"/>
              <a:ext cx="82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/>
                <a:t>Alvarez </a:t>
              </a:r>
              <a:r>
                <a:rPr lang="de-DE" altLang="de-DE" i="1"/>
                <a:t>et al.</a:t>
              </a:r>
              <a:r>
                <a:rPr lang="de-DE" altLang="de-DE"/>
                <a:t>, 1991</a:t>
              </a:r>
              <a:endParaRPr lang="de-DE" altLang="de-DE" b="0"/>
            </a:p>
          </p:txBody>
        </p:sp>
        <p:sp>
          <p:nvSpPr>
            <p:cNvPr id="9226" name="Rectangle 10">
              <a:extLst>
                <a:ext uri="{FF2B5EF4-FFF2-40B4-BE49-F238E27FC236}">
                  <a16:creationId xmlns:a16="http://schemas.microsoft.com/office/drawing/2014/main" id="{020C69C2-B3A1-4EF1-AF63-7113374DC4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2704"/>
              <a:ext cx="2767" cy="104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27" name="Rectangle 11">
              <a:extLst>
                <a:ext uri="{FF2B5EF4-FFF2-40B4-BE49-F238E27FC236}">
                  <a16:creationId xmlns:a16="http://schemas.microsoft.com/office/drawing/2014/main" id="{B01915C1-9EBE-4FA8-91BB-73AFD4DBA1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1" y="3066"/>
              <a:ext cx="63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600" b="0">
                  <a:solidFill>
                    <a:srgbClr val="FF0000"/>
                  </a:solidFill>
                </a:rPr>
                <a:t>Catalysis</a:t>
              </a:r>
            </a:p>
          </p:txBody>
        </p:sp>
        <p:sp>
          <p:nvSpPr>
            <p:cNvPr id="9228" name="Rectangle 12">
              <a:extLst>
                <a:ext uri="{FF2B5EF4-FFF2-40B4-BE49-F238E27FC236}">
                  <a16:creationId xmlns:a16="http://schemas.microsoft.com/office/drawing/2014/main" id="{3493A179-E910-4BBA-8D03-E73F115414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1" y="1026"/>
              <a:ext cx="1860" cy="1678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29" name="Rectangle 13">
              <a:extLst>
                <a:ext uri="{FF2B5EF4-FFF2-40B4-BE49-F238E27FC236}">
                  <a16:creationId xmlns:a16="http://schemas.microsoft.com/office/drawing/2014/main" id="{B7D7474C-C758-4734-82D5-8923A83D86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4" y="1752"/>
              <a:ext cx="664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600" b="0">
                  <a:solidFill>
                    <a:srgbClr val="FF0000"/>
                  </a:solidFill>
                </a:rPr>
                <a:t>Substrate</a:t>
              </a:r>
            </a:p>
            <a:p>
              <a:r>
                <a:rPr lang="de-DE" altLang="de-DE" sz="1600" b="0">
                  <a:solidFill>
                    <a:srgbClr val="FF0000"/>
                  </a:solidFill>
                </a:rPr>
                <a:t>activation</a:t>
              </a:r>
            </a:p>
          </p:txBody>
        </p:sp>
      </p:grpSp>
      <p:grpSp>
        <p:nvGrpSpPr>
          <p:cNvPr id="9230" name="Group 14">
            <a:extLst>
              <a:ext uri="{FF2B5EF4-FFF2-40B4-BE49-F238E27FC236}">
                <a16:creationId xmlns:a16="http://schemas.microsoft.com/office/drawing/2014/main" id="{F3E448BF-6EF9-4A6D-B385-1FD622F8AFDC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2852738"/>
            <a:ext cx="3683000" cy="1803400"/>
            <a:chOff x="2880" y="1797"/>
            <a:chExt cx="2320" cy="1136"/>
          </a:xfrm>
        </p:grpSpPr>
        <p:sp>
          <p:nvSpPr>
            <p:cNvPr id="9231" name="Rectangle 15">
              <a:extLst>
                <a:ext uri="{FF2B5EF4-FFF2-40B4-BE49-F238E27FC236}">
                  <a16:creationId xmlns:a16="http://schemas.microsoft.com/office/drawing/2014/main" id="{69C74A0B-C5C0-4831-B1B8-17B24C0EE6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797"/>
              <a:ext cx="2320" cy="1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600" b="0"/>
                <a:t>- t=0 no activity</a:t>
              </a:r>
            </a:p>
            <a:p>
              <a:r>
                <a:rPr lang="de-DE" altLang="de-DE" sz="1600" b="0"/>
                <a:t>- substrate activation = conformational </a:t>
              </a:r>
            </a:p>
            <a:p>
              <a:r>
                <a:rPr lang="de-DE" altLang="de-DE" sz="1600" b="0"/>
                <a:t>  change (lag phase)</a:t>
              </a:r>
            </a:p>
            <a:p>
              <a:endParaRPr lang="de-DE" altLang="de-DE" sz="1600" b="0"/>
            </a:p>
            <a:p>
              <a:endParaRPr lang="de-DE" altLang="de-DE" sz="1600" b="0"/>
            </a:p>
            <a:p>
              <a:r>
                <a:rPr lang="de-DE" altLang="de-DE" sz="1600" b="0"/>
                <a:t>- catalysis possible</a:t>
              </a:r>
              <a:endParaRPr lang="de-DE" altLang="de-DE" sz="1600" b="0" i="1"/>
            </a:p>
            <a:p>
              <a:endParaRPr lang="de-DE" altLang="de-DE" sz="1600" b="0"/>
            </a:p>
          </p:txBody>
        </p:sp>
        <p:sp>
          <p:nvSpPr>
            <p:cNvPr id="9232" name="Line 16">
              <a:extLst>
                <a:ext uri="{FF2B5EF4-FFF2-40B4-BE49-F238E27FC236}">
                  <a16:creationId xmlns:a16="http://schemas.microsoft.com/office/drawing/2014/main" id="{FE979744-DB85-492D-91D6-18EDD5B2FE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5" y="2341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4DCE3F91-5D50-48D7-82DE-A1FC52048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"/>
            <a:ext cx="91106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3200" b="0"/>
              <a:t>Pyruvate decarboxylase - </a:t>
            </a:r>
            <a:r>
              <a:rPr lang="de-DE" altLang="de-DE" sz="3200" b="0" i="1"/>
              <a:t>Sc</a:t>
            </a:r>
            <a:r>
              <a:rPr lang="de-DE" altLang="de-DE" sz="3200" b="0"/>
              <a:t>PDC structure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87A7596C-AC90-4684-B99F-C3C3C8E93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12875"/>
            <a:ext cx="914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de-DE" altLang="de-DE" sz="1600" b="0" i="1"/>
              <a:t>Sc</a:t>
            </a:r>
            <a:r>
              <a:rPr lang="de-DE" altLang="de-DE" sz="1600" b="0"/>
              <a:t>PDC</a:t>
            </a:r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8FDDADD5-E283-41A4-A2FD-2EAFF81A299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108075" y="2755900"/>
            <a:ext cx="1651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 b="0">
                <a:solidFill>
                  <a:schemeClr val="bg1"/>
                </a:solidFill>
              </a:rPr>
              <a:t>ohne Pyruvamid</a:t>
            </a:r>
          </a:p>
        </p:txBody>
      </p:sp>
      <p:pic>
        <p:nvPicPr>
          <p:cNvPr id="11269" name="Picture 5" descr="12">
            <a:extLst>
              <a:ext uri="{FF2B5EF4-FFF2-40B4-BE49-F238E27FC236}">
                <a16:creationId xmlns:a16="http://schemas.microsoft.com/office/drawing/2014/main" id="{A101D43E-BDFE-41E3-8A0F-FE89443F4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1870075"/>
            <a:ext cx="28194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0" name="Rectangle 6">
            <a:extLst>
              <a:ext uri="{FF2B5EF4-FFF2-40B4-BE49-F238E27FC236}">
                <a16:creationId xmlns:a16="http://schemas.microsoft.com/office/drawing/2014/main" id="{2E0472DD-7D39-4989-BC61-FAF817DB563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230313" y="2774950"/>
            <a:ext cx="1403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 b="0">
                <a:solidFill>
                  <a:schemeClr val="bg1"/>
                </a:solidFill>
              </a:rPr>
              <a:t>non-activated</a:t>
            </a:r>
          </a:p>
        </p:txBody>
      </p:sp>
      <p:pic>
        <p:nvPicPr>
          <p:cNvPr id="11271" name="Picture 7" descr="15">
            <a:extLst>
              <a:ext uri="{FF2B5EF4-FFF2-40B4-BE49-F238E27FC236}">
                <a16:creationId xmlns:a16="http://schemas.microsoft.com/office/drawing/2014/main" id="{41311C5B-2168-41FF-87D6-BBB0FDF40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1870075"/>
            <a:ext cx="28194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2" name="Rectangle 8">
            <a:extLst>
              <a:ext uri="{FF2B5EF4-FFF2-40B4-BE49-F238E27FC236}">
                <a16:creationId xmlns:a16="http://schemas.microsoft.com/office/drawing/2014/main" id="{97D6F2AE-B350-418A-BBAD-0A94831687F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775869" y="2764632"/>
            <a:ext cx="21034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 b="0">
                <a:solidFill>
                  <a:schemeClr val="bg1"/>
                </a:solidFill>
              </a:rPr>
              <a:t>pyruvamide activated</a:t>
            </a:r>
          </a:p>
        </p:txBody>
      </p:sp>
      <p:sp>
        <p:nvSpPr>
          <p:cNvPr id="11273" name="Rectangle 9">
            <a:extLst>
              <a:ext uri="{FF2B5EF4-FFF2-40B4-BE49-F238E27FC236}">
                <a16:creationId xmlns:a16="http://schemas.microsoft.com/office/drawing/2014/main" id="{3975E95F-5C07-48E1-9093-8FDE3A9ED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168775"/>
            <a:ext cx="914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de-DE" altLang="de-DE" sz="1600" b="0"/>
              <a:t>Arjunan </a:t>
            </a:r>
            <a:r>
              <a:rPr lang="de-DE" altLang="de-DE" sz="1600" b="0" i="1"/>
              <a:t>et al.</a:t>
            </a:r>
            <a:r>
              <a:rPr lang="de-DE" altLang="de-DE" sz="1600" b="0"/>
              <a:t> (1996)                      Lu </a:t>
            </a:r>
            <a:r>
              <a:rPr lang="de-DE" altLang="de-DE" sz="1600" b="0" i="1"/>
              <a:t>et al.</a:t>
            </a:r>
            <a:r>
              <a:rPr lang="de-DE" altLang="de-DE" sz="1600" b="0"/>
              <a:t> (2000)</a:t>
            </a:r>
          </a:p>
        </p:txBody>
      </p:sp>
      <p:sp>
        <p:nvSpPr>
          <p:cNvPr id="11274" name="Line 10">
            <a:extLst>
              <a:ext uri="{FF2B5EF4-FFF2-40B4-BE49-F238E27FC236}">
                <a16:creationId xmlns:a16="http://schemas.microsoft.com/office/drawing/2014/main" id="{0A1F68D8-F405-4F5F-A349-C2A41949322E}"/>
              </a:ext>
            </a:extLst>
          </p:cNvPr>
          <p:cNvSpPr>
            <a:spLocks noChangeShapeType="1"/>
          </p:cNvSpPr>
          <p:nvPr/>
        </p:nvSpPr>
        <p:spPr bwMode="auto">
          <a:xfrm>
            <a:off x="2008188" y="2873375"/>
            <a:ext cx="2303462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11275" name="Group 11">
            <a:extLst>
              <a:ext uri="{FF2B5EF4-FFF2-40B4-BE49-F238E27FC236}">
                <a16:creationId xmlns:a16="http://schemas.microsoft.com/office/drawing/2014/main" id="{38672E94-75C7-4AE5-B814-3F4C965BB314}"/>
              </a:ext>
            </a:extLst>
          </p:cNvPr>
          <p:cNvGrpSpPr>
            <a:grpSpLocks/>
          </p:cNvGrpSpPr>
          <p:nvPr/>
        </p:nvGrpSpPr>
        <p:grpSpPr bwMode="auto">
          <a:xfrm>
            <a:off x="2843213" y="1936750"/>
            <a:ext cx="5880100" cy="3906838"/>
            <a:chOff x="1791" y="1220"/>
            <a:chExt cx="3704" cy="2461"/>
          </a:xfrm>
        </p:grpSpPr>
        <p:graphicFrame>
          <p:nvGraphicFramePr>
            <p:cNvPr id="11276" name="Object 12">
              <a:extLst>
                <a:ext uri="{FF2B5EF4-FFF2-40B4-BE49-F238E27FC236}">
                  <a16:creationId xmlns:a16="http://schemas.microsoft.com/office/drawing/2014/main" id="{5200CC59-C52A-4BF1-8010-D4AE30E3F3F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967" y="1979"/>
            <a:ext cx="528" cy="5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01" r:id="rId6" imgW="1007364" imgH="1010412" progId="ChemDraw.Document.6.0">
                    <p:embed/>
                  </p:oleObj>
                </mc:Choice>
                <mc:Fallback>
                  <p:oleObj r:id="rId6" imgW="1007364" imgH="1010412" progId="ChemDraw.Document.6.0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7" y="1979"/>
                          <a:ext cx="528" cy="5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277" name="Rectangle 13">
              <a:extLst>
                <a:ext uri="{FF2B5EF4-FFF2-40B4-BE49-F238E27FC236}">
                  <a16:creationId xmlns:a16="http://schemas.microsoft.com/office/drawing/2014/main" id="{0430F7BB-9F78-43CF-86EF-EA41669B55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2853"/>
              <a:ext cx="2614" cy="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600" b="0"/>
                <a:t>- substrate activation by large conforma-</a:t>
              </a:r>
            </a:p>
            <a:p>
              <a:r>
                <a:rPr lang="de-DE" altLang="de-DE" sz="1600" b="0"/>
                <a:t>  tional change (open to halve side closed)</a:t>
              </a:r>
            </a:p>
            <a:p>
              <a:r>
                <a:rPr lang="de-DE" altLang="de-DE" sz="1600" b="0"/>
                <a:t>- rotation of one dimer: 30°</a:t>
              </a:r>
            </a:p>
            <a:p>
              <a:r>
                <a:rPr lang="de-DE" altLang="de-DE" sz="1600" b="0"/>
                <a:t>- two </a:t>
              </a:r>
              <a:r>
                <a:rPr lang="en-GB" altLang="de-DE" sz="1600" b="0"/>
                <a:t>previously undefined loops 104-115 </a:t>
              </a:r>
            </a:p>
            <a:p>
              <a:r>
                <a:rPr lang="en-GB" altLang="de-DE" sz="1600" b="0"/>
                <a:t>  and 288-302 are defined </a:t>
              </a:r>
              <a:r>
                <a:rPr lang="en-GB" altLang="de-DE" sz="1600" b="0" u="sng">
                  <a:solidFill>
                    <a:srgbClr val="FF0000"/>
                  </a:solidFill>
                </a:rPr>
                <a:t>at the closed side</a:t>
              </a:r>
              <a:endParaRPr lang="de-DE" altLang="de-DE" sz="1600" u="sng">
                <a:solidFill>
                  <a:srgbClr val="FF0000"/>
                </a:solidFill>
              </a:endParaRPr>
            </a:p>
          </p:txBody>
        </p:sp>
        <p:sp>
          <p:nvSpPr>
            <p:cNvPr id="11278" name="Rectangle 14">
              <a:extLst>
                <a:ext uri="{FF2B5EF4-FFF2-40B4-BE49-F238E27FC236}">
                  <a16:creationId xmlns:a16="http://schemas.microsoft.com/office/drawing/2014/main" id="{EB2BB8A8-29AD-4600-834B-A50122199F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9" y="1220"/>
              <a:ext cx="40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600" b="0">
                  <a:solidFill>
                    <a:schemeClr val="bg1"/>
                  </a:solidFill>
                </a:rPr>
                <a:t>open</a:t>
              </a:r>
            </a:p>
          </p:txBody>
        </p:sp>
        <p:sp>
          <p:nvSpPr>
            <p:cNvPr id="11279" name="Rectangle 15">
              <a:extLst>
                <a:ext uri="{FF2B5EF4-FFF2-40B4-BE49-F238E27FC236}">
                  <a16:creationId xmlns:a16="http://schemas.microsoft.com/office/drawing/2014/main" id="{EBDCD3F8-A21C-4097-A06B-FD7D9DD19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9" y="2278"/>
              <a:ext cx="40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600" b="0">
                  <a:solidFill>
                    <a:schemeClr val="bg1"/>
                  </a:solidFill>
                </a:rPr>
                <a:t>open</a:t>
              </a:r>
            </a:p>
          </p:txBody>
        </p:sp>
        <p:sp>
          <p:nvSpPr>
            <p:cNvPr id="11280" name="Rectangle 16">
              <a:extLst>
                <a:ext uri="{FF2B5EF4-FFF2-40B4-BE49-F238E27FC236}">
                  <a16:creationId xmlns:a16="http://schemas.microsoft.com/office/drawing/2014/main" id="{2FD54E92-9C8C-45E3-855A-882B2CCAD8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3" y="2264"/>
              <a:ext cx="40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600" b="0">
                  <a:solidFill>
                    <a:schemeClr val="bg1"/>
                  </a:solidFill>
                </a:rPr>
                <a:t>open</a:t>
              </a:r>
            </a:p>
          </p:txBody>
        </p:sp>
        <p:sp>
          <p:nvSpPr>
            <p:cNvPr id="11281" name="Rectangle 17">
              <a:extLst>
                <a:ext uri="{FF2B5EF4-FFF2-40B4-BE49-F238E27FC236}">
                  <a16:creationId xmlns:a16="http://schemas.microsoft.com/office/drawing/2014/main" id="{04463434-4A65-4341-B1B9-1CF96D10A2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3" y="1220"/>
              <a:ext cx="48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600" b="0">
                  <a:solidFill>
                    <a:schemeClr val="bg1"/>
                  </a:solidFill>
                </a:rPr>
                <a:t>closed</a:t>
              </a:r>
            </a:p>
          </p:txBody>
        </p:sp>
      </p:grpSp>
      <p:sp>
        <p:nvSpPr>
          <p:cNvPr id="11282" name="Line 18">
            <a:extLst>
              <a:ext uri="{FF2B5EF4-FFF2-40B4-BE49-F238E27FC236}">
                <a16:creationId xmlns:a16="http://schemas.microsoft.com/office/drawing/2014/main" id="{39663949-BB97-4A5C-9373-F4CC9B6BE4E7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0938" y="2873375"/>
            <a:ext cx="2303462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11283" name="Group 19">
            <a:extLst>
              <a:ext uri="{FF2B5EF4-FFF2-40B4-BE49-F238E27FC236}">
                <a16:creationId xmlns:a16="http://schemas.microsoft.com/office/drawing/2014/main" id="{79613592-1ACD-4BE6-8DC9-30DAE14282FF}"/>
              </a:ext>
            </a:extLst>
          </p:cNvPr>
          <p:cNvGrpSpPr>
            <a:grpSpLocks/>
          </p:cNvGrpSpPr>
          <p:nvPr/>
        </p:nvGrpSpPr>
        <p:grpSpPr bwMode="auto">
          <a:xfrm>
            <a:off x="2917825" y="2349500"/>
            <a:ext cx="7847013" cy="2519363"/>
            <a:chOff x="1838" y="1480"/>
            <a:chExt cx="4943" cy="1587"/>
          </a:xfrm>
        </p:grpSpPr>
        <p:grpSp>
          <p:nvGrpSpPr>
            <p:cNvPr id="11284" name="Group 20">
              <a:extLst>
                <a:ext uri="{FF2B5EF4-FFF2-40B4-BE49-F238E27FC236}">
                  <a16:creationId xmlns:a16="http://schemas.microsoft.com/office/drawing/2014/main" id="{5B6A4612-E6E5-420F-A98F-C64E7B2B86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7" y="1525"/>
              <a:ext cx="362" cy="136"/>
              <a:chOff x="3697" y="1525"/>
              <a:chExt cx="362" cy="136"/>
            </a:xfrm>
          </p:grpSpPr>
          <p:sp>
            <p:nvSpPr>
              <p:cNvPr id="11285" name="Oval 21">
                <a:extLst>
                  <a:ext uri="{FF2B5EF4-FFF2-40B4-BE49-F238E27FC236}">
                    <a16:creationId xmlns:a16="http://schemas.microsoft.com/office/drawing/2014/main" id="{85F7FC10-B5B0-472F-9B53-C4A5F3E4E6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7" y="1525"/>
                <a:ext cx="136" cy="136"/>
              </a:xfrm>
              <a:prstGeom prst="ellipse">
                <a:avLst/>
              </a:pr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286" name="Oval 22">
                <a:extLst>
                  <a:ext uri="{FF2B5EF4-FFF2-40B4-BE49-F238E27FC236}">
                    <a16:creationId xmlns:a16="http://schemas.microsoft.com/office/drawing/2014/main" id="{A6880042-3E4F-49AA-90E0-82E363D168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3" y="1525"/>
                <a:ext cx="136" cy="136"/>
              </a:xfrm>
              <a:prstGeom prst="ellipse">
                <a:avLst/>
              </a:pr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1287" name="Group 23">
              <a:extLst>
                <a:ext uri="{FF2B5EF4-FFF2-40B4-BE49-F238E27FC236}">
                  <a16:creationId xmlns:a16="http://schemas.microsoft.com/office/drawing/2014/main" id="{E2C211AA-C200-4C9B-8E70-B1594B0F11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6" y="2160"/>
              <a:ext cx="362" cy="136"/>
              <a:chOff x="3697" y="1525"/>
              <a:chExt cx="362" cy="136"/>
            </a:xfrm>
          </p:grpSpPr>
          <p:sp>
            <p:nvSpPr>
              <p:cNvPr id="11288" name="Oval 24">
                <a:extLst>
                  <a:ext uri="{FF2B5EF4-FFF2-40B4-BE49-F238E27FC236}">
                    <a16:creationId xmlns:a16="http://schemas.microsoft.com/office/drawing/2014/main" id="{BAF1413A-885F-4194-A0AE-ADE8AAC01F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7" y="1525"/>
                <a:ext cx="136" cy="1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289" name="Oval 25">
                <a:extLst>
                  <a:ext uri="{FF2B5EF4-FFF2-40B4-BE49-F238E27FC236}">
                    <a16:creationId xmlns:a16="http://schemas.microsoft.com/office/drawing/2014/main" id="{DA1E77F8-43B1-42EA-B62B-58172FDF6E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3" y="1525"/>
                <a:ext cx="136" cy="1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1290" name="Group 26">
              <a:extLst>
                <a:ext uri="{FF2B5EF4-FFF2-40B4-BE49-F238E27FC236}">
                  <a16:creationId xmlns:a16="http://schemas.microsoft.com/office/drawing/2014/main" id="{CB83487C-84D4-4EE1-AAF6-CD727CCC3F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8" y="2069"/>
              <a:ext cx="362" cy="136"/>
              <a:chOff x="3697" y="1525"/>
              <a:chExt cx="362" cy="136"/>
            </a:xfrm>
          </p:grpSpPr>
          <p:sp>
            <p:nvSpPr>
              <p:cNvPr id="11291" name="Oval 27">
                <a:extLst>
                  <a:ext uri="{FF2B5EF4-FFF2-40B4-BE49-F238E27FC236}">
                    <a16:creationId xmlns:a16="http://schemas.microsoft.com/office/drawing/2014/main" id="{FCD6C056-22D4-44B5-A316-53C4CF44CB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7" y="1525"/>
                <a:ext cx="136" cy="1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292" name="Oval 28">
                <a:extLst>
                  <a:ext uri="{FF2B5EF4-FFF2-40B4-BE49-F238E27FC236}">
                    <a16:creationId xmlns:a16="http://schemas.microsoft.com/office/drawing/2014/main" id="{BA747C70-4241-443A-99E7-D81C2EB92A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3" y="1525"/>
                <a:ext cx="136" cy="1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1293" name="Group 29">
              <a:extLst>
                <a:ext uri="{FF2B5EF4-FFF2-40B4-BE49-F238E27FC236}">
                  <a16:creationId xmlns:a16="http://schemas.microsoft.com/office/drawing/2014/main" id="{7392B4B6-1DD6-43F6-A544-FDC03E5201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8" y="1480"/>
              <a:ext cx="362" cy="136"/>
              <a:chOff x="3697" y="1525"/>
              <a:chExt cx="362" cy="136"/>
            </a:xfrm>
          </p:grpSpPr>
          <p:sp>
            <p:nvSpPr>
              <p:cNvPr id="11294" name="Oval 30">
                <a:extLst>
                  <a:ext uri="{FF2B5EF4-FFF2-40B4-BE49-F238E27FC236}">
                    <a16:creationId xmlns:a16="http://schemas.microsoft.com/office/drawing/2014/main" id="{768F75DC-FE7F-47CC-BDC9-291196DB57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7" y="1525"/>
                <a:ext cx="136" cy="1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295" name="Oval 31">
                <a:extLst>
                  <a:ext uri="{FF2B5EF4-FFF2-40B4-BE49-F238E27FC236}">
                    <a16:creationId xmlns:a16="http://schemas.microsoft.com/office/drawing/2014/main" id="{2F81BADF-12A2-4D79-9632-21A6FFD5DE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3" y="1525"/>
                <a:ext cx="136" cy="1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11296" name="Oval 32">
              <a:extLst>
                <a:ext uri="{FF2B5EF4-FFF2-40B4-BE49-F238E27FC236}">
                  <a16:creationId xmlns:a16="http://schemas.microsoft.com/office/drawing/2014/main" id="{99EBC326-5DC7-428F-833E-33DDC47897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9" y="2904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97" name="Oval 33">
              <a:extLst>
                <a:ext uri="{FF2B5EF4-FFF2-40B4-BE49-F238E27FC236}">
                  <a16:creationId xmlns:a16="http://schemas.microsoft.com/office/drawing/2014/main" id="{D91ED88A-2D2E-44B5-818A-C5156B4ABF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9" y="2723"/>
              <a:ext cx="136" cy="136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98" name="Text Box 34">
              <a:extLst>
                <a:ext uri="{FF2B5EF4-FFF2-40B4-BE49-F238E27FC236}">
                  <a16:creationId xmlns:a16="http://schemas.microsoft.com/office/drawing/2014/main" id="{053A7BF4-6D68-4799-94C3-CBBC89B27D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0" y="2672"/>
              <a:ext cx="2121" cy="3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DE" altLang="de-DE" sz="1600" b="0"/>
                <a:t>defined loops</a:t>
              </a:r>
            </a:p>
            <a:p>
              <a:endParaRPr lang="de-DE" altLang="de-DE" sz="300" b="0"/>
            </a:p>
            <a:p>
              <a:r>
                <a:rPr lang="de-DE" altLang="de-DE" sz="1600" b="0"/>
                <a:t>undefined loops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4687129F-8758-4B3E-939D-6FC2A4494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916113"/>
            <a:ext cx="4608512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600"/>
              <a:t>Crystallization:</a:t>
            </a:r>
            <a:endParaRPr lang="de-DE" altLang="de-DE" sz="1600" b="0"/>
          </a:p>
          <a:p>
            <a:r>
              <a:rPr lang="de-DE" altLang="de-DE" sz="1600" b="0"/>
              <a:t>- 50 mM MES/ 20 mM citric acid, pH 6.45 with </a:t>
            </a:r>
          </a:p>
          <a:p>
            <a:r>
              <a:rPr lang="de-DE" altLang="de-DE" sz="1600" b="0"/>
              <a:t>  5 mM TPP and 5 mM magnesium sulphate</a:t>
            </a:r>
          </a:p>
          <a:p>
            <a:r>
              <a:rPr lang="de-DE" altLang="de-DE" sz="1600" b="0"/>
              <a:t>- 10% PEG2000 and 10% PEG8000</a:t>
            </a:r>
          </a:p>
          <a:p>
            <a:r>
              <a:rPr lang="de-DE" altLang="de-DE" sz="1600" b="0"/>
              <a:t>- 1.75 mg </a:t>
            </a:r>
            <a:r>
              <a:rPr lang="de-DE" altLang="de-DE" sz="1600" b="0" i="1"/>
              <a:t>Kl</a:t>
            </a:r>
            <a:r>
              <a:rPr lang="de-DE" altLang="de-DE" sz="1600" b="0"/>
              <a:t>PDC/ml</a:t>
            </a:r>
          </a:p>
          <a:p>
            <a:r>
              <a:rPr lang="de-DE" altLang="de-DE" sz="1600" b="0"/>
              <a:t>- hanging drop</a:t>
            </a:r>
          </a:p>
          <a:p>
            <a:r>
              <a:rPr lang="de-DE" altLang="de-DE" sz="1600" b="0"/>
              <a:t>- 8°C</a:t>
            </a:r>
          </a:p>
          <a:p>
            <a:endParaRPr lang="de-DE" altLang="de-DE" sz="1600" b="0"/>
          </a:p>
          <a:p>
            <a:r>
              <a:rPr lang="de-DE" altLang="de-DE" sz="1600" b="0"/>
              <a:t>- microcrystalls after 1-3 days</a:t>
            </a:r>
          </a:p>
          <a:p>
            <a:r>
              <a:rPr lang="de-DE" altLang="de-DE" sz="1600" b="0"/>
              <a:t>- final size after 10-26 days </a:t>
            </a:r>
          </a:p>
          <a:p>
            <a:r>
              <a:rPr lang="de-DE" altLang="de-DE" sz="1600" b="0"/>
              <a:t>  (size: 0.05-0.4</a:t>
            </a:r>
            <a:r>
              <a:rPr lang="en-US" altLang="de-DE" sz="1600" b="0">
                <a:cs typeface="Arial" panose="020B0604020202020204" pitchFamily="34" charset="0"/>
              </a:rPr>
              <a:t>×</a:t>
            </a:r>
            <a:r>
              <a:rPr lang="de-DE" altLang="de-DE" sz="1600" b="0"/>
              <a:t>0.005-0.02</a:t>
            </a:r>
            <a:r>
              <a:rPr lang="en-US" altLang="de-DE" sz="1600" b="0"/>
              <a:t>×</a:t>
            </a:r>
            <a:r>
              <a:rPr lang="de-DE" altLang="de-DE" sz="1600" b="0"/>
              <a:t>0.005-0.02 mm)</a:t>
            </a:r>
          </a:p>
          <a:p>
            <a:r>
              <a:rPr lang="de-DE" altLang="de-DE" sz="1600" b="0"/>
              <a:t>- diffraction to 1.94 </a:t>
            </a:r>
            <a:r>
              <a:rPr lang="sv-SE" altLang="de-DE" sz="1600" b="0"/>
              <a:t>Å</a:t>
            </a:r>
            <a:endParaRPr lang="de-DE" altLang="de-DE" sz="1600" b="0"/>
          </a:p>
        </p:txBody>
      </p:sp>
      <p:grpSp>
        <p:nvGrpSpPr>
          <p:cNvPr id="13315" name="Group 3">
            <a:extLst>
              <a:ext uri="{FF2B5EF4-FFF2-40B4-BE49-F238E27FC236}">
                <a16:creationId xmlns:a16="http://schemas.microsoft.com/office/drawing/2014/main" id="{50F1CBB5-8BC1-4C7E-B86F-137C2A816FB5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1600200"/>
            <a:ext cx="3810000" cy="5200650"/>
            <a:chOff x="3360" y="1008"/>
            <a:chExt cx="2400" cy="3276"/>
          </a:xfrm>
        </p:grpSpPr>
        <p:pic>
          <p:nvPicPr>
            <p:cNvPr id="13316" name="Picture 4" descr="DSC_0067">
              <a:extLst>
                <a:ext uri="{FF2B5EF4-FFF2-40B4-BE49-F238E27FC236}">
                  <a16:creationId xmlns:a16="http://schemas.microsoft.com/office/drawing/2014/main" id="{9E952F03-895A-4CAC-ACA8-D74B12F493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1008"/>
              <a:ext cx="2400" cy="1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7" name="Picture 5" descr="DSC_0063">
              <a:extLst>
                <a:ext uri="{FF2B5EF4-FFF2-40B4-BE49-F238E27FC236}">
                  <a16:creationId xmlns:a16="http://schemas.microsoft.com/office/drawing/2014/main" id="{CC636178-B458-413F-8572-19C0BD167F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2688"/>
              <a:ext cx="2400" cy="1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318" name="Rectangle 6">
            <a:extLst>
              <a:ext uri="{FF2B5EF4-FFF2-40B4-BE49-F238E27FC236}">
                <a16:creationId xmlns:a16="http://schemas.microsoft.com/office/drawing/2014/main" id="{F76E30CB-0D32-44A2-9A89-966FABCBA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"/>
            <a:ext cx="91106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3200" b="0" i="1"/>
              <a:t>Kl</a:t>
            </a:r>
            <a:r>
              <a:rPr lang="de-DE" altLang="de-DE" sz="3200" b="0"/>
              <a:t>PDC - crystallisation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>
            <a:extLst>
              <a:ext uri="{FF2B5EF4-FFF2-40B4-BE49-F238E27FC236}">
                <a16:creationId xmlns:a16="http://schemas.microsoft.com/office/drawing/2014/main" id="{29B66259-2DD3-4B95-9B66-FD7E638F8254}"/>
              </a:ext>
            </a:extLst>
          </p:cNvPr>
          <p:cNvGrpSpPr>
            <a:grpSpLocks/>
          </p:cNvGrpSpPr>
          <p:nvPr/>
        </p:nvGrpSpPr>
        <p:grpSpPr bwMode="auto">
          <a:xfrm>
            <a:off x="5562600" y="3314700"/>
            <a:ext cx="3581400" cy="3086100"/>
            <a:chOff x="3504" y="2088"/>
            <a:chExt cx="2256" cy="1944"/>
          </a:xfrm>
        </p:grpSpPr>
        <p:sp>
          <p:nvSpPr>
            <p:cNvPr id="15363" name="Rectangle 3">
              <a:extLst>
                <a:ext uri="{FF2B5EF4-FFF2-40B4-BE49-F238E27FC236}">
                  <a16:creationId xmlns:a16="http://schemas.microsoft.com/office/drawing/2014/main" id="{2F34146D-922D-4AE9-9320-CFCB2BC54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3820"/>
              <a:ext cx="186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600">
                  <a:solidFill>
                    <a:schemeClr val="bg1"/>
                  </a:solidFill>
                </a:rPr>
                <a:t>Tetramer in der Einheitszelle</a:t>
              </a:r>
            </a:p>
          </p:txBody>
        </p:sp>
        <p:pic>
          <p:nvPicPr>
            <p:cNvPr id="15364" name="Picture 4" descr="17">
              <a:extLst>
                <a:ext uri="{FF2B5EF4-FFF2-40B4-BE49-F238E27FC236}">
                  <a16:creationId xmlns:a16="http://schemas.microsoft.com/office/drawing/2014/main" id="{EA1887AE-1739-4C61-A2A4-91B3D85F63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2088"/>
              <a:ext cx="2256" cy="1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5365" name="Group 5">
            <a:extLst>
              <a:ext uri="{FF2B5EF4-FFF2-40B4-BE49-F238E27FC236}">
                <a16:creationId xmlns:a16="http://schemas.microsoft.com/office/drawing/2014/main" id="{C1906B70-D66C-498C-9D07-38C1368198C2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2293938"/>
          <a:ext cx="5257800" cy="3742309"/>
        </p:xfrm>
        <a:graphic>
          <a:graphicData uri="http://schemas.openxmlformats.org/drawingml/2006/table">
            <a:tbl>
              <a:tblPr/>
              <a:tblGrid>
                <a:gridCol w="1447800">
                  <a:extLst>
                    <a:ext uri="{9D8B030D-6E8A-4147-A177-3AD203B41FA5}">
                      <a16:colId xmlns:a16="http://schemas.microsoft.com/office/drawing/2014/main" val="4060894336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4128650749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740021232"/>
                    </a:ext>
                  </a:extLst>
                </a:gridCol>
              </a:tblGrid>
              <a:tr h="327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overall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highest resolution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437837"/>
                  </a:ext>
                </a:extLst>
              </a:tr>
              <a:tr h="342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resolution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2.26</a:t>
                      </a:r>
                      <a:r>
                        <a:rPr kumimoji="0" lang="sv-SE" alt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Å</a:t>
                      </a:r>
                      <a:endParaRPr kumimoji="0" lang="de-DE" altLang="de-D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2.26-2.32</a:t>
                      </a:r>
                      <a:r>
                        <a:rPr kumimoji="0" lang="sv-SE" alt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Å</a:t>
                      </a:r>
                      <a:endParaRPr kumimoji="0" lang="de-DE" altLang="de-D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8414857"/>
                  </a:ext>
                </a:extLst>
              </a:tr>
              <a:tr h="250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completeness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98.4%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95.3%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0750199"/>
                  </a:ext>
                </a:extLst>
              </a:tr>
              <a:tr h="250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number of reflections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113636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8113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763855"/>
                  </a:ext>
                </a:extLst>
              </a:tr>
              <a:tr h="249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R-factor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0.174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0.184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4523562"/>
                  </a:ext>
                </a:extLst>
              </a:tr>
              <a:tr h="250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R-free</a:t>
                      </a:r>
                      <a:endParaRPr kumimoji="0" lang="de-DE" altLang="de-DE" sz="1400" b="0" i="0" u="none" strike="noStrike" cap="none" normalizeH="0" baseline="-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0.240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0.261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0091385"/>
                  </a:ext>
                </a:extLst>
              </a:tr>
              <a:tr h="250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ourier New" panose="02070309020205020404" pitchFamily="49" charset="0"/>
                        </a:rPr>
                        <a:t>B</a:t>
                      </a:r>
                      <a:r>
                        <a:rPr kumimoji="0" lang="de-DE" altLang="de-DE" sz="14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ourier New" panose="02070309020205020404" pitchFamily="49" charset="0"/>
                        </a:rPr>
                        <a:t>mean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24.282</a:t>
                      </a:r>
                      <a:r>
                        <a:rPr kumimoji="0" lang="sv-SE" alt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Å</a:t>
                      </a:r>
                      <a:r>
                        <a:rPr kumimoji="0" lang="de-DE" altLang="de-DE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891228"/>
                  </a:ext>
                </a:extLst>
              </a:tr>
              <a:tr h="249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alt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spacegroup</a:t>
                      </a:r>
                      <a:endParaRPr kumimoji="0" lang="de-DE" altLang="de-D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alt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 1 2</a:t>
                      </a:r>
                      <a:r>
                        <a:rPr kumimoji="0" lang="de-DE" altLang="de-DE" sz="14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sv-SE" alt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1</a:t>
                      </a:r>
                      <a:endParaRPr kumimoji="0" lang="de-DE" altLang="de-D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4644294"/>
                  </a:ext>
                </a:extLst>
              </a:tr>
              <a:tr h="250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unitcell, dimensions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a=78.7 </a:t>
                      </a:r>
                      <a:r>
                        <a:rPr kumimoji="0" lang="sv-SE" alt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Å, b=</a:t>
                      </a:r>
                      <a:r>
                        <a:rPr kumimoji="0" lang="de-DE" alt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203.1 </a:t>
                      </a:r>
                      <a:r>
                        <a:rPr kumimoji="0" lang="sv-SE" alt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Å, c=</a:t>
                      </a:r>
                      <a:r>
                        <a:rPr kumimoji="0" lang="de-DE" alt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79.8 </a:t>
                      </a:r>
                      <a:r>
                        <a:rPr kumimoji="0" lang="sv-SE" alt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Å</a:t>
                      </a:r>
                      <a:r>
                        <a:rPr kumimoji="0" lang="de-DE" alt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</a:t>
                      </a:r>
                      <a:r>
                        <a:rPr kumimoji="0" lang="de-DE" alt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kumimoji="0" lang="el-GR" alt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γ</a:t>
                      </a:r>
                      <a:r>
                        <a:rPr kumimoji="0" lang="de-DE" alt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kumimoji="0" lang="de-DE" alt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90.00°, </a:t>
                      </a:r>
                      <a:r>
                        <a:rPr kumimoji="0" lang="el-GR" alt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β</a:t>
                      </a:r>
                      <a:r>
                        <a:rPr kumimoji="0" lang="de-DE" alt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kumimoji="0" lang="de-DE" alt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91.8°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682147"/>
                  </a:ext>
                </a:extLst>
              </a:tr>
            </a:tbl>
          </a:graphicData>
        </a:graphic>
      </p:graphicFrame>
      <p:sp>
        <p:nvSpPr>
          <p:cNvPr id="15404" name="Rectangle 44">
            <a:extLst>
              <a:ext uri="{FF2B5EF4-FFF2-40B4-BE49-F238E27FC236}">
                <a16:creationId xmlns:a16="http://schemas.microsoft.com/office/drawing/2014/main" id="{4460104C-8721-4CAE-8D76-CAA4F2735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"/>
            <a:ext cx="91106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3200" b="0" i="1"/>
              <a:t>Kl</a:t>
            </a:r>
            <a:r>
              <a:rPr lang="de-DE" altLang="de-DE" sz="3200" b="0"/>
              <a:t>PDC crystal structure - results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A146E6EF-7933-466A-A668-B60F97DEA9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717675"/>
            <a:ext cx="3581400" cy="136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600"/>
              <a:t>Weak electron density:</a:t>
            </a:r>
            <a:endParaRPr lang="de-DE" altLang="de-DE" sz="1600" b="0"/>
          </a:p>
          <a:p>
            <a:r>
              <a:rPr lang="de-DE" altLang="de-DE" sz="1600" b="0"/>
              <a:t>- loop 104-115</a:t>
            </a:r>
          </a:p>
          <a:p>
            <a:endParaRPr lang="de-DE" altLang="de-DE" sz="300" b="0"/>
          </a:p>
          <a:p>
            <a:r>
              <a:rPr lang="de-DE" altLang="de-DE" sz="1600" b="0"/>
              <a:t>- loop 288-302</a:t>
            </a:r>
          </a:p>
          <a:p>
            <a:endParaRPr lang="de-DE" altLang="de-DE" sz="1600" b="0"/>
          </a:p>
          <a:p>
            <a:endParaRPr lang="de-DE" altLang="de-DE" sz="1600" b="0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C506082-2BE2-4DF3-A361-0CC5BAF48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4648200"/>
            <a:ext cx="342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 b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B2C72E31-BED5-4CCF-A7DB-6FFD04DED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648200"/>
            <a:ext cx="342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 b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C3BC0037-D555-4544-B79A-6CC19042E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2330450"/>
            <a:ext cx="342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 b="0">
                <a:solidFill>
                  <a:schemeClr val="bg1"/>
                </a:solidFill>
              </a:rPr>
              <a:t>G</a:t>
            </a:r>
          </a:p>
        </p:txBody>
      </p:sp>
      <p:sp>
        <p:nvSpPr>
          <p:cNvPr id="17414" name="Rectangle 6">
            <a:extLst>
              <a:ext uri="{FF2B5EF4-FFF2-40B4-BE49-F238E27FC236}">
                <a16:creationId xmlns:a16="http://schemas.microsoft.com/office/drawing/2014/main" id="{45EBB6C1-44CE-41A0-A181-A6D492C3C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2330450"/>
            <a:ext cx="342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 b="0">
                <a:solidFill>
                  <a:schemeClr val="bg1"/>
                </a:solidFill>
              </a:rPr>
              <a:t>G</a:t>
            </a:r>
          </a:p>
        </p:txBody>
      </p:sp>
      <p:pic>
        <p:nvPicPr>
          <p:cNvPr id="17415" name="Picture 7" descr="6">
            <a:extLst>
              <a:ext uri="{FF2B5EF4-FFF2-40B4-BE49-F238E27FC236}">
                <a16:creationId xmlns:a16="http://schemas.microsoft.com/office/drawing/2014/main" id="{8644F243-20C5-47C4-8F8A-993117788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484313"/>
            <a:ext cx="5578475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6" name="Rectangle 8">
            <a:extLst>
              <a:ext uri="{FF2B5EF4-FFF2-40B4-BE49-F238E27FC236}">
                <a16:creationId xmlns:a16="http://schemas.microsoft.com/office/drawing/2014/main" id="{97B85CD6-2506-4AF1-80F2-908383CAB0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"/>
            <a:ext cx="91106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3200" b="0" i="1"/>
              <a:t>Kl</a:t>
            </a:r>
            <a:r>
              <a:rPr lang="de-DE" altLang="de-DE" sz="3200" b="0"/>
              <a:t>PDC crystal structure - results</a:t>
            </a:r>
          </a:p>
        </p:txBody>
      </p:sp>
      <p:sp>
        <p:nvSpPr>
          <p:cNvPr id="17417" name="Rectangle 9">
            <a:extLst>
              <a:ext uri="{FF2B5EF4-FFF2-40B4-BE49-F238E27FC236}">
                <a16:creationId xmlns:a16="http://schemas.microsoft.com/office/drawing/2014/main" id="{B0F32C1A-1B06-40D2-8B9D-69C450191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6332538"/>
            <a:ext cx="55086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600" b="0"/>
              <a:t>B-Factors </a:t>
            </a:r>
            <a:r>
              <a:rPr lang="de-DE" altLang="de-DE" sz="1600" b="0" i="1"/>
              <a:t>Kl</a:t>
            </a:r>
            <a:r>
              <a:rPr lang="de-DE" altLang="de-DE" sz="1600" b="0"/>
              <a:t>PDC: </a:t>
            </a:r>
            <a:r>
              <a:rPr lang="de-DE" altLang="de-DE" sz="1600" b="0">
                <a:solidFill>
                  <a:schemeClr val="accent2"/>
                </a:solidFill>
              </a:rPr>
              <a:t>15 </a:t>
            </a:r>
            <a:r>
              <a:rPr lang="sv-SE" altLang="de-DE" sz="1600" b="0">
                <a:solidFill>
                  <a:schemeClr val="accent2"/>
                </a:solidFill>
              </a:rPr>
              <a:t>Å²</a:t>
            </a:r>
            <a:r>
              <a:rPr lang="sv-SE" altLang="de-DE" sz="1600" b="0"/>
              <a:t>-</a:t>
            </a:r>
            <a:r>
              <a:rPr lang="sv-SE" altLang="de-DE" sz="1600" b="0">
                <a:solidFill>
                  <a:srgbClr val="FF0000"/>
                </a:solidFill>
              </a:rPr>
              <a:t>80Å²</a:t>
            </a:r>
            <a:endParaRPr lang="de-DE" altLang="de-DE" sz="1600" b="0">
              <a:solidFill>
                <a:srgbClr val="FF0000"/>
              </a:solidFill>
            </a:endParaRPr>
          </a:p>
          <a:p>
            <a:endParaRPr lang="de-DE" altLang="de-DE" sz="1600" b="0"/>
          </a:p>
        </p:txBody>
      </p:sp>
      <p:grpSp>
        <p:nvGrpSpPr>
          <p:cNvPr id="17418" name="Group 10">
            <a:extLst>
              <a:ext uri="{FF2B5EF4-FFF2-40B4-BE49-F238E27FC236}">
                <a16:creationId xmlns:a16="http://schemas.microsoft.com/office/drawing/2014/main" id="{4E9EA563-72F0-4695-92BB-0EDA4D41D198}"/>
              </a:ext>
            </a:extLst>
          </p:cNvPr>
          <p:cNvGrpSpPr>
            <a:grpSpLocks/>
          </p:cNvGrpSpPr>
          <p:nvPr/>
        </p:nvGrpSpPr>
        <p:grpSpPr bwMode="auto">
          <a:xfrm>
            <a:off x="1619250" y="2133600"/>
            <a:ext cx="5400675" cy="2519363"/>
            <a:chOff x="1020" y="1344"/>
            <a:chExt cx="3402" cy="1587"/>
          </a:xfrm>
        </p:grpSpPr>
        <p:sp>
          <p:nvSpPr>
            <p:cNvPr id="17419" name="Line 11">
              <a:extLst>
                <a:ext uri="{FF2B5EF4-FFF2-40B4-BE49-F238E27FC236}">
                  <a16:creationId xmlns:a16="http://schemas.microsoft.com/office/drawing/2014/main" id="{B63313F2-B270-48B9-B628-0D2C7C073D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0" y="1344"/>
              <a:ext cx="3175" cy="68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420" name="Line 12">
              <a:extLst>
                <a:ext uri="{FF2B5EF4-FFF2-40B4-BE49-F238E27FC236}">
                  <a16:creationId xmlns:a16="http://schemas.microsoft.com/office/drawing/2014/main" id="{FB476D9E-8285-4441-9A7E-E59C6A75F1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0" y="1344"/>
              <a:ext cx="2722" cy="68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421" name="Line 13">
              <a:extLst>
                <a:ext uri="{FF2B5EF4-FFF2-40B4-BE49-F238E27FC236}">
                  <a16:creationId xmlns:a16="http://schemas.microsoft.com/office/drawing/2014/main" id="{890EC897-62F1-42E7-BC12-1141C82954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0" y="1344"/>
              <a:ext cx="2586" cy="1587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422" name="Line 14">
              <a:extLst>
                <a:ext uri="{FF2B5EF4-FFF2-40B4-BE49-F238E27FC236}">
                  <a16:creationId xmlns:a16="http://schemas.microsoft.com/office/drawing/2014/main" id="{95F76CAF-D0EF-44FD-9E29-9C95F6891B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0" y="1344"/>
              <a:ext cx="3402" cy="154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7423" name="Group 15">
            <a:extLst>
              <a:ext uri="{FF2B5EF4-FFF2-40B4-BE49-F238E27FC236}">
                <a16:creationId xmlns:a16="http://schemas.microsoft.com/office/drawing/2014/main" id="{EAB5EDBD-C244-41BE-88F0-A693C0A3A4E9}"/>
              </a:ext>
            </a:extLst>
          </p:cNvPr>
          <p:cNvGrpSpPr>
            <a:grpSpLocks/>
          </p:cNvGrpSpPr>
          <p:nvPr/>
        </p:nvGrpSpPr>
        <p:grpSpPr bwMode="auto">
          <a:xfrm>
            <a:off x="1619250" y="2420938"/>
            <a:ext cx="5689600" cy="2592387"/>
            <a:chOff x="1020" y="1525"/>
            <a:chExt cx="3584" cy="1633"/>
          </a:xfrm>
        </p:grpSpPr>
        <p:sp>
          <p:nvSpPr>
            <p:cNvPr id="17424" name="Line 16">
              <a:extLst>
                <a:ext uri="{FF2B5EF4-FFF2-40B4-BE49-F238E27FC236}">
                  <a16:creationId xmlns:a16="http://schemas.microsoft.com/office/drawing/2014/main" id="{63DC4F64-6349-4CF6-A3E0-AB406B2147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0" y="1525"/>
              <a:ext cx="2631" cy="181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425" name="Line 17">
              <a:extLst>
                <a:ext uri="{FF2B5EF4-FFF2-40B4-BE49-F238E27FC236}">
                  <a16:creationId xmlns:a16="http://schemas.microsoft.com/office/drawing/2014/main" id="{776880CF-E8FA-4745-9BEC-55B77D5FB1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0" y="1525"/>
              <a:ext cx="3448" cy="272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426" name="Line 18">
              <a:extLst>
                <a:ext uri="{FF2B5EF4-FFF2-40B4-BE49-F238E27FC236}">
                  <a16:creationId xmlns:a16="http://schemas.microsoft.com/office/drawing/2014/main" id="{ADCA9134-8BD8-4050-82FB-4D15300FE0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0" y="1525"/>
              <a:ext cx="2359" cy="1633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427" name="Line 19">
              <a:extLst>
                <a:ext uri="{FF2B5EF4-FFF2-40B4-BE49-F238E27FC236}">
                  <a16:creationId xmlns:a16="http://schemas.microsoft.com/office/drawing/2014/main" id="{92AB9D71-E7DD-4C83-A9EA-AAAC0F75C7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0" y="1525"/>
              <a:ext cx="3584" cy="1497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987156FE-ECB5-45DC-BE8C-043004EE0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717675"/>
            <a:ext cx="358140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600"/>
              <a:t>Overall structure, tetramer:</a:t>
            </a:r>
            <a:endParaRPr lang="de-DE" altLang="de-DE" sz="1600" b="0"/>
          </a:p>
          <a:p>
            <a:r>
              <a:rPr lang="de-DE" altLang="de-DE" sz="1600" b="0"/>
              <a:t>- one side in closed conformation</a:t>
            </a:r>
          </a:p>
          <a:p>
            <a:r>
              <a:rPr lang="de-DE" altLang="de-DE" sz="1600" b="0"/>
              <a:t>  (like the activated </a:t>
            </a:r>
            <a:r>
              <a:rPr lang="de-DE" altLang="de-DE" sz="1600" b="0" i="1"/>
              <a:t>Sc</a:t>
            </a:r>
            <a:r>
              <a:rPr lang="de-DE" altLang="de-DE" sz="1600" b="0"/>
              <a:t>PDC) but with- </a:t>
            </a:r>
          </a:p>
          <a:p>
            <a:r>
              <a:rPr lang="de-DE" altLang="de-DE" sz="1600" b="0"/>
              <a:t>  without adding pyruvamide</a:t>
            </a:r>
          </a:p>
          <a:p>
            <a:r>
              <a:rPr lang="de-DE" altLang="de-DE" sz="1600" b="0"/>
              <a:t>- the two loops 104-115 and 288-302 </a:t>
            </a:r>
          </a:p>
          <a:p>
            <a:r>
              <a:rPr lang="de-DE" altLang="de-DE" sz="1600" b="0"/>
              <a:t>  (defined in the closed side of the </a:t>
            </a:r>
          </a:p>
          <a:p>
            <a:r>
              <a:rPr lang="de-DE" altLang="de-DE" sz="1600" b="0"/>
              <a:t>  activated </a:t>
            </a:r>
            <a:r>
              <a:rPr lang="de-DE" altLang="de-DE" sz="1600" b="0" i="1"/>
              <a:t>Sc</a:t>
            </a:r>
            <a:r>
              <a:rPr lang="de-DE" altLang="de-DE" sz="1600" b="0"/>
              <a:t>PDC) undefined in the </a:t>
            </a:r>
          </a:p>
          <a:p>
            <a:r>
              <a:rPr lang="de-DE" altLang="de-DE" sz="1600" b="0"/>
              <a:t>  </a:t>
            </a:r>
            <a:r>
              <a:rPr lang="de-DE" altLang="de-DE" sz="1600" b="0" i="1"/>
              <a:t>Kl</a:t>
            </a:r>
            <a:r>
              <a:rPr lang="de-DE" altLang="de-DE" sz="1600" b="0"/>
              <a:t>PDC</a:t>
            </a:r>
          </a:p>
          <a:p>
            <a:endParaRPr lang="de-DE" altLang="de-DE" sz="1600" b="0"/>
          </a:p>
          <a:p>
            <a:endParaRPr lang="de-DE" altLang="de-DE" sz="1600" b="0"/>
          </a:p>
          <a:p>
            <a:endParaRPr lang="de-DE" altLang="de-DE" sz="1600" b="0"/>
          </a:p>
        </p:txBody>
      </p:sp>
      <p:pic>
        <p:nvPicPr>
          <p:cNvPr id="19459" name="Picture 3" descr="11">
            <a:extLst>
              <a:ext uri="{FF2B5EF4-FFF2-40B4-BE49-F238E27FC236}">
                <a16:creationId xmlns:a16="http://schemas.microsoft.com/office/drawing/2014/main" id="{693AEE42-C47F-4144-AE5B-616838138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676400"/>
            <a:ext cx="5334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0" name="Line 4">
            <a:extLst>
              <a:ext uri="{FF2B5EF4-FFF2-40B4-BE49-F238E27FC236}">
                <a16:creationId xmlns:a16="http://schemas.microsoft.com/office/drawing/2014/main" id="{461F7942-FC58-4299-9A9C-B5C6421A5D8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00800" y="1295400"/>
            <a:ext cx="0" cy="50292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85695B0B-CA91-4C9D-93DD-B51C119A9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5867400"/>
            <a:ext cx="895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 b="0"/>
              <a:t>Dimer 1</a:t>
            </a:r>
          </a:p>
        </p:txBody>
      </p:sp>
      <p:sp>
        <p:nvSpPr>
          <p:cNvPr id="19462" name="Rectangle 6">
            <a:extLst>
              <a:ext uri="{FF2B5EF4-FFF2-40B4-BE49-F238E27FC236}">
                <a16:creationId xmlns:a16="http://schemas.microsoft.com/office/drawing/2014/main" id="{1A5F69E6-F5A1-4DE4-8390-360C6F460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0850" y="5867400"/>
            <a:ext cx="895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 b="0"/>
              <a:t>Dimer 2</a:t>
            </a:r>
          </a:p>
        </p:txBody>
      </p:sp>
      <p:sp>
        <p:nvSpPr>
          <p:cNvPr id="19463" name="Rectangle 7">
            <a:extLst>
              <a:ext uri="{FF2B5EF4-FFF2-40B4-BE49-F238E27FC236}">
                <a16:creationId xmlns:a16="http://schemas.microsoft.com/office/drawing/2014/main" id="{8E71D4FB-1406-402D-856A-E22AB64B1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0" y="2667000"/>
            <a:ext cx="319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 b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9464" name="Rectangle 8">
            <a:extLst>
              <a:ext uri="{FF2B5EF4-FFF2-40B4-BE49-F238E27FC236}">
                <a16:creationId xmlns:a16="http://schemas.microsoft.com/office/drawing/2014/main" id="{09DDE9D5-30E1-46E3-8520-08363060A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0" y="4159250"/>
            <a:ext cx="319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 b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9465" name="Rectangle 9">
            <a:extLst>
              <a:ext uri="{FF2B5EF4-FFF2-40B4-BE49-F238E27FC236}">
                <a16:creationId xmlns:a16="http://schemas.microsoft.com/office/drawing/2014/main" id="{0C5EE57A-FE6A-4D61-92A1-06BFCE18C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2250" y="2667000"/>
            <a:ext cx="33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 b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19466" name="Rectangle 10">
            <a:extLst>
              <a:ext uri="{FF2B5EF4-FFF2-40B4-BE49-F238E27FC236}">
                <a16:creationId xmlns:a16="http://schemas.microsoft.com/office/drawing/2014/main" id="{FE4F41FA-512E-44EC-9FCE-7BB8F15D5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725" y="4159250"/>
            <a:ext cx="33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 b="0">
                <a:solidFill>
                  <a:schemeClr val="bg1"/>
                </a:solidFill>
              </a:rPr>
              <a:t>C</a:t>
            </a:r>
          </a:p>
        </p:txBody>
      </p:sp>
      <p:graphicFrame>
        <p:nvGraphicFramePr>
          <p:cNvPr id="19467" name="Object 11">
            <a:extLst>
              <a:ext uri="{FF2B5EF4-FFF2-40B4-BE49-F238E27FC236}">
                <a16:creationId xmlns:a16="http://schemas.microsoft.com/office/drawing/2014/main" id="{48EF6441-5AD1-4BD5-94AA-EE2227AF84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77200" y="5791200"/>
          <a:ext cx="8382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9" r:id="rId5" imgW="1007364" imgH="1010412" progId="ChemDraw.Document.6.0">
                  <p:embed/>
                </p:oleObj>
              </mc:Choice>
              <mc:Fallback>
                <p:oleObj r:id="rId5" imgW="1007364" imgH="1010412" progId="ChemDraw.Document.6.0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5791200"/>
                        <a:ext cx="8382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8" name="Rectangle 12">
            <a:extLst>
              <a:ext uri="{FF2B5EF4-FFF2-40B4-BE49-F238E27FC236}">
                <a16:creationId xmlns:a16="http://schemas.microsoft.com/office/drawing/2014/main" id="{F129BAD5-619C-41EC-B061-AB8DC8174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"/>
            <a:ext cx="91106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3200" b="0" i="1"/>
              <a:t>Kl</a:t>
            </a:r>
            <a:r>
              <a:rPr lang="de-DE" altLang="de-DE" sz="3200" b="0"/>
              <a:t>PDC crystal structure - results</a:t>
            </a:r>
          </a:p>
        </p:txBody>
      </p:sp>
      <p:sp>
        <p:nvSpPr>
          <p:cNvPr id="19469" name="Rectangle 13">
            <a:extLst>
              <a:ext uri="{FF2B5EF4-FFF2-40B4-BE49-F238E27FC236}">
                <a16:creationId xmlns:a16="http://schemas.microsoft.com/office/drawing/2014/main" id="{C01B475B-5B31-463B-BD75-67CEDDC9C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2352675"/>
            <a:ext cx="7699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 b="0">
                <a:solidFill>
                  <a:schemeClr val="bg1"/>
                </a:solidFill>
              </a:rPr>
              <a:t>closed</a:t>
            </a:r>
          </a:p>
        </p:txBody>
      </p:sp>
      <p:sp>
        <p:nvSpPr>
          <p:cNvPr id="19470" name="Rectangle 14">
            <a:extLst>
              <a:ext uri="{FF2B5EF4-FFF2-40B4-BE49-F238E27FC236}">
                <a16:creationId xmlns:a16="http://schemas.microsoft.com/office/drawing/2014/main" id="{107241D1-9A7A-4420-916B-868480DB7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4964113"/>
            <a:ext cx="63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 b="0">
                <a:solidFill>
                  <a:schemeClr val="bg1"/>
                </a:solidFill>
              </a:rPr>
              <a:t>open</a:t>
            </a:r>
          </a:p>
        </p:txBody>
      </p:sp>
      <p:sp>
        <p:nvSpPr>
          <p:cNvPr id="19471" name="Rectangle 15">
            <a:extLst>
              <a:ext uri="{FF2B5EF4-FFF2-40B4-BE49-F238E27FC236}">
                <a16:creationId xmlns:a16="http://schemas.microsoft.com/office/drawing/2014/main" id="{EA10A7CD-00B0-44F0-90EB-ACE428AAE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6113" y="2349500"/>
            <a:ext cx="7699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 b="0">
                <a:solidFill>
                  <a:schemeClr val="bg1"/>
                </a:solidFill>
              </a:rPr>
              <a:t>closed</a:t>
            </a:r>
          </a:p>
        </p:txBody>
      </p:sp>
      <p:sp>
        <p:nvSpPr>
          <p:cNvPr id="19472" name="Rectangle 16">
            <a:extLst>
              <a:ext uri="{FF2B5EF4-FFF2-40B4-BE49-F238E27FC236}">
                <a16:creationId xmlns:a16="http://schemas.microsoft.com/office/drawing/2014/main" id="{479B32A0-998A-4168-97A7-0FF2B90BB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6113" y="4960938"/>
            <a:ext cx="63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 b="0">
                <a:solidFill>
                  <a:schemeClr val="bg1"/>
                </a:solidFill>
              </a:rPr>
              <a:t>open</a:t>
            </a:r>
          </a:p>
        </p:txBody>
      </p:sp>
      <p:sp>
        <p:nvSpPr>
          <p:cNvPr id="19473" name="Line 17">
            <a:extLst>
              <a:ext uri="{FF2B5EF4-FFF2-40B4-BE49-F238E27FC236}">
                <a16:creationId xmlns:a16="http://schemas.microsoft.com/office/drawing/2014/main" id="{4A0C8B49-6A00-4753-9619-7BB3874333B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51275" y="3573463"/>
            <a:ext cx="5292725" cy="158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19474" name="Group 18">
            <a:extLst>
              <a:ext uri="{FF2B5EF4-FFF2-40B4-BE49-F238E27FC236}">
                <a16:creationId xmlns:a16="http://schemas.microsoft.com/office/drawing/2014/main" id="{4BDEF90F-8C23-4F42-93F3-51654567A80D}"/>
              </a:ext>
            </a:extLst>
          </p:cNvPr>
          <p:cNvGrpSpPr>
            <a:grpSpLocks/>
          </p:cNvGrpSpPr>
          <p:nvPr/>
        </p:nvGrpSpPr>
        <p:grpSpPr bwMode="auto">
          <a:xfrm>
            <a:off x="5724525" y="2708275"/>
            <a:ext cx="1403350" cy="539750"/>
            <a:chOff x="3606" y="1706"/>
            <a:chExt cx="884" cy="340"/>
          </a:xfrm>
        </p:grpSpPr>
        <p:sp>
          <p:nvSpPr>
            <p:cNvPr id="19475" name="Oval 19">
              <a:extLst>
                <a:ext uri="{FF2B5EF4-FFF2-40B4-BE49-F238E27FC236}">
                  <a16:creationId xmlns:a16="http://schemas.microsoft.com/office/drawing/2014/main" id="{FD2134C6-C280-477F-8BC7-B21E550459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6" y="1706"/>
              <a:ext cx="340" cy="34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476" name="Oval 20">
              <a:extLst>
                <a:ext uri="{FF2B5EF4-FFF2-40B4-BE49-F238E27FC236}">
                  <a16:creationId xmlns:a16="http://schemas.microsoft.com/office/drawing/2014/main" id="{5E7098EC-898B-4FDA-9B67-CCE42F2E25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0" y="1706"/>
              <a:ext cx="340" cy="34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921</Words>
  <Application>Microsoft Office PowerPoint</Application>
  <PresentationFormat>Bildschirmpräsentation (4:3)</PresentationFormat>
  <Paragraphs>295</Paragraphs>
  <Slides>19</Slides>
  <Notes>19</Notes>
  <HiddenSlides>0</HiddenSlides>
  <MMClips>2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19</vt:i4>
      </vt:variant>
    </vt:vector>
  </HeadingPairs>
  <TitlesOfParts>
    <vt:vector size="26" baseType="lpstr">
      <vt:lpstr>Arial</vt:lpstr>
      <vt:lpstr>Courier New</vt:lpstr>
      <vt:lpstr>Times New Roman</vt:lpstr>
      <vt:lpstr>Standarddesign</vt:lpstr>
      <vt:lpstr>CS ChemDraw Drawing</vt:lpstr>
      <vt:lpstr>SPW 8.0 Graph</vt:lpstr>
      <vt:lpstr>ChemDraw.Document.6.0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Wonderland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Steffen</dc:creator>
  <cp:lastModifiedBy>Steffen Kutter</cp:lastModifiedBy>
  <cp:revision>479</cp:revision>
  <dcterms:created xsi:type="dcterms:W3CDTF">2009-06-03T09:50:04Z</dcterms:created>
  <dcterms:modified xsi:type="dcterms:W3CDTF">2018-07-17T16:58:34Z</dcterms:modified>
</cp:coreProperties>
</file>