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1"/>
  </p:sldMasterIdLst>
  <p:notesMasterIdLst>
    <p:notesMasterId r:id="rId18"/>
  </p:notesMasterIdLst>
  <p:handoutMasterIdLst>
    <p:handoutMasterId r:id="rId19"/>
  </p:handoutMasterIdLst>
  <p:sldIdLst>
    <p:sldId id="522" r:id="rId2"/>
    <p:sldId id="648" r:id="rId3"/>
    <p:sldId id="640" r:id="rId4"/>
    <p:sldId id="257" r:id="rId5"/>
    <p:sldId id="660" r:id="rId6"/>
    <p:sldId id="662" r:id="rId7"/>
    <p:sldId id="647" r:id="rId8"/>
    <p:sldId id="649" r:id="rId9"/>
    <p:sldId id="657" r:id="rId10"/>
    <p:sldId id="658" r:id="rId11"/>
    <p:sldId id="650" r:id="rId12"/>
    <p:sldId id="651" r:id="rId13"/>
    <p:sldId id="663" r:id="rId14"/>
    <p:sldId id="655" r:id="rId15"/>
    <p:sldId id="659" r:id="rId16"/>
    <p:sldId id="656" r:id="rId17"/>
  </p:sldIdLst>
  <p:sldSz cx="9144000" cy="5143500" type="screen16x9"/>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Default Section" id="{CD651CF8-6A13-1049-8909-F2D4861A14C1}">
          <p14:sldIdLst>
            <p14:sldId id="522"/>
            <p14:sldId id="648"/>
            <p14:sldId id="640"/>
            <p14:sldId id="257"/>
            <p14:sldId id="660"/>
            <p14:sldId id="662"/>
            <p14:sldId id="647"/>
            <p14:sldId id="649"/>
            <p14:sldId id="657"/>
            <p14:sldId id="658"/>
            <p14:sldId id="650"/>
            <p14:sldId id="651"/>
            <p14:sldId id="663"/>
            <p14:sldId id="655"/>
            <p14:sldId id="659"/>
            <p14:sldId id="656"/>
          </p14:sldIdLst>
        </p14:section>
        <p14:section name="Appendix" id="{4A9DFD02-CED8-DA4E-A77B-D0C2EB78DD99}">
          <p14:sldIdLst/>
        </p14:section>
      </p14:sectionLst>
    </p:ex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Amanda" initials="SA" lastIdx="11" clrIdx="0">
    <p:extLst>
      <p:ext uri="{19B8F6BF-5375-455C-9EA6-DF929625EA0E}">
        <p15:presenceInfo xmlns:p15="http://schemas.microsoft.com/office/powerpoint/2012/main" userId="S::acsmith@rti.org::4cc799e0-1f05-474b-88de-262497bfd45e" providerId="AD"/>
      </p:ext>
    </p:extLst>
  </p:cmAuthor>
  <p:cmAuthor id="2" name="Baumgartner, Peter" initials="BP" lastIdx="3" clrIdx="1">
    <p:extLst>
      <p:ext uri="{19B8F6BF-5375-455C-9EA6-DF929625EA0E}">
        <p15:presenceInfo xmlns:p15="http://schemas.microsoft.com/office/powerpoint/2012/main" userId="S::pbaumgartner@rti.org::5a992231-915d-4530-83a4-cb0825c23c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949"/>
    <a:srgbClr val="003F82"/>
    <a:srgbClr val="FFC525"/>
    <a:srgbClr val="4F2683"/>
    <a:srgbClr val="5D9732"/>
    <a:srgbClr val="00CC00"/>
    <a:srgbClr val="BF311A"/>
    <a:srgbClr val="006600"/>
    <a:srgbClr val="FF0000"/>
    <a:srgbClr val="C0C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7" autoAdjust="0"/>
    <p:restoredTop sz="57312" autoAdjust="0"/>
  </p:normalViewPr>
  <p:slideViewPr>
    <p:cSldViewPr>
      <p:cViewPr varScale="1">
        <p:scale>
          <a:sx n="127" d="100"/>
          <a:sy n="127" d="100"/>
        </p:scale>
        <p:origin x="3208" y="176"/>
      </p:cViewPr>
      <p:guideLst>
        <p:guide orient="horz" pos="355"/>
        <p:guide pos="2880"/>
        <p:guide orient="horz" pos="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6T14:04:45.627" idx="6">
    <p:pos x="2026" y="119"/>
    <p:text/>
    <p:extLst>
      <p:ext uri="{C676402C-5697-4E1C-873F-D02D1690AC5C}">
        <p15:threadingInfo xmlns:p15="http://schemas.microsoft.com/office/powerpoint/2012/main" timeZoneBias="240"/>
      </p:ext>
    </p:extLst>
  </p:cm>
  <p:cm authorId="1" dt="2020-10-06T14:06:53.175" idx="7">
    <p:pos x="2026" y="215"/>
    <p:text>We specificially discuss the percision and recall values in the abstract, so I think we should work that in if we can. See below from abstract. Perhaps we go over briefly, but then pivot to looking at "overall performance," explaining why it is a better indicator? 
Precision (i.e., of the predicted codes, what percent were correct) and recall (i.e., of the codes that should have been applied, what percent were predicted) were calculated for each code to determine the accuracy of coding predictions. We found precision values for the 24 codes in the coding frame ranged from 88% to 98% (95.6% overall), with recall ranging from 56% to 94% (81.5% overall). The majority of codes had precision and recall values above 90%.</p:text>
    <p:extLst>
      <p:ext uri="{C676402C-5697-4E1C-873F-D02D1690AC5C}">
        <p15:threadingInfo xmlns:p15="http://schemas.microsoft.com/office/powerpoint/2012/main" timeZoneBias="240">
          <p15:parentCm authorId="1" idx="6"/>
        </p15:threadingInfo>
      </p:ext>
    </p:extLst>
  </p:cm>
  <p:cm authorId="1" dt="2020-10-07T18:36:12.204" idx="11">
    <p:pos x="2026" y="311"/>
    <p:text>Lets keep in back pocket in case we are specifically asked and instead stick to these performance metrics.</p:text>
    <p:extLst>
      <p:ext uri="{C676402C-5697-4E1C-873F-D02D1690AC5C}">
        <p15:threadingInfo xmlns:p15="http://schemas.microsoft.com/office/powerpoint/2012/main" timeZoneBias="240">
          <p15:parentCm authorId="1" idx="6"/>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dirty="0"/>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dirty="0"/>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dirty="0"/>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dirty="0"/>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409575" y="695325"/>
            <a:ext cx="617855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dirty="0"/>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409575" y="695325"/>
            <a:ext cx="6178550" cy="3476625"/>
          </a:xfrm>
          <a:ln/>
        </p:spPr>
      </p:sp>
      <p:sp>
        <p:nvSpPr>
          <p:cNvPr id="14339"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Intro: Names, Roles,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Note this was a multi-disciplinary effort. </a:t>
            </a:r>
          </a:p>
        </p:txBody>
      </p:sp>
    </p:spTree>
    <p:extLst>
      <p:ext uri="{BB962C8B-B14F-4D97-AF65-F5344CB8AC3E}">
        <p14:creationId xmlns:p14="http://schemas.microsoft.com/office/powerpoint/2010/main" val="80885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14</a:t>
            </a:fld>
            <a:endParaRPr lang="en-US" dirty="0"/>
          </a:p>
        </p:txBody>
      </p:sp>
    </p:spTree>
    <p:extLst>
      <p:ext uri="{BB962C8B-B14F-4D97-AF65-F5344CB8AC3E}">
        <p14:creationId xmlns:p14="http://schemas.microsoft.com/office/powerpoint/2010/main" val="153685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15</a:t>
            </a:fld>
            <a:endParaRPr lang="en-US" dirty="0"/>
          </a:p>
        </p:txBody>
      </p:sp>
    </p:spTree>
    <p:extLst>
      <p:ext uri="{BB962C8B-B14F-4D97-AF65-F5344CB8AC3E}">
        <p14:creationId xmlns:p14="http://schemas.microsoft.com/office/powerpoint/2010/main" val="222460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presentation. There’s my contact info if you have any questions or comments. Thank you for watching.</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16</a:t>
            </a:fld>
            <a:endParaRPr lang="en-US" dirty="0"/>
          </a:p>
        </p:txBody>
      </p:sp>
    </p:spTree>
    <p:extLst>
      <p:ext uri="{BB962C8B-B14F-4D97-AF65-F5344CB8AC3E}">
        <p14:creationId xmlns:p14="http://schemas.microsoft.com/office/powerpoint/2010/main" val="146591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dirty="0"/>
          </a:p>
        </p:txBody>
      </p:sp>
    </p:spTree>
    <p:extLst>
      <p:ext uri="{BB962C8B-B14F-4D97-AF65-F5344CB8AC3E}">
        <p14:creationId xmlns:p14="http://schemas.microsoft.com/office/powerpoint/2010/main" val="159554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The survey was administered to more than 4,500 RTI employees in 2018 and 2019</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dirty="0"/>
          </a:p>
        </p:txBody>
      </p:sp>
    </p:spTree>
    <p:extLst>
      <p:ext uri="{BB962C8B-B14F-4D97-AF65-F5344CB8AC3E}">
        <p14:creationId xmlns:p14="http://schemas.microsoft.com/office/powerpoint/2010/main" val="127008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Open-ended questions are included for a number of reasons:</a:t>
            </a:r>
          </a:p>
          <a:p>
            <a:pPr marL="171450" indent="-171450">
              <a:buFontTx/>
              <a:buChar char="-"/>
            </a:pPr>
            <a:r>
              <a:rPr lang="en-US" sz="1200" kern="1200" dirty="0">
                <a:solidFill>
                  <a:schemeClr val="tx1"/>
                </a:solidFill>
                <a:effectLst/>
                <a:latin typeface="+mn-lt"/>
                <a:ea typeface="+mn-ea"/>
                <a:cs typeface="+mn-cs"/>
              </a:rPr>
              <a:t>Add depth and nuance to quantitative findings</a:t>
            </a:r>
          </a:p>
          <a:p>
            <a:pPr marL="171450" indent="-171450">
              <a:buFontTx/>
              <a:buChar char="-"/>
            </a:pPr>
            <a:r>
              <a:rPr lang="en-US" sz="1200" kern="1200" dirty="0">
                <a:solidFill>
                  <a:schemeClr val="tx1"/>
                </a:solidFill>
                <a:effectLst/>
                <a:latin typeface="+mn-lt"/>
                <a:ea typeface="+mn-ea"/>
                <a:cs typeface="+mn-cs"/>
              </a:rPr>
              <a:t>Can identify new information about topics where researchers have limited understanding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sz="1200" kern="1200" dirty="0">
                <a:solidFill>
                  <a:schemeClr val="tx1"/>
                </a:solidFill>
                <a:effectLst/>
                <a:latin typeface="+mn-lt"/>
                <a:ea typeface="+mn-ea"/>
                <a:cs typeface="+mn-cs"/>
              </a:rPr>
              <a:t>This can help with the development of future quantitative measures</a:t>
            </a:r>
          </a:p>
          <a:p>
            <a:pPr marL="171450" indent="-171450">
              <a:buFontTx/>
              <a:buChar char="-"/>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We included the open-end because we recognized the range of responses was likely greater than what we could draft in a closed ended item, </a:t>
            </a:r>
          </a:p>
          <a:p>
            <a:pPr marL="0" indent="0">
              <a:buFontTx/>
              <a:buNone/>
            </a:pPr>
            <a:r>
              <a:rPr lang="en-US" sz="1200" kern="1200" dirty="0">
                <a:solidFill>
                  <a:schemeClr val="tx1"/>
                </a:solidFill>
                <a:effectLst/>
                <a:latin typeface="+mn-lt"/>
                <a:ea typeface="+mn-ea"/>
                <a:cs typeface="+mn-cs"/>
              </a:rPr>
              <a:t>and having the full range of feedback was also very important to ensure all voices were heard. </a:t>
            </a:r>
          </a:p>
          <a:p>
            <a:pPr marL="171450" indent="-171450">
              <a:buFontTx/>
              <a:buChar char="-"/>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Limitations of open-end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Can increase respondent burden</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Interpreting the content and meaning of qualitative data can be difficult.</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But one of the biggest reasons they are underutilized, or omitted altogether,  is that it is simply too time consuming to analyze qualitative data.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AE5FBE0-6753-D14C-B7EF-D890C002F29A}" type="slidenum">
              <a:rPr lang="en-US" smtClean="0"/>
              <a:t>4</a:t>
            </a:fld>
            <a:endParaRPr lang="en-US" dirty="0"/>
          </a:p>
        </p:txBody>
      </p:sp>
    </p:spTree>
    <p:extLst>
      <p:ext uri="{BB962C8B-B14F-4D97-AF65-F5344CB8AC3E}">
        <p14:creationId xmlns:p14="http://schemas.microsoft.com/office/powerpoint/2010/main" val="231660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There are various methods for analyzing qualitative data, but the ultimate goal is to assign labels, or codes, to text in an effort to categorize or summarize the data, uncover patterns or themes, and ultimately develop theories that work to explain observations in the data (Miles, Huberman, &amp; Saldana, 2014). </a:t>
            </a:r>
          </a:p>
          <a:p>
            <a:endParaRPr lang="en-US" sz="1200" kern="1200" dirty="0">
              <a:solidFill>
                <a:schemeClr val="tx1"/>
              </a:solidFill>
              <a:effectLst/>
              <a:latin typeface="Arial" charset="0"/>
              <a:ea typeface="ヒラギノ角ゴ Pro W3" pitchFamily="1" charset="-128"/>
              <a:cs typeface="+mn-cs"/>
            </a:endParaRPr>
          </a:p>
          <a:p>
            <a:r>
              <a:rPr lang="en-US" sz="1200" b="0" i="0" u="none" strike="noStrike" kern="1200" dirty="0">
                <a:solidFill>
                  <a:schemeClr val="tx1"/>
                </a:solidFill>
                <a:effectLst/>
                <a:latin typeface="Arial" charset="0"/>
                <a:ea typeface="ヒラギノ角ゴ Pro W3" pitchFamily="1" charset="-128"/>
                <a:cs typeface="+mn-cs"/>
              </a:rPr>
              <a:t>But simply reading through qual data is not going to provide you with a thorough understating. Coding is an important part of this process. </a:t>
            </a:r>
          </a:p>
          <a:p>
            <a:r>
              <a:rPr lang="en-US" sz="1200" b="0" i="0" u="none" strike="noStrike" kern="1200" dirty="0">
                <a:solidFill>
                  <a:schemeClr val="tx1"/>
                </a:solidFill>
                <a:effectLst/>
                <a:latin typeface="Arial" charset="0"/>
                <a:ea typeface="ヒラギノ角ゴ Pro W3" pitchFamily="1" charset="-128"/>
                <a:cs typeface="+mn-cs"/>
              </a:rPr>
              <a:t>Coding allows you to organize the data so that it is manageable to work with, but most importantly allows you to identify larger themes by looking across the entire coded dataset.</a:t>
            </a:r>
            <a:endParaRPr lang="en-US" sz="1200" kern="1200" dirty="0">
              <a:solidFill>
                <a:schemeClr val="tx1"/>
              </a:solidFill>
              <a:effectLst/>
              <a:latin typeface="Arial" charset="0"/>
              <a:ea typeface="ヒラギノ角ゴ Pro W3" pitchFamily="1" charset="-128"/>
              <a:cs typeface="+mn-cs"/>
            </a:endParaRPr>
          </a:p>
          <a:p>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used a grounded approach wherein we develop codes based off what we are observing in the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ヒラギノ角ゴ Pro W3" pitchFamily="1" charset="-128"/>
                <a:cs typeface="+mn-cs"/>
              </a:rPr>
              <a:t>We developed 24 codes that spanned different topics we saw across responses.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Coding is very a labor intensive and often multi-step process. And there are other considerations, like the potential for variability across coders. This can be mitigated by measuring intercoder reliability, but the potential for variability in interpretation is something that needs to be considered when working with a team of coders. </a:t>
            </a:r>
          </a:p>
          <a:p>
            <a:endParaRPr lang="en-US" sz="1200" b="1" i="0" u="none" strike="noStrike"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fld id="{8AE5FBE0-6753-D14C-B7EF-D890C002F29A}" type="slidenum">
              <a:rPr lang="en-US" smtClean="0"/>
              <a:t>5</a:t>
            </a:fld>
            <a:endParaRPr lang="en-US" dirty="0"/>
          </a:p>
        </p:txBody>
      </p:sp>
    </p:spTree>
    <p:extLst>
      <p:ext uri="{BB962C8B-B14F-4D97-AF65-F5344CB8AC3E}">
        <p14:creationId xmlns:p14="http://schemas.microsoft.com/office/powerpoint/2010/main" val="328923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This is where auto-coding can be helpful. It mitigates the issue with intercoder reliability, while speeding up the coding process. </a:t>
            </a:r>
          </a:p>
          <a:p>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Arial" charset="0"/>
                <a:ea typeface="ヒラギノ角ゴ Pro W3" pitchFamily="1" charset="-128"/>
                <a:cs typeface="+mn-cs"/>
              </a:rPr>
              <a:t>There have been some attempts in the past to automate coding – for example keyword coding and sentiment analysis, but none are really been reliable enough to “take the place” of human coders.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wanted something more robust that could handle the ‘applying the code’ aspect of </a:t>
            </a:r>
            <a:r>
              <a:rPr lang="en-US" sz="1200" b="1" kern="1200" dirty="0">
                <a:solidFill>
                  <a:schemeClr val="tx1"/>
                </a:solidFill>
                <a:effectLst/>
                <a:latin typeface="Arial" charset="0"/>
                <a:ea typeface="ヒラギノ角ゴ Pro W3" pitchFamily="1" charset="-128"/>
                <a:cs typeface="+mn-cs"/>
              </a:rPr>
              <a:t>focused coding </a:t>
            </a:r>
            <a:r>
              <a:rPr lang="en-US" sz="1200" kern="1200" dirty="0">
                <a:solidFill>
                  <a:schemeClr val="tx1"/>
                </a:solidFill>
                <a:effectLst/>
                <a:latin typeface="Arial" charset="0"/>
                <a:ea typeface="ヒラギノ角ゴ Pro W3" pitchFamily="1" charset="-128"/>
                <a:cs typeface="+mn-cs"/>
              </a:rPr>
              <a:t>by making predictions about which codes should be applied based on an established coding frame.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kern="1200" dirty="0">
              <a:solidFill>
                <a:schemeClr val="tx1"/>
              </a:solidFill>
              <a:effectLst/>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fld id="{8AE5FBE0-6753-D14C-B7EF-D890C002F29A}" type="slidenum">
              <a:rPr lang="en-US" smtClean="0"/>
              <a:t>6</a:t>
            </a:fld>
            <a:endParaRPr lang="en-US" dirty="0"/>
          </a:p>
        </p:txBody>
      </p:sp>
    </p:spTree>
    <p:extLst>
      <p:ext uri="{BB962C8B-B14F-4D97-AF65-F5344CB8AC3E}">
        <p14:creationId xmlns:p14="http://schemas.microsoft.com/office/powerpoint/2010/main" val="146028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BERT: Bidirectional Encoder Representations from Transformers. </a:t>
            </a:r>
          </a:p>
          <a:p>
            <a:endParaRPr lang="en-US" dirty="0"/>
          </a:p>
          <a:p>
            <a:r>
              <a:rPr lang="en-US" dirty="0"/>
              <a:t>ML 101: Train a model from existing data to understand what patterns in inputs (responses) are associated with certain outputs (codes). Then, make predictions on new data. Previously Machine Learning Required Lots of Data in order to generalize.</a:t>
            </a:r>
          </a:p>
          <a:p>
            <a:endParaRPr lang="en-US" dirty="0"/>
          </a:p>
          <a:p>
            <a:r>
              <a:rPr lang="en-US" dirty="0"/>
              <a:t>This paradigm is a bit different and operates in two stages: capture general patterns of language in a pre-training step which outputs a “language model”. This process requires a very large collection of text data and computational resources, so companies like Google will do the pretraining stage and then release the model weights for future application.</a:t>
            </a:r>
          </a:p>
          <a:p>
            <a:endParaRPr lang="en-US" dirty="0"/>
          </a:p>
          <a:p>
            <a:r>
              <a:rPr lang="en-US" dirty="0"/>
              <a:t>Second stage: fine-tune the model on your specific task. Previous paradigm can basically be thought of as </a:t>
            </a:r>
            <a:r>
              <a:rPr lang="en-US" i="1" dirty="0"/>
              <a:t>just</a:t>
            </a:r>
            <a:r>
              <a:rPr lang="en-US" i="0" dirty="0"/>
              <a:t> fine tuning and then hoping you had enough data to generalize.</a:t>
            </a:r>
          </a:p>
          <a:p>
            <a:endParaRPr lang="en-US" i="0" dirty="0"/>
          </a:p>
          <a:p>
            <a:r>
              <a:rPr lang="en-US" i="0" dirty="0"/>
              <a:t>What does this mean for open-end survey responses? Less data required, since lots of the patterns are in the language model.</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dirty="0"/>
          </a:p>
        </p:txBody>
      </p:sp>
    </p:spTree>
    <p:extLst>
      <p:ext uri="{BB962C8B-B14F-4D97-AF65-F5344CB8AC3E}">
        <p14:creationId xmlns:p14="http://schemas.microsoft.com/office/powerpoint/2010/main" val="393946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ヒラギノ角ゴ Pro W3" pitchFamily="1" charset="-128"/>
                <a:cs typeface="+mn-cs"/>
              </a:rPr>
              <a:t>2019 “Double coded responses” - I would describe these as being double coded, then adjudicated by the team. </a:t>
            </a:r>
            <a:endParaRPr lang="en-US" dirty="0"/>
          </a:p>
          <a:p>
            <a:endParaRPr lang="en-US" dirty="0"/>
          </a:p>
          <a:p>
            <a:r>
              <a:rPr lang="en-US" dirty="0"/>
              <a:t>Finally: used predicted codes which were the reviewed by humans in a spreadsheet and corrected</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dirty="0"/>
          </a:p>
        </p:txBody>
      </p:sp>
    </p:spTree>
    <p:extLst>
      <p:ext uri="{BB962C8B-B14F-4D97-AF65-F5344CB8AC3E}">
        <p14:creationId xmlns:p14="http://schemas.microsoft.com/office/powerpoint/2010/main" val="292461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ヒラギノ角ゴ Pro W3" pitchFamily="1" charset="-128"/>
                <a:cs typeface="+mn-cs"/>
              </a:rPr>
              <a:t>With qualitative coding there is always a lag between quant and qual and shortening that lag time means those making decisions with the data are provided the context to the quant much faster and can get to action faster.</a:t>
            </a:r>
          </a:p>
          <a:p>
            <a:endParaRPr lang="en-US" sz="1200" b="0" i="0" u="none" strike="noStrike" kern="1200" dirty="0">
              <a:solidFill>
                <a:schemeClr val="tx1"/>
              </a:solidFill>
              <a:effectLst/>
              <a:latin typeface="Arial" charset="0"/>
              <a:ea typeface="ヒラギノ角ゴ Pro W3" pitchFamily="1" charset="-128"/>
              <a:cs typeface="+mn-cs"/>
            </a:endParaRPr>
          </a:p>
          <a:p>
            <a:r>
              <a:rPr lang="en-US" sz="1200" b="0" i="0" u="none" strike="noStrike" kern="1200" dirty="0">
                <a:solidFill>
                  <a:schemeClr val="tx1"/>
                </a:solidFill>
                <a:effectLst/>
                <a:latin typeface="Arial" charset="0"/>
                <a:ea typeface="ヒラギノ角ゴ Pro W3" pitchFamily="1" charset="-128"/>
                <a:cs typeface="+mn-cs"/>
              </a:rPr>
              <a:t>Re: consistency – there are ways, like IRR, that we can use to determine consistency, but again that is another step that takes time. </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dirty="0"/>
          </a:p>
        </p:txBody>
      </p:sp>
    </p:spTree>
    <p:extLst>
      <p:ext uri="{BB962C8B-B14F-4D97-AF65-F5344CB8AC3E}">
        <p14:creationId xmlns:p14="http://schemas.microsoft.com/office/powerpoint/2010/main" val="2193057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8" name="Rectangle 27"/>
          <p:cNvSpPr/>
          <p:nvPr userDrawn="1"/>
        </p:nvSpPr>
        <p:spPr>
          <a:xfrm>
            <a:off x="0" y="4783667"/>
            <a:ext cx="9144000" cy="37253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0" y="0"/>
            <a:ext cx="9144000" cy="24193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3400" y="444500"/>
            <a:ext cx="914400" cy="368300"/>
          </a:xfrm>
          <a:prstGeom prst="rect">
            <a:avLst/>
          </a:prstGeom>
        </p:spPr>
      </p:pic>
      <p:sp>
        <p:nvSpPr>
          <p:cNvPr id="8" name="Rectangle 7"/>
          <p:cNvSpPr>
            <a:spLocks noChangeArrowheads="1"/>
          </p:cNvSpPr>
          <p:nvPr userDrawn="1"/>
        </p:nvSpPr>
        <p:spPr bwMode="auto">
          <a:xfrm>
            <a:off x="7239000" y="0"/>
            <a:ext cx="1828800" cy="183356"/>
          </a:xfrm>
          <a:prstGeom prst="rect">
            <a:avLst/>
          </a:prstGeom>
          <a:noFill/>
          <a:ln w="9525">
            <a:noFill/>
            <a:miter lim="800000"/>
            <a:headEnd/>
            <a:tailEnd/>
          </a:ln>
          <a:effectLst/>
        </p:spPr>
        <p:txBody>
          <a:bodyPr/>
          <a:lstStyle/>
          <a:p>
            <a:pPr algn="ctr" eaLnBrk="1" hangingPunct="1">
              <a:defRPr/>
            </a:pPr>
            <a:endParaRPr lang="en-US" sz="1000" i="1" dirty="0">
              <a:solidFill>
                <a:srgbClr val="BF301A"/>
              </a:solidFill>
            </a:endParaRPr>
          </a:p>
        </p:txBody>
      </p:sp>
      <p:sp>
        <p:nvSpPr>
          <p:cNvPr id="130050" name="Rectangle 2"/>
          <p:cNvSpPr>
            <a:spLocks noGrp="1" noChangeArrowheads="1"/>
          </p:cNvSpPr>
          <p:nvPr userDrawn="1">
            <p:ph type="ctrTitle"/>
          </p:nvPr>
        </p:nvSpPr>
        <p:spPr>
          <a:xfrm>
            <a:off x="1828800" y="342418"/>
            <a:ext cx="6934200" cy="572464"/>
          </a:xfrm>
          <a:noFill/>
        </p:spPr>
        <p:txBody>
          <a:bodyPr rIns="91440"/>
          <a:lstStyle>
            <a:lvl1pPr algn="r">
              <a:defRPr b="1">
                <a:solidFill>
                  <a:schemeClr val="bg1"/>
                </a:solidFill>
                <a:latin typeface="+mj-lt"/>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1828801" y="1200150"/>
            <a:ext cx="6934200" cy="457200"/>
          </a:xfrm>
        </p:spPr>
        <p:txBody>
          <a:bodyPr/>
          <a:lstStyle>
            <a:lvl1pPr marL="0" indent="0" algn="r">
              <a:buFont typeface="Wingdings" pitchFamily="1" charset="2"/>
              <a:buNone/>
              <a:defRPr sz="2000">
                <a:solidFill>
                  <a:srgbClr val="FFFFFF"/>
                </a:solidFill>
              </a:defRPr>
            </a:lvl1pPr>
          </a:lstStyle>
          <a:p>
            <a:r>
              <a:rPr lang="en-US"/>
              <a:t>Click to edit Master subtitle style</a:t>
            </a:r>
            <a:endParaRPr lang="en-US" dirty="0"/>
          </a:p>
        </p:txBody>
      </p:sp>
      <p:sp>
        <p:nvSpPr>
          <p:cNvPr id="13" name="Slide Number Placeholder 12"/>
          <p:cNvSpPr>
            <a:spLocks noGrp="1"/>
          </p:cNvSpPr>
          <p:nvPr userDrawn="1">
            <p:ph type="sldNum" sz="quarter" idx="10"/>
          </p:nvPr>
        </p:nvSpPr>
        <p:spPr/>
        <p:txBody>
          <a:bodyPr/>
          <a:lstStyle/>
          <a:p>
            <a:fld id="{D4325D4D-289E-48C1-B277-2BEB492A7D19}" type="slidenum">
              <a:rPr lang="en-US" smtClean="0"/>
              <a:pPr/>
              <a:t>‹#›</a:t>
            </a:fld>
            <a:endParaRPr lang="en-US" dirty="0"/>
          </a:p>
        </p:txBody>
      </p:sp>
      <p:sp>
        <p:nvSpPr>
          <p:cNvPr id="14" name="Footer Placeholder 13"/>
          <p:cNvSpPr>
            <a:spLocks noGrp="1"/>
          </p:cNvSpPr>
          <p:nvPr userDrawn="1">
            <p:ph type="ftr" sz="quarter" idx="11"/>
          </p:nvPr>
        </p:nvSpPr>
        <p:spPr/>
        <p:txBody>
          <a:bodyPr/>
          <a:lstStyle/>
          <a:p>
            <a:r>
              <a:rPr lang="en-US" dirty="0"/>
              <a:t>CONFIDENTIAL</a:t>
            </a:r>
          </a:p>
        </p:txBody>
      </p:sp>
      <p:sp>
        <p:nvSpPr>
          <p:cNvPr id="23" name="Text Placeholder 16"/>
          <p:cNvSpPr>
            <a:spLocks noGrp="1"/>
          </p:cNvSpPr>
          <p:nvPr>
            <p:ph type="body" sz="quarter" idx="15" hasCustomPrompt="1"/>
          </p:nvPr>
        </p:nvSpPr>
        <p:spPr>
          <a:xfrm>
            <a:off x="1828800" y="1809750"/>
            <a:ext cx="6934200" cy="6096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29" name="Text Box 14"/>
          <p:cNvSpPr txBox="1">
            <a:spLocks noChangeArrowheads="1"/>
          </p:cNvSpPr>
          <p:nvPr userDrawn="1"/>
        </p:nvSpPr>
        <p:spPr bwMode="auto">
          <a:xfrm>
            <a:off x="7255934" y="48175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30" name="TextBox 29"/>
          <p:cNvSpPr txBox="1"/>
          <p:nvPr userDrawn="1"/>
        </p:nvSpPr>
        <p:spPr>
          <a:xfrm>
            <a:off x="2057400" y="4857750"/>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a:t>CONFIDENTIAL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CONFIDENTIAL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
            <a:ext cx="9144000" cy="971550"/>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388532"/>
            <a:ext cx="8229600" cy="3206089"/>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CONFIDENTIAL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77108"/>
          </a:xfrm>
        </p:spPr>
        <p:txBody>
          <a:bodyPr lIns="182880" tIns="91440" rIns="182880" bIns="91440"/>
          <a:lstStyle>
            <a:lvl1pPr marL="0">
              <a:defRPr/>
            </a:lvl1pPr>
          </a:lstStyle>
          <a:p>
            <a:r>
              <a:rPr lang="en-US"/>
              <a:t>Click to edit Master title style</a:t>
            </a:r>
            <a:endParaRPr lang="en-US" dirty="0"/>
          </a:p>
        </p:txBody>
      </p:sp>
      <p:sp>
        <p:nvSpPr>
          <p:cNvPr id="5" name="Slide Number Placeholder 4"/>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a:t>CONFIDENTIAL</a:t>
            </a:r>
          </a:p>
        </p:txBody>
      </p:sp>
      <p:sp>
        <p:nvSpPr>
          <p:cNvPr id="11" name="Content Placeholder 10"/>
          <p:cNvSpPr>
            <a:spLocks noGrp="1"/>
          </p:cNvSpPr>
          <p:nvPr>
            <p:ph sz="quarter" idx="12"/>
          </p:nvPr>
        </p:nvSpPr>
        <p:spPr>
          <a:xfrm>
            <a:off x="457200" y="1115483"/>
            <a:ext cx="3886200" cy="3505200"/>
          </a:xfr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800600" y="1115482"/>
            <a:ext cx="3886200" cy="3513667"/>
          </a:xfrm>
        </p:spPr>
        <p:txBody>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 y="5944"/>
            <a:ext cx="9144000" cy="960263"/>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a:t>CONFIDENTIAL</a:t>
            </a:r>
          </a:p>
        </p:txBody>
      </p:sp>
      <p:sp>
        <p:nvSpPr>
          <p:cNvPr id="8" name="Content Placeholder 7"/>
          <p:cNvSpPr>
            <a:spLocks noGrp="1"/>
          </p:cNvSpPr>
          <p:nvPr>
            <p:ph sz="quarter" idx="12"/>
          </p:nvPr>
        </p:nvSpPr>
        <p:spPr>
          <a:xfrm>
            <a:off x="457200" y="1504950"/>
            <a:ext cx="3886200" cy="3048000"/>
          </a:xfr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800600" y="1504950"/>
            <a:ext cx="3886200" cy="3048000"/>
          </a:xfrm>
        </p:spPr>
        <p:txBody>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CONFIDENTIAL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 y="0"/>
            <a:ext cx="9144000" cy="960263"/>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CONFIDENTIAL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a:t>CONFIDENTIAL</a:t>
            </a:r>
          </a:p>
        </p:txBody>
      </p:sp>
      <p:sp>
        <p:nvSpPr>
          <p:cNvPr id="4" name="Rectangle 3"/>
          <p:cNvSpPr/>
          <p:nvPr userDrawn="1"/>
        </p:nvSpPr>
        <p:spPr>
          <a:xfrm>
            <a:off x="0" y="0"/>
            <a:ext cx="9144000" cy="28003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003382"/>
            <a:ext cx="6477000" cy="615553"/>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38986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a:t>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0"/>
            <a:ext cx="9140826" cy="572464"/>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sp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047751"/>
            <a:ext cx="8229600" cy="3546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347472" y="4796028"/>
            <a:ext cx="1143000" cy="347472"/>
          </a:xfrm>
          <a:prstGeom prst="rect">
            <a:avLst/>
          </a:prstGeom>
          <a:solidFill>
            <a:srgbClr val="BF311A"/>
          </a:solidFill>
        </p:spPr>
        <p:txBody>
          <a:bodyPr vert="horz" lIns="91440" tIns="45720" rIns="91440" bIns="45720" rtlCol="0" anchor="ctr"/>
          <a:lstStyle>
            <a:lvl1pPr algn="ctr">
              <a:defRPr sz="10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796028"/>
            <a:ext cx="347472" cy="347472"/>
          </a:xfrm>
          <a:prstGeom prst="rect">
            <a:avLst/>
          </a:prstGeom>
          <a:solidFill>
            <a:schemeClr val="accent1">
              <a:lumMod val="50000"/>
            </a:schemeClr>
          </a:solidFill>
        </p:spPr>
        <p:txBody>
          <a:bodyPr vert="horz" lIns="91440" tIns="45720" rIns="91440" bIns="45720" rtlCol="0" anchor="ctr"/>
          <a:lstStyle>
            <a:lvl1pPr algn="ctr">
              <a:defRPr sz="10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4" r:id="rId2"/>
    <p:sldLayoutId id="2147483995" r:id="rId3"/>
    <p:sldLayoutId id="2147483996" r:id="rId4"/>
    <p:sldLayoutId id="2147483997" r:id="rId5"/>
    <p:sldLayoutId id="2147483998" r:id="rId6"/>
    <p:sldLayoutId id="2147483999" r:id="rId7"/>
    <p:sldLayoutId id="2147484002" r:id="rId8"/>
    <p:sldLayoutId id="2147484000" r:id="rId9"/>
    <p:sldLayoutId id="2147484001" r:id="rId10"/>
  </p:sldLayoutIdLst>
  <p:hf sldNum="0" hdr="0" ftr="0" dt="0"/>
  <p:txStyles>
    <p:titleStyle>
      <a:lvl1pPr marL="0" algn="l" rtl="0" eaLnBrk="1" fontAlgn="base" hangingPunct="1">
        <a:lnSpc>
          <a:spcPct val="90000"/>
        </a:lnSpc>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Wingdings" pitchFamily="2" charset="2"/>
        <a:buChar char="§"/>
        <a:defRPr sz="2000">
          <a:solidFill>
            <a:schemeClr val="tx1"/>
          </a:solidFill>
          <a:latin typeface="+mn-lt"/>
          <a:ea typeface="+mn-ea"/>
          <a:cs typeface="+mn-cs"/>
        </a:defRPr>
      </a:lvl1pPr>
      <a:lvl2pPr marL="457200" indent="-231775" algn="l" rtl="0" eaLnBrk="1" fontAlgn="base" hangingPunct="1">
        <a:spcBef>
          <a:spcPct val="20000"/>
        </a:spcBef>
        <a:spcAft>
          <a:spcPct val="0"/>
        </a:spcAft>
        <a:buClrTx/>
        <a:buSzPct val="80000"/>
        <a:buFont typeface="Arial" charset="0"/>
        <a:buChar char="–"/>
        <a:tabLst/>
        <a:defRPr sz="1800">
          <a:solidFill>
            <a:schemeClr val="tx1"/>
          </a:solidFill>
          <a:latin typeface="+mn-lt"/>
          <a:cs typeface="+mn-cs"/>
        </a:defRPr>
      </a:lvl2pPr>
      <a:lvl3pPr marL="679450" indent="-222250" algn="l" rtl="0" eaLnBrk="1" fontAlgn="base" hangingPunct="1">
        <a:spcBef>
          <a:spcPct val="20000"/>
        </a:spcBef>
        <a:spcAft>
          <a:spcPct val="0"/>
        </a:spcAft>
        <a:buClrTx/>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baumgartner@rti.or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8519"/>
            <a:ext cx="6934200" cy="960263"/>
          </a:xfrm>
        </p:spPr>
        <p:txBody>
          <a:bodyPr/>
          <a:lstStyle/>
          <a:p>
            <a:r>
              <a:rPr lang="en-US" dirty="0"/>
              <a:t>A Framework for Using Machine Learning to Support Qualitative Data Coding</a:t>
            </a:r>
          </a:p>
        </p:txBody>
      </p:sp>
      <p:sp>
        <p:nvSpPr>
          <p:cNvPr id="3" name="Subtitle 2"/>
          <p:cNvSpPr>
            <a:spLocks noGrp="1"/>
          </p:cNvSpPr>
          <p:nvPr>
            <p:ph type="subTitle" idx="1"/>
          </p:nvPr>
        </p:nvSpPr>
        <p:spPr/>
        <p:txBody>
          <a:bodyPr/>
          <a:lstStyle/>
          <a:p>
            <a:r>
              <a:rPr lang="en-US" b="1" dirty="0"/>
              <a:t>Peter Baumgartner; Amanda Smith</a:t>
            </a:r>
            <a:r>
              <a:rPr lang="en-US" dirty="0"/>
              <a:t>; Murrey Olmsted; Dawn Ohse; Bucky Fairfax</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B368-0344-984C-B518-A41BC1DE92B6}"/>
              </a:ext>
            </a:extLst>
          </p:cNvPr>
          <p:cNvSpPr>
            <a:spLocks noGrp="1"/>
          </p:cNvSpPr>
          <p:nvPr>
            <p:ph type="title"/>
          </p:nvPr>
        </p:nvSpPr>
        <p:spPr/>
        <p:txBody>
          <a:bodyPr/>
          <a:lstStyle/>
          <a:p>
            <a:r>
              <a:rPr lang="en-US" dirty="0"/>
              <a:t>Predictions Data</a:t>
            </a:r>
          </a:p>
        </p:txBody>
      </p:sp>
      <p:graphicFrame>
        <p:nvGraphicFramePr>
          <p:cNvPr id="4" name="Content Placeholder 3">
            <a:extLst>
              <a:ext uri="{FF2B5EF4-FFF2-40B4-BE49-F238E27FC236}">
                <a16:creationId xmlns:a16="http://schemas.microsoft.com/office/drawing/2014/main" id="{55E65013-C549-5448-B7A2-1311C2010FED}"/>
              </a:ext>
            </a:extLst>
          </p:cNvPr>
          <p:cNvGraphicFramePr>
            <a:graphicFrameLocks noGrp="1"/>
          </p:cNvGraphicFramePr>
          <p:nvPr>
            <p:ph idx="1"/>
            <p:extLst>
              <p:ext uri="{D42A27DB-BD31-4B8C-83A1-F6EECF244321}">
                <p14:modId xmlns:p14="http://schemas.microsoft.com/office/powerpoint/2010/main" val="101926543"/>
              </p:ext>
            </p:extLst>
          </p:nvPr>
        </p:nvGraphicFramePr>
        <p:xfrm>
          <a:off x="304800" y="895350"/>
          <a:ext cx="8534401" cy="3352800"/>
        </p:xfrm>
        <a:graphic>
          <a:graphicData uri="http://schemas.openxmlformats.org/drawingml/2006/table">
            <a:tbl>
              <a:tblPr firstRow="1" bandRow="1">
                <a:tableStyleId>{5940675A-B579-460E-94D1-54222C63F5DA}</a:tableStyleId>
              </a:tblPr>
              <a:tblGrid>
                <a:gridCol w="3201513">
                  <a:extLst>
                    <a:ext uri="{9D8B030D-6E8A-4147-A177-3AD203B41FA5}">
                      <a16:colId xmlns:a16="http://schemas.microsoft.com/office/drawing/2014/main" val="2676838193"/>
                    </a:ext>
                  </a:extLst>
                </a:gridCol>
                <a:gridCol w="1333222">
                  <a:extLst>
                    <a:ext uri="{9D8B030D-6E8A-4147-A177-3AD203B41FA5}">
                      <a16:colId xmlns:a16="http://schemas.microsoft.com/office/drawing/2014/main" val="2484892426"/>
                    </a:ext>
                  </a:extLst>
                </a:gridCol>
                <a:gridCol w="1333222">
                  <a:extLst>
                    <a:ext uri="{9D8B030D-6E8A-4147-A177-3AD203B41FA5}">
                      <a16:colId xmlns:a16="http://schemas.microsoft.com/office/drawing/2014/main" val="3178681062"/>
                    </a:ext>
                  </a:extLst>
                </a:gridCol>
                <a:gridCol w="1333222">
                  <a:extLst>
                    <a:ext uri="{9D8B030D-6E8A-4147-A177-3AD203B41FA5}">
                      <a16:colId xmlns:a16="http://schemas.microsoft.com/office/drawing/2014/main" val="2418327959"/>
                    </a:ext>
                  </a:extLst>
                </a:gridCol>
                <a:gridCol w="1333222">
                  <a:extLst>
                    <a:ext uri="{9D8B030D-6E8A-4147-A177-3AD203B41FA5}">
                      <a16:colId xmlns:a16="http://schemas.microsoft.com/office/drawing/2014/main" val="1565234474"/>
                    </a:ext>
                  </a:extLst>
                </a:gridCol>
              </a:tblGrid>
              <a:tr h="768350">
                <a:tc>
                  <a:txBody>
                    <a:bodyPr/>
                    <a:lstStyle/>
                    <a:p>
                      <a:pPr algn="l"/>
                      <a:r>
                        <a:rPr lang="en-US" b="1" dirty="0"/>
                        <a:t>Response</a:t>
                      </a:r>
                    </a:p>
                  </a:txBody>
                  <a:tcPr anchor="b"/>
                </a:tc>
                <a:tc>
                  <a:txBody>
                    <a:bodyPr/>
                    <a:lstStyle/>
                    <a:p>
                      <a:pPr algn="l"/>
                      <a:r>
                        <a:rPr lang="en-US" b="1" dirty="0"/>
                        <a:t>Code 1</a:t>
                      </a:r>
                    </a:p>
                  </a:txBody>
                  <a:tcPr anchor="b"/>
                </a:tc>
                <a:tc>
                  <a:txBody>
                    <a:bodyPr/>
                    <a:lstStyle/>
                    <a:p>
                      <a:pPr algn="l"/>
                      <a:r>
                        <a:rPr lang="en-US" b="1" dirty="0"/>
                        <a:t>Code 2</a:t>
                      </a:r>
                    </a:p>
                  </a:txBody>
                  <a:tcPr anchor="b"/>
                </a:tc>
                <a:tc>
                  <a:txBody>
                    <a:bodyPr/>
                    <a:lstStyle/>
                    <a:p>
                      <a:pPr algn="l"/>
                      <a:r>
                        <a:rPr lang="en-US" b="1" dirty="0"/>
                        <a:t>Code 3</a:t>
                      </a:r>
                    </a:p>
                  </a:txBody>
                  <a:tcPr anchor="b"/>
                </a:tc>
                <a:tc>
                  <a:txBody>
                    <a:bodyPr/>
                    <a:lstStyle/>
                    <a:p>
                      <a:pPr algn="l"/>
                      <a:r>
                        <a:rPr lang="en-US" b="1" dirty="0"/>
                        <a:t>Code 4</a:t>
                      </a:r>
                    </a:p>
                  </a:txBody>
                  <a:tcPr anchor="b"/>
                </a:tc>
                <a:extLst>
                  <a:ext uri="{0D108BD9-81ED-4DB2-BD59-A6C34878D82A}">
                    <a16:rowId xmlns:a16="http://schemas.microsoft.com/office/drawing/2014/main" val="22679798"/>
                  </a:ext>
                </a:extLst>
              </a:tr>
              <a:tr h="768350">
                <a:tc>
                  <a:txBody>
                    <a:bodyPr/>
                    <a:lstStyle/>
                    <a:p>
                      <a:r>
                        <a:rPr lang="en-US" dirty="0"/>
                        <a:t>We need more professional development opportunities</a:t>
                      </a:r>
                    </a:p>
                  </a:txBody>
                  <a:tcPr/>
                </a:tc>
                <a:tc>
                  <a:txBody>
                    <a:bodyPr/>
                    <a:lstStyle/>
                    <a:p>
                      <a:pPr algn="ctr"/>
                      <a:r>
                        <a:rPr lang="en-US" dirty="0"/>
                        <a:t>x</a:t>
                      </a:r>
                    </a:p>
                  </a:txBody>
                  <a:tcPr anchor="ctr"/>
                </a:tc>
                <a:tc>
                  <a:txBody>
                    <a:bodyPr/>
                    <a:lstStyle/>
                    <a:p>
                      <a:pPr algn="ctr"/>
                      <a:r>
                        <a:rPr lang="en-US" dirty="0"/>
                        <a:t>x</a:t>
                      </a:r>
                    </a:p>
                  </a:txBody>
                  <a:tcPr anchor="ctr">
                    <a:solidFill>
                      <a:schemeClr val="accent6">
                        <a:lumMod val="40000"/>
                        <a:lumOff val="60000"/>
                      </a:schemeClr>
                    </a:solidFill>
                  </a:tcPr>
                </a:tc>
                <a:tc>
                  <a:txBody>
                    <a:bodyPr/>
                    <a:lstStyle/>
                    <a:p>
                      <a:pPr algn="ctr"/>
                      <a:endParaRPr lang="en-US" dirty="0"/>
                    </a:p>
                  </a:txBody>
                  <a:tcPr anchor="ctr"/>
                </a:tc>
                <a:tc>
                  <a:txBody>
                    <a:bodyPr/>
                    <a:lstStyle/>
                    <a:p>
                      <a:pPr algn="ctr"/>
                      <a:endParaRPr lang="en-US" dirty="0"/>
                    </a:p>
                  </a:txBody>
                  <a:tcPr anchor="ctr">
                    <a:solidFill>
                      <a:schemeClr val="accent4"/>
                    </a:solidFill>
                  </a:tcPr>
                </a:tc>
                <a:extLst>
                  <a:ext uri="{0D108BD9-81ED-4DB2-BD59-A6C34878D82A}">
                    <a16:rowId xmlns:a16="http://schemas.microsoft.com/office/drawing/2014/main" val="1585745504"/>
                  </a:ext>
                </a:extLst>
              </a:tr>
              <a:tr h="768350">
                <a:tc>
                  <a:txBody>
                    <a:bodyPr/>
                    <a:lstStyle/>
                    <a:p>
                      <a:r>
                        <a:rPr lang="en-US" dirty="0"/>
                        <a:t>RTI is doing great! I love it here</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a:t>x</a:t>
                      </a:r>
                    </a:p>
                  </a:txBody>
                  <a:tcPr anchor="ctr"/>
                </a:tc>
                <a:extLst>
                  <a:ext uri="{0D108BD9-81ED-4DB2-BD59-A6C34878D82A}">
                    <a16:rowId xmlns:a16="http://schemas.microsoft.com/office/drawing/2014/main" val="3139497376"/>
                  </a:ext>
                </a:extLst>
              </a:tr>
              <a:tr h="1047750">
                <a:tc>
                  <a:txBody>
                    <a:bodyPr/>
                    <a:lstStyle/>
                    <a:p>
                      <a:r>
                        <a:rPr lang="en-US" dirty="0"/>
                        <a:t>My manager has been too busy to support my development</a:t>
                      </a:r>
                    </a:p>
                  </a:txBody>
                  <a:tcPr/>
                </a:tc>
                <a:tc>
                  <a:txBody>
                    <a:bodyPr/>
                    <a:lstStyle/>
                    <a:p>
                      <a:pPr algn="ctr"/>
                      <a:endParaRPr lang="en-US" dirty="0"/>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279565273"/>
                  </a:ext>
                </a:extLst>
              </a:tr>
            </a:tbl>
          </a:graphicData>
        </a:graphic>
      </p:graphicFrame>
      <p:sp>
        <p:nvSpPr>
          <p:cNvPr id="5" name="TextBox 4">
            <a:extLst>
              <a:ext uri="{FF2B5EF4-FFF2-40B4-BE49-F238E27FC236}">
                <a16:creationId xmlns:a16="http://schemas.microsoft.com/office/drawing/2014/main" id="{1D245328-120E-4341-9810-67BD8768673D}"/>
              </a:ext>
            </a:extLst>
          </p:cNvPr>
          <p:cNvSpPr txBox="1"/>
          <p:nvPr/>
        </p:nvSpPr>
        <p:spPr>
          <a:xfrm>
            <a:off x="304800" y="4259580"/>
            <a:ext cx="8558349" cy="830997"/>
          </a:xfrm>
          <a:prstGeom prst="rect">
            <a:avLst/>
          </a:prstGeom>
          <a:noFill/>
        </p:spPr>
        <p:txBody>
          <a:bodyPr wrap="square" rtlCol="0">
            <a:spAutoFit/>
          </a:bodyPr>
          <a:lstStyle/>
          <a:p>
            <a:r>
              <a:rPr lang="en-US" sz="2400" b="1" dirty="0">
                <a:solidFill>
                  <a:schemeClr val="accent6">
                    <a:lumMod val="40000"/>
                    <a:lumOff val="60000"/>
                  </a:schemeClr>
                </a:solidFill>
              </a:rPr>
              <a:t>False Positive</a:t>
            </a:r>
          </a:p>
          <a:p>
            <a:r>
              <a:rPr lang="en-US" sz="2400" b="1" dirty="0">
                <a:solidFill>
                  <a:schemeClr val="accent4"/>
                </a:solidFill>
              </a:rPr>
              <a:t>False Negative</a:t>
            </a:r>
          </a:p>
        </p:txBody>
      </p:sp>
    </p:spTree>
    <p:extLst>
      <p:ext uri="{BB962C8B-B14F-4D97-AF65-F5344CB8AC3E}">
        <p14:creationId xmlns:p14="http://schemas.microsoft.com/office/powerpoint/2010/main" val="103139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322B-7FD4-734C-9BA8-95B689791E5F}"/>
              </a:ext>
            </a:extLst>
          </p:cNvPr>
          <p:cNvSpPr>
            <a:spLocks noGrp="1"/>
          </p:cNvSpPr>
          <p:nvPr>
            <p:ph type="title"/>
          </p:nvPr>
        </p:nvSpPr>
        <p:spPr/>
        <p:txBody>
          <a:bodyPr/>
          <a:lstStyle/>
          <a:p>
            <a:r>
              <a:rPr lang="en-US" dirty="0"/>
              <a:t>Evaluating Performance: Overall Measures</a:t>
            </a:r>
          </a:p>
        </p:txBody>
      </p:sp>
      <p:sp>
        <p:nvSpPr>
          <p:cNvPr id="3" name="Content Placeholder 2">
            <a:extLst>
              <a:ext uri="{FF2B5EF4-FFF2-40B4-BE49-F238E27FC236}">
                <a16:creationId xmlns:a16="http://schemas.microsoft.com/office/drawing/2014/main" id="{396FBAAD-D707-2044-9440-B319B24806BD}"/>
              </a:ext>
            </a:extLst>
          </p:cNvPr>
          <p:cNvSpPr>
            <a:spLocks noGrp="1"/>
          </p:cNvSpPr>
          <p:nvPr>
            <p:ph idx="1"/>
          </p:nvPr>
        </p:nvSpPr>
        <p:spPr/>
        <p:txBody>
          <a:bodyPr/>
          <a:lstStyle/>
          <a:p>
            <a:pPr marL="0" indent="0">
              <a:buNone/>
            </a:pPr>
            <a:r>
              <a:rPr lang="en-US" sz="2800" b="1" dirty="0"/>
              <a:t>Subset Accuracy </a:t>
            </a:r>
            <a:r>
              <a:rPr lang="en-US" sz="2800" dirty="0"/>
              <a:t>or </a:t>
            </a:r>
            <a:r>
              <a:rPr lang="en-US" sz="2800" b="1" dirty="0"/>
              <a:t>Exact Match</a:t>
            </a:r>
            <a:r>
              <a:rPr lang="en-US" sz="2800" dirty="0"/>
              <a:t>:</a:t>
            </a:r>
            <a:br>
              <a:rPr lang="en-US" sz="2800" dirty="0"/>
            </a:br>
            <a:r>
              <a:rPr lang="en-US" sz="2800" dirty="0"/>
              <a:t>the percentage of responses where </a:t>
            </a:r>
            <a:r>
              <a:rPr lang="en-US" sz="2800" dirty="0">
                <a:solidFill>
                  <a:schemeClr val="accent1"/>
                </a:solidFill>
              </a:rPr>
              <a:t>the set of predicted codes exactly matched the set of codes after human review</a:t>
            </a:r>
          </a:p>
          <a:p>
            <a:pPr marL="0" indent="0">
              <a:buNone/>
            </a:pPr>
            <a:endParaRPr lang="en-US" sz="2800" dirty="0"/>
          </a:p>
          <a:p>
            <a:pPr marL="0" indent="0">
              <a:buNone/>
            </a:pPr>
            <a:r>
              <a:rPr lang="en-US" sz="2800" b="1" dirty="0"/>
              <a:t>Hamming Loss</a:t>
            </a:r>
            <a:r>
              <a:rPr lang="en-US" sz="2800" dirty="0"/>
              <a:t>: </a:t>
            </a:r>
            <a:br>
              <a:rPr lang="en-US" sz="2800" dirty="0"/>
            </a:br>
            <a:r>
              <a:rPr lang="en-US" sz="2800" dirty="0"/>
              <a:t>The percentage of code </a:t>
            </a:r>
            <a:r>
              <a:rPr lang="en-US" sz="2800" dirty="0">
                <a:solidFill>
                  <a:schemeClr val="accent1"/>
                </a:solidFill>
              </a:rPr>
              <a:t>predictions that required a correction after human review</a:t>
            </a:r>
            <a:r>
              <a:rPr lang="en-US" sz="2800" dirty="0"/>
              <a:t>.</a:t>
            </a:r>
          </a:p>
          <a:p>
            <a:endParaRPr lang="en-US" dirty="0"/>
          </a:p>
        </p:txBody>
      </p:sp>
    </p:spTree>
    <p:extLst>
      <p:ext uri="{BB962C8B-B14F-4D97-AF65-F5344CB8AC3E}">
        <p14:creationId xmlns:p14="http://schemas.microsoft.com/office/powerpoint/2010/main" val="279024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55D9-FB41-9742-B008-64A56E351CE3}"/>
              </a:ext>
            </a:extLst>
          </p:cNvPr>
          <p:cNvSpPr>
            <a:spLocks noGrp="1"/>
          </p:cNvSpPr>
          <p:nvPr>
            <p:ph type="title"/>
          </p:nvPr>
        </p:nvSpPr>
        <p:spPr/>
        <p:txBody>
          <a:bodyPr/>
          <a:lstStyle/>
          <a:p>
            <a:r>
              <a:rPr lang="en-US" dirty="0"/>
              <a:t>Overall Performance</a:t>
            </a:r>
          </a:p>
        </p:txBody>
      </p:sp>
      <p:pic>
        <p:nvPicPr>
          <p:cNvPr id="4" name="Content Placeholder 3">
            <a:extLst>
              <a:ext uri="{FF2B5EF4-FFF2-40B4-BE49-F238E27FC236}">
                <a16:creationId xmlns:a16="http://schemas.microsoft.com/office/drawing/2014/main" id="{58FA817D-67E6-444E-B4E4-64D68A1EFD8E}"/>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0" y="1276350"/>
            <a:ext cx="5077730" cy="3200400"/>
          </a:xfrm>
          <a:prstGeom prst="rect">
            <a:avLst/>
          </a:prstGeom>
        </p:spPr>
      </p:pic>
      <p:sp>
        <p:nvSpPr>
          <p:cNvPr id="5" name="TextBox 4">
            <a:extLst>
              <a:ext uri="{FF2B5EF4-FFF2-40B4-BE49-F238E27FC236}">
                <a16:creationId xmlns:a16="http://schemas.microsoft.com/office/drawing/2014/main" id="{5F82B166-3158-EF42-AC8F-C8B9C958A251}"/>
              </a:ext>
            </a:extLst>
          </p:cNvPr>
          <p:cNvSpPr txBox="1"/>
          <p:nvPr/>
        </p:nvSpPr>
        <p:spPr>
          <a:xfrm>
            <a:off x="5077731" y="1581150"/>
            <a:ext cx="4063096" cy="1815882"/>
          </a:xfrm>
          <a:prstGeom prst="rect">
            <a:avLst/>
          </a:prstGeom>
          <a:noFill/>
        </p:spPr>
        <p:txBody>
          <a:bodyPr wrap="square" rtlCol="0">
            <a:spAutoFit/>
          </a:bodyPr>
          <a:lstStyle/>
          <a:p>
            <a:r>
              <a:rPr lang="en-US" sz="2800" b="1" dirty="0">
                <a:solidFill>
                  <a:schemeClr val="accent1"/>
                </a:solidFill>
              </a:rPr>
              <a:t>67.5% </a:t>
            </a:r>
            <a:r>
              <a:rPr lang="en-US" sz="2800" dirty="0"/>
              <a:t>Exact match </a:t>
            </a:r>
            <a:r>
              <a:rPr lang="en-US" sz="1600" dirty="0"/>
              <a:t>(all) </a:t>
            </a:r>
            <a:endParaRPr lang="en-US" sz="2800" dirty="0"/>
          </a:p>
          <a:p>
            <a:r>
              <a:rPr lang="en-US" sz="2800" b="1" dirty="0">
                <a:solidFill>
                  <a:schemeClr val="accent1"/>
                </a:solidFill>
              </a:rPr>
              <a:t>88.9% </a:t>
            </a:r>
            <a:r>
              <a:rPr lang="en-US" sz="2800" dirty="0"/>
              <a:t>Exact match </a:t>
            </a:r>
            <a:r>
              <a:rPr lang="en-US" sz="1600" dirty="0"/>
              <a:t>(top 5)</a:t>
            </a:r>
            <a:endParaRPr lang="en-US" sz="2800" dirty="0"/>
          </a:p>
          <a:p>
            <a:endParaRPr lang="en-US" sz="2800" dirty="0"/>
          </a:p>
          <a:p>
            <a:r>
              <a:rPr lang="en-US" sz="2800" b="1" dirty="0">
                <a:solidFill>
                  <a:schemeClr val="accent1"/>
                </a:solidFill>
              </a:rPr>
              <a:t>1.8% </a:t>
            </a:r>
            <a:r>
              <a:rPr lang="en-US" sz="2800" dirty="0"/>
              <a:t>Hamming Loss</a:t>
            </a:r>
          </a:p>
        </p:txBody>
      </p:sp>
    </p:spTree>
    <p:extLst>
      <p:ext uri="{BB962C8B-B14F-4D97-AF65-F5344CB8AC3E}">
        <p14:creationId xmlns:p14="http://schemas.microsoft.com/office/powerpoint/2010/main" val="62529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BDFF-A40B-CA43-B250-97F1006590CD}"/>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F19CFE26-40EE-E74D-BC8B-AF89E4F7D82B}"/>
              </a:ext>
            </a:extLst>
          </p:cNvPr>
          <p:cNvSpPr>
            <a:spLocks noGrp="1"/>
          </p:cNvSpPr>
          <p:nvPr>
            <p:ph idx="1"/>
          </p:nvPr>
        </p:nvSpPr>
        <p:spPr>
          <a:xfrm>
            <a:off x="457200" y="819150"/>
            <a:ext cx="8229600" cy="3775473"/>
          </a:xfrm>
        </p:spPr>
        <p:txBody>
          <a:bodyPr/>
          <a:lstStyle/>
          <a:p>
            <a:pPr lvl="0"/>
            <a:r>
              <a:rPr lang="en-US" sz="3200" dirty="0"/>
              <a:t>Simpler and more efficient task</a:t>
            </a:r>
          </a:p>
          <a:p>
            <a:pPr lvl="1"/>
            <a:r>
              <a:rPr lang="en-US" sz="3000" dirty="0"/>
              <a:t>Confirming codes instead of applying codes</a:t>
            </a:r>
            <a:br>
              <a:rPr lang="en-US" sz="3000" dirty="0"/>
            </a:br>
            <a:endParaRPr lang="en-US" sz="3000" dirty="0"/>
          </a:p>
          <a:p>
            <a:pPr lvl="0"/>
            <a:r>
              <a:rPr lang="en-US" sz="3200" dirty="0"/>
              <a:t>Speeds up the coding process, allowing results to be acted on sooner </a:t>
            </a:r>
            <a:br>
              <a:rPr lang="en-US" sz="3200" dirty="0"/>
            </a:br>
            <a:endParaRPr lang="en-US" sz="3200" dirty="0"/>
          </a:p>
          <a:p>
            <a:r>
              <a:rPr lang="en-US" sz="3200" dirty="0"/>
              <a:t>Consistency (i.e., no issues with intercoder reliability)</a:t>
            </a:r>
          </a:p>
          <a:p>
            <a:pPr lvl="0"/>
            <a:endParaRPr lang="en-US" sz="3200" dirty="0"/>
          </a:p>
        </p:txBody>
      </p:sp>
    </p:spTree>
    <p:extLst>
      <p:ext uri="{BB962C8B-B14F-4D97-AF65-F5344CB8AC3E}">
        <p14:creationId xmlns:p14="http://schemas.microsoft.com/office/powerpoint/2010/main" val="292122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BDFF-A40B-CA43-B250-97F1006590CD}"/>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F19CFE26-40EE-E74D-BC8B-AF89E4F7D82B}"/>
              </a:ext>
            </a:extLst>
          </p:cNvPr>
          <p:cNvSpPr>
            <a:spLocks noGrp="1"/>
          </p:cNvSpPr>
          <p:nvPr>
            <p:ph idx="1"/>
          </p:nvPr>
        </p:nvSpPr>
        <p:spPr/>
        <p:txBody>
          <a:bodyPr/>
          <a:lstStyle/>
          <a:p>
            <a:pPr lvl="0"/>
            <a:r>
              <a:rPr lang="en-US" sz="3200" dirty="0"/>
              <a:t>Requires sufficient manually coded data for model training </a:t>
            </a:r>
          </a:p>
          <a:p>
            <a:pPr lvl="0"/>
            <a:r>
              <a:rPr lang="en-US" sz="3200" dirty="0"/>
              <a:t>Can’t identify new codes</a:t>
            </a:r>
          </a:p>
          <a:p>
            <a:pPr lvl="0"/>
            <a:r>
              <a:rPr lang="en-US" sz="3200" dirty="0"/>
              <a:t>Lower performance for less frequent codes</a:t>
            </a:r>
          </a:p>
          <a:p>
            <a:pPr lvl="0"/>
            <a:r>
              <a:rPr lang="en-US" sz="3200" dirty="0"/>
              <a:t>Requires specialized computational resources</a:t>
            </a:r>
          </a:p>
          <a:p>
            <a:endParaRPr lang="en-US" sz="2400" dirty="0"/>
          </a:p>
        </p:txBody>
      </p:sp>
    </p:spTree>
    <p:extLst>
      <p:ext uri="{BB962C8B-B14F-4D97-AF65-F5344CB8AC3E}">
        <p14:creationId xmlns:p14="http://schemas.microsoft.com/office/powerpoint/2010/main" val="234013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FB73-12E5-7348-AF06-E4700BC38609}"/>
              </a:ext>
            </a:extLst>
          </p:cNvPr>
          <p:cNvSpPr>
            <a:spLocks noGrp="1"/>
          </p:cNvSpPr>
          <p:nvPr>
            <p:ph type="title"/>
          </p:nvPr>
        </p:nvSpPr>
        <p:spPr/>
        <p:txBody>
          <a:bodyPr/>
          <a:lstStyle/>
          <a:p>
            <a:r>
              <a:rPr lang="en-US" dirty="0"/>
              <a:t>Considerations for Use</a:t>
            </a:r>
          </a:p>
        </p:txBody>
      </p:sp>
      <p:sp>
        <p:nvSpPr>
          <p:cNvPr id="3" name="Content Placeholder 2">
            <a:extLst>
              <a:ext uri="{FF2B5EF4-FFF2-40B4-BE49-F238E27FC236}">
                <a16:creationId xmlns:a16="http://schemas.microsoft.com/office/drawing/2014/main" id="{AB6DF634-7812-A144-862B-70D27443C4AF}"/>
              </a:ext>
            </a:extLst>
          </p:cNvPr>
          <p:cNvSpPr>
            <a:spLocks noGrp="1"/>
          </p:cNvSpPr>
          <p:nvPr>
            <p:ph idx="1"/>
          </p:nvPr>
        </p:nvSpPr>
        <p:spPr/>
        <p:txBody>
          <a:bodyPr/>
          <a:lstStyle/>
          <a:p>
            <a:r>
              <a:rPr lang="en-US" sz="3200" dirty="0"/>
              <a:t>Longitudinal or repeated surveys that consistently ask an open-ended question</a:t>
            </a:r>
            <a:br>
              <a:rPr lang="en-US" sz="3200" dirty="0"/>
            </a:br>
            <a:endParaRPr lang="en-US" sz="3200" dirty="0"/>
          </a:p>
          <a:p>
            <a:r>
              <a:rPr lang="en-US" sz="3200" dirty="0"/>
              <a:t>Surveys where responses have already been coded</a:t>
            </a:r>
          </a:p>
        </p:txBody>
      </p:sp>
    </p:spTree>
    <p:extLst>
      <p:ext uri="{BB962C8B-B14F-4D97-AF65-F5344CB8AC3E}">
        <p14:creationId xmlns:p14="http://schemas.microsoft.com/office/powerpoint/2010/main" val="168247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D41A-24A8-454E-A531-4BF20FAF596F}"/>
              </a:ext>
            </a:extLst>
          </p:cNvPr>
          <p:cNvSpPr>
            <a:spLocks noGrp="1"/>
          </p:cNvSpPr>
          <p:nvPr>
            <p:ph type="ctrTitle"/>
          </p:nvPr>
        </p:nvSpPr>
        <p:spPr>
          <a:xfrm>
            <a:off x="457200" y="2024926"/>
            <a:ext cx="6477000" cy="572464"/>
          </a:xfrm>
        </p:spPr>
        <p:txBody>
          <a:bodyPr/>
          <a:lstStyle/>
          <a:p>
            <a:r>
              <a:rPr lang="en-US" dirty="0"/>
              <a:t>Thank you</a:t>
            </a:r>
          </a:p>
        </p:txBody>
      </p:sp>
      <p:sp>
        <p:nvSpPr>
          <p:cNvPr id="3" name="TextBox 2">
            <a:extLst>
              <a:ext uri="{FF2B5EF4-FFF2-40B4-BE49-F238E27FC236}">
                <a16:creationId xmlns:a16="http://schemas.microsoft.com/office/drawing/2014/main" id="{3A767371-D354-9B41-BBDC-32A7A389D05F}"/>
              </a:ext>
            </a:extLst>
          </p:cNvPr>
          <p:cNvSpPr txBox="1"/>
          <p:nvPr/>
        </p:nvSpPr>
        <p:spPr>
          <a:xfrm>
            <a:off x="609600" y="2863265"/>
            <a:ext cx="4114800" cy="2246769"/>
          </a:xfrm>
          <a:prstGeom prst="rect">
            <a:avLst/>
          </a:prstGeom>
          <a:noFill/>
        </p:spPr>
        <p:txBody>
          <a:bodyPr wrap="square" rtlCol="0">
            <a:spAutoFit/>
          </a:bodyPr>
          <a:lstStyle/>
          <a:p>
            <a:pPr marL="50800"/>
            <a:r>
              <a:rPr lang="en-US" sz="2800" b="1" dirty="0"/>
              <a:t>Peter Baumgartner</a:t>
            </a:r>
          </a:p>
          <a:p>
            <a:pPr marL="50800"/>
            <a:r>
              <a:rPr lang="en-US" sz="2800" dirty="0">
                <a:solidFill>
                  <a:schemeClr val="bg2"/>
                </a:solidFill>
              </a:rPr>
              <a:t>Data Scientist</a:t>
            </a:r>
          </a:p>
          <a:p>
            <a:pPr marL="50800"/>
            <a:r>
              <a:rPr lang="en-US" sz="2800" dirty="0">
                <a:solidFill>
                  <a:schemeClr val="bg2"/>
                </a:solidFill>
              </a:rPr>
              <a:t>RTI International</a:t>
            </a:r>
          </a:p>
          <a:p>
            <a:pPr marL="50800"/>
            <a:endParaRPr lang="en-US" sz="2800" dirty="0"/>
          </a:p>
          <a:p>
            <a:pPr marL="50800"/>
            <a:r>
              <a:rPr lang="en-US" sz="2800" i="1" dirty="0">
                <a:hlinkClick r:id="rId3"/>
              </a:rPr>
              <a:t>pbaumgartner@rti.org</a:t>
            </a:r>
            <a:r>
              <a:rPr lang="en-US" sz="2800" i="1" dirty="0"/>
              <a:t> </a:t>
            </a:r>
          </a:p>
        </p:txBody>
      </p:sp>
      <p:sp>
        <p:nvSpPr>
          <p:cNvPr id="5" name="TextBox 4">
            <a:extLst>
              <a:ext uri="{FF2B5EF4-FFF2-40B4-BE49-F238E27FC236}">
                <a16:creationId xmlns:a16="http://schemas.microsoft.com/office/drawing/2014/main" id="{AF25E271-5D33-4153-9740-95C04A5DF332}"/>
              </a:ext>
            </a:extLst>
          </p:cNvPr>
          <p:cNvSpPr txBox="1"/>
          <p:nvPr/>
        </p:nvSpPr>
        <p:spPr>
          <a:xfrm>
            <a:off x="4800600" y="2863264"/>
            <a:ext cx="4114800" cy="2246769"/>
          </a:xfrm>
          <a:prstGeom prst="rect">
            <a:avLst/>
          </a:prstGeom>
          <a:noFill/>
        </p:spPr>
        <p:txBody>
          <a:bodyPr wrap="square" rtlCol="0">
            <a:spAutoFit/>
          </a:bodyPr>
          <a:lstStyle/>
          <a:p>
            <a:pPr marL="50800"/>
            <a:r>
              <a:rPr lang="en-US" sz="2800" b="1" dirty="0"/>
              <a:t>Amanda C. Smith</a:t>
            </a:r>
          </a:p>
          <a:p>
            <a:pPr marL="50800"/>
            <a:r>
              <a:rPr lang="en-US" sz="2800" dirty="0">
                <a:solidFill>
                  <a:schemeClr val="bg2"/>
                </a:solidFill>
              </a:rPr>
              <a:t>Survey Methodologist</a:t>
            </a:r>
          </a:p>
          <a:p>
            <a:pPr marL="50800"/>
            <a:r>
              <a:rPr lang="en-US" sz="2800" dirty="0">
                <a:solidFill>
                  <a:schemeClr val="bg2"/>
                </a:solidFill>
              </a:rPr>
              <a:t>RTI International</a:t>
            </a:r>
          </a:p>
          <a:p>
            <a:pPr marL="50800"/>
            <a:endParaRPr lang="en-US" sz="2800" dirty="0"/>
          </a:p>
          <a:p>
            <a:pPr marL="50800"/>
            <a:r>
              <a:rPr lang="en-US" sz="2800" i="1" dirty="0">
                <a:hlinkClick r:id="rId3"/>
              </a:rPr>
              <a:t>acsmith@rti.org</a:t>
            </a:r>
            <a:r>
              <a:rPr lang="en-US" sz="2800" i="1" dirty="0"/>
              <a:t> </a:t>
            </a:r>
          </a:p>
        </p:txBody>
      </p:sp>
    </p:spTree>
    <p:extLst>
      <p:ext uri="{BB962C8B-B14F-4D97-AF65-F5344CB8AC3E}">
        <p14:creationId xmlns:p14="http://schemas.microsoft.com/office/powerpoint/2010/main" val="230520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4445-9BCF-B44E-83FA-8D61B6B7C747}"/>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388CF240-90AF-D743-844F-61E546D734F6}"/>
              </a:ext>
            </a:extLst>
          </p:cNvPr>
          <p:cNvSpPr>
            <a:spLocks noGrp="1"/>
          </p:cNvSpPr>
          <p:nvPr>
            <p:ph idx="1"/>
          </p:nvPr>
        </p:nvSpPr>
        <p:spPr/>
        <p:txBody>
          <a:bodyPr/>
          <a:lstStyle/>
          <a:p>
            <a:pPr marL="0" indent="0" algn="ctr">
              <a:lnSpc>
                <a:spcPct val="125000"/>
              </a:lnSpc>
              <a:buNone/>
            </a:pPr>
            <a:r>
              <a:rPr lang="en-US" sz="4000" dirty="0"/>
              <a:t>Can responses to an open-ended survey question be accurately and automatically coded with machine learning?</a:t>
            </a:r>
          </a:p>
        </p:txBody>
      </p:sp>
    </p:spTree>
    <p:extLst>
      <p:ext uri="{BB962C8B-B14F-4D97-AF65-F5344CB8AC3E}">
        <p14:creationId xmlns:p14="http://schemas.microsoft.com/office/powerpoint/2010/main" val="229282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CB02-9AAC-E546-A03E-0777A73E6308}"/>
              </a:ext>
            </a:extLst>
          </p:cNvPr>
          <p:cNvSpPr>
            <a:spLocks noGrp="1"/>
          </p:cNvSpPr>
          <p:nvPr>
            <p:ph type="title"/>
          </p:nvPr>
        </p:nvSpPr>
        <p:spPr/>
        <p:txBody>
          <a:bodyPr/>
          <a:lstStyle/>
          <a:p>
            <a:r>
              <a:rPr lang="en-US" dirty="0"/>
              <a:t>RTI Internal Employee Survey</a:t>
            </a:r>
          </a:p>
        </p:txBody>
      </p:sp>
      <p:sp>
        <p:nvSpPr>
          <p:cNvPr id="3" name="Content Placeholder 2">
            <a:extLst>
              <a:ext uri="{FF2B5EF4-FFF2-40B4-BE49-F238E27FC236}">
                <a16:creationId xmlns:a16="http://schemas.microsoft.com/office/drawing/2014/main" id="{3C189BC4-B13B-C24D-A65F-F6F2F328ACCF}"/>
              </a:ext>
            </a:extLst>
          </p:cNvPr>
          <p:cNvSpPr>
            <a:spLocks noGrp="1"/>
          </p:cNvSpPr>
          <p:nvPr>
            <p:ph idx="1"/>
          </p:nvPr>
        </p:nvSpPr>
        <p:spPr/>
        <p:txBody>
          <a:bodyPr/>
          <a:lstStyle/>
          <a:p>
            <a:r>
              <a:rPr lang="en-US" sz="2400" kern="1200" dirty="0">
                <a:latin typeface="Arial" charset="0"/>
                <a:ea typeface="ヒラギノ角ゴ Pro W3" pitchFamily="1" charset="-128"/>
              </a:rPr>
              <a:t>Administered to more than 4,500 RTI employees in 2018 and 2019</a:t>
            </a:r>
            <a:endParaRPr lang="en-US" sz="2400" dirty="0"/>
          </a:p>
          <a:p>
            <a:r>
              <a:rPr lang="en-US" sz="2400" dirty="0"/>
              <a:t>Contains primarily the same items every year</a:t>
            </a:r>
          </a:p>
          <a:p>
            <a:r>
              <a:rPr lang="en-US" sz="2400" dirty="0"/>
              <a:t>Used for action planning by leadership</a:t>
            </a:r>
          </a:p>
          <a:p>
            <a:endParaRPr lang="en-US" sz="2400" dirty="0"/>
          </a:p>
          <a:p>
            <a:pPr marL="0" indent="0" algn="ctr">
              <a:buNone/>
            </a:pPr>
            <a:r>
              <a:rPr lang="en-US" sz="2400" dirty="0"/>
              <a:t>Includes the open-ended question:</a:t>
            </a:r>
          </a:p>
          <a:p>
            <a:pPr marL="225425" lvl="1" indent="0" algn="ctr">
              <a:buNone/>
            </a:pPr>
            <a:r>
              <a:rPr lang="en-US" sz="2800" b="1" dirty="0">
                <a:solidFill>
                  <a:srgbClr val="042949"/>
                </a:solidFill>
              </a:rPr>
              <a:t>What is the most important change RTI could make to improve your experience working at RTI? </a:t>
            </a:r>
          </a:p>
        </p:txBody>
      </p:sp>
    </p:spTree>
    <p:extLst>
      <p:ext uri="{BB962C8B-B14F-4D97-AF65-F5344CB8AC3E}">
        <p14:creationId xmlns:p14="http://schemas.microsoft.com/office/powerpoint/2010/main" val="164749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EBB9-4433-E04D-996B-452A2ADFC1D5}"/>
              </a:ext>
            </a:extLst>
          </p:cNvPr>
          <p:cNvSpPr>
            <a:spLocks noGrp="1"/>
          </p:cNvSpPr>
          <p:nvPr>
            <p:ph type="title"/>
          </p:nvPr>
        </p:nvSpPr>
        <p:spPr/>
        <p:txBody>
          <a:bodyPr/>
          <a:lstStyle/>
          <a:p>
            <a:r>
              <a:rPr lang="en-US" dirty="0"/>
              <a:t>Open-Ended Questions – Why include them? </a:t>
            </a:r>
          </a:p>
        </p:txBody>
      </p:sp>
      <p:sp>
        <p:nvSpPr>
          <p:cNvPr id="5" name="Content Placeholder 4">
            <a:extLst>
              <a:ext uri="{FF2B5EF4-FFF2-40B4-BE49-F238E27FC236}">
                <a16:creationId xmlns:a16="http://schemas.microsoft.com/office/drawing/2014/main" id="{6CB49570-3A17-430B-B481-A4FF0B6DF6DC}"/>
              </a:ext>
            </a:extLst>
          </p:cNvPr>
          <p:cNvSpPr>
            <a:spLocks noGrp="1"/>
          </p:cNvSpPr>
          <p:nvPr>
            <p:ph idx="1"/>
          </p:nvPr>
        </p:nvSpPr>
        <p:spPr>
          <a:xfrm>
            <a:off x="4724400" y="971550"/>
            <a:ext cx="4038600" cy="3886200"/>
          </a:xfrm>
        </p:spPr>
        <p:txBody>
          <a:bodyPr/>
          <a:lstStyle/>
          <a:p>
            <a:r>
              <a:rPr lang="en-US" sz="2000" kern="1200" dirty="0">
                <a:solidFill>
                  <a:schemeClr val="tx1"/>
                </a:solidFill>
                <a:effectLst/>
                <a:latin typeface="+mn-lt"/>
                <a:ea typeface="+mn-ea"/>
                <a:cs typeface="+mn-cs"/>
              </a:rPr>
              <a:t>Add depth and nuance to quantitative findings</a:t>
            </a:r>
            <a:br>
              <a:rPr lang="en-US" sz="2000" kern="1200" dirty="0">
                <a:solidFill>
                  <a:schemeClr val="tx1"/>
                </a:solidFill>
                <a:effectLst/>
                <a:latin typeface="+mn-lt"/>
                <a:ea typeface="+mn-ea"/>
                <a:cs typeface="+mn-cs"/>
              </a:rPr>
            </a:br>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Can identify new information about attitudes and opinions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Provide additional understanding of phenomena for development of future quantitative measures</a:t>
            </a:r>
          </a:p>
          <a:p>
            <a:endParaRPr lang="en-US" sz="2000" kern="1200" dirty="0">
              <a:solidFill>
                <a:schemeClr val="tx1"/>
              </a:solidFill>
              <a:effectLst/>
              <a:latin typeface="+mn-lt"/>
              <a:ea typeface="+mn-ea"/>
              <a:cs typeface="+mn-cs"/>
            </a:endParaRPr>
          </a:p>
          <a:p>
            <a:endParaRPr lang="en-US" dirty="0"/>
          </a:p>
        </p:txBody>
      </p:sp>
      <p:pic>
        <p:nvPicPr>
          <p:cNvPr id="6" name="Picture 5">
            <a:extLst>
              <a:ext uri="{FF2B5EF4-FFF2-40B4-BE49-F238E27FC236}">
                <a16:creationId xmlns:a16="http://schemas.microsoft.com/office/drawing/2014/main" id="{464E88DC-9A8C-41C1-8A2E-3356A3765F87}"/>
              </a:ext>
            </a:extLst>
          </p:cNvPr>
          <p:cNvPicPr>
            <a:picLocks noChangeAspect="1"/>
          </p:cNvPicPr>
          <p:nvPr/>
        </p:nvPicPr>
        <p:blipFill>
          <a:blip r:embed="rId3"/>
          <a:stretch>
            <a:fillRect/>
          </a:stretch>
        </p:blipFill>
        <p:spPr>
          <a:xfrm>
            <a:off x="360405" y="973095"/>
            <a:ext cx="4332804" cy="3541514"/>
          </a:xfrm>
          <a:prstGeom prst="rect">
            <a:avLst/>
          </a:prstGeom>
        </p:spPr>
      </p:pic>
    </p:spTree>
    <p:extLst>
      <p:ext uri="{BB962C8B-B14F-4D97-AF65-F5344CB8AC3E}">
        <p14:creationId xmlns:p14="http://schemas.microsoft.com/office/powerpoint/2010/main" val="37961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EBB9-4433-E04D-996B-452A2ADFC1D5}"/>
              </a:ext>
            </a:extLst>
          </p:cNvPr>
          <p:cNvSpPr>
            <a:spLocks noGrp="1"/>
          </p:cNvSpPr>
          <p:nvPr>
            <p:ph type="title"/>
          </p:nvPr>
        </p:nvSpPr>
        <p:spPr/>
        <p:txBody>
          <a:bodyPr/>
          <a:lstStyle/>
          <a:p>
            <a:r>
              <a:rPr lang="en-US" dirty="0"/>
              <a:t>Qualitative Coding of Open-Ended Questions</a:t>
            </a:r>
          </a:p>
        </p:txBody>
      </p:sp>
      <p:pic>
        <p:nvPicPr>
          <p:cNvPr id="6" name="Content Placeholder 5">
            <a:extLst>
              <a:ext uri="{FF2B5EF4-FFF2-40B4-BE49-F238E27FC236}">
                <a16:creationId xmlns:a16="http://schemas.microsoft.com/office/drawing/2014/main" id="{04A1913B-FF89-6246-A465-1B62D93A4A0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72078" y="636588"/>
            <a:ext cx="9013823" cy="4506911"/>
          </a:xfrm>
        </p:spPr>
      </p:pic>
      <p:sp>
        <p:nvSpPr>
          <p:cNvPr id="3" name="Arrow: Down 2">
            <a:extLst>
              <a:ext uri="{FF2B5EF4-FFF2-40B4-BE49-F238E27FC236}">
                <a16:creationId xmlns:a16="http://schemas.microsoft.com/office/drawing/2014/main" id="{6E4CD185-1EE0-40E5-BA72-8859ED3AA464}"/>
              </a:ext>
            </a:extLst>
          </p:cNvPr>
          <p:cNvSpPr/>
          <p:nvPr/>
        </p:nvSpPr>
        <p:spPr bwMode="auto">
          <a:xfrm>
            <a:off x="8610600" y="1809750"/>
            <a:ext cx="76200" cy="76200"/>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86101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EBB9-4433-E04D-996B-452A2ADFC1D5}"/>
              </a:ext>
            </a:extLst>
          </p:cNvPr>
          <p:cNvSpPr>
            <a:spLocks noGrp="1"/>
          </p:cNvSpPr>
          <p:nvPr>
            <p:ph type="title"/>
          </p:nvPr>
        </p:nvSpPr>
        <p:spPr/>
        <p:txBody>
          <a:bodyPr/>
          <a:lstStyle/>
          <a:p>
            <a:r>
              <a:rPr lang="en-US" dirty="0"/>
              <a:t>Where Auto-Coding Occurs</a:t>
            </a:r>
          </a:p>
        </p:txBody>
      </p:sp>
      <p:pic>
        <p:nvPicPr>
          <p:cNvPr id="6" name="Content Placeholder 5">
            <a:extLst>
              <a:ext uri="{FF2B5EF4-FFF2-40B4-BE49-F238E27FC236}">
                <a16:creationId xmlns:a16="http://schemas.microsoft.com/office/drawing/2014/main" id="{04A1913B-FF89-6246-A465-1B62D93A4A0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72078" y="636588"/>
            <a:ext cx="9013822" cy="4506911"/>
          </a:xfrm>
        </p:spPr>
      </p:pic>
    </p:spTree>
    <p:extLst>
      <p:ext uri="{BB962C8B-B14F-4D97-AF65-F5344CB8AC3E}">
        <p14:creationId xmlns:p14="http://schemas.microsoft.com/office/powerpoint/2010/main" val="291191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B9E5FB-4A9F-C94C-BD60-DAA8DC1B7145}"/>
              </a:ext>
            </a:extLst>
          </p:cNvPr>
          <p:cNvPicPr>
            <a:picLocks noChangeAspect="1"/>
          </p:cNvPicPr>
          <p:nvPr/>
        </p:nvPicPr>
        <p:blipFill>
          <a:blip r:embed="rId3" cstate="screen">
            <a:alphaModFix amt="0"/>
            <a:extLst>
              <a:ext uri="{28A0092B-C50C-407E-A947-70E740481C1C}">
                <a14:useLocalDpi xmlns:a14="http://schemas.microsoft.com/office/drawing/2010/main"/>
              </a:ext>
            </a:extLst>
          </a:blip>
          <a:stretch>
            <a:fillRect/>
          </a:stretch>
        </p:blipFill>
        <p:spPr>
          <a:xfrm>
            <a:off x="381000" y="652507"/>
            <a:ext cx="4038600" cy="4281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BA985886-553D-034D-B198-E73A4F8B4DA6}"/>
              </a:ext>
            </a:extLst>
          </p:cNvPr>
          <p:cNvSpPr>
            <a:spLocks noGrp="1"/>
          </p:cNvSpPr>
          <p:nvPr>
            <p:ph type="title"/>
          </p:nvPr>
        </p:nvSpPr>
        <p:spPr/>
        <p:txBody>
          <a:bodyPr/>
          <a:lstStyle/>
          <a:p>
            <a:r>
              <a:rPr lang="en-US" dirty="0"/>
              <a:t>BERT &amp; Transfer Learning</a:t>
            </a:r>
          </a:p>
        </p:txBody>
      </p:sp>
      <p:sp>
        <p:nvSpPr>
          <p:cNvPr id="5" name="TextBox 4">
            <a:extLst>
              <a:ext uri="{FF2B5EF4-FFF2-40B4-BE49-F238E27FC236}">
                <a16:creationId xmlns:a16="http://schemas.microsoft.com/office/drawing/2014/main" id="{66BBDFFB-2B2E-4A4B-80ED-6035FDBCE14B}"/>
              </a:ext>
            </a:extLst>
          </p:cNvPr>
          <p:cNvSpPr txBox="1"/>
          <p:nvPr/>
        </p:nvSpPr>
        <p:spPr>
          <a:xfrm>
            <a:off x="4586095" y="879642"/>
            <a:ext cx="1210588" cy="646331"/>
          </a:xfrm>
          <a:prstGeom prst="rect">
            <a:avLst/>
          </a:prstGeom>
          <a:noFill/>
        </p:spPr>
        <p:txBody>
          <a:bodyPr wrap="none" rtlCol="0">
            <a:spAutoFit/>
          </a:bodyPr>
          <a:lstStyle/>
          <a:p>
            <a:r>
              <a:rPr lang="en-US" sz="3600" b="1" dirty="0"/>
              <a:t>2018</a:t>
            </a:r>
          </a:p>
        </p:txBody>
      </p:sp>
      <p:grpSp>
        <p:nvGrpSpPr>
          <p:cNvPr id="9" name="Group 8">
            <a:extLst>
              <a:ext uri="{FF2B5EF4-FFF2-40B4-BE49-F238E27FC236}">
                <a16:creationId xmlns:a16="http://schemas.microsoft.com/office/drawing/2014/main" id="{B6C8E7A7-7BE4-DD49-859D-467C16643854}"/>
              </a:ext>
            </a:extLst>
          </p:cNvPr>
          <p:cNvGrpSpPr/>
          <p:nvPr/>
        </p:nvGrpSpPr>
        <p:grpSpPr>
          <a:xfrm>
            <a:off x="457200" y="742950"/>
            <a:ext cx="3886200" cy="4132481"/>
            <a:chOff x="457200" y="742950"/>
            <a:chExt cx="3886200" cy="4132481"/>
          </a:xfrm>
        </p:grpSpPr>
        <p:pic>
          <p:nvPicPr>
            <p:cNvPr id="4" name="Picture 3">
              <a:extLst>
                <a:ext uri="{FF2B5EF4-FFF2-40B4-BE49-F238E27FC236}">
                  <a16:creationId xmlns:a16="http://schemas.microsoft.com/office/drawing/2014/main" id="{E444295C-976D-8A41-868C-CF661A5B86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742950"/>
              <a:ext cx="3886200" cy="1348062"/>
            </a:xfrm>
            <a:prstGeom prst="rect">
              <a:avLst/>
            </a:prstGeom>
          </p:spPr>
        </p:pic>
        <p:pic>
          <p:nvPicPr>
            <p:cNvPr id="7" name="Picture 6">
              <a:extLst>
                <a:ext uri="{FF2B5EF4-FFF2-40B4-BE49-F238E27FC236}">
                  <a16:creationId xmlns:a16="http://schemas.microsoft.com/office/drawing/2014/main" id="{D73B7B16-0AE0-7D41-AD42-A3AF46DDD4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957" y="1962150"/>
              <a:ext cx="1906783" cy="2913281"/>
            </a:xfrm>
            <a:prstGeom prst="rect">
              <a:avLst/>
            </a:prstGeom>
          </p:spPr>
        </p:pic>
      </p:grpSp>
      <p:pic>
        <p:nvPicPr>
          <p:cNvPr id="8" name="Picture 7">
            <a:extLst>
              <a:ext uri="{FF2B5EF4-FFF2-40B4-BE49-F238E27FC236}">
                <a16:creationId xmlns:a16="http://schemas.microsoft.com/office/drawing/2014/main" id="{EBBDAAE9-E311-A24C-A845-ACA53F405A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6095" y="1733550"/>
            <a:ext cx="4425043" cy="2514600"/>
          </a:xfrm>
          <a:prstGeom prst="rect">
            <a:avLst/>
          </a:prstGeom>
        </p:spPr>
      </p:pic>
    </p:spTree>
    <p:extLst>
      <p:ext uri="{BB962C8B-B14F-4D97-AF65-F5344CB8AC3E}">
        <p14:creationId xmlns:p14="http://schemas.microsoft.com/office/powerpoint/2010/main" val="303018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F45C-626B-0147-AD28-2DBF11595AF5}"/>
              </a:ext>
            </a:extLst>
          </p:cNvPr>
          <p:cNvSpPr>
            <a:spLocks noGrp="1"/>
          </p:cNvSpPr>
          <p:nvPr>
            <p:ph type="title"/>
          </p:nvPr>
        </p:nvSpPr>
        <p:spPr/>
        <p:txBody>
          <a:bodyPr/>
          <a:lstStyle/>
          <a:p>
            <a:r>
              <a:rPr lang="en-US" dirty="0"/>
              <a:t>Model Data Pipeline</a:t>
            </a:r>
          </a:p>
        </p:txBody>
      </p:sp>
      <p:pic>
        <p:nvPicPr>
          <p:cNvPr id="5" name="Content Placeholder 4">
            <a:extLst>
              <a:ext uri="{FF2B5EF4-FFF2-40B4-BE49-F238E27FC236}">
                <a16:creationId xmlns:a16="http://schemas.microsoft.com/office/drawing/2014/main" id="{27C06B1A-135F-2E42-BCB0-110205FD721A}"/>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p:blipFill>
        <p:spPr>
          <a:xfrm>
            <a:off x="1169112" y="591392"/>
            <a:ext cx="6805774" cy="4552108"/>
          </a:xfrm>
        </p:spPr>
      </p:pic>
    </p:spTree>
    <p:extLst>
      <p:ext uri="{BB962C8B-B14F-4D97-AF65-F5344CB8AC3E}">
        <p14:creationId xmlns:p14="http://schemas.microsoft.com/office/powerpoint/2010/main" val="159644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B368-0344-984C-B518-A41BC1DE92B6}"/>
              </a:ext>
            </a:extLst>
          </p:cNvPr>
          <p:cNvSpPr>
            <a:spLocks noGrp="1"/>
          </p:cNvSpPr>
          <p:nvPr>
            <p:ph type="title"/>
          </p:nvPr>
        </p:nvSpPr>
        <p:spPr/>
        <p:txBody>
          <a:bodyPr/>
          <a:lstStyle/>
          <a:p>
            <a:r>
              <a:rPr lang="en-US" dirty="0"/>
              <a:t>Predictions Data</a:t>
            </a:r>
          </a:p>
        </p:txBody>
      </p:sp>
      <p:graphicFrame>
        <p:nvGraphicFramePr>
          <p:cNvPr id="4" name="Content Placeholder 3">
            <a:extLst>
              <a:ext uri="{FF2B5EF4-FFF2-40B4-BE49-F238E27FC236}">
                <a16:creationId xmlns:a16="http://schemas.microsoft.com/office/drawing/2014/main" id="{55E65013-C549-5448-B7A2-1311C2010FED}"/>
              </a:ext>
            </a:extLst>
          </p:cNvPr>
          <p:cNvGraphicFramePr>
            <a:graphicFrameLocks noGrp="1"/>
          </p:cNvGraphicFramePr>
          <p:nvPr>
            <p:ph idx="1"/>
            <p:extLst>
              <p:ext uri="{D42A27DB-BD31-4B8C-83A1-F6EECF244321}">
                <p14:modId xmlns:p14="http://schemas.microsoft.com/office/powerpoint/2010/main" val="1117791756"/>
              </p:ext>
            </p:extLst>
          </p:nvPr>
        </p:nvGraphicFramePr>
        <p:xfrm>
          <a:off x="304800" y="895350"/>
          <a:ext cx="8534401" cy="3352800"/>
        </p:xfrm>
        <a:graphic>
          <a:graphicData uri="http://schemas.openxmlformats.org/drawingml/2006/table">
            <a:tbl>
              <a:tblPr firstRow="1" bandRow="1">
                <a:tableStyleId>{5940675A-B579-460E-94D1-54222C63F5DA}</a:tableStyleId>
              </a:tblPr>
              <a:tblGrid>
                <a:gridCol w="3201513">
                  <a:extLst>
                    <a:ext uri="{9D8B030D-6E8A-4147-A177-3AD203B41FA5}">
                      <a16:colId xmlns:a16="http://schemas.microsoft.com/office/drawing/2014/main" val="2676838193"/>
                    </a:ext>
                  </a:extLst>
                </a:gridCol>
                <a:gridCol w="1333222">
                  <a:extLst>
                    <a:ext uri="{9D8B030D-6E8A-4147-A177-3AD203B41FA5}">
                      <a16:colId xmlns:a16="http://schemas.microsoft.com/office/drawing/2014/main" val="2484892426"/>
                    </a:ext>
                  </a:extLst>
                </a:gridCol>
                <a:gridCol w="1333222">
                  <a:extLst>
                    <a:ext uri="{9D8B030D-6E8A-4147-A177-3AD203B41FA5}">
                      <a16:colId xmlns:a16="http://schemas.microsoft.com/office/drawing/2014/main" val="3178681062"/>
                    </a:ext>
                  </a:extLst>
                </a:gridCol>
                <a:gridCol w="1333222">
                  <a:extLst>
                    <a:ext uri="{9D8B030D-6E8A-4147-A177-3AD203B41FA5}">
                      <a16:colId xmlns:a16="http://schemas.microsoft.com/office/drawing/2014/main" val="2418327959"/>
                    </a:ext>
                  </a:extLst>
                </a:gridCol>
                <a:gridCol w="1333222">
                  <a:extLst>
                    <a:ext uri="{9D8B030D-6E8A-4147-A177-3AD203B41FA5}">
                      <a16:colId xmlns:a16="http://schemas.microsoft.com/office/drawing/2014/main" val="1565234474"/>
                    </a:ext>
                  </a:extLst>
                </a:gridCol>
              </a:tblGrid>
              <a:tr h="768350">
                <a:tc>
                  <a:txBody>
                    <a:bodyPr/>
                    <a:lstStyle/>
                    <a:p>
                      <a:r>
                        <a:rPr lang="en-US" b="1" dirty="0"/>
                        <a:t>Response</a:t>
                      </a:r>
                    </a:p>
                  </a:txBody>
                  <a:tcPr anchor="b"/>
                </a:tc>
                <a:tc>
                  <a:txBody>
                    <a:bodyPr/>
                    <a:lstStyle/>
                    <a:p>
                      <a:r>
                        <a:rPr lang="en-US" b="1" dirty="0"/>
                        <a:t>Code 1</a:t>
                      </a:r>
                    </a:p>
                  </a:txBody>
                  <a:tcPr anchor="b"/>
                </a:tc>
                <a:tc>
                  <a:txBody>
                    <a:bodyPr/>
                    <a:lstStyle/>
                    <a:p>
                      <a:r>
                        <a:rPr lang="en-US" b="1" dirty="0"/>
                        <a:t>Code 2</a:t>
                      </a:r>
                    </a:p>
                  </a:txBody>
                  <a:tcPr anchor="b"/>
                </a:tc>
                <a:tc>
                  <a:txBody>
                    <a:bodyPr/>
                    <a:lstStyle/>
                    <a:p>
                      <a:r>
                        <a:rPr lang="en-US" b="1" dirty="0"/>
                        <a:t>Code 3</a:t>
                      </a:r>
                    </a:p>
                  </a:txBody>
                  <a:tcPr anchor="b"/>
                </a:tc>
                <a:tc>
                  <a:txBody>
                    <a:bodyPr/>
                    <a:lstStyle/>
                    <a:p>
                      <a:r>
                        <a:rPr lang="en-US" b="1" dirty="0"/>
                        <a:t>Code 4</a:t>
                      </a:r>
                    </a:p>
                  </a:txBody>
                  <a:tcPr anchor="b"/>
                </a:tc>
                <a:extLst>
                  <a:ext uri="{0D108BD9-81ED-4DB2-BD59-A6C34878D82A}">
                    <a16:rowId xmlns:a16="http://schemas.microsoft.com/office/drawing/2014/main" val="22679798"/>
                  </a:ext>
                </a:extLst>
              </a:tr>
              <a:tr h="768350">
                <a:tc>
                  <a:txBody>
                    <a:bodyPr/>
                    <a:lstStyle/>
                    <a:p>
                      <a:r>
                        <a:rPr lang="en-US" dirty="0"/>
                        <a:t>We need more professional development opportunities</a:t>
                      </a:r>
                    </a:p>
                  </a:txBody>
                  <a:tcPr/>
                </a:tc>
                <a:tc>
                  <a:txBody>
                    <a:bodyPr/>
                    <a:lstStyle/>
                    <a:p>
                      <a:pPr algn="ctr"/>
                      <a:r>
                        <a:rPr lang="en-US" dirty="0"/>
                        <a:t>x</a:t>
                      </a:r>
                    </a:p>
                  </a:txBody>
                  <a:tcPr anchor="ctr"/>
                </a:tc>
                <a:tc>
                  <a:txBody>
                    <a:bodyPr/>
                    <a:lstStyle/>
                    <a:p>
                      <a:pPr algn="ctr"/>
                      <a:r>
                        <a:rPr lang="en-US" dirty="0"/>
                        <a:t>x</a:t>
                      </a:r>
                    </a:p>
                  </a:txBody>
                  <a:tcPr anchor="ctr">
                    <a:noFill/>
                  </a:tcPr>
                </a:tc>
                <a:tc>
                  <a:txBody>
                    <a:bodyPr/>
                    <a:lstStyle/>
                    <a:p>
                      <a:pPr algn="ctr"/>
                      <a:endParaRPr lang="en-US" dirty="0"/>
                    </a:p>
                  </a:txBody>
                  <a:tcPr anchor="ctr">
                    <a:noFill/>
                  </a:tcPr>
                </a:tc>
                <a:tc>
                  <a:txBody>
                    <a:bodyPr/>
                    <a:lstStyle/>
                    <a:p>
                      <a:pPr algn="ctr"/>
                      <a:endParaRPr lang="en-US" dirty="0"/>
                    </a:p>
                  </a:txBody>
                  <a:tcPr anchor="ctr">
                    <a:noFill/>
                  </a:tcPr>
                </a:tc>
                <a:extLst>
                  <a:ext uri="{0D108BD9-81ED-4DB2-BD59-A6C34878D82A}">
                    <a16:rowId xmlns:a16="http://schemas.microsoft.com/office/drawing/2014/main" val="1585745504"/>
                  </a:ext>
                </a:extLst>
              </a:tr>
              <a:tr h="768350">
                <a:tc>
                  <a:txBody>
                    <a:bodyPr/>
                    <a:lstStyle/>
                    <a:p>
                      <a:r>
                        <a:rPr lang="en-US" dirty="0"/>
                        <a:t>RTI is doing great! I love it here</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a:t>x</a:t>
                      </a:r>
                    </a:p>
                  </a:txBody>
                  <a:tcPr anchor="ctr"/>
                </a:tc>
                <a:extLst>
                  <a:ext uri="{0D108BD9-81ED-4DB2-BD59-A6C34878D82A}">
                    <a16:rowId xmlns:a16="http://schemas.microsoft.com/office/drawing/2014/main" val="3139497376"/>
                  </a:ext>
                </a:extLst>
              </a:tr>
              <a:tr h="1047750">
                <a:tc>
                  <a:txBody>
                    <a:bodyPr/>
                    <a:lstStyle/>
                    <a:p>
                      <a:r>
                        <a:rPr lang="en-US" dirty="0"/>
                        <a:t>My manager has been too busy to support my development</a:t>
                      </a:r>
                    </a:p>
                  </a:txBody>
                  <a:tcPr/>
                </a:tc>
                <a:tc>
                  <a:txBody>
                    <a:bodyPr/>
                    <a:lstStyle/>
                    <a:p>
                      <a:pPr algn="ctr"/>
                      <a:endParaRPr lang="en-US" dirty="0"/>
                    </a:p>
                  </a:txBody>
                  <a:tcPr anchor="ctr"/>
                </a:tc>
                <a:tc>
                  <a:txBody>
                    <a:bodyPr/>
                    <a:lstStyle/>
                    <a:p>
                      <a:pPr algn="ctr"/>
                      <a:r>
                        <a:rPr lang="en-US" dirty="0"/>
                        <a:t>x</a:t>
                      </a: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279565273"/>
                  </a:ext>
                </a:extLst>
              </a:tr>
            </a:tbl>
          </a:graphicData>
        </a:graphic>
      </p:graphicFrame>
    </p:spTree>
    <p:extLst>
      <p:ext uri="{BB962C8B-B14F-4D97-AF65-F5344CB8AC3E}">
        <p14:creationId xmlns:p14="http://schemas.microsoft.com/office/powerpoint/2010/main" val="2041388820"/>
      </p:ext>
    </p:extLst>
  </p:cSld>
  <p:clrMapOvr>
    <a:masterClrMapping/>
  </p:clrMapOvr>
</p:sld>
</file>

<file path=ppt/theme/theme1.xml><?xml version="1.0" encoding="utf-8"?>
<a:theme xmlns:a="http://schemas.openxmlformats.org/drawingml/2006/main" name="RTI Corporate (Whi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E5EDE7A1-D542-46F5-B57C-6B212D86EC61}" vid="{AC4D37BC-3A33-48C4-AB09-A7FA86217C6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2015_RTI_Widescreen_Template (2)</Template>
  <TotalTime>7976</TotalTime>
  <Words>1171</Words>
  <Application>Microsoft Macintosh PowerPoint</Application>
  <PresentationFormat>On-screen Show (16:9)</PresentationFormat>
  <Paragraphs>140</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Wingdings</vt:lpstr>
      <vt:lpstr>RTI Corporate (White)</vt:lpstr>
      <vt:lpstr>A Framework for Using Machine Learning to Support Qualitative Data Coding</vt:lpstr>
      <vt:lpstr>Research Question</vt:lpstr>
      <vt:lpstr>RTI Internal Employee Survey</vt:lpstr>
      <vt:lpstr>Open-Ended Questions – Why include them? </vt:lpstr>
      <vt:lpstr>Qualitative Coding of Open-Ended Questions</vt:lpstr>
      <vt:lpstr>Where Auto-Coding Occurs</vt:lpstr>
      <vt:lpstr>BERT &amp; Transfer Learning</vt:lpstr>
      <vt:lpstr>Model Data Pipeline</vt:lpstr>
      <vt:lpstr>Predictions Data</vt:lpstr>
      <vt:lpstr>Predictions Data</vt:lpstr>
      <vt:lpstr>Evaluating Performance: Overall Measures</vt:lpstr>
      <vt:lpstr>Overall Performance</vt:lpstr>
      <vt:lpstr>Benefits</vt:lpstr>
      <vt:lpstr>Limitations</vt:lpstr>
      <vt:lpstr>Considerations for Use</vt:lpstr>
      <vt:lpstr>Thank you</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Zachary</dc:creator>
  <cp:lastModifiedBy>Baumgartner, Peter</cp:lastModifiedBy>
  <cp:revision>69</cp:revision>
  <dcterms:created xsi:type="dcterms:W3CDTF">2019-05-23T17:51:34Z</dcterms:created>
  <dcterms:modified xsi:type="dcterms:W3CDTF">2020-11-06T19:28:56Z</dcterms:modified>
</cp:coreProperties>
</file>